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9" r:id="rId1"/>
  </p:sldMasterIdLst>
  <p:notesMasterIdLst>
    <p:notesMasterId r:id="rId15"/>
  </p:notesMasterIdLst>
  <p:handoutMasterIdLst>
    <p:handoutMasterId r:id="rId16"/>
  </p:handoutMasterIdLst>
  <p:sldIdLst>
    <p:sldId id="548" r:id="rId2"/>
    <p:sldId id="575" r:id="rId3"/>
    <p:sldId id="574" r:id="rId4"/>
    <p:sldId id="588" r:id="rId5"/>
    <p:sldId id="589" r:id="rId6"/>
    <p:sldId id="578" r:id="rId7"/>
    <p:sldId id="716" r:id="rId8"/>
    <p:sldId id="573" r:id="rId9"/>
    <p:sldId id="587" r:id="rId10"/>
    <p:sldId id="586" r:id="rId11"/>
    <p:sldId id="715" r:id="rId12"/>
    <p:sldId id="585" r:id="rId13"/>
    <p:sldId id="569" r:id="rId14"/>
  </p:sldIdLst>
  <p:sldSz cx="12192000" cy="6858000"/>
  <p:notesSz cx="7019925" cy="9305925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F593F4D-F9DB-4CFD-B3C3-B19E20450AF5}">
          <p14:sldIdLst>
            <p14:sldId id="548"/>
            <p14:sldId id="575"/>
            <p14:sldId id="574"/>
            <p14:sldId id="588"/>
            <p14:sldId id="589"/>
            <p14:sldId id="578"/>
            <p14:sldId id="716"/>
            <p14:sldId id="573"/>
            <p14:sldId id="587"/>
            <p14:sldId id="586"/>
            <p14:sldId id="715"/>
            <p14:sldId id="585"/>
            <p14:sldId id="56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224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1" userDrawn="1">
          <p15:clr>
            <a:srgbClr val="A4A3A4"/>
          </p15:clr>
        </p15:guide>
        <p15:guide id="2" pos="221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C5FF"/>
    <a:srgbClr val="FFBF00"/>
    <a:srgbClr val="06A2DC"/>
    <a:srgbClr val="F7E998"/>
    <a:srgbClr val="DA6D00"/>
    <a:srgbClr val="FFFFFF"/>
    <a:srgbClr val="00FFFF"/>
    <a:srgbClr val="DE0000"/>
    <a:srgbClr val="FF6D6D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7507" autoAdjust="0"/>
    <p:restoredTop sz="96120" autoAdjust="0"/>
  </p:normalViewPr>
  <p:slideViewPr>
    <p:cSldViewPr snapToGrid="0">
      <p:cViewPr varScale="1">
        <p:scale>
          <a:sx n="127" d="100"/>
          <a:sy n="127" d="100"/>
        </p:scale>
        <p:origin x="852" y="120"/>
      </p:cViewPr>
      <p:guideLst>
        <p:guide orient="horz" pos="4224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132" y="90"/>
      </p:cViewPr>
      <p:guideLst>
        <p:guide orient="horz" pos="2931"/>
        <p:guide pos="221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41650" cy="466725"/>
          </a:xfrm>
          <a:prstGeom prst="rect">
            <a:avLst/>
          </a:prstGeom>
        </p:spPr>
        <p:txBody>
          <a:bodyPr vert="horz" lIns="91430" tIns="45716" rIns="91430" bIns="4571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6688" y="1"/>
            <a:ext cx="3041650" cy="466725"/>
          </a:xfrm>
          <a:prstGeom prst="rect">
            <a:avLst/>
          </a:prstGeom>
        </p:spPr>
        <p:txBody>
          <a:bodyPr vert="horz" lIns="91430" tIns="45716" rIns="91430" bIns="45716" rtlCol="0"/>
          <a:lstStyle>
            <a:lvl1pPr algn="r">
              <a:defRPr sz="1200"/>
            </a:lvl1pPr>
          </a:lstStyle>
          <a:p>
            <a:fld id="{8064B784-198B-4D9B-9994-1C199231AC47}" type="datetimeFigureOut">
              <a:rPr lang="en-US" smtClean="0"/>
              <a:t>1/17/2026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39200"/>
            <a:ext cx="3041650" cy="466725"/>
          </a:xfrm>
          <a:prstGeom prst="rect">
            <a:avLst/>
          </a:prstGeom>
        </p:spPr>
        <p:txBody>
          <a:bodyPr vert="horz" lIns="91430" tIns="45716" rIns="91430" bIns="4571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6688" y="8839200"/>
            <a:ext cx="3041650" cy="466725"/>
          </a:xfrm>
          <a:prstGeom prst="rect">
            <a:avLst/>
          </a:prstGeom>
        </p:spPr>
        <p:txBody>
          <a:bodyPr vert="horz" lIns="91430" tIns="45716" rIns="91430" bIns="45716" rtlCol="0" anchor="b"/>
          <a:lstStyle>
            <a:lvl1pPr algn="r">
              <a:defRPr sz="1200"/>
            </a:lvl1pPr>
          </a:lstStyle>
          <a:p>
            <a:fld id="{98DE9822-5390-47C7-B7E5-C6C4F8DC28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5536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41968" cy="465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78" tIns="46639" rIns="93278" bIns="46639" numCol="1" anchor="t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7957" y="1"/>
            <a:ext cx="3041968" cy="465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78" tIns="46639" rIns="93278" bIns="46639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9575" y="698500"/>
            <a:ext cx="6200775" cy="3489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991" y="4420315"/>
            <a:ext cx="5147945" cy="4187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78" tIns="46639" rIns="93278" bIns="4663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40629"/>
            <a:ext cx="3041968" cy="465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78" tIns="46639" rIns="93278" bIns="46639" numCol="1" anchor="b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7957" y="8840629"/>
            <a:ext cx="3041968" cy="465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78" tIns="46639" rIns="93278" bIns="46639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fld id="{E3FA084C-ABC3-4497-B454-6AAE70708A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8685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39FE50D-1A31-4B11-9751-DA43550C52E8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21964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5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09600" y="182880"/>
            <a:ext cx="10972800" cy="5486400"/>
          </a:xfrm>
        </p:spPr>
        <p:txBody>
          <a:bodyPr/>
          <a:lstStyle>
            <a:lvl1pPr>
              <a:defRPr sz="7200"/>
            </a:lvl1pPr>
          </a:lstStyle>
          <a:p>
            <a:pPr lvl="0"/>
            <a:r>
              <a:rPr lang="en-US" altLang="en-US" noProof="0" dirty="0"/>
              <a:t>Click to edit Master title style</a:t>
            </a:r>
          </a:p>
        </p:txBody>
      </p:sp>
      <p:sp>
        <p:nvSpPr>
          <p:cNvPr id="143366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3657600" y="5627914"/>
            <a:ext cx="8534400" cy="1230086"/>
          </a:xfrm>
        </p:spPr>
        <p:txBody>
          <a:bodyPr/>
          <a:lstStyle>
            <a:lvl1pPr marL="0" indent="0" algn="r">
              <a:buFontTx/>
              <a:buNone/>
              <a:defRPr sz="3600"/>
            </a:lvl1pPr>
          </a:lstStyle>
          <a:p>
            <a:pPr lvl="0"/>
            <a:r>
              <a:rPr lang="en-US" altLang="en-US" noProof="0" dirty="0"/>
              <a:t>Click to edit Master subtitle style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B7405AA-A18B-5416-B139-5C6AA20E7D26}"/>
              </a:ext>
            </a:extLst>
          </p:cNvPr>
          <p:cNvGrpSpPr/>
          <p:nvPr userDrawn="1"/>
        </p:nvGrpSpPr>
        <p:grpSpPr>
          <a:xfrm>
            <a:off x="0" y="5943600"/>
            <a:ext cx="4640792" cy="914400"/>
            <a:chOff x="0" y="5943600"/>
            <a:chExt cx="4640792" cy="91440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76E08161-49E7-8C18-1465-E5880FE7111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080760"/>
              <a:ext cx="2579532" cy="640080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BBF378FD-7A53-3EFF-47AB-6EE08241272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678556" y="5943600"/>
              <a:ext cx="1962236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86138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7"/>
          <p:cNvSpPr>
            <a:spLocks noChangeShapeType="1"/>
          </p:cNvSpPr>
          <p:nvPr userDrawn="1"/>
        </p:nvSpPr>
        <p:spPr bwMode="auto">
          <a:xfrm>
            <a:off x="0" y="1005840"/>
            <a:ext cx="12192000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sz="54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11338560" cy="100584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" y="1097280"/>
            <a:ext cx="6858000" cy="5486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11108268" y="-3068"/>
            <a:ext cx="10837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18871085-AE0E-4057-B2DE-900F9BCAFB4E}" type="slidenum">
              <a:rPr lang="en-US" sz="36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advTm="15000">
    <p:wipe dir="d"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 cstate="email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1430000" cy="1005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1097280"/>
            <a:ext cx="6858000" cy="5577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CD9DD7B-924D-56EF-2274-710B8954D4C6}"/>
              </a:ext>
            </a:extLst>
          </p:cNvPr>
          <p:cNvGrpSpPr/>
          <p:nvPr userDrawn="1"/>
        </p:nvGrpSpPr>
        <p:grpSpPr>
          <a:xfrm>
            <a:off x="0" y="6492240"/>
            <a:ext cx="2198073" cy="383987"/>
            <a:chOff x="0" y="6492240"/>
            <a:chExt cx="2198073" cy="38398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99B444F1-2E6F-7485-0353-29195324ED3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535882"/>
              <a:ext cx="1371600" cy="340345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B7DB418-1BD9-D80C-9F35-134C6EE4B8E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1413179" y="6492240"/>
              <a:ext cx="784894" cy="36576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4" r:id="rId1"/>
    <p:sldLayoutId id="2147483923" r:id="rId2"/>
  </p:sldLayoutIdLst>
  <p:transition advTm="15000"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Arial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nevada.usgs.gov/doe_nv/sitepage.html?site_id=370556116000901" TargetMode="External"/><Relationship Id="rId7" Type="http://schemas.openxmlformats.org/officeDocument/2006/relationships/hyperlink" Target="https://www.osti.gov/biblio/1784927" TargetMode="External"/><Relationship Id="rId2" Type="http://schemas.openxmlformats.org/officeDocument/2006/relationships/hyperlink" Target="https://nevada.usgs.gov/doe_nv/sitepage.html?site_id=37032011601200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igital.library.unt.edu/ark:/67531/metadc718381/" TargetMode="External"/><Relationship Id="rId5" Type="http://schemas.openxmlformats.org/officeDocument/2006/relationships/hyperlink" Target="https://nevada.usgs.gov/doe_nv/sitepage.html?site_id=371106116110401" TargetMode="External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3133/pp712C" TargetMode="External"/><Relationship Id="rId3" Type="http://schemas.openxmlformats.org/officeDocument/2006/relationships/hyperlink" Target="https://doi.org/10.3133/pp1863" TargetMode="External"/><Relationship Id="rId7" Type="http://schemas.openxmlformats.org/officeDocument/2006/relationships/hyperlink" Target="https://water.usgs.gov/ogw/pubs/Theis-1940.pdf" TargetMode="External"/><Relationship Id="rId2" Type="http://schemas.openxmlformats.org/officeDocument/2006/relationships/hyperlink" Target="https://pubs.er.usgs.gov/publication/sir2004520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osti.gov/scitech/biblio/1094979" TargetMode="External"/><Relationship Id="rId5" Type="http://schemas.openxmlformats.org/officeDocument/2006/relationships/hyperlink" Target="https://doi.org/10.3133/sir20065197" TargetMode="External"/><Relationship Id="rId4" Type="http://schemas.openxmlformats.org/officeDocument/2006/relationships/hyperlink" Target="https://doi.org/10.3133/ha694C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gif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Relationship Id="rId9" Type="http://schemas.openxmlformats.org/officeDocument/2006/relationships/image" Target="../media/image10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osti.gov/biblio/1094979" TargetMode="External"/><Relationship Id="rId13" Type="http://schemas.openxmlformats.org/officeDocument/2006/relationships/hyperlink" Target="https://pubs.er.usgs.gov/publication/ha694C" TargetMode="External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hyperlink" Target="https://pubs.er.usgs.gov/publication/pp712C" TargetMode="External"/><Relationship Id="rId2" Type="http://schemas.openxmlformats.org/officeDocument/2006/relationships/hyperlink" Target="https://pubs.er.usgs.gov/publication/sir20195038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gif"/><Relationship Id="rId11" Type="http://schemas.openxmlformats.org/officeDocument/2006/relationships/image" Target="../media/image18.png"/><Relationship Id="rId5" Type="http://schemas.openxmlformats.org/officeDocument/2006/relationships/image" Target="../media/image13.gif"/><Relationship Id="rId10" Type="http://schemas.openxmlformats.org/officeDocument/2006/relationships/image" Target="../media/image17.png"/><Relationship Id="rId4" Type="http://schemas.openxmlformats.org/officeDocument/2006/relationships/image" Target="../media/image12.gif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sti.gov/biblio/1094979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ubs.er.usgs.gov/publication/pp712C" TargetMode="External"/><Relationship Id="rId4" Type="http://schemas.openxmlformats.org/officeDocument/2006/relationships/hyperlink" Target="https://www.osti.gov/biblio/1094979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pubs.er.usgs.gov/publication/pp712C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osti.gov/biblio/1094979" TargetMode="External"/><Relationship Id="rId3" Type="http://schemas.openxmlformats.org/officeDocument/2006/relationships/image" Target="../media/image24.gif"/><Relationship Id="rId7" Type="http://schemas.openxmlformats.org/officeDocument/2006/relationships/image" Target="../media/image28.gif"/><Relationship Id="rId2" Type="http://schemas.openxmlformats.org/officeDocument/2006/relationships/hyperlink" Target="https://nevada.usgs.gov/doe_nv/sitepage.html?site_id=370424115594301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gif"/><Relationship Id="rId5" Type="http://schemas.openxmlformats.org/officeDocument/2006/relationships/image" Target="../media/image26.png"/><Relationship Id="rId4" Type="http://schemas.openxmlformats.org/officeDocument/2006/relationships/image" Target="../media/image25.gif"/><Relationship Id="rId9" Type="http://schemas.openxmlformats.org/officeDocument/2006/relationships/hyperlink" Target="https://www.govinfo.gov/content/pkg/CFR-2017-title40-vol25/xml/CFR-2017-title40-vol25-part141.xml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s://nevada.usgs.gov/doe_nv/sitepage.html?site_id=370424115594301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654A6-37E6-D73D-376E-4DF1822A50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" y="182880"/>
            <a:ext cx="10972800" cy="5486400"/>
          </a:xfrm>
        </p:spPr>
        <p:txBody>
          <a:bodyPr/>
          <a:lstStyle/>
          <a:p>
            <a:r>
              <a:rPr lang="en-US" altLang="en-US" sz="6000" dirty="0">
                <a:solidFill>
                  <a:schemeClr val="tx1"/>
                </a:solidFill>
              </a:rPr>
              <a:t>Obtaining Useful Answers from Groundwater Models:</a:t>
            </a:r>
            <a:br>
              <a:rPr lang="en-US" altLang="en-US" sz="6000" dirty="0">
                <a:solidFill>
                  <a:schemeClr val="tx1"/>
                </a:solidFill>
              </a:rPr>
            </a:br>
            <a:r>
              <a:rPr lang="en-US" altLang="en-US" b="1" dirty="0">
                <a:solidFill>
                  <a:schemeClr val="tx1"/>
                </a:solidFill>
                <a:sym typeface="Symbol" panose="05050102010706020507" pitchFamily="18" charset="2"/>
              </a:rPr>
              <a:t>  </a:t>
            </a:r>
            <a:br>
              <a:rPr lang="en-US" altLang="en-US" b="1" dirty="0">
                <a:solidFill>
                  <a:schemeClr val="tx1"/>
                </a:solidFill>
              </a:rPr>
            </a:br>
            <a:r>
              <a:rPr lang="en-US" altLang="en-US" b="1" dirty="0">
                <a:solidFill>
                  <a:schemeClr val="tx1"/>
                </a:solidFill>
              </a:rPr>
              <a:t>Uncertainty Analysis 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13265EC-974E-8A2C-CC4C-1F58CB44F4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0073" y="5688016"/>
            <a:ext cx="7871928" cy="116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defRPr sz="4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80000"/>
              </a:lnSpc>
            </a:pPr>
            <a:r>
              <a:rPr lang="en-US" altLang="en-US" sz="3200" dirty="0"/>
              <a:t>Keith J Halford, Carson City, NV</a:t>
            </a:r>
          </a:p>
          <a:p>
            <a:pPr algn="r">
              <a:lnSpc>
                <a:spcPct val="80000"/>
              </a:lnSpc>
            </a:pPr>
            <a:r>
              <a:rPr lang="en-US" altLang="en-US" sz="3200" dirty="0"/>
              <a:t>Tracie Jackson, Henderson, NV</a:t>
            </a:r>
          </a:p>
        </p:txBody>
      </p:sp>
    </p:spTree>
    <p:extLst>
      <p:ext uri="{BB962C8B-B14F-4D97-AF65-F5344CB8AC3E}">
        <p14:creationId xmlns:p14="http://schemas.microsoft.com/office/powerpoint/2010/main" val="28795488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47458C-59D3-938F-AB34-12952F414F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Multiple Wells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727513-AF84-5F94-DE5A-6BB4E452B3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" y="1097280"/>
            <a:ext cx="6492238" cy="5486400"/>
          </a:xfrm>
        </p:spPr>
        <p:txBody>
          <a:bodyPr/>
          <a:lstStyle/>
          <a:p>
            <a:r>
              <a:rPr lang="en-US" sz="2800" dirty="0"/>
              <a:t>Tritium also measured in </a:t>
            </a:r>
            <a:br>
              <a:rPr lang="en-US" sz="2800" dirty="0"/>
            </a:br>
            <a:r>
              <a:rPr lang="en-US" sz="2800" dirty="0"/>
              <a:t>wells </a:t>
            </a:r>
            <a:r>
              <a:rPr lang="en-US" sz="2800" dirty="0">
                <a:hlinkClick r:id="rId2"/>
              </a:rPr>
              <a:t>U-3cn-5</a:t>
            </a:r>
            <a:r>
              <a:rPr lang="en-US" sz="2800" dirty="0"/>
              <a:t> and </a:t>
            </a:r>
            <a:r>
              <a:rPr lang="en-US" sz="2800" dirty="0">
                <a:hlinkClick r:id="rId3"/>
              </a:rPr>
              <a:t>UE- 7nS</a:t>
            </a:r>
            <a:endParaRPr lang="en-US" sz="2800" dirty="0"/>
          </a:p>
          <a:p>
            <a:pPr lvl="1"/>
            <a:r>
              <a:rPr lang="en-US" sz="2400" dirty="0"/>
              <a:t>All wells within 600 ft of a nuclear test</a:t>
            </a:r>
          </a:p>
          <a:p>
            <a:pPr lvl="1"/>
            <a:r>
              <a:rPr lang="en-US" sz="2400" dirty="0"/>
              <a:t>Tritium concentrations 10 to 1,000 times less than SDWA standard; 20,000 </a:t>
            </a:r>
            <a:r>
              <a:rPr lang="en-US" sz="2400" dirty="0" err="1"/>
              <a:t>pCi</a:t>
            </a:r>
            <a:r>
              <a:rPr lang="en-US" sz="2400" dirty="0"/>
              <a:t>/L</a:t>
            </a:r>
          </a:p>
          <a:p>
            <a:pPr lvl="1"/>
            <a:r>
              <a:rPr lang="en-US" sz="2400" dirty="0"/>
              <a:t>Limited data more certain than model</a:t>
            </a:r>
          </a:p>
          <a:p>
            <a:r>
              <a:rPr lang="en-US" sz="2800" dirty="0"/>
              <a:t>NTS/NNSS closure program </a:t>
            </a:r>
            <a:br>
              <a:rPr lang="en-US" sz="2800" dirty="0"/>
            </a:br>
            <a:r>
              <a:rPr lang="en-US" sz="2800" dirty="0"/>
              <a:t>not fast or cheap </a:t>
            </a:r>
          </a:p>
          <a:p>
            <a:pPr lvl="1"/>
            <a:r>
              <a:rPr lang="en-US" sz="2400" dirty="0"/>
              <a:t>Starts about 1991</a:t>
            </a:r>
          </a:p>
          <a:p>
            <a:pPr lvl="1"/>
            <a:r>
              <a:rPr lang="en-US" sz="2400" dirty="0"/>
              <a:t>20 years between investigation plan &amp; closure report for Yucca Flat</a:t>
            </a:r>
          </a:p>
          <a:p>
            <a:pPr lvl="1"/>
            <a:r>
              <a:rPr lang="en-US" sz="2400" dirty="0"/>
              <a:t>Uncertainty consumed &gt;10% of time</a:t>
            </a:r>
          </a:p>
          <a:p>
            <a:endParaRPr lang="en-US" sz="2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DF87C7-C17F-8324-F11D-8691E0D21A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96050" y="1097280"/>
            <a:ext cx="5669280" cy="566928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A3503D6C-0D3C-ECE4-9707-80B7F2BA5B45}"/>
              </a:ext>
            </a:extLst>
          </p:cNvPr>
          <p:cNvGrpSpPr/>
          <p:nvPr/>
        </p:nvGrpSpPr>
        <p:grpSpPr>
          <a:xfrm>
            <a:off x="7342097" y="5002312"/>
            <a:ext cx="4572000" cy="822960"/>
            <a:chOff x="7325958" y="4389120"/>
            <a:chExt cx="4646304" cy="896089"/>
          </a:xfrm>
        </p:grpSpPr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F164F923-E41E-0032-0023-D0428C4969C4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7325958" y="4389120"/>
              <a:ext cx="4646304" cy="896089"/>
            </a:xfrm>
            <a:prstGeom prst="straightConnector1">
              <a:avLst/>
            </a:prstGeom>
            <a:noFill/>
            <a:ln w="38100" cap="flat" cmpd="sng" algn="ctr">
              <a:solidFill>
                <a:srgbClr val="00CC5C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295C058-54C8-C7E1-9C36-ECDA9CC19757}"/>
                </a:ext>
              </a:extLst>
            </p:cNvPr>
            <p:cNvSpPr txBox="1"/>
            <p:nvPr/>
          </p:nvSpPr>
          <p:spPr>
            <a:xfrm rot="600000">
              <a:off x="8214538" y="4564923"/>
              <a:ext cx="1176476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tIns="0" bIns="0" rtlCol="0">
              <a:spAutoFit/>
            </a:bodyPr>
            <a:lstStyle/>
            <a:p>
              <a:r>
                <a:rPr lang="en-US" sz="1200" dirty="0">
                  <a:ln w="3175"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Tritium decay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068499AA-2EB0-AD20-00AA-CD5FFF211CAF}"/>
              </a:ext>
            </a:extLst>
          </p:cNvPr>
          <p:cNvGrpSpPr/>
          <p:nvPr/>
        </p:nvGrpSpPr>
        <p:grpSpPr>
          <a:xfrm>
            <a:off x="11257769" y="1828181"/>
            <a:ext cx="161583" cy="4572000"/>
            <a:chOff x="11742057" y="1794119"/>
            <a:chExt cx="161583" cy="4572000"/>
          </a:xfrm>
        </p:grpSpPr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585470F5-172D-0F8D-A2BC-B87090EA806C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11822849" y="1794119"/>
              <a:ext cx="0" cy="4572000"/>
            </a:xfrm>
            <a:prstGeom prst="straightConnector1">
              <a:avLst/>
            </a:prstGeom>
            <a:noFill/>
            <a:ln w="317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38368DF-BB1E-DE3D-9006-1328C98DA8D8}"/>
                </a:ext>
              </a:extLst>
            </p:cNvPr>
            <p:cNvSpPr txBox="1"/>
            <p:nvPr/>
          </p:nvSpPr>
          <p:spPr>
            <a:xfrm rot="16200000">
              <a:off x="11004355" y="2617698"/>
              <a:ext cx="1636987" cy="16158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tIns="0" bIns="0" rtlCol="0">
              <a:spAutoFit/>
            </a:bodyPr>
            <a:lstStyle/>
            <a:p>
              <a:r>
                <a:rPr lang="en-US" sz="1050" dirty="0">
                  <a:ln w="3175"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Yucca Flat peer review</a:t>
              </a:r>
            </a:p>
          </p:txBody>
        </p:sp>
      </p:grpSp>
      <p:grpSp>
        <p:nvGrpSpPr>
          <p:cNvPr id="11" name="ER-12-1">
            <a:extLst>
              <a:ext uri="{FF2B5EF4-FFF2-40B4-BE49-F238E27FC236}">
                <a16:creationId xmlns:a16="http://schemas.microsoft.com/office/drawing/2014/main" id="{C9DBFF5B-7E0B-C245-EB0F-3F5C3DE0C358}"/>
              </a:ext>
            </a:extLst>
          </p:cNvPr>
          <p:cNvGrpSpPr/>
          <p:nvPr/>
        </p:nvGrpSpPr>
        <p:grpSpPr>
          <a:xfrm>
            <a:off x="9689784" y="1876708"/>
            <a:ext cx="161583" cy="4572000"/>
            <a:chOff x="11774078" y="1794119"/>
            <a:chExt cx="161583" cy="4572000"/>
          </a:xfrm>
        </p:grpSpPr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DDB5F8BA-83EE-CD0B-B45D-F4DC94B7EA7F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11888224" y="1794119"/>
              <a:ext cx="0" cy="4572000"/>
            </a:xfrm>
            <a:prstGeom prst="straightConnector1">
              <a:avLst/>
            </a:prstGeom>
            <a:noFill/>
            <a:ln w="38100" cap="flat" cmpd="sng" algn="ctr">
              <a:solidFill>
                <a:schemeClr val="tx1"/>
              </a:solidFill>
              <a:prstDash val="lgDash"/>
              <a:round/>
              <a:headEnd type="none" w="med" len="med"/>
              <a:tailEnd type="none"/>
            </a:ln>
            <a:effectLst/>
          </p:spPr>
        </p:cxn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8E32DBA-9767-8ECF-C1CC-1FE312A478C1}"/>
                </a:ext>
              </a:extLst>
            </p:cNvPr>
            <p:cNvSpPr txBox="1"/>
            <p:nvPr/>
          </p:nvSpPr>
          <p:spPr>
            <a:xfrm rot="16200000">
              <a:off x="10757590" y="2843491"/>
              <a:ext cx="2194560" cy="16158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tIns="0" bIns="0" rtlCol="0">
              <a:spAutoFit/>
            </a:bodyPr>
            <a:lstStyle/>
            <a:p>
              <a:r>
                <a:rPr lang="en-US" sz="1050" dirty="0">
                  <a:ln w="3175"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hlinkClick r:id="rId5"/>
                </a:rPr>
                <a:t>ER-12-1</a:t>
              </a:r>
              <a:r>
                <a:rPr lang="en-US" sz="1050" dirty="0">
                  <a:ln w="3175"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drilled, first UGTA well</a:t>
              </a:r>
            </a:p>
          </p:txBody>
        </p:sp>
      </p:grpSp>
      <p:grpSp>
        <p:nvGrpSpPr>
          <p:cNvPr id="14" name="Plan2000">
            <a:extLst>
              <a:ext uri="{FF2B5EF4-FFF2-40B4-BE49-F238E27FC236}">
                <a16:creationId xmlns:a16="http://schemas.microsoft.com/office/drawing/2014/main" id="{DF978FA6-7454-0D7A-2191-5DD44B40D7EE}"/>
              </a:ext>
            </a:extLst>
          </p:cNvPr>
          <p:cNvGrpSpPr/>
          <p:nvPr/>
        </p:nvGrpSpPr>
        <p:grpSpPr>
          <a:xfrm>
            <a:off x="10343848" y="1837519"/>
            <a:ext cx="161583" cy="4572000"/>
            <a:chOff x="11747967" y="1794119"/>
            <a:chExt cx="161583" cy="4572000"/>
          </a:xfrm>
        </p:grpSpPr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EDBD78B0-3D18-CCAF-8E87-0D2B40535ADC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11828744" y="1794119"/>
              <a:ext cx="0" cy="4572000"/>
            </a:xfrm>
            <a:prstGeom prst="straightConnector1">
              <a:avLst/>
            </a:prstGeom>
            <a:noFill/>
            <a:ln w="38100" cap="flat" cmpd="sng" algn="ctr">
              <a:solidFill>
                <a:srgbClr val="21C5FF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718EE66-A3A0-1938-7327-3789C5A0E8A3}"/>
                </a:ext>
              </a:extLst>
            </p:cNvPr>
            <p:cNvSpPr txBox="1"/>
            <p:nvPr/>
          </p:nvSpPr>
          <p:spPr>
            <a:xfrm rot="16200000">
              <a:off x="10839545" y="2783226"/>
              <a:ext cx="1978427" cy="16158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tIns="0" bIns="0" rtlCol="0">
              <a:spAutoFit/>
            </a:bodyPr>
            <a:lstStyle/>
            <a:p>
              <a:r>
                <a:rPr lang="en-US" sz="1050" dirty="0">
                  <a:ln w="3175"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Plan for investigation (</a:t>
              </a:r>
              <a:r>
                <a:rPr lang="en-US" sz="1050" dirty="0">
                  <a:ln w="3175"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hlinkClick r:id="rId6"/>
                </a:rPr>
                <a:t>2000</a:t>
              </a:r>
              <a:r>
                <a:rPr lang="en-US" sz="1050" dirty="0">
                  <a:ln w="3175"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</p:txBody>
        </p:sp>
      </p:grpSp>
      <p:grpSp>
        <p:nvGrpSpPr>
          <p:cNvPr id="17" name="2020">
            <a:extLst>
              <a:ext uri="{FF2B5EF4-FFF2-40B4-BE49-F238E27FC236}">
                <a16:creationId xmlns:a16="http://schemas.microsoft.com/office/drawing/2014/main" id="{8F91021E-8FF1-AA99-7252-9ADAEE5D9099}"/>
              </a:ext>
            </a:extLst>
          </p:cNvPr>
          <p:cNvGrpSpPr/>
          <p:nvPr/>
        </p:nvGrpSpPr>
        <p:grpSpPr>
          <a:xfrm>
            <a:off x="11928674" y="1816892"/>
            <a:ext cx="161583" cy="4572000"/>
            <a:chOff x="11742062" y="1794119"/>
            <a:chExt cx="161583" cy="4572000"/>
          </a:xfrm>
        </p:grpSpPr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DA798BAB-F788-1305-5DC2-C771EEF2E143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11822849" y="1794119"/>
              <a:ext cx="0" cy="4572000"/>
            </a:xfrm>
            <a:prstGeom prst="straightConnector1">
              <a:avLst/>
            </a:prstGeom>
            <a:noFill/>
            <a:ln w="31750" cap="flat" cmpd="sng" algn="ctr">
              <a:solidFill>
                <a:srgbClr val="DE0000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60931F1-A59B-65B9-CC90-451ECB7A5DF1}"/>
                </a:ext>
              </a:extLst>
            </p:cNvPr>
            <p:cNvSpPr txBox="1"/>
            <p:nvPr/>
          </p:nvSpPr>
          <p:spPr>
            <a:xfrm rot="16200000">
              <a:off x="11052450" y="2583831"/>
              <a:ext cx="1540807" cy="16158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tIns="0" bIns="0" rtlCol="0">
              <a:spAutoFit/>
            </a:bodyPr>
            <a:lstStyle/>
            <a:p>
              <a:r>
                <a:rPr lang="en-US" sz="1050" dirty="0">
                  <a:ln w="3175"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Closure report (</a:t>
              </a:r>
              <a:r>
                <a:rPr lang="en-US" sz="1050" dirty="0">
                  <a:ln w="3175"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hlinkClick r:id="rId7"/>
                </a:rPr>
                <a:t>2020</a:t>
              </a:r>
              <a:r>
                <a:rPr lang="en-US" sz="1050" dirty="0">
                  <a:ln w="3175"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57904468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87387E-C19F-FECB-D2D9-2F8683E424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Estimate Needed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4FCC36-C682-F3BF-AE8F-5FE5C7EB32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261" y="1097280"/>
            <a:ext cx="11709064" cy="5486400"/>
          </a:xfrm>
        </p:spPr>
        <p:txBody>
          <a:bodyPr/>
          <a:lstStyle/>
          <a:p>
            <a:r>
              <a:rPr lang="en-US" dirty="0"/>
              <a:t>Weaknesses in transport analysis arose from,</a:t>
            </a:r>
          </a:p>
          <a:p>
            <a:pPr lvl="1"/>
            <a:r>
              <a:rPr lang="en-US" dirty="0"/>
              <a:t>Propagating mistakes from supporting model to dependent model</a:t>
            </a:r>
          </a:p>
          <a:p>
            <a:pPr lvl="1"/>
            <a:r>
              <a:rPr lang="en-US" dirty="0"/>
              <a:t>Neglecting difficult to quantify information </a:t>
            </a:r>
          </a:p>
          <a:p>
            <a:pPr lvl="1"/>
            <a:r>
              <a:rPr lang="en-US" dirty="0"/>
              <a:t>Conflating best estimates and conservative estimates</a:t>
            </a:r>
          </a:p>
          <a:p>
            <a:pPr lvl="2"/>
            <a:r>
              <a:rPr lang="en-US" dirty="0"/>
              <a:t>Properties that accelerate transport assumed</a:t>
            </a:r>
          </a:p>
          <a:p>
            <a:pPr lvl="2"/>
            <a:r>
              <a:rPr lang="en-US" dirty="0"/>
              <a:t>Biased assumptions forgotten/ignored for uncertainty analysis</a:t>
            </a:r>
          </a:p>
          <a:p>
            <a:r>
              <a:rPr lang="en-US" dirty="0"/>
              <a:t>Uncertainty analysis better for targeting new data</a:t>
            </a:r>
          </a:p>
          <a:p>
            <a:pPr lvl="1"/>
            <a:r>
              <a:rPr lang="en-US" dirty="0"/>
              <a:t>Absolute results from all models problematic </a:t>
            </a:r>
          </a:p>
          <a:p>
            <a:pPr lvl="1"/>
            <a:r>
              <a:rPr lang="en-US" dirty="0"/>
              <a:t>Analyze change in uncertainty of drawdown or flow with new data</a:t>
            </a:r>
          </a:p>
          <a:p>
            <a:pPr lvl="1"/>
            <a:r>
              <a:rPr lang="en-US" dirty="0"/>
              <a:t>Worth of predicted improvements depends on correctness of model  </a:t>
            </a:r>
          </a:p>
        </p:txBody>
      </p:sp>
    </p:spTree>
    <p:extLst>
      <p:ext uri="{BB962C8B-B14F-4D97-AF65-F5344CB8AC3E}">
        <p14:creationId xmlns:p14="http://schemas.microsoft.com/office/powerpoint/2010/main" val="3564741938"/>
      </p:ext>
    </p:extLst>
  </p:cSld>
  <p:clrMapOvr>
    <a:masterClrMapping/>
  </p:clrMapOvr>
  <p:transition advTm="15000">
    <p:wipe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C60526-5C21-C651-BB52-89BE049C6E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5C7642-59F1-3069-7268-04B2279152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125" y="1005840"/>
            <a:ext cx="12065875" cy="3572466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dirty="0"/>
              <a:t>Calibration &amp; uncertainty analysis depend on judgement  </a:t>
            </a:r>
          </a:p>
          <a:p>
            <a:pPr lvl="1" defTabSz="720725">
              <a:spcBef>
                <a:spcPts val="300"/>
              </a:spcBef>
            </a:pPr>
            <a:r>
              <a:rPr lang="en-US" dirty="0"/>
              <a:t>Obj. function —	Data exclusion, data inclusion, &amp; </a:t>
            </a:r>
            <a:br>
              <a:rPr lang="en-US" dirty="0"/>
            </a:br>
            <a:r>
              <a:rPr lang="en-US" dirty="0"/>
              <a:t>				Weighting of included data</a:t>
            </a:r>
          </a:p>
          <a:p>
            <a:pPr lvl="1" defTabSz="720725">
              <a:spcBef>
                <a:spcPts val="300"/>
              </a:spcBef>
            </a:pPr>
            <a:r>
              <a:rPr lang="en-US" dirty="0"/>
              <a:t>Parameters — 	Spatial extents as faults, zones, or pilot points, </a:t>
            </a:r>
            <a:br>
              <a:rPr lang="en-US" dirty="0"/>
            </a:br>
            <a:r>
              <a:rPr lang="en-US" dirty="0"/>
              <a:t>				Likely ranges once defined; reasonable or textbook? </a:t>
            </a:r>
          </a:p>
          <a:p>
            <a:pPr>
              <a:spcBef>
                <a:spcPts val="300"/>
              </a:spcBef>
            </a:pPr>
            <a:r>
              <a:rPr lang="en-US" dirty="0"/>
              <a:t>Uncertainty analysis is not free,</a:t>
            </a:r>
            <a:br>
              <a:rPr lang="en-US" dirty="0"/>
            </a:br>
            <a:r>
              <a:rPr lang="en-US" dirty="0"/>
              <a:t>Can cost measuring useful data </a:t>
            </a:r>
          </a:p>
        </p:txBody>
      </p:sp>
      <p:sp>
        <p:nvSpPr>
          <p:cNvPr id="4" name="DUDE">
            <a:extLst>
              <a:ext uri="{FF2B5EF4-FFF2-40B4-BE49-F238E27FC236}">
                <a16:creationId xmlns:a16="http://schemas.microsoft.com/office/drawing/2014/main" id="{E03A7445-6088-3C46-2952-389C30F8F43D}"/>
              </a:ext>
            </a:extLst>
          </p:cNvPr>
          <p:cNvSpPr txBox="1">
            <a:spLocks/>
          </p:cNvSpPr>
          <p:nvPr/>
        </p:nvSpPr>
        <p:spPr bwMode="auto">
          <a:xfrm>
            <a:off x="1444080" y="4490170"/>
            <a:ext cx="10037702" cy="2364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defTabSz="1055688">
              <a:buNone/>
            </a:pPr>
            <a:r>
              <a:rPr lang="en-US" sz="4400" b="1" i="1" kern="0" dirty="0"/>
              <a:t>“DUDE,</a:t>
            </a:r>
            <a:r>
              <a:rPr lang="en-US" sz="4400" b="0" i="1" kern="0" dirty="0"/>
              <a:t>	</a:t>
            </a:r>
            <a:r>
              <a:rPr lang="en-US" b="0" kern="0" dirty="0"/>
              <a:t>you start looking at uncertainty, </a:t>
            </a:r>
            <a:br>
              <a:rPr lang="en-US" b="0" kern="0" dirty="0"/>
            </a:br>
            <a:r>
              <a:rPr lang="en-US" b="0" kern="0" dirty="0"/>
              <a:t>		the uncertainty of the uncertainty, and </a:t>
            </a:r>
            <a:br>
              <a:rPr lang="en-US" b="0" kern="0" dirty="0"/>
            </a:br>
            <a:r>
              <a:rPr lang="en-US" b="0" kern="0" dirty="0"/>
              <a:t>		you never get anything done.”</a:t>
            </a:r>
          </a:p>
          <a:p>
            <a:pPr marL="0" indent="0" algn="r">
              <a:buFontTx/>
              <a:buNone/>
            </a:pPr>
            <a:r>
              <a:rPr lang="en-US" b="0" kern="0" dirty="0"/>
              <a:t>—</a:t>
            </a:r>
            <a:r>
              <a:rPr lang="en-US" i="1" kern="0" dirty="0"/>
              <a:t>Rich Niswonger, USGS</a:t>
            </a:r>
          </a:p>
        </p:txBody>
      </p:sp>
    </p:spTree>
    <p:extLst>
      <p:ext uri="{BB962C8B-B14F-4D97-AF65-F5344CB8AC3E}">
        <p14:creationId xmlns:p14="http://schemas.microsoft.com/office/powerpoint/2010/main" val="3826221297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691C1E-E607-4202-69F0-1508906DA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97CEA0-E2B3-F8CB-C82F-D75EFF2213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03649"/>
            <a:ext cx="11338560" cy="5529660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sz="1200" dirty="0"/>
              <a:t>Belcher, W.R., ed., 2004, Death Valley regional ground-water flow system, Nevada and California—Hydrogeologic framework and transient ground-water flow model: U.S. Geological Survey Scientific Investigations Report 2004-5205, 408 p., </a:t>
            </a:r>
            <a:r>
              <a:rPr lang="en-US" sz="1200" dirty="0">
                <a:hlinkClick r:id="rId2"/>
              </a:rPr>
              <a:t>https://pubs.er.usgs.gov/publication/sir20045205</a:t>
            </a:r>
            <a:r>
              <a:rPr lang="en-US" sz="1200" dirty="0"/>
              <a:t> </a:t>
            </a:r>
          </a:p>
          <a:p>
            <a:pPr>
              <a:spcBef>
                <a:spcPts val="600"/>
              </a:spcBef>
            </a:pPr>
            <a:r>
              <a:rPr lang="en-US" sz="1200" dirty="0"/>
              <a:t>Halford, K.J., and Jackson, T.R., 2020, Groundwater characterization and effects of pumping in the Death Valley regional groundwater flow system, Nevada and California, with special reference to Devils Hole: U.S. Geological Survey Professional Paper 1863, 178 p., </a:t>
            </a:r>
            <a:r>
              <a:rPr lang="en-US" sz="1200" dirty="0">
                <a:hlinkClick r:id="rId3"/>
              </a:rPr>
              <a:t>https://doi.org/10.3133/pp1863</a:t>
            </a:r>
            <a:r>
              <a:rPr lang="en-US" sz="1200" dirty="0"/>
              <a:t> </a:t>
            </a:r>
          </a:p>
          <a:p>
            <a:pPr>
              <a:spcBef>
                <a:spcPts val="600"/>
              </a:spcBef>
            </a:pPr>
            <a:r>
              <a:rPr lang="en-US" sz="1200" dirty="0"/>
              <a:t>Harrill, J.R., Gates, J.S., and Thomas, J.M., 1988, Major ground-water flow systems in the Great Basin region of Nevada, Utah, and adjacent states: U.S. Geological Survey Hydrologic Atlas 694-C, pls. 1–2. </a:t>
            </a:r>
            <a:r>
              <a:rPr lang="en-US" sz="1200" dirty="0">
                <a:hlinkClick r:id="rId4"/>
              </a:rPr>
              <a:t>https://doi.org/10.3133/ha694C</a:t>
            </a:r>
            <a:r>
              <a:rPr lang="en-US" sz="1200" dirty="0"/>
              <a:t> </a:t>
            </a:r>
          </a:p>
          <a:p>
            <a:pPr>
              <a:spcBef>
                <a:spcPts val="600"/>
              </a:spcBef>
            </a:pPr>
            <a:r>
              <a:rPr lang="en-US" sz="1200" dirty="0"/>
              <a:t>Ludington, Steve, ed., 2006, Mineral Resource Assessment of Selected Areas in Clark and Nye Counties, Nevada: U.S. Geological Survey Scientific Investigations Report 2006–5197, 244 p., </a:t>
            </a:r>
            <a:r>
              <a:rPr lang="en-US" sz="1200" dirty="0">
                <a:hlinkClick r:id="rId5"/>
              </a:rPr>
              <a:t>https://doi.org/10.3133/sir20065197</a:t>
            </a:r>
            <a:r>
              <a:rPr lang="en-US" sz="1200" dirty="0"/>
              <a:t> </a:t>
            </a:r>
          </a:p>
          <a:p>
            <a:pPr>
              <a:spcBef>
                <a:spcPts val="600"/>
              </a:spcBef>
            </a:pPr>
            <a:r>
              <a:rPr lang="en-US" sz="1200" dirty="0"/>
              <a:t>Navarro-</a:t>
            </a:r>
            <a:r>
              <a:rPr lang="en-US" sz="1200" dirty="0" err="1"/>
              <a:t>Intera</a:t>
            </a:r>
            <a:r>
              <a:rPr lang="en-US" sz="1200" dirty="0"/>
              <a:t>, LLC, 2013, Phase I flow and transport model document for Corrective Action Unit 97—Yucca Flat/Climax Mine, Nevada National Security Site, Nye County, Nevada, Rev. 1: Las Vegas, Nevada, Navarro-</a:t>
            </a:r>
            <a:r>
              <a:rPr lang="en-US" sz="1200" dirty="0" err="1"/>
              <a:t>Intera</a:t>
            </a:r>
            <a:r>
              <a:rPr lang="en-US" sz="1200" dirty="0"/>
              <a:t> Report N-I/28091-080, </a:t>
            </a:r>
            <a:r>
              <a:rPr lang="en-US" sz="1200" dirty="0">
                <a:hlinkClick r:id="rId6"/>
              </a:rPr>
              <a:t>https://www.osti.gov/scitech/biblio/1094979</a:t>
            </a:r>
            <a:r>
              <a:rPr lang="en-US" sz="1200" dirty="0"/>
              <a:t> </a:t>
            </a:r>
          </a:p>
          <a:p>
            <a:pPr>
              <a:spcBef>
                <a:spcPts val="600"/>
              </a:spcBef>
            </a:pPr>
            <a:r>
              <a:rPr lang="en-US" sz="1200" dirty="0"/>
              <a:t>Theis, C.V., 1940, The source of water derived from wells—Essential factors controlling the response of an aquifer to development: Civil Engineering, v. 10, p. 277–280, </a:t>
            </a:r>
            <a:r>
              <a:rPr lang="en-US" sz="1200" dirty="0">
                <a:hlinkClick r:id="rId7"/>
              </a:rPr>
              <a:t>https://water.usgs.gov/ogw/pubs/Theis-1940.pdf</a:t>
            </a:r>
            <a:r>
              <a:rPr lang="en-US" sz="1200" dirty="0"/>
              <a:t> </a:t>
            </a:r>
          </a:p>
          <a:p>
            <a:pPr>
              <a:spcBef>
                <a:spcPts val="600"/>
              </a:spcBef>
            </a:pPr>
            <a:r>
              <a:rPr lang="en-US" sz="1200" dirty="0"/>
              <a:t>Winograd, I.J., and Thordarson, W., 1975, Hydrologic and </a:t>
            </a:r>
            <a:r>
              <a:rPr lang="en-US" sz="1200" dirty="0" err="1"/>
              <a:t>hydrochemical</a:t>
            </a:r>
            <a:r>
              <a:rPr lang="en-US" sz="1200" dirty="0"/>
              <a:t> framework, south-central Great Basin, Nevada-California, with special reference to the Nevada Test Site: U.S. Geological Survey Professional Paper 712-C, p. C1–C126. </a:t>
            </a:r>
            <a:r>
              <a:rPr lang="en-US" sz="1200" dirty="0">
                <a:hlinkClick r:id="rId8"/>
              </a:rPr>
              <a:t>https://doi.org/10.3133/pp712C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1927035"/>
      </p:ext>
    </p:extLst>
  </p:cSld>
  <p:clrMapOvr>
    <a:masterClrMapping/>
  </p:clrMapOvr>
  <p:transition advTm="15000"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6FC614-B76A-0F5E-CECD-9D98FBA30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Uncertainty &amp; Decisions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67B3D8-8D05-D958-ED17-83CABDD4C9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3683" y="1097280"/>
            <a:ext cx="11424746" cy="5486400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dirty="0"/>
              <a:t>Flow &amp; transport models primarily guide decisions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Estimate maximum extent of a plume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Change in water levels from moving pumping (POD)</a:t>
            </a:r>
          </a:p>
          <a:p>
            <a:pPr>
              <a:spcBef>
                <a:spcPts val="1200"/>
              </a:spcBef>
            </a:pPr>
            <a:r>
              <a:rPr lang="en-US" dirty="0"/>
              <a:t>Inherently uncertain results, </a:t>
            </a:r>
            <a:br>
              <a:rPr lang="en-US" dirty="0"/>
            </a:br>
            <a:r>
              <a:rPr lang="en-US" dirty="0"/>
              <a:t>Models are greater than 90 percent fantasy by volume</a:t>
            </a:r>
          </a:p>
          <a:p>
            <a:pPr>
              <a:spcBef>
                <a:spcPts val="1200"/>
              </a:spcBef>
            </a:pPr>
            <a:r>
              <a:rPr lang="en-US" dirty="0"/>
              <a:t>Subset of decisions where formal uncertainty beneficial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Occurs between empirically known responses and </a:t>
            </a:r>
            <a:br>
              <a:rPr lang="en-US" dirty="0"/>
            </a:br>
            <a:r>
              <a:rPr lang="en-US" dirty="0"/>
              <a:t>beyond reach of available data to inform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Area between known and unknown also uncertain</a:t>
            </a:r>
          </a:p>
          <a:p>
            <a:pPr>
              <a:spcBef>
                <a:spcPts val="1200"/>
              </a:spcBef>
            </a:pPr>
            <a:endParaRPr lang="en-US" dirty="0"/>
          </a:p>
          <a:p>
            <a:pPr lvl="1">
              <a:spcBef>
                <a:spcPts val="120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8984744"/>
      </p:ext>
    </p:extLst>
  </p:cSld>
  <p:clrMapOvr>
    <a:masterClrMapping/>
  </p:clrMapOvr>
  <p:transition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EC0DD1-B94F-4166-3336-41FB9A2EE8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Density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59D905-2ACA-C425-F27E-EF2502CD58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122" y="1036571"/>
            <a:ext cx="6960197" cy="5514833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sz="2800" dirty="0"/>
              <a:t>Model results depends on data from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Wells— Water levels, pumping, aquifer tests  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Springs — Pool altitudes &amp; discharges</a:t>
            </a:r>
          </a:p>
          <a:p>
            <a:pPr>
              <a:spcBef>
                <a:spcPts val="300"/>
              </a:spcBef>
            </a:pPr>
            <a:r>
              <a:rPr lang="en-US" sz="2800" dirty="0"/>
              <a:t>Influence extends from wells &amp; springs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Uncertainty greater away from points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High-altitude springs add data,</a:t>
            </a:r>
            <a:br>
              <a:rPr lang="en-US" sz="2400" dirty="0"/>
            </a:br>
            <a:r>
              <a:rPr lang="en-US" sz="2400" dirty="0"/>
              <a:t>Reduces uncertainty, but amount debatable</a:t>
            </a:r>
          </a:p>
          <a:p>
            <a:pPr>
              <a:spcBef>
                <a:spcPts val="300"/>
              </a:spcBef>
            </a:pPr>
            <a:r>
              <a:rPr lang="en-US" sz="2800" dirty="0"/>
              <a:t>Minimum distance from data algorithm illustrates subjectivity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Points weighted equally, Not reasonable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Need pair of points, Could be 1, 3, 4, </a:t>
            </a:r>
            <a:r>
              <a:rPr lang="en-US" sz="2400" i="1" dirty="0"/>
              <a:t>etc</a:t>
            </a:r>
            <a:r>
              <a:rPr lang="en-US" sz="2400" dirty="0"/>
              <a:t>. 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Distance to unknown debatable</a:t>
            </a:r>
          </a:p>
          <a:p>
            <a:pPr>
              <a:spcBef>
                <a:spcPts val="300"/>
              </a:spcBef>
            </a:pPr>
            <a:r>
              <a:rPr lang="en-US" sz="2800" dirty="0"/>
              <a:t>Uncertainty in flow model similar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48BB649-8E3E-90A0-52F3-C5E94686C8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0880" y="1097280"/>
            <a:ext cx="5094794" cy="56692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F79C87A-9A8F-A502-B5B3-19CA7E7610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0880" y="1097280"/>
            <a:ext cx="5094794" cy="566928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3963CBF-308C-4C81-876A-5A2D505507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0880" y="1097280"/>
            <a:ext cx="5094794" cy="5669280"/>
          </a:xfrm>
          <a:prstGeom prst="rect">
            <a:avLst/>
          </a:prstGeom>
        </p:spPr>
      </p:pic>
      <p:pic>
        <p:nvPicPr>
          <p:cNvPr id="13" name="Rad+Springs">
            <a:extLst>
              <a:ext uri="{FF2B5EF4-FFF2-40B4-BE49-F238E27FC236}">
                <a16:creationId xmlns:a16="http://schemas.microsoft.com/office/drawing/2014/main" id="{5DC291CE-DD6F-7158-1997-C10E1DEAB2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0880" y="1097280"/>
            <a:ext cx="5094794" cy="5669280"/>
          </a:xfrm>
          <a:prstGeom prst="rect">
            <a:avLst/>
          </a:prstGeom>
        </p:spPr>
      </p:pic>
      <p:pic>
        <p:nvPicPr>
          <p:cNvPr id="10" name="JustAM+LCA">
            <a:extLst>
              <a:ext uri="{FF2B5EF4-FFF2-40B4-BE49-F238E27FC236}">
                <a16:creationId xmlns:a16="http://schemas.microsoft.com/office/drawing/2014/main" id="{AB20E521-E802-8B1C-7B19-DCCB005396F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3029" y="1097280"/>
            <a:ext cx="5090495" cy="5669280"/>
          </a:xfrm>
          <a:prstGeom prst="rect">
            <a:avLst/>
          </a:prstGeom>
        </p:spPr>
      </p:pic>
      <p:sp>
        <p:nvSpPr>
          <p:cNvPr id="4" name="AM Basin label">
            <a:extLst>
              <a:ext uri="{FF2B5EF4-FFF2-40B4-BE49-F238E27FC236}">
                <a16:creationId xmlns:a16="http://schemas.microsoft.com/office/drawing/2014/main" id="{EE0C40E3-F904-7A93-C345-EA66CEDE0288}"/>
              </a:ext>
            </a:extLst>
          </p:cNvPr>
          <p:cNvSpPr txBox="1"/>
          <p:nvPr/>
        </p:nvSpPr>
        <p:spPr>
          <a:xfrm>
            <a:off x="10109988" y="3360904"/>
            <a:ext cx="11079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Ash</a:t>
            </a:r>
          </a:p>
          <a:p>
            <a:r>
              <a:rPr lang="en-US" sz="16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Meadows</a:t>
            </a:r>
          </a:p>
          <a:p>
            <a:r>
              <a:rPr lang="en-US" sz="16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Basin</a:t>
            </a:r>
          </a:p>
        </p:txBody>
      </p:sp>
      <p:sp>
        <p:nvSpPr>
          <p:cNvPr id="14" name="YF_LCA">
            <a:extLst>
              <a:ext uri="{FF2B5EF4-FFF2-40B4-BE49-F238E27FC236}">
                <a16:creationId xmlns:a16="http://schemas.microsoft.com/office/drawing/2014/main" id="{ECFC3205-F7DD-E305-15A3-89E5BDF7DC66}"/>
              </a:ext>
            </a:extLst>
          </p:cNvPr>
          <p:cNvSpPr txBox="1"/>
          <p:nvPr/>
        </p:nvSpPr>
        <p:spPr>
          <a:xfrm>
            <a:off x="9181213" y="1977783"/>
            <a:ext cx="9916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Yucca Flat</a:t>
            </a:r>
          </a:p>
          <a:p>
            <a:r>
              <a:rPr lang="en-US" sz="12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LCA model</a:t>
            </a:r>
          </a:p>
        </p:txBody>
      </p:sp>
      <p:pic>
        <p:nvPicPr>
          <p:cNvPr id="5" name="Rad_X_2">
            <a:extLst>
              <a:ext uri="{FF2B5EF4-FFF2-40B4-BE49-F238E27FC236}">
                <a16:creationId xmlns:a16="http://schemas.microsoft.com/office/drawing/2014/main" id="{768F6D79-6476-93BC-40FA-CEBABBBDB2F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40880" y="1101119"/>
            <a:ext cx="5077358" cy="5661601"/>
          </a:xfrm>
          <a:prstGeom prst="rect">
            <a:avLst/>
          </a:prstGeom>
        </p:spPr>
      </p:pic>
      <p:sp>
        <p:nvSpPr>
          <p:cNvPr id="6" name="150miles">
            <a:extLst>
              <a:ext uri="{FF2B5EF4-FFF2-40B4-BE49-F238E27FC236}">
                <a16:creationId xmlns:a16="http://schemas.microsoft.com/office/drawing/2014/main" id="{0ACCFB1E-08AF-C5CA-CAA8-E4DFDA9D30F1}"/>
              </a:ext>
            </a:extLst>
          </p:cNvPr>
          <p:cNvSpPr/>
          <p:nvPr/>
        </p:nvSpPr>
        <p:spPr bwMode="auto">
          <a:xfrm>
            <a:off x="10405558" y="6520375"/>
            <a:ext cx="1499616" cy="18288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40 MILES</a:t>
            </a:r>
          </a:p>
        </p:txBody>
      </p:sp>
      <p:pic>
        <p:nvPicPr>
          <p:cNvPr id="8" name="explain">
            <a:extLst>
              <a:ext uri="{FF2B5EF4-FFF2-40B4-BE49-F238E27FC236}">
                <a16:creationId xmlns:a16="http://schemas.microsoft.com/office/drawing/2014/main" id="{8CBD0C51-C611-9F44-846E-2C563C3F401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4850" y="4676484"/>
            <a:ext cx="1382106" cy="909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974962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F268D9-684C-CEC3-8782-E299F0D75C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Yucca Flat LCA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572132-BAD9-D163-A878-CA1BB01AE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1009788"/>
            <a:ext cx="7356722" cy="5516054"/>
          </a:xfrm>
        </p:spPr>
        <p:txBody>
          <a:bodyPr/>
          <a:lstStyle/>
          <a:p>
            <a:pPr>
              <a:spcBef>
                <a:spcPts val="200"/>
              </a:spcBef>
            </a:pPr>
            <a:r>
              <a:rPr lang="en-US" sz="2800" dirty="0"/>
              <a:t>Flow in carbonate rocks simulated</a:t>
            </a:r>
          </a:p>
          <a:p>
            <a:pPr lvl="1">
              <a:spcBef>
                <a:spcPts val="200"/>
              </a:spcBef>
            </a:pPr>
            <a:r>
              <a:rPr lang="en-US" sz="2400" dirty="0"/>
              <a:t>Parsed rocks, faults, … are parameters</a:t>
            </a:r>
          </a:p>
          <a:p>
            <a:pPr lvl="2">
              <a:spcBef>
                <a:spcPts val="200"/>
              </a:spcBef>
            </a:pPr>
            <a:r>
              <a:rPr lang="en-US" sz="2000" dirty="0"/>
              <a:t>Spatial extents vary greatly</a:t>
            </a:r>
          </a:p>
          <a:p>
            <a:pPr lvl="2">
              <a:spcBef>
                <a:spcPts val="200"/>
              </a:spcBef>
            </a:pPr>
            <a:r>
              <a:rPr lang="en-US" sz="2000" dirty="0"/>
              <a:t>Recharge &amp; leakage also parameters, 146 in all </a:t>
            </a:r>
          </a:p>
          <a:p>
            <a:pPr lvl="1">
              <a:spcBef>
                <a:spcPts val="200"/>
              </a:spcBef>
            </a:pPr>
            <a:r>
              <a:rPr lang="en-US" sz="2400" dirty="0"/>
              <a:t>Objective function compares simulated to, </a:t>
            </a:r>
          </a:p>
          <a:p>
            <a:pPr lvl="2">
              <a:spcBef>
                <a:spcPts val="200"/>
              </a:spcBef>
            </a:pPr>
            <a:r>
              <a:rPr lang="en-US" sz="2000" dirty="0"/>
              <a:t>15 steady-state water levels &amp;</a:t>
            </a:r>
          </a:p>
          <a:p>
            <a:pPr lvl="2">
              <a:spcBef>
                <a:spcPts val="200"/>
              </a:spcBef>
            </a:pPr>
            <a:r>
              <a:rPr lang="en-US" sz="2000" dirty="0"/>
              <a:t>Drawdowns in 5 wells from </a:t>
            </a:r>
            <a:r>
              <a:rPr lang="en-US" sz="2000" dirty="0">
                <a:hlinkClick r:id="rId2"/>
              </a:rPr>
              <a:t>ER-6-1#2</a:t>
            </a:r>
            <a:r>
              <a:rPr lang="en-US" sz="2000" dirty="0"/>
              <a:t> aquifer test</a:t>
            </a:r>
          </a:p>
          <a:p>
            <a:pPr lvl="2">
              <a:spcBef>
                <a:spcPts val="200"/>
              </a:spcBef>
            </a:pPr>
            <a:r>
              <a:rPr lang="en-US" sz="2000" dirty="0"/>
              <a:t>Controls calibration &amp; uncertainty analysis </a:t>
            </a:r>
          </a:p>
          <a:p>
            <a:pPr lvl="1">
              <a:spcBef>
                <a:spcPts val="200"/>
              </a:spcBef>
            </a:pPr>
            <a:r>
              <a:rPr lang="en-US" sz="2400" dirty="0"/>
              <a:t>Flow into northern Yucca Flat important</a:t>
            </a:r>
          </a:p>
          <a:p>
            <a:pPr lvl="2">
              <a:spcBef>
                <a:spcPts val="200"/>
              </a:spcBef>
            </a:pPr>
            <a:r>
              <a:rPr lang="en-US" sz="2000" dirty="0"/>
              <a:t>Regional model defines flows to LCA model</a:t>
            </a:r>
          </a:p>
          <a:p>
            <a:pPr lvl="2">
              <a:spcBef>
                <a:spcPts val="200"/>
              </a:spcBef>
            </a:pPr>
            <a:r>
              <a:rPr lang="en-US" sz="2000" dirty="0"/>
              <a:t>DVRFS.v1 error created fire hose, &gt;10,000 acre-ft/</a:t>
            </a:r>
            <a:r>
              <a:rPr lang="en-US" sz="2000" dirty="0" err="1"/>
              <a:t>yr</a:t>
            </a:r>
            <a:endParaRPr lang="en-US" sz="2000" dirty="0"/>
          </a:p>
          <a:p>
            <a:pPr lvl="2">
              <a:spcBef>
                <a:spcPts val="200"/>
              </a:spcBef>
            </a:pPr>
            <a:r>
              <a:rPr lang="en-US" sz="2000" dirty="0"/>
              <a:t>DVRFS.v2 reduces to ~3,000 acre-ft/</a:t>
            </a:r>
            <a:r>
              <a:rPr lang="en-US" sz="2000" dirty="0" err="1"/>
              <a:t>yr</a:t>
            </a:r>
            <a:endParaRPr lang="en-US" sz="2000" dirty="0"/>
          </a:p>
          <a:p>
            <a:pPr lvl="2">
              <a:spcBef>
                <a:spcPts val="200"/>
              </a:spcBef>
            </a:pPr>
            <a:r>
              <a:rPr lang="en-US" sz="2000" dirty="0"/>
              <a:t>Granite &amp; clastics, &lt;300 acre-ft/</a:t>
            </a:r>
            <a:r>
              <a:rPr lang="en-US" sz="2000" dirty="0" err="1"/>
              <a:t>yr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†</a:t>
            </a:r>
            <a:r>
              <a:rPr lang="en-US" sz="2000" dirty="0"/>
              <a:t> sensible</a:t>
            </a:r>
          </a:p>
          <a:p>
            <a:pPr>
              <a:spcBef>
                <a:spcPts val="200"/>
              </a:spcBef>
            </a:pPr>
            <a:r>
              <a:rPr lang="en-US" sz="2800" dirty="0"/>
              <a:t>Parameter sensitivity, uncertainty analysis, &amp; confidence intervals illustrated with LCA</a:t>
            </a:r>
          </a:p>
        </p:txBody>
      </p:sp>
      <p:pic>
        <p:nvPicPr>
          <p:cNvPr id="4" name="YF+OUT">
            <a:extLst>
              <a:ext uri="{FF2B5EF4-FFF2-40B4-BE49-F238E27FC236}">
                <a16:creationId xmlns:a16="http://schemas.microsoft.com/office/drawing/2014/main" id="{3B132765-FA72-EDBA-5A24-BEF10C272D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23759" y="1101417"/>
            <a:ext cx="4921998" cy="5669280"/>
          </a:xfrm>
          <a:prstGeom prst="rect">
            <a:avLst/>
          </a:prstGeom>
        </p:spPr>
      </p:pic>
      <p:sp>
        <p:nvSpPr>
          <p:cNvPr id="6" name="5_miles">
            <a:extLst>
              <a:ext uri="{FF2B5EF4-FFF2-40B4-BE49-F238E27FC236}">
                <a16:creationId xmlns:a16="http://schemas.microsoft.com/office/drawing/2014/main" id="{51141D23-957A-2E77-F604-22F4CA651EB2}"/>
              </a:ext>
            </a:extLst>
          </p:cNvPr>
          <p:cNvSpPr/>
          <p:nvPr/>
        </p:nvSpPr>
        <p:spPr bwMode="auto">
          <a:xfrm>
            <a:off x="10742961" y="5718680"/>
            <a:ext cx="1014984" cy="27432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5 MILES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156E969-54B4-B84F-D9D4-68661F7D3E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3759" y="1097280"/>
            <a:ext cx="4921999" cy="566928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733283C-3C77-17CD-C055-5235A3D4B5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3759" y="1097280"/>
            <a:ext cx="4921999" cy="566928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A9C5E55D-6A95-6953-E329-1029B4284D9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3759" y="1097280"/>
            <a:ext cx="4921999" cy="566928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4FF09F12-8CC8-3558-ABC3-2F8088BFF74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3" t="13579" r="1126" b="15553"/>
          <a:stretch/>
        </p:blipFill>
        <p:spPr>
          <a:xfrm rot="-60000">
            <a:off x="7233307" y="2418206"/>
            <a:ext cx="4951782" cy="3849753"/>
          </a:xfrm>
          <a:prstGeom prst="rect">
            <a:avLst/>
          </a:prstGeom>
        </p:spPr>
      </p:pic>
      <p:sp>
        <p:nvSpPr>
          <p:cNvPr id="30" name="Text Box 81">
            <a:extLst>
              <a:ext uri="{FF2B5EF4-FFF2-40B4-BE49-F238E27FC236}">
                <a16:creationId xmlns:a16="http://schemas.microsoft.com/office/drawing/2014/main" id="{475DF17F-80D4-18C5-70F6-632A485C50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8453" y="6602655"/>
            <a:ext cx="2600392" cy="1692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100" dirty="0">
                <a:latin typeface="Arial" panose="020B0604020202020204" pitchFamily="34" charset="0"/>
              </a:rPr>
              <a:t>(</a:t>
            </a:r>
            <a:r>
              <a:rPr lang="en-US" altLang="en-US" sz="1100" dirty="0">
                <a:latin typeface="Arial" panose="020B0604020202020204" pitchFamily="34" charset="0"/>
                <a:hlinkClick r:id="rId8"/>
              </a:rPr>
              <a:t>Navarro-</a:t>
            </a:r>
            <a:r>
              <a:rPr lang="en-US" altLang="en-US" sz="1100" dirty="0" err="1">
                <a:latin typeface="Arial" panose="020B0604020202020204" pitchFamily="34" charset="0"/>
                <a:hlinkClick r:id="rId8"/>
              </a:rPr>
              <a:t>Intera</a:t>
            </a:r>
            <a:r>
              <a:rPr lang="en-US" altLang="en-US" sz="1100" dirty="0">
                <a:latin typeface="Arial" panose="020B0604020202020204" pitchFamily="34" charset="0"/>
                <a:hlinkClick r:id="rId8"/>
              </a:rPr>
              <a:t>, LLC, 2013</a:t>
            </a:r>
            <a:r>
              <a:rPr lang="en-US" altLang="en-US" sz="1100" dirty="0">
                <a:latin typeface="Arial" panose="020B0604020202020204" pitchFamily="34" charset="0"/>
              </a:rPr>
              <a:t>; fig. 5-28)</a:t>
            </a:r>
            <a:endParaRPr lang="en-US" altLang="en-US" sz="1100" baseline="-25000" dirty="0">
              <a:latin typeface="Arial" panose="020B0604020202020204" pitchFamily="34" charset="0"/>
            </a:endParaRPr>
          </a:p>
        </p:txBody>
      </p:sp>
      <p:grpSp>
        <p:nvGrpSpPr>
          <p:cNvPr id="10" name="NorthYELLOW">
            <a:extLst>
              <a:ext uri="{FF2B5EF4-FFF2-40B4-BE49-F238E27FC236}">
                <a16:creationId xmlns:a16="http://schemas.microsoft.com/office/drawing/2014/main" id="{C1601EA9-9E8E-7F9F-7615-EA04F6D51419}"/>
              </a:ext>
            </a:extLst>
          </p:cNvPr>
          <p:cNvGrpSpPr/>
          <p:nvPr/>
        </p:nvGrpSpPr>
        <p:grpSpPr>
          <a:xfrm>
            <a:off x="11098048" y="1690857"/>
            <a:ext cx="222818" cy="1358894"/>
            <a:chOff x="11708422" y="1157590"/>
            <a:chExt cx="222818" cy="135889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BDFC70B-948A-9A1F-27CE-E8242A41A358}"/>
                </a:ext>
              </a:extLst>
            </p:cNvPr>
            <p:cNvSpPr txBox="1"/>
            <p:nvPr/>
          </p:nvSpPr>
          <p:spPr>
            <a:xfrm>
              <a:off x="11708422" y="1157590"/>
              <a:ext cx="222818" cy="461665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en-US" sz="2400" b="1" i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D2A60F5-A66D-78C5-5A45-451C6C014D9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763024" y="1602084"/>
              <a:ext cx="113615" cy="914400"/>
            </a:xfrm>
            <a:custGeom>
              <a:avLst/>
              <a:gdLst>
                <a:gd name="connsiteX0" fmla="*/ 644236 w 675409"/>
                <a:gd name="connsiteY0" fmla="*/ 2306782 h 2306782"/>
                <a:gd name="connsiteX1" fmla="*/ 675409 w 675409"/>
                <a:gd name="connsiteY1" fmla="*/ 0 h 2306782"/>
                <a:gd name="connsiteX2" fmla="*/ 51954 w 675409"/>
                <a:gd name="connsiteY2" fmla="*/ 1132609 h 2306782"/>
                <a:gd name="connsiteX3" fmla="*/ 675409 w 675409"/>
                <a:gd name="connsiteY3" fmla="*/ 675409 h 2306782"/>
                <a:gd name="connsiteX4" fmla="*/ 0 w 675409"/>
                <a:gd name="connsiteY4" fmla="*/ 2078182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592282 w 623455"/>
                <a:gd name="connsiteY0" fmla="*/ 2306782 h 2306782"/>
                <a:gd name="connsiteX1" fmla="*/ 590204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384463 w 415636"/>
                <a:gd name="connsiteY0" fmla="*/ 2306782 h 2306782"/>
                <a:gd name="connsiteX1" fmla="*/ 382385 w 415636"/>
                <a:gd name="connsiteY1" fmla="*/ 0 h 2306782"/>
                <a:gd name="connsiteX2" fmla="*/ 0 w 415636"/>
                <a:gd name="connsiteY2" fmla="*/ 898952 h 2306782"/>
                <a:gd name="connsiteX3" fmla="*/ 415636 w 415636"/>
                <a:gd name="connsiteY3" fmla="*/ 675409 h 2306782"/>
                <a:gd name="connsiteX4" fmla="*/ 384463 w 415636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543" h="2306782">
                  <a:moveTo>
                    <a:pt x="384463" y="2306782"/>
                  </a:moveTo>
                  <a:cubicBezTo>
                    <a:pt x="383770" y="1537855"/>
                    <a:pt x="383078" y="768927"/>
                    <a:pt x="382385" y="0"/>
                  </a:cubicBezTo>
                  <a:cubicBezTo>
                    <a:pt x="308956" y="337845"/>
                    <a:pt x="264622" y="554367"/>
                    <a:pt x="0" y="898952"/>
                  </a:cubicBezTo>
                  <a:lnTo>
                    <a:pt x="386543" y="679902"/>
                  </a:lnTo>
                  <a:cubicBezTo>
                    <a:pt x="385850" y="1222195"/>
                    <a:pt x="385156" y="1764489"/>
                    <a:pt x="384463" y="2306782"/>
                  </a:cubicBezTo>
                  <a:close/>
                </a:path>
              </a:pathLst>
            </a:custGeom>
            <a:solidFill>
              <a:srgbClr val="FFFF00"/>
            </a:solidFill>
            <a:ln w="381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BigSpray">
            <a:extLst>
              <a:ext uri="{FF2B5EF4-FFF2-40B4-BE49-F238E27FC236}">
                <a16:creationId xmlns:a16="http://schemas.microsoft.com/office/drawing/2014/main" id="{30DD77C1-9760-456A-0674-666EA5A54A9F}"/>
              </a:ext>
            </a:extLst>
          </p:cNvPr>
          <p:cNvGrpSpPr>
            <a:grpSpLocks noChangeAspect="1"/>
          </p:cNvGrpSpPr>
          <p:nvPr/>
        </p:nvGrpSpPr>
        <p:grpSpPr>
          <a:xfrm rot="2907460">
            <a:off x="9625210" y="2372533"/>
            <a:ext cx="633672" cy="1005840"/>
            <a:chOff x="2061882" y="1613874"/>
            <a:chExt cx="2563906" cy="4069749"/>
          </a:xfrm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FADC70CF-261B-96FB-0F04-F25E63C6B773}"/>
                </a:ext>
              </a:extLst>
            </p:cNvPr>
            <p:cNvSpPr/>
            <p:nvPr/>
          </p:nvSpPr>
          <p:spPr bwMode="auto">
            <a:xfrm>
              <a:off x="2061882" y="1721224"/>
              <a:ext cx="2563906" cy="3962399"/>
            </a:xfrm>
            <a:custGeom>
              <a:avLst/>
              <a:gdLst>
                <a:gd name="connsiteX0" fmla="*/ 968189 w 2563906"/>
                <a:gd name="connsiteY0" fmla="*/ 0 h 4061011"/>
                <a:gd name="connsiteX1" fmla="*/ 0 w 2563906"/>
                <a:gd name="connsiteY1" fmla="*/ 3514164 h 4061011"/>
                <a:gd name="connsiteX2" fmla="*/ 331694 w 2563906"/>
                <a:gd name="connsiteY2" fmla="*/ 3379694 h 4061011"/>
                <a:gd name="connsiteX3" fmla="*/ 466165 w 2563906"/>
                <a:gd name="connsiteY3" fmla="*/ 3729317 h 4061011"/>
                <a:gd name="connsiteX4" fmla="*/ 510989 w 2563906"/>
                <a:gd name="connsiteY4" fmla="*/ 4061011 h 4061011"/>
                <a:gd name="connsiteX5" fmla="*/ 1524000 w 2563906"/>
                <a:gd name="connsiteY5" fmla="*/ 3720353 h 4061011"/>
                <a:gd name="connsiteX6" fmla="*/ 1712259 w 2563906"/>
                <a:gd name="connsiteY6" fmla="*/ 3532094 h 4061011"/>
                <a:gd name="connsiteX7" fmla="*/ 1927412 w 2563906"/>
                <a:gd name="connsiteY7" fmla="*/ 3989294 h 4061011"/>
                <a:gd name="connsiteX8" fmla="*/ 2070847 w 2563906"/>
                <a:gd name="connsiteY8" fmla="*/ 3980329 h 4061011"/>
                <a:gd name="connsiteX9" fmla="*/ 2088777 w 2563906"/>
                <a:gd name="connsiteY9" fmla="*/ 3567953 h 4061011"/>
                <a:gd name="connsiteX10" fmla="*/ 2232212 w 2563906"/>
                <a:gd name="connsiteY10" fmla="*/ 3675529 h 4061011"/>
                <a:gd name="connsiteX11" fmla="*/ 2563906 w 2563906"/>
                <a:gd name="connsiteY11" fmla="*/ 3514164 h 4061011"/>
                <a:gd name="connsiteX12" fmla="*/ 1676400 w 2563906"/>
                <a:gd name="connsiteY12" fmla="*/ 26894 h 4061011"/>
                <a:gd name="connsiteX0" fmla="*/ 968189 w 2563906"/>
                <a:gd name="connsiteY0" fmla="*/ 0 h 4061011"/>
                <a:gd name="connsiteX1" fmla="*/ 0 w 2563906"/>
                <a:gd name="connsiteY1" fmla="*/ 3514164 h 4061011"/>
                <a:gd name="connsiteX2" fmla="*/ 331694 w 2563906"/>
                <a:gd name="connsiteY2" fmla="*/ 3379694 h 4061011"/>
                <a:gd name="connsiteX3" fmla="*/ 457200 w 2563906"/>
                <a:gd name="connsiteY3" fmla="*/ 3792070 h 4061011"/>
                <a:gd name="connsiteX4" fmla="*/ 510989 w 2563906"/>
                <a:gd name="connsiteY4" fmla="*/ 4061011 h 4061011"/>
                <a:gd name="connsiteX5" fmla="*/ 1524000 w 2563906"/>
                <a:gd name="connsiteY5" fmla="*/ 3720353 h 4061011"/>
                <a:gd name="connsiteX6" fmla="*/ 1712259 w 2563906"/>
                <a:gd name="connsiteY6" fmla="*/ 3532094 h 4061011"/>
                <a:gd name="connsiteX7" fmla="*/ 1927412 w 2563906"/>
                <a:gd name="connsiteY7" fmla="*/ 3989294 h 4061011"/>
                <a:gd name="connsiteX8" fmla="*/ 2070847 w 2563906"/>
                <a:gd name="connsiteY8" fmla="*/ 3980329 h 4061011"/>
                <a:gd name="connsiteX9" fmla="*/ 2088777 w 2563906"/>
                <a:gd name="connsiteY9" fmla="*/ 3567953 h 4061011"/>
                <a:gd name="connsiteX10" fmla="*/ 2232212 w 2563906"/>
                <a:gd name="connsiteY10" fmla="*/ 3675529 h 4061011"/>
                <a:gd name="connsiteX11" fmla="*/ 2563906 w 2563906"/>
                <a:gd name="connsiteY11" fmla="*/ 3514164 h 4061011"/>
                <a:gd name="connsiteX12" fmla="*/ 1676400 w 2563906"/>
                <a:gd name="connsiteY12" fmla="*/ 26894 h 4061011"/>
                <a:gd name="connsiteX0" fmla="*/ 968189 w 2563906"/>
                <a:gd name="connsiteY0" fmla="*/ 0 h 3989294"/>
                <a:gd name="connsiteX1" fmla="*/ 0 w 2563906"/>
                <a:gd name="connsiteY1" fmla="*/ 3514164 h 3989294"/>
                <a:gd name="connsiteX2" fmla="*/ 331694 w 2563906"/>
                <a:gd name="connsiteY2" fmla="*/ 3379694 h 3989294"/>
                <a:gd name="connsiteX3" fmla="*/ 457200 w 2563906"/>
                <a:gd name="connsiteY3" fmla="*/ 3792070 h 3989294"/>
                <a:gd name="connsiteX4" fmla="*/ 744071 w 2563906"/>
                <a:gd name="connsiteY4" fmla="*/ 3980329 h 3989294"/>
                <a:gd name="connsiteX5" fmla="*/ 1524000 w 2563906"/>
                <a:gd name="connsiteY5" fmla="*/ 3720353 h 3989294"/>
                <a:gd name="connsiteX6" fmla="*/ 1712259 w 2563906"/>
                <a:gd name="connsiteY6" fmla="*/ 3532094 h 3989294"/>
                <a:gd name="connsiteX7" fmla="*/ 1927412 w 2563906"/>
                <a:gd name="connsiteY7" fmla="*/ 3989294 h 3989294"/>
                <a:gd name="connsiteX8" fmla="*/ 2070847 w 2563906"/>
                <a:gd name="connsiteY8" fmla="*/ 3980329 h 3989294"/>
                <a:gd name="connsiteX9" fmla="*/ 2088777 w 2563906"/>
                <a:gd name="connsiteY9" fmla="*/ 3567953 h 3989294"/>
                <a:gd name="connsiteX10" fmla="*/ 2232212 w 2563906"/>
                <a:gd name="connsiteY10" fmla="*/ 3675529 h 3989294"/>
                <a:gd name="connsiteX11" fmla="*/ 2563906 w 2563906"/>
                <a:gd name="connsiteY11" fmla="*/ 3514164 h 3989294"/>
                <a:gd name="connsiteX12" fmla="*/ 1676400 w 2563906"/>
                <a:gd name="connsiteY12" fmla="*/ 26894 h 3989294"/>
                <a:gd name="connsiteX0" fmla="*/ 968189 w 2563906"/>
                <a:gd name="connsiteY0" fmla="*/ 0 h 3989294"/>
                <a:gd name="connsiteX1" fmla="*/ 0 w 2563906"/>
                <a:gd name="connsiteY1" fmla="*/ 3514164 h 3989294"/>
                <a:gd name="connsiteX2" fmla="*/ 331694 w 2563906"/>
                <a:gd name="connsiteY2" fmla="*/ 3379694 h 3989294"/>
                <a:gd name="connsiteX3" fmla="*/ 457200 w 2563906"/>
                <a:gd name="connsiteY3" fmla="*/ 3944470 h 3989294"/>
                <a:gd name="connsiteX4" fmla="*/ 744071 w 2563906"/>
                <a:gd name="connsiteY4" fmla="*/ 3980329 h 3989294"/>
                <a:gd name="connsiteX5" fmla="*/ 1524000 w 2563906"/>
                <a:gd name="connsiteY5" fmla="*/ 3720353 h 3989294"/>
                <a:gd name="connsiteX6" fmla="*/ 1712259 w 2563906"/>
                <a:gd name="connsiteY6" fmla="*/ 3532094 h 3989294"/>
                <a:gd name="connsiteX7" fmla="*/ 1927412 w 2563906"/>
                <a:gd name="connsiteY7" fmla="*/ 3989294 h 3989294"/>
                <a:gd name="connsiteX8" fmla="*/ 2070847 w 2563906"/>
                <a:gd name="connsiteY8" fmla="*/ 3980329 h 3989294"/>
                <a:gd name="connsiteX9" fmla="*/ 2088777 w 2563906"/>
                <a:gd name="connsiteY9" fmla="*/ 3567953 h 3989294"/>
                <a:gd name="connsiteX10" fmla="*/ 2232212 w 2563906"/>
                <a:gd name="connsiteY10" fmla="*/ 3675529 h 3989294"/>
                <a:gd name="connsiteX11" fmla="*/ 2563906 w 2563906"/>
                <a:gd name="connsiteY11" fmla="*/ 3514164 h 3989294"/>
                <a:gd name="connsiteX12" fmla="*/ 1676400 w 2563906"/>
                <a:gd name="connsiteY12" fmla="*/ 26894 h 3989294"/>
                <a:gd name="connsiteX0" fmla="*/ 968189 w 2563906"/>
                <a:gd name="connsiteY0" fmla="*/ 0 h 3989294"/>
                <a:gd name="connsiteX1" fmla="*/ 0 w 2563906"/>
                <a:gd name="connsiteY1" fmla="*/ 3514164 h 3989294"/>
                <a:gd name="connsiteX2" fmla="*/ 331694 w 2563906"/>
                <a:gd name="connsiteY2" fmla="*/ 3379694 h 3989294"/>
                <a:gd name="connsiteX3" fmla="*/ 457200 w 2563906"/>
                <a:gd name="connsiteY3" fmla="*/ 3944470 h 3989294"/>
                <a:gd name="connsiteX4" fmla="*/ 699247 w 2563906"/>
                <a:gd name="connsiteY4" fmla="*/ 3980329 h 3989294"/>
                <a:gd name="connsiteX5" fmla="*/ 1524000 w 2563906"/>
                <a:gd name="connsiteY5" fmla="*/ 3720353 h 3989294"/>
                <a:gd name="connsiteX6" fmla="*/ 1712259 w 2563906"/>
                <a:gd name="connsiteY6" fmla="*/ 3532094 h 3989294"/>
                <a:gd name="connsiteX7" fmla="*/ 1927412 w 2563906"/>
                <a:gd name="connsiteY7" fmla="*/ 3989294 h 3989294"/>
                <a:gd name="connsiteX8" fmla="*/ 2070847 w 2563906"/>
                <a:gd name="connsiteY8" fmla="*/ 3980329 h 3989294"/>
                <a:gd name="connsiteX9" fmla="*/ 2088777 w 2563906"/>
                <a:gd name="connsiteY9" fmla="*/ 3567953 h 3989294"/>
                <a:gd name="connsiteX10" fmla="*/ 2232212 w 2563906"/>
                <a:gd name="connsiteY10" fmla="*/ 3675529 h 3989294"/>
                <a:gd name="connsiteX11" fmla="*/ 2563906 w 2563906"/>
                <a:gd name="connsiteY11" fmla="*/ 3514164 h 3989294"/>
                <a:gd name="connsiteX12" fmla="*/ 1676400 w 2563906"/>
                <a:gd name="connsiteY12" fmla="*/ 26894 h 3989294"/>
                <a:gd name="connsiteX0" fmla="*/ 968189 w 2563906"/>
                <a:gd name="connsiteY0" fmla="*/ 0 h 3989294"/>
                <a:gd name="connsiteX1" fmla="*/ 0 w 2563906"/>
                <a:gd name="connsiteY1" fmla="*/ 3514164 h 3989294"/>
                <a:gd name="connsiteX2" fmla="*/ 493059 w 2563906"/>
                <a:gd name="connsiteY2" fmla="*/ 3325905 h 3989294"/>
                <a:gd name="connsiteX3" fmla="*/ 457200 w 2563906"/>
                <a:gd name="connsiteY3" fmla="*/ 3944470 h 3989294"/>
                <a:gd name="connsiteX4" fmla="*/ 699247 w 2563906"/>
                <a:gd name="connsiteY4" fmla="*/ 3980329 h 3989294"/>
                <a:gd name="connsiteX5" fmla="*/ 1524000 w 2563906"/>
                <a:gd name="connsiteY5" fmla="*/ 3720353 h 3989294"/>
                <a:gd name="connsiteX6" fmla="*/ 1712259 w 2563906"/>
                <a:gd name="connsiteY6" fmla="*/ 3532094 h 3989294"/>
                <a:gd name="connsiteX7" fmla="*/ 1927412 w 2563906"/>
                <a:gd name="connsiteY7" fmla="*/ 3989294 h 3989294"/>
                <a:gd name="connsiteX8" fmla="*/ 2070847 w 2563906"/>
                <a:gd name="connsiteY8" fmla="*/ 3980329 h 3989294"/>
                <a:gd name="connsiteX9" fmla="*/ 2088777 w 2563906"/>
                <a:gd name="connsiteY9" fmla="*/ 3567953 h 3989294"/>
                <a:gd name="connsiteX10" fmla="*/ 2232212 w 2563906"/>
                <a:gd name="connsiteY10" fmla="*/ 3675529 h 3989294"/>
                <a:gd name="connsiteX11" fmla="*/ 2563906 w 2563906"/>
                <a:gd name="connsiteY11" fmla="*/ 3514164 h 3989294"/>
                <a:gd name="connsiteX12" fmla="*/ 1676400 w 2563906"/>
                <a:gd name="connsiteY12" fmla="*/ 26894 h 3989294"/>
                <a:gd name="connsiteX0" fmla="*/ 968189 w 2563906"/>
                <a:gd name="connsiteY0" fmla="*/ 0 h 3989294"/>
                <a:gd name="connsiteX1" fmla="*/ 0 w 2563906"/>
                <a:gd name="connsiteY1" fmla="*/ 3514164 h 3989294"/>
                <a:gd name="connsiteX2" fmla="*/ 493059 w 2563906"/>
                <a:gd name="connsiteY2" fmla="*/ 3325905 h 3989294"/>
                <a:gd name="connsiteX3" fmla="*/ 457200 w 2563906"/>
                <a:gd name="connsiteY3" fmla="*/ 3944470 h 3989294"/>
                <a:gd name="connsiteX4" fmla="*/ 699247 w 2563906"/>
                <a:gd name="connsiteY4" fmla="*/ 3980329 h 3989294"/>
                <a:gd name="connsiteX5" fmla="*/ 1524000 w 2563906"/>
                <a:gd name="connsiteY5" fmla="*/ 3720353 h 3989294"/>
                <a:gd name="connsiteX6" fmla="*/ 1712259 w 2563906"/>
                <a:gd name="connsiteY6" fmla="*/ 3532094 h 3989294"/>
                <a:gd name="connsiteX7" fmla="*/ 1927412 w 2563906"/>
                <a:gd name="connsiteY7" fmla="*/ 3989294 h 3989294"/>
                <a:gd name="connsiteX8" fmla="*/ 2070847 w 2563906"/>
                <a:gd name="connsiteY8" fmla="*/ 3980329 h 3989294"/>
                <a:gd name="connsiteX9" fmla="*/ 2088777 w 2563906"/>
                <a:gd name="connsiteY9" fmla="*/ 3567953 h 3989294"/>
                <a:gd name="connsiteX10" fmla="*/ 2232212 w 2563906"/>
                <a:gd name="connsiteY10" fmla="*/ 3675529 h 3989294"/>
                <a:gd name="connsiteX11" fmla="*/ 2563906 w 2563906"/>
                <a:gd name="connsiteY11" fmla="*/ 3514164 h 3989294"/>
                <a:gd name="connsiteX12" fmla="*/ 1676400 w 2563906"/>
                <a:gd name="connsiteY12" fmla="*/ 26894 h 3989294"/>
                <a:gd name="connsiteX0" fmla="*/ 968189 w 2563906"/>
                <a:gd name="connsiteY0" fmla="*/ 0 h 3998258"/>
                <a:gd name="connsiteX1" fmla="*/ 0 w 2563906"/>
                <a:gd name="connsiteY1" fmla="*/ 3514164 h 3998258"/>
                <a:gd name="connsiteX2" fmla="*/ 493059 w 2563906"/>
                <a:gd name="connsiteY2" fmla="*/ 3325905 h 3998258"/>
                <a:gd name="connsiteX3" fmla="*/ 457200 w 2563906"/>
                <a:gd name="connsiteY3" fmla="*/ 3944470 h 3998258"/>
                <a:gd name="connsiteX4" fmla="*/ 654424 w 2563906"/>
                <a:gd name="connsiteY4" fmla="*/ 3998258 h 3998258"/>
                <a:gd name="connsiteX5" fmla="*/ 1524000 w 2563906"/>
                <a:gd name="connsiteY5" fmla="*/ 3720353 h 3998258"/>
                <a:gd name="connsiteX6" fmla="*/ 1712259 w 2563906"/>
                <a:gd name="connsiteY6" fmla="*/ 3532094 h 3998258"/>
                <a:gd name="connsiteX7" fmla="*/ 1927412 w 2563906"/>
                <a:gd name="connsiteY7" fmla="*/ 3989294 h 3998258"/>
                <a:gd name="connsiteX8" fmla="*/ 2070847 w 2563906"/>
                <a:gd name="connsiteY8" fmla="*/ 3980329 h 3998258"/>
                <a:gd name="connsiteX9" fmla="*/ 2088777 w 2563906"/>
                <a:gd name="connsiteY9" fmla="*/ 3567953 h 3998258"/>
                <a:gd name="connsiteX10" fmla="*/ 2232212 w 2563906"/>
                <a:gd name="connsiteY10" fmla="*/ 3675529 h 3998258"/>
                <a:gd name="connsiteX11" fmla="*/ 2563906 w 2563906"/>
                <a:gd name="connsiteY11" fmla="*/ 3514164 h 3998258"/>
                <a:gd name="connsiteX12" fmla="*/ 1676400 w 2563906"/>
                <a:gd name="connsiteY12" fmla="*/ 26894 h 3998258"/>
                <a:gd name="connsiteX0" fmla="*/ 968189 w 2563906"/>
                <a:gd name="connsiteY0" fmla="*/ 0 h 3998258"/>
                <a:gd name="connsiteX1" fmla="*/ 0 w 2563906"/>
                <a:gd name="connsiteY1" fmla="*/ 3514164 h 3998258"/>
                <a:gd name="connsiteX2" fmla="*/ 493059 w 2563906"/>
                <a:gd name="connsiteY2" fmla="*/ 3325905 h 3998258"/>
                <a:gd name="connsiteX3" fmla="*/ 457200 w 2563906"/>
                <a:gd name="connsiteY3" fmla="*/ 3944470 h 3998258"/>
                <a:gd name="connsiteX4" fmla="*/ 654424 w 2563906"/>
                <a:gd name="connsiteY4" fmla="*/ 3998258 h 3998258"/>
                <a:gd name="connsiteX5" fmla="*/ 1057836 w 2563906"/>
                <a:gd name="connsiteY5" fmla="*/ 3863788 h 3998258"/>
                <a:gd name="connsiteX6" fmla="*/ 1524000 w 2563906"/>
                <a:gd name="connsiteY6" fmla="*/ 3720353 h 3998258"/>
                <a:gd name="connsiteX7" fmla="*/ 1712259 w 2563906"/>
                <a:gd name="connsiteY7" fmla="*/ 3532094 h 3998258"/>
                <a:gd name="connsiteX8" fmla="*/ 1927412 w 2563906"/>
                <a:gd name="connsiteY8" fmla="*/ 3989294 h 3998258"/>
                <a:gd name="connsiteX9" fmla="*/ 2070847 w 2563906"/>
                <a:gd name="connsiteY9" fmla="*/ 3980329 h 3998258"/>
                <a:gd name="connsiteX10" fmla="*/ 2088777 w 2563906"/>
                <a:gd name="connsiteY10" fmla="*/ 3567953 h 3998258"/>
                <a:gd name="connsiteX11" fmla="*/ 2232212 w 2563906"/>
                <a:gd name="connsiteY11" fmla="*/ 3675529 h 3998258"/>
                <a:gd name="connsiteX12" fmla="*/ 2563906 w 2563906"/>
                <a:gd name="connsiteY12" fmla="*/ 3514164 h 3998258"/>
                <a:gd name="connsiteX13" fmla="*/ 1676400 w 2563906"/>
                <a:gd name="connsiteY13" fmla="*/ 26894 h 3998258"/>
                <a:gd name="connsiteX0" fmla="*/ 968189 w 2563906"/>
                <a:gd name="connsiteY0" fmla="*/ 0 h 3998258"/>
                <a:gd name="connsiteX1" fmla="*/ 0 w 2563906"/>
                <a:gd name="connsiteY1" fmla="*/ 3514164 h 3998258"/>
                <a:gd name="connsiteX2" fmla="*/ 493059 w 2563906"/>
                <a:gd name="connsiteY2" fmla="*/ 3325905 h 3998258"/>
                <a:gd name="connsiteX3" fmla="*/ 457200 w 2563906"/>
                <a:gd name="connsiteY3" fmla="*/ 3944470 h 3998258"/>
                <a:gd name="connsiteX4" fmla="*/ 654424 w 2563906"/>
                <a:gd name="connsiteY4" fmla="*/ 3998258 h 3998258"/>
                <a:gd name="connsiteX5" fmla="*/ 1013012 w 2563906"/>
                <a:gd name="connsiteY5" fmla="*/ 3774141 h 3998258"/>
                <a:gd name="connsiteX6" fmla="*/ 1524000 w 2563906"/>
                <a:gd name="connsiteY6" fmla="*/ 3720353 h 3998258"/>
                <a:gd name="connsiteX7" fmla="*/ 1712259 w 2563906"/>
                <a:gd name="connsiteY7" fmla="*/ 3532094 h 3998258"/>
                <a:gd name="connsiteX8" fmla="*/ 1927412 w 2563906"/>
                <a:gd name="connsiteY8" fmla="*/ 3989294 h 3998258"/>
                <a:gd name="connsiteX9" fmla="*/ 2070847 w 2563906"/>
                <a:gd name="connsiteY9" fmla="*/ 3980329 h 3998258"/>
                <a:gd name="connsiteX10" fmla="*/ 2088777 w 2563906"/>
                <a:gd name="connsiteY10" fmla="*/ 3567953 h 3998258"/>
                <a:gd name="connsiteX11" fmla="*/ 2232212 w 2563906"/>
                <a:gd name="connsiteY11" fmla="*/ 3675529 h 3998258"/>
                <a:gd name="connsiteX12" fmla="*/ 2563906 w 2563906"/>
                <a:gd name="connsiteY12" fmla="*/ 3514164 h 3998258"/>
                <a:gd name="connsiteX13" fmla="*/ 1676400 w 2563906"/>
                <a:gd name="connsiteY13" fmla="*/ 26894 h 3998258"/>
                <a:gd name="connsiteX0" fmla="*/ 968189 w 2563906"/>
                <a:gd name="connsiteY0" fmla="*/ 0 h 3998258"/>
                <a:gd name="connsiteX1" fmla="*/ 0 w 2563906"/>
                <a:gd name="connsiteY1" fmla="*/ 3514164 h 3998258"/>
                <a:gd name="connsiteX2" fmla="*/ 493059 w 2563906"/>
                <a:gd name="connsiteY2" fmla="*/ 3325905 h 3998258"/>
                <a:gd name="connsiteX3" fmla="*/ 457200 w 2563906"/>
                <a:gd name="connsiteY3" fmla="*/ 3944470 h 3998258"/>
                <a:gd name="connsiteX4" fmla="*/ 654424 w 2563906"/>
                <a:gd name="connsiteY4" fmla="*/ 3998258 h 3998258"/>
                <a:gd name="connsiteX5" fmla="*/ 1013012 w 2563906"/>
                <a:gd name="connsiteY5" fmla="*/ 3774141 h 3998258"/>
                <a:gd name="connsiteX6" fmla="*/ 1568823 w 2563906"/>
                <a:gd name="connsiteY6" fmla="*/ 3783106 h 3998258"/>
                <a:gd name="connsiteX7" fmla="*/ 1712259 w 2563906"/>
                <a:gd name="connsiteY7" fmla="*/ 3532094 h 3998258"/>
                <a:gd name="connsiteX8" fmla="*/ 1927412 w 2563906"/>
                <a:gd name="connsiteY8" fmla="*/ 3989294 h 3998258"/>
                <a:gd name="connsiteX9" fmla="*/ 2070847 w 2563906"/>
                <a:gd name="connsiteY9" fmla="*/ 3980329 h 3998258"/>
                <a:gd name="connsiteX10" fmla="*/ 2088777 w 2563906"/>
                <a:gd name="connsiteY10" fmla="*/ 3567953 h 3998258"/>
                <a:gd name="connsiteX11" fmla="*/ 2232212 w 2563906"/>
                <a:gd name="connsiteY11" fmla="*/ 3675529 h 3998258"/>
                <a:gd name="connsiteX12" fmla="*/ 2563906 w 2563906"/>
                <a:gd name="connsiteY12" fmla="*/ 3514164 h 3998258"/>
                <a:gd name="connsiteX13" fmla="*/ 1676400 w 2563906"/>
                <a:gd name="connsiteY13" fmla="*/ 26894 h 3998258"/>
                <a:gd name="connsiteX0" fmla="*/ 968189 w 2563906"/>
                <a:gd name="connsiteY0" fmla="*/ 0 h 3998258"/>
                <a:gd name="connsiteX1" fmla="*/ 0 w 2563906"/>
                <a:gd name="connsiteY1" fmla="*/ 3514164 h 3998258"/>
                <a:gd name="connsiteX2" fmla="*/ 493059 w 2563906"/>
                <a:gd name="connsiteY2" fmla="*/ 3325905 h 3998258"/>
                <a:gd name="connsiteX3" fmla="*/ 457200 w 2563906"/>
                <a:gd name="connsiteY3" fmla="*/ 3944470 h 3998258"/>
                <a:gd name="connsiteX4" fmla="*/ 654424 w 2563906"/>
                <a:gd name="connsiteY4" fmla="*/ 3998258 h 3998258"/>
                <a:gd name="connsiteX5" fmla="*/ 1013012 w 2563906"/>
                <a:gd name="connsiteY5" fmla="*/ 3774141 h 3998258"/>
                <a:gd name="connsiteX6" fmla="*/ 1568823 w 2563906"/>
                <a:gd name="connsiteY6" fmla="*/ 3783106 h 3998258"/>
                <a:gd name="connsiteX7" fmla="*/ 1712259 w 2563906"/>
                <a:gd name="connsiteY7" fmla="*/ 3532094 h 3998258"/>
                <a:gd name="connsiteX8" fmla="*/ 1927412 w 2563906"/>
                <a:gd name="connsiteY8" fmla="*/ 3989294 h 3998258"/>
                <a:gd name="connsiteX9" fmla="*/ 2070847 w 2563906"/>
                <a:gd name="connsiteY9" fmla="*/ 3980329 h 3998258"/>
                <a:gd name="connsiteX10" fmla="*/ 2088777 w 2563906"/>
                <a:gd name="connsiteY10" fmla="*/ 3567953 h 3998258"/>
                <a:gd name="connsiteX11" fmla="*/ 2232212 w 2563906"/>
                <a:gd name="connsiteY11" fmla="*/ 3675529 h 3998258"/>
                <a:gd name="connsiteX12" fmla="*/ 2563906 w 2563906"/>
                <a:gd name="connsiteY12" fmla="*/ 3514164 h 3998258"/>
                <a:gd name="connsiteX13" fmla="*/ 1676400 w 2563906"/>
                <a:gd name="connsiteY13" fmla="*/ 26894 h 3998258"/>
                <a:gd name="connsiteX14" fmla="*/ 968189 w 2563906"/>
                <a:gd name="connsiteY14" fmla="*/ 0 h 3998258"/>
                <a:gd name="connsiteX0" fmla="*/ 968189 w 2563906"/>
                <a:gd name="connsiteY0" fmla="*/ 0 h 3998258"/>
                <a:gd name="connsiteX1" fmla="*/ 0 w 2563906"/>
                <a:gd name="connsiteY1" fmla="*/ 3514164 h 3998258"/>
                <a:gd name="connsiteX2" fmla="*/ 493059 w 2563906"/>
                <a:gd name="connsiteY2" fmla="*/ 3325905 h 3998258"/>
                <a:gd name="connsiteX3" fmla="*/ 457200 w 2563906"/>
                <a:gd name="connsiteY3" fmla="*/ 3944470 h 3998258"/>
                <a:gd name="connsiteX4" fmla="*/ 654424 w 2563906"/>
                <a:gd name="connsiteY4" fmla="*/ 3998258 h 3998258"/>
                <a:gd name="connsiteX5" fmla="*/ 1013012 w 2563906"/>
                <a:gd name="connsiteY5" fmla="*/ 3774141 h 3998258"/>
                <a:gd name="connsiteX6" fmla="*/ 1568823 w 2563906"/>
                <a:gd name="connsiteY6" fmla="*/ 3783106 h 3998258"/>
                <a:gd name="connsiteX7" fmla="*/ 1712259 w 2563906"/>
                <a:gd name="connsiteY7" fmla="*/ 3532094 h 3998258"/>
                <a:gd name="connsiteX8" fmla="*/ 1927412 w 2563906"/>
                <a:gd name="connsiteY8" fmla="*/ 3989294 h 3998258"/>
                <a:gd name="connsiteX9" fmla="*/ 2070847 w 2563906"/>
                <a:gd name="connsiteY9" fmla="*/ 3980329 h 3998258"/>
                <a:gd name="connsiteX10" fmla="*/ 2088777 w 2563906"/>
                <a:gd name="connsiteY10" fmla="*/ 3567953 h 3998258"/>
                <a:gd name="connsiteX11" fmla="*/ 2232212 w 2563906"/>
                <a:gd name="connsiteY11" fmla="*/ 3675529 h 3998258"/>
                <a:gd name="connsiteX12" fmla="*/ 2563906 w 2563906"/>
                <a:gd name="connsiteY12" fmla="*/ 3514164 h 3998258"/>
                <a:gd name="connsiteX13" fmla="*/ 1676400 w 2563906"/>
                <a:gd name="connsiteY13" fmla="*/ 35859 h 3998258"/>
                <a:gd name="connsiteX14" fmla="*/ 968189 w 2563906"/>
                <a:gd name="connsiteY14" fmla="*/ 0 h 3998258"/>
                <a:gd name="connsiteX0" fmla="*/ 950260 w 2563906"/>
                <a:gd name="connsiteY0" fmla="*/ 8965 h 3962399"/>
                <a:gd name="connsiteX1" fmla="*/ 0 w 2563906"/>
                <a:gd name="connsiteY1" fmla="*/ 3478305 h 3962399"/>
                <a:gd name="connsiteX2" fmla="*/ 493059 w 2563906"/>
                <a:gd name="connsiteY2" fmla="*/ 3290046 h 3962399"/>
                <a:gd name="connsiteX3" fmla="*/ 457200 w 2563906"/>
                <a:gd name="connsiteY3" fmla="*/ 3908611 h 3962399"/>
                <a:gd name="connsiteX4" fmla="*/ 654424 w 2563906"/>
                <a:gd name="connsiteY4" fmla="*/ 3962399 h 3962399"/>
                <a:gd name="connsiteX5" fmla="*/ 1013012 w 2563906"/>
                <a:gd name="connsiteY5" fmla="*/ 3738282 h 3962399"/>
                <a:gd name="connsiteX6" fmla="*/ 1568823 w 2563906"/>
                <a:gd name="connsiteY6" fmla="*/ 3747247 h 3962399"/>
                <a:gd name="connsiteX7" fmla="*/ 1712259 w 2563906"/>
                <a:gd name="connsiteY7" fmla="*/ 3496235 h 3962399"/>
                <a:gd name="connsiteX8" fmla="*/ 1927412 w 2563906"/>
                <a:gd name="connsiteY8" fmla="*/ 3953435 h 3962399"/>
                <a:gd name="connsiteX9" fmla="*/ 2070847 w 2563906"/>
                <a:gd name="connsiteY9" fmla="*/ 3944470 h 3962399"/>
                <a:gd name="connsiteX10" fmla="*/ 2088777 w 2563906"/>
                <a:gd name="connsiteY10" fmla="*/ 3532094 h 3962399"/>
                <a:gd name="connsiteX11" fmla="*/ 2232212 w 2563906"/>
                <a:gd name="connsiteY11" fmla="*/ 3639670 h 3962399"/>
                <a:gd name="connsiteX12" fmla="*/ 2563906 w 2563906"/>
                <a:gd name="connsiteY12" fmla="*/ 3478305 h 3962399"/>
                <a:gd name="connsiteX13" fmla="*/ 1676400 w 2563906"/>
                <a:gd name="connsiteY13" fmla="*/ 0 h 3962399"/>
                <a:gd name="connsiteX14" fmla="*/ 950260 w 2563906"/>
                <a:gd name="connsiteY14" fmla="*/ 8965 h 3962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63906" h="3962399">
                  <a:moveTo>
                    <a:pt x="950260" y="8965"/>
                  </a:moveTo>
                  <a:lnTo>
                    <a:pt x="0" y="3478305"/>
                  </a:lnTo>
                  <a:lnTo>
                    <a:pt x="493059" y="3290046"/>
                  </a:lnTo>
                  <a:lnTo>
                    <a:pt x="457200" y="3908611"/>
                  </a:lnTo>
                  <a:lnTo>
                    <a:pt x="654424" y="3962399"/>
                  </a:lnTo>
                  <a:lnTo>
                    <a:pt x="1013012" y="3738282"/>
                  </a:lnTo>
                  <a:lnTo>
                    <a:pt x="1568823" y="3747247"/>
                  </a:lnTo>
                  <a:lnTo>
                    <a:pt x="1712259" y="3496235"/>
                  </a:lnTo>
                  <a:lnTo>
                    <a:pt x="1927412" y="3953435"/>
                  </a:lnTo>
                  <a:lnTo>
                    <a:pt x="2070847" y="3944470"/>
                  </a:lnTo>
                  <a:lnTo>
                    <a:pt x="2088777" y="3532094"/>
                  </a:lnTo>
                  <a:lnTo>
                    <a:pt x="2232212" y="3639670"/>
                  </a:lnTo>
                  <a:lnTo>
                    <a:pt x="2563906" y="3478305"/>
                  </a:lnTo>
                  <a:lnTo>
                    <a:pt x="1676400" y="0"/>
                  </a:lnTo>
                  <a:lnTo>
                    <a:pt x="950260" y="8965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D6F9DC36-B865-2651-4D0C-01271DD400CA}"/>
                </a:ext>
              </a:extLst>
            </p:cNvPr>
            <p:cNvSpPr/>
            <p:nvPr/>
          </p:nvSpPr>
          <p:spPr bwMode="auto">
            <a:xfrm>
              <a:off x="2461129" y="2152522"/>
              <a:ext cx="367194" cy="367194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2A5ABC81-2147-3BA5-027D-17BB573F780A}"/>
                </a:ext>
              </a:extLst>
            </p:cNvPr>
            <p:cNvSpPr/>
            <p:nvPr/>
          </p:nvSpPr>
          <p:spPr bwMode="auto">
            <a:xfrm>
              <a:off x="3787592" y="1921689"/>
              <a:ext cx="367194" cy="367194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F200E97C-DC2A-5B6B-9FDF-6BB8CC8452E7}"/>
                </a:ext>
              </a:extLst>
            </p:cNvPr>
            <p:cNvSpPr/>
            <p:nvPr/>
          </p:nvSpPr>
          <p:spPr bwMode="auto">
            <a:xfrm>
              <a:off x="2644726" y="1753276"/>
              <a:ext cx="367194" cy="367194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ACA4DBEC-6B38-61E1-8A6C-C4A9C0D19499}"/>
                </a:ext>
              </a:extLst>
            </p:cNvPr>
            <p:cNvSpPr/>
            <p:nvPr/>
          </p:nvSpPr>
          <p:spPr bwMode="auto">
            <a:xfrm>
              <a:off x="3711503" y="1613874"/>
              <a:ext cx="367194" cy="367194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F0A14602-33CD-293D-E691-36176E8CF6AC}"/>
                </a:ext>
              </a:extLst>
            </p:cNvPr>
            <p:cNvSpPr/>
            <p:nvPr/>
          </p:nvSpPr>
          <p:spPr bwMode="auto">
            <a:xfrm>
              <a:off x="2293858" y="1844716"/>
              <a:ext cx="367194" cy="367194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64DC2723-EE0F-966D-D99B-9A006BD2337A}"/>
                </a:ext>
              </a:extLst>
            </p:cNvPr>
            <p:cNvSpPr/>
            <p:nvPr/>
          </p:nvSpPr>
          <p:spPr bwMode="auto">
            <a:xfrm>
              <a:off x="3890934" y="2319250"/>
              <a:ext cx="367194" cy="367194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EC55D56E-4D67-A1E7-1B92-4EE703AE1F5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2594" y="1690857"/>
              <a:ext cx="2419676" cy="3959469"/>
            </a:xfrm>
            <a:prstGeom prst="rect">
              <a:avLst/>
            </a:prstGeom>
          </p:spPr>
        </p:pic>
      </p:grpSp>
      <p:pic>
        <p:nvPicPr>
          <p:cNvPr id="38" name="LessSpray">
            <a:extLst>
              <a:ext uri="{FF2B5EF4-FFF2-40B4-BE49-F238E27FC236}">
                <a16:creationId xmlns:a16="http://schemas.microsoft.com/office/drawing/2014/main" id="{0854F57D-677C-11C7-AAD9-C97D4CB1C51F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10799" flipH="1">
            <a:off x="9703243" y="2483179"/>
            <a:ext cx="784205" cy="457200"/>
          </a:xfrm>
          <a:prstGeom prst="rect">
            <a:avLst/>
          </a:prstGeom>
        </p:spPr>
      </p:pic>
      <p:sp>
        <p:nvSpPr>
          <p:cNvPr id="39" name="Drip">
            <a:extLst>
              <a:ext uri="{FF2B5EF4-FFF2-40B4-BE49-F238E27FC236}">
                <a16:creationId xmlns:a16="http://schemas.microsoft.com/office/drawing/2014/main" id="{9C3C5AF8-0BC9-D818-98CA-01437549F5BA}"/>
              </a:ext>
            </a:extLst>
          </p:cNvPr>
          <p:cNvSpPr>
            <a:spLocks noChangeAspect="1"/>
          </p:cNvSpPr>
          <p:nvPr/>
        </p:nvSpPr>
        <p:spPr bwMode="auto">
          <a:xfrm rot="20940751" flipH="1">
            <a:off x="10149410" y="2549596"/>
            <a:ext cx="172897" cy="182880"/>
          </a:xfrm>
          <a:custGeom>
            <a:avLst/>
            <a:gdLst>
              <a:gd name="connsiteX0" fmla="*/ 261257 w 1645920"/>
              <a:gd name="connsiteY0" fmla="*/ 0 h 391886"/>
              <a:gd name="connsiteX1" fmla="*/ 1645920 w 1645920"/>
              <a:gd name="connsiteY1" fmla="*/ 391886 h 391886"/>
              <a:gd name="connsiteX2" fmla="*/ 195943 w 1645920"/>
              <a:gd name="connsiteY2" fmla="*/ 143692 h 391886"/>
              <a:gd name="connsiteX3" fmla="*/ 0 w 1645920"/>
              <a:gd name="connsiteY3" fmla="*/ 209006 h 391886"/>
              <a:gd name="connsiteX0" fmla="*/ 65314 w 1449977"/>
              <a:gd name="connsiteY0" fmla="*/ 0 h 391886"/>
              <a:gd name="connsiteX1" fmla="*/ 1449977 w 1449977"/>
              <a:gd name="connsiteY1" fmla="*/ 391886 h 391886"/>
              <a:gd name="connsiteX2" fmla="*/ 0 w 1449977"/>
              <a:gd name="connsiteY2" fmla="*/ 143692 h 391886"/>
              <a:gd name="connsiteX0" fmla="*/ 13062 w 1397725"/>
              <a:gd name="connsiteY0" fmla="*/ 0 h 391886"/>
              <a:gd name="connsiteX1" fmla="*/ 1397725 w 1397725"/>
              <a:gd name="connsiteY1" fmla="*/ 391886 h 391886"/>
              <a:gd name="connsiteX2" fmla="*/ 0 w 1397725"/>
              <a:gd name="connsiteY2" fmla="*/ 13063 h 391886"/>
              <a:gd name="connsiteX0" fmla="*/ 13062 w 1397725"/>
              <a:gd name="connsiteY0" fmla="*/ 0 h 391886"/>
              <a:gd name="connsiteX1" fmla="*/ 1397725 w 1397725"/>
              <a:gd name="connsiteY1" fmla="*/ 391886 h 391886"/>
              <a:gd name="connsiteX2" fmla="*/ 0 w 1397725"/>
              <a:gd name="connsiteY2" fmla="*/ 13063 h 391886"/>
              <a:gd name="connsiteX0" fmla="*/ 13062 w 1397725"/>
              <a:gd name="connsiteY0" fmla="*/ 0 h 391886"/>
              <a:gd name="connsiteX1" fmla="*/ 1397725 w 1397725"/>
              <a:gd name="connsiteY1" fmla="*/ 391886 h 391886"/>
              <a:gd name="connsiteX2" fmla="*/ 0 w 1397725"/>
              <a:gd name="connsiteY2" fmla="*/ 13063 h 391886"/>
              <a:gd name="connsiteX3" fmla="*/ 13062 w 1397725"/>
              <a:gd name="connsiteY3" fmla="*/ 0 h 391886"/>
              <a:gd name="connsiteX0" fmla="*/ 13062 w 1397725"/>
              <a:gd name="connsiteY0" fmla="*/ 0 h 391886"/>
              <a:gd name="connsiteX1" fmla="*/ 1397725 w 1397725"/>
              <a:gd name="connsiteY1" fmla="*/ 391886 h 391886"/>
              <a:gd name="connsiteX2" fmla="*/ 0 w 1397725"/>
              <a:gd name="connsiteY2" fmla="*/ 13063 h 391886"/>
              <a:gd name="connsiteX3" fmla="*/ 13062 w 1397725"/>
              <a:gd name="connsiteY3" fmla="*/ 0 h 391886"/>
              <a:gd name="connsiteX0" fmla="*/ 13062 w 1481549"/>
              <a:gd name="connsiteY0" fmla="*/ 0 h 413915"/>
              <a:gd name="connsiteX1" fmla="*/ 1397725 w 1481549"/>
              <a:gd name="connsiteY1" fmla="*/ 391886 h 413915"/>
              <a:gd name="connsiteX2" fmla="*/ 0 w 1481549"/>
              <a:gd name="connsiteY2" fmla="*/ 13063 h 413915"/>
              <a:gd name="connsiteX3" fmla="*/ 13062 w 1481549"/>
              <a:gd name="connsiteY3" fmla="*/ 0 h 413915"/>
              <a:gd name="connsiteX0" fmla="*/ 13062 w 1421090"/>
              <a:gd name="connsiteY0" fmla="*/ 0 h 572737"/>
              <a:gd name="connsiteX1" fmla="*/ 1397725 w 1421090"/>
              <a:gd name="connsiteY1" fmla="*/ 391886 h 572737"/>
              <a:gd name="connsiteX2" fmla="*/ 0 w 1421090"/>
              <a:gd name="connsiteY2" fmla="*/ 13063 h 572737"/>
              <a:gd name="connsiteX3" fmla="*/ 13062 w 1421090"/>
              <a:gd name="connsiteY3" fmla="*/ 0 h 572737"/>
              <a:gd name="connsiteX0" fmla="*/ 13062 w 1424659"/>
              <a:gd name="connsiteY0" fmla="*/ 68707 h 641444"/>
              <a:gd name="connsiteX1" fmla="*/ 1397725 w 1424659"/>
              <a:gd name="connsiteY1" fmla="*/ 460593 h 641444"/>
              <a:gd name="connsiteX2" fmla="*/ 0 w 1424659"/>
              <a:gd name="connsiteY2" fmla="*/ 81770 h 641444"/>
              <a:gd name="connsiteX3" fmla="*/ 13062 w 1424659"/>
              <a:gd name="connsiteY3" fmla="*/ 68707 h 641444"/>
              <a:gd name="connsiteX0" fmla="*/ 13062 w 1424659"/>
              <a:gd name="connsiteY0" fmla="*/ 123823 h 779986"/>
              <a:gd name="connsiteX1" fmla="*/ 1397725 w 1424659"/>
              <a:gd name="connsiteY1" fmla="*/ 515709 h 779986"/>
              <a:gd name="connsiteX2" fmla="*/ 0 w 1424659"/>
              <a:gd name="connsiteY2" fmla="*/ 136886 h 779986"/>
              <a:gd name="connsiteX3" fmla="*/ 13062 w 1424659"/>
              <a:gd name="connsiteY3" fmla="*/ 123823 h 779986"/>
              <a:gd name="connsiteX0" fmla="*/ 0 w 1726460"/>
              <a:gd name="connsiteY0" fmla="*/ 15617 h 526292"/>
              <a:gd name="connsiteX1" fmla="*/ 1724297 w 1726460"/>
              <a:gd name="connsiteY1" fmla="*/ 525069 h 526292"/>
              <a:gd name="connsiteX2" fmla="*/ 326572 w 1726460"/>
              <a:gd name="connsiteY2" fmla="*/ 146246 h 526292"/>
              <a:gd name="connsiteX3" fmla="*/ 0 w 1726460"/>
              <a:gd name="connsiteY3" fmla="*/ 15617 h 526292"/>
              <a:gd name="connsiteX0" fmla="*/ 0 w 1726460"/>
              <a:gd name="connsiteY0" fmla="*/ 15617 h 526292"/>
              <a:gd name="connsiteX1" fmla="*/ 1724297 w 1726460"/>
              <a:gd name="connsiteY1" fmla="*/ 525069 h 526292"/>
              <a:gd name="connsiteX2" fmla="*/ 326572 w 1726460"/>
              <a:gd name="connsiteY2" fmla="*/ 146246 h 526292"/>
              <a:gd name="connsiteX3" fmla="*/ 0 w 1726460"/>
              <a:gd name="connsiteY3" fmla="*/ 15617 h 526292"/>
              <a:gd name="connsiteX0" fmla="*/ 0 w 1724297"/>
              <a:gd name="connsiteY0" fmla="*/ 15617 h 525069"/>
              <a:gd name="connsiteX1" fmla="*/ 1724297 w 1724297"/>
              <a:gd name="connsiteY1" fmla="*/ 525069 h 525069"/>
              <a:gd name="connsiteX2" fmla="*/ 0 w 1724297"/>
              <a:gd name="connsiteY2" fmla="*/ 15617 h 525069"/>
              <a:gd name="connsiteX0" fmla="*/ 0 w 1724297"/>
              <a:gd name="connsiteY0" fmla="*/ 55952 h 565404"/>
              <a:gd name="connsiteX1" fmla="*/ 1724297 w 1724297"/>
              <a:gd name="connsiteY1" fmla="*/ 565404 h 565404"/>
              <a:gd name="connsiteX2" fmla="*/ 0 w 1724297"/>
              <a:gd name="connsiteY2" fmla="*/ 55952 h 565404"/>
              <a:gd name="connsiteX0" fmla="*/ 0 w 1759464"/>
              <a:gd name="connsiteY0" fmla="*/ 101636 h 766558"/>
              <a:gd name="connsiteX1" fmla="*/ 1724297 w 1759464"/>
              <a:gd name="connsiteY1" fmla="*/ 611088 h 766558"/>
              <a:gd name="connsiteX2" fmla="*/ 0 w 1759464"/>
              <a:gd name="connsiteY2" fmla="*/ 101636 h 766558"/>
              <a:gd name="connsiteX0" fmla="*/ 0 w 1759464"/>
              <a:gd name="connsiteY0" fmla="*/ 101636 h 749972"/>
              <a:gd name="connsiteX1" fmla="*/ 1724297 w 1759464"/>
              <a:gd name="connsiteY1" fmla="*/ 611088 h 749972"/>
              <a:gd name="connsiteX2" fmla="*/ 0 w 1759464"/>
              <a:gd name="connsiteY2" fmla="*/ 101636 h 749972"/>
              <a:gd name="connsiteX0" fmla="*/ 0 w 1759464"/>
              <a:gd name="connsiteY0" fmla="*/ 101636 h 751233"/>
              <a:gd name="connsiteX1" fmla="*/ 1724297 w 1759464"/>
              <a:gd name="connsiteY1" fmla="*/ 611088 h 751233"/>
              <a:gd name="connsiteX2" fmla="*/ 0 w 1759464"/>
              <a:gd name="connsiteY2" fmla="*/ 101636 h 751233"/>
              <a:gd name="connsiteX0" fmla="*/ 0 w 1768721"/>
              <a:gd name="connsiteY0" fmla="*/ 85628 h 691134"/>
              <a:gd name="connsiteX1" fmla="*/ 1724297 w 1768721"/>
              <a:gd name="connsiteY1" fmla="*/ 595080 h 691134"/>
              <a:gd name="connsiteX2" fmla="*/ 0 w 1768721"/>
              <a:gd name="connsiteY2" fmla="*/ 85628 h 691134"/>
              <a:gd name="connsiteX0" fmla="*/ 0 w 1768721"/>
              <a:gd name="connsiteY0" fmla="*/ 85628 h 686119"/>
              <a:gd name="connsiteX1" fmla="*/ 1724297 w 1768721"/>
              <a:gd name="connsiteY1" fmla="*/ 595080 h 686119"/>
              <a:gd name="connsiteX2" fmla="*/ 0 w 1768721"/>
              <a:gd name="connsiteY2" fmla="*/ 85628 h 686119"/>
              <a:gd name="connsiteX0" fmla="*/ 0 w 2077958"/>
              <a:gd name="connsiteY0" fmla="*/ 66568 h 605071"/>
              <a:gd name="connsiteX1" fmla="*/ 1724297 w 2077958"/>
              <a:gd name="connsiteY1" fmla="*/ 576020 h 605071"/>
              <a:gd name="connsiteX2" fmla="*/ 0 w 2077958"/>
              <a:gd name="connsiteY2" fmla="*/ 66568 h 605071"/>
              <a:gd name="connsiteX0" fmla="*/ 0 w 2219969"/>
              <a:gd name="connsiteY0" fmla="*/ 59078 h 695599"/>
              <a:gd name="connsiteX1" fmla="*/ 1883235 w 2219969"/>
              <a:gd name="connsiteY1" fmla="*/ 669631 h 695599"/>
              <a:gd name="connsiteX2" fmla="*/ 0 w 2219969"/>
              <a:gd name="connsiteY2" fmla="*/ 59078 h 695599"/>
              <a:gd name="connsiteX0" fmla="*/ 0 w 2026651"/>
              <a:gd name="connsiteY0" fmla="*/ 61404 h 664888"/>
              <a:gd name="connsiteX1" fmla="*/ 1666413 w 2026651"/>
              <a:gd name="connsiteY1" fmla="*/ 637958 h 664888"/>
              <a:gd name="connsiteX2" fmla="*/ 0 w 2026651"/>
              <a:gd name="connsiteY2" fmla="*/ 61404 h 664888"/>
              <a:gd name="connsiteX0" fmla="*/ 0 w 2026651"/>
              <a:gd name="connsiteY0" fmla="*/ 61405 h 672855"/>
              <a:gd name="connsiteX1" fmla="*/ 1666413 w 2026651"/>
              <a:gd name="connsiteY1" fmla="*/ 637959 h 672855"/>
              <a:gd name="connsiteX2" fmla="*/ 0 w 2026651"/>
              <a:gd name="connsiteY2" fmla="*/ 61405 h 672855"/>
              <a:gd name="connsiteX0" fmla="*/ 0 w 2068627"/>
              <a:gd name="connsiteY0" fmla="*/ 80549 h 691999"/>
              <a:gd name="connsiteX1" fmla="*/ 1666413 w 2068627"/>
              <a:gd name="connsiteY1" fmla="*/ 657103 h 691999"/>
              <a:gd name="connsiteX2" fmla="*/ 0 w 2068627"/>
              <a:gd name="connsiteY2" fmla="*/ 80549 h 6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68627" h="691999">
                <a:moveTo>
                  <a:pt x="0" y="80549"/>
                </a:moveTo>
                <a:cubicBezTo>
                  <a:pt x="1089501" y="-237218"/>
                  <a:pt x="2870906" y="475439"/>
                  <a:pt x="1666413" y="657103"/>
                </a:cubicBezTo>
                <a:cubicBezTo>
                  <a:pt x="461920" y="838767"/>
                  <a:pt x="1305553" y="260818"/>
                  <a:pt x="0" y="80549"/>
                </a:cubicBezTo>
                <a:close/>
              </a:path>
            </a:pathLst>
          </a:custGeom>
          <a:gradFill flip="none" rotWithShape="1">
            <a:gsLst>
              <a:gs pos="43000">
                <a:srgbClr val="00FFFF">
                  <a:lumMod val="92000"/>
                  <a:lumOff val="8000"/>
                </a:srgbClr>
              </a:gs>
              <a:gs pos="100000">
                <a:schemeClr val="accent2">
                  <a:lumMod val="100000"/>
                </a:scheme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softEdge rad="0"/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22" name="FireHose">
            <a:extLst>
              <a:ext uri="{FF2B5EF4-FFF2-40B4-BE49-F238E27FC236}">
                <a16:creationId xmlns:a16="http://schemas.microsoft.com/office/drawing/2014/main" id="{E40185FE-213E-474A-3813-F55DD6E681DC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58497" flipH="1">
            <a:off x="9787868" y="1211810"/>
            <a:ext cx="1181097" cy="1376141"/>
          </a:xfrm>
          <a:prstGeom prst="rect">
            <a:avLst/>
          </a:prstGeom>
        </p:spPr>
      </p:pic>
      <p:sp>
        <p:nvSpPr>
          <p:cNvPr id="40" name="5_miles 3D">
            <a:extLst>
              <a:ext uri="{FF2B5EF4-FFF2-40B4-BE49-F238E27FC236}">
                <a16:creationId xmlns:a16="http://schemas.microsoft.com/office/drawing/2014/main" id="{852547F5-C1F4-3B11-34D9-9125EB0FBFE1}"/>
              </a:ext>
            </a:extLst>
          </p:cNvPr>
          <p:cNvSpPr/>
          <p:nvPr/>
        </p:nvSpPr>
        <p:spPr bwMode="auto">
          <a:xfrm rot="631008">
            <a:off x="10246789" y="6122393"/>
            <a:ext cx="1363173" cy="245243"/>
          </a:xfrm>
          <a:custGeom>
            <a:avLst/>
            <a:gdLst>
              <a:gd name="connsiteX0" fmla="*/ 0 w 1353350"/>
              <a:gd name="connsiteY0" fmla="*/ 0 h 254507"/>
              <a:gd name="connsiteX1" fmla="*/ 1353350 w 1353350"/>
              <a:gd name="connsiteY1" fmla="*/ 0 h 254507"/>
              <a:gd name="connsiteX2" fmla="*/ 1353350 w 1353350"/>
              <a:gd name="connsiteY2" fmla="*/ 254507 h 254507"/>
              <a:gd name="connsiteX3" fmla="*/ 0 w 1353350"/>
              <a:gd name="connsiteY3" fmla="*/ 254507 h 254507"/>
              <a:gd name="connsiteX4" fmla="*/ 0 w 1353350"/>
              <a:gd name="connsiteY4" fmla="*/ 0 h 254507"/>
              <a:gd name="connsiteX0" fmla="*/ 145676 w 1499026"/>
              <a:gd name="connsiteY0" fmla="*/ 0 h 254507"/>
              <a:gd name="connsiteX1" fmla="*/ 1499026 w 1499026"/>
              <a:gd name="connsiteY1" fmla="*/ 0 h 254507"/>
              <a:gd name="connsiteX2" fmla="*/ 1499026 w 1499026"/>
              <a:gd name="connsiteY2" fmla="*/ 254507 h 254507"/>
              <a:gd name="connsiteX3" fmla="*/ 0 w 1499026"/>
              <a:gd name="connsiteY3" fmla="*/ 248203 h 254507"/>
              <a:gd name="connsiteX4" fmla="*/ 145676 w 1499026"/>
              <a:gd name="connsiteY4" fmla="*/ 0 h 254507"/>
              <a:gd name="connsiteX0" fmla="*/ 24151 w 1377501"/>
              <a:gd name="connsiteY0" fmla="*/ 0 h 254507"/>
              <a:gd name="connsiteX1" fmla="*/ 1377501 w 1377501"/>
              <a:gd name="connsiteY1" fmla="*/ 0 h 254507"/>
              <a:gd name="connsiteX2" fmla="*/ 1377501 w 1377501"/>
              <a:gd name="connsiteY2" fmla="*/ 254507 h 254507"/>
              <a:gd name="connsiteX3" fmla="*/ 0 w 1377501"/>
              <a:gd name="connsiteY3" fmla="*/ 244169 h 254507"/>
              <a:gd name="connsiteX4" fmla="*/ 24151 w 1377501"/>
              <a:gd name="connsiteY4" fmla="*/ 0 h 254507"/>
              <a:gd name="connsiteX0" fmla="*/ 13405 w 1366755"/>
              <a:gd name="connsiteY0" fmla="*/ 0 h 254507"/>
              <a:gd name="connsiteX1" fmla="*/ 1366755 w 1366755"/>
              <a:gd name="connsiteY1" fmla="*/ 0 h 254507"/>
              <a:gd name="connsiteX2" fmla="*/ 1366755 w 1366755"/>
              <a:gd name="connsiteY2" fmla="*/ 254507 h 254507"/>
              <a:gd name="connsiteX3" fmla="*/ 0 w 1366755"/>
              <a:gd name="connsiteY3" fmla="*/ 242174 h 254507"/>
              <a:gd name="connsiteX4" fmla="*/ 13405 w 1366755"/>
              <a:gd name="connsiteY4" fmla="*/ 0 h 254507"/>
              <a:gd name="connsiteX0" fmla="*/ 13405 w 1366755"/>
              <a:gd name="connsiteY0" fmla="*/ 0 h 248159"/>
              <a:gd name="connsiteX1" fmla="*/ 1366755 w 1366755"/>
              <a:gd name="connsiteY1" fmla="*/ 0 h 248159"/>
              <a:gd name="connsiteX2" fmla="*/ 1321114 w 1366755"/>
              <a:gd name="connsiteY2" fmla="*/ 248159 h 248159"/>
              <a:gd name="connsiteX3" fmla="*/ 0 w 1366755"/>
              <a:gd name="connsiteY3" fmla="*/ 242174 h 248159"/>
              <a:gd name="connsiteX4" fmla="*/ 13405 w 1366755"/>
              <a:gd name="connsiteY4" fmla="*/ 0 h 248159"/>
              <a:gd name="connsiteX0" fmla="*/ 13405 w 1366755"/>
              <a:gd name="connsiteY0" fmla="*/ 0 h 244170"/>
              <a:gd name="connsiteX1" fmla="*/ 1366755 w 1366755"/>
              <a:gd name="connsiteY1" fmla="*/ 0 h 244170"/>
              <a:gd name="connsiteX2" fmla="*/ 1342605 w 1366755"/>
              <a:gd name="connsiteY2" fmla="*/ 244170 h 244170"/>
              <a:gd name="connsiteX3" fmla="*/ 0 w 1366755"/>
              <a:gd name="connsiteY3" fmla="*/ 242174 h 244170"/>
              <a:gd name="connsiteX4" fmla="*/ 13405 w 1366755"/>
              <a:gd name="connsiteY4" fmla="*/ 0 h 244170"/>
              <a:gd name="connsiteX0" fmla="*/ 39143 w 1366755"/>
              <a:gd name="connsiteY0" fmla="*/ 0 h 245243"/>
              <a:gd name="connsiteX1" fmla="*/ 1366755 w 1366755"/>
              <a:gd name="connsiteY1" fmla="*/ 1073 h 245243"/>
              <a:gd name="connsiteX2" fmla="*/ 1342605 w 1366755"/>
              <a:gd name="connsiteY2" fmla="*/ 245243 h 245243"/>
              <a:gd name="connsiteX3" fmla="*/ 0 w 1366755"/>
              <a:gd name="connsiteY3" fmla="*/ 243247 h 245243"/>
              <a:gd name="connsiteX4" fmla="*/ 39143 w 1366755"/>
              <a:gd name="connsiteY4" fmla="*/ 0 h 245243"/>
              <a:gd name="connsiteX0" fmla="*/ 39143 w 1381083"/>
              <a:gd name="connsiteY0" fmla="*/ 1586 h 246829"/>
              <a:gd name="connsiteX1" fmla="*/ 1381083 w 1381083"/>
              <a:gd name="connsiteY1" fmla="*/ 0 h 246829"/>
              <a:gd name="connsiteX2" fmla="*/ 1342605 w 1381083"/>
              <a:gd name="connsiteY2" fmla="*/ 246829 h 246829"/>
              <a:gd name="connsiteX3" fmla="*/ 0 w 1381083"/>
              <a:gd name="connsiteY3" fmla="*/ 244833 h 246829"/>
              <a:gd name="connsiteX4" fmla="*/ 39143 w 1381083"/>
              <a:gd name="connsiteY4" fmla="*/ 1586 h 246829"/>
              <a:gd name="connsiteX0" fmla="*/ 39143 w 1381083"/>
              <a:gd name="connsiteY0" fmla="*/ 1586 h 246829"/>
              <a:gd name="connsiteX1" fmla="*/ 1381083 w 1381083"/>
              <a:gd name="connsiteY1" fmla="*/ 0 h 246829"/>
              <a:gd name="connsiteX2" fmla="*/ 1342605 w 1381083"/>
              <a:gd name="connsiteY2" fmla="*/ 246829 h 246829"/>
              <a:gd name="connsiteX3" fmla="*/ 0 w 1381083"/>
              <a:gd name="connsiteY3" fmla="*/ 244833 h 246829"/>
              <a:gd name="connsiteX4" fmla="*/ 39143 w 1381083"/>
              <a:gd name="connsiteY4" fmla="*/ 1586 h 246829"/>
              <a:gd name="connsiteX0" fmla="*/ 39143 w 1363173"/>
              <a:gd name="connsiteY0" fmla="*/ 0 h 245243"/>
              <a:gd name="connsiteX1" fmla="*/ 1363173 w 1363173"/>
              <a:gd name="connsiteY1" fmla="*/ 1739 h 245243"/>
              <a:gd name="connsiteX2" fmla="*/ 1342605 w 1363173"/>
              <a:gd name="connsiteY2" fmla="*/ 245243 h 245243"/>
              <a:gd name="connsiteX3" fmla="*/ 0 w 1363173"/>
              <a:gd name="connsiteY3" fmla="*/ 243247 h 245243"/>
              <a:gd name="connsiteX4" fmla="*/ 39143 w 1363173"/>
              <a:gd name="connsiteY4" fmla="*/ 0 h 245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3173" h="245243">
                <a:moveTo>
                  <a:pt x="39143" y="0"/>
                </a:moveTo>
                <a:lnTo>
                  <a:pt x="1363173" y="1739"/>
                </a:lnTo>
                <a:lnTo>
                  <a:pt x="1342605" y="245243"/>
                </a:lnTo>
                <a:lnTo>
                  <a:pt x="0" y="243247"/>
                </a:lnTo>
                <a:lnTo>
                  <a:pt x="39143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5 MILES</a:t>
            </a:r>
          </a:p>
        </p:txBody>
      </p:sp>
      <p:grpSp>
        <p:nvGrpSpPr>
          <p:cNvPr id="55" name="3 miles_Vertical">
            <a:extLst>
              <a:ext uri="{FF2B5EF4-FFF2-40B4-BE49-F238E27FC236}">
                <a16:creationId xmlns:a16="http://schemas.microsoft.com/office/drawing/2014/main" id="{220D4AAB-0F16-9B8F-1410-8E0A8E006814}"/>
              </a:ext>
            </a:extLst>
          </p:cNvPr>
          <p:cNvGrpSpPr/>
          <p:nvPr/>
        </p:nvGrpSpPr>
        <p:grpSpPr>
          <a:xfrm>
            <a:off x="7238453" y="4697974"/>
            <a:ext cx="424977" cy="715150"/>
            <a:chOff x="7238453" y="4697974"/>
            <a:chExt cx="424977" cy="715150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BA26A627-F5FB-7102-462F-BCCDE47759BD}"/>
                </a:ext>
              </a:extLst>
            </p:cNvPr>
            <p:cNvGrpSpPr/>
            <p:nvPr/>
          </p:nvGrpSpPr>
          <p:grpSpPr>
            <a:xfrm>
              <a:off x="7238453" y="4728636"/>
              <a:ext cx="424977" cy="668228"/>
              <a:chOff x="7238453" y="4728636"/>
              <a:chExt cx="424977" cy="668228"/>
            </a:xfrm>
          </p:grpSpPr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836A0A2C-0624-6055-A8E9-E51D5ECF82F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7238453" y="4732773"/>
                <a:ext cx="150656" cy="612648"/>
              </a:xfrm>
              <a:prstGeom prst="line">
                <a:avLst/>
              </a:prstGeom>
              <a:noFill/>
              <a:ln w="38100" cap="sq" cmpd="sng" algn="ctr">
                <a:solidFill>
                  <a:schemeClr val="bg1"/>
                </a:solidFill>
                <a:prstDash val="solid"/>
                <a:bevel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id="{CF8DE201-E384-8C34-2579-63EB1D58E83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7242973" y="4728636"/>
                <a:ext cx="365760" cy="69452"/>
              </a:xfrm>
              <a:prstGeom prst="line">
                <a:avLst/>
              </a:prstGeom>
              <a:noFill/>
              <a:ln w="38100" cap="sq" cmpd="sng" algn="ctr">
                <a:solidFill>
                  <a:schemeClr val="bg1"/>
                </a:solidFill>
                <a:prstDash val="solid"/>
                <a:bevel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F5448CF1-9847-438E-B82D-66B5DD6CD5E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7389110" y="5351144"/>
                <a:ext cx="274320" cy="45720"/>
              </a:xfrm>
              <a:prstGeom prst="line">
                <a:avLst/>
              </a:prstGeom>
              <a:noFill/>
              <a:ln w="38100" cap="sq" cmpd="sng" algn="ctr">
                <a:solidFill>
                  <a:schemeClr val="bg1"/>
                </a:solidFill>
                <a:prstDash val="solid"/>
                <a:bevel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841C7E5E-BC57-8F62-2554-57D839BD67D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7308703" y="4959597"/>
                <a:ext cx="320040" cy="64008"/>
              </a:xfrm>
              <a:prstGeom prst="line">
                <a:avLst/>
              </a:prstGeom>
              <a:noFill/>
              <a:ln w="38100" cap="sq" cmpd="sng" algn="ctr">
                <a:solidFill>
                  <a:schemeClr val="bg1"/>
                </a:solidFill>
                <a:prstDash val="solid"/>
                <a:bevel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8D9C750D-6D78-7398-04C8-54147ED4BFC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7359878" y="5165285"/>
                <a:ext cx="274320" cy="54864"/>
              </a:xfrm>
              <a:prstGeom prst="line">
                <a:avLst/>
              </a:prstGeom>
              <a:noFill/>
              <a:ln w="38100" cap="sq" cmpd="sng" algn="ctr">
                <a:solidFill>
                  <a:schemeClr val="bg1"/>
                </a:solidFill>
                <a:prstDash val="solid"/>
                <a:bevel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54" name="5_miles 3D">
              <a:extLst>
                <a:ext uri="{FF2B5EF4-FFF2-40B4-BE49-F238E27FC236}">
                  <a16:creationId xmlns:a16="http://schemas.microsoft.com/office/drawing/2014/main" id="{A7CBC491-5B8D-6355-39D9-C3859B46DF0F}"/>
                </a:ext>
              </a:extLst>
            </p:cNvPr>
            <p:cNvSpPr/>
            <p:nvPr/>
          </p:nvSpPr>
          <p:spPr bwMode="auto">
            <a:xfrm rot="4564722">
              <a:off x="7048523" y="4962300"/>
              <a:ext cx="715150" cy="186498"/>
            </a:xfrm>
            <a:custGeom>
              <a:avLst/>
              <a:gdLst>
                <a:gd name="connsiteX0" fmla="*/ 0 w 1353350"/>
                <a:gd name="connsiteY0" fmla="*/ 0 h 254507"/>
                <a:gd name="connsiteX1" fmla="*/ 1353350 w 1353350"/>
                <a:gd name="connsiteY1" fmla="*/ 0 h 254507"/>
                <a:gd name="connsiteX2" fmla="*/ 1353350 w 1353350"/>
                <a:gd name="connsiteY2" fmla="*/ 254507 h 254507"/>
                <a:gd name="connsiteX3" fmla="*/ 0 w 1353350"/>
                <a:gd name="connsiteY3" fmla="*/ 254507 h 254507"/>
                <a:gd name="connsiteX4" fmla="*/ 0 w 1353350"/>
                <a:gd name="connsiteY4" fmla="*/ 0 h 254507"/>
                <a:gd name="connsiteX0" fmla="*/ 145676 w 1499026"/>
                <a:gd name="connsiteY0" fmla="*/ 0 h 254507"/>
                <a:gd name="connsiteX1" fmla="*/ 1499026 w 1499026"/>
                <a:gd name="connsiteY1" fmla="*/ 0 h 254507"/>
                <a:gd name="connsiteX2" fmla="*/ 1499026 w 1499026"/>
                <a:gd name="connsiteY2" fmla="*/ 254507 h 254507"/>
                <a:gd name="connsiteX3" fmla="*/ 0 w 1499026"/>
                <a:gd name="connsiteY3" fmla="*/ 248203 h 254507"/>
                <a:gd name="connsiteX4" fmla="*/ 145676 w 1499026"/>
                <a:gd name="connsiteY4" fmla="*/ 0 h 254507"/>
                <a:gd name="connsiteX0" fmla="*/ 24151 w 1377501"/>
                <a:gd name="connsiteY0" fmla="*/ 0 h 254507"/>
                <a:gd name="connsiteX1" fmla="*/ 1377501 w 1377501"/>
                <a:gd name="connsiteY1" fmla="*/ 0 h 254507"/>
                <a:gd name="connsiteX2" fmla="*/ 1377501 w 1377501"/>
                <a:gd name="connsiteY2" fmla="*/ 254507 h 254507"/>
                <a:gd name="connsiteX3" fmla="*/ 0 w 1377501"/>
                <a:gd name="connsiteY3" fmla="*/ 244169 h 254507"/>
                <a:gd name="connsiteX4" fmla="*/ 24151 w 1377501"/>
                <a:gd name="connsiteY4" fmla="*/ 0 h 254507"/>
                <a:gd name="connsiteX0" fmla="*/ 13405 w 1366755"/>
                <a:gd name="connsiteY0" fmla="*/ 0 h 254507"/>
                <a:gd name="connsiteX1" fmla="*/ 1366755 w 1366755"/>
                <a:gd name="connsiteY1" fmla="*/ 0 h 254507"/>
                <a:gd name="connsiteX2" fmla="*/ 1366755 w 1366755"/>
                <a:gd name="connsiteY2" fmla="*/ 254507 h 254507"/>
                <a:gd name="connsiteX3" fmla="*/ 0 w 1366755"/>
                <a:gd name="connsiteY3" fmla="*/ 242174 h 254507"/>
                <a:gd name="connsiteX4" fmla="*/ 13405 w 1366755"/>
                <a:gd name="connsiteY4" fmla="*/ 0 h 254507"/>
                <a:gd name="connsiteX0" fmla="*/ 13405 w 1366755"/>
                <a:gd name="connsiteY0" fmla="*/ 0 h 248159"/>
                <a:gd name="connsiteX1" fmla="*/ 1366755 w 1366755"/>
                <a:gd name="connsiteY1" fmla="*/ 0 h 248159"/>
                <a:gd name="connsiteX2" fmla="*/ 1321114 w 1366755"/>
                <a:gd name="connsiteY2" fmla="*/ 248159 h 248159"/>
                <a:gd name="connsiteX3" fmla="*/ 0 w 1366755"/>
                <a:gd name="connsiteY3" fmla="*/ 242174 h 248159"/>
                <a:gd name="connsiteX4" fmla="*/ 13405 w 1366755"/>
                <a:gd name="connsiteY4" fmla="*/ 0 h 248159"/>
                <a:gd name="connsiteX0" fmla="*/ 13405 w 1366755"/>
                <a:gd name="connsiteY0" fmla="*/ 0 h 244170"/>
                <a:gd name="connsiteX1" fmla="*/ 1366755 w 1366755"/>
                <a:gd name="connsiteY1" fmla="*/ 0 h 244170"/>
                <a:gd name="connsiteX2" fmla="*/ 1342605 w 1366755"/>
                <a:gd name="connsiteY2" fmla="*/ 244170 h 244170"/>
                <a:gd name="connsiteX3" fmla="*/ 0 w 1366755"/>
                <a:gd name="connsiteY3" fmla="*/ 242174 h 244170"/>
                <a:gd name="connsiteX4" fmla="*/ 13405 w 1366755"/>
                <a:gd name="connsiteY4" fmla="*/ 0 h 244170"/>
                <a:gd name="connsiteX0" fmla="*/ 39143 w 1366755"/>
                <a:gd name="connsiteY0" fmla="*/ 0 h 245243"/>
                <a:gd name="connsiteX1" fmla="*/ 1366755 w 1366755"/>
                <a:gd name="connsiteY1" fmla="*/ 1073 h 245243"/>
                <a:gd name="connsiteX2" fmla="*/ 1342605 w 1366755"/>
                <a:gd name="connsiteY2" fmla="*/ 245243 h 245243"/>
                <a:gd name="connsiteX3" fmla="*/ 0 w 1366755"/>
                <a:gd name="connsiteY3" fmla="*/ 243247 h 245243"/>
                <a:gd name="connsiteX4" fmla="*/ 39143 w 1366755"/>
                <a:gd name="connsiteY4" fmla="*/ 0 h 245243"/>
                <a:gd name="connsiteX0" fmla="*/ 39143 w 1381083"/>
                <a:gd name="connsiteY0" fmla="*/ 1586 h 246829"/>
                <a:gd name="connsiteX1" fmla="*/ 1381083 w 1381083"/>
                <a:gd name="connsiteY1" fmla="*/ 0 h 246829"/>
                <a:gd name="connsiteX2" fmla="*/ 1342605 w 1381083"/>
                <a:gd name="connsiteY2" fmla="*/ 246829 h 246829"/>
                <a:gd name="connsiteX3" fmla="*/ 0 w 1381083"/>
                <a:gd name="connsiteY3" fmla="*/ 244833 h 246829"/>
                <a:gd name="connsiteX4" fmla="*/ 39143 w 1381083"/>
                <a:gd name="connsiteY4" fmla="*/ 1586 h 246829"/>
                <a:gd name="connsiteX0" fmla="*/ 39143 w 1381083"/>
                <a:gd name="connsiteY0" fmla="*/ 1586 h 246829"/>
                <a:gd name="connsiteX1" fmla="*/ 1381083 w 1381083"/>
                <a:gd name="connsiteY1" fmla="*/ 0 h 246829"/>
                <a:gd name="connsiteX2" fmla="*/ 1342605 w 1381083"/>
                <a:gd name="connsiteY2" fmla="*/ 246829 h 246829"/>
                <a:gd name="connsiteX3" fmla="*/ 0 w 1381083"/>
                <a:gd name="connsiteY3" fmla="*/ 244833 h 246829"/>
                <a:gd name="connsiteX4" fmla="*/ 39143 w 1381083"/>
                <a:gd name="connsiteY4" fmla="*/ 1586 h 246829"/>
                <a:gd name="connsiteX0" fmla="*/ 39143 w 1363173"/>
                <a:gd name="connsiteY0" fmla="*/ 0 h 245243"/>
                <a:gd name="connsiteX1" fmla="*/ 1363173 w 1363173"/>
                <a:gd name="connsiteY1" fmla="*/ 1739 h 245243"/>
                <a:gd name="connsiteX2" fmla="*/ 1342605 w 1363173"/>
                <a:gd name="connsiteY2" fmla="*/ 245243 h 245243"/>
                <a:gd name="connsiteX3" fmla="*/ 0 w 1363173"/>
                <a:gd name="connsiteY3" fmla="*/ 243247 h 245243"/>
                <a:gd name="connsiteX4" fmla="*/ 39143 w 1363173"/>
                <a:gd name="connsiteY4" fmla="*/ 0 h 245243"/>
                <a:gd name="connsiteX0" fmla="*/ 143176 w 1363173"/>
                <a:gd name="connsiteY0" fmla="*/ 5095 h 243504"/>
                <a:gd name="connsiteX1" fmla="*/ 1363173 w 1363173"/>
                <a:gd name="connsiteY1" fmla="*/ 0 h 243504"/>
                <a:gd name="connsiteX2" fmla="*/ 1342605 w 1363173"/>
                <a:gd name="connsiteY2" fmla="*/ 243504 h 243504"/>
                <a:gd name="connsiteX3" fmla="*/ 0 w 1363173"/>
                <a:gd name="connsiteY3" fmla="*/ 241508 h 243504"/>
                <a:gd name="connsiteX4" fmla="*/ 143176 w 1363173"/>
                <a:gd name="connsiteY4" fmla="*/ 5095 h 243504"/>
                <a:gd name="connsiteX0" fmla="*/ 143176 w 1472032"/>
                <a:gd name="connsiteY0" fmla="*/ 1 h 238410"/>
                <a:gd name="connsiteX1" fmla="*/ 1472033 w 1472032"/>
                <a:gd name="connsiteY1" fmla="*/ 15677 h 238410"/>
                <a:gd name="connsiteX2" fmla="*/ 1342605 w 1472032"/>
                <a:gd name="connsiteY2" fmla="*/ 238410 h 238410"/>
                <a:gd name="connsiteX3" fmla="*/ 0 w 1472032"/>
                <a:gd name="connsiteY3" fmla="*/ 236414 h 238410"/>
                <a:gd name="connsiteX4" fmla="*/ 143176 w 1472032"/>
                <a:gd name="connsiteY4" fmla="*/ 1 h 238410"/>
                <a:gd name="connsiteX0" fmla="*/ 143176 w 1472032"/>
                <a:gd name="connsiteY0" fmla="*/ 0 h 237667"/>
                <a:gd name="connsiteX1" fmla="*/ 1472033 w 1472032"/>
                <a:gd name="connsiteY1" fmla="*/ 15676 h 237667"/>
                <a:gd name="connsiteX2" fmla="*/ 1317494 w 1472032"/>
                <a:gd name="connsiteY2" fmla="*/ 237668 h 237667"/>
                <a:gd name="connsiteX3" fmla="*/ 0 w 1472032"/>
                <a:gd name="connsiteY3" fmla="*/ 236413 h 237667"/>
                <a:gd name="connsiteX4" fmla="*/ 143176 w 1472032"/>
                <a:gd name="connsiteY4" fmla="*/ 0 h 237667"/>
                <a:gd name="connsiteX0" fmla="*/ 163500 w 1472032"/>
                <a:gd name="connsiteY0" fmla="*/ 0 h 237695"/>
                <a:gd name="connsiteX1" fmla="*/ 1472033 w 1472032"/>
                <a:gd name="connsiteY1" fmla="*/ 15703 h 237695"/>
                <a:gd name="connsiteX2" fmla="*/ 1317494 w 1472032"/>
                <a:gd name="connsiteY2" fmla="*/ 237695 h 237695"/>
                <a:gd name="connsiteX3" fmla="*/ 0 w 1472032"/>
                <a:gd name="connsiteY3" fmla="*/ 236440 h 237695"/>
                <a:gd name="connsiteX4" fmla="*/ 163500 w 1472032"/>
                <a:gd name="connsiteY4" fmla="*/ 0 h 237695"/>
                <a:gd name="connsiteX0" fmla="*/ 178918 w 1472032"/>
                <a:gd name="connsiteY0" fmla="*/ 0 h 277990"/>
                <a:gd name="connsiteX1" fmla="*/ 1472033 w 1472032"/>
                <a:gd name="connsiteY1" fmla="*/ 55998 h 277990"/>
                <a:gd name="connsiteX2" fmla="*/ 1317494 w 1472032"/>
                <a:gd name="connsiteY2" fmla="*/ 277990 h 277990"/>
                <a:gd name="connsiteX3" fmla="*/ 0 w 1472032"/>
                <a:gd name="connsiteY3" fmla="*/ 276735 h 277990"/>
                <a:gd name="connsiteX4" fmla="*/ 178918 w 1472032"/>
                <a:gd name="connsiteY4" fmla="*/ 0 h 277990"/>
                <a:gd name="connsiteX0" fmla="*/ 168244 w 1472032"/>
                <a:gd name="connsiteY0" fmla="*/ 0 h 250096"/>
                <a:gd name="connsiteX1" fmla="*/ 1472033 w 1472032"/>
                <a:gd name="connsiteY1" fmla="*/ 28104 h 250096"/>
                <a:gd name="connsiteX2" fmla="*/ 1317494 w 1472032"/>
                <a:gd name="connsiteY2" fmla="*/ 250096 h 250096"/>
                <a:gd name="connsiteX3" fmla="*/ 0 w 1472032"/>
                <a:gd name="connsiteY3" fmla="*/ 248841 h 250096"/>
                <a:gd name="connsiteX4" fmla="*/ 168244 w 1472032"/>
                <a:gd name="connsiteY4" fmla="*/ 0 h 250096"/>
                <a:gd name="connsiteX0" fmla="*/ 176626 w 1480414"/>
                <a:gd name="connsiteY0" fmla="*/ 0 h 250096"/>
                <a:gd name="connsiteX1" fmla="*/ 1480415 w 1480414"/>
                <a:gd name="connsiteY1" fmla="*/ 28104 h 250096"/>
                <a:gd name="connsiteX2" fmla="*/ 1325876 w 1480414"/>
                <a:gd name="connsiteY2" fmla="*/ 250096 h 250096"/>
                <a:gd name="connsiteX3" fmla="*/ 1 w 1480414"/>
                <a:gd name="connsiteY3" fmla="*/ 244203 h 250096"/>
                <a:gd name="connsiteX4" fmla="*/ 176626 w 1480414"/>
                <a:gd name="connsiteY4" fmla="*/ 0 h 250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0414" h="250096">
                  <a:moveTo>
                    <a:pt x="176626" y="0"/>
                  </a:moveTo>
                  <a:lnTo>
                    <a:pt x="1480415" y="28104"/>
                  </a:lnTo>
                  <a:lnTo>
                    <a:pt x="1325876" y="250096"/>
                  </a:lnTo>
                  <a:lnTo>
                    <a:pt x="1" y="244203"/>
                  </a:lnTo>
                  <a:lnTo>
                    <a:pt x="176626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100" b="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r>
                <a:rPr kumimoji="0" lang="en-US" sz="1100" b="0" i="1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MILES</a:t>
              </a:r>
            </a:p>
          </p:txBody>
        </p:sp>
      </p:grpSp>
      <p:sp>
        <p:nvSpPr>
          <p:cNvPr id="56" name="EastCarbonate">
            <a:extLst>
              <a:ext uri="{FF2B5EF4-FFF2-40B4-BE49-F238E27FC236}">
                <a16:creationId xmlns:a16="http://schemas.microsoft.com/office/drawing/2014/main" id="{34B8C2F8-C8C6-735B-AEE4-21A2F3C13B1C}"/>
              </a:ext>
            </a:extLst>
          </p:cNvPr>
          <p:cNvSpPr/>
          <p:nvPr/>
        </p:nvSpPr>
        <p:spPr bwMode="auto">
          <a:xfrm>
            <a:off x="9500839" y="2988527"/>
            <a:ext cx="2645069" cy="2582622"/>
          </a:xfrm>
          <a:custGeom>
            <a:avLst/>
            <a:gdLst>
              <a:gd name="connsiteX0" fmla="*/ 722599 w 2645069"/>
              <a:gd name="connsiteY0" fmla="*/ 0 h 2582622"/>
              <a:gd name="connsiteX1" fmla="*/ 793967 w 2645069"/>
              <a:gd name="connsiteY1" fmla="*/ 218564 h 2582622"/>
              <a:gd name="connsiteX2" fmla="*/ 1137424 w 2645069"/>
              <a:gd name="connsiteY2" fmla="*/ 352378 h 2582622"/>
              <a:gd name="connsiteX3" fmla="*/ 1150806 w 2645069"/>
              <a:gd name="connsiteY3" fmla="*/ 499574 h 2582622"/>
              <a:gd name="connsiteX4" fmla="*/ 1405054 w 2645069"/>
              <a:gd name="connsiteY4" fmla="*/ 611087 h 2582622"/>
              <a:gd name="connsiteX5" fmla="*/ 1534408 w 2645069"/>
              <a:gd name="connsiteY5" fmla="*/ 829651 h 2582622"/>
              <a:gd name="connsiteX6" fmla="*/ 1855563 w 2645069"/>
              <a:gd name="connsiteY6" fmla="*/ 1079438 h 2582622"/>
              <a:gd name="connsiteX7" fmla="*/ 1984917 w 2645069"/>
              <a:gd name="connsiteY7" fmla="*/ 1141885 h 2582622"/>
              <a:gd name="connsiteX8" fmla="*/ 2488952 w 2645069"/>
              <a:gd name="connsiteY8" fmla="*/ 1182029 h 2582622"/>
              <a:gd name="connsiteX9" fmla="*/ 2645069 w 2645069"/>
              <a:gd name="connsiteY9" fmla="*/ 1190950 h 2582622"/>
              <a:gd name="connsiteX10" fmla="*/ 2444347 w 2645069"/>
              <a:gd name="connsiteY10" fmla="*/ 2582622 h 2582622"/>
              <a:gd name="connsiteX11" fmla="*/ 187341 w 2645069"/>
              <a:gd name="connsiteY11" fmla="*/ 2145494 h 2582622"/>
              <a:gd name="connsiteX12" fmla="*/ 486193 w 2645069"/>
              <a:gd name="connsiteY12" fmla="*/ 1891247 h 2582622"/>
              <a:gd name="connsiteX13" fmla="*/ 129354 w 2645069"/>
              <a:gd name="connsiteY13" fmla="*/ 1842181 h 2582622"/>
              <a:gd name="connsiteX14" fmla="*/ 0 w 2645069"/>
              <a:gd name="connsiteY14" fmla="*/ 1610236 h 2582622"/>
              <a:gd name="connsiteX15" fmla="*/ 13381 w 2645069"/>
              <a:gd name="connsiteY15" fmla="*/ 1360449 h 2582622"/>
              <a:gd name="connsiteX16" fmla="*/ 205182 w 2645069"/>
              <a:gd name="connsiteY16" fmla="*/ 1101740 h 2582622"/>
              <a:gd name="connsiteX17" fmla="*/ 379141 w 2645069"/>
              <a:gd name="connsiteY17" fmla="*/ 909939 h 2582622"/>
              <a:gd name="connsiteX18" fmla="*/ 535259 w 2645069"/>
              <a:gd name="connsiteY18" fmla="*/ 789506 h 2582622"/>
              <a:gd name="connsiteX19" fmla="*/ 557561 w 2645069"/>
              <a:gd name="connsiteY19" fmla="*/ 673533 h 2582622"/>
              <a:gd name="connsiteX20" fmla="*/ 526338 w 2645069"/>
              <a:gd name="connsiteY20" fmla="*/ 535258 h 2582622"/>
              <a:gd name="connsiteX21" fmla="*/ 606626 w 2645069"/>
              <a:gd name="connsiteY21" fmla="*/ 338997 h 2582622"/>
              <a:gd name="connsiteX22" fmla="*/ 579863 w 2645069"/>
              <a:gd name="connsiteY22" fmla="*/ 196261 h 2582622"/>
              <a:gd name="connsiteX23" fmla="*/ 677994 w 2645069"/>
              <a:gd name="connsiteY23" fmla="*/ 44605 h 2582622"/>
              <a:gd name="connsiteX24" fmla="*/ 677994 w 2645069"/>
              <a:gd name="connsiteY24" fmla="*/ 44605 h 2582622"/>
              <a:gd name="connsiteX0" fmla="*/ 722599 w 2645069"/>
              <a:gd name="connsiteY0" fmla="*/ 0 h 2582622"/>
              <a:gd name="connsiteX1" fmla="*/ 793967 w 2645069"/>
              <a:gd name="connsiteY1" fmla="*/ 218564 h 2582622"/>
              <a:gd name="connsiteX2" fmla="*/ 1137424 w 2645069"/>
              <a:gd name="connsiteY2" fmla="*/ 352378 h 2582622"/>
              <a:gd name="connsiteX3" fmla="*/ 1150806 w 2645069"/>
              <a:gd name="connsiteY3" fmla="*/ 499574 h 2582622"/>
              <a:gd name="connsiteX4" fmla="*/ 1405054 w 2645069"/>
              <a:gd name="connsiteY4" fmla="*/ 611087 h 2582622"/>
              <a:gd name="connsiteX5" fmla="*/ 1534408 w 2645069"/>
              <a:gd name="connsiteY5" fmla="*/ 829651 h 2582622"/>
              <a:gd name="connsiteX6" fmla="*/ 1855563 w 2645069"/>
              <a:gd name="connsiteY6" fmla="*/ 1079438 h 2582622"/>
              <a:gd name="connsiteX7" fmla="*/ 1984917 w 2645069"/>
              <a:gd name="connsiteY7" fmla="*/ 1141885 h 2582622"/>
              <a:gd name="connsiteX8" fmla="*/ 2488952 w 2645069"/>
              <a:gd name="connsiteY8" fmla="*/ 1182029 h 2582622"/>
              <a:gd name="connsiteX9" fmla="*/ 2645069 w 2645069"/>
              <a:gd name="connsiteY9" fmla="*/ 1190950 h 2582622"/>
              <a:gd name="connsiteX10" fmla="*/ 2444347 w 2645069"/>
              <a:gd name="connsiteY10" fmla="*/ 2582622 h 2582622"/>
              <a:gd name="connsiteX11" fmla="*/ 187341 w 2645069"/>
              <a:gd name="connsiteY11" fmla="*/ 2145494 h 2582622"/>
              <a:gd name="connsiteX12" fmla="*/ 486193 w 2645069"/>
              <a:gd name="connsiteY12" fmla="*/ 1891247 h 2582622"/>
              <a:gd name="connsiteX13" fmla="*/ 129354 w 2645069"/>
              <a:gd name="connsiteY13" fmla="*/ 1842181 h 2582622"/>
              <a:gd name="connsiteX14" fmla="*/ 0 w 2645069"/>
              <a:gd name="connsiteY14" fmla="*/ 1610236 h 2582622"/>
              <a:gd name="connsiteX15" fmla="*/ 13381 w 2645069"/>
              <a:gd name="connsiteY15" fmla="*/ 1360449 h 2582622"/>
              <a:gd name="connsiteX16" fmla="*/ 205182 w 2645069"/>
              <a:gd name="connsiteY16" fmla="*/ 1101740 h 2582622"/>
              <a:gd name="connsiteX17" fmla="*/ 379141 w 2645069"/>
              <a:gd name="connsiteY17" fmla="*/ 909939 h 2582622"/>
              <a:gd name="connsiteX18" fmla="*/ 535259 w 2645069"/>
              <a:gd name="connsiteY18" fmla="*/ 789506 h 2582622"/>
              <a:gd name="connsiteX19" fmla="*/ 557561 w 2645069"/>
              <a:gd name="connsiteY19" fmla="*/ 673533 h 2582622"/>
              <a:gd name="connsiteX20" fmla="*/ 526338 w 2645069"/>
              <a:gd name="connsiteY20" fmla="*/ 535258 h 2582622"/>
              <a:gd name="connsiteX21" fmla="*/ 606626 w 2645069"/>
              <a:gd name="connsiteY21" fmla="*/ 338997 h 2582622"/>
              <a:gd name="connsiteX22" fmla="*/ 579863 w 2645069"/>
              <a:gd name="connsiteY22" fmla="*/ 196261 h 2582622"/>
              <a:gd name="connsiteX23" fmla="*/ 677994 w 2645069"/>
              <a:gd name="connsiteY23" fmla="*/ 44605 h 2582622"/>
              <a:gd name="connsiteX24" fmla="*/ 677994 w 2645069"/>
              <a:gd name="connsiteY24" fmla="*/ 44605 h 2582622"/>
              <a:gd name="connsiteX25" fmla="*/ 722599 w 2645069"/>
              <a:gd name="connsiteY25" fmla="*/ 0 h 2582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645069" h="2582622">
                <a:moveTo>
                  <a:pt x="722599" y="0"/>
                </a:moveTo>
                <a:lnTo>
                  <a:pt x="793967" y="218564"/>
                </a:lnTo>
                <a:lnTo>
                  <a:pt x="1137424" y="352378"/>
                </a:lnTo>
                <a:lnTo>
                  <a:pt x="1150806" y="499574"/>
                </a:lnTo>
                <a:lnTo>
                  <a:pt x="1405054" y="611087"/>
                </a:lnTo>
                <a:lnTo>
                  <a:pt x="1534408" y="829651"/>
                </a:lnTo>
                <a:lnTo>
                  <a:pt x="1855563" y="1079438"/>
                </a:lnTo>
                <a:lnTo>
                  <a:pt x="1984917" y="1141885"/>
                </a:lnTo>
                <a:lnTo>
                  <a:pt x="2488952" y="1182029"/>
                </a:lnTo>
                <a:lnTo>
                  <a:pt x="2645069" y="1190950"/>
                </a:lnTo>
                <a:lnTo>
                  <a:pt x="2444347" y="2582622"/>
                </a:lnTo>
                <a:lnTo>
                  <a:pt x="187341" y="2145494"/>
                </a:lnTo>
                <a:lnTo>
                  <a:pt x="486193" y="1891247"/>
                </a:lnTo>
                <a:lnTo>
                  <a:pt x="129354" y="1842181"/>
                </a:lnTo>
                <a:lnTo>
                  <a:pt x="0" y="1610236"/>
                </a:lnTo>
                <a:lnTo>
                  <a:pt x="13381" y="1360449"/>
                </a:lnTo>
                <a:lnTo>
                  <a:pt x="205182" y="1101740"/>
                </a:lnTo>
                <a:lnTo>
                  <a:pt x="379141" y="909939"/>
                </a:lnTo>
                <a:lnTo>
                  <a:pt x="535259" y="789506"/>
                </a:lnTo>
                <a:lnTo>
                  <a:pt x="557561" y="673533"/>
                </a:lnTo>
                <a:lnTo>
                  <a:pt x="526338" y="535258"/>
                </a:lnTo>
                <a:lnTo>
                  <a:pt x="606626" y="338997"/>
                </a:lnTo>
                <a:lnTo>
                  <a:pt x="579863" y="196261"/>
                </a:lnTo>
                <a:lnTo>
                  <a:pt x="677994" y="44605"/>
                </a:lnTo>
                <a:lnTo>
                  <a:pt x="677994" y="44605"/>
                </a:lnTo>
                <a:lnTo>
                  <a:pt x="722599" y="0"/>
                </a:lnTo>
                <a:close/>
              </a:path>
            </a:pathLst>
          </a:custGeom>
          <a:solidFill>
            <a:srgbClr val="0099FF">
              <a:alpha val="50196"/>
            </a:srgbClr>
          </a:solidFill>
          <a:ln w="127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8" name="Accomodate">
            <a:extLst>
              <a:ext uri="{FF2B5EF4-FFF2-40B4-BE49-F238E27FC236}">
                <a16:creationId xmlns:a16="http://schemas.microsoft.com/office/drawing/2014/main" id="{14C22AFB-27FB-4069-28D3-FFE596DEF6BE}"/>
              </a:ext>
            </a:extLst>
          </p:cNvPr>
          <p:cNvSpPr/>
          <p:nvPr/>
        </p:nvSpPr>
        <p:spPr bwMode="auto">
          <a:xfrm>
            <a:off x="9175223" y="4763801"/>
            <a:ext cx="811809" cy="383602"/>
          </a:xfrm>
          <a:custGeom>
            <a:avLst/>
            <a:gdLst>
              <a:gd name="connsiteX0" fmla="*/ 811809 w 811809"/>
              <a:gd name="connsiteY0" fmla="*/ 115973 h 383602"/>
              <a:gd name="connsiteX1" fmla="*/ 0 w 811809"/>
              <a:gd name="connsiteY1" fmla="*/ 0 h 383602"/>
              <a:gd name="connsiteX2" fmla="*/ 22303 w 811809"/>
              <a:gd name="connsiteY2" fmla="*/ 298853 h 383602"/>
              <a:gd name="connsiteX3" fmla="*/ 504036 w 811809"/>
              <a:gd name="connsiteY3" fmla="*/ 383602 h 383602"/>
              <a:gd name="connsiteX0" fmla="*/ 811809 w 811809"/>
              <a:gd name="connsiteY0" fmla="*/ 115973 h 383602"/>
              <a:gd name="connsiteX1" fmla="*/ 0 w 811809"/>
              <a:gd name="connsiteY1" fmla="*/ 0 h 383602"/>
              <a:gd name="connsiteX2" fmla="*/ 22303 w 811809"/>
              <a:gd name="connsiteY2" fmla="*/ 298853 h 383602"/>
              <a:gd name="connsiteX3" fmla="*/ 504036 w 811809"/>
              <a:gd name="connsiteY3" fmla="*/ 383602 h 383602"/>
              <a:gd name="connsiteX4" fmla="*/ 811809 w 811809"/>
              <a:gd name="connsiteY4" fmla="*/ 115973 h 383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1809" h="383602">
                <a:moveTo>
                  <a:pt x="811809" y="115973"/>
                </a:moveTo>
                <a:lnTo>
                  <a:pt x="0" y="0"/>
                </a:lnTo>
                <a:lnTo>
                  <a:pt x="22303" y="298853"/>
                </a:lnTo>
                <a:lnTo>
                  <a:pt x="504036" y="383602"/>
                </a:lnTo>
                <a:lnTo>
                  <a:pt x="811809" y="115973"/>
                </a:lnTo>
                <a:close/>
              </a:path>
            </a:pathLst>
          </a:custGeom>
          <a:solidFill>
            <a:srgbClr val="00B050">
              <a:alpha val="50196"/>
            </a:srgbClr>
          </a:solidFill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9" name="LongFault">
            <a:extLst>
              <a:ext uri="{FF2B5EF4-FFF2-40B4-BE49-F238E27FC236}">
                <a16:creationId xmlns:a16="http://schemas.microsoft.com/office/drawing/2014/main" id="{D14AFC16-9F31-0B19-F159-A2B06978C025}"/>
              </a:ext>
            </a:extLst>
          </p:cNvPr>
          <p:cNvSpPr/>
          <p:nvPr/>
        </p:nvSpPr>
        <p:spPr bwMode="auto">
          <a:xfrm>
            <a:off x="10593659" y="3372129"/>
            <a:ext cx="365760" cy="1824339"/>
          </a:xfrm>
          <a:custGeom>
            <a:avLst/>
            <a:gdLst>
              <a:gd name="connsiteX0" fmla="*/ 0 w 365760"/>
              <a:gd name="connsiteY0" fmla="*/ 0 h 1824339"/>
              <a:gd name="connsiteX1" fmla="*/ 26762 w 365760"/>
              <a:gd name="connsiteY1" fmla="*/ 147196 h 1824339"/>
              <a:gd name="connsiteX2" fmla="*/ 75828 w 365760"/>
              <a:gd name="connsiteY2" fmla="*/ 289931 h 1824339"/>
              <a:gd name="connsiteX3" fmla="*/ 98130 w 365760"/>
              <a:gd name="connsiteY3" fmla="*/ 499574 h 1824339"/>
              <a:gd name="connsiteX4" fmla="*/ 147196 w 365760"/>
              <a:gd name="connsiteY4" fmla="*/ 646771 h 1824339"/>
              <a:gd name="connsiteX5" fmla="*/ 205182 w 365760"/>
              <a:gd name="connsiteY5" fmla="*/ 843032 h 1824339"/>
              <a:gd name="connsiteX6" fmla="*/ 249787 w 365760"/>
              <a:gd name="connsiteY6" fmla="*/ 1021451 h 1824339"/>
              <a:gd name="connsiteX7" fmla="*/ 289931 w 365760"/>
              <a:gd name="connsiteY7" fmla="*/ 1182029 h 1824339"/>
              <a:gd name="connsiteX8" fmla="*/ 263168 w 365760"/>
              <a:gd name="connsiteY8" fmla="*/ 1302462 h 1824339"/>
              <a:gd name="connsiteX9" fmla="*/ 325615 w 365760"/>
              <a:gd name="connsiteY9" fmla="*/ 1418435 h 1824339"/>
              <a:gd name="connsiteX10" fmla="*/ 325615 w 365760"/>
              <a:gd name="connsiteY10" fmla="*/ 1516566 h 1824339"/>
              <a:gd name="connsiteX11" fmla="*/ 365760 w 365760"/>
              <a:gd name="connsiteY11" fmla="*/ 1610236 h 1824339"/>
              <a:gd name="connsiteX12" fmla="*/ 330076 w 365760"/>
              <a:gd name="connsiteY12" fmla="*/ 1824339 h 1824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65760" h="1824339">
                <a:moveTo>
                  <a:pt x="0" y="0"/>
                </a:moveTo>
                <a:lnTo>
                  <a:pt x="26762" y="147196"/>
                </a:lnTo>
                <a:lnTo>
                  <a:pt x="75828" y="289931"/>
                </a:lnTo>
                <a:lnTo>
                  <a:pt x="98130" y="499574"/>
                </a:lnTo>
                <a:lnTo>
                  <a:pt x="147196" y="646771"/>
                </a:lnTo>
                <a:lnTo>
                  <a:pt x="205182" y="843032"/>
                </a:lnTo>
                <a:lnTo>
                  <a:pt x="249787" y="1021451"/>
                </a:lnTo>
                <a:lnTo>
                  <a:pt x="289931" y="1182029"/>
                </a:lnTo>
                <a:lnTo>
                  <a:pt x="263168" y="1302462"/>
                </a:lnTo>
                <a:lnTo>
                  <a:pt x="325615" y="1418435"/>
                </a:lnTo>
                <a:lnTo>
                  <a:pt x="325615" y="1516566"/>
                </a:lnTo>
                <a:lnTo>
                  <a:pt x="365760" y="1610236"/>
                </a:lnTo>
                <a:lnTo>
                  <a:pt x="330076" y="1824339"/>
                </a:lnTo>
              </a:path>
            </a:pathLst>
          </a:custGeom>
          <a:noFill/>
          <a:ln w="50800" cap="flat" cmpd="sng" algn="ctr">
            <a:solidFill>
              <a:srgbClr val="FF6D6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0" name="ShortFault">
            <a:extLst>
              <a:ext uri="{FF2B5EF4-FFF2-40B4-BE49-F238E27FC236}">
                <a16:creationId xmlns:a16="http://schemas.microsoft.com/office/drawing/2014/main" id="{D7D26B4B-61F4-D6C0-FFC1-CD334A84FD82}"/>
              </a:ext>
            </a:extLst>
          </p:cNvPr>
          <p:cNvSpPr/>
          <p:nvPr/>
        </p:nvSpPr>
        <p:spPr bwMode="auto">
          <a:xfrm>
            <a:off x="10317108" y="4201780"/>
            <a:ext cx="93671" cy="347918"/>
          </a:xfrm>
          <a:custGeom>
            <a:avLst/>
            <a:gdLst>
              <a:gd name="connsiteX0" fmla="*/ 93671 w 93671"/>
              <a:gd name="connsiteY0" fmla="*/ 0 h 347918"/>
              <a:gd name="connsiteX1" fmla="*/ 40145 w 93671"/>
              <a:gd name="connsiteY1" fmla="*/ 115972 h 347918"/>
              <a:gd name="connsiteX2" fmla="*/ 8921 w 93671"/>
              <a:gd name="connsiteY2" fmla="*/ 218563 h 347918"/>
              <a:gd name="connsiteX3" fmla="*/ 0 w 93671"/>
              <a:gd name="connsiteY3" fmla="*/ 347918 h 347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671" h="347918">
                <a:moveTo>
                  <a:pt x="93671" y="0"/>
                </a:moveTo>
                <a:lnTo>
                  <a:pt x="40145" y="115972"/>
                </a:lnTo>
                <a:lnTo>
                  <a:pt x="8921" y="218563"/>
                </a:lnTo>
                <a:lnTo>
                  <a:pt x="0" y="347918"/>
                </a:lnTo>
              </a:path>
            </a:pathLst>
          </a:custGeom>
          <a:noFill/>
          <a:ln w="50800" cap="flat" cmpd="sng" algn="ctr">
            <a:solidFill>
              <a:srgbClr val="FF6D6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Text Box 81">
            <a:extLst>
              <a:ext uri="{FF2B5EF4-FFF2-40B4-BE49-F238E27FC236}">
                <a16:creationId xmlns:a16="http://schemas.microsoft.com/office/drawing/2014/main" id="{8B12EBAF-8522-0659-4251-EB588529A3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6739" y="6688723"/>
            <a:ext cx="4224233" cy="169277"/>
          </a:xfrm>
          <a:prstGeom prst="rect">
            <a:avLst/>
          </a:prstGeom>
          <a:noFill/>
          <a:ln>
            <a:noFill/>
          </a:ln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100" dirty="0">
                <a:latin typeface="Calibri" panose="020F0502020204030204" pitchFamily="34" charset="0"/>
                <a:cs typeface="Calibri" panose="020F0502020204030204" pitchFamily="34" charset="0"/>
              </a:rPr>
              <a:t>†</a:t>
            </a:r>
            <a:r>
              <a:rPr lang="en-US" altLang="en-US" sz="1100" dirty="0">
                <a:latin typeface="Arial" panose="020B0604020202020204" pitchFamily="34" charset="0"/>
              </a:rPr>
              <a:t>(</a:t>
            </a:r>
            <a:r>
              <a:rPr lang="en-US" altLang="en-US" sz="1100" dirty="0">
                <a:latin typeface="Arial" panose="020B0604020202020204" pitchFamily="34" charset="0"/>
                <a:hlinkClick r:id="rId12"/>
              </a:rPr>
              <a:t>Winograd and Thordarson, 1975</a:t>
            </a:r>
            <a:r>
              <a:rPr lang="en-US" altLang="en-US" sz="1100" dirty="0">
                <a:latin typeface="Arial" panose="020B0604020202020204" pitchFamily="34" charset="0"/>
              </a:rPr>
              <a:t>; </a:t>
            </a:r>
            <a:r>
              <a:rPr lang="en-US" altLang="en-US" sz="1100" dirty="0">
                <a:latin typeface="Arial" panose="020B0604020202020204" pitchFamily="34" charset="0"/>
                <a:hlinkClick r:id="rId13"/>
              </a:rPr>
              <a:t>Harrill and others, 1988</a:t>
            </a:r>
            <a:r>
              <a:rPr lang="en-US" altLang="en-US" sz="1100" dirty="0">
                <a:latin typeface="Arial" panose="020B0604020202020204" pitchFamily="34" charset="0"/>
              </a:rPr>
              <a:t>)</a:t>
            </a:r>
            <a:endParaRPr lang="en-US" altLang="en-US" sz="1100" baseline="-25000" dirty="0">
              <a:latin typeface="Arial" panose="020B0604020202020204" pitchFamily="34" charset="0"/>
            </a:endParaRPr>
          </a:p>
        </p:txBody>
      </p:sp>
      <p:grpSp>
        <p:nvGrpSpPr>
          <p:cNvPr id="13" name="ER61#2">
            <a:extLst>
              <a:ext uri="{FF2B5EF4-FFF2-40B4-BE49-F238E27FC236}">
                <a16:creationId xmlns:a16="http://schemas.microsoft.com/office/drawing/2014/main" id="{4C75B034-3BA7-4695-A90B-D5E28FCD7BC2}"/>
              </a:ext>
            </a:extLst>
          </p:cNvPr>
          <p:cNvGrpSpPr/>
          <p:nvPr/>
        </p:nvGrpSpPr>
        <p:grpSpPr>
          <a:xfrm rot="600000">
            <a:off x="9468005" y="4119714"/>
            <a:ext cx="876843" cy="422334"/>
            <a:chOff x="7484195" y="5667098"/>
            <a:chExt cx="876843" cy="422334"/>
          </a:xfrm>
        </p:grpSpPr>
        <p:sp>
          <p:nvSpPr>
            <p:cNvPr id="5" name="Circle: Hollow 4">
              <a:extLst>
                <a:ext uri="{FF2B5EF4-FFF2-40B4-BE49-F238E27FC236}">
                  <a16:creationId xmlns:a16="http://schemas.microsoft.com/office/drawing/2014/main" id="{0D2E08E0-37C0-BBEB-2C18-E28F6846673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773817" y="5896568"/>
              <a:ext cx="258228" cy="192864"/>
            </a:xfrm>
            <a:prstGeom prst="donut">
              <a:avLst>
                <a:gd name="adj" fmla="val 32923"/>
              </a:avLst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9" name="label">
              <a:extLst>
                <a:ext uri="{FF2B5EF4-FFF2-40B4-BE49-F238E27FC236}">
                  <a16:creationId xmlns:a16="http://schemas.microsoft.com/office/drawing/2014/main" id="{C0472288-1938-C292-FAE1-3E9051D3BF39}"/>
                </a:ext>
              </a:extLst>
            </p:cNvPr>
            <p:cNvSpPr/>
            <p:nvPr/>
          </p:nvSpPr>
          <p:spPr bwMode="auto">
            <a:xfrm>
              <a:off x="7484195" y="5667098"/>
              <a:ext cx="876843" cy="292388"/>
            </a:xfrm>
            <a:custGeom>
              <a:avLst/>
              <a:gdLst>
                <a:gd name="connsiteX0" fmla="*/ 0 w 1353350"/>
                <a:gd name="connsiteY0" fmla="*/ 0 h 254507"/>
                <a:gd name="connsiteX1" fmla="*/ 1353350 w 1353350"/>
                <a:gd name="connsiteY1" fmla="*/ 0 h 254507"/>
                <a:gd name="connsiteX2" fmla="*/ 1353350 w 1353350"/>
                <a:gd name="connsiteY2" fmla="*/ 254507 h 254507"/>
                <a:gd name="connsiteX3" fmla="*/ 0 w 1353350"/>
                <a:gd name="connsiteY3" fmla="*/ 254507 h 254507"/>
                <a:gd name="connsiteX4" fmla="*/ 0 w 1353350"/>
                <a:gd name="connsiteY4" fmla="*/ 0 h 254507"/>
                <a:gd name="connsiteX0" fmla="*/ 145676 w 1499026"/>
                <a:gd name="connsiteY0" fmla="*/ 0 h 254507"/>
                <a:gd name="connsiteX1" fmla="*/ 1499026 w 1499026"/>
                <a:gd name="connsiteY1" fmla="*/ 0 h 254507"/>
                <a:gd name="connsiteX2" fmla="*/ 1499026 w 1499026"/>
                <a:gd name="connsiteY2" fmla="*/ 254507 h 254507"/>
                <a:gd name="connsiteX3" fmla="*/ 0 w 1499026"/>
                <a:gd name="connsiteY3" fmla="*/ 248203 h 254507"/>
                <a:gd name="connsiteX4" fmla="*/ 145676 w 1499026"/>
                <a:gd name="connsiteY4" fmla="*/ 0 h 254507"/>
                <a:gd name="connsiteX0" fmla="*/ 24151 w 1377501"/>
                <a:gd name="connsiteY0" fmla="*/ 0 h 254507"/>
                <a:gd name="connsiteX1" fmla="*/ 1377501 w 1377501"/>
                <a:gd name="connsiteY1" fmla="*/ 0 h 254507"/>
                <a:gd name="connsiteX2" fmla="*/ 1377501 w 1377501"/>
                <a:gd name="connsiteY2" fmla="*/ 254507 h 254507"/>
                <a:gd name="connsiteX3" fmla="*/ 0 w 1377501"/>
                <a:gd name="connsiteY3" fmla="*/ 244169 h 254507"/>
                <a:gd name="connsiteX4" fmla="*/ 24151 w 1377501"/>
                <a:gd name="connsiteY4" fmla="*/ 0 h 254507"/>
                <a:gd name="connsiteX0" fmla="*/ 13405 w 1366755"/>
                <a:gd name="connsiteY0" fmla="*/ 0 h 254507"/>
                <a:gd name="connsiteX1" fmla="*/ 1366755 w 1366755"/>
                <a:gd name="connsiteY1" fmla="*/ 0 h 254507"/>
                <a:gd name="connsiteX2" fmla="*/ 1366755 w 1366755"/>
                <a:gd name="connsiteY2" fmla="*/ 254507 h 254507"/>
                <a:gd name="connsiteX3" fmla="*/ 0 w 1366755"/>
                <a:gd name="connsiteY3" fmla="*/ 242174 h 254507"/>
                <a:gd name="connsiteX4" fmla="*/ 13405 w 1366755"/>
                <a:gd name="connsiteY4" fmla="*/ 0 h 254507"/>
                <a:gd name="connsiteX0" fmla="*/ 13405 w 1366755"/>
                <a:gd name="connsiteY0" fmla="*/ 0 h 248159"/>
                <a:gd name="connsiteX1" fmla="*/ 1366755 w 1366755"/>
                <a:gd name="connsiteY1" fmla="*/ 0 h 248159"/>
                <a:gd name="connsiteX2" fmla="*/ 1321114 w 1366755"/>
                <a:gd name="connsiteY2" fmla="*/ 248159 h 248159"/>
                <a:gd name="connsiteX3" fmla="*/ 0 w 1366755"/>
                <a:gd name="connsiteY3" fmla="*/ 242174 h 248159"/>
                <a:gd name="connsiteX4" fmla="*/ 13405 w 1366755"/>
                <a:gd name="connsiteY4" fmla="*/ 0 h 248159"/>
                <a:gd name="connsiteX0" fmla="*/ 13405 w 1366755"/>
                <a:gd name="connsiteY0" fmla="*/ 0 h 244170"/>
                <a:gd name="connsiteX1" fmla="*/ 1366755 w 1366755"/>
                <a:gd name="connsiteY1" fmla="*/ 0 h 244170"/>
                <a:gd name="connsiteX2" fmla="*/ 1342605 w 1366755"/>
                <a:gd name="connsiteY2" fmla="*/ 244170 h 244170"/>
                <a:gd name="connsiteX3" fmla="*/ 0 w 1366755"/>
                <a:gd name="connsiteY3" fmla="*/ 242174 h 244170"/>
                <a:gd name="connsiteX4" fmla="*/ 13405 w 1366755"/>
                <a:gd name="connsiteY4" fmla="*/ 0 h 244170"/>
                <a:gd name="connsiteX0" fmla="*/ 39143 w 1366755"/>
                <a:gd name="connsiteY0" fmla="*/ 0 h 245243"/>
                <a:gd name="connsiteX1" fmla="*/ 1366755 w 1366755"/>
                <a:gd name="connsiteY1" fmla="*/ 1073 h 245243"/>
                <a:gd name="connsiteX2" fmla="*/ 1342605 w 1366755"/>
                <a:gd name="connsiteY2" fmla="*/ 245243 h 245243"/>
                <a:gd name="connsiteX3" fmla="*/ 0 w 1366755"/>
                <a:gd name="connsiteY3" fmla="*/ 243247 h 245243"/>
                <a:gd name="connsiteX4" fmla="*/ 39143 w 1366755"/>
                <a:gd name="connsiteY4" fmla="*/ 0 h 245243"/>
                <a:gd name="connsiteX0" fmla="*/ 39143 w 1381083"/>
                <a:gd name="connsiteY0" fmla="*/ 1586 h 246829"/>
                <a:gd name="connsiteX1" fmla="*/ 1381083 w 1381083"/>
                <a:gd name="connsiteY1" fmla="*/ 0 h 246829"/>
                <a:gd name="connsiteX2" fmla="*/ 1342605 w 1381083"/>
                <a:gd name="connsiteY2" fmla="*/ 246829 h 246829"/>
                <a:gd name="connsiteX3" fmla="*/ 0 w 1381083"/>
                <a:gd name="connsiteY3" fmla="*/ 244833 h 246829"/>
                <a:gd name="connsiteX4" fmla="*/ 39143 w 1381083"/>
                <a:gd name="connsiteY4" fmla="*/ 1586 h 246829"/>
                <a:gd name="connsiteX0" fmla="*/ 39143 w 1381083"/>
                <a:gd name="connsiteY0" fmla="*/ 1586 h 246829"/>
                <a:gd name="connsiteX1" fmla="*/ 1381083 w 1381083"/>
                <a:gd name="connsiteY1" fmla="*/ 0 h 246829"/>
                <a:gd name="connsiteX2" fmla="*/ 1342605 w 1381083"/>
                <a:gd name="connsiteY2" fmla="*/ 246829 h 246829"/>
                <a:gd name="connsiteX3" fmla="*/ 0 w 1381083"/>
                <a:gd name="connsiteY3" fmla="*/ 244833 h 246829"/>
                <a:gd name="connsiteX4" fmla="*/ 39143 w 1381083"/>
                <a:gd name="connsiteY4" fmla="*/ 1586 h 246829"/>
                <a:gd name="connsiteX0" fmla="*/ 39143 w 1363173"/>
                <a:gd name="connsiteY0" fmla="*/ 0 h 245243"/>
                <a:gd name="connsiteX1" fmla="*/ 1363173 w 1363173"/>
                <a:gd name="connsiteY1" fmla="*/ 1739 h 245243"/>
                <a:gd name="connsiteX2" fmla="*/ 1342605 w 1363173"/>
                <a:gd name="connsiteY2" fmla="*/ 245243 h 245243"/>
                <a:gd name="connsiteX3" fmla="*/ 0 w 1363173"/>
                <a:gd name="connsiteY3" fmla="*/ 243247 h 245243"/>
                <a:gd name="connsiteX4" fmla="*/ 39143 w 1363173"/>
                <a:gd name="connsiteY4" fmla="*/ 0 h 2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3173" h="245243">
                  <a:moveTo>
                    <a:pt x="39143" y="0"/>
                  </a:moveTo>
                  <a:lnTo>
                    <a:pt x="1363173" y="1739"/>
                  </a:lnTo>
                  <a:lnTo>
                    <a:pt x="1342605" y="245243"/>
                  </a:lnTo>
                  <a:lnTo>
                    <a:pt x="0" y="243247"/>
                  </a:lnTo>
                  <a:lnTo>
                    <a:pt x="39143" y="0"/>
                  </a:lnTo>
                  <a:close/>
                </a:path>
              </a:pathLst>
            </a:custGeom>
            <a:noFill/>
            <a:ln w="317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i="1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ER-6-1#2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36292871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0">
                                      <p:cBhvr>
                                        <p:cTn id="12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6" presetClass="emph" presetSubtype="0" repeatCount="500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1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5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9" grpId="0" animBg="1"/>
      <p:bldP spid="40" grpId="0" animBg="1"/>
      <p:bldP spid="56" grpId="0" animBg="1"/>
      <p:bldP spid="56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BB21161-BD5D-5119-7E4C-FC2A3DE419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4836" y="1097280"/>
            <a:ext cx="4937760" cy="56692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710D2E-503B-4B76-BA23-E23D83A491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Parameter Sensitivity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8B3AE7-6ECD-014A-48C6-CFB343513A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612" y="1097280"/>
            <a:ext cx="7126224" cy="5486400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sz="2800" dirty="0"/>
              <a:t>Changing sensitive parameter (knob),</a:t>
            </a:r>
            <a:br>
              <a:rPr lang="en-US" sz="2800" dirty="0"/>
            </a:br>
            <a:r>
              <a:rPr lang="en-US" sz="2800" dirty="0"/>
              <a:t>Changes objective function (SS)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For example, increase T in major fault,</a:t>
            </a:r>
            <a:br>
              <a:rPr lang="en-US" sz="2400" dirty="0"/>
            </a:br>
            <a:r>
              <a:rPr lang="en-US" sz="2400" dirty="0"/>
              <a:t>Simulated water level decrease or Q increase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Weighting in SS also affects sensitivities</a:t>
            </a:r>
          </a:p>
          <a:p>
            <a:pPr>
              <a:spcBef>
                <a:spcPts val="300"/>
              </a:spcBef>
            </a:pPr>
            <a:r>
              <a:rPr lang="en-US" sz="2800" dirty="0"/>
              <a:t>Identifiability index scaled sensitivity</a:t>
            </a:r>
          </a:p>
          <a:p>
            <a:pPr>
              <a:spcBef>
                <a:spcPts val="300"/>
              </a:spcBef>
            </a:pPr>
            <a:r>
              <a:rPr lang="en-US" sz="2800" dirty="0"/>
              <a:t>For parameters (knobs) in LCA model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10%, Estimable—Clear change in SS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20%, Changes similar to measurement error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70%, Estimation delusional, No change in SS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70% to 90% of knobs are in null space, because they do not significantly affect SS </a:t>
            </a:r>
          </a:p>
          <a:p>
            <a:pPr>
              <a:spcBef>
                <a:spcPts val="300"/>
              </a:spcBef>
            </a:pPr>
            <a:r>
              <a:rPr lang="en-US" sz="2800" dirty="0"/>
              <a:t>Test uncertainty from insensitive knobs  </a:t>
            </a:r>
          </a:p>
        </p:txBody>
      </p:sp>
      <p:sp>
        <p:nvSpPr>
          <p:cNvPr id="4" name="Text Box 81">
            <a:extLst>
              <a:ext uri="{FF2B5EF4-FFF2-40B4-BE49-F238E27FC236}">
                <a16:creationId xmlns:a16="http://schemas.microsoft.com/office/drawing/2014/main" id="{0D776C15-BCAB-0A26-D240-22D60A424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4836" y="6561424"/>
            <a:ext cx="2600392" cy="1692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100" dirty="0">
                <a:latin typeface="Arial" panose="020B0604020202020204" pitchFamily="34" charset="0"/>
              </a:rPr>
              <a:t>(</a:t>
            </a:r>
            <a:r>
              <a:rPr lang="en-US" altLang="en-US" sz="1100" dirty="0">
                <a:latin typeface="Arial" panose="020B0604020202020204" pitchFamily="34" charset="0"/>
                <a:hlinkClick r:id="rId3"/>
              </a:rPr>
              <a:t>Navarro-</a:t>
            </a:r>
            <a:r>
              <a:rPr lang="en-US" altLang="en-US" sz="1100" dirty="0" err="1">
                <a:latin typeface="Arial" panose="020B0604020202020204" pitchFamily="34" charset="0"/>
                <a:hlinkClick r:id="rId3"/>
              </a:rPr>
              <a:t>Intera</a:t>
            </a:r>
            <a:r>
              <a:rPr lang="en-US" altLang="en-US" sz="1100" dirty="0">
                <a:latin typeface="Arial" panose="020B0604020202020204" pitchFamily="34" charset="0"/>
                <a:hlinkClick r:id="rId3"/>
              </a:rPr>
              <a:t>, LLC, 2013</a:t>
            </a:r>
            <a:r>
              <a:rPr lang="en-US" altLang="en-US" sz="1100" dirty="0">
                <a:latin typeface="Arial" panose="020B0604020202020204" pitchFamily="34" charset="0"/>
              </a:rPr>
              <a:t>; fig. 5-39)</a:t>
            </a:r>
            <a:endParaRPr lang="en-US" altLang="en-US" sz="1100" baseline="-25000" dirty="0">
              <a:latin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B4023C6-22D3-2A2A-9826-7BF742824DA2}"/>
              </a:ext>
            </a:extLst>
          </p:cNvPr>
          <p:cNvSpPr/>
          <p:nvPr/>
        </p:nvSpPr>
        <p:spPr bwMode="auto">
          <a:xfrm>
            <a:off x="7939144" y="1258645"/>
            <a:ext cx="3969571" cy="2259106"/>
          </a:xfrm>
          <a:prstGeom prst="rect">
            <a:avLst/>
          </a:prstGeom>
          <a:solidFill>
            <a:srgbClr val="00B050">
              <a:alpha val="5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173736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KNOWN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95ED325-1EA6-3524-D1F0-9C6E4E9372FC}"/>
              </a:ext>
            </a:extLst>
          </p:cNvPr>
          <p:cNvSpPr/>
          <p:nvPr/>
        </p:nvSpPr>
        <p:spPr bwMode="auto">
          <a:xfrm>
            <a:off x="7939144" y="3517751"/>
            <a:ext cx="3969571" cy="1807284"/>
          </a:xfrm>
          <a:prstGeom prst="rect">
            <a:avLst/>
          </a:prstGeom>
          <a:solidFill>
            <a:srgbClr val="FFFF00">
              <a:alpha val="5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173736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MAYBE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31BF293-1125-A3B6-B780-F21F71F14451}"/>
              </a:ext>
            </a:extLst>
          </p:cNvPr>
          <p:cNvSpPr/>
          <p:nvPr/>
        </p:nvSpPr>
        <p:spPr bwMode="auto">
          <a:xfrm>
            <a:off x="7939144" y="5325034"/>
            <a:ext cx="3969571" cy="435685"/>
          </a:xfrm>
          <a:prstGeom prst="rect">
            <a:avLst/>
          </a:prstGeom>
          <a:solidFill>
            <a:srgbClr val="FF0000">
              <a:alpha val="5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173736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UNKNOWN</a:t>
            </a:r>
          </a:p>
        </p:txBody>
      </p:sp>
    </p:spTree>
    <p:extLst>
      <p:ext uri="{BB962C8B-B14F-4D97-AF65-F5344CB8AC3E}">
        <p14:creationId xmlns:p14="http://schemas.microsoft.com/office/powerpoint/2010/main" val="2570843081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C84C04B-A57F-3ADA-D839-302735256A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2320" y="1097280"/>
            <a:ext cx="5029200" cy="5669280"/>
          </a:xfrm>
          <a:prstGeom prst="rect">
            <a:avLst/>
          </a:prstGeom>
        </p:spPr>
      </p:pic>
      <p:sp>
        <p:nvSpPr>
          <p:cNvPr id="8" name="blank">
            <a:extLst>
              <a:ext uri="{FF2B5EF4-FFF2-40B4-BE49-F238E27FC236}">
                <a16:creationId xmlns:a16="http://schemas.microsoft.com/office/drawing/2014/main" id="{D5DB6A16-00EB-5D98-1AF6-8D22CC38C301}"/>
              </a:ext>
            </a:extLst>
          </p:cNvPr>
          <p:cNvSpPr/>
          <p:nvPr/>
        </p:nvSpPr>
        <p:spPr bwMode="auto">
          <a:xfrm>
            <a:off x="7718425" y="1274618"/>
            <a:ext cx="4291605" cy="4668978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just1">
            <a:extLst>
              <a:ext uri="{FF2B5EF4-FFF2-40B4-BE49-F238E27FC236}">
                <a16:creationId xmlns:a16="http://schemas.microsoft.com/office/drawing/2014/main" id="{CA97AE35-6F7F-3A14-94EE-5ACE159568D7}"/>
              </a:ext>
            </a:extLst>
          </p:cNvPr>
          <p:cNvSpPr/>
          <p:nvPr/>
        </p:nvSpPr>
        <p:spPr bwMode="auto">
          <a:xfrm>
            <a:off x="7672975" y="1274618"/>
            <a:ext cx="105330" cy="4668978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5" name="sorted">
            <a:extLst>
              <a:ext uri="{FF2B5EF4-FFF2-40B4-BE49-F238E27FC236}">
                <a16:creationId xmlns:a16="http://schemas.microsoft.com/office/drawing/2014/main" id="{223C3990-1A1C-7DF0-0F96-67D0607BD6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2320" y="1097280"/>
            <a:ext cx="5029200" cy="56692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422A5DB-9FA3-37CC-EA47-56741E9D8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Null-Space Monte Carlo (NSMC)</a:t>
            </a:r>
          </a:p>
        </p:txBody>
      </p:sp>
      <p:sp useBgFill="1">
        <p:nvSpPr>
          <p:cNvPr id="3" name="Content Placeholder 2">
            <a:extLst>
              <a:ext uri="{FF2B5EF4-FFF2-40B4-BE49-F238E27FC236}">
                <a16:creationId xmlns:a16="http://schemas.microsoft.com/office/drawing/2014/main" id="{FE885176-253A-868F-AFBF-010564E3C8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" y="1086771"/>
            <a:ext cx="7132318" cy="5771229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600" dirty="0"/>
              <a:t>Change null-space (insensitive) parameters</a:t>
            </a:r>
          </a:p>
          <a:p>
            <a:pPr lvl="1">
              <a:spcBef>
                <a:spcPts val="600"/>
              </a:spcBef>
            </a:pPr>
            <a:r>
              <a:rPr lang="en-US" sz="2400" dirty="0"/>
              <a:t>Randomly varied within expected ranges</a:t>
            </a:r>
          </a:p>
          <a:p>
            <a:pPr lvl="1">
              <a:spcBef>
                <a:spcPts val="600"/>
              </a:spcBef>
            </a:pPr>
            <a:r>
              <a:rPr lang="en-US" sz="2400" dirty="0"/>
              <a:t>Revise all parameters so alternative or Monte-Carlo model is calibrated</a:t>
            </a:r>
          </a:p>
          <a:p>
            <a:pPr lvl="1">
              <a:spcBef>
                <a:spcPts val="600"/>
              </a:spcBef>
            </a:pPr>
            <a:r>
              <a:rPr lang="en-US" sz="2400" dirty="0"/>
              <a:t>Computationally efficient, extra model run or two for each Monte-Carlo model</a:t>
            </a:r>
          </a:p>
          <a:p>
            <a:pPr>
              <a:spcBef>
                <a:spcPts val="600"/>
              </a:spcBef>
            </a:pPr>
            <a:r>
              <a:rPr lang="en-US" sz="2800" dirty="0"/>
              <a:t>Examine uncertainty of a model result,</a:t>
            </a:r>
            <a:br>
              <a:rPr lang="en-US" sz="2800" dirty="0"/>
            </a:br>
            <a:r>
              <a:rPr lang="en-US" sz="2800" dirty="0"/>
              <a:t>For example, flow into N. Yucca Flat </a:t>
            </a:r>
          </a:p>
          <a:p>
            <a:pPr lvl="1">
              <a:spcBef>
                <a:spcPts val="600"/>
              </a:spcBef>
            </a:pPr>
            <a:r>
              <a:rPr lang="en-US" sz="2200" dirty="0"/>
              <a:t>Sort from low to high; 1,400 to 10,300 acre-ft/</a:t>
            </a:r>
            <a:r>
              <a:rPr lang="en-US" sz="2200" dirty="0" err="1"/>
              <a:t>yr</a:t>
            </a:r>
            <a:endParaRPr lang="en-US" sz="2200" dirty="0"/>
          </a:p>
          <a:p>
            <a:pPr lvl="1">
              <a:spcBef>
                <a:spcPts val="600"/>
              </a:spcBef>
            </a:pPr>
            <a:r>
              <a:rPr lang="en-US" sz="2200" dirty="0"/>
              <a:t>Median &amp; average ~3,500 acre-ft/</a:t>
            </a:r>
            <a:r>
              <a:rPr lang="en-US" sz="2200" dirty="0" err="1"/>
              <a:t>yr</a:t>
            </a:r>
            <a:endParaRPr lang="en-US" sz="2200" dirty="0"/>
          </a:p>
          <a:p>
            <a:pPr lvl="1">
              <a:spcBef>
                <a:spcPts val="600"/>
              </a:spcBef>
            </a:pPr>
            <a:r>
              <a:rPr lang="en-US" sz="2200" dirty="0"/>
              <a:t>95% confidence interval; 1,500 to 7,200 acre-ft/</a:t>
            </a:r>
            <a:r>
              <a:rPr lang="en-US" sz="2200" dirty="0" err="1"/>
              <a:t>yr</a:t>
            </a:r>
            <a:endParaRPr lang="en-US" sz="2200" dirty="0"/>
          </a:p>
          <a:p>
            <a:pPr>
              <a:spcBef>
                <a:spcPts val="600"/>
              </a:spcBef>
            </a:pPr>
            <a:r>
              <a:rPr lang="en-US" sz="2700" dirty="0"/>
              <a:t>Rigorously computed, but wrong</a:t>
            </a:r>
          </a:p>
          <a:p>
            <a:pPr lvl="1">
              <a:spcBef>
                <a:spcPts val="600"/>
              </a:spcBef>
            </a:pPr>
            <a:r>
              <a:rPr lang="en-US" sz="2300" dirty="0"/>
              <a:t>Plausible estimates &lt;300 acre-ft/</a:t>
            </a:r>
            <a:r>
              <a:rPr lang="en-US" sz="2300" dirty="0" err="1"/>
              <a:t>yr</a:t>
            </a:r>
            <a:endParaRPr lang="en-US" sz="2300" dirty="0"/>
          </a:p>
        </p:txBody>
      </p:sp>
      <p:sp>
        <p:nvSpPr>
          <p:cNvPr id="4" name="Text Box 81">
            <a:extLst>
              <a:ext uri="{FF2B5EF4-FFF2-40B4-BE49-F238E27FC236}">
                <a16:creationId xmlns:a16="http://schemas.microsoft.com/office/drawing/2014/main" id="{4FD3647C-4D83-671E-8EA3-649E713154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2320" y="6583680"/>
            <a:ext cx="2600392" cy="1692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100" dirty="0">
                <a:latin typeface="Arial" panose="020B0604020202020204" pitchFamily="34" charset="0"/>
              </a:rPr>
              <a:t>(</a:t>
            </a:r>
            <a:r>
              <a:rPr lang="en-US" altLang="en-US" sz="1100" dirty="0">
                <a:latin typeface="Arial" panose="020B0604020202020204" pitchFamily="34" charset="0"/>
                <a:hlinkClick r:id="rId4"/>
              </a:rPr>
              <a:t>Navarro-</a:t>
            </a:r>
            <a:r>
              <a:rPr lang="en-US" altLang="en-US" sz="1100" dirty="0" err="1">
                <a:latin typeface="Arial" panose="020B0604020202020204" pitchFamily="34" charset="0"/>
                <a:hlinkClick r:id="rId4"/>
              </a:rPr>
              <a:t>Intera</a:t>
            </a:r>
            <a:r>
              <a:rPr lang="en-US" altLang="en-US" sz="1100" dirty="0">
                <a:latin typeface="Arial" panose="020B0604020202020204" pitchFamily="34" charset="0"/>
                <a:hlinkClick r:id="rId4"/>
              </a:rPr>
              <a:t>, LLC, 2013</a:t>
            </a:r>
            <a:r>
              <a:rPr lang="en-US" altLang="en-US" sz="1100" dirty="0">
                <a:latin typeface="Arial" panose="020B0604020202020204" pitchFamily="34" charset="0"/>
              </a:rPr>
              <a:t>; fig. 5-56)</a:t>
            </a:r>
            <a:endParaRPr lang="en-US" altLang="en-US" sz="1100" baseline="-25000" dirty="0">
              <a:latin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8666BE3-0516-A7D8-C893-4DB4BDF749A1}"/>
              </a:ext>
            </a:extLst>
          </p:cNvPr>
          <p:cNvSpPr/>
          <p:nvPr/>
        </p:nvSpPr>
        <p:spPr bwMode="auto">
          <a:xfrm>
            <a:off x="7662134" y="2716306"/>
            <a:ext cx="4377466" cy="2567492"/>
          </a:xfrm>
          <a:prstGeom prst="rect">
            <a:avLst/>
          </a:prstGeom>
          <a:solidFill>
            <a:srgbClr val="DA6D00">
              <a:alpha val="5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95% confidence interval</a:t>
            </a:r>
          </a:p>
        </p:txBody>
      </p:sp>
      <p:grpSp>
        <p:nvGrpSpPr>
          <p:cNvPr id="11" name="Median">
            <a:extLst>
              <a:ext uri="{FF2B5EF4-FFF2-40B4-BE49-F238E27FC236}">
                <a16:creationId xmlns:a16="http://schemas.microsoft.com/office/drawing/2014/main" id="{1DB498A3-A150-34C0-D274-99AE364BB335}"/>
              </a:ext>
            </a:extLst>
          </p:cNvPr>
          <p:cNvGrpSpPr/>
          <p:nvPr/>
        </p:nvGrpSpPr>
        <p:grpSpPr>
          <a:xfrm>
            <a:off x="7640946" y="4140816"/>
            <a:ext cx="4398654" cy="216940"/>
            <a:chOff x="7640946" y="4140816"/>
            <a:chExt cx="4398654" cy="216940"/>
          </a:xfrm>
        </p:grpSpPr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477A174C-4FF6-6EC2-451B-A28F92EAC341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7650480" y="4357756"/>
              <a:ext cx="4389120" cy="0"/>
            </a:xfrm>
            <a:prstGeom prst="straightConnector1">
              <a:avLst/>
            </a:prstGeom>
            <a:noFill/>
            <a:ln w="38100" cap="flat" cmpd="sng" algn="ctr">
              <a:solidFill>
                <a:schemeClr val="tx1"/>
              </a:solidFill>
              <a:prstDash val="lgDash"/>
              <a:round/>
              <a:headEnd type="none" w="med" len="med"/>
              <a:tailEnd type="none"/>
            </a:ln>
            <a:effectLst/>
          </p:spPr>
        </p:cxn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0D6EFA8-04E6-0197-0E53-BB5F5714C82C}"/>
                </a:ext>
              </a:extLst>
            </p:cNvPr>
            <p:cNvSpPr txBox="1"/>
            <p:nvPr/>
          </p:nvSpPr>
          <p:spPr>
            <a:xfrm>
              <a:off x="7640946" y="4140816"/>
              <a:ext cx="1930337" cy="184666"/>
            </a:xfrm>
            <a:prstGeom prst="rect">
              <a:avLst/>
            </a:prstGeom>
            <a:noFill/>
          </p:spPr>
          <p:txBody>
            <a:bodyPr wrap="none" tIns="0" bIns="0" rtlCol="0">
              <a:spAutoFit/>
            </a:bodyPr>
            <a:lstStyle/>
            <a:p>
              <a:r>
                <a:rPr lang="en-US" sz="1200" dirty="0">
                  <a:ln w="3175"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Median ~3,500 acre-ft/</a:t>
              </a:r>
              <a:r>
                <a:rPr lang="en-US" sz="1200" dirty="0" err="1">
                  <a:ln w="3175"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yr</a:t>
              </a:r>
              <a:endParaRPr lang="en-US" sz="12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6" name="Just Wrong">
            <a:extLst>
              <a:ext uri="{FF2B5EF4-FFF2-40B4-BE49-F238E27FC236}">
                <a16:creationId xmlns:a16="http://schemas.microsoft.com/office/drawing/2014/main" id="{B70CF072-0013-3271-E0DC-7550ABADB3B1}"/>
              </a:ext>
            </a:extLst>
          </p:cNvPr>
          <p:cNvSpPr/>
          <p:nvPr/>
        </p:nvSpPr>
        <p:spPr bwMode="auto">
          <a:xfrm>
            <a:off x="7656307" y="1253282"/>
            <a:ext cx="4377466" cy="4543000"/>
          </a:xfrm>
          <a:prstGeom prst="rect">
            <a:avLst/>
          </a:prstGeom>
          <a:solidFill>
            <a:srgbClr val="FFFFFF">
              <a:alpha val="93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Just Wrong</a:t>
            </a:r>
          </a:p>
        </p:txBody>
      </p:sp>
      <p:grpSp>
        <p:nvGrpSpPr>
          <p:cNvPr id="12" name="Plausible">
            <a:extLst>
              <a:ext uri="{FF2B5EF4-FFF2-40B4-BE49-F238E27FC236}">
                <a16:creationId xmlns:a16="http://schemas.microsoft.com/office/drawing/2014/main" id="{048A0C90-FFE7-B72E-1001-0A384EC08112}"/>
              </a:ext>
            </a:extLst>
          </p:cNvPr>
          <p:cNvGrpSpPr/>
          <p:nvPr/>
        </p:nvGrpSpPr>
        <p:grpSpPr>
          <a:xfrm>
            <a:off x="7656017" y="5430522"/>
            <a:ext cx="4389120" cy="381056"/>
            <a:chOff x="7628505" y="3976700"/>
            <a:chExt cx="4389120" cy="381056"/>
          </a:xfrm>
          <a:solidFill>
            <a:schemeClr val="bg1"/>
          </a:solidFill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70EC64A-14EC-E1AA-B4D6-1A34E4B41531}"/>
                </a:ext>
              </a:extLst>
            </p:cNvPr>
            <p:cNvSpPr txBox="1"/>
            <p:nvPr/>
          </p:nvSpPr>
          <p:spPr>
            <a:xfrm>
              <a:off x="7716896" y="3976700"/>
              <a:ext cx="4240388" cy="365760"/>
            </a:xfrm>
            <a:prstGeom prst="rect">
              <a:avLst/>
            </a:prstGeom>
            <a:grpFill/>
          </p:spPr>
          <p:txBody>
            <a:bodyPr wrap="none" tIns="0" bIns="0" rtlCol="0">
              <a:noAutofit/>
            </a:bodyPr>
            <a:lstStyle/>
            <a:p>
              <a:r>
                <a:rPr lang="en-US" sz="1200" dirty="0">
                  <a:ln w="3175"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Plausible estimates &lt;300 acre-ft/</a:t>
              </a:r>
              <a:r>
                <a:rPr lang="en-US" sz="1200" dirty="0" err="1">
                  <a:ln w="3175"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yr</a:t>
              </a:r>
              <a:endParaRPr lang="en-US" sz="120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sz="1200" dirty="0">
                  <a:ln w="3175"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Winograd and Thordarson, ~40 acre-ft/</a:t>
              </a:r>
              <a:r>
                <a:rPr lang="en-US" sz="1200" dirty="0" err="1">
                  <a:ln w="3175"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yr</a:t>
              </a:r>
              <a:r>
                <a:rPr lang="en-US" sz="1200" dirty="0">
                  <a:ln w="3175"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(</a:t>
              </a:r>
              <a:r>
                <a:rPr lang="en-US" altLang="en-US" sz="1200" dirty="0">
                  <a:latin typeface="Arial" panose="020B0604020202020204" pitchFamily="34" charset="0"/>
                  <a:hlinkClick r:id="rId5"/>
                </a:rPr>
                <a:t>1975</a:t>
              </a:r>
              <a:r>
                <a:rPr lang="en-US" sz="1200" dirty="0">
                  <a:ln w="3175"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; pg. C93)</a:t>
              </a: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EB427D0F-43F6-858B-87DF-16610719000A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7628505" y="4357756"/>
              <a:ext cx="4389120" cy="0"/>
            </a:xfrm>
            <a:prstGeom prst="straightConnector1">
              <a:avLst/>
            </a:prstGeom>
            <a:grpFill/>
            <a:ln w="444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759475069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4000" fill="hold"/>
                                        <p:tgtEl>
                                          <p:spTgt spid="8"/>
                                        </p:tgtEl>
                                      </p:cBhvr>
                                      <p:by x="2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2.59259E-6 L 0.17605 2.59259E-6 " pathEditMode="relative" rAng="0" ptsTypes="AA">
                                      <p:cBhvr>
                                        <p:cTn id="13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0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15" grpId="2" animBg="1"/>
      <p:bldP spid="7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DA4990F0-54C0-DCA6-EC01-F908C0E2DB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15200" y="1097280"/>
            <a:ext cx="4802526" cy="56692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40156E-79A0-6F44-001E-D8200D1BD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Quantifiably Weak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D77585-13C9-4A9E-6D2A-3FE7EF3A65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274" y="1031965"/>
            <a:ext cx="7243881" cy="5486400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sz="2800" dirty="0"/>
              <a:t>Uncertainty analysis depends on </a:t>
            </a:r>
            <a:br>
              <a:rPr lang="en-US" sz="2800" dirty="0"/>
            </a:br>
            <a:r>
              <a:rPr lang="en-US" sz="2800" dirty="0"/>
              <a:t>objective function,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Weights affect observation significance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Not easily incorporated data missing, weight=0</a:t>
            </a:r>
          </a:p>
          <a:p>
            <a:pPr>
              <a:spcBef>
                <a:spcPts val="300"/>
              </a:spcBef>
            </a:pPr>
            <a:r>
              <a:rPr lang="en-US" sz="2800" dirty="0"/>
              <a:t>“Looks funny…,” neglected information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3,500 acre-ft/</a:t>
            </a:r>
            <a:r>
              <a:rPr lang="en-US" sz="2400" dirty="0" err="1"/>
              <a:t>yr</a:t>
            </a:r>
            <a:r>
              <a:rPr lang="en-US" sz="2400" dirty="0"/>
              <a:t> into N. Yucca Flat odd relative to total discharge ~20,000 acre-ft/</a:t>
            </a:r>
            <a:r>
              <a:rPr lang="en-US" sz="2400" dirty="0" err="1"/>
              <a:t>yr</a:t>
            </a:r>
            <a:endParaRPr lang="en-US" sz="2400" dirty="0"/>
          </a:p>
          <a:p>
            <a:pPr lvl="1">
              <a:spcBef>
                <a:spcPts val="300"/>
              </a:spcBef>
            </a:pPr>
            <a:r>
              <a:rPr lang="en-US" sz="2400" dirty="0"/>
              <a:t>Exact value difficult to estimate 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Can bound to less than 1,500 acre-ft/</a:t>
            </a:r>
            <a:r>
              <a:rPr lang="en-US" sz="2400" dirty="0" err="1"/>
              <a:t>yr</a:t>
            </a:r>
            <a:endParaRPr lang="en-US" sz="2400" dirty="0"/>
          </a:p>
          <a:p>
            <a:pPr>
              <a:spcBef>
                <a:spcPts val="300"/>
              </a:spcBef>
            </a:pPr>
            <a:r>
              <a:rPr lang="en-US" sz="2800" dirty="0"/>
              <a:t>Transmissivity estimates in 5 wells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Consistent with PP712-C (</a:t>
            </a:r>
            <a:r>
              <a:rPr lang="en-US" sz="2400" dirty="0">
                <a:hlinkClick r:id="rId3"/>
              </a:rPr>
              <a:t>1975</a:t>
            </a:r>
            <a:r>
              <a:rPr lang="en-US" sz="2400" dirty="0"/>
              <a:t>)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Not in carbonate &amp; small volumes as counter</a:t>
            </a:r>
          </a:p>
          <a:p>
            <a:pPr>
              <a:spcBef>
                <a:spcPts val="300"/>
              </a:spcBef>
            </a:pPr>
            <a:r>
              <a:rPr lang="en-US" sz="2800" dirty="0"/>
              <a:t>Disturbing result, but ancillary to purpose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DBEDFBB-8322-22F1-3500-AC997477B02E}"/>
              </a:ext>
            </a:extLst>
          </p:cNvPr>
          <p:cNvGrpSpPr>
            <a:grpSpLocks noChangeAspect="1"/>
          </p:cNvGrpSpPr>
          <p:nvPr/>
        </p:nvGrpSpPr>
        <p:grpSpPr>
          <a:xfrm rot="2926582">
            <a:off x="8260845" y="5857298"/>
            <a:ext cx="159556" cy="551751"/>
            <a:chOff x="400818" y="-400818"/>
            <a:chExt cx="326124" cy="1127760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0028BC7D-EFD1-ABE3-C1BE-7AAC4E401DAC}"/>
                </a:ext>
              </a:extLst>
            </p:cNvPr>
            <p:cNvSpPr/>
            <p:nvPr/>
          </p:nvSpPr>
          <p:spPr>
            <a:xfrm>
              <a:off x="406902" y="-400818"/>
              <a:ext cx="320040" cy="320040"/>
            </a:xfrm>
            <a:prstGeom prst="ellipse">
              <a:avLst/>
            </a:prstGeom>
            <a:noFill/>
            <a:ln w="57150">
              <a:solidFill>
                <a:srgbClr val="00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B947EC90-72B3-61F5-E80B-CBF5EFFC0157}"/>
                </a:ext>
              </a:extLst>
            </p:cNvPr>
            <p:cNvSpPr/>
            <p:nvPr/>
          </p:nvSpPr>
          <p:spPr>
            <a:xfrm>
              <a:off x="400818" y="-88398"/>
              <a:ext cx="249924" cy="815340"/>
            </a:xfrm>
            <a:custGeom>
              <a:avLst/>
              <a:gdLst>
                <a:gd name="connsiteX0" fmla="*/ 38100 w 38100"/>
                <a:gd name="connsiteY0" fmla="*/ 0 h 2049780"/>
                <a:gd name="connsiteX1" fmla="*/ 38100 w 38100"/>
                <a:gd name="connsiteY1" fmla="*/ 548640 h 2049780"/>
                <a:gd name="connsiteX2" fmla="*/ 7620 w 38100"/>
                <a:gd name="connsiteY2" fmla="*/ 1363980 h 2049780"/>
                <a:gd name="connsiteX3" fmla="*/ 7620 w 38100"/>
                <a:gd name="connsiteY3" fmla="*/ 2049780 h 2049780"/>
                <a:gd name="connsiteX4" fmla="*/ 0 w 38100"/>
                <a:gd name="connsiteY4" fmla="*/ 2049780 h 2049780"/>
                <a:gd name="connsiteX0" fmla="*/ 30480 w 586740"/>
                <a:gd name="connsiteY0" fmla="*/ 0 h 2049780"/>
                <a:gd name="connsiteX1" fmla="*/ 30480 w 586740"/>
                <a:gd name="connsiteY1" fmla="*/ 548640 h 2049780"/>
                <a:gd name="connsiteX2" fmla="*/ 0 w 586740"/>
                <a:gd name="connsiteY2" fmla="*/ 1363980 h 2049780"/>
                <a:gd name="connsiteX3" fmla="*/ 0 w 586740"/>
                <a:gd name="connsiteY3" fmla="*/ 2049780 h 2049780"/>
                <a:gd name="connsiteX4" fmla="*/ 586740 w 586740"/>
                <a:gd name="connsiteY4" fmla="*/ 1295400 h 2049780"/>
                <a:gd name="connsiteX0" fmla="*/ 30480 w 661047"/>
                <a:gd name="connsiteY0" fmla="*/ 0 h 2049780"/>
                <a:gd name="connsiteX1" fmla="*/ 30480 w 661047"/>
                <a:gd name="connsiteY1" fmla="*/ 548640 h 2049780"/>
                <a:gd name="connsiteX2" fmla="*/ 0 w 661047"/>
                <a:gd name="connsiteY2" fmla="*/ 1363980 h 2049780"/>
                <a:gd name="connsiteX3" fmla="*/ 0 w 661047"/>
                <a:gd name="connsiteY3" fmla="*/ 2049780 h 2049780"/>
                <a:gd name="connsiteX4" fmla="*/ 586740 w 661047"/>
                <a:gd name="connsiteY4" fmla="*/ 1295400 h 2049780"/>
                <a:gd name="connsiteX0" fmla="*/ 30480 w 586740"/>
                <a:gd name="connsiteY0" fmla="*/ 0 h 1363980"/>
                <a:gd name="connsiteX1" fmla="*/ 30480 w 586740"/>
                <a:gd name="connsiteY1" fmla="*/ 548640 h 1363980"/>
                <a:gd name="connsiteX2" fmla="*/ 0 w 586740"/>
                <a:gd name="connsiteY2" fmla="*/ 1363980 h 1363980"/>
                <a:gd name="connsiteX3" fmla="*/ 586740 w 586740"/>
                <a:gd name="connsiteY3" fmla="*/ 1295400 h 1363980"/>
                <a:gd name="connsiteX0" fmla="*/ 60960 w 60960"/>
                <a:gd name="connsiteY0" fmla="*/ 0 h 2567940"/>
                <a:gd name="connsiteX1" fmla="*/ 60960 w 60960"/>
                <a:gd name="connsiteY1" fmla="*/ 548640 h 2567940"/>
                <a:gd name="connsiteX2" fmla="*/ 30480 w 60960"/>
                <a:gd name="connsiteY2" fmla="*/ 1363980 h 2567940"/>
                <a:gd name="connsiteX3" fmla="*/ 0 w 60960"/>
                <a:gd name="connsiteY3" fmla="*/ 2567940 h 2567940"/>
                <a:gd name="connsiteX0" fmla="*/ 60960 w 60960"/>
                <a:gd name="connsiteY0" fmla="*/ 0 h 2636520"/>
                <a:gd name="connsiteX1" fmla="*/ 60960 w 60960"/>
                <a:gd name="connsiteY1" fmla="*/ 548640 h 2636520"/>
                <a:gd name="connsiteX2" fmla="*/ 30480 w 60960"/>
                <a:gd name="connsiteY2" fmla="*/ 1363980 h 2636520"/>
                <a:gd name="connsiteX3" fmla="*/ 0 w 60960"/>
                <a:gd name="connsiteY3" fmla="*/ 2636520 h 2636520"/>
                <a:gd name="connsiteX0" fmla="*/ 518233 w 518233"/>
                <a:gd name="connsiteY0" fmla="*/ 0 h 2636520"/>
                <a:gd name="connsiteX1" fmla="*/ 518233 w 518233"/>
                <a:gd name="connsiteY1" fmla="*/ 548640 h 2636520"/>
                <a:gd name="connsiteX2" fmla="*/ 487753 w 518233"/>
                <a:gd name="connsiteY2" fmla="*/ 1363980 h 2636520"/>
                <a:gd name="connsiteX3" fmla="*/ 457273 w 518233"/>
                <a:gd name="connsiteY3" fmla="*/ 2636520 h 2636520"/>
                <a:gd name="connsiteX0" fmla="*/ 518233 w 518233"/>
                <a:gd name="connsiteY0" fmla="*/ 0 h 2636520"/>
                <a:gd name="connsiteX1" fmla="*/ 518233 w 518233"/>
                <a:gd name="connsiteY1" fmla="*/ 548640 h 2636520"/>
                <a:gd name="connsiteX2" fmla="*/ 487753 w 518233"/>
                <a:gd name="connsiteY2" fmla="*/ 1363980 h 2636520"/>
                <a:gd name="connsiteX3" fmla="*/ 457273 w 518233"/>
                <a:gd name="connsiteY3" fmla="*/ 2636520 h 2636520"/>
                <a:gd name="connsiteX0" fmla="*/ 655280 w 869971"/>
                <a:gd name="connsiteY0" fmla="*/ 0 h 2636520"/>
                <a:gd name="connsiteX1" fmla="*/ 655280 w 869971"/>
                <a:gd name="connsiteY1" fmla="*/ 548640 h 2636520"/>
                <a:gd name="connsiteX2" fmla="*/ 624800 w 869971"/>
                <a:gd name="connsiteY2" fmla="*/ 1363980 h 2636520"/>
                <a:gd name="connsiteX3" fmla="*/ 594320 w 869971"/>
                <a:gd name="connsiteY3" fmla="*/ 2636520 h 2636520"/>
                <a:gd name="connsiteX0" fmla="*/ 675937 w 852849"/>
                <a:gd name="connsiteY0" fmla="*/ 0 h 2636520"/>
                <a:gd name="connsiteX1" fmla="*/ 675937 w 852849"/>
                <a:gd name="connsiteY1" fmla="*/ 548640 h 2636520"/>
                <a:gd name="connsiteX2" fmla="*/ 592117 w 852849"/>
                <a:gd name="connsiteY2" fmla="*/ 1584960 h 2636520"/>
                <a:gd name="connsiteX3" fmla="*/ 614977 w 852849"/>
                <a:gd name="connsiteY3" fmla="*/ 2636520 h 2636520"/>
                <a:gd name="connsiteX0" fmla="*/ 675937 w 682145"/>
                <a:gd name="connsiteY0" fmla="*/ 0 h 2636520"/>
                <a:gd name="connsiteX1" fmla="*/ 675937 w 682145"/>
                <a:gd name="connsiteY1" fmla="*/ 548640 h 2636520"/>
                <a:gd name="connsiteX2" fmla="*/ 592117 w 682145"/>
                <a:gd name="connsiteY2" fmla="*/ 1584960 h 2636520"/>
                <a:gd name="connsiteX3" fmla="*/ 614977 w 682145"/>
                <a:gd name="connsiteY3" fmla="*/ 2636520 h 2636520"/>
                <a:gd name="connsiteX0" fmla="*/ 675937 w 915790"/>
                <a:gd name="connsiteY0" fmla="*/ 0 h 2636520"/>
                <a:gd name="connsiteX1" fmla="*/ 675937 w 915790"/>
                <a:gd name="connsiteY1" fmla="*/ 548640 h 2636520"/>
                <a:gd name="connsiteX2" fmla="*/ 592117 w 915790"/>
                <a:gd name="connsiteY2" fmla="*/ 1584960 h 2636520"/>
                <a:gd name="connsiteX3" fmla="*/ 614977 w 915790"/>
                <a:gd name="connsiteY3" fmla="*/ 2636520 h 2636520"/>
                <a:gd name="connsiteX0" fmla="*/ 675937 w 1056396"/>
                <a:gd name="connsiteY0" fmla="*/ 0 h 2636520"/>
                <a:gd name="connsiteX1" fmla="*/ 675937 w 1056396"/>
                <a:gd name="connsiteY1" fmla="*/ 548640 h 2636520"/>
                <a:gd name="connsiteX2" fmla="*/ 592117 w 1056396"/>
                <a:gd name="connsiteY2" fmla="*/ 1584960 h 2636520"/>
                <a:gd name="connsiteX3" fmla="*/ 614977 w 1056396"/>
                <a:gd name="connsiteY3" fmla="*/ 2636520 h 2636520"/>
                <a:gd name="connsiteX0" fmla="*/ 691177 w 849911"/>
                <a:gd name="connsiteY0" fmla="*/ 0 h 2766060"/>
                <a:gd name="connsiteX1" fmla="*/ 675937 w 849911"/>
                <a:gd name="connsiteY1" fmla="*/ 678180 h 2766060"/>
                <a:gd name="connsiteX2" fmla="*/ 592117 w 849911"/>
                <a:gd name="connsiteY2" fmla="*/ 1714500 h 2766060"/>
                <a:gd name="connsiteX3" fmla="*/ 614977 w 849911"/>
                <a:gd name="connsiteY3" fmla="*/ 2766060 h 2766060"/>
                <a:gd name="connsiteX0" fmla="*/ 691177 w 1064678"/>
                <a:gd name="connsiteY0" fmla="*/ 0 h 2766060"/>
                <a:gd name="connsiteX1" fmla="*/ 675937 w 1064678"/>
                <a:gd name="connsiteY1" fmla="*/ 678180 h 2766060"/>
                <a:gd name="connsiteX2" fmla="*/ 592117 w 1064678"/>
                <a:gd name="connsiteY2" fmla="*/ 1714500 h 2766060"/>
                <a:gd name="connsiteX3" fmla="*/ 614977 w 1064678"/>
                <a:gd name="connsiteY3" fmla="*/ 2766060 h 2766060"/>
                <a:gd name="connsiteX0" fmla="*/ 668317 w 850885"/>
                <a:gd name="connsiteY0" fmla="*/ 0 h 2933700"/>
                <a:gd name="connsiteX1" fmla="*/ 675937 w 850885"/>
                <a:gd name="connsiteY1" fmla="*/ 845820 h 2933700"/>
                <a:gd name="connsiteX2" fmla="*/ 592117 w 850885"/>
                <a:gd name="connsiteY2" fmla="*/ 1882140 h 2933700"/>
                <a:gd name="connsiteX3" fmla="*/ 614977 w 850885"/>
                <a:gd name="connsiteY3" fmla="*/ 2933700 h 2933700"/>
                <a:gd name="connsiteX0" fmla="*/ 668317 w 850885"/>
                <a:gd name="connsiteY0" fmla="*/ 0 h 2933700"/>
                <a:gd name="connsiteX1" fmla="*/ 675937 w 850885"/>
                <a:gd name="connsiteY1" fmla="*/ 845820 h 2933700"/>
                <a:gd name="connsiteX2" fmla="*/ 592117 w 850885"/>
                <a:gd name="connsiteY2" fmla="*/ 1882140 h 2933700"/>
                <a:gd name="connsiteX3" fmla="*/ 614977 w 850885"/>
                <a:gd name="connsiteY3" fmla="*/ 2933700 h 2933700"/>
                <a:gd name="connsiteX0" fmla="*/ 668317 w 1132673"/>
                <a:gd name="connsiteY0" fmla="*/ 0 h 2933700"/>
                <a:gd name="connsiteX1" fmla="*/ 675937 w 1132673"/>
                <a:gd name="connsiteY1" fmla="*/ 845820 h 2933700"/>
                <a:gd name="connsiteX2" fmla="*/ 592117 w 1132673"/>
                <a:gd name="connsiteY2" fmla="*/ 1882140 h 2933700"/>
                <a:gd name="connsiteX3" fmla="*/ 614977 w 1132673"/>
                <a:gd name="connsiteY3" fmla="*/ 2933700 h 2933700"/>
                <a:gd name="connsiteX0" fmla="*/ 518744 w 728816"/>
                <a:gd name="connsiteY0" fmla="*/ 0 h 2933700"/>
                <a:gd name="connsiteX1" fmla="*/ 373964 w 728816"/>
                <a:gd name="connsiteY1" fmla="*/ 800100 h 2933700"/>
                <a:gd name="connsiteX2" fmla="*/ 442544 w 728816"/>
                <a:gd name="connsiteY2" fmla="*/ 1882140 h 2933700"/>
                <a:gd name="connsiteX3" fmla="*/ 465404 w 728816"/>
                <a:gd name="connsiteY3" fmla="*/ 2933700 h 2933700"/>
                <a:gd name="connsiteX0" fmla="*/ 646133 w 998641"/>
                <a:gd name="connsiteY0" fmla="*/ 0 h 2933700"/>
                <a:gd name="connsiteX1" fmla="*/ 501353 w 998641"/>
                <a:gd name="connsiteY1" fmla="*/ 800100 h 2933700"/>
                <a:gd name="connsiteX2" fmla="*/ 569933 w 998641"/>
                <a:gd name="connsiteY2" fmla="*/ 1882140 h 2933700"/>
                <a:gd name="connsiteX3" fmla="*/ 592793 w 998641"/>
                <a:gd name="connsiteY3" fmla="*/ 2933700 h 2933700"/>
                <a:gd name="connsiteX0" fmla="*/ 643252 w 761052"/>
                <a:gd name="connsiteY0" fmla="*/ 0 h 2933700"/>
                <a:gd name="connsiteX1" fmla="*/ 498472 w 761052"/>
                <a:gd name="connsiteY1" fmla="*/ 800100 h 2933700"/>
                <a:gd name="connsiteX2" fmla="*/ 574672 w 761052"/>
                <a:gd name="connsiteY2" fmla="*/ 1668780 h 2933700"/>
                <a:gd name="connsiteX3" fmla="*/ 589912 w 761052"/>
                <a:gd name="connsiteY3" fmla="*/ 2933700 h 2933700"/>
                <a:gd name="connsiteX0" fmla="*/ 643252 w 873413"/>
                <a:gd name="connsiteY0" fmla="*/ 0 h 2933700"/>
                <a:gd name="connsiteX1" fmla="*/ 498472 w 873413"/>
                <a:gd name="connsiteY1" fmla="*/ 800100 h 2933700"/>
                <a:gd name="connsiteX2" fmla="*/ 574672 w 873413"/>
                <a:gd name="connsiteY2" fmla="*/ 1668780 h 2933700"/>
                <a:gd name="connsiteX3" fmla="*/ 589912 w 873413"/>
                <a:gd name="connsiteY3" fmla="*/ 2933700 h 2933700"/>
                <a:gd name="connsiteX0" fmla="*/ 297759 w 527920"/>
                <a:gd name="connsiteY0" fmla="*/ 0 h 2933700"/>
                <a:gd name="connsiteX1" fmla="*/ 152979 w 527920"/>
                <a:gd name="connsiteY1" fmla="*/ 800100 h 2933700"/>
                <a:gd name="connsiteX2" fmla="*/ 229179 w 527920"/>
                <a:gd name="connsiteY2" fmla="*/ 1668780 h 2933700"/>
                <a:gd name="connsiteX3" fmla="*/ 244419 w 527920"/>
                <a:gd name="connsiteY3" fmla="*/ 2933700 h 2933700"/>
                <a:gd name="connsiteX0" fmla="*/ 261061 w 391380"/>
                <a:gd name="connsiteY0" fmla="*/ 0 h 2933700"/>
                <a:gd name="connsiteX1" fmla="*/ 116281 w 391380"/>
                <a:gd name="connsiteY1" fmla="*/ 800100 h 2933700"/>
                <a:gd name="connsiteX2" fmla="*/ 207721 w 391380"/>
                <a:gd name="connsiteY2" fmla="*/ 1821180 h 2933700"/>
                <a:gd name="connsiteX3" fmla="*/ 207721 w 391380"/>
                <a:gd name="connsiteY3" fmla="*/ 2933700 h 2933700"/>
                <a:gd name="connsiteX0" fmla="*/ 379591 w 627507"/>
                <a:gd name="connsiteY0" fmla="*/ 0 h 2933700"/>
                <a:gd name="connsiteX1" fmla="*/ 234811 w 627507"/>
                <a:gd name="connsiteY1" fmla="*/ 800100 h 2933700"/>
                <a:gd name="connsiteX2" fmla="*/ 326251 w 627507"/>
                <a:gd name="connsiteY2" fmla="*/ 1821180 h 2933700"/>
                <a:gd name="connsiteX3" fmla="*/ 326251 w 627507"/>
                <a:gd name="connsiteY3" fmla="*/ 2933700 h 2933700"/>
                <a:gd name="connsiteX0" fmla="*/ 379591 w 627507"/>
                <a:gd name="connsiteY0" fmla="*/ 0 h 2933700"/>
                <a:gd name="connsiteX1" fmla="*/ 234811 w 627507"/>
                <a:gd name="connsiteY1" fmla="*/ 800100 h 2933700"/>
                <a:gd name="connsiteX2" fmla="*/ 326251 w 627507"/>
                <a:gd name="connsiteY2" fmla="*/ 1821180 h 2933700"/>
                <a:gd name="connsiteX3" fmla="*/ 326251 w 627507"/>
                <a:gd name="connsiteY3" fmla="*/ 2933700 h 2933700"/>
                <a:gd name="connsiteX0" fmla="*/ 495454 w 496201"/>
                <a:gd name="connsiteY0" fmla="*/ 0 h 2933700"/>
                <a:gd name="connsiteX1" fmla="*/ 154 w 496201"/>
                <a:gd name="connsiteY1" fmla="*/ 838200 h 2933700"/>
                <a:gd name="connsiteX2" fmla="*/ 442114 w 496201"/>
                <a:gd name="connsiteY2" fmla="*/ 1821180 h 2933700"/>
                <a:gd name="connsiteX3" fmla="*/ 442114 w 496201"/>
                <a:gd name="connsiteY3" fmla="*/ 2933700 h 2933700"/>
                <a:gd name="connsiteX0" fmla="*/ 495425 w 496172"/>
                <a:gd name="connsiteY0" fmla="*/ 0 h 2933700"/>
                <a:gd name="connsiteX1" fmla="*/ 125 w 496172"/>
                <a:gd name="connsiteY1" fmla="*/ 838200 h 2933700"/>
                <a:gd name="connsiteX2" fmla="*/ 442085 w 496172"/>
                <a:gd name="connsiteY2" fmla="*/ 1821180 h 2933700"/>
                <a:gd name="connsiteX3" fmla="*/ 442085 w 496172"/>
                <a:gd name="connsiteY3" fmla="*/ 2933700 h 2933700"/>
                <a:gd name="connsiteX0" fmla="*/ 499132 w 834706"/>
                <a:gd name="connsiteY0" fmla="*/ 0 h 2933700"/>
                <a:gd name="connsiteX1" fmla="*/ 3832 w 834706"/>
                <a:gd name="connsiteY1" fmla="*/ 838200 h 2933700"/>
                <a:gd name="connsiteX2" fmla="*/ 834412 w 834706"/>
                <a:gd name="connsiteY2" fmla="*/ 1485900 h 2933700"/>
                <a:gd name="connsiteX3" fmla="*/ 445792 w 834706"/>
                <a:gd name="connsiteY3" fmla="*/ 2933700 h 2933700"/>
                <a:gd name="connsiteX0" fmla="*/ 499132 w 857841"/>
                <a:gd name="connsiteY0" fmla="*/ 0 h 2933700"/>
                <a:gd name="connsiteX1" fmla="*/ 3832 w 857841"/>
                <a:gd name="connsiteY1" fmla="*/ 838200 h 2933700"/>
                <a:gd name="connsiteX2" fmla="*/ 834412 w 857841"/>
                <a:gd name="connsiteY2" fmla="*/ 1485900 h 2933700"/>
                <a:gd name="connsiteX3" fmla="*/ 613432 w 857841"/>
                <a:gd name="connsiteY3" fmla="*/ 2194560 h 2933700"/>
                <a:gd name="connsiteX4" fmla="*/ 445792 w 857841"/>
                <a:gd name="connsiteY4" fmla="*/ 2933700 h 2933700"/>
                <a:gd name="connsiteX0" fmla="*/ 576312 w 911743"/>
                <a:gd name="connsiteY0" fmla="*/ 0 h 2933700"/>
                <a:gd name="connsiteX1" fmla="*/ 81012 w 911743"/>
                <a:gd name="connsiteY1" fmla="*/ 838200 h 2933700"/>
                <a:gd name="connsiteX2" fmla="*/ 911592 w 911743"/>
                <a:gd name="connsiteY2" fmla="*/ 1485900 h 2933700"/>
                <a:gd name="connsiteX3" fmla="*/ 4812 w 911743"/>
                <a:gd name="connsiteY3" fmla="*/ 2171700 h 2933700"/>
                <a:gd name="connsiteX4" fmla="*/ 522972 w 911743"/>
                <a:gd name="connsiteY4" fmla="*/ 2933700 h 2933700"/>
                <a:gd name="connsiteX0" fmla="*/ 576312 w 911743"/>
                <a:gd name="connsiteY0" fmla="*/ 0 h 2933700"/>
                <a:gd name="connsiteX1" fmla="*/ 81012 w 911743"/>
                <a:gd name="connsiteY1" fmla="*/ 838200 h 2933700"/>
                <a:gd name="connsiteX2" fmla="*/ 911592 w 911743"/>
                <a:gd name="connsiteY2" fmla="*/ 1485900 h 2933700"/>
                <a:gd name="connsiteX3" fmla="*/ 4812 w 911743"/>
                <a:gd name="connsiteY3" fmla="*/ 2171700 h 2933700"/>
                <a:gd name="connsiteX4" fmla="*/ 522972 w 911743"/>
                <a:gd name="connsiteY4" fmla="*/ 2933700 h 2933700"/>
                <a:gd name="connsiteX0" fmla="*/ 576312 w 911743"/>
                <a:gd name="connsiteY0" fmla="*/ 0 h 2933700"/>
                <a:gd name="connsiteX1" fmla="*/ 81012 w 911743"/>
                <a:gd name="connsiteY1" fmla="*/ 838200 h 2933700"/>
                <a:gd name="connsiteX2" fmla="*/ 911592 w 911743"/>
                <a:gd name="connsiteY2" fmla="*/ 1485900 h 2933700"/>
                <a:gd name="connsiteX3" fmla="*/ 4812 w 911743"/>
                <a:gd name="connsiteY3" fmla="*/ 2171700 h 2933700"/>
                <a:gd name="connsiteX4" fmla="*/ 522972 w 911743"/>
                <a:gd name="connsiteY4" fmla="*/ 2933700 h 2933700"/>
                <a:gd name="connsiteX0" fmla="*/ 571513 w 906944"/>
                <a:gd name="connsiteY0" fmla="*/ 0 h 2933700"/>
                <a:gd name="connsiteX1" fmla="*/ 76213 w 906944"/>
                <a:gd name="connsiteY1" fmla="*/ 838200 h 2933700"/>
                <a:gd name="connsiteX2" fmla="*/ 906793 w 906944"/>
                <a:gd name="connsiteY2" fmla="*/ 1485900 h 2933700"/>
                <a:gd name="connsiteX3" fmla="*/ 13 w 906944"/>
                <a:gd name="connsiteY3" fmla="*/ 2171700 h 2933700"/>
                <a:gd name="connsiteX4" fmla="*/ 518173 w 906944"/>
                <a:gd name="connsiteY4" fmla="*/ 2933700 h 2933700"/>
                <a:gd name="connsiteX0" fmla="*/ 579132 w 914595"/>
                <a:gd name="connsiteY0" fmla="*/ 0 h 2933700"/>
                <a:gd name="connsiteX1" fmla="*/ 83832 w 914595"/>
                <a:gd name="connsiteY1" fmla="*/ 838200 h 2933700"/>
                <a:gd name="connsiteX2" fmla="*/ 914412 w 914595"/>
                <a:gd name="connsiteY2" fmla="*/ 1485900 h 2933700"/>
                <a:gd name="connsiteX3" fmla="*/ 12 w 914595"/>
                <a:gd name="connsiteY3" fmla="*/ 2019300 h 2933700"/>
                <a:gd name="connsiteX4" fmla="*/ 525792 w 914595"/>
                <a:gd name="connsiteY4" fmla="*/ 2933700 h 2933700"/>
                <a:gd name="connsiteX0" fmla="*/ 583877 w 919340"/>
                <a:gd name="connsiteY0" fmla="*/ 0 h 2933700"/>
                <a:gd name="connsiteX1" fmla="*/ 88577 w 919340"/>
                <a:gd name="connsiteY1" fmla="*/ 838200 h 2933700"/>
                <a:gd name="connsiteX2" fmla="*/ 919157 w 919340"/>
                <a:gd name="connsiteY2" fmla="*/ 1325880 h 2933700"/>
                <a:gd name="connsiteX3" fmla="*/ 4757 w 919340"/>
                <a:gd name="connsiteY3" fmla="*/ 2019300 h 2933700"/>
                <a:gd name="connsiteX4" fmla="*/ 530537 w 919340"/>
                <a:gd name="connsiteY4" fmla="*/ 2933700 h 2933700"/>
                <a:gd name="connsiteX0" fmla="*/ 583877 w 919390"/>
                <a:gd name="connsiteY0" fmla="*/ 0 h 2933700"/>
                <a:gd name="connsiteX1" fmla="*/ 88577 w 919390"/>
                <a:gd name="connsiteY1" fmla="*/ 838200 h 2933700"/>
                <a:gd name="connsiteX2" fmla="*/ 919157 w 919390"/>
                <a:gd name="connsiteY2" fmla="*/ 1325880 h 2933700"/>
                <a:gd name="connsiteX3" fmla="*/ 4757 w 919390"/>
                <a:gd name="connsiteY3" fmla="*/ 2019300 h 2933700"/>
                <a:gd name="connsiteX4" fmla="*/ 530537 w 919390"/>
                <a:gd name="connsiteY4" fmla="*/ 2933700 h 2933700"/>
                <a:gd name="connsiteX0" fmla="*/ 583877 w 919340"/>
                <a:gd name="connsiteY0" fmla="*/ 0 h 2933700"/>
                <a:gd name="connsiteX1" fmla="*/ 88577 w 919340"/>
                <a:gd name="connsiteY1" fmla="*/ 792480 h 2933700"/>
                <a:gd name="connsiteX2" fmla="*/ 919157 w 919340"/>
                <a:gd name="connsiteY2" fmla="*/ 1325880 h 2933700"/>
                <a:gd name="connsiteX3" fmla="*/ 4757 w 919340"/>
                <a:gd name="connsiteY3" fmla="*/ 2019300 h 2933700"/>
                <a:gd name="connsiteX4" fmla="*/ 530537 w 919340"/>
                <a:gd name="connsiteY4" fmla="*/ 2933700 h 2933700"/>
                <a:gd name="connsiteX0" fmla="*/ 583877 w 919332"/>
                <a:gd name="connsiteY0" fmla="*/ 0 h 2933700"/>
                <a:gd name="connsiteX1" fmla="*/ 88577 w 919332"/>
                <a:gd name="connsiteY1" fmla="*/ 792480 h 2933700"/>
                <a:gd name="connsiteX2" fmla="*/ 919157 w 919332"/>
                <a:gd name="connsiteY2" fmla="*/ 1325880 h 2933700"/>
                <a:gd name="connsiteX3" fmla="*/ 4757 w 919332"/>
                <a:gd name="connsiteY3" fmla="*/ 2019300 h 2933700"/>
                <a:gd name="connsiteX4" fmla="*/ 530537 w 919332"/>
                <a:gd name="connsiteY4" fmla="*/ 2933700 h 2933700"/>
                <a:gd name="connsiteX0" fmla="*/ 583877 w 919390"/>
                <a:gd name="connsiteY0" fmla="*/ 0 h 2933700"/>
                <a:gd name="connsiteX1" fmla="*/ 88577 w 919390"/>
                <a:gd name="connsiteY1" fmla="*/ 792480 h 2933700"/>
                <a:gd name="connsiteX2" fmla="*/ 919157 w 919390"/>
                <a:gd name="connsiteY2" fmla="*/ 1325880 h 2933700"/>
                <a:gd name="connsiteX3" fmla="*/ 4757 w 919390"/>
                <a:gd name="connsiteY3" fmla="*/ 2019300 h 2933700"/>
                <a:gd name="connsiteX4" fmla="*/ 530537 w 919390"/>
                <a:gd name="connsiteY4" fmla="*/ 2933700 h 2933700"/>
                <a:gd name="connsiteX0" fmla="*/ 546069 w 881401"/>
                <a:gd name="connsiteY0" fmla="*/ 0 h 2933700"/>
                <a:gd name="connsiteX1" fmla="*/ 50769 w 881401"/>
                <a:gd name="connsiteY1" fmla="*/ 792480 h 2933700"/>
                <a:gd name="connsiteX2" fmla="*/ 881349 w 881401"/>
                <a:gd name="connsiteY2" fmla="*/ 1325880 h 2933700"/>
                <a:gd name="connsiteX3" fmla="*/ 5049 w 881401"/>
                <a:gd name="connsiteY3" fmla="*/ 1889760 h 2933700"/>
                <a:gd name="connsiteX4" fmla="*/ 492729 w 881401"/>
                <a:gd name="connsiteY4" fmla="*/ 2933700 h 2933700"/>
                <a:gd name="connsiteX0" fmla="*/ 541131 w 876463"/>
                <a:gd name="connsiteY0" fmla="*/ 0 h 2933700"/>
                <a:gd name="connsiteX1" fmla="*/ 45831 w 876463"/>
                <a:gd name="connsiteY1" fmla="*/ 792480 h 2933700"/>
                <a:gd name="connsiteX2" fmla="*/ 876411 w 876463"/>
                <a:gd name="connsiteY2" fmla="*/ 1325880 h 2933700"/>
                <a:gd name="connsiteX3" fmla="*/ 111 w 876463"/>
                <a:gd name="connsiteY3" fmla="*/ 1889760 h 2933700"/>
                <a:gd name="connsiteX4" fmla="*/ 487791 w 876463"/>
                <a:gd name="connsiteY4" fmla="*/ 2933700 h 2933700"/>
                <a:gd name="connsiteX0" fmla="*/ 547979 w 883311"/>
                <a:gd name="connsiteY0" fmla="*/ 0 h 2697480"/>
                <a:gd name="connsiteX1" fmla="*/ 52679 w 883311"/>
                <a:gd name="connsiteY1" fmla="*/ 792480 h 2697480"/>
                <a:gd name="connsiteX2" fmla="*/ 883259 w 883311"/>
                <a:gd name="connsiteY2" fmla="*/ 1325880 h 2697480"/>
                <a:gd name="connsiteX3" fmla="*/ 6959 w 883311"/>
                <a:gd name="connsiteY3" fmla="*/ 1889760 h 2697480"/>
                <a:gd name="connsiteX4" fmla="*/ 441299 w 883311"/>
                <a:gd name="connsiteY4" fmla="*/ 2697480 h 2697480"/>
                <a:gd name="connsiteX0" fmla="*/ 548452 w 883784"/>
                <a:gd name="connsiteY0" fmla="*/ 0 h 2697480"/>
                <a:gd name="connsiteX1" fmla="*/ 53152 w 883784"/>
                <a:gd name="connsiteY1" fmla="*/ 792480 h 2697480"/>
                <a:gd name="connsiteX2" fmla="*/ 883732 w 883784"/>
                <a:gd name="connsiteY2" fmla="*/ 1325880 h 2697480"/>
                <a:gd name="connsiteX3" fmla="*/ 7432 w 883784"/>
                <a:gd name="connsiteY3" fmla="*/ 1889760 h 2697480"/>
                <a:gd name="connsiteX4" fmla="*/ 441772 w 883784"/>
                <a:gd name="connsiteY4" fmla="*/ 2697480 h 2697480"/>
                <a:gd name="connsiteX0" fmla="*/ 548452 w 883732"/>
                <a:gd name="connsiteY0" fmla="*/ 0 h 2697480"/>
                <a:gd name="connsiteX1" fmla="*/ 53152 w 883732"/>
                <a:gd name="connsiteY1" fmla="*/ 792480 h 2697480"/>
                <a:gd name="connsiteX2" fmla="*/ 883732 w 883732"/>
                <a:gd name="connsiteY2" fmla="*/ 1325880 h 2697480"/>
                <a:gd name="connsiteX3" fmla="*/ 7432 w 883732"/>
                <a:gd name="connsiteY3" fmla="*/ 1889760 h 2697480"/>
                <a:gd name="connsiteX4" fmla="*/ 441772 w 883732"/>
                <a:gd name="connsiteY4" fmla="*/ 2697480 h 2697480"/>
                <a:gd name="connsiteX0" fmla="*/ 563692 w 883732"/>
                <a:gd name="connsiteY0" fmla="*/ 0 h 2644140"/>
                <a:gd name="connsiteX1" fmla="*/ 53152 w 883732"/>
                <a:gd name="connsiteY1" fmla="*/ 739140 h 2644140"/>
                <a:gd name="connsiteX2" fmla="*/ 883732 w 883732"/>
                <a:gd name="connsiteY2" fmla="*/ 1272540 h 2644140"/>
                <a:gd name="connsiteX3" fmla="*/ 7432 w 883732"/>
                <a:gd name="connsiteY3" fmla="*/ 1836420 h 2644140"/>
                <a:gd name="connsiteX4" fmla="*/ 441772 w 883732"/>
                <a:gd name="connsiteY4" fmla="*/ 2644140 h 2644140"/>
                <a:gd name="connsiteX0" fmla="*/ 563692 w 883732"/>
                <a:gd name="connsiteY0" fmla="*/ 0 h 2644140"/>
                <a:gd name="connsiteX1" fmla="*/ 53152 w 883732"/>
                <a:gd name="connsiteY1" fmla="*/ 739140 h 2644140"/>
                <a:gd name="connsiteX2" fmla="*/ 883732 w 883732"/>
                <a:gd name="connsiteY2" fmla="*/ 1272540 h 2644140"/>
                <a:gd name="connsiteX3" fmla="*/ 7432 w 883732"/>
                <a:gd name="connsiteY3" fmla="*/ 1836420 h 2644140"/>
                <a:gd name="connsiteX4" fmla="*/ 441772 w 883732"/>
                <a:gd name="connsiteY4" fmla="*/ 2644140 h 2644140"/>
                <a:gd name="connsiteX0" fmla="*/ 563692 w 883732"/>
                <a:gd name="connsiteY0" fmla="*/ 0 h 2644140"/>
                <a:gd name="connsiteX1" fmla="*/ 53152 w 883732"/>
                <a:gd name="connsiteY1" fmla="*/ 739140 h 2644140"/>
                <a:gd name="connsiteX2" fmla="*/ 883732 w 883732"/>
                <a:gd name="connsiteY2" fmla="*/ 1272540 h 2644140"/>
                <a:gd name="connsiteX3" fmla="*/ 7432 w 883732"/>
                <a:gd name="connsiteY3" fmla="*/ 1836420 h 2644140"/>
                <a:gd name="connsiteX4" fmla="*/ 441772 w 883732"/>
                <a:gd name="connsiteY4" fmla="*/ 2644140 h 2644140"/>
                <a:gd name="connsiteX0" fmla="*/ 557139 w 877179"/>
                <a:gd name="connsiteY0" fmla="*/ 0 h 2644140"/>
                <a:gd name="connsiteX1" fmla="*/ 46599 w 877179"/>
                <a:gd name="connsiteY1" fmla="*/ 739140 h 2644140"/>
                <a:gd name="connsiteX2" fmla="*/ 877179 w 877179"/>
                <a:gd name="connsiteY2" fmla="*/ 1272540 h 2644140"/>
                <a:gd name="connsiteX3" fmla="*/ 879 w 877179"/>
                <a:gd name="connsiteY3" fmla="*/ 1836420 h 2644140"/>
                <a:gd name="connsiteX4" fmla="*/ 435219 w 877179"/>
                <a:gd name="connsiteY4" fmla="*/ 2644140 h 2644140"/>
                <a:gd name="connsiteX0" fmla="*/ 564376 w 884416"/>
                <a:gd name="connsiteY0" fmla="*/ 0 h 2697480"/>
                <a:gd name="connsiteX1" fmla="*/ 53836 w 884416"/>
                <a:gd name="connsiteY1" fmla="*/ 739140 h 2697480"/>
                <a:gd name="connsiteX2" fmla="*/ 884416 w 884416"/>
                <a:gd name="connsiteY2" fmla="*/ 1272540 h 2697480"/>
                <a:gd name="connsiteX3" fmla="*/ 8116 w 884416"/>
                <a:gd name="connsiteY3" fmla="*/ 1836420 h 2697480"/>
                <a:gd name="connsiteX4" fmla="*/ 427216 w 884416"/>
                <a:gd name="connsiteY4" fmla="*/ 2697480 h 2697480"/>
                <a:gd name="connsiteX0" fmla="*/ 563388 w 883428"/>
                <a:gd name="connsiteY0" fmla="*/ 0 h 2697480"/>
                <a:gd name="connsiteX1" fmla="*/ 52848 w 883428"/>
                <a:gd name="connsiteY1" fmla="*/ 739140 h 2697480"/>
                <a:gd name="connsiteX2" fmla="*/ 883428 w 883428"/>
                <a:gd name="connsiteY2" fmla="*/ 1272540 h 2697480"/>
                <a:gd name="connsiteX3" fmla="*/ 7128 w 883428"/>
                <a:gd name="connsiteY3" fmla="*/ 1836420 h 2697480"/>
                <a:gd name="connsiteX4" fmla="*/ 426228 w 883428"/>
                <a:gd name="connsiteY4" fmla="*/ 2697480 h 2697480"/>
                <a:gd name="connsiteX0" fmla="*/ 563637 w 883677"/>
                <a:gd name="connsiteY0" fmla="*/ 0 h 3659119"/>
                <a:gd name="connsiteX1" fmla="*/ 53097 w 883677"/>
                <a:gd name="connsiteY1" fmla="*/ 739140 h 3659119"/>
                <a:gd name="connsiteX2" fmla="*/ 883677 w 883677"/>
                <a:gd name="connsiteY2" fmla="*/ 1272540 h 3659119"/>
                <a:gd name="connsiteX3" fmla="*/ 7377 w 883677"/>
                <a:gd name="connsiteY3" fmla="*/ 1836420 h 3659119"/>
                <a:gd name="connsiteX4" fmla="*/ 420253 w 883677"/>
                <a:gd name="connsiteY4" fmla="*/ 3659119 h 3659119"/>
                <a:gd name="connsiteX0" fmla="*/ 586845 w 906885"/>
                <a:gd name="connsiteY0" fmla="*/ 0 h 3659119"/>
                <a:gd name="connsiteX1" fmla="*/ 76305 w 906885"/>
                <a:gd name="connsiteY1" fmla="*/ 739140 h 3659119"/>
                <a:gd name="connsiteX2" fmla="*/ 906885 w 906885"/>
                <a:gd name="connsiteY2" fmla="*/ 1272540 h 3659119"/>
                <a:gd name="connsiteX3" fmla="*/ 30585 w 906885"/>
                <a:gd name="connsiteY3" fmla="*/ 1836420 h 3659119"/>
                <a:gd name="connsiteX4" fmla="*/ 222230 w 906885"/>
                <a:gd name="connsiteY4" fmla="*/ 2640433 h 3659119"/>
                <a:gd name="connsiteX5" fmla="*/ 443461 w 906885"/>
                <a:gd name="connsiteY5" fmla="*/ 3659119 h 3659119"/>
                <a:gd name="connsiteX0" fmla="*/ 586845 w 906885"/>
                <a:gd name="connsiteY0" fmla="*/ 0 h 3659119"/>
                <a:gd name="connsiteX1" fmla="*/ 76305 w 906885"/>
                <a:gd name="connsiteY1" fmla="*/ 739140 h 3659119"/>
                <a:gd name="connsiteX2" fmla="*/ 906885 w 906885"/>
                <a:gd name="connsiteY2" fmla="*/ 1272540 h 3659119"/>
                <a:gd name="connsiteX3" fmla="*/ 30585 w 906885"/>
                <a:gd name="connsiteY3" fmla="*/ 1836420 h 3659119"/>
                <a:gd name="connsiteX4" fmla="*/ 222230 w 906885"/>
                <a:gd name="connsiteY4" fmla="*/ 2640433 h 3659119"/>
                <a:gd name="connsiteX5" fmla="*/ 443461 w 906885"/>
                <a:gd name="connsiteY5" fmla="*/ 3659119 h 3659119"/>
                <a:gd name="connsiteX0" fmla="*/ 556311 w 876351"/>
                <a:gd name="connsiteY0" fmla="*/ 0 h 3659119"/>
                <a:gd name="connsiteX1" fmla="*/ 45771 w 876351"/>
                <a:gd name="connsiteY1" fmla="*/ 739140 h 3659119"/>
                <a:gd name="connsiteX2" fmla="*/ 876351 w 876351"/>
                <a:gd name="connsiteY2" fmla="*/ 1272540 h 3659119"/>
                <a:gd name="connsiteX3" fmla="*/ 51 w 876351"/>
                <a:gd name="connsiteY3" fmla="*/ 1836420 h 3659119"/>
                <a:gd name="connsiteX4" fmla="*/ 832783 w 876351"/>
                <a:gd name="connsiteY4" fmla="*/ 2648583 h 3659119"/>
                <a:gd name="connsiteX5" fmla="*/ 412927 w 876351"/>
                <a:gd name="connsiteY5" fmla="*/ 3659119 h 3659119"/>
                <a:gd name="connsiteX0" fmla="*/ 556306 w 876346"/>
                <a:gd name="connsiteY0" fmla="*/ 0 h 3659119"/>
                <a:gd name="connsiteX1" fmla="*/ 45766 w 876346"/>
                <a:gd name="connsiteY1" fmla="*/ 739140 h 3659119"/>
                <a:gd name="connsiteX2" fmla="*/ 876346 w 876346"/>
                <a:gd name="connsiteY2" fmla="*/ 1272540 h 3659119"/>
                <a:gd name="connsiteX3" fmla="*/ 46 w 876346"/>
                <a:gd name="connsiteY3" fmla="*/ 1836420 h 3659119"/>
                <a:gd name="connsiteX4" fmla="*/ 832778 w 876346"/>
                <a:gd name="connsiteY4" fmla="*/ 2648583 h 3659119"/>
                <a:gd name="connsiteX5" fmla="*/ 412922 w 876346"/>
                <a:gd name="connsiteY5" fmla="*/ 3659119 h 3659119"/>
                <a:gd name="connsiteX0" fmla="*/ 556306 w 876346"/>
                <a:gd name="connsiteY0" fmla="*/ 0 h 3659119"/>
                <a:gd name="connsiteX1" fmla="*/ 45766 w 876346"/>
                <a:gd name="connsiteY1" fmla="*/ 739140 h 3659119"/>
                <a:gd name="connsiteX2" fmla="*/ 876346 w 876346"/>
                <a:gd name="connsiteY2" fmla="*/ 1272540 h 3659119"/>
                <a:gd name="connsiteX3" fmla="*/ 46 w 876346"/>
                <a:gd name="connsiteY3" fmla="*/ 1836420 h 3659119"/>
                <a:gd name="connsiteX4" fmla="*/ 832778 w 876346"/>
                <a:gd name="connsiteY4" fmla="*/ 2648583 h 3659119"/>
                <a:gd name="connsiteX5" fmla="*/ 412922 w 876346"/>
                <a:gd name="connsiteY5" fmla="*/ 3659119 h 3659119"/>
                <a:gd name="connsiteX0" fmla="*/ 525193 w 845238"/>
                <a:gd name="connsiteY0" fmla="*/ 0 h 3659119"/>
                <a:gd name="connsiteX1" fmla="*/ 14653 w 845238"/>
                <a:gd name="connsiteY1" fmla="*/ 739140 h 3659119"/>
                <a:gd name="connsiteX2" fmla="*/ 845233 w 845238"/>
                <a:gd name="connsiteY2" fmla="*/ 1272540 h 3659119"/>
                <a:gd name="connsiteX3" fmla="*/ 53 w 845238"/>
                <a:gd name="connsiteY3" fmla="*/ 2023858 h 3659119"/>
                <a:gd name="connsiteX4" fmla="*/ 801665 w 845238"/>
                <a:gd name="connsiteY4" fmla="*/ 2648583 h 3659119"/>
                <a:gd name="connsiteX5" fmla="*/ 381809 w 845238"/>
                <a:gd name="connsiteY5" fmla="*/ 3659119 h 3659119"/>
                <a:gd name="connsiteX0" fmla="*/ 525319 w 845364"/>
                <a:gd name="connsiteY0" fmla="*/ 0 h 3659119"/>
                <a:gd name="connsiteX1" fmla="*/ 14779 w 845364"/>
                <a:gd name="connsiteY1" fmla="*/ 739140 h 3659119"/>
                <a:gd name="connsiteX2" fmla="*/ 845359 w 845364"/>
                <a:gd name="connsiteY2" fmla="*/ 1272540 h 3659119"/>
                <a:gd name="connsiteX3" fmla="*/ 179 w 845364"/>
                <a:gd name="connsiteY3" fmla="*/ 2023858 h 3659119"/>
                <a:gd name="connsiteX4" fmla="*/ 801791 w 845364"/>
                <a:gd name="connsiteY4" fmla="*/ 2648583 h 3659119"/>
                <a:gd name="connsiteX5" fmla="*/ 381935 w 845364"/>
                <a:gd name="connsiteY5" fmla="*/ 3659119 h 3659119"/>
                <a:gd name="connsiteX0" fmla="*/ 525319 w 845447"/>
                <a:gd name="connsiteY0" fmla="*/ 0 h 3659119"/>
                <a:gd name="connsiteX1" fmla="*/ 14779 w 845447"/>
                <a:gd name="connsiteY1" fmla="*/ 739140 h 3659119"/>
                <a:gd name="connsiteX2" fmla="*/ 845359 w 845447"/>
                <a:gd name="connsiteY2" fmla="*/ 1272540 h 3659119"/>
                <a:gd name="connsiteX3" fmla="*/ 179 w 845447"/>
                <a:gd name="connsiteY3" fmla="*/ 2023858 h 3659119"/>
                <a:gd name="connsiteX4" fmla="*/ 801791 w 845447"/>
                <a:gd name="connsiteY4" fmla="*/ 2648583 h 3659119"/>
                <a:gd name="connsiteX5" fmla="*/ 381935 w 845447"/>
                <a:gd name="connsiteY5" fmla="*/ 3659119 h 3659119"/>
                <a:gd name="connsiteX0" fmla="*/ 525193 w 845321"/>
                <a:gd name="connsiteY0" fmla="*/ 0 h 3659119"/>
                <a:gd name="connsiteX1" fmla="*/ 14653 w 845321"/>
                <a:gd name="connsiteY1" fmla="*/ 739140 h 3659119"/>
                <a:gd name="connsiteX2" fmla="*/ 845233 w 845321"/>
                <a:gd name="connsiteY2" fmla="*/ 1362184 h 3659119"/>
                <a:gd name="connsiteX3" fmla="*/ 53 w 845321"/>
                <a:gd name="connsiteY3" fmla="*/ 2023858 h 3659119"/>
                <a:gd name="connsiteX4" fmla="*/ 801665 w 845321"/>
                <a:gd name="connsiteY4" fmla="*/ 2648583 h 3659119"/>
                <a:gd name="connsiteX5" fmla="*/ 381809 w 845321"/>
                <a:gd name="connsiteY5" fmla="*/ 3659119 h 3659119"/>
                <a:gd name="connsiteX0" fmla="*/ 525193 w 845321"/>
                <a:gd name="connsiteY0" fmla="*/ 0 h 3659119"/>
                <a:gd name="connsiteX1" fmla="*/ 14653 w 845321"/>
                <a:gd name="connsiteY1" fmla="*/ 739140 h 3659119"/>
                <a:gd name="connsiteX2" fmla="*/ 845233 w 845321"/>
                <a:gd name="connsiteY2" fmla="*/ 1362184 h 3659119"/>
                <a:gd name="connsiteX3" fmla="*/ 53 w 845321"/>
                <a:gd name="connsiteY3" fmla="*/ 2023858 h 3659119"/>
                <a:gd name="connsiteX4" fmla="*/ 801665 w 845321"/>
                <a:gd name="connsiteY4" fmla="*/ 2648583 h 3659119"/>
                <a:gd name="connsiteX5" fmla="*/ 381809 w 845321"/>
                <a:gd name="connsiteY5" fmla="*/ 3659119 h 3659119"/>
                <a:gd name="connsiteX0" fmla="*/ 525193 w 845321"/>
                <a:gd name="connsiteY0" fmla="*/ 0 h 3659119"/>
                <a:gd name="connsiteX1" fmla="*/ 14653 w 845321"/>
                <a:gd name="connsiteY1" fmla="*/ 739140 h 3659119"/>
                <a:gd name="connsiteX2" fmla="*/ 845233 w 845321"/>
                <a:gd name="connsiteY2" fmla="*/ 1362184 h 3659119"/>
                <a:gd name="connsiteX3" fmla="*/ 53 w 845321"/>
                <a:gd name="connsiteY3" fmla="*/ 2023858 h 3659119"/>
                <a:gd name="connsiteX4" fmla="*/ 801665 w 845321"/>
                <a:gd name="connsiteY4" fmla="*/ 2648583 h 3659119"/>
                <a:gd name="connsiteX5" fmla="*/ 381809 w 845321"/>
                <a:gd name="connsiteY5" fmla="*/ 3659119 h 3659119"/>
                <a:gd name="connsiteX0" fmla="*/ 525189 w 845317"/>
                <a:gd name="connsiteY0" fmla="*/ 0 h 3659119"/>
                <a:gd name="connsiteX1" fmla="*/ 14649 w 845317"/>
                <a:gd name="connsiteY1" fmla="*/ 739140 h 3659119"/>
                <a:gd name="connsiteX2" fmla="*/ 845229 w 845317"/>
                <a:gd name="connsiteY2" fmla="*/ 1362184 h 3659119"/>
                <a:gd name="connsiteX3" fmla="*/ 49 w 845317"/>
                <a:gd name="connsiteY3" fmla="*/ 2023858 h 3659119"/>
                <a:gd name="connsiteX4" fmla="*/ 801661 w 845317"/>
                <a:gd name="connsiteY4" fmla="*/ 2648583 h 3659119"/>
                <a:gd name="connsiteX5" fmla="*/ 381805 w 845317"/>
                <a:gd name="connsiteY5" fmla="*/ 3659119 h 3659119"/>
                <a:gd name="connsiteX0" fmla="*/ 525189 w 845317"/>
                <a:gd name="connsiteY0" fmla="*/ 0 h 3659119"/>
                <a:gd name="connsiteX1" fmla="*/ 14649 w 845317"/>
                <a:gd name="connsiteY1" fmla="*/ 739140 h 3659119"/>
                <a:gd name="connsiteX2" fmla="*/ 845229 w 845317"/>
                <a:gd name="connsiteY2" fmla="*/ 1362184 h 3659119"/>
                <a:gd name="connsiteX3" fmla="*/ 49 w 845317"/>
                <a:gd name="connsiteY3" fmla="*/ 2023858 h 3659119"/>
                <a:gd name="connsiteX4" fmla="*/ 801661 w 845317"/>
                <a:gd name="connsiteY4" fmla="*/ 2648583 h 3659119"/>
                <a:gd name="connsiteX5" fmla="*/ 381805 w 845317"/>
                <a:gd name="connsiteY5" fmla="*/ 3659119 h 3659119"/>
                <a:gd name="connsiteX0" fmla="*/ 525189 w 845317"/>
                <a:gd name="connsiteY0" fmla="*/ 0 h 3659119"/>
                <a:gd name="connsiteX1" fmla="*/ 14649 w 845317"/>
                <a:gd name="connsiteY1" fmla="*/ 739140 h 3659119"/>
                <a:gd name="connsiteX2" fmla="*/ 845229 w 845317"/>
                <a:gd name="connsiteY2" fmla="*/ 1362184 h 3659119"/>
                <a:gd name="connsiteX3" fmla="*/ 49 w 845317"/>
                <a:gd name="connsiteY3" fmla="*/ 2023858 h 3659119"/>
                <a:gd name="connsiteX4" fmla="*/ 801661 w 845317"/>
                <a:gd name="connsiteY4" fmla="*/ 2648583 h 3659119"/>
                <a:gd name="connsiteX5" fmla="*/ 381805 w 845317"/>
                <a:gd name="connsiteY5" fmla="*/ 3659119 h 3659119"/>
                <a:gd name="connsiteX0" fmla="*/ 525189 w 845317"/>
                <a:gd name="connsiteY0" fmla="*/ 0 h 3659119"/>
                <a:gd name="connsiteX1" fmla="*/ 14649 w 845317"/>
                <a:gd name="connsiteY1" fmla="*/ 739140 h 3659119"/>
                <a:gd name="connsiteX2" fmla="*/ 845229 w 845317"/>
                <a:gd name="connsiteY2" fmla="*/ 1362184 h 3659119"/>
                <a:gd name="connsiteX3" fmla="*/ 49 w 845317"/>
                <a:gd name="connsiteY3" fmla="*/ 2023858 h 3659119"/>
                <a:gd name="connsiteX4" fmla="*/ 801661 w 845317"/>
                <a:gd name="connsiteY4" fmla="*/ 2648583 h 3659119"/>
                <a:gd name="connsiteX5" fmla="*/ 381805 w 845317"/>
                <a:gd name="connsiteY5" fmla="*/ 3659119 h 3659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5317" h="3659119">
                  <a:moveTo>
                    <a:pt x="525189" y="0"/>
                  </a:moveTo>
                  <a:cubicBezTo>
                    <a:pt x="540429" y="556260"/>
                    <a:pt x="17327" y="398016"/>
                    <a:pt x="14649" y="739140"/>
                  </a:cubicBezTo>
                  <a:cubicBezTo>
                    <a:pt x="11971" y="1080264"/>
                    <a:pt x="835214" y="919879"/>
                    <a:pt x="845229" y="1362184"/>
                  </a:cubicBezTo>
                  <a:cubicBezTo>
                    <a:pt x="855244" y="1804489"/>
                    <a:pt x="7310" y="1548674"/>
                    <a:pt x="49" y="2023858"/>
                  </a:cubicBezTo>
                  <a:cubicBezTo>
                    <a:pt x="-7212" y="2499042"/>
                    <a:pt x="806500" y="2261947"/>
                    <a:pt x="801661" y="2648583"/>
                  </a:cubicBezTo>
                  <a:cubicBezTo>
                    <a:pt x="796822" y="3035219"/>
                    <a:pt x="257795" y="2910726"/>
                    <a:pt x="381805" y="3659119"/>
                  </a:cubicBezTo>
                </a:path>
              </a:pathLst>
            </a:custGeom>
            <a:noFill/>
            <a:ln w="57150">
              <a:solidFill>
                <a:srgbClr val="00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5FBE8F20-372B-296C-BCB2-1ADD6E0BA339}"/>
              </a:ext>
            </a:extLst>
          </p:cNvPr>
          <p:cNvSpPr/>
          <p:nvPr/>
        </p:nvSpPr>
        <p:spPr bwMode="auto">
          <a:xfrm>
            <a:off x="10920532" y="6445742"/>
            <a:ext cx="1124712" cy="27587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 MILES</a:t>
            </a:r>
          </a:p>
        </p:txBody>
      </p:sp>
      <p:sp>
        <p:nvSpPr>
          <p:cNvPr id="14" name="AM Basin label">
            <a:extLst>
              <a:ext uri="{FF2B5EF4-FFF2-40B4-BE49-F238E27FC236}">
                <a16:creationId xmlns:a16="http://schemas.microsoft.com/office/drawing/2014/main" id="{01F85E42-E1A3-33C6-7C3D-7364157347CB}"/>
              </a:ext>
            </a:extLst>
          </p:cNvPr>
          <p:cNvSpPr txBox="1"/>
          <p:nvPr/>
        </p:nvSpPr>
        <p:spPr>
          <a:xfrm>
            <a:off x="9669198" y="2480424"/>
            <a:ext cx="11079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Ash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Meadows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Basin</a:t>
            </a:r>
          </a:p>
        </p:txBody>
      </p:sp>
      <p:sp>
        <p:nvSpPr>
          <p:cNvPr id="16" name="SpgMtns label">
            <a:extLst>
              <a:ext uri="{FF2B5EF4-FFF2-40B4-BE49-F238E27FC236}">
                <a16:creationId xmlns:a16="http://schemas.microsoft.com/office/drawing/2014/main" id="{DF8A0AAF-1B6A-69F1-8C9E-BB7F5F686E70}"/>
              </a:ext>
            </a:extLst>
          </p:cNvPr>
          <p:cNvSpPr txBox="1"/>
          <p:nvPr/>
        </p:nvSpPr>
        <p:spPr>
          <a:xfrm rot="1514672">
            <a:off x="9894907" y="5499110"/>
            <a:ext cx="1077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Spring</a:t>
            </a: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Mountains</a:t>
            </a:r>
          </a:p>
        </p:txBody>
      </p:sp>
      <p:sp>
        <p:nvSpPr>
          <p:cNvPr id="17" name="Down Arrow 15">
            <a:extLst>
              <a:ext uri="{FF2B5EF4-FFF2-40B4-BE49-F238E27FC236}">
                <a16:creationId xmlns:a16="http://schemas.microsoft.com/office/drawing/2014/main" id="{7EB01AA6-12A1-8AF9-AF14-0C91FEC3E718}"/>
              </a:ext>
            </a:extLst>
          </p:cNvPr>
          <p:cNvSpPr/>
          <p:nvPr/>
        </p:nvSpPr>
        <p:spPr bwMode="auto">
          <a:xfrm rot="5099078" flipH="1">
            <a:off x="7945342" y="5252040"/>
            <a:ext cx="330502" cy="534141"/>
          </a:xfrm>
          <a:prstGeom prst="downArrow">
            <a:avLst>
              <a:gd name="adj1" fmla="val 71185"/>
              <a:gd name="adj2" fmla="val 53266"/>
            </a:avLst>
          </a:prstGeom>
          <a:solidFill>
            <a:srgbClr val="A8FAFE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2½</a:t>
            </a:r>
            <a:endParaRPr lang="en-US" sz="1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6441495-04BE-CB12-23D1-B19FB78E36E3}"/>
              </a:ext>
            </a:extLst>
          </p:cNvPr>
          <p:cNvSpPr txBox="1"/>
          <p:nvPr/>
        </p:nvSpPr>
        <p:spPr>
          <a:xfrm>
            <a:off x="8432473" y="5544992"/>
            <a:ext cx="6399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n w="3175">
                  <a:solidFill>
                    <a:schemeClr val="bg1"/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endParaRPr lang="en-US" sz="1600" dirty="0">
              <a:ln w="3175">
                <a:solidFill>
                  <a:schemeClr val="bg1"/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Rech1500">
            <a:extLst>
              <a:ext uri="{FF2B5EF4-FFF2-40B4-BE49-F238E27FC236}">
                <a16:creationId xmlns:a16="http://schemas.microsoft.com/office/drawing/2014/main" id="{CFF3C766-84E6-CF54-574C-954F8076965F}"/>
              </a:ext>
            </a:extLst>
          </p:cNvPr>
          <p:cNvSpPr/>
          <p:nvPr/>
        </p:nvSpPr>
        <p:spPr bwMode="auto">
          <a:xfrm>
            <a:off x="8776138" y="1839310"/>
            <a:ext cx="872359" cy="998483"/>
          </a:xfrm>
          <a:custGeom>
            <a:avLst/>
            <a:gdLst>
              <a:gd name="connsiteX0" fmla="*/ 399393 w 872359"/>
              <a:gd name="connsiteY0" fmla="*/ 0 h 998483"/>
              <a:gd name="connsiteX1" fmla="*/ 378372 w 872359"/>
              <a:gd name="connsiteY1" fmla="*/ 262759 h 998483"/>
              <a:gd name="connsiteX2" fmla="*/ 168165 w 872359"/>
              <a:gd name="connsiteY2" fmla="*/ 515007 h 998483"/>
              <a:gd name="connsiteX3" fmla="*/ 0 w 872359"/>
              <a:gd name="connsiteY3" fmla="*/ 809297 h 998483"/>
              <a:gd name="connsiteX4" fmla="*/ 10510 w 872359"/>
              <a:gd name="connsiteY4" fmla="*/ 998483 h 998483"/>
              <a:gd name="connsiteX5" fmla="*/ 851338 w 872359"/>
              <a:gd name="connsiteY5" fmla="*/ 998483 h 998483"/>
              <a:gd name="connsiteX6" fmla="*/ 872359 w 872359"/>
              <a:gd name="connsiteY6" fmla="*/ 0 h 998483"/>
              <a:gd name="connsiteX7" fmla="*/ 609600 w 872359"/>
              <a:gd name="connsiteY7" fmla="*/ 42042 h 998483"/>
              <a:gd name="connsiteX8" fmla="*/ 462455 w 872359"/>
              <a:gd name="connsiteY8" fmla="*/ 0 h 998483"/>
              <a:gd name="connsiteX0" fmla="*/ 399393 w 872359"/>
              <a:gd name="connsiteY0" fmla="*/ 0 h 998483"/>
              <a:gd name="connsiteX1" fmla="*/ 378372 w 872359"/>
              <a:gd name="connsiteY1" fmla="*/ 262759 h 998483"/>
              <a:gd name="connsiteX2" fmla="*/ 168165 w 872359"/>
              <a:gd name="connsiteY2" fmla="*/ 515007 h 998483"/>
              <a:gd name="connsiteX3" fmla="*/ 0 w 872359"/>
              <a:gd name="connsiteY3" fmla="*/ 809297 h 998483"/>
              <a:gd name="connsiteX4" fmla="*/ 10510 w 872359"/>
              <a:gd name="connsiteY4" fmla="*/ 998483 h 998483"/>
              <a:gd name="connsiteX5" fmla="*/ 851338 w 872359"/>
              <a:gd name="connsiteY5" fmla="*/ 998483 h 998483"/>
              <a:gd name="connsiteX6" fmla="*/ 872359 w 872359"/>
              <a:gd name="connsiteY6" fmla="*/ 0 h 998483"/>
              <a:gd name="connsiteX7" fmla="*/ 609600 w 872359"/>
              <a:gd name="connsiteY7" fmla="*/ 42042 h 998483"/>
              <a:gd name="connsiteX8" fmla="*/ 462455 w 872359"/>
              <a:gd name="connsiteY8" fmla="*/ 0 h 998483"/>
              <a:gd name="connsiteX9" fmla="*/ 399393 w 872359"/>
              <a:gd name="connsiteY9" fmla="*/ 0 h 99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72359" h="998483">
                <a:moveTo>
                  <a:pt x="399393" y="0"/>
                </a:moveTo>
                <a:lnTo>
                  <a:pt x="378372" y="262759"/>
                </a:lnTo>
                <a:lnTo>
                  <a:pt x="168165" y="515007"/>
                </a:lnTo>
                <a:lnTo>
                  <a:pt x="0" y="809297"/>
                </a:lnTo>
                <a:lnTo>
                  <a:pt x="10510" y="998483"/>
                </a:lnTo>
                <a:lnTo>
                  <a:pt x="851338" y="998483"/>
                </a:lnTo>
                <a:lnTo>
                  <a:pt x="872359" y="0"/>
                </a:lnTo>
                <a:lnTo>
                  <a:pt x="609600" y="42042"/>
                </a:lnTo>
                <a:lnTo>
                  <a:pt x="462455" y="0"/>
                </a:lnTo>
                <a:lnTo>
                  <a:pt x="399393" y="0"/>
                </a:lnTo>
                <a:close/>
              </a:path>
            </a:pathLst>
          </a:custGeom>
          <a:solidFill>
            <a:srgbClr val="00B0F0">
              <a:alpha val="50000"/>
            </a:srgbClr>
          </a:solidFill>
          <a:ln w="381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457200" tIns="9144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1½</a:t>
            </a:r>
          </a:p>
        </p:txBody>
      </p:sp>
      <p:sp>
        <p:nvSpPr>
          <p:cNvPr id="19" name="Down Arrow 15">
            <a:extLst>
              <a:ext uri="{FF2B5EF4-FFF2-40B4-BE49-F238E27FC236}">
                <a16:creationId xmlns:a16="http://schemas.microsoft.com/office/drawing/2014/main" id="{AD46416F-74D4-6FE5-3BA6-B1290BF40411}"/>
              </a:ext>
            </a:extLst>
          </p:cNvPr>
          <p:cNvSpPr/>
          <p:nvPr/>
        </p:nvSpPr>
        <p:spPr bwMode="auto">
          <a:xfrm flipH="1">
            <a:off x="8957270" y="2317196"/>
            <a:ext cx="751116" cy="492941"/>
          </a:xfrm>
          <a:prstGeom prst="downArrow">
            <a:avLst>
              <a:gd name="adj1" fmla="val 64229"/>
              <a:gd name="adj2" fmla="val 41429"/>
            </a:avLst>
          </a:prstGeom>
          <a:solidFill>
            <a:srgbClr val="A8FAFE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3½</a:t>
            </a:r>
          </a:p>
        </p:txBody>
      </p:sp>
      <p:grpSp>
        <p:nvGrpSpPr>
          <p:cNvPr id="40" name="Low-T">
            <a:extLst>
              <a:ext uri="{FF2B5EF4-FFF2-40B4-BE49-F238E27FC236}">
                <a16:creationId xmlns:a16="http://schemas.microsoft.com/office/drawing/2014/main" id="{47D5B27F-899E-B5A7-DCE3-5591DDAE2C2D}"/>
              </a:ext>
            </a:extLst>
          </p:cNvPr>
          <p:cNvGrpSpPr/>
          <p:nvPr/>
        </p:nvGrpSpPr>
        <p:grpSpPr>
          <a:xfrm>
            <a:off x="9160528" y="2866089"/>
            <a:ext cx="198916" cy="253662"/>
            <a:chOff x="9160528" y="2866089"/>
            <a:chExt cx="198916" cy="253662"/>
          </a:xfrm>
        </p:grpSpPr>
        <p:sp>
          <p:nvSpPr>
            <p:cNvPr id="35" name="Circle: Hollow 34">
              <a:extLst>
                <a:ext uri="{FF2B5EF4-FFF2-40B4-BE49-F238E27FC236}">
                  <a16:creationId xmlns:a16="http://schemas.microsoft.com/office/drawing/2014/main" id="{7253C0BA-BD9A-1340-0E44-260375E6BD7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222284" y="2982591"/>
              <a:ext cx="137160" cy="137160"/>
            </a:xfrm>
            <a:prstGeom prst="donut">
              <a:avLst/>
            </a:prstGeom>
            <a:solidFill>
              <a:schemeClr val="bg1">
                <a:lumMod val="95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6" name="Circle: Hollow 35">
              <a:extLst>
                <a:ext uri="{FF2B5EF4-FFF2-40B4-BE49-F238E27FC236}">
                  <a16:creationId xmlns:a16="http://schemas.microsoft.com/office/drawing/2014/main" id="{B29F76A6-A4D7-A67C-6968-AFEAB3217B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160528" y="2945060"/>
              <a:ext cx="137160" cy="137160"/>
            </a:xfrm>
            <a:prstGeom prst="donut">
              <a:avLst/>
            </a:prstGeom>
            <a:solidFill>
              <a:schemeClr val="bg1">
                <a:lumMod val="95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7" name="Circle: Hollow 36">
              <a:extLst>
                <a:ext uri="{FF2B5EF4-FFF2-40B4-BE49-F238E27FC236}">
                  <a16:creationId xmlns:a16="http://schemas.microsoft.com/office/drawing/2014/main" id="{3AABE856-9ABC-C4CD-961C-DA9836268B7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160528" y="2915471"/>
              <a:ext cx="137160" cy="137160"/>
            </a:xfrm>
            <a:prstGeom prst="donut">
              <a:avLst/>
            </a:prstGeom>
            <a:solidFill>
              <a:schemeClr val="bg1">
                <a:lumMod val="95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8" name="Circle: Hollow 37">
              <a:extLst>
                <a:ext uri="{FF2B5EF4-FFF2-40B4-BE49-F238E27FC236}">
                  <a16:creationId xmlns:a16="http://schemas.microsoft.com/office/drawing/2014/main" id="{2E25B777-0890-8822-B144-0A221D00187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176074" y="2880669"/>
              <a:ext cx="137160" cy="137160"/>
            </a:xfrm>
            <a:prstGeom prst="donut">
              <a:avLst/>
            </a:prstGeom>
            <a:solidFill>
              <a:schemeClr val="bg1">
                <a:lumMod val="95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9" name="Circle: Hollow 38">
              <a:extLst>
                <a:ext uri="{FF2B5EF4-FFF2-40B4-BE49-F238E27FC236}">
                  <a16:creationId xmlns:a16="http://schemas.microsoft.com/office/drawing/2014/main" id="{283A2022-B3BA-593C-1AB6-2A1543706D4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194841" y="2866089"/>
              <a:ext cx="137160" cy="137160"/>
            </a:xfrm>
            <a:prstGeom prst="donut">
              <a:avLst/>
            </a:prstGeom>
            <a:solidFill>
              <a:schemeClr val="bg1">
                <a:lumMod val="95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pic>
        <p:nvPicPr>
          <p:cNvPr id="44" name="Picture 43">
            <a:extLst>
              <a:ext uri="{FF2B5EF4-FFF2-40B4-BE49-F238E27FC236}">
                <a16:creationId xmlns:a16="http://schemas.microsoft.com/office/drawing/2014/main" id="{8DC3EFC8-AAA6-37BF-22B6-3C60EC84BF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8384" y="1104330"/>
            <a:ext cx="1341120" cy="1645920"/>
          </a:xfrm>
          <a:prstGeom prst="rect">
            <a:avLst/>
          </a:prstGeom>
        </p:spPr>
      </p:pic>
      <p:sp>
        <p:nvSpPr>
          <p:cNvPr id="45" name="Circle: Hollow 44">
            <a:extLst>
              <a:ext uri="{FF2B5EF4-FFF2-40B4-BE49-F238E27FC236}">
                <a16:creationId xmlns:a16="http://schemas.microsoft.com/office/drawing/2014/main" id="{283A2022-B3BA-593C-1AB6-2A1543706D48}"/>
              </a:ext>
            </a:extLst>
          </p:cNvPr>
          <p:cNvSpPr>
            <a:spLocks noChangeAspect="1"/>
          </p:cNvSpPr>
          <p:nvPr/>
        </p:nvSpPr>
        <p:spPr bwMode="auto">
          <a:xfrm>
            <a:off x="7490749" y="2563666"/>
            <a:ext cx="137160" cy="137160"/>
          </a:xfrm>
          <a:prstGeom prst="donut">
            <a:avLst/>
          </a:prstGeom>
          <a:solidFill>
            <a:schemeClr val="bg1">
              <a:lumMod val="95000"/>
            </a:schemeClr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7902413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8" grpId="1"/>
      <p:bldP spid="4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AD945-6B51-30F9-D228-9FAA4AFFD2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Yucca Flat—Simulated Transport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172664-41B4-8D18-A4F1-785E7513EA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1044730"/>
            <a:ext cx="7187911" cy="5486400"/>
          </a:xfrm>
        </p:spPr>
        <p:txBody>
          <a:bodyPr/>
          <a:lstStyle/>
          <a:p>
            <a:r>
              <a:rPr lang="en-US" sz="2800" dirty="0"/>
              <a:t>Simulated tritium plume after 50 years</a:t>
            </a:r>
          </a:p>
          <a:p>
            <a:pPr lvl="1"/>
            <a:r>
              <a:rPr lang="en-US" sz="2400" dirty="0"/>
              <a:t>Transport significant result</a:t>
            </a:r>
          </a:p>
          <a:p>
            <a:pPr lvl="1"/>
            <a:r>
              <a:rPr lang="en-US" sz="2400" dirty="0"/>
              <a:t>Color flood shows probability of exceeding SDWA</a:t>
            </a:r>
            <a:r>
              <a:rPr lang="en-US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† </a:t>
            </a:r>
            <a:r>
              <a:rPr lang="en-US" sz="2400" dirty="0"/>
              <a:t>standard; 20,000 </a:t>
            </a:r>
            <a:r>
              <a:rPr lang="en-US" sz="2400" dirty="0" err="1"/>
              <a:t>pCi</a:t>
            </a:r>
            <a:r>
              <a:rPr lang="en-US" sz="2400" dirty="0"/>
              <a:t>/L</a:t>
            </a:r>
          </a:p>
          <a:p>
            <a:r>
              <a:rPr lang="en-US" sz="2800" dirty="0"/>
              <a:t>Simplify to contours of 5%, 50%, and 95%</a:t>
            </a:r>
          </a:p>
          <a:p>
            <a:pPr lvl="1" defTabSz="771525"/>
            <a:r>
              <a:rPr lang="en-US" sz="2400" dirty="0"/>
              <a:t>5%,	Unlikely maximum extent</a:t>
            </a:r>
          </a:p>
          <a:p>
            <a:pPr lvl="1" defTabSz="771525"/>
            <a:r>
              <a:rPr lang="en-US" sz="2400" dirty="0"/>
              <a:t>50%,	Best estimate of extent</a:t>
            </a:r>
          </a:p>
          <a:p>
            <a:pPr lvl="1" defTabSz="771525"/>
            <a:r>
              <a:rPr lang="en-US" sz="2400" dirty="0"/>
              <a:t>95%,	Almost guaranteed to exceed SDWA</a:t>
            </a:r>
          </a:p>
          <a:p>
            <a:pPr defTabSz="771525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Exceeds SDWA 0.8 mi south of Torrido</a:t>
            </a:r>
          </a:p>
          <a:p>
            <a:pPr defTabSz="771525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Well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ER-7-1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drilled during 2003</a:t>
            </a:r>
          </a:p>
          <a:p>
            <a:pPr lvl="1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600 ft downgradient of Torrido</a:t>
            </a:r>
          </a:p>
          <a:p>
            <a:pPr lvl="1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Designed to measure plume</a:t>
            </a:r>
          </a:p>
        </p:txBody>
      </p:sp>
      <p:pic>
        <p:nvPicPr>
          <p:cNvPr id="6" name="YF+OUT">
            <a:extLst>
              <a:ext uri="{FF2B5EF4-FFF2-40B4-BE49-F238E27FC236}">
                <a16:creationId xmlns:a16="http://schemas.microsoft.com/office/drawing/2014/main" id="{7ED20FFD-762A-C523-C616-EB76A1598D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3760" y="1097280"/>
            <a:ext cx="4914815" cy="5669280"/>
          </a:xfrm>
          <a:prstGeom prst="rect">
            <a:avLst/>
          </a:prstGeom>
        </p:spPr>
      </p:pic>
      <p:sp>
        <p:nvSpPr>
          <p:cNvPr id="13" name="YF_Shield">
            <a:extLst>
              <a:ext uri="{FF2B5EF4-FFF2-40B4-BE49-F238E27FC236}">
                <a16:creationId xmlns:a16="http://schemas.microsoft.com/office/drawing/2014/main" id="{03CDA39B-9C6B-BDF9-7027-16A7F97A33E9}"/>
              </a:ext>
            </a:extLst>
          </p:cNvPr>
          <p:cNvSpPr>
            <a:spLocks/>
          </p:cNvSpPr>
          <p:nvPr/>
        </p:nvSpPr>
        <p:spPr bwMode="auto">
          <a:xfrm>
            <a:off x="7223760" y="1097280"/>
            <a:ext cx="4937760" cy="5669280"/>
          </a:xfrm>
          <a:custGeom>
            <a:avLst/>
            <a:gdLst>
              <a:gd name="T0" fmla="*/ 2006 w 2006"/>
              <a:gd name="T1" fmla="*/ 0 h 2039"/>
              <a:gd name="T2" fmla="*/ 0 w 2006"/>
              <a:gd name="T3" fmla="*/ 0 h 2039"/>
              <a:gd name="T4" fmla="*/ 1059 w 2006"/>
              <a:gd name="T5" fmla="*/ 152 h 2039"/>
              <a:gd name="T6" fmla="*/ 1009 w 2006"/>
              <a:gd name="T7" fmla="*/ 158 h 2039"/>
              <a:gd name="T8" fmla="*/ 989 w 2006"/>
              <a:gd name="T9" fmla="*/ 187 h 2039"/>
              <a:gd name="T10" fmla="*/ 978 w 2006"/>
              <a:gd name="T11" fmla="*/ 205 h 2039"/>
              <a:gd name="T12" fmla="*/ 970 w 2006"/>
              <a:gd name="T13" fmla="*/ 244 h 2039"/>
              <a:gd name="T14" fmla="*/ 958 w 2006"/>
              <a:gd name="T15" fmla="*/ 264 h 2039"/>
              <a:gd name="T16" fmla="*/ 965 w 2006"/>
              <a:gd name="T17" fmla="*/ 321 h 2039"/>
              <a:gd name="T18" fmla="*/ 977 w 2006"/>
              <a:gd name="T19" fmla="*/ 356 h 2039"/>
              <a:gd name="T20" fmla="*/ 989 w 2006"/>
              <a:gd name="T21" fmla="*/ 385 h 2039"/>
              <a:gd name="T22" fmla="*/ 1035 w 2006"/>
              <a:gd name="T23" fmla="*/ 403 h 2039"/>
              <a:gd name="T24" fmla="*/ 1055 w 2006"/>
              <a:gd name="T25" fmla="*/ 426 h 2039"/>
              <a:gd name="T26" fmla="*/ 1098 w 2006"/>
              <a:gd name="T27" fmla="*/ 465 h 2039"/>
              <a:gd name="T28" fmla="*/ 1105 w 2006"/>
              <a:gd name="T29" fmla="*/ 489 h 2039"/>
              <a:gd name="T30" fmla="*/ 1119 w 2006"/>
              <a:gd name="T31" fmla="*/ 512 h 2039"/>
              <a:gd name="T32" fmla="*/ 1126 w 2006"/>
              <a:gd name="T33" fmla="*/ 535 h 2039"/>
              <a:gd name="T34" fmla="*/ 1137 w 2006"/>
              <a:gd name="T35" fmla="*/ 547 h 2039"/>
              <a:gd name="T36" fmla="*/ 1175 w 2006"/>
              <a:gd name="T37" fmla="*/ 610 h 2039"/>
              <a:gd name="T38" fmla="*/ 1201 w 2006"/>
              <a:gd name="T39" fmla="*/ 617 h 2039"/>
              <a:gd name="T40" fmla="*/ 1209 w 2006"/>
              <a:gd name="T41" fmla="*/ 629 h 2039"/>
              <a:gd name="T42" fmla="*/ 1292 w 2006"/>
              <a:gd name="T43" fmla="*/ 675 h 2039"/>
              <a:gd name="T44" fmla="*/ 1305 w 2006"/>
              <a:gd name="T45" fmla="*/ 687 h 2039"/>
              <a:gd name="T46" fmla="*/ 1336 w 2006"/>
              <a:gd name="T47" fmla="*/ 693 h 2039"/>
              <a:gd name="T48" fmla="*/ 1368 w 2006"/>
              <a:gd name="T49" fmla="*/ 744 h 2039"/>
              <a:gd name="T50" fmla="*/ 1407 w 2006"/>
              <a:gd name="T51" fmla="*/ 756 h 2039"/>
              <a:gd name="T52" fmla="*/ 1388 w 2006"/>
              <a:gd name="T53" fmla="*/ 778 h 2039"/>
              <a:gd name="T54" fmla="*/ 1433 w 2006"/>
              <a:gd name="T55" fmla="*/ 797 h 2039"/>
              <a:gd name="T56" fmla="*/ 1445 w 2006"/>
              <a:gd name="T57" fmla="*/ 814 h 2039"/>
              <a:gd name="T58" fmla="*/ 1484 w 2006"/>
              <a:gd name="T59" fmla="*/ 901 h 2039"/>
              <a:gd name="T60" fmla="*/ 1498 w 2006"/>
              <a:gd name="T61" fmla="*/ 914 h 2039"/>
              <a:gd name="T62" fmla="*/ 1504 w 2006"/>
              <a:gd name="T63" fmla="*/ 932 h 2039"/>
              <a:gd name="T64" fmla="*/ 1516 w 2006"/>
              <a:gd name="T65" fmla="*/ 937 h 2039"/>
              <a:gd name="T66" fmla="*/ 1524 w 2006"/>
              <a:gd name="T67" fmla="*/ 1022 h 2039"/>
              <a:gd name="T68" fmla="*/ 1587 w 2006"/>
              <a:gd name="T69" fmla="*/ 1030 h 2039"/>
              <a:gd name="T70" fmla="*/ 1593 w 2006"/>
              <a:gd name="T71" fmla="*/ 1046 h 2039"/>
              <a:gd name="T72" fmla="*/ 1665 w 2006"/>
              <a:gd name="T73" fmla="*/ 1094 h 2039"/>
              <a:gd name="T74" fmla="*/ 1692 w 2006"/>
              <a:gd name="T75" fmla="*/ 1107 h 2039"/>
              <a:gd name="T76" fmla="*/ 1910 w 2006"/>
              <a:gd name="T77" fmla="*/ 1094 h 2039"/>
              <a:gd name="T78" fmla="*/ 440 w 2006"/>
              <a:gd name="T79" fmla="*/ 1443 h 2039"/>
              <a:gd name="T80" fmla="*/ 598 w 2006"/>
              <a:gd name="T81" fmla="*/ 1305 h 2039"/>
              <a:gd name="T82" fmla="*/ 520 w 2006"/>
              <a:gd name="T83" fmla="*/ 1025 h 2039"/>
              <a:gd name="T84" fmla="*/ 662 w 2006"/>
              <a:gd name="T85" fmla="*/ 978 h 2039"/>
              <a:gd name="T86" fmla="*/ 682 w 2006"/>
              <a:gd name="T87" fmla="*/ 932 h 2039"/>
              <a:gd name="T88" fmla="*/ 669 w 2006"/>
              <a:gd name="T89" fmla="*/ 902 h 2039"/>
              <a:gd name="T90" fmla="*/ 662 w 2006"/>
              <a:gd name="T91" fmla="*/ 868 h 2039"/>
              <a:gd name="T92" fmla="*/ 648 w 2006"/>
              <a:gd name="T93" fmla="*/ 849 h 2039"/>
              <a:gd name="T94" fmla="*/ 642 w 2006"/>
              <a:gd name="T95" fmla="*/ 826 h 2039"/>
              <a:gd name="T96" fmla="*/ 602 w 2006"/>
              <a:gd name="T97" fmla="*/ 820 h 2039"/>
              <a:gd name="T98" fmla="*/ 597 w 2006"/>
              <a:gd name="T99" fmla="*/ 802 h 2039"/>
              <a:gd name="T100" fmla="*/ 519 w 2006"/>
              <a:gd name="T101" fmla="*/ 814 h 2039"/>
              <a:gd name="T102" fmla="*/ 443 w 2006"/>
              <a:gd name="T103" fmla="*/ 536 h 2039"/>
              <a:gd name="T104" fmla="*/ 674 w 2006"/>
              <a:gd name="T105" fmla="*/ 396 h 2039"/>
              <a:gd name="T106" fmla="*/ 830 w 2006"/>
              <a:gd name="T107" fmla="*/ 258 h 2039"/>
              <a:gd name="T108" fmla="*/ 916 w 2006"/>
              <a:gd name="T109" fmla="*/ 188 h 2039"/>
              <a:gd name="T110" fmla="*/ 959 w 2006"/>
              <a:gd name="T111" fmla="*/ 154 h 2039"/>
              <a:gd name="T112" fmla="*/ 967 w 2006"/>
              <a:gd name="T113" fmla="*/ 121 h 2039"/>
              <a:gd name="T114" fmla="*/ 1060 w 2006"/>
              <a:gd name="T115" fmla="*/ 117 h 20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006" h="2039">
                <a:moveTo>
                  <a:pt x="1060" y="117"/>
                </a:moveTo>
                <a:lnTo>
                  <a:pt x="1060" y="0"/>
                </a:lnTo>
                <a:lnTo>
                  <a:pt x="2006" y="0"/>
                </a:lnTo>
                <a:lnTo>
                  <a:pt x="2006" y="2039"/>
                </a:lnTo>
                <a:lnTo>
                  <a:pt x="0" y="2039"/>
                </a:lnTo>
                <a:lnTo>
                  <a:pt x="0" y="0"/>
                </a:lnTo>
                <a:lnTo>
                  <a:pt x="1060" y="0"/>
                </a:lnTo>
                <a:lnTo>
                  <a:pt x="1060" y="117"/>
                </a:lnTo>
                <a:lnTo>
                  <a:pt x="1059" y="152"/>
                </a:lnTo>
                <a:lnTo>
                  <a:pt x="1014" y="153"/>
                </a:lnTo>
                <a:lnTo>
                  <a:pt x="1015" y="158"/>
                </a:lnTo>
                <a:lnTo>
                  <a:pt x="1009" y="158"/>
                </a:lnTo>
                <a:lnTo>
                  <a:pt x="1009" y="169"/>
                </a:lnTo>
                <a:lnTo>
                  <a:pt x="990" y="171"/>
                </a:lnTo>
                <a:lnTo>
                  <a:pt x="989" y="187"/>
                </a:lnTo>
                <a:lnTo>
                  <a:pt x="985" y="189"/>
                </a:lnTo>
                <a:lnTo>
                  <a:pt x="985" y="204"/>
                </a:lnTo>
                <a:lnTo>
                  <a:pt x="978" y="205"/>
                </a:lnTo>
                <a:lnTo>
                  <a:pt x="978" y="227"/>
                </a:lnTo>
                <a:lnTo>
                  <a:pt x="970" y="228"/>
                </a:lnTo>
                <a:lnTo>
                  <a:pt x="970" y="244"/>
                </a:lnTo>
                <a:lnTo>
                  <a:pt x="964" y="245"/>
                </a:lnTo>
                <a:lnTo>
                  <a:pt x="964" y="262"/>
                </a:lnTo>
                <a:lnTo>
                  <a:pt x="958" y="264"/>
                </a:lnTo>
                <a:lnTo>
                  <a:pt x="958" y="290"/>
                </a:lnTo>
                <a:lnTo>
                  <a:pt x="965" y="291"/>
                </a:lnTo>
                <a:lnTo>
                  <a:pt x="965" y="321"/>
                </a:lnTo>
                <a:lnTo>
                  <a:pt x="970" y="321"/>
                </a:lnTo>
                <a:lnTo>
                  <a:pt x="970" y="356"/>
                </a:lnTo>
                <a:lnTo>
                  <a:pt x="977" y="356"/>
                </a:lnTo>
                <a:lnTo>
                  <a:pt x="978" y="372"/>
                </a:lnTo>
                <a:lnTo>
                  <a:pt x="989" y="372"/>
                </a:lnTo>
                <a:lnTo>
                  <a:pt x="989" y="385"/>
                </a:lnTo>
                <a:lnTo>
                  <a:pt x="1014" y="385"/>
                </a:lnTo>
                <a:lnTo>
                  <a:pt x="1016" y="402"/>
                </a:lnTo>
                <a:lnTo>
                  <a:pt x="1035" y="403"/>
                </a:lnTo>
                <a:lnTo>
                  <a:pt x="1035" y="414"/>
                </a:lnTo>
                <a:lnTo>
                  <a:pt x="1055" y="414"/>
                </a:lnTo>
                <a:lnTo>
                  <a:pt x="1055" y="426"/>
                </a:lnTo>
                <a:lnTo>
                  <a:pt x="1060" y="426"/>
                </a:lnTo>
                <a:lnTo>
                  <a:pt x="1061" y="465"/>
                </a:lnTo>
                <a:lnTo>
                  <a:pt x="1098" y="465"/>
                </a:lnTo>
                <a:lnTo>
                  <a:pt x="1099" y="478"/>
                </a:lnTo>
                <a:lnTo>
                  <a:pt x="1105" y="478"/>
                </a:lnTo>
                <a:lnTo>
                  <a:pt x="1105" y="489"/>
                </a:lnTo>
                <a:lnTo>
                  <a:pt x="1112" y="489"/>
                </a:lnTo>
                <a:lnTo>
                  <a:pt x="1111" y="512"/>
                </a:lnTo>
                <a:lnTo>
                  <a:pt x="1119" y="512"/>
                </a:lnTo>
                <a:lnTo>
                  <a:pt x="1118" y="523"/>
                </a:lnTo>
                <a:lnTo>
                  <a:pt x="1126" y="523"/>
                </a:lnTo>
                <a:lnTo>
                  <a:pt x="1126" y="535"/>
                </a:lnTo>
                <a:lnTo>
                  <a:pt x="1131" y="535"/>
                </a:lnTo>
                <a:lnTo>
                  <a:pt x="1131" y="546"/>
                </a:lnTo>
                <a:lnTo>
                  <a:pt x="1137" y="547"/>
                </a:lnTo>
                <a:lnTo>
                  <a:pt x="1137" y="605"/>
                </a:lnTo>
                <a:lnTo>
                  <a:pt x="1174" y="605"/>
                </a:lnTo>
                <a:lnTo>
                  <a:pt x="1175" y="610"/>
                </a:lnTo>
                <a:lnTo>
                  <a:pt x="1183" y="610"/>
                </a:lnTo>
                <a:lnTo>
                  <a:pt x="1184" y="616"/>
                </a:lnTo>
                <a:lnTo>
                  <a:pt x="1201" y="617"/>
                </a:lnTo>
                <a:lnTo>
                  <a:pt x="1202" y="623"/>
                </a:lnTo>
                <a:lnTo>
                  <a:pt x="1209" y="623"/>
                </a:lnTo>
                <a:lnTo>
                  <a:pt x="1209" y="629"/>
                </a:lnTo>
                <a:lnTo>
                  <a:pt x="1215" y="629"/>
                </a:lnTo>
                <a:lnTo>
                  <a:pt x="1215" y="676"/>
                </a:lnTo>
                <a:lnTo>
                  <a:pt x="1292" y="675"/>
                </a:lnTo>
                <a:lnTo>
                  <a:pt x="1292" y="680"/>
                </a:lnTo>
                <a:lnTo>
                  <a:pt x="1305" y="680"/>
                </a:lnTo>
                <a:lnTo>
                  <a:pt x="1305" y="687"/>
                </a:lnTo>
                <a:lnTo>
                  <a:pt x="1316" y="687"/>
                </a:lnTo>
                <a:lnTo>
                  <a:pt x="1317" y="694"/>
                </a:lnTo>
                <a:lnTo>
                  <a:pt x="1336" y="693"/>
                </a:lnTo>
                <a:lnTo>
                  <a:pt x="1337" y="676"/>
                </a:lnTo>
                <a:lnTo>
                  <a:pt x="1367" y="676"/>
                </a:lnTo>
                <a:lnTo>
                  <a:pt x="1368" y="744"/>
                </a:lnTo>
                <a:lnTo>
                  <a:pt x="1412" y="745"/>
                </a:lnTo>
                <a:lnTo>
                  <a:pt x="1409" y="753"/>
                </a:lnTo>
                <a:lnTo>
                  <a:pt x="1407" y="756"/>
                </a:lnTo>
                <a:lnTo>
                  <a:pt x="1395" y="757"/>
                </a:lnTo>
                <a:lnTo>
                  <a:pt x="1389" y="766"/>
                </a:lnTo>
                <a:lnTo>
                  <a:pt x="1388" y="778"/>
                </a:lnTo>
                <a:lnTo>
                  <a:pt x="1422" y="779"/>
                </a:lnTo>
                <a:lnTo>
                  <a:pt x="1432" y="785"/>
                </a:lnTo>
                <a:lnTo>
                  <a:pt x="1433" y="797"/>
                </a:lnTo>
                <a:lnTo>
                  <a:pt x="1439" y="798"/>
                </a:lnTo>
                <a:lnTo>
                  <a:pt x="1439" y="814"/>
                </a:lnTo>
                <a:lnTo>
                  <a:pt x="1445" y="814"/>
                </a:lnTo>
                <a:lnTo>
                  <a:pt x="1446" y="883"/>
                </a:lnTo>
                <a:lnTo>
                  <a:pt x="1484" y="884"/>
                </a:lnTo>
                <a:lnTo>
                  <a:pt x="1484" y="901"/>
                </a:lnTo>
                <a:lnTo>
                  <a:pt x="1491" y="902"/>
                </a:lnTo>
                <a:lnTo>
                  <a:pt x="1491" y="908"/>
                </a:lnTo>
                <a:lnTo>
                  <a:pt x="1498" y="914"/>
                </a:lnTo>
                <a:lnTo>
                  <a:pt x="1498" y="920"/>
                </a:lnTo>
                <a:lnTo>
                  <a:pt x="1504" y="921"/>
                </a:lnTo>
                <a:lnTo>
                  <a:pt x="1504" y="932"/>
                </a:lnTo>
                <a:lnTo>
                  <a:pt x="1509" y="932"/>
                </a:lnTo>
                <a:lnTo>
                  <a:pt x="1509" y="936"/>
                </a:lnTo>
                <a:lnTo>
                  <a:pt x="1516" y="937"/>
                </a:lnTo>
                <a:lnTo>
                  <a:pt x="1516" y="943"/>
                </a:lnTo>
                <a:lnTo>
                  <a:pt x="1524" y="943"/>
                </a:lnTo>
                <a:lnTo>
                  <a:pt x="1524" y="1022"/>
                </a:lnTo>
                <a:lnTo>
                  <a:pt x="1581" y="1022"/>
                </a:lnTo>
                <a:lnTo>
                  <a:pt x="1581" y="1030"/>
                </a:lnTo>
                <a:lnTo>
                  <a:pt x="1587" y="1030"/>
                </a:lnTo>
                <a:lnTo>
                  <a:pt x="1587" y="1040"/>
                </a:lnTo>
                <a:lnTo>
                  <a:pt x="1593" y="1041"/>
                </a:lnTo>
                <a:lnTo>
                  <a:pt x="1593" y="1046"/>
                </a:lnTo>
                <a:lnTo>
                  <a:pt x="1599" y="1047"/>
                </a:lnTo>
                <a:lnTo>
                  <a:pt x="1600" y="1093"/>
                </a:lnTo>
                <a:lnTo>
                  <a:pt x="1665" y="1094"/>
                </a:lnTo>
                <a:lnTo>
                  <a:pt x="1665" y="1101"/>
                </a:lnTo>
                <a:lnTo>
                  <a:pt x="1692" y="1101"/>
                </a:lnTo>
                <a:lnTo>
                  <a:pt x="1692" y="1107"/>
                </a:lnTo>
                <a:lnTo>
                  <a:pt x="1768" y="1106"/>
                </a:lnTo>
                <a:lnTo>
                  <a:pt x="1768" y="1093"/>
                </a:lnTo>
                <a:lnTo>
                  <a:pt x="1910" y="1094"/>
                </a:lnTo>
                <a:lnTo>
                  <a:pt x="1911" y="1792"/>
                </a:lnTo>
                <a:lnTo>
                  <a:pt x="441" y="1793"/>
                </a:lnTo>
                <a:lnTo>
                  <a:pt x="440" y="1443"/>
                </a:lnTo>
                <a:lnTo>
                  <a:pt x="520" y="1443"/>
                </a:lnTo>
                <a:lnTo>
                  <a:pt x="519" y="1305"/>
                </a:lnTo>
                <a:lnTo>
                  <a:pt x="598" y="1305"/>
                </a:lnTo>
                <a:lnTo>
                  <a:pt x="598" y="1237"/>
                </a:lnTo>
                <a:lnTo>
                  <a:pt x="520" y="1236"/>
                </a:lnTo>
                <a:lnTo>
                  <a:pt x="520" y="1025"/>
                </a:lnTo>
                <a:lnTo>
                  <a:pt x="597" y="1023"/>
                </a:lnTo>
                <a:lnTo>
                  <a:pt x="598" y="979"/>
                </a:lnTo>
                <a:lnTo>
                  <a:pt x="662" y="978"/>
                </a:lnTo>
                <a:lnTo>
                  <a:pt x="663" y="967"/>
                </a:lnTo>
                <a:lnTo>
                  <a:pt x="681" y="966"/>
                </a:lnTo>
                <a:lnTo>
                  <a:pt x="682" y="932"/>
                </a:lnTo>
                <a:lnTo>
                  <a:pt x="674" y="932"/>
                </a:lnTo>
                <a:lnTo>
                  <a:pt x="674" y="902"/>
                </a:lnTo>
                <a:lnTo>
                  <a:pt x="669" y="902"/>
                </a:lnTo>
                <a:lnTo>
                  <a:pt x="669" y="886"/>
                </a:lnTo>
                <a:lnTo>
                  <a:pt x="663" y="885"/>
                </a:lnTo>
                <a:lnTo>
                  <a:pt x="662" y="868"/>
                </a:lnTo>
                <a:lnTo>
                  <a:pt x="654" y="868"/>
                </a:lnTo>
                <a:lnTo>
                  <a:pt x="653" y="849"/>
                </a:lnTo>
                <a:lnTo>
                  <a:pt x="648" y="849"/>
                </a:lnTo>
                <a:lnTo>
                  <a:pt x="648" y="838"/>
                </a:lnTo>
                <a:lnTo>
                  <a:pt x="642" y="838"/>
                </a:lnTo>
                <a:lnTo>
                  <a:pt x="642" y="826"/>
                </a:lnTo>
                <a:lnTo>
                  <a:pt x="624" y="825"/>
                </a:lnTo>
                <a:lnTo>
                  <a:pt x="623" y="820"/>
                </a:lnTo>
                <a:lnTo>
                  <a:pt x="602" y="820"/>
                </a:lnTo>
                <a:lnTo>
                  <a:pt x="602" y="826"/>
                </a:lnTo>
                <a:lnTo>
                  <a:pt x="596" y="826"/>
                </a:lnTo>
                <a:lnTo>
                  <a:pt x="597" y="802"/>
                </a:lnTo>
                <a:lnTo>
                  <a:pt x="572" y="802"/>
                </a:lnTo>
                <a:lnTo>
                  <a:pt x="571" y="814"/>
                </a:lnTo>
                <a:lnTo>
                  <a:pt x="519" y="814"/>
                </a:lnTo>
                <a:lnTo>
                  <a:pt x="520" y="745"/>
                </a:lnTo>
                <a:lnTo>
                  <a:pt x="442" y="745"/>
                </a:lnTo>
                <a:lnTo>
                  <a:pt x="443" y="536"/>
                </a:lnTo>
                <a:lnTo>
                  <a:pt x="598" y="535"/>
                </a:lnTo>
                <a:lnTo>
                  <a:pt x="598" y="396"/>
                </a:lnTo>
                <a:lnTo>
                  <a:pt x="674" y="396"/>
                </a:lnTo>
                <a:lnTo>
                  <a:pt x="674" y="328"/>
                </a:lnTo>
                <a:lnTo>
                  <a:pt x="830" y="327"/>
                </a:lnTo>
                <a:lnTo>
                  <a:pt x="830" y="258"/>
                </a:lnTo>
                <a:lnTo>
                  <a:pt x="892" y="256"/>
                </a:lnTo>
                <a:lnTo>
                  <a:pt x="891" y="217"/>
                </a:lnTo>
                <a:lnTo>
                  <a:pt x="916" y="188"/>
                </a:lnTo>
                <a:lnTo>
                  <a:pt x="926" y="186"/>
                </a:lnTo>
                <a:lnTo>
                  <a:pt x="953" y="155"/>
                </a:lnTo>
                <a:lnTo>
                  <a:pt x="959" y="154"/>
                </a:lnTo>
                <a:lnTo>
                  <a:pt x="958" y="136"/>
                </a:lnTo>
                <a:lnTo>
                  <a:pt x="968" y="127"/>
                </a:lnTo>
                <a:lnTo>
                  <a:pt x="967" y="121"/>
                </a:lnTo>
                <a:lnTo>
                  <a:pt x="974" y="120"/>
                </a:lnTo>
                <a:lnTo>
                  <a:pt x="974" y="116"/>
                </a:lnTo>
                <a:lnTo>
                  <a:pt x="1060" y="117"/>
                </a:lnTo>
              </a:path>
            </a:pathLst>
          </a:custGeom>
          <a:solidFill>
            <a:schemeClr val="bg1"/>
          </a:solidFill>
          <a:ln w="19050" cap="rnd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5_miles">
            <a:extLst>
              <a:ext uri="{FF2B5EF4-FFF2-40B4-BE49-F238E27FC236}">
                <a16:creationId xmlns:a16="http://schemas.microsoft.com/office/drawing/2014/main" id="{99F6B883-3364-8978-807B-79CACB481082}"/>
              </a:ext>
            </a:extLst>
          </p:cNvPr>
          <p:cNvSpPr/>
          <p:nvPr/>
        </p:nvSpPr>
        <p:spPr bwMode="auto">
          <a:xfrm>
            <a:off x="10840937" y="6379869"/>
            <a:ext cx="1014984" cy="27432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5 MILES</a:t>
            </a:r>
          </a:p>
        </p:txBody>
      </p:sp>
      <p:sp>
        <p:nvSpPr>
          <p:cNvPr id="15" name="YFOutline">
            <a:extLst>
              <a:ext uri="{FF2B5EF4-FFF2-40B4-BE49-F238E27FC236}">
                <a16:creationId xmlns:a16="http://schemas.microsoft.com/office/drawing/2014/main" id="{EA98835E-F593-83FF-548D-5BD41B1A674D}"/>
              </a:ext>
            </a:extLst>
          </p:cNvPr>
          <p:cNvSpPr>
            <a:spLocks/>
          </p:cNvSpPr>
          <p:nvPr/>
        </p:nvSpPr>
        <p:spPr bwMode="auto">
          <a:xfrm>
            <a:off x="8316685" y="1424473"/>
            <a:ext cx="3614057" cy="4652865"/>
          </a:xfrm>
          <a:custGeom>
            <a:avLst/>
            <a:gdLst>
              <a:gd name="T0" fmla="*/ 574 w 1471"/>
              <a:gd name="T1" fmla="*/ 37 h 1677"/>
              <a:gd name="T2" fmla="*/ 569 w 1471"/>
              <a:gd name="T3" fmla="*/ 53 h 1677"/>
              <a:gd name="T4" fmla="*/ 545 w 1471"/>
              <a:gd name="T5" fmla="*/ 73 h 1677"/>
              <a:gd name="T6" fmla="*/ 538 w 1471"/>
              <a:gd name="T7" fmla="*/ 111 h 1677"/>
              <a:gd name="T8" fmla="*/ 524 w 1471"/>
              <a:gd name="T9" fmla="*/ 129 h 1677"/>
              <a:gd name="T10" fmla="*/ 518 w 1471"/>
              <a:gd name="T11" fmla="*/ 174 h 1677"/>
              <a:gd name="T12" fmla="*/ 530 w 1471"/>
              <a:gd name="T13" fmla="*/ 205 h 1677"/>
              <a:gd name="T14" fmla="*/ 538 w 1471"/>
              <a:gd name="T15" fmla="*/ 256 h 1677"/>
              <a:gd name="T16" fmla="*/ 574 w 1471"/>
              <a:gd name="T17" fmla="*/ 269 h 1677"/>
              <a:gd name="T18" fmla="*/ 595 w 1471"/>
              <a:gd name="T19" fmla="*/ 298 h 1677"/>
              <a:gd name="T20" fmla="*/ 620 w 1471"/>
              <a:gd name="T21" fmla="*/ 310 h 1677"/>
              <a:gd name="T22" fmla="*/ 659 w 1471"/>
              <a:gd name="T23" fmla="*/ 362 h 1677"/>
              <a:gd name="T24" fmla="*/ 672 w 1471"/>
              <a:gd name="T25" fmla="*/ 373 h 1677"/>
              <a:gd name="T26" fmla="*/ 678 w 1471"/>
              <a:gd name="T27" fmla="*/ 407 h 1677"/>
              <a:gd name="T28" fmla="*/ 691 w 1471"/>
              <a:gd name="T29" fmla="*/ 419 h 1677"/>
              <a:gd name="T30" fmla="*/ 697 w 1471"/>
              <a:gd name="T31" fmla="*/ 489 h 1677"/>
              <a:gd name="T32" fmla="*/ 743 w 1471"/>
              <a:gd name="T33" fmla="*/ 494 h 1677"/>
              <a:gd name="T34" fmla="*/ 762 w 1471"/>
              <a:gd name="T35" fmla="*/ 507 h 1677"/>
              <a:gd name="T36" fmla="*/ 775 w 1471"/>
              <a:gd name="T37" fmla="*/ 513 h 1677"/>
              <a:gd name="T38" fmla="*/ 852 w 1471"/>
              <a:gd name="T39" fmla="*/ 564 h 1677"/>
              <a:gd name="T40" fmla="*/ 876 w 1471"/>
              <a:gd name="T41" fmla="*/ 571 h 1677"/>
              <a:gd name="T42" fmla="*/ 897 w 1471"/>
              <a:gd name="T43" fmla="*/ 560 h 1677"/>
              <a:gd name="T44" fmla="*/ 972 w 1471"/>
              <a:gd name="T45" fmla="*/ 629 h 1677"/>
              <a:gd name="T46" fmla="*/ 955 w 1471"/>
              <a:gd name="T47" fmla="*/ 641 h 1677"/>
              <a:gd name="T48" fmla="*/ 982 w 1471"/>
              <a:gd name="T49" fmla="*/ 663 h 1677"/>
              <a:gd name="T50" fmla="*/ 999 w 1471"/>
              <a:gd name="T51" fmla="*/ 682 h 1677"/>
              <a:gd name="T52" fmla="*/ 1006 w 1471"/>
              <a:gd name="T53" fmla="*/ 767 h 1677"/>
              <a:gd name="T54" fmla="*/ 1051 w 1471"/>
              <a:gd name="T55" fmla="*/ 786 h 1677"/>
              <a:gd name="T56" fmla="*/ 1058 w 1471"/>
              <a:gd name="T57" fmla="*/ 804 h 1677"/>
              <a:gd name="T58" fmla="*/ 1069 w 1471"/>
              <a:gd name="T59" fmla="*/ 816 h 1677"/>
              <a:gd name="T60" fmla="*/ 1076 w 1471"/>
              <a:gd name="T61" fmla="*/ 827 h 1677"/>
              <a:gd name="T62" fmla="*/ 1141 w 1471"/>
              <a:gd name="T63" fmla="*/ 906 h 1677"/>
              <a:gd name="T64" fmla="*/ 1147 w 1471"/>
              <a:gd name="T65" fmla="*/ 924 h 1677"/>
              <a:gd name="T66" fmla="*/ 1159 w 1471"/>
              <a:gd name="T67" fmla="*/ 931 h 1677"/>
              <a:gd name="T68" fmla="*/ 1225 w 1471"/>
              <a:gd name="T69" fmla="*/ 985 h 1677"/>
              <a:gd name="T70" fmla="*/ 1328 w 1471"/>
              <a:gd name="T71" fmla="*/ 990 h 1677"/>
              <a:gd name="T72" fmla="*/ 1471 w 1471"/>
              <a:gd name="T73" fmla="*/ 1676 h 1677"/>
              <a:gd name="T74" fmla="*/ 80 w 1471"/>
              <a:gd name="T75" fmla="*/ 1327 h 1677"/>
              <a:gd name="T76" fmla="*/ 158 w 1471"/>
              <a:gd name="T77" fmla="*/ 1121 h 1677"/>
              <a:gd name="T78" fmla="*/ 157 w 1471"/>
              <a:gd name="T79" fmla="*/ 907 h 1677"/>
              <a:gd name="T80" fmla="*/ 223 w 1471"/>
              <a:gd name="T81" fmla="*/ 851 h 1677"/>
              <a:gd name="T82" fmla="*/ 234 w 1471"/>
              <a:gd name="T83" fmla="*/ 816 h 1677"/>
              <a:gd name="T84" fmla="*/ 229 w 1471"/>
              <a:gd name="T85" fmla="*/ 770 h 1677"/>
              <a:gd name="T86" fmla="*/ 214 w 1471"/>
              <a:gd name="T87" fmla="*/ 752 h 1677"/>
              <a:gd name="T88" fmla="*/ 208 w 1471"/>
              <a:gd name="T89" fmla="*/ 722 h 1677"/>
              <a:gd name="T90" fmla="*/ 184 w 1471"/>
              <a:gd name="T91" fmla="*/ 709 h 1677"/>
              <a:gd name="T92" fmla="*/ 162 w 1471"/>
              <a:gd name="T93" fmla="*/ 710 h 1677"/>
              <a:gd name="T94" fmla="*/ 132 w 1471"/>
              <a:gd name="T95" fmla="*/ 686 h 1677"/>
              <a:gd name="T96" fmla="*/ 80 w 1471"/>
              <a:gd name="T97" fmla="*/ 629 h 1677"/>
              <a:gd name="T98" fmla="*/ 158 w 1471"/>
              <a:gd name="T99" fmla="*/ 419 h 1677"/>
              <a:gd name="T100" fmla="*/ 234 w 1471"/>
              <a:gd name="T101" fmla="*/ 212 h 1677"/>
              <a:gd name="T102" fmla="*/ 452 w 1471"/>
              <a:gd name="T103" fmla="*/ 140 h 1677"/>
              <a:gd name="T104" fmla="*/ 486 w 1471"/>
              <a:gd name="T105" fmla="*/ 70 h 1677"/>
              <a:gd name="T106" fmla="*/ 518 w 1471"/>
              <a:gd name="T107" fmla="*/ 20 h 1677"/>
              <a:gd name="T108" fmla="*/ 534 w 1471"/>
              <a:gd name="T109" fmla="*/ 4 h 1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71" h="1677">
                <a:moveTo>
                  <a:pt x="620" y="1"/>
                </a:moveTo>
                <a:lnTo>
                  <a:pt x="619" y="36"/>
                </a:lnTo>
                <a:lnTo>
                  <a:pt x="574" y="37"/>
                </a:lnTo>
                <a:lnTo>
                  <a:pt x="575" y="42"/>
                </a:lnTo>
                <a:lnTo>
                  <a:pt x="569" y="42"/>
                </a:lnTo>
                <a:lnTo>
                  <a:pt x="569" y="53"/>
                </a:lnTo>
                <a:lnTo>
                  <a:pt x="550" y="55"/>
                </a:lnTo>
                <a:lnTo>
                  <a:pt x="549" y="71"/>
                </a:lnTo>
                <a:lnTo>
                  <a:pt x="545" y="73"/>
                </a:lnTo>
                <a:lnTo>
                  <a:pt x="545" y="88"/>
                </a:lnTo>
                <a:lnTo>
                  <a:pt x="538" y="89"/>
                </a:lnTo>
                <a:lnTo>
                  <a:pt x="538" y="111"/>
                </a:lnTo>
                <a:lnTo>
                  <a:pt x="530" y="112"/>
                </a:lnTo>
                <a:lnTo>
                  <a:pt x="530" y="128"/>
                </a:lnTo>
                <a:lnTo>
                  <a:pt x="524" y="129"/>
                </a:lnTo>
                <a:lnTo>
                  <a:pt x="524" y="146"/>
                </a:lnTo>
                <a:lnTo>
                  <a:pt x="518" y="148"/>
                </a:lnTo>
                <a:lnTo>
                  <a:pt x="518" y="174"/>
                </a:lnTo>
                <a:lnTo>
                  <a:pt x="525" y="175"/>
                </a:lnTo>
                <a:lnTo>
                  <a:pt x="525" y="205"/>
                </a:lnTo>
                <a:lnTo>
                  <a:pt x="530" y="205"/>
                </a:lnTo>
                <a:lnTo>
                  <a:pt x="530" y="240"/>
                </a:lnTo>
                <a:lnTo>
                  <a:pt x="537" y="240"/>
                </a:lnTo>
                <a:lnTo>
                  <a:pt x="538" y="256"/>
                </a:lnTo>
                <a:lnTo>
                  <a:pt x="549" y="256"/>
                </a:lnTo>
                <a:lnTo>
                  <a:pt x="549" y="269"/>
                </a:lnTo>
                <a:lnTo>
                  <a:pt x="574" y="269"/>
                </a:lnTo>
                <a:lnTo>
                  <a:pt x="576" y="286"/>
                </a:lnTo>
                <a:lnTo>
                  <a:pt x="595" y="287"/>
                </a:lnTo>
                <a:lnTo>
                  <a:pt x="595" y="298"/>
                </a:lnTo>
                <a:lnTo>
                  <a:pt x="615" y="298"/>
                </a:lnTo>
                <a:lnTo>
                  <a:pt x="615" y="310"/>
                </a:lnTo>
                <a:lnTo>
                  <a:pt x="620" y="310"/>
                </a:lnTo>
                <a:lnTo>
                  <a:pt x="621" y="349"/>
                </a:lnTo>
                <a:lnTo>
                  <a:pt x="658" y="349"/>
                </a:lnTo>
                <a:lnTo>
                  <a:pt x="659" y="362"/>
                </a:lnTo>
                <a:lnTo>
                  <a:pt x="665" y="362"/>
                </a:lnTo>
                <a:lnTo>
                  <a:pt x="665" y="373"/>
                </a:lnTo>
                <a:lnTo>
                  <a:pt x="672" y="373"/>
                </a:lnTo>
                <a:lnTo>
                  <a:pt x="671" y="396"/>
                </a:lnTo>
                <a:lnTo>
                  <a:pt x="679" y="396"/>
                </a:lnTo>
                <a:lnTo>
                  <a:pt x="678" y="407"/>
                </a:lnTo>
                <a:lnTo>
                  <a:pt x="686" y="407"/>
                </a:lnTo>
                <a:lnTo>
                  <a:pt x="686" y="419"/>
                </a:lnTo>
                <a:lnTo>
                  <a:pt x="691" y="419"/>
                </a:lnTo>
                <a:lnTo>
                  <a:pt x="691" y="430"/>
                </a:lnTo>
                <a:lnTo>
                  <a:pt x="697" y="431"/>
                </a:lnTo>
                <a:lnTo>
                  <a:pt x="697" y="489"/>
                </a:lnTo>
                <a:lnTo>
                  <a:pt x="734" y="489"/>
                </a:lnTo>
                <a:lnTo>
                  <a:pt x="735" y="494"/>
                </a:lnTo>
                <a:lnTo>
                  <a:pt x="743" y="494"/>
                </a:lnTo>
                <a:lnTo>
                  <a:pt x="744" y="500"/>
                </a:lnTo>
                <a:lnTo>
                  <a:pt x="761" y="501"/>
                </a:lnTo>
                <a:lnTo>
                  <a:pt x="762" y="507"/>
                </a:lnTo>
                <a:lnTo>
                  <a:pt x="769" y="507"/>
                </a:lnTo>
                <a:lnTo>
                  <a:pt x="769" y="513"/>
                </a:lnTo>
                <a:lnTo>
                  <a:pt x="775" y="513"/>
                </a:lnTo>
                <a:lnTo>
                  <a:pt x="775" y="560"/>
                </a:lnTo>
                <a:lnTo>
                  <a:pt x="852" y="559"/>
                </a:lnTo>
                <a:lnTo>
                  <a:pt x="852" y="564"/>
                </a:lnTo>
                <a:lnTo>
                  <a:pt x="865" y="564"/>
                </a:lnTo>
                <a:lnTo>
                  <a:pt x="865" y="571"/>
                </a:lnTo>
                <a:lnTo>
                  <a:pt x="876" y="571"/>
                </a:lnTo>
                <a:lnTo>
                  <a:pt x="877" y="578"/>
                </a:lnTo>
                <a:lnTo>
                  <a:pt x="896" y="577"/>
                </a:lnTo>
                <a:lnTo>
                  <a:pt x="897" y="560"/>
                </a:lnTo>
                <a:lnTo>
                  <a:pt x="927" y="560"/>
                </a:lnTo>
                <a:lnTo>
                  <a:pt x="928" y="628"/>
                </a:lnTo>
                <a:lnTo>
                  <a:pt x="972" y="629"/>
                </a:lnTo>
                <a:lnTo>
                  <a:pt x="969" y="637"/>
                </a:lnTo>
                <a:lnTo>
                  <a:pt x="967" y="640"/>
                </a:lnTo>
                <a:lnTo>
                  <a:pt x="955" y="641"/>
                </a:lnTo>
                <a:lnTo>
                  <a:pt x="949" y="650"/>
                </a:lnTo>
                <a:lnTo>
                  <a:pt x="948" y="662"/>
                </a:lnTo>
                <a:lnTo>
                  <a:pt x="982" y="663"/>
                </a:lnTo>
                <a:lnTo>
                  <a:pt x="992" y="669"/>
                </a:lnTo>
                <a:lnTo>
                  <a:pt x="993" y="681"/>
                </a:lnTo>
                <a:lnTo>
                  <a:pt x="999" y="682"/>
                </a:lnTo>
                <a:lnTo>
                  <a:pt x="999" y="698"/>
                </a:lnTo>
                <a:lnTo>
                  <a:pt x="1005" y="698"/>
                </a:lnTo>
                <a:lnTo>
                  <a:pt x="1006" y="767"/>
                </a:lnTo>
                <a:lnTo>
                  <a:pt x="1044" y="768"/>
                </a:lnTo>
                <a:lnTo>
                  <a:pt x="1044" y="785"/>
                </a:lnTo>
                <a:lnTo>
                  <a:pt x="1051" y="786"/>
                </a:lnTo>
                <a:lnTo>
                  <a:pt x="1051" y="792"/>
                </a:lnTo>
                <a:lnTo>
                  <a:pt x="1058" y="798"/>
                </a:lnTo>
                <a:lnTo>
                  <a:pt x="1058" y="804"/>
                </a:lnTo>
                <a:lnTo>
                  <a:pt x="1064" y="805"/>
                </a:lnTo>
                <a:lnTo>
                  <a:pt x="1064" y="816"/>
                </a:lnTo>
                <a:lnTo>
                  <a:pt x="1069" y="816"/>
                </a:lnTo>
                <a:lnTo>
                  <a:pt x="1069" y="820"/>
                </a:lnTo>
                <a:lnTo>
                  <a:pt x="1076" y="821"/>
                </a:lnTo>
                <a:lnTo>
                  <a:pt x="1076" y="827"/>
                </a:lnTo>
                <a:lnTo>
                  <a:pt x="1084" y="827"/>
                </a:lnTo>
                <a:lnTo>
                  <a:pt x="1084" y="906"/>
                </a:lnTo>
                <a:lnTo>
                  <a:pt x="1141" y="906"/>
                </a:lnTo>
                <a:lnTo>
                  <a:pt x="1141" y="914"/>
                </a:lnTo>
                <a:lnTo>
                  <a:pt x="1147" y="914"/>
                </a:lnTo>
                <a:lnTo>
                  <a:pt x="1147" y="924"/>
                </a:lnTo>
                <a:lnTo>
                  <a:pt x="1153" y="925"/>
                </a:lnTo>
                <a:lnTo>
                  <a:pt x="1153" y="930"/>
                </a:lnTo>
                <a:lnTo>
                  <a:pt x="1159" y="931"/>
                </a:lnTo>
                <a:lnTo>
                  <a:pt x="1160" y="977"/>
                </a:lnTo>
                <a:lnTo>
                  <a:pt x="1225" y="978"/>
                </a:lnTo>
                <a:lnTo>
                  <a:pt x="1225" y="985"/>
                </a:lnTo>
                <a:lnTo>
                  <a:pt x="1252" y="985"/>
                </a:lnTo>
                <a:lnTo>
                  <a:pt x="1252" y="991"/>
                </a:lnTo>
                <a:lnTo>
                  <a:pt x="1328" y="990"/>
                </a:lnTo>
                <a:lnTo>
                  <a:pt x="1328" y="977"/>
                </a:lnTo>
                <a:lnTo>
                  <a:pt x="1470" y="978"/>
                </a:lnTo>
                <a:lnTo>
                  <a:pt x="1471" y="1676"/>
                </a:lnTo>
                <a:lnTo>
                  <a:pt x="1" y="1677"/>
                </a:lnTo>
                <a:lnTo>
                  <a:pt x="0" y="1327"/>
                </a:lnTo>
                <a:lnTo>
                  <a:pt x="80" y="1327"/>
                </a:lnTo>
                <a:lnTo>
                  <a:pt x="79" y="1189"/>
                </a:lnTo>
                <a:lnTo>
                  <a:pt x="158" y="1189"/>
                </a:lnTo>
                <a:lnTo>
                  <a:pt x="158" y="1121"/>
                </a:lnTo>
                <a:lnTo>
                  <a:pt x="80" y="1120"/>
                </a:lnTo>
                <a:lnTo>
                  <a:pt x="80" y="909"/>
                </a:lnTo>
                <a:lnTo>
                  <a:pt x="157" y="907"/>
                </a:lnTo>
                <a:lnTo>
                  <a:pt x="158" y="863"/>
                </a:lnTo>
                <a:lnTo>
                  <a:pt x="222" y="862"/>
                </a:lnTo>
                <a:lnTo>
                  <a:pt x="223" y="851"/>
                </a:lnTo>
                <a:lnTo>
                  <a:pt x="241" y="850"/>
                </a:lnTo>
                <a:lnTo>
                  <a:pt x="242" y="816"/>
                </a:lnTo>
                <a:lnTo>
                  <a:pt x="234" y="816"/>
                </a:lnTo>
                <a:lnTo>
                  <a:pt x="234" y="786"/>
                </a:lnTo>
                <a:lnTo>
                  <a:pt x="229" y="786"/>
                </a:lnTo>
                <a:lnTo>
                  <a:pt x="229" y="770"/>
                </a:lnTo>
                <a:lnTo>
                  <a:pt x="223" y="769"/>
                </a:lnTo>
                <a:lnTo>
                  <a:pt x="222" y="752"/>
                </a:lnTo>
                <a:lnTo>
                  <a:pt x="214" y="752"/>
                </a:lnTo>
                <a:lnTo>
                  <a:pt x="213" y="733"/>
                </a:lnTo>
                <a:lnTo>
                  <a:pt x="208" y="733"/>
                </a:lnTo>
                <a:lnTo>
                  <a:pt x="208" y="722"/>
                </a:lnTo>
                <a:lnTo>
                  <a:pt x="202" y="722"/>
                </a:lnTo>
                <a:lnTo>
                  <a:pt x="202" y="710"/>
                </a:lnTo>
                <a:lnTo>
                  <a:pt x="184" y="709"/>
                </a:lnTo>
                <a:lnTo>
                  <a:pt x="183" y="704"/>
                </a:lnTo>
                <a:lnTo>
                  <a:pt x="162" y="704"/>
                </a:lnTo>
                <a:lnTo>
                  <a:pt x="162" y="710"/>
                </a:lnTo>
                <a:lnTo>
                  <a:pt x="156" y="710"/>
                </a:lnTo>
                <a:lnTo>
                  <a:pt x="157" y="686"/>
                </a:lnTo>
                <a:lnTo>
                  <a:pt x="132" y="686"/>
                </a:lnTo>
                <a:lnTo>
                  <a:pt x="131" y="698"/>
                </a:lnTo>
                <a:lnTo>
                  <a:pt x="79" y="698"/>
                </a:lnTo>
                <a:lnTo>
                  <a:pt x="80" y="629"/>
                </a:lnTo>
                <a:lnTo>
                  <a:pt x="2" y="629"/>
                </a:lnTo>
                <a:lnTo>
                  <a:pt x="3" y="420"/>
                </a:lnTo>
                <a:lnTo>
                  <a:pt x="158" y="419"/>
                </a:lnTo>
                <a:lnTo>
                  <a:pt x="158" y="280"/>
                </a:lnTo>
                <a:lnTo>
                  <a:pt x="234" y="280"/>
                </a:lnTo>
                <a:lnTo>
                  <a:pt x="234" y="212"/>
                </a:lnTo>
                <a:lnTo>
                  <a:pt x="390" y="211"/>
                </a:lnTo>
                <a:lnTo>
                  <a:pt x="390" y="142"/>
                </a:lnTo>
                <a:lnTo>
                  <a:pt x="452" y="140"/>
                </a:lnTo>
                <a:lnTo>
                  <a:pt x="451" y="101"/>
                </a:lnTo>
                <a:lnTo>
                  <a:pt x="476" y="72"/>
                </a:lnTo>
                <a:lnTo>
                  <a:pt x="486" y="70"/>
                </a:lnTo>
                <a:lnTo>
                  <a:pt x="513" y="39"/>
                </a:lnTo>
                <a:lnTo>
                  <a:pt x="519" y="38"/>
                </a:lnTo>
                <a:lnTo>
                  <a:pt x="518" y="20"/>
                </a:lnTo>
                <a:lnTo>
                  <a:pt x="528" y="11"/>
                </a:lnTo>
                <a:lnTo>
                  <a:pt x="527" y="5"/>
                </a:lnTo>
                <a:lnTo>
                  <a:pt x="534" y="4"/>
                </a:lnTo>
                <a:lnTo>
                  <a:pt x="534" y="0"/>
                </a:lnTo>
                <a:lnTo>
                  <a:pt x="620" y="1"/>
                </a:lnTo>
              </a:path>
            </a:pathLst>
          </a:custGeom>
          <a:noFill/>
          <a:ln w="63500" cap="rnd">
            <a:solidFill>
              <a:srgbClr val="0099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19" name="shots">
            <a:extLst>
              <a:ext uri="{FF2B5EF4-FFF2-40B4-BE49-F238E27FC236}">
                <a16:creationId xmlns:a16="http://schemas.microsoft.com/office/drawing/2014/main" id="{FBECE647-6756-423B-FE02-DAD5957A335C}"/>
              </a:ext>
            </a:extLst>
          </p:cNvPr>
          <p:cNvGrpSpPr/>
          <p:nvPr/>
        </p:nvGrpSpPr>
        <p:grpSpPr>
          <a:xfrm>
            <a:off x="8443007" y="2277812"/>
            <a:ext cx="1787944" cy="1768848"/>
            <a:chOff x="8443007" y="2277812"/>
            <a:chExt cx="1787944" cy="1768848"/>
          </a:xfrm>
        </p:grpSpPr>
        <p:sp>
          <p:nvSpPr>
            <p:cNvPr id="20" name="Star: 24 Points 19">
              <a:extLst>
                <a:ext uri="{FF2B5EF4-FFF2-40B4-BE49-F238E27FC236}">
                  <a16:creationId xmlns:a16="http://schemas.microsoft.com/office/drawing/2014/main" id="{D93A725B-9F8F-517F-FCEE-B32768CCA2C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443007" y="2735012"/>
              <a:ext cx="182880" cy="182880"/>
            </a:xfrm>
            <a:prstGeom prst="star24">
              <a:avLst>
                <a:gd name="adj" fmla="val 29388"/>
              </a:avLst>
            </a:prstGeom>
            <a:gradFill flip="none" rotWithShape="1">
              <a:gsLst>
                <a:gs pos="13000">
                  <a:srgbClr val="C85C12"/>
                </a:gs>
                <a:gs pos="50000">
                  <a:srgbClr val="FFE181"/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100"/>
            </a:p>
          </p:txBody>
        </p:sp>
        <p:sp>
          <p:nvSpPr>
            <p:cNvPr id="21" name="Star: 24 Points 20">
              <a:extLst>
                <a:ext uri="{FF2B5EF4-FFF2-40B4-BE49-F238E27FC236}">
                  <a16:creationId xmlns:a16="http://schemas.microsoft.com/office/drawing/2014/main" id="{B7C8B82F-E9C0-C630-3ABC-BC8181F819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52537" y="2277812"/>
              <a:ext cx="182880" cy="182880"/>
            </a:xfrm>
            <a:prstGeom prst="star24">
              <a:avLst>
                <a:gd name="adj" fmla="val 29388"/>
              </a:avLst>
            </a:prstGeom>
            <a:gradFill flip="none" rotWithShape="1">
              <a:gsLst>
                <a:gs pos="13000">
                  <a:srgbClr val="C85C12"/>
                </a:gs>
                <a:gs pos="50000">
                  <a:srgbClr val="FFE181"/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100"/>
            </a:p>
          </p:txBody>
        </p:sp>
        <p:sp>
          <p:nvSpPr>
            <p:cNvPr id="22" name="Star: 24 Points 21">
              <a:extLst>
                <a:ext uri="{FF2B5EF4-FFF2-40B4-BE49-F238E27FC236}">
                  <a16:creationId xmlns:a16="http://schemas.microsoft.com/office/drawing/2014/main" id="{4A750E74-7DDE-A347-27FB-75D4A4D9893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457299" y="2305800"/>
              <a:ext cx="182880" cy="182880"/>
            </a:xfrm>
            <a:prstGeom prst="star24">
              <a:avLst>
                <a:gd name="adj" fmla="val 29388"/>
              </a:avLst>
            </a:prstGeom>
            <a:gradFill flip="none" rotWithShape="1">
              <a:gsLst>
                <a:gs pos="13000">
                  <a:srgbClr val="C85C12"/>
                </a:gs>
                <a:gs pos="50000">
                  <a:srgbClr val="FFE181"/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100"/>
            </a:p>
          </p:txBody>
        </p:sp>
        <p:sp>
          <p:nvSpPr>
            <p:cNvPr id="23" name="Star: 24 Points 22">
              <a:extLst>
                <a:ext uri="{FF2B5EF4-FFF2-40B4-BE49-F238E27FC236}">
                  <a16:creationId xmlns:a16="http://schemas.microsoft.com/office/drawing/2014/main" id="{48F4E93E-A3F8-E18E-56C6-B740789E146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410768" y="2387503"/>
              <a:ext cx="182880" cy="182880"/>
            </a:xfrm>
            <a:prstGeom prst="star24">
              <a:avLst>
                <a:gd name="adj" fmla="val 29388"/>
              </a:avLst>
            </a:prstGeom>
            <a:gradFill flip="none" rotWithShape="1">
              <a:gsLst>
                <a:gs pos="13000">
                  <a:srgbClr val="C85C12"/>
                </a:gs>
                <a:gs pos="50000">
                  <a:srgbClr val="FFE181"/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100"/>
            </a:p>
          </p:txBody>
        </p:sp>
        <p:sp>
          <p:nvSpPr>
            <p:cNvPr id="24" name="Star: 24 Points 23">
              <a:extLst>
                <a:ext uri="{FF2B5EF4-FFF2-40B4-BE49-F238E27FC236}">
                  <a16:creationId xmlns:a16="http://schemas.microsoft.com/office/drawing/2014/main" id="{5439E75B-4AA0-91F8-BFF4-4D5F91B3578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573534" y="2574555"/>
              <a:ext cx="182880" cy="182880"/>
            </a:xfrm>
            <a:prstGeom prst="star24">
              <a:avLst>
                <a:gd name="adj" fmla="val 29388"/>
              </a:avLst>
            </a:prstGeom>
            <a:gradFill flip="none" rotWithShape="1">
              <a:gsLst>
                <a:gs pos="13000">
                  <a:srgbClr val="C85C12"/>
                </a:gs>
                <a:gs pos="50000">
                  <a:srgbClr val="FFE181"/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100"/>
            </a:p>
          </p:txBody>
        </p:sp>
        <p:sp>
          <p:nvSpPr>
            <p:cNvPr id="25" name="Star: 24 Points 24">
              <a:extLst>
                <a:ext uri="{FF2B5EF4-FFF2-40B4-BE49-F238E27FC236}">
                  <a16:creationId xmlns:a16="http://schemas.microsoft.com/office/drawing/2014/main" id="{2082CC1C-79BA-2DAE-809D-6837C46E33B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390654" y="2971500"/>
              <a:ext cx="182880" cy="182880"/>
            </a:xfrm>
            <a:prstGeom prst="star24">
              <a:avLst>
                <a:gd name="adj" fmla="val 29388"/>
              </a:avLst>
            </a:prstGeom>
            <a:gradFill flip="none" rotWithShape="1">
              <a:gsLst>
                <a:gs pos="13000">
                  <a:srgbClr val="C85C12"/>
                </a:gs>
                <a:gs pos="50000">
                  <a:srgbClr val="FFE181"/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100"/>
            </a:p>
          </p:txBody>
        </p:sp>
        <p:sp>
          <p:nvSpPr>
            <p:cNvPr id="26" name="Star: 24 Points 25">
              <a:extLst>
                <a:ext uri="{FF2B5EF4-FFF2-40B4-BE49-F238E27FC236}">
                  <a16:creationId xmlns:a16="http://schemas.microsoft.com/office/drawing/2014/main" id="{EECE72CF-E4EE-7B2C-D76C-F4BBB0EA2D4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560979" y="3415440"/>
              <a:ext cx="182880" cy="182880"/>
            </a:xfrm>
            <a:prstGeom prst="star24">
              <a:avLst>
                <a:gd name="adj" fmla="val 29388"/>
              </a:avLst>
            </a:prstGeom>
            <a:gradFill flip="none" rotWithShape="1">
              <a:gsLst>
                <a:gs pos="13000">
                  <a:srgbClr val="C85C12"/>
                </a:gs>
                <a:gs pos="50000">
                  <a:srgbClr val="FFE181"/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100"/>
            </a:p>
          </p:txBody>
        </p:sp>
        <p:sp>
          <p:nvSpPr>
            <p:cNvPr id="27" name="Star: 24 Points 26">
              <a:extLst>
                <a:ext uri="{FF2B5EF4-FFF2-40B4-BE49-F238E27FC236}">
                  <a16:creationId xmlns:a16="http://schemas.microsoft.com/office/drawing/2014/main" id="{B2733537-0083-34A4-F5E1-70944E3AE5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798191" y="3465541"/>
              <a:ext cx="182880" cy="182880"/>
            </a:xfrm>
            <a:prstGeom prst="star24">
              <a:avLst>
                <a:gd name="adj" fmla="val 29388"/>
              </a:avLst>
            </a:prstGeom>
            <a:gradFill flip="none" rotWithShape="1">
              <a:gsLst>
                <a:gs pos="13000">
                  <a:srgbClr val="C85C12"/>
                </a:gs>
                <a:gs pos="50000">
                  <a:srgbClr val="FFE181"/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100"/>
            </a:p>
          </p:txBody>
        </p:sp>
        <p:sp>
          <p:nvSpPr>
            <p:cNvPr id="28" name="Star: 24 Points 27">
              <a:extLst>
                <a:ext uri="{FF2B5EF4-FFF2-40B4-BE49-F238E27FC236}">
                  <a16:creationId xmlns:a16="http://schemas.microsoft.com/office/drawing/2014/main" id="{40D77F46-F9B3-46AD-8EF0-FF07F507326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956631" y="3330218"/>
              <a:ext cx="182880" cy="182880"/>
            </a:xfrm>
            <a:prstGeom prst="star24">
              <a:avLst>
                <a:gd name="adj" fmla="val 29388"/>
              </a:avLst>
            </a:prstGeom>
            <a:gradFill flip="none" rotWithShape="1">
              <a:gsLst>
                <a:gs pos="13000">
                  <a:srgbClr val="C85C12"/>
                </a:gs>
                <a:gs pos="50000">
                  <a:srgbClr val="FFE181"/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100"/>
            </a:p>
          </p:txBody>
        </p:sp>
        <p:sp>
          <p:nvSpPr>
            <p:cNvPr id="29" name="Star: 24 Points 28">
              <a:extLst>
                <a:ext uri="{FF2B5EF4-FFF2-40B4-BE49-F238E27FC236}">
                  <a16:creationId xmlns:a16="http://schemas.microsoft.com/office/drawing/2014/main" id="{1308E016-2620-7647-7978-2536557EF2A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048071" y="3669511"/>
              <a:ext cx="182880" cy="182880"/>
            </a:xfrm>
            <a:prstGeom prst="star24">
              <a:avLst>
                <a:gd name="adj" fmla="val 29388"/>
              </a:avLst>
            </a:prstGeom>
            <a:gradFill flip="none" rotWithShape="1">
              <a:gsLst>
                <a:gs pos="13000">
                  <a:srgbClr val="C85C12"/>
                </a:gs>
                <a:gs pos="50000">
                  <a:srgbClr val="FFE181"/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100"/>
            </a:p>
          </p:txBody>
        </p:sp>
        <p:sp>
          <p:nvSpPr>
            <p:cNvPr id="30" name="Star: 24 Points 29">
              <a:extLst>
                <a:ext uri="{FF2B5EF4-FFF2-40B4-BE49-F238E27FC236}">
                  <a16:creationId xmlns:a16="http://schemas.microsoft.com/office/drawing/2014/main" id="{10899604-430E-3A15-AF7F-AE31675D44D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754531" y="3831368"/>
              <a:ext cx="182880" cy="182880"/>
            </a:xfrm>
            <a:prstGeom prst="star24">
              <a:avLst>
                <a:gd name="adj" fmla="val 29388"/>
              </a:avLst>
            </a:prstGeom>
            <a:gradFill flip="none" rotWithShape="1">
              <a:gsLst>
                <a:gs pos="13000">
                  <a:srgbClr val="C85C12"/>
                </a:gs>
                <a:gs pos="50000">
                  <a:srgbClr val="FFE181"/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100"/>
            </a:p>
          </p:txBody>
        </p:sp>
        <p:sp>
          <p:nvSpPr>
            <p:cNvPr id="31" name="Star: 24 Points 30">
              <a:extLst>
                <a:ext uri="{FF2B5EF4-FFF2-40B4-BE49-F238E27FC236}">
                  <a16:creationId xmlns:a16="http://schemas.microsoft.com/office/drawing/2014/main" id="{CB18CAE3-5DCD-F36D-F60D-764D2AFC2CB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521495" y="3863780"/>
              <a:ext cx="182880" cy="182880"/>
            </a:xfrm>
            <a:prstGeom prst="star24">
              <a:avLst>
                <a:gd name="adj" fmla="val 29388"/>
              </a:avLst>
            </a:prstGeom>
            <a:gradFill flip="none" rotWithShape="1">
              <a:gsLst>
                <a:gs pos="13000">
                  <a:srgbClr val="C85C12"/>
                </a:gs>
                <a:gs pos="50000">
                  <a:srgbClr val="FFE181"/>
                </a:gs>
              </a:gsLst>
              <a:path path="circle">
                <a:fillToRect l="50000" t="50000" r="50000" b="50000"/>
              </a:path>
              <a:tileRect/>
            </a:gradFill>
            <a:ln w="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100"/>
            </a:p>
          </p:txBody>
        </p:sp>
      </p:grpSp>
      <p:grpSp>
        <p:nvGrpSpPr>
          <p:cNvPr id="16" name="North">
            <a:extLst>
              <a:ext uri="{FF2B5EF4-FFF2-40B4-BE49-F238E27FC236}">
                <a16:creationId xmlns:a16="http://schemas.microsoft.com/office/drawing/2014/main" id="{5EFAEF4A-A6F0-628D-8A8B-D5D5721E4A21}"/>
              </a:ext>
            </a:extLst>
          </p:cNvPr>
          <p:cNvGrpSpPr/>
          <p:nvPr/>
        </p:nvGrpSpPr>
        <p:grpSpPr>
          <a:xfrm>
            <a:off x="11607456" y="1890936"/>
            <a:ext cx="222818" cy="1358894"/>
            <a:chOff x="11708422" y="1157590"/>
            <a:chExt cx="222818" cy="1358894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79022AF-DA76-7976-DAB7-7DCA85188BEA}"/>
                </a:ext>
              </a:extLst>
            </p:cNvPr>
            <p:cNvSpPr txBox="1"/>
            <p:nvPr/>
          </p:nvSpPr>
          <p:spPr>
            <a:xfrm>
              <a:off x="11708422" y="1157590"/>
              <a:ext cx="222818" cy="461665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en-US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8389741-CA30-7DAF-F2FC-0499AF97F40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763024" y="1602084"/>
              <a:ext cx="113615" cy="914400"/>
            </a:xfrm>
            <a:custGeom>
              <a:avLst/>
              <a:gdLst>
                <a:gd name="connsiteX0" fmla="*/ 644236 w 675409"/>
                <a:gd name="connsiteY0" fmla="*/ 2306782 h 2306782"/>
                <a:gd name="connsiteX1" fmla="*/ 675409 w 675409"/>
                <a:gd name="connsiteY1" fmla="*/ 0 h 2306782"/>
                <a:gd name="connsiteX2" fmla="*/ 51954 w 675409"/>
                <a:gd name="connsiteY2" fmla="*/ 1132609 h 2306782"/>
                <a:gd name="connsiteX3" fmla="*/ 675409 w 675409"/>
                <a:gd name="connsiteY3" fmla="*/ 675409 h 2306782"/>
                <a:gd name="connsiteX4" fmla="*/ 0 w 675409"/>
                <a:gd name="connsiteY4" fmla="*/ 2078182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592282 w 623455"/>
                <a:gd name="connsiteY0" fmla="*/ 2306782 h 2306782"/>
                <a:gd name="connsiteX1" fmla="*/ 590204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384463 w 415636"/>
                <a:gd name="connsiteY0" fmla="*/ 2306782 h 2306782"/>
                <a:gd name="connsiteX1" fmla="*/ 382385 w 415636"/>
                <a:gd name="connsiteY1" fmla="*/ 0 h 2306782"/>
                <a:gd name="connsiteX2" fmla="*/ 0 w 415636"/>
                <a:gd name="connsiteY2" fmla="*/ 898952 h 2306782"/>
                <a:gd name="connsiteX3" fmla="*/ 415636 w 415636"/>
                <a:gd name="connsiteY3" fmla="*/ 675409 h 2306782"/>
                <a:gd name="connsiteX4" fmla="*/ 384463 w 415636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543" h="2306782">
                  <a:moveTo>
                    <a:pt x="384463" y="2306782"/>
                  </a:moveTo>
                  <a:cubicBezTo>
                    <a:pt x="383770" y="1537855"/>
                    <a:pt x="383078" y="768927"/>
                    <a:pt x="382385" y="0"/>
                  </a:cubicBezTo>
                  <a:cubicBezTo>
                    <a:pt x="308956" y="337845"/>
                    <a:pt x="264622" y="554367"/>
                    <a:pt x="0" y="898952"/>
                  </a:cubicBezTo>
                  <a:lnTo>
                    <a:pt x="386543" y="679902"/>
                  </a:lnTo>
                  <a:cubicBezTo>
                    <a:pt x="385850" y="1222195"/>
                    <a:pt x="385156" y="1764489"/>
                    <a:pt x="384463" y="2306782"/>
                  </a:cubicBezTo>
                  <a:close/>
                </a:path>
              </a:pathLst>
            </a:custGeom>
            <a:solidFill>
              <a:schemeClr val="tx1"/>
            </a:solidFill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8" name="YF_95">
            <a:extLst>
              <a:ext uri="{FF2B5EF4-FFF2-40B4-BE49-F238E27FC236}">
                <a16:creationId xmlns:a16="http://schemas.microsoft.com/office/drawing/2014/main" id="{D581CB68-70E4-4919-0AD7-F2372A5E5D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3760" y="1097280"/>
            <a:ext cx="4914815" cy="5669280"/>
          </a:xfrm>
          <a:prstGeom prst="rect">
            <a:avLst/>
          </a:prstGeom>
        </p:spPr>
      </p:pic>
      <p:grpSp>
        <p:nvGrpSpPr>
          <p:cNvPr id="46" name="Group 45">
            <a:extLst>
              <a:ext uri="{FF2B5EF4-FFF2-40B4-BE49-F238E27FC236}">
                <a16:creationId xmlns:a16="http://schemas.microsoft.com/office/drawing/2014/main" id="{1421BE06-3622-AFFC-1EC7-492A5CD01834}"/>
              </a:ext>
            </a:extLst>
          </p:cNvPr>
          <p:cNvGrpSpPr/>
          <p:nvPr/>
        </p:nvGrpSpPr>
        <p:grpSpPr>
          <a:xfrm>
            <a:off x="7238069" y="1103202"/>
            <a:ext cx="1005840" cy="3017520"/>
            <a:chOff x="5785160" y="2796776"/>
            <a:chExt cx="1280160" cy="3017520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CB4AC98A-941B-7105-D3E3-62274365CAB6}"/>
                </a:ext>
              </a:extLst>
            </p:cNvPr>
            <p:cNvSpPr/>
            <p:nvPr/>
          </p:nvSpPr>
          <p:spPr bwMode="auto">
            <a:xfrm>
              <a:off x="5785160" y="2796776"/>
              <a:ext cx="1280160" cy="301752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grpSp>
          <p:nvGrpSpPr>
            <p:cNvPr id="32" name="Explanation">
              <a:extLst>
                <a:ext uri="{FF2B5EF4-FFF2-40B4-BE49-F238E27FC236}">
                  <a16:creationId xmlns:a16="http://schemas.microsoft.com/office/drawing/2014/main" id="{AB7A51DC-1DB2-7DC1-88F0-A270919B879C}"/>
                </a:ext>
              </a:extLst>
            </p:cNvPr>
            <p:cNvGrpSpPr/>
            <p:nvPr/>
          </p:nvGrpSpPr>
          <p:grpSpPr>
            <a:xfrm>
              <a:off x="5817427" y="2796776"/>
              <a:ext cx="1215629" cy="3017520"/>
              <a:chOff x="7133240" y="1107253"/>
              <a:chExt cx="1260684" cy="3035489"/>
            </a:xfrm>
            <a:solidFill>
              <a:schemeClr val="bg1"/>
            </a:solidFill>
          </p:grpSpPr>
          <p:sp>
            <p:nvSpPr>
              <p:cNvPr id="34" name="Text Box 196">
                <a:extLst>
                  <a:ext uri="{FF2B5EF4-FFF2-40B4-BE49-F238E27FC236}">
                    <a16:creationId xmlns:a16="http://schemas.microsoft.com/office/drawing/2014/main" id="{E661336E-7A2D-BF22-5819-0332C3C843A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133240" y="1107253"/>
                <a:ext cx="1260684" cy="6501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en-US" sz="1200" dirty="0">
                    <a:latin typeface="Arial" panose="020B0604020202020204" pitchFamily="34" charset="0"/>
                  </a:rPr>
                  <a:t>Probability of</a:t>
                </a:r>
              </a:p>
              <a:p>
                <a:pPr eaLnBrk="0" hangingPunct="0"/>
                <a:r>
                  <a:rPr lang="en-US" altLang="en-US" sz="1200" dirty="0">
                    <a:latin typeface="Arial" panose="020B0604020202020204" pitchFamily="34" charset="0"/>
                  </a:rPr>
                  <a:t>exceedance,</a:t>
                </a:r>
              </a:p>
              <a:p>
                <a:pPr eaLnBrk="0" hangingPunct="0"/>
                <a:r>
                  <a:rPr lang="en-US" altLang="en-US" sz="1200" dirty="0">
                    <a:latin typeface="Arial" panose="020B0604020202020204" pitchFamily="34" charset="0"/>
                  </a:rPr>
                  <a:t>in percent</a:t>
                </a:r>
              </a:p>
            </p:txBody>
          </p:sp>
          <p:pic>
            <p:nvPicPr>
              <p:cNvPr id="33" name="Picture 32">
                <a:extLst>
                  <a:ext uri="{FF2B5EF4-FFF2-40B4-BE49-F238E27FC236}">
                    <a16:creationId xmlns:a16="http://schemas.microsoft.com/office/drawing/2014/main" id="{8260FE4A-5321-F758-DD73-DBDBE84AC1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17108" y="1856253"/>
                <a:ext cx="390515" cy="2209700"/>
              </a:xfrm>
              <a:prstGeom prst="rect">
                <a:avLst/>
              </a:prstGeom>
              <a:grpFill/>
            </p:spPr>
          </p:pic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F5AE606E-6631-E7C9-07B5-647704BCEFC4}"/>
                  </a:ext>
                </a:extLst>
              </p:cNvPr>
              <p:cNvGrpSpPr/>
              <p:nvPr/>
            </p:nvGrpSpPr>
            <p:grpSpPr>
              <a:xfrm>
                <a:off x="7785639" y="1778651"/>
                <a:ext cx="383438" cy="2364091"/>
                <a:chOff x="7734839" y="1778651"/>
                <a:chExt cx="383438" cy="2364091"/>
              </a:xfrm>
              <a:grpFill/>
            </p:grpSpPr>
            <p:sp>
              <p:nvSpPr>
                <p:cNvPr id="39" name="Text Box 196">
                  <a:extLst>
                    <a:ext uri="{FF2B5EF4-FFF2-40B4-BE49-F238E27FC236}">
                      <a16:creationId xmlns:a16="http://schemas.microsoft.com/office/drawing/2014/main" id="{56DE985C-C009-7498-010D-281D44AAD8C4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734839" y="1778651"/>
                  <a:ext cx="383438" cy="307777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9050">
                      <a:solidFill>
                        <a:srgbClr val="0000FF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n-US" altLang="en-US" sz="1400" dirty="0">
                      <a:latin typeface="Arial" panose="020B0604020202020204" pitchFamily="34" charset="0"/>
                    </a:rPr>
                    <a:t>95</a:t>
                  </a:r>
                </a:p>
              </p:txBody>
            </p:sp>
            <p:sp>
              <p:nvSpPr>
                <p:cNvPr id="40" name="Text Box 196">
                  <a:extLst>
                    <a:ext uri="{FF2B5EF4-FFF2-40B4-BE49-F238E27FC236}">
                      <a16:creationId xmlns:a16="http://schemas.microsoft.com/office/drawing/2014/main" id="{1769E31D-BF1F-BB3F-8826-2B9C1260ADE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834225" y="3834965"/>
                  <a:ext cx="284052" cy="307777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9050">
                      <a:solidFill>
                        <a:srgbClr val="0000FF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n-US" altLang="en-US" sz="1400" dirty="0">
                      <a:latin typeface="Arial" panose="020B0604020202020204" pitchFamily="34" charset="0"/>
                    </a:rPr>
                    <a:t>5</a:t>
                  </a:r>
                </a:p>
              </p:txBody>
            </p:sp>
            <p:sp>
              <p:nvSpPr>
                <p:cNvPr id="41" name="Text Box 196">
                  <a:extLst>
                    <a:ext uri="{FF2B5EF4-FFF2-40B4-BE49-F238E27FC236}">
                      <a16:creationId xmlns:a16="http://schemas.microsoft.com/office/drawing/2014/main" id="{38CE7083-837A-E460-9FE6-1BD44A80712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734839" y="2802041"/>
                  <a:ext cx="383438" cy="307777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9050">
                      <a:solidFill>
                        <a:srgbClr val="0000FF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n-US" altLang="en-US" sz="1400" dirty="0">
                      <a:latin typeface="Arial" panose="020B0604020202020204" pitchFamily="34" charset="0"/>
                    </a:rPr>
                    <a:t>50</a:t>
                  </a:r>
                </a:p>
              </p:txBody>
            </p:sp>
          </p:grp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CBF57BFB-4FE5-6B0B-0689-6BF3CB69576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7239757" y="1927580"/>
                <a:ext cx="548640" cy="0"/>
              </a:xfrm>
              <a:prstGeom prst="line">
                <a:avLst/>
              </a:prstGeom>
              <a:grpFill/>
              <a:ln w="19050" cap="flat" cmpd="sng" algn="ctr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439E408A-E7A5-3478-290D-DFAF6C542E2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7239757" y="2958283"/>
                <a:ext cx="548640" cy="0"/>
              </a:xfrm>
              <a:prstGeom prst="line">
                <a:avLst/>
              </a:prstGeom>
              <a:grpFill/>
              <a:ln w="19050" cap="flat" cmpd="sng" algn="ctr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13ADFD0E-511B-8342-DF20-95FAC5EA698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7239757" y="3999683"/>
                <a:ext cx="548640" cy="0"/>
              </a:xfrm>
              <a:prstGeom prst="line">
                <a:avLst/>
              </a:prstGeom>
              <a:grpFill/>
              <a:ln w="19050" cap="flat" cmpd="sng" algn="ctr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pic>
        <p:nvPicPr>
          <p:cNvPr id="10" name="YF_9fCI">
            <a:extLst>
              <a:ext uri="{FF2B5EF4-FFF2-40B4-BE49-F238E27FC236}">
                <a16:creationId xmlns:a16="http://schemas.microsoft.com/office/drawing/2014/main" id="{AAE9DA31-8FFF-4434-1362-2CC67A6C3BA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3760" y="1097280"/>
            <a:ext cx="4914815" cy="5669280"/>
          </a:xfrm>
          <a:prstGeom prst="rect">
            <a:avLst/>
          </a:prstGeom>
        </p:spPr>
      </p:pic>
      <p:sp>
        <p:nvSpPr>
          <p:cNvPr id="48" name="Rect_ZOOM">
            <a:extLst>
              <a:ext uri="{FF2B5EF4-FFF2-40B4-BE49-F238E27FC236}">
                <a16:creationId xmlns:a16="http://schemas.microsoft.com/office/drawing/2014/main" id="{51371BCF-07D3-44CB-990D-A1287A3A1DEB}"/>
              </a:ext>
            </a:extLst>
          </p:cNvPr>
          <p:cNvSpPr/>
          <p:nvPr/>
        </p:nvSpPr>
        <p:spPr bwMode="auto">
          <a:xfrm>
            <a:off x="9674020" y="3513098"/>
            <a:ext cx="1120604" cy="1446829"/>
          </a:xfrm>
          <a:prstGeom prst="rect">
            <a:avLst/>
          </a:prstGeom>
          <a:noFill/>
          <a:ln w="571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12" name="YF_Torrido">
            <a:extLst>
              <a:ext uri="{FF2B5EF4-FFF2-40B4-BE49-F238E27FC236}">
                <a16:creationId xmlns:a16="http://schemas.microsoft.com/office/drawing/2014/main" id="{DC424991-61A1-09C9-96B4-1D7B580A1CC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3760" y="1097280"/>
            <a:ext cx="4914815" cy="5669280"/>
          </a:xfrm>
          <a:prstGeom prst="rect">
            <a:avLst/>
          </a:prstGeom>
        </p:spPr>
      </p:pic>
      <p:grpSp>
        <p:nvGrpSpPr>
          <p:cNvPr id="42" name="NorthYELLOW">
            <a:extLst>
              <a:ext uri="{FF2B5EF4-FFF2-40B4-BE49-F238E27FC236}">
                <a16:creationId xmlns:a16="http://schemas.microsoft.com/office/drawing/2014/main" id="{B3481CA6-50CE-A900-E3F5-058DAE3CFEDA}"/>
              </a:ext>
            </a:extLst>
          </p:cNvPr>
          <p:cNvGrpSpPr/>
          <p:nvPr/>
        </p:nvGrpSpPr>
        <p:grpSpPr>
          <a:xfrm>
            <a:off x="11619781" y="1871943"/>
            <a:ext cx="222818" cy="1358894"/>
            <a:chOff x="11708422" y="1157590"/>
            <a:chExt cx="222818" cy="1358894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15FCB789-BFF4-99B1-25B2-A5DE8A43F391}"/>
                </a:ext>
              </a:extLst>
            </p:cNvPr>
            <p:cNvSpPr txBox="1"/>
            <p:nvPr/>
          </p:nvSpPr>
          <p:spPr>
            <a:xfrm>
              <a:off x="11708422" y="1157590"/>
              <a:ext cx="222818" cy="461665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en-US" sz="2400" b="1" i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C4F6E5E1-4F51-A534-BF12-982C581DB57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763024" y="1602084"/>
              <a:ext cx="113615" cy="914400"/>
            </a:xfrm>
            <a:custGeom>
              <a:avLst/>
              <a:gdLst>
                <a:gd name="connsiteX0" fmla="*/ 644236 w 675409"/>
                <a:gd name="connsiteY0" fmla="*/ 2306782 h 2306782"/>
                <a:gd name="connsiteX1" fmla="*/ 675409 w 675409"/>
                <a:gd name="connsiteY1" fmla="*/ 0 h 2306782"/>
                <a:gd name="connsiteX2" fmla="*/ 51954 w 675409"/>
                <a:gd name="connsiteY2" fmla="*/ 1132609 h 2306782"/>
                <a:gd name="connsiteX3" fmla="*/ 675409 w 675409"/>
                <a:gd name="connsiteY3" fmla="*/ 675409 h 2306782"/>
                <a:gd name="connsiteX4" fmla="*/ 0 w 675409"/>
                <a:gd name="connsiteY4" fmla="*/ 2078182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592282 w 623455"/>
                <a:gd name="connsiteY0" fmla="*/ 2306782 h 2306782"/>
                <a:gd name="connsiteX1" fmla="*/ 590204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384463 w 415636"/>
                <a:gd name="connsiteY0" fmla="*/ 2306782 h 2306782"/>
                <a:gd name="connsiteX1" fmla="*/ 382385 w 415636"/>
                <a:gd name="connsiteY1" fmla="*/ 0 h 2306782"/>
                <a:gd name="connsiteX2" fmla="*/ 0 w 415636"/>
                <a:gd name="connsiteY2" fmla="*/ 898952 h 2306782"/>
                <a:gd name="connsiteX3" fmla="*/ 415636 w 415636"/>
                <a:gd name="connsiteY3" fmla="*/ 675409 h 2306782"/>
                <a:gd name="connsiteX4" fmla="*/ 384463 w 415636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543" h="2306782">
                  <a:moveTo>
                    <a:pt x="384463" y="2306782"/>
                  </a:moveTo>
                  <a:cubicBezTo>
                    <a:pt x="383770" y="1537855"/>
                    <a:pt x="383078" y="768927"/>
                    <a:pt x="382385" y="0"/>
                  </a:cubicBezTo>
                  <a:cubicBezTo>
                    <a:pt x="308956" y="337845"/>
                    <a:pt x="264622" y="554367"/>
                    <a:pt x="0" y="898952"/>
                  </a:cubicBezTo>
                  <a:lnTo>
                    <a:pt x="386543" y="679902"/>
                  </a:lnTo>
                  <a:cubicBezTo>
                    <a:pt x="385850" y="1222195"/>
                    <a:pt x="385156" y="1764489"/>
                    <a:pt x="384463" y="2306782"/>
                  </a:cubicBezTo>
                  <a:close/>
                </a:path>
              </a:pathLst>
            </a:custGeom>
            <a:solidFill>
              <a:srgbClr val="FFFF00"/>
            </a:solidFill>
            <a:ln w="381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7" name="1_mile">
            <a:extLst>
              <a:ext uri="{FF2B5EF4-FFF2-40B4-BE49-F238E27FC236}">
                <a16:creationId xmlns:a16="http://schemas.microsoft.com/office/drawing/2014/main" id="{010DDB28-6CA5-2C5E-564D-BCCA4C9EE49C}"/>
              </a:ext>
            </a:extLst>
          </p:cNvPr>
          <p:cNvSpPr/>
          <p:nvPr/>
        </p:nvSpPr>
        <p:spPr bwMode="auto">
          <a:xfrm>
            <a:off x="10794623" y="6386051"/>
            <a:ext cx="1107613" cy="26195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 MILE</a:t>
            </a:r>
          </a:p>
        </p:txBody>
      </p:sp>
      <p:grpSp>
        <p:nvGrpSpPr>
          <p:cNvPr id="61" name="Torrido">
            <a:extLst>
              <a:ext uri="{FF2B5EF4-FFF2-40B4-BE49-F238E27FC236}">
                <a16:creationId xmlns:a16="http://schemas.microsoft.com/office/drawing/2014/main" id="{1384F0D0-7D38-A6B6-264B-8EC2A2CE7531}"/>
              </a:ext>
            </a:extLst>
          </p:cNvPr>
          <p:cNvGrpSpPr/>
          <p:nvPr/>
        </p:nvGrpSpPr>
        <p:grpSpPr>
          <a:xfrm>
            <a:off x="9407195" y="1388800"/>
            <a:ext cx="1520894" cy="399463"/>
            <a:chOff x="9407195" y="1388800"/>
            <a:chExt cx="1520894" cy="399463"/>
          </a:xfrm>
        </p:grpSpPr>
        <p:sp>
          <p:nvSpPr>
            <p:cNvPr id="49" name="Star: 24 Points 48">
              <a:extLst>
                <a:ext uri="{FF2B5EF4-FFF2-40B4-BE49-F238E27FC236}">
                  <a16:creationId xmlns:a16="http://schemas.microsoft.com/office/drawing/2014/main" id="{D55A99DB-8872-BEF8-3B41-DBEAC12EC0A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407195" y="1559663"/>
              <a:ext cx="228600" cy="228600"/>
            </a:xfrm>
            <a:prstGeom prst="star24">
              <a:avLst>
                <a:gd name="adj" fmla="val 19079"/>
              </a:avLst>
            </a:prstGeom>
            <a:gradFill flip="none" rotWithShape="1">
              <a:gsLst>
                <a:gs pos="13000">
                  <a:srgbClr val="C85C12"/>
                </a:gs>
                <a:gs pos="50000">
                  <a:srgbClr val="FFE18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100"/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A2233110-00FF-F561-4AAB-D0D838970F88}"/>
                </a:ext>
              </a:extLst>
            </p:cNvPr>
            <p:cNvSpPr txBox="1"/>
            <p:nvPr/>
          </p:nvSpPr>
          <p:spPr>
            <a:xfrm>
              <a:off x="10040538" y="1388800"/>
              <a:ext cx="887551" cy="246221"/>
            </a:xfrm>
            <a:prstGeom prst="rect">
              <a:avLst/>
            </a:prstGeom>
            <a:noFill/>
          </p:spPr>
          <p:txBody>
            <a:bodyPr wrap="none" tIns="0" bIns="0" rtlCol="0">
              <a:spAutoFit/>
            </a:bodyPr>
            <a:lstStyle/>
            <a:p>
              <a:r>
                <a:rPr lang="en-US" sz="1600" dirty="0">
                  <a:ln w="3175">
                    <a:solidFill>
                      <a:schemeClr val="bg1"/>
                    </a:solidFill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Torrido</a:t>
              </a:r>
            </a:p>
          </p:txBody>
        </p: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31D8875A-D445-17CA-7E97-85C9A86B83E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9652419" y="1525405"/>
              <a:ext cx="471294" cy="110996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60" name="ER71">
            <a:extLst>
              <a:ext uri="{FF2B5EF4-FFF2-40B4-BE49-F238E27FC236}">
                <a16:creationId xmlns:a16="http://schemas.microsoft.com/office/drawing/2014/main" id="{6C89B966-CEA3-8FCF-4BDA-7E3663BC3D90}"/>
              </a:ext>
            </a:extLst>
          </p:cNvPr>
          <p:cNvGrpSpPr/>
          <p:nvPr/>
        </p:nvGrpSpPr>
        <p:grpSpPr>
          <a:xfrm>
            <a:off x="9469539" y="1792132"/>
            <a:ext cx="1404882" cy="376365"/>
            <a:chOff x="9469539" y="1792132"/>
            <a:chExt cx="1404882" cy="376365"/>
          </a:xfrm>
        </p:grpSpPr>
        <p:sp>
          <p:nvSpPr>
            <p:cNvPr id="50" name="Circle: Hollow 49">
              <a:extLst>
                <a:ext uri="{FF2B5EF4-FFF2-40B4-BE49-F238E27FC236}">
                  <a16:creationId xmlns:a16="http://schemas.microsoft.com/office/drawing/2014/main" id="{8C4AD2C8-4F83-FAAD-F480-DD72129CC3B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469539" y="1792132"/>
              <a:ext cx="91440" cy="91440"/>
            </a:xfrm>
            <a:prstGeom prst="donut">
              <a:avLst/>
            </a:prstGeom>
            <a:solidFill>
              <a:schemeClr val="tx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5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0B69B5A2-42C1-A7AF-A1A4-A64CF7DC9078}"/>
                </a:ext>
              </a:extLst>
            </p:cNvPr>
            <p:cNvSpPr txBox="1"/>
            <p:nvPr/>
          </p:nvSpPr>
          <p:spPr>
            <a:xfrm>
              <a:off x="10040538" y="1922276"/>
              <a:ext cx="833883" cy="246221"/>
            </a:xfrm>
            <a:prstGeom prst="rect">
              <a:avLst/>
            </a:prstGeom>
            <a:noFill/>
          </p:spPr>
          <p:txBody>
            <a:bodyPr wrap="none" tIns="0" bIns="0" rtlCol="0">
              <a:spAutoFit/>
            </a:bodyPr>
            <a:lstStyle/>
            <a:p>
              <a:r>
                <a:rPr lang="en-US" sz="1600" dirty="0">
                  <a:ln w="3175">
                    <a:solidFill>
                      <a:schemeClr val="bg1"/>
                    </a:solidFill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ER-7-1</a:t>
              </a:r>
            </a:p>
          </p:txBody>
        </p: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A3AA8918-77CB-0B71-8A8C-FEC6A7932EC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590179" y="1843761"/>
              <a:ext cx="533534" cy="133778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67" name="50%">
            <a:extLst>
              <a:ext uri="{FF2B5EF4-FFF2-40B4-BE49-F238E27FC236}">
                <a16:creationId xmlns:a16="http://schemas.microsoft.com/office/drawing/2014/main" id="{421B6658-CC64-40BB-A71E-66D6B9E514A6}"/>
              </a:ext>
            </a:extLst>
          </p:cNvPr>
          <p:cNvGrpSpPr/>
          <p:nvPr/>
        </p:nvGrpSpPr>
        <p:grpSpPr>
          <a:xfrm>
            <a:off x="8316685" y="1890936"/>
            <a:ext cx="1140614" cy="4488933"/>
            <a:chOff x="8316685" y="1890936"/>
            <a:chExt cx="1140614" cy="4488933"/>
          </a:xfrm>
        </p:grpSpPr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id="{54253300-1EB6-68AB-5A56-2896D099D514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8316685" y="1890936"/>
              <a:ext cx="1140614" cy="4488933"/>
            </a:xfrm>
            <a:prstGeom prst="straightConnector1">
              <a:avLst/>
            </a:prstGeom>
            <a:noFill/>
            <a:ln w="38100" cap="flat" cmpd="sng" algn="ctr">
              <a:solidFill>
                <a:schemeClr val="accent1">
                  <a:lumMod val="50000"/>
                </a:schemeClr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91ECDD8B-8178-781D-546E-1128932615BC}"/>
                </a:ext>
              </a:extLst>
            </p:cNvPr>
            <p:cNvSpPr txBox="1"/>
            <p:nvPr/>
          </p:nvSpPr>
          <p:spPr>
            <a:xfrm rot="17046234">
              <a:off x="7831841" y="4182371"/>
              <a:ext cx="1943161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tIns="0" bIns="0" rtlCol="0">
              <a:spAutoFit/>
            </a:bodyPr>
            <a:lstStyle/>
            <a:p>
              <a:r>
                <a:rPr lang="en-US" sz="1200" dirty="0">
                  <a:ln w="3175"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50%, Best Guess–3.8 mi</a:t>
              </a:r>
            </a:p>
          </p:txBody>
        </p:sp>
      </p:grpSp>
      <p:grpSp>
        <p:nvGrpSpPr>
          <p:cNvPr id="75" name="95%">
            <a:extLst>
              <a:ext uri="{FF2B5EF4-FFF2-40B4-BE49-F238E27FC236}">
                <a16:creationId xmlns:a16="http://schemas.microsoft.com/office/drawing/2014/main" id="{05F36FF9-A193-4BBB-DBF5-C7799921949D}"/>
              </a:ext>
            </a:extLst>
          </p:cNvPr>
          <p:cNvGrpSpPr/>
          <p:nvPr/>
        </p:nvGrpSpPr>
        <p:grpSpPr>
          <a:xfrm>
            <a:off x="9485391" y="1910650"/>
            <a:ext cx="1670764" cy="1170034"/>
            <a:chOff x="9485391" y="1910650"/>
            <a:chExt cx="1670764" cy="1170034"/>
          </a:xfrm>
        </p:grpSpPr>
        <p:cxnSp>
          <p:nvCxnSpPr>
            <p:cNvPr id="68" name="Straight Arrow Connector 67">
              <a:extLst>
                <a:ext uri="{FF2B5EF4-FFF2-40B4-BE49-F238E27FC236}">
                  <a16:creationId xmlns:a16="http://schemas.microsoft.com/office/drawing/2014/main" id="{55907FDE-6626-5665-F404-76D87B3D75E6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9485391" y="1910650"/>
              <a:ext cx="58885" cy="799790"/>
            </a:xfrm>
            <a:prstGeom prst="straightConnector1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82AD263E-6BC7-C0C6-2860-151058583FFE}"/>
                </a:ext>
              </a:extLst>
            </p:cNvPr>
            <p:cNvSpPr txBox="1"/>
            <p:nvPr/>
          </p:nvSpPr>
          <p:spPr>
            <a:xfrm>
              <a:off x="9963201" y="2711352"/>
              <a:ext cx="119295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tIns="0" bIns="0" rtlCol="0">
              <a:spAutoFit/>
            </a:bodyPr>
            <a:lstStyle/>
            <a:p>
              <a:r>
                <a:rPr lang="en-US" sz="1200" dirty="0">
                  <a:ln w="3175"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95%, 0.8 mi,</a:t>
              </a:r>
              <a:br>
                <a:rPr lang="en-US" sz="1200" dirty="0">
                  <a:ln w="3175"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200" dirty="0">
                  <a:ln w="3175"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Super Certain</a:t>
              </a:r>
            </a:p>
          </p:txBody>
        </p: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9E41D14B-AD61-A961-74D1-0FCA0EEC1DB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534939" y="2395687"/>
              <a:ext cx="564612" cy="440156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4" name="Text Box 81">
            <a:extLst>
              <a:ext uri="{FF2B5EF4-FFF2-40B4-BE49-F238E27FC236}">
                <a16:creationId xmlns:a16="http://schemas.microsoft.com/office/drawing/2014/main" id="{C91D3A88-C830-0171-C794-5154ED02DB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8453" y="6602655"/>
            <a:ext cx="2600392" cy="1692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100" dirty="0">
                <a:latin typeface="Arial" panose="020B0604020202020204" pitchFamily="34" charset="0"/>
              </a:rPr>
              <a:t>(</a:t>
            </a:r>
            <a:r>
              <a:rPr lang="en-US" altLang="en-US" sz="1100" dirty="0">
                <a:latin typeface="Arial" panose="020B0604020202020204" pitchFamily="34" charset="0"/>
                <a:hlinkClick r:id="rId8"/>
              </a:rPr>
              <a:t>Navarro-</a:t>
            </a:r>
            <a:r>
              <a:rPr lang="en-US" altLang="en-US" sz="1100" dirty="0" err="1">
                <a:latin typeface="Arial" panose="020B0604020202020204" pitchFamily="34" charset="0"/>
                <a:hlinkClick r:id="rId8"/>
              </a:rPr>
              <a:t>Intera</a:t>
            </a:r>
            <a:r>
              <a:rPr lang="en-US" altLang="en-US" sz="1100" dirty="0">
                <a:latin typeface="Arial" panose="020B0604020202020204" pitchFamily="34" charset="0"/>
                <a:hlinkClick r:id="rId8"/>
              </a:rPr>
              <a:t>, LLC, 2013</a:t>
            </a:r>
            <a:r>
              <a:rPr lang="en-US" altLang="en-US" sz="1100" dirty="0">
                <a:latin typeface="Arial" panose="020B0604020202020204" pitchFamily="34" charset="0"/>
              </a:rPr>
              <a:t>; fig. 6-62)</a:t>
            </a:r>
            <a:endParaRPr lang="en-US" altLang="en-US" sz="1100" baseline="-25000" dirty="0">
              <a:latin typeface="Arial" panose="020B0604020202020204" pitchFamily="34" charset="0"/>
            </a:endParaRPr>
          </a:p>
        </p:txBody>
      </p:sp>
      <p:sp>
        <p:nvSpPr>
          <p:cNvPr id="5" name="Text Box 81">
            <a:extLst>
              <a:ext uri="{FF2B5EF4-FFF2-40B4-BE49-F238E27FC236}">
                <a16:creationId xmlns:a16="http://schemas.microsoft.com/office/drawing/2014/main" id="{70F3DFD2-E3A8-9D0F-8B6D-7A3DF77A3F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82692" y="6648007"/>
            <a:ext cx="2305439" cy="169277"/>
          </a:xfrm>
          <a:prstGeom prst="rect">
            <a:avLst/>
          </a:prstGeom>
          <a:noFill/>
          <a:ln>
            <a:noFill/>
          </a:ln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100" dirty="0">
                <a:latin typeface="Calibri" panose="020F0502020204030204" pitchFamily="34" charset="0"/>
                <a:cs typeface="Calibri" panose="020F0502020204030204" pitchFamily="34" charset="0"/>
              </a:rPr>
              <a:t>†</a:t>
            </a:r>
            <a:r>
              <a:rPr lang="en-US" altLang="en-US" sz="1100" dirty="0">
                <a:latin typeface="Arial" panose="020B0604020202020204" pitchFamily="34" charset="0"/>
              </a:rPr>
              <a:t>Safe Drinking Water Act (</a:t>
            </a:r>
            <a:r>
              <a:rPr lang="en-US" altLang="en-US" sz="1100" dirty="0">
                <a:latin typeface="Arial" panose="020B0604020202020204" pitchFamily="34" charset="0"/>
                <a:hlinkClick r:id="rId9"/>
              </a:rPr>
              <a:t>2017</a:t>
            </a:r>
            <a:r>
              <a:rPr lang="en-US" altLang="en-US" sz="1100" dirty="0">
                <a:latin typeface="Arial" panose="020B0604020202020204" pitchFamily="34" charset="0"/>
              </a:rPr>
              <a:t>)</a:t>
            </a:r>
            <a:endParaRPr lang="en-US" altLang="en-US" sz="1100" baseline="-25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924133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8" grpId="1" animBg="1"/>
      <p:bldP spid="48" grpId="2" animBg="1"/>
      <p:bldP spid="4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47458C-59D3-938F-AB34-12952F414F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Measured Tritium Concentrations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727513-AF84-5F94-DE5A-6BB4E452B3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" y="1055240"/>
            <a:ext cx="6492238" cy="5486400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Torrido detonated May 1969</a:t>
            </a:r>
          </a:p>
          <a:p>
            <a:pPr lvl="1">
              <a:spcBef>
                <a:spcPts val="1200"/>
              </a:spcBef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Tritium concentrations decayed by </a:t>
            </a:r>
            <a:b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17 fold during 50 years  </a:t>
            </a:r>
          </a:p>
          <a:p>
            <a:pPr lvl="1">
              <a:spcBef>
                <a:spcPts val="1200"/>
              </a:spcBef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Simulated concentrations exceed SDWA at well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ER-7-1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during 2019</a:t>
            </a:r>
          </a:p>
          <a:p>
            <a:pPr>
              <a:spcBef>
                <a:spcPts val="1200"/>
              </a:spcBef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Tritium 117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pCi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/L, July 2003;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ER-7-1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spcBef>
                <a:spcPts val="1200"/>
              </a:spcBef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About 100 times less than SDWA limit</a:t>
            </a:r>
          </a:p>
          <a:p>
            <a:pPr lvl="1">
              <a:spcBef>
                <a:spcPts val="1200"/>
              </a:spcBef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Tritium 2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pCi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/L in 2014, post peer review</a:t>
            </a:r>
          </a:p>
          <a:p>
            <a:pPr>
              <a:spcBef>
                <a:spcPts val="1200"/>
              </a:spcBef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Sampling appears to be better investment than uncertainty analysis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FD7D7BE-0A78-FF2C-D464-2482646924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240" y="1097280"/>
            <a:ext cx="5676900" cy="5669280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C9D8B9BB-5AB5-A8D1-C04A-43C6352D7CE5}"/>
              </a:ext>
            </a:extLst>
          </p:cNvPr>
          <p:cNvGrpSpPr/>
          <p:nvPr/>
        </p:nvGrpSpPr>
        <p:grpSpPr>
          <a:xfrm>
            <a:off x="11736406" y="1794119"/>
            <a:ext cx="184666" cy="4572000"/>
            <a:chOff x="11736406" y="1794119"/>
            <a:chExt cx="184666" cy="4572000"/>
          </a:xfrm>
        </p:grpSpPr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E6584D15-E4EE-A1AD-FE3B-2C3E9F5C438E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11888224" y="1794119"/>
              <a:ext cx="0" cy="4572000"/>
            </a:xfrm>
            <a:prstGeom prst="straightConnector1">
              <a:avLst/>
            </a:prstGeom>
            <a:noFill/>
            <a:ln w="38100" cap="flat" cmpd="sng" algn="ctr">
              <a:solidFill>
                <a:schemeClr val="tx1"/>
              </a:solidFill>
              <a:prstDash val="lgDash"/>
              <a:round/>
              <a:headEnd type="none" w="med" len="med"/>
              <a:tailEnd type="none"/>
            </a:ln>
            <a:effectLst/>
          </p:spPr>
        </p:cxn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4B5E474-883B-BDE0-4DEB-485ABB0D9A88}"/>
                </a:ext>
              </a:extLst>
            </p:cNvPr>
            <p:cNvSpPr txBox="1"/>
            <p:nvPr/>
          </p:nvSpPr>
          <p:spPr>
            <a:xfrm rot="16200000">
              <a:off x="10826701" y="5020240"/>
              <a:ext cx="2004075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tIns="0" bIns="0" rtlCol="0">
              <a:spAutoFit/>
            </a:bodyPr>
            <a:lstStyle/>
            <a:p>
              <a:r>
                <a:rPr lang="en-US" sz="1200" dirty="0">
                  <a:ln w="3175"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50 years after detonation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9FE85E0-C81B-356C-78D0-622DBB72CDD7}"/>
              </a:ext>
            </a:extLst>
          </p:cNvPr>
          <p:cNvGrpSpPr/>
          <p:nvPr/>
        </p:nvGrpSpPr>
        <p:grpSpPr>
          <a:xfrm>
            <a:off x="9688420" y="1811913"/>
            <a:ext cx="1833708" cy="4572000"/>
            <a:chOff x="10172708" y="1794119"/>
            <a:chExt cx="1833708" cy="4572000"/>
          </a:xfrm>
        </p:grpSpPr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B159E32A-A25F-1001-E575-50EA6ED1CDC4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11888224" y="1794119"/>
              <a:ext cx="0" cy="4572000"/>
            </a:xfrm>
            <a:prstGeom prst="straightConnector1">
              <a:avLst/>
            </a:prstGeom>
            <a:noFill/>
            <a:ln w="317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0AE3CDB-D1A3-D483-23E2-4F2FE80DA780}"/>
                </a:ext>
              </a:extLst>
            </p:cNvPr>
            <p:cNvSpPr txBox="1"/>
            <p:nvPr/>
          </p:nvSpPr>
          <p:spPr>
            <a:xfrm>
              <a:off x="10172708" y="1794119"/>
              <a:ext cx="1833708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tIns="0" bIns="0" rtlCol="0">
              <a:spAutoFit/>
            </a:bodyPr>
            <a:lstStyle/>
            <a:p>
              <a:r>
                <a:rPr lang="en-US" sz="1200" dirty="0">
                  <a:ln w="3175"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Yucca Flat peer review</a:t>
              </a:r>
            </a:p>
          </p:txBody>
        </p:sp>
      </p:grpSp>
      <p:sp>
        <p:nvSpPr>
          <p:cNvPr id="12" name="Arrow: Down 11">
            <a:extLst>
              <a:ext uri="{FF2B5EF4-FFF2-40B4-BE49-F238E27FC236}">
                <a16:creationId xmlns:a16="http://schemas.microsoft.com/office/drawing/2014/main" id="{AD4D76F7-1483-64EE-328D-F7C7173EFC35}"/>
              </a:ext>
            </a:extLst>
          </p:cNvPr>
          <p:cNvSpPr/>
          <p:nvPr/>
        </p:nvSpPr>
        <p:spPr bwMode="auto">
          <a:xfrm flipV="1">
            <a:off x="11639799" y="2721689"/>
            <a:ext cx="457200" cy="1188720"/>
          </a:xfrm>
          <a:prstGeom prst="downArrow">
            <a:avLst/>
          </a:prstGeom>
          <a:solidFill>
            <a:srgbClr val="FF8989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Simulated</a:t>
            </a:r>
          </a:p>
        </p:txBody>
      </p:sp>
      <p:sp>
        <p:nvSpPr>
          <p:cNvPr id="18" name="Arrow: Down 17">
            <a:extLst>
              <a:ext uri="{FF2B5EF4-FFF2-40B4-BE49-F238E27FC236}">
                <a16:creationId xmlns:a16="http://schemas.microsoft.com/office/drawing/2014/main" id="{55D0DBAC-A3DE-116E-4493-F6C483A8652B}"/>
              </a:ext>
            </a:extLst>
          </p:cNvPr>
          <p:cNvSpPr/>
          <p:nvPr/>
        </p:nvSpPr>
        <p:spPr bwMode="auto">
          <a:xfrm>
            <a:off x="10456454" y="3954693"/>
            <a:ext cx="457200" cy="1188720"/>
          </a:xfrm>
          <a:prstGeom prst="downArrow">
            <a:avLst/>
          </a:prstGeom>
          <a:solidFill>
            <a:srgbClr val="8FE2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Reality</a:t>
            </a:r>
          </a:p>
        </p:txBody>
      </p:sp>
      <p:grpSp>
        <p:nvGrpSpPr>
          <p:cNvPr id="13" name="H3 decay">
            <a:extLst>
              <a:ext uri="{FF2B5EF4-FFF2-40B4-BE49-F238E27FC236}">
                <a16:creationId xmlns:a16="http://schemas.microsoft.com/office/drawing/2014/main" id="{B54E9D30-C91D-7288-06A7-81A70CBB2B48}"/>
              </a:ext>
            </a:extLst>
          </p:cNvPr>
          <p:cNvGrpSpPr/>
          <p:nvPr/>
        </p:nvGrpSpPr>
        <p:grpSpPr>
          <a:xfrm>
            <a:off x="8085669" y="4914813"/>
            <a:ext cx="3620179" cy="640080"/>
            <a:chOff x="7503782" y="4574107"/>
            <a:chExt cx="3620179" cy="640080"/>
          </a:xfrm>
        </p:grpSpPr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225A68C3-7A24-05D0-6C78-E9F10452CF17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7503782" y="4574107"/>
              <a:ext cx="3620179" cy="640080"/>
            </a:xfrm>
            <a:prstGeom prst="straightConnector1">
              <a:avLst/>
            </a:prstGeom>
            <a:noFill/>
            <a:ln w="38100" cap="flat" cmpd="sng" algn="ctr">
              <a:solidFill>
                <a:srgbClr val="00CC5C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BF920D6-4B4D-36D8-32B5-E08E5AD841BB}"/>
                </a:ext>
              </a:extLst>
            </p:cNvPr>
            <p:cNvSpPr txBox="1"/>
            <p:nvPr/>
          </p:nvSpPr>
          <p:spPr>
            <a:xfrm rot="600000">
              <a:off x="8127113" y="4673332"/>
              <a:ext cx="1157662" cy="16959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tIns="0" bIns="0" rtlCol="0">
              <a:spAutoFit/>
            </a:bodyPr>
            <a:lstStyle/>
            <a:p>
              <a:r>
                <a:rPr lang="en-US" sz="1200" dirty="0">
                  <a:ln w="3175"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Tritium decay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1722460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</p:bldLst>
  </p:timing>
</p:sld>
</file>

<file path=ppt/theme/theme1.xml><?xml version="1.0" encoding="utf-8"?>
<a:theme xmlns:a="http://schemas.openxmlformats.org/drawingml/2006/main" name="3_Default Design">
  <a:themeElements>
    <a:clrScheme name="Default Design 8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FF"/>
      </a:hlink>
      <a:folHlink>
        <a:srgbClr val="0099FF"/>
      </a:folHlink>
    </a:clrScheme>
    <a:fontScheme name="3_Default Design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2800" b="0"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0000FF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31111</TotalTime>
  <Words>1575</Words>
  <Application>Microsoft Office PowerPoint</Application>
  <PresentationFormat>Widescreen</PresentationFormat>
  <Paragraphs>187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Symbol</vt:lpstr>
      <vt:lpstr>Times New Roman</vt:lpstr>
      <vt:lpstr>3_Default Design</vt:lpstr>
      <vt:lpstr>Obtaining Useful Answers from Groundwater Models:    Uncertainty Analysis </vt:lpstr>
      <vt:lpstr>Uncertainty &amp; Decisions</vt:lpstr>
      <vt:lpstr>Data Density</vt:lpstr>
      <vt:lpstr>Yucca Flat LCA model</vt:lpstr>
      <vt:lpstr>Parameter Sensitivity</vt:lpstr>
      <vt:lpstr>Null-Space Monte Carlo (NSMC)</vt:lpstr>
      <vt:lpstr>Quantifiably Weak</vt:lpstr>
      <vt:lpstr>Yucca Flat—Simulated Transport </vt:lpstr>
      <vt:lpstr>Measured Tritium Concentrations</vt:lpstr>
      <vt:lpstr>Multiple Wells</vt:lpstr>
      <vt:lpstr>Best Estimate Needed</vt:lpstr>
      <vt:lpstr>Conclusions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Halford, Keith J.</dc:creator>
  <cp:lastModifiedBy>Keith Halford</cp:lastModifiedBy>
  <cp:revision>1362</cp:revision>
  <cp:lastPrinted>2018-02-23T17:52:07Z</cp:lastPrinted>
  <dcterms:created xsi:type="dcterms:W3CDTF">1601-01-01T00:00:00Z</dcterms:created>
  <dcterms:modified xsi:type="dcterms:W3CDTF">2026-01-17T19:06:28Z</dcterms:modified>
</cp:coreProperties>
</file>