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920" r:id="rId5"/>
    <p:sldId id="796" r:id="rId6"/>
    <p:sldId id="793" r:id="rId7"/>
    <p:sldId id="790" r:id="rId8"/>
    <p:sldId id="791" r:id="rId9"/>
    <p:sldId id="923" r:id="rId10"/>
    <p:sldId id="924" r:id="rId11"/>
    <p:sldId id="925" r:id="rId12"/>
    <p:sldId id="926" r:id="rId13"/>
    <p:sldId id="927" r:id="rId14"/>
    <p:sldId id="928" r:id="rId15"/>
    <p:sldId id="929" r:id="rId16"/>
    <p:sldId id="818" r:id="rId17"/>
    <p:sldId id="801" r:id="rId18"/>
    <p:sldId id="795" r:id="rId19"/>
    <p:sldId id="823" r:id="rId20"/>
    <p:sldId id="824" r:id="rId21"/>
    <p:sldId id="820" r:id="rId22"/>
    <p:sldId id="919" r:id="rId23"/>
    <p:sldId id="811" r:id="rId24"/>
    <p:sldId id="56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FC2D636-71A4-4A18-86DE-E23C25C00F1A}">
          <p14:sldIdLst>
            <p14:sldId id="920"/>
            <p14:sldId id="796"/>
            <p14:sldId id="793"/>
            <p14:sldId id="790"/>
            <p14:sldId id="791"/>
            <p14:sldId id="923"/>
            <p14:sldId id="924"/>
            <p14:sldId id="925"/>
            <p14:sldId id="926"/>
            <p14:sldId id="927"/>
            <p14:sldId id="928"/>
            <p14:sldId id="929"/>
            <p14:sldId id="818"/>
            <p14:sldId id="801"/>
            <p14:sldId id="795"/>
            <p14:sldId id="823"/>
            <p14:sldId id="824"/>
            <p14:sldId id="820"/>
            <p14:sldId id="919"/>
            <p14:sldId id="811"/>
            <p14:sldId id="569"/>
          </p14:sldIdLst>
        </p14:section>
        <p14:section name="Default Section" id="{7F593F4D-F9DB-4CFD-B3C3-B19E20450AF5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2F2F2"/>
    <a:srgbClr val="8FA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5" autoAdjust="0"/>
    <p:restoredTop sz="94947" autoAdjust="0"/>
  </p:normalViewPr>
  <p:slideViewPr>
    <p:cSldViewPr snapToGrid="0">
      <p:cViewPr varScale="1">
        <p:scale>
          <a:sx n="120" d="100"/>
          <a:sy n="120" d="100"/>
        </p:scale>
        <p:origin x="540" y="84"/>
      </p:cViewPr>
      <p:guideLst/>
    </p:cSldViewPr>
  </p:slideViewPr>
  <p:notesTextViewPr>
    <p:cViewPr>
      <p:scale>
        <a:sx n="3" d="2"/>
        <a:sy n="3" d="2"/>
      </p:scale>
      <p:origin x="-6" y="-18"/>
    </p:cViewPr>
  </p:notesTextViewPr>
  <p:sorterViewPr>
    <p:cViewPr varScale="1">
      <p:scale>
        <a:sx n="1" d="1"/>
        <a:sy n="1" d="1"/>
      </p:scale>
      <p:origin x="0" y="-23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90B6F-478F-423A-9E73-06146369F565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4199C-C4D5-497B-BABC-6D2201E42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29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667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Hopefully, these points will be helpful next time you feel like integrating a geo framework into your </a:t>
            </a:r>
            <a:r>
              <a:rPr lang="en-US" dirty="0" err="1"/>
              <a:t>gw</a:t>
            </a:r>
            <a:r>
              <a:rPr lang="en-US" dirty="0"/>
              <a:t> model feels like trying to shove a square peg into a round 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CBCD56-B907-423A-971B-DC99E98E7DD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8804" y="2895599"/>
            <a:ext cx="10515600" cy="1325563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5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FE7F2-10FB-4EA4-8827-F115268D4E4F}" type="datetimeFigureOut">
              <a:rPr lang="en-US" smtClean="0"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71C49-1E24-4C98-AFC7-8D45B05A01A6}" type="slidenum">
              <a:rPr lang="en-US" smtClean="0"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93B68E-08A8-711A-DF76-7B9F8E83AF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9567" y="529804"/>
            <a:ext cx="3929256" cy="197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6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9669213" cy="1027755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55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3"/>
            <a:ext cx="5810596" cy="5407746"/>
          </a:xfrm>
        </p:spPr>
        <p:txBody>
          <a:bodyPr>
            <a:normAutofit/>
          </a:bodyPr>
          <a:lstStyle>
            <a:lvl1pPr marL="228600" indent="-228600">
              <a:buSzPct val="80000"/>
              <a:buFontTx/>
              <a:buBlip>
                <a:blip r:embed="rId3"/>
              </a:buBlip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SzPct val="80000"/>
              <a:buFontTx/>
              <a:buBlip>
                <a:blip r:embed="rId4"/>
              </a:buBlip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SzPct val="80000"/>
              <a:buFontTx/>
              <a:buBlip>
                <a:blip r:embed="rId5"/>
              </a:buBlip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3B0BFE-485F-AB5B-ECFB-A840BBC556C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51152" y="0"/>
            <a:ext cx="1105514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2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B5-B3C7-4F49-A705-563372363001}" type="datetimeFigureOut">
              <a:rPr lang="en-ZA" smtClean="0"/>
              <a:t>2026/01/26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01D85-7BDF-4B87-A726-017DFD19640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67103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DCFB5-B3C7-4F49-A705-563372363001}" type="datetimeFigureOut">
              <a:rPr lang="en-ZA" smtClean="0"/>
              <a:t>2026/01/26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01D85-7BDF-4B87-A726-017DFD19640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6933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205134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172/1688394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172/1688394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16515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20513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3133/sir2020513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133/sir2020513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133/sir20215032" TargetMode="External"/><Relationship Id="rId3" Type="http://schemas.openxmlformats.org/officeDocument/2006/relationships/hyperlink" Target="https://doi.org/10.3133/ofr6718" TargetMode="External"/><Relationship Id="rId7" Type="http://schemas.openxmlformats.org/officeDocument/2006/relationships/hyperlink" Target="https://doi.org/10.3133/pp1863" TargetMode="External"/><Relationship Id="rId2" Type="http://schemas.openxmlformats.org/officeDocument/2006/relationships/hyperlink" Target="https://doi.org/10.3133/pp171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sir20165151" TargetMode="External"/><Relationship Id="rId5" Type="http://schemas.openxmlformats.org/officeDocument/2006/relationships/hyperlink" Target="https://doi.org/10.3133/sir20185096" TargetMode="External"/><Relationship Id="rId10" Type="http://schemas.openxmlformats.org/officeDocument/2006/relationships/hyperlink" Target="https://doi.org/10.2172/1688394" TargetMode="External"/><Relationship Id="rId4" Type="http://schemas.openxmlformats.org/officeDocument/2006/relationships/hyperlink" Target="https://doi.org/10.3133/sir20125196" TargetMode="External"/><Relationship Id="rId9" Type="http://schemas.openxmlformats.org/officeDocument/2006/relationships/hyperlink" Target="https://doi.org/10.3133/sir2020513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hyperlink" Target="https://doi.org/10.3133/pp171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hyperlink" Target="https://doi.org/10.3133/pp186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png"/><Relationship Id="rId7" Type="http://schemas.openxmlformats.org/officeDocument/2006/relationships/image" Target="../media/image19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172/1688394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3133/sir20185096" TargetMode="External"/><Relationship Id="rId4" Type="http://schemas.openxmlformats.org/officeDocument/2006/relationships/hyperlink" Target="https://doi.org/10.3133/ofr67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5332657" y="2956802"/>
            <a:ext cx="6883196" cy="2785715"/>
          </a:xfrm>
        </p:spPr>
        <p:txBody>
          <a:bodyPr>
            <a:noAutofit/>
          </a:bodyPr>
          <a:lstStyle/>
          <a:p>
            <a:r>
              <a:rPr lang="en-US" altLang="en-US" sz="3600" b="0" dirty="0">
                <a:solidFill>
                  <a:schemeClr val="tx1"/>
                </a:solidFill>
              </a:rPr>
              <a:t>Obtaining Useful Answers from Groundwater Models:</a:t>
            </a:r>
            <a:br>
              <a:rPr lang="en-US" altLang="en-US" sz="3600" b="0" dirty="0">
                <a:solidFill>
                  <a:schemeClr val="tx1"/>
                </a:solidFill>
              </a:rPr>
            </a:br>
            <a:br>
              <a:rPr lang="en-US" altLang="en-US" sz="3600" dirty="0">
                <a:solidFill>
                  <a:schemeClr val="tx1"/>
                </a:solidFill>
              </a:rPr>
            </a:br>
            <a:r>
              <a:rPr lang="en-US" altLang="en-US" sz="3600" b="1" dirty="0">
                <a:solidFill>
                  <a:schemeClr val="tx1"/>
                </a:solidFill>
              </a:rPr>
              <a:t>Geologic Framework Implementation: </a:t>
            </a:r>
            <a:br>
              <a:rPr lang="en-US" altLang="en-US" sz="3600" b="1" dirty="0">
                <a:solidFill>
                  <a:schemeClr val="tx1"/>
                </a:solidFill>
              </a:rPr>
            </a:br>
            <a:r>
              <a:rPr lang="en-US" altLang="en-US" sz="3600" b="1" dirty="0">
                <a:solidFill>
                  <a:schemeClr val="tx1"/>
                </a:solidFill>
              </a:rPr>
              <a:t>The Do’s and Don’ts</a:t>
            </a:r>
            <a:endParaRPr lang="en-ZA" sz="3600" b="1" dirty="0"/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C1BD44A-B3B0-2DD3-49BD-D630D96C5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1467" y="5922628"/>
            <a:ext cx="5690533" cy="93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2800" b="0" dirty="0"/>
              <a:t>Tracie R Jackson, Henderson, NV</a:t>
            </a:r>
          </a:p>
          <a:p>
            <a:pPr algn="ctr">
              <a:lnSpc>
                <a:spcPct val="80000"/>
              </a:lnSpc>
            </a:pPr>
            <a:r>
              <a:rPr lang="en-US" altLang="en-US" sz="2800" b="0" dirty="0"/>
              <a:t>Keith J Halford, Carson City, NV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6EFE55-EF03-873A-DF86-EC3F7E2E1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8642" y="6063859"/>
            <a:ext cx="3200400" cy="79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86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2803C-6F58-468E-8EF0-0D5E932B1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Transmissivity with depth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1AB68C-72BD-43DD-B909-F87188400B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57"/>
          <a:stretch/>
        </p:blipFill>
        <p:spPr>
          <a:xfrm>
            <a:off x="1524000" y="1095439"/>
            <a:ext cx="9144000" cy="54015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90B981-EA64-3F6E-6943-3B755821B86C}"/>
              </a:ext>
            </a:extLst>
          </p:cNvPr>
          <p:cNvSpPr txBox="1"/>
          <p:nvPr/>
        </p:nvSpPr>
        <p:spPr>
          <a:xfrm>
            <a:off x="0" y="6401513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Jackson et al, 2021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70166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301F8C-8C54-4F1F-AF03-5F0B1CDD35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2"/>
          <a:stretch/>
        </p:blipFill>
        <p:spPr>
          <a:xfrm>
            <a:off x="2032429" y="1170170"/>
            <a:ext cx="8542585" cy="2523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BFDD78-6059-486A-A88A-AED7C660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Truncate: include all relevant features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F9FE009A-FD1D-4B52-A5FD-B31BA26C4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7064" y="4855554"/>
            <a:ext cx="8745503" cy="18994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i="1" dirty="0"/>
              <a:t>Model purpose: Characterize groundwater flow</a:t>
            </a:r>
          </a:p>
          <a:p>
            <a:pPr marL="0" indent="0">
              <a:buNone/>
            </a:pPr>
            <a:r>
              <a:rPr lang="en-US" sz="2800" i="1" dirty="0"/>
              <a:t>0–1,600 ft: </a:t>
            </a:r>
          </a:p>
          <a:p>
            <a:pPr lvl="1"/>
            <a:r>
              <a:rPr lang="en-US" sz="2400" i="1" dirty="0"/>
              <a:t>Active, high-transmissivity part of flow system</a:t>
            </a:r>
          </a:p>
          <a:p>
            <a:pPr lvl="1"/>
            <a:r>
              <a:rPr lang="en-US" sz="2400" i="1" dirty="0"/>
              <a:t>Captures most (~99%) of flow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18A4AA-036E-48EC-B43E-246FFFA2972A}"/>
              </a:ext>
            </a:extLst>
          </p:cNvPr>
          <p:cNvGrpSpPr/>
          <p:nvPr/>
        </p:nvGrpSpPr>
        <p:grpSpPr>
          <a:xfrm>
            <a:off x="1966784" y="1348780"/>
            <a:ext cx="60412" cy="2336810"/>
            <a:chOff x="130255" y="910763"/>
            <a:chExt cx="120116" cy="233681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E9AC14F-ED39-4C13-A2F2-E264FCFAE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371" y="910763"/>
              <a:ext cx="0" cy="23368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0070D1A-4EFB-4C1E-A275-7A9CD1C81373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3090092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0677270-088A-4E4F-B0AD-399F043076C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691675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B56D73D-691C-4206-9FA8-EFED63ADE37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257699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0E90B1D-9ED2-4CE9-A5CA-F1CBB770AB8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846944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B1549A3-FA71-49A0-905D-67742C6D749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412967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73B9704-51BB-4FA6-9C46-495C892CA829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971723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CF69040-45E1-4B27-8AA1-73BA45D26C7C}"/>
              </a:ext>
            </a:extLst>
          </p:cNvPr>
          <p:cNvGrpSpPr/>
          <p:nvPr/>
        </p:nvGrpSpPr>
        <p:grpSpPr>
          <a:xfrm>
            <a:off x="1707025" y="1273015"/>
            <a:ext cx="320922" cy="2386591"/>
            <a:chOff x="447185" y="920720"/>
            <a:chExt cx="320922" cy="238659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389F73-25BC-4217-A198-221A85A370A3}"/>
                </a:ext>
              </a:extLst>
            </p:cNvPr>
            <p:cNvSpPr txBox="1"/>
            <p:nvPr/>
          </p:nvSpPr>
          <p:spPr>
            <a:xfrm>
              <a:off x="498481" y="920720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3A3E91D-7895-4400-B0CA-81BCA822200E}"/>
                </a:ext>
              </a:extLst>
            </p:cNvPr>
            <p:cNvSpPr txBox="1"/>
            <p:nvPr/>
          </p:nvSpPr>
          <p:spPr>
            <a:xfrm>
              <a:off x="447185" y="1789318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D934F0-958C-4BB0-B067-6F6AB332B955}"/>
                </a:ext>
              </a:extLst>
            </p:cNvPr>
            <p:cNvSpPr txBox="1"/>
            <p:nvPr/>
          </p:nvSpPr>
          <p:spPr>
            <a:xfrm>
              <a:off x="447185" y="221531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13028B-84F1-4E43-81CB-E1A8F606B4B1}"/>
                </a:ext>
              </a:extLst>
            </p:cNvPr>
            <p:cNvSpPr txBox="1"/>
            <p:nvPr/>
          </p:nvSpPr>
          <p:spPr>
            <a:xfrm>
              <a:off x="447185" y="303031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F8BEB7E-7236-4FFD-B9E9-E9E245DF03F0}"/>
                </a:ext>
              </a:extLst>
            </p:cNvPr>
            <p:cNvSpPr txBox="1"/>
            <p:nvPr/>
          </p:nvSpPr>
          <p:spPr>
            <a:xfrm>
              <a:off x="447185" y="2640711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35CB6EA-28D9-4B58-B750-6874995183AB}"/>
                </a:ext>
              </a:extLst>
            </p:cNvPr>
            <p:cNvSpPr txBox="1"/>
            <p:nvPr/>
          </p:nvSpPr>
          <p:spPr>
            <a:xfrm>
              <a:off x="498481" y="1375477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F7D29D1-D1B2-4610-ACA5-5CF185D5F1C2}"/>
              </a:ext>
            </a:extLst>
          </p:cNvPr>
          <p:cNvSpPr txBox="1"/>
          <p:nvPr/>
        </p:nvSpPr>
        <p:spPr>
          <a:xfrm rot="16200000">
            <a:off x="433653" y="2314724"/>
            <a:ext cx="24513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Altitude, miles above seal level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1B836E-056B-4BE4-B7C7-E984C0C9DBFA}"/>
              </a:ext>
            </a:extLst>
          </p:cNvPr>
          <p:cNvSpPr txBox="1"/>
          <p:nvPr/>
        </p:nvSpPr>
        <p:spPr>
          <a:xfrm>
            <a:off x="4739613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75216D-E975-448F-8BF9-1383BC3451E7}"/>
              </a:ext>
            </a:extLst>
          </p:cNvPr>
          <p:cNvSpPr txBox="1"/>
          <p:nvPr/>
        </p:nvSpPr>
        <p:spPr>
          <a:xfrm>
            <a:off x="6082638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5EC738-C9D0-4506-A341-43C11644CBD5}"/>
              </a:ext>
            </a:extLst>
          </p:cNvPr>
          <p:cNvSpPr txBox="1"/>
          <p:nvPr/>
        </p:nvSpPr>
        <p:spPr>
          <a:xfrm>
            <a:off x="7330413" y="3707248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7478FF-0F5A-4651-9A5D-B02DE18338DF}"/>
              </a:ext>
            </a:extLst>
          </p:cNvPr>
          <p:cNvSpPr txBox="1"/>
          <p:nvPr/>
        </p:nvSpPr>
        <p:spPr>
          <a:xfrm>
            <a:off x="3347023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CBCE77-395C-4B76-974D-6E6E00F795C0}"/>
              </a:ext>
            </a:extLst>
          </p:cNvPr>
          <p:cNvSpPr txBox="1"/>
          <p:nvPr/>
        </p:nvSpPr>
        <p:spPr>
          <a:xfrm>
            <a:off x="1902331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6B0D95-0C5D-455E-BA5B-1B8C8801EF2C}"/>
              </a:ext>
            </a:extLst>
          </p:cNvPr>
          <p:cNvSpPr txBox="1"/>
          <p:nvPr/>
        </p:nvSpPr>
        <p:spPr>
          <a:xfrm>
            <a:off x="8591269" y="3707248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4D0DA87-DD49-4B18-896F-CB115FAF73C9}"/>
              </a:ext>
            </a:extLst>
          </p:cNvPr>
          <p:cNvSpPr txBox="1"/>
          <p:nvPr/>
        </p:nvSpPr>
        <p:spPr>
          <a:xfrm>
            <a:off x="9828371" y="3707248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5027D7-9A57-478E-92D6-21D7B45DA660}"/>
              </a:ext>
            </a:extLst>
          </p:cNvPr>
          <p:cNvSpPr/>
          <p:nvPr/>
        </p:nvSpPr>
        <p:spPr>
          <a:xfrm>
            <a:off x="3551959" y="1303303"/>
            <a:ext cx="45719" cy="3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A27C67-0A42-4FF3-AF46-B92C9C65750B}"/>
              </a:ext>
            </a:extLst>
          </p:cNvPr>
          <p:cNvSpPr/>
          <p:nvPr/>
        </p:nvSpPr>
        <p:spPr>
          <a:xfrm>
            <a:off x="4604917" y="1303303"/>
            <a:ext cx="45719" cy="19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4AFCCDA-51E3-4470-82CA-E734521BE29A}"/>
              </a:ext>
            </a:extLst>
          </p:cNvPr>
          <p:cNvSpPr/>
          <p:nvPr/>
        </p:nvSpPr>
        <p:spPr>
          <a:xfrm>
            <a:off x="3967396" y="1303306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DF54F93-1422-4215-96E0-2E0B5727EAB9}"/>
              </a:ext>
            </a:extLst>
          </p:cNvPr>
          <p:cNvSpPr/>
          <p:nvPr/>
        </p:nvSpPr>
        <p:spPr>
          <a:xfrm>
            <a:off x="4224872" y="1303306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4AE9C27-2EF5-4601-A808-D94118ECB714}"/>
              </a:ext>
            </a:extLst>
          </p:cNvPr>
          <p:cNvSpPr/>
          <p:nvPr/>
        </p:nvSpPr>
        <p:spPr>
          <a:xfrm>
            <a:off x="5902547" y="1292417"/>
            <a:ext cx="45719" cy="19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8A51C01-3CAD-453B-826C-7B675F4ECE49}"/>
              </a:ext>
            </a:extLst>
          </p:cNvPr>
          <p:cNvSpPr/>
          <p:nvPr/>
        </p:nvSpPr>
        <p:spPr>
          <a:xfrm>
            <a:off x="7061459" y="1273012"/>
            <a:ext cx="45719" cy="15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602BF98-3BD8-4BD3-A85F-78067979E8C6}"/>
              </a:ext>
            </a:extLst>
          </p:cNvPr>
          <p:cNvSpPr/>
          <p:nvPr/>
        </p:nvSpPr>
        <p:spPr>
          <a:xfrm>
            <a:off x="7242843" y="1281531"/>
            <a:ext cx="45719" cy="64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5E5AEDE-B725-4201-B8FE-4B38CE3426D8}"/>
              </a:ext>
            </a:extLst>
          </p:cNvPr>
          <p:cNvSpPr/>
          <p:nvPr/>
        </p:nvSpPr>
        <p:spPr>
          <a:xfrm>
            <a:off x="8289243" y="1249983"/>
            <a:ext cx="45719" cy="39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151A743-B40D-436A-9190-57C2DFD48DAD}"/>
              </a:ext>
            </a:extLst>
          </p:cNvPr>
          <p:cNvSpPr/>
          <p:nvPr/>
        </p:nvSpPr>
        <p:spPr>
          <a:xfrm>
            <a:off x="8648216" y="1264025"/>
            <a:ext cx="45719" cy="193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548B1AD-B8C3-41F8-BE8A-0F60400F46B8}"/>
              </a:ext>
            </a:extLst>
          </p:cNvPr>
          <p:cNvSpPr/>
          <p:nvPr/>
        </p:nvSpPr>
        <p:spPr>
          <a:xfrm>
            <a:off x="10047577" y="1245648"/>
            <a:ext cx="45719" cy="18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4CE8FD4-F784-4669-98A9-071B4E3C8C64}"/>
              </a:ext>
            </a:extLst>
          </p:cNvPr>
          <p:cNvSpPr/>
          <p:nvPr/>
        </p:nvSpPr>
        <p:spPr>
          <a:xfrm>
            <a:off x="2029287" y="1234966"/>
            <a:ext cx="8546228" cy="226084"/>
          </a:xfrm>
          <a:custGeom>
            <a:avLst/>
            <a:gdLst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18300 w 8280400"/>
              <a:gd name="connsiteY8" fmla="*/ 469900 h 520700"/>
              <a:gd name="connsiteX9" fmla="*/ 6985000 w 8280400"/>
              <a:gd name="connsiteY9" fmla="*/ 469900 h 520700"/>
              <a:gd name="connsiteX10" fmla="*/ 7378700 w 8280400"/>
              <a:gd name="connsiteY10" fmla="*/ 463550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18300 w 8280400"/>
              <a:gd name="connsiteY8" fmla="*/ 469900 h 520700"/>
              <a:gd name="connsiteX9" fmla="*/ 6985000 w 8280400"/>
              <a:gd name="connsiteY9" fmla="*/ 469900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09006 w 8280400"/>
              <a:gd name="connsiteY8" fmla="*/ 508264 h 520700"/>
              <a:gd name="connsiteX9" fmla="*/ 6985000 w 8280400"/>
              <a:gd name="connsiteY9" fmla="*/ 469900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09006 w 8280400"/>
              <a:gd name="connsiteY8" fmla="*/ 508264 h 520700"/>
              <a:gd name="connsiteX9" fmla="*/ 6991197 w 8280400"/>
              <a:gd name="connsiteY9" fmla="*/ 500591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510647 h 520700"/>
              <a:gd name="connsiteX8" fmla="*/ 6709006 w 8280400"/>
              <a:gd name="connsiteY8" fmla="*/ 508264 h 520700"/>
              <a:gd name="connsiteX9" fmla="*/ 6991197 w 8280400"/>
              <a:gd name="connsiteY9" fmla="*/ 500591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4668"/>
              <a:gd name="connsiteX1" fmla="*/ 12700 w 8280400"/>
              <a:gd name="connsiteY1" fmla="*/ 520700 h 524668"/>
              <a:gd name="connsiteX2" fmla="*/ 1231900 w 8280400"/>
              <a:gd name="connsiteY2" fmla="*/ 508000 h 524668"/>
              <a:gd name="connsiteX3" fmla="*/ 2311400 w 8280400"/>
              <a:gd name="connsiteY3" fmla="*/ 508000 h 524668"/>
              <a:gd name="connsiteX4" fmla="*/ 3130550 w 8280400"/>
              <a:gd name="connsiteY4" fmla="*/ 514350 h 524668"/>
              <a:gd name="connsiteX5" fmla="*/ 4406900 w 8280400"/>
              <a:gd name="connsiteY5" fmla="*/ 508000 h 524668"/>
              <a:gd name="connsiteX6" fmla="*/ 5798782 w 8280400"/>
              <a:gd name="connsiteY6" fmla="*/ 524668 h 524668"/>
              <a:gd name="connsiteX7" fmla="*/ 6375400 w 8280400"/>
              <a:gd name="connsiteY7" fmla="*/ 510647 h 524668"/>
              <a:gd name="connsiteX8" fmla="*/ 6709006 w 8280400"/>
              <a:gd name="connsiteY8" fmla="*/ 508264 h 524668"/>
              <a:gd name="connsiteX9" fmla="*/ 6991197 w 8280400"/>
              <a:gd name="connsiteY9" fmla="*/ 500591 h 524668"/>
              <a:gd name="connsiteX10" fmla="*/ 7378700 w 8280400"/>
              <a:gd name="connsiteY10" fmla="*/ 494243 h 524668"/>
              <a:gd name="connsiteX11" fmla="*/ 8280400 w 8280400"/>
              <a:gd name="connsiteY11" fmla="*/ 469900 h 524668"/>
              <a:gd name="connsiteX12" fmla="*/ 8274050 w 8280400"/>
              <a:gd name="connsiteY12" fmla="*/ 0 h 524668"/>
              <a:gd name="connsiteX13" fmla="*/ 6629400 w 8280400"/>
              <a:gd name="connsiteY13" fmla="*/ 12700 h 524668"/>
              <a:gd name="connsiteX14" fmla="*/ 5353050 w 8280400"/>
              <a:gd name="connsiteY14" fmla="*/ 6350 h 524668"/>
              <a:gd name="connsiteX15" fmla="*/ 4514850 w 8280400"/>
              <a:gd name="connsiteY15" fmla="*/ 6350 h 524668"/>
              <a:gd name="connsiteX16" fmla="*/ 3968750 w 8280400"/>
              <a:gd name="connsiteY16" fmla="*/ 50800 h 524668"/>
              <a:gd name="connsiteX17" fmla="*/ 3930650 w 8280400"/>
              <a:gd name="connsiteY17" fmla="*/ 101600 h 524668"/>
              <a:gd name="connsiteX18" fmla="*/ 3733800 w 8280400"/>
              <a:gd name="connsiteY18" fmla="*/ 88900 h 524668"/>
              <a:gd name="connsiteX19" fmla="*/ 3600450 w 8280400"/>
              <a:gd name="connsiteY19" fmla="*/ 88900 h 524668"/>
              <a:gd name="connsiteX20" fmla="*/ 3435350 w 8280400"/>
              <a:gd name="connsiteY20" fmla="*/ 133350 h 524668"/>
              <a:gd name="connsiteX21" fmla="*/ 2076450 w 8280400"/>
              <a:gd name="connsiteY21" fmla="*/ 133350 h 524668"/>
              <a:gd name="connsiteX22" fmla="*/ 1098550 w 8280400"/>
              <a:gd name="connsiteY22" fmla="*/ 152400 h 524668"/>
              <a:gd name="connsiteX23" fmla="*/ 431800 w 8280400"/>
              <a:gd name="connsiteY23" fmla="*/ 171450 h 524668"/>
              <a:gd name="connsiteX24" fmla="*/ 69850 w 8280400"/>
              <a:gd name="connsiteY24" fmla="*/ 158750 h 524668"/>
              <a:gd name="connsiteX25" fmla="*/ 0 w 8280400"/>
              <a:gd name="connsiteY25" fmla="*/ 177800 h 524668"/>
              <a:gd name="connsiteX0" fmla="*/ 0 w 8280400"/>
              <a:gd name="connsiteY0" fmla="*/ 177800 h 524668"/>
              <a:gd name="connsiteX1" fmla="*/ 12700 w 8280400"/>
              <a:gd name="connsiteY1" fmla="*/ 520700 h 524668"/>
              <a:gd name="connsiteX2" fmla="*/ 1231900 w 8280400"/>
              <a:gd name="connsiteY2" fmla="*/ 508000 h 524668"/>
              <a:gd name="connsiteX3" fmla="*/ 2311400 w 8280400"/>
              <a:gd name="connsiteY3" fmla="*/ 508000 h 524668"/>
              <a:gd name="connsiteX4" fmla="*/ 3130550 w 8280400"/>
              <a:gd name="connsiteY4" fmla="*/ 514350 h 524668"/>
              <a:gd name="connsiteX5" fmla="*/ 4403802 w 8280400"/>
              <a:gd name="connsiteY5" fmla="*/ 523346 h 524668"/>
              <a:gd name="connsiteX6" fmla="*/ 5798782 w 8280400"/>
              <a:gd name="connsiteY6" fmla="*/ 524668 h 524668"/>
              <a:gd name="connsiteX7" fmla="*/ 6375400 w 8280400"/>
              <a:gd name="connsiteY7" fmla="*/ 510647 h 524668"/>
              <a:gd name="connsiteX8" fmla="*/ 6709006 w 8280400"/>
              <a:gd name="connsiteY8" fmla="*/ 508264 h 524668"/>
              <a:gd name="connsiteX9" fmla="*/ 6991197 w 8280400"/>
              <a:gd name="connsiteY9" fmla="*/ 500591 h 524668"/>
              <a:gd name="connsiteX10" fmla="*/ 7378700 w 8280400"/>
              <a:gd name="connsiteY10" fmla="*/ 494243 h 524668"/>
              <a:gd name="connsiteX11" fmla="*/ 8280400 w 8280400"/>
              <a:gd name="connsiteY11" fmla="*/ 469900 h 524668"/>
              <a:gd name="connsiteX12" fmla="*/ 8274050 w 8280400"/>
              <a:gd name="connsiteY12" fmla="*/ 0 h 524668"/>
              <a:gd name="connsiteX13" fmla="*/ 6629400 w 8280400"/>
              <a:gd name="connsiteY13" fmla="*/ 12700 h 524668"/>
              <a:gd name="connsiteX14" fmla="*/ 5353050 w 8280400"/>
              <a:gd name="connsiteY14" fmla="*/ 6350 h 524668"/>
              <a:gd name="connsiteX15" fmla="*/ 4514850 w 8280400"/>
              <a:gd name="connsiteY15" fmla="*/ 6350 h 524668"/>
              <a:gd name="connsiteX16" fmla="*/ 3968750 w 8280400"/>
              <a:gd name="connsiteY16" fmla="*/ 50800 h 524668"/>
              <a:gd name="connsiteX17" fmla="*/ 3930650 w 8280400"/>
              <a:gd name="connsiteY17" fmla="*/ 101600 h 524668"/>
              <a:gd name="connsiteX18" fmla="*/ 3733800 w 8280400"/>
              <a:gd name="connsiteY18" fmla="*/ 88900 h 524668"/>
              <a:gd name="connsiteX19" fmla="*/ 3600450 w 8280400"/>
              <a:gd name="connsiteY19" fmla="*/ 88900 h 524668"/>
              <a:gd name="connsiteX20" fmla="*/ 3435350 w 8280400"/>
              <a:gd name="connsiteY20" fmla="*/ 133350 h 524668"/>
              <a:gd name="connsiteX21" fmla="*/ 2076450 w 8280400"/>
              <a:gd name="connsiteY21" fmla="*/ 133350 h 524668"/>
              <a:gd name="connsiteX22" fmla="*/ 1098550 w 8280400"/>
              <a:gd name="connsiteY22" fmla="*/ 152400 h 524668"/>
              <a:gd name="connsiteX23" fmla="*/ 431800 w 8280400"/>
              <a:gd name="connsiteY23" fmla="*/ 171450 h 524668"/>
              <a:gd name="connsiteX24" fmla="*/ 69850 w 8280400"/>
              <a:gd name="connsiteY24" fmla="*/ 158750 h 524668"/>
              <a:gd name="connsiteX25" fmla="*/ 0 w 8280400"/>
              <a:gd name="connsiteY25" fmla="*/ 177800 h 524668"/>
              <a:gd name="connsiteX0" fmla="*/ 0 w 8280400"/>
              <a:gd name="connsiteY0" fmla="*/ 177800 h 524668"/>
              <a:gd name="connsiteX1" fmla="*/ 12700 w 8280400"/>
              <a:gd name="connsiteY1" fmla="*/ 520700 h 524668"/>
              <a:gd name="connsiteX2" fmla="*/ 1231900 w 8280400"/>
              <a:gd name="connsiteY2" fmla="*/ 508000 h 524668"/>
              <a:gd name="connsiteX3" fmla="*/ 2311400 w 8280400"/>
              <a:gd name="connsiteY3" fmla="*/ 508000 h 524668"/>
              <a:gd name="connsiteX4" fmla="*/ 3130551 w 8280400"/>
              <a:gd name="connsiteY4" fmla="*/ 475985 h 524668"/>
              <a:gd name="connsiteX5" fmla="*/ 4403802 w 8280400"/>
              <a:gd name="connsiteY5" fmla="*/ 523346 h 524668"/>
              <a:gd name="connsiteX6" fmla="*/ 5798782 w 8280400"/>
              <a:gd name="connsiteY6" fmla="*/ 524668 h 524668"/>
              <a:gd name="connsiteX7" fmla="*/ 6375400 w 8280400"/>
              <a:gd name="connsiteY7" fmla="*/ 510647 h 524668"/>
              <a:gd name="connsiteX8" fmla="*/ 6709006 w 8280400"/>
              <a:gd name="connsiteY8" fmla="*/ 508264 h 524668"/>
              <a:gd name="connsiteX9" fmla="*/ 6991197 w 8280400"/>
              <a:gd name="connsiteY9" fmla="*/ 500591 h 524668"/>
              <a:gd name="connsiteX10" fmla="*/ 7378700 w 8280400"/>
              <a:gd name="connsiteY10" fmla="*/ 494243 h 524668"/>
              <a:gd name="connsiteX11" fmla="*/ 8280400 w 8280400"/>
              <a:gd name="connsiteY11" fmla="*/ 469900 h 524668"/>
              <a:gd name="connsiteX12" fmla="*/ 8274050 w 8280400"/>
              <a:gd name="connsiteY12" fmla="*/ 0 h 524668"/>
              <a:gd name="connsiteX13" fmla="*/ 6629400 w 8280400"/>
              <a:gd name="connsiteY13" fmla="*/ 12700 h 524668"/>
              <a:gd name="connsiteX14" fmla="*/ 5353050 w 8280400"/>
              <a:gd name="connsiteY14" fmla="*/ 6350 h 524668"/>
              <a:gd name="connsiteX15" fmla="*/ 4514850 w 8280400"/>
              <a:gd name="connsiteY15" fmla="*/ 6350 h 524668"/>
              <a:gd name="connsiteX16" fmla="*/ 3968750 w 8280400"/>
              <a:gd name="connsiteY16" fmla="*/ 50800 h 524668"/>
              <a:gd name="connsiteX17" fmla="*/ 3930650 w 8280400"/>
              <a:gd name="connsiteY17" fmla="*/ 101600 h 524668"/>
              <a:gd name="connsiteX18" fmla="*/ 3733800 w 8280400"/>
              <a:gd name="connsiteY18" fmla="*/ 88900 h 524668"/>
              <a:gd name="connsiteX19" fmla="*/ 3600450 w 8280400"/>
              <a:gd name="connsiteY19" fmla="*/ 88900 h 524668"/>
              <a:gd name="connsiteX20" fmla="*/ 3435350 w 8280400"/>
              <a:gd name="connsiteY20" fmla="*/ 133350 h 524668"/>
              <a:gd name="connsiteX21" fmla="*/ 2076450 w 8280400"/>
              <a:gd name="connsiteY21" fmla="*/ 133350 h 524668"/>
              <a:gd name="connsiteX22" fmla="*/ 1098550 w 8280400"/>
              <a:gd name="connsiteY22" fmla="*/ 152400 h 524668"/>
              <a:gd name="connsiteX23" fmla="*/ 431800 w 8280400"/>
              <a:gd name="connsiteY23" fmla="*/ 171450 h 524668"/>
              <a:gd name="connsiteX24" fmla="*/ 69850 w 8280400"/>
              <a:gd name="connsiteY24" fmla="*/ 158750 h 524668"/>
              <a:gd name="connsiteX25" fmla="*/ 0 w 8280400"/>
              <a:gd name="connsiteY25" fmla="*/ 177800 h 524668"/>
              <a:gd name="connsiteX0" fmla="*/ 0 w 8280400"/>
              <a:gd name="connsiteY0" fmla="*/ 177800 h 545040"/>
              <a:gd name="connsiteX1" fmla="*/ 12700 w 8280400"/>
              <a:gd name="connsiteY1" fmla="*/ 520700 h 545040"/>
              <a:gd name="connsiteX2" fmla="*/ 1231900 w 8280400"/>
              <a:gd name="connsiteY2" fmla="*/ 508000 h 545040"/>
              <a:gd name="connsiteX3" fmla="*/ 2311400 w 8280400"/>
              <a:gd name="connsiteY3" fmla="*/ 508000 h 545040"/>
              <a:gd name="connsiteX4" fmla="*/ 3133649 w 8280400"/>
              <a:gd name="connsiteY4" fmla="*/ 545040 h 545040"/>
              <a:gd name="connsiteX5" fmla="*/ 4403802 w 8280400"/>
              <a:gd name="connsiteY5" fmla="*/ 523346 h 545040"/>
              <a:gd name="connsiteX6" fmla="*/ 5798782 w 8280400"/>
              <a:gd name="connsiteY6" fmla="*/ 524668 h 545040"/>
              <a:gd name="connsiteX7" fmla="*/ 6375400 w 8280400"/>
              <a:gd name="connsiteY7" fmla="*/ 510647 h 545040"/>
              <a:gd name="connsiteX8" fmla="*/ 6709006 w 8280400"/>
              <a:gd name="connsiteY8" fmla="*/ 508264 h 545040"/>
              <a:gd name="connsiteX9" fmla="*/ 6991197 w 8280400"/>
              <a:gd name="connsiteY9" fmla="*/ 500591 h 545040"/>
              <a:gd name="connsiteX10" fmla="*/ 7378700 w 8280400"/>
              <a:gd name="connsiteY10" fmla="*/ 494243 h 545040"/>
              <a:gd name="connsiteX11" fmla="*/ 8280400 w 8280400"/>
              <a:gd name="connsiteY11" fmla="*/ 469900 h 545040"/>
              <a:gd name="connsiteX12" fmla="*/ 8274050 w 8280400"/>
              <a:gd name="connsiteY12" fmla="*/ 0 h 545040"/>
              <a:gd name="connsiteX13" fmla="*/ 6629400 w 8280400"/>
              <a:gd name="connsiteY13" fmla="*/ 12700 h 545040"/>
              <a:gd name="connsiteX14" fmla="*/ 5353050 w 8280400"/>
              <a:gd name="connsiteY14" fmla="*/ 6350 h 545040"/>
              <a:gd name="connsiteX15" fmla="*/ 4514850 w 8280400"/>
              <a:gd name="connsiteY15" fmla="*/ 6350 h 545040"/>
              <a:gd name="connsiteX16" fmla="*/ 3968750 w 8280400"/>
              <a:gd name="connsiteY16" fmla="*/ 50800 h 545040"/>
              <a:gd name="connsiteX17" fmla="*/ 3930650 w 8280400"/>
              <a:gd name="connsiteY17" fmla="*/ 101600 h 545040"/>
              <a:gd name="connsiteX18" fmla="*/ 3733800 w 8280400"/>
              <a:gd name="connsiteY18" fmla="*/ 88900 h 545040"/>
              <a:gd name="connsiteX19" fmla="*/ 3600450 w 8280400"/>
              <a:gd name="connsiteY19" fmla="*/ 88900 h 545040"/>
              <a:gd name="connsiteX20" fmla="*/ 3435350 w 8280400"/>
              <a:gd name="connsiteY20" fmla="*/ 133350 h 545040"/>
              <a:gd name="connsiteX21" fmla="*/ 2076450 w 8280400"/>
              <a:gd name="connsiteY21" fmla="*/ 133350 h 545040"/>
              <a:gd name="connsiteX22" fmla="*/ 1098550 w 8280400"/>
              <a:gd name="connsiteY22" fmla="*/ 152400 h 545040"/>
              <a:gd name="connsiteX23" fmla="*/ 431800 w 8280400"/>
              <a:gd name="connsiteY23" fmla="*/ 171450 h 545040"/>
              <a:gd name="connsiteX24" fmla="*/ 69850 w 8280400"/>
              <a:gd name="connsiteY24" fmla="*/ 158750 h 545040"/>
              <a:gd name="connsiteX25" fmla="*/ 0 w 8280400"/>
              <a:gd name="connsiteY25" fmla="*/ 177800 h 545040"/>
              <a:gd name="connsiteX0" fmla="*/ 0 w 8280400"/>
              <a:gd name="connsiteY0" fmla="*/ 177800 h 545040"/>
              <a:gd name="connsiteX1" fmla="*/ 12700 w 8280400"/>
              <a:gd name="connsiteY1" fmla="*/ 520700 h 545040"/>
              <a:gd name="connsiteX2" fmla="*/ 1231900 w 8280400"/>
              <a:gd name="connsiteY2" fmla="*/ 508000 h 545040"/>
              <a:gd name="connsiteX3" fmla="*/ 2280420 w 8280400"/>
              <a:gd name="connsiteY3" fmla="*/ 538691 h 545040"/>
              <a:gd name="connsiteX4" fmla="*/ 3133649 w 8280400"/>
              <a:gd name="connsiteY4" fmla="*/ 545040 h 545040"/>
              <a:gd name="connsiteX5" fmla="*/ 4403802 w 8280400"/>
              <a:gd name="connsiteY5" fmla="*/ 523346 h 545040"/>
              <a:gd name="connsiteX6" fmla="*/ 5798782 w 8280400"/>
              <a:gd name="connsiteY6" fmla="*/ 524668 h 545040"/>
              <a:gd name="connsiteX7" fmla="*/ 6375400 w 8280400"/>
              <a:gd name="connsiteY7" fmla="*/ 510647 h 545040"/>
              <a:gd name="connsiteX8" fmla="*/ 6709006 w 8280400"/>
              <a:gd name="connsiteY8" fmla="*/ 508264 h 545040"/>
              <a:gd name="connsiteX9" fmla="*/ 6991197 w 8280400"/>
              <a:gd name="connsiteY9" fmla="*/ 500591 h 545040"/>
              <a:gd name="connsiteX10" fmla="*/ 7378700 w 8280400"/>
              <a:gd name="connsiteY10" fmla="*/ 494243 h 545040"/>
              <a:gd name="connsiteX11" fmla="*/ 8280400 w 8280400"/>
              <a:gd name="connsiteY11" fmla="*/ 469900 h 545040"/>
              <a:gd name="connsiteX12" fmla="*/ 8274050 w 8280400"/>
              <a:gd name="connsiteY12" fmla="*/ 0 h 545040"/>
              <a:gd name="connsiteX13" fmla="*/ 6629400 w 8280400"/>
              <a:gd name="connsiteY13" fmla="*/ 12700 h 545040"/>
              <a:gd name="connsiteX14" fmla="*/ 5353050 w 8280400"/>
              <a:gd name="connsiteY14" fmla="*/ 6350 h 545040"/>
              <a:gd name="connsiteX15" fmla="*/ 4514850 w 8280400"/>
              <a:gd name="connsiteY15" fmla="*/ 6350 h 545040"/>
              <a:gd name="connsiteX16" fmla="*/ 3968750 w 8280400"/>
              <a:gd name="connsiteY16" fmla="*/ 50800 h 545040"/>
              <a:gd name="connsiteX17" fmla="*/ 3930650 w 8280400"/>
              <a:gd name="connsiteY17" fmla="*/ 101600 h 545040"/>
              <a:gd name="connsiteX18" fmla="*/ 3733800 w 8280400"/>
              <a:gd name="connsiteY18" fmla="*/ 88900 h 545040"/>
              <a:gd name="connsiteX19" fmla="*/ 3600450 w 8280400"/>
              <a:gd name="connsiteY19" fmla="*/ 88900 h 545040"/>
              <a:gd name="connsiteX20" fmla="*/ 3435350 w 8280400"/>
              <a:gd name="connsiteY20" fmla="*/ 133350 h 545040"/>
              <a:gd name="connsiteX21" fmla="*/ 2076450 w 8280400"/>
              <a:gd name="connsiteY21" fmla="*/ 133350 h 545040"/>
              <a:gd name="connsiteX22" fmla="*/ 1098550 w 8280400"/>
              <a:gd name="connsiteY22" fmla="*/ 152400 h 545040"/>
              <a:gd name="connsiteX23" fmla="*/ 431800 w 8280400"/>
              <a:gd name="connsiteY23" fmla="*/ 171450 h 545040"/>
              <a:gd name="connsiteX24" fmla="*/ 69850 w 8280400"/>
              <a:gd name="connsiteY24" fmla="*/ 158750 h 545040"/>
              <a:gd name="connsiteX25" fmla="*/ 0 w 8280400"/>
              <a:gd name="connsiteY25" fmla="*/ 177800 h 545040"/>
              <a:gd name="connsiteX0" fmla="*/ 0 w 8280400"/>
              <a:gd name="connsiteY0" fmla="*/ 177800 h 546364"/>
              <a:gd name="connsiteX1" fmla="*/ 12700 w 8280400"/>
              <a:gd name="connsiteY1" fmla="*/ 520700 h 546364"/>
              <a:gd name="connsiteX2" fmla="*/ 1222606 w 8280400"/>
              <a:gd name="connsiteY2" fmla="*/ 546364 h 546364"/>
              <a:gd name="connsiteX3" fmla="*/ 2280420 w 8280400"/>
              <a:gd name="connsiteY3" fmla="*/ 538691 h 546364"/>
              <a:gd name="connsiteX4" fmla="*/ 3133649 w 8280400"/>
              <a:gd name="connsiteY4" fmla="*/ 545040 h 546364"/>
              <a:gd name="connsiteX5" fmla="*/ 4403802 w 8280400"/>
              <a:gd name="connsiteY5" fmla="*/ 523346 h 546364"/>
              <a:gd name="connsiteX6" fmla="*/ 5798782 w 8280400"/>
              <a:gd name="connsiteY6" fmla="*/ 524668 h 546364"/>
              <a:gd name="connsiteX7" fmla="*/ 6375400 w 8280400"/>
              <a:gd name="connsiteY7" fmla="*/ 510647 h 546364"/>
              <a:gd name="connsiteX8" fmla="*/ 6709006 w 8280400"/>
              <a:gd name="connsiteY8" fmla="*/ 508264 h 546364"/>
              <a:gd name="connsiteX9" fmla="*/ 6991197 w 8280400"/>
              <a:gd name="connsiteY9" fmla="*/ 500591 h 546364"/>
              <a:gd name="connsiteX10" fmla="*/ 7378700 w 8280400"/>
              <a:gd name="connsiteY10" fmla="*/ 494243 h 546364"/>
              <a:gd name="connsiteX11" fmla="*/ 8280400 w 8280400"/>
              <a:gd name="connsiteY11" fmla="*/ 469900 h 546364"/>
              <a:gd name="connsiteX12" fmla="*/ 8274050 w 8280400"/>
              <a:gd name="connsiteY12" fmla="*/ 0 h 546364"/>
              <a:gd name="connsiteX13" fmla="*/ 6629400 w 8280400"/>
              <a:gd name="connsiteY13" fmla="*/ 12700 h 546364"/>
              <a:gd name="connsiteX14" fmla="*/ 5353050 w 8280400"/>
              <a:gd name="connsiteY14" fmla="*/ 6350 h 546364"/>
              <a:gd name="connsiteX15" fmla="*/ 4514850 w 8280400"/>
              <a:gd name="connsiteY15" fmla="*/ 6350 h 546364"/>
              <a:gd name="connsiteX16" fmla="*/ 3968750 w 8280400"/>
              <a:gd name="connsiteY16" fmla="*/ 50800 h 546364"/>
              <a:gd name="connsiteX17" fmla="*/ 3930650 w 8280400"/>
              <a:gd name="connsiteY17" fmla="*/ 101600 h 546364"/>
              <a:gd name="connsiteX18" fmla="*/ 3733800 w 8280400"/>
              <a:gd name="connsiteY18" fmla="*/ 88900 h 546364"/>
              <a:gd name="connsiteX19" fmla="*/ 3600450 w 8280400"/>
              <a:gd name="connsiteY19" fmla="*/ 88900 h 546364"/>
              <a:gd name="connsiteX20" fmla="*/ 3435350 w 8280400"/>
              <a:gd name="connsiteY20" fmla="*/ 133350 h 546364"/>
              <a:gd name="connsiteX21" fmla="*/ 2076450 w 8280400"/>
              <a:gd name="connsiteY21" fmla="*/ 133350 h 546364"/>
              <a:gd name="connsiteX22" fmla="*/ 1098550 w 8280400"/>
              <a:gd name="connsiteY22" fmla="*/ 152400 h 546364"/>
              <a:gd name="connsiteX23" fmla="*/ 431800 w 8280400"/>
              <a:gd name="connsiteY23" fmla="*/ 171450 h 546364"/>
              <a:gd name="connsiteX24" fmla="*/ 69850 w 8280400"/>
              <a:gd name="connsiteY24" fmla="*/ 158750 h 546364"/>
              <a:gd name="connsiteX25" fmla="*/ 0 w 8280400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58938 w 8286288"/>
              <a:gd name="connsiteY14" fmla="*/ 6350 h 546364"/>
              <a:gd name="connsiteX15" fmla="*/ 4520738 w 8286288"/>
              <a:gd name="connsiteY15" fmla="*/ 6350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58938 w 8286288"/>
              <a:gd name="connsiteY14" fmla="*/ 6350 h 546364"/>
              <a:gd name="connsiteX15" fmla="*/ 4526934 w 8286288"/>
              <a:gd name="connsiteY15" fmla="*/ 60061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65135 w 8286288"/>
              <a:gd name="connsiteY14" fmla="*/ 90752 h 546364"/>
              <a:gd name="connsiteX15" fmla="*/ 4526934 w 8286288"/>
              <a:gd name="connsiteY15" fmla="*/ 60061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65135 w 8286288"/>
              <a:gd name="connsiteY14" fmla="*/ 90752 h 546364"/>
              <a:gd name="connsiteX15" fmla="*/ 4530032 w 8286288"/>
              <a:gd name="connsiteY15" fmla="*/ 83079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58736 h 546364"/>
              <a:gd name="connsiteX14" fmla="*/ 5365135 w 8286288"/>
              <a:gd name="connsiteY14" fmla="*/ 90752 h 546364"/>
              <a:gd name="connsiteX15" fmla="*/ 4530032 w 8286288"/>
              <a:gd name="connsiteY15" fmla="*/ 83079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279938 w 8338954"/>
              <a:gd name="connsiteY12" fmla="*/ 0 h 546364"/>
              <a:gd name="connsiteX13" fmla="*/ 6635288 w 8338954"/>
              <a:gd name="connsiteY13" fmla="*/ 58736 h 546364"/>
              <a:gd name="connsiteX14" fmla="*/ 5365135 w 8338954"/>
              <a:gd name="connsiteY14" fmla="*/ 90752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5135 w 8338954"/>
              <a:gd name="connsiteY14" fmla="*/ 90752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8234 w 8338954"/>
              <a:gd name="connsiteY14" fmla="*/ 75406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8234 w 8338954"/>
              <a:gd name="connsiteY14" fmla="*/ 75406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8234 w 8338954"/>
              <a:gd name="connsiteY14" fmla="*/ 75406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338954" h="546364">
                <a:moveTo>
                  <a:pt x="5888" y="177800"/>
                </a:moveTo>
                <a:cubicBezTo>
                  <a:pt x="3925" y="294657"/>
                  <a:pt x="1963" y="411515"/>
                  <a:pt x="0" y="528372"/>
                </a:cubicBezTo>
                <a:lnTo>
                  <a:pt x="1228494" y="546364"/>
                </a:lnTo>
                <a:lnTo>
                  <a:pt x="2286308" y="538691"/>
                </a:lnTo>
                <a:lnTo>
                  <a:pt x="3139537" y="545040"/>
                </a:lnTo>
                <a:lnTo>
                  <a:pt x="4409690" y="523346"/>
                </a:lnTo>
                <a:lnTo>
                  <a:pt x="5804670" y="524668"/>
                </a:lnTo>
                <a:lnTo>
                  <a:pt x="6381288" y="510647"/>
                </a:lnTo>
                <a:lnTo>
                  <a:pt x="6714894" y="508264"/>
                </a:lnTo>
                <a:lnTo>
                  <a:pt x="6997085" y="500591"/>
                </a:lnTo>
                <a:lnTo>
                  <a:pt x="7384588" y="494243"/>
                </a:lnTo>
                <a:cubicBezTo>
                  <a:pt x="7685155" y="496360"/>
                  <a:pt x="8038387" y="467782"/>
                  <a:pt x="8338954" y="469899"/>
                </a:cubicBezTo>
                <a:cubicBezTo>
                  <a:pt x="8336837" y="313266"/>
                  <a:pt x="8337819" y="156633"/>
                  <a:pt x="8335702" y="0"/>
                </a:cubicBezTo>
                <a:lnTo>
                  <a:pt x="6635288" y="58736"/>
                </a:lnTo>
                <a:cubicBezTo>
                  <a:pt x="6212937" y="64293"/>
                  <a:pt x="5790586" y="31484"/>
                  <a:pt x="5368234" y="75406"/>
                </a:cubicBezTo>
                <a:lnTo>
                  <a:pt x="4530032" y="83079"/>
                </a:lnTo>
                <a:lnTo>
                  <a:pt x="3974638" y="50800"/>
                </a:lnTo>
                <a:lnTo>
                  <a:pt x="3936538" y="101600"/>
                </a:lnTo>
                <a:lnTo>
                  <a:pt x="3739688" y="88900"/>
                </a:lnTo>
                <a:lnTo>
                  <a:pt x="3606338" y="88900"/>
                </a:lnTo>
                <a:lnTo>
                  <a:pt x="3441238" y="133350"/>
                </a:lnTo>
                <a:lnTo>
                  <a:pt x="2082338" y="133350"/>
                </a:lnTo>
                <a:lnTo>
                  <a:pt x="1104438" y="152400"/>
                </a:lnTo>
                <a:lnTo>
                  <a:pt x="437688" y="171450"/>
                </a:lnTo>
                <a:lnTo>
                  <a:pt x="75738" y="158750"/>
                </a:lnTo>
                <a:lnTo>
                  <a:pt x="5888" y="177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0B3DF28F-7B4E-4EF3-9D9B-0123590C3FD5}"/>
              </a:ext>
            </a:extLst>
          </p:cNvPr>
          <p:cNvSpPr/>
          <p:nvPr/>
        </p:nvSpPr>
        <p:spPr>
          <a:xfrm>
            <a:off x="2035806" y="1606282"/>
            <a:ext cx="8539203" cy="2115984"/>
          </a:xfrm>
          <a:custGeom>
            <a:avLst/>
            <a:gdLst>
              <a:gd name="connsiteX0" fmla="*/ 0 w 8280400"/>
              <a:gd name="connsiteY0" fmla="*/ 0 h 609600"/>
              <a:gd name="connsiteX1" fmla="*/ 8280400 w 8280400"/>
              <a:gd name="connsiteY1" fmla="*/ 16934 h 609600"/>
              <a:gd name="connsiteX2" fmla="*/ 8280400 w 8280400"/>
              <a:gd name="connsiteY2" fmla="*/ 609600 h 609600"/>
              <a:gd name="connsiteX3" fmla="*/ 8466 w 8280400"/>
              <a:gd name="connsiteY3" fmla="*/ 592667 h 609600"/>
              <a:gd name="connsiteX4" fmla="*/ 0 w 8280400"/>
              <a:gd name="connsiteY4" fmla="*/ 0 h 609600"/>
              <a:gd name="connsiteX0" fmla="*/ 0 w 8280400"/>
              <a:gd name="connsiteY0" fmla="*/ 0 h 609600"/>
              <a:gd name="connsiteX1" fmla="*/ 8280400 w 8280400"/>
              <a:gd name="connsiteY1" fmla="*/ 16934 h 609600"/>
              <a:gd name="connsiteX2" fmla="*/ 8280400 w 8280400"/>
              <a:gd name="connsiteY2" fmla="*/ 609600 h 609600"/>
              <a:gd name="connsiteX3" fmla="*/ 8466 w 8280400"/>
              <a:gd name="connsiteY3" fmla="*/ 599373 h 609600"/>
              <a:gd name="connsiteX4" fmla="*/ 0 w 8280400"/>
              <a:gd name="connsiteY4" fmla="*/ 0 h 609600"/>
              <a:gd name="connsiteX0" fmla="*/ 4955 w 8271934"/>
              <a:gd name="connsiteY0" fmla="*/ 0 h 607365"/>
              <a:gd name="connsiteX1" fmla="*/ 8271934 w 8271934"/>
              <a:gd name="connsiteY1" fmla="*/ 14699 h 607365"/>
              <a:gd name="connsiteX2" fmla="*/ 8271934 w 8271934"/>
              <a:gd name="connsiteY2" fmla="*/ 607365 h 607365"/>
              <a:gd name="connsiteX3" fmla="*/ 0 w 8271934"/>
              <a:gd name="connsiteY3" fmla="*/ 597138 h 607365"/>
              <a:gd name="connsiteX4" fmla="*/ 4955 w 8271934"/>
              <a:gd name="connsiteY4" fmla="*/ 0 h 607365"/>
              <a:gd name="connsiteX0" fmla="*/ 336 w 8274025"/>
              <a:gd name="connsiteY0" fmla="*/ 0 h 596188"/>
              <a:gd name="connsiteX1" fmla="*/ 8274025 w 8274025"/>
              <a:gd name="connsiteY1" fmla="*/ 3522 h 596188"/>
              <a:gd name="connsiteX2" fmla="*/ 8274025 w 8274025"/>
              <a:gd name="connsiteY2" fmla="*/ 596188 h 596188"/>
              <a:gd name="connsiteX3" fmla="*/ 2091 w 8274025"/>
              <a:gd name="connsiteY3" fmla="*/ 585961 h 596188"/>
              <a:gd name="connsiteX4" fmla="*/ 336 w 8274025"/>
              <a:gd name="connsiteY4" fmla="*/ 0 h 596188"/>
              <a:gd name="connsiteX0" fmla="*/ 159 w 8280558"/>
              <a:gd name="connsiteY0" fmla="*/ 0 h 596188"/>
              <a:gd name="connsiteX1" fmla="*/ 8280558 w 8280558"/>
              <a:gd name="connsiteY1" fmla="*/ 3522 h 596188"/>
              <a:gd name="connsiteX2" fmla="*/ 8280558 w 8280558"/>
              <a:gd name="connsiteY2" fmla="*/ 596188 h 596188"/>
              <a:gd name="connsiteX3" fmla="*/ 8624 w 8280558"/>
              <a:gd name="connsiteY3" fmla="*/ 585961 h 596188"/>
              <a:gd name="connsiteX4" fmla="*/ 159 w 8280558"/>
              <a:gd name="connsiteY4" fmla="*/ 0 h 596188"/>
              <a:gd name="connsiteX0" fmla="*/ 159 w 8280558"/>
              <a:gd name="connsiteY0" fmla="*/ 0 h 602894"/>
              <a:gd name="connsiteX1" fmla="*/ 8280558 w 8280558"/>
              <a:gd name="connsiteY1" fmla="*/ 10228 h 602894"/>
              <a:gd name="connsiteX2" fmla="*/ 8280558 w 8280558"/>
              <a:gd name="connsiteY2" fmla="*/ 602894 h 602894"/>
              <a:gd name="connsiteX3" fmla="*/ 8624 w 8280558"/>
              <a:gd name="connsiteY3" fmla="*/ 592667 h 602894"/>
              <a:gd name="connsiteX4" fmla="*/ 159 w 8280558"/>
              <a:gd name="connsiteY4" fmla="*/ 0 h 602894"/>
              <a:gd name="connsiteX0" fmla="*/ 92 w 8289718"/>
              <a:gd name="connsiteY0" fmla="*/ 0 h 682808"/>
              <a:gd name="connsiteX1" fmla="*/ 8289718 w 8289718"/>
              <a:gd name="connsiteY1" fmla="*/ 90142 h 682808"/>
              <a:gd name="connsiteX2" fmla="*/ 8289718 w 8289718"/>
              <a:gd name="connsiteY2" fmla="*/ 682808 h 682808"/>
              <a:gd name="connsiteX3" fmla="*/ 17784 w 8289718"/>
              <a:gd name="connsiteY3" fmla="*/ 672581 h 682808"/>
              <a:gd name="connsiteX4" fmla="*/ 92 w 8289718"/>
              <a:gd name="connsiteY4" fmla="*/ 0 h 682808"/>
              <a:gd name="connsiteX0" fmla="*/ 92 w 8289718"/>
              <a:gd name="connsiteY0" fmla="*/ 0 h 682808"/>
              <a:gd name="connsiteX1" fmla="*/ 8289718 w 8289718"/>
              <a:gd name="connsiteY1" fmla="*/ 1007 h 682808"/>
              <a:gd name="connsiteX2" fmla="*/ 8289718 w 8289718"/>
              <a:gd name="connsiteY2" fmla="*/ 682808 h 682808"/>
              <a:gd name="connsiteX3" fmla="*/ 17784 w 8289718"/>
              <a:gd name="connsiteY3" fmla="*/ 672581 h 682808"/>
              <a:gd name="connsiteX4" fmla="*/ 92 w 8289718"/>
              <a:gd name="connsiteY4" fmla="*/ 0 h 682808"/>
              <a:gd name="connsiteX0" fmla="*/ 762 w 8271934"/>
              <a:gd name="connsiteY0" fmla="*/ 0 h 682808"/>
              <a:gd name="connsiteX1" fmla="*/ 8271934 w 8271934"/>
              <a:gd name="connsiteY1" fmla="*/ 1007 h 682808"/>
              <a:gd name="connsiteX2" fmla="*/ 8271934 w 8271934"/>
              <a:gd name="connsiteY2" fmla="*/ 682808 h 682808"/>
              <a:gd name="connsiteX3" fmla="*/ 0 w 8271934"/>
              <a:gd name="connsiteY3" fmla="*/ 672581 h 682808"/>
              <a:gd name="connsiteX4" fmla="*/ 762 w 8271934"/>
              <a:gd name="connsiteY4" fmla="*/ 0 h 682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1934" h="682808">
                <a:moveTo>
                  <a:pt x="762" y="0"/>
                </a:moveTo>
                <a:lnTo>
                  <a:pt x="8271934" y="1007"/>
                </a:lnTo>
                <a:lnTo>
                  <a:pt x="8271934" y="682808"/>
                </a:lnTo>
                <a:lnTo>
                  <a:pt x="0" y="672581"/>
                </a:lnTo>
                <a:cubicBezTo>
                  <a:pt x="1652" y="473535"/>
                  <a:pt x="-890" y="199046"/>
                  <a:pt x="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E3751-0E1C-9C1D-228C-0D0FB20305EE}"/>
              </a:ext>
            </a:extLst>
          </p:cNvPr>
          <p:cNvSpPr txBox="1"/>
          <p:nvPr/>
        </p:nvSpPr>
        <p:spPr>
          <a:xfrm>
            <a:off x="0" y="6401513"/>
            <a:ext cx="1265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Wurtz, 2020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5461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301F8C-8C54-4F1F-AF03-5F0B1CDD35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2"/>
          <a:stretch/>
        </p:blipFill>
        <p:spPr>
          <a:xfrm>
            <a:off x="2032429" y="1170170"/>
            <a:ext cx="8542585" cy="2523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BFDD78-6059-486A-A88A-AED7C660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Truncate: include all relevant features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F9FE009A-FD1D-4B52-A5FD-B31BA26C4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2331" y="4048781"/>
            <a:ext cx="9079348" cy="2684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i="1" dirty="0"/>
              <a:t>Model purpose: Simulate flow and radionuclide transport</a:t>
            </a:r>
          </a:p>
          <a:p>
            <a:pPr marL="0" indent="0">
              <a:buNone/>
            </a:pPr>
            <a:r>
              <a:rPr lang="en-US" sz="2200" i="1" dirty="0"/>
              <a:t>0–1,600 ft: </a:t>
            </a:r>
          </a:p>
          <a:p>
            <a:pPr lvl="1"/>
            <a:r>
              <a:rPr lang="en-US" sz="2200" i="1" dirty="0"/>
              <a:t>Active, high-transmissivity part of flow system</a:t>
            </a:r>
          </a:p>
          <a:p>
            <a:pPr lvl="1"/>
            <a:r>
              <a:rPr lang="en-US" sz="2200" i="1" dirty="0"/>
              <a:t>Captures most (~99%) of flow</a:t>
            </a:r>
          </a:p>
          <a:p>
            <a:pPr marL="0" indent="0">
              <a:buNone/>
            </a:pPr>
            <a:r>
              <a:rPr lang="en-US" sz="2200" i="1" dirty="0"/>
              <a:t>1,601–4,000 ft: </a:t>
            </a:r>
          </a:p>
          <a:p>
            <a:pPr lvl="1"/>
            <a:r>
              <a:rPr lang="en-US" sz="2200" i="1" dirty="0"/>
              <a:t>less active, low-transmissivity part of flow system</a:t>
            </a:r>
          </a:p>
          <a:p>
            <a:pPr lvl="1"/>
            <a:r>
              <a:rPr lang="en-US" sz="2200" i="1" dirty="0"/>
              <a:t>Captures radionuclide plumes from underground nuclear tests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18A4AA-036E-48EC-B43E-246FFFA2972A}"/>
              </a:ext>
            </a:extLst>
          </p:cNvPr>
          <p:cNvGrpSpPr/>
          <p:nvPr/>
        </p:nvGrpSpPr>
        <p:grpSpPr>
          <a:xfrm>
            <a:off x="1966784" y="1348780"/>
            <a:ext cx="60412" cy="2336810"/>
            <a:chOff x="130255" y="910763"/>
            <a:chExt cx="120116" cy="233681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E9AC14F-ED39-4C13-A2F2-E264FCFAE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371" y="910763"/>
              <a:ext cx="0" cy="23368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0070D1A-4EFB-4C1E-A275-7A9CD1C81373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3090092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0677270-088A-4E4F-B0AD-399F043076C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691675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B56D73D-691C-4206-9FA8-EFED63ADE37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257699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0E90B1D-9ED2-4CE9-A5CA-F1CBB770AB8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846944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B1549A3-FA71-49A0-905D-67742C6D749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412967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73B9704-51BB-4FA6-9C46-495C892CA829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971723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CF69040-45E1-4B27-8AA1-73BA45D26C7C}"/>
              </a:ext>
            </a:extLst>
          </p:cNvPr>
          <p:cNvGrpSpPr/>
          <p:nvPr/>
        </p:nvGrpSpPr>
        <p:grpSpPr>
          <a:xfrm>
            <a:off x="1707025" y="1273015"/>
            <a:ext cx="320922" cy="2386591"/>
            <a:chOff x="447185" y="920720"/>
            <a:chExt cx="320922" cy="238659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389F73-25BC-4217-A198-221A85A370A3}"/>
                </a:ext>
              </a:extLst>
            </p:cNvPr>
            <p:cNvSpPr txBox="1"/>
            <p:nvPr/>
          </p:nvSpPr>
          <p:spPr>
            <a:xfrm>
              <a:off x="498481" y="920720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3A3E91D-7895-4400-B0CA-81BCA822200E}"/>
                </a:ext>
              </a:extLst>
            </p:cNvPr>
            <p:cNvSpPr txBox="1"/>
            <p:nvPr/>
          </p:nvSpPr>
          <p:spPr>
            <a:xfrm>
              <a:off x="447185" y="1789318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D934F0-958C-4BB0-B067-6F6AB332B955}"/>
                </a:ext>
              </a:extLst>
            </p:cNvPr>
            <p:cNvSpPr txBox="1"/>
            <p:nvPr/>
          </p:nvSpPr>
          <p:spPr>
            <a:xfrm>
              <a:off x="447185" y="221531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13028B-84F1-4E43-81CB-E1A8F606B4B1}"/>
                </a:ext>
              </a:extLst>
            </p:cNvPr>
            <p:cNvSpPr txBox="1"/>
            <p:nvPr/>
          </p:nvSpPr>
          <p:spPr>
            <a:xfrm>
              <a:off x="447185" y="303031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F8BEB7E-7236-4FFD-B9E9-E9E245DF03F0}"/>
                </a:ext>
              </a:extLst>
            </p:cNvPr>
            <p:cNvSpPr txBox="1"/>
            <p:nvPr/>
          </p:nvSpPr>
          <p:spPr>
            <a:xfrm>
              <a:off x="447185" y="2640711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35CB6EA-28D9-4B58-B750-6874995183AB}"/>
                </a:ext>
              </a:extLst>
            </p:cNvPr>
            <p:cNvSpPr txBox="1"/>
            <p:nvPr/>
          </p:nvSpPr>
          <p:spPr>
            <a:xfrm>
              <a:off x="498481" y="1375477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F7D29D1-D1B2-4610-ACA5-5CF185D5F1C2}"/>
              </a:ext>
            </a:extLst>
          </p:cNvPr>
          <p:cNvSpPr txBox="1"/>
          <p:nvPr/>
        </p:nvSpPr>
        <p:spPr>
          <a:xfrm rot="16200000">
            <a:off x="433653" y="2314724"/>
            <a:ext cx="24513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Altitude, miles above seal level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1B836E-056B-4BE4-B7C7-E984C0C9DBFA}"/>
              </a:ext>
            </a:extLst>
          </p:cNvPr>
          <p:cNvSpPr txBox="1"/>
          <p:nvPr/>
        </p:nvSpPr>
        <p:spPr>
          <a:xfrm>
            <a:off x="4739613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75216D-E975-448F-8BF9-1383BC3451E7}"/>
              </a:ext>
            </a:extLst>
          </p:cNvPr>
          <p:cNvSpPr txBox="1"/>
          <p:nvPr/>
        </p:nvSpPr>
        <p:spPr>
          <a:xfrm>
            <a:off x="6082638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5EC738-C9D0-4506-A341-43C11644CBD5}"/>
              </a:ext>
            </a:extLst>
          </p:cNvPr>
          <p:cNvSpPr txBox="1"/>
          <p:nvPr/>
        </p:nvSpPr>
        <p:spPr>
          <a:xfrm>
            <a:off x="7330413" y="3707248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7478FF-0F5A-4651-9A5D-B02DE18338DF}"/>
              </a:ext>
            </a:extLst>
          </p:cNvPr>
          <p:cNvSpPr txBox="1"/>
          <p:nvPr/>
        </p:nvSpPr>
        <p:spPr>
          <a:xfrm>
            <a:off x="3347023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CBCE77-395C-4B76-974D-6E6E00F795C0}"/>
              </a:ext>
            </a:extLst>
          </p:cNvPr>
          <p:cNvSpPr txBox="1"/>
          <p:nvPr/>
        </p:nvSpPr>
        <p:spPr>
          <a:xfrm>
            <a:off x="1902331" y="3707248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6B0D95-0C5D-455E-BA5B-1B8C8801EF2C}"/>
              </a:ext>
            </a:extLst>
          </p:cNvPr>
          <p:cNvSpPr txBox="1"/>
          <p:nvPr/>
        </p:nvSpPr>
        <p:spPr>
          <a:xfrm>
            <a:off x="8591269" y="3707248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4D0DA87-DD49-4B18-896F-CB115FAF73C9}"/>
              </a:ext>
            </a:extLst>
          </p:cNvPr>
          <p:cNvSpPr txBox="1"/>
          <p:nvPr/>
        </p:nvSpPr>
        <p:spPr>
          <a:xfrm>
            <a:off x="9828371" y="3707248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5027D7-9A57-478E-92D6-21D7B45DA660}"/>
              </a:ext>
            </a:extLst>
          </p:cNvPr>
          <p:cNvSpPr/>
          <p:nvPr/>
        </p:nvSpPr>
        <p:spPr>
          <a:xfrm>
            <a:off x="3551959" y="1303303"/>
            <a:ext cx="45719" cy="3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A27C67-0A42-4FF3-AF46-B92C9C65750B}"/>
              </a:ext>
            </a:extLst>
          </p:cNvPr>
          <p:cNvSpPr/>
          <p:nvPr/>
        </p:nvSpPr>
        <p:spPr>
          <a:xfrm>
            <a:off x="4604917" y="1303303"/>
            <a:ext cx="45719" cy="19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4AFCCDA-51E3-4470-82CA-E734521BE29A}"/>
              </a:ext>
            </a:extLst>
          </p:cNvPr>
          <p:cNvSpPr/>
          <p:nvPr/>
        </p:nvSpPr>
        <p:spPr>
          <a:xfrm>
            <a:off x="3967396" y="1303306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DF54F93-1422-4215-96E0-2E0B5727EAB9}"/>
              </a:ext>
            </a:extLst>
          </p:cNvPr>
          <p:cNvSpPr/>
          <p:nvPr/>
        </p:nvSpPr>
        <p:spPr>
          <a:xfrm>
            <a:off x="4224872" y="1303306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4AE9C27-2EF5-4601-A808-D94118ECB714}"/>
              </a:ext>
            </a:extLst>
          </p:cNvPr>
          <p:cNvSpPr/>
          <p:nvPr/>
        </p:nvSpPr>
        <p:spPr>
          <a:xfrm>
            <a:off x="5902547" y="1292417"/>
            <a:ext cx="45719" cy="19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8A51C01-3CAD-453B-826C-7B675F4ECE49}"/>
              </a:ext>
            </a:extLst>
          </p:cNvPr>
          <p:cNvSpPr/>
          <p:nvPr/>
        </p:nvSpPr>
        <p:spPr>
          <a:xfrm>
            <a:off x="7061459" y="1273012"/>
            <a:ext cx="45719" cy="15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602BF98-3BD8-4BD3-A85F-78067979E8C6}"/>
              </a:ext>
            </a:extLst>
          </p:cNvPr>
          <p:cNvSpPr/>
          <p:nvPr/>
        </p:nvSpPr>
        <p:spPr>
          <a:xfrm>
            <a:off x="7242843" y="1281531"/>
            <a:ext cx="45719" cy="64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5E5AEDE-B725-4201-B8FE-4B38CE3426D8}"/>
              </a:ext>
            </a:extLst>
          </p:cNvPr>
          <p:cNvSpPr/>
          <p:nvPr/>
        </p:nvSpPr>
        <p:spPr>
          <a:xfrm>
            <a:off x="8289243" y="1249983"/>
            <a:ext cx="45719" cy="39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151A743-B40D-436A-9190-57C2DFD48DAD}"/>
              </a:ext>
            </a:extLst>
          </p:cNvPr>
          <p:cNvSpPr/>
          <p:nvPr/>
        </p:nvSpPr>
        <p:spPr>
          <a:xfrm>
            <a:off x="8648216" y="1264025"/>
            <a:ext cx="45719" cy="193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548B1AD-B8C3-41F8-BE8A-0F60400F46B8}"/>
              </a:ext>
            </a:extLst>
          </p:cNvPr>
          <p:cNvSpPr/>
          <p:nvPr/>
        </p:nvSpPr>
        <p:spPr>
          <a:xfrm>
            <a:off x="10047577" y="1245648"/>
            <a:ext cx="45719" cy="18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99D5D3E-B69F-42F7-90B9-EBD045440F16}"/>
              </a:ext>
            </a:extLst>
          </p:cNvPr>
          <p:cNvGrpSpPr/>
          <p:nvPr/>
        </p:nvGrpSpPr>
        <p:grpSpPr>
          <a:xfrm>
            <a:off x="4565310" y="1361287"/>
            <a:ext cx="5564406" cy="317234"/>
            <a:chOff x="3041310" y="1050557"/>
            <a:chExt cx="5564406" cy="317234"/>
          </a:xfrm>
          <a:solidFill>
            <a:srgbClr val="FF0000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EBBAD62-26CF-4DB5-9074-BC8B075E016F}"/>
                </a:ext>
              </a:extLst>
            </p:cNvPr>
            <p:cNvSpPr/>
            <p:nvPr/>
          </p:nvSpPr>
          <p:spPr>
            <a:xfrm>
              <a:off x="3041310" y="1121923"/>
              <a:ext cx="116115" cy="102842"/>
            </a:xfrm>
            <a:prstGeom prst="ellips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D9DA3F0E-AAAC-43BD-B9BC-364585292C08}"/>
                </a:ext>
              </a:extLst>
            </p:cNvPr>
            <p:cNvSpPr/>
            <p:nvPr/>
          </p:nvSpPr>
          <p:spPr>
            <a:xfrm>
              <a:off x="4363312" y="1119495"/>
              <a:ext cx="77244" cy="82175"/>
            </a:xfrm>
            <a:prstGeom prst="ellips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2530B7A-6E32-42D0-B4F8-2559C6026EBD}"/>
                </a:ext>
              </a:extLst>
            </p:cNvPr>
            <p:cNvSpPr/>
            <p:nvPr/>
          </p:nvSpPr>
          <p:spPr>
            <a:xfrm>
              <a:off x="5508131" y="1055370"/>
              <a:ext cx="114490" cy="123915"/>
            </a:xfrm>
            <a:prstGeom prst="ellips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824CF7E-2AE1-4AB7-B050-7ACC1666E9FB}"/>
                </a:ext>
              </a:extLst>
            </p:cNvPr>
            <p:cNvSpPr/>
            <p:nvPr/>
          </p:nvSpPr>
          <p:spPr>
            <a:xfrm>
              <a:off x="6721389" y="1241187"/>
              <a:ext cx="127086" cy="126604"/>
            </a:xfrm>
            <a:prstGeom prst="ellips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7062BC1-FF58-4D71-B810-EE19EA2E2181}"/>
                </a:ext>
              </a:extLst>
            </p:cNvPr>
            <p:cNvSpPr/>
            <p:nvPr/>
          </p:nvSpPr>
          <p:spPr>
            <a:xfrm>
              <a:off x="7086144" y="1072515"/>
              <a:ext cx="118566" cy="114508"/>
            </a:xfrm>
            <a:prstGeom prst="ellips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1C5738F-CA92-4CEB-97DE-DBEB122C2AA3}"/>
                </a:ext>
              </a:extLst>
            </p:cNvPr>
            <p:cNvSpPr/>
            <p:nvPr/>
          </p:nvSpPr>
          <p:spPr>
            <a:xfrm>
              <a:off x="8487150" y="1050557"/>
              <a:ext cx="118566" cy="114508"/>
            </a:xfrm>
            <a:prstGeom prst="ellipse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4CE8FD4-F784-4669-98A9-071B4E3C8C64}"/>
              </a:ext>
            </a:extLst>
          </p:cNvPr>
          <p:cNvSpPr/>
          <p:nvPr/>
        </p:nvSpPr>
        <p:spPr>
          <a:xfrm>
            <a:off x="2029287" y="1234966"/>
            <a:ext cx="8546228" cy="226084"/>
          </a:xfrm>
          <a:custGeom>
            <a:avLst/>
            <a:gdLst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18300 w 8280400"/>
              <a:gd name="connsiteY8" fmla="*/ 469900 h 520700"/>
              <a:gd name="connsiteX9" fmla="*/ 6985000 w 8280400"/>
              <a:gd name="connsiteY9" fmla="*/ 469900 h 520700"/>
              <a:gd name="connsiteX10" fmla="*/ 7378700 w 8280400"/>
              <a:gd name="connsiteY10" fmla="*/ 463550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18300 w 8280400"/>
              <a:gd name="connsiteY8" fmla="*/ 469900 h 520700"/>
              <a:gd name="connsiteX9" fmla="*/ 6985000 w 8280400"/>
              <a:gd name="connsiteY9" fmla="*/ 469900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09006 w 8280400"/>
              <a:gd name="connsiteY8" fmla="*/ 508264 h 520700"/>
              <a:gd name="connsiteX9" fmla="*/ 6985000 w 8280400"/>
              <a:gd name="connsiteY9" fmla="*/ 469900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495300 h 520700"/>
              <a:gd name="connsiteX8" fmla="*/ 6709006 w 8280400"/>
              <a:gd name="connsiteY8" fmla="*/ 508264 h 520700"/>
              <a:gd name="connsiteX9" fmla="*/ 6991197 w 8280400"/>
              <a:gd name="connsiteY9" fmla="*/ 500591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0700"/>
              <a:gd name="connsiteX1" fmla="*/ 12700 w 8280400"/>
              <a:gd name="connsiteY1" fmla="*/ 520700 h 520700"/>
              <a:gd name="connsiteX2" fmla="*/ 1231900 w 8280400"/>
              <a:gd name="connsiteY2" fmla="*/ 508000 h 520700"/>
              <a:gd name="connsiteX3" fmla="*/ 2311400 w 8280400"/>
              <a:gd name="connsiteY3" fmla="*/ 508000 h 520700"/>
              <a:gd name="connsiteX4" fmla="*/ 3130550 w 8280400"/>
              <a:gd name="connsiteY4" fmla="*/ 514350 h 520700"/>
              <a:gd name="connsiteX5" fmla="*/ 4406900 w 8280400"/>
              <a:gd name="connsiteY5" fmla="*/ 508000 h 520700"/>
              <a:gd name="connsiteX6" fmla="*/ 5848350 w 8280400"/>
              <a:gd name="connsiteY6" fmla="*/ 501650 h 520700"/>
              <a:gd name="connsiteX7" fmla="*/ 6375400 w 8280400"/>
              <a:gd name="connsiteY7" fmla="*/ 510647 h 520700"/>
              <a:gd name="connsiteX8" fmla="*/ 6709006 w 8280400"/>
              <a:gd name="connsiteY8" fmla="*/ 508264 h 520700"/>
              <a:gd name="connsiteX9" fmla="*/ 6991197 w 8280400"/>
              <a:gd name="connsiteY9" fmla="*/ 500591 h 520700"/>
              <a:gd name="connsiteX10" fmla="*/ 7378700 w 8280400"/>
              <a:gd name="connsiteY10" fmla="*/ 494243 h 520700"/>
              <a:gd name="connsiteX11" fmla="*/ 8280400 w 8280400"/>
              <a:gd name="connsiteY11" fmla="*/ 469900 h 520700"/>
              <a:gd name="connsiteX12" fmla="*/ 8274050 w 8280400"/>
              <a:gd name="connsiteY12" fmla="*/ 0 h 520700"/>
              <a:gd name="connsiteX13" fmla="*/ 6629400 w 8280400"/>
              <a:gd name="connsiteY13" fmla="*/ 12700 h 520700"/>
              <a:gd name="connsiteX14" fmla="*/ 5353050 w 8280400"/>
              <a:gd name="connsiteY14" fmla="*/ 6350 h 520700"/>
              <a:gd name="connsiteX15" fmla="*/ 4514850 w 8280400"/>
              <a:gd name="connsiteY15" fmla="*/ 6350 h 520700"/>
              <a:gd name="connsiteX16" fmla="*/ 3968750 w 8280400"/>
              <a:gd name="connsiteY16" fmla="*/ 50800 h 520700"/>
              <a:gd name="connsiteX17" fmla="*/ 3930650 w 8280400"/>
              <a:gd name="connsiteY17" fmla="*/ 101600 h 520700"/>
              <a:gd name="connsiteX18" fmla="*/ 3733800 w 8280400"/>
              <a:gd name="connsiteY18" fmla="*/ 88900 h 520700"/>
              <a:gd name="connsiteX19" fmla="*/ 3600450 w 8280400"/>
              <a:gd name="connsiteY19" fmla="*/ 88900 h 520700"/>
              <a:gd name="connsiteX20" fmla="*/ 3435350 w 8280400"/>
              <a:gd name="connsiteY20" fmla="*/ 133350 h 520700"/>
              <a:gd name="connsiteX21" fmla="*/ 2076450 w 8280400"/>
              <a:gd name="connsiteY21" fmla="*/ 133350 h 520700"/>
              <a:gd name="connsiteX22" fmla="*/ 1098550 w 8280400"/>
              <a:gd name="connsiteY22" fmla="*/ 152400 h 520700"/>
              <a:gd name="connsiteX23" fmla="*/ 431800 w 8280400"/>
              <a:gd name="connsiteY23" fmla="*/ 171450 h 520700"/>
              <a:gd name="connsiteX24" fmla="*/ 69850 w 8280400"/>
              <a:gd name="connsiteY24" fmla="*/ 158750 h 520700"/>
              <a:gd name="connsiteX25" fmla="*/ 0 w 8280400"/>
              <a:gd name="connsiteY25" fmla="*/ 177800 h 520700"/>
              <a:gd name="connsiteX0" fmla="*/ 0 w 8280400"/>
              <a:gd name="connsiteY0" fmla="*/ 177800 h 524668"/>
              <a:gd name="connsiteX1" fmla="*/ 12700 w 8280400"/>
              <a:gd name="connsiteY1" fmla="*/ 520700 h 524668"/>
              <a:gd name="connsiteX2" fmla="*/ 1231900 w 8280400"/>
              <a:gd name="connsiteY2" fmla="*/ 508000 h 524668"/>
              <a:gd name="connsiteX3" fmla="*/ 2311400 w 8280400"/>
              <a:gd name="connsiteY3" fmla="*/ 508000 h 524668"/>
              <a:gd name="connsiteX4" fmla="*/ 3130550 w 8280400"/>
              <a:gd name="connsiteY4" fmla="*/ 514350 h 524668"/>
              <a:gd name="connsiteX5" fmla="*/ 4406900 w 8280400"/>
              <a:gd name="connsiteY5" fmla="*/ 508000 h 524668"/>
              <a:gd name="connsiteX6" fmla="*/ 5798782 w 8280400"/>
              <a:gd name="connsiteY6" fmla="*/ 524668 h 524668"/>
              <a:gd name="connsiteX7" fmla="*/ 6375400 w 8280400"/>
              <a:gd name="connsiteY7" fmla="*/ 510647 h 524668"/>
              <a:gd name="connsiteX8" fmla="*/ 6709006 w 8280400"/>
              <a:gd name="connsiteY8" fmla="*/ 508264 h 524668"/>
              <a:gd name="connsiteX9" fmla="*/ 6991197 w 8280400"/>
              <a:gd name="connsiteY9" fmla="*/ 500591 h 524668"/>
              <a:gd name="connsiteX10" fmla="*/ 7378700 w 8280400"/>
              <a:gd name="connsiteY10" fmla="*/ 494243 h 524668"/>
              <a:gd name="connsiteX11" fmla="*/ 8280400 w 8280400"/>
              <a:gd name="connsiteY11" fmla="*/ 469900 h 524668"/>
              <a:gd name="connsiteX12" fmla="*/ 8274050 w 8280400"/>
              <a:gd name="connsiteY12" fmla="*/ 0 h 524668"/>
              <a:gd name="connsiteX13" fmla="*/ 6629400 w 8280400"/>
              <a:gd name="connsiteY13" fmla="*/ 12700 h 524668"/>
              <a:gd name="connsiteX14" fmla="*/ 5353050 w 8280400"/>
              <a:gd name="connsiteY14" fmla="*/ 6350 h 524668"/>
              <a:gd name="connsiteX15" fmla="*/ 4514850 w 8280400"/>
              <a:gd name="connsiteY15" fmla="*/ 6350 h 524668"/>
              <a:gd name="connsiteX16" fmla="*/ 3968750 w 8280400"/>
              <a:gd name="connsiteY16" fmla="*/ 50800 h 524668"/>
              <a:gd name="connsiteX17" fmla="*/ 3930650 w 8280400"/>
              <a:gd name="connsiteY17" fmla="*/ 101600 h 524668"/>
              <a:gd name="connsiteX18" fmla="*/ 3733800 w 8280400"/>
              <a:gd name="connsiteY18" fmla="*/ 88900 h 524668"/>
              <a:gd name="connsiteX19" fmla="*/ 3600450 w 8280400"/>
              <a:gd name="connsiteY19" fmla="*/ 88900 h 524668"/>
              <a:gd name="connsiteX20" fmla="*/ 3435350 w 8280400"/>
              <a:gd name="connsiteY20" fmla="*/ 133350 h 524668"/>
              <a:gd name="connsiteX21" fmla="*/ 2076450 w 8280400"/>
              <a:gd name="connsiteY21" fmla="*/ 133350 h 524668"/>
              <a:gd name="connsiteX22" fmla="*/ 1098550 w 8280400"/>
              <a:gd name="connsiteY22" fmla="*/ 152400 h 524668"/>
              <a:gd name="connsiteX23" fmla="*/ 431800 w 8280400"/>
              <a:gd name="connsiteY23" fmla="*/ 171450 h 524668"/>
              <a:gd name="connsiteX24" fmla="*/ 69850 w 8280400"/>
              <a:gd name="connsiteY24" fmla="*/ 158750 h 524668"/>
              <a:gd name="connsiteX25" fmla="*/ 0 w 8280400"/>
              <a:gd name="connsiteY25" fmla="*/ 177800 h 524668"/>
              <a:gd name="connsiteX0" fmla="*/ 0 w 8280400"/>
              <a:gd name="connsiteY0" fmla="*/ 177800 h 524668"/>
              <a:gd name="connsiteX1" fmla="*/ 12700 w 8280400"/>
              <a:gd name="connsiteY1" fmla="*/ 520700 h 524668"/>
              <a:gd name="connsiteX2" fmla="*/ 1231900 w 8280400"/>
              <a:gd name="connsiteY2" fmla="*/ 508000 h 524668"/>
              <a:gd name="connsiteX3" fmla="*/ 2311400 w 8280400"/>
              <a:gd name="connsiteY3" fmla="*/ 508000 h 524668"/>
              <a:gd name="connsiteX4" fmla="*/ 3130550 w 8280400"/>
              <a:gd name="connsiteY4" fmla="*/ 514350 h 524668"/>
              <a:gd name="connsiteX5" fmla="*/ 4403802 w 8280400"/>
              <a:gd name="connsiteY5" fmla="*/ 523346 h 524668"/>
              <a:gd name="connsiteX6" fmla="*/ 5798782 w 8280400"/>
              <a:gd name="connsiteY6" fmla="*/ 524668 h 524668"/>
              <a:gd name="connsiteX7" fmla="*/ 6375400 w 8280400"/>
              <a:gd name="connsiteY7" fmla="*/ 510647 h 524668"/>
              <a:gd name="connsiteX8" fmla="*/ 6709006 w 8280400"/>
              <a:gd name="connsiteY8" fmla="*/ 508264 h 524668"/>
              <a:gd name="connsiteX9" fmla="*/ 6991197 w 8280400"/>
              <a:gd name="connsiteY9" fmla="*/ 500591 h 524668"/>
              <a:gd name="connsiteX10" fmla="*/ 7378700 w 8280400"/>
              <a:gd name="connsiteY10" fmla="*/ 494243 h 524668"/>
              <a:gd name="connsiteX11" fmla="*/ 8280400 w 8280400"/>
              <a:gd name="connsiteY11" fmla="*/ 469900 h 524668"/>
              <a:gd name="connsiteX12" fmla="*/ 8274050 w 8280400"/>
              <a:gd name="connsiteY12" fmla="*/ 0 h 524668"/>
              <a:gd name="connsiteX13" fmla="*/ 6629400 w 8280400"/>
              <a:gd name="connsiteY13" fmla="*/ 12700 h 524668"/>
              <a:gd name="connsiteX14" fmla="*/ 5353050 w 8280400"/>
              <a:gd name="connsiteY14" fmla="*/ 6350 h 524668"/>
              <a:gd name="connsiteX15" fmla="*/ 4514850 w 8280400"/>
              <a:gd name="connsiteY15" fmla="*/ 6350 h 524668"/>
              <a:gd name="connsiteX16" fmla="*/ 3968750 w 8280400"/>
              <a:gd name="connsiteY16" fmla="*/ 50800 h 524668"/>
              <a:gd name="connsiteX17" fmla="*/ 3930650 w 8280400"/>
              <a:gd name="connsiteY17" fmla="*/ 101600 h 524668"/>
              <a:gd name="connsiteX18" fmla="*/ 3733800 w 8280400"/>
              <a:gd name="connsiteY18" fmla="*/ 88900 h 524668"/>
              <a:gd name="connsiteX19" fmla="*/ 3600450 w 8280400"/>
              <a:gd name="connsiteY19" fmla="*/ 88900 h 524668"/>
              <a:gd name="connsiteX20" fmla="*/ 3435350 w 8280400"/>
              <a:gd name="connsiteY20" fmla="*/ 133350 h 524668"/>
              <a:gd name="connsiteX21" fmla="*/ 2076450 w 8280400"/>
              <a:gd name="connsiteY21" fmla="*/ 133350 h 524668"/>
              <a:gd name="connsiteX22" fmla="*/ 1098550 w 8280400"/>
              <a:gd name="connsiteY22" fmla="*/ 152400 h 524668"/>
              <a:gd name="connsiteX23" fmla="*/ 431800 w 8280400"/>
              <a:gd name="connsiteY23" fmla="*/ 171450 h 524668"/>
              <a:gd name="connsiteX24" fmla="*/ 69850 w 8280400"/>
              <a:gd name="connsiteY24" fmla="*/ 158750 h 524668"/>
              <a:gd name="connsiteX25" fmla="*/ 0 w 8280400"/>
              <a:gd name="connsiteY25" fmla="*/ 177800 h 524668"/>
              <a:gd name="connsiteX0" fmla="*/ 0 w 8280400"/>
              <a:gd name="connsiteY0" fmla="*/ 177800 h 524668"/>
              <a:gd name="connsiteX1" fmla="*/ 12700 w 8280400"/>
              <a:gd name="connsiteY1" fmla="*/ 520700 h 524668"/>
              <a:gd name="connsiteX2" fmla="*/ 1231900 w 8280400"/>
              <a:gd name="connsiteY2" fmla="*/ 508000 h 524668"/>
              <a:gd name="connsiteX3" fmla="*/ 2311400 w 8280400"/>
              <a:gd name="connsiteY3" fmla="*/ 508000 h 524668"/>
              <a:gd name="connsiteX4" fmla="*/ 3130551 w 8280400"/>
              <a:gd name="connsiteY4" fmla="*/ 475985 h 524668"/>
              <a:gd name="connsiteX5" fmla="*/ 4403802 w 8280400"/>
              <a:gd name="connsiteY5" fmla="*/ 523346 h 524668"/>
              <a:gd name="connsiteX6" fmla="*/ 5798782 w 8280400"/>
              <a:gd name="connsiteY6" fmla="*/ 524668 h 524668"/>
              <a:gd name="connsiteX7" fmla="*/ 6375400 w 8280400"/>
              <a:gd name="connsiteY7" fmla="*/ 510647 h 524668"/>
              <a:gd name="connsiteX8" fmla="*/ 6709006 w 8280400"/>
              <a:gd name="connsiteY8" fmla="*/ 508264 h 524668"/>
              <a:gd name="connsiteX9" fmla="*/ 6991197 w 8280400"/>
              <a:gd name="connsiteY9" fmla="*/ 500591 h 524668"/>
              <a:gd name="connsiteX10" fmla="*/ 7378700 w 8280400"/>
              <a:gd name="connsiteY10" fmla="*/ 494243 h 524668"/>
              <a:gd name="connsiteX11" fmla="*/ 8280400 w 8280400"/>
              <a:gd name="connsiteY11" fmla="*/ 469900 h 524668"/>
              <a:gd name="connsiteX12" fmla="*/ 8274050 w 8280400"/>
              <a:gd name="connsiteY12" fmla="*/ 0 h 524668"/>
              <a:gd name="connsiteX13" fmla="*/ 6629400 w 8280400"/>
              <a:gd name="connsiteY13" fmla="*/ 12700 h 524668"/>
              <a:gd name="connsiteX14" fmla="*/ 5353050 w 8280400"/>
              <a:gd name="connsiteY14" fmla="*/ 6350 h 524668"/>
              <a:gd name="connsiteX15" fmla="*/ 4514850 w 8280400"/>
              <a:gd name="connsiteY15" fmla="*/ 6350 h 524668"/>
              <a:gd name="connsiteX16" fmla="*/ 3968750 w 8280400"/>
              <a:gd name="connsiteY16" fmla="*/ 50800 h 524668"/>
              <a:gd name="connsiteX17" fmla="*/ 3930650 w 8280400"/>
              <a:gd name="connsiteY17" fmla="*/ 101600 h 524668"/>
              <a:gd name="connsiteX18" fmla="*/ 3733800 w 8280400"/>
              <a:gd name="connsiteY18" fmla="*/ 88900 h 524668"/>
              <a:gd name="connsiteX19" fmla="*/ 3600450 w 8280400"/>
              <a:gd name="connsiteY19" fmla="*/ 88900 h 524668"/>
              <a:gd name="connsiteX20" fmla="*/ 3435350 w 8280400"/>
              <a:gd name="connsiteY20" fmla="*/ 133350 h 524668"/>
              <a:gd name="connsiteX21" fmla="*/ 2076450 w 8280400"/>
              <a:gd name="connsiteY21" fmla="*/ 133350 h 524668"/>
              <a:gd name="connsiteX22" fmla="*/ 1098550 w 8280400"/>
              <a:gd name="connsiteY22" fmla="*/ 152400 h 524668"/>
              <a:gd name="connsiteX23" fmla="*/ 431800 w 8280400"/>
              <a:gd name="connsiteY23" fmla="*/ 171450 h 524668"/>
              <a:gd name="connsiteX24" fmla="*/ 69850 w 8280400"/>
              <a:gd name="connsiteY24" fmla="*/ 158750 h 524668"/>
              <a:gd name="connsiteX25" fmla="*/ 0 w 8280400"/>
              <a:gd name="connsiteY25" fmla="*/ 177800 h 524668"/>
              <a:gd name="connsiteX0" fmla="*/ 0 w 8280400"/>
              <a:gd name="connsiteY0" fmla="*/ 177800 h 545040"/>
              <a:gd name="connsiteX1" fmla="*/ 12700 w 8280400"/>
              <a:gd name="connsiteY1" fmla="*/ 520700 h 545040"/>
              <a:gd name="connsiteX2" fmla="*/ 1231900 w 8280400"/>
              <a:gd name="connsiteY2" fmla="*/ 508000 h 545040"/>
              <a:gd name="connsiteX3" fmla="*/ 2311400 w 8280400"/>
              <a:gd name="connsiteY3" fmla="*/ 508000 h 545040"/>
              <a:gd name="connsiteX4" fmla="*/ 3133649 w 8280400"/>
              <a:gd name="connsiteY4" fmla="*/ 545040 h 545040"/>
              <a:gd name="connsiteX5" fmla="*/ 4403802 w 8280400"/>
              <a:gd name="connsiteY5" fmla="*/ 523346 h 545040"/>
              <a:gd name="connsiteX6" fmla="*/ 5798782 w 8280400"/>
              <a:gd name="connsiteY6" fmla="*/ 524668 h 545040"/>
              <a:gd name="connsiteX7" fmla="*/ 6375400 w 8280400"/>
              <a:gd name="connsiteY7" fmla="*/ 510647 h 545040"/>
              <a:gd name="connsiteX8" fmla="*/ 6709006 w 8280400"/>
              <a:gd name="connsiteY8" fmla="*/ 508264 h 545040"/>
              <a:gd name="connsiteX9" fmla="*/ 6991197 w 8280400"/>
              <a:gd name="connsiteY9" fmla="*/ 500591 h 545040"/>
              <a:gd name="connsiteX10" fmla="*/ 7378700 w 8280400"/>
              <a:gd name="connsiteY10" fmla="*/ 494243 h 545040"/>
              <a:gd name="connsiteX11" fmla="*/ 8280400 w 8280400"/>
              <a:gd name="connsiteY11" fmla="*/ 469900 h 545040"/>
              <a:gd name="connsiteX12" fmla="*/ 8274050 w 8280400"/>
              <a:gd name="connsiteY12" fmla="*/ 0 h 545040"/>
              <a:gd name="connsiteX13" fmla="*/ 6629400 w 8280400"/>
              <a:gd name="connsiteY13" fmla="*/ 12700 h 545040"/>
              <a:gd name="connsiteX14" fmla="*/ 5353050 w 8280400"/>
              <a:gd name="connsiteY14" fmla="*/ 6350 h 545040"/>
              <a:gd name="connsiteX15" fmla="*/ 4514850 w 8280400"/>
              <a:gd name="connsiteY15" fmla="*/ 6350 h 545040"/>
              <a:gd name="connsiteX16" fmla="*/ 3968750 w 8280400"/>
              <a:gd name="connsiteY16" fmla="*/ 50800 h 545040"/>
              <a:gd name="connsiteX17" fmla="*/ 3930650 w 8280400"/>
              <a:gd name="connsiteY17" fmla="*/ 101600 h 545040"/>
              <a:gd name="connsiteX18" fmla="*/ 3733800 w 8280400"/>
              <a:gd name="connsiteY18" fmla="*/ 88900 h 545040"/>
              <a:gd name="connsiteX19" fmla="*/ 3600450 w 8280400"/>
              <a:gd name="connsiteY19" fmla="*/ 88900 h 545040"/>
              <a:gd name="connsiteX20" fmla="*/ 3435350 w 8280400"/>
              <a:gd name="connsiteY20" fmla="*/ 133350 h 545040"/>
              <a:gd name="connsiteX21" fmla="*/ 2076450 w 8280400"/>
              <a:gd name="connsiteY21" fmla="*/ 133350 h 545040"/>
              <a:gd name="connsiteX22" fmla="*/ 1098550 w 8280400"/>
              <a:gd name="connsiteY22" fmla="*/ 152400 h 545040"/>
              <a:gd name="connsiteX23" fmla="*/ 431800 w 8280400"/>
              <a:gd name="connsiteY23" fmla="*/ 171450 h 545040"/>
              <a:gd name="connsiteX24" fmla="*/ 69850 w 8280400"/>
              <a:gd name="connsiteY24" fmla="*/ 158750 h 545040"/>
              <a:gd name="connsiteX25" fmla="*/ 0 w 8280400"/>
              <a:gd name="connsiteY25" fmla="*/ 177800 h 545040"/>
              <a:gd name="connsiteX0" fmla="*/ 0 w 8280400"/>
              <a:gd name="connsiteY0" fmla="*/ 177800 h 545040"/>
              <a:gd name="connsiteX1" fmla="*/ 12700 w 8280400"/>
              <a:gd name="connsiteY1" fmla="*/ 520700 h 545040"/>
              <a:gd name="connsiteX2" fmla="*/ 1231900 w 8280400"/>
              <a:gd name="connsiteY2" fmla="*/ 508000 h 545040"/>
              <a:gd name="connsiteX3" fmla="*/ 2280420 w 8280400"/>
              <a:gd name="connsiteY3" fmla="*/ 538691 h 545040"/>
              <a:gd name="connsiteX4" fmla="*/ 3133649 w 8280400"/>
              <a:gd name="connsiteY4" fmla="*/ 545040 h 545040"/>
              <a:gd name="connsiteX5" fmla="*/ 4403802 w 8280400"/>
              <a:gd name="connsiteY5" fmla="*/ 523346 h 545040"/>
              <a:gd name="connsiteX6" fmla="*/ 5798782 w 8280400"/>
              <a:gd name="connsiteY6" fmla="*/ 524668 h 545040"/>
              <a:gd name="connsiteX7" fmla="*/ 6375400 w 8280400"/>
              <a:gd name="connsiteY7" fmla="*/ 510647 h 545040"/>
              <a:gd name="connsiteX8" fmla="*/ 6709006 w 8280400"/>
              <a:gd name="connsiteY8" fmla="*/ 508264 h 545040"/>
              <a:gd name="connsiteX9" fmla="*/ 6991197 w 8280400"/>
              <a:gd name="connsiteY9" fmla="*/ 500591 h 545040"/>
              <a:gd name="connsiteX10" fmla="*/ 7378700 w 8280400"/>
              <a:gd name="connsiteY10" fmla="*/ 494243 h 545040"/>
              <a:gd name="connsiteX11" fmla="*/ 8280400 w 8280400"/>
              <a:gd name="connsiteY11" fmla="*/ 469900 h 545040"/>
              <a:gd name="connsiteX12" fmla="*/ 8274050 w 8280400"/>
              <a:gd name="connsiteY12" fmla="*/ 0 h 545040"/>
              <a:gd name="connsiteX13" fmla="*/ 6629400 w 8280400"/>
              <a:gd name="connsiteY13" fmla="*/ 12700 h 545040"/>
              <a:gd name="connsiteX14" fmla="*/ 5353050 w 8280400"/>
              <a:gd name="connsiteY14" fmla="*/ 6350 h 545040"/>
              <a:gd name="connsiteX15" fmla="*/ 4514850 w 8280400"/>
              <a:gd name="connsiteY15" fmla="*/ 6350 h 545040"/>
              <a:gd name="connsiteX16" fmla="*/ 3968750 w 8280400"/>
              <a:gd name="connsiteY16" fmla="*/ 50800 h 545040"/>
              <a:gd name="connsiteX17" fmla="*/ 3930650 w 8280400"/>
              <a:gd name="connsiteY17" fmla="*/ 101600 h 545040"/>
              <a:gd name="connsiteX18" fmla="*/ 3733800 w 8280400"/>
              <a:gd name="connsiteY18" fmla="*/ 88900 h 545040"/>
              <a:gd name="connsiteX19" fmla="*/ 3600450 w 8280400"/>
              <a:gd name="connsiteY19" fmla="*/ 88900 h 545040"/>
              <a:gd name="connsiteX20" fmla="*/ 3435350 w 8280400"/>
              <a:gd name="connsiteY20" fmla="*/ 133350 h 545040"/>
              <a:gd name="connsiteX21" fmla="*/ 2076450 w 8280400"/>
              <a:gd name="connsiteY21" fmla="*/ 133350 h 545040"/>
              <a:gd name="connsiteX22" fmla="*/ 1098550 w 8280400"/>
              <a:gd name="connsiteY22" fmla="*/ 152400 h 545040"/>
              <a:gd name="connsiteX23" fmla="*/ 431800 w 8280400"/>
              <a:gd name="connsiteY23" fmla="*/ 171450 h 545040"/>
              <a:gd name="connsiteX24" fmla="*/ 69850 w 8280400"/>
              <a:gd name="connsiteY24" fmla="*/ 158750 h 545040"/>
              <a:gd name="connsiteX25" fmla="*/ 0 w 8280400"/>
              <a:gd name="connsiteY25" fmla="*/ 177800 h 545040"/>
              <a:gd name="connsiteX0" fmla="*/ 0 w 8280400"/>
              <a:gd name="connsiteY0" fmla="*/ 177800 h 546364"/>
              <a:gd name="connsiteX1" fmla="*/ 12700 w 8280400"/>
              <a:gd name="connsiteY1" fmla="*/ 520700 h 546364"/>
              <a:gd name="connsiteX2" fmla="*/ 1222606 w 8280400"/>
              <a:gd name="connsiteY2" fmla="*/ 546364 h 546364"/>
              <a:gd name="connsiteX3" fmla="*/ 2280420 w 8280400"/>
              <a:gd name="connsiteY3" fmla="*/ 538691 h 546364"/>
              <a:gd name="connsiteX4" fmla="*/ 3133649 w 8280400"/>
              <a:gd name="connsiteY4" fmla="*/ 545040 h 546364"/>
              <a:gd name="connsiteX5" fmla="*/ 4403802 w 8280400"/>
              <a:gd name="connsiteY5" fmla="*/ 523346 h 546364"/>
              <a:gd name="connsiteX6" fmla="*/ 5798782 w 8280400"/>
              <a:gd name="connsiteY6" fmla="*/ 524668 h 546364"/>
              <a:gd name="connsiteX7" fmla="*/ 6375400 w 8280400"/>
              <a:gd name="connsiteY7" fmla="*/ 510647 h 546364"/>
              <a:gd name="connsiteX8" fmla="*/ 6709006 w 8280400"/>
              <a:gd name="connsiteY8" fmla="*/ 508264 h 546364"/>
              <a:gd name="connsiteX9" fmla="*/ 6991197 w 8280400"/>
              <a:gd name="connsiteY9" fmla="*/ 500591 h 546364"/>
              <a:gd name="connsiteX10" fmla="*/ 7378700 w 8280400"/>
              <a:gd name="connsiteY10" fmla="*/ 494243 h 546364"/>
              <a:gd name="connsiteX11" fmla="*/ 8280400 w 8280400"/>
              <a:gd name="connsiteY11" fmla="*/ 469900 h 546364"/>
              <a:gd name="connsiteX12" fmla="*/ 8274050 w 8280400"/>
              <a:gd name="connsiteY12" fmla="*/ 0 h 546364"/>
              <a:gd name="connsiteX13" fmla="*/ 6629400 w 8280400"/>
              <a:gd name="connsiteY13" fmla="*/ 12700 h 546364"/>
              <a:gd name="connsiteX14" fmla="*/ 5353050 w 8280400"/>
              <a:gd name="connsiteY14" fmla="*/ 6350 h 546364"/>
              <a:gd name="connsiteX15" fmla="*/ 4514850 w 8280400"/>
              <a:gd name="connsiteY15" fmla="*/ 6350 h 546364"/>
              <a:gd name="connsiteX16" fmla="*/ 3968750 w 8280400"/>
              <a:gd name="connsiteY16" fmla="*/ 50800 h 546364"/>
              <a:gd name="connsiteX17" fmla="*/ 3930650 w 8280400"/>
              <a:gd name="connsiteY17" fmla="*/ 101600 h 546364"/>
              <a:gd name="connsiteX18" fmla="*/ 3733800 w 8280400"/>
              <a:gd name="connsiteY18" fmla="*/ 88900 h 546364"/>
              <a:gd name="connsiteX19" fmla="*/ 3600450 w 8280400"/>
              <a:gd name="connsiteY19" fmla="*/ 88900 h 546364"/>
              <a:gd name="connsiteX20" fmla="*/ 3435350 w 8280400"/>
              <a:gd name="connsiteY20" fmla="*/ 133350 h 546364"/>
              <a:gd name="connsiteX21" fmla="*/ 2076450 w 8280400"/>
              <a:gd name="connsiteY21" fmla="*/ 133350 h 546364"/>
              <a:gd name="connsiteX22" fmla="*/ 1098550 w 8280400"/>
              <a:gd name="connsiteY22" fmla="*/ 152400 h 546364"/>
              <a:gd name="connsiteX23" fmla="*/ 431800 w 8280400"/>
              <a:gd name="connsiteY23" fmla="*/ 171450 h 546364"/>
              <a:gd name="connsiteX24" fmla="*/ 69850 w 8280400"/>
              <a:gd name="connsiteY24" fmla="*/ 158750 h 546364"/>
              <a:gd name="connsiteX25" fmla="*/ 0 w 8280400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58938 w 8286288"/>
              <a:gd name="connsiteY14" fmla="*/ 6350 h 546364"/>
              <a:gd name="connsiteX15" fmla="*/ 4520738 w 8286288"/>
              <a:gd name="connsiteY15" fmla="*/ 6350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58938 w 8286288"/>
              <a:gd name="connsiteY14" fmla="*/ 6350 h 546364"/>
              <a:gd name="connsiteX15" fmla="*/ 4526934 w 8286288"/>
              <a:gd name="connsiteY15" fmla="*/ 60061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65135 w 8286288"/>
              <a:gd name="connsiteY14" fmla="*/ 90752 h 546364"/>
              <a:gd name="connsiteX15" fmla="*/ 4526934 w 8286288"/>
              <a:gd name="connsiteY15" fmla="*/ 60061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12700 h 546364"/>
              <a:gd name="connsiteX14" fmla="*/ 5365135 w 8286288"/>
              <a:gd name="connsiteY14" fmla="*/ 90752 h 546364"/>
              <a:gd name="connsiteX15" fmla="*/ 4530032 w 8286288"/>
              <a:gd name="connsiteY15" fmla="*/ 83079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286288"/>
              <a:gd name="connsiteY0" fmla="*/ 177800 h 546364"/>
              <a:gd name="connsiteX1" fmla="*/ 0 w 8286288"/>
              <a:gd name="connsiteY1" fmla="*/ 528372 h 546364"/>
              <a:gd name="connsiteX2" fmla="*/ 1228494 w 8286288"/>
              <a:gd name="connsiteY2" fmla="*/ 546364 h 546364"/>
              <a:gd name="connsiteX3" fmla="*/ 2286308 w 8286288"/>
              <a:gd name="connsiteY3" fmla="*/ 538691 h 546364"/>
              <a:gd name="connsiteX4" fmla="*/ 3139537 w 8286288"/>
              <a:gd name="connsiteY4" fmla="*/ 545040 h 546364"/>
              <a:gd name="connsiteX5" fmla="*/ 4409690 w 8286288"/>
              <a:gd name="connsiteY5" fmla="*/ 523346 h 546364"/>
              <a:gd name="connsiteX6" fmla="*/ 5804670 w 8286288"/>
              <a:gd name="connsiteY6" fmla="*/ 524668 h 546364"/>
              <a:gd name="connsiteX7" fmla="*/ 6381288 w 8286288"/>
              <a:gd name="connsiteY7" fmla="*/ 510647 h 546364"/>
              <a:gd name="connsiteX8" fmla="*/ 6714894 w 8286288"/>
              <a:gd name="connsiteY8" fmla="*/ 508264 h 546364"/>
              <a:gd name="connsiteX9" fmla="*/ 6997085 w 8286288"/>
              <a:gd name="connsiteY9" fmla="*/ 500591 h 546364"/>
              <a:gd name="connsiteX10" fmla="*/ 7384588 w 8286288"/>
              <a:gd name="connsiteY10" fmla="*/ 494243 h 546364"/>
              <a:gd name="connsiteX11" fmla="*/ 8286288 w 8286288"/>
              <a:gd name="connsiteY11" fmla="*/ 469900 h 546364"/>
              <a:gd name="connsiteX12" fmla="*/ 8279938 w 8286288"/>
              <a:gd name="connsiteY12" fmla="*/ 0 h 546364"/>
              <a:gd name="connsiteX13" fmla="*/ 6635288 w 8286288"/>
              <a:gd name="connsiteY13" fmla="*/ 58736 h 546364"/>
              <a:gd name="connsiteX14" fmla="*/ 5365135 w 8286288"/>
              <a:gd name="connsiteY14" fmla="*/ 90752 h 546364"/>
              <a:gd name="connsiteX15" fmla="*/ 4530032 w 8286288"/>
              <a:gd name="connsiteY15" fmla="*/ 83079 h 546364"/>
              <a:gd name="connsiteX16" fmla="*/ 3974638 w 8286288"/>
              <a:gd name="connsiteY16" fmla="*/ 50800 h 546364"/>
              <a:gd name="connsiteX17" fmla="*/ 3936538 w 8286288"/>
              <a:gd name="connsiteY17" fmla="*/ 101600 h 546364"/>
              <a:gd name="connsiteX18" fmla="*/ 3739688 w 8286288"/>
              <a:gd name="connsiteY18" fmla="*/ 88900 h 546364"/>
              <a:gd name="connsiteX19" fmla="*/ 3606338 w 8286288"/>
              <a:gd name="connsiteY19" fmla="*/ 88900 h 546364"/>
              <a:gd name="connsiteX20" fmla="*/ 3441238 w 8286288"/>
              <a:gd name="connsiteY20" fmla="*/ 133350 h 546364"/>
              <a:gd name="connsiteX21" fmla="*/ 2082338 w 8286288"/>
              <a:gd name="connsiteY21" fmla="*/ 133350 h 546364"/>
              <a:gd name="connsiteX22" fmla="*/ 1104438 w 8286288"/>
              <a:gd name="connsiteY22" fmla="*/ 152400 h 546364"/>
              <a:gd name="connsiteX23" fmla="*/ 437688 w 8286288"/>
              <a:gd name="connsiteY23" fmla="*/ 171450 h 546364"/>
              <a:gd name="connsiteX24" fmla="*/ 75738 w 8286288"/>
              <a:gd name="connsiteY24" fmla="*/ 158750 h 546364"/>
              <a:gd name="connsiteX25" fmla="*/ 5888 w 8286288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279938 w 8338954"/>
              <a:gd name="connsiteY12" fmla="*/ 0 h 546364"/>
              <a:gd name="connsiteX13" fmla="*/ 6635288 w 8338954"/>
              <a:gd name="connsiteY13" fmla="*/ 58736 h 546364"/>
              <a:gd name="connsiteX14" fmla="*/ 5365135 w 8338954"/>
              <a:gd name="connsiteY14" fmla="*/ 90752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5135 w 8338954"/>
              <a:gd name="connsiteY14" fmla="*/ 90752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8234 w 8338954"/>
              <a:gd name="connsiteY14" fmla="*/ 75406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8234 w 8338954"/>
              <a:gd name="connsiteY14" fmla="*/ 75406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  <a:gd name="connsiteX0" fmla="*/ 5888 w 8338954"/>
              <a:gd name="connsiteY0" fmla="*/ 177800 h 546364"/>
              <a:gd name="connsiteX1" fmla="*/ 0 w 8338954"/>
              <a:gd name="connsiteY1" fmla="*/ 528372 h 546364"/>
              <a:gd name="connsiteX2" fmla="*/ 1228494 w 8338954"/>
              <a:gd name="connsiteY2" fmla="*/ 546364 h 546364"/>
              <a:gd name="connsiteX3" fmla="*/ 2286308 w 8338954"/>
              <a:gd name="connsiteY3" fmla="*/ 538691 h 546364"/>
              <a:gd name="connsiteX4" fmla="*/ 3139537 w 8338954"/>
              <a:gd name="connsiteY4" fmla="*/ 545040 h 546364"/>
              <a:gd name="connsiteX5" fmla="*/ 4409690 w 8338954"/>
              <a:gd name="connsiteY5" fmla="*/ 523346 h 546364"/>
              <a:gd name="connsiteX6" fmla="*/ 5804670 w 8338954"/>
              <a:gd name="connsiteY6" fmla="*/ 524668 h 546364"/>
              <a:gd name="connsiteX7" fmla="*/ 6381288 w 8338954"/>
              <a:gd name="connsiteY7" fmla="*/ 510647 h 546364"/>
              <a:gd name="connsiteX8" fmla="*/ 6714894 w 8338954"/>
              <a:gd name="connsiteY8" fmla="*/ 508264 h 546364"/>
              <a:gd name="connsiteX9" fmla="*/ 6997085 w 8338954"/>
              <a:gd name="connsiteY9" fmla="*/ 500591 h 546364"/>
              <a:gd name="connsiteX10" fmla="*/ 7384588 w 8338954"/>
              <a:gd name="connsiteY10" fmla="*/ 494243 h 546364"/>
              <a:gd name="connsiteX11" fmla="*/ 8338954 w 8338954"/>
              <a:gd name="connsiteY11" fmla="*/ 469899 h 546364"/>
              <a:gd name="connsiteX12" fmla="*/ 8335702 w 8338954"/>
              <a:gd name="connsiteY12" fmla="*/ 0 h 546364"/>
              <a:gd name="connsiteX13" fmla="*/ 6635288 w 8338954"/>
              <a:gd name="connsiteY13" fmla="*/ 58736 h 546364"/>
              <a:gd name="connsiteX14" fmla="*/ 5368234 w 8338954"/>
              <a:gd name="connsiteY14" fmla="*/ 75406 h 546364"/>
              <a:gd name="connsiteX15" fmla="*/ 4530032 w 8338954"/>
              <a:gd name="connsiteY15" fmla="*/ 83079 h 546364"/>
              <a:gd name="connsiteX16" fmla="*/ 3974638 w 8338954"/>
              <a:gd name="connsiteY16" fmla="*/ 50800 h 546364"/>
              <a:gd name="connsiteX17" fmla="*/ 3936538 w 8338954"/>
              <a:gd name="connsiteY17" fmla="*/ 101600 h 546364"/>
              <a:gd name="connsiteX18" fmla="*/ 3739688 w 8338954"/>
              <a:gd name="connsiteY18" fmla="*/ 88900 h 546364"/>
              <a:gd name="connsiteX19" fmla="*/ 3606338 w 8338954"/>
              <a:gd name="connsiteY19" fmla="*/ 88900 h 546364"/>
              <a:gd name="connsiteX20" fmla="*/ 3441238 w 8338954"/>
              <a:gd name="connsiteY20" fmla="*/ 133350 h 546364"/>
              <a:gd name="connsiteX21" fmla="*/ 2082338 w 8338954"/>
              <a:gd name="connsiteY21" fmla="*/ 133350 h 546364"/>
              <a:gd name="connsiteX22" fmla="*/ 1104438 w 8338954"/>
              <a:gd name="connsiteY22" fmla="*/ 152400 h 546364"/>
              <a:gd name="connsiteX23" fmla="*/ 437688 w 8338954"/>
              <a:gd name="connsiteY23" fmla="*/ 171450 h 546364"/>
              <a:gd name="connsiteX24" fmla="*/ 75738 w 8338954"/>
              <a:gd name="connsiteY24" fmla="*/ 158750 h 546364"/>
              <a:gd name="connsiteX25" fmla="*/ 5888 w 8338954"/>
              <a:gd name="connsiteY25" fmla="*/ 177800 h 5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338954" h="546364">
                <a:moveTo>
                  <a:pt x="5888" y="177800"/>
                </a:moveTo>
                <a:cubicBezTo>
                  <a:pt x="3925" y="294657"/>
                  <a:pt x="1963" y="411515"/>
                  <a:pt x="0" y="528372"/>
                </a:cubicBezTo>
                <a:lnTo>
                  <a:pt x="1228494" y="546364"/>
                </a:lnTo>
                <a:lnTo>
                  <a:pt x="2286308" y="538691"/>
                </a:lnTo>
                <a:lnTo>
                  <a:pt x="3139537" y="545040"/>
                </a:lnTo>
                <a:lnTo>
                  <a:pt x="4409690" y="523346"/>
                </a:lnTo>
                <a:lnTo>
                  <a:pt x="5804670" y="524668"/>
                </a:lnTo>
                <a:lnTo>
                  <a:pt x="6381288" y="510647"/>
                </a:lnTo>
                <a:lnTo>
                  <a:pt x="6714894" y="508264"/>
                </a:lnTo>
                <a:lnTo>
                  <a:pt x="6997085" y="500591"/>
                </a:lnTo>
                <a:lnTo>
                  <a:pt x="7384588" y="494243"/>
                </a:lnTo>
                <a:cubicBezTo>
                  <a:pt x="7685155" y="496360"/>
                  <a:pt x="8038387" y="467782"/>
                  <a:pt x="8338954" y="469899"/>
                </a:cubicBezTo>
                <a:cubicBezTo>
                  <a:pt x="8336837" y="313266"/>
                  <a:pt x="8337819" y="156633"/>
                  <a:pt x="8335702" y="0"/>
                </a:cubicBezTo>
                <a:lnTo>
                  <a:pt x="6635288" y="58736"/>
                </a:lnTo>
                <a:cubicBezTo>
                  <a:pt x="6212937" y="64293"/>
                  <a:pt x="5790586" y="31484"/>
                  <a:pt x="5368234" y="75406"/>
                </a:cubicBezTo>
                <a:lnTo>
                  <a:pt x="4530032" y="83079"/>
                </a:lnTo>
                <a:lnTo>
                  <a:pt x="3974638" y="50800"/>
                </a:lnTo>
                <a:lnTo>
                  <a:pt x="3936538" y="101600"/>
                </a:lnTo>
                <a:lnTo>
                  <a:pt x="3739688" y="88900"/>
                </a:lnTo>
                <a:lnTo>
                  <a:pt x="3606338" y="88900"/>
                </a:lnTo>
                <a:lnTo>
                  <a:pt x="3441238" y="133350"/>
                </a:lnTo>
                <a:lnTo>
                  <a:pt x="2082338" y="133350"/>
                </a:lnTo>
                <a:lnTo>
                  <a:pt x="1104438" y="152400"/>
                </a:lnTo>
                <a:lnTo>
                  <a:pt x="437688" y="171450"/>
                </a:lnTo>
                <a:lnTo>
                  <a:pt x="75738" y="158750"/>
                </a:lnTo>
                <a:lnTo>
                  <a:pt x="5888" y="177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95FE2CE-788B-44A1-A516-5F314905D11B}"/>
              </a:ext>
            </a:extLst>
          </p:cNvPr>
          <p:cNvSpPr/>
          <p:nvPr/>
        </p:nvSpPr>
        <p:spPr>
          <a:xfrm>
            <a:off x="2033184" y="1615170"/>
            <a:ext cx="8561786" cy="270431"/>
          </a:xfrm>
          <a:custGeom>
            <a:avLst/>
            <a:gdLst>
              <a:gd name="connsiteX0" fmla="*/ 0 w 8280400"/>
              <a:gd name="connsiteY0" fmla="*/ 0 h 609600"/>
              <a:gd name="connsiteX1" fmla="*/ 8280400 w 8280400"/>
              <a:gd name="connsiteY1" fmla="*/ 16934 h 609600"/>
              <a:gd name="connsiteX2" fmla="*/ 8280400 w 8280400"/>
              <a:gd name="connsiteY2" fmla="*/ 609600 h 609600"/>
              <a:gd name="connsiteX3" fmla="*/ 8466 w 8280400"/>
              <a:gd name="connsiteY3" fmla="*/ 592667 h 609600"/>
              <a:gd name="connsiteX4" fmla="*/ 0 w 8280400"/>
              <a:gd name="connsiteY4" fmla="*/ 0 h 609600"/>
              <a:gd name="connsiteX0" fmla="*/ 0 w 8293842"/>
              <a:gd name="connsiteY0" fmla="*/ 0 h 670055"/>
              <a:gd name="connsiteX1" fmla="*/ 8280400 w 8293842"/>
              <a:gd name="connsiteY1" fmla="*/ 16934 h 670055"/>
              <a:gd name="connsiteX2" fmla="*/ 8293842 w 8293842"/>
              <a:gd name="connsiteY2" fmla="*/ 670055 h 670055"/>
              <a:gd name="connsiteX3" fmla="*/ 8466 w 8293842"/>
              <a:gd name="connsiteY3" fmla="*/ 592667 h 670055"/>
              <a:gd name="connsiteX4" fmla="*/ 0 w 8293842"/>
              <a:gd name="connsiteY4" fmla="*/ 0 h 670055"/>
              <a:gd name="connsiteX0" fmla="*/ 0 w 8307285"/>
              <a:gd name="connsiteY0" fmla="*/ 0 h 670055"/>
              <a:gd name="connsiteX1" fmla="*/ 8307285 w 8307285"/>
              <a:gd name="connsiteY1" fmla="*/ 16934 h 670055"/>
              <a:gd name="connsiteX2" fmla="*/ 8293842 w 8307285"/>
              <a:gd name="connsiteY2" fmla="*/ 670055 h 670055"/>
              <a:gd name="connsiteX3" fmla="*/ 8466 w 8307285"/>
              <a:gd name="connsiteY3" fmla="*/ 592667 h 670055"/>
              <a:gd name="connsiteX4" fmla="*/ 0 w 8307285"/>
              <a:gd name="connsiteY4" fmla="*/ 0 h 670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7285" h="670055">
                <a:moveTo>
                  <a:pt x="0" y="0"/>
                </a:moveTo>
                <a:lnTo>
                  <a:pt x="8307285" y="16934"/>
                </a:lnTo>
                <a:lnTo>
                  <a:pt x="8293842" y="670055"/>
                </a:lnTo>
                <a:lnTo>
                  <a:pt x="8466" y="59266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0B3DF28F-7B4E-4EF3-9D9B-0123590C3FD5}"/>
              </a:ext>
            </a:extLst>
          </p:cNvPr>
          <p:cNvSpPr/>
          <p:nvPr/>
        </p:nvSpPr>
        <p:spPr>
          <a:xfrm>
            <a:off x="2026900" y="1853934"/>
            <a:ext cx="8548106" cy="1868335"/>
          </a:xfrm>
          <a:custGeom>
            <a:avLst/>
            <a:gdLst>
              <a:gd name="connsiteX0" fmla="*/ 0 w 8280400"/>
              <a:gd name="connsiteY0" fmla="*/ 0 h 609600"/>
              <a:gd name="connsiteX1" fmla="*/ 8280400 w 8280400"/>
              <a:gd name="connsiteY1" fmla="*/ 16934 h 609600"/>
              <a:gd name="connsiteX2" fmla="*/ 8280400 w 8280400"/>
              <a:gd name="connsiteY2" fmla="*/ 609600 h 609600"/>
              <a:gd name="connsiteX3" fmla="*/ 8466 w 8280400"/>
              <a:gd name="connsiteY3" fmla="*/ 592667 h 609600"/>
              <a:gd name="connsiteX4" fmla="*/ 0 w 8280400"/>
              <a:gd name="connsiteY4" fmla="*/ 0 h 609600"/>
              <a:gd name="connsiteX0" fmla="*/ 0 w 8280400"/>
              <a:gd name="connsiteY0" fmla="*/ 0 h 609600"/>
              <a:gd name="connsiteX1" fmla="*/ 8280400 w 8280400"/>
              <a:gd name="connsiteY1" fmla="*/ 16934 h 609600"/>
              <a:gd name="connsiteX2" fmla="*/ 8280400 w 8280400"/>
              <a:gd name="connsiteY2" fmla="*/ 609600 h 609600"/>
              <a:gd name="connsiteX3" fmla="*/ 8466 w 8280400"/>
              <a:gd name="connsiteY3" fmla="*/ 599373 h 609600"/>
              <a:gd name="connsiteX4" fmla="*/ 0 w 8280400"/>
              <a:gd name="connsiteY4" fmla="*/ 0 h 609600"/>
              <a:gd name="connsiteX0" fmla="*/ 4955 w 8271934"/>
              <a:gd name="connsiteY0" fmla="*/ 0 h 607365"/>
              <a:gd name="connsiteX1" fmla="*/ 8271934 w 8271934"/>
              <a:gd name="connsiteY1" fmla="*/ 14699 h 607365"/>
              <a:gd name="connsiteX2" fmla="*/ 8271934 w 8271934"/>
              <a:gd name="connsiteY2" fmla="*/ 607365 h 607365"/>
              <a:gd name="connsiteX3" fmla="*/ 0 w 8271934"/>
              <a:gd name="connsiteY3" fmla="*/ 597138 h 607365"/>
              <a:gd name="connsiteX4" fmla="*/ 4955 w 8271934"/>
              <a:gd name="connsiteY4" fmla="*/ 0 h 607365"/>
              <a:gd name="connsiteX0" fmla="*/ 336 w 8274025"/>
              <a:gd name="connsiteY0" fmla="*/ 0 h 596188"/>
              <a:gd name="connsiteX1" fmla="*/ 8274025 w 8274025"/>
              <a:gd name="connsiteY1" fmla="*/ 3522 h 596188"/>
              <a:gd name="connsiteX2" fmla="*/ 8274025 w 8274025"/>
              <a:gd name="connsiteY2" fmla="*/ 596188 h 596188"/>
              <a:gd name="connsiteX3" fmla="*/ 2091 w 8274025"/>
              <a:gd name="connsiteY3" fmla="*/ 585961 h 596188"/>
              <a:gd name="connsiteX4" fmla="*/ 336 w 8274025"/>
              <a:gd name="connsiteY4" fmla="*/ 0 h 596188"/>
              <a:gd name="connsiteX0" fmla="*/ 159 w 8280558"/>
              <a:gd name="connsiteY0" fmla="*/ 0 h 596188"/>
              <a:gd name="connsiteX1" fmla="*/ 8280558 w 8280558"/>
              <a:gd name="connsiteY1" fmla="*/ 3522 h 596188"/>
              <a:gd name="connsiteX2" fmla="*/ 8280558 w 8280558"/>
              <a:gd name="connsiteY2" fmla="*/ 596188 h 596188"/>
              <a:gd name="connsiteX3" fmla="*/ 8624 w 8280558"/>
              <a:gd name="connsiteY3" fmla="*/ 585961 h 596188"/>
              <a:gd name="connsiteX4" fmla="*/ 159 w 8280558"/>
              <a:gd name="connsiteY4" fmla="*/ 0 h 596188"/>
              <a:gd name="connsiteX0" fmla="*/ 159 w 8280558"/>
              <a:gd name="connsiteY0" fmla="*/ 0 h 602894"/>
              <a:gd name="connsiteX1" fmla="*/ 8280558 w 8280558"/>
              <a:gd name="connsiteY1" fmla="*/ 10228 h 602894"/>
              <a:gd name="connsiteX2" fmla="*/ 8280558 w 8280558"/>
              <a:gd name="connsiteY2" fmla="*/ 602894 h 602894"/>
              <a:gd name="connsiteX3" fmla="*/ 8624 w 8280558"/>
              <a:gd name="connsiteY3" fmla="*/ 592667 h 602894"/>
              <a:gd name="connsiteX4" fmla="*/ 159 w 8280558"/>
              <a:gd name="connsiteY4" fmla="*/ 0 h 6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0558" h="602894">
                <a:moveTo>
                  <a:pt x="159" y="0"/>
                </a:moveTo>
                <a:lnTo>
                  <a:pt x="8280558" y="10228"/>
                </a:lnTo>
                <a:lnTo>
                  <a:pt x="8280558" y="602894"/>
                </a:lnTo>
                <a:lnTo>
                  <a:pt x="8624" y="592667"/>
                </a:lnTo>
                <a:cubicBezTo>
                  <a:pt x="10276" y="393621"/>
                  <a:pt x="-1493" y="199046"/>
                  <a:pt x="1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4F4B9F0-44A0-4611-BDDB-FE564129E129}"/>
              </a:ext>
            </a:extLst>
          </p:cNvPr>
          <p:cNvCxnSpPr>
            <a:cxnSpLocks/>
          </p:cNvCxnSpPr>
          <p:nvPr/>
        </p:nvCxnSpPr>
        <p:spPr>
          <a:xfrm>
            <a:off x="2035806" y="1608931"/>
            <a:ext cx="8547947" cy="0"/>
          </a:xfrm>
          <a:prstGeom prst="line">
            <a:avLst/>
          </a:prstGeom>
          <a:ln w="38100">
            <a:solidFill>
              <a:srgbClr val="FF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19C41D9-B8AC-450B-9139-12DBA3300CE0}"/>
              </a:ext>
            </a:extLst>
          </p:cNvPr>
          <p:cNvSpPr txBox="1"/>
          <p:nvPr/>
        </p:nvSpPr>
        <p:spPr>
          <a:xfrm>
            <a:off x="4691991" y="1575339"/>
            <a:ext cx="1952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Low transmissivity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0218BC-9320-4F82-8638-C3FF161BD254}"/>
              </a:ext>
            </a:extLst>
          </p:cNvPr>
          <p:cNvSpPr txBox="1"/>
          <p:nvPr/>
        </p:nvSpPr>
        <p:spPr>
          <a:xfrm>
            <a:off x="4644392" y="1337348"/>
            <a:ext cx="1994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High transmissivity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1E20DEC-F662-49AF-9287-2250E62D394B}"/>
              </a:ext>
            </a:extLst>
          </p:cNvPr>
          <p:cNvCxnSpPr>
            <a:cxnSpLocks/>
          </p:cNvCxnSpPr>
          <p:nvPr/>
        </p:nvCxnSpPr>
        <p:spPr>
          <a:xfrm>
            <a:off x="2058666" y="1875631"/>
            <a:ext cx="8547947" cy="0"/>
          </a:xfrm>
          <a:prstGeom prst="line">
            <a:avLst/>
          </a:prstGeom>
          <a:ln w="38100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1B064C5-8969-8BC7-FE03-BD5AACD17820}"/>
              </a:ext>
            </a:extLst>
          </p:cNvPr>
          <p:cNvSpPr txBox="1"/>
          <p:nvPr/>
        </p:nvSpPr>
        <p:spPr>
          <a:xfrm>
            <a:off x="0" y="6401513"/>
            <a:ext cx="1265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Wurtz, 2020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299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7" grpId="0" animBg="1"/>
      <p:bldP spid="3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7E3DF2-5CAD-483A-AFBA-BF3146A50239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#2 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B7D539-5A07-49D2-8D1E-DC0DC8C656EB}"/>
              </a:ext>
            </a:extLst>
          </p:cNvPr>
          <p:cNvSpPr txBox="1">
            <a:spLocks/>
          </p:cNvSpPr>
          <p:nvPr/>
        </p:nvSpPr>
        <p:spPr>
          <a:xfrm>
            <a:off x="1616992" y="3429002"/>
            <a:ext cx="8950271" cy="34289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Do vertically truncate GFMs based on model purpose</a:t>
            </a:r>
          </a:p>
          <a:p>
            <a:pPr marL="0" indent="0" algn="ctr">
              <a:buNone/>
            </a:pPr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8DDE1D7-2B8F-461D-8B41-7281685D1579}"/>
              </a:ext>
            </a:extLst>
          </p:cNvPr>
          <p:cNvSpPr txBox="1">
            <a:spLocks/>
          </p:cNvSpPr>
          <p:nvPr/>
        </p:nvSpPr>
        <p:spPr>
          <a:xfrm>
            <a:off x="1423260" y="1031115"/>
            <a:ext cx="9144000" cy="1635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 to the </a:t>
            </a:r>
            <a:b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 of the Earth?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602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Geologic Unit Galore &amp; Insensitive Parameters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DA0A41-6721-40D0-B51C-4F4323858BAD}"/>
              </a:ext>
            </a:extLst>
          </p:cNvPr>
          <p:cNvSpPr txBox="1">
            <a:spLocks/>
          </p:cNvSpPr>
          <p:nvPr/>
        </p:nvSpPr>
        <p:spPr>
          <a:xfrm>
            <a:off x="1524000" y="4426496"/>
            <a:ext cx="9144000" cy="482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200" dirty="0">
                <a:solidFill>
                  <a:schemeClr val="bg1"/>
                </a:solidFill>
                <a:latin typeface="+mn-lt"/>
              </a:rPr>
              <a:t>Consider grouping and splitting geologic units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+mn-lt"/>
              </a:rPr>
              <a:t>based on hydrologic information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509D9-816D-4936-B629-9CC4088FB70D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#3</a:t>
            </a:r>
          </a:p>
        </p:txBody>
      </p:sp>
    </p:spTree>
    <p:extLst>
      <p:ext uri="{BB962C8B-B14F-4D97-AF65-F5344CB8AC3E}">
        <p14:creationId xmlns:p14="http://schemas.microsoft.com/office/powerpoint/2010/main" val="4149397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39219-0669-4E9C-8BC5-330E3677F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Framework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E31C0F-5EEB-4550-8270-EFAB791C5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168" y="-3300"/>
            <a:ext cx="2927786" cy="6861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C1113C-6DF9-4DA1-9E56-30D6EA5FB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837" y="1482785"/>
            <a:ext cx="6187377" cy="510884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541A25-A35E-40B1-921F-5D359ED4C722}"/>
              </a:ext>
            </a:extLst>
          </p:cNvPr>
          <p:cNvSpPr/>
          <p:nvPr/>
        </p:nvSpPr>
        <p:spPr>
          <a:xfrm>
            <a:off x="3001912" y="1213671"/>
            <a:ext cx="1524807" cy="724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62CE80-B1C2-41B9-B982-559A9D13A7C4}"/>
              </a:ext>
            </a:extLst>
          </p:cNvPr>
          <p:cNvSpPr/>
          <p:nvPr/>
        </p:nvSpPr>
        <p:spPr>
          <a:xfrm>
            <a:off x="7388854" y="1213671"/>
            <a:ext cx="1524807" cy="1118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02D9E2-1569-4F6A-B3B8-C2F7F600421C}"/>
              </a:ext>
            </a:extLst>
          </p:cNvPr>
          <p:cNvSpPr/>
          <p:nvPr/>
        </p:nvSpPr>
        <p:spPr>
          <a:xfrm>
            <a:off x="6930917" y="1513265"/>
            <a:ext cx="1524807" cy="579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9D6641-ACB8-4702-8154-14DE66E91E11}"/>
              </a:ext>
            </a:extLst>
          </p:cNvPr>
          <p:cNvSpPr/>
          <p:nvPr/>
        </p:nvSpPr>
        <p:spPr>
          <a:xfrm>
            <a:off x="2969837" y="1752751"/>
            <a:ext cx="1098945" cy="579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C6EB5B-2709-4897-95A6-24E00F0611EE}"/>
              </a:ext>
            </a:extLst>
          </p:cNvPr>
          <p:cNvSpPr txBox="1"/>
          <p:nvPr/>
        </p:nvSpPr>
        <p:spPr>
          <a:xfrm>
            <a:off x="0" y="6400800"/>
            <a:ext cx="1715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Garcia et al, 2017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36382-2C10-4ADC-B37E-B492AB7F0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751"/>
            <a:ext cx="2889682" cy="724134"/>
          </a:xfrm>
        </p:spPr>
        <p:txBody>
          <a:bodyPr/>
          <a:lstStyle/>
          <a:p>
            <a:r>
              <a:rPr lang="en-US" dirty="0"/>
              <a:t>Hydraulic data informs 37 of 77 units</a:t>
            </a:r>
          </a:p>
        </p:txBody>
      </p:sp>
    </p:spTree>
    <p:extLst>
      <p:ext uri="{BB962C8B-B14F-4D97-AF65-F5344CB8AC3E}">
        <p14:creationId xmlns:p14="http://schemas.microsoft.com/office/powerpoint/2010/main" val="3779751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EB76F-2140-46BE-8696-6491DF789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similar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6F146-967D-48FD-BF7B-636DD12A8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030" y="5407746"/>
            <a:ext cx="8426856" cy="1325563"/>
          </a:xfrm>
        </p:spPr>
        <p:txBody>
          <a:bodyPr>
            <a:normAutofit/>
          </a:bodyPr>
          <a:lstStyle/>
          <a:p>
            <a:r>
              <a:rPr lang="en-US" sz="2200" dirty="0"/>
              <a:t>LPCU/BFCU/CHCU are bedded tuffs</a:t>
            </a:r>
          </a:p>
          <a:p>
            <a:r>
              <a:rPr lang="en-US" sz="2200" dirty="0"/>
              <a:t>No data in LPCU/BFCU; Data in CHCU</a:t>
            </a:r>
          </a:p>
          <a:p>
            <a:r>
              <a:rPr lang="en-US" sz="2200" dirty="0"/>
              <a:t>Group units: conceptualized as confining units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765816-EA10-4CAD-8329-D4D5855B2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7" y="1053244"/>
            <a:ext cx="8747985" cy="2097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73FCFE-DE35-4C67-982C-73CAA6A8E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7" y="2965064"/>
            <a:ext cx="8795609" cy="2146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EA3C4E-B8FA-4F66-A56D-A80F2A331879}"/>
              </a:ext>
            </a:extLst>
          </p:cNvPr>
          <p:cNvSpPr txBox="1"/>
          <p:nvPr/>
        </p:nvSpPr>
        <p:spPr>
          <a:xfrm>
            <a:off x="7959531" y="1035902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TMWTA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761589-103C-4F5E-9731-2CA090A45F34}"/>
              </a:ext>
            </a:extLst>
          </p:cNvPr>
          <p:cNvSpPr txBox="1"/>
          <p:nvPr/>
        </p:nvSpPr>
        <p:spPr>
          <a:xfrm>
            <a:off x="2845534" y="1651767"/>
            <a:ext cx="6301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BFCU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32790D-0169-4BBB-8356-8C60A72A3F2E}"/>
              </a:ext>
            </a:extLst>
          </p:cNvPr>
          <p:cNvSpPr txBox="1"/>
          <p:nvPr/>
        </p:nvSpPr>
        <p:spPr>
          <a:xfrm>
            <a:off x="3959734" y="3474852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mCHCU</a:t>
            </a: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9FE630-FB14-4264-99BC-439C5CDFA44C}"/>
              </a:ext>
            </a:extLst>
          </p:cNvPr>
          <p:cNvSpPr txBox="1"/>
          <p:nvPr/>
        </p:nvSpPr>
        <p:spPr>
          <a:xfrm>
            <a:off x="4837283" y="1775218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004DB0-5325-44CC-931C-26E45383474D}"/>
              </a:ext>
            </a:extLst>
          </p:cNvPr>
          <p:cNvSpPr txBox="1"/>
          <p:nvPr/>
        </p:nvSpPr>
        <p:spPr>
          <a:xfrm>
            <a:off x="3514541" y="1303187"/>
            <a:ext cx="50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TCA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9B23E8-FD0C-4650-98DA-616347C09A07}"/>
              </a:ext>
            </a:extLst>
          </p:cNvPr>
          <p:cNvSpPr txBox="1"/>
          <p:nvPr/>
        </p:nvSpPr>
        <p:spPr>
          <a:xfrm>
            <a:off x="3514541" y="3266111"/>
            <a:ext cx="50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TCA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DA4064-0E3D-4DCE-85A0-2F95975C292E}"/>
              </a:ext>
            </a:extLst>
          </p:cNvPr>
          <p:cNvSpPr txBox="1"/>
          <p:nvPr/>
        </p:nvSpPr>
        <p:spPr>
          <a:xfrm>
            <a:off x="4648203" y="1239841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UPCU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09C779-A583-4981-91DC-8BFB335718BA}"/>
              </a:ext>
            </a:extLst>
          </p:cNvPr>
          <p:cNvSpPr txBox="1"/>
          <p:nvPr/>
        </p:nvSpPr>
        <p:spPr>
          <a:xfrm>
            <a:off x="4702631" y="3172556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UPCU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B6AC8B-C81C-4B54-9DD8-7E41B71ED251}"/>
              </a:ext>
            </a:extLst>
          </p:cNvPr>
          <p:cNvSpPr txBox="1"/>
          <p:nvPr/>
        </p:nvSpPr>
        <p:spPr>
          <a:xfrm>
            <a:off x="4837282" y="3707626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9AFE27-B6C1-4210-BD58-02FB23B21BA6}"/>
              </a:ext>
            </a:extLst>
          </p:cNvPr>
          <p:cNvSpPr txBox="1"/>
          <p:nvPr/>
        </p:nvSpPr>
        <p:spPr>
          <a:xfrm>
            <a:off x="4234490" y="1571152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CHCU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446FA7-69D4-4EB4-95A2-C5858D110384}"/>
              </a:ext>
            </a:extLst>
          </p:cNvPr>
          <p:cNvSpPr txBox="1"/>
          <p:nvPr/>
        </p:nvSpPr>
        <p:spPr>
          <a:xfrm>
            <a:off x="3072151" y="1401875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LPCU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08835-77DE-44B2-ABE4-FC863DBCB9AD}"/>
              </a:ext>
            </a:extLst>
          </p:cNvPr>
          <p:cNvSpPr txBox="1"/>
          <p:nvPr/>
        </p:nvSpPr>
        <p:spPr>
          <a:xfrm>
            <a:off x="6829139" y="1217483"/>
            <a:ext cx="84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TMLVTA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D5EC97A-B883-4F0B-AB6C-FA5497A6487E}"/>
              </a:ext>
            </a:extLst>
          </p:cNvPr>
          <p:cNvSpPr txBox="1"/>
          <p:nvPr/>
        </p:nvSpPr>
        <p:spPr>
          <a:xfrm>
            <a:off x="7920165" y="2988878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TMWTA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650E5-4EA4-4415-94E0-AC6DEA6DA71D}"/>
              </a:ext>
            </a:extLst>
          </p:cNvPr>
          <p:cNvSpPr txBox="1"/>
          <p:nvPr/>
        </p:nvSpPr>
        <p:spPr>
          <a:xfrm>
            <a:off x="6898931" y="3150784"/>
            <a:ext cx="84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TMLVTA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C9F158-51E7-4F85-913E-AC915BE69C70}"/>
              </a:ext>
            </a:extLst>
          </p:cNvPr>
          <p:cNvSpPr txBox="1"/>
          <p:nvPr/>
        </p:nvSpPr>
        <p:spPr>
          <a:xfrm>
            <a:off x="7917335" y="1411406"/>
            <a:ext cx="81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CHLFA5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A41852-6DA9-4635-9963-D12863EC0FD1}"/>
              </a:ext>
            </a:extLst>
          </p:cNvPr>
          <p:cNvSpPr txBox="1"/>
          <p:nvPr/>
        </p:nvSpPr>
        <p:spPr>
          <a:xfrm>
            <a:off x="7885649" y="3357011"/>
            <a:ext cx="81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CHLFA5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31C9F3-921D-4DA5-8217-4236BA75EC7A}"/>
              </a:ext>
            </a:extLst>
          </p:cNvPr>
          <p:cNvSpPr txBox="1"/>
          <p:nvPr/>
        </p:nvSpPr>
        <p:spPr>
          <a:xfrm>
            <a:off x="9031853" y="1482490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154153-757D-464B-AEB0-6F95C883C881}"/>
              </a:ext>
            </a:extLst>
          </p:cNvPr>
          <p:cNvSpPr txBox="1"/>
          <p:nvPr/>
        </p:nvSpPr>
        <p:spPr>
          <a:xfrm>
            <a:off x="9031852" y="3416170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EF55AD-5B14-4F82-8C6B-9E56CC666EEE}"/>
              </a:ext>
            </a:extLst>
          </p:cNvPr>
          <p:cNvSpPr txBox="1"/>
          <p:nvPr/>
        </p:nvSpPr>
        <p:spPr>
          <a:xfrm>
            <a:off x="8629961" y="1301339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CHCU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EDF894-8EE8-4DB7-8CF1-F6B88CABB2E3}"/>
              </a:ext>
            </a:extLst>
          </p:cNvPr>
          <p:cNvSpPr txBox="1"/>
          <p:nvPr/>
        </p:nvSpPr>
        <p:spPr>
          <a:xfrm>
            <a:off x="8559517" y="3225795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mCHCU</a:t>
            </a:r>
            <a:endParaRPr lang="en-US" sz="1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2CF960-40E0-4A3A-8567-2CD382FED4EA}"/>
              </a:ext>
            </a:extLst>
          </p:cNvPr>
          <p:cNvSpPr txBox="1"/>
          <p:nvPr/>
        </p:nvSpPr>
        <p:spPr>
          <a:xfrm>
            <a:off x="7948587" y="3754724"/>
            <a:ext cx="997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mPBRCUs</a:t>
            </a:r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F2650E7-E239-4080-9B50-D82487979EA2}"/>
              </a:ext>
            </a:extLst>
          </p:cNvPr>
          <p:cNvSpPr txBox="1"/>
          <p:nvPr/>
        </p:nvSpPr>
        <p:spPr>
          <a:xfrm>
            <a:off x="8916951" y="3792520"/>
            <a:ext cx="9666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mPBRLFA</a:t>
            </a:r>
            <a:endParaRPr lang="en-US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53E758-ACF2-404A-8E03-49924C2165D9}"/>
              </a:ext>
            </a:extLst>
          </p:cNvPr>
          <p:cNvSpPr txBox="1"/>
          <p:nvPr/>
        </p:nvSpPr>
        <p:spPr>
          <a:xfrm>
            <a:off x="3539469" y="2059561"/>
            <a:ext cx="796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PBRCM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4664DF-8A33-4B3B-AC84-33BE80930660}"/>
              </a:ext>
            </a:extLst>
          </p:cNvPr>
          <p:cNvSpPr txBox="1"/>
          <p:nvPr/>
        </p:nvSpPr>
        <p:spPr>
          <a:xfrm>
            <a:off x="8762740" y="2133176"/>
            <a:ext cx="796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PBRCM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866BF5-3E68-4054-82DD-114F8E3036DB}"/>
              </a:ext>
            </a:extLst>
          </p:cNvPr>
          <p:cNvSpPr txBox="1"/>
          <p:nvPr/>
        </p:nvSpPr>
        <p:spPr>
          <a:xfrm>
            <a:off x="8783479" y="4167615"/>
            <a:ext cx="1024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mPBRCUd</a:t>
            </a:r>
            <a:endParaRPr lang="en-US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1FF036A-F855-4BA2-80CE-B8D59943E78F}"/>
              </a:ext>
            </a:extLst>
          </p:cNvPr>
          <p:cNvSpPr txBox="1"/>
          <p:nvPr/>
        </p:nvSpPr>
        <p:spPr>
          <a:xfrm>
            <a:off x="3731190" y="4046180"/>
            <a:ext cx="1024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mPBRCUd</a:t>
            </a:r>
            <a:endParaRPr lang="en-US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A28210F-0D32-4ED7-9D28-5DC92A8CF88C}"/>
              </a:ext>
            </a:extLst>
          </p:cNvPr>
          <p:cNvSpPr txBox="1"/>
          <p:nvPr/>
        </p:nvSpPr>
        <p:spPr>
          <a:xfrm>
            <a:off x="7021043" y="3717733"/>
            <a:ext cx="5545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mBZ</a:t>
            </a:r>
            <a:endParaRPr lang="en-US" sz="16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AC000F3-E61B-4AB8-B1AA-BBEF3364293C}"/>
              </a:ext>
            </a:extLst>
          </p:cNvPr>
          <p:cNvSpPr/>
          <p:nvPr/>
        </p:nvSpPr>
        <p:spPr>
          <a:xfrm>
            <a:off x="2449287" y="1301291"/>
            <a:ext cx="78000" cy="277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4D1B36-D8B4-4427-8B89-79EAD70B04CE}"/>
              </a:ext>
            </a:extLst>
          </p:cNvPr>
          <p:cNvSpPr/>
          <p:nvPr/>
        </p:nvSpPr>
        <p:spPr>
          <a:xfrm>
            <a:off x="7903029" y="1170658"/>
            <a:ext cx="63097" cy="10410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C29CEB9-9997-4C19-A797-8F3C0E37208C}"/>
              </a:ext>
            </a:extLst>
          </p:cNvPr>
          <p:cNvSpPr/>
          <p:nvPr/>
        </p:nvSpPr>
        <p:spPr>
          <a:xfrm>
            <a:off x="10105567" y="1113905"/>
            <a:ext cx="63097" cy="13437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006AB62-47EC-4593-8209-B7E83187C49B}"/>
              </a:ext>
            </a:extLst>
          </p:cNvPr>
          <p:cNvSpPr/>
          <p:nvPr/>
        </p:nvSpPr>
        <p:spPr>
          <a:xfrm>
            <a:off x="2449288" y="3238944"/>
            <a:ext cx="78000" cy="277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5BF4C6A-4F52-4589-9D1F-8B7208F1FC3F}"/>
              </a:ext>
            </a:extLst>
          </p:cNvPr>
          <p:cNvSpPr/>
          <p:nvPr/>
        </p:nvSpPr>
        <p:spPr>
          <a:xfrm>
            <a:off x="7903030" y="3108311"/>
            <a:ext cx="63097" cy="10410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1FA3C03-5DCA-4F99-83C6-BF534AF3B58D}"/>
              </a:ext>
            </a:extLst>
          </p:cNvPr>
          <p:cNvSpPr/>
          <p:nvPr/>
        </p:nvSpPr>
        <p:spPr>
          <a:xfrm>
            <a:off x="10105568" y="3051558"/>
            <a:ext cx="63097" cy="13437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0EC1D2D-448E-4A56-8FEC-CF5AFA889C80}"/>
              </a:ext>
            </a:extLst>
          </p:cNvPr>
          <p:cNvSpPr/>
          <p:nvPr/>
        </p:nvSpPr>
        <p:spPr>
          <a:xfrm>
            <a:off x="2188029" y="1528085"/>
            <a:ext cx="4484914" cy="474263"/>
          </a:xfrm>
          <a:custGeom>
            <a:avLst/>
            <a:gdLst>
              <a:gd name="connsiteX0" fmla="*/ 0 w 4484914"/>
              <a:gd name="connsiteY0" fmla="*/ 43543 h 468086"/>
              <a:gd name="connsiteX1" fmla="*/ 653142 w 4484914"/>
              <a:gd name="connsiteY1" fmla="*/ 43543 h 468086"/>
              <a:gd name="connsiteX2" fmla="*/ 653142 w 4484914"/>
              <a:gd name="connsiteY2" fmla="*/ 0 h 468086"/>
              <a:gd name="connsiteX3" fmla="*/ 3058885 w 4484914"/>
              <a:gd name="connsiteY3" fmla="*/ 0 h 468086"/>
              <a:gd name="connsiteX4" fmla="*/ 3058885 w 4484914"/>
              <a:gd name="connsiteY4" fmla="*/ 48986 h 468086"/>
              <a:gd name="connsiteX5" fmla="*/ 3701142 w 4484914"/>
              <a:gd name="connsiteY5" fmla="*/ 48986 h 468086"/>
              <a:gd name="connsiteX6" fmla="*/ 3701142 w 4484914"/>
              <a:gd name="connsiteY6" fmla="*/ 48986 h 468086"/>
              <a:gd name="connsiteX7" fmla="*/ 3706585 w 4484914"/>
              <a:gd name="connsiteY7" fmla="*/ 92528 h 468086"/>
              <a:gd name="connsiteX8" fmla="*/ 4484914 w 4484914"/>
              <a:gd name="connsiteY8" fmla="*/ 97971 h 468086"/>
              <a:gd name="connsiteX9" fmla="*/ 4463142 w 4484914"/>
              <a:gd name="connsiteY9" fmla="*/ 468086 h 468086"/>
              <a:gd name="connsiteX10" fmla="*/ 4288971 w 4484914"/>
              <a:gd name="connsiteY10" fmla="*/ 468086 h 468086"/>
              <a:gd name="connsiteX11" fmla="*/ 4294414 w 4484914"/>
              <a:gd name="connsiteY11" fmla="*/ 424543 h 468086"/>
              <a:gd name="connsiteX12" fmla="*/ 3521528 w 4484914"/>
              <a:gd name="connsiteY12" fmla="*/ 424543 h 468086"/>
              <a:gd name="connsiteX13" fmla="*/ 3526971 w 4484914"/>
              <a:gd name="connsiteY13" fmla="*/ 375557 h 468086"/>
              <a:gd name="connsiteX14" fmla="*/ 2536371 w 4484914"/>
              <a:gd name="connsiteY14" fmla="*/ 375557 h 468086"/>
              <a:gd name="connsiteX15" fmla="*/ 2536371 w 4484914"/>
              <a:gd name="connsiteY15" fmla="*/ 326571 h 468086"/>
              <a:gd name="connsiteX16" fmla="*/ 2068285 w 4484914"/>
              <a:gd name="connsiteY16" fmla="*/ 326571 h 468086"/>
              <a:gd name="connsiteX17" fmla="*/ 0 w 4484914"/>
              <a:gd name="connsiteY17" fmla="*/ 326571 h 468086"/>
              <a:gd name="connsiteX18" fmla="*/ 0 w 4484914"/>
              <a:gd name="connsiteY18" fmla="*/ 43543 h 46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84914" h="468086">
                <a:moveTo>
                  <a:pt x="0" y="43543"/>
                </a:moveTo>
                <a:lnTo>
                  <a:pt x="653142" y="43543"/>
                </a:lnTo>
                <a:lnTo>
                  <a:pt x="653142" y="0"/>
                </a:lnTo>
                <a:lnTo>
                  <a:pt x="3058885" y="0"/>
                </a:lnTo>
                <a:lnTo>
                  <a:pt x="3058885" y="48986"/>
                </a:lnTo>
                <a:lnTo>
                  <a:pt x="3701142" y="48986"/>
                </a:lnTo>
                <a:lnTo>
                  <a:pt x="3701142" y="48986"/>
                </a:lnTo>
                <a:lnTo>
                  <a:pt x="3706585" y="92528"/>
                </a:lnTo>
                <a:lnTo>
                  <a:pt x="4484914" y="97971"/>
                </a:lnTo>
                <a:lnTo>
                  <a:pt x="4463142" y="468086"/>
                </a:lnTo>
                <a:lnTo>
                  <a:pt x="4288971" y="468086"/>
                </a:lnTo>
                <a:lnTo>
                  <a:pt x="4294414" y="424543"/>
                </a:lnTo>
                <a:lnTo>
                  <a:pt x="3521528" y="424543"/>
                </a:lnTo>
                <a:lnTo>
                  <a:pt x="3526971" y="375557"/>
                </a:lnTo>
                <a:lnTo>
                  <a:pt x="2536371" y="375557"/>
                </a:lnTo>
                <a:lnTo>
                  <a:pt x="2536371" y="326571"/>
                </a:lnTo>
                <a:lnTo>
                  <a:pt x="2068285" y="326571"/>
                </a:lnTo>
                <a:lnTo>
                  <a:pt x="0" y="326571"/>
                </a:lnTo>
                <a:lnTo>
                  <a:pt x="0" y="4354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Arrow: Down 41">
            <a:extLst>
              <a:ext uri="{FF2B5EF4-FFF2-40B4-BE49-F238E27FC236}">
                <a16:creationId xmlns:a16="http://schemas.microsoft.com/office/drawing/2014/main" id="{6F43C233-2653-4D8E-94AD-0FA07936C329}"/>
              </a:ext>
            </a:extLst>
          </p:cNvPr>
          <p:cNvSpPr/>
          <p:nvPr/>
        </p:nvSpPr>
        <p:spPr>
          <a:xfrm>
            <a:off x="4193074" y="1866636"/>
            <a:ext cx="703777" cy="160821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Revise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D8DC187-84B1-4AB0-B82A-A4B5501B9105}"/>
              </a:ext>
            </a:extLst>
          </p:cNvPr>
          <p:cNvSpPr/>
          <p:nvPr/>
        </p:nvSpPr>
        <p:spPr>
          <a:xfrm>
            <a:off x="2224258" y="3478344"/>
            <a:ext cx="4484914" cy="474263"/>
          </a:xfrm>
          <a:custGeom>
            <a:avLst/>
            <a:gdLst>
              <a:gd name="connsiteX0" fmla="*/ 0 w 4484914"/>
              <a:gd name="connsiteY0" fmla="*/ 43543 h 468086"/>
              <a:gd name="connsiteX1" fmla="*/ 653142 w 4484914"/>
              <a:gd name="connsiteY1" fmla="*/ 43543 h 468086"/>
              <a:gd name="connsiteX2" fmla="*/ 653142 w 4484914"/>
              <a:gd name="connsiteY2" fmla="*/ 0 h 468086"/>
              <a:gd name="connsiteX3" fmla="*/ 3058885 w 4484914"/>
              <a:gd name="connsiteY3" fmla="*/ 0 h 468086"/>
              <a:gd name="connsiteX4" fmla="*/ 3058885 w 4484914"/>
              <a:gd name="connsiteY4" fmla="*/ 48986 h 468086"/>
              <a:gd name="connsiteX5" fmla="*/ 3701142 w 4484914"/>
              <a:gd name="connsiteY5" fmla="*/ 48986 h 468086"/>
              <a:gd name="connsiteX6" fmla="*/ 3701142 w 4484914"/>
              <a:gd name="connsiteY6" fmla="*/ 48986 h 468086"/>
              <a:gd name="connsiteX7" fmla="*/ 3706585 w 4484914"/>
              <a:gd name="connsiteY7" fmla="*/ 92528 h 468086"/>
              <a:gd name="connsiteX8" fmla="*/ 4484914 w 4484914"/>
              <a:gd name="connsiteY8" fmla="*/ 97971 h 468086"/>
              <a:gd name="connsiteX9" fmla="*/ 4463142 w 4484914"/>
              <a:gd name="connsiteY9" fmla="*/ 468086 h 468086"/>
              <a:gd name="connsiteX10" fmla="*/ 4288971 w 4484914"/>
              <a:gd name="connsiteY10" fmla="*/ 468086 h 468086"/>
              <a:gd name="connsiteX11" fmla="*/ 4294414 w 4484914"/>
              <a:gd name="connsiteY11" fmla="*/ 424543 h 468086"/>
              <a:gd name="connsiteX12" fmla="*/ 3521528 w 4484914"/>
              <a:gd name="connsiteY12" fmla="*/ 424543 h 468086"/>
              <a:gd name="connsiteX13" fmla="*/ 3526971 w 4484914"/>
              <a:gd name="connsiteY13" fmla="*/ 375557 h 468086"/>
              <a:gd name="connsiteX14" fmla="*/ 2536371 w 4484914"/>
              <a:gd name="connsiteY14" fmla="*/ 375557 h 468086"/>
              <a:gd name="connsiteX15" fmla="*/ 2536371 w 4484914"/>
              <a:gd name="connsiteY15" fmla="*/ 326571 h 468086"/>
              <a:gd name="connsiteX16" fmla="*/ 2068285 w 4484914"/>
              <a:gd name="connsiteY16" fmla="*/ 326571 h 468086"/>
              <a:gd name="connsiteX17" fmla="*/ 0 w 4484914"/>
              <a:gd name="connsiteY17" fmla="*/ 326571 h 468086"/>
              <a:gd name="connsiteX18" fmla="*/ 0 w 4484914"/>
              <a:gd name="connsiteY18" fmla="*/ 43543 h 46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84914" h="468086">
                <a:moveTo>
                  <a:pt x="0" y="43543"/>
                </a:moveTo>
                <a:lnTo>
                  <a:pt x="653142" y="43543"/>
                </a:lnTo>
                <a:lnTo>
                  <a:pt x="653142" y="0"/>
                </a:lnTo>
                <a:lnTo>
                  <a:pt x="3058885" y="0"/>
                </a:lnTo>
                <a:lnTo>
                  <a:pt x="3058885" y="48986"/>
                </a:lnTo>
                <a:lnTo>
                  <a:pt x="3701142" y="48986"/>
                </a:lnTo>
                <a:lnTo>
                  <a:pt x="3701142" y="48986"/>
                </a:lnTo>
                <a:lnTo>
                  <a:pt x="3706585" y="92528"/>
                </a:lnTo>
                <a:lnTo>
                  <a:pt x="4484914" y="97971"/>
                </a:lnTo>
                <a:lnTo>
                  <a:pt x="4463142" y="468086"/>
                </a:lnTo>
                <a:lnTo>
                  <a:pt x="4288971" y="468086"/>
                </a:lnTo>
                <a:lnTo>
                  <a:pt x="4294414" y="424543"/>
                </a:lnTo>
                <a:lnTo>
                  <a:pt x="3521528" y="424543"/>
                </a:lnTo>
                <a:lnTo>
                  <a:pt x="3526971" y="375557"/>
                </a:lnTo>
                <a:lnTo>
                  <a:pt x="2536371" y="375557"/>
                </a:lnTo>
                <a:lnTo>
                  <a:pt x="2536371" y="326571"/>
                </a:lnTo>
                <a:lnTo>
                  <a:pt x="2068285" y="326571"/>
                </a:lnTo>
                <a:lnTo>
                  <a:pt x="0" y="326571"/>
                </a:lnTo>
                <a:lnTo>
                  <a:pt x="0" y="4354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538031D-561E-5426-94EF-53452A923602}"/>
              </a:ext>
            </a:extLst>
          </p:cNvPr>
          <p:cNvSpPr txBox="1"/>
          <p:nvPr/>
        </p:nvSpPr>
        <p:spPr>
          <a:xfrm>
            <a:off x="10346623" y="6401513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Jackson et al, 2021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509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2" grpId="0" animBg="1"/>
      <p:bldP spid="43" grpId="0" animBg="1"/>
      <p:bldP spid="4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EB76F-2140-46BE-8696-6491DF789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similar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6F146-967D-48FD-BF7B-636DD12A8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028" y="5554812"/>
            <a:ext cx="8426857" cy="1212379"/>
          </a:xfrm>
        </p:spPr>
        <p:txBody>
          <a:bodyPr>
            <a:normAutofit/>
          </a:bodyPr>
          <a:lstStyle/>
          <a:p>
            <a:r>
              <a:rPr lang="en-US" sz="2200" dirty="0"/>
              <a:t>PBRCM is a composite of aquifers &amp; confining units</a:t>
            </a:r>
          </a:p>
          <a:p>
            <a:r>
              <a:rPr lang="en-US" sz="2200" dirty="0"/>
              <a:t>Hydraulic data support splitting PBRCM into 3 units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765816-EA10-4CAD-8329-D4D5855B2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7" y="1053244"/>
            <a:ext cx="8747985" cy="2097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73FCFE-DE35-4C67-982C-73CAA6A8E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7" y="2965064"/>
            <a:ext cx="8795609" cy="2146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EA3C4E-B8FA-4F66-A56D-A80F2A331879}"/>
              </a:ext>
            </a:extLst>
          </p:cNvPr>
          <p:cNvSpPr txBox="1"/>
          <p:nvPr/>
        </p:nvSpPr>
        <p:spPr>
          <a:xfrm>
            <a:off x="7959531" y="1035902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TMWTA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761589-103C-4F5E-9731-2CA090A45F34}"/>
              </a:ext>
            </a:extLst>
          </p:cNvPr>
          <p:cNvSpPr txBox="1"/>
          <p:nvPr/>
        </p:nvSpPr>
        <p:spPr>
          <a:xfrm>
            <a:off x="2845534" y="1651767"/>
            <a:ext cx="6301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BFCU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32790D-0169-4BBB-8356-8C60A72A3F2E}"/>
              </a:ext>
            </a:extLst>
          </p:cNvPr>
          <p:cNvSpPr txBox="1"/>
          <p:nvPr/>
        </p:nvSpPr>
        <p:spPr>
          <a:xfrm>
            <a:off x="3959734" y="3474852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mCHCU</a:t>
            </a: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9FE630-FB14-4264-99BC-439C5CDFA44C}"/>
              </a:ext>
            </a:extLst>
          </p:cNvPr>
          <p:cNvSpPr txBox="1"/>
          <p:nvPr/>
        </p:nvSpPr>
        <p:spPr>
          <a:xfrm>
            <a:off x="4837283" y="1775218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004DB0-5325-44CC-931C-26E45383474D}"/>
              </a:ext>
            </a:extLst>
          </p:cNvPr>
          <p:cNvSpPr txBox="1"/>
          <p:nvPr/>
        </p:nvSpPr>
        <p:spPr>
          <a:xfrm>
            <a:off x="3514541" y="1303187"/>
            <a:ext cx="50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TCA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9B23E8-FD0C-4650-98DA-616347C09A07}"/>
              </a:ext>
            </a:extLst>
          </p:cNvPr>
          <p:cNvSpPr txBox="1"/>
          <p:nvPr/>
        </p:nvSpPr>
        <p:spPr>
          <a:xfrm>
            <a:off x="3514541" y="3266111"/>
            <a:ext cx="50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TCA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DA4064-0E3D-4DCE-85A0-2F95975C292E}"/>
              </a:ext>
            </a:extLst>
          </p:cNvPr>
          <p:cNvSpPr txBox="1"/>
          <p:nvPr/>
        </p:nvSpPr>
        <p:spPr>
          <a:xfrm>
            <a:off x="4648203" y="1239841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UPCU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09C779-A583-4981-91DC-8BFB335718BA}"/>
              </a:ext>
            </a:extLst>
          </p:cNvPr>
          <p:cNvSpPr txBox="1"/>
          <p:nvPr/>
        </p:nvSpPr>
        <p:spPr>
          <a:xfrm>
            <a:off x="4702631" y="3172556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UPCU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B6AC8B-C81C-4B54-9DD8-7E41B71ED251}"/>
              </a:ext>
            </a:extLst>
          </p:cNvPr>
          <p:cNvSpPr txBox="1"/>
          <p:nvPr/>
        </p:nvSpPr>
        <p:spPr>
          <a:xfrm>
            <a:off x="4837282" y="3707626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9AFE27-B6C1-4210-BD58-02FB23B21BA6}"/>
              </a:ext>
            </a:extLst>
          </p:cNvPr>
          <p:cNvSpPr txBox="1"/>
          <p:nvPr/>
        </p:nvSpPr>
        <p:spPr>
          <a:xfrm>
            <a:off x="4234490" y="1571152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CHCU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446FA7-69D4-4EB4-95A2-C5858D110384}"/>
              </a:ext>
            </a:extLst>
          </p:cNvPr>
          <p:cNvSpPr txBox="1"/>
          <p:nvPr/>
        </p:nvSpPr>
        <p:spPr>
          <a:xfrm>
            <a:off x="3072151" y="1401875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LPCU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08835-77DE-44B2-ABE4-FC863DBCB9AD}"/>
              </a:ext>
            </a:extLst>
          </p:cNvPr>
          <p:cNvSpPr txBox="1"/>
          <p:nvPr/>
        </p:nvSpPr>
        <p:spPr>
          <a:xfrm>
            <a:off x="6829139" y="1217483"/>
            <a:ext cx="84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TMLVTA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D5EC97A-B883-4F0B-AB6C-FA5497A6487E}"/>
              </a:ext>
            </a:extLst>
          </p:cNvPr>
          <p:cNvSpPr txBox="1"/>
          <p:nvPr/>
        </p:nvSpPr>
        <p:spPr>
          <a:xfrm>
            <a:off x="7920165" y="2988878"/>
            <a:ext cx="843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TMWTA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650E5-4EA4-4415-94E0-AC6DEA6DA71D}"/>
              </a:ext>
            </a:extLst>
          </p:cNvPr>
          <p:cNvSpPr txBox="1"/>
          <p:nvPr/>
        </p:nvSpPr>
        <p:spPr>
          <a:xfrm>
            <a:off x="6898931" y="3150784"/>
            <a:ext cx="84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TMLVTA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C9F158-51E7-4F85-913E-AC915BE69C70}"/>
              </a:ext>
            </a:extLst>
          </p:cNvPr>
          <p:cNvSpPr txBox="1"/>
          <p:nvPr/>
        </p:nvSpPr>
        <p:spPr>
          <a:xfrm>
            <a:off x="7917335" y="1411406"/>
            <a:ext cx="81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CHLFA5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A41852-6DA9-4635-9963-D12863EC0FD1}"/>
              </a:ext>
            </a:extLst>
          </p:cNvPr>
          <p:cNvSpPr txBox="1"/>
          <p:nvPr/>
        </p:nvSpPr>
        <p:spPr>
          <a:xfrm>
            <a:off x="7885649" y="3357011"/>
            <a:ext cx="81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CHLFA5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31C9F3-921D-4DA5-8217-4236BA75EC7A}"/>
              </a:ext>
            </a:extLst>
          </p:cNvPr>
          <p:cNvSpPr txBox="1"/>
          <p:nvPr/>
        </p:nvSpPr>
        <p:spPr>
          <a:xfrm>
            <a:off x="9031853" y="1482490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154153-757D-464B-AEB0-6F95C883C881}"/>
              </a:ext>
            </a:extLst>
          </p:cNvPr>
          <p:cNvSpPr txBox="1"/>
          <p:nvPr/>
        </p:nvSpPr>
        <p:spPr>
          <a:xfrm>
            <a:off x="9031852" y="3416170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BRA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EF55AD-5B14-4F82-8C6B-9E56CC666EEE}"/>
              </a:ext>
            </a:extLst>
          </p:cNvPr>
          <p:cNvSpPr txBox="1"/>
          <p:nvPr/>
        </p:nvSpPr>
        <p:spPr>
          <a:xfrm>
            <a:off x="8629961" y="1301339"/>
            <a:ext cx="6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CHCU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EDF894-8EE8-4DB7-8CF1-F6B88CABB2E3}"/>
              </a:ext>
            </a:extLst>
          </p:cNvPr>
          <p:cNvSpPr txBox="1"/>
          <p:nvPr/>
        </p:nvSpPr>
        <p:spPr>
          <a:xfrm>
            <a:off x="8559517" y="3225795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mCHCU</a:t>
            </a:r>
            <a:endParaRPr lang="en-US" sz="1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2CF960-40E0-4A3A-8567-2CD382FED4EA}"/>
              </a:ext>
            </a:extLst>
          </p:cNvPr>
          <p:cNvSpPr txBox="1"/>
          <p:nvPr/>
        </p:nvSpPr>
        <p:spPr>
          <a:xfrm>
            <a:off x="7948587" y="3754724"/>
            <a:ext cx="997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mPBRCUs</a:t>
            </a:r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F2650E7-E239-4080-9B50-D82487979EA2}"/>
              </a:ext>
            </a:extLst>
          </p:cNvPr>
          <p:cNvSpPr txBox="1"/>
          <p:nvPr/>
        </p:nvSpPr>
        <p:spPr>
          <a:xfrm>
            <a:off x="8916951" y="3792520"/>
            <a:ext cx="9666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mPBRLFA</a:t>
            </a:r>
            <a:endParaRPr lang="en-US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53E758-ACF2-404A-8E03-49924C2165D9}"/>
              </a:ext>
            </a:extLst>
          </p:cNvPr>
          <p:cNvSpPr txBox="1"/>
          <p:nvPr/>
        </p:nvSpPr>
        <p:spPr>
          <a:xfrm>
            <a:off x="3539469" y="2059561"/>
            <a:ext cx="796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PBRCM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4664DF-8A33-4B3B-AC84-33BE80930660}"/>
              </a:ext>
            </a:extLst>
          </p:cNvPr>
          <p:cNvSpPr txBox="1"/>
          <p:nvPr/>
        </p:nvSpPr>
        <p:spPr>
          <a:xfrm>
            <a:off x="8762740" y="2133176"/>
            <a:ext cx="796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PBRCM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866BF5-3E68-4054-82DD-114F8E3036DB}"/>
              </a:ext>
            </a:extLst>
          </p:cNvPr>
          <p:cNvSpPr txBox="1"/>
          <p:nvPr/>
        </p:nvSpPr>
        <p:spPr>
          <a:xfrm>
            <a:off x="8783479" y="4167615"/>
            <a:ext cx="1024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mPBRCUd</a:t>
            </a:r>
            <a:endParaRPr lang="en-US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1FF036A-F855-4BA2-80CE-B8D59943E78F}"/>
              </a:ext>
            </a:extLst>
          </p:cNvPr>
          <p:cNvSpPr txBox="1"/>
          <p:nvPr/>
        </p:nvSpPr>
        <p:spPr>
          <a:xfrm>
            <a:off x="3731190" y="4046180"/>
            <a:ext cx="10244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mPBRCUd</a:t>
            </a:r>
            <a:endParaRPr lang="en-US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A28210F-0D32-4ED7-9D28-5DC92A8CF88C}"/>
              </a:ext>
            </a:extLst>
          </p:cNvPr>
          <p:cNvSpPr txBox="1"/>
          <p:nvPr/>
        </p:nvSpPr>
        <p:spPr>
          <a:xfrm>
            <a:off x="7021043" y="3717733"/>
            <a:ext cx="5545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mBZ</a:t>
            </a:r>
            <a:endParaRPr lang="en-US" sz="16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AC000F3-E61B-4AB8-B1AA-BBEF3364293C}"/>
              </a:ext>
            </a:extLst>
          </p:cNvPr>
          <p:cNvSpPr/>
          <p:nvPr/>
        </p:nvSpPr>
        <p:spPr>
          <a:xfrm>
            <a:off x="2449287" y="1301291"/>
            <a:ext cx="78000" cy="277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4D1B36-D8B4-4427-8B89-79EAD70B04CE}"/>
              </a:ext>
            </a:extLst>
          </p:cNvPr>
          <p:cNvSpPr/>
          <p:nvPr/>
        </p:nvSpPr>
        <p:spPr>
          <a:xfrm>
            <a:off x="7903029" y="1170658"/>
            <a:ext cx="63097" cy="10410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C29CEB9-9997-4C19-A797-8F3C0E37208C}"/>
              </a:ext>
            </a:extLst>
          </p:cNvPr>
          <p:cNvSpPr/>
          <p:nvPr/>
        </p:nvSpPr>
        <p:spPr>
          <a:xfrm>
            <a:off x="10105567" y="1113905"/>
            <a:ext cx="63097" cy="13437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006AB62-47EC-4593-8209-B7E83187C49B}"/>
              </a:ext>
            </a:extLst>
          </p:cNvPr>
          <p:cNvSpPr/>
          <p:nvPr/>
        </p:nvSpPr>
        <p:spPr>
          <a:xfrm>
            <a:off x="2449288" y="3238944"/>
            <a:ext cx="78000" cy="277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5BF4C6A-4F52-4589-9D1F-8B7208F1FC3F}"/>
              </a:ext>
            </a:extLst>
          </p:cNvPr>
          <p:cNvSpPr/>
          <p:nvPr/>
        </p:nvSpPr>
        <p:spPr>
          <a:xfrm>
            <a:off x="7903030" y="3108311"/>
            <a:ext cx="63097" cy="10410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1FA3C03-5DCA-4F99-83C6-BF534AF3B58D}"/>
              </a:ext>
            </a:extLst>
          </p:cNvPr>
          <p:cNvSpPr/>
          <p:nvPr/>
        </p:nvSpPr>
        <p:spPr>
          <a:xfrm>
            <a:off x="10105568" y="3051558"/>
            <a:ext cx="63097" cy="13437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0EC1D2D-448E-4A56-8FEC-CF5AFA889C80}"/>
              </a:ext>
            </a:extLst>
          </p:cNvPr>
          <p:cNvSpPr/>
          <p:nvPr/>
        </p:nvSpPr>
        <p:spPr>
          <a:xfrm>
            <a:off x="2188029" y="1528085"/>
            <a:ext cx="4484914" cy="474263"/>
          </a:xfrm>
          <a:custGeom>
            <a:avLst/>
            <a:gdLst>
              <a:gd name="connsiteX0" fmla="*/ 0 w 4484914"/>
              <a:gd name="connsiteY0" fmla="*/ 43543 h 468086"/>
              <a:gd name="connsiteX1" fmla="*/ 653142 w 4484914"/>
              <a:gd name="connsiteY1" fmla="*/ 43543 h 468086"/>
              <a:gd name="connsiteX2" fmla="*/ 653142 w 4484914"/>
              <a:gd name="connsiteY2" fmla="*/ 0 h 468086"/>
              <a:gd name="connsiteX3" fmla="*/ 3058885 w 4484914"/>
              <a:gd name="connsiteY3" fmla="*/ 0 h 468086"/>
              <a:gd name="connsiteX4" fmla="*/ 3058885 w 4484914"/>
              <a:gd name="connsiteY4" fmla="*/ 48986 h 468086"/>
              <a:gd name="connsiteX5" fmla="*/ 3701142 w 4484914"/>
              <a:gd name="connsiteY5" fmla="*/ 48986 h 468086"/>
              <a:gd name="connsiteX6" fmla="*/ 3701142 w 4484914"/>
              <a:gd name="connsiteY6" fmla="*/ 48986 h 468086"/>
              <a:gd name="connsiteX7" fmla="*/ 3706585 w 4484914"/>
              <a:gd name="connsiteY7" fmla="*/ 92528 h 468086"/>
              <a:gd name="connsiteX8" fmla="*/ 4484914 w 4484914"/>
              <a:gd name="connsiteY8" fmla="*/ 97971 h 468086"/>
              <a:gd name="connsiteX9" fmla="*/ 4463142 w 4484914"/>
              <a:gd name="connsiteY9" fmla="*/ 468086 h 468086"/>
              <a:gd name="connsiteX10" fmla="*/ 4288971 w 4484914"/>
              <a:gd name="connsiteY10" fmla="*/ 468086 h 468086"/>
              <a:gd name="connsiteX11" fmla="*/ 4294414 w 4484914"/>
              <a:gd name="connsiteY11" fmla="*/ 424543 h 468086"/>
              <a:gd name="connsiteX12" fmla="*/ 3521528 w 4484914"/>
              <a:gd name="connsiteY12" fmla="*/ 424543 h 468086"/>
              <a:gd name="connsiteX13" fmla="*/ 3526971 w 4484914"/>
              <a:gd name="connsiteY13" fmla="*/ 375557 h 468086"/>
              <a:gd name="connsiteX14" fmla="*/ 2536371 w 4484914"/>
              <a:gd name="connsiteY14" fmla="*/ 375557 h 468086"/>
              <a:gd name="connsiteX15" fmla="*/ 2536371 w 4484914"/>
              <a:gd name="connsiteY15" fmla="*/ 326571 h 468086"/>
              <a:gd name="connsiteX16" fmla="*/ 2068285 w 4484914"/>
              <a:gd name="connsiteY16" fmla="*/ 326571 h 468086"/>
              <a:gd name="connsiteX17" fmla="*/ 0 w 4484914"/>
              <a:gd name="connsiteY17" fmla="*/ 326571 h 468086"/>
              <a:gd name="connsiteX18" fmla="*/ 0 w 4484914"/>
              <a:gd name="connsiteY18" fmla="*/ 43543 h 46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84914" h="468086">
                <a:moveTo>
                  <a:pt x="0" y="43543"/>
                </a:moveTo>
                <a:lnTo>
                  <a:pt x="653142" y="43543"/>
                </a:lnTo>
                <a:lnTo>
                  <a:pt x="653142" y="0"/>
                </a:lnTo>
                <a:lnTo>
                  <a:pt x="3058885" y="0"/>
                </a:lnTo>
                <a:lnTo>
                  <a:pt x="3058885" y="48986"/>
                </a:lnTo>
                <a:lnTo>
                  <a:pt x="3701142" y="48986"/>
                </a:lnTo>
                <a:lnTo>
                  <a:pt x="3701142" y="48986"/>
                </a:lnTo>
                <a:lnTo>
                  <a:pt x="3706585" y="92528"/>
                </a:lnTo>
                <a:lnTo>
                  <a:pt x="4484914" y="97971"/>
                </a:lnTo>
                <a:lnTo>
                  <a:pt x="4463142" y="468086"/>
                </a:lnTo>
                <a:lnTo>
                  <a:pt x="4288971" y="468086"/>
                </a:lnTo>
                <a:lnTo>
                  <a:pt x="4294414" y="424543"/>
                </a:lnTo>
                <a:lnTo>
                  <a:pt x="3521528" y="424543"/>
                </a:lnTo>
                <a:lnTo>
                  <a:pt x="3526971" y="375557"/>
                </a:lnTo>
                <a:lnTo>
                  <a:pt x="2536371" y="375557"/>
                </a:lnTo>
                <a:lnTo>
                  <a:pt x="2536371" y="326571"/>
                </a:lnTo>
                <a:lnTo>
                  <a:pt x="2068285" y="326571"/>
                </a:lnTo>
                <a:lnTo>
                  <a:pt x="0" y="326571"/>
                </a:lnTo>
                <a:lnTo>
                  <a:pt x="0" y="4354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D8DC187-84B1-4AB0-B82A-A4B5501B9105}"/>
              </a:ext>
            </a:extLst>
          </p:cNvPr>
          <p:cNvSpPr/>
          <p:nvPr/>
        </p:nvSpPr>
        <p:spPr>
          <a:xfrm>
            <a:off x="2224258" y="3478344"/>
            <a:ext cx="4484914" cy="474263"/>
          </a:xfrm>
          <a:custGeom>
            <a:avLst/>
            <a:gdLst>
              <a:gd name="connsiteX0" fmla="*/ 0 w 4484914"/>
              <a:gd name="connsiteY0" fmla="*/ 43543 h 468086"/>
              <a:gd name="connsiteX1" fmla="*/ 653142 w 4484914"/>
              <a:gd name="connsiteY1" fmla="*/ 43543 h 468086"/>
              <a:gd name="connsiteX2" fmla="*/ 653142 w 4484914"/>
              <a:gd name="connsiteY2" fmla="*/ 0 h 468086"/>
              <a:gd name="connsiteX3" fmla="*/ 3058885 w 4484914"/>
              <a:gd name="connsiteY3" fmla="*/ 0 h 468086"/>
              <a:gd name="connsiteX4" fmla="*/ 3058885 w 4484914"/>
              <a:gd name="connsiteY4" fmla="*/ 48986 h 468086"/>
              <a:gd name="connsiteX5" fmla="*/ 3701142 w 4484914"/>
              <a:gd name="connsiteY5" fmla="*/ 48986 h 468086"/>
              <a:gd name="connsiteX6" fmla="*/ 3701142 w 4484914"/>
              <a:gd name="connsiteY6" fmla="*/ 48986 h 468086"/>
              <a:gd name="connsiteX7" fmla="*/ 3706585 w 4484914"/>
              <a:gd name="connsiteY7" fmla="*/ 92528 h 468086"/>
              <a:gd name="connsiteX8" fmla="*/ 4484914 w 4484914"/>
              <a:gd name="connsiteY8" fmla="*/ 97971 h 468086"/>
              <a:gd name="connsiteX9" fmla="*/ 4463142 w 4484914"/>
              <a:gd name="connsiteY9" fmla="*/ 468086 h 468086"/>
              <a:gd name="connsiteX10" fmla="*/ 4288971 w 4484914"/>
              <a:gd name="connsiteY10" fmla="*/ 468086 h 468086"/>
              <a:gd name="connsiteX11" fmla="*/ 4294414 w 4484914"/>
              <a:gd name="connsiteY11" fmla="*/ 424543 h 468086"/>
              <a:gd name="connsiteX12" fmla="*/ 3521528 w 4484914"/>
              <a:gd name="connsiteY12" fmla="*/ 424543 h 468086"/>
              <a:gd name="connsiteX13" fmla="*/ 3526971 w 4484914"/>
              <a:gd name="connsiteY13" fmla="*/ 375557 h 468086"/>
              <a:gd name="connsiteX14" fmla="*/ 2536371 w 4484914"/>
              <a:gd name="connsiteY14" fmla="*/ 375557 h 468086"/>
              <a:gd name="connsiteX15" fmla="*/ 2536371 w 4484914"/>
              <a:gd name="connsiteY15" fmla="*/ 326571 h 468086"/>
              <a:gd name="connsiteX16" fmla="*/ 2068285 w 4484914"/>
              <a:gd name="connsiteY16" fmla="*/ 326571 h 468086"/>
              <a:gd name="connsiteX17" fmla="*/ 0 w 4484914"/>
              <a:gd name="connsiteY17" fmla="*/ 326571 h 468086"/>
              <a:gd name="connsiteX18" fmla="*/ 0 w 4484914"/>
              <a:gd name="connsiteY18" fmla="*/ 43543 h 46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84914" h="468086">
                <a:moveTo>
                  <a:pt x="0" y="43543"/>
                </a:moveTo>
                <a:lnTo>
                  <a:pt x="653142" y="43543"/>
                </a:lnTo>
                <a:lnTo>
                  <a:pt x="653142" y="0"/>
                </a:lnTo>
                <a:lnTo>
                  <a:pt x="3058885" y="0"/>
                </a:lnTo>
                <a:lnTo>
                  <a:pt x="3058885" y="48986"/>
                </a:lnTo>
                <a:lnTo>
                  <a:pt x="3701142" y="48986"/>
                </a:lnTo>
                <a:lnTo>
                  <a:pt x="3701142" y="48986"/>
                </a:lnTo>
                <a:lnTo>
                  <a:pt x="3706585" y="92528"/>
                </a:lnTo>
                <a:lnTo>
                  <a:pt x="4484914" y="97971"/>
                </a:lnTo>
                <a:lnTo>
                  <a:pt x="4463142" y="468086"/>
                </a:lnTo>
                <a:lnTo>
                  <a:pt x="4288971" y="468086"/>
                </a:lnTo>
                <a:lnTo>
                  <a:pt x="4294414" y="424543"/>
                </a:lnTo>
                <a:lnTo>
                  <a:pt x="3521528" y="424543"/>
                </a:lnTo>
                <a:lnTo>
                  <a:pt x="3526971" y="375557"/>
                </a:lnTo>
                <a:lnTo>
                  <a:pt x="2536371" y="375557"/>
                </a:lnTo>
                <a:lnTo>
                  <a:pt x="2536371" y="326571"/>
                </a:lnTo>
                <a:lnTo>
                  <a:pt x="2068285" y="326571"/>
                </a:lnTo>
                <a:lnTo>
                  <a:pt x="0" y="326571"/>
                </a:lnTo>
                <a:lnTo>
                  <a:pt x="0" y="43543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9C6936-37F8-4498-8285-8513D3267722}"/>
              </a:ext>
            </a:extLst>
          </p:cNvPr>
          <p:cNvSpPr txBox="1"/>
          <p:nvPr/>
        </p:nvSpPr>
        <p:spPr>
          <a:xfrm>
            <a:off x="9551470" y="5059358"/>
            <a:ext cx="1108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Jackson (2021)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1FE3AE2-51DF-4EE8-B0BE-370F121BC2CC}"/>
              </a:ext>
            </a:extLst>
          </p:cNvPr>
          <p:cNvSpPr/>
          <p:nvPr/>
        </p:nvSpPr>
        <p:spPr>
          <a:xfrm>
            <a:off x="6645732" y="1485276"/>
            <a:ext cx="3880757" cy="1349829"/>
          </a:xfrm>
          <a:custGeom>
            <a:avLst/>
            <a:gdLst>
              <a:gd name="connsiteX0" fmla="*/ 16328 w 3880757"/>
              <a:gd name="connsiteY0" fmla="*/ 571500 h 1349829"/>
              <a:gd name="connsiteX1" fmla="*/ 713014 w 3880757"/>
              <a:gd name="connsiteY1" fmla="*/ 571500 h 1349829"/>
              <a:gd name="connsiteX2" fmla="*/ 713014 w 3880757"/>
              <a:gd name="connsiteY2" fmla="*/ 527957 h 1349829"/>
              <a:gd name="connsiteX3" fmla="*/ 1349828 w 3880757"/>
              <a:gd name="connsiteY3" fmla="*/ 527957 h 1349829"/>
              <a:gd name="connsiteX4" fmla="*/ 1344385 w 3880757"/>
              <a:gd name="connsiteY4" fmla="*/ 473529 h 1349829"/>
              <a:gd name="connsiteX5" fmla="*/ 1529442 w 3880757"/>
              <a:gd name="connsiteY5" fmla="*/ 473529 h 1349829"/>
              <a:gd name="connsiteX6" fmla="*/ 1529442 w 3880757"/>
              <a:gd name="connsiteY6" fmla="*/ 435429 h 1349829"/>
              <a:gd name="connsiteX7" fmla="*/ 1834242 w 3880757"/>
              <a:gd name="connsiteY7" fmla="*/ 435429 h 1349829"/>
              <a:gd name="connsiteX8" fmla="*/ 1834242 w 3880757"/>
              <a:gd name="connsiteY8" fmla="*/ 386443 h 1349829"/>
              <a:gd name="connsiteX9" fmla="*/ 2128157 w 3880757"/>
              <a:gd name="connsiteY9" fmla="*/ 386443 h 1349829"/>
              <a:gd name="connsiteX10" fmla="*/ 2133600 w 3880757"/>
              <a:gd name="connsiteY10" fmla="*/ 332014 h 1349829"/>
              <a:gd name="connsiteX11" fmla="*/ 2362200 w 3880757"/>
              <a:gd name="connsiteY11" fmla="*/ 332014 h 1349829"/>
              <a:gd name="connsiteX12" fmla="*/ 2362200 w 3880757"/>
              <a:gd name="connsiteY12" fmla="*/ 283029 h 1349829"/>
              <a:gd name="connsiteX13" fmla="*/ 2536371 w 3880757"/>
              <a:gd name="connsiteY13" fmla="*/ 283029 h 1349829"/>
              <a:gd name="connsiteX14" fmla="*/ 2536371 w 3880757"/>
              <a:gd name="connsiteY14" fmla="*/ 234043 h 1349829"/>
              <a:gd name="connsiteX15" fmla="*/ 2819400 w 3880757"/>
              <a:gd name="connsiteY15" fmla="*/ 234043 h 1349829"/>
              <a:gd name="connsiteX16" fmla="*/ 2824842 w 3880757"/>
              <a:gd name="connsiteY16" fmla="*/ 190500 h 1349829"/>
              <a:gd name="connsiteX17" fmla="*/ 3004457 w 3880757"/>
              <a:gd name="connsiteY17" fmla="*/ 190500 h 1349829"/>
              <a:gd name="connsiteX18" fmla="*/ 3004457 w 3880757"/>
              <a:gd name="connsiteY18" fmla="*/ 141514 h 1349829"/>
              <a:gd name="connsiteX19" fmla="*/ 3243942 w 3880757"/>
              <a:gd name="connsiteY19" fmla="*/ 141514 h 1349829"/>
              <a:gd name="connsiteX20" fmla="*/ 3243942 w 3880757"/>
              <a:gd name="connsiteY20" fmla="*/ 97972 h 1349829"/>
              <a:gd name="connsiteX21" fmla="*/ 3450771 w 3880757"/>
              <a:gd name="connsiteY21" fmla="*/ 97972 h 1349829"/>
              <a:gd name="connsiteX22" fmla="*/ 3450771 w 3880757"/>
              <a:gd name="connsiteY22" fmla="*/ 54429 h 1349829"/>
              <a:gd name="connsiteX23" fmla="*/ 3771900 w 3880757"/>
              <a:gd name="connsiteY23" fmla="*/ 54429 h 1349829"/>
              <a:gd name="connsiteX24" fmla="*/ 3777342 w 3880757"/>
              <a:gd name="connsiteY24" fmla="*/ 0 h 1349829"/>
              <a:gd name="connsiteX25" fmla="*/ 3880757 w 3880757"/>
              <a:gd name="connsiteY25" fmla="*/ 0 h 1349829"/>
              <a:gd name="connsiteX26" fmla="*/ 3880757 w 3880757"/>
              <a:gd name="connsiteY26" fmla="*/ 1349829 h 1349829"/>
              <a:gd name="connsiteX27" fmla="*/ 0 w 3880757"/>
              <a:gd name="connsiteY27" fmla="*/ 1344386 h 1349829"/>
              <a:gd name="connsiteX28" fmla="*/ 16328 w 3880757"/>
              <a:gd name="connsiteY28" fmla="*/ 571500 h 134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80757" h="1349829">
                <a:moveTo>
                  <a:pt x="16328" y="571500"/>
                </a:moveTo>
                <a:lnTo>
                  <a:pt x="713014" y="571500"/>
                </a:lnTo>
                <a:lnTo>
                  <a:pt x="713014" y="527957"/>
                </a:lnTo>
                <a:lnTo>
                  <a:pt x="1349828" y="527957"/>
                </a:lnTo>
                <a:lnTo>
                  <a:pt x="1344385" y="473529"/>
                </a:lnTo>
                <a:lnTo>
                  <a:pt x="1529442" y="473529"/>
                </a:lnTo>
                <a:lnTo>
                  <a:pt x="1529442" y="435429"/>
                </a:lnTo>
                <a:lnTo>
                  <a:pt x="1834242" y="435429"/>
                </a:lnTo>
                <a:lnTo>
                  <a:pt x="1834242" y="386443"/>
                </a:lnTo>
                <a:lnTo>
                  <a:pt x="2128157" y="386443"/>
                </a:lnTo>
                <a:lnTo>
                  <a:pt x="2133600" y="332014"/>
                </a:lnTo>
                <a:lnTo>
                  <a:pt x="2362200" y="332014"/>
                </a:lnTo>
                <a:lnTo>
                  <a:pt x="2362200" y="283029"/>
                </a:lnTo>
                <a:lnTo>
                  <a:pt x="2536371" y="283029"/>
                </a:lnTo>
                <a:lnTo>
                  <a:pt x="2536371" y="234043"/>
                </a:lnTo>
                <a:lnTo>
                  <a:pt x="2819400" y="234043"/>
                </a:lnTo>
                <a:lnTo>
                  <a:pt x="2824842" y="190500"/>
                </a:lnTo>
                <a:lnTo>
                  <a:pt x="3004457" y="190500"/>
                </a:lnTo>
                <a:lnTo>
                  <a:pt x="3004457" y="141514"/>
                </a:lnTo>
                <a:lnTo>
                  <a:pt x="3243942" y="141514"/>
                </a:lnTo>
                <a:lnTo>
                  <a:pt x="3243942" y="97972"/>
                </a:lnTo>
                <a:lnTo>
                  <a:pt x="3450771" y="97972"/>
                </a:lnTo>
                <a:lnTo>
                  <a:pt x="3450771" y="54429"/>
                </a:lnTo>
                <a:lnTo>
                  <a:pt x="3771900" y="54429"/>
                </a:lnTo>
                <a:lnTo>
                  <a:pt x="3777342" y="0"/>
                </a:lnTo>
                <a:lnTo>
                  <a:pt x="3880757" y="0"/>
                </a:lnTo>
                <a:lnTo>
                  <a:pt x="3880757" y="1349829"/>
                </a:lnTo>
                <a:lnTo>
                  <a:pt x="0" y="1344386"/>
                </a:lnTo>
                <a:lnTo>
                  <a:pt x="16328" y="5715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204D0A01-77AB-47B7-831C-1044668E653A}"/>
              </a:ext>
            </a:extLst>
          </p:cNvPr>
          <p:cNvSpPr/>
          <p:nvPr/>
        </p:nvSpPr>
        <p:spPr>
          <a:xfrm>
            <a:off x="6683829" y="3422945"/>
            <a:ext cx="3880757" cy="1349829"/>
          </a:xfrm>
          <a:custGeom>
            <a:avLst/>
            <a:gdLst>
              <a:gd name="connsiteX0" fmla="*/ 16328 w 3880757"/>
              <a:gd name="connsiteY0" fmla="*/ 571500 h 1349829"/>
              <a:gd name="connsiteX1" fmla="*/ 713014 w 3880757"/>
              <a:gd name="connsiteY1" fmla="*/ 571500 h 1349829"/>
              <a:gd name="connsiteX2" fmla="*/ 713014 w 3880757"/>
              <a:gd name="connsiteY2" fmla="*/ 527957 h 1349829"/>
              <a:gd name="connsiteX3" fmla="*/ 1349828 w 3880757"/>
              <a:gd name="connsiteY3" fmla="*/ 527957 h 1349829"/>
              <a:gd name="connsiteX4" fmla="*/ 1344385 w 3880757"/>
              <a:gd name="connsiteY4" fmla="*/ 473529 h 1349829"/>
              <a:gd name="connsiteX5" fmla="*/ 1529442 w 3880757"/>
              <a:gd name="connsiteY5" fmla="*/ 473529 h 1349829"/>
              <a:gd name="connsiteX6" fmla="*/ 1529442 w 3880757"/>
              <a:gd name="connsiteY6" fmla="*/ 435429 h 1349829"/>
              <a:gd name="connsiteX7" fmla="*/ 1834242 w 3880757"/>
              <a:gd name="connsiteY7" fmla="*/ 435429 h 1349829"/>
              <a:gd name="connsiteX8" fmla="*/ 1834242 w 3880757"/>
              <a:gd name="connsiteY8" fmla="*/ 386443 h 1349829"/>
              <a:gd name="connsiteX9" fmla="*/ 2128157 w 3880757"/>
              <a:gd name="connsiteY9" fmla="*/ 386443 h 1349829"/>
              <a:gd name="connsiteX10" fmla="*/ 2133600 w 3880757"/>
              <a:gd name="connsiteY10" fmla="*/ 332014 h 1349829"/>
              <a:gd name="connsiteX11" fmla="*/ 2362200 w 3880757"/>
              <a:gd name="connsiteY11" fmla="*/ 332014 h 1349829"/>
              <a:gd name="connsiteX12" fmla="*/ 2362200 w 3880757"/>
              <a:gd name="connsiteY12" fmla="*/ 283029 h 1349829"/>
              <a:gd name="connsiteX13" fmla="*/ 2536371 w 3880757"/>
              <a:gd name="connsiteY13" fmla="*/ 283029 h 1349829"/>
              <a:gd name="connsiteX14" fmla="*/ 2536371 w 3880757"/>
              <a:gd name="connsiteY14" fmla="*/ 234043 h 1349829"/>
              <a:gd name="connsiteX15" fmla="*/ 2819400 w 3880757"/>
              <a:gd name="connsiteY15" fmla="*/ 234043 h 1349829"/>
              <a:gd name="connsiteX16" fmla="*/ 2824842 w 3880757"/>
              <a:gd name="connsiteY16" fmla="*/ 190500 h 1349829"/>
              <a:gd name="connsiteX17" fmla="*/ 3004457 w 3880757"/>
              <a:gd name="connsiteY17" fmla="*/ 190500 h 1349829"/>
              <a:gd name="connsiteX18" fmla="*/ 3004457 w 3880757"/>
              <a:gd name="connsiteY18" fmla="*/ 141514 h 1349829"/>
              <a:gd name="connsiteX19" fmla="*/ 3243942 w 3880757"/>
              <a:gd name="connsiteY19" fmla="*/ 141514 h 1349829"/>
              <a:gd name="connsiteX20" fmla="*/ 3243942 w 3880757"/>
              <a:gd name="connsiteY20" fmla="*/ 97972 h 1349829"/>
              <a:gd name="connsiteX21" fmla="*/ 3450771 w 3880757"/>
              <a:gd name="connsiteY21" fmla="*/ 97972 h 1349829"/>
              <a:gd name="connsiteX22" fmla="*/ 3450771 w 3880757"/>
              <a:gd name="connsiteY22" fmla="*/ 54429 h 1349829"/>
              <a:gd name="connsiteX23" fmla="*/ 3771900 w 3880757"/>
              <a:gd name="connsiteY23" fmla="*/ 54429 h 1349829"/>
              <a:gd name="connsiteX24" fmla="*/ 3777342 w 3880757"/>
              <a:gd name="connsiteY24" fmla="*/ 0 h 1349829"/>
              <a:gd name="connsiteX25" fmla="*/ 3880757 w 3880757"/>
              <a:gd name="connsiteY25" fmla="*/ 0 h 1349829"/>
              <a:gd name="connsiteX26" fmla="*/ 3880757 w 3880757"/>
              <a:gd name="connsiteY26" fmla="*/ 1349829 h 1349829"/>
              <a:gd name="connsiteX27" fmla="*/ 0 w 3880757"/>
              <a:gd name="connsiteY27" fmla="*/ 1344386 h 1349829"/>
              <a:gd name="connsiteX28" fmla="*/ 16328 w 3880757"/>
              <a:gd name="connsiteY28" fmla="*/ 571500 h 134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80757" h="1349829">
                <a:moveTo>
                  <a:pt x="16328" y="571500"/>
                </a:moveTo>
                <a:lnTo>
                  <a:pt x="713014" y="571500"/>
                </a:lnTo>
                <a:lnTo>
                  <a:pt x="713014" y="527957"/>
                </a:lnTo>
                <a:lnTo>
                  <a:pt x="1349828" y="527957"/>
                </a:lnTo>
                <a:lnTo>
                  <a:pt x="1344385" y="473529"/>
                </a:lnTo>
                <a:lnTo>
                  <a:pt x="1529442" y="473529"/>
                </a:lnTo>
                <a:lnTo>
                  <a:pt x="1529442" y="435429"/>
                </a:lnTo>
                <a:lnTo>
                  <a:pt x="1834242" y="435429"/>
                </a:lnTo>
                <a:lnTo>
                  <a:pt x="1834242" y="386443"/>
                </a:lnTo>
                <a:lnTo>
                  <a:pt x="2128157" y="386443"/>
                </a:lnTo>
                <a:lnTo>
                  <a:pt x="2133600" y="332014"/>
                </a:lnTo>
                <a:lnTo>
                  <a:pt x="2362200" y="332014"/>
                </a:lnTo>
                <a:lnTo>
                  <a:pt x="2362200" y="283029"/>
                </a:lnTo>
                <a:lnTo>
                  <a:pt x="2536371" y="283029"/>
                </a:lnTo>
                <a:lnTo>
                  <a:pt x="2536371" y="234043"/>
                </a:lnTo>
                <a:lnTo>
                  <a:pt x="2819400" y="234043"/>
                </a:lnTo>
                <a:lnTo>
                  <a:pt x="2824842" y="190500"/>
                </a:lnTo>
                <a:lnTo>
                  <a:pt x="3004457" y="190500"/>
                </a:lnTo>
                <a:lnTo>
                  <a:pt x="3004457" y="141514"/>
                </a:lnTo>
                <a:lnTo>
                  <a:pt x="3243942" y="141514"/>
                </a:lnTo>
                <a:lnTo>
                  <a:pt x="3243942" y="97972"/>
                </a:lnTo>
                <a:lnTo>
                  <a:pt x="3450771" y="97972"/>
                </a:lnTo>
                <a:lnTo>
                  <a:pt x="3450771" y="54429"/>
                </a:lnTo>
                <a:lnTo>
                  <a:pt x="3771900" y="54429"/>
                </a:lnTo>
                <a:lnTo>
                  <a:pt x="3777342" y="0"/>
                </a:lnTo>
                <a:lnTo>
                  <a:pt x="3880757" y="0"/>
                </a:lnTo>
                <a:lnTo>
                  <a:pt x="3880757" y="1349829"/>
                </a:lnTo>
                <a:lnTo>
                  <a:pt x="0" y="1344386"/>
                </a:lnTo>
                <a:lnTo>
                  <a:pt x="16328" y="5715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Down 41">
            <a:extLst>
              <a:ext uri="{FF2B5EF4-FFF2-40B4-BE49-F238E27FC236}">
                <a16:creationId xmlns:a16="http://schemas.microsoft.com/office/drawing/2014/main" id="{6F43C233-2653-4D8E-94AD-0FA07936C329}"/>
              </a:ext>
            </a:extLst>
          </p:cNvPr>
          <p:cNvSpPr/>
          <p:nvPr/>
        </p:nvSpPr>
        <p:spPr>
          <a:xfrm>
            <a:off x="9322197" y="1974131"/>
            <a:ext cx="703777" cy="1608216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Revise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1DA3E6-13C9-C33F-54A7-5590D0C61725}"/>
              </a:ext>
            </a:extLst>
          </p:cNvPr>
          <p:cNvSpPr txBox="1"/>
          <p:nvPr/>
        </p:nvSpPr>
        <p:spPr>
          <a:xfrm>
            <a:off x="10346623" y="6401513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Jackson et al, 2021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3024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1" grpId="2" animBg="1"/>
      <p:bldP spid="45" grpId="0" animBg="1"/>
      <p:bldP spid="45" grpId="1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7E3DF2-5CAD-483A-AFBA-BF3146A50239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#3 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B7D539-5A07-49D2-8D1E-DC0DC8C656EB}"/>
              </a:ext>
            </a:extLst>
          </p:cNvPr>
          <p:cNvSpPr txBox="1">
            <a:spLocks/>
          </p:cNvSpPr>
          <p:nvPr/>
        </p:nvSpPr>
        <p:spPr>
          <a:xfrm>
            <a:off x="1616992" y="2852060"/>
            <a:ext cx="8950271" cy="40059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Do group geologic units if more units than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hydrologic data can support–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avoids insensitive parameters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Do realize complex GFMs may require further revisions–splitting units based on hydrologic data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8DDE1D7-2B8F-461D-8B41-7281685D1579}"/>
              </a:ext>
            </a:extLst>
          </p:cNvPr>
          <p:cNvSpPr txBox="1">
            <a:spLocks/>
          </p:cNvSpPr>
          <p:nvPr/>
        </p:nvSpPr>
        <p:spPr>
          <a:xfrm>
            <a:off x="1423260" y="1031118"/>
            <a:ext cx="9144000" cy="12657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Geologic Unit Galore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539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DBC2A-4244-12B3-A72B-F422ADBF3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39662-F37E-B350-E90A-F9051421D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3649"/>
            <a:ext cx="11734800" cy="5529660"/>
          </a:xfrm>
        </p:spPr>
        <p:txBody>
          <a:bodyPr>
            <a:normAutofit/>
          </a:bodyPr>
          <a:lstStyle/>
          <a:p>
            <a:r>
              <a:rPr lang="en-US" sz="2600" dirty="0"/>
              <a:t>Geologic frameworks are not data</a:t>
            </a:r>
          </a:p>
          <a:p>
            <a:pPr lvl="1"/>
            <a:r>
              <a:rPr lang="en-US" sz="2600" dirty="0"/>
              <a:t>Do not confuse interpretation with reality</a:t>
            </a:r>
            <a:br>
              <a:rPr lang="en-US" sz="2600" u="sng" dirty="0"/>
            </a:br>
            <a:endParaRPr lang="en-US" sz="2600" u="sng" dirty="0"/>
          </a:p>
          <a:p>
            <a:r>
              <a:rPr lang="en-US" sz="2600" dirty="0"/>
              <a:t>Geologic frameworks are a foundation for distributing hydraulic properties</a:t>
            </a:r>
          </a:p>
          <a:p>
            <a:pPr lvl="1"/>
            <a:r>
              <a:rPr lang="en-US" sz="2600" dirty="0"/>
              <a:t>Revise framework based on data</a:t>
            </a:r>
          </a:p>
          <a:p>
            <a:endParaRPr lang="en-US" sz="2600" dirty="0"/>
          </a:p>
          <a:p>
            <a:r>
              <a:rPr lang="en-US" sz="2600" dirty="0"/>
              <a:t>Truncate geologic frameworks based on groundwater model purpose</a:t>
            </a:r>
            <a:br>
              <a:rPr lang="en-US" sz="2600" dirty="0"/>
            </a:br>
            <a:endParaRPr lang="en-US" sz="2600" dirty="0"/>
          </a:p>
          <a:p>
            <a:r>
              <a:rPr lang="en-US" sz="2600" dirty="0"/>
              <a:t>Detailed, complex frameworks are not always better than simplified frameworks</a:t>
            </a:r>
            <a:endParaRPr lang="en-US" sz="2600" u="sng" dirty="0"/>
          </a:p>
        </p:txBody>
      </p:sp>
    </p:spTree>
    <p:extLst>
      <p:ext uri="{BB962C8B-B14F-4D97-AF65-F5344CB8AC3E}">
        <p14:creationId xmlns:p14="http://schemas.microsoft.com/office/powerpoint/2010/main" val="4437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FDD78-6059-486A-A88A-AED7C660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Geologic Framework Models (GFMs)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919A3-7700-4067-A1B5-2D719F979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83743"/>
            <a:ext cx="10795518" cy="1949566"/>
          </a:xfrm>
        </p:spPr>
        <p:txBody>
          <a:bodyPr>
            <a:normAutofit/>
          </a:bodyPr>
          <a:lstStyle/>
          <a:p>
            <a:r>
              <a:rPr lang="en-US" sz="2200" dirty="0"/>
              <a:t>Land surface and boreholes are real data</a:t>
            </a:r>
          </a:p>
          <a:p>
            <a:r>
              <a:rPr lang="en-US" sz="2200" dirty="0"/>
              <a:t>Geophysics provides fuzzy view of subsurface</a:t>
            </a:r>
          </a:p>
          <a:p>
            <a:r>
              <a:rPr lang="en-US" sz="2200" dirty="0"/>
              <a:t>GFMs infer spatial extent and orientation of geologic units and structures</a:t>
            </a:r>
          </a:p>
          <a:p>
            <a:r>
              <a:rPr lang="en-US" sz="2200" dirty="0"/>
              <a:t>GFMs are models, </a:t>
            </a:r>
            <a:r>
              <a:rPr lang="en-US" sz="2200" i="1" dirty="0">
                <a:solidFill>
                  <a:srgbClr val="C00000"/>
                </a:solidFill>
              </a:rPr>
              <a:t>not data</a:t>
            </a:r>
            <a:endParaRPr lang="en-US" sz="2200" dirty="0"/>
          </a:p>
          <a:p>
            <a:endParaRPr 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7819B7-2E8B-475C-8E6F-BAF3E310ED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4479"/>
          <a:stretch/>
        </p:blipFill>
        <p:spPr>
          <a:xfrm>
            <a:off x="1354691" y="1267724"/>
            <a:ext cx="10305037" cy="333624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079A30F-2699-4BC9-947D-65CFF293F7F3}"/>
              </a:ext>
            </a:extLst>
          </p:cNvPr>
          <p:cNvSpPr/>
          <p:nvPr/>
        </p:nvSpPr>
        <p:spPr>
          <a:xfrm>
            <a:off x="1142969" y="1267720"/>
            <a:ext cx="3971752" cy="318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18A4AA-036E-48EC-B43E-246FFFA2972A}"/>
              </a:ext>
            </a:extLst>
          </p:cNvPr>
          <p:cNvGrpSpPr/>
          <p:nvPr/>
        </p:nvGrpSpPr>
        <p:grpSpPr>
          <a:xfrm>
            <a:off x="1288920" y="1292607"/>
            <a:ext cx="75235" cy="2980451"/>
            <a:chOff x="130255" y="910763"/>
            <a:chExt cx="120116" cy="233681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E9AC14F-ED39-4C13-A2F2-E264FCFAE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371" y="910763"/>
              <a:ext cx="0" cy="23368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0070D1A-4EFB-4C1E-A275-7A9CD1C81373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3247572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0677270-088A-4E4F-B0AD-399F043076C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783115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B56D73D-691C-4206-9FA8-EFED63ADE37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318659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0E90B1D-9ED2-4CE9-A5CA-F1CBB770AB8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846944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B1549A3-FA71-49A0-905D-67742C6D749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382487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73B9704-51BB-4FA6-9C46-495C892CA829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910763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0389F73-25BC-4217-A198-221A85A370A3}"/>
              </a:ext>
            </a:extLst>
          </p:cNvPr>
          <p:cNvSpPr txBox="1"/>
          <p:nvPr/>
        </p:nvSpPr>
        <p:spPr>
          <a:xfrm>
            <a:off x="715612" y="1131181"/>
            <a:ext cx="707101" cy="35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8,000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A3E91D-7895-4400-B0CA-81BCA822200E}"/>
              </a:ext>
            </a:extLst>
          </p:cNvPr>
          <p:cNvSpPr txBox="1"/>
          <p:nvPr/>
        </p:nvSpPr>
        <p:spPr>
          <a:xfrm>
            <a:off x="715612" y="1714206"/>
            <a:ext cx="707101" cy="35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6,000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D934F0-958C-4BB0-B067-6F6AB332B955}"/>
              </a:ext>
            </a:extLst>
          </p:cNvPr>
          <p:cNvSpPr txBox="1"/>
          <p:nvPr/>
        </p:nvSpPr>
        <p:spPr>
          <a:xfrm>
            <a:off x="715612" y="2315847"/>
            <a:ext cx="707101" cy="35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4,000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13028B-84F1-4E43-81CB-E1A8F606B4B1}"/>
              </a:ext>
            </a:extLst>
          </p:cNvPr>
          <p:cNvSpPr txBox="1"/>
          <p:nvPr/>
        </p:nvSpPr>
        <p:spPr>
          <a:xfrm>
            <a:off x="657607" y="4088986"/>
            <a:ext cx="770984" cy="35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-2,000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8BEB7E-7236-4FFD-B9E9-E9E245DF03F0}"/>
              </a:ext>
            </a:extLst>
          </p:cNvPr>
          <p:cNvSpPr txBox="1"/>
          <p:nvPr/>
        </p:nvSpPr>
        <p:spPr>
          <a:xfrm>
            <a:off x="715612" y="2923874"/>
            <a:ext cx="707101" cy="35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2,000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35CB6EA-28D9-4B58-B750-6874995183AB}"/>
              </a:ext>
            </a:extLst>
          </p:cNvPr>
          <p:cNvSpPr txBox="1"/>
          <p:nvPr/>
        </p:nvSpPr>
        <p:spPr>
          <a:xfrm>
            <a:off x="1057936" y="3512416"/>
            <a:ext cx="335784" cy="35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7D29D1-D1B2-4610-ACA5-5CF185D5F1C2}"/>
              </a:ext>
            </a:extLst>
          </p:cNvPr>
          <p:cNvSpPr txBox="1"/>
          <p:nvPr/>
        </p:nvSpPr>
        <p:spPr>
          <a:xfrm rot="16200000">
            <a:off x="-868315" y="2540193"/>
            <a:ext cx="2973152" cy="322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Altitude, feet above seal level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1B836E-056B-4BE4-B7C7-E984C0C9DBFA}"/>
              </a:ext>
            </a:extLst>
          </p:cNvPr>
          <p:cNvSpPr txBox="1"/>
          <p:nvPr/>
        </p:nvSpPr>
        <p:spPr>
          <a:xfrm>
            <a:off x="4665553" y="4358678"/>
            <a:ext cx="812906" cy="3532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15,000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75216D-E975-448F-8BF9-1383BC3451E7}"/>
              </a:ext>
            </a:extLst>
          </p:cNvPr>
          <p:cNvSpPr txBox="1"/>
          <p:nvPr/>
        </p:nvSpPr>
        <p:spPr>
          <a:xfrm>
            <a:off x="7202091" y="4358678"/>
            <a:ext cx="812906" cy="3532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25,000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5EC738-C9D0-4506-A341-43C11644CBD5}"/>
              </a:ext>
            </a:extLst>
          </p:cNvPr>
          <p:cNvSpPr txBox="1"/>
          <p:nvPr/>
        </p:nvSpPr>
        <p:spPr>
          <a:xfrm>
            <a:off x="9738629" y="4358678"/>
            <a:ext cx="812906" cy="3532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35,000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7478FF-0F5A-4651-9A5D-B02DE18338DF}"/>
              </a:ext>
            </a:extLst>
          </p:cNvPr>
          <p:cNvSpPr txBox="1"/>
          <p:nvPr/>
        </p:nvSpPr>
        <p:spPr>
          <a:xfrm>
            <a:off x="2198681" y="4358678"/>
            <a:ext cx="707101" cy="3532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5,000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EED1795-6B0B-410F-AD15-48E65C76C8EB}"/>
              </a:ext>
            </a:extLst>
          </p:cNvPr>
          <p:cNvGrpSpPr/>
          <p:nvPr/>
        </p:nvGrpSpPr>
        <p:grpSpPr>
          <a:xfrm>
            <a:off x="1353365" y="1882114"/>
            <a:ext cx="10309900" cy="2394994"/>
            <a:chOff x="767443" y="1458686"/>
            <a:chExt cx="8278586" cy="187778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8CA58AB-3A8D-4F5E-840B-BDF517C26C84}"/>
                </a:ext>
              </a:extLst>
            </p:cNvPr>
            <p:cNvSpPr/>
            <p:nvPr/>
          </p:nvSpPr>
          <p:spPr>
            <a:xfrm>
              <a:off x="767443" y="1458686"/>
              <a:ext cx="8278586" cy="1877785"/>
            </a:xfrm>
            <a:custGeom>
              <a:avLst/>
              <a:gdLst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91443 w 8278586"/>
                <a:gd name="connsiteY11" fmla="*/ 136071 h 1877785"/>
                <a:gd name="connsiteX12" fmla="*/ 2280557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76357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80557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76357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75114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76357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75114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65471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75114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65471 w 8278586"/>
                <a:gd name="connsiteY49" fmla="*/ 500743 h 1877785"/>
                <a:gd name="connsiteX50" fmla="*/ 6754585 w 8278586"/>
                <a:gd name="connsiteY50" fmla="*/ 0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8278586" h="1877785">
                  <a:moveTo>
                    <a:pt x="0" y="195943"/>
                  </a:moveTo>
                  <a:lnTo>
                    <a:pt x="152400" y="168728"/>
                  </a:lnTo>
                  <a:lnTo>
                    <a:pt x="321128" y="174171"/>
                  </a:lnTo>
                  <a:lnTo>
                    <a:pt x="435428" y="179614"/>
                  </a:lnTo>
                  <a:lnTo>
                    <a:pt x="680357" y="168728"/>
                  </a:lnTo>
                  <a:lnTo>
                    <a:pt x="843643" y="168728"/>
                  </a:lnTo>
                  <a:lnTo>
                    <a:pt x="1055914" y="157843"/>
                  </a:lnTo>
                  <a:lnTo>
                    <a:pt x="1349828" y="141514"/>
                  </a:lnTo>
                  <a:lnTo>
                    <a:pt x="1551214" y="130628"/>
                  </a:lnTo>
                  <a:lnTo>
                    <a:pt x="1823357" y="130628"/>
                  </a:lnTo>
                  <a:lnTo>
                    <a:pt x="2182586" y="136071"/>
                  </a:lnTo>
                  <a:lnTo>
                    <a:pt x="2286000" y="130628"/>
                  </a:lnTo>
                  <a:cubicBezTo>
                    <a:pt x="2284186" y="426357"/>
                    <a:pt x="2276928" y="722085"/>
                    <a:pt x="2275114" y="1017814"/>
                  </a:cubicBezTo>
                  <a:lnTo>
                    <a:pt x="2362200" y="1017814"/>
                  </a:lnTo>
                  <a:cubicBezTo>
                    <a:pt x="2364014" y="725714"/>
                    <a:pt x="2365829" y="433614"/>
                    <a:pt x="2367643" y="141514"/>
                  </a:cubicBezTo>
                  <a:lnTo>
                    <a:pt x="2982686" y="136071"/>
                  </a:lnTo>
                  <a:cubicBezTo>
                    <a:pt x="2980872" y="451757"/>
                    <a:pt x="2979057" y="767442"/>
                    <a:pt x="2977243" y="1083128"/>
                  </a:cubicBezTo>
                  <a:lnTo>
                    <a:pt x="3064328" y="1083128"/>
                  </a:lnTo>
                  <a:lnTo>
                    <a:pt x="3058886" y="141514"/>
                  </a:lnTo>
                  <a:lnTo>
                    <a:pt x="3265714" y="141514"/>
                  </a:lnTo>
                  <a:lnTo>
                    <a:pt x="3472543" y="130628"/>
                  </a:lnTo>
                  <a:lnTo>
                    <a:pt x="3657600" y="103414"/>
                  </a:lnTo>
                  <a:lnTo>
                    <a:pt x="3744686" y="87085"/>
                  </a:lnTo>
                  <a:lnTo>
                    <a:pt x="3858986" y="97971"/>
                  </a:lnTo>
                  <a:lnTo>
                    <a:pt x="3935186" y="97971"/>
                  </a:lnTo>
                  <a:lnTo>
                    <a:pt x="4038600" y="65314"/>
                  </a:lnTo>
                  <a:lnTo>
                    <a:pt x="4147457" y="38100"/>
                  </a:lnTo>
                  <a:lnTo>
                    <a:pt x="4435928" y="21771"/>
                  </a:lnTo>
                  <a:lnTo>
                    <a:pt x="4561114" y="21771"/>
                  </a:lnTo>
                  <a:lnTo>
                    <a:pt x="4561114" y="680357"/>
                  </a:lnTo>
                  <a:lnTo>
                    <a:pt x="4631871" y="685800"/>
                  </a:lnTo>
                  <a:cubicBezTo>
                    <a:pt x="4633685" y="466271"/>
                    <a:pt x="4635500" y="246743"/>
                    <a:pt x="4637314" y="27214"/>
                  </a:cubicBezTo>
                  <a:lnTo>
                    <a:pt x="5105400" y="10885"/>
                  </a:lnTo>
                  <a:cubicBezTo>
                    <a:pt x="5103586" y="317499"/>
                    <a:pt x="5101771" y="624114"/>
                    <a:pt x="5099957" y="930728"/>
                  </a:cubicBezTo>
                  <a:lnTo>
                    <a:pt x="5176157" y="930728"/>
                  </a:lnTo>
                  <a:lnTo>
                    <a:pt x="5176157" y="636814"/>
                  </a:lnTo>
                  <a:lnTo>
                    <a:pt x="5219700" y="636814"/>
                  </a:lnTo>
                  <a:lnTo>
                    <a:pt x="5219700" y="10885"/>
                  </a:lnTo>
                  <a:lnTo>
                    <a:pt x="5285014" y="10885"/>
                  </a:lnTo>
                  <a:lnTo>
                    <a:pt x="5317671" y="16328"/>
                  </a:lnTo>
                  <a:lnTo>
                    <a:pt x="5328557" y="615043"/>
                  </a:lnTo>
                  <a:lnTo>
                    <a:pt x="5404757" y="615043"/>
                  </a:lnTo>
                  <a:cubicBezTo>
                    <a:pt x="5406571" y="410029"/>
                    <a:pt x="5408386" y="205014"/>
                    <a:pt x="5410200" y="0"/>
                  </a:cubicBezTo>
                  <a:lnTo>
                    <a:pt x="6139543" y="0"/>
                  </a:lnTo>
                  <a:lnTo>
                    <a:pt x="6155871" y="1094014"/>
                  </a:lnTo>
                  <a:lnTo>
                    <a:pt x="6270171" y="1094014"/>
                  </a:lnTo>
                  <a:cubicBezTo>
                    <a:pt x="6268357" y="731157"/>
                    <a:pt x="6266542" y="368300"/>
                    <a:pt x="6264728" y="5443"/>
                  </a:cubicBezTo>
                  <a:lnTo>
                    <a:pt x="6678386" y="0"/>
                  </a:lnTo>
                  <a:lnTo>
                    <a:pt x="6683828" y="500743"/>
                  </a:lnTo>
                  <a:lnTo>
                    <a:pt x="6765471" y="500743"/>
                  </a:lnTo>
                  <a:lnTo>
                    <a:pt x="6754585" y="0"/>
                  </a:lnTo>
                  <a:lnTo>
                    <a:pt x="7445828" y="5443"/>
                  </a:lnTo>
                  <a:lnTo>
                    <a:pt x="7701643" y="10885"/>
                  </a:lnTo>
                  <a:lnTo>
                    <a:pt x="8066314" y="0"/>
                  </a:lnTo>
                  <a:lnTo>
                    <a:pt x="8278586" y="0"/>
                  </a:lnTo>
                  <a:lnTo>
                    <a:pt x="8278586" y="1877785"/>
                  </a:lnTo>
                  <a:lnTo>
                    <a:pt x="10886" y="1872343"/>
                  </a:lnTo>
                  <a:cubicBezTo>
                    <a:pt x="9072" y="1315357"/>
                    <a:pt x="7257" y="758371"/>
                    <a:pt x="0" y="1959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AEC0E82-F53A-4BC1-83B9-F022E303D2BC}"/>
                </a:ext>
              </a:extLst>
            </p:cNvPr>
            <p:cNvSpPr/>
            <p:nvPr/>
          </p:nvSpPr>
          <p:spPr>
            <a:xfrm>
              <a:off x="1009025" y="2552472"/>
              <a:ext cx="78790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Land Surface &amp; Boreholes are Real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4B43341-5C55-4C66-B7FA-72036DBA1AA5}"/>
              </a:ext>
            </a:extLst>
          </p:cNvPr>
          <p:cNvGrpSpPr/>
          <p:nvPr/>
        </p:nvGrpSpPr>
        <p:grpSpPr>
          <a:xfrm>
            <a:off x="1353365" y="1882114"/>
            <a:ext cx="10309900" cy="2394994"/>
            <a:chOff x="919843" y="1611086"/>
            <a:chExt cx="8278586" cy="1877785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D525FD9-9B47-4BE7-9EB8-34923CDF9A1C}"/>
                </a:ext>
              </a:extLst>
            </p:cNvPr>
            <p:cNvSpPr/>
            <p:nvPr/>
          </p:nvSpPr>
          <p:spPr>
            <a:xfrm>
              <a:off x="919843" y="1611086"/>
              <a:ext cx="8278586" cy="1877785"/>
            </a:xfrm>
            <a:custGeom>
              <a:avLst/>
              <a:gdLst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91443 w 8278586"/>
                <a:gd name="connsiteY11" fmla="*/ 136071 h 1877785"/>
                <a:gd name="connsiteX12" fmla="*/ 2280557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76357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80557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76357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75114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76357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75114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65471 w 8278586"/>
                <a:gd name="connsiteY49" fmla="*/ 500743 h 1877785"/>
                <a:gd name="connsiteX50" fmla="*/ 6776357 w 8278586"/>
                <a:gd name="connsiteY50" fmla="*/ 5443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  <a:gd name="connsiteX0" fmla="*/ 0 w 8278586"/>
                <a:gd name="connsiteY0" fmla="*/ 195943 h 1877785"/>
                <a:gd name="connsiteX1" fmla="*/ 152400 w 8278586"/>
                <a:gd name="connsiteY1" fmla="*/ 168728 h 1877785"/>
                <a:gd name="connsiteX2" fmla="*/ 321128 w 8278586"/>
                <a:gd name="connsiteY2" fmla="*/ 174171 h 1877785"/>
                <a:gd name="connsiteX3" fmla="*/ 435428 w 8278586"/>
                <a:gd name="connsiteY3" fmla="*/ 179614 h 1877785"/>
                <a:gd name="connsiteX4" fmla="*/ 680357 w 8278586"/>
                <a:gd name="connsiteY4" fmla="*/ 168728 h 1877785"/>
                <a:gd name="connsiteX5" fmla="*/ 843643 w 8278586"/>
                <a:gd name="connsiteY5" fmla="*/ 168728 h 1877785"/>
                <a:gd name="connsiteX6" fmla="*/ 1055914 w 8278586"/>
                <a:gd name="connsiteY6" fmla="*/ 157843 h 1877785"/>
                <a:gd name="connsiteX7" fmla="*/ 1349828 w 8278586"/>
                <a:gd name="connsiteY7" fmla="*/ 141514 h 1877785"/>
                <a:gd name="connsiteX8" fmla="*/ 1551214 w 8278586"/>
                <a:gd name="connsiteY8" fmla="*/ 130628 h 1877785"/>
                <a:gd name="connsiteX9" fmla="*/ 1823357 w 8278586"/>
                <a:gd name="connsiteY9" fmla="*/ 130628 h 1877785"/>
                <a:gd name="connsiteX10" fmla="*/ 2182586 w 8278586"/>
                <a:gd name="connsiteY10" fmla="*/ 136071 h 1877785"/>
                <a:gd name="connsiteX11" fmla="*/ 2286000 w 8278586"/>
                <a:gd name="connsiteY11" fmla="*/ 130628 h 1877785"/>
                <a:gd name="connsiteX12" fmla="*/ 2275114 w 8278586"/>
                <a:gd name="connsiteY12" fmla="*/ 1017814 h 1877785"/>
                <a:gd name="connsiteX13" fmla="*/ 2362200 w 8278586"/>
                <a:gd name="connsiteY13" fmla="*/ 1017814 h 1877785"/>
                <a:gd name="connsiteX14" fmla="*/ 2367643 w 8278586"/>
                <a:gd name="connsiteY14" fmla="*/ 141514 h 1877785"/>
                <a:gd name="connsiteX15" fmla="*/ 2982686 w 8278586"/>
                <a:gd name="connsiteY15" fmla="*/ 136071 h 1877785"/>
                <a:gd name="connsiteX16" fmla="*/ 2977243 w 8278586"/>
                <a:gd name="connsiteY16" fmla="*/ 1083128 h 1877785"/>
                <a:gd name="connsiteX17" fmla="*/ 3064328 w 8278586"/>
                <a:gd name="connsiteY17" fmla="*/ 1083128 h 1877785"/>
                <a:gd name="connsiteX18" fmla="*/ 3058886 w 8278586"/>
                <a:gd name="connsiteY18" fmla="*/ 141514 h 1877785"/>
                <a:gd name="connsiteX19" fmla="*/ 3265714 w 8278586"/>
                <a:gd name="connsiteY19" fmla="*/ 141514 h 1877785"/>
                <a:gd name="connsiteX20" fmla="*/ 3472543 w 8278586"/>
                <a:gd name="connsiteY20" fmla="*/ 130628 h 1877785"/>
                <a:gd name="connsiteX21" fmla="*/ 3657600 w 8278586"/>
                <a:gd name="connsiteY21" fmla="*/ 103414 h 1877785"/>
                <a:gd name="connsiteX22" fmla="*/ 3744686 w 8278586"/>
                <a:gd name="connsiteY22" fmla="*/ 87085 h 1877785"/>
                <a:gd name="connsiteX23" fmla="*/ 3858986 w 8278586"/>
                <a:gd name="connsiteY23" fmla="*/ 97971 h 1877785"/>
                <a:gd name="connsiteX24" fmla="*/ 3935186 w 8278586"/>
                <a:gd name="connsiteY24" fmla="*/ 97971 h 1877785"/>
                <a:gd name="connsiteX25" fmla="*/ 4038600 w 8278586"/>
                <a:gd name="connsiteY25" fmla="*/ 65314 h 1877785"/>
                <a:gd name="connsiteX26" fmla="*/ 4147457 w 8278586"/>
                <a:gd name="connsiteY26" fmla="*/ 38100 h 1877785"/>
                <a:gd name="connsiteX27" fmla="*/ 4435928 w 8278586"/>
                <a:gd name="connsiteY27" fmla="*/ 21771 h 1877785"/>
                <a:gd name="connsiteX28" fmla="*/ 4561114 w 8278586"/>
                <a:gd name="connsiteY28" fmla="*/ 21771 h 1877785"/>
                <a:gd name="connsiteX29" fmla="*/ 4561114 w 8278586"/>
                <a:gd name="connsiteY29" fmla="*/ 680357 h 1877785"/>
                <a:gd name="connsiteX30" fmla="*/ 4631871 w 8278586"/>
                <a:gd name="connsiteY30" fmla="*/ 685800 h 1877785"/>
                <a:gd name="connsiteX31" fmla="*/ 4637314 w 8278586"/>
                <a:gd name="connsiteY31" fmla="*/ 27214 h 1877785"/>
                <a:gd name="connsiteX32" fmla="*/ 5105400 w 8278586"/>
                <a:gd name="connsiteY32" fmla="*/ 10885 h 1877785"/>
                <a:gd name="connsiteX33" fmla="*/ 5099957 w 8278586"/>
                <a:gd name="connsiteY33" fmla="*/ 930728 h 1877785"/>
                <a:gd name="connsiteX34" fmla="*/ 5176157 w 8278586"/>
                <a:gd name="connsiteY34" fmla="*/ 930728 h 1877785"/>
                <a:gd name="connsiteX35" fmla="*/ 5176157 w 8278586"/>
                <a:gd name="connsiteY35" fmla="*/ 636814 h 1877785"/>
                <a:gd name="connsiteX36" fmla="*/ 5219700 w 8278586"/>
                <a:gd name="connsiteY36" fmla="*/ 636814 h 1877785"/>
                <a:gd name="connsiteX37" fmla="*/ 5219700 w 8278586"/>
                <a:gd name="connsiteY37" fmla="*/ 10885 h 1877785"/>
                <a:gd name="connsiteX38" fmla="*/ 5285014 w 8278586"/>
                <a:gd name="connsiteY38" fmla="*/ 10885 h 1877785"/>
                <a:gd name="connsiteX39" fmla="*/ 5317671 w 8278586"/>
                <a:gd name="connsiteY39" fmla="*/ 16328 h 1877785"/>
                <a:gd name="connsiteX40" fmla="*/ 5328557 w 8278586"/>
                <a:gd name="connsiteY40" fmla="*/ 615043 h 1877785"/>
                <a:gd name="connsiteX41" fmla="*/ 5404757 w 8278586"/>
                <a:gd name="connsiteY41" fmla="*/ 615043 h 1877785"/>
                <a:gd name="connsiteX42" fmla="*/ 5410200 w 8278586"/>
                <a:gd name="connsiteY42" fmla="*/ 0 h 1877785"/>
                <a:gd name="connsiteX43" fmla="*/ 6139543 w 8278586"/>
                <a:gd name="connsiteY43" fmla="*/ 0 h 1877785"/>
                <a:gd name="connsiteX44" fmla="*/ 6155871 w 8278586"/>
                <a:gd name="connsiteY44" fmla="*/ 1094014 h 1877785"/>
                <a:gd name="connsiteX45" fmla="*/ 6270171 w 8278586"/>
                <a:gd name="connsiteY45" fmla="*/ 1094014 h 1877785"/>
                <a:gd name="connsiteX46" fmla="*/ 6264728 w 8278586"/>
                <a:gd name="connsiteY46" fmla="*/ 5443 h 1877785"/>
                <a:gd name="connsiteX47" fmla="*/ 6678386 w 8278586"/>
                <a:gd name="connsiteY47" fmla="*/ 0 h 1877785"/>
                <a:gd name="connsiteX48" fmla="*/ 6683828 w 8278586"/>
                <a:gd name="connsiteY48" fmla="*/ 500743 h 1877785"/>
                <a:gd name="connsiteX49" fmla="*/ 6765471 w 8278586"/>
                <a:gd name="connsiteY49" fmla="*/ 500743 h 1877785"/>
                <a:gd name="connsiteX50" fmla="*/ 6754585 w 8278586"/>
                <a:gd name="connsiteY50" fmla="*/ 0 h 1877785"/>
                <a:gd name="connsiteX51" fmla="*/ 7445828 w 8278586"/>
                <a:gd name="connsiteY51" fmla="*/ 5443 h 1877785"/>
                <a:gd name="connsiteX52" fmla="*/ 7701643 w 8278586"/>
                <a:gd name="connsiteY52" fmla="*/ 10885 h 1877785"/>
                <a:gd name="connsiteX53" fmla="*/ 8066314 w 8278586"/>
                <a:gd name="connsiteY53" fmla="*/ 0 h 1877785"/>
                <a:gd name="connsiteX54" fmla="*/ 8278586 w 8278586"/>
                <a:gd name="connsiteY54" fmla="*/ 0 h 1877785"/>
                <a:gd name="connsiteX55" fmla="*/ 8278586 w 8278586"/>
                <a:gd name="connsiteY55" fmla="*/ 1877785 h 1877785"/>
                <a:gd name="connsiteX56" fmla="*/ 10886 w 8278586"/>
                <a:gd name="connsiteY56" fmla="*/ 1872343 h 1877785"/>
                <a:gd name="connsiteX57" fmla="*/ 0 w 8278586"/>
                <a:gd name="connsiteY57" fmla="*/ 195943 h 187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8278586" h="1877785">
                  <a:moveTo>
                    <a:pt x="0" y="195943"/>
                  </a:moveTo>
                  <a:lnTo>
                    <a:pt x="152400" y="168728"/>
                  </a:lnTo>
                  <a:lnTo>
                    <a:pt x="321128" y="174171"/>
                  </a:lnTo>
                  <a:lnTo>
                    <a:pt x="435428" y="179614"/>
                  </a:lnTo>
                  <a:lnTo>
                    <a:pt x="680357" y="168728"/>
                  </a:lnTo>
                  <a:lnTo>
                    <a:pt x="843643" y="168728"/>
                  </a:lnTo>
                  <a:lnTo>
                    <a:pt x="1055914" y="157843"/>
                  </a:lnTo>
                  <a:lnTo>
                    <a:pt x="1349828" y="141514"/>
                  </a:lnTo>
                  <a:lnTo>
                    <a:pt x="1551214" y="130628"/>
                  </a:lnTo>
                  <a:lnTo>
                    <a:pt x="1823357" y="130628"/>
                  </a:lnTo>
                  <a:lnTo>
                    <a:pt x="2182586" y="136071"/>
                  </a:lnTo>
                  <a:lnTo>
                    <a:pt x="2286000" y="130628"/>
                  </a:lnTo>
                  <a:cubicBezTo>
                    <a:pt x="2284186" y="426357"/>
                    <a:pt x="2276928" y="722085"/>
                    <a:pt x="2275114" y="1017814"/>
                  </a:cubicBezTo>
                  <a:lnTo>
                    <a:pt x="2362200" y="1017814"/>
                  </a:lnTo>
                  <a:cubicBezTo>
                    <a:pt x="2364014" y="725714"/>
                    <a:pt x="2365829" y="433614"/>
                    <a:pt x="2367643" y="141514"/>
                  </a:cubicBezTo>
                  <a:lnTo>
                    <a:pt x="2982686" y="136071"/>
                  </a:lnTo>
                  <a:cubicBezTo>
                    <a:pt x="2980872" y="451757"/>
                    <a:pt x="2979057" y="767442"/>
                    <a:pt x="2977243" y="1083128"/>
                  </a:cubicBezTo>
                  <a:lnTo>
                    <a:pt x="3064328" y="1083128"/>
                  </a:lnTo>
                  <a:lnTo>
                    <a:pt x="3058886" y="141514"/>
                  </a:lnTo>
                  <a:lnTo>
                    <a:pt x="3265714" y="141514"/>
                  </a:lnTo>
                  <a:lnTo>
                    <a:pt x="3472543" y="130628"/>
                  </a:lnTo>
                  <a:lnTo>
                    <a:pt x="3657600" y="103414"/>
                  </a:lnTo>
                  <a:lnTo>
                    <a:pt x="3744686" y="87085"/>
                  </a:lnTo>
                  <a:lnTo>
                    <a:pt x="3858986" y="97971"/>
                  </a:lnTo>
                  <a:lnTo>
                    <a:pt x="3935186" y="97971"/>
                  </a:lnTo>
                  <a:lnTo>
                    <a:pt x="4038600" y="65314"/>
                  </a:lnTo>
                  <a:lnTo>
                    <a:pt x="4147457" y="38100"/>
                  </a:lnTo>
                  <a:lnTo>
                    <a:pt x="4435928" y="21771"/>
                  </a:lnTo>
                  <a:lnTo>
                    <a:pt x="4561114" y="21771"/>
                  </a:lnTo>
                  <a:lnTo>
                    <a:pt x="4561114" y="680357"/>
                  </a:lnTo>
                  <a:lnTo>
                    <a:pt x="4631871" y="685800"/>
                  </a:lnTo>
                  <a:cubicBezTo>
                    <a:pt x="4633685" y="466271"/>
                    <a:pt x="4635500" y="246743"/>
                    <a:pt x="4637314" y="27214"/>
                  </a:cubicBezTo>
                  <a:lnTo>
                    <a:pt x="5105400" y="10885"/>
                  </a:lnTo>
                  <a:cubicBezTo>
                    <a:pt x="5103586" y="317499"/>
                    <a:pt x="5101771" y="624114"/>
                    <a:pt x="5099957" y="930728"/>
                  </a:cubicBezTo>
                  <a:lnTo>
                    <a:pt x="5176157" y="930728"/>
                  </a:lnTo>
                  <a:lnTo>
                    <a:pt x="5176157" y="636814"/>
                  </a:lnTo>
                  <a:lnTo>
                    <a:pt x="5219700" y="636814"/>
                  </a:lnTo>
                  <a:lnTo>
                    <a:pt x="5219700" y="10885"/>
                  </a:lnTo>
                  <a:lnTo>
                    <a:pt x="5285014" y="10885"/>
                  </a:lnTo>
                  <a:lnTo>
                    <a:pt x="5317671" y="16328"/>
                  </a:lnTo>
                  <a:lnTo>
                    <a:pt x="5328557" y="615043"/>
                  </a:lnTo>
                  <a:lnTo>
                    <a:pt x="5404757" y="615043"/>
                  </a:lnTo>
                  <a:cubicBezTo>
                    <a:pt x="5406571" y="410029"/>
                    <a:pt x="5408386" y="205014"/>
                    <a:pt x="5410200" y="0"/>
                  </a:cubicBezTo>
                  <a:lnTo>
                    <a:pt x="6139543" y="0"/>
                  </a:lnTo>
                  <a:lnTo>
                    <a:pt x="6155871" y="1094014"/>
                  </a:lnTo>
                  <a:lnTo>
                    <a:pt x="6270171" y="1094014"/>
                  </a:lnTo>
                  <a:cubicBezTo>
                    <a:pt x="6268357" y="731157"/>
                    <a:pt x="6266542" y="368300"/>
                    <a:pt x="6264728" y="5443"/>
                  </a:cubicBezTo>
                  <a:lnTo>
                    <a:pt x="6678386" y="0"/>
                  </a:lnTo>
                  <a:lnTo>
                    <a:pt x="6683828" y="500743"/>
                  </a:lnTo>
                  <a:lnTo>
                    <a:pt x="6765471" y="500743"/>
                  </a:lnTo>
                  <a:lnTo>
                    <a:pt x="6754585" y="0"/>
                  </a:lnTo>
                  <a:lnTo>
                    <a:pt x="7445828" y="5443"/>
                  </a:lnTo>
                  <a:lnTo>
                    <a:pt x="7701643" y="10885"/>
                  </a:lnTo>
                  <a:lnTo>
                    <a:pt x="8066314" y="0"/>
                  </a:lnTo>
                  <a:lnTo>
                    <a:pt x="8278586" y="0"/>
                  </a:lnTo>
                  <a:lnTo>
                    <a:pt x="8278586" y="1877785"/>
                  </a:lnTo>
                  <a:lnTo>
                    <a:pt x="10886" y="1872343"/>
                  </a:lnTo>
                  <a:cubicBezTo>
                    <a:pt x="9072" y="1315357"/>
                    <a:pt x="7257" y="758371"/>
                    <a:pt x="0" y="195943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E12F7D6-1D3E-4C3A-886B-B7FD34D1E312}"/>
                </a:ext>
              </a:extLst>
            </p:cNvPr>
            <p:cNvSpPr/>
            <p:nvPr/>
          </p:nvSpPr>
          <p:spPr>
            <a:xfrm>
              <a:off x="2469483" y="2704872"/>
              <a:ext cx="52629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Geologic Interpretation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41CC886E-3937-4A3C-8554-48D6E7610875}"/>
              </a:ext>
            </a:extLst>
          </p:cNvPr>
          <p:cNvSpPr txBox="1"/>
          <p:nvPr/>
        </p:nvSpPr>
        <p:spPr>
          <a:xfrm>
            <a:off x="10334019" y="6401513"/>
            <a:ext cx="1845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Jackson et al, 2021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332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Manager---square-peg | Fram Search">
            <a:extLst>
              <a:ext uri="{FF2B5EF4-FFF2-40B4-BE49-F238E27FC236}">
                <a16:creationId xmlns:a16="http://schemas.microsoft.com/office/drawing/2014/main" id="{3A13584D-AFA6-4EFF-A926-B673CCA3F6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6" b="11445"/>
          <a:stretch/>
        </p:blipFill>
        <p:spPr bwMode="auto">
          <a:xfrm>
            <a:off x="1809750" y="1578432"/>
            <a:ext cx="8572500" cy="517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8D90A8-B6BB-48AC-AD9D-9B830B2BFEA4}"/>
              </a:ext>
            </a:extLst>
          </p:cNvPr>
          <p:cNvSpPr txBox="1"/>
          <p:nvPr/>
        </p:nvSpPr>
        <p:spPr>
          <a:xfrm>
            <a:off x="6411686" y="3429000"/>
            <a:ext cx="1861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Geologic Framework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B09921-93B5-4C7E-8AB5-B04005BE52AC}"/>
              </a:ext>
            </a:extLst>
          </p:cNvPr>
          <p:cNvSpPr txBox="1"/>
          <p:nvPr/>
        </p:nvSpPr>
        <p:spPr>
          <a:xfrm rot="16200000">
            <a:off x="1779532" y="3282475"/>
            <a:ext cx="3559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Groundwater Model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DB016F3-2ACC-4876-8326-D44D6EA7E23E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1328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Frameworks are not sacred!</a:t>
            </a:r>
          </a:p>
        </p:txBody>
      </p:sp>
    </p:spTree>
    <p:extLst>
      <p:ext uri="{BB962C8B-B14F-4D97-AF65-F5344CB8AC3E}">
        <p14:creationId xmlns:p14="http://schemas.microsoft.com/office/powerpoint/2010/main" val="2018013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1C1E-E607-4202-69F0-1508906DA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7CEA0-E2B3-F8CB-C82F-D75EFF221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563"/>
            <a:ext cx="11383347" cy="5407746"/>
          </a:xfrm>
        </p:spPr>
        <p:txBody>
          <a:bodyPr>
            <a:normAutofit/>
          </a:bodyPr>
          <a:lstStyle/>
          <a:p>
            <a:r>
              <a:rPr lang="en-US" sz="1400" dirty="0"/>
              <a:t>Belcher, W.R., and Sweetkind, D.S., eds., 2010, Death Valley regional ground-water flow system, Nevada and California—Hydrogeologic framework and transient ground-water flow model: U.S. Geological Survey Professional Paper 1711, 398 p., </a:t>
            </a:r>
            <a:r>
              <a:rPr lang="en-US" sz="1400" dirty="0">
                <a:hlinkClick r:id="rId2"/>
              </a:rPr>
              <a:t>https://doi.org/10.3133/pp1711</a:t>
            </a:r>
            <a:r>
              <a:rPr lang="en-US" sz="1400" dirty="0"/>
              <a:t> </a:t>
            </a:r>
          </a:p>
          <a:p>
            <a:r>
              <a:rPr lang="en-US" sz="1400" dirty="0"/>
              <a:t>Blankennagel, R.K., 1967, Hydraulic testing techniques of deep drill holes at Pahute Mesa, Nevada test site: U.S. Geological Survey Open-File Report 67–18, 51 p., </a:t>
            </a:r>
            <a:r>
              <a:rPr lang="en-US" sz="1400" dirty="0">
                <a:hlinkClick r:id="rId3"/>
              </a:rPr>
              <a:t>https://doi.org/10.3133/ofr6718</a:t>
            </a:r>
            <a:r>
              <a:rPr lang="en-US" sz="1400" dirty="0"/>
              <a:t> </a:t>
            </a:r>
          </a:p>
          <a:p>
            <a:r>
              <a:rPr lang="en-US" sz="1400" dirty="0"/>
              <a:t>Fenelon, J.M., Sweetkind, D.S., Elliott, P.E., and Laczniak, R.J., 2012, Conceptualization of the predevelopment groundwater flow system and transient water-level responses in Yucca Flat, Nevada National Security Site, Nevada: U.S. Geological Survey Scientific Investigations Report 2012-5196, 61 p. </a:t>
            </a:r>
            <a:r>
              <a:rPr lang="en-US" sz="1400" dirty="0">
                <a:hlinkClick r:id="rId4"/>
              </a:rPr>
              <a:t>https://doi.org/10.3133/sir20125196</a:t>
            </a:r>
            <a:r>
              <a:rPr lang="en-US" sz="1400" dirty="0"/>
              <a:t>  </a:t>
            </a:r>
          </a:p>
          <a:p>
            <a:r>
              <a:rPr lang="en-US" sz="1400" dirty="0"/>
              <a:t>Frus, R.J., and Halford, K.J., 2018, Documentation of single-well aquifer tests and integrated borehole analyses, Pahute Mesa and Vicinity, Nevada: U.S. Geological Survey Scientific Investigations Report 2018–5096, 22 p., </a:t>
            </a:r>
            <a:r>
              <a:rPr lang="en-US" sz="1400" dirty="0">
                <a:hlinkClick r:id="rId5"/>
              </a:rPr>
              <a:t>https://doi.org/10.3133/sir20185096</a:t>
            </a:r>
            <a:r>
              <a:rPr lang="en-US" sz="1400" dirty="0"/>
              <a:t> </a:t>
            </a:r>
          </a:p>
          <a:p>
            <a:r>
              <a:rPr lang="en-US" sz="1400" dirty="0"/>
              <a:t>Garcia, C.A., Jackson, T.R., Halford, K.J., </a:t>
            </a:r>
            <a:r>
              <a:rPr lang="en-US" sz="1400" dirty="0" err="1"/>
              <a:t>Sweetkind</a:t>
            </a:r>
            <a:r>
              <a:rPr lang="en-US" sz="1400" dirty="0"/>
              <a:t>, D.S., Damar, N.A., Fenelon, J.M., and Reiner, S.R., 2017, Hydraulic characterization of volcanic rocks in Pahute Mesa using an Integrated Analysis of 16 multiple-well aquifer tests, Nevada National Security Site, 2009–14: U.S. Geological Survey Scientific Investigations Report 2016-5151, 62 p., </a:t>
            </a:r>
            <a:r>
              <a:rPr lang="en-US" sz="1400" dirty="0">
                <a:hlinkClick r:id="rId6"/>
              </a:rPr>
              <a:t>https://doi.org/10.3133/sir20165151</a:t>
            </a:r>
            <a:r>
              <a:rPr lang="en-US" sz="1400" dirty="0"/>
              <a:t> </a:t>
            </a:r>
          </a:p>
          <a:p>
            <a:r>
              <a:rPr lang="en-US" sz="1400" dirty="0"/>
              <a:t>Halford, K.J., and Jackson, T.R., 2020, Groundwater characterization and effects of pumping in the Death Valley regional groundwater flow system, Nevada and California, with special reference to Devils Hole: U.S. Geological Survey Professional Paper 1863, 178 p., </a:t>
            </a:r>
            <a:r>
              <a:rPr lang="en-US" sz="1400" dirty="0">
                <a:hlinkClick r:id="rId7"/>
              </a:rPr>
              <a:t>https://doi.org/10.3133/pp1863</a:t>
            </a:r>
            <a:endParaRPr lang="en-US" sz="1400" dirty="0"/>
          </a:p>
          <a:p>
            <a:r>
              <a:rPr lang="en-US" sz="1400" dirty="0"/>
              <a:t>Jackson, T.R., 2021, Permeable groundwater pathways and tritium migration patterns from the HANDLEY underground nuclear test, Pahute Mesa, Nevada: U.S. Geological Survey Scientific Investigations Report 2021–5032, 49 p., </a:t>
            </a:r>
            <a:r>
              <a:rPr lang="en-US" sz="1400" dirty="0">
                <a:hlinkClick r:id="rId8"/>
              </a:rPr>
              <a:t>https://doi.org/10.3133/sir20215032</a:t>
            </a:r>
            <a:r>
              <a:rPr lang="en-US" sz="1400" dirty="0"/>
              <a:t> </a:t>
            </a:r>
          </a:p>
          <a:p>
            <a:r>
              <a:rPr lang="en-US" sz="1400" dirty="0"/>
              <a:t>Jackson, T.R., Fenelon, J.M., and </a:t>
            </a:r>
            <a:r>
              <a:rPr lang="en-US" sz="1400" dirty="0" err="1"/>
              <a:t>Paylor</a:t>
            </a:r>
            <a:r>
              <a:rPr lang="en-US" sz="1400" dirty="0"/>
              <a:t>, R.L., 2021, Groundwater flow conceptualization of the Pahute Mesa–Oasis Valley Groundwater Basin, Nevada—A synthesis of geologic, hydrologic, hydraulic-property, and tritium data: U.S. Geological Survey Scientific Investigations Report 2020–5134, 100 p., </a:t>
            </a:r>
            <a:r>
              <a:rPr lang="en-US" sz="1400" dirty="0">
                <a:hlinkClick r:id="rId9"/>
              </a:rPr>
              <a:t>https://doi.org/10.3133/sir20205134</a:t>
            </a:r>
            <a:r>
              <a:rPr lang="en-US" sz="1400" dirty="0"/>
              <a:t>  </a:t>
            </a:r>
          </a:p>
          <a:p>
            <a:r>
              <a:rPr lang="en-US" sz="1400" dirty="0"/>
              <a:t>Wurtz, Jeff, 2020, Pahute Mesa-Oasis Valley Hydrostratigraphic Framework Model for Corrective Action Units 101 and 102: Central and Western Pahute Mesa, Nye County, Nevada, Revision 0. United States: N. p. </a:t>
            </a:r>
            <a:r>
              <a:rPr lang="en-US" sz="1400" dirty="0">
                <a:hlinkClick r:id="rId10"/>
              </a:rPr>
              <a:t>https://doi.org/10.2172/1688394</a:t>
            </a:r>
            <a:r>
              <a:rPr lang="en-US" sz="14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81927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36178"/>
            <a:ext cx="9144000" cy="1913641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models are wrong,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some are useful.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541EAB-AE9C-4BBD-A19A-CE5D136916B0}"/>
              </a:ext>
            </a:extLst>
          </p:cNvPr>
          <p:cNvSpPr txBox="1">
            <a:spLocks/>
          </p:cNvSpPr>
          <p:nvPr/>
        </p:nvSpPr>
        <p:spPr>
          <a:xfrm>
            <a:off x="5162747" y="2849819"/>
            <a:ext cx="5283526" cy="482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dirty="0">
                <a:solidFill>
                  <a:schemeClr val="bg1"/>
                </a:solidFill>
                <a:latin typeface="+mn-lt"/>
              </a:rPr>
              <a:t>George Box, British Statistician (1919–2013)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6B2D10-15A0-4EA2-A25D-DA9066D8A817}"/>
              </a:ext>
            </a:extLst>
          </p:cNvPr>
          <p:cNvSpPr txBox="1">
            <a:spLocks/>
          </p:cNvSpPr>
          <p:nvPr/>
        </p:nvSpPr>
        <p:spPr>
          <a:xfrm>
            <a:off x="1524000" y="3687232"/>
            <a:ext cx="9144000" cy="19136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Geologic Framework Models 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wrong, 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them useful.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1D1F8E-F501-4AA2-BB7F-6B9B28256688}"/>
              </a:ext>
            </a:extLst>
          </p:cNvPr>
          <p:cNvSpPr txBox="1">
            <a:spLocks/>
          </p:cNvSpPr>
          <p:nvPr/>
        </p:nvSpPr>
        <p:spPr>
          <a:xfrm>
            <a:off x="1524000" y="6116206"/>
            <a:ext cx="9144000" cy="482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200" dirty="0">
                <a:solidFill>
                  <a:schemeClr val="bg1"/>
                </a:solidFill>
                <a:latin typeface="+mn-lt"/>
              </a:rPr>
              <a:t>Consider revisions to GFMs a necessary part of calibration process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39E8C8-44D9-4A36-941B-39F25AC64610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#1</a:t>
            </a:r>
          </a:p>
        </p:txBody>
      </p:sp>
    </p:spTree>
    <p:extLst>
      <p:ext uri="{BB962C8B-B14F-4D97-AF65-F5344CB8AC3E}">
        <p14:creationId xmlns:p14="http://schemas.microsoft.com/office/powerpoint/2010/main" val="262206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Wells in wrong geologic units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23525EE-2179-43C6-A51D-A403DF8B2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249" y="1160705"/>
            <a:ext cx="4019606" cy="55371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CF1820-5C8D-45A4-9867-1C1281433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994" y="4483393"/>
            <a:ext cx="2009985" cy="1519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3378EC-B45D-49C6-9922-13BABB824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994" y="6002230"/>
            <a:ext cx="1732825" cy="4913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876A77D-4B8E-4B33-9AC0-6FB30419B1D0}"/>
              </a:ext>
            </a:extLst>
          </p:cNvPr>
          <p:cNvSpPr/>
          <p:nvPr/>
        </p:nvSpPr>
        <p:spPr>
          <a:xfrm>
            <a:off x="1998816" y="6002230"/>
            <a:ext cx="277160" cy="491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9F4FAD-05BC-4ABF-8822-FF24E87C6EC9}"/>
              </a:ext>
            </a:extLst>
          </p:cNvPr>
          <p:cNvSpPr txBox="1"/>
          <p:nvPr/>
        </p:nvSpPr>
        <p:spPr>
          <a:xfrm>
            <a:off x="2469536" y="1062788"/>
            <a:ext cx="388514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Geology map at water 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C4E1B6-CC57-43CB-A507-B3EAA50C9199}"/>
              </a:ext>
            </a:extLst>
          </p:cNvPr>
          <p:cNvSpPr txBox="1"/>
          <p:nvPr/>
        </p:nvSpPr>
        <p:spPr>
          <a:xfrm>
            <a:off x="4948845" y="1432123"/>
            <a:ext cx="1472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Fenelon et al. (2012)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71D4C90-9F98-4FEB-93B5-F33E58AB7DB4}"/>
              </a:ext>
            </a:extLst>
          </p:cNvPr>
          <p:cNvGrpSpPr/>
          <p:nvPr/>
        </p:nvGrpSpPr>
        <p:grpSpPr>
          <a:xfrm>
            <a:off x="6523123" y="1007728"/>
            <a:ext cx="3970617" cy="5690094"/>
            <a:chOff x="4999122" y="803533"/>
            <a:chExt cx="3970617" cy="605446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6E97CB1-B07C-4F68-9C6F-7FC90FBC9D36}"/>
                </a:ext>
              </a:extLst>
            </p:cNvPr>
            <p:cNvGrpSpPr/>
            <p:nvPr/>
          </p:nvGrpSpPr>
          <p:grpSpPr>
            <a:xfrm>
              <a:off x="4999122" y="803533"/>
              <a:ext cx="3885143" cy="6054467"/>
              <a:chOff x="4999122" y="803533"/>
              <a:chExt cx="3885143" cy="6054467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7387BCF9-3228-41D1-9790-B7C7B2D9CA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99122" y="853688"/>
                <a:ext cx="3885143" cy="6004312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CB4C2C7-DC35-4538-9367-5026F8663C49}"/>
                  </a:ext>
                </a:extLst>
              </p:cNvPr>
              <p:cNvSpPr/>
              <p:nvPr/>
            </p:nvSpPr>
            <p:spPr>
              <a:xfrm>
                <a:off x="5203661" y="853688"/>
                <a:ext cx="1555174" cy="2268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A78D4FA-E062-4F14-9F4F-EBF7A0A741EF}"/>
                  </a:ext>
                </a:extLst>
              </p:cNvPr>
              <p:cNvSpPr txBox="1"/>
              <p:nvPr/>
            </p:nvSpPr>
            <p:spPr>
              <a:xfrm>
                <a:off x="5224493" y="803533"/>
                <a:ext cx="85632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Original</a:t>
                </a: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6419FD-C2D3-4C66-8D82-3A16C418D613}"/>
                </a:ext>
              </a:extLst>
            </p:cNvPr>
            <p:cNvSpPr txBox="1"/>
            <p:nvPr/>
          </p:nvSpPr>
          <p:spPr>
            <a:xfrm>
              <a:off x="6917831" y="837400"/>
              <a:ext cx="2051908" cy="294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Belcher and Sweetkind (</a:t>
              </a:r>
              <a:r>
                <a:rPr lang="en-US" sz="1200" dirty="0">
                  <a:hlinkClick r:id="rId7"/>
                </a:rPr>
                <a:t>2010</a:t>
              </a:r>
              <a:r>
                <a:rPr lang="en-US" sz="1200" dirty="0"/>
                <a:t>)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2AA926D-C6FE-4191-965A-B513F46ACA55}"/>
              </a:ext>
            </a:extLst>
          </p:cNvPr>
          <p:cNvGrpSpPr/>
          <p:nvPr/>
        </p:nvGrpSpPr>
        <p:grpSpPr>
          <a:xfrm>
            <a:off x="6727662" y="1028542"/>
            <a:ext cx="3737251" cy="5669280"/>
            <a:chOff x="5203661" y="824348"/>
            <a:chExt cx="3737251" cy="603365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E15B376-E105-4AEE-A8AF-DE81F9D097E8}"/>
                </a:ext>
              </a:extLst>
            </p:cNvPr>
            <p:cNvGrpSpPr/>
            <p:nvPr/>
          </p:nvGrpSpPr>
          <p:grpSpPr>
            <a:xfrm>
              <a:off x="5203661" y="824348"/>
              <a:ext cx="3680604" cy="6033652"/>
              <a:chOff x="5203661" y="824348"/>
              <a:chExt cx="3680604" cy="6033652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EB19D310-1B55-4534-BD04-84DD392E7C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876"/>
              <a:stretch/>
            </p:blipFill>
            <p:spPr>
              <a:xfrm>
                <a:off x="5203661" y="853688"/>
                <a:ext cx="3680604" cy="6004312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BE51799C-B395-4E7B-9588-19CB6DE3EEAC}"/>
                  </a:ext>
                </a:extLst>
              </p:cNvPr>
              <p:cNvSpPr/>
              <p:nvPr/>
            </p:nvSpPr>
            <p:spPr>
              <a:xfrm>
                <a:off x="5203661" y="857386"/>
                <a:ext cx="1106828" cy="2231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D8F8EEA-B380-4327-9F8B-11ED441121E7}"/>
                  </a:ext>
                </a:extLst>
              </p:cNvPr>
              <p:cNvSpPr txBox="1"/>
              <p:nvPr/>
            </p:nvSpPr>
            <p:spPr>
              <a:xfrm>
                <a:off x="5204335" y="824348"/>
                <a:ext cx="8410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/>
                  <a:t>Revised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E2A0CF4-CBD8-4491-9898-AD59DAD4FFD8}"/>
                </a:ext>
              </a:extLst>
            </p:cNvPr>
            <p:cNvSpPr txBox="1"/>
            <p:nvPr/>
          </p:nvSpPr>
          <p:spPr>
            <a:xfrm>
              <a:off x="7067001" y="846927"/>
              <a:ext cx="1873911" cy="294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Halford and Jackson (</a:t>
              </a:r>
              <a:r>
                <a:rPr lang="en-US" sz="1200" dirty="0">
                  <a:hlinkClick r:id="rId9"/>
                </a:rPr>
                <a:t>2020</a:t>
              </a:r>
              <a:r>
                <a:rPr lang="en-US" sz="1200" dirty="0"/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249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0AB03DE-BBCA-41C5-B6CC-697C3A9F99C0}"/>
              </a:ext>
            </a:extLst>
          </p:cNvPr>
          <p:cNvGrpSpPr/>
          <p:nvPr/>
        </p:nvGrpSpPr>
        <p:grpSpPr>
          <a:xfrm>
            <a:off x="1313896" y="4199919"/>
            <a:ext cx="5303520" cy="2468880"/>
            <a:chOff x="30129" y="4651443"/>
            <a:chExt cx="4732459" cy="2183917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AE324D6-89AD-436F-AB32-23AC7BE25D9A}"/>
                </a:ext>
              </a:extLst>
            </p:cNvPr>
            <p:cNvGrpSpPr/>
            <p:nvPr/>
          </p:nvGrpSpPr>
          <p:grpSpPr>
            <a:xfrm>
              <a:off x="30129" y="4651443"/>
              <a:ext cx="4673247" cy="2048755"/>
              <a:chOff x="30129" y="4651443"/>
              <a:chExt cx="4673247" cy="2048755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8886EDD-7EAE-485F-9A0D-AFB148C35A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2741" y="4651443"/>
                <a:ext cx="4420635" cy="2048755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9D4D785-7452-40F3-A52E-FA92FE1C882E}"/>
                  </a:ext>
                </a:extLst>
              </p:cNvPr>
              <p:cNvSpPr txBox="1"/>
              <p:nvPr/>
            </p:nvSpPr>
            <p:spPr>
              <a:xfrm rot="16200000">
                <a:off x="-738215" y="5632884"/>
                <a:ext cx="17829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b="1" dirty="0"/>
                  <a:t>Water-level change, in feet</a:t>
                </a:r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EAC3AC8-55DC-4FDB-A215-5E0B47D8A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953" y="6700197"/>
              <a:ext cx="4420635" cy="135163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7509769" y="1215790"/>
            <a:ext cx="4343680" cy="5577840"/>
            <a:chOff x="4734015" y="1215790"/>
            <a:chExt cx="4343680" cy="557784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34015" y="1215790"/>
              <a:ext cx="4343680" cy="557784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283251">
              <a:off x="6933648" y="4674889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10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1126349">
              <a:off x="6688246" y="4984769"/>
              <a:ext cx="2696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5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126349">
              <a:off x="6354274" y="5144329"/>
              <a:ext cx="2696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 rot="1727511">
              <a:off x="6030354" y="5109552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Necessary Geologic Barrier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15790"/>
            <a:ext cx="6017825" cy="2984129"/>
          </a:xfrm>
        </p:spPr>
        <p:txBody>
          <a:bodyPr>
            <a:normAutofit/>
          </a:bodyPr>
          <a:lstStyle/>
          <a:p>
            <a:r>
              <a:rPr lang="en-US" sz="2200" dirty="0"/>
              <a:t>Original framework</a:t>
            </a:r>
          </a:p>
          <a:p>
            <a:pPr lvl="1"/>
            <a:r>
              <a:rPr lang="en-US" sz="2000" dirty="0"/>
              <a:t>Alluvial basin not isolated as should be</a:t>
            </a:r>
          </a:p>
          <a:p>
            <a:pPr lvl="1"/>
            <a:r>
              <a:rPr lang="en-US" sz="2000" dirty="0"/>
              <a:t>Basin fill surrounded by low-T tuff</a:t>
            </a:r>
          </a:p>
          <a:p>
            <a:r>
              <a:rPr lang="en-US" sz="2200" dirty="0"/>
              <a:t>Basin is transmissive, but isolated </a:t>
            </a:r>
          </a:p>
          <a:p>
            <a:pPr lvl="1"/>
            <a:r>
              <a:rPr lang="en-US" sz="2000" i="1" dirty="0">
                <a:ea typeface="Calibri" panose="020F0502020204030204" pitchFamily="34" charset="0"/>
                <a:cs typeface="Times New Roman" panose="02020603050405020304" pitchFamily="18" charset="0"/>
              </a:rPr>
              <a:t>WW-4</a:t>
            </a: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: T = 27,000 ft</a:t>
            </a:r>
            <a:r>
              <a:rPr lang="en-US" sz="20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/d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7,300 acre-ft pumped during 1981–2017</a:t>
            </a:r>
          </a:p>
          <a:p>
            <a:pPr lvl="1"/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1 ft drawdown expected, &gt; 10 ft drawdown observed indicates barrier</a:t>
            </a:r>
          </a:p>
        </p:txBody>
      </p:sp>
      <p:pic>
        <p:nvPicPr>
          <p:cNvPr id="25" name="Picture 24" descr="A picture containing holding, sitting, table, computer&#10;&#10;Description automatically generated">
            <a:extLst>
              <a:ext uri="{FF2B5EF4-FFF2-40B4-BE49-F238E27FC236}">
                <a16:creationId xmlns:a16="http://schemas.microsoft.com/office/drawing/2014/main" id="{7A4FFA59-7891-486D-893B-64D62CA131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616" y="3106963"/>
            <a:ext cx="788274" cy="640080"/>
          </a:xfrm>
          <a:prstGeom prst="rect">
            <a:avLst/>
          </a:prstGeom>
        </p:spPr>
      </p:pic>
      <p:pic>
        <p:nvPicPr>
          <p:cNvPr id="24" name="Picture 23" descr="A picture containing green, holding, light, person&#10;&#10;Description automatically generated">
            <a:extLst>
              <a:ext uri="{FF2B5EF4-FFF2-40B4-BE49-F238E27FC236}">
                <a16:creationId xmlns:a16="http://schemas.microsoft.com/office/drawing/2014/main" id="{E7EABC36-798E-4E17-8C9A-D0795C7CE1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616" y="3106963"/>
            <a:ext cx="788274" cy="6400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346" y="1222750"/>
            <a:ext cx="4325995" cy="5577840"/>
          </a:xfrm>
          <a:prstGeom prst="rect">
            <a:avLst/>
          </a:prstGeom>
        </p:spPr>
      </p:pic>
      <p:sp useBgFill="1">
        <p:nvSpPr>
          <p:cNvPr id="8" name="DV3"/>
          <p:cNvSpPr txBox="1"/>
          <p:nvPr/>
        </p:nvSpPr>
        <p:spPr>
          <a:xfrm>
            <a:off x="7538346" y="1222753"/>
            <a:ext cx="1665841" cy="5847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Revised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346" y="1222750"/>
            <a:ext cx="4325995" cy="5577840"/>
          </a:xfrm>
          <a:prstGeom prst="rect">
            <a:avLst/>
          </a:prstGeom>
        </p:spPr>
      </p:pic>
      <p:sp>
        <p:nvSpPr>
          <p:cNvPr id="6" name="20 miles"/>
          <p:cNvSpPr/>
          <p:nvPr/>
        </p:nvSpPr>
        <p:spPr bwMode="auto">
          <a:xfrm>
            <a:off x="10146374" y="6394128"/>
            <a:ext cx="1616362" cy="30607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/>
                </a:solidFill>
              </a:rPr>
              <a:t>3</a:t>
            </a:r>
            <a:r>
              <a:rPr lang="en-US" sz="1600" b="1" dirty="0">
                <a:solidFill>
                  <a:schemeClr val="bg1"/>
                </a:solidFill>
              </a:rPr>
              <a:t> MILES</a:t>
            </a:r>
          </a:p>
        </p:txBody>
      </p:sp>
      <p:sp useBgFill="1">
        <p:nvSpPr>
          <p:cNvPr id="9" name="DV2"/>
          <p:cNvSpPr txBox="1"/>
          <p:nvPr/>
        </p:nvSpPr>
        <p:spPr>
          <a:xfrm>
            <a:off x="7538345" y="1222753"/>
            <a:ext cx="1596912" cy="5847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Original</a:t>
            </a:r>
          </a:p>
        </p:txBody>
      </p:sp>
      <p:sp>
        <p:nvSpPr>
          <p:cNvPr id="7" name="Freeform 6"/>
          <p:cNvSpPr/>
          <p:nvPr/>
        </p:nvSpPr>
        <p:spPr bwMode="auto">
          <a:xfrm>
            <a:off x="7719894" y="2530549"/>
            <a:ext cx="3434316" cy="3689498"/>
          </a:xfrm>
          <a:custGeom>
            <a:avLst/>
            <a:gdLst>
              <a:gd name="connsiteX0" fmla="*/ 1594883 w 3434316"/>
              <a:gd name="connsiteY0" fmla="*/ 148856 h 3689498"/>
              <a:gd name="connsiteX1" fmla="*/ 2105246 w 3434316"/>
              <a:gd name="connsiteY1" fmla="*/ 499730 h 3689498"/>
              <a:gd name="connsiteX2" fmla="*/ 2466753 w 3434316"/>
              <a:gd name="connsiteY2" fmla="*/ 776177 h 3689498"/>
              <a:gd name="connsiteX3" fmla="*/ 2881423 w 3434316"/>
              <a:gd name="connsiteY3" fmla="*/ 850604 h 3689498"/>
              <a:gd name="connsiteX4" fmla="*/ 3285460 w 3434316"/>
              <a:gd name="connsiteY4" fmla="*/ 893135 h 3689498"/>
              <a:gd name="connsiteX5" fmla="*/ 3381153 w 3434316"/>
              <a:gd name="connsiteY5" fmla="*/ 925032 h 3689498"/>
              <a:gd name="connsiteX6" fmla="*/ 3434316 w 3434316"/>
              <a:gd name="connsiteY6" fmla="*/ 1244009 h 3689498"/>
              <a:gd name="connsiteX7" fmla="*/ 3211032 w 3434316"/>
              <a:gd name="connsiteY7" fmla="*/ 1828800 h 3689498"/>
              <a:gd name="connsiteX8" fmla="*/ 3072809 w 3434316"/>
              <a:gd name="connsiteY8" fmla="*/ 2307265 h 3689498"/>
              <a:gd name="connsiteX9" fmla="*/ 2892055 w 3434316"/>
              <a:gd name="connsiteY9" fmla="*/ 2519916 h 3689498"/>
              <a:gd name="connsiteX10" fmla="*/ 2892055 w 3434316"/>
              <a:gd name="connsiteY10" fmla="*/ 2817628 h 3689498"/>
              <a:gd name="connsiteX11" fmla="*/ 2137144 w 3434316"/>
              <a:gd name="connsiteY11" fmla="*/ 3668232 h 3689498"/>
              <a:gd name="connsiteX12" fmla="*/ 1477925 w 3434316"/>
              <a:gd name="connsiteY12" fmla="*/ 3689498 h 3689498"/>
              <a:gd name="connsiteX13" fmla="*/ 350874 w 3434316"/>
              <a:gd name="connsiteY13" fmla="*/ 3104707 h 3689498"/>
              <a:gd name="connsiteX14" fmla="*/ 10632 w 3434316"/>
              <a:gd name="connsiteY14" fmla="*/ 2445488 h 3689498"/>
              <a:gd name="connsiteX15" fmla="*/ 74427 w 3434316"/>
              <a:gd name="connsiteY15" fmla="*/ 1297172 h 3689498"/>
              <a:gd name="connsiteX16" fmla="*/ 0 w 3434316"/>
              <a:gd name="connsiteY16" fmla="*/ 659218 h 3689498"/>
              <a:gd name="connsiteX17" fmla="*/ 106325 w 3434316"/>
              <a:gd name="connsiteY17" fmla="*/ 0 h 3689498"/>
              <a:gd name="connsiteX18" fmla="*/ 499730 w 3434316"/>
              <a:gd name="connsiteY18" fmla="*/ 21265 h 3689498"/>
              <a:gd name="connsiteX19" fmla="*/ 701748 w 3434316"/>
              <a:gd name="connsiteY19" fmla="*/ 148856 h 3689498"/>
              <a:gd name="connsiteX20" fmla="*/ 1063255 w 3434316"/>
              <a:gd name="connsiteY20" fmla="*/ 180753 h 3689498"/>
              <a:gd name="connsiteX21" fmla="*/ 1403497 w 3434316"/>
              <a:gd name="connsiteY21" fmla="*/ 180753 h 3689498"/>
              <a:gd name="connsiteX22" fmla="*/ 1403497 w 3434316"/>
              <a:gd name="connsiteY22" fmla="*/ 180753 h 3689498"/>
              <a:gd name="connsiteX0" fmla="*/ 1594883 w 3434316"/>
              <a:gd name="connsiteY0" fmla="*/ 148856 h 3689498"/>
              <a:gd name="connsiteX1" fmla="*/ 2105246 w 3434316"/>
              <a:gd name="connsiteY1" fmla="*/ 499730 h 3689498"/>
              <a:gd name="connsiteX2" fmla="*/ 2466753 w 3434316"/>
              <a:gd name="connsiteY2" fmla="*/ 776177 h 3689498"/>
              <a:gd name="connsiteX3" fmla="*/ 2881423 w 3434316"/>
              <a:gd name="connsiteY3" fmla="*/ 850604 h 3689498"/>
              <a:gd name="connsiteX4" fmla="*/ 3285460 w 3434316"/>
              <a:gd name="connsiteY4" fmla="*/ 893135 h 3689498"/>
              <a:gd name="connsiteX5" fmla="*/ 3381153 w 3434316"/>
              <a:gd name="connsiteY5" fmla="*/ 925032 h 3689498"/>
              <a:gd name="connsiteX6" fmla="*/ 3434316 w 3434316"/>
              <a:gd name="connsiteY6" fmla="*/ 1244009 h 3689498"/>
              <a:gd name="connsiteX7" fmla="*/ 3211032 w 3434316"/>
              <a:gd name="connsiteY7" fmla="*/ 1828800 h 3689498"/>
              <a:gd name="connsiteX8" fmla="*/ 3072809 w 3434316"/>
              <a:gd name="connsiteY8" fmla="*/ 2307265 h 3689498"/>
              <a:gd name="connsiteX9" fmla="*/ 2892055 w 3434316"/>
              <a:gd name="connsiteY9" fmla="*/ 2519916 h 3689498"/>
              <a:gd name="connsiteX10" fmla="*/ 2892055 w 3434316"/>
              <a:gd name="connsiteY10" fmla="*/ 2817628 h 3689498"/>
              <a:gd name="connsiteX11" fmla="*/ 2137144 w 3434316"/>
              <a:gd name="connsiteY11" fmla="*/ 3668232 h 3689498"/>
              <a:gd name="connsiteX12" fmla="*/ 1477925 w 3434316"/>
              <a:gd name="connsiteY12" fmla="*/ 3689498 h 3689498"/>
              <a:gd name="connsiteX13" fmla="*/ 350874 w 3434316"/>
              <a:gd name="connsiteY13" fmla="*/ 3104707 h 3689498"/>
              <a:gd name="connsiteX14" fmla="*/ 10632 w 3434316"/>
              <a:gd name="connsiteY14" fmla="*/ 2445488 h 3689498"/>
              <a:gd name="connsiteX15" fmla="*/ 74427 w 3434316"/>
              <a:gd name="connsiteY15" fmla="*/ 1297172 h 3689498"/>
              <a:gd name="connsiteX16" fmla="*/ 0 w 3434316"/>
              <a:gd name="connsiteY16" fmla="*/ 659218 h 3689498"/>
              <a:gd name="connsiteX17" fmla="*/ 106325 w 3434316"/>
              <a:gd name="connsiteY17" fmla="*/ 0 h 3689498"/>
              <a:gd name="connsiteX18" fmla="*/ 499730 w 3434316"/>
              <a:gd name="connsiteY18" fmla="*/ 21265 h 3689498"/>
              <a:gd name="connsiteX19" fmla="*/ 701748 w 3434316"/>
              <a:gd name="connsiteY19" fmla="*/ 148856 h 3689498"/>
              <a:gd name="connsiteX20" fmla="*/ 1063255 w 3434316"/>
              <a:gd name="connsiteY20" fmla="*/ 180753 h 3689498"/>
              <a:gd name="connsiteX21" fmla="*/ 1403497 w 3434316"/>
              <a:gd name="connsiteY21" fmla="*/ 180753 h 3689498"/>
              <a:gd name="connsiteX22" fmla="*/ 1403497 w 3434316"/>
              <a:gd name="connsiteY22" fmla="*/ 180753 h 3689498"/>
              <a:gd name="connsiteX23" fmla="*/ 1594883 w 3434316"/>
              <a:gd name="connsiteY23" fmla="*/ 148856 h 368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34316" h="3689498">
                <a:moveTo>
                  <a:pt x="1594883" y="148856"/>
                </a:moveTo>
                <a:lnTo>
                  <a:pt x="2105246" y="499730"/>
                </a:lnTo>
                <a:lnTo>
                  <a:pt x="2466753" y="776177"/>
                </a:lnTo>
                <a:lnTo>
                  <a:pt x="2881423" y="850604"/>
                </a:lnTo>
                <a:lnTo>
                  <a:pt x="3285460" y="893135"/>
                </a:lnTo>
                <a:lnTo>
                  <a:pt x="3381153" y="925032"/>
                </a:lnTo>
                <a:lnTo>
                  <a:pt x="3434316" y="1244009"/>
                </a:lnTo>
                <a:lnTo>
                  <a:pt x="3211032" y="1828800"/>
                </a:lnTo>
                <a:lnTo>
                  <a:pt x="3072809" y="2307265"/>
                </a:lnTo>
                <a:lnTo>
                  <a:pt x="2892055" y="2519916"/>
                </a:lnTo>
                <a:lnTo>
                  <a:pt x="2892055" y="2817628"/>
                </a:lnTo>
                <a:lnTo>
                  <a:pt x="2137144" y="3668232"/>
                </a:lnTo>
                <a:lnTo>
                  <a:pt x="1477925" y="3689498"/>
                </a:lnTo>
                <a:lnTo>
                  <a:pt x="350874" y="3104707"/>
                </a:lnTo>
                <a:lnTo>
                  <a:pt x="10632" y="2445488"/>
                </a:lnTo>
                <a:lnTo>
                  <a:pt x="74427" y="1297172"/>
                </a:lnTo>
                <a:lnTo>
                  <a:pt x="0" y="659218"/>
                </a:lnTo>
                <a:lnTo>
                  <a:pt x="106325" y="0"/>
                </a:lnTo>
                <a:lnTo>
                  <a:pt x="499730" y="21265"/>
                </a:lnTo>
                <a:lnTo>
                  <a:pt x="701748" y="148856"/>
                </a:lnTo>
                <a:lnTo>
                  <a:pt x="1063255" y="180753"/>
                </a:lnTo>
                <a:lnTo>
                  <a:pt x="1403497" y="180753"/>
                </a:lnTo>
                <a:lnTo>
                  <a:pt x="1403497" y="180753"/>
                </a:lnTo>
                <a:lnTo>
                  <a:pt x="1594883" y="148856"/>
                </a:lnTo>
                <a:close/>
              </a:path>
            </a:pathLst>
          </a:custGeom>
          <a:noFill/>
          <a:ln w="635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54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16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algn="ctr"/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7E3DF2-5CAD-483A-AFBA-BF3146A50239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#1 Summary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B7D539-5A07-49D2-8D1E-DC0DC8C656EB}"/>
              </a:ext>
            </a:extLst>
          </p:cNvPr>
          <p:cNvSpPr txBox="1">
            <a:spLocks/>
          </p:cNvSpPr>
          <p:nvPr/>
        </p:nvSpPr>
        <p:spPr>
          <a:xfrm>
            <a:off x="1616992" y="3429002"/>
            <a:ext cx="8950271" cy="34289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Do revise GFM if geology incorrect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Do add hydraulically significant features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if informed by data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Don’t treat GFMs as data!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8DDE1D7-2B8F-461D-8B41-7281685D1579}"/>
              </a:ext>
            </a:extLst>
          </p:cNvPr>
          <p:cNvSpPr txBox="1">
            <a:spLocks/>
          </p:cNvSpPr>
          <p:nvPr/>
        </p:nvSpPr>
        <p:spPr>
          <a:xfrm>
            <a:off x="1423260" y="1031117"/>
            <a:ext cx="9144000" cy="19136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Geologic Framework Models 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wrong, 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them useful.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118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B886016-BA76-406F-9453-AF19D5B381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85A99-3F3B-4688-870D-BA515BAC3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0"/>
            <a:ext cx="9144000" cy="68580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 to the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 of the Earth?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DA0A41-6721-40D0-B51C-4F4323858BAD}"/>
              </a:ext>
            </a:extLst>
          </p:cNvPr>
          <p:cNvSpPr txBox="1">
            <a:spLocks/>
          </p:cNvSpPr>
          <p:nvPr/>
        </p:nvSpPr>
        <p:spPr>
          <a:xfrm>
            <a:off x="1524000" y="4426496"/>
            <a:ext cx="9144000" cy="4823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200" dirty="0">
                <a:solidFill>
                  <a:schemeClr val="bg1"/>
                </a:solidFill>
                <a:latin typeface="+mn-lt"/>
              </a:rPr>
              <a:t>Consider truncating GFMs based on groundwater model </a:t>
            </a:r>
            <a:r>
              <a:rPr lang="en-US" sz="2200" u="sng" dirty="0">
                <a:solidFill>
                  <a:schemeClr val="bg1"/>
                </a:solidFill>
                <a:latin typeface="+mn-lt"/>
              </a:rPr>
              <a:t>purpose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7E3DF2-5CAD-483A-AFBA-BF3146A50239}"/>
              </a:ext>
            </a:extLst>
          </p:cNvPr>
          <p:cNvSpPr txBox="1">
            <a:spLocks/>
          </p:cNvSpPr>
          <p:nvPr/>
        </p:nvSpPr>
        <p:spPr>
          <a:xfrm>
            <a:off x="1524000" y="1"/>
            <a:ext cx="9144000" cy="113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#2</a:t>
            </a:r>
          </a:p>
        </p:txBody>
      </p:sp>
    </p:spTree>
    <p:extLst>
      <p:ext uri="{BB962C8B-B14F-4D97-AF65-F5344CB8AC3E}">
        <p14:creationId xmlns:p14="http://schemas.microsoft.com/office/powerpoint/2010/main" val="272095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301F8C-8C54-4F1F-AF03-5F0B1CDD35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32"/>
          <a:stretch/>
        </p:blipFill>
        <p:spPr>
          <a:xfrm>
            <a:off x="2032429" y="1143527"/>
            <a:ext cx="8542585" cy="25230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BFDD78-6059-486A-A88A-AED7C660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 I need full geologic framework?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919A3-7700-4067-A1B5-2D719F9792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4455942"/>
            <a:ext cx="11243570" cy="2277366"/>
          </a:xfrm>
        </p:spPr>
        <p:txBody>
          <a:bodyPr>
            <a:normAutofit/>
          </a:bodyPr>
          <a:lstStyle/>
          <a:p>
            <a:r>
              <a:rPr lang="en-US" sz="2800" dirty="0"/>
              <a:t>GFM is </a:t>
            </a:r>
            <a:r>
              <a:rPr lang="en-US" sz="2800" i="1" u="sng" dirty="0">
                <a:solidFill>
                  <a:srgbClr val="C00000"/>
                </a:solidFill>
              </a:rPr>
              <a:t>5.5 mi thick</a:t>
            </a:r>
          </a:p>
          <a:p>
            <a:r>
              <a:rPr lang="en-US" sz="2800" i="1" dirty="0"/>
              <a:t>Example: Characterize predevelopment flow</a:t>
            </a:r>
          </a:p>
          <a:p>
            <a:pPr lvl="1"/>
            <a:r>
              <a:rPr lang="en-US" sz="2400" i="1" dirty="0"/>
              <a:t>What depth accounts for active part of flow system where most flow occurs?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18A4AA-036E-48EC-B43E-246FFFA2972A}"/>
              </a:ext>
            </a:extLst>
          </p:cNvPr>
          <p:cNvGrpSpPr/>
          <p:nvPr/>
        </p:nvGrpSpPr>
        <p:grpSpPr>
          <a:xfrm>
            <a:off x="1966784" y="1322137"/>
            <a:ext cx="60412" cy="2336810"/>
            <a:chOff x="130255" y="910763"/>
            <a:chExt cx="120116" cy="233681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E9AC14F-ED39-4C13-A2F2-E264FCFAE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371" y="910763"/>
              <a:ext cx="0" cy="23368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0070D1A-4EFB-4C1E-A275-7A9CD1C81373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3090092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0677270-088A-4E4F-B0AD-399F043076C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691675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B56D73D-691C-4206-9FA8-EFED63ADE37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2257699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0E90B1D-9ED2-4CE9-A5CA-F1CBB770AB8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846944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B1549A3-FA71-49A0-905D-67742C6D7497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1412967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73B9704-51BB-4FA6-9C46-495C892CA829}"/>
                </a:ext>
              </a:extLst>
            </p:cNvPr>
            <p:cNvCxnSpPr>
              <a:cxnSpLocks/>
            </p:cNvCxnSpPr>
            <p:nvPr/>
          </p:nvCxnSpPr>
          <p:spPr>
            <a:xfrm>
              <a:off x="130255" y="971723"/>
              <a:ext cx="119854" cy="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CF69040-45E1-4B27-8AA1-73BA45D26C7C}"/>
              </a:ext>
            </a:extLst>
          </p:cNvPr>
          <p:cNvGrpSpPr/>
          <p:nvPr/>
        </p:nvGrpSpPr>
        <p:grpSpPr>
          <a:xfrm>
            <a:off x="1707025" y="1246372"/>
            <a:ext cx="320922" cy="2386591"/>
            <a:chOff x="447185" y="920720"/>
            <a:chExt cx="320922" cy="238659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389F73-25BC-4217-A198-221A85A370A3}"/>
                </a:ext>
              </a:extLst>
            </p:cNvPr>
            <p:cNvSpPr txBox="1"/>
            <p:nvPr/>
          </p:nvSpPr>
          <p:spPr>
            <a:xfrm>
              <a:off x="498481" y="920720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3A3E91D-7895-4400-B0CA-81BCA822200E}"/>
                </a:ext>
              </a:extLst>
            </p:cNvPr>
            <p:cNvSpPr txBox="1"/>
            <p:nvPr/>
          </p:nvSpPr>
          <p:spPr>
            <a:xfrm>
              <a:off x="447185" y="1789318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D934F0-958C-4BB0-B067-6F6AB332B955}"/>
                </a:ext>
              </a:extLst>
            </p:cNvPr>
            <p:cNvSpPr txBox="1"/>
            <p:nvPr/>
          </p:nvSpPr>
          <p:spPr>
            <a:xfrm>
              <a:off x="447185" y="221531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13028B-84F1-4E43-81CB-E1A8F606B4B1}"/>
                </a:ext>
              </a:extLst>
            </p:cNvPr>
            <p:cNvSpPr txBox="1"/>
            <p:nvPr/>
          </p:nvSpPr>
          <p:spPr>
            <a:xfrm>
              <a:off x="447185" y="303031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F8BEB7E-7236-4FFD-B9E9-E9E245DF03F0}"/>
                </a:ext>
              </a:extLst>
            </p:cNvPr>
            <p:cNvSpPr txBox="1"/>
            <p:nvPr/>
          </p:nvSpPr>
          <p:spPr>
            <a:xfrm>
              <a:off x="447185" y="2640711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35CB6EA-28D9-4B58-B750-6874995183AB}"/>
                </a:ext>
              </a:extLst>
            </p:cNvPr>
            <p:cNvSpPr txBox="1"/>
            <p:nvPr/>
          </p:nvSpPr>
          <p:spPr>
            <a:xfrm>
              <a:off x="498481" y="1375477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6F7D29D1-D1B2-4610-ACA5-5CF185D5F1C2}"/>
              </a:ext>
            </a:extLst>
          </p:cNvPr>
          <p:cNvSpPr txBox="1"/>
          <p:nvPr/>
        </p:nvSpPr>
        <p:spPr>
          <a:xfrm rot="16200000">
            <a:off x="433653" y="2288081"/>
            <a:ext cx="24513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Altitude, miles above seal level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1B836E-056B-4BE4-B7C7-E984C0C9DBFA}"/>
              </a:ext>
            </a:extLst>
          </p:cNvPr>
          <p:cNvSpPr txBox="1"/>
          <p:nvPr/>
        </p:nvSpPr>
        <p:spPr>
          <a:xfrm>
            <a:off x="4739613" y="3680605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75216D-E975-448F-8BF9-1383BC3451E7}"/>
              </a:ext>
            </a:extLst>
          </p:cNvPr>
          <p:cNvSpPr txBox="1"/>
          <p:nvPr/>
        </p:nvSpPr>
        <p:spPr>
          <a:xfrm>
            <a:off x="6082638" y="3680605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5EC738-C9D0-4506-A341-43C11644CBD5}"/>
              </a:ext>
            </a:extLst>
          </p:cNvPr>
          <p:cNvSpPr txBox="1"/>
          <p:nvPr/>
        </p:nvSpPr>
        <p:spPr>
          <a:xfrm>
            <a:off x="7330413" y="3680605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7478FF-0F5A-4651-9A5D-B02DE18338DF}"/>
              </a:ext>
            </a:extLst>
          </p:cNvPr>
          <p:cNvSpPr txBox="1"/>
          <p:nvPr/>
        </p:nvSpPr>
        <p:spPr>
          <a:xfrm>
            <a:off x="3347023" y="3680605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CBCE77-395C-4B76-974D-6E6E00F795C0}"/>
              </a:ext>
            </a:extLst>
          </p:cNvPr>
          <p:cNvSpPr txBox="1"/>
          <p:nvPr/>
        </p:nvSpPr>
        <p:spPr>
          <a:xfrm>
            <a:off x="1902331" y="3680605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6B0D95-0C5D-455E-BA5B-1B8C8801EF2C}"/>
              </a:ext>
            </a:extLst>
          </p:cNvPr>
          <p:cNvSpPr txBox="1"/>
          <p:nvPr/>
        </p:nvSpPr>
        <p:spPr>
          <a:xfrm>
            <a:off x="8591269" y="3680605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4D0DA87-DD49-4B18-896F-CB115FAF73C9}"/>
              </a:ext>
            </a:extLst>
          </p:cNvPr>
          <p:cNvSpPr txBox="1"/>
          <p:nvPr/>
        </p:nvSpPr>
        <p:spPr>
          <a:xfrm>
            <a:off x="9828371" y="3680605"/>
            <a:ext cx="35458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5027D7-9A57-478E-92D6-21D7B45DA660}"/>
              </a:ext>
            </a:extLst>
          </p:cNvPr>
          <p:cNvSpPr/>
          <p:nvPr/>
        </p:nvSpPr>
        <p:spPr>
          <a:xfrm>
            <a:off x="3551959" y="1276660"/>
            <a:ext cx="45719" cy="38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A27C67-0A42-4FF3-AF46-B92C9C65750B}"/>
              </a:ext>
            </a:extLst>
          </p:cNvPr>
          <p:cNvSpPr/>
          <p:nvPr/>
        </p:nvSpPr>
        <p:spPr>
          <a:xfrm>
            <a:off x="4604917" y="1276660"/>
            <a:ext cx="45719" cy="19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4AFCCDA-51E3-4470-82CA-E734521BE29A}"/>
              </a:ext>
            </a:extLst>
          </p:cNvPr>
          <p:cNvSpPr/>
          <p:nvPr/>
        </p:nvSpPr>
        <p:spPr>
          <a:xfrm>
            <a:off x="3967396" y="1276663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DF54F93-1422-4215-96E0-2E0B5727EAB9}"/>
              </a:ext>
            </a:extLst>
          </p:cNvPr>
          <p:cNvSpPr/>
          <p:nvPr/>
        </p:nvSpPr>
        <p:spPr>
          <a:xfrm>
            <a:off x="4224872" y="1276663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4AE9C27-2EF5-4601-A808-D94118ECB714}"/>
              </a:ext>
            </a:extLst>
          </p:cNvPr>
          <p:cNvSpPr/>
          <p:nvPr/>
        </p:nvSpPr>
        <p:spPr>
          <a:xfrm>
            <a:off x="5902547" y="1265774"/>
            <a:ext cx="45719" cy="197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8A51C01-3CAD-453B-826C-7B675F4ECE49}"/>
              </a:ext>
            </a:extLst>
          </p:cNvPr>
          <p:cNvSpPr/>
          <p:nvPr/>
        </p:nvSpPr>
        <p:spPr>
          <a:xfrm>
            <a:off x="7061459" y="1246369"/>
            <a:ext cx="45719" cy="157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602BF98-3BD8-4BD3-A85F-78067979E8C6}"/>
              </a:ext>
            </a:extLst>
          </p:cNvPr>
          <p:cNvSpPr/>
          <p:nvPr/>
        </p:nvSpPr>
        <p:spPr>
          <a:xfrm>
            <a:off x="7242843" y="1254888"/>
            <a:ext cx="45719" cy="647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5E5AEDE-B725-4201-B8FE-4B38CE3426D8}"/>
              </a:ext>
            </a:extLst>
          </p:cNvPr>
          <p:cNvSpPr/>
          <p:nvPr/>
        </p:nvSpPr>
        <p:spPr>
          <a:xfrm>
            <a:off x="8289243" y="1223340"/>
            <a:ext cx="45719" cy="39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151A743-B40D-436A-9190-57C2DFD48DAD}"/>
              </a:ext>
            </a:extLst>
          </p:cNvPr>
          <p:cNvSpPr/>
          <p:nvPr/>
        </p:nvSpPr>
        <p:spPr>
          <a:xfrm>
            <a:off x="8648216" y="1237382"/>
            <a:ext cx="45719" cy="193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548B1AD-B8C3-41F8-BE8A-0F60400F46B8}"/>
              </a:ext>
            </a:extLst>
          </p:cNvPr>
          <p:cNvSpPr/>
          <p:nvPr/>
        </p:nvSpPr>
        <p:spPr>
          <a:xfrm>
            <a:off x="10047577" y="1219005"/>
            <a:ext cx="45719" cy="184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E9CC36-4698-4055-ADB2-7CE2A5A0516C}"/>
              </a:ext>
            </a:extLst>
          </p:cNvPr>
          <p:cNvSpPr txBox="1"/>
          <p:nvPr/>
        </p:nvSpPr>
        <p:spPr>
          <a:xfrm>
            <a:off x="0" y="6401513"/>
            <a:ext cx="1265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Wurtz, 2020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178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C9E26235-2C2C-44EF-BEC7-0AAF06F7B50F}"/>
              </a:ext>
            </a:extLst>
          </p:cNvPr>
          <p:cNvGrpSpPr/>
          <p:nvPr/>
        </p:nvGrpSpPr>
        <p:grpSpPr>
          <a:xfrm>
            <a:off x="2367984" y="2065975"/>
            <a:ext cx="3200863" cy="4657308"/>
            <a:chOff x="367733" y="2065975"/>
            <a:chExt cx="3200863" cy="465730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8E440B9-D161-494F-9ABB-8D8FF1642000}"/>
                </a:ext>
              </a:extLst>
            </p:cNvPr>
            <p:cNvSpPr/>
            <p:nvPr/>
          </p:nvSpPr>
          <p:spPr>
            <a:xfrm>
              <a:off x="373224" y="3669063"/>
              <a:ext cx="1875453" cy="3054220"/>
            </a:xfrm>
            <a:prstGeom prst="rect">
              <a:avLst/>
            </a:prstGeom>
            <a:pattFill prst="divot">
              <a:fgClr>
                <a:srgbClr val="00B0F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83AD95C-0EED-4F4E-9872-3B04C8FE9F8F}"/>
                </a:ext>
              </a:extLst>
            </p:cNvPr>
            <p:cNvSpPr/>
            <p:nvPr/>
          </p:nvSpPr>
          <p:spPr>
            <a:xfrm>
              <a:off x="367733" y="2356782"/>
              <a:ext cx="1907261" cy="1309169"/>
            </a:xfrm>
            <a:prstGeom prst="rect">
              <a:avLst/>
            </a:prstGeom>
            <a:pattFill prst="divot">
              <a:fgClr>
                <a:srgbClr val="996633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3CF083B-A560-4380-B7BC-A8C60992BE3E}"/>
                </a:ext>
              </a:extLst>
            </p:cNvPr>
            <p:cNvSpPr txBox="1"/>
            <p:nvPr/>
          </p:nvSpPr>
          <p:spPr>
            <a:xfrm>
              <a:off x="2197387" y="2065975"/>
              <a:ext cx="137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Land surface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0A2ED5-4F0E-40E9-9144-480D587CA56D}"/>
                </a:ext>
              </a:extLst>
            </p:cNvPr>
            <p:cNvSpPr txBox="1"/>
            <p:nvPr/>
          </p:nvSpPr>
          <p:spPr>
            <a:xfrm>
              <a:off x="2197387" y="3440618"/>
              <a:ext cx="1288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Water table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06CA719D-4466-49A5-8969-9DAFD30C94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53"/>
          <a:stretch/>
        </p:blipFill>
        <p:spPr>
          <a:xfrm>
            <a:off x="7168465" y="1065320"/>
            <a:ext cx="4866699" cy="57868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7D5267-BBD6-44D0-87FD-F249356C0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Death Valley Regional Flow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E748F-5673-46A6-A33F-7E5AC9D57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6985"/>
            <a:ext cx="5810596" cy="8663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Geologic Framework Model for</a:t>
            </a:r>
          </a:p>
          <a:p>
            <a:r>
              <a:rPr lang="en-US" sz="2200" dirty="0"/>
              <a:t>Pahute Mesa–Oasis Valley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FFE26F-01D7-4E21-BDB6-581C6C9467A9}"/>
              </a:ext>
            </a:extLst>
          </p:cNvPr>
          <p:cNvSpPr txBox="1"/>
          <p:nvPr/>
        </p:nvSpPr>
        <p:spPr>
          <a:xfrm>
            <a:off x="10233460" y="2361837"/>
            <a:ext cx="97719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/>
              <a:t>Ash Meadows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954BBD-1A5F-44E8-BF97-5E145AE7311A}"/>
              </a:ext>
            </a:extLst>
          </p:cNvPr>
          <p:cNvSpPr txBox="1"/>
          <p:nvPr/>
        </p:nvSpPr>
        <p:spPr>
          <a:xfrm>
            <a:off x="8342330" y="1441021"/>
            <a:ext cx="117828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/>
              <a:t>Pahute Mesa-Oasis Valley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F763A7-1691-4632-90C2-E41C069FF1B0}"/>
              </a:ext>
            </a:extLst>
          </p:cNvPr>
          <p:cNvSpPr txBox="1"/>
          <p:nvPr/>
        </p:nvSpPr>
        <p:spPr>
          <a:xfrm>
            <a:off x="7697626" y="4381173"/>
            <a:ext cx="123552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/>
              <a:t>Alkali Flat-</a:t>
            </a:r>
          </a:p>
          <a:p>
            <a:pPr algn="ctr"/>
            <a:r>
              <a:rPr lang="en-US" sz="1600" b="1" dirty="0"/>
              <a:t>Furnace Creek Ranch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1274EE-F7C2-4C41-9462-04F4AFF6A00F}"/>
              </a:ext>
            </a:extLst>
          </p:cNvPr>
          <p:cNvSpPr txBox="1"/>
          <p:nvPr/>
        </p:nvSpPr>
        <p:spPr>
          <a:xfrm>
            <a:off x="9093136" y="5219759"/>
            <a:ext cx="174091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/>
              <a:t>Pahrump to </a:t>
            </a:r>
          </a:p>
          <a:p>
            <a:pPr algn="ctr"/>
            <a:r>
              <a:rPr lang="en-US" sz="1600" b="1" dirty="0"/>
              <a:t>Death Valley South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6300BB-C8B1-47B3-A1BF-B341EEE42422}"/>
              </a:ext>
            </a:extLst>
          </p:cNvPr>
          <p:cNvSpPr txBox="1"/>
          <p:nvPr/>
        </p:nvSpPr>
        <p:spPr>
          <a:xfrm>
            <a:off x="11438908" y="4691170"/>
            <a:ext cx="67711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Las Vegas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98011F-0C00-4408-B868-AB5637136E48}"/>
              </a:ext>
            </a:extLst>
          </p:cNvPr>
          <p:cNvSpPr/>
          <p:nvPr/>
        </p:nvSpPr>
        <p:spPr>
          <a:xfrm>
            <a:off x="11828054" y="5155748"/>
            <a:ext cx="70409" cy="64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B45092-CAF2-48B1-AA9E-FFFC967E1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7646" y="6596477"/>
            <a:ext cx="1060804" cy="25527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9000120B-3653-4F7C-BEB7-CC80E8A1FC4F}"/>
              </a:ext>
            </a:extLst>
          </p:cNvPr>
          <p:cNvGrpSpPr/>
          <p:nvPr/>
        </p:nvGrpSpPr>
        <p:grpSpPr>
          <a:xfrm>
            <a:off x="7748985" y="1083076"/>
            <a:ext cx="1810324" cy="2393838"/>
            <a:chOff x="4610100" y="325967"/>
            <a:chExt cx="4445000" cy="64516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57F4B63-53A2-442E-8B07-7FEDDD4A3D4A}"/>
                </a:ext>
              </a:extLst>
            </p:cNvPr>
            <p:cNvSpPr/>
            <p:nvPr/>
          </p:nvSpPr>
          <p:spPr>
            <a:xfrm>
              <a:off x="5109633" y="325967"/>
              <a:ext cx="3945467" cy="2599266"/>
            </a:xfrm>
            <a:custGeom>
              <a:avLst/>
              <a:gdLst>
                <a:gd name="connsiteX0" fmla="*/ 0 w 3945467"/>
                <a:gd name="connsiteY0" fmla="*/ 948266 h 2599266"/>
                <a:gd name="connsiteX1" fmla="*/ 46567 w 3945467"/>
                <a:gd name="connsiteY1" fmla="*/ 969433 h 2599266"/>
                <a:gd name="connsiteX2" fmla="*/ 80434 w 3945467"/>
                <a:gd name="connsiteY2" fmla="*/ 1058333 h 2599266"/>
                <a:gd name="connsiteX3" fmla="*/ 232834 w 3945467"/>
                <a:gd name="connsiteY3" fmla="*/ 1143000 h 2599266"/>
                <a:gd name="connsiteX4" fmla="*/ 495300 w 3945467"/>
                <a:gd name="connsiteY4" fmla="*/ 1159933 h 2599266"/>
                <a:gd name="connsiteX5" fmla="*/ 584200 w 3945467"/>
                <a:gd name="connsiteY5" fmla="*/ 1202266 h 2599266"/>
                <a:gd name="connsiteX6" fmla="*/ 690034 w 3945467"/>
                <a:gd name="connsiteY6" fmla="*/ 1236133 h 2599266"/>
                <a:gd name="connsiteX7" fmla="*/ 787400 w 3945467"/>
                <a:gd name="connsiteY7" fmla="*/ 1159933 h 2599266"/>
                <a:gd name="connsiteX8" fmla="*/ 939800 w 3945467"/>
                <a:gd name="connsiteY8" fmla="*/ 1092200 h 2599266"/>
                <a:gd name="connsiteX9" fmla="*/ 1062567 w 3945467"/>
                <a:gd name="connsiteY9" fmla="*/ 867833 h 2599266"/>
                <a:gd name="connsiteX10" fmla="*/ 1117600 w 3945467"/>
                <a:gd name="connsiteY10" fmla="*/ 783166 h 2599266"/>
                <a:gd name="connsiteX11" fmla="*/ 1126067 w 3945467"/>
                <a:gd name="connsiteY11" fmla="*/ 711200 h 2599266"/>
                <a:gd name="connsiteX12" fmla="*/ 1261534 w 3945467"/>
                <a:gd name="connsiteY12" fmla="*/ 596900 h 2599266"/>
                <a:gd name="connsiteX13" fmla="*/ 1494367 w 3945467"/>
                <a:gd name="connsiteY13" fmla="*/ 495300 h 2599266"/>
                <a:gd name="connsiteX14" fmla="*/ 2230967 w 3945467"/>
                <a:gd name="connsiteY14" fmla="*/ 46566 h 2599266"/>
                <a:gd name="connsiteX15" fmla="*/ 2413000 w 3945467"/>
                <a:gd name="connsiteY15" fmla="*/ 12700 h 2599266"/>
                <a:gd name="connsiteX16" fmla="*/ 2527300 w 3945467"/>
                <a:gd name="connsiteY16" fmla="*/ 0 h 2599266"/>
                <a:gd name="connsiteX17" fmla="*/ 2654300 w 3945467"/>
                <a:gd name="connsiteY17" fmla="*/ 12700 h 2599266"/>
                <a:gd name="connsiteX18" fmla="*/ 2908300 w 3945467"/>
                <a:gd name="connsiteY18" fmla="*/ 38100 h 2599266"/>
                <a:gd name="connsiteX19" fmla="*/ 3170767 w 3945467"/>
                <a:gd name="connsiteY19" fmla="*/ 80433 h 2599266"/>
                <a:gd name="connsiteX20" fmla="*/ 3471334 w 3945467"/>
                <a:gd name="connsiteY20" fmla="*/ 165100 h 2599266"/>
                <a:gd name="connsiteX21" fmla="*/ 3674534 w 3945467"/>
                <a:gd name="connsiteY21" fmla="*/ 241300 h 2599266"/>
                <a:gd name="connsiteX22" fmla="*/ 3776134 w 3945467"/>
                <a:gd name="connsiteY22" fmla="*/ 283633 h 2599266"/>
                <a:gd name="connsiteX23" fmla="*/ 3759200 w 3945467"/>
                <a:gd name="connsiteY23" fmla="*/ 486833 h 2599266"/>
                <a:gd name="connsiteX24" fmla="*/ 3742267 w 3945467"/>
                <a:gd name="connsiteY24" fmla="*/ 732366 h 2599266"/>
                <a:gd name="connsiteX25" fmla="*/ 3924300 w 3945467"/>
                <a:gd name="connsiteY25" fmla="*/ 1087966 h 2599266"/>
                <a:gd name="connsiteX26" fmla="*/ 3937000 w 3945467"/>
                <a:gd name="connsiteY26" fmla="*/ 1325033 h 2599266"/>
                <a:gd name="connsiteX27" fmla="*/ 3945467 w 3945467"/>
                <a:gd name="connsiteY27" fmla="*/ 1464733 h 2599266"/>
                <a:gd name="connsiteX28" fmla="*/ 3945467 w 3945467"/>
                <a:gd name="connsiteY28" fmla="*/ 1524000 h 2599266"/>
                <a:gd name="connsiteX29" fmla="*/ 3915834 w 3945467"/>
                <a:gd name="connsiteY29" fmla="*/ 1710266 h 2599266"/>
                <a:gd name="connsiteX30" fmla="*/ 3886200 w 3945467"/>
                <a:gd name="connsiteY30" fmla="*/ 1951566 h 2599266"/>
                <a:gd name="connsiteX31" fmla="*/ 3860800 w 3945467"/>
                <a:gd name="connsiteY31" fmla="*/ 2019300 h 2599266"/>
                <a:gd name="connsiteX32" fmla="*/ 3814234 w 3945467"/>
                <a:gd name="connsiteY32" fmla="*/ 2129366 h 2599266"/>
                <a:gd name="connsiteX33" fmla="*/ 3704167 w 3945467"/>
                <a:gd name="connsiteY33" fmla="*/ 2269066 h 2599266"/>
                <a:gd name="connsiteX34" fmla="*/ 3581400 w 3945467"/>
                <a:gd name="connsiteY34" fmla="*/ 2413000 h 2599266"/>
                <a:gd name="connsiteX35" fmla="*/ 3500967 w 3945467"/>
                <a:gd name="connsiteY35" fmla="*/ 2510366 h 2599266"/>
                <a:gd name="connsiteX36" fmla="*/ 3437467 w 3945467"/>
                <a:gd name="connsiteY36" fmla="*/ 2599266 h 259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45467" h="2599266">
                  <a:moveTo>
                    <a:pt x="0" y="948266"/>
                  </a:moveTo>
                  <a:lnTo>
                    <a:pt x="46567" y="969433"/>
                  </a:lnTo>
                  <a:lnTo>
                    <a:pt x="80434" y="1058333"/>
                  </a:lnTo>
                  <a:lnTo>
                    <a:pt x="232834" y="1143000"/>
                  </a:lnTo>
                  <a:lnTo>
                    <a:pt x="495300" y="1159933"/>
                  </a:lnTo>
                  <a:lnTo>
                    <a:pt x="584200" y="1202266"/>
                  </a:lnTo>
                  <a:lnTo>
                    <a:pt x="690034" y="1236133"/>
                  </a:lnTo>
                  <a:lnTo>
                    <a:pt x="787400" y="1159933"/>
                  </a:lnTo>
                  <a:lnTo>
                    <a:pt x="939800" y="1092200"/>
                  </a:lnTo>
                  <a:lnTo>
                    <a:pt x="1062567" y="867833"/>
                  </a:lnTo>
                  <a:lnTo>
                    <a:pt x="1117600" y="783166"/>
                  </a:lnTo>
                  <a:lnTo>
                    <a:pt x="1126067" y="711200"/>
                  </a:lnTo>
                  <a:lnTo>
                    <a:pt x="1261534" y="596900"/>
                  </a:lnTo>
                  <a:lnTo>
                    <a:pt x="1494367" y="495300"/>
                  </a:lnTo>
                  <a:lnTo>
                    <a:pt x="2230967" y="46566"/>
                  </a:lnTo>
                  <a:lnTo>
                    <a:pt x="2413000" y="12700"/>
                  </a:lnTo>
                  <a:lnTo>
                    <a:pt x="2527300" y="0"/>
                  </a:lnTo>
                  <a:lnTo>
                    <a:pt x="2654300" y="12700"/>
                  </a:lnTo>
                  <a:lnTo>
                    <a:pt x="2908300" y="38100"/>
                  </a:lnTo>
                  <a:lnTo>
                    <a:pt x="3170767" y="80433"/>
                  </a:lnTo>
                  <a:lnTo>
                    <a:pt x="3471334" y="165100"/>
                  </a:lnTo>
                  <a:lnTo>
                    <a:pt x="3674534" y="241300"/>
                  </a:lnTo>
                  <a:lnTo>
                    <a:pt x="3776134" y="283633"/>
                  </a:lnTo>
                  <a:lnTo>
                    <a:pt x="3759200" y="486833"/>
                  </a:lnTo>
                  <a:lnTo>
                    <a:pt x="3742267" y="732366"/>
                  </a:lnTo>
                  <a:lnTo>
                    <a:pt x="3924300" y="1087966"/>
                  </a:lnTo>
                  <a:lnTo>
                    <a:pt x="3937000" y="1325033"/>
                  </a:lnTo>
                  <a:lnTo>
                    <a:pt x="3945467" y="1464733"/>
                  </a:lnTo>
                  <a:lnTo>
                    <a:pt x="3945467" y="1524000"/>
                  </a:lnTo>
                  <a:lnTo>
                    <a:pt x="3915834" y="1710266"/>
                  </a:lnTo>
                  <a:lnTo>
                    <a:pt x="3886200" y="1951566"/>
                  </a:lnTo>
                  <a:lnTo>
                    <a:pt x="3860800" y="2019300"/>
                  </a:lnTo>
                  <a:lnTo>
                    <a:pt x="3814234" y="2129366"/>
                  </a:lnTo>
                  <a:lnTo>
                    <a:pt x="3704167" y="2269066"/>
                  </a:lnTo>
                  <a:lnTo>
                    <a:pt x="3581400" y="2413000"/>
                  </a:lnTo>
                  <a:lnTo>
                    <a:pt x="3500967" y="2510366"/>
                  </a:lnTo>
                  <a:lnTo>
                    <a:pt x="3437467" y="2599266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B3680A7-21A3-44A6-A773-41A8AE920348}"/>
                </a:ext>
              </a:extLst>
            </p:cNvPr>
            <p:cNvSpPr/>
            <p:nvPr/>
          </p:nvSpPr>
          <p:spPr>
            <a:xfrm>
              <a:off x="6612467" y="2908300"/>
              <a:ext cx="1943100" cy="2565400"/>
            </a:xfrm>
            <a:custGeom>
              <a:avLst/>
              <a:gdLst>
                <a:gd name="connsiteX0" fmla="*/ 1943100 w 1943100"/>
                <a:gd name="connsiteY0" fmla="*/ 0 h 2565400"/>
                <a:gd name="connsiteX1" fmla="*/ 1921933 w 1943100"/>
                <a:gd name="connsiteY1" fmla="*/ 67733 h 2565400"/>
                <a:gd name="connsiteX2" fmla="*/ 1892300 w 1943100"/>
                <a:gd name="connsiteY2" fmla="*/ 118533 h 2565400"/>
                <a:gd name="connsiteX3" fmla="*/ 1841500 w 1943100"/>
                <a:gd name="connsiteY3" fmla="*/ 186267 h 2565400"/>
                <a:gd name="connsiteX4" fmla="*/ 1807633 w 1943100"/>
                <a:gd name="connsiteY4" fmla="*/ 232833 h 2565400"/>
                <a:gd name="connsiteX5" fmla="*/ 1765300 w 1943100"/>
                <a:gd name="connsiteY5" fmla="*/ 313267 h 2565400"/>
                <a:gd name="connsiteX6" fmla="*/ 1710266 w 1943100"/>
                <a:gd name="connsiteY6" fmla="*/ 381000 h 2565400"/>
                <a:gd name="connsiteX7" fmla="*/ 1689100 w 1943100"/>
                <a:gd name="connsiteY7" fmla="*/ 427567 h 2565400"/>
                <a:gd name="connsiteX8" fmla="*/ 1667933 w 1943100"/>
                <a:gd name="connsiteY8" fmla="*/ 503767 h 2565400"/>
                <a:gd name="connsiteX9" fmla="*/ 1642533 w 1943100"/>
                <a:gd name="connsiteY9" fmla="*/ 571500 h 2565400"/>
                <a:gd name="connsiteX10" fmla="*/ 1667933 w 1943100"/>
                <a:gd name="connsiteY10" fmla="*/ 1011767 h 2565400"/>
                <a:gd name="connsiteX11" fmla="*/ 1612900 w 1943100"/>
                <a:gd name="connsiteY11" fmla="*/ 1083733 h 2565400"/>
                <a:gd name="connsiteX12" fmla="*/ 1553633 w 1943100"/>
                <a:gd name="connsiteY12" fmla="*/ 1210733 h 2565400"/>
                <a:gd name="connsiteX13" fmla="*/ 1460500 w 1943100"/>
                <a:gd name="connsiteY13" fmla="*/ 1367367 h 2565400"/>
                <a:gd name="connsiteX14" fmla="*/ 1295400 w 1943100"/>
                <a:gd name="connsiteY14" fmla="*/ 1540933 h 2565400"/>
                <a:gd name="connsiteX15" fmla="*/ 1193800 w 1943100"/>
                <a:gd name="connsiteY15" fmla="*/ 1574800 h 2565400"/>
                <a:gd name="connsiteX16" fmla="*/ 1100666 w 1943100"/>
                <a:gd name="connsiteY16" fmla="*/ 1634067 h 2565400"/>
                <a:gd name="connsiteX17" fmla="*/ 990600 w 1943100"/>
                <a:gd name="connsiteY17" fmla="*/ 1718733 h 2565400"/>
                <a:gd name="connsiteX18" fmla="*/ 863600 w 1943100"/>
                <a:gd name="connsiteY18" fmla="*/ 1841500 h 2565400"/>
                <a:gd name="connsiteX19" fmla="*/ 596900 w 1943100"/>
                <a:gd name="connsiteY19" fmla="*/ 2175933 h 2565400"/>
                <a:gd name="connsiteX20" fmla="*/ 533400 w 1943100"/>
                <a:gd name="connsiteY20" fmla="*/ 2214033 h 2565400"/>
                <a:gd name="connsiteX21" fmla="*/ 220133 w 1943100"/>
                <a:gd name="connsiteY21" fmla="*/ 2379133 h 2565400"/>
                <a:gd name="connsiteX22" fmla="*/ 0 w 1943100"/>
                <a:gd name="connsiteY22" fmla="*/ 2565400 h 256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43100" h="2565400">
                  <a:moveTo>
                    <a:pt x="1943100" y="0"/>
                  </a:moveTo>
                  <a:lnTo>
                    <a:pt x="1921933" y="67733"/>
                  </a:lnTo>
                  <a:lnTo>
                    <a:pt x="1892300" y="118533"/>
                  </a:lnTo>
                  <a:lnTo>
                    <a:pt x="1841500" y="186267"/>
                  </a:lnTo>
                  <a:lnTo>
                    <a:pt x="1807633" y="232833"/>
                  </a:lnTo>
                  <a:lnTo>
                    <a:pt x="1765300" y="313267"/>
                  </a:lnTo>
                  <a:lnTo>
                    <a:pt x="1710266" y="381000"/>
                  </a:lnTo>
                  <a:lnTo>
                    <a:pt x="1689100" y="427567"/>
                  </a:lnTo>
                  <a:lnTo>
                    <a:pt x="1667933" y="503767"/>
                  </a:lnTo>
                  <a:lnTo>
                    <a:pt x="1642533" y="571500"/>
                  </a:lnTo>
                  <a:lnTo>
                    <a:pt x="1667933" y="1011767"/>
                  </a:lnTo>
                  <a:lnTo>
                    <a:pt x="1612900" y="1083733"/>
                  </a:lnTo>
                  <a:lnTo>
                    <a:pt x="1553633" y="1210733"/>
                  </a:lnTo>
                  <a:lnTo>
                    <a:pt x="1460500" y="1367367"/>
                  </a:lnTo>
                  <a:lnTo>
                    <a:pt x="1295400" y="1540933"/>
                  </a:lnTo>
                  <a:lnTo>
                    <a:pt x="1193800" y="1574800"/>
                  </a:lnTo>
                  <a:lnTo>
                    <a:pt x="1100666" y="1634067"/>
                  </a:lnTo>
                  <a:lnTo>
                    <a:pt x="990600" y="1718733"/>
                  </a:lnTo>
                  <a:lnTo>
                    <a:pt x="863600" y="1841500"/>
                  </a:lnTo>
                  <a:lnTo>
                    <a:pt x="596900" y="2175933"/>
                  </a:lnTo>
                  <a:lnTo>
                    <a:pt x="533400" y="2214033"/>
                  </a:lnTo>
                  <a:lnTo>
                    <a:pt x="220133" y="2379133"/>
                  </a:lnTo>
                  <a:lnTo>
                    <a:pt x="0" y="256540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2AFF0E5-B61C-4A19-B5B9-275AE2EB22E7}"/>
                </a:ext>
              </a:extLst>
            </p:cNvPr>
            <p:cNvSpPr/>
            <p:nvPr/>
          </p:nvSpPr>
          <p:spPr>
            <a:xfrm>
              <a:off x="4610100" y="4072467"/>
              <a:ext cx="2019300" cy="2705100"/>
            </a:xfrm>
            <a:custGeom>
              <a:avLst/>
              <a:gdLst>
                <a:gd name="connsiteX0" fmla="*/ 2019300 w 2019300"/>
                <a:gd name="connsiteY0" fmla="*/ 1392766 h 2705100"/>
                <a:gd name="connsiteX1" fmla="*/ 1854200 w 2019300"/>
                <a:gd name="connsiteY1" fmla="*/ 1540933 h 2705100"/>
                <a:gd name="connsiteX2" fmla="*/ 1579033 w 2019300"/>
                <a:gd name="connsiteY2" fmla="*/ 1735666 h 2705100"/>
                <a:gd name="connsiteX3" fmla="*/ 1532467 w 2019300"/>
                <a:gd name="connsiteY3" fmla="*/ 1782233 h 2705100"/>
                <a:gd name="connsiteX4" fmla="*/ 1460500 w 2019300"/>
                <a:gd name="connsiteY4" fmla="*/ 1794933 h 2705100"/>
                <a:gd name="connsiteX5" fmla="*/ 1350433 w 2019300"/>
                <a:gd name="connsiteY5" fmla="*/ 1854200 h 2705100"/>
                <a:gd name="connsiteX6" fmla="*/ 1270000 w 2019300"/>
                <a:gd name="connsiteY6" fmla="*/ 1879600 h 2705100"/>
                <a:gd name="connsiteX7" fmla="*/ 1244600 w 2019300"/>
                <a:gd name="connsiteY7" fmla="*/ 1883833 h 2705100"/>
                <a:gd name="connsiteX8" fmla="*/ 1164167 w 2019300"/>
                <a:gd name="connsiteY8" fmla="*/ 1938866 h 2705100"/>
                <a:gd name="connsiteX9" fmla="*/ 1011767 w 2019300"/>
                <a:gd name="connsiteY9" fmla="*/ 2142066 h 2705100"/>
                <a:gd name="connsiteX10" fmla="*/ 982133 w 2019300"/>
                <a:gd name="connsiteY10" fmla="*/ 2218266 h 2705100"/>
                <a:gd name="connsiteX11" fmla="*/ 956733 w 2019300"/>
                <a:gd name="connsiteY11" fmla="*/ 2311400 h 2705100"/>
                <a:gd name="connsiteX12" fmla="*/ 944033 w 2019300"/>
                <a:gd name="connsiteY12" fmla="*/ 2370666 h 2705100"/>
                <a:gd name="connsiteX13" fmla="*/ 960967 w 2019300"/>
                <a:gd name="connsiteY13" fmla="*/ 2442633 h 2705100"/>
                <a:gd name="connsiteX14" fmla="*/ 927100 w 2019300"/>
                <a:gd name="connsiteY14" fmla="*/ 2484966 h 2705100"/>
                <a:gd name="connsiteX15" fmla="*/ 910167 w 2019300"/>
                <a:gd name="connsiteY15" fmla="*/ 2548466 h 2705100"/>
                <a:gd name="connsiteX16" fmla="*/ 918633 w 2019300"/>
                <a:gd name="connsiteY16" fmla="*/ 2578100 h 2705100"/>
                <a:gd name="connsiteX17" fmla="*/ 872067 w 2019300"/>
                <a:gd name="connsiteY17" fmla="*/ 2624666 h 2705100"/>
                <a:gd name="connsiteX18" fmla="*/ 846667 w 2019300"/>
                <a:gd name="connsiteY18" fmla="*/ 2662766 h 2705100"/>
                <a:gd name="connsiteX19" fmla="*/ 728133 w 2019300"/>
                <a:gd name="connsiteY19" fmla="*/ 2705100 h 2705100"/>
                <a:gd name="connsiteX20" fmla="*/ 668867 w 2019300"/>
                <a:gd name="connsiteY20" fmla="*/ 2671233 h 2705100"/>
                <a:gd name="connsiteX21" fmla="*/ 609600 w 2019300"/>
                <a:gd name="connsiteY21" fmla="*/ 2599266 h 2705100"/>
                <a:gd name="connsiteX22" fmla="*/ 588433 w 2019300"/>
                <a:gd name="connsiteY22" fmla="*/ 2573866 h 2705100"/>
                <a:gd name="connsiteX23" fmla="*/ 516467 w 2019300"/>
                <a:gd name="connsiteY23" fmla="*/ 2561166 h 2705100"/>
                <a:gd name="connsiteX24" fmla="*/ 444500 w 2019300"/>
                <a:gd name="connsiteY24" fmla="*/ 2565400 h 2705100"/>
                <a:gd name="connsiteX25" fmla="*/ 406400 w 2019300"/>
                <a:gd name="connsiteY25" fmla="*/ 2573866 h 2705100"/>
                <a:gd name="connsiteX26" fmla="*/ 355600 w 2019300"/>
                <a:gd name="connsiteY26" fmla="*/ 2573866 h 2705100"/>
                <a:gd name="connsiteX27" fmla="*/ 334433 w 2019300"/>
                <a:gd name="connsiteY27" fmla="*/ 2556933 h 2705100"/>
                <a:gd name="connsiteX28" fmla="*/ 300567 w 2019300"/>
                <a:gd name="connsiteY28" fmla="*/ 2484966 h 2705100"/>
                <a:gd name="connsiteX29" fmla="*/ 262467 w 2019300"/>
                <a:gd name="connsiteY29" fmla="*/ 2421466 h 2705100"/>
                <a:gd name="connsiteX30" fmla="*/ 241300 w 2019300"/>
                <a:gd name="connsiteY30" fmla="*/ 2328333 h 2705100"/>
                <a:gd name="connsiteX31" fmla="*/ 241300 w 2019300"/>
                <a:gd name="connsiteY31" fmla="*/ 2277533 h 2705100"/>
                <a:gd name="connsiteX32" fmla="*/ 254000 w 2019300"/>
                <a:gd name="connsiteY32" fmla="*/ 2205566 h 2705100"/>
                <a:gd name="connsiteX33" fmla="*/ 287867 w 2019300"/>
                <a:gd name="connsiteY33" fmla="*/ 2142066 h 2705100"/>
                <a:gd name="connsiteX34" fmla="*/ 317500 w 2019300"/>
                <a:gd name="connsiteY34" fmla="*/ 2027766 h 2705100"/>
                <a:gd name="connsiteX35" fmla="*/ 372533 w 2019300"/>
                <a:gd name="connsiteY35" fmla="*/ 1913466 h 2705100"/>
                <a:gd name="connsiteX36" fmla="*/ 393700 w 2019300"/>
                <a:gd name="connsiteY36" fmla="*/ 1862666 h 2705100"/>
                <a:gd name="connsiteX37" fmla="*/ 372533 w 2019300"/>
                <a:gd name="connsiteY37" fmla="*/ 1761066 h 2705100"/>
                <a:gd name="connsiteX38" fmla="*/ 368300 w 2019300"/>
                <a:gd name="connsiteY38" fmla="*/ 1689100 h 2705100"/>
                <a:gd name="connsiteX39" fmla="*/ 292100 w 2019300"/>
                <a:gd name="connsiteY39" fmla="*/ 1553633 h 2705100"/>
                <a:gd name="connsiteX40" fmla="*/ 262467 w 2019300"/>
                <a:gd name="connsiteY40" fmla="*/ 1515533 h 2705100"/>
                <a:gd name="connsiteX41" fmla="*/ 203200 w 2019300"/>
                <a:gd name="connsiteY41" fmla="*/ 1460500 h 2705100"/>
                <a:gd name="connsiteX42" fmla="*/ 143933 w 2019300"/>
                <a:gd name="connsiteY42" fmla="*/ 1388533 h 2705100"/>
                <a:gd name="connsiteX43" fmla="*/ 97367 w 2019300"/>
                <a:gd name="connsiteY43" fmla="*/ 1337733 h 2705100"/>
                <a:gd name="connsiteX44" fmla="*/ 50800 w 2019300"/>
                <a:gd name="connsiteY44" fmla="*/ 1316566 h 2705100"/>
                <a:gd name="connsiteX45" fmla="*/ 21167 w 2019300"/>
                <a:gd name="connsiteY45" fmla="*/ 1214966 h 2705100"/>
                <a:gd name="connsiteX46" fmla="*/ 8467 w 2019300"/>
                <a:gd name="connsiteY46" fmla="*/ 982133 h 2705100"/>
                <a:gd name="connsiteX47" fmla="*/ 0 w 2019300"/>
                <a:gd name="connsiteY47" fmla="*/ 905933 h 2705100"/>
                <a:gd name="connsiteX48" fmla="*/ 0 w 2019300"/>
                <a:gd name="connsiteY48" fmla="*/ 800100 h 2705100"/>
                <a:gd name="connsiteX49" fmla="*/ 12700 w 2019300"/>
                <a:gd name="connsiteY49" fmla="*/ 728133 h 2705100"/>
                <a:gd name="connsiteX50" fmla="*/ 33867 w 2019300"/>
                <a:gd name="connsiteY50" fmla="*/ 673100 h 2705100"/>
                <a:gd name="connsiteX51" fmla="*/ 105833 w 2019300"/>
                <a:gd name="connsiteY51" fmla="*/ 618066 h 2705100"/>
                <a:gd name="connsiteX52" fmla="*/ 270933 w 2019300"/>
                <a:gd name="connsiteY52" fmla="*/ 508000 h 2705100"/>
                <a:gd name="connsiteX53" fmla="*/ 334433 w 2019300"/>
                <a:gd name="connsiteY53" fmla="*/ 469900 h 2705100"/>
                <a:gd name="connsiteX54" fmla="*/ 491067 w 2019300"/>
                <a:gd name="connsiteY54" fmla="*/ 300566 h 2705100"/>
                <a:gd name="connsiteX55" fmla="*/ 474133 w 2019300"/>
                <a:gd name="connsiteY55" fmla="*/ 224366 h 2705100"/>
                <a:gd name="connsiteX56" fmla="*/ 469900 w 2019300"/>
                <a:gd name="connsiteY56" fmla="*/ 152400 h 2705100"/>
                <a:gd name="connsiteX57" fmla="*/ 444500 w 2019300"/>
                <a:gd name="connsiteY57" fmla="*/ 59266 h 2705100"/>
                <a:gd name="connsiteX58" fmla="*/ 478367 w 2019300"/>
                <a:gd name="connsiteY58" fmla="*/ 0 h 270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019300" h="2705100">
                  <a:moveTo>
                    <a:pt x="2019300" y="1392766"/>
                  </a:moveTo>
                  <a:lnTo>
                    <a:pt x="1854200" y="1540933"/>
                  </a:lnTo>
                  <a:lnTo>
                    <a:pt x="1579033" y="1735666"/>
                  </a:lnTo>
                  <a:lnTo>
                    <a:pt x="1532467" y="1782233"/>
                  </a:lnTo>
                  <a:lnTo>
                    <a:pt x="1460500" y="1794933"/>
                  </a:lnTo>
                  <a:lnTo>
                    <a:pt x="1350433" y="1854200"/>
                  </a:lnTo>
                  <a:lnTo>
                    <a:pt x="1270000" y="1879600"/>
                  </a:lnTo>
                  <a:lnTo>
                    <a:pt x="1244600" y="1883833"/>
                  </a:lnTo>
                  <a:lnTo>
                    <a:pt x="1164167" y="1938866"/>
                  </a:lnTo>
                  <a:lnTo>
                    <a:pt x="1011767" y="2142066"/>
                  </a:lnTo>
                  <a:lnTo>
                    <a:pt x="982133" y="2218266"/>
                  </a:lnTo>
                  <a:lnTo>
                    <a:pt x="956733" y="2311400"/>
                  </a:lnTo>
                  <a:lnTo>
                    <a:pt x="944033" y="2370666"/>
                  </a:lnTo>
                  <a:lnTo>
                    <a:pt x="960967" y="2442633"/>
                  </a:lnTo>
                  <a:lnTo>
                    <a:pt x="927100" y="2484966"/>
                  </a:lnTo>
                  <a:lnTo>
                    <a:pt x="910167" y="2548466"/>
                  </a:lnTo>
                  <a:lnTo>
                    <a:pt x="918633" y="2578100"/>
                  </a:lnTo>
                  <a:lnTo>
                    <a:pt x="872067" y="2624666"/>
                  </a:lnTo>
                  <a:lnTo>
                    <a:pt x="846667" y="2662766"/>
                  </a:lnTo>
                  <a:lnTo>
                    <a:pt x="728133" y="2705100"/>
                  </a:lnTo>
                  <a:lnTo>
                    <a:pt x="668867" y="2671233"/>
                  </a:lnTo>
                  <a:lnTo>
                    <a:pt x="609600" y="2599266"/>
                  </a:lnTo>
                  <a:lnTo>
                    <a:pt x="588433" y="2573866"/>
                  </a:lnTo>
                  <a:lnTo>
                    <a:pt x="516467" y="2561166"/>
                  </a:lnTo>
                  <a:lnTo>
                    <a:pt x="444500" y="2565400"/>
                  </a:lnTo>
                  <a:lnTo>
                    <a:pt x="406400" y="2573866"/>
                  </a:lnTo>
                  <a:lnTo>
                    <a:pt x="355600" y="2573866"/>
                  </a:lnTo>
                  <a:lnTo>
                    <a:pt x="334433" y="2556933"/>
                  </a:lnTo>
                  <a:lnTo>
                    <a:pt x="300567" y="2484966"/>
                  </a:lnTo>
                  <a:lnTo>
                    <a:pt x="262467" y="2421466"/>
                  </a:lnTo>
                  <a:lnTo>
                    <a:pt x="241300" y="2328333"/>
                  </a:lnTo>
                  <a:lnTo>
                    <a:pt x="241300" y="2277533"/>
                  </a:lnTo>
                  <a:lnTo>
                    <a:pt x="254000" y="2205566"/>
                  </a:lnTo>
                  <a:lnTo>
                    <a:pt x="287867" y="2142066"/>
                  </a:lnTo>
                  <a:lnTo>
                    <a:pt x="317500" y="2027766"/>
                  </a:lnTo>
                  <a:lnTo>
                    <a:pt x="372533" y="1913466"/>
                  </a:lnTo>
                  <a:lnTo>
                    <a:pt x="393700" y="1862666"/>
                  </a:lnTo>
                  <a:lnTo>
                    <a:pt x="372533" y="1761066"/>
                  </a:lnTo>
                  <a:lnTo>
                    <a:pt x="368300" y="1689100"/>
                  </a:lnTo>
                  <a:lnTo>
                    <a:pt x="292100" y="1553633"/>
                  </a:lnTo>
                  <a:lnTo>
                    <a:pt x="262467" y="1515533"/>
                  </a:lnTo>
                  <a:lnTo>
                    <a:pt x="203200" y="1460500"/>
                  </a:lnTo>
                  <a:lnTo>
                    <a:pt x="143933" y="1388533"/>
                  </a:lnTo>
                  <a:lnTo>
                    <a:pt x="97367" y="1337733"/>
                  </a:lnTo>
                  <a:lnTo>
                    <a:pt x="50800" y="1316566"/>
                  </a:lnTo>
                  <a:lnTo>
                    <a:pt x="21167" y="1214966"/>
                  </a:lnTo>
                  <a:lnTo>
                    <a:pt x="8467" y="982133"/>
                  </a:lnTo>
                  <a:lnTo>
                    <a:pt x="0" y="905933"/>
                  </a:lnTo>
                  <a:lnTo>
                    <a:pt x="0" y="800100"/>
                  </a:lnTo>
                  <a:lnTo>
                    <a:pt x="12700" y="728133"/>
                  </a:lnTo>
                  <a:lnTo>
                    <a:pt x="33867" y="673100"/>
                  </a:lnTo>
                  <a:lnTo>
                    <a:pt x="105833" y="618066"/>
                  </a:lnTo>
                  <a:lnTo>
                    <a:pt x="270933" y="508000"/>
                  </a:lnTo>
                  <a:lnTo>
                    <a:pt x="334433" y="469900"/>
                  </a:lnTo>
                  <a:lnTo>
                    <a:pt x="491067" y="300566"/>
                  </a:lnTo>
                  <a:lnTo>
                    <a:pt x="474133" y="224366"/>
                  </a:lnTo>
                  <a:lnTo>
                    <a:pt x="469900" y="152400"/>
                  </a:lnTo>
                  <a:lnTo>
                    <a:pt x="444500" y="59266"/>
                  </a:lnTo>
                  <a:lnTo>
                    <a:pt x="478367" y="0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774E172-AF2B-4840-B02E-9AB116119E1C}"/>
                </a:ext>
              </a:extLst>
            </p:cNvPr>
            <p:cNvSpPr/>
            <p:nvPr/>
          </p:nvSpPr>
          <p:spPr>
            <a:xfrm>
              <a:off x="4766733" y="1278467"/>
              <a:ext cx="347134" cy="2802466"/>
            </a:xfrm>
            <a:custGeom>
              <a:avLst/>
              <a:gdLst>
                <a:gd name="connsiteX0" fmla="*/ 347134 w 347134"/>
                <a:gd name="connsiteY0" fmla="*/ 0 h 2802466"/>
                <a:gd name="connsiteX1" fmla="*/ 283634 w 347134"/>
                <a:gd name="connsiteY1" fmla="*/ 160866 h 2802466"/>
                <a:gd name="connsiteX2" fmla="*/ 300567 w 347134"/>
                <a:gd name="connsiteY2" fmla="*/ 275166 h 2802466"/>
                <a:gd name="connsiteX3" fmla="*/ 224367 w 347134"/>
                <a:gd name="connsiteY3" fmla="*/ 334433 h 2802466"/>
                <a:gd name="connsiteX4" fmla="*/ 232834 w 347134"/>
                <a:gd name="connsiteY4" fmla="*/ 558800 h 2802466"/>
                <a:gd name="connsiteX5" fmla="*/ 270934 w 347134"/>
                <a:gd name="connsiteY5" fmla="*/ 668866 h 2802466"/>
                <a:gd name="connsiteX6" fmla="*/ 173567 w 347134"/>
                <a:gd name="connsiteY6" fmla="*/ 876300 h 2802466"/>
                <a:gd name="connsiteX7" fmla="*/ 55034 w 347134"/>
                <a:gd name="connsiteY7" fmla="*/ 973666 h 2802466"/>
                <a:gd name="connsiteX8" fmla="*/ 46567 w 347134"/>
                <a:gd name="connsiteY8" fmla="*/ 1143000 h 2802466"/>
                <a:gd name="connsiteX9" fmla="*/ 80434 w 347134"/>
                <a:gd name="connsiteY9" fmla="*/ 1278466 h 2802466"/>
                <a:gd name="connsiteX10" fmla="*/ 76200 w 347134"/>
                <a:gd name="connsiteY10" fmla="*/ 1485900 h 2802466"/>
                <a:gd name="connsiteX11" fmla="*/ 160867 w 347134"/>
                <a:gd name="connsiteY11" fmla="*/ 1756833 h 2802466"/>
                <a:gd name="connsiteX12" fmla="*/ 114300 w 347134"/>
                <a:gd name="connsiteY12" fmla="*/ 1883833 h 2802466"/>
                <a:gd name="connsiteX13" fmla="*/ 21167 w 347134"/>
                <a:gd name="connsiteY13" fmla="*/ 1989666 h 2802466"/>
                <a:gd name="connsiteX14" fmla="*/ 0 w 347134"/>
                <a:gd name="connsiteY14" fmla="*/ 2112433 h 2802466"/>
                <a:gd name="connsiteX15" fmla="*/ 105834 w 347134"/>
                <a:gd name="connsiteY15" fmla="*/ 2290233 h 2802466"/>
                <a:gd name="connsiteX16" fmla="*/ 203200 w 347134"/>
                <a:gd name="connsiteY16" fmla="*/ 2349500 h 2802466"/>
                <a:gd name="connsiteX17" fmla="*/ 245534 w 347134"/>
                <a:gd name="connsiteY17" fmla="*/ 2374900 h 2802466"/>
                <a:gd name="connsiteX18" fmla="*/ 313267 w 347134"/>
                <a:gd name="connsiteY18" fmla="*/ 2497666 h 2802466"/>
                <a:gd name="connsiteX19" fmla="*/ 304800 w 347134"/>
                <a:gd name="connsiteY19" fmla="*/ 2595033 h 2802466"/>
                <a:gd name="connsiteX20" fmla="*/ 325967 w 347134"/>
                <a:gd name="connsiteY20" fmla="*/ 2696633 h 2802466"/>
                <a:gd name="connsiteX21" fmla="*/ 321734 w 347134"/>
                <a:gd name="connsiteY21" fmla="*/ 2738966 h 2802466"/>
                <a:gd name="connsiteX22" fmla="*/ 313267 w 347134"/>
                <a:gd name="connsiteY22" fmla="*/ 2802466 h 280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47134" h="2802466">
                  <a:moveTo>
                    <a:pt x="347134" y="0"/>
                  </a:moveTo>
                  <a:lnTo>
                    <a:pt x="283634" y="160866"/>
                  </a:lnTo>
                  <a:lnTo>
                    <a:pt x="300567" y="275166"/>
                  </a:lnTo>
                  <a:lnTo>
                    <a:pt x="224367" y="334433"/>
                  </a:lnTo>
                  <a:lnTo>
                    <a:pt x="232834" y="558800"/>
                  </a:lnTo>
                  <a:lnTo>
                    <a:pt x="270934" y="668866"/>
                  </a:lnTo>
                  <a:lnTo>
                    <a:pt x="173567" y="876300"/>
                  </a:lnTo>
                  <a:lnTo>
                    <a:pt x="55034" y="973666"/>
                  </a:lnTo>
                  <a:lnTo>
                    <a:pt x="46567" y="1143000"/>
                  </a:lnTo>
                  <a:lnTo>
                    <a:pt x="80434" y="1278466"/>
                  </a:lnTo>
                  <a:cubicBezTo>
                    <a:pt x="79023" y="1347611"/>
                    <a:pt x="77611" y="1416755"/>
                    <a:pt x="76200" y="1485900"/>
                  </a:cubicBezTo>
                  <a:lnTo>
                    <a:pt x="160867" y="1756833"/>
                  </a:lnTo>
                  <a:lnTo>
                    <a:pt x="114300" y="1883833"/>
                  </a:lnTo>
                  <a:lnTo>
                    <a:pt x="21167" y="1989666"/>
                  </a:lnTo>
                  <a:lnTo>
                    <a:pt x="0" y="2112433"/>
                  </a:lnTo>
                  <a:lnTo>
                    <a:pt x="105834" y="2290233"/>
                  </a:lnTo>
                  <a:lnTo>
                    <a:pt x="203200" y="2349500"/>
                  </a:lnTo>
                  <a:lnTo>
                    <a:pt x="245534" y="2374900"/>
                  </a:lnTo>
                  <a:lnTo>
                    <a:pt x="313267" y="2497666"/>
                  </a:lnTo>
                  <a:lnTo>
                    <a:pt x="304800" y="2595033"/>
                  </a:lnTo>
                  <a:lnTo>
                    <a:pt x="325967" y="2696633"/>
                  </a:lnTo>
                  <a:lnTo>
                    <a:pt x="321734" y="2738966"/>
                  </a:lnTo>
                  <a:lnTo>
                    <a:pt x="313267" y="2802466"/>
                  </a:ln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21AC792-B491-4157-8593-01967BC99AB8}"/>
              </a:ext>
            </a:extLst>
          </p:cNvPr>
          <p:cNvGrpSpPr/>
          <p:nvPr/>
        </p:nvGrpSpPr>
        <p:grpSpPr>
          <a:xfrm>
            <a:off x="8369927" y="1932216"/>
            <a:ext cx="739502" cy="685211"/>
            <a:chOff x="5285795" y="496857"/>
            <a:chExt cx="2746314" cy="2939791"/>
          </a:xfrm>
          <a:solidFill>
            <a:schemeClr val="tx1"/>
          </a:solidFill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A021177-EF7E-403D-A485-8DF951E8F00A}"/>
                </a:ext>
              </a:extLst>
            </p:cNvPr>
            <p:cNvSpPr/>
            <p:nvPr/>
          </p:nvSpPr>
          <p:spPr>
            <a:xfrm>
              <a:off x="5285795" y="1101011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C5DFDDA-3DDD-44CB-A4E2-29F99E0582BE}"/>
                </a:ext>
              </a:extLst>
            </p:cNvPr>
            <p:cNvSpPr/>
            <p:nvPr/>
          </p:nvSpPr>
          <p:spPr>
            <a:xfrm>
              <a:off x="6119330" y="889518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8BC39CE-1A74-4D40-AA81-03DC963B3BC1}"/>
                </a:ext>
              </a:extLst>
            </p:cNvPr>
            <p:cNvSpPr/>
            <p:nvPr/>
          </p:nvSpPr>
          <p:spPr>
            <a:xfrm>
              <a:off x="6980857" y="579153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199CF11-EC4C-42F2-8DDA-40A04147F604}"/>
                </a:ext>
              </a:extLst>
            </p:cNvPr>
            <p:cNvSpPr/>
            <p:nvPr/>
          </p:nvSpPr>
          <p:spPr>
            <a:xfrm>
              <a:off x="7503371" y="496857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E63CE7F-DEB0-48E4-A269-2A081EC5B8A0}"/>
                </a:ext>
              </a:extLst>
            </p:cNvPr>
            <p:cNvSpPr/>
            <p:nvPr/>
          </p:nvSpPr>
          <p:spPr>
            <a:xfrm>
              <a:off x="7752190" y="927088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6085D23-8EB8-4E4E-A581-B3DBCC5ED068}"/>
                </a:ext>
              </a:extLst>
            </p:cNvPr>
            <p:cNvSpPr/>
            <p:nvPr/>
          </p:nvSpPr>
          <p:spPr>
            <a:xfrm>
              <a:off x="7090487" y="981391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0F3141C-4501-4FA1-84D4-04BE7C808CC6}"/>
                </a:ext>
              </a:extLst>
            </p:cNvPr>
            <p:cNvSpPr/>
            <p:nvPr/>
          </p:nvSpPr>
          <p:spPr>
            <a:xfrm>
              <a:off x="7419395" y="1145983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E1BBC98-3143-412C-BEC8-A948B818A941}"/>
                </a:ext>
              </a:extLst>
            </p:cNvPr>
            <p:cNvSpPr/>
            <p:nvPr/>
          </p:nvSpPr>
          <p:spPr>
            <a:xfrm>
              <a:off x="7503371" y="1487487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48DD86D-1B65-444F-BB0C-ED4715ECF4F2}"/>
                </a:ext>
              </a:extLst>
            </p:cNvPr>
            <p:cNvSpPr/>
            <p:nvPr/>
          </p:nvSpPr>
          <p:spPr>
            <a:xfrm>
              <a:off x="7251444" y="1712813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A0BE7F6-5E06-421B-A33F-7EA992C76F8B}"/>
                </a:ext>
              </a:extLst>
            </p:cNvPr>
            <p:cNvSpPr/>
            <p:nvPr/>
          </p:nvSpPr>
          <p:spPr>
            <a:xfrm>
              <a:off x="7025956" y="2127374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F1704BE-A199-43B5-A6A6-1C6F0932AC55}"/>
                </a:ext>
              </a:extLst>
            </p:cNvPr>
            <p:cNvSpPr/>
            <p:nvPr/>
          </p:nvSpPr>
          <p:spPr>
            <a:xfrm>
              <a:off x="7864158" y="2827498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6F56A54-95E1-4B0F-8CC1-002F20B2657C}"/>
                </a:ext>
              </a:extLst>
            </p:cNvPr>
            <p:cNvSpPr/>
            <p:nvPr/>
          </p:nvSpPr>
          <p:spPr>
            <a:xfrm>
              <a:off x="6211084" y="3272056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8230987-ABB6-4E64-899D-DF6DFC63D3F5}"/>
                </a:ext>
              </a:extLst>
            </p:cNvPr>
            <p:cNvSpPr/>
            <p:nvPr/>
          </p:nvSpPr>
          <p:spPr>
            <a:xfrm>
              <a:off x="6113109" y="1200541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735A786-7E67-4C8E-8955-FF17C5ECA840}"/>
                </a:ext>
              </a:extLst>
            </p:cNvPr>
            <p:cNvSpPr/>
            <p:nvPr/>
          </p:nvSpPr>
          <p:spPr>
            <a:xfrm>
              <a:off x="5775649" y="1487487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0D31C42-A0D1-458C-88A3-1126DDE311E7}"/>
                </a:ext>
              </a:extLst>
            </p:cNvPr>
            <p:cNvSpPr/>
            <p:nvPr/>
          </p:nvSpPr>
          <p:spPr>
            <a:xfrm>
              <a:off x="6337046" y="1471127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72201CB-A449-47DE-B310-180E66682B70}"/>
                </a:ext>
              </a:extLst>
            </p:cNvPr>
            <p:cNvSpPr/>
            <p:nvPr/>
          </p:nvSpPr>
          <p:spPr>
            <a:xfrm>
              <a:off x="6504998" y="1863013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FA7BAC4-00A6-4056-ADB4-C2D2853403D1}"/>
                </a:ext>
              </a:extLst>
            </p:cNvPr>
            <p:cNvSpPr/>
            <p:nvPr/>
          </p:nvSpPr>
          <p:spPr>
            <a:xfrm>
              <a:off x="5870510" y="1807027"/>
              <a:ext cx="167951" cy="16459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03E403B8-0F44-44EE-8C08-2F6BD9943F4F}"/>
              </a:ext>
            </a:extLst>
          </p:cNvPr>
          <p:cNvSpPr/>
          <p:nvPr/>
        </p:nvSpPr>
        <p:spPr>
          <a:xfrm>
            <a:off x="3063417" y="2361837"/>
            <a:ext cx="494522" cy="43614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D41CE65F-3281-44A5-AF2C-449986D27AEC}"/>
              </a:ext>
            </a:extLst>
          </p:cNvPr>
          <p:cNvSpPr/>
          <p:nvPr/>
        </p:nvSpPr>
        <p:spPr>
          <a:xfrm rot="10800000">
            <a:off x="3204680" y="3466899"/>
            <a:ext cx="251927" cy="19594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12325B-2EB2-4D79-8732-AF884C6BE007}"/>
              </a:ext>
            </a:extLst>
          </p:cNvPr>
          <p:cNvCxnSpPr/>
          <p:nvPr/>
        </p:nvCxnSpPr>
        <p:spPr>
          <a:xfrm>
            <a:off x="3063417" y="3662842"/>
            <a:ext cx="4945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DCB2DAC3-4C2E-45F8-9AFC-F0B64EA7D069}"/>
              </a:ext>
            </a:extLst>
          </p:cNvPr>
          <p:cNvSpPr/>
          <p:nvPr/>
        </p:nvSpPr>
        <p:spPr>
          <a:xfrm>
            <a:off x="3063417" y="3976941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363D067-9245-4EA2-8634-8063BDDDADEE}"/>
              </a:ext>
            </a:extLst>
          </p:cNvPr>
          <p:cNvCxnSpPr/>
          <p:nvPr/>
        </p:nvCxnSpPr>
        <p:spPr>
          <a:xfrm>
            <a:off x="3567271" y="4020170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5730818-8197-4F32-B424-6B4DB3180B43}"/>
              </a:ext>
            </a:extLst>
          </p:cNvPr>
          <p:cNvSpPr txBox="1"/>
          <p:nvPr/>
        </p:nvSpPr>
        <p:spPr>
          <a:xfrm>
            <a:off x="4524253" y="3807514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9588CE6-1E66-4A8F-99FF-5505320995DE}"/>
              </a:ext>
            </a:extLst>
          </p:cNvPr>
          <p:cNvSpPr/>
          <p:nvPr/>
        </p:nvSpPr>
        <p:spPr>
          <a:xfrm>
            <a:off x="3068083" y="3659734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DA0B963-2CC5-42AA-910B-C3891961906A}"/>
              </a:ext>
            </a:extLst>
          </p:cNvPr>
          <p:cNvSpPr/>
          <p:nvPr/>
        </p:nvSpPr>
        <p:spPr>
          <a:xfrm>
            <a:off x="3068083" y="4371279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E73B2BA-79B5-4784-AB4F-5618C4D9D746}"/>
              </a:ext>
            </a:extLst>
          </p:cNvPr>
          <p:cNvCxnSpPr/>
          <p:nvPr/>
        </p:nvCxnSpPr>
        <p:spPr>
          <a:xfrm>
            <a:off x="3555253" y="4402796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0E8D419B-DC74-411B-8469-5B89608E16A7}"/>
              </a:ext>
            </a:extLst>
          </p:cNvPr>
          <p:cNvSpPr txBox="1"/>
          <p:nvPr/>
        </p:nvSpPr>
        <p:spPr>
          <a:xfrm>
            <a:off x="4524253" y="4190140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55A9815-3543-41EB-AEC3-A936ECCB43DD}"/>
              </a:ext>
            </a:extLst>
          </p:cNvPr>
          <p:cNvSpPr/>
          <p:nvPr/>
        </p:nvSpPr>
        <p:spPr>
          <a:xfrm>
            <a:off x="3068083" y="4051130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8BEE664-690A-4905-A62A-AF3F88DE0745}"/>
              </a:ext>
            </a:extLst>
          </p:cNvPr>
          <p:cNvSpPr/>
          <p:nvPr/>
        </p:nvSpPr>
        <p:spPr>
          <a:xfrm>
            <a:off x="3067227" y="4761801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B1ABF93-A120-4800-89F2-5517CB15D73C}"/>
              </a:ext>
            </a:extLst>
          </p:cNvPr>
          <p:cNvCxnSpPr/>
          <p:nvPr/>
        </p:nvCxnSpPr>
        <p:spPr>
          <a:xfrm>
            <a:off x="3571081" y="4797410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EF6531E-AF67-4279-8D4B-2E66F36577F6}"/>
              </a:ext>
            </a:extLst>
          </p:cNvPr>
          <p:cNvSpPr txBox="1"/>
          <p:nvPr/>
        </p:nvSpPr>
        <p:spPr>
          <a:xfrm>
            <a:off x="4524253" y="4588564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3AAD344-16FF-466C-A33F-717575DF424A}"/>
              </a:ext>
            </a:extLst>
          </p:cNvPr>
          <p:cNvSpPr/>
          <p:nvPr/>
        </p:nvSpPr>
        <p:spPr>
          <a:xfrm>
            <a:off x="3068083" y="4444797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6EBC6BF-DC88-49AA-AD05-40191024C260}"/>
              </a:ext>
            </a:extLst>
          </p:cNvPr>
          <p:cNvSpPr/>
          <p:nvPr/>
        </p:nvSpPr>
        <p:spPr>
          <a:xfrm>
            <a:off x="3068083" y="5144709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070D80D-DE56-43CB-BD7C-7F5757180DA4}"/>
              </a:ext>
            </a:extLst>
          </p:cNvPr>
          <p:cNvCxnSpPr/>
          <p:nvPr/>
        </p:nvCxnSpPr>
        <p:spPr>
          <a:xfrm>
            <a:off x="3555253" y="5180036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75D656C1-3E17-45FF-B101-F9BC290D389E}"/>
              </a:ext>
            </a:extLst>
          </p:cNvPr>
          <p:cNvSpPr txBox="1"/>
          <p:nvPr/>
        </p:nvSpPr>
        <p:spPr>
          <a:xfrm>
            <a:off x="4524253" y="4959760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DB60531-6EED-4665-9FD0-8405E0E3D52D}"/>
              </a:ext>
            </a:extLst>
          </p:cNvPr>
          <p:cNvSpPr/>
          <p:nvPr/>
        </p:nvSpPr>
        <p:spPr>
          <a:xfrm>
            <a:off x="3068083" y="4825367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A1158E7-D379-40B0-BB71-7296EA53548B}"/>
              </a:ext>
            </a:extLst>
          </p:cNvPr>
          <p:cNvSpPr/>
          <p:nvPr/>
        </p:nvSpPr>
        <p:spPr>
          <a:xfrm>
            <a:off x="3068083" y="5533329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172643F3-023A-40A1-8294-176690FE0661}"/>
              </a:ext>
            </a:extLst>
          </p:cNvPr>
          <p:cNvCxnSpPr/>
          <p:nvPr/>
        </p:nvCxnSpPr>
        <p:spPr>
          <a:xfrm>
            <a:off x="3555253" y="5564846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0B405952-441C-4E0D-A26B-3F4720D68215}"/>
              </a:ext>
            </a:extLst>
          </p:cNvPr>
          <p:cNvSpPr txBox="1"/>
          <p:nvPr/>
        </p:nvSpPr>
        <p:spPr>
          <a:xfrm>
            <a:off x="4524253" y="5352190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E36E20B-E5F5-4BB3-A0D6-2CA1BFF7D085}"/>
              </a:ext>
            </a:extLst>
          </p:cNvPr>
          <p:cNvSpPr/>
          <p:nvPr/>
        </p:nvSpPr>
        <p:spPr>
          <a:xfrm>
            <a:off x="3068083" y="5213987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50E8F63-01DE-4A28-854F-B7F6EC65ACC0}"/>
              </a:ext>
            </a:extLst>
          </p:cNvPr>
          <p:cNvSpPr/>
          <p:nvPr/>
        </p:nvSpPr>
        <p:spPr>
          <a:xfrm>
            <a:off x="3068083" y="5918139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B28FB97D-FA6F-4562-ABC5-EE11E40CDD5B}"/>
              </a:ext>
            </a:extLst>
          </p:cNvPr>
          <p:cNvCxnSpPr/>
          <p:nvPr/>
        </p:nvCxnSpPr>
        <p:spPr>
          <a:xfrm>
            <a:off x="3555253" y="5957276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DF354ABD-B976-4200-A1A9-A10A09BF828A}"/>
              </a:ext>
            </a:extLst>
          </p:cNvPr>
          <p:cNvSpPr txBox="1"/>
          <p:nvPr/>
        </p:nvSpPr>
        <p:spPr>
          <a:xfrm>
            <a:off x="4524253" y="5729380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FDE8C23-494B-4FBC-BBC4-38135EA6127C}"/>
              </a:ext>
            </a:extLst>
          </p:cNvPr>
          <p:cNvSpPr/>
          <p:nvPr/>
        </p:nvSpPr>
        <p:spPr>
          <a:xfrm>
            <a:off x="3068083" y="5602607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DEFADE4-6C0A-404F-93FB-E9AD5B6879FC}"/>
              </a:ext>
            </a:extLst>
          </p:cNvPr>
          <p:cNvSpPr/>
          <p:nvPr/>
        </p:nvSpPr>
        <p:spPr>
          <a:xfrm>
            <a:off x="3071893" y="6318189"/>
            <a:ext cx="494522" cy="746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AD3C670-092F-479B-B9BF-C9D86325A983}"/>
              </a:ext>
            </a:extLst>
          </p:cNvPr>
          <p:cNvCxnSpPr/>
          <p:nvPr/>
        </p:nvCxnSpPr>
        <p:spPr>
          <a:xfrm>
            <a:off x="3559063" y="6349706"/>
            <a:ext cx="10082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48AA0633-502B-40BC-9869-7EFD5D8B1AD6}"/>
              </a:ext>
            </a:extLst>
          </p:cNvPr>
          <p:cNvSpPr txBox="1"/>
          <p:nvPr/>
        </p:nvSpPr>
        <p:spPr>
          <a:xfrm>
            <a:off x="4524253" y="6125620"/>
            <a:ext cx="80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packer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31D60E3-E466-411D-8456-3422CCB00752}"/>
              </a:ext>
            </a:extLst>
          </p:cNvPr>
          <p:cNvSpPr/>
          <p:nvPr/>
        </p:nvSpPr>
        <p:spPr>
          <a:xfrm>
            <a:off x="3071893" y="5991227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FA5C255-019F-4480-AFDF-CDAE58296AFC}"/>
              </a:ext>
            </a:extLst>
          </p:cNvPr>
          <p:cNvSpPr/>
          <p:nvPr/>
        </p:nvSpPr>
        <p:spPr>
          <a:xfrm>
            <a:off x="3071893" y="6395087"/>
            <a:ext cx="487169" cy="32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8FA2CCB-8B07-44A8-9F6B-12032E1F1B76}"/>
              </a:ext>
            </a:extLst>
          </p:cNvPr>
          <p:cNvCxnSpPr/>
          <p:nvPr/>
        </p:nvCxnSpPr>
        <p:spPr>
          <a:xfrm>
            <a:off x="2093239" y="2329353"/>
            <a:ext cx="0" cy="4385775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7402BB3E-FD25-4FFC-A23F-D0AE4E570358}"/>
              </a:ext>
            </a:extLst>
          </p:cNvPr>
          <p:cNvSpPr txBox="1"/>
          <p:nvPr/>
        </p:nvSpPr>
        <p:spPr>
          <a:xfrm>
            <a:off x="6967861" y="29718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5923965-FD67-48E5-BDBB-9254828B8335}"/>
              </a:ext>
            </a:extLst>
          </p:cNvPr>
          <p:cNvSpPr txBox="1"/>
          <p:nvPr/>
        </p:nvSpPr>
        <p:spPr>
          <a:xfrm rot="16200000">
            <a:off x="162137" y="4318616"/>
            <a:ext cx="3557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 depths:     4,000 to 14,000 feet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B43FF-1D8C-8AEE-3755-CFB3D43B0ED1}"/>
              </a:ext>
            </a:extLst>
          </p:cNvPr>
          <p:cNvSpPr txBox="1"/>
          <p:nvPr/>
        </p:nvSpPr>
        <p:spPr>
          <a:xfrm>
            <a:off x="0" y="6309360"/>
            <a:ext cx="1574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Blankennagel, 1967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Frus and Halford, 2018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6865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13" grpId="0" animBg="1"/>
      <p:bldP spid="13" grpId="1" animBg="1"/>
      <p:bldP spid="44" grpId="0"/>
      <p:bldP spid="44" grpId="1"/>
      <p:bldP spid="45" grpId="0" animBg="1"/>
      <p:bldP spid="45" grpId="1" animBg="1"/>
      <p:bldP spid="45" grpId="2" animBg="1"/>
      <p:bldP spid="51" grpId="0" animBg="1"/>
      <p:bldP spid="51" grpId="1" animBg="1"/>
      <p:bldP spid="53" grpId="0"/>
      <p:bldP spid="53" grpId="1"/>
      <p:bldP spid="54" grpId="0" animBg="1"/>
      <p:bldP spid="54" grpId="1" animBg="1"/>
      <p:bldP spid="54" grpId="2" animBg="1"/>
      <p:bldP spid="55" grpId="0" animBg="1"/>
      <p:bldP spid="55" grpId="1" animBg="1"/>
      <p:bldP spid="57" grpId="0"/>
      <p:bldP spid="57" grpId="1"/>
      <p:bldP spid="58" grpId="0" animBg="1"/>
      <p:bldP spid="58" grpId="1" animBg="1"/>
      <p:bldP spid="58" grpId="2" animBg="1"/>
      <p:bldP spid="59" grpId="0" animBg="1"/>
      <p:bldP spid="59" grpId="1" animBg="1"/>
      <p:bldP spid="61" grpId="0"/>
      <p:bldP spid="61" grpId="1"/>
      <p:bldP spid="62" grpId="0" animBg="1"/>
      <p:bldP spid="62" grpId="1" animBg="1"/>
      <p:bldP spid="62" grpId="2" animBg="1"/>
      <p:bldP spid="63" grpId="0" animBg="1"/>
      <p:bldP spid="63" grpId="1" animBg="1"/>
      <p:bldP spid="65" grpId="0"/>
      <p:bldP spid="65" grpId="1"/>
      <p:bldP spid="66" grpId="0" animBg="1"/>
      <p:bldP spid="66" grpId="1" animBg="1"/>
      <p:bldP spid="66" grpId="2" animBg="1"/>
      <p:bldP spid="67" grpId="0" animBg="1"/>
      <p:bldP spid="67" grpId="1" animBg="1"/>
      <p:bldP spid="69" grpId="0"/>
      <p:bldP spid="69" grpId="1"/>
      <p:bldP spid="70" grpId="0" animBg="1"/>
      <p:bldP spid="70" grpId="1" animBg="1"/>
      <p:bldP spid="70" grpId="2" animBg="1"/>
      <p:bldP spid="71" grpId="0" animBg="1"/>
      <p:bldP spid="73" grpId="0"/>
      <p:bldP spid="74" grpId="0" animBg="1"/>
      <p:bldP spid="74" grpId="1" animBg="1"/>
      <p:bldP spid="74" grpId="2" animBg="1"/>
      <p:bldP spid="75" grpId="0" animBg="1"/>
      <p:bldP spid="75" grpId="1" animBg="1"/>
      <p:bldP spid="7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E6CE3D585F0E4D824349EFD97498FE" ma:contentTypeVersion="16" ma:contentTypeDescription="Create a new document." ma:contentTypeScope="" ma:versionID="c6212432a896fd093e067c9e3f7d7161">
  <xsd:schema xmlns:xsd="http://www.w3.org/2001/XMLSchema" xmlns:xs="http://www.w3.org/2001/XMLSchema" xmlns:p="http://schemas.microsoft.com/office/2006/metadata/properties" xmlns:ns2="6a7398a8-7395-4910-ae68-55386e1287fa" xmlns:ns3="2c9a543f-ffb2-4ba6-8547-cab586949fbd" xmlns:ns4="13441876-d393-46a3-aca4-d5c143792de6" targetNamespace="http://schemas.microsoft.com/office/2006/metadata/properties" ma:root="true" ma:fieldsID="97d1241e67c2fa6f27a1b40117c5881e" ns2:_="" ns3:_="" ns4:_="">
    <xsd:import namespace="6a7398a8-7395-4910-ae68-55386e1287fa"/>
    <xsd:import namespace="2c9a543f-ffb2-4ba6-8547-cab586949fbd"/>
    <xsd:import namespace="13441876-d393-46a3-aca4-d5c143792d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398a8-7395-4910-ae68-55386e1287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5e56d7ab-d198-46f0-a5ce-258f62fc13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9a543f-ffb2-4ba6-8547-cab586949fbd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cc08e61-a8f6-4527-9d55-c9abedac5aa2}" ma:internalName="TaxCatchAll" ma:showField="CatchAllData" ma:web="13441876-d393-46a3-aca4-d5c143792d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41876-d393-46a3-aca4-d5c143792de6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9a543f-ffb2-4ba6-8547-cab586949fbd" xsi:nil="true"/>
    <lcf76f155ced4ddcb4097134ff3c332f xmlns="6a7398a8-7395-4910-ae68-55386e1287f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64DADC-DF4D-4444-BE6E-61DCDE3A54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7398a8-7395-4910-ae68-55386e1287fa"/>
    <ds:schemaRef ds:uri="2c9a543f-ffb2-4ba6-8547-cab586949fbd"/>
    <ds:schemaRef ds:uri="13441876-d393-46a3-aca4-d5c143792d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9888880-828E-4BD9-B1BB-BC4F82473DEA}">
  <ds:schemaRefs>
    <ds:schemaRef ds:uri="http://schemas.microsoft.com/office/2006/metadata/properties"/>
    <ds:schemaRef ds:uri="http://schemas.microsoft.com/office/infopath/2007/PartnerControls"/>
    <ds:schemaRef ds:uri="2c9a543f-ffb2-4ba6-8547-cab586949fbd"/>
    <ds:schemaRef ds:uri="6a7398a8-7395-4910-ae68-55386e1287fa"/>
  </ds:schemaRefs>
</ds:datastoreItem>
</file>

<file path=customXml/itemProps3.xml><?xml version="1.0" encoding="utf-8"?>
<ds:datastoreItem xmlns:ds="http://schemas.openxmlformats.org/officeDocument/2006/customXml" ds:itemID="{5DB724FD-15DD-4D02-92C7-F4521BFE6AE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1442</Words>
  <Application>Microsoft Office PowerPoint</Application>
  <PresentationFormat>Widescreen</PresentationFormat>
  <Paragraphs>259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Obtaining Useful Answers from Groundwater Models:  Geologic Framework Implementation:  The Do’s and Don’ts</vt:lpstr>
      <vt:lpstr>Geologic Framework Models (GFMs)</vt:lpstr>
      <vt:lpstr>All models are wrong,  but some are useful.</vt:lpstr>
      <vt:lpstr>Wells in wrong geologic units</vt:lpstr>
      <vt:lpstr>Add Necessary Geologic Barrier</vt:lpstr>
      <vt:lpstr>  </vt:lpstr>
      <vt:lpstr>Journey to the  Center of the Earth?   </vt:lpstr>
      <vt:lpstr>Do I need full geologic framework?</vt:lpstr>
      <vt:lpstr>Death Valley Regional Flow System</vt:lpstr>
      <vt:lpstr>Transmissivity with depth</vt:lpstr>
      <vt:lpstr>Truncate: include all relevant features</vt:lpstr>
      <vt:lpstr>Truncate: include all relevant features</vt:lpstr>
      <vt:lpstr>  </vt:lpstr>
      <vt:lpstr>Geologic Unit Galore &amp; Insensitive Parameters   </vt:lpstr>
      <vt:lpstr>Complex Framework</vt:lpstr>
      <vt:lpstr>Group similar units</vt:lpstr>
      <vt:lpstr>Group similar units</vt:lpstr>
      <vt:lpstr>  </vt:lpstr>
      <vt:lpstr>Summary</vt:lpstr>
      <vt:lpstr>   </vt:lpstr>
      <vt:lpstr>References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 Roux, Sally</dc:creator>
  <cp:lastModifiedBy>Tracie Jackson</cp:lastModifiedBy>
  <cp:revision>90</cp:revision>
  <dcterms:created xsi:type="dcterms:W3CDTF">2019-08-02T20:33:26Z</dcterms:created>
  <dcterms:modified xsi:type="dcterms:W3CDTF">2026-01-27T02:23:36Z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0x01010073E6CE3D585F0E4D824349EFD97498FE</vt:lpwstr>
  </property>
  <property fmtid="{D5CDD505-2E9C-101B-9397-08002B2CF9AE}" pid="3" name="MSIP_Label_1254f2c2-da1a-41b9-b556-3172113c6748_Enabled">
    <vt:lpwstr>true</vt:lpwstr>
  </property>
  <property fmtid="{D5CDD505-2E9C-101B-9397-08002B2CF9AE}" pid="4" name="MSIP_Label_1254f2c2-da1a-41b9-b556-3172113c6748_SetDate">
    <vt:lpwstr>2026-01-17T00:07:29Z</vt:lpwstr>
  </property>
  <property fmtid="{D5CDD505-2E9C-101B-9397-08002B2CF9AE}" pid="5" name="MSIP_Label_1254f2c2-da1a-41b9-b556-3172113c6748_Method">
    <vt:lpwstr>Standard</vt:lpwstr>
  </property>
  <property fmtid="{D5CDD505-2E9C-101B-9397-08002B2CF9AE}" pid="6" name="MSIP_Label_1254f2c2-da1a-41b9-b556-3172113c6748_Name">
    <vt:lpwstr>General</vt:lpwstr>
  </property>
  <property fmtid="{D5CDD505-2E9C-101B-9397-08002B2CF9AE}" pid="7" name="MSIP_Label_1254f2c2-da1a-41b9-b556-3172113c6748_SiteId">
    <vt:lpwstr>c05261c1-4aae-48dc-b1f6-fde04ad750d9</vt:lpwstr>
  </property>
  <property fmtid="{D5CDD505-2E9C-101B-9397-08002B2CF9AE}" pid="8" name="MSIP_Label_1254f2c2-da1a-41b9-b556-3172113c6748_ActionId">
    <vt:lpwstr>0da36a56-6bc7-4d50-a29c-8240b592e1f0</vt:lpwstr>
  </property>
  <property fmtid="{D5CDD505-2E9C-101B-9397-08002B2CF9AE}" pid="9" name="MSIP_Label_1254f2c2-da1a-41b9-b556-3172113c6748_ContentBits">
    <vt:lpwstr>0</vt:lpwstr>
  </property>
  <property fmtid="{D5CDD505-2E9C-101B-9397-08002B2CF9AE}" pid="10" name="MSIP_Label_1254f2c2-da1a-41b9-b556-3172113c6748_Tag">
    <vt:lpwstr>10, 3, 0, 1</vt:lpwstr>
  </property>
</Properties>
</file>