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26"/>
  </p:notesMasterIdLst>
  <p:handoutMasterIdLst>
    <p:handoutMasterId r:id="rId27"/>
  </p:handoutMasterIdLst>
  <p:sldIdLst>
    <p:sldId id="548" r:id="rId2"/>
    <p:sldId id="940" r:id="rId3"/>
    <p:sldId id="942" r:id="rId4"/>
    <p:sldId id="943" r:id="rId5"/>
    <p:sldId id="944" r:id="rId6"/>
    <p:sldId id="579" r:id="rId7"/>
    <p:sldId id="941" r:id="rId8"/>
    <p:sldId id="562" r:id="rId9"/>
    <p:sldId id="563" r:id="rId10"/>
    <p:sldId id="546" r:id="rId11"/>
    <p:sldId id="584" r:id="rId12"/>
    <p:sldId id="541" r:id="rId13"/>
    <p:sldId id="538" r:id="rId14"/>
    <p:sldId id="555" r:id="rId15"/>
    <p:sldId id="559" r:id="rId16"/>
    <p:sldId id="937" r:id="rId17"/>
    <p:sldId id="935" r:id="rId18"/>
    <p:sldId id="679" r:id="rId19"/>
    <p:sldId id="680" r:id="rId20"/>
    <p:sldId id="938" r:id="rId21"/>
    <p:sldId id="939" r:id="rId22"/>
    <p:sldId id="715" r:id="rId23"/>
    <p:sldId id="585" r:id="rId24"/>
    <p:sldId id="569" r:id="rId25"/>
  </p:sldIdLst>
  <p:sldSz cx="12192000" cy="6858000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5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F593F4D-F9DB-4CFD-B3C3-B19E20450AF5}">
          <p14:sldIdLst>
            <p14:sldId id="548"/>
            <p14:sldId id="940"/>
            <p14:sldId id="942"/>
            <p14:sldId id="943"/>
            <p14:sldId id="944"/>
            <p14:sldId id="579"/>
            <p14:sldId id="941"/>
            <p14:sldId id="562"/>
            <p14:sldId id="563"/>
            <p14:sldId id="546"/>
            <p14:sldId id="584"/>
            <p14:sldId id="541"/>
            <p14:sldId id="538"/>
            <p14:sldId id="555"/>
            <p14:sldId id="559"/>
            <p14:sldId id="937"/>
            <p14:sldId id="935"/>
            <p14:sldId id="679"/>
            <p14:sldId id="680"/>
            <p14:sldId id="938"/>
            <p14:sldId id="939"/>
            <p14:sldId id="715"/>
            <p14:sldId id="585"/>
            <p14:sldId id="5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200" userDrawn="1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pos="3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1" userDrawn="1">
          <p15:clr>
            <a:srgbClr val="A4A3A4"/>
          </p15:clr>
        </p15:guide>
        <p15:guide id="2" pos="221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5FF"/>
    <a:srgbClr val="0099FF"/>
    <a:srgbClr val="EAEBEA"/>
    <a:srgbClr val="EEB500"/>
    <a:srgbClr val="D4BB02"/>
    <a:srgbClr val="F0D402"/>
    <a:srgbClr val="FDDF03"/>
    <a:srgbClr val="2F2FBF"/>
    <a:srgbClr val="FFFF99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7" autoAdjust="0"/>
    <p:restoredTop sz="96120" autoAdjust="0"/>
  </p:normalViewPr>
  <p:slideViewPr>
    <p:cSldViewPr snapToGrid="0">
      <p:cViewPr varScale="1">
        <p:scale>
          <a:sx n="127" d="100"/>
          <a:sy n="127" d="100"/>
        </p:scale>
        <p:origin x="852" y="120"/>
      </p:cViewPr>
      <p:guideLst>
        <p:guide orient="horz" pos="4200"/>
        <p:guide orient="horz" pos="2064"/>
        <p:guide pos="3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08"/>
    </p:cViewPr>
  </p:sorterViewPr>
  <p:notesViewPr>
    <p:cSldViewPr snapToGrid="0">
      <p:cViewPr varScale="1">
        <p:scale>
          <a:sx n="84" d="100"/>
          <a:sy n="84" d="100"/>
        </p:scale>
        <p:origin x="3132" y="90"/>
      </p:cViewPr>
      <p:guideLst>
        <p:guide orient="horz" pos="2931"/>
        <p:guide pos="221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688" y="1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8064B784-198B-4D9B-9994-1C199231AC47}" type="datetimeFigureOut">
              <a:rPr lang="en-US" smtClean="0"/>
              <a:t>1/25/2026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98DE9822-5390-47C7-B7E5-C6C4F8DC2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53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957" y="1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9575" y="698500"/>
            <a:ext cx="6200775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991" y="4420315"/>
            <a:ext cx="5147945" cy="418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0629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957" y="8840629"/>
            <a:ext cx="3041968" cy="46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8" tIns="46639" rIns="93278" bIns="46639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E3FA084C-ABC3-4497-B454-6AAE70708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68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585 x </a:t>
            </a:r>
            <a:r>
              <a:rPr lang="en-US"/>
              <a:t>480 pixels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39FE50D-1A31-4B11-9751-DA43550C52E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744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182880"/>
            <a:ext cx="10972800" cy="5486400"/>
          </a:xfr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en-US" altLang="en-US" noProof="0" dirty="0"/>
              <a:t>Click to edit Master title style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5627914"/>
            <a:ext cx="8534400" cy="1230086"/>
          </a:xfrm>
        </p:spPr>
        <p:txBody>
          <a:bodyPr/>
          <a:lstStyle>
            <a:lvl1pPr marL="0" indent="0" algn="r">
              <a:buFontTx/>
              <a:buNone/>
              <a:defRPr sz="3600"/>
            </a:lvl1pPr>
          </a:lstStyle>
          <a:p>
            <a:pPr lvl="0"/>
            <a:r>
              <a:rPr lang="en-US" altLang="en-US" noProof="0" dirty="0"/>
              <a:t>Click to edit Master subtitle style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A263D50-E97D-CDCC-0D93-A54F9B172E4E}"/>
              </a:ext>
            </a:extLst>
          </p:cNvPr>
          <p:cNvGrpSpPr/>
          <p:nvPr userDrawn="1"/>
        </p:nvGrpSpPr>
        <p:grpSpPr>
          <a:xfrm>
            <a:off x="0" y="5943600"/>
            <a:ext cx="4640792" cy="914400"/>
            <a:chOff x="0" y="5943600"/>
            <a:chExt cx="4640792" cy="9144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A574131-A6DD-FE2B-E6C8-C31F37AE4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080760"/>
              <a:ext cx="2579532" cy="64008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EB4F00C-07AF-67BA-6D5B-F5A4627641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678556" y="5943600"/>
              <a:ext cx="1962236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613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005840"/>
            <a:ext cx="121920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5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1338560" cy="100584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1097280"/>
            <a:ext cx="630936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108268" y="-3068"/>
            <a:ext cx="1083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8871085-AE0E-4057-B2DE-900F9BCAFB4E}" type="slidenum">
              <a:rPr lang="en-US" sz="36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Tm="15000">
    <p:wipe dir="d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1430000" cy="100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97280"/>
            <a:ext cx="6858000" cy="557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2FC8A-9BB9-038A-D849-798F0FFD3CFD}"/>
              </a:ext>
            </a:extLst>
          </p:cNvPr>
          <p:cNvGrpSpPr/>
          <p:nvPr userDrawn="1"/>
        </p:nvGrpSpPr>
        <p:grpSpPr>
          <a:xfrm>
            <a:off x="0" y="6492240"/>
            <a:ext cx="2198073" cy="383987"/>
            <a:chOff x="0" y="6492240"/>
            <a:chExt cx="2198073" cy="38398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0BE808B-C45A-1ADA-0D47-00F73C976B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35882"/>
              <a:ext cx="1371600" cy="340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0363DE9-CE2A-A705-A931-01E6461CDA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413179" y="6492240"/>
              <a:ext cx="784894" cy="36576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3" r:id="rId2"/>
  </p:sldLayoutIdLst>
  <p:transition advTm="15000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ubs.er.usgs.gov/publication/pp1863" TargetMode="External"/><Relationship Id="rId3" Type="http://schemas.openxmlformats.org/officeDocument/2006/relationships/image" Target="../media/image38.png"/><Relationship Id="rId7" Type="http://schemas.openxmlformats.org/officeDocument/2006/relationships/image" Target="../media/image4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image" Target="../media/image49.gif"/><Relationship Id="rId7" Type="http://schemas.openxmlformats.org/officeDocument/2006/relationships/image" Target="../media/image5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0.gif"/><Relationship Id="rId11" Type="http://schemas.openxmlformats.org/officeDocument/2006/relationships/image" Target="../media/image55.png"/><Relationship Id="rId5" Type="http://schemas.openxmlformats.org/officeDocument/2006/relationships/hyperlink" Target="http://images.water.nv.gov/images/publications/recon%20reports/rpt14-Amargosa_valley.pdf" TargetMode="External"/><Relationship Id="rId10" Type="http://schemas.openxmlformats.org/officeDocument/2006/relationships/image" Target="../media/image54.wmf"/><Relationship Id="rId4" Type="http://schemas.openxmlformats.org/officeDocument/2006/relationships/hyperlink" Target="https://doi.org/10.3133/pp712F" TargetMode="External"/><Relationship Id="rId9" Type="http://schemas.openxmlformats.org/officeDocument/2006/relationships/image" Target="../media/image5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56.gif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image" Target="../media/image61.gif"/><Relationship Id="rId7" Type="http://schemas.openxmlformats.org/officeDocument/2006/relationships/image" Target="../media/image6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4.emf"/><Relationship Id="rId5" Type="http://schemas.openxmlformats.org/officeDocument/2006/relationships/image" Target="../media/image63.gif"/><Relationship Id="rId4" Type="http://schemas.openxmlformats.org/officeDocument/2006/relationships/image" Target="../media/image62.gif"/><Relationship Id="rId9" Type="http://schemas.openxmlformats.org/officeDocument/2006/relationships/image" Target="../media/image6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1.png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s.er.usgs.gov/publication/pp186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ubs.er.usgs.gov/publication/pp1863" TargetMode="Externa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ubs.er.usgs.gov/publication/pp1863" TargetMode="External"/><Relationship Id="rId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er.usgs.gov/publication/pp1863" TargetMode="Externa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pubs.er.usgs.gov/publication/pp1863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ater.usgs.gov/water-resources/software/ModelViewer/" TargetMode="External"/><Relationship Id="rId3" Type="http://schemas.openxmlformats.org/officeDocument/2006/relationships/hyperlink" Target="https://doi.org/10.3133/sir20165150" TargetMode="External"/><Relationship Id="rId7" Type="http://schemas.openxmlformats.org/officeDocument/2006/relationships/hyperlink" Target="https://pubs.usgs.gov/tm/2005/tm6A16/" TargetMode="External"/><Relationship Id="rId2" Type="http://schemas.openxmlformats.org/officeDocument/2006/relationships/hyperlink" Target="https://pubs.er.usgs.gov/publication/sir200452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133/pp1863" TargetMode="External"/><Relationship Id="rId5" Type="http://schemas.openxmlformats.org/officeDocument/2006/relationships/hyperlink" Target="https://www.sciencebase.gov/catalog/item/6397944bd34e0de3a1f065e4" TargetMode="External"/><Relationship Id="rId10" Type="http://schemas.openxmlformats.org/officeDocument/2006/relationships/hyperlink" Target="http://images.water.nv.gov/images/publications/recon%20reports/rpt14-Amargosa_valley.pdf" TargetMode="External"/><Relationship Id="rId4" Type="http://schemas.openxmlformats.org/officeDocument/2006/relationships/hyperlink" Target="https://doi.org/10.3133/pp712F" TargetMode="External"/><Relationship Id="rId9" Type="http://schemas.openxmlformats.org/officeDocument/2006/relationships/hyperlink" Target="https://doi.org/10.3133/sir2019503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usgs.gov/software/modflow-6-usgs-modular-hydrologic-mode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ciencebase.gov/catalog/item/6397944bd34e0de3a1f065e4" TargetMode="Externa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iencebase.gov/catalog/item/6397944bd34e0de3a1f065e4" TargetMode="External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iencebase.gov/catalog/item/6397944bd34e0de3a1f065e4" TargetMode="External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5.gif"/><Relationship Id="rId11" Type="http://schemas.openxmlformats.org/officeDocument/2006/relationships/hyperlink" Target="https://pubs.er.usgs.gov/publication/pp1863" TargetMode="External"/><Relationship Id="rId5" Type="http://schemas.openxmlformats.org/officeDocument/2006/relationships/image" Target="../media/image24.gif"/><Relationship Id="rId10" Type="http://schemas.openxmlformats.org/officeDocument/2006/relationships/image" Target="../media/image29.gif"/><Relationship Id="rId4" Type="http://schemas.openxmlformats.org/officeDocument/2006/relationships/image" Target="../media/image23.gif"/><Relationship Id="rId9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gif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3.gif"/><Relationship Id="rId11" Type="http://schemas.openxmlformats.org/officeDocument/2006/relationships/hyperlink" Target="https://pubs.er.usgs.gov/publication/pp1863" TargetMode="External"/><Relationship Id="rId5" Type="http://schemas.openxmlformats.org/officeDocument/2006/relationships/image" Target="../media/image32.gif"/><Relationship Id="rId10" Type="http://schemas.openxmlformats.org/officeDocument/2006/relationships/image" Target="../media/image37.emf"/><Relationship Id="rId4" Type="http://schemas.openxmlformats.org/officeDocument/2006/relationships/image" Target="../media/image31.gif"/><Relationship Id="rId9" Type="http://schemas.openxmlformats.org/officeDocument/2006/relationships/image" Target="../media/image3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654A6-37E6-D73D-376E-4DF1822A5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82880"/>
            <a:ext cx="10972800" cy="5486400"/>
          </a:xfrm>
        </p:spPr>
        <p:txBody>
          <a:bodyPr/>
          <a:lstStyle/>
          <a:p>
            <a:r>
              <a:rPr lang="en-US" altLang="en-US" sz="6000" dirty="0">
                <a:solidFill>
                  <a:schemeClr val="tx1"/>
                </a:solidFill>
              </a:rPr>
              <a:t>Obtaining Useful Answers from Groundwater Models:</a:t>
            </a:r>
            <a:br>
              <a:rPr lang="en-US" altLang="en-US" sz="6000" dirty="0">
                <a:solidFill>
                  <a:schemeClr val="tx1"/>
                </a:solidFill>
              </a:rPr>
            </a:br>
            <a:r>
              <a:rPr lang="en-US" altLang="en-US" b="1" dirty="0">
                <a:solidFill>
                  <a:schemeClr val="tx1"/>
                </a:solidFill>
                <a:sym typeface="Symbol" panose="05050102010706020507" pitchFamily="18" charset="2"/>
              </a:rPr>
              <a:t>  </a:t>
            </a:r>
            <a:br>
              <a:rPr lang="en-US" altLang="en-US" b="1" dirty="0">
                <a:solidFill>
                  <a:schemeClr val="tx1"/>
                </a:solidFill>
              </a:rPr>
            </a:br>
            <a:r>
              <a:rPr lang="en-US" altLang="en-US" b="1" dirty="0">
                <a:solidFill>
                  <a:schemeClr val="tx1"/>
                </a:solidFill>
              </a:rPr>
              <a:t>Looking &amp; Comparing Required 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13265EC-974E-8A2C-CC4C-1F58CB44F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073" y="5688016"/>
            <a:ext cx="7871928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en-US" altLang="en-US" sz="3200" dirty="0"/>
              <a:t>Keith J Halford, Carson City, NV</a:t>
            </a:r>
          </a:p>
          <a:p>
            <a:pPr algn="r">
              <a:lnSpc>
                <a:spcPct val="80000"/>
              </a:lnSpc>
            </a:pPr>
            <a:r>
              <a:rPr lang="en-US" altLang="en-US" sz="3200" dirty="0"/>
              <a:t>Tracie Jackson, Henderson, NV</a:t>
            </a:r>
          </a:p>
        </p:txBody>
      </p:sp>
    </p:spTree>
    <p:extLst>
      <p:ext uri="{BB962C8B-B14F-4D97-AF65-F5344CB8AC3E}">
        <p14:creationId xmlns:p14="http://schemas.microsoft.com/office/powerpoint/2010/main" val="287954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Transmissivity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0" y="1148863"/>
            <a:ext cx="6983475" cy="5367742"/>
          </a:xfrm>
        </p:spPr>
        <p:txBody>
          <a:bodyPr/>
          <a:lstStyle/>
          <a:p>
            <a:r>
              <a:rPr lang="en-US" sz="2800" dirty="0"/>
              <a:t>Formally compare transmissivity,</a:t>
            </a:r>
            <a:br>
              <a:rPr lang="en-US" sz="2800" dirty="0"/>
            </a:br>
            <a:r>
              <a:rPr lang="en-US" sz="2800" dirty="0"/>
              <a:t>Add to objective function</a:t>
            </a:r>
          </a:p>
          <a:p>
            <a:pPr lvl="1"/>
            <a:r>
              <a:rPr lang="en-US" sz="2400" dirty="0"/>
              <a:t>Location specific</a:t>
            </a:r>
          </a:p>
          <a:p>
            <a:pPr lvl="1"/>
            <a:r>
              <a:rPr lang="en-US" sz="2400" dirty="0"/>
              <a:t>Analogous to streamflow</a:t>
            </a:r>
          </a:p>
          <a:p>
            <a:r>
              <a:rPr lang="en-US" sz="2800" dirty="0"/>
              <a:t>Under simulating range consistent with broad limits on estimated </a:t>
            </a:r>
            <a:r>
              <a:rPr lang="en-US" sz="2800" b="1" i="1" dirty="0"/>
              <a:t>K</a:t>
            </a:r>
            <a:r>
              <a:rPr lang="en-US" sz="2800" dirty="0"/>
              <a:t>, rather than honoring </a:t>
            </a:r>
            <a:r>
              <a:rPr lang="en-US" sz="2800" b="1" i="1" dirty="0"/>
              <a:t>T</a:t>
            </a:r>
            <a:r>
              <a:rPr lang="en-US" sz="2800" dirty="0"/>
              <a:t> observations</a:t>
            </a:r>
          </a:p>
          <a:p>
            <a:r>
              <a:rPr lang="en-US" sz="2800" dirty="0"/>
              <a:t>Transmissivity observations</a:t>
            </a:r>
          </a:p>
          <a:p>
            <a:pPr lvl="1"/>
            <a:r>
              <a:rPr lang="en-US" sz="2400" dirty="0"/>
              <a:t>Improve low-T areas, </a:t>
            </a:r>
            <a:br>
              <a:rPr lang="en-US" sz="2400" dirty="0"/>
            </a:br>
            <a:r>
              <a:rPr lang="en-US" sz="2400" dirty="0"/>
              <a:t>As important as high-T areas</a:t>
            </a:r>
          </a:p>
          <a:p>
            <a:pPr lvl="1"/>
            <a:r>
              <a:rPr lang="en-US" sz="2400" dirty="0"/>
              <a:t>Increase simulated range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736660" y="1241142"/>
            <a:ext cx="7213453" cy="5631043"/>
            <a:chOff x="1860512" y="1241141"/>
            <a:chExt cx="7213453" cy="563104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1005" y="1241141"/>
              <a:ext cx="4672960" cy="5577840"/>
            </a:xfrm>
            <a:prstGeom prst="rect">
              <a:avLst/>
            </a:prstGeom>
          </p:spPr>
        </p:pic>
        <p:sp>
          <p:nvSpPr>
            <p:cNvPr id="8" name="20 miles"/>
            <p:cNvSpPr/>
            <p:nvPr/>
          </p:nvSpPr>
          <p:spPr bwMode="auto">
            <a:xfrm>
              <a:off x="7496616" y="6516604"/>
              <a:ext cx="1508760" cy="24317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 MILES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512" y="5870429"/>
              <a:ext cx="2462326" cy="1001755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1613" y="1279829"/>
            <a:ext cx="4724400" cy="548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1614" y="1279829"/>
            <a:ext cx="4714875" cy="5486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1614" y="1279829"/>
            <a:ext cx="4714875" cy="5486400"/>
          </a:xfrm>
          <a:prstGeom prst="rect">
            <a:avLst/>
          </a:prstGeom>
        </p:spPr>
      </p:pic>
      <p:sp>
        <p:nvSpPr>
          <p:cNvPr id="6" name="Text Box 81">
            <a:extLst>
              <a:ext uri="{FF2B5EF4-FFF2-40B4-BE49-F238E27FC236}">
                <a16:creationId xmlns:a16="http://schemas.microsoft.com/office/drawing/2014/main" id="{69B1B33F-4407-F481-B747-A0D11527E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7440" y="6682677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7610064"/>
      </p:ext>
    </p:extLst>
  </p:cSld>
  <p:clrMapOvr>
    <a:masterClrMapping/>
  </p:clrMapOvr>
  <p:transition advTm="8694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6645875" cy="1148862"/>
          </a:xfrm>
        </p:spPr>
        <p:txBody>
          <a:bodyPr/>
          <a:lstStyle/>
          <a:p>
            <a:r>
              <a:rPr lang="en-US" dirty="0"/>
              <a:t>Hydrographs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435" y="968514"/>
            <a:ext cx="8975928" cy="2460485"/>
          </a:xfrm>
        </p:spPr>
        <p:txBody>
          <a:bodyPr/>
          <a:lstStyle/>
          <a:p>
            <a:r>
              <a:rPr lang="en-US" sz="2800" dirty="0"/>
              <a:t>Typically check hydrographs,</a:t>
            </a:r>
            <a:br>
              <a:rPr lang="en-US" sz="2800" dirty="0"/>
            </a:br>
            <a:r>
              <a:rPr lang="en-US" sz="2800" dirty="0"/>
              <a:t>See if they, “</a:t>
            </a:r>
            <a:r>
              <a:rPr lang="en-US" sz="2800" b="1" i="1" dirty="0"/>
              <a:t>Look funny</a:t>
            </a:r>
            <a:r>
              <a:rPr lang="en-US" sz="2800" dirty="0"/>
              <a:t>” – </a:t>
            </a:r>
            <a:r>
              <a:rPr lang="en-US" sz="1800" dirty="0"/>
              <a:t>In addition to quantified errors 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ER-6-1 #2 aquifer test as an example</a:t>
            </a:r>
          </a:p>
          <a:p>
            <a:r>
              <a:rPr lang="en-US" sz="2800" dirty="0"/>
              <a:t>Tracer 3 is 33 miles from ER-6-1 #2, </a:t>
            </a:r>
            <a:br>
              <a:rPr lang="en-US" sz="2800" dirty="0"/>
            </a:br>
            <a:r>
              <a:rPr lang="en-US" sz="2800" dirty="0"/>
              <a:t>Fit declared good or bad on shape as well as RMS</a:t>
            </a:r>
          </a:p>
        </p:txBody>
      </p:sp>
      <p:pic>
        <p:nvPicPr>
          <p:cNvPr id="4" name="ER-7-1"/>
          <p:cNvPicPr>
            <a:picLocks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390905" y="3385060"/>
            <a:ext cx="10785911" cy="3474720"/>
          </a:xfrm>
          <a:prstGeom prst="rect">
            <a:avLst/>
          </a:prstGeom>
        </p:spPr>
      </p:pic>
      <p:pic>
        <p:nvPicPr>
          <p:cNvPr id="6" name="ER-3-1-2"/>
          <p:cNvPicPr>
            <a:picLocks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390905" y="3385060"/>
            <a:ext cx="10785911" cy="3474720"/>
          </a:xfrm>
          <a:prstGeom prst="rect">
            <a:avLst/>
          </a:prstGeom>
        </p:spPr>
      </p:pic>
      <p:pic>
        <p:nvPicPr>
          <p:cNvPr id="8" name="Tracer 3"/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390905" y="3385060"/>
            <a:ext cx="10785911" cy="3474720"/>
          </a:xfrm>
          <a:prstGeom prst="rect">
            <a:avLst/>
          </a:prstGeom>
        </p:spPr>
      </p:pic>
      <p:pic>
        <p:nvPicPr>
          <p:cNvPr id="12" name="map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404" y="1"/>
            <a:ext cx="2469754" cy="3251200"/>
          </a:xfrm>
          <a:prstGeom prst="rect">
            <a:avLst/>
          </a:prstGeom>
        </p:spPr>
      </p:pic>
      <p:sp>
        <p:nvSpPr>
          <p:cNvPr id="16" name="er71"/>
          <p:cNvSpPr>
            <a:spLocks noChangeAspect="1"/>
          </p:cNvSpPr>
          <p:nvPr/>
        </p:nvSpPr>
        <p:spPr bwMode="auto">
          <a:xfrm>
            <a:off x="10561816" y="758581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312"/>
          <p:cNvSpPr>
            <a:spLocks noChangeAspect="1"/>
          </p:cNvSpPr>
          <p:nvPr/>
        </p:nvSpPr>
        <p:spPr bwMode="auto">
          <a:xfrm>
            <a:off x="10744553" y="977771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r3 well"/>
          <p:cNvSpPr>
            <a:spLocks noChangeAspect="1"/>
          </p:cNvSpPr>
          <p:nvPr/>
        </p:nvSpPr>
        <p:spPr bwMode="auto">
          <a:xfrm>
            <a:off x="9796948" y="2927543"/>
            <a:ext cx="163608" cy="163608"/>
          </a:xfrm>
          <a:prstGeom prst="ellipse">
            <a:avLst/>
          </a:prstGeom>
          <a:solidFill>
            <a:srgbClr val="FFFF00">
              <a:alpha val="49000"/>
            </a:srgb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0638141" y="2960723"/>
            <a:ext cx="854949" cy="21919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15 MILES</a:t>
            </a:r>
          </a:p>
        </p:txBody>
      </p:sp>
      <p:cxnSp>
        <p:nvCxnSpPr>
          <p:cNvPr id="21" name="Straight Connector 20"/>
          <p:cNvCxnSpPr/>
          <p:nvPr/>
        </p:nvCxnSpPr>
        <p:spPr bwMode="auto">
          <a:xfrm flipV="1">
            <a:off x="3142236" y="5072832"/>
            <a:ext cx="8229600" cy="0"/>
          </a:xfrm>
          <a:prstGeom prst="line">
            <a:avLst/>
          </a:prstGeom>
          <a:noFill/>
          <a:ln w="76200" cap="flat" cmpd="sng" algn="ctr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Donut 21"/>
          <p:cNvSpPr/>
          <p:nvPr/>
        </p:nvSpPr>
        <p:spPr bwMode="auto">
          <a:xfrm>
            <a:off x="10543608" y="1101592"/>
            <a:ext cx="200025" cy="200025"/>
          </a:xfrm>
          <a:prstGeom prst="donut">
            <a:avLst/>
          </a:prstGeom>
          <a:solidFill>
            <a:schemeClr val="tx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 bwMode="auto">
          <a:xfrm>
            <a:off x="10638140" y="1275146"/>
            <a:ext cx="854949" cy="219190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ER-6-1 #2</a:t>
            </a:r>
          </a:p>
        </p:txBody>
      </p:sp>
      <p:sp>
        <p:nvSpPr>
          <p:cNvPr id="24" name="Down Arrow 23"/>
          <p:cNvSpPr/>
          <p:nvPr/>
        </p:nvSpPr>
        <p:spPr bwMode="auto">
          <a:xfrm rot="1353768">
            <a:off x="10169334" y="1248345"/>
            <a:ext cx="203264" cy="1719301"/>
          </a:xfrm>
          <a:prstGeom prst="downArrow">
            <a:avLst>
              <a:gd name="adj1" fmla="val 50000"/>
              <a:gd name="adj2" fmla="val 139046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94505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8" grpId="0" animBg="1"/>
      <p:bldP spid="18" grpId="1" animBg="1"/>
      <p:bldP spid="18" grpId="2" animBg="1"/>
      <p:bldP spid="14" grpId="0" animBg="1"/>
      <p:bldP spid="14" grpId="1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Water-Level Profiles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573" y="1016351"/>
            <a:ext cx="6710445" cy="5517982"/>
          </a:xfrm>
        </p:spPr>
        <p:txBody>
          <a:bodyPr/>
          <a:lstStyle/>
          <a:p>
            <a:pPr marL="231775" indent="-231775">
              <a:spcBef>
                <a:spcPts val="600"/>
              </a:spcBef>
            </a:pPr>
            <a:r>
              <a:rPr lang="en-US" sz="2400" dirty="0"/>
              <a:t>Anomalous water levels around well AD-4a</a:t>
            </a:r>
          </a:p>
          <a:p>
            <a:pPr marL="631825" lvl="1" indent="-231775">
              <a:spcBef>
                <a:spcPts val="600"/>
              </a:spcBef>
            </a:pPr>
            <a:r>
              <a:rPr lang="en-US" sz="1800" dirty="0"/>
              <a:t>Mapped +60 years ago</a:t>
            </a:r>
          </a:p>
          <a:p>
            <a:pPr marL="631825" lvl="1" indent="-231775">
              <a:spcBef>
                <a:spcPts val="600"/>
              </a:spcBef>
            </a:pPr>
            <a:r>
              <a:rPr lang="en-US" sz="1800" dirty="0"/>
              <a:t>Data sparse east of well AD-4a </a:t>
            </a:r>
          </a:p>
          <a:p>
            <a:pPr marL="631825" lvl="1" indent="-231775">
              <a:spcBef>
                <a:spcPts val="600"/>
              </a:spcBef>
            </a:pPr>
            <a:r>
              <a:rPr lang="en-US" sz="1800" dirty="0"/>
              <a:t>Coarse basin fill abuts carbonate rocks</a:t>
            </a:r>
          </a:p>
          <a:p>
            <a:pPr marL="231775" indent="-231775">
              <a:spcBef>
                <a:spcPts val="600"/>
              </a:spcBef>
            </a:pPr>
            <a:r>
              <a:rPr lang="en-US" sz="2400" dirty="0"/>
              <a:t>Carbonate water upwells &amp; flows into basin fill</a:t>
            </a:r>
          </a:p>
          <a:p>
            <a:pPr marL="231775" indent="-231775">
              <a:spcBef>
                <a:spcPts val="600"/>
              </a:spcBef>
            </a:pPr>
            <a:r>
              <a:rPr lang="en-US" sz="2400" dirty="0"/>
              <a:t>Well AD-4a corridor </a:t>
            </a:r>
          </a:p>
          <a:p>
            <a:pPr marL="631825" lvl="1" indent="-231775">
              <a:spcBef>
                <a:spcPts val="600"/>
              </a:spcBef>
            </a:pPr>
            <a:r>
              <a:rPr lang="en-US" sz="2000" dirty="0"/>
              <a:t>Q = 2,000 acre-ft/</a:t>
            </a:r>
            <a:r>
              <a:rPr lang="en-US" sz="2000" dirty="0" err="1"/>
              <a:t>yr</a:t>
            </a:r>
            <a:r>
              <a:rPr lang="en-US" sz="2000" dirty="0"/>
              <a:t> </a:t>
            </a:r>
            <a:r>
              <a:rPr lang="en-US" sz="1800" dirty="0"/>
              <a:t>(Fenelon et al, 2016)</a:t>
            </a:r>
            <a:endParaRPr lang="en-US" sz="2000" dirty="0"/>
          </a:p>
          <a:p>
            <a:pPr marL="631825" lvl="1" indent="-231775">
              <a:spcBef>
                <a:spcPts val="600"/>
              </a:spcBef>
            </a:pPr>
            <a:r>
              <a:rPr lang="en-US" sz="2000" dirty="0"/>
              <a:t>Passes ~80% of interbasin flow</a:t>
            </a:r>
            <a:endParaRPr lang="en-US" sz="1800" dirty="0"/>
          </a:p>
          <a:p>
            <a:pPr marL="231775" indent="-231775">
              <a:spcBef>
                <a:spcPts val="600"/>
              </a:spcBef>
            </a:pPr>
            <a:r>
              <a:rPr lang="en-US" sz="2400" dirty="0"/>
              <a:t>Corridor defined  by water levels &amp; </a:t>
            </a:r>
            <a:br>
              <a:rPr lang="en-US" sz="2400" dirty="0"/>
            </a:br>
            <a:r>
              <a:rPr lang="en-US" sz="2400" dirty="0"/>
              <a:t>specific capacity in basin fill</a:t>
            </a:r>
          </a:p>
          <a:p>
            <a:pPr marL="231775" indent="-231775">
              <a:spcBef>
                <a:spcPts val="600"/>
              </a:spcBef>
            </a:pPr>
            <a:r>
              <a:rPr lang="en-US" sz="2400" dirty="0"/>
              <a:t>Pumping west of well AD-4a affects </a:t>
            </a:r>
            <a:br>
              <a:rPr lang="en-US" sz="2400" dirty="0"/>
            </a:br>
            <a:r>
              <a:rPr lang="en-US" sz="2400" dirty="0"/>
              <a:t>water levels in Devils Hole</a:t>
            </a:r>
          </a:p>
          <a:p>
            <a:pPr marL="231775" indent="-231775">
              <a:spcBef>
                <a:spcPts val="600"/>
              </a:spcBef>
            </a:pPr>
            <a:r>
              <a:rPr lang="en-US" sz="2400" dirty="0"/>
              <a:t>Significant hydraulic feature, </a:t>
            </a:r>
            <a:br>
              <a:rPr lang="en-US" sz="2400" dirty="0"/>
            </a:br>
            <a:r>
              <a:rPr lang="en-US" sz="2400" dirty="0"/>
              <a:t>Needs to be simulated correctly</a:t>
            </a:r>
          </a:p>
        </p:txBody>
      </p:sp>
      <p:grpSp>
        <p:nvGrpSpPr>
          <p:cNvPr id="22" name="classen, W+E"/>
          <p:cNvGrpSpPr/>
          <p:nvPr/>
        </p:nvGrpSpPr>
        <p:grpSpPr>
          <a:xfrm>
            <a:off x="7398149" y="2440650"/>
            <a:ext cx="4663440" cy="4332770"/>
            <a:chOff x="4448756" y="2485475"/>
            <a:chExt cx="4663440" cy="433277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8756" y="2892391"/>
              <a:ext cx="4663440" cy="3925854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503378" y="2485475"/>
              <a:ext cx="4554195" cy="215444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4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/>
                </a:rPr>
                <a:t>Classen</a:t>
              </a: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/>
                </a:rPr>
                <a:t> 1985</a:t>
              </a: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Modified from </a:t>
              </a: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5"/>
                </a:rPr>
                <a:t>Walker &amp; Eakin, 1963</a:t>
              </a: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149" y="2847566"/>
            <a:ext cx="4663440" cy="3925854"/>
          </a:xfrm>
          <a:prstGeom prst="rect">
            <a:avLst/>
          </a:prstGeom>
        </p:spPr>
      </p:pic>
      <p:grpSp>
        <p:nvGrpSpPr>
          <p:cNvPr id="20" name="WL+Profile"/>
          <p:cNvGrpSpPr/>
          <p:nvPr/>
        </p:nvGrpSpPr>
        <p:grpSpPr>
          <a:xfrm>
            <a:off x="7398149" y="2850066"/>
            <a:ext cx="4663440" cy="3920854"/>
            <a:chOff x="4448756" y="2894891"/>
            <a:chExt cx="4663440" cy="392085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8756" y="2894891"/>
              <a:ext cx="4663440" cy="392085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1561557">
              <a:off x="6262487" y="4773658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2300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4902762">
              <a:off x="6603928" y="4005040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2350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 rot="387348">
              <a:off x="5735956" y="5790975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2200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20686243">
              <a:off x="7867039" y="4935300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2350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 rot="1207817">
              <a:off x="4490671" y="6238929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2100</a:t>
              </a:r>
            </a:p>
          </p:txBody>
        </p:sp>
      </p:grpSp>
      <p:pic>
        <p:nvPicPr>
          <p:cNvPr id="9" name="X-se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6159" y="1152918"/>
            <a:ext cx="4676775" cy="1838325"/>
          </a:xfrm>
          <a:prstGeom prst="rect">
            <a:avLst/>
          </a:prstGeom>
        </p:spPr>
      </p:pic>
      <p:pic>
        <p:nvPicPr>
          <p:cNvPr id="26" name="W-E sction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149" y="1157679"/>
            <a:ext cx="4663440" cy="1828800"/>
          </a:xfrm>
          <a:prstGeom prst="rect">
            <a:avLst/>
          </a:prstGeom>
        </p:spPr>
      </p:pic>
      <p:pic>
        <p:nvPicPr>
          <p:cNvPr id="27" name="S-N section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100" y="1157679"/>
            <a:ext cx="4663440" cy="18288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600903" y="4278598"/>
            <a:ext cx="4017524" cy="573437"/>
            <a:chOff x="4572000" y="4347275"/>
            <a:chExt cx="4017524" cy="573437"/>
          </a:xfrm>
        </p:grpSpPr>
        <p:sp>
          <p:nvSpPr>
            <p:cNvPr id="11" name="TextBox 10"/>
            <p:cNvSpPr txBox="1"/>
            <p:nvPr/>
          </p:nvSpPr>
          <p:spPr>
            <a:xfrm>
              <a:off x="4572000" y="4347275"/>
              <a:ext cx="609398" cy="215444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West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26548" y="4347275"/>
              <a:ext cx="562976" cy="215444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East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64990" y="4347275"/>
              <a:ext cx="3812583" cy="573437"/>
            </a:xfrm>
            <a:custGeom>
              <a:avLst/>
              <a:gdLst>
                <a:gd name="connsiteX0" fmla="*/ 0 w 3812583"/>
                <a:gd name="connsiteY0" fmla="*/ 356461 h 573437"/>
                <a:gd name="connsiteX1" fmla="*/ 364210 w 3812583"/>
                <a:gd name="connsiteY1" fmla="*/ 472698 h 573437"/>
                <a:gd name="connsiteX2" fmla="*/ 635430 w 3812583"/>
                <a:gd name="connsiteY2" fmla="*/ 433952 h 573437"/>
                <a:gd name="connsiteX3" fmla="*/ 1115878 w 3812583"/>
                <a:gd name="connsiteY3" fmla="*/ 325464 h 573437"/>
                <a:gd name="connsiteX4" fmla="*/ 1263112 w 3812583"/>
                <a:gd name="connsiteY4" fmla="*/ 147233 h 573437"/>
                <a:gd name="connsiteX5" fmla="*/ 1371600 w 3812583"/>
                <a:gd name="connsiteY5" fmla="*/ 15498 h 573437"/>
                <a:gd name="connsiteX6" fmla="*/ 1518834 w 3812583"/>
                <a:gd name="connsiteY6" fmla="*/ 0 h 573437"/>
                <a:gd name="connsiteX7" fmla="*/ 1728061 w 3812583"/>
                <a:gd name="connsiteY7" fmla="*/ 0 h 573437"/>
                <a:gd name="connsiteX8" fmla="*/ 3812583 w 3812583"/>
                <a:gd name="connsiteY8" fmla="*/ 573437 h 5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2583" h="573437">
                  <a:moveTo>
                    <a:pt x="0" y="356461"/>
                  </a:moveTo>
                  <a:lnTo>
                    <a:pt x="364210" y="472698"/>
                  </a:lnTo>
                  <a:lnTo>
                    <a:pt x="635430" y="433952"/>
                  </a:lnTo>
                  <a:lnTo>
                    <a:pt x="1115878" y="325464"/>
                  </a:lnTo>
                  <a:lnTo>
                    <a:pt x="1263112" y="147233"/>
                  </a:lnTo>
                  <a:lnTo>
                    <a:pt x="1371600" y="15498"/>
                  </a:lnTo>
                  <a:lnTo>
                    <a:pt x="1518834" y="0"/>
                  </a:lnTo>
                  <a:lnTo>
                    <a:pt x="1728061" y="0"/>
                  </a:lnTo>
                  <a:lnTo>
                    <a:pt x="3812583" y="573437"/>
                  </a:lnTo>
                </a:path>
              </a:pathLst>
            </a:custGeom>
            <a:noFill/>
            <a:ln w="666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75231" y="3262638"/>
            <a:ext cx="1556134" cy="2104863"/>
            <a:chOff x="5346328" y="3331315"/>
            <a:chExt cx="1556134" cy="2104863"/>
          </a:xfrm>
        </p:grpSpPr>
        <p:sp>
          <p:nvSpPr>
            <p:cNvPr id="15" name="TextBox 14"/>
            <p:cNvSpPr txBox="1"/>
            <p:nvPr/>
          </p:nvSpPr>
          <p:spPr>
            <a:xfrm>
              <a:off x="5346328" y="5220734"/>
              <a:ext cx="691215" cy="215444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South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40100" y="3332978"/>
              <a:ext cx="662362" cy="215444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North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037543" y="3331315"/>
              <a:ext cx="352828" cy="2024566"/>
            </a:xfrm>
            <a:custGeom>
              <a:avLst/>
              <a:gdLst>
                <a:gd name="connsiteX0" fmla="*/ 0 w 3812583"/>
                <a:gd name="connsiteY0" fmla="*/ 356461 h 573437"/>
                <a:gd name="connsiteX1" fmla="*/ 364210 w 3812583"/>
                <a:gd name="connsiteY1" fmla="*/ 472698 h 573437"/>
                <a:gd name="connsiteX2" fmla="*/ 635430 w 3812583"/>
                <a:gd name="connsiteY2" fmla="*/ 433952 h 573437"/>
                <a:gd name="connsiteX3" fmla="*/ 1115878 w 3812583"/>
                <a:gd name="connsiteY3" fmla="*/ 325464 h 573437"/>
                <a:gd name="connsiteX4" fmla="*/ 1263112 w 3812583"/>
                <a:gd name="connsiteY4" fmla="*/ 147233 h 573437"/>
                <a:gd name="connsiteX5" fmla="*/ 1371600 w 3812583"/>
                <a:gd name="connsiteY5" fmla="*/ 15498 h 573437"/>
                <a:gd name="connsiteX6" fmla="*/ 1518834 w 3812583"/>
                <a:gd name="connsiteY6" fmla="*/ 0 h 573437"/>
                <a:gd name="connsiteX7" fmla="*/ 1728061 w 3812583"/>
                <a:gd name="connsiteY7" fmla="*/ 0 h 573437"/>
                <a:gd name="connsiteX8" fmla="*/ 3812583 w 3812583"/>
                <a:gd name="connsiteY8" fmla="*/ 573437 h 573437"/>
                <a:gd name="connsiteX0" fmla="*/ 0 w 3848690"/>
                <a:gd name="connsiteY0" fmla="*/ 356461 h 904672"/>
                <a:gd name="connsiteX1" fmla="*/ 364210 w 3848690"/>
                <a:gd name="connsiteY1" fmla="*/ 472698 h 904672"/>
                <a:gd name="connsiteX2" fmla="*/ 635430 w 3848690"/>
                <a:gd name="connsiteY2" fmla="*/ 433952 h 904672"/>
                <a:gd name="connsiteX3" fmla="*/ 1115878 w 3848690"/>
                <a:gd name="connsiteY3" fmla="*/ 325464 h 904672"/>
                <a:gd name="connsiteX4" fmla="*/ 1263112 w 3848690"/>
                <a:gd name="connsiteY4" fmla="*/ 147233 h 904672"/>
                <a:gd name="connsiteX5" fmla="*/ 1371600 w 3848690"/>
                <a:gd name="connsiteY5" fmla="*/ 15498 h 904672"/>
                <a:gd name="connsiteX6" fmla="*/ 1518834 w 3848690"/>
                <a:gd name="connsiteY6" fmla="*/ 0 h 904672"/>
                <a:gd name="connsiteX7" fmla="*/ 3848690 w 3848690"/>
                <a:gd name="connsiteY7" fmla="*/ 904672 h 904672"/>
                <a:gd name="connsiteX8" fmla="*/ 3812583 w 3848690"/>
                <a:gd name="connsiteY8" fmla="*/ 573437 h 904672"/>
                <a:gd name="connsiteX0" fmla="*/ 0 w 3848690"/>
                <a:gd name="connsiteY0" fmla="*/ 356461 h 904672"/>
                <a:gd name="connsiteX1" fmla="*/ 364210 w 3848690"/>
                <a:gd name="connsiteY1" fmla="*/ 472698 h 904672"/>
                <a:gd name="connsiteX2" fmla="*/ 635430 w 3848690"/>
                <a:gd name="connsiteY2" fmla="*/ 433952 h 904672"/>
                <a:gd name="connsiteX3" fmla="*/ 1115878 w 3848690"/>
                <a:gd name="connsiteY3" fmla="*/ 325464 h 904672"/>
                <a:gd name="connsiteX4" fmla="*/ 1263112 w 3848690"/>
                <a:gd name="connsiteY4" fmla="*/ 147233 h 904672"/>
                <a:gd name="connsiteX5" fmla="*/ 1371600 w 3848690"/>
                <a:gd name="connsiteY5" fmla="*/ 15498 h 904672"/>
                <a:gd name="connsiteX6" fmla="*/ 1518834 w 3848690"/>
                <a:gd name="connsiteY6" fmla="*/ 0 h 904672"/>
                <a:gd name="connsiteX7" fmla="*/ 3848690 w 3848690"/>
                <a:gd name="connsiteY7" fmla="*/ 904672 h 904672"/>
                <a:gd name="connsiteX8" fmla="*/ 3812583 w 3848690"/>
                <a:gd name="connsiteY8" fmla="*/ 573437 h 904672"/>
                <a:gd name="connsiteX0" fmla="*/ 0 w 3848690"/>
                <a:gd name="connsiteY0" fmla="*/ 356461 h 904672"/>
                <a:gd name="connsiteX1" fmla="*/ 635430 w 3848690"/>
                <a:gd name="connsiteY1" fmla="*/ 433952 h 904672"/>
                <a:gd name="connsiteX2" fmla="*/ 1115878 w 3848690"/>
                <a:gd name="connsiteY2" fmla="*/ 325464 h 904672"/>
                <a:gd name="connsiteX3" fmla="*/ 1263112 w 3848690"/>
                <a:gd name="connsiteY3" fmla="*/ 147233 h 904672"/>
                <a:gd name="connsiteX4" fmla="*/ 1371600 w 3848690"/>
                <a:gd name="connsiteY4" fmla="*/ 15498 h 904672"/>
                <a:gd name="connsiteX5" fmla="*/ 1518834 w 3848690"/>
                <a:gd name="connsiteY5" fmla="*/ 0 h 904672"/>
                <a:gd name="connsiteX6" fmla="*/ 3848690 w 3848690"/>
                <a:gd name="connsiteY6" fmla="*/ 904672 h 904672"/>
                <a:gd name="connsiteX7" fmla="*/ 3812583 w 3848690"/>
                <a:gd name="connsiteY7" fmla="*/ 573437 h 904672"/>
                <a:gd name="connsiteX0" fmla="*/ 0 w 3848690"/>
                <a:gd name="connsiteY0" fmla="*/ 356461 h 904672"/>
                <a:gd name="connsiteX1" fmla="*/ 1115878 w 3848690"/>
                <a:gd name="connsiteY1" fmla="*/ 325464 h 904672"/>
                <a:gd name="connsiteX2" fmla="*/ 1263112 w 3848690"/>
                <a:gd name="connsiteY2" fmla="*/ 147233 h 904672"/>
                <a:gd name="connsiteX3" fmla="*/ 1371600 w 3848690"/>
                <a:gd name="connsiteY3" fmla="*/ 15498 h 904672"/>
                <a:gd name="connsiteX4" fmla="*/ 1518834 w 3848690"/>
                <a:gd name="connsiteY4" fmla="*/ 0 h 904672"/>
                <a:gd name="connsiteX5" fmla="*/ 3848690 w 3848690"/>
                <a:gd name="connsiteY5" fmla="*/ 904672 h 904672"/>
                <a:gd name="connsiteX6" fmla="*/ 3812583 w 3848690"/>
                <a:gd name="connsiteY6" fmla="*/ 573437 h 904672"/>
                <a:gd name="connsiteX0" fmla="*/ 0 w 3848690"/>
                <a:gd name="connsiteY0" fmla="*/ 356461 h 904672"/>
                <a:gd name="connsiteX1" fmla="*/ 1263112 w 3848690"/>
                <a:gd name="connsiteY1" fmla="*/ 147233 h 904672"/>
                <a:gd name="connsiteX2" fmla="*/ 1371600 w 3848690"/>
                <a:gd name="connsiteY2" fmla="*/ 15498 h 904672"/>
                <a:gd name="connsiteX3" fmla="*/ 1518834 w 3848690"/>
                <a:gd name="connsiteY3" fmla="*/ 0 h 904672"/>
                <a:gd name="connsiteX4" fmla="*/ 3848690 w 3848690"/>
                <a:gd name="connsiteY4" fmla="*/ 904672 h 904672"/>
                <a:gd name="connsiteX5" fmla="*/ 3812583 w 3848690"/>
                <a:gd name="connsiteY5" fmla="*/ 573437 h 904672"/>
                <a:gd name="connsiteX0" fmla="*/ 0 w 3848690"/>
                <a:gd name="connsiteY0" fmla="*/ 356461 h 904672"/>
                <a:gd name="connsiteX1" fmla="*/ 1263112 w 3848690"/>
                <a:gd name="connsiteY1" fmla="*/ 147233 h 904672"/>
                <a:gd name="connsiteX2" fmla="*/ 1518834 w 3848690"/>
                <a:gd name="connsiteY2" fmla="*/ 0 h 904672"/>
                <a:gd name="connsiteX3" fmla="*/ 3848690 w 3848690"/>
                <a:gd name="connsiteY3" fmla="*/ 904672 h 904672"/>
                <a:gd name="connsiteX4" fmla="*/ 3812583 w 3848690"/>
                <a:gd name="connsiteY4" fmla="*/ 573437 h 904672"/>
                <a:gd name="connsiteX0" fmla="*/ 0 w 3848690"/>
                <a:gd name="connsiteY0" fmla="*/ 209228 h 757439"/>
                <a:gd name="connsiteX1" fmla="*/ 1263112 w 3848690"/>
                <a:gd name="connsiteY1" fmla="*/ 0 h 757439"/>
                <a:gd name="connsiteX2" fmla="*/ 3848690 w 3848690"/>
                <a:gd name="connsiteY2" fmla="*/ 757439 h 757439"/>
                <a:gd name="connsiteX3" fmla="*/ 3812583 w 3848690"/>
                <a:gd name="connsiteY3" fmla="*/ 426204 h 757439"/>
                <a:gd name="connsiteX0" fmla="*/ 2356251 w 2586252"/>
                <a:gd name="connsiteY0" fmla="*/ 2496349 h 2496349"/>
                <a:gd name="connsiteX1" fmla="*/ 674 w 2586252"/>
                <a:gd name="connsiteY1" fmla="*/ 59487 h 2496349"/>
                <a:gd name="connsiteX2" fmla="*/ 2586252 w 2586252"/>
                <a:gd name="connsiteY2" fmla="*/ 816926 h 2496349"/>
                <a:gd name="connsiteX3" fmla="*/ 2550145 w 2586252"/>
                <a:gd name="connsiteY3" fmla="*/ 485691 h 2496349"/>
                <a:gd name="connsiteX0" fmla="*/ 0 w 230001"/>
                <a:gd name="connsiteY0" fmla="*/ 2010658 h 2010658"/>
                <a:gd name="connsiteX1" fmla="*/ 230001 w 230001"/>
                <a:gd name="connsiteY1" fmla="*/ 331235 h 2010658"/>
                <a:gd name="connsiteX2" fmla="*/ 193894 w 230001"/>
                <a:gd name="connsiteY2" fmla="*/ 0 h 2010658"/>
                <a:gd name="connsiteX0" fmla="*/ 0 w 230001"/>
                <a:gd name="connsiteY0" fmla="*/ 2010658 h 2010658"/>
                <a:gd name="connsiteX1" fmla="*/ 172034 w 230001"/>
                <a:gd name="connsiteY1" fmla="*/ 736547 h 2010658"/>
                <a:gd name="connsiteX2" fmla="*/ 230001 w 230001"/>
                <a:gd name="connsiteY2" fmla="*/ 331235 h 2010658"/>
                <a:gd name="connsiteX3" fmla="*/ 193894 w 230001"/>
                <a:gd name="connsiteY3" fmla="*/ 0 h 2010658"/>
                <a:gd name="connsiteX0" fmla="*/ 0 w 358614"/>
                <a:gd name="connsiteY0" fmla="*/ 2010658 h 2010658"/>
                <a:gd name="connsiteX1" fmla="*/ 352828 w 358614"/>
                <a:gd name="connsiteY1" fmla="*/ 972970 h 2010658"/>
                <a:gd name="connsiteX2" fmla="*/ 230001 w 358614"/>
                <a:gd name="connsiteY2" fmla="*/ 331235 h 2010658"/>
                <a:gd name="connsiteX3" fmla="*/ 193894 w 358614"/>
                <a:gd name="connsiteY3" fmla="*/ 0 h 2010658"/>
                <a:gd name="connsiteX0" fmla="*/ 0 w 352828"/>
                <a:gd name="connsiteY0" fmla="*/ 2010658 h 2010658"/>
                <a:gd name="connsiteX1" fmla="*/ 352828 w 352828"/>
                <a:gd name="connsiteY1" fmla="*/ 972970 h 2010658"/>
                <a:gd name="connsiteX2" fmla="*/ 230001 w 352828"/>
                <a:gd name="connsiteY2" fmla="*/ 331235 h 2010658"/>
                <a:gd name="connsiteX3" fmla="*/ 193894 w 352828"/>
                <a:gd name="connsiteY3" fmla="*/ 0 h 2010658"/>
                <a:gd name="connsiteX0" fmla="*/ 0 w 352828"/>
                <a:gd name="connsiteY0" fmla="*/ 2010658 h 2010658"/>
                <a:gd name="connsiteX1" fmla="*/ 352828 w 352828"/>
                <a:gd name="connsiteY1" fmla="*/ 972970 h 2010658"/>
                <a:gd name="connsiteX2" fmla="*/ 230001 w 352828"/>
                <a:gd name="connsiteY2" fmla="*/ 331235 h 2010658"/>
                <a:gd name="connsiteX3" fmla="*/ 193894 w 352828"/>
                <a:gd name="connsiteY3" fmla="*/ 0 h 2010658"/>
                <a:gd name="connsiteX0" fmla="*/ 0 w 352828"/>
                <a:gd name="connsiteY0" fmla="*/ 2010658 h 2010658"/>
                <a:gd name="connsiteX1" fmla="*/ 154649 w 352828"/>
                <a:gd name="connsiteY1" fmla="*/ 1397140 h 2010658"/>
                <a:gd name="connsiteX2" fmla="*/ 352828 w 352828"/>
                <a:gd name="connsiteY2" fmla="*/ 972970 h 2010658"/>
                <a:gd name="connsiteX3" fmla="*/ 230001 w 352828"/>
                <a:gd name="connsiteY3" fmla="*/ 331235 h 2010658"/>
                <a:gd name="connsiteX4" fmla="*/ 193894 w 352828"/>
                <a:gd name="connsiteY4" fmla="*/ 0 h 2010658"/>
                <a:gd name="connsiteX0" fmla="*/ 0 w 352828"/>
                <a:gd name="connsiteY0" fmla="*/ 2010658 h 2010658"/>
                <a:gd name="connsiteX1" fmla="*/ 71205 w 352828"/>
                <a:gd name="connsiteY1" fmla="*/ 1369326 h 2010658"/>
                <a:gd name="connsiteX2" fmla="*/ 352828 w 352828"/>
                <a:gd name="connsiteY2" fmla="*/ 972970 h 2010658"/>
                <a:gd name="connsiteX3" fmla="*/ 230001 w 352828"/>
                <a:gd name="connsiteY3" fmla="*/ 331235 h 2010658"/>
                <a:gd name="connsiteX4" fmla="*/ 193894 w 352828"/>
                <a:gd name="connsiteY4" fmla="*/ 0 h 2010658"/>
                <a:gd name="connsiteX0" fmla="*/ 0 w 352828"/>
                <a:gd name="connsiteY0" fmla="*/ 2010658 h 2010658"/>
                <a:gd name="connsiteX1" fmla="*/ 71205 w 352828"/>
                <a:gd name="connsiteY1" fmla="*/ 1369326 h 2010658"/>
                <a:gd name="connsiteX2" fmla="*/ 352828 w 352828"/>
                <a:gd name="connsiteY2" fmla="*/ 972970 h 2010658"/>
                <a:gd name="connsiteX3" fmla="*/ 230001 w 352828"/>
                <a:gd name="connsiteY3" fmla="*/ 331235 h 2010658"/>
                <a:gd name="connsiteX4" fmla="*/ 193894 w 352828"/>
                <a:gd name="connsiteY4" fmla="*/ 0 h 2010658"/>
                <a:gd name="connsiteX0" fmla="*/ 0 w 352828"/>
                <a:gd name="connsiteY0" fmla="*/ 2010658 h 2010658"/>
                <a:gd name="connsiteX1" fmla="*/ 71205 w 352828"/>
                <a:gd name="connsiteY1" fmla="*/ 1369326 h 2010658"/>
                <a:gd name="connsiteX2" fmla="*/ 352828 w 352828"/>
                <a:gd name="connsiteY2" fmla="*/ 972970 h 2010658"/>
                <a:gd name="connsiteX3" fmla="*/ 230001 w 352828"/>
                <a:gd name="connsiteY3" fmla="*/ 331235 h 2010658"/>
                <a:gd name="connsiteX4" fmla="*/ 193894 w 352828"/>
                <a:gd name="connsiteY4" fmla="*/ 0 h 2010658"/>
                <a:gd name="connsiteX0" fmla="*/ 0 w 352828"/>
                <a:gd name="connsiteY0" fmla="*/ 2010658 h 2010658"/>
                <a:gd name="connsiteX1" fmla="*/ 53821 w 352828"/>
                <a:gd name="connsiteY1" fmla="*/ 1720483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71205 w 352828"/>
                <a:gd name="connsiteY2" fmla="*/ 1369326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53821 w 352828"/>
                <a:gd name="connsiteY2" fmla="*/ 1365850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10658 h 2010658"/>
                <a:gd name="connsiteX1" fmla="*/ 99020 w 352828"/>
                <a:gd name="connsiteY1" fmla="*/ 1727437 h 2010658"/>
                <a:gd name="connsiteX2" fmla="*/ 53821 w 352828"/>
                <a:gd name="connsiteY2" fmla="*/ 1365850 h 2010658"/>
                <a:gd name="connsiteX3" fmla="*/ 352828 w 352828"/>
                <a:gd name="connsiteY3" fmla="*/ 972970 h 2010658"/>
                <a:gd name="connsiteX4" fmla="*/ 230001 w 352828"/>
                <a:gd name="connsiteY4" fmla="*/ 331235 h 2010658"/>
                <a:gd name="connsiteX5" fmla="*/ 193894 w 352828"/>
                <a:gd name="connsiteY5" fmla="*/ 0 h 2010658"/>
                <a:gd name="connsiteX0" fmla="*/ 0 w 352828"/>
                <a:gd name="connsiteY0" fmla="*/ 2024566 h 2024566"/>
                <a:gd name="connsiteX1" fmla="*/ 99020 w 352828"/>
                <a:gd name="connsiteY1" fmla="*/ 1741345 h 2024566"/>
                <a:gd name="connsiteX2" fmla="*/ 53821 w 352828"/>
                <a:gd name="connsiteY2" fmla="*/ 1379758 h 2024566"/>
                <a:gd name="connsiteX3" fmla="*/ 352828 w 352828"/>
                <a:gd name="connsiteY3" fmla="*/ 986878 h 2024566"/>
                <a:gd name="connsiteX4" fmla="*/ 230001 w 352828"/>
                <a:gd name="connsiteY4" fmla="*/ 345143 h 2024566"/>
                <a:gd name="connsiteX5" fmla="*/ 197371 w 352828"/>
                <a:gd name="connsiteY5" fmla="*/ 0 h 2024566"/>
                <a:gd name="connsiteX0" fmla="*/ 0 w 352828"/>
                <a:gd name="connsiteY0" fmla="*/ 2024566 h 2024566"/>
                <a:gd name="connsiteX1" fmla="*/ 99020 w 352828"/>
                <a:gd name="connsiteY1" fmla="*/ 1741345 h 2024566"/>
                <a:gd name="connsiteX2" fmla="*/ 53821 w 352828"/>
                <a:gd name="connsiteY2" fmla="*/ 1379758 h 2024566"/>
                <a:gd name="connsiteX3" fmla="*/ 352828 w 352828"/>
                <a:gd name="connsiteY3" fmla="*/ 986878 h 2024566"/>
                <a:gd name="connsiteX4" fmla="*/ 212617 w 352828"/>
                <a:gd name="connsiteY4" fmla="*/ 348620 h 2024566"/>
                <a:gd name="connsiteX5" fmla="*/ 197371 w 352828"/>
                <a:gd name="connsiteY5" fmla="*/ 0 h 2024566"/>
                <a:gd name="connsiteX0" fmla="*/ 0 w 352828"/>
                <a:gd name="connsiteY0" fmla="*/ 2024566 h 2024566"/>
                <a:gd name="connsiteX1" fmla="*/ 99020 w 352828"/>
                <a:gd name="connsiteY1" fmla="*/ 1741345 h 2024566"/>
                <a:gd name="connsiteX2" fmla="*/ 53821 w 352828"/>
                <a:gd name="connsiteY2" fmla="*/ 1379758 h 2024566"/>
                <a:gd name="connsiteX3" fmla="*/ 352828 w 352828"/>
                <a:gd name="connsiteY3" fmla="*/ 986878 h 2024566"/>
                <a:gd name="connsiteX4" fmla="*/ 212617 w 352828"/>
                <a:gd name="connsiteY4" fmla="*/ 348620 h 2024566"/>
                <a:gd name="connsiteX5" fmla="*/ 197371 w 352828"/>
                <a:gd name="connsiteY5" fmla="*/ 0 h 2024566"/>
                <a:gd name="connsiteX0" fmla="*/ 0 w 352828"/>
                <a:gd name="connsiteY0" fmla="*/ 2024566 h 2024566"/>
                <a:gd name="connsiteX1" fmla="*/ 99020 w 352828"/>
                <a:gd name="connsiteY1" fmla="*/ 1741345 h 2024566"/>
                <a:gd name="connsiteX2" fmla="*/ 53821 w 352828"/>
                <a:gd name="connsiteY2" fmla="*/ 1379758 h 2024566"/>
                <a:gd name="connsiteX3" fmla="*/ 352828 w 352828"/>
                <a:gd name="connsiteY3" fmla="*/ 986878 h 2024566"/>
                <a:gd name="connsiteX4" fmla="*/ 198710 w 352828"/>
                <a:gd name="connsiteY4" fmla="*/ 352097 h 2024566"/>
                <a:gd name="connsiteX5" fmla="*/ 197371 w 352828"/>
                <a:gd name="connsiteY5" fmla="*/ 0 h 202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828" h="2024566">
                  <a:moveTo>
                    <a:pt x="0" y="2024566"/>
                  </a:moveTo>
                  <a:cubicBezTo>
                    <a:pt x="8970" y="1976204"/>
                    <a:pt x="66292" y="1841280"/>
                    <a:pt x="99020" y="1741345"/>
                  </a:cubicBezTo>
                  <a:cubicBezTo>
                    <a:pt x="69165" y="1624025"/>
                    <a:pt x="70045" y="1507821"/>
                    <a:pt x="53821" y="1379758"/>
                  </a:cubicBezTo>
                  <a:cubicBezTo>
                    <a:pt x="147394" y="1231147"/>
                    <a:pt x="274209" y="1154099"/>
                    <a:pt x="352828" y="986878"/>
                  </a:cubicBezTo>
                  <a:cubicBezTo>
                    <a:pt x="297287" y="696543"/>
                    <a:pt x="226358" y="471378"/>
                    <a:pt x="198710" y="352097"/>
                  </a:cubicBezTo>
                  <a:cubicBezTo>
                    <a:pt x="198264" y="234731"/>
                    <a:pt x="197817" y="117366"/>
                    <a:pt x="197371" y="0"/>
                  </a:cubicBezTo>
                </a:path>
              </a:pathLst>
            </a:custGeom>
            <a:noFill/>
            <a:ln w="666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PATH"/>
          <p:cNvSpPr/>
          <p:nvPr/>
        </p:nvSpPr>
        <p:spPr bwMode="auto">
          <a:xfrm>
            <a:off x="7395970" y="3020400"/>
            <a:ext cx="4656965" cy="1668616"/>
          </a:xfrm>
          <a:custGeom>
            <a:avLst/>
            <a:gdLst>
              <a:gd name="connsiteX0" fmla="*/ 0 w 5992585"/>
              <a:gd name="connsiteY0" fmla="*/ 3690257 h 3788228"/>
              <a:gd name="connsiteX1" fmla="*/ 195942 w 5992585"/>
              <a:gd name="connsiteY1" fmla="*/ 3780064 h 3788228"/>
              <a:gd name="connsiteX2" fmla="*/ 334735 w 5992585"/>
              <a:gd name="connsiteY2" fmla="*/ 3788228 h 3788228"/>
              <a:gd name="connsiteX3" fmla="*/ 465364 w 5992585"/>
              <a:gd name="connsiteY3" fmla="*/ 3747407 h 3788228"/>
              <a:gd name="connsiteX4" fmla="*/ 522514 w 5992585"/>
              <a:gd name="connsiteY4" fmla="*/ 3633107 h 3788228"/>
              <a:gd name="connsiteX5" fmla="*/ 800100 w 5992585"/>
              <a:gd name="connsiteY5" fmla="*/ 3502478 h 3788228"/>
              <a:gd name="connsiteX6" fmla="*/ 979714 w 5992585"/>
              <a:gd name="connsiteY6" fmla="*/ 3469821 h 3788228"/>
              <a:gd name="connsiteX7" fmla="*/ 1322614 w 5992585"/>
              <a:gd name="connsiteY7" fmla="*/ 3412671 h 3788228"/>
              <a:gd name="connsiteX8" fmla="*/ 1494064 w 5992585"/>
              <a:gd name="connsiteY8" fmla="*/ 3290207 h 3788228"/>
              <a:gd name="connsiteX9" fmla="*/ 1608364 w 5992585"/>
              <a:gd name="connsiteY9" fmla="*/ 3110592 h 3788228"/>
              <a:gd name="connsiteX10" fmla="*/ 1649185 w 5992585"/>
              <a:gd name="connsiteY10" fmla="*/ 2988128 h 3788228"/>
              <a:gd name="connsiteX11" fmla="*/ 1649185 w 5992585"/>
              <a:gd name="connsiteY11" fmla="*/ 2792185 h 3788228"/>
              <a:gd name="connsiteX12" fmla="*/ 1763485 w 5992585"/>
              <a:gd name="connsiteY12" fmla="*/ 2604407 h 3788228"/>
              <a:gd name="connsiteX13" fmla="*/ 2000250 w 5992585"/>
              <a:gd name="connsiteY13" fmla="*/ 2449285 h 3788228"/>
              <a:gd name="connsiteX14" fmla="*/ 2359478 w 5992585"/>
              <a:gd name="connsiteY14" fmla="*/ 2424792 h 3788228"/>
              <a:gd name="connsiteX15" fmla="*/ 2628900 w 5992585"/>
              <a:gd name="connsiteY15" fmla="*/ 2432957 h 3788228"/>
              <a:gd name="connsiteX16" fmla="*/ 2841171 w 5992585"/>
              <a:gd name="connsiteY16" fmla="*/ 2400300 h 3788228"/>
              <a:gd name="connsiteX17" fmla="*/ 2898321 w 5992585"/>
              <a:gd name="connsiteY17" fmla="*/ 2383971 h 3788228"/>
              <a:gd name="connsiteX18" fmla="*/ 3486150 w 5992585"/>
              <a:gd name="connsiteY18" fmla="*/ 2392135 h 3788228"/>
              <a:gd name="connsiteX19" fmla="*/ 3714750 w 5992585"/>
              <a:gd name="connsiteY19" fmla="*/ 2596242 h 3788228"/>
              <a:gd name="connsiteX20" fmla="*/ 3837214 w 5992585"/>
              <a:gd name="connsiteY20" fmla="*/ 2620735 h 3788228"/>
              <a:gd name="connsiteX21" fmla="*/ 4057650 w 5992585"/>
              <a:gd name="connsiteY21" fmla="*/ 2547257 h 3788228"/>
              <a:gd name="connsiteX22" fmla="*/ 4449535 w 5992585"/>
              <a:gd name="connsiteY22" fmla="*/ 2343150 h 3788228"/>
              <a:gd name="connsiteX23" fmla="*/ 4686300 w 5992585"/>
              <a:gd name="connsiteY23" fmla="*/ 2139042 h 3788228"/>
              <a:gd name="connsiteX24" fmla="*/ 4849585 w 5992585"/>
              <a:gd name="connsiteY24" fmla="*/ 1845128 h 3788228"/>
              <a:gd name="connsiteX25" fmla="*/ 5078185 w 5992585"/>
              <a:gd name="connsiteY25" fmla="*/ 1567542 h 3788228"/>
              <a:gd name="connsiteX26" fmla="*/ 5257800 w 5992585"/>
              <a:gd name="connsiteY26" fmla="*/ 1534885 h 3788228"/>
              <a:gd name="connsiteX27" fmla="*/ 5380264 w 5992585"/>
              <a:gd name="connsiteY27" fmla="*/ 1404257 h 3788228"/>
              <a:gd name="connsiteX28" fmla="*/ 5494564 w 5992585"/>
              <a:gd name="connsiteY28" fmla="*/ 1216478 h 3788228"/>
              <a:gd name="connsiteX29" fmla="*/ 5649685 w 5992585"/>
              <a:gd name="connsiteY29" fmla="*/ 898071 h 3788228"/>
              <a:gd name="connsiteX30" fmla="*/ 5821135 w 5992585"/>
              <a:gd name="connsiteY30" fmla="*/ 587828 h 3788228"/>
              <a:gd name="connsiteX31" fmla="*/ 5992585 w 5992585"/>
              <a:gd name="connsiteY31" fmla="*/ 0 h 3788228"/>
              <a:gd name="connsiteX32" fmla="*/ 5992585 w 5992585"/>
              <a:gd name="connsiteY32" fmla="*/ 0 h 3788228"/>
              <a:gd name="connsiteX0" fmla="*/ 0 w 5796643"/>
              <a:gd name="connsiteY0" fmla="*/ 3780064 h 3788228"/>
              <a:gd name="connsiteX1" fmla="*/ 138793 w 5796643"/>
              <a:gd name="connsiteY1" fmla="*/ 3788228 h 3788228"/>
              <a:gd name="connsiteX2" fmla="*/ 269422 w 5796643"/>
              <a:gd name="connsiteY2" fmla="*/ 3747407 h 3788228"/>
              <a:gd name="connsiteX3" fmla="*/ 326572 w 5796643"/>
              <a:gd name="connsiteY3" fmla="*/ 3633107 h 3788228"/>
              <a:gd name="connsiteX4" fmla="*/ 604158 w 5796643"/>
              <a:gd name="connsiteY4" fmla="*/ 3502478 h 3788228"/>
              <a:gd name="connsiteX5" fmla="*/ 783772 w 5796643"/>
              <a:gd name="connsiteY5" fmla="*/ 3469821 h 3788228"/>
              <a:gd name="connsiteX6" fmla="*/ 1126672 w 5796643"/>
              <a:gd name="connsiteY6" fmla="*/ 3412671 h 3788228"/>
              <a:gd name="connsiteX7" fmla="*/ 1298122 w 5796643"/>
              <a:gd name="connsiteY7" fmla="*/ 3290207 h 3788228"/>
              <a:gd name="connsiteX8" fmla="*/ 1412422 w 5796643"/>
              <a:gd name="connsiteY8" fmla="*/ 3110592 h 3788228"/>
              <a:gd name="connsiteX9" fmla="*/ 1453243 w 5796643"/>
              <a:gd name="connsiteY9" fmla="*/ 2988128 h 3788228"/>
              <a:gd name="connsiteX10" fmla="*/ 1453243 w 5796643"/>
              <a:gd name="connsiteY10" fmla="*/ 2792185 h 3788228"/>
              <a:gd name="connsiteX11" fmla="*/ 1567543 w 5796643"/>
              <a:gd name="connsiteY11" fmla="*/ 2604407 h 3788228"/>
              <a:gd name="connsiteX12" fmla="*/ 1804308 w 5796643"/>
              <a:gd name="connsiteY12" fmla="*/ 2449285 h 3788228"/>
              <a:gd name="connsiteX13" fmla="*/ 2163536 w 5796643"/>
              <a:gd name="connsiteY13" fmla="*/ 2424792 h 3788228"/>
              <a:gd name="connsiteX14" fmla="*/ 2432958 w 5796643"/>
              <a:gd name="connsiteY14" fmla="*/ 2432957 h 3788228"/>
              <a:gd name="connsiteX15" fmla="*/ 2645229 w 5796643"/>
              <a:gd name="connsiteY15" fmla="*/ 2400300 h 3788228"/>
              <a:gd name="connsiteX16" fmla="*/ 2702379 w 5796643"/>
              <a:gd name="connsiteY16" fmla="*/ 2383971 h 3788228"/>
              <a:gd name="connsiteX17" fmla="*/ 3290208 w 5796643"/>
              <a:gd name="connsiteY17" fmla="*/ 2392135 h 3788228"/>
              <a:gd name="connsiteX18" fmla="*/ 3518808 w 5796643"/>
              <a:gd name="connsiteY18" fmla="*/ 2596242 h 3788228"/>
              <a:gd name="connsiteX19" fmla="*/ 3641272 w 5796643"/>
              <a:gd name="connsiteY19" fmla="*/ 2620735 h 3788228"/>
              <a:gd name="connsiteX20" fmla="*/ 3861708 w 5796643"/>
              <a:gd name="connsiteY20" fmla="*/ 2547257 h 3788228"/>
              <a:gd name="connsiteX21" fmla="*/ 4253593 w 5796643"/>
              <a:gd name="connsiteY21" fmla="*/ 2343150 h 3788228"/>
              <a:gd name="connsiteX22" fmla="*/ 4490358 w 5796643"/>
              <a:gd name="connsiteY22" fmla="*/ 2139042 h 3788228"/>
              <a:gd name="connsiteX23" fmla="*/ 4653643 w 5796643"/>
              <a:gd name="connsiteY23" fmla="*/ 1845128 h 3788228"/>
              <a:gd name="connsiteX24" fmla="*/ 4882243 w 5796643"/>
              <a:gd name="connsiteY24" fmla="*/ 1567542 h 3788228"/>
              <a:gd name="connsiteX25" fmla="*/ 5061858 w 5796643"/>
              <a:gd name="connsiteY25" fmla="*/ 1534885 h 3788228"/>
              <a:gd name="connsiteX26" fmla="*/ 5184322 w 5796643"/>
              <a:gd name="connsiteY26" fmla="*/ 1404257 h 3788228"/>
              <a:gd name="connsiteX27" fmla="*/ 5298622 w 5796643"/>
              <a:gd name="connsiteY27" fmla="*/ 1216478 h 3788228"/>
              <a:gd name="connsiteX28" fmla="*/ 5453743 w 5796643"/>
              <a:gd name="connsiteY28" fmla="*/ 898071 h 3788228"/>
              <a:gd name="connsiteX29" fmla="*/ 5625193 w 5796643"/>
              <a:gd name="connsiteY29" fmla="*/ 587828 h 3788228"/>
              <a:gd name="connsiteX30" fmla="*/ 5796643 w 5796643"/>
              <a:gd name="connsiteY30" fmla="*/ 0 h 3788228"/>
              <a:gd name="connsiteX31" fmla="*/ 5796643 w 5796643"/>
              <a:gd name="connsiteY31" fmla="*/ 0 h 3788228"/>
              <a:gd name="connsiteX0" fmla="*/ 0 w 5657850"/>
              <a:gd name="connsiteY0" fmla="*/ 3788228 h 3788228"/>
              <a:gd name="connsiteX1" fmla="*/ 130629 w 5657850"/>
              <a:gd name="connsiteY1" fmla="*/ 3747407 h 3788228"/>
              <a:gd name="connsiteX2" fmla="*/ 187779 w 5657850"/>
              <a:gd name="connsiteY2" fmla="*/ 3633107 h 3788228"/>
              <a:gd name="connsiteX3" fmla="*/ 465365 w 5657850"/>
              <a:gd name="connsiteY3" fmla="*/ 3502478 h 3788228"/>
              <a:gd name="connsiteX4" fmla="*/ 644979 w 5657850"/>
              <a:gd name="connsiteY4" fmla="*/ 3469821 h 3788228"/>
              <a:gd name="connsiteX5" fmla="*/ 987879 w 5657850"/>
              <a:gd name="connsiteY5" fmla="*/ 3412671 h 3788228"/>
              <a:gd name="connsiteX6" fmla="*/ 1159329 w 5657850"/>
              <a:gd name="connsiteY6" fmla="*/ 3290207 h 3788228"/>
              <a:gd name="connsiteX7" fmla="*/ 1273629 w 5657850"/>
              <a:gd name="connsiteY7" fmla="*/ 3110592 h 3788228"/>
              <a:gd name="connsiteX8" fmla="*/ 1314450 w 5657850"/>
              <a:gd name="connsiteY8" fmla="*/ 2988128 h 3788228"/>
              <a:gd name="connsiteX9" fmla="*/ 1314450 w 5657850"/>
              <a:gd name="connsiteY9" fmla="*/ 2792185 h 3788228"/>
              <a:gd name="connsiteX10" fmla="*/ 1428750 w 5657850"/>
              <a:gd name="connsiteY10" fmla="*/ 2604407 h 3788228"/>
              <a:gd name="connsiteX11" fmla="*/ 1665515 w 5657850"/>
              <a:gd name="connsiteY11" fmla="*/ 2449285 h 3788228"/>
              <a:gd name="connsiteX12" fmla="*/ 2024743 w 5657850"/>
              <a:gd name="connsiteY12" fmla="*/ 2424792 h 3788228"/>
              <a:gd name="connsiteX13" fmla="*/ 2294165 w 5657850"/>
              <a:gd name="connsiteY13" fmla="*/ 2432957 h 3788228"/>
              <a:gd name="connsiteX14" fmla="*/ 2506436 w 5657850"/>
              <a:gd name="connsiteY14" fmla="*/ 2400300 h 3788228"/>
              <a:gd name="connsiteX15" fmla="*/ 2563586 w 5657850"/>
              <a:gd name="connsiteY15" fmla="*/ 2383971 h 3788228"/>
              <a:gd name="connsiteX16" fmla="*/ 3151415 w 5657850"/>
              <a:gd name="connsiteY16" fmla="*/ 2392135 h 3788228"/>
              <a:gd name="connsiteX17" fmla="*/ 3380015 w 5657850"/>
              <a:gd name="connsiteY17" fmla="*/ 2596242 h 3788228"/>
              <a:gd name="connsiteX18" fmla="*/ 3502479 w 5657850"/>
              <a:gd name="connsiteY18" fmla="*/ 2620735 h 3788228"/>
              <a:gd name="connsiteX19" fmla="*/ 3722915 w 5657850"/>
              <a:gd name="connsiteY19" fmla="*/ 2547257 h 3788228"/>
              <a:gd name="connsiteX20" fmla="*/ 4114800 w 5657850"/>
              <a:gd name="connsiteY20" fmla="*/ 2343150 h 3788228"/>
              <a:gd name="connsiteX21" fmla="*/ 4351565 w 5657850"/>
              <a:gd name="connsiteY21" fmla="*/ 2139042 h 3788228"/>
              <a:gd name="connsiteX22" fmla="*/ 4514850 w 5657850"/>
              <a:gd name="connsiteY22" fmla="*/ 1845128 h 3788228"/>
              <a:gd name="connsiteX23" fmla="*/ 4743450 w 5657850"/>
              <a:gd name="connsiteY23" fmla="*/ 1567542 h 3788228"/>
              <a:gd name="connsiteX24" fmla="*/ 4923065 w 5657850"/>
              <a:gd name="connsiteY24" fmla="*/ 1534885 h 3788228"/>
              <a:gd name="connsiteX25" fmla="*/ 5045529 w 5657850"/>
              <a:gd name="connsiteY25" fmla="*/ 1404257 h 3788228"/>
              <a:gd name="connsiteX26" fmla="*/ 5159829 w 5657850"/>
              <a:gd name="connsiteY26" fmla="*/ 1216478 h 3788228"/>
              <a:gd name="connsiteX27" fmla="*/ 5314950 w 5657850"/>
              <a:gd name="connsiteY27" fmla="*/ 898071 h 3788228"/>
              <a:gd name="connsiteX28" fmla="*/ 5486400 w 5657850"/>
              <a:gd name="connsiteY28" fmla="*/ 587828 h 3788228"/>
              <a:gd name="connsiteX29" fmla="*/ 5657850 w 5657850"/>
              <a:gd name="connsiteY29" fmla="*/ 0 h 3788228"/>
              <a:gd name="connsiteX30" fmla="*/ 5657850 w 5657850"/>
              <a:gd name="connsiteY30" fmla="*/ 0 h 3788228"/>
              <a:gd name="connsiteX0" fmla="*/ 0 w 5527221"/>
              <a:gd name="connsiteY0" fmla="*/ 3747407 h 3747407"/>
              <a:gd name="connsiteX1" fmla="*/ 57150 w 5527221"/>
              <a:gd name="connsiteY1" fmla="*/ 3633107 h 3747407"/>
              <a:gd name="connsiteX2" fmla="*/ 334736 w 5527221"/>
              <a:gd name="connsiteY2" fmla="*/ 3502478 h 3747407"/>
              <a:gd name="connsiteX3" fmla="*/ 514350 w 5527221"/>
              <a:gd name="connsiteY3" fmla="*/ 3469821 h 3747407"/>
              <a:gd name="connsiteX4" fmla="*/ 857250 w 5527221"/>
              <a:gd name="connsiteY4" fmla="*/ 3412671 h 3747407"/>
              <a:gd name="connsiteX5" fmla="*/ 1028700 w 5527221"/>
              <a:gd name="connsiteY5" fmla="*/ 3290207 h 3747407"/>
              <a:gd name="connsiteX6" fmla="*/ 1143000 w 5527221"/>
              <a:gd name="connsiteY6" fmla="*/ 3110592 h 3747407"/>
              <a:gd name="connsiteX7" fmla="*/ 1183821 w 5527221"/>
              <a:gd name="connsiteY7" fmla="*/ 2988128 h 3747407"/>
              <a:gd name="connsiteX8" fmla="*/ 1183821 w 5527221"/>
              <a:gd name="connsiteY8" fmla="*/ 2792185 h 3747407"/>
              <a:gd name="connsiteX9" fmla="*/ 1298121 w 5527221"/>
              <a:gd name="connsiteY9" fmla="*/ 2604407 h 3747407"/>
              <a:gd name="connsiteX10" fmla="*/ 1534886 w 5527221"/>
              <a:gd name="connsiteY10" fmla="*/ 2449285 h 3747407"/>
              <a:gd name="connsiteX11" fmla="*/ 1894114 w 5527221"/>
              <a:gd name="connsiteY11" fmla="*/ 2424792 h 3747407"/>
              <a:gd name="connsiteX12" fmla="*/ 2163536 w 5527221"/>
              <a:gd name="connsiteY12" fmla="*/ 2432957 h 3747407"/>
              <a:gd name="connsiteX13" fmla="*/ 2375807 w 5527221"/>
              <a:gd name="connsiteY13" fmla="*/ 2400300 h 3747407"/>
              <a:gd name="connsiteX14" fmla="*/ 2432957 w 5527221"/>
              <a:gd name="connsiteY14" fmla="*/ 2383971 h 3747407"/>
              <a:gd name="connsiteX15" fmla="*/ 3020786 w 5527221"/>
              <a:gd name="connsiteY15" fmla="*/ 2392135 h 3747407"/>
              <a:gd name="connsiteX16" fmla="*/ 3249386 w 5527221"/>
              <a:gd name="connsiteY16" fmla="*/ 2596242 h 3747407"/>
              <a:gd name="connsiteX17" fmla="*/ 3371850 w 5527221"/>
              <a:gd name="connsiteY17" fmla="*/ 2620735 h 3747407"/>
              <a:gd name="connsiteX18" fmla="*/ 3592286 w 5527221"/>
              <a:gd name="connsiteY18" fmla="*/ 2547257 h 3747407"/>
              <a:gd name="connsiteX19" fmla="*/ 3984171 w 5527221"/>
              <a:gd name="connsiteY19" fmla="*/ 2343150 h 3747407"/>
              <a:gd name="connsiteX20" fmla="*/ 4220936 w 5527221"/>
              <a:gd name="connsiteY20" fmla="*/ 2139042 h 3747407"/>
              <a:gd name="connsiteX21" fmla="*/ 4384221 w 5527221"/>
              <a:gd name="connsiteY21" fmla="*/ 1845128 h 3747407"/>
              <a:gd name="connsiteX22" fmla="*/ 4612821 w 5527221"/>
              <a:gd name="connsiteY22" fmla="*/ 1567542 h 3747407"/>
              <a:gd name="connsiteX23" fmla="*/ 4792436 w 5527221"/>
              <a:gd name="connsiteY23" fmla="*/ 1534885 h 3747407"/>
              <a:gd name="connsiteX24" fmla="*/ 4914900 w 5527221"/>
              <a:gd name="connsiteY24" fmla="*/ 1404257 h 3747407"/>
              <a:gd name="connsiteX25" fmla="*/ 5029200 w 5527221"/>
              <a:gd name="connsiteY25" fmla="*/ 1216478 h 3747407"/>
              <a:gd name="connsiteX26" fmla="*/ 5184321 w 5527221"/>
              <a:gd name="connsiteY26" fmla="*/ 898071 h 3747407"/>
              <a:gd name="connsiteX27" fmla="*/ 5355771 w 5527221"/>
              <a:gd name="connsiteY27" fmla="*/ 587828 h 3747407"/>
              <a:gd name="connsiteX28" fmla="*/ 5527221 w 5527221"/>
              <a:gd name="connsiteY28" fmla="*/ 0 h 3747407"/>
              <a:gd name="connsiteX29" fmla="*/ 5527221 w 5527221"/>
              <a:gd name="connsiteY29" fmla="*/ 0 h 3747407"/>
              <a:gd name="connsiteX0" fmla="*/ 0 w 5470071"/>
              <a:gd name="connsiteY0" fmla="*/ 3633107 h 3633107"/>
              <a:gd name="connsiteX1" fmla="*/ 277586 w 5470071"/>
              <a:gd name="connsiteY1" fmla="*/ 3502478 h 3633107"/>
              <a:gd name="connsiteX2" fmla="*/ 457200 w 5470071"/>
              <a:gd name="connsiteY2" fmla="*/ 3469821 h 3633107"/>
              <a:gd name="connsiteX3" fmla="*/ 800100 w 5470071"/>
              <a:gd name="connsiteY3" fmla="*/ 3412671 h 3633107"/>
              <a:gd name="connsiteX4" fmla="*/ 971550 w 5470071"/>
              <a:gd name="connsiteY4" fmla="*/ 3290207 h 3633107"/>
              <a:gd name="connsiteX5" fmla="*/ 1085850 w 5470071"/>
              <a:gd name="connsiteY5" fmla="*/ 3110592 h 3633107"/>
              <a:gd name="connsiteX6" fmla="*/ 1126671 w 5470071"/>
              <a:gd name="connsiteY6" fmla="*/ 2988128 h 3633107"/>
              <a:gd name="connsiteX7" fmla="*/ 1126671 w 5470071"/>
              <a:gd name="connsiteY7" fmla="*/ 2792185 h 3633107"/>
              <a:gd name="connsiteX8" fmla="*/ 1240971 w 5470071"/>
              <a:gd name="connsiteY8" fmla="*/ 2604407 h 3633107"/>
              <a:gd name="connsiteX9" fmla="*/ 1477736 w 5470071"/>
              <a:gd name="connsiteY9" fmla="*/ 2449285 h 3633107"/>
              <a:gd name="connsiteX10" fmla="*/ 1836964 w 5470071"/>
              <a:gd name="connsiteY10" fmla="*/ 2424792 h 3633107"/>
              <a:gd name="connsiteX11" fmla="*/ 2106386 w 5470071"/>
              <a:gd name="connsiteY11" fmla="*/ 2432957 h 3633107"/>
              <a:gd name="connsiteX12" fmla="*/ 2318657 w 5470071"/>
              <a:gd name="connsiteY12" fmla="*/ 2400300 h 3633107"/>
              <a:gd name="connsiteX13" fmla="*/ 2375807 w 5470071"/>
              <a:gd name="connsiteY13" fmla="*/ 2383971 h 3633107"/>
              <a:gd name="connsiteX14" fmla="*/ 2963636 w 5470071"/>
              <a:gd name="connsiteY14" fmla="*/ 2392135 h 3633107"/>
              <a:gd name="connsiteX15" fmla="*/ 3192236 w 5470071"/>
              <a:gd name="connsiteY15" fmla="*/ 2596242 h 3633107"/>
              <a:gd name="connsiteX16" fmla="*/ 3314700 w 5470071"/>
              <a:gd name="connsiteY16" fmla="*/ 2620735 h 3633107"/>
              <a:gd name="connsiteX17" fmla="*/ 3535136 w 5470071"/>
              <a:gd name="connsiteY17" fmla="*/ 2547257 h 3633107"/>
              <a:gd name="connsiteX18" fmla="*/ 3927021 w 5470071"/>
              <a:gd name="connsiteY18" fmla="*/ 2343150 h 3633107"/>
              <a:gd name="connsiteX19" fmla="*/ 4163786 w 5470071"/>
              <a:gd name="connsiteY19" fmla="*/ 2139042 h 3633107"/>
              <a:gd name="connsiteX20" fmla="*/ 4327071 w 5470071"/>
              <a:gd name="connsiteY20" fmla="*/ 1845128 h 3633107"/>
              <a:gd name="connsiteX21" fmla="*/ 4555671 w 5470071"/>
              <a:gd name="connsiteY21" fmla="*/ 1567542 h 3633107"/>
              <a:gd name="connsiteX22" fmla="*/ 4735286 w 5470071"/>
              <a:gd name="connsiteY22" fmla="*/ 1534885 h 3633107"/>
              <a:gd name="connsiteX23" fmla="*/ 4857750 w 5470071"/>
              <a:gd name="connsiteY23" fmla="*/ 1404257 h 3633107"/>
              <a:gd name="connsiteX24" fmla="*/ 4972050 w 5470071"/>
              <a:gd name="connsiteY24" fmla="*/ 1216478 h 3633107"/>
              <a:gd name="connsiteX25" fmla="*/ 5127171 w 5470071"/>
              <a:gd name="connsiteY25" fmla="*/ 898071 h 3633107"/>
              <a:gd name="connsiteX26" fmla="*/ 5298621 w 5470071"/>
              <a:gd name="connsiteY26" fmla="*/ 587828 h 3633107"/>
              <a:gd name="connsiteX27" fmla="*/ 5470071 w 5470071"/>
              <a:gd name="connsiteY27" fmla="*/ 0 h 3633107"/>
              <a:gd name="connsiteX28" fmla="*/ 5470071 w 5470071"/>
              <a:gd name="connsiteY28" fmla="*/ 0 h 3633107"/>
              <a:gd name="connsiteX0" fmla="*/ 0 w 5192485"/>
              <a:gd name="connsiteY0" fmla="*/ 3502478 h 3502478"/>
              <a:gd name="connsiteX1" fmla="*/ 179614 w 5192485"/>
              <a:gd name="connsiteY1" fmla="*/ 3469821 h 3502478"/>
              <a:gd name="connsiteX2" fmla="*/ 522514 w 5192485"/>
              <a:gd name="connsiteY2" fmla="*/ 3412671 h 3502478"/>
              <a:gd name="connsiteX3" fmla="*/ 693964 w 5192485"/>
              <a:gd name="connsiteY3" fmla="*/ 3290207 h 3502478"/>
              <a:gd name="connsiteX4" fmla="*/ 808264 w 5192485"/>
              <a:gd name="connsiteY4" fmla="*/ 3110592 h 3502478"/>
              <a:gd name="connsiteX5" fmla="*/ 849085 w 5192485"/>
              <a:gd name="connsiteY5" fmla="*/ 2988128 h 3502478"/>
              <a:gd name="connsiteX6" fmla="*/ 849085 w 5192485"/>
              <a:gd name="connsiteY6" fmla="*/ 2792185 h 3502478"/>
              <a:gd name="connsiteX7" fmla="*/ 963385 w 5192485"/>
              <a:gd name="connsiteY7" fmla="*/ 2604407 h 3502478"/>
              <a:gd name="connsiteX8" fmla="*/ 1200150 w 5192485"/>
              <a:gd name="connsiteY8" fmla="*/ 2449285 h 3502478"/>
              <a:gd name="connsiteX9" fmla="*/ 1559378 w 5192485"/>
              <a:gd name="connsiteY9" fmla="*/ 2424792 h 3502478"/>
              <a:gd name="connsiteX10" fmla="*/ 1828800 w 5192485"/>
              <a:gd name="connsiteY10" fmla="*/ 2432957 h 3502478"/>
              <a:gd name="connsiteX11" fmla="*/ 2041071 w 5192485"/>
              <a:gd name="connsiteY11" fmla="*/ 2400300 h 3502478"/>
              <a:gd name="connsiteX12" fmla="*/ 2098221 w 5192485"/>
              <a:gd name="connsiteY12" fmla="*/ 2383971 h 3502478"/>
              <a:gd name="connsiteX13" fmla="*/ 2686050 w 5192485"/>
              <a:gd name="connsiteY13" fmla="*/ 2392135 h 3502478"/>
              <a:gd name="connsiteX14" fmla="*/ 2914650 w 5192485"/>
              <a:gd name="connsiteY14" fmla="*/ 2596242 h 3502478"/>
              <a:gd name="connsiteX15" fmla="*/ 3037114 w 5192485"/>
              <a:gd name="connsiteY15" fmla="*/ 2620735 h 3502478"/>
              <a:gd name="connsiteX16" fmla="*/ 3257550 w 5192485"/>
              <a:gd name="connsiteY16" fmla="*/ 2547257 h 3502478"/>
              <a:gd name="connsiteX17" fmla="*/ 3649435 w 5192485"/>
              <a:gd name="connsiteY17" fmla="*/ 2343150 h 3502478"/>
              <a:gd name="connsiteX18" fmla="*/ 3886200 w 5192485"/>
              <a:gd name="connsiteY18" fmla="*/ 2139042 h 3502478"/>
              <a:gd name="connsiteX19" fmla="*/ 4049485 w 5192485"/>
              <a:gd name="connsiteY19" fmla="*/ 1845128 h 3502478"/>
              <a:gd name="connsiteX20" fmla="*/ 4278085 w 5192485"/>
              <a:gd name="connsiteY20" fmla="*/ 1567542 h 3502478"/>
              <a:gd name="connsiteX21" fmla="*/ 4457700 w 5192485"/>
              <a:gd name="connsiteY21" fmla="*/ 1534885 h 3502478"/>
              <a:gd name="connsiteX22" fmla="*/ 4580164 w 5192485"/>
              <a:gd name="connsiteY22" fmla="*/ 1404257 h 3502478"/>
              <a:gd name="connsiteX23" fmla="*/ 4694464 w 5192485"/>
              <a:gd name="connsiteY23" fmla="*/ 1216478 h 3502478"/>
              <a:gd name="connsiteX24" fmla="*/ 4849585 w 5192485"/>
              <a:gd name="connsiteY24" fmla="*/ 898071 h 3502478"/>
              <a:gd name="connsiteX25" fmla="*/ 5021035 w 5192485"/>
              <a:gd name="connsiteY25" fmla="*/ 587828 h 3502478"/>
              <a:gd name="connsiteX26" fmla="*/ 5192485 w 5192485"/>
              <a:gd name="connsiteY26" fmla="*/ 0 h 3502478"/>
              <a:gd name="connsiteX27" fmla="*/ 5192485 w 5192485"/>
              <a:gd name="connsiteY27" fmla="*/ 0 h 3502478"/>
              <a:gd name="connsiteX0" fmla="*/ 0 w 5012871"/>
              <a:gd name="connsiteY0" fmla="*/ 3469821 h 3469821"/>
              <a:gd name="connsiteX1" fmla="*/ 342900 w 5012871"/>
              <a:gd name="connsiteY1" fmla="*/ 3412671 h 3469821"/>
              <a:gd name="connsiteX2" fmla="*/ 514350 w 5012871"/>
              <a:gd name="connsiteY2" fmla="*/ 3290207 h 3469821"/>
              <a:gd name="connsiteX3" fmla="*/ 628650 w 5012871"/>
              <a:gd name="connsiteY3" fmla="*/ 3110592 h 3469821"/>
              <a:gd name="connsiteX4" fmla="*/ 669471 w 5012871"/>
              <a:gd name="connsiteY4" fmla="*/ 2988128 h 3469821"/>
              <a:gd name="connsiteX5" fmla="*/ 669471 w 5012871"/>
              <a:gd name="connsiteY5" fmla="*/ 2792185 h 3469821"/>
              <a:gd name="connsiteX6" fmla="*/ 783771 w 5012871"/>
              <a:gd name="connsiteY6" fmla="*/ 2604407 h 3469821"/>
              <a:gd name="connsiteX7" fmla="*/ 1020536 w 5012871"/>
              <a:gd name="connsiteY7" fmla="*/ 2449285 h 3469821"/>
              <a:gd name="connsiteX8" fmla="*/ 1379764 w 5012871"/>
              <a:gd name="connsiteY8" fmla="*/ 2424792 h 3469821"/>
              <a:gd name="connsiteX9" fmla="*/ 1649186 w 5012871"/>
              <a:gd name="connsiteY9" fmla="*/ 2432957 h 3469821"/>
              <a:gd name="connsiteX10" fmla="*/ 1861457 w 5012871"/>
              <a:gd name="connsiteY10" fmla="*/ 2400300 h 3469821"/>
              <a:gd name="connsiteX11" fmla="*/ 1918607 w 5012871"/>
              <a:gd name="connsiteY11" fmla="*/ 2383971 h 3469821"/>
              <a:gd name="connsiteX12" fmla="*/ 2506436 w 5012871"/>
              <a:gd name="connsiteY12" fmla="*/ 2392135 h 3469821"/>
              <a:gd name="connsiteX13" fmla="*/ 2735036 w 5012871"/>
              <a:gd name="connsiteY13" fmla="*/ 2596242 h 3469821"/>
              <a:gd name="connsiteX14" fmla="*/ 2857500 w 5012871"/>
              <a:gd name="connsiteY14" fmla="*/ 2620735 h 3469821"/>
              <a:gd name="connsiteX15" fmla="*/ 3077936 w 5012871"/>
              <a:gd name="connsiteY15" fmla="*/ 2547257 h 3469821"/>
              <a:gd name="connsiteX16" fmla="*/ 3469821 w 5012871"/>
              <a:gd name="connsiteY16" fmla="*/ 2343150 h 3469821"/>
              <a:gd name="connsiteX17" fmla="*/ 3706586 w 5012871"/>
              <a:gd name="connsiteY17" fmla="*/ 2139042 h 3469821"/>
              <a:gd name="connsiteX18" fmla="*/ 3869871 w 5012871"/>
              <a:gd name="connsiteY18" fmla="*/ 1845128 h 3469821"/>
              <a:gd name="connsiteX19" fmla="*/ 4098471 w 5012871"/>
              <a:gd name="connsiteY19" fmla="*/ 1567542 h 3469821"/>
              <a:gd name="connsiteX20" fmla="*/ 4278086 w 5012871"/>
              <a:gd name="connsiteY20" fmla="*/ 1534885 h 3469821"/>
              <a:gd name="connsiteX21" fmla="*/ 4400550 w 5012871"/>
              <a:gd name="connsiteY21" fmla="*/ 1404257 h 3469821"/>
              <a:gd name="connsiteX22" fmla="*/ 4514850 w 5012871"/>
              <a:gd name="connsiteY22" fmla="*/ 1216478 h 3469821"/>
              <a:gd name="connsiteX23" fmla="*/ 4669971 w 5012871"/>
              <a:gd name="connsiteY23" fmla="*/ 898071 h 3469821"/>
              <a:gd name="connsiteX24" fmla="*/ 4841421 w 5012871"/>
              <a:gd name="connsiteY24" fmla="*/ 587828 h 3469821"/>
              <a:gd name="connsiteX25" fmla="*/ 5012871 w 5012871"/>
              <a:gd name="connsiteY25" fmla="*/ 0 h 3469821"/>
              <a:gd name="connsiteX26" fmla="*/ 5012871 w 5012871"/>
              <a:gd name="connsiteY26" fmla="*/ 0 h 3469821"/>
              <a:gd name="connsiteX0" fmla="*/ 0 w 4669971"/>
              <a:gd name="connsiteY0" fmla="*/ 3412671 h 3412671"/>
              <a:gd name="connsiteX1" fmla="*/ 171450 w 4669971"/>
              <a:gd name="connsiteY1" fmla="*/ 3290207 h 3412671"/>
              <a:gd name="connsiteX2" fmla="*/ 285750 w 4669971"/>
              <a:gd name="connsiteY2" fmla="*/ 3110592 h 3412671"/>
              <a:gd name="connsiteX3" fmla="*/ 326571 w 4669971"/>
              <a:gd name="connsiteY3" fmla="*/ 2988128 h 3412671"/>
              <a:gd name="connsiteX4" fmla="*/ 326571 w 4669971"/>
              <a:gd name="connsiteY4" fmla="*/ 2792185 h 3412671"/>
              <a:gd name="connsiteX5" fmla="*/ 440871 w 4669971"/>
              <a:gd name="connsiteY5" fmla="*/ 2604407 h 3412671"/>
              <a:gd name="connsiteX6" fmla="*/ 677636 w 4669971"/>
              <a:gd name="connsiteY6" fmla="*/ 2449285 h 3412671"/>
              <a:gd name="connsiteX7" fmla="*/ 1036864 w 4669971"/>
              <a:gd name="connsiteY7" fmla="*/ 2424792 h 3412671"/>
              <a:gd name="connsiteX8" fmla="*/ 1306286 w 4669971"/>
              <a:gd name="connsiteY8" fmla="*/ 2432957 h 3412671"/>
              <a:gd name="connsiteX9" fmla="*/ 1518557 w 4669971"/>
              <a:gd name="connsiteY9" fmla="*/ 2400300 h 3412671"/>
              <a:gd name="connsiteX10" fmla="*/ 1575707 w 4669971"/>
              <a:gd name="connsiteY10" fmla="*/ 2383971 h 3412671"/>
              <a:gd name="connsiteX11" fmla="*/ 2163536 w 4669971"/>
              <a:gd name="connsiteY11" fmla="*/ 2392135 h 3412671"/>
              <a:gd name="connsiteX12" fmla="*/ 2392136 w 4669971"/>
              <a:gd name="connsiteY12" fmla="*/ 2596242 h 3412671"/>
              <a:gd name="connsiteX13" fmla="*/ 2514600 w 4669971"/>
              <a:gd name="connsiteY13" fmla="*/ 2620735 h 3412671"/>
              <a:gd name="connsiteX14" fmla="*/ 2735036 w 4669971"/>
              <a:gd name="connsiteY14" fmla="*/ 2547257 h 3412671"/>
              <a:gd name="connsiteX15" fmla="*/ 3126921 w 4669971"/>
              <a:gd name="connsiteY15" fmla="*/ 2343150 h 3412671"/>
              <a:gd name="connsiteX16" fmla="*/ 3363686 w 4669971"/>
              <a:gd name="connsiteY16" fmla="*/ 2139042 h 3412671"/>
              <a:gd name="connsiteX17" fmla="*/ 3526971 w 4669971"/>
              <a:gd name="connsiteY17" fmla="*/ 1845128 h 3412671"/>
              <a:gd name="connsiteX18" fmla="*/ 3755571 w 4669971"/>
              <a:gd name="connsiteY18" fmla="*/ 1567542 h 3412671"/>
              <a:gd name="connsiteX19" fmla="*/ 3935186 w 4669971"/>
              <a:gd name="connsiteY19" fmla="*/ 1534885 h 3412671"/>
              <a:gd name="connsiteX20" fmla="*/ 4057650 w 4669971"/>
              <a:gd name="connsiteY20" fmla="*/ 1404257 h 3412671"/>
              <a:gd name="connsiteX21" fmla="*/ 4171950 w 4669971"/>
              <a:gd name="connsiteY21" fmla="*/ 1216478 h 3412671"/>
              <a:gd name="connsiteX22" fmla="*/ 4327071 w 4669971"/>
              <a:gd name="connsiteY22" fmla="*/ 898071 h 3412671"/>
              <a:gd name="connsiteX23" fmla="*/ 4498521 w 4669971"/>
              <a:gd name="connsiteY23" fmla="*/ 587828 h 3412671"/>
              <a:gd name="connsiteX24" fmla="*/ 4669971 w 4669971"/>
              <a:gd name="connsiteY24" fmla="*/ 0 h 3412671"/>
              <a:gd name="connsiteX25" fmla="*/ 4669971 w 4669971"/>
              <a:gd name="connsiteY25" fmla="*/ 0 h 3412671"/>
              <a:gd name="connsiteX0" fmla="*/ 0 w 4498521"/>
              <a:gd name="connsiteY0" fmla="*/ 3290207 h 3290207"/>
              <a:gd name="connsiteX1" fmla="*/ 114300 w 4498521"/>
              <a:gd name="connsiteY1" fmla="*/ 3110592 h 3290207"/>
              <a:gd name="connsiteX2" fmla="*/ 155121 w 4498521"/>
              <a:gd name="connsiteY2" fmla="*/ 2988128 h 3290207"/>
              <a:gd name="connsiteX3" fmla="*/ 155121 w 4498521"/>
              <a:gd name="connsiteY3" fmla="*/ 2792185 h 3290207"/>
              <a:gd name="connsiteX4" fmla="*/ 269421 w 4498521"/>
              <a:gd name="connsiteY4" fmla="*/ 2604407 h 3290207"/>
              <a:gd name="connsiteX5" fmla="*/ 506186 w 4498521"/>
              <a:gd name="connsiteY5" fmla="*/ 2449285 h 3290207"/>
              <a:gd name="connsiteX6" fmla="*/ 865414 w 4498521"/>
              <a:gd name="connsiteY6" fmla="*/ 2424792 h 3290207"/>
              <a:gd name="connsiteX7" fmla="*/ 1134836 w 4498521"/>
              <a:gd name="connsiteY7" fmla="*/ 2432957 h 3290207"/>
              <a:gd name="connsiteX8" fmla="*/ 1347107 w 4498521"/>
              <a:gd name="connsiteY8" fmla="*/ 2400300 h 3290207"/>
              <a:gd name="connsiteX9" fmla="*/ 1404257 w 4498521"/>
              <a:gd name="connsiteY9" fmla="*/ 2383971 h 3290207"/>
              <a:gd name="connsiteX10" fmla="*/ 1992086 w 4498521"/>
              <a:gd name="connsiteY10" fmla="*/ 2392135 h 3290207"/>
              <a:gd name="connsiteX11" fmla="*/ 2220686 w 4498521"/>
              <a:gd name="connsiteY11" fmla="*/ 2596242 h 3290207"/>
              <a:gd name="connsiteX12" fmla="*/ 2343150 w 4498521"/>
              <a:gd name="connsiteY12" fmla="*/ 2620735 h 3290207"/>
              <a:gd name="connsiteX13" fmla="*/ 2563586 w 4498521"/>
              <a:gd name="connsiteY13" fmla="*/ 2547257 h 3290207"/>
              <a:gd name="connsiteX14" fmla="*/ 2955471 w 4498521"/>
              <a:gd name="connsiteY14" fmla="*/ 2343150 h 3290207"/>
              <a:gd name="connsiteX15" fmla="*/ 3192236 w 4498521"/>
              <a:gd name="connsiteY15" fmla="*/ 2139042 h 3290207"/>
              <a:gd name="connsiteX16" fmla="*/ 3355521 w 4498521"/>
              <a:gd name="connsiteY16" fmla="*/ 1845128 h 3290207"/>
              <a:gd name="connsiteX17" fmla="*/ 3584121 w 4498521"/>
              <a:gd name="connsiteY17" fmla="*/ 1567542 h 3290207"/>
              <a:gd name="connsiteX18" fmla="*/ 3763736 w 4498521"/>
              <a:gd name="connsiteY18" fmla="*/ 1534885 h 3290207"/>
              <a:gd name="connsiteX19" fmla="*/ 3886200 w 4498521"/>
              <a:gd name="connsiteY19" fmla="*/ 1404257 h 3290207"/>
              <a:gd name="connsiteX20" fmla="*/ 4000500 w 4498521"/>
              <a:gd name="connsiteY20" fmla="*/ 1216478 h 3290207"/>
              <a:gd name="connsiteX21" fmla="*/ 4155621 w 4498521"/>
              <a:gd name="connsiteY21" fmla="*/ 898071 h 3290207"/>
              <a:gd name="connsiteX22" fmla="*/ 4327071 w 4498521"/>
              <a:gd name="connsiteY22" fmla="*/ 587828 h 3290207"/>
              <a:gd name="connsiteX23" fmla="*/ 4498521 w 4498521"/>
              <a:gd name="connsiteY23" fmla="*/ 0 h 3290207"/>
              <a:gd name="connsiteX24" fmla="*/ 4498521 w 4498521"/>
              <a:gd name="connsiteY24" fmla="*/ 0 h 3290207"/>
              <a:gd name="connsiteX0" fmla="*/ 0 w 4384221"/>
              <a:gd name="connsiteY0" fmla="*/ 3110592 h 3110592"/>
              <a:gd name="connsiteX1" fmla="*/ 40821 w 4384221"/>
              <a:gd name="connsiteY1" fmla="*/ 2988128 h 3110592"/>
              <a:gd name="connsiteX2" fmla="*/ 40821 w 4384221"/>
              <a:gd name="connsiteY2" fmla="*/ 2792185 h 3110592"/>
              <a:gd name="connsiteX3" fmla="*/ 155121 w 4384221"/>
              <a:gd name="connsiteY3" fmla="*/ 2604407 h 3110592"/>
              <a:gd name="connsiteX4" fmla="*/ 391886 w 4384221"/>
              <a:gd name="connsiteY4" fmla="*/ 2449285 h 3110592"/>
              <a:gd name="connsiteX5" fmla="*/ 751114 w 4384221"/>
              <a:gd name="connsiteY5" fmla="*/ 2424792 h 3110592"/>
              <a:gd name="connsiteX6" fmla="*/ 1020536 w 4384221"/>
              <a:gd name="connsiteY6" fmla="*/ 2432957 h 3110592"/>
              <a:gd name="connsiteX7" fmla="*/ 1232807 w 4384221"/>
              <a:gd name="connsiteY7" fmla="*/ 2400300 h 3110592"/>
              <a:gd name="connsiteX8" fmla="*/ 1289957 w 4384221"/>
              <a:gd name="connsiteY8" fmla="*/ 2383971 h 3110592"/>
              <a:gd name="connsiteX9" fmla="*/ 1877786 w 4384221"/>
              <a:gd name="connsiteY9" fmla="*/ 2392135 h 3110592"/>
              <a:gd name="connsiteX10" fmla="*/ 2106386 w 4384221"/>
              <a:gd name="connsiteY10" fmla="*/ 2596242 h 3110592"/>
              <a:gd name="connsiteX11" fmla="*/ 2228850 w 4384221"/>
              <a:gd name="connsiteY11" fmla="*/ 2620735 h 3110592"/>
              <a:gd name="connsiteX12" fmla="*/ 2449286 w 4384221"/>
              <a:gd name="connsiteY12" fmla="*/ 2547257 h 3110592"/>
              <a:gd name="connsiteX13" fmla="*/ 2841171 w 4384221"/>
              <a:gd name="connsiteY13" fmla="*/ 2343150 h 3110592"/>
              <a:gd name="connsiteX14" fmla="*/ 3077936 w 4384221"/>
              <a:gd name="connsiteY14" fmla="*/ 2139042 h 3110592"/>
              <a:gd name="connsiteX15" fmla="*/ 3241221 w 4384221"/>
              <a:gd name="connsiteY15" fmla="*/ 1845128 h 3110592"/>
              <a:gd name="connsiteX16" fmla="*/ 3469821 w 4384221"/>
              <a:gd name="connsiteY16" fmla="*/ 1567542 h 3110592"/>
              <a:gd name="connsiteX17" fmla="*/ 3649436 w 4384221"/>
              <a:gd name="connsiteY17" fmla="*/ 1534885 h 3110592"/>
              <a:gd name="connsiteX18" fmla="*/ 3771900 w 4384221"/>
              <a:gd name="connsiteY18" fmla="*/ 1404257 h 3110592"/>
              <a:gd name="connsiteX19" fmla="*/ 3886200 w 4384221"/>
              <a:gd name="connsiteY19" fmla="*/ 1216478 h 3110592"/>
              <a:gd name="connsiteX20" fmla="*/ 4041321 w 4384221"/>
              <a:gd name="connsiteY20" fmla="*/ 898071 h 3110592"/>
              <a:gd name="connsiteX21" fmla="*/ 4212771 w 4384221"/>
              <a:gd name="connsiteY21" fmla="*/ 587828 h 3110592"/>
              <a:gd name="connsiteX22" fmla="*/ 4384221 w 4384221"/>
              <a:gd name="connsiteY22" fmla="*/ 0 h 3110592"/>
              <a:gd name="connsiteX23" fmla="*/ 4384221 w 4384221"/>
              <a:gd name="connsiteY23" fmla="*/ 0 h 3110592"/>
              <a:gd name="connsiteX0" fmla="*/ 0 w 4343400"/>
              <a:gd name="connsiteY0" fmla="*/ 2988128 h 2988128"/>
              <a:gd name="connsiteX1" fmla="*/ 0 w 4343400"/>
              <a:gd name="connsiteY1" fmla="*/ 2792185 h 2988128"/>
              <a:gd name="connsiteX2" fmla="*/ 114300 w 4343400"/>
              <a:gd name="connsiteY2" fmla="*/ 2604407 h 2988128"/>
              <a:gd name="connsiteX3" fmla="*/ 351065 w 4343400"/>
              <a:gd name="connsiteY3" fmla="*/ 2449285 h 2988128"/>
              <a:gd name="connsiteX4" fmla="*/ 710293 w 4343400"/>
              <a:gd name="connsiteY4" fmla="*/ 2424792 h 2988128"/>
              <a:gd name="connsiteX5" fmla="*/ 979715 w 4343400"/>
              <a:gd name="connsiteY5" fmla="*/ 2432957 h 2988128"/>
              <a:gd name="connsiteX6" fmla="*/ 1191986 w 4343400"/>
              <a:gd name="connsiteY6" fmla="*/ 2400300 h 2988128"/>
              <a:gd name="connsiteX7" fmla="*/ 1249136 w 4343400"/>
              <a:gd name="connsiteY7" fmla="*/ 2383971 h 2988128"/>
              <a:gd name="connsiteX8" fmla="*/ 1836965 w 4343400"/>
              <a:gd name="connsiteY8" fmla="*/ 2392135 h 2988128"/>
              <a:gd name="connsiteX9" fmla="*/ 2065565 w 4343400"/>
              <a:gd name="connsiteY9" fmla="*/ 2596242 h 2988128"/>
              <a:gd name="connsiteX10" fmla="*/ 2188029 w 4343400"/>
              <a:gd name="connsiteY10" fmla="*/ 2620735 h 2988128"/>
              <a:gd name="connsiteX11" fmla="*/ 2408465 w 4343400"/>
              <a:gd name="connsiteY11" fmla="*/ 2547257 h 2988128"/>
              <a:gd name="connsiteX12" fmla="*/ 2800350 w 4343400"/>
              <a:gd name="connsiteY12" fmla="*/ 2343150 h 2988128"/>
              <a:gd name="connsiteX13" fmla="*/ 3037115 w 4343400"/>
              <a:gd name="connsiteY13" fmla="*/ 2139042 h 2988128"/>
              <a:gd name="connsiteX14" fmla="*/ 3200400 w 4343400"/>
              <a:gd name="connsiteY14" fmla="*/ 1845128 h 2988128"/>
              <a:gd name="connsiteX15" fmla="*/ 3429000 w 4343400"/>
              <a:gd name="connsiteY15" fmla="*/ 1567542 h 2988128"/>
              <a:gd name="connsiteX16" fmla="*/ 3608615 w 4343400"/>
              <a:gd name="connsiteY16" fmla="*/ 1534885 h 2988128"/>
              <a:gd name="connsiteX17" fmla="*/ 3731079 w 4343400"/>
              <a:gd name="connsiteY17" fmla="*/ 1404257 h 2988128"/>
              <a:gd name="connsiteX18" fmla="*/ 3845379 w 4343400"/>
              <a:gd name="connsiteY18" fmla="*/ 1216478 h 2988128"/>
              <a:gd name="connsiteX19" fmla="*/ 4000500 w 4343400"/>
              <a:gd name="connsiteY19" fmla="*/ 898071 h 2988128"/>
              <a:gd name="connsiteX20" fmla="*/ 4171950 w 4343400"/>
              <a:gd name="connsiteY20" fmla="*/ 587828 h 2988128"/>
              <a:gd name="connsiteX21" fmla="*/ 4343400 w 4343400"/>
              <a:gd name="connsiteY21" fmla="*/ 0 h 2988128"/>
              <a:gd name="connsiteX22" fmla="*/ 4343400 w 4343400"/>
              <a:gd name="connsiteY22" fmla="*/ 0 h 2988128"/>
              <a:gd name="connsiteX0" fmla="*/ 0 w 4343400"/>
              <a:gd name="connsiteY0" fmla="*/ 2792185 h 2792185"/>
              <a:gd name="connsiteX1" fmla="*/ 114300 w 4343400"/>
              <a:gd name="connsiteY1" fmla="*/ 2604407 h 2792185"/>
              <a:gd name="connsiteX2" fmla="*/ 351065 w 4343400"/>
              <a:gd name="connsiteY2" fmla="*/ 2449285 h 2792185"/>
              <a:gd name="connsiteX3" fmla="*/ 710293 w 4343400"/>
              <a:gd name="connsiteY3" fmla="*/ 2424792 h 2792185"/>
              <a:gd name="connsiteX4" fmla="*/ 979715 w 4343400"/>
              <a:gd name="connsiteY4" fmla="*/ 2432957 h 2792185"/>
              <a:gd name="connsiteX5" fmla="*/ 1191986 w 4343400"/>
              <a:gd name="connsiteY5" fmla="*/ 2400300 h 2792185"/>
              <a:gd name="connsiteX6" fmla="*/ 1249136 w 4343400"/>
              <a:gd name="connsiteY6" fmla="*/ 2383971 h 2792185"/>
              <a:gd name="connsiteX7" fmla="*/ 1836965 w 4343400"/>
              <a:gd name="connsiteY7" fmla="*/ 2392135 h 2792185"/>
              <a:gd name="connsiteX8" fmla="*/ 2065565 w 4343400"/>
              <a:gd name="connsiteY8" fmla="*/ 2596242 h 2792185"/>
              <a:gd name="connsiteX9" fmla="*/ 2188029 w 4343400"/>
              <a:gd name="connsiteY9" fmla="*/ 2620735 h 2792185"/>
              <a:gd name="connsiteX10" fmla="*/ 2408465 w 4343400"/>
              <a:gd name="connsiteY10" fmla="*/ 2547257 h 2792185"/>
              <a:gd name="connsiteX11" fmla="*/ 2800350 w 4343400"/>
              <a:gd name="connsiteY11" fmla="*/ 2343150 h 2792185"/>
              <a:gd name="connsiteX12" fmla="*/ 3037115 w 4343400"/>
              <a:gd name="connsiteY12" fmla="*/ 2139042 h 2792185"/>
              <a:gd name="connsiteX13" fmla="*/ 3200400 w 4343400"/>
              <a:gd name="connsiteY13" fmla="*/ 1845128 h 2792185"/>
              <a:gd name="connsiteX14" fmla="*/ 3429000 w 4343400"/>
              <a:gd name="connsiteY14" fmla="*/ 1567542 h 2792185"/>
              <a:gd name="connsiteX15" fmla="*/ 3608615 w 4343400"/>
              <a:gd name="connsiteY15" fmla="*/ 1534885 h 2792185"/>
              <a:gd name="connsiteX16" fmla="*/ 3731079 w 4343400"/>
              <a:gd name="connsiteY16" fmla="*/ 1404257 h 2792185"/>
              <a:gd name="connsiteX17" fmla="*/ 3845379 w 4343400"/>
              <a:gd name="connsiteY17" fmla="*/ 1216478 h 2792185"/>
              <a:gd name="connsiteX18" fmla="*/ 4000500 w 4343400"/>
              <a:gd name="connsiteY18" fmla="*/ 898071 h 2792185"/>
              <a:gd name="connsiteX19" fmla="*/ 4171950 w 4343400"/>
              <a:gd name="connsiteY19" fmla="*/ 587828 h 2792185"/>
              <a:gd name="connsiteX20" fmla="*/ 4343400 w 4343400"/>
              <a:gd name="connsiteY20" fmla="*/ 0 h 2792185"/>
              <a:gd name="connsiteX21" fmla="*/ 4343400 w 4343400"/>
              <a:gd name="connsiteY21" fmla="*/ 0 h 2792185"/>
              <a:gd name="connsiteX0" fmla="*/ 0 w 4229100"/>
              <a:gd name="connsiteY0" fmla="*/ 2604407 h 2620735"/>
              <a:gd name="connsiteX1" fmla="*/ 236765 w 4229100"/>
              <a:gd name="connsiteY1" fmla="*/ 2449285 h 2620735"/>
              <a:gd name="connsiteX2" fmla="*/ 595993 w 4229100"/>
              <a:gd name="connsiteY2" fmla="*/ 2424792 h 2620735"/>
              <a:gd name="connsiteX3" fmla="*/ 865415 w 4229100"/>
              <a:gd name="connsiteY3" fmla="*/ 2432957 h 2620735"/>
              <a:gd name="connsiteX4" fmla="*/ 1077686 w 4229100"/>
              <a:gd name="connsiteY4" fmla="*/ 2400300 h 2620735"/>
              <a:gd name="connsiteX5" fmla="*/ 1134836 w 4229100"/>
              <a:gd name="connsiteY5" fmla="*/ 2383971 h 2620735"/>
              <a:gd name="connsiteX6" fmla="*/ 1722665 w 4229100"/>
              <a:gd name="connsiteY6" fmla="*/ 2392135 h 2620735"/>
              <a:gd name="connsiteX7" fmla="*/ 1951265 w 4229100"/>
              <a:gd name="connsiteY7" fmla="*/ 2596242 h 2620735"/>
              <a:gd name="connsiteX8" fmla="*/ 2073729 w 4229100"/>
              <a:gd name="connsiteY8" fmla="*/ 2620735 h 2620735"/>
              <a:gd name="connsiteX9" fmla="*/ 2294165 w 4229100"/>
              <a:gd name="connsiteY9" fmla="*/ 2547257 h 2620735"/>
              <a:gd name="connsiteX10" fmla="*/ 2686050 w 4229100"/>
              <a:gd name="connsiteY10" fmla="*/ 2343150 h 2620735"/>
              <a:gd name="connsiteX11" fmla="*/ 2922815 w 4229100"/>
              <a:gd name="connsiteY11" fmla="*/ 2139042 h 2620735"/>
              <a:gd name="connsiteX12" fmla="*/ 3086100 w 4229100"/>
              <a:gd name="connsiteY12" fmla="*/ 1845128 h 2620735"/>
              <a:gd name="connsiteX13" fmla="*/ 3314700 w 4229100"/>
              <a:gd name="connsiteY13" fmla="*/ 1567542 h 2620735"/>
              <a:gd name="connsiteX14" fmla="*/ 3494315 w 4229100"/>
              <a:gd name="connsiteY14" fmla="*/ 1534885 h 2620735"/>
              <a:gd name="connsiteX15" fmla="*/ 3616779 w 4229100"/>
              <a:gd name="connsiteY15" fmla="*/ 1404257 h 2620735"/>
              <a:gd name="connsiteX16" fmla="*/ 3731079 w 4229100"/>
              <a:gd name="connsiteY16" fmla="*/ 1216478 h 2620735"/>
              <a:gd name="connsiteX17" fmla="*/ 3886200 w 4229100"/>
              <a:gd name="connsiteY17" fmla="*/ 898071 h 2620735"/>
              <a:gd name="connsiteX18" fmla="*/ 4057650 w 4229100"/>
              <a:gd name="connsiteY18" fmla="*/ 587828 h 2620735"/>
              <a:gd name="connsiteX19" fmla="*/ 4229100 w 4229100"/>
              <a:gd name="connsiteY19" fmla="*/ 0 h 2620735"/>
              <a:gd name="connsiteX20" fmla="*/ 4229100 w 4229100"/>
              <a:gd name="connsiteY20" fmla="*/ 0 h 2620735"/>
              <a:gd name="connsiteX0" fmla="*/ 0 w 4229100"/>
              <a:gd name="connsiteY0" fmla="*/ 2604407 h 2620735"/>
              <a:gd name="connsiteX1" fmla="*/ 236765 w 4229100"/>
              <a:gd name="connsiteY1" fmla="*/ 2449285 h 2620735"/>
              <a:gd name="connsiteX2" fmla="*/ 595993 w 4229100"/>
              <a:gd name="connsiteY2" fmla="*/ 2424792 h 2620735"/>
              <a:gd name="connsiteX3" fmla="*/ 865415 w 4229100"/>
              <a:gd name="connsiteY3" fmla="*/ 2432957 h 2620735"/>
              <a:gd name="connsiteX4" fmla="*/ 1077686 w 4229100"/>
              <a:gd name="connsiteY4" fmla="*/ 2400300 h 2620735"/>
              <a:gd name="connsiteX5" fmla="*/ 1134836 w 4229100"/>
              <a:gd name="connsiteY5" fmla="*/ 2383971 h 2620735"/>
              <a:gd name="connsiteX6" fmla="*/ 1722665 w 4229100"/>
              <a:gd name="connsiteY6" fmla="*/ 2392135 h 2620735"/>
              <a:gd name="connsiteX7" fmla="*/ 1951265 w 4229100"/>
              <a:gd name="connsiteY7" fmla="*/ 2596242 h 2620735"/>
              <a:gd name="connsiteX8" fmla="*/ 2073729 w 4229100"/>
              <a:gd name="connsiteY8" fmla="*/ 2620735 h 2620735"/>
              <a:gd name="connsiteX9" fmla="*/ 2294165 w 4229100"/>
              <a:gd name="connsiteY9" fmla="*/ 2547257 h 2620735"/>
              <a:gd name="connsiteX10" fmla="*/ 2686050 w 4229100"/>
              <a:gd name="connsiteY10" fmla="*/ 2343150 h 2620735"/>
              <a:gd name="connsiteX11" fmla="*/ 2922815 w 4229100"/>
              <a:gd name="connsiteY11" fmla="*/ 2139042 h 2620735"/>
              <a:gd name="connsiteX12" fmla="*/ 3086100 w 4229100"/>
              <a:gd name="connsiteY12" fmla="*/ 1845128 h 2620735"/>
              <a:gd name="connsiteX13" fmla="*/ 3314700 w 4229100"/>
              <a:gd name="connsiteY13" fmla="*/ 1567542 h 2620735"/>
              <a:gd name="connsiteX14" fmla="*/ 3494315 w 4229100"/>
              <a:gd name="connsiteY14" fmla="*/ 1534885 h 2620735"/>
              <a:gd name="connsiteX15" fmla="*/ 3616779 w 4229100"/>
              <a:gd name="connsiteY15" fmla="*/ 1404257 h 2620735"/>
              <a:gd name="connsiteX16" fmla="*/ 3731079 w 4229100"/>
              <a:gd name="connsiteY16" fmla="*/ 1216478 h 2620735"/>
              <a:gd name="connsiteX17" fmla="*/ 3886200 w 4229100"/>
              <a:gd name="connsiteY17" fmla="*/ 898071 h 2620735"/>
              <a:gd name="connsiteX18" fmla="*/ 4057650 w 4229100"/>
              <a:gd name="connsiteY18" fmla="*/ 587828 h 2620735"/>
              <a:gd name="connsiteX19" fmla="*/ 4229100 w 4229100"/>
              <a:gd name="connsiteY19" fmla="*/ 0 h 2620735"/>
              <a:gd name="connsiteX0" fmla="*/ 0 w 4057650"/>
              <a:gd name="connsiteY0" fmla="*/ 2016579 h 2032907"/>
              <a:gd name="connsiteX1" fmla="*/ 236765 w 4057650"/>
              <a:gd name="connsiteY1" fmla="*/ 1861457 h 2032907"/>
              <a:gd name="connsiteX2" fmla="*/ 595993 w 4057650"/>
              <a:gd name="connsiteY2" fmla="*/ 1836964 h 2032907"/>
              <a:gd name="connsiteX3" fmla="*/ 865415 w 4057650"/>
              <a:gd name="connsiteY3" fmla="*/ 1845129 h 2032907"/>
              <a:gd name="connsiteX4" fmla="*/ 1077686 w 4057650"/>
              <a:gd name="connsiteY4" fmla="*/ 1812472 h 2032907"/>
              <a:gd name="connsiteX5" fmla="*/ 1134836 w 4057650"/>
              <a:gd name="connsiteY5" fmla="*/ 1796143 h 2032907"/>
              <a:gd name="connsiteX6" fmla="*/ 1722665 w 4057650"/>
              <a:gd name="connsiteY6" fmla="*/ 1804307 h 2032907"/>
              <a:gd name="connsiteX7" fmla="*/ 1951265 w 4057650"/>
              <a:gd name="connsiteY7" fmla="*/ 2008414 h 2032907"/>
              <a:gd name="connsiteX8" fmla="*/ 2073729 w 4057650"/>
              <a:gd name="connsiteY8" fmla="*/ 2032907 h 2032907"/>
              <a:gd name="connsiteX9" fmla="*/ 2294165 w 4057650"/>
              <a:gd name="connsiteY9" fmla="*/ 1959429 h 2032907"/>
              <a:gd name="connsiteX10" fmla="*/ 2686050 w 4057650"/>
              <a:gd name="connsiteY10" fmla="*/ 1755322 h 2032907"/>
              <a:gd name="connsiteX11" fmla="*/ 2922815 w 4057650"/>
              <a:gd name="connsiteY11" fmla="*/ 1551214 h 2032907"/>
              <a:gd name="connsiteX12" fmla="*/ 3086100 w 4057650"/>
              <a:gd name="connsiteY12" fmla="*/ 1257300 h 2032907"/>
              <a:gd name="connsiteX13" fmla="*/ 3314700 w 4057650"/>
              <a:gd name="connsiteY13" fmla="*/ 979714 h 2032907"/>
              <a:gd name="connsiteX14" fmla="*/ 3494315 w 4057650"/>
              <a:gd name="connsiteY14" fmla="*/ 947057 h 2032907"/>
              <a:gd name="connsiteX15" fmla="*/ 3616779 w 4057650"/>
              <a:gd name="connsiteY15" fmla="*/ 816429 h 2032907"/>
              <a:gd name="connsiteX16" fmla="*/ 3731079 w 4057650"/>
              <a:gd name="connsiteY16" fmla="*/ 628650 h 2032907"/>
              <a:gd name="connsiteX17" fmla="*/ 3886200 w 4057650"/>
              <a:gd name="connsiteY17" fmla="*/ 310243 h 2032907"/>
              <a:gd name="connsiteX18" fmla="*/ 4057650 w 4057650"/>
              <a:gd name="connsiteY18" fmla="*/ 0 h 2032907"/>
              <a:gd name="connsiteX0" fmla="*/ 0 w 3886200"/>
              <a:gd name="connsiteY0" fmla="*/ 1706336 h 1722664"/>
              <a:gd name="connsiteX1" fmla="*/ 236765 w 3886200"/>
              <a:gd name="connsiteY1" fmla="*/ 1551214 h 1722664"/>
              <a:gd name="connsiteX2" fmla="*/ 595993 w 3886200"/>
              <a:gd name="connsiteY2" fmla="*/ 1526721 h 1722664"/>
              <a:gd name="connsiteX3" fmla="*/ 865415 w 3886200"/>
              <a:gd name="connsiteY3" fmla="*/ 1534886 h 1722664"/>
              <a:gd name="connsiteX4" fmla="*/ 1077686 w 3886200"/>
              <a:gd name="connsiteY4" fmla="*/ 1502229 h 1722664"/>
              <a:gd name="connsiteX5" fmla="*/ 1134836 w 3886200"/>
              <a:gd name="connsiteY5" fmla="*/ 1485900 h 1722664"/>
              <a:gd name="connsiteX6" fmla="*/ 1722665 w 3886200"/>
              <a:gd name="connsiteY6" fmla="*/ 1494064 h 1722664"/>
              <a:gd name="connsiteX7" fmla="*/ 1951265 w 3886200"/>
              <a:gd name="connsiteY7" fmla="*/ 1698171 h 1722664"/>
              <a:gd name="connsiteX8" fmla="*/ 2073729 w 3886200"/>
              <a:gd name="connsiteY8" fmla="*/ 1722664 h 1722664"/>
              <a:gd name="connsiteX9" fmla="*/ 2294165 w 3886200"/>
              <a:gd name="connsiteY9" fmla="*/ 1649186 h 1722664"/>
              <a:gd name="connsiteX10" fmla="*/ 2686050 w 3886200"/>
              <a:gd name="connsiteY10" fmla="*/ 1445079 h 1722664"/>
              <a:gd name="connsiteX11" fmla="*/ 2922815 w 3886200"/>
              <a:gd name="connsiteY11" fmla="*/ 1240971 h 1722664"/>
              <a:gd name="connsiteX12" fmla="*/ 3086100 w 3886200"/>
              <a:gd name="connsiteY12" fmla="*/ 947057 h 1722664"/>
              <a:gd name="connsiteX13" fmla="*/ 3314700 w 3886200"/>
              <a:gd name="connsiteY13" fmla="*/ 669471 h 1722664"/>
              <a:gd name="connsiteX14" fmla="*/ 3494315 w 3886200"/>
              <a:gd name="connsiteY14" fmla="*/ 636814 h 1722664"/>
              <a:gd name="connsiteX15" fmla="*/ 3616779 w 3886200"/>
              <a:gd name="connsiteY15" fmla="*/ 506186 h 1722664"/>
              <a:gd name="connsiteX16" fmla="*/ 3731079 w 3886200"/>
              <a:gd name="connsiteY16" fmla="*/ 318407 h 1722664"/>
              <a:gd name="connsiteX17" fmla="*/ 3886200 w 3886200"/>
              <a:gd name="connsiteY17" fmla="*/ 0 h 1722664"/>
              <a:gd name="connsiteX0" fmla="*/ 0 w 3731079"/>
              <a:gd name="connsiteY0" fmla="*/ 1387929 h 1404257"/>
              <a:gd name="connsiteX1" fmla="*/ 236765 w 3731079"/>
              <a:gd name="connsiteY1" fmla="*/ 1232807 h 1404257"/>
              <a:gd name="connsiteX2" fmla="*/ 595993 w 3731079"/>
              <a:gd name="connsiteY2" fmla="*/ 1208314 h 1404257"/>
              <a:gd name="connsiteX3" fmla="*/ 865415 w 3731079"/>
              <a:gd name="connsiteY3" fmla="*/ 1216479 h 1404257"/>
              <a:gd name="connsiteX4" fmla="*/ 1077686 w 3731079"/>
              <a:gd name="connsiteY4" fmla="*/ 1183822 h 1404257"/>
              <a:gd name="connsiteX5" fmla="*/ 1134836 w 3731079"/>
              <a:gd name="connsiteY5" fmla="*/ 1167493 h 1404257"/>
              <a:gd name="connsiteX6" fmla="*/ 1722665 w 3731079"/>
              <a:gd name="connsiteY6" fmla="*/ 1175657 h 1404257"/>
              <a:gd name="connsiteX7" fmla="*/ 1951265 w 3731079"/>
              <a:gd name="connsiteY7" fmla="*/ 1379764 h 1404257"/>
              <a:gd name="connsiteX8" fmla="*/ 2073729 w 3731079"/>
              <a:gd name="connsiteY8" fmla="*/ 1404257 h 1404257"/>
              <a:gd name="connsiteX9" fmla="*/ 2294165 w 3731079"/>
              <a:gd name="connsiteY9" fmla="*/ 1330779 h 1404257"/>
              <a:gd name="connsiteX10" fmla="*/ 2686050 w 3731079"/>
              <a:gd name="connsiteY10" fmla="*/ 1126672 h 1404257"/>
              <a:gd name="connsiteX11" fmla="*/ 2922815 w 3731079"/>
              <a:gd name="connsiteY11" fmla="*/ 922564 h 1404257"/>
              <a:gd name="connsiteX12" fmla="*/ 3086100 w 3731079"/>
              <a:gd name="connsiteY12" fmla="*/ 628650 h 1404257"/>
              <a:gd name="connsiteX13" fmla="*/ 3314700 w 3731079"/>
              <a:gd name="connsiteY13" fmla="*/ 351064 h 1404257"/>
              <a:gd name="connsiteX14" fmla="*/ 3494315 w 3731079"/>
              <a:gd name="connsiteY14" fmla="*/ 318407 h 1404257"/>
              <a:gd name="connsiteX15" fmla="*/ 3616779 w 3731079"/>
              <a:gd name="connsiteY15" fmla="*/ 187779 h 1404257"/>
              <a:gd name="connsiteX16" fmla="*/ 3731079 w 3731079"/>
              <a:gd name="connsiteY16" fmla="*/ 0 h 1404257"/>
              <a:gd name="connsiteX0" fmla="*/ 0 w 3616779"/>
              <a:gd name="connsiteY0" fmla="*/ 1200150 h 1216478"/>
              <a:gd name="connsiteX1" fmla="*/ 236765 w 3616779"/>
              <a:gd name="connsiteY1" fmla="*/ 1045028 h 1216478"/>
              <a:gd name="connsiteX2" fmla="*/ 595993 w 3616779"/>
              <a:gd name="connsiteY2" fmla="*/ 1020535 h 1216478"/>
              <a:gd name="connsiteX3" fmla="*/ 865415 w 3616779"/>
              <a:gd name="connsiteY3" fmla="*/ 1028700 h 1216478"/>
              <a:gd name="connsiteX4" fmla="*/ 1077686 w 3616779"/>
              <a:gd name="connsiteY4" fmla="*/ 996043 h 1216478"/>
              <a:gd name="connsiteX5" fmla="*/ 1134836 w 3616779"/>
              <a:gd name="connsiteY5" fmla="*/ 979714 h 1216478"/>
              <a:gd name="connsiteX6" fmla="*/ 1722665 w 3616779"/>
              <a:gd name="connsiteY6" fmla="*/ 987878 h 1216478"/>
              <a:gd name="connsiteX7" fmla="*/ 1951265 w 3616779"/>
              <a:gd name="connsiteY7" fmla="*/ 1191985 h 1216478"/>
              <a:gd name="connsiteX8" fmla="*/ 2073729 w 3616779"/>
              <a:gd name="connsiteY8" fmla="*/ 1216478 h 1216478"/>
              <a:gd name="connsiteX9" fmla="*/ 2294165 w 3616779"/>
              <a:gd name="connsiteY9" fmla="*/ 1143000 h 1216478"/>
              <a:gd name="connsiteX10" fmla="*/ 2686050 w 3616779"/>
              <a:gd name="connsiteY10" fmla="*/ 938893 h 1216478"/>
              <a:gd name="connsiteX11" fmla="*/ 2922815 w 3616779"/>
              <a:gd name="connsiteY11" fmla="*/ 734785 h 1216478"/>
              <a:gd name="connsiteX12" fmla="*/ 3086100 w 3616779"/>
              <a:gd name="connsiteY12" fmla="*/ 440871 h 1216478"/>
              <a:gd name="connsiteX13" fmla="*/ 3314700 w 3616779"/>
              <a:gd name="connsiteY13" fmla="*/ 163285 h 1216478"/>
              <a:gd name="connsiteX14" fmla="*/ 3494315 w 3616779"/>
              <a:gd name="connsiteY14" fmla="*/ 130628 h 1216478"/>
              <a:gd name="connsiteX15" fmla="*/ 3616779 w 3616779"/>
              <a:gd name="connsiteY15" fmla="*/ 0 h 1216478"/>
              <a:gd name="connsiteX0" fmla="*/ 0 w 3494315"/>
              <a:gd name="connsiteY0" fmla="*/ 1069522 h 1085850"/>
              <a:gd name="connsiteX1" fmla="*/ 236765 w 3494315"/>
              <a:gd name="connsiteY1" fmla="*/ 914400 h 1085850"/>
              <a:gd name="connsiteX2" fmla="*/ 595993 w 3494315"/>
              <a:gd name="connsiteY2" fmla="*/ 889907 h 1085850"/>
              <a:gd name="connsiteX3" fmla="*/ 865415 w 3494315"/>
              <a:gd name="connsiteY3" fmla="*/ 898072 h 1085850"/>
              <a:gd name="connsiteX4" fmla="*/ 1077686 w 3494315"/>
              <a:gd name="connsiteY4" fmla="*/ 865415 h 1085850"/>
              <a:gd name="connsiteX5" fmla="*/ 1134836 w 3494315"/>
              <a:gd name="connsiteY5" fmla="*/ 849086 h 1085850"/>
              <a:gd name="connsiteX6" fmla="*/ 1722665 w 3494315"/>
              <a:gd name="connsiteY6" fmla="*/ 857250 h 1085850"/>
              <a:gd name="connsiteX7" fmla="*/ 1951265 w 3494315"/>
              <a:gd name="connsiteY7" fmla="*/ 1061357 h 1085850"/>
              <a:gd name="connsiteX8" fmla="*/ 2073729 w 3494315"/>
              <a:gd name="connsiteY8" fmla="*/ 1085850 h 1085850"/>
              <a:gd name="connsiteX9" fmla="*/ 2294165 w 3494315"/>
              <a:gd name="connsiteY9" fmla="*/ 1012372 h 1085850"/>
              <a:gd name="connsiteX10" fmla="*/ 2686050 w 3494315"/>
              <a:gd name="connsiteY10" fmla="*/ 808265 h 1085850"/>
              <a:gd name="connsiteX11" fmla="*/ 2922815 w 3494315"/>
              <a:gd name="connsiteY11" fmla="*/ 604157 h 1085850"/>
              <a:gd name="connsiteX12" fmla="*/ 3086100 w 3494315"/>
              <a:gd name="connsiteY12" fmla="*/ 310243 h 1085850"/>
              <a:gd name="connsiteX13" fmla="*/ 3314700 w 3494315"/>
              <a:gd name="connsiteY13" fmla="*/ 32657 h 1085850"/>
              <a:gd name="connsiteX14" fmla="*/ 3494315 w 3494315"/>
              <a:gd name="connsiteY14" fmla="*/ 0 h 1085850"/>
              <a:gd name="connsiteX0" fmla="*/ 0 w 3257550"/>
              <a:gd name="connsiteY0" fmla="*/ 914400 h 1085850"/>
              <a:gd name="connsiteX1" fmla="*/ 359228 w 3257550"/>
              <a:gd name="connsiteY1" fmla="*/ 889907 h 1085850"/>
              <a:gd name="connsiteX2" fmla="*/ 628650 w 3257550"/>
              <a:gd name="connsiteY2" fmla="*/ 898072 h 1085850"/>
              <a:gd name="connsiteX3" fmla="*/ 840921 w 3257550"/>
              <a:gd name="connsiteY3" fmla="*/ 865415 h 1085850"/>
              <a:gd name="connsiteX4" fmla="*/ 898071 w 3257550"/>
              <a:gd name="connsiteY4" fmla="*/ 849086 h 1085850"/>
              <a:gd name="connsiteX5" fmla="*/ 1485900 w 3257550"/>
              <a:gd name="connsiteY5" fmla="*/ 857250 h 1085850"/>
              <a:gd name="connsiteX6" fmla="*/ 1714500 w 3257550"/>
              <a:gd name="connsiteY6" fmla="*/ 1061357 h 1085850"/>
              <a:gd name="connsiteX7" fmla="*/ 1836964 w 3257550"/>
              <a:gd name="connsiteY7" fmla="*/ 1085850 h 1085850"/>
              <a:gd name="connsiteX8" fmla="*/ 2057400 w 3257550"/>
              <a:gd name="connsiteY8" fmla="*/ 1012372 h 1085850"/>
              <a:gd name="connsiteX9" fmla="*/ 2449285 w 3257550"/>
              <a:gd name="connsiteY9" fmla="*/ 808265 h 1085850"/>
              <a:gd name="connsiteX10" fmla="*/ 2686050 w 3257550"/>
              <a:gd name="connsiteY10" fmla="*/ 604157 h 1085850"/>
              <a:gd name="connsiteX11" fmla="*/ 2849335 w 3257550"/>
              <a:gd name="connsiteY11" fmla="*/ 310243 h 1085850"/>
              <a:gd name="connsiteX12" fmla="*/ 3077935 w 3257550"/>
              <a:gd name="connsiteY12" fmla="*/ 32657 h 1085850"/>
              <a:gd name="connsiteX13" fmla="*/ 3257550 w 3257550"/>
              <a:gd name="connsiteY13" fmla="*/ 0 h 1085850"/>
              <a:gd name="connsiteX0" fmla="*/ 0 w 3192235"/>
              <a:gd name="connsiteY0" fmla="*/ 898602 h 1085850"/>
              <a:gd name="connsiteX1" fmla="*/ 293913 w 3192235"/>
              <a:gd name="connsiteY1" fmla="*/ 889907 h 1085850"/>
              <a:gd name="connsiteX2" fmla="*/ 563335 w 3192235"/>
              <a:gd name="connsiteY2" fmla="*/ 898072 h 1085850"/>
              <a:gd name="connsiteX3" fmla="*/ 775606 w 3192235"/>
              <a:gd name="connsiteY3" fmla="*/ 865415 h 1085850"/>
              <a:gd name="connsiteX4" fmla="*/ 832756 w 3192235"/>
              <a:gd name="connsiteY4" fmla="*/ 849086 h 1085850"/>
              <a:gd name="connsiteX5" fmla="*/ 1420585 w 3192235"/>
              <a:gd name="connsiteY5" fmla="*/ 857250 h 1085850"/>
              <a:gd name="connsiteX6" fmla="*/ 1649185 w 3192235"/>
              <a:gd name="connsiteY6" fmla="*/ 1061357 h 1085850"/>
              <a:gd name="connsiteX7" fmla="*/ 1771649 w 3192235"/>
              <a:gd name="connsiteY7" fmla="*/ 1085850 h 1085850"/>
              <a:gd name="connsiteX8" fmla="*/ 1992085 w 3192235"/>
              <a:gd name="connsiteY8" fmla="*/ 1012372 h 1085850"/>
              <a:gd name="connsiteX9" fmla="*/ 2383970 w 3192235"/>
              <a:gd name="connsiteY9" fmla="*/ 808265 h 1085850"/>
              <a:gd name="connsiteX10" fmla="*/ 2620735 w 3192235"/>
              <a:gd name="connsiteY10" fmla="*/ 604157 h 1085850"/>
              <a:gd name="connsiteX11" fmla="*/ 2784020 w 3192235"/>
              <a:gd name="connsiteY11" fmla="*/ 310243 h 1085850"/>
              <a:gd name="connsiteX12" fmla="*/ 3012620 w 3192235"/>
              <a:gd name="connsiteY12" fmla="*/ 32657 h 1085850"/>
              <a:gd name="connsiteX13" fmla="*/ 3192235 w 3192235"/>
              <a:gd name="connsiteY13" fmla="*/ 0 h 1085850"/>
              <a:gd name="connsiteX0" fmla="*/ 0 w 3132364"/>
              <a:gd name="connsiteY0" fmla="*/ 898602 h 1085850"/>
              <a:gd name="connsiteX1" fmla="*/ 293913 w 3132364"/>
              <a:gd name="connsiteY1" fmla="*/ 889907 h 1085850"/>
              <a:gd name="connsiteX2" fmla="*/ 563335 w 3132364"/>
              <a:gd name="connsiteY2" fmla="*/ 898072 h 1085850"/>
              <a:gd name="connsiteX3" fmla="*/ 775606 w 3132364"/>
              <a:gd name="connsiteY3" fmla="*/ 865415 h 1085850"/>
              <a:gd name="connsiteX4" fmla="*/ 832756 w 3132364"/>
              <a:gd name="connsiteY4" fmla="*/ 849086 h 1085850"/>
              <a:gd name="connsiteX5" fmla="*/ 1420585 w 3132364"/>
              <a:gd name="connsiteY5" fmla="*/ 857250 h 1085850"/>
              <a:gd name="connsiteX6" fmla="*/ 1649185 w 3132364"/>
              <a:gd name="connsiteY6" fmla="*/ 1061357 h 1085850"/>
              <a:gd name="connsiteX7" fmla="*/ 1771649 w 3132364"/>
              <a:gd name="connsiteY7" fmla="*/ 1085850 h 1085850"/>
              <a:gd name="connsiteX8" fmla="*/ 1992085 w 3132364"/>
              <a:gd name="connsiteY8" fmla="*/ 1012372 h 1085850"/>
              <a:gd name="connsiteX9" fmla="*/ 2383970 w 3132364"/>
              <a:gd name="connsiteY9" fmla="*/ 808265 h 1085850"/>
              <a:gd name="connsiteX10" fmla="*/ 2620735 w 3132364"/>
              <a:gd name="connsiteY10" fmla="*/ 604157 h 1085850"/>
              <a:gd name="connsiteX11" fmla="*/ 2784020 w 3132364"/>
              <a:gd name="connsiteY11" fmla="*/ 310243 h 1085850"/>
              <a:gd name="connsiteX12" fmla="*/ 3012620 w 3132364"/>
              <a:gd name="connsiteY12" fmla="*/ 32657 h 1085850"/>
              <a:gd name="connsiteX13" fmla="*/ 3132364 w 3132364"/>
              <a:gd name="connsiteY13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32364" h="1085850">
                <a:moveTo>
                  <a:pt x="0" y="898602"/>
                </a:moveTo>
                <a:lnTo>
                  <a:pt x="293913" y="889907"/>
                </a:lnTo>
                <a:lnTo>
                  <a:pt x="563335" y="898072"/>
                </a:lnTo>
                <a:lnTo>
                  <a:pt x="775606" y="865415"/>
                </a:lnTo>
                <a:lnTo>
                  <a:pt x="832756" y="849086"/>
                </a:lnTo>
                <a:lnTo>
                  <a:pt x="1420585" y="857250"/>
                </a:lnTo>
                <a:lnTo>
                  <a:pt x="1649185" y="1061357"/>
                </a:lnTo>
                <a:lnTo>
                  <a:pt x="1771649" y="1085850"/>
                </a:lnTo>
                <a:lnTo>
                  <a:pt x="1992085" y="1012372"/>
                </a:lnTo>
                <a:lnTo>
                  <a:pt x="2383970" y="808265"/>
                </a:lnTo>
                <a:lnTo>
                  <a:pt x="2620735" y="604157"/>
                </a:lnTo>
                <a:lnTo>
                  <a:pt x="2784020" y="310243"/>
                </a:lnTo>
                <a:lnTo>
                  <a:pt x="3012620" y="32657"/>
                </a:lnTo>
                <a:lnTo>
                  <a:pt x="3132364" y="0"/>
                </a:lnTo>
              </a:path>
            </a:pathLst>
          </a:custGeom>
          <a:noFill/>
          <a:ln w="63500" cap="flat" cmpd="sng" algn="ctr">
            <a:solidFill>
              <a:srgbClr val="00B05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18"/>
          <p:cNvSpPr/>
          <p:nvPr/>
        </p:nvSpPr>
        <p:spPr bwMode="auto">
          <a:xfrm>
            <a:off x="11974610" y="2963570"/>
            <a:ext cx="156649" cy="156649"/>
          </a:xfrm>
          <a:prstGeom prst="ellipse">
            <a:avLst/>
          </a:prstGeom>
          <a:gradFill flip="none" rotWithShape="1">
            <a:gsLst>
              <a:gs pos="97000">
                <a:srgbClr val="00B0F0"/>
              </a:gs>
              <a:gs pos="53000">
                <a:schemeClr val="accent2">
                  <a:lumMod val="40000"/>
                  <a:lumOff val="60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P-AF"/>
          <p:cNvSpPr/>
          <p:nvPr/>
        </p:nvSpPr>
        <p:spPr>
          <a:xfrm>
            <a:off x="7696904" y="4136394"/>
            <a:ext cx="512962" cy="1015663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 lIns="0" tIns="91440" rIns="0" bIns="0">
            <a:spAutoFit/>
            <a:scene3d>
              <a:camera prst="orthographicFront">
                <a:rot lat="600000" lon="600000" rev="0"/>
              </a:camera>
              <a:lightRig rig="threePt" dir="t"/>
            </a:scene3d>
            <a:sp3d z="12700" extrusionH="57150" prstMaterial="dkEdge">
              <a:bevelT w="38100" h="38100"/>
            </a:sp3d>
          </a:bodyPr>
          <a:lstStyle/>
          <a:p>
            <a:pPr algn="ctr"/>
            <a:r>
              <a:rPr lang="en-US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50800" dir="14460000" algn="ctr" rotWithShape="0">
                    <a:srgbClr val="000000">
                      <a:alpha val="43137"/>
                    </a:srgbClr>
                  </a:outerShdw>
                  <a:reflection stA="45000" endPos="79000" dist="254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11817961" y="2155388"/>
            <a:ext cx="156649" cy="156649"/>
          </a:xfrm>
          <a:prstGeom prst="ellipse">
            <a:avLst/>
          </a:prstGeom>
          <a:gradFill flip="none" rotWithShape="1">
            <a:gsLst>
              <a:gs pos="97000">
                <a:srgbClr val="00B0F0"/>
              </a:gs>
              <a:gs pos="53000">
                <a:schemeClr val="accent2">
                  <a:lumMod val="40000"/>
                  <a:lumOff val="60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20 miles"/>
          <p:cNvSpPr/>
          <p:nvPr/>
        </p:nvSpPr>
        <p:spPr bwMode="auto">
          <a:xfrm>
            <a:off x="7504686" y="6442972"/>
            <a:ext cx="1216152" cy="2746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sp>
        <p:nvSpPr>
          <p:cNvPr id="34" name="swoopy arrow"/>
          <p:cNvSpPr/>
          <p:nvPr/>
        </p:nvSpPr>
        <p:spPr bwMode="auto">
          <a:xfrm>
            <a:off x="8130992" y="4126483"/>
            <a:ext cx="2669309" cy="2257200"/>
          </a:xfrm>
          <a:custGeom>
            <a:avLst/>
            <a:gdLst>
              <a:gd name="connsiteX0" fmla="*/ 0 w 3491345"/>
              <a:gd name="connsiteY0" fmla="*/ 129309 h 2253672"/>
              <a:gd name="connsiteX1" fmla="*/ 1551709 w 3491345"/>
              <a:gd name="connsiteY1" fmla="*/ 83127 h 2253672"/>
              <a:gd name="connsiteX2" fmla="*/ 2595418 w 3491345"/>
              <a:gd name="connsiteY2" fmla="*/ 0 h 2253672"/>
              <a:gd name="connsiteX3" fmla="*/ 3020291 w 3491345"/>
              <a:gd name="connsiteY3" fmla="*/ 1745672 h 2253672"/>
              <a:gd name="connsiteX4" fmla="*/ 3491345 w 3491345"/>
              <a:gd name="connsiteY4" fmla="*/ 1320800 h 2253672"/>
              <a:gd name="connsiteX5" fmla="*/ 2974109 w 3491345"/>
              <a:gd name="connsiteY5" fmla="*/ 2253672 h 2253672"/>
              <a:gd name="connsiteX6" fmla="*/ 2124364 w 3491345"/>
              <a:gd name="connsiteY6" fmla="*/ 2096654 h 2253672"/>
              <a:gd name="connsiteX7" fmla="*/ 2715491 w 3491345"/>
              <a:gd name="connsiteY7" fmla="*/ 1939636 h 2253672"/>
              <a:gd name="connsiteX8" fmla="*/ 1754909 w 3491345"/>
              <a:gd name="connsiteY8" fmla="*/ 489527 h 2253672"/>
              <a:gd name="connsiteX9" fmla="*/ 27709 w 3491345"/>
              <a:gd name="connsiteY9" fmla="*/ 1256145 h 2253672"/>
              <a:gd name="connsiteX10" fmla="*/ 535709 w 3491345"/>
              <a:gd name="connsiteY10" fmla="*/ 572654 h 2253672"/>
              <a:gd name="connsiteX0" fmla="*/ 0 w 3491345"/>
              <a:gd name="connsiteY0" fmla="*/ 129309 h 2253672"/>
              <a:gd name="connsiteX1" fmla="*/ 1551709 w 3491345"/>
              <a:gd name="connsiteY1" fmla="*/ 83127 h 2253672"/>
              <a:gd name="connsiteX2" fmla="*/ 2595418 w 3491345"/>
              <a:gd name="connsiteY2" fmla="*/ 0 h 2253672"/>
              <a:gd name="connsiteX3" fmla="*/ 3020291 w 3491345"/>
              <a:gd name="connsiteY3" fmla="*/ 1745672 h 2253672"/>
              <a:gd name="connsiteX4" fmla="*/ 3491345 w 3491345"/>
              <a:gd name="connsiteY4" fmla="*/ 1320800 h 2253672"/>
              <a:gd name="connsiteX5" fmla="*/ 2974109 w 3491345"/>
              <a:gd name="connsiteY5" fmla="*/ 2253672 h 2253672"/>
              <a:gd name="connsiteX6" fmla="*/ 2124364 w 3491345"/>
              <a:gd name="connsiteY6" fmla="*/ 2096654 h 2253672"/>
              <a:gd name="connsiteX7" fmla="*/ 2715491 w 3491345"/>
              <a:gd name="connsiteY7" fmla="*/ 1939636 h 2253672"/>
              <a:gd name="connsiteX8" fmla="*/ 1754909 w 3491345"/>
              <a:gd name="connsiteY8" fmla="*/ 489527 h 2253672"/>
              <a:gd name="connsiteX9" fmla="*/ 27709 w 3491345"/>
              <a:gd name="connsiteY9" fmla="*/ 1256145 h 2253672"/>
              <a:gd name="connsiteX10" fmla="*/ 535709 w 3491345"/>
              <a:gd name="connsiteY10" fmla="*/ 572654 h 2253672"/>
              <a:gd name="connsiteX11" fmla="*/ 0 w 3491345"/>
              <a:gd name="connsiteY11" fmla="*/ 129309 h 2253672"/>
              <a:gd name="connsiteX0" fmla="*/ 0 w 3491345"/>
              <a:gd name="connsiteY0" fmla="*/ 237779 h 2362142"/>
              <a:gd name="connsiteX1" fmla="*/ 1551709 w 3491345"/>
              <a:gd name="connsiteY1" fmla="*/ 191597 h 2362142"/>
              <a:gd name="connsiteX2" fmla="*/ 2595418 w 3491345"/>
              <a:gd name="connsiteY2" fmla="*/ 108470 h 2362142"/>
              <a:gd name="connsiteX3" fmla="*/ 3020291 w 3491345"/>
              <a:gd name="connsiteY3" fmla="*/ 1854142 h 2362142"/>
              <a:gd name="connsiteX4" fmla="*/ 3491345 w 3491345"/>
              <a:gd name="connsiteY4" fmla="*/ 1429270 h 2362142"/>
              <a:gd name="connsiteX5" fmla="*/ 2974109 w 3491345"/>
              <a:gd name="connsiteY5" fmla="*/ 2362142 h 2362142"/>
              <a:gd name="connsiteX6" fmla="*/ 2124364 w 3491345"/>
              <a:gd name="connsiteY6" fmla="*/ 2205124 h 2362142"/>
              <a:gd name="connsiteX7" fmla="*/ 2715491 w 3491345"/>
              <a:gd name="connsiteY7" fmla="*/ 2048106 h 2362142"/>
              <a:gd name="connsiteX8" fmla="*/ 1754909 w 3491345"/>
              <a:gd name="connsiteY8" fmla="*/ 597997 h 2362142"/>
              <a:gd name="connsiteX9" fmla="*/ 27709 w 3491345"/>
              <a:gd name="connsiteY9" fmla="*/ 1364615 h 2362142"/>
              <a:gd name="connsiteX10" fmla="*/ 535709 w 3491345"/>
              <a:gd name="connsiteY10" fmla="*/ 681124 h 2362142"/>
              <a:gd name="connsiteX11" fmla="*/ 0 w 3491345"/>
              <a:gd name="connsiteY11" fmla="*/ 237779 h 2362142"/>
              <a:gd name="connsiteX0" fmla="*/ 0 w 3491345"/>
              <a:gd name="connsiteY0" fmla="*/ 161113 h 2285476"/>
              <a:gd name="connsiteX1" fmla="*/ 1551709 w 3491345"/>
              <a:gd name="connsiteY1" fmla="*/ 114931 h 2285476"/>
              <a:gd name="connsiteX2" fmla="*/ 2419927 w 3491345"/>
              <a:gd name="connsiteY2" fmla="*/ 133404 h 2285476"/>
              <a:gd name="connsiteX3" fmla="*/ 3020291 w 3491345"/>
              <a:gd name="connsiteY3" fmla="*/ 1777476 h 2285476"/>
              <a:gd name="connsiteX4" fmla="*/ 3491345 w 3491345"/>
              <a:gd name="connsiteY4" fmla="*/ 1352604 h 2285476"/>
              <a:gd name="connsiteX5" fmla="*/ 2974109 w 3491345"/>
              <a:gd name="connsiteY5" fmla="*/ 2285476 h 2285476"/>
              <a:gd name="connsiteX6" fmla="*/ 2124364 w 3491345"/>
              <a:gd name="connsiteY6" fmla="*/ 2128458 h 2285476"/>
              <a:gd name="connsiteX7" fmla="*/ 2715491 w 3491345"/>
              <a:gd name="connsiteY7" fmla="*/ 1971440 h 2285476"/>
              <a:gd name="connsiteX8" fmla="*/ 1754909 w 3491345"/>
              <a:gd name="connsiteY8" fmla="*/ 521331 h 2285476"/>
              <a:gd name="connsiteX9" fmla="*/ 27709 w 3491345"/>
              <a:gd name="connsiteY9" fmla="*/ 1287949 h 2285476"/>
              <a:gd name="connsiteX10" fmla="*/ 535709 w 3491345"/>
              <a:gd name="connsiteY10" fmla="*/ 604458 h 2285476"/>
              <a:gd name="connsiteX11" fmla="*/ 0 w 3491345"/>
              <a:gd name="connsiteY11" fmla="*/ 161113 h 2285476"/>
              <a:gd name="connsiteX0" fmla="*/ 0 w 3491345"/>
              <a:gd name="connsiteY0" fmla="*/ 161113 h 2285476"/>
              <a:gd name="connsiteX1" fmla="*/ 1551709 w 3491345"/>
              <a:gd name="connsiteY1" fmla="*/ 114931 h 2285476"/>
              <a:gd name="connsiteX2" fmla="*/ 2419927 w 3491345"/>
              <a:gd name="connsiteY2" fmla="*/ 133404 h 2285476"/>
              <a:gd name="connsiteX3" fmla="*/ 3020291 w 3491345"/>
              <a:gd name="connsiteY3" fmla="*/ 1777476 h 2285476"/>
              <a:gd name="connsiteX4" fmla="*/ 3491345 w 3491345"/>
              <a:gd name="connsiteY4" fmla="*/ 1352604 h 2285476"/>
              <a:gd name="connsiteX5" fmla="*/ 2974109 w 3491345"/>
              <a:gd name="connsiteY5" fmla="*/ 2285476 h 2285476"/>
              <a:gd name="connsiteX6" fmla="*/ 2124364 w 3491345"/>
              <a:gd name="connsiteY6" fmla="*/ 2128458 h 2285476"/>
              <a:gd name="connsiteX7" fmla="*/ 2715491 w 3491345"/>
              <a:gd name="connsiteY7" fmla="*/ 1971440 h 2285476"/>
              <a:gd name="connsiteX8" fmla="*/ 1754909 w 3491345"/>
              <a:gd name="connsiteY8" fmla="*/ 521331 h 2285476"/>
              <a:gd name="connsiteX9" fmla="*/ 27709 w 3491345"/>
              <a:gd name="connsiteY9" fmla="*/ 1287949 h 2285476"/>
              <a:gd name="connsiteX10" fmla="*/ 535709 w 3491345"/>
              <a:gd name="connsiteY10" fmla="*/ 604458 h 2285476"/>
              <a:gd name="connsiteX11" fmla="*/ 0 w 3491345"/>
              <a:gd name="connsiteY11" fmla="*/ 161113 h 2285476"/>
              <a:gd name="connsiteX0" fmla="*/ 0 w 3491345"/>
              <a:gd name="connsiteY0" fmla="*/ 161113 h 2285476"/>
              <a:gd name="connsiteX1" fmla="*/ 1551709 w 3491345"/>
              <a:gd name="connsiteY1" fmla="*/ 114931 h 2285476"/>
              <a:gd name="connsiteX2" fmla="*/ 2419927 w 3491345"/>
              <a:gd name="connsiteY2" fmla="*/ 133404 h 2285476"/>
              <a:gd name="connsiteX3" fmla="*/ 3020291 w 3491345"/>
              <a:gd name="connsiteY3" fmla="*/ 1777476 h 2285476"/>
              <a:gd name="connsiteX4" fmla="*/ 3491345 w 3491345"/>
              <a:gd name="connsiteY4" fmla="*/ 1352604 h 2285476"/>
              <a:gd name="connsiteX5" fmla="*/ 2974109 w 3491345"/>
              <a:gd name="connsiteY5" fmla="*/ 2285476 h 2285476"/>
              <a:gd name="connsiteX6" fmla="*/ 2124364 w 3491345"/>
              <a:gd name="connsiteY6" fmla="*/ 2128458 h 2285476"/>
              <a:gd name="connsiteX7" fmla="*/ 2715491 w 3491345"/>
              <a:gd name="connsiteY7" fmla="*/ 1971440 h 2285476"/>
              <a:gd name="connsiteX8" fmla="*/ 1754909 w 3491345"/>
              <a:gd name="connsiteY8" fmla="*/ 521331 h 2285476"/>
              <a:gd name="connsiteX9" fmla="*/ 27709 w 3491345"/>
              <a:gd name="connsiteY9" fmla="*/ 1287949 h 2285476"/>
              <a:gd name="connsiteX10" fmla="*/ 535709 w 3491345"/>
              <a:gd name="connsiteY10" fmla="*/ 604458 h 2285476"/>
              <a:gd name="connsiteX11" fmla="*/ 0 w 3491345"/>
              <a:gd name="connsiteY11" fmla="*/ 161113 h 2285476"/>
              <a:gd name="connsiteX0" fmla="*/ 0 w 3491345"/>
              <a:gd name="connsiteY0" fmla="*/ 161113 h 2285476"/>
              <a:gd name="connsiteX1" fmla="*/ 1551709 w 3491345"/>
              <a:gd name="connsiteY1" fmla="*/ 114931 h 2285476"/>
              <a:gd name="connsiteX2" fmla="*/ 2419927 w 3491345"/>
              <a:gd name="connsiteY2" fmla="*/ 133404 h 2285476"/>
              <a:gd name="connsiteX3" fmla="*/ 3020291 w 3491345"/>
              <a:gd name="connsiteY3" fmla="*/ 1777476 h 2285476"/>
              <a:gd name="connsiteX4" fmla="*/ 3491345 w 3491345"/>
              <a:gd name="connsiteY4" fmla="*/ 1352604 h 2285476"/>
              <a:gd name="connsiteX5" fmla="*/ 2974109 w 3491345"/>
              <a:gd name="connsiteY5" fmla="*/ 2285476 h 2285476"/>
              <a:gd name="connsiteX6" fmla="*/ 2124364 w 3491345"/>
              <a:gd name="connsiteY6" fmla="*/ 2128458 h 2285476"/>
              <a:gd name="connsiteX7" fmla="*/ 2715491 w 3491345"/>
              <a:gd name="connsiteY7" fmla="*/ 1971440 h 2285476"/>
              <a:gd name="connsiteX8" fmla="*/ 2078182 w 3491345"/>
              <a:gd name="connsiteY8" fmla="*/ 428968 h 2285476"/>
              <a:gd name="connsiteX9" fmla="*/ 27709 w 3491345"/>
              <a:gd name="connsiteY9" fmla="*/ 1287949 h 2285476"/>
              <a:gd name="connsiteX10" fmla="*/ 535709 w 3491345"/>
              <a:gd name="connsiteY10" fmla="*/ 604458 h 2285476"/>
              <a:gd name="connsiteX11" fmla="*/ 0 w 3491345"/>
              <a:gd name="connsiteY11" fmla="*/ 161113 h 2285476"/>
              <a:gd name="connsiteX0" fmla="*/ 0 w 3491345"/>
              <a:gd name="connsiteY0" fmla="*/ 161113 h 2285476"/>
              <a:gd name="connsiteX1" fmla="*/ 1551709 w 3491345"/>
              <a:gd name="connsiteY1" fmla="*/ 114931 h 2285476"/>
              <a:gd name="connsiteX2" fmla="*/ 2419927 w 3491345"/>
              <a:gd name="connsiteY2" fmla="*/ 133404 h 2285476"/>
              <a:gd name="connsiteX3" fmla="*/ 3020291 w 3491345"/>
              <a:gd name="connsiteY3" fmla="*/ 1777476 h 2285476"/>
              <a:gd name="connsiteX4" fmla="*/ 3491345 w 3491345"/>
              <a:gd name="connsiteY4" fmla="*/ 1352604 h 2285476"/>
              <a:gd name="connsiteX5" fmla="*/ 2974109 w 3491345"/>
              <a:gd name="connsiteY5" fmla="*/ 2285476 h 2285476"/>
              <a:gd name="connsiteX6" fmla="*/ 2124364 w 3491345"/>
              <a:gd name="connsiteY6" fmla="*/ 2128458 h 2285476"/>
              <a:gd name="connsiteX7" fmla="*/ 2715491 w 3491345"/>
              <a:gd name="connsiteY7" fmla="*/ 1971440 h 2285476"/>
              <a:gd name="connsiteX8" fmla="*/ 2078182 w 3491345"/>
              <a:gd name="connsiteY8" fmla="*/ 428968 h 2285476"/>
              <a:gd name="connsiteX9" fmla="*/ 27709 w 3491345"/>
              <a:gd name="connsiteY9" fmla="*/ 1287949 h 2285476"/>
              <a:gd name="connsiteX10" fmla="*/ 535709 w 3491345"/>
              <a:gd name="connsiteY10" fmla="*/ 604458 h 2285476"/>
              <a:gd name="connsiteX11" fmla="*/ 0 w 3491345"/>
              <a:gd name="connsiteY11" fmla="*/ 161113 h 2285476"/>
              <a:gd name="connsiteX0" fmla="*/ 0 w 3491345"/>
              <a:gd name="connsiteY0" fmla="*/ 27709 h 2152072"/>
              <a:gd name="connsiteX1" fmla="*/ 2419927 w 3491345"/>
              <a:gd name="connsiteY1" fmla="*/ 0 h 2152072"/>
              <a:gd name="connsiteX2" fmla="*/ 3020291 w 3491345"/>
              <a:gd name="connsiteY2" fmla="*/ 1644072 h 2152072"/>
              <a:gd name="connsiteX3" fmla="*/ 3491345 w 3491345"/>
              <a:gd name="connsiteY3" fmla="*/ 1219200 h 2152072"/>
              <a:gd name="connsiteX4" fmla="*/ 2974109 w 3491345"/>
              <a:gd name="connsiteY4" fmla="*/ 2152072 h 2152072"/>
              <a:gd name="connsiteX5" fmla="*/ 2124364 w 3491345"/>
              <a:gd name="connsiteY5" fmla="*/ 1995054 h 2152072"/>
              <a:gd name="connsiteX6" fmla="*/ 2715491 w 3491345"/>
              <a:gd name="connsiteY6" fmla="*/ 1838036 h 2152072"/>
              <a:gd name="connsiteX7" fmla="*/ 2078182 w 3491345"/>
              <a:gd name="connsiteY7" fmla="*/ 295564 h 2152072"/>
              <a:gd name="connsiteX8" fmla="*/ 27709 w 3491345"/>
              <a:gd name="connsiteY8" fmla="*/ 1154545 h 2152072"/>
              <a:gd name="connsiteX9" fmla="*/ 535709 w 3491345"/>
              <a:gd name="connsiteY9" fmla="*/ 471054 h 2152072"/>
              <a:gd name="connsiteX10" fmla="*/ 0 w 3491345"/>
              <a:gd name="connsiteY10" fmla="*/ 27709 h 2152072"/>
              <a:gd name="connsiteX0" fmla="*/ 0 w 3491345"/>
              <a:gd name="connsiteY0" fmla="*/ 27709 h 2152072"/>
              <a:gd name="connsiteX1" fmla="*/ 2419927 w 3491345"/>
              <a:gd name="connsiteY1" fmla="*/ 0 h 2152072"/>
              <a:gd name="connsiteX2" fmla="*/ 3020291 w 3491345"/>
              <a:gd name="connsiteY2" fmla="*/ 1644072 h 2152072"/>
              <a:gd name="connsiteX3" fmla="*/ 3491345 w 3491345"/>
              <a:gd name="connsiteY3" fmla="*/ 1219200 h 2152072"/>
              <a:gd name="connsiteX4" fmla="*/ 2974109 w 3491345"/>
              <a:gd name="connsiteY4" fmla="*/ 2152072 h 2152072"/>
              <a:gd name="connsiteX5" fmla="*/ 2124364 w 3491345"/>
              <a:gd name="connsiteY5" fmla="*/ 1995054 h 2152072"/>
              <a:gd name="connsiteX6" fmla="*/ 2715491 w 3491345"/>
              <a:gd name="connsiteY6" fmla="*/ 1838036 h 2152072"/>
              <a:gd name="connsiteX7" fmla="*/ 2078182 w 3491345"/>
              <a:gd name="connsiteY7" fmla="*/ 295564 h 2152072"/>
              <a:gd name="connsiteX8" fmla="*/ 27709 w 3491345"/>
              <a:gd name="connsiteY8" fmla="*/ 1154545 h 2152072"/>
              <a:gd name="connsiteX9" fmla="*/ 535709 w 3491345"/>
              <a:gd name="connsiteY9" fmla="*/ 471054 h 2152072"/>
              <a:gd name="connsiteX10" fmla="*/ 0 w 3491345"/>
              <a:gd name="connsiteY10" fmla="*/ 27709 h 2152072"/>
              <a:gd name="connsiteX0" fmla="*/ 0 w 3491345"/>
              <a:gd name="connsiteY0" fmla="*/ 158229 h 2282592"/>
              <a:gd name="connsiteX1" fmla="*/ 2419927 w 3491345"/>
              <a:gd name="connsiteY1" fmla="*/ 130520 h 2282592"/>
              <a:gd name="connsiteX2" fmla="*/ 3020291 w 3491345"/>
              <a:gd name="connsiteY2" fmla="*/ 1774592 h 2282592"/>
              <a:gd name="connsiteX3" fmla="*/ 3491345 w 3491345"/>
              <a:gd name="connsiteY3" fmla="*/ 1349720 h 2282592"/>
              <a:gd name="connsiteX4" fmla="*/ 2974109 w 3491345"/>
              <a:gd name="connsiteY4" fmla="*/ 2282592 h 2282592"/>
              <a:gd name="connsiteX5" fmla="*/ 2124364 w 3491345"/>
              <a:gd name="connsiteY5" fmla="*/ 2125574 h 2282592"/>
              <a:gd name="connsiteX6" fmla="*/ 2715491 w 3491345"/>
              <a:gd name="connsiteY6" fmla="*/ 1968556 h 2282592"/>
              <a:gd name="connsiteX7" fmla="*/ 2078182 w 3491345"/>
              <a:gd name="connsiteY7" fmla="*/ 426084 h 2282592"/>
              <a:gd name="connsiteX8" fmla="*/ 27709 w 3491345"/>
              <a:gd name="connsiteY8" fmla="*/ 1285065 h 2282592"/>
              <a:gd name="connsiteX9" fmla="*/ 535709 w 3491345"/>
              <a:gd name="connsiteY9" fmla="*/ 601574 h 2282592"/>
              <a:gd name="connsiteX10" fmla="*/ 0 w 3491345"/>
              <a:gd name="connsiteY10" fmla="*/ 158229 h 2282592"/>
              <a:gd name="connsiteX0" fmla="*/ 0 w 3491345"/>
              <a:gd name="connsiteY0" fmla="*/ 199042 h 2323405"/>
              <a:gd name="connsiteX1" fmla="*/ 2382981 w 3491345"/>
              <a:gd name="connsiteY1" fmla="*/ 115914 h 2323405"/>
              <a:gd name="connsiteX2" fmla="*/ 3020291 w 3491345"/>
              <a:gd name="connsiteY2" fmla="*/ 1815405 h 2323405"/>
              <a:gd name="connsiteX3" fmla="*/ 3491345 w 3491345"/>
              <a:gd name="connsiteY3" fmla="*/ 1390533 h 2323405"/>
              <a:gd name="connsiteX4" fmla="*/ 2974109 w 3491345"/>
              <a:gd name="connsiteY4" fmla="*/ 2323405 h 2323405"/>
              <a:gd name="connsiteX5" fmla="*/ 2124364 w 3491345"/>
              <a:gd name="connsiteY5" fmla="*/ 2166387 h 2323405"/>
              <a:gd name="connsiteX6" fmla="*/ 2715491 w 3491345"/>
              <a:gd name="connsiteY6" fmla="*/ 2009369 h 2323405"/>
              <a:gd name="connsiteX7" fmla="*/ 2078182 w 3491345"/>
              <a:gd name="connsiteY7" fmla="*/ 466897 h 2323405"/>
              <a:gd name="connsiteX8" fmla="*/ 27709 w 3491345"/>
              <a:gd name="connsiteY8" fmla="*/ 1325878 h 2323405"/>
              <a:gd name="connsiteX9" fmla="*/ 535709 w 3491345"/>
              <a:gd name="connsiteY9" fmla="*/ 642387 h 2323405"/>
              <a:gd name="connsiteX10" fmla="*/ 0 w 3491345"/>
              <a:gd name="connsiteY10" fmla="*/ 199042 h 2323405"/>
              <a:gd name="connsiteX0" fmla="*/ 0 w 3491345"/>
              <a:gd name="connsiteY0" fmla="*/ 199042 h 2323405"/>
              <a:gd name="connsiteX1" fmla="*/ 2382981 w 3491345"/>
              <a:gd name="connsiteY1" fmla="*/ 115914 h 2323405"/>
              <a:gd name="connsiteX2" fmla="*/ 3020291 w 3491345"/>
              <a:gd name="connsiteY2" fmla="*/ 1815405 h 2323405"/>
              <a:gd name="connsiteX3" fmla="*/ 3491345 w 3491345"/>
              <a:gd name="connsiteY3" fmla="*/ 1390533 h 2323405"/>
              <a:gd name="connsiteX4" fmla="*/ 2974109 w 3491345"/>
              <a:gd name="connsiteY4" fmla="*/ 2323405 h 2323405"/>
              <a:gd name="connsiteX5" fmla="*/ 2124364 w 3491345"/>
              <a:gd name="connsiteY5" fmla="*/ 2166387 h 2323405"/>
              <a:gd name="connsiteX6" fmla="*/ 2715491 w 3491345"/>
              <a:gd name="connsiteY6" fmla="*/ 2009369 h 2323405"/>
              <a:gd name="connsiteX7" fmla="*/ 2161309 w 3491345"/>
              <a:gd name="connsiteY7" fmla="*/ 448424 h 2323405"/>
              <a:gd name="connsiteX8" fmla="*/ 27709 w 3491345"/>
              <a:gd name="connsiteY8" fmla="*/ 1325878 h 2323405"/>
              <a:gd name="connsiteX9" fmla="*/ 535709 w 3491345"/>
              <a:gd name="connsiteY9" fmla="*/ 642387 h 2323405"/>
              <a:gd name="connsiteX10" fmla="*/ 0 w 3491345"/>
              <a:gd name="connsiteY10" fmla="*/ 199042 h 2323405"/>
              <a:gd name="connsiteX0" fmla="*/ 0 w 3491345"/>
              <a:gd name="connsiteY0" fmla="*/ 199042 h 2323405"/>
              <a:gd name="connsiteX1" fmla="*/ 2382981 w 3491345"/>
              <a:gd name="connsiteY1" fmla="*/ 115914 h 2323405"/>
              <a:gd name="connsiteX2" fmla="*/ 3020291 w 3491345"/>
              <a:gd name="connsiteY2" fmla="*/ 1815405 h 2323405"/>
              <a:gd name="connsiteX3" fmla="*/ 3491345 w 3491345"/>
              <a:gd name="connsiteY3" fmla="*/ 1390533 h 2323405"/>
              <a:gd name="connsiteX4" fmla="*/ 2974109 w 3491345"/>
              <a:gd name="connsiteY4" fmla="*/ 2323405 h 2323405"/>
              <a:gd name="connsiteX5" fmla="*/ 2124364 w 3491345"/>
              <a:gd name="connsiteY5" fmla="*/ 2166387 h 2323405"/>
              <a:gd name="connsiteX6" fmla="*/ 2641601 w 3491345"/>
              <a:gd name="connsiteY6" fmla="*/ 1843115 h 2323405"/>
              <a:gd name="connsiteX7" fmla="*/ 2161309 w 3491345"/>
              <a:gd name="connsiteY7" fmla="*/ 448424 h 2323405"/>
              <a:gd name="connsiteX8" fmla="*/ 27709 w 3491345"/>
              <a:gd name="connsiteY8" fmla="*/ 1325878 h 2323405"/>
              <a:gd name="connsiteX9" fmla="*/ 535709 w 3491345"/>
              <a:gd name="connsiteY9" fmla="*/ 642387 h 2323405"/>
              <a:gd name="connsiteX10" fmla="*/ 0 w 3491345"/>
              <a:gd name="connsiteY10" fmla="*/ 199042 h 2323405"/>
              <a:gd name="connsiteX0" fmla="*/ 0 w 3491345"/>
              <a:gd name="connsiteY0" fmla="*/ 199042 h 2323405"/>
              <a:gd name="connsiteX1" fmla="*/ 2382981 w 3491345"/>
              <a:gd name="connsiteY1" fmla="*/ 115914 h 2323405"/>
              <a:gd name="connsiteX2" fmla="*/ 3020291 w 3491345"/>
              <a:gd name="connsiteY2" fmla="*/ 1815405 h 2323405"/>
              <a:gd name="connsiteX3" fmla="*/ 3491345 w 3491345"/>
              <a:gd name="connsiteY3" fmla="*/ 1390533 h 2323405"/>
              <a:gd name="connsiteX4" fmla="*/ 2974109 w 3491345"/>
              <a:gd name="connsiteY4" fmla="*/ 2323405 h 2323405"/>
              <a:gd name="connsiteX5" fmla="*/ 2253673 w 3491345"/>
              <a:gd name="connsiteY5" fmla="*/ 1639914 h 2323405"/>
              <a:gd name="connsiteX6" fmla="*/ 2641601 w 3491345"/>
              <a:gd name="connsiteY6" fmla="*/ 1843115 h 2323405"/>
              <a:gd name="connsiteX7" fmla="*/ 2161309 w 3491345"/>
              <a:gd name="connsiteY7" fmla="*/ 448424 h 2323405"/>
              <a:gd name="connsiteX8" fmla="*/ 27709 w 3491345"/>
              <a:gd name="connsiteY8" fmla="*/ 1325878 h 2323405"/>
              <a:gd name="connsiteX9" fmla="*/ 535709 w 3491345"/>
              <a:gd name="connsiteY9" fmla="*/ 642387 h 2323405"/>
              <a:gd name="connsiteX10" fmla="*/ 0 w 3491345"/>
              <a:gd name="connsiteY10" fmla="*/ 199042 h 2323405"/>
              <a:gd name="connsiteX0" fmla="*/ 0 w 3491345"/>
              <a:gd name="connsiteY0" fmla="*/ 199042 h 2157150"/>
              <a:gd name="connsiteX1" fmla="*/ 2382981 w 3491345"/>
              <a:gd name="connsiteY1" fmla="*/ 115914 h 2157150"/>
              <a:gd name="connsiteX2" fmla="*/ 3020291 w 3491345"/>
              <a:gd name="connsiteY2" fmla="*/ 1815405 h 2157150"/>
              <a:gd name="connsiteX3" fmla="*/ 3491345 w 3491345"/>
              <a:gd name="connsiteY3" fmla="*/ 1390533 h 2157150"/>
              <a:gd name="connsiteX4" fmla="*/ 2881745 w 3491345"/>
              <a:gd name="connsiteY4" fmla="*/ 2157150 h 2157150"/>
              <a:gd name="connsiteX5" fmla="*/ 2253673 w 3491345"/>
              <a:gd name="connsiteY5" fmla="*/ 1639914 h 2157150"/>
              <a:gd name="connsiteX6" fmla="*/ 2641601 w 3491345"/>
              <a:gd name="connsiteY6" fmla="*/ 1843115 h 2157150"/>
              <a:gd name="connsiteX7" fmla="*/ 2161309 w 3491345"/>
              <a:gd name="connsiteY7" fmla="*/ 448424 h 2157150"/>
              <a:gd name="connsiteX8" fmla="*/ 27709 w 3491345"/>
              <a:gd name="connsiteY8" fmla="*/ 1325878 h 2157150"/>
              <a:gd name="connsiteX9" fmla="*/ 535709 w 3491345"/>
              <a:gd name="connsiteY9" fmla="*/ 642387 h 2157150"/>
              <a:gd name="connsiteX10" fmla="*/ 0 w 3491345"/>
              <a:gd name="connsiteY10" fmla="*/ 199042 h 2157150"/>
              <a:gd name="connsiteX0" fmla="*/ 0 w 3491345"/>
              <a:gd name="connsiteY0" fmla="*/ 187439 h 2145547"/>
              <a:gd name="connsiteX1" fmla="*/ 2382981 w 3491345"/>
              <a:gd name="connsiteY1" fmla="*/ 104311 h 2145547"/>
              <a:gd name="connsiteX2" fmla="*/ 2927928 w 3491345"/>
              <a:gd name="connsiteY2" fmla="*/ 1646784 h 2145547"/>
              <a:gd name="connsiteX3" fmla="*/ 3491345 w 3491345"/>
              <a:gd name="connsiteY3" fmla="*/ 1378930 h 2145547"/>
              <a:gd name="connsiteX4" fmla="*/ 2881745 w 3491345"/>
              <a:gd name="connsiteY4" fmla="*/ 2145547 h 2145547"/>
              <a:gd name="connsiteX5" fmla="*/ 2253673 w 3491345"/>
              <a:gd name="connsiteY5" fmla="*/ 1628311 h 2145547"/>
              <a:gd name="connsiteX6" fmla="*/ 2641601 w 3491345"/>
              <a:gd name="connsiteY6" fmla="*/ 1831512 h 2145547"/>
              <a:gd name="connsiteX7" fmla="*/ 2161309 w 3491345"/>
              <a:gd name="connsiteY7" fmla="*/ 436821 h 2145547"/>
              <a:gd name="connsiteX8" fmla="*/ 27709 w 3491345"/>
              <a:gd name="connsiteY8" fmla="*/ 1314275 h 2145547"/>
              <a:gd name="connsiteX9" fmla="*/ 535709 w 3491345"/>
              <a:gd name="connsiteY9" fmla="*/ 630784 h 2145547"/>
              <a:gd name="connsiteX10" fmla="*/ 0 w 3491345"/>
              <a:gd name="connsiteY10" fmla="*/ 187439 h 2145547"/>
              <a:gd name="connsiteX0" fmla="*/ 0 w 3288145"/>
              <a:gd name="connsiteY0" fmla="*/ 187439 h 2145547"/>
              <a:gd name="connsiteX1" fmla="*/ 2382981 w 3288145"/>
              <a:gd name="connsiteY1" fmla="*/ 104311 h 2145547"/>
              <a:gd name="connsiteX2" fmla="*/ 2927928 w 3288145"/>
              <a:gd name="connsiteY2" fmla="*/ 1646784 h 2145547"/>
              <a:gd name="connsiteX3" fmla="*/ 3288145 w 3288145"/>
              <a:gd name="connsiteY3" fmla="*/ 1305039 h 2145547"/>
              <a:gd name="connsiteX4" fmla="*/ 2881745 w 3288145"/>
              <a:gd name="connsiteY4" fmla="*/ 2145547 h 2145547"/>
              <a:gd name="connsiteX5" fmla="*/ 2253673 w 3288145"/>
              <a:gd name="connsiteY5" fmla="*/ 1628311 h 2145547"/>
              <a:gd name="connsiteX6" fmla="*/ 2641601 w 3288145"/>
              <a:gd name="connsiteY6" fmla="*/ 1831512 h 2145547"/>
              <a:gd name="connsiteX7" fmla="*/ 2161309 w 3288145"/>
              <a:gd name="connsiteY7" fmla="*/ 436821 h 2145547"/>
              <a:gd name="connsiteX8" fmla="*/ 27709 w 3288145"/>
              <a:gd name="connsiteY8" fmla="*/ 1314275 h 2145547"/>
              <a:gd name="connsiteX9" fmla="*/ 535709 w 3288145"/>
              <a:gd name="connsiteY9" fmla="*/ 630784 h 2145547"/>
              <a:gd name="connsiteX10" fmla="*/ 0 w 3288145"/>
              <a:gd name="connsiteY10" fmla="*/ 187439 h 2145547"/>
              <a:gd name="connsiteX0" fmla="*/ 0 w 3288145"/>
              <a:gd name="connsiteY0" fmla="*/ 197676 h 2155784"/>
              <a:gd name="connsiteX1" fmla="*/ 2382981 w 3288145"/>
              <a:gd name="connsiteY1" fmla="*/ 114548 h 2155784"/>
              <a:gd name="connsiteX2" fmla="*/ 2863273 w 3288145"/>
              <a:gd name="connsiteY2" fmla="*/ 1795566 h 2155784"/>
              <a:gd name="connsiteX3" fmla="*/ 3288145 w 3288145"/>
              <a:gd name="connsiteY3" fmla="*/ 1315276 h 2155784"/>
              <a:gd name="connsiteX4" fmla="*/ 2881745 w 3288145"/>
              <a:gd name="connsiteY4" fmla="*/ 2155784 h 2155784"/>
              <a:gd name="connsiteX5" fmla="*/ 2253673 w 3288145"/>
              <a:gd name="connsiteY5" fmla="*/ 1638548 h 2155784"/>
              <a:gd name="connsiteX6" fmla="*/ 2641601 w 3288145"/>
              <a:gd name="connsiteY6" fmla="*/ 1841749 h 2155784"/>
              <a:gd name="connsiteX7" fmla="*/ 2161309 w 3288145"/>
              <a:gd name="connsiteY7" fmla="*/ 447058 h 2155784"/>
              <a:gd name="connsiteX8" fmla="*/ 27709 w 3288145"/>
              <a:gd name="connsiteY8" fmla="*/ 1324512 h 2155784"/>
              <a:gd name="connsiteX9" fmla="*/ 535709 w 3288145"/>
              <a:gd name="connsiteY9" fmla="*/ 641021 h 2155784"/>
              <a:gd name="connsiteX10" fmla="*/ 0 w 3288145"/>
              <a:gd name="connsiteY10" fmla="*/ 197676 h 2155784"/>
              <a:gd name="connsiteX0" fmla="*/ 0 w 3288145"/>
              <a:gd name="connsiteY0" fmla="*/ 197676 h 2155784"/>
              <a:gd name="connsiteX1" fmla="*/ 2382981 w 3288145"/>
              <a:gd name="connsiteY1" fmla="*/ 114548 h 2155784"/>
              <a:gd name="connsiteX2" fmla="*/ 2863273 w 3288145"/>
              <a:gd name="connsiteY2" fmla="*/ 1795566 h 2155784"/>
              <a:gd name="connsiteX3" fmla="*/ 3288145 w 3288145"/>
              <a:gd name="connsiteY3" fmla="*/ 1315276 h 2155784"/>
              <a:gd name="connsiteX4" fmla="*/ 2881745 w 3288145"/>
              <a:gd name="connsiteY4" fmla="*/ 2155784 h 2155784"/>
              <a:gd name="connsiteX5" fmla="*/ 2253673 w 3288145"/>
              <a:gd name="connsiteY5" fmla="*/ 1638548 h 2155784"/>
              <a:gd name="connsiteX6" fmla="*/ 2641601 w 3288145"/>
              <a:gd name="connsiteY6" fmla="*/ 1841749 h 2155784"/>
              <a:gd name="connsiteX7" fmla="*/ 2161309 w 3288145"/>
              <a:gd name="connsiteY7" fmla="*/ 447058 h 2155784"/>
              <a:gd name="connsiteX8" fmla="*/ 27709 w 3288145"/>
              <a:gd name="connsiteY8" fmla="*/ 1324512 h 2155784"/>
              <a:gd name="connsiteX9" fmla="*/ 535709 w 3288145"/>
              <a:gd name="connsiteY9" fmla="*/ 641021 h 2155784"/>
              <a:gd name="connsiteX10" fmla="*/ 0 w 3288145"/>
              <a:gd name="connsiteY10" fmla="*/ 197676 h 2155784"/>
              <a:gd name="connsiteX0" fmla="*/ 0 w 3288145"/>
              <a:gd name="connsiteY0" fmla="*/ 197676 h 2155784"/>
              <a:gd name="connsiteX1" fmla="*/ 2382981 w 3288145"/>
              <a:gd name="connsiteY1" fmla="*/ 114548 h 2155784"/>
              <a:gd name="connsiteX2" fmla="*/ 2863273 w 3288145"/>
              <a:gd name="connsiteY2" fmla="*/ 1795566 h 2155784"/>
              <a:gd name="connsiteX3" fmla="*/ 3288145 w 3288145"/>
              <a:gd name="connsiteY3" fmla="*/ 1315276 h 2155784"/>
              <a:gd name="connsiteX4" fmla="*/ 2881745 w 3288145"/>
              <a:gd name="connsiteY4" fmla="*/ 2155784 h 2155784"/>
              <a:gd name="connsiteX5" fmla="*/ 2253673 w 3288145"/>
              <a:gd name="connsiteY5" fmla="*/ 1638548 h 2155784"/>
              <a:gd name="connsiteX6" fmla="*/ 2761674 w 3288145"/>
              <a:gd name="connsiteY6" fmla="*/ 1804804 h 2155784"/>
              <a:gd name="connsiteX7" fmla="*/ 2161309 w 3288145"/>
              <a:gd name="connsiteY7" fmla="*/ 447058 h 2155784"/>
              <a:gd name="connsiteX8" fmla="*/ 27709 w 3288145"/>
              <a:gd name="connsiteY8" fmla="*/ 1324512 h 2155784"/>
              <a:gd name="connsiteX9" fmla="*/ 535709 w 3288145"/>
              <a:gd name="connsiteY9" fmla="*/ 641021 h 2155784"/>
              <a:gd name="connsiteX10" fmla="*/ 0 w 3288145"/>
              <a:gd name="connsiteY10" fmla="*/ 197676 h 2155784"/>
              <a:gd name="connsiteX0" fmla="*/ 0 w 3288145"/>
              <a:gd name="connsiteY0" fmla="*/ 197676 h 2155784"/>
              <a:gd name="connsiteX1" fmla="*/ 2382981 w 3288145"/>
              <a:gd name="connsiteY1" fmla="*/ 114548 h 2155784"/>
              <a:gd name="connsiteX2" fmla="*/ 2863273 w 3288145"/>
              <a:gd name="connsiteY2" fmla="*/ 1795566 h 2155784"/>
              <a:gd name="connsiteX3" fmla="*/ 3288145 w 3288145"/>
              <a:gd name="connsiteY3" fmla="*/ 1315276 h 2155784"/>
              <a:gd name="connsiteX4" fmla="*/ 2881745 w 3288145"/>
              <a:gd name="connsiteY4" fmla="*/ 2155784 h 2155784"/>
              <a:gd name="connsiteX5" fmla="*/ 2401455 w 3288145"/>
              <a:gd name="connsiteY5" fmla="*/ 1416876 h 2155784"/>
              <a:gd name="connsiteX6" fmla="*/ 2761674 w 3288145"/>
              <a:gd name="connsiteY6" fmla="*/ 1804804 h 2155784"/>
              <a:gd name="connsiteX7" fmla="*/ 2161309 w 3288145"/>
              <a:gd name="connsiteY7" fmla="*/ 447058 h 2155784"/>
              <a:gd name="connsiteX8" fmla="*/ 27709 w 3288145"/>
              <a:gd name="connsiteY8" fmla="*/ 1324512 h 2155784"/>
              <a:gd name="connsiteX9" fmla="*/ 535709 w 3288145"/>
              <a:gd name="connsiteY9" fmla="*/ 641021 h 2155784"/>
              <a:gd name="connsiteX10" fmla="*/ 0 w 3288145"/>
              <a:gd name="connsiteY10" fmla="*/ 197676 h 2155784"/>
              <a:gd name="connsiteX0" fmla="*/ 0 w 3177309"/>
              <a:gd name="connsiteY0" fmla="*/ 197676 h 2155784"/>
              <a:gd name="connsiteX1" fmla="*/ 2382981 w 3177309"/>
              <a:gd name="connsiteY1" fmla="*/ 114548 h 2155784"/>
              <a:gd name="connsiteX2" fmla="*/ 2863273 w 3177309"/>
              <a:gd name="connsiteY2" fmla="*/ 1795566 h 2155784"/>
              <a:gd name="connsiteX3" fmla="*/ 3177309 w 3177309"/>
              <a:gd name="connsiteY3" fmla="*/ 1222912 h 2155784"/>
              <a:gd name="connsiteX4" fmla="*/ 2881745 w 3177309"/>
              <a:gd name="connsiteY4" fmla="*/ 2155784 h 2155784"/>
              <a:gd name="connsiteX5" fmla="*/ 2401455 w 3177309"/>
              <a:gd name="connsiteY5" fmla="*/ 1416876 h 2155784"/>
              <a:gd name="connsiteX6" fmla="*/ 2761674 w 3177309"/>
              <a:gd name="connsiteY6" fmla="*/ 1804804 h 2155784"/>
              <a:gd name="connsiteX7" fmla="*/ 2161309 w 3177309"/>
              <a:gd name="connsiteY7" fmla="*/ 447058 h 2155784"/>
              <a:gd name="connsiteX8" fmla="*/ 27709 w 3177309"/>
              <a:gd name="connsiteY8" fmla="*/ 1324512 h 2155784"/>
              <a:gd name="connsiteX9" fmla="*/ 535709 w 3177309"/>
              <a:gd name="connsiteY9" fmla="*/ 641021 h 2155784"/>
              <a:gd name="connsiteX10" fmla="*/ 0 w 3177309"/>
              <a:gd name="connsiteY10" fmla="*/ 197676 h 2155784"/>
              <a:gd name="connsiteX0" fmla="*/ 0 w 3177309"/>
              <a:gd name="connsiteY0" fmla="*/ 186757 h 2144865"/>
              <a:gd name="connsiteX1" fmla="*/ 2382981 w 3177309"/>
              <a:gd name="connsiteY1" fmla="*/ 103629 h 2144865"/>
              <a:gd name="connsiteX2" fmla="*/ 2863273 w 3177309"/>
              <a:gd name="connsiteY2" fmla="*/ 1636865 h 2144865"/>
              <a:gd name="connsiteX3" fmla="*/ 3177309 w 3177309"/>
              <a:gd name="connsiteY3" fmla="*/ 1211993 h 2144865"/>
              <a:gd name="connsiteX4" fmla="*/ 2881745 w 3177309"/>
              <a:gd name="connsiteY4" fmla="*/ 2144865 h 2144865"/>
              <a:gd name="connsiteX5" fmla="*/ 2401455 w 3177309"/>
              <a:gd name="connsiteY5" fmla="*/ 1405957 h 2144865"/>
              <a:gd name="connsiteX6" fmla="*/ 2761674 w 3177309"/>
              <a:gd name="connsiteY6" fmla="*/ 1793885 h 2144865"/>
              <a:gd name="connsiteX7" fmla="*/ 2161309 w 3177309"/>
              <a:gd name="connsiteY7" fmla="*/ 436139 h 2144865"/>
              <a:gd name="connsiteX8" fmla="*/ 27709 w 3177309"/>
              <a:gd name="connsiteY8" fmla="*/ 1313593 h 2144865"/>
              <a:gd name="connsiteX9" fmla="*/ 535709 w 3177309"/>
              <a:gd name="connsiteY9" fmla="*/ 630102 h 2144865"/>
              <a:gd name="connsiteX10" fmla="*/ 0 w 3177309"/>
              <a:gd name="connsiteY10" fmla="*/ 186757 h 2144865"/>
              <a:gd name="connsiteX0" fmla="*/ 0 w 3177309"/>
              <a:gd name="connsiteY0" fmla="*/ 186757 h 2144865"/>
              <a:gd name="connsiteX1" fmla="*/ 2382981 w 3177309"/>
              <a:gd name="connsiteY1" fmla="*/ 103629 h 2144865"/>
              <a:gd name="connsiteX2" fmla="*/ 2863273 w 3177309"/>
              <a:gd name="connsiteY2" fmla="*/ 1636865 h 2144865"/>
              <a:gd name="connsiteX3" fmla="*/ 3177309 w 3177309"/>
              <a:gd name="connsiteY3" fmla="*/ 1211993 h 2144865"/>
              <a:gd name="connsiteX4" fmla="*/ 2881745 w 3177309"/>
              <a:gd name="connsiteY4" fmla="*/ 2144865 h 2144865"/>
              <a:gd name="connsiteX5" fmla="*/ 2401455 w 3177309"/>
              <a:gd name="connsiteY5" fmla="*/ 1405957 h 2144865"/>
              <a:gd name="connsiteX6" fmla="*/ 2733965 w 3177309"/>
              <a:gd name="connsiteY6" fmla="*/ 1646104 h 2144865"/>
              <a:gd name="connsiteX7" fmla="*/ 2161309 w 3177309"/>
              <a:gd name="connsiteY7" fmla="*/ 436139 h 2144865"/>
              <a:gd name="connsiteX8" fmla="*/ 27709 w 3177309"/>
              <a:gd name="connsiteY8" fmla="*/ 1313593 h 2144865"/>
              <a:gd name="connsiteX9" fmla="*/ 535709 w 3177309"/>
              <a:gd name="connsiteY9" fmla="*/ 630102 h 2144865"/>
              <a:gd name="connsiteX10" fmla="*/ 0 w 3177309"/>
              <a:gd name="connsiteY10" fmla="*/ 186757 h 2144865"/>
              <a:gd name="connsiteX0" fmla="*/ 0 w 3177309"/>
              <a:gd name="connsiteY0" fmla="*/ 186757 h 2144865"/>
              <a:gd name="connsiteX1" fmla="*/ 2382981 w 3177309"/>
              <a:gd name="connsiteY1" fmla="*/ 103629 h 2144865"/>
              <a:gd name="connsiteX2" fmla="*/ 2863273 w 3177309"/>
              <a:gd name="connsiteY2" fmla="*/ 1636865 h 2144865"/>
              <a:gd name="connsiteX3" fmla="*/ 3177309 w 3177309"/>
              <a:gd name="connsiteY3" fmla="*/ 1211993 h 2144865"/>
              <a:gd name="connsiteX4" fmla="*/ 2881745 w 3177309"/>
              <a:gd name="connsiteY4" fmla="*/ 2144865 h 2144865"/>
              <a:gd name="connsiteX5" fmla="*/ 2401455 w 3177309"/>
              <a:gd name="connsiteY5" fmla="*/ 1405957 h 2144865"/>
              <a:gd name="connsiteX6" fmla="*/ 2733965 w 3177309"/>
              <a:gd name="connsiteY6" fmla="*/ 1646104 h 2144865"/>
              <a:gd name="connsiteX7" fmla="*/ 2161309 w 3177309"/>
              <a:gd name="connsiteY7" fmla="*/ 436139 h 2144865"/>
              <a:gd name="connsiteX8" fmla="*/ 27709 w 3177309"/>
              <a:gd name="connsiteY8" fmla="*/ 1313593 h 2144865"/>
              <a:gd name="connsiteX9" fmla="*/ 757382 w 3177309"/>
              <a:gd name="connsiteY9" fmla="*/ 528502 h 2144865"/>
              <a:gd name="connsiteX10" fmla="*/ 0 w 3177309"/>
              <a:gd name="connsiteY10" fmla="*/ 186757 h 2144865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757382 w 3177309"/>
              <a:gd name="connsiteY9" fmla="*/ 509334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757382 w 3177309"/>
              <a:gd name="connsiteY9" fmla="*/ 509334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757382 w 3177309"/>
              <a:gd name="connsiteY9" fmla="*/ 509334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840510 w 3177309"/>
              <a:gd name="connsiteY9" fmla="*/ 472389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840510 w 3177309"/>
              <a:gd name="connsiteY9" fmla="*/ 472389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61309 w 3177309"/>
              <a:gd name="connsiteY7" fmla="*/ 416971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2142837 w 3177309"/>
              <a:gd name="connsiteY7" fmla="*/ 361553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1967346 w 3177309"/>
              <a:gd name="connsiteY7" fmla="*/ 416971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33965 w 3177309"/>
              <a:gd name="connsiteY6" fmla="*/ 1626936 h 2125697"/>
              <a:gd name="connsiteX7" fmla="*/ 1967346 w 3177309"/>
              <a:gd name="connsiteY7" fmla="*/ 416971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67589 h 2125697"/>
              <a:gd name="connsiteX1" fmla="*/ 2382981 w 3177309"/>
              <a:gd name="connsiteY1" fmla="*/ 84461 h 2125697"/>
              <a:gd name="connsiteX2" fmla="*/ 2863273 w 3177309"/>
              <a:gd name="connsiteY2" fmla="*/ 1617697 h 2125697"/>
              <a:gd name="connsiteX3" fmla="*/ 3177309 w 3177309"/>
              <a:gd name="connsiteY3" fmla="*/ 1192825 h 2125697"/>
              <a:gd name="connsiteX4" fmla="*/ 2881745 w 3177309"/>
              <a:gd name="connsiteY4" fmla="*/ 2125697 h 2125697"/>
              <a:gd name="connsiteX5" fmla="*/ 2401455 w 3177309"/>
              <a:gd name="connsiteY5" fmla="*/ 1386789 h 2125697"/>
              <a:gd name="connsiteX6" fmla="*/ 2724728 w 3177309"/>
              <a:gd name="connsiteY6" fmla="*/ 1626936 h 2125697"/>
              <a:gd name="connsiteX7" fmla="*/ 1967346 w 3177309"/>
              <a:gd name="connsiteY7" fmla="*/ 416971 h 2125697"/>
              <a:gd name="connsiteX8" fmla="*/ 27709 w 3177309"/>
              <a:gd name="connsiteY8" fmla="*/ 1294425 h 2125697"/>
              <a:gd name="connsiteX9" fmla="*/ 942110 w 3177309"/>
              <a:gd name="connsiteY9" fmla="*/ 453916 h 2125697"/>
              <a:gd name="connsiteX10" fmla="*/ 0 w 3177309"/>
              <a:gd name="connsiteY10" fmla="*/ 167589 h 2125697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401455 w 3177309"/>
              <a:gd name="connsiteY5" fmla="*/ 1371435 h 2110343"/>
              <a:gd name="connsiteX6" fmla="*/ 2724728 w 3177309"/>
              <a:gd name="connsiteY6" fmla="*/ 1611582 h 2110343"/>
              <a:gd name="connsiteX7" fmla="*/ 1967346 w 3177309"/>
              <a:gd name="connsiteY7" fmla="*/ 401617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724728 w 3177309"/>
              <a:gd name="connsiteY6" fmla="*/ 1611582 h 2110343"/>
              <a:gd name="connsiteX7" fmla="*/ 1967346 w 3177309"/>
              <a:gd name="connsiteY7" fmla="*/ 401617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724728 w 3177309"/>
              <a:gd name="connsiteY6" fmla="*/ 1611582 h 2110343"/>
              <a:gd name="connsiteX7" fmla="*/ 1967346 w 3177309"/>
              <a:gd name="connsiteY7" fmla="*/ 401617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724728 w 3177309"/>
              <a:gd name="connsiteY6" fmla="*/ 1611582 h 2110343"/>
              <a:gd name="connsiteX7" fmla="*/ 1967346 w 3177309"/>
              <a:gd name="connsiteY7" fmla="*/ 401617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724728 w 3177309"/>
              <a:gd name="connsiteY6" fmla="*/ 1611582 h 2110343"/>
              <a:gd name="connsiteX7" fmla="*/ 1856509 w 3177309"/>
              <a:gd name="connsiteY7" fmla="*/ 410853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724728 w 3177309"/>
              <a:gd name="connsiteY6" fmla="*/ 1611582 h 2110343"/>
              <a:gd name="connsiteX7" fmla="*/ 1856509 w 3177309"/>
              <a:gd name="connsiteY7" fmla="*/ 410853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63273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623128 w 3177309"/>
              <a:gd name="connsiteY6" fmla="*/ 1630055 h 2110343"/>
              <a:gd name="connsiteX7" fmla="*/ 1856509 w 3177309"/>
              <a:gd name="connsiteY7" fmla="*/ 410853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3177309"/>
              <a:gd name="connsiteY0" fmla="*/ 152235 h 2110343"/>
              <a:gd name="connsiteX1" fmla="*/ 2059708 w 3177309"/>
              <a:gd name="connsiteY1" fmla="*/ 87580 h 2110343"/>
              <a:gd name="connsiteX2" fmla="*/ 2807855 w 3177309"/>
              <a:gd name="connsiteY2" fmla="*/ 1602343 h 2110343"/>
              <a:gd name="connsiteX3" fmla="*/ 3177309 w 3177309"/>
              <a:gd name="connsiteY3" fmla="*/ 1177471 h 2110343"/>
              <a:gd name="connsiteX4" fmla="*/ 2881745 w 3177309"/>
              <a:gd name="connsiteY4" fmla="*/ 2110343 h 2110343"/>
              <a:gd name="connsiteX5" fmla="*/ 2133600 w 3177309"/>
              <a:gd name="connsiteY5" fmla="*/ 1546926 h 2110343"/>
              <a:gd name="connsiteX6" fmla="*/ 2623128 w 3177309"/>
              <a:gd name="connsiteY6" fmla="*/ 1630055 h 2110343"/>
              <a:gd name="connsiteX7" fmla="*/ 1856509 w 3177309"/>
              <a:gd name="connsiteY7" fmla="*/ 410853 h 2110343"/>
              <a:gd name="connsiteX8" fmla="*/ 27709 w 3177309"/>
              <a:gd name="connsiteY8" fmla="*/ 1279071 h 2110343"/>
              <a:gd name="connsiteX9" fmla="*/ 942110 w 3177309"/>
              <a:gd name="connsiteY9" fmla="*/ 438562 h 2110343"/>
              <a:gd name="connsiteX10" fmla="*/ 0 w 3177309"/>
              <a:gd name="connsiteY10" fmla="*/ 152235 h 2110343"/>
              <a:gd name="connsiteX0" fmla="*/ 0 w 2927928"/>
              <a:gd name="connsiteY0" fmla="*/ 152235 h 2110343"/>
              <a:gd name="connsiteX1" fmla="*/ 2059708 w 2927928"/>
              <a:gd name="connsiteY1" fmla="*/ 87580 h 2110343"/>
              <a:gd name="connsiteX2" fmla="*/ 2807855 w 2927928"/>
              <a:gd name="connsiteY2" fmla="*/ 1602343 h 2110343"/>
              <a:gd name="connsiteX3" fmla="*/ 2927928 w 2927928"/>
              <a:gd name="connsiteY3" fmla="*/ 1177471 h 2110343"/>
              <a:gd name="connsiteX4" fmla="*/ 2881745 w 2927928"/>
              <a:gd name="connsiteY4" fmla="*/ 2110343 h 2110343"/>
              <a:gd name="connsiteX5" fmla="*/ 2133600 w 2927928"/>
              <a:gd name="connsiteY5" fmla="*/ 1546926 h 2110343"/>
              <a:gd name="connsiteX6" fmla="*/ 2623128 w 2927928"/>
              <a:gd name="connsiteY6" fmla="*/ 1630055 h 2110343"/>
              <a:gd name="connsiteX7" fmla="*/ 1856509 w 2927928"/>
              <a:gd name="connsiteY7" fmla="*/ 410853 h 2110343"/>
              <a:gd name="connsiteX8" fmla="*/ 27709 w 2927928"/>
              <a:gd name="connsiteY8" fmla="*/ 1279071 h 2110343"/>
              <a:gd name="connsiteX9" fmla="*/ 942110 w 2927928"/>
              <a:gd name="connsiteY9" fmla="*/ 438562 h 2110343"/>
              <a:gd name="connsiteX10" fmla="*/ 0 w 2927928"/>
              <a:gd name="connsiteY10" fmla="*/ 152235 h 2110343"/>
              <a:gd name="connsiteX0" fmla="*/ 0 w 2927928"/>
              <a:gd name="connsiteY0" fmla="*/ 152235 h 2110343"/>
              <a:gd name="connsiteX1" fmla="*/ 2059708 w 2927928"/>
              <a:gd name="connsiteY1" fmla="*/ 87580 h 2110343"/>
              <a:gd name="connsiteX2" fmla="*/ 2807855 w 2927928"/>
              <a:gd name="connsiteY2" fmla="*/ 1602343 h 2110343"/>
              <a:gd name="connsiteX3" fmla="*/ 2927928 w 2927928"/>
              <a:gd name="connsiteY3" fmla="*/ 1177471 h 2110343"/>
              <a:gd name="connsiteX4" fmla="*/ 2881745 w 2927928"/>
              <a:gd name="connsiteY4" fmla="*/ 2110343 h 2110343"/>
              <a:gd name="connsiteX5" fmla="*/ 2133600 w 2927928"/>
              <a:gd name="connsiteY5" fmla="*/ 1546926 h 2110343"/>
              <a:gd name="connsiteX6" fmla="*/ 2595419 w 2927928"/>
              <a:gd name="connsiteY6" fmla="*/ 1676237 h 2110343"/>
              <a:gd name="connsiteX7" fmla="*/ 1856509 w 2927928"/>
              <a:gd name="connsiteY7" fmla="*/ 410853 h 2110343"/>
              <a:gd name="connsiteX8" fmla="*/ 27709 w 2927928"/>
              <a:gd name="connsiteY8" fmla="*/ 1279071 h 2110343"/>
              <a:gd name="connsiteX9" fmla="*/ 942110 w 2927928"/>
              <a:gd name="connsiteY9" fmla="*/ 438562 h 2110343"/>
              <a:gd name="connsiteX10" fmla="*/ 0 w 2927928"/>
              <a:gd name="connsiteY10" fmla="*/ 152235 h 2110343"/>
              <a:gd name="connsiteX0" fmla="*/ 0 w 2927928"/>
              <a:gd name="connsiteY0" fmla="*/ 154222 h 2112330"/>
              <a:gd name="connsiteX1" fmla="*/ 2059708 w 2927928"/>
              <a:gd name="connsiteY1" fmla="*/ 89567 h 2112330"/>
              <a:gd name="connsiteX2" fmla="*/ 2724728 w 2927928"/>
              <a:gd name="connsiteY2" fmla="*/ 1632039 h 2112330"/>
              <a:gd name="connsiteX3" fmla="*/ 2927928 w 2927928"/>
              <a:gd name="connsiteY3" fmla="*/ 1179458 h 2112330"/>
              <a:gd name="connsiteX4" fmla="*/ 2881745 w 2927928"/>
              <a:gd name="connsiteY4" fmla="*/ 2112330 h 2112330"/>
              <a:gd name="connsiteX5" fmla="*/ 2133600 w 2927928"/>
              <a:gd name="connsiteY5" fmla="*/ 1548913 h 2112330"/>
              <a:gd name="connsiteX6" fmla="*/ 2595419 w 2927928"/>
              <a:gd name="connsiteY6" fmla="*/ 1678224 h 2112330"/>
              <a:gd name="connsiteX7" fmla="*/ 1856509 w 2927928"/>
              <a:gd name="connsiteY7" fmla="*/ 412840 h 2112330"/>
              <a:gd name="connsiteX8" fmla="*/ 27709 w 2927928"/>
              <a:gd name="connsiteY8" fmla="*/ 1281058 h 2112330"/>
              <a:gd name="connsiteX9" fmla="*/ 942110 w 2927928"/>
              <a:gd name="connsiteY9" fmla="*/ 440549 h 2112330"/>
              <a:gd name="connsiteX10" fmla="*/ 0 w 2927928"/>
              <a:gd name="connsiteY10" fmla="*/ 154222 h 2112330"/>
              <a:gd name="connsiteX0" fmla="*/ 0 w 2927928"/>
              <a:gd name="connsiteY0" fmla="*/ 154222 h 2112330"/>
              <a:gd name="connsiteX1" fmla="*/ 2059708 w 2927928"/>
              <a:gd name="connsiteY1" fmla="*/ 89567 h 2112330"/>
              <a:gd name="connsiteX2" fmla="*/ 2724728 w 2927928"/>
              <a:gd name="connsiteY2" fmla="*/ 1632039 h 2112330"/>
              <a:gd name="connsiteX3" fmla="*/ 2927928 w 2927928"/>
              <a:gd name="connsiteY3" fmla="*/ 1179458 h 2112330"/>
              <a:gd name="connsiteX4" fmla="*/ 2881745 w 2927928"/>
              <a:gd name="connsiteY4" fmla="*/ 2112330 h 2112330"/>
              <a:gd name="connsiteX5" fmla="*/ 2133600 w 2927928"/>
              <a:gd name="connsiteY5" fmla="*/ 1548913 h 2112330"/>
              <a:gd name="connsiteX6" fmla="*/ 2595419 w 2927928"/>
              <a:gd name="connsiteY6" fmla="*/ 1678224 h 2112330"/>
              <a:gd name="connsiteX7" fmla="*/ 1856509 w 2927928"/>
              <a:gd name="connsiteY7" fmla="*/ 412840 h 2112330"/>
              <a:gd name="connsiteX8" fmla="*/ 27709 w 2927928"/>
              <a:gd name="connsiteY8" fmla="*/ 1281058 h 2112330"/>
              <a:gd name="connsiteX9" fmla="*/ 942110 w 2927928"/>
              <a:gd name="connsiteY9" fmla="*/ 440549 h 2112330"/>
              <a:gd name="connsiteX10" fmla="*/ 0 w 2927928"/>
              <a:gd name="connsiteY10" fmla="*/ 154222 h 2112330"/>
              <a:gd name="connsiteX0" fmla="*/ 0 w 2927928"/>
              <a:gd name="connsiteY0" fmla="*/ 154222 h 2010730"/>
              <a:gd name="connsiteX1" fmla="*/ 2059708 w 2927928"/>
              <a:gd name="connsiteY1" fmla="*/ 89567 h 2010730"/>
              <a:gd name="connsiteX2" fmla="*/ 2724728 w 2927928"/>
              <a:gd name="connsiteY2" fmla="*/ 1632039 h 2010730"/>
              <a:gd name="connsiteX3" fmla="*/ 2927928 w 2927928"/>
              <a:gd name="connsiteY3" fmla="*/ 1179458 h 2010730"/>
              <a:gd name="connsiteX4" fmla="*/ 2770908 w 2927928"/>
              <a:gd name="connsiteY4" fmla="*/ 2010730 h 2010730"/>
              <a:gd name="connsiteX5" fmla="*/ 2133600 w 2927928"/>
              <a:gd name="connsiteY5" fmla="*/ 1548913 h 2010730"/>
              <a:gd name="connsiteX6" fmla="*/ 2595419 w 2927928"/>
              <a:gd name="connsiteY6" fmla="*/ 1678224 h 2010730"/>
              <a:gd name="connsiteX7" fmla="*/ 1856509 w 2927928"/>
              <a:gd name="connsiteY7" fmla="*/ 412840 h 2010730"/>
              <a:gd name="connsiteX8" fmla="*/ 27709 w 2927928"/>
              <a:gd name="connsiteY8" fmla="*/ 1281058 h 2010730"/>
              <a:gd name="connsiteX9" fmla="*/ 942110 w 2927928"/>
              <a:gd name="connsiteY9" fmla="*/ 440549 h 2010730"/>
              <a:gd name="connsiteX10" fmla="*/ 0 w 2927928"/>
              <a:gd name="connsiteY10" fmla="*/ 154222 h 2010730"/>
              <a:gd name="connsiteX0" fmla="*/ 0 w 2927928"/>
              <a:gd name="connsiteY0" fmla="*/ 154222 h 2121567"/>
              <a:gd name="connsiteX1" fmla="*/ 2059708 w 2927928"/>
              <a:gd name="connsiteY1" fmla="*/ 89567 h 2121567"/>
              <a:gd name="connsiteX2" fmla="*/ 2724728 w 2927928"/>
              <a:gd name="connsiteY2" fmla="*/ 1632039 h 2121567"/>
              <a:gd name="connsiteX3" fmla="*/ 2927928 w 2927928"/>
              <a:gd name="connsiteY3" fmla="*/ 1179458 h 2121567"/>
              <a:gd name="connsiteX4" fmla="*/ 2761672 w 2927928"/>
              <a:gd name="connsiteY4" fmla="*/ 2121567 h 2121567"/>
              <a:gd name="connsiteX5" fmla="*/ 2133600 w 2927928"/>
              <a:gd name="connsiteY5" fmla="*/ 1548913 h 2121567"/>
              <a:gd name="connsiteX6" fmla="*/ 2595419 w 2927928"/>
              <a:gd name="connsiteY6" fmla="*/ 1678224 h 2121567"/>
              <a:gd name="connsiteX7" fmla="*/ 1856509 w 2927928"/>
              <a:gd name="connsiteY7" fmla="*/ 412840 h 2121567"/>
              <a:gd name="connsiteX8" fmla="*/ 27709 w 2927928"/>
              <a:gd name="connsiteY8" fmla="*/ 1281058 h 2121567"/>
              <a:gd name="connsiteX9" fmla="*/ 942110 w 2927928"/>
              <a:gd name="connsiteY9" fmla="*/ 440549 h 2121567"/>
              <a:gd name="connsiteX10" fmla="*/ 0 w 2927928"/>
              <a:gd name="connsiteY10" fmla="*/ 154222 h 2121567"/>
              <a:gd name="connsiteX0" fmla="*/ 0 w 2881746"/>
              <a:gd name="connsiteY0" fmla="*/ 154222 h 2121567"/>
              <a:gd name="connsiteX1" fmla="*/ 2059708 w 2881746"/>
              <a:gd name="connsiteY1" fmla="*/ 89567 h 2121567"/>
              <a:gd name="connsiteX2" fmla="*/ 2724728 w 2881746"/>
              <a:gd name="connsiteY2" fmla="*/ 1632039 h 2121567"/>
              <a:gd name="connsiteX3" fmla="*/ 2881746 w 2881746"/>
              <a:gd name="connsiteY3" fmla="*/ 1410367 h 2121567"/>
              <a:gd name="connsiteX4" fmla="*/ 2761672 w 2881746"/>
              <a:gd name="connsiteY4" fmla="*/ 2121567 h 2121567"/>
              <a:gd name="connsiteX5" fmla="*/ 2133600 w 2881746"/>
              <a:gd name="connsiteY5" fmla="*/ 1548913 h 2121567"/>
              <a:gd name="connsiteX6" fmla="*/ 2595419 w 2881746"/>
              <a:gd name="connsiteY6" fmla="*/ 1678224 h 2121567"/>
              <a:gd name="connsiteX7" fmla="*/ 1856509 w 2881746"/>
              <a:gd name="connsiteY7" fmla="*/ 412840 h 2121567"/>
              <a:gd name="connsiteX8" fmla="*/ 27709 w 2881746"/>
              <a:gd name="connsiteY8" fmla="*/ 1281058 h 2121567"/>
              <a:gd name="connsiteX9" fmla="*/ 942110 w 2881746"/>
              <a:gd name="connsiteY9" fmla="*/ 440549 h 2121567"/>
              <a:gd name="connsiteX10" fmla="*/ 0 w 2881746"/>
              <a:gd name="connsiteY10" fmla="*/ 154222 h 2121567"/>
              <a:gd name="connsiteX0" fmla="*/ 0 w 2881746"/>
              <a:gd name="connsiteY0" fmla="*/ 154222 h 2121567"/>
              <a:gd name="connsiteX1" fmla="*/ 2059708 w 2881746"/>
              <a:gd name="connsiteY1" fmla="*/ 89567 h 2121567"/>
              <a:gd name="connsiteX2" fmla="*/ 2724728 w 2881746"/>
              <a:gd name="connsiteY2" fmla="*/ 1632039 h 2121567"/>
              <a:gd name="connsiteX3" fmla="*/ 2881746 w 2881746"/>
              <a:gd name="connsiteY3" fmla="*/ 1410367 h 2121567"/>
              <a:gd name="connsiteX4" fmla="*/ 2761672 w 2881746"/>
              <a:gd name="connsiteY4" fmla="*/ 2121567 h 2121567"/>
              <a:gd name="connsiteX5" fmla="*/ 2272145 w 2881746"/>
              <a:gd name="connsiteY5" fmla="*/ 1585858 h 2121567"/>
              <a:gd name="connsiteX6" fmla="*/ 2595419 w 2881746"/>
              <a:gd name="connsiteY6" fmla="*/ 1678224 h 2121567"/>
              <a:gd name="connsiteX7" fmla="*/ 1856509 w 2881746"/>
              <a:gd name="connsiteY7" fmla="*/ 412840 h 2121567"/>
              <a:gd name="connsiteX8" fmla="*/ 27709 w 2881746"/>
              <a:gd name="connsiteY8" fmla="*/ 1281058 h 2121567"/>
              <a:gd name="connsiteX9" fmla="*/ 942110 w 2881746"/>
              <a:gd name="connsiteY9" fmla="*/ 440549 h 2121567"/>
              <a:gd name="connsiteX10" fmla="*/ 0 w 2881746"/>
              <a:gd name="connsiteY10" fmla="*/ 154222 h 2121567"/>
              <a:gd name="connsiteX0" fmla="*/ 0 w 2881746"/>
              <a:gd name="connsiteY0" fmla="*/ 154222 h 2121567"/>
              <a:gd name="connsiteX1" fmla="*/ 2059708 w 2881746"/>
              <a:gd name="connsiteY1" fmla="*/ 89567 h 2121567"/>
              <a:gd name="connsiteX2" fmla="*/ 2724728 w 2881746"/>
              <a:gd name="connsiteY2" fmla="*/ 1632039 h 2121567"/>
              <a:gd name="connsiteX3" fmla="*/ 2881746 w 2881746"/>
              <a:gd name="connsiteY3" fmla="*/ 1410367 h 2121567"/>
              <a:gd name="connsiteX4" fmla="*/ 2761672 w 2881746"/>
              <a:gd name="connsiteY4" fmla="*/ 2121567 h 2121567"/>
              <a:gd name="connsiteX5" fmla="*/ 2272145 w 2881746"/>
              <a:gd name="connsiteY5" fmla="*/ 1585858 h 2121567"/>
              <a:gd name="connsiteX6" fmla="*/ 2595419 w 2881746"/>
              <a:gd name="connsiteY6" fmla="*/ 1678224 h 2121567"/>
              <a:gd name="connsiteX7" fmla="*/ 1856509 w 2881746"/>
              <a:gd name="connsiteY7" fmla="*/ 412840 h 2121567"/>
              <a:gd name="connsiteX8" fmla="*/ 27709 w 2881746"/>
              <a:gd name="connsiteY8" fmla="*/ 1281058 h 2121567"/>
              <a:gd name="connsiteX9" fmla="*/ 942110 w 2881746"/>
              <a:gd name="connsiteY9" fmla="*/ 440549 h 2121567"/>
              <a:gd name="connsiteX10" fmla="*/ 0 w 2881746"/>
              <a:gd name="connsiteY10" fmla="*/ 154222 h 2121567"/>
              <a:gd name="connsiteX0" fmla="*/ 0 w 2881746"/>
              <a:gd name="connsiteY0" fmla="*/ 154884 h 2122229"/>
              <a:gd name="connsiteX1" fmla="*/ 2059708 w 2881746"/>
              <a:gd name="connsiteY1" fmla="*/ 90229 h 2122229"/>
              <a:gd name="connsiteX2" fmla="*/ 2697019 w 2881746"/>
              <a:gd name="connsiteY2" fmla="*/ 1641937 h 2122229"/>
              <a:gd name="connsiteX3" fmla="*/ 2881746 w 2881746"/>
              <a:gd name="connsiteY3" fmla="*/ 1411029 h 2122229"/>
              <a:gd name="connsiteX4" fmla="*/ 2761672 w 2881746"/>
              <a:gd name="connsiteY4" fmla="*/ 2122229 h 2122229"/>
              <a:gd name="connsiteX5" fmla="*/ 2272145 w 2881746"/>
              <a:gd name="connsiteY5" fmla="*/ 1586520 h 2122229"/>
              <a:gd name="connsiteX6" fmla="*/ 2595419 w 2881746"/>
              <a:gd name="connsiteY6" fmla="*/ 1678886 h 2122229"/>
              <a:gd name="connsiteX7" fmla="*/ 1856509 w 2881746"/>
              <a:gd name="connsiteY7" fmla="*/ 413502 h 2122229"/>
              <a:gd name="connsiteX8" fmla="*/ 27709 w 2881746"/>
              <a:gd name="connsiteY8" fmla="*/ 1281720 h 2122229"/>
              <a:gd name="connsiteX9" fmla="*/ 942110 w 2881746"/>
              <a:gd name="connsiteY9" fmla="*/ 441211 h 2122229"/>
              <a:gd name="connsiteX10" fmla="*/ 0 w 2881746"/>
              <a:gd name="connsiteY10" fmla="*/ 154884 h 2122229"/>
              <a:gd name="connsiteX0" fmla="*/ 0 w 2872509"/>
              <a:gd name="connsiteY0" fmla="*/ 154884 h 2122229"/>
              <a:gd name="connsiteX1" fmla="*/ 2059708 w 2872509"/>
              <a:gd name="connsiteY1" fmla="*/ 90229 h 2122229"/>
              <a:gd name="connsiteX2" fmla="*/ 2697019 w 2872509"/>
              <a:gd name="connsiteY2" fmla="*/ 1641937 h 2122229"/>
              <a:gd name="connsiteX3" fmla="*/ 2872509 w 2872509"/>
              <a:gd name="connsiteY3" fmla="*/ 1318665 h 2122229"/>
              <a:gd name="connsiteX4" fmla="*/ 2761672 w 2872509"/>
              <a:gd name="connsiteY4" fmla="*/ 2122229 h 2122229"/>
              <a:gd name="connsiteX5" fmla="*/ 2272145 w 2872509"/>
              <a:gd name="connsiteY5" fmla="*/ 1586520 h 2122229"/>
              <a:gd name="connsiteX6" fmla="*/ 2595419 w 2872509"/>
              <a:gd name="connsiteY6" fmla="*/ 1678886 h 2122229"/>
              <a:gd name="connsiteX7" fmla="*/ 1856509 w 2872509"/>
              <a:gd name="connsiteY7" fmla="*/ 413502 h 2122229"/>
              <a:gd name="connsiteX8" fmla="*/ 27709 w 2872509"/>
              <a:gd name="connsiteY8" fmla="*/ 1281720 h 2122229"/>
              <a:gd name="connsiteX9" fmla="*/ 942110 w 2872509"/>
              <a:gd name="connsiteY9" fmla="*/ 441211 h 2122229"/>
              <a:gd name="connsiteX10" fmla="*/ 0 w 2872509"/>
              <a:gd name="connsiteY10" fmla="*/ 154884 h 2122229"/>
              <a:gd name="connsiteX0" fmla="*/ 0 w 2872509"/>
              <a:gd name="connsiteY0" fmla="*/ 154884 h 2223829"/>
              <a:gd name="connsiteX1" fmla="*/ 2059708 w 2872509"/>
              <a:gd name="connsiteY1" fmla="*/ 90229 h 2223829"/>
              <a:gd name="connsiteX2" fmla="*/ 2697019 w 2872509"/>
              <a:gd name="connsiteY2" fmla="*/ 1641937 h 2223829"/>
              <a:gd name="connsiteX3" fmla="*/ 2872509 w 2872509"/>
              <a:gd name="connsiteY3" fmla="*/ 1318665 h 2223829"/>
              <a:gd name="connsiteX4" fmla="*/ 2576945 w 2872509"/>
              <a:gd name="connsiteY4" fmla="*/ 2223829 h 2223829"/>
              <a:gd name="connsiteX5" fmla="*/ 2272145 w 2872509"/>
              <a:gd name="connsiteY5" fmla="*/ 1586520 h 2223829"/>
              <a:gd name="connsiteX6" fmla="*/ 2595419 w 2872509"/>
              <a:gd name="connsiteY6" fmla="*/ 1678886 h 2223829"/>
              <a:gd name="connsiteX7" fmla="*/ 1856509 w 2872509"/>
              <a:gd name="connsiteY7" fmla="*/ 413502 h 2223829"/>
              <a:gd name="connsiteX8" fmla="*/ 27709 w 2872509"/>
              <a:gd name="connsiteY8" fmla="*/ 1281720 h 2223829"/>
              <a:gd name="connsiteX9" fmla="*/ 942110 w 2872509"/>
              <a:gd name="connsiteY9" fmla="*/ 441211 h 2223829"/>
              <a:gd name="connsiteX10" fmla="*/ 0 w 2872509"/>
              <a:gd name="connsiteY10" fmla="*/ 154884 h 2223829"/>
              <a:gd name="connsiteX0" fmla="*/ 0 w 2872509"/>
              <a:gd name="connsiteY0" fmla="*/ 154884 h 2223829"/>
              <a:gd name="connsiteX1" fmla="*/ 2059708 w 2872509"/>
              <a:gd name="connsiteY1" fmla="*/ 90229 h 2223829"/>
              <a:gd name="connsiteX2" fmla="*/ 2697019 w 2872509"/>
              <a:gd name="connsiteY2" fmla="*/ 1641937 h 2223829"/>
              <a:gd name="connsiteX3" fmla="*/ 2872509 w 2872509"/>
              <a:gd name="connsiteY3" fmla="*/ 1318665 h 2223829"/>
              <a:gd name="connsiteX4" fmla="*/ 2576945 w 2872509"/>
              <a:gd name="connsiteY4" fmla="*/ 2223829 h 2223829"/>
              <a:gd name="connsiteX5" fmla="*/ 2068945 w 2872509"/>
              <a:gd name="connsiteY5" fmla="*/ 1771247 h 2223829"/>
              <a:gd name="connsiteX6" fmla="*/ 2595419 w 2872509"/>
              <a:gd name="connsiteY6" fmla="*/ 1678886 h 2223829"/>
              <a:gd name="connsiteX7" fmla="*/ 1856509 w 2872509"/>
              <a:gd name="connsiteY7" fmla="*/ 413502 h 2223829"/>
              <a:gd name="connsiteX8" fmla="*/ 27709 w 2872509"/>
              <a:gd name="connsiteY8" fmla="*/ 1281720 h 2223829"/>
              <a:gd name="connsiteX9" fmla="*/ 942110 w 2872509"/>
              <a:gd name="connsiteY9" fmla="*/ 441211 h 2223829"/>
              <a:gd name="connsiteX10" fmla="*/ 0 w 2872509"/>
              <a:gd name="connsiteY10" fmla="*/ 154884 h 2223829"/>
              <a:gd name="connsiteX0" fmla="*/ 0 w 2872509"/>
              <a:gd name="connsiteY0" fmla="*/ 154884 h 2223829"/>
              <a:gd name="connsiteX1" fmla="*/ 2059708 w 2872509"/>
              <a:gd name="connsiteY1" fmla="*/ 90229 h 2223829"/>
              <a:gd name="connsiteX2" fmla="*/ 2697019 w 2872509"/>
              <a:gd name="connsiteY2" fmla="*/ 1641937 h 2223829"/>
              <a:gd name="connsiteX3" fmla="*/ 2872509 w 2872509"/>
              <a:gd name="connsiteY3" fmla="*/ 1318665 h 2223829"/>
              <a:gd name="connsiteX4" fmla="*/ 2576945 w 2872509"/>
              <a:gd name="connsiteY4" fmla="*/ 2223829 h 2223829"/>
              <a:gd name="connsiteX5" fmla="*/ 2068945 w 2872509"/>
              <a:gd name="connsiteY5" fmla="*/ 1771247 h 2223829"/>
              <a:gd name="connsiteX6" fmla="*/ 2438401 w 2872509"/>
              <a:gd name="connsiteY6" fmla="*/ 1789722 h 2223829"/>
              <a:gd name="connsiteX7" fmla="*/ 1856509 w 2872509"/>
              <a:gd name="connsiteY7" fmla="*/ 413502 h 2223829"/>
              <a:gd name="connsiteX8" fmla="*/ 27709 w 2872509"/>
              <a:gd name="connsiteY8" fmla="*/ 1281720 h 2223829"/>
              <a:gd name="connsiteX9" fmla="*/ 942110 w 2872509"/>
              <a:gd name="connsiteY9" fmla="*/ 441211 h 2223829"/>
              <a:gd name="connsiteX10" fmla="*/ 0 w 2872509"/>
              <a:gd name="connsiteY10" fmla="*/ 154884 h 2223829"/>
              <a:gd name="connsiteX0" fmla="*/ 0 w 2872509"/>
              <a:gd name="connsiteY0" fmla="*/ 162190 h 2231135"/>
              <a:gd name="connsiteX1" fmla="*/ 2059708 w 2872509"/>
              <a:gd name="connsiteY1" fmla="*/ 97535 h 2231135"/>
              <a:gd name="connsiteX2" fmla="*/ 2576946 w 2872509"/>
              <a:gd name="connsiteY2" fmla="*/ 1750843 h 2231135"/>
              <a:gd name="connsiteX3" fmla="*/ 2872509 w 2872509"/>
              <a:gd name="connsiteY3" fmla="*/ 1325971 h 2231135"/>
              <a:gd name="connsiteX4" fmla="*/ 2576945 w 2872509"/>
              <a:gd name="connsiteY4" fmla="*/ 2231135 h 2231135"/>
              <a:gd name="connsiteX5" fmla="*/ 2068945 w 2872509"/>
              <a:gd name="connsiteY5" fmla="*/ 1778553 h 2231135"/>
              <a:gd name="connsiteX6" fmla="*/ 2438401 w 2872509"/>
              <a:gd name="connsiteY6" fmla="*/ 1797028 h 2231135"/>
              <a:gd name="connsiteX7" fmla="*/ 1856509 w 2872509"/>
              <a:gd name="connsiteY7" fmla="*/ 420808 h 2231135"/>
              <a:gd name="connsiteX8" fmla="*/ 27709 w 2872509"/>
              <a:gd name="connsiteY8" fmla="*/ 1289026 h 2231135"/>
              <a:gd name="connsiteX9" fmla="*/ 942110 w 2872509"/>
              <a:gd name="connsiteY9" fmla="*/ 448517 h 2231135"/>
              <a:gd name="connsiteX10" fmla="*/ 0 w 2872509"/>
              <a:gd name="connsiteY10" fmla="*/ 162190 h 2231135"/>
              <a:gd name="connsiteX0" fmla="*/ 0 w 2789382"/>
              <a:gd name="connsiteY0" fmla="*/ 162190 h 2231135"/>
              <a:gd name="connsiteX1" fmla="*/ 2059708 w 2789382"/>
              <a:gd name="connsiteY1" fmla="*/ 97535 h 2231135"/>
              <a:gd name="connsiteX2" fmla="*/ 2576946 w 2789382"/>
              <a:gd name="connsiteY2" fmla="*/ 1750843 h 2231135"/>
              <a:gd name="connsiteX3" fmla="*/ 2789382 w 2789382"/>
              <a:gd name="connsiteY3" fmla="*/ 1436808 h 2231135"/>
              <a:gd name="connsiteX4" fmla="*/ 2576945 w 2789382"/>
              <a:gd name="connsiteY4" fmla="*/ 2231135 h 2231135"/>
              <a:gd name="connsiteX5" fmla="*/ 2068945 w 2789382"/>
              <a:gd name="connsiteY5" fmla="*/ 1778553 h 2231135"/>
              <a:gd name="connsiteX6" fmla="*/ 2438401 w 2789382"/>
              <a:gd name="connsiteY6" fmla="*/ 1797028 h 2231135"/>
              <a:gd name="connsiteX7" fmla="*/ 1856509 w 2789382"/>
              <a:gd name="connsiteY7" fmla="*/ 420808 h 2231135"/>
              <a:gd name="connsiteX8" fmla="*/ 27709 w 2789382"/>
              <a:gd name="connsiteY8" fmla="*/ 1289026 h 2231135"/>
              <a:gd name="connsiteX9" fmla="*/ 942110 w 2789382"/>
              <a:gd name="connsiteY9" fmla="*/ 448517 h 2231135"/>
              <a:gd name="connsiteX10" fmla="*/ 0 w 2789382"/>
              <a:gd name="connsiteY10" fmla="*/ 162190 h 2231135"/>
              <a:gd name="connsiteX0" fmla="*/ 0 w 2789382"/>
              <a:gd name="connsiteY0" fmla="*/ 162190 h 2231135"/>
              <a:gd name="connsiteX1" fmla="*/ 2059708 w 2789382"/>
              <a:gd name="connsiteY1" fmla="*/ 97535 h 2231135"/>
              <a:gd name="connsiteX2" fmla="*/ 2576946 w 2789382"/>
              <a:gd name="connsiteY2" fmla="*/ 1750843 h 2231135"/>
              <a:gd name="connsiteX3" fmla="*/ 2789382 w 2789382"/>
              <a:gd name="connsiteY3" fmla="*/ 1436808 h 2231135"/>
              <a:gd name="connsiteX4" fmla="*/ 2576945 w 2789382"/>
              <a:gd name="connsiteY4" fmla="*/ 2231135 h 2231135"/>
              <a:gd name="connsiteX5" fmla="*/ 2068945 w 2789382"/>
              <a:gd name="connsiteY5" fmla="*/ 1778553 h 2231135"/>
              <a:gd name="connsiteX6" fmla="*/ 2382983 w 2789382"/>
              <a:gd name="connsiteY6" fmla="*/ 1833973 h 2231135"/>
              <a:gd name="connsiteX7" fmla="*/ 1856509 w 2789382"/>
              <a:gd name="connsiteY7" fmla="*/ 420808 h 2231135"/>
              <a:gd name="connsiteX8" fmla="*/ 27709 w 2789382"/>
              <a:gd name="connsiteY8" fmla="*/ 1289026 h 2231135"/>
              <a:gd name="connsiteX9" fmla="*/ 942110 w 2789382"/>
              <a:gd name="connsiteY9" fmla="*/ 448517 h 2231135"/>
              <a:gd name="connsiteX10" fmla="*/ 0 w 2789382"/>
              <a:gd name="connsiteY10" fmla="*/ 162190 h 2231135"/>
              <a:gd name="connsiteX0" fmla="*/ 0 w 2789382"/>
              <a:gd name="connsiteY0" fmla="*/ 166185 h 2235130"/>
              <a:gd name="connsiteX1" fmla="*/ 2059708 w 2789382"/>
              <a:gd name="connsiteY1" fmla="*/ 101530 h 2235130"/>
              <a:gd name="connsiteX2" fmla="*/ 2512291 w 2789382"/>
              <a:gd name="connsiteY2" fmla="*/ 1810256 h 2235130"/>
              <a:gd name="connsiteX3" fmla="*/ 2789382 w 2789382"/>
              <a:gd name="connsiteY3" fmla="*/ 1440803 h 2235130"/>
              <a:gd name="connsiteX4" fmla="*/ 2576945 w 2789382"/>
              <a:gd name="connsiteY4" fmla="*/ 2235130 h 2235130"/>
              <a:gd name="connsiteX5" fmla="*/ 2068945 w 2789382"/>
              <a:gd name="connsiteY5" fmla="*/ 1782548 h 2235130"/>
              <a:gd name="connsiteX6" fmla="*/ 2382983 w 2789382"/>
              <a:gd name="connsiteY6" fmla="*/ 1837968 h 2235130"/>
              <a:gd name="connsiteX7" fmla="*/ 1856509 w 2789382"/>
              <a:gd name="connsiteY7" fmla="*/ 424803 h 2235130"/>
              <a:gd name="connsiteX8" fmla="*/ 27709 w 2789382"/>
              <a:gd name="connsiteY8" fmla="*/ 1293021 h 2235130"/>
              <a:gd name="connsiteX9" fmla="*/ 942110 w 2789382"/>
              <a:gd name="connsiteY9" fmla="*/ 452512 h 2235130"/>
              <a:gd name="connsiteX10" fmla="*/ 0 w 2789382"/>
              <a:gd name="connsiteY10" fmla="*/ 166185 h 2235130"/>
              <a:gd name="connsiteX0" fmla="*/ 0 w 2789382"/>
              <a:gd name="connsiteY0" fmla="*/ 166185 h 2235130"/>
              <a:gd name="connsiteX1" fmla="*/ 2059708 w 2789382"/>
              <a:gd name="connsiteY1" fmla="*/ 101530 h 2235130"/>
              <a:gd name="connsiteX2" fmla="*/ 2512291 w 2789382"/>
              <a:gd name="connsiteY2" fmla="*/ 1810256 h 2235130"/>
              <a:gd name="connsiteX3" fmla="*/ 2789382 w 2789382"/>
              <a:gd name="connsiteY3" fmla="*/ 1440803 h 2235130"/>
              <a:gd name="connsiteX4" fmla="*/ 2576945 w 2789382"/>
              <a:gd name="connsiteY4" fmla="*/ 2235130 h 2235130"/>
              <a:gd name="connsiteX5" fmla="*/ 2068945 w 2789382"/>
              <a:gd name="connsiteY5" fmla="*/ 1782548 h 2235130"/>
              <a:gd name="connsiteX6" fmla="*/ 2382983 w 2789382"/>
              <a:gd name="connsiteY6" fmla="*/ 1837968 h 2235130"/>
              <a:gd name="connsiteX7" fmla="*/ 1856509 w 2789382"/>
              <a:gd name="connsiteY7" fmla="*/ 424803 h 2235130"/>
              <a:gd name="connsiteX8" fmla="*/ 27709 w 2789382"/>
              <a:gd name="connsiteY8" fmla="*/ 1293021 h 2235130"/>
              <a:gd name="connsiteX9" fmla="*/ 942110 w 2789382"/>
              <a:gd name="connsiteY9" fmla="*/ 452512 h 2235130"/>
              <a:gd name="connsiteX10" fmla="*/ 0 w 2789382"/>
              <a:gd name="connsiteY10" fmla="*/ 166185 h 2235130"/>
              <a:gd name="connsiteX0" fmla="*/ 0 w 2789382"/>
              <a:gd name="connsiteY0" fmla="*/ 166185 h 2235130"/>
              <a:gd name="connsiteX1" fmla="*/ 2059708 w 2789382"/>
              <a:gd name="connsiteY1" fmla="*/ 101530 h 2235130"/>
              <a:gd name="connsiteX2" fmla="*/ 2512291 w 2789382"/>
              <a:gd name="connsiteY2" fmla="*/ 1810256 h 2235130"/>
              <a:gd name="connsiteX3" fmla="*/ 2789382 w 2789382"/>
              <a:gd name="connsiteY3" fmla="*/ 1440803 h 2235130"/>
              <a:gd name="connsiteX4" fmla="*/ 2576945 w 2789382"/>
              <a:gd name="connsiteY4" fmla="*/ 2235130 h 2235130"/>
              <a:gd name="connsiteX5" fmla="*/ 2068945 w 2789382"/>
              <a:gd name="connsiteY5" fmla="*/ 1782548 h 2235130"/>
              <a:gd name="connsiteX6" fmla="*/ 2382983 w 2789382"/>
              <a:gd name="connsiteY6" fmla="*/ 1837968 h 2235130"/>
              <a:gd name="connsiteX7" fmla="*/ 1856509 w 2789382"/>
              <a:gd name="connsiteY7" fmla="*/ 424803 h 2235130"/>
              <a:gd name="connsiteX8" fmla="*/ 27709 w 2789382"/>
              <a:gd name="connsiteY8" fmla="*/ 1293021 h 2235130"/>
              <a:gd name="connsiteX9" fmla="*/ 942110 w 2789382"/>
              <a:gd name="connsiteY9" fmla="*/ 452512 h 2235130"/>
              <a:gd name="connsiteX10" fmla="*/ 0 w 2789382"/>
              <a:gd name="connsiteY10" fmla="*/ 166185 h 2235130"/>
              <a:gd name="connsiteX0" fmla="*/ 0 w 2789382"/>
              <a:gd name="connsiteY0" fmla="*/ 214491 h 2283436"/>
              <a:gd name="connsiteX1" fmla="*/ 2059708 w 2789382"/>
              <a:gd name="connsiteY1" fmla="*/ 149836 h 2283436"/>
              <a:gd name="connsiteX2" fmla="*/ 2512291 w 2789382"/>
              <a:gd name="connsiteY2" fmla="*/ 1858562 h 2283436"/>
              <a:gd name="connsiteX3" fmla="*/ 2789382 w 2789382"/>
              <a:gd name="connsiteY3" fmla="*/ 1489109 h 2283436"/>
              <a:gd name="connsiteX4" fmla="*/ 2576945 w 2789382"/>
              <a:gd name="connsiteY4" fmla="*/ 2283436 h 2283436"/>
              <a:gd name="connsiteX5" fmla="*/ 2068945 w 2789382"/>
              <a:gd name="connsiteY5" fmla="*/ 1830854 h 2283436"/>
              <a:gd name="connsiteX6" fmla="*/ 2382983 w 2789382"/>
              <a:gd name="connsiteY6" fmla="*/ 1886274 h 2283436"/>
              <a:gd name="connsiteX7" fmla="*/ 1856509 w 2789382"/>
              <a:gd name="connsiteY7" fmla="*/ 473109 h 2283436"/>
              <a:gd name="connsiteX8" fmla="*/ 27709 w 2789382"/>
              <a:gd name="connsiteY8" fmla="*/ 1341327 h 2283436"/>
              <a:gd name="connsiteX9" fmla="*/ 942110 w 2789382"/>
              <a:gd name="connsiteY9" fmla="*/ 500818 h 2283436"/>
              <a:gd name="connsiteX10" fmla="*/ 0 w 2789382"/>
              <a:gd name="connsiteY10" fmla="*/ 214491 h 2283436"/>
              <a:gd name="connsiteX0" fmla="*/ 0 w 2789382"/>
              <a:gd name="connsiteY0" fmla="*/ 164188 h 2233133"/>
              <a:gd name="connsiteX1" fmla="*/ 2059708 w 2789382"/>
              <a:gd name="connsiteY1" fmla="*/ 99533 h 2233133"/>
              <a:gd name="connsiteX2" fmla="*/ 2493818 w 2789382"/>
              <a:gd name="connsiteY2" fmla="*/ 1780550 h 2233133"/>
              <a:gd name="connsiteX3" fmla="*/ 2789382 w 2789382"/>
              <a:gd name="connsiteY3" fmla="*/ 1438806 h 2233133"/>
              <a:gd name="connsiteX4" fmla="*/ 2576945 w 2789382"/>
              <a:gd name="connsiteY4" fmla="*/ 2233133 h 2233133"/>
              <a:gd name="connsiteX5" fmla="*/ 2068945 w 2789382"/>
              <a:gd name="connsiteY5" fmla="*/ 1780551 h 2233133"/>
              <a:gd name="connsiteX6" fmla="*/ 2382983 w 2789382"/>
              <a:gd name="connsiteY6" fmla="*/ 1835971 h 2233133"/>
              <a:gd name="connsiteX7" fmla="*/ 1856509 w 2789382"/>
              <a:gd name="connsiteY7" fmla="*/ 422806 h 2233133"/>
              <a:gd name="connsiteX8" fmla="*/ 27709 w 2789382"/>
              <a:gd name="connsiteY8" fmla="*/ 1291024 h 2233133"/>
              <a:gd name="connsiteX9" fmla="*/ 942110 w 2789382"/>
              <a:gd name="connsiteY9" fmla="*/ 450515 h 2233133"/>
              <a:gd name="connsiteX10" fmla="*/ 0 w 2789382"/>
              <a:gd name="connsiteY10" fmla="*/ 164188 h 2233133"/>
              <a:gd name="connsiteX0" fmla="*/ 0 w 2789382"/>
              <a:gd name="connsiteY0" fmla="*/ 196313 h 2265258"/>
              <a:gd name="connsiteX1" fmla="*/ 2059708 w 2789382"/>
              <a:gd name="connsiteY1" fmla="*/ 131658 h 2265258"/>
              <a:gd name="connsiteX2" fmla="*/ 2493818 w 2789382"/>
              <a:gd name="connsiteY2" fmla="*/ 1812675 h 2265258"/>
              <a:gd name="connsiteX3" fmla="*/ 2789382 w 2789382"/>
              <a:gd name="connsiteY3" fmla="*/ 1470931 h 2265258"/>
              <a:gd name="connsiteX4" fmla="*/ 2576945 w 2789382"/>
              <a:gd name="connsiteY4" fmla="*/ 2265258 h 2265258"/>
              <a:gd name="connsiteX5" fmla="*/ 2068945 w 2789382"/>
              <a:gd name="connsiteY5" fmla="*/ 1812676 h 2265258"/>
              <a:gd name="connsiteX6" fmla="*/ 2382983 w 2789382"/>
              <a:gd name="connsiteY6" fmla="*/ 1868096 h 2265258"/>
              <a:gd name="connsiteX7" fmla="*/ 1856509 w 2789382"/>
              <a:gd name="connsiteY7" fmla="*/ 454931 h 2265258"/>
              <a:gd name="connsiteX8" fmla="*/ 27709 w 2789382"/>
              <a:gd name="connsiteY8" fmla="*/ 1323149 h 2265258"/>
              <a:gd name="connsiteX9" fmla="*/ 942110 w 2789382"/>
              <a:gd name="connsiteY9" fmla="*/ 482640 h 2265258"/>
              <a:gd name="connsiteX10" fmla="*/ 0 w 2789382"/>
              <a:gd name="connsiteY10" fmla="*/ 196313 h 2265258"/>
              <a:gd name="connsiteX0" fmla="*/ 0 w 2789382"/>
              <a:gd name="connsiteY0" fmla="*/ 188255 h 2257200"/>
              <a:gd name="connsiteX1" fmla="*/ 2059708 w 2789382"/>
              <a:gd name="connsiteY1" fmla="*/ 123600 h 2257200"/>
              <a:gd name="connsiteX2" fmla="*/ 2493818 w 2789382"/>
              <a:gd name="connsiteY2" fmla="*/ 1804617 h 2257200"/>
              <a:gd name="connsiteX3" fmla="*/ 2789382 w 2789382"/>
              <a:gd name="connsiteY3" fmla="*/ 1462873 h 2257200"/>
              <a:gd name="connsiteX4" fmla="*/ 2576945 w 2789382"/>
              <a:gd name="connsiteY4" fmla="*/ 2257200 h 2257200"/>
              <a:gd name="connsiteX5" fmla="*/ 2068945 w 2789382"/>
              <a:gd name="connsiteY5" fmla="*/ 1804618 h 2257200"/>
              <a:gd name="connsiteX6" fmla="*/ 2382983 w 2789382"/>
              <a:gd name="connsiteY6" fmla="*/ 1860038 h 2257200"/>
              <a:gd name="connsiteX7" fmla="*/ 1856509 w 2789382"/>
              <a:gd name="connsiteY7" fmla="*/ 446873 h 2257200"/>
              <a:gd name="connsiteX8" fmla="*/ 27709 w 2789382"/>
              <a:gd name="connsiteY8" fmla="*/ 1315091 h 2257200"/>
              <a:gd name="connsiteX9" fmla="*/ 942110 w 2789382"/>
              <a:gd name="connsiteY9" fmla="*/ 474582 h 2257200"/>
              <a:gd name="connsiteX10" fmla="*/ 0 w 2789382"/>
              <a:gd name="connsiteY10" fmla="*/ 188255 h 2257200"/>
              <a:gd name="connsiteX0" fmla="*/ 0 w 2789382"/>
              <a:gd name="connsiteY0" fmla="*/ 188255 h 2257200"/>
              <a:gd name="connsiteX1" fmla="*/ 2059708 w 2789382"/>
              <a:gd name="connsiteY1" fmla="*/ 123600 h 2257200"/>
              <a:gd name="connsiteX2" fmla="*/ 2493818 w 2789382"/>
              <a:gd name="connsiteY2" fmla="*/ 1804617 h 2257200"/>
              <a:gd name="connsiteX3" fmla="*/ 2789382 w 2789382"/>
              <a:gd name="connsiteY3" fmla="*/ 1462873 h 2257200"/>
              <a:gd name="connsiteX4" fmla="*/ 2576945 w 2789382"/>
              <a:gd name="connsiteY4" fmla="*/ 2257200 h 2257200"/>
              <a:gd name="connsiteX5" fmla="*/ 2068945 w 2789382"/>
              <a:gd name="connsiteY5" fmla="*/ 1804618 h 2257200"/>
              <a:gd name="connsiteX6" fmla="*/ 2382983 w 2789382"/>
              <a:gd name="connsiteY6" fmla="*/ 1860038 h 2257200"/>
              <a:gd name="connsiteX7" fmla="*/ 1856509 w 2789382"/>
              <a:gd name="connsiteY7" fmla="*/ 446873 h 2257200"/>
              <a:gd name="connsiteX8" fmla="*/ 27709 w 2789382"/>
              <a:gd name="connsiteY8" fmla="*/ 1315091 h 2257200"/>
              <a:gd name="connsiteX9" fmla="*/ 942110 w 2789382"/>
              <a:gd name="connsiteY9" fmla="*/ 474582 h 2257200"/>
              <a:gd name="connsiteX10" fmla="*/ 0 w 2789382"/>
              <a:gd name="connsiteY10" fmla="*/ 188255 h 2257200"/>
              <a:gd name="connsiteX0" fmla="*/ 0 w 2789382"/>
              <a:gd name="connsiteY0" fmla="*/ 188255 h 2257200"/>
              <a:gd name="connsiteX1" fmla="*/ 2059708 w 2789382"/>
              <a:gd name="connsiteY1" fmla="*/ 123600 h 2257200"/>
              <a:gd name="connsiteX2" fmla="*/ 2493818 w 2789382"/>
              <a:gd name="connsiteY2" fmla="*/ 1804617 h 2257200"/>
              <a:gd name="connsiteX3" fmla="*/ 2789382 w 2789382"/>
              <a:gd name="connsiteY3" fmla="*/ 1462873 h 2257200"/>
              <a:gd name="connsiteX4" fmla="*/ 2576945 w 2789382"/>
              <a:gd name="connsiteY4" fmla="*/ 2257200 h 2257200"/>
              <a:gd name="connsiteX5" fmla="*/ 2068945 w 2789382"/>
              <a:gd name="connsiteY5" fmla="*/ 1804618 h 2257200"/>
              <a:gd name="connsiteX6" fmla="*/ 2382983 w 2789382"/>
              <a:gd name="connsiteY6" fmla="*/ 1860038 h 2257200"/>
              <a:gd name="connsiteX7" fmla="*/ 1856509 w 2789382"/>
              <a:gd name="connsiteY7" fmla="*/ 446873 h 2257200"/>
              <a:gd name="connsiteX8" fmla="*/ 27709 w 2789382"/>
              <a:gd name="connsiteY8" fmla="*/ 1315091 h 2257200"/>
              <a:gd name="connsiteX9" fmla="*/ 942110 w 2789382"/>
              <a:gd name="connsiteY9" fmla="*/ 474582 h 2257200"/>
              <a:gd name="connsiteX10" fmla="*/ 0 w 2789382"/>
              <a:gd name="connsiteY10" fmla="*/ 188255 h 2257200"/>
              <a:gd name="connsiteX0" fmla="*/ 0 w 2789382"/>
              <a:gd name="connsiteY0" fmla="*/ 188255 h 2257200"/>
              <a:gd name="connsiteX1" fmla="*/ 2059708 w 2789382"/>
              <a:gd name="connsiteY1" fmla="*/ 123600 h 2257200"/>
              <a:gd name="connsiteX2" fmla="*/ 2493818 w 2789382"/>
              <a:gd name="connsiteY2" fmla="*/ 1804617 h 2257200"/>
              <a:gd name="connsiteX3" fmla="*/ 2789382 w 2789382"/>
              <a:gd name="connsiteY3" fmla="*/ 1462873 h 2257200"/>
              <a:gd name="connsiteX4" fmla="*/ 2576945 w 2789382"/>
              <a:gd name="connsiteY4" fmla="*/ 2257200 h 2257200"/>
              <a:gd name="connsiteX5" fmla="*/ 2068945 w 2789382"/>
              <a:gd name="connsiteY5" fmla="*/ 1804618 h 2257200"/>
              <a:gd name="connsiteX6" fmla="*/ 2382983 w 2789382"/>
              <a:gd name="connsiteY6" fmla="*/ 1860038 h 2257200"/>
              <a:gd name="connsiteX7" fmla="*/ 1856509 w 2789382"/>
              <a:gd name="connsiteY7" fmla="*/ 446873 h 2257200"/>
              <a:gd name="connsiteX8" fmla="*/ 27709 w 2789382"/>
              <a:gd name="connsiteY8" fmla="*/ 1315091 h 2257200"/>
              <a:gd name="connsiteX9" fmla="*/ 942110 w 2789382"/>
              <a:gd name="connsiteY9" fmla="*/ 474582 h 2257200"/>
              <a:gd name="connsiteX10" fmla="*/ 0 w 2789382"/>
              <a:gd name="connsiteY10" fmla="*/ 188255 h 2257200"/>
              <a:gd name="connsiteX0" fmla="*/ 0 w 2789382"/>
              <a:gd name="connsiteY0" fmla="*/ 188255 h 2257200"/>
              <a:gd name="connsiteX1" fmla="*/ 2059708 w 2789382"/>
              <a:gd name="connsiteY1" fmla="*/ 123600 h 2257200"/>
              <a:gd name="connsiteX2" fmla="*/ 2493818 w 2789382"/>
              <a:gd name="connsiteY2" fmla="*/ 1804617 h 2257200"/>
              <a:gd name="connsiteX3" fmla="*/ 2789382 w 2789382"/>
              <a:gd name="connsiteY3" fmla="*/ 1462873 h 2257200"/>
              <a:gd name="connsiteX4" fmla="*/ 2576945 w 2789382"/>
              <a:gd name="connsiteY4" fmla="*/ 2257200 h 2257200"/>
              <a:gd name="connsiteX5" fmla="*/ 2068945 w 2789382"/>
              <a:gd name="connsiteY5" fmla="*/ 1804618 h 2257200"/>
              <a:gd name="connsiteX6" fmla="*/ 2382983 w 2789382"/>
              <a:gd name="connsiteY6" fmla="*/ 1860038 h 2257200"/>
              <a:gd name="connsiteX7" fmla="*/ 1856509 w 2789382"/>
              <a:gd name="connsiteY7" fmla="*/ 446873 h 2257200"/>
              <a:gd name="connsiteX8" fmla="*/ 27709 w 2789382"/>
              <a:gd name="connsiteY8" fmla="*/ 1315091 h 2257200"/>
              <a:gd name="connsiteX9" fmla="*/ 942110 w 2789382"/>
              <a:gd name="connsiteY9" fmla="*/ 474582 h 2257200"/>
              <a:gd name="connsiteX10" fmla="*/ 0 w 2789382"/>
              <a:gd name="connsiteY10" fmla="*/ 188255 h 2257200"/>
              <a:gd name="connsiteX0" fmla="*/ 0 w 2669309"/>
              <a:gd name="connsiteY0" fmla="*/ 188255 h 2257200"/>
              <a:gd name="connsiteX1" fmla="*/ 2059708 w 2669309"/>
              <a:gd name="connsiteY1" fmla="*/ 123600 h 2257200"/>
              <a:gd name="connsiteX2" fmla="*/ 2493818 w 2669309"/>
              <a:gd name="connsiteY2" fmla="*/ 1804617 h 2257200"/>
              <a:gd name="connsiteX3" fmla="*/ 2669309 w 2669309"/>
              <a:gd name="connsiteY3" fmla="*/ 1601418 h 2257200"/>
              <a:gd name="connsiteX4" fmla="*/ 2576945 w 2669309"/>
              <a:gd name="connsiteY4" fmla="*/ 2257200 h 2257200"/>
              <a:gd name="connsiteX5" fmla="*/ 2068945 w 2669309"/>
              <a:gd name="connsiteY5" fmla="*/ 1804618 h 2257200"/>
              <a:gd name="connsiteX6" fmla="*/ 2382983 w 2669309"/>
              <a:gd name="connsiteY6" fmla="*/ 1860038 h 2257200"/>
              <a:gd name="connsiteX7" fmla="*/ 1856509 w 2669309"/>
              <a:gd name="connsiteY7" fmla="*/ 446873 h 2257200"/>
              <a:gd name="connsiteX8" fmla="*/ 27709 w 2669309"/>
              <a:gd name="connsiteY8" fmla="*/ 1315091 h 2257200"/>
              <a:gd name="connsiteX9" fmla="*/ 942110 w 2669309"/>
              <a:gd name="connsiteY9" fmla="*/ 474582 h 2257200"/>
              <a:gd name="connsiteX10" fmla="*/ 0 w 2669309"/>
              <a:gd name="connsiteY10" fmla="*/ 188255 h 2257200"/>
              <a:gd name="connsiteX0" fmla="*/ 0 w 2669309"/>
              <a:gd name="connsiteY0" fmla="*/ 188255 h 2257200"/>
              <a:gd name="connsiteX1" fmla="*/ 2059708 w 2669309"/>
              <a:gd name="connsiteY1" fmla="*/ 123600 h 2257200"/>
              <a:gd name="connsiteX2" fmla="*/ 2493818 w 2669309"/>
              <a:gd name="connsiteY2" fmla="*/ 1804617 h 2257200"/>
              <a:gd name="connsiteX3" fmla="*/ 2669309 w 2669309"/>
              <a:gd name="connsiteY3" fmla="*/ 1601418 h 2257200"/>
              <a:gd name="connsiteX4" fmla="*/ 2576945 w 2669309"/>
              <a:gd name="connsiteY4" fmla="*/ 2257200 h 2257200"/>
              <a:gd name="connsiteX5" fmla="*/ 2096654 w 2669309"/>
              <a:gd name="connsiteY5" fmla="*/ 1841563 h 2257200"/>
              <a:gd name="connsiteX6" fmla="*/ 2382983 w 2669309"/>
              <a:gd name="connsiteY6" fmla="*/ 1860038 h 2257200"/>
              <a:gd name="connsiteX7" fmla="*/ 1856509 w 2669309"/>
              <a:gd name="connsiteY7" fmla="*/ 446873 h 2257200"/>
              <a:gd name="connsiteX8" fmla="*/ 27709 w 2669309"/>
              <a:gd name="connsiteY8" fmla="*/ 1315091 h 2257200"/>
              <a:gd name="connsiteX9" fmla="*/ 942110 w 2669309"/>
              <a:gd name="connsiteY9" fmla="*/ 474582 h 2257200"/>
              <a:gd name="connsiteX10" fmla="*/ 0 w 2669309"/>
              <a:gd name="connsiteY10" fmla="*/ 188255 h 22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9309" h="2257200">
                <a:moveTo>
                  <a:pt x="0" y="188255"/>
                </a:moveTo>
                <a:cubicBezTo>
                  <a:pt x="785091" y="220583"/>
                  <a:pt x="1597890" y="-201212"/>
                  <a:pt x="2059708" y="123600"/>
                </a:cubicBezTo>
                <a:cubicBezTo>
                  <a:pt x="2521526" y="448412"/>
                  <a:pt x="1927320" y="1388981"/>
                  <a:pt x="2493818" y="1804617"/>
                </a:cubicBezTo>
                <a:lnTo>
                  <a:pt x="2669309" y="1601418"/>
                </a:lnTo>
                <a:lnTo>
                  <a:pt x="2576945" y="2257200"/>
                </a:lnTo>
                <a:lnTo>
                  <a:pt x="2096654" y="1841563"/>
                </a:lnTo>
                <a:lnTo>
                  <a:pt x="2382983" y="1860038"/>
                </a:lnTo>
                <a:cubicBezTo>
                  <a:pt x="1813407" y="1324329"/>
                  <a:pt x="2128982" y="583879"/>
                  <a:pt x="1856509" y="446873"/>
                </a:cubicBezTo>
                <a:cubicBezTo>
                  <a:pt x="1584036" y="309867"/>
                  <a:pt x="877455" y="830182"/>
                  <a:pt x="27709" y="1315091"/>
                </a:cubicBezTo>
                <a:cubicBezTo>
                  <a:pt x="455660" y="887140"/>
                  <a:pt x="578813" y="745515"/>
                  <a:pt x="942110" y="474582"/>
                </a:cubicBezTo>
                <a:cubicBezTo>
                  <a:pt x="498764" y="453030"/>
                  <a:pt x="314037" y="283697"/>
                  <a:pt x="0" y="188255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40000"/>
                </a:srgbClr>
              </a:gs>
              <a:gs pos="100000">
                <a:schemeClr val="accent6">
                  <a:lumMod val="75000"/>
                  <a:alpha val="75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" name="PupFish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5484">
            <a:off x="10800726" y="6294757"/>
            <a:ext cx="836988" cy="344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8005413"/>
      </p:ext>
    </p:extLst>
  </p:cSld>
  <p:clrMapOvr>
    <a:masterClrMapping/>
  </p:clrMapOvr>
  <p:transition advTm="7719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0.00023 C -0.01966 -0.00046 -0.02812 0.03981 -0.04166 0.06736 C -0.05547 0.09467 -0.0543 0.13032 -0.08242 0.16412 C -0.09961 0.18866 -0.12643 0.22569 -0.16185 0.23819 C -0.19739 0.25092 -0.18385 0.19329 -0.22239 0.18889 C -0.26107 0.18518 -0.31836 0.20162 -0.38177 0.19491 " pathEditMode="relative" rAng="0" ptsTypes="AAAAAA">
                                      <p:cBhvr>
                                        <p:cTn id="2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9" y="1196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04167E-6 -0.00069 C -0.02005 0.01968 -0.03672 0.01528 -0.05768 0.01621 C -0.09622 0.02153 -0.11823 0.02107 -0.14557 0.01991 C -0.1582 -0.00509 -0.14948 -0.02777 -0.16432 -0.0375 C -0.17943 -0.04699 -0.22252 -0.04351 -0.22799 -0.02106 C -0.26588 -0.02476 -0.2681 -0.0162 -0.30872 -0.04004 " pathEditMode="relative" rAng="0" ptsTypes="AAAAAA">
                                      <p:cBhvr>
                                        <p:cTn id="3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43" y="-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6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19" grpId="2" animBg="1"/>
      <p:bldP spid="8" grpId="0"/>
      <p:bldP spid="23" grpId="0" animBg="1"/>
      <p:bldP spid="23" grpId="1" animBg="1"/>
      <p:bldP spid="23" grpId="2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Conventional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243" y="1005840"/>
            <a:ext cx="6920249" cy="530351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Water levels include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Measurements in wells &amp; spring pools</a:t>
            </a:r>
          </a:p>
          <a:p>
            <a:pPr>
              <a:spcBef>
                <a:spcPts val="300"/>
              </a:spcBef>
            </a:pPr>
            <a:r>
              <a:rPr lang="en-US" dirty="0"/>
              <a:t>RMS error in wells 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DV2 = 230 ft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DV3 =   48 ft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Looks bad, but effect is?</a:t>
            </a:r>
          </a:p>
          <a:p>
            <a:pPr>
              <a:spcBef>
                <a:spcPts val="300"/>
              </a:spcBef>
            </a:pPr>
            <a:r>
              <a:rPr lang="en-US" dirty="0"/>
              <a:t>Interbasin flow through </a:t>
            </a:r>
            <a:br>
              <a:rPr lang="en-US" dirty="0"/>
            </a:br>
            <a:r>
              <a:rPr lang="en-US" dirty="0"/>
              <a:t>well AD-4a corridor 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DV2 underestimates water levels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Simulated contours &amp; </a:t>
            </a:r>
            <a:r>
              <a:rPr lang="en-US" sz="2400" b="1" i="1" dirty="0"/>
              <a:t>T</a:t>
            </a:r>
            <a:r>
              <a:rPr lang="en-US" sz="2400" dirty="0"/>
              <a:t> differ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Residuals appear similar</a:t>
            </a:r>
          </a:p>
        </p:txBody>
      </p:sp>
      <p:pic>
        <p:nvPicPr>
          <p:cNvPr id="9" name="DV2-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973" y="1394354"/>
            <a:ext cx="4762500" cy="5181600"/>
          </a:xfrm>
          <a:prstGeom prst="rect">
            <a:avLst/>
          </a:prstGeom>
        </p:spPr>
      </p:pic>
      <p:pic>
        <p:nvPicPr>
          <p:cNvPr id="10" name="DV3-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041" y="1394354"/>
            <a:ext cx="4762500" cy="5181600"/>
          </a:xfrm>
          <a:prstGeom prst="rect">
            <a:avLst/>
          </a:prstGeom>
        </p:spPr>
      </p:pic>
      <p:grpSp>
        <p:nvGrpSpPr>
          <p:cNvPr id="12" name="DV2-map"/>
          <p:cNvGrpSpPr/>
          <p:nvPr/>
        </p:nvGrpSpPr>
        <p:grpSpPr>
          <a:xfrm>
            <a:off x="7558749" y="1216592"/>
            <a:ext cx="4488176" cy="5577840"/>
            <a:chOff x="4618880" y="1252452"/>
            <a:chExt cx="4488176" cy="557784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880" y="1252452"/>
              <a:ext cx="4488176" cy="5577840"/>
            </a:xfrm>
            <a:prstGeom prst="rect">
              <a:avLst/>
            </a:prstGeom>
          </p:spPr>
        </p:pic>
        <p:sp useBgFill="1">
          <p:nvSpPr>
            <p:cNvPr id="14" name="DV2"/>
            <p:cNvSpPr txBox="1"/>
            <p:nvPr/>
          </p:nvSpPr>
          <p:spPr>
            <a:xfrm>
              <a:off x="8124094" y="1252452"/>
              <a:ext cx="982962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DV2</a:t>
              </a:r>
            </a:p>
          </p:txBody>
        </p:sp>
      </p:grpSp>
      <p:grpSp>
        <p:nvGrpSpPr>
          <p:cNvPr id="15" name="DV3-map"/>
          <p:cNvGrpSpPr/>
          <p:nvPr/>
        </p:nvGrpSpPr>
        <p:grpSpPr>
          <a:xfrm>
            <a:off x="7558749" y="1216592"/>
            <a:ext cx="4488176" cy="5577840"/>
            <a:chOff x="4618880" y="1252452"/>
            <a:chExt cx="4488176" cy="557784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880" y="1252452"/>
              <a:ext cx="4488176" cy="5577840"/>
            </a:xfrm>
            <a:prstGeom prst="rect">
              <a:avLst/>
            </a:prstGeom>
          </p:spPr>
        </p:pic>
        <p:sp useBgFill="1">
          <p:nvSpPr>
            <p:cNvPr id="17" name="DV3"/>
            <p:cNvSpPr txBox="1"/>
            <p:nvPr/>
          </p:nvSpPr>
          <p:spPr>
            <a:xfrm>
              <a:off x="8124095" y="1252452"/>
              <a:ext cx="982961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DV3</a:t>
              </a:r>
            </a:p>
          </p:txBody>
        </p:sp>
      </p:grpSp>
      <p:grpSp>
        <p:nvGrpSpPr>
          <p:cNvPr id="18" name="AD-4a"/>
          <p:cNvGrpSpPr/>
          <p:nvPr/>
        </p:nvGrpSpPr>
        <p:grpSpPr>
          <a:xfrm>
            <a:off x="8483330" y="2172925"/>
            <a:ext cx="1660902" cy="1495937"/>
            <a:chOff x="5543461" y="2208784"/>
            <a:chExt cx="1660902" cy="1495937"/>
          </a:xfrm>
        </p:grpSpPr>
        <p:sp>
          <p:nvSpPr>
            <p:cNvPr id="19" name="Rounded Rectangle 18"/>
            <p:cNvSpPr/>
            <p:nvPr/>
          </p:nvSpPr>
          <p:spPr bwMode="auto">
            <a:xfrm>
              <a:off x="5543461" y="2927927"/>
              <a:ext cx="1660902" cy="776794"/>
            </a:xfrm>
            <a:prstGeom prst="roundRect">
              <a:avLst/>
            </a:prstGeom>
            <a:noFill/>
            <a:ln w="6985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43461" y="2208784"/>
              <a:ext cx="1579599" cy="615553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r>
                <a:rPr lang="en-US" sz="2000" dirty="0">
                  <a:solidFill>
                    <a:srgbClr val="FFFF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Well AD-4a </a:t>
              </a:r>
            </a:p>
            <a:p>
              <a:r>
                <a:rPr lang="en-US" sz="2000" dirty="0">
                  <a:solidFill>
                    <a:srgbClr val="FFFF8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Corridor</a:t>
              </a:r>
              <a:endParaRPr lang="en-US" sz="1800" dirty="0">
                <a:solidFill>
                  <a:srgbClr val="FFFF8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explain"/>
          <p:cNvGrpSpPr/>
          <p:nvPr/>
        </p:nvGrpSpPr>
        <p:grpSpPr>
          <a:xfrm>
            <a:off x="5083649" y="5118844"/>
            <a:ext cx="2462326" cy="1739156"/>
            <a:chOff x="2121481" y="5091136"/>
            <a:chExt cx="2462326" cy="17391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18708" y="5091136"/>
              <a:ext cx="1665099" cy="737401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21481" y="5828537"/>
              <a:ext cx="2462326" cy="1001755"/>
            </a:xfrm>
            <a:prstGeom prst="rect">
              <a:avLst/>
            </a:prstGeom>
          </p:spPr>
        </p:pic>
      </p:grpSp>
      <p:sp>
        <p:nvSpPr>
          <p:cNvPr id="22" name="20 miles"/>
          <p:cNvSpPr/>
          <p:nvPr/>
        </p:nvSpPr>
        <p:spPr bwMode="auto">
          <a:xfrm>
            <a:off x="10707940" y="6577376"/>
            <a:ext cx="1289776" cy="17481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8174205"/>
      </p:ext>
    </p:extLst>
  </p:cSld>
  <p:clrMapOvr>
    <a:masterClrMapping/>
  </p:clrMapOvr>
  <p:transition advTm="5484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4471"/>
            <a:ext cx="7054755" cy="5333854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DV2 poorly simulates profiles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RMS error ~35 ft small relative to overall RMS error 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AD-4a corridor not apparent in simulated profiles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DV3 results resemble measured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Local water-level errors differ greatly </a:t>
            </a:r>
            <a:br>
              <a:rPr lang="en-US" sz="2000" dirty="0"/>
            </a:br>
            <a:r>
              <a:rPr lang="en-US" sz="2000" dirty="0"/>
              <a:t>from overall model error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Simulated &amp; measured</a:t>
            </a:r>
            <a:br>
              <a:rPr lang="en-US" sz="2000" dirty="0"/>
            </a:br>
            <a:r>
              <a:rPr lang="en-US" sz="2000" dirty="0"/>
              <a:t>water-level profiles agree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Simulated flow in</a:t>
            </a:r>
            <a:br>
              <a:rPr lang="en-US" sz="2000" dirty="0"/>
            </a:br>
            <a:r>
              <a:rPr lang="en-US" sz="2000" dirty="0"/>
              <a:t>AD-4a corridor similar </a:t>
            </a:r>
            <a:br>
              <a:rPr lang="en-US" sz="2000" dirty="0"/>
            </a:br>
            <a:r>
              <a:rPr lang="en-US" sz="2000" dirty="0"/>
              <a:t>to field estimates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383280" y="1264110"/>
            <a:ext cx="8649466" cy="5601510"/>
            <a:chOff x="460950" y="1264110"/>
            <a:chExt cx="8649466" cy="5601510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914" y="3748561"/>
              <a:ext cx="4754880" cy="2968847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0291" y="1264110"/>
              <a:ext cx="4810125" cy="247650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5"/>
            <a:srcRect r="4099"/>
            <a:stretch/>
          </p:blipFill>
          <p:spPr>
            <a:xfrm>
              <a:off x="460950" y="4389120"/>
              <a:ext cx="3845646" cy="2476500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 rot="832606">
              <a:off x="6944702" y="4280881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2350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 rot="2337891">
              <a:off x="5911716" y="4366769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2300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 rot="849623">
              <a:off x="4990982" y="6352273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2200</a:t>
              </a:r>
            </a:p>
          </p:txBody>
        </p:sp>
        <p:sp>
          <p:nvSpPr>
            <p:cNvPr id="47" name="20 miles"/>
            <p:cNvSpPr/>
            <p:nvPr/>
          </p:nvSpPr>
          <p:spPr bwMode="auto">
            <a:xfrm>
              <a:off x="7866642" y="6499847"/>
              <a:ext cx="1216152" cy="19583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+mn-lt"/>
                </a:rPr>
                <a:t>5 MILES</a:t>
              </a:r>
            </a:p>
          </p:txBody>
        </p:sp>
        <p:sp useBgFill="1">
          <p:nvSpPr>
            <p:cNvPr id="48" name="DV3"/>
            <p:cNvSpPr txBox="1"/>
            <p:nvPr/>
          </p:nvSpPr>
          <p:spPr>
            <a:xfrm>
              <a:off x="4327914" y="3748414"/>
              <a:ext cx="982962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DV2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Profiles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8098" y="3728419"/>
            <a:ext cx="3059483" cy="671688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3383300" y="1264111"/>
            <a:ext cx="8661907" cy="5601509"/>
            <a:chOff x="448509" y="1264110"/>
            <a:chExt cx="8661907" cy="5601509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914" y="3748563"/>
              <a:ext cx="4754880" cy="296884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291" y="1264110"/>
              <a:ext cx="4810125" cy="247650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50"/>
            <a:stretch/>
          </p:blipFill>
          <p:spPr>
            <a:xfrm>
              <a:off x="448509" y="4389119"/>
              <a:ext cx="3855627" cy="24765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 rot="2546343">
              <a:off x="6289948" y="5156040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2350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 rot="2337891">
              <a:off x="5677447" y="4280881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2300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16162" y="6344436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2200</a:t>
              </a:r>
            </a:p>
          </p:txBody>
        </p:sp>
        <p:sp>
          <p:nvSpPr>
            <p:cNvPr id="37" name="20 miles"/>
            <p:cNvSpPr/>
            <p:nvPr/>
          </p:nvSpPr>
          <p:spPr bwMode="auto">
            <a:xfrm>
              <a:off x="7866642" y="6499847"/>
              <a:ext cx="1216152" cy="19583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MILES</a:t>
              </a:r>
            </a:p>
          </p:txBody>
        </p:sp>
        <p:sp useBgFill="1">
          <p:nvSpPr>
            <p:cNvPr id="38" name="DV3"/>
            <p:cNvSpPr txBox="1"/>
            <p:nvPr/>
          </p:nvSpPr>
          <p:spPr>
            <a:xfrm>
              <a:off x="4327914" y="3748414"/>
              <a:ext cx="982961" cy="58477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DV3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rot="282750">
              <a:off x="7848570" y="5672875"/>
              <a:ext cx="466794" cy="153888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2350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527408" y="3849629"/>
            <a:ext cx="4017524" cy="2104863"/>
            <a:chOff x="4564251" y="4005484"/>
            <a:chExt cx="4017524" cy="2104863"/>
          </a:xfrm>
        </p:grpSpPr>
        <p:grpSp>
          <p:nvGrpSpPr>
            <p:cNvPr id="59" name="Group 58"/>
            <p:cNvGrpSpPr/>
            <p:nvPr/>
          </p:nvGrpSpPr>
          <p:grpSpPr>
            <a:xfrm>
              <a:off x="4564251" y="5021444"/>
              <a:ext cx="4017524" cy="573437"/>
              <a:chOff x="4572000" y="4347275"/>
              <a:chExt cx="4017524" cy="573437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4572000" y="4347275"/>
                <a:ext cx="609398" cy="215444"/>
              </a:xfrm>
              <a:prstGeom prst="rect">
                <a:avLst/>
              </a:prstGeom>
              <a:noFill/>
            </p:spPr>
            <p:txBody>
              <a:bodyPr wrap="none" tIns="0" bIns="0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West</a:t>
                </a: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8026548" y="4347275"/>
                <a:ext cx="562976" cy="215444"/>
              </a:xfrm>
              <a:prstGeom prst="rect">
                <a:avLst/>
              </a:prstGeom>
              <a:noFill/>
            </p:spPr>
            <p:txBody>
              <a:bodyPr wrap="none" tIns="0" bIns="0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East</a:t>
                </a:r>
                <a:endParaRPr 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 bwMode="auto">
              <a:xfrm>
                <a:off x="4664990" y="4347275"/>
                <a:ext cx="3812583" cy="573437"/>
              </a:xfrm>
              <a:custGeom>
                <a:avLst/>
                <a:gdLst>
                  <a:gd name="connsiteX0" fmla="*/ 0 w 3812583"/>
                  <a:gd name="connsiteY0" fmla="*/ 356461 h 573437"/>
                  <a:gd name="connsiteX1" fmla="*/ 364210 w 3812583"/>
                  <a:gd name="connsiteY1" fmla="*/ 472698 h 573437"/>
                  <a:gd name="connsiteX2" fmla="*/ 635430 w 3812583"/>
                  <a:gd name="connsiteY2" fmla="*/ 433952 h 573437"/>
                  <a:gd name="connsiteX3" fmla="*/ 1115878 w 3812583"/>
                  <a:gd name="connsiteY3" fmla="*/ 325464 h 573437"/>
                  <a:gd name="connsiteX4" fmla="*/ 1263112 w 3812583"/>
                  <a:gd name="connsiteY4" fmla="*/ 147233 h 573437"/>
                  <a:gd name="connsiteX5" fmla="*/ 1371600 w 3812583"/>
                  <a:gd name="connsiteY5" fmla="*/ 15498 h 573437"/>
                  <a:gd name="connsiteX6" fmla="*/ 1518834 w 3812583"/>
                  <a:gd name="connsiteY6" fmla="*/ 0 h 573437"/>
                  <a:gd name="connsiteX7" fmla="*/ 1728061 w 3812583"/>
                  <a:gd name="connsiteY7" fmla="*/ 0 h 573437"/>
                  <a:gd name="connsiteX8" fmla="*/ 3812583 w 3812583"/>
                  <a:gd name="connsiteY8" fmla="*/ 573437 h 57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2583" h="573437">
                    <a:moveTo>
                      <a:pt x="0" y="356461"/>
                    </a:moveTo>
                    <a:lnTo>
                      <a:pt x="364210" y="472698"/>
                    </a:lnTo>
                    <a:lnTo>
                      <a:pt x="635430" y="433952"/>
                    </a:lnTo>
                    <a:lnTo>
                      <a:pt x="1115878" y="325464"/>
                    </a:lnTo>
                    <a:lnTo>
                      <a:pt x="1263112" y="147233"/>
                    </a:lnTo>
                    <a:lnTo>
                      <a:pt x="1371600" y="15498"/>
                    </a:lnTo>
                    <a:lnTo>
                      <a:pt x="1518834" y="0"/>
                    </a:lnTo>
                    <a:lnTo>
                      <a:pt x="1728061" y="0"/>
                    </a:lnTo>
                    <a:lnTo>
                      <a:pt x="3812583" y="573437"/>
                    </a:lnTo>
                  </a:path>
                </a:pathLst>
              </a:custGeom>
              <a:noFill/>
              <a:ln w="666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338579" y="4005484"/>
              <a:ext cx="1556134" cy="2104863"/>
              <a:chOff x="5346328" y="3331315"/>
              <a:chExt cx="1556134" cy="2104863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5346328" y="5220734"/>
                <a:ext cx="691215" cy="215444"/>
              </a:xfrm>
              <a:prstGeom prst="rect">
                <a:avLst/>
              </a:prstGeom>
              <a:noFill/>
            </p:spPr>
            <p:txBody>
              <a:bodyPr wrap="none" tIns="0" bIns="0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South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240100" y="3332978"/>
                <a:ext cx="662362" cy="215444"/>
              </a:xfrm>
              <a:prstGeom prst="rect">
                <a:avLst/>
              </a:prstGeom>
              <a:noFill/>
            </p:spPr>
            <p:txBody>
              <a:bodyPr wrap="none" tIns="0" bIns="0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North</a:t>
                </a:r>
                <a:endParaRPr 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62"/>
              <p:cNvSpPr/>
              <p:nvPr/>
            </p:nvSpPr>
            <p:spPr bwMode="auto">
              <a:xfrm>
                <a:off x="6037543" y="3331315"/>
                <a:ext cx="352828" cy="2024566"/>
              </a:xfrm>
              <a:custGeom>
                <a:avLst/>
                <a:gdLst>
                  <a:gd name="connsiteX0" fmla="*/ 0 w 3812583"/>
                  <a:gd name="connsiteY0" fmla="*/ 356461 h 573437"/>
                  <a:gd name="connsiteX1" fmla="*/ 364210 w 3812583"/>
                  <a:gd name="connsiteY1" fmla="*/ 472698 h 573437"/>
                  <a:gd name="connsiteX2" fmla="*/ 635430 w 3812583"/>
                  <a:gd name="connsiteY2" fmla="*/ 433952 h 573437"/>
                  <a:gd name="connsiteX3" fmla="*/ 1115878 w 3812583"/>
                  <a:gd name="connsiteY3" fmla="*/ 325464 h 573437"/>
                  <a:gd name="connsiteX4" fmla="*/ 1263112 w 3812583"/>
                  <a:gd name="connsiteY4" fmla="*/ 147233 h 573437"/>
                  <a:gd name="connsiteX5" fmla="*/ 1371600 w 3812583"/>
                  <a:gd name="connsiteY5" fmla="*/ 15498 h 573437"/>
                  <a:gd name="connsiteX6" fmla="*/ 1518834 w 3812583"/>
                  <a:gd name="connsiteY6" fmla="*/ 0 h 573437"/>
                  <a:gd name="connsiteX7" fmla="*/ 1728061 w 3812583"/>
                  <a:gd name="connsiteY7" fmla="*/ 0 h 573437"/>
                  <a:gd name="connsiteX8" fmla="*/ 3812583 w 3812583"/>
                  <a:gd name="connsiteY8" fmla="*/ 573437 h 573437"/>
                  <a:gd name="connsiteX0" fmla="*/ 0 w 3848690"/>
                  <a:gd name="connsiteY0" fmla="*/ 356461 h 904672"/>
                  <a:gd name="connsiteX1" fmla="*/ 364210 w 3848690"/>
                  <a:gd name="connsiteY1" fmla="*/ 472698 h 904672"/>
                  <a:gd name="connsiteX2" fmla="*/ 635430 w 3848690"/>
                  <a:gd name="connsiteY2" fmla="*/ 433952 h 904672"/>
                  <a:gd name="connsiteX3" fmla="*/ 1115878 w 3848690"/>
                  <a:gd name="connsiteY3" fmla="*/ 325464 h 904672"/>
                  <a:gd name="connsiteX4" fmla="*/ 1263112 w 3848690"/>
                  <a:gd name="connsiteY4" fmla="*/ 147233 h 904672"/>
                  <a:gd name="connsiteX5" fmla="*/ 1371600 w 3848690"/>
                  <a:gd name="connsiteY5" fmla="*/ 15498 h 904672"/>
                  <a:gd name="connsiteX6" fmla="*/ 1518834 w 3848690"/>
                  <a:gd name="connsiteY6" fmla="*/ 0 h 904672"/>
                  <a:gd name="connsiteX7" fmla="*/ 3848690 w 3848690"/>
                  <a:gd name="connsiteY7" fmla="*/ 904672 h 904672"/>
                  <a:gd name="connsiteX8" fmla="*/ 3812583 w 3848690"/>
                  <a:gd name="connsiteY8" fmla="*/ 573437 h 904672"/>
                  <a:gd name="connsiteX0" fmla="*/ 0 w 3848690"/>
                  <a:gd name="connsiteY0" fmla="*/ 356461 h 904672"/>
                  <a:gd name="connsiteX1" fmla="*/ 364210 w 3848690"/>
                  <a:gd name="connsiteY1" fmla="*/ 472698 h 904672"/>
                  <a:gd name="connsiteX2" fmla="*/ 635430 w 3848690"/>
                  <a:gd name="connsiteY2" fmla="*/ 433952 h 904672"/>
                  <a:gd name="connsiteX3" fmla="*/ 1115878 w 3848690"/>
                  <a:gd name="connsiteY3" fmla="*/ 325464 h 904672"/>
                  <a:gd name="connsiteX4" fmla="*/ 1263112 w 3848690"/>
                  <a:gd name="connsiteY4" fmla="*/ 147233 h 904672"/>
                  <a:gd name="connsiteX5" fmla="*/ 1371600 w 3848690"/>
                  <a:gd name="connsiteY5" fmla="*/ 15498 h 904672"/>
                  <a:gd name="connsiteX6" fmla="*/ 1518834 w 3848690"/>
                  <a:gd name="connsiteY6" fmla="*/ 0 h 904672"/>
                  <a:gd name="connsiteX7" fmla="*/ 3848690 w 3848690"/>
                  <a:gd name="connsiteY7" fmla="*/ 904672 h 904672"/>
                  <a:gd name="connsiteX8" fmla="*/ 3812583 w 3848690"/>
                  <a:gd name="connsiteY8" fmla="*/ 573437 h 904672"/>
                  <a:gd name="connsiteX0" fmla="*/ 0 w 3848690"/>
                  <a:gd name="connsiteY0" fmla="*/ 356461 h 904672"/>
                  <a:gd name="connsiteX1" fmla="*/ 635430 w 3848690"/>
                  <a:gd name="connsiteY1" fmla="*/ 433952 h 904672"/>
                  <a:gd name="connsiteX2" fmla="*/ 1115878 w 3848690"/>
                  <a:gd name="connsiteY2" fmla="*/ 325464 h 904672"/>
                  <a:gd name="connsiteX3" fmla="*/ 1263112 w 3848690"/>
                  <a:gd name="connsiteY3" fmla="*/ 147233 h 904672"/>
                  <a:gd name="connsiteX4" fmla="*/ 1371600 w 3848690"/>
                  <a:gd name="connsiteY4" fmla="*/ 15498 h 904672"/>
                  <a:gd name="connsiteX5" fmla="*/ 1518834 w 3848690"/>
                  <a:gd name="connsiteY5" fmla="*/ 0 h 904672"/>
                  <a:gd name="connsiteX6" fmla="*/ 3848690 w 3848690"/>
                  <a:gd name="connsiteY6" fmla="*/ 904672 h 904672"/>
                  <a:gd name="connsiteX7" fmla="*/ 3812583 w 3848690"/>
                  <a:gd name="connsiteY7" fmla="*/ 573437 h 904672"/>
                  <a:gd name="connsiteX0" fmla="*/ 0 w 3848690"/>
                  <a:gd name="connsiteY0" fmla="*/ 356461 h 904672"/>
                  <a:gd name="connsiteX1" fmla="*/ 1115878 w 3848690"/>
                  <a:gd name="connsiteY1" fmla="*/ 325464 h 904672"/>
                  <a:gd name="connsiteX2" fmla="*/ 1263112 w 3848690"/>
                  <a:gd name="connsiteY2" fmla="*/ 147233 h 904672"/>
                  <a:gd name="connsiteX3" fmla="*/ 1371600 w 3848690"/>
                  <a:gd name="connsiteY3" fmla="*/ 15498 h 904672"/>
                  <a:gd name="connsiteX4" fmla="*/ 1518834 w 3848690"/>
                  <a:gd name="connsiteY4" fmla="*/ 0 h 904672"/>
                  <a:gd name="connsiteX5" fmla="*/ 3848690 w 3848690"/>
                  <a:gd name="connsiteY5" fmla="*/ 904672 h 904672"/>
                  <a:gd name="connsiteX6" fmla="*/ 3812583 w 3848690"/>
                  <a:gd name="connsiteY6" fmla="*/ 573437 h 904672"/>
                  <a:gd name="connsiteX0" fmla="*/ 0 w 3848690"/>
                  <a:gd name="connsiteY0" fmla="*/ 356461 h 904672"/>
                  <a:gd name="connsiteX1" fmla="*/ 1263112 w 3848690"/>
                  <a:gd name="connsiteY1" fmla="*/ 147233 h 904672"/>
                  <a:gd name="connsiteX2" fmla="*/ 1371600 w 3848690"/>
                  <a:gd name="connsiteY2" fmla="*/ 15498 h 904672"/>
                  <a:gd name="connsiteX3" fmla="*/ 1518834 w 3848690"/>
                  <a:gd name="connsiteY3" fmla="*/ 0 h 904672"/>
                  <a:gd name="connsiteX4" fmla="*/ 3848690 w 3848690"/>
                  <a:gd name="connsiteY4" fmla="*/ 904672 h 904672"/>
                  <a:gd name="connsiteX5" fmla="*/ 3812583 w 3848690"/>
                  <a:gd name="connsiteY5" fmla="*/ 573437 h 904672"/>
                  <a:gd name="connsiteX0" fmla="*/ 0 w 3848690"/>
                  <a:gd name="connsiteY0" fmla="*/ 356461 h 904672"/>
                  <a:gd name="connsiteX1" fmla="*/ 1263112 w 3848690"/>
                  <a:gd name="connsiteY1" fmla="*/ 147233 h 904672"/>
                  <a:gd name="connsiteX2" fmla="*/ 1518834 w 3848690"/>
                  <a:gd name="connsiteY2" fmla="*/ 0 h 904672"/>
                  <a:gd name="connsiteX3" fmla="*/ 3848690 w 3848690"/>
                  <a:gd name="connsiteY3" fmla="*/ 904672 h 904672"/>
                  <a:gd name="connsiteX4" fmla="*/ 3812583 w 3848690"/>
                  <a:gd name="connsiteY4" fmla="*/ 573437 h 904672"/>
                  <a:gd name="connsiteX0" fmla="*/ 0 w 3848690"/>
                  <a:gd name="connsiteY0" fmla="*/ 209228 h 757439"/>
                  <a:gd name="connsiteX1" fmla="*/ 1263112 w 3848690"/>
                  <a:gd name="connsiteY1" fmla="*/ 0 h 757439"/>
                  <a:gd name="connsiteX2" fmla="*/ 3848690 w 3848690"/>
                  <a:gd name="connsiteY2" fmla="*/ 757439 h 757439"/>
                  <a:gd name="connsiteX3" fmla="*/ 3812583 w 3848690"/>
                  <a:gd name="connsiteY3" fmla="*/ 426204 h 757439"/>
                  <a:gd name="connsiteX0" fmla="*/ 2356251 w 2586252"/>
                  <a:gd name="connsiteY0" fmla="*/ 2496349 h 2496349"/>
                  <a:gd name="connsiteX1" fmla="*/ 674 w 2586252"/>
                  <a:gd name="connsiteY1" fmla="*/ 59487 h 2496349"/>
                  <a:gd name="connsiteX2" fmla="*/ 2586252 w 2586252"/>
                  <a:gd name="connsiteY2" fmla="*/ 816926 h 2496349"/>
                  <a:gd name="connsiteX3" fmla="*/ 2550145 w 2586252"/>
                  <a:gd name="connsiteY3" fmla="*/ 485691 h 2496349"/>
                  <a:gd name="connsiteX0" fmla="*/ 0 w 230001"/>
                  <a:gd name="connsiteY0" fmla="*/ 2010658 h 2010658"/>
                  <a:gd name="connsiteX1" fmla="*/ 230001 w 230001"/>
                  <a:gd name="connsiteY1" fmla="*/ 331235 h 2010658"/>
                  <a:gd name="connsiteX2" fmla="*/ 193894 w 230001"/>
                  <a:gd name="connsiteY2" fmla="*/ 0 h 2010658"/>
                  <a:gd name="connsiteX0" fmla="*/ 0 w 230001"/>
                  <a:gd name="connsiteY0" fmla="*/ 2010658 h 2010658"/>
                  <a:gd name="connsiteX1" fmla="*/ 172034 w 230001"/>
                  <a:gd name="connsiteY1" fmla="*/ 736547 h 2010658"/>
                  <a:gd name="connsiteX2" fmla="*/ 230001 w 230001"/>
                  <a:gd name="connsiteY2" fmla="*/ 331235 h 2010658"/>
                  <a:gd name="connsiteX3" fmla="*/ 193894 w 230001"/>
                  <a:gd name="connsiteY3" fmla="*/ 0 h 2010658"/>
                  <a:gd name="connsiteX0" fmla="*/ 0 w 358614"/>
                  <a:gd name="connsiteY0" fmla="*/ 2010658 h 2010658"/>
                  <a:gd name="connsiteX1" fmla="*/ 352828 w 358614"/>
                  <a:gd name="connsiteY1" fmla="*/ 972970 h 2010658"/>
                  <a:gd name="connsiteX2" fmla="*/ 230001 w 358614"/>
                  <a:gd name="connsiteY2" fmla="*/ 331235 h 2010658"/>
                  <a:gd name="connsiteX3" fmla="*/ 193894 w 358614"/>
                  <a:gd name="connsiteY3" fmla="*/ 0 h 2010658"/>
                  <a:gd name="connsiteX0" fmla="*/ 0 w 352828"/>
                  <a:gd name="connsiteY0" fmla="*/ 2010658 h 2010658"/>
                  <a:gd name="connsiteX1" fmla="*/ 352828 w 352828"/>
                  <a:gd name="connsiteY1" fmla="*/ 972970 h 2010658"/>
                  <a:gd name="connsiteX2" fmla="*/ 230001 w 352828"/>
                  <a:gd name="connsiteY2" fmla="*/ 331235 h 2010658"/>
                  <a:gd name="connsiteX3" fmla="*/ 193894 w 352828"/>
                  <a:gd name="connsiteY3" fmla="*/ 0 h 2010658"/>
                  <a:gd name="connsiteX0" fmla="*/ 0 w 352828"/>
                  <a:gd name="connsiteY0" fmla="*/ 2010658 h 2010658"/>
                  <a:gd name="connsiteX1" fmla="*/ 352828 w 352828"/>
                  <a:gd name="connsiteY1" fmla="*/ 972970 h 2010658"/>
                  <a:gd name="connsiteX2" fmla="*/ 230001 w 352828"/>
                  <a:gd name="connsiteY2" fmla="*/ 331235 h 2010658"/>
                  <a:gd name="connsiteX3" fmla="*/ 193894 w 352828"/>
                  <a:gd name="connsiteY3" fmla="*/ 0 h 2010658"/>
                  <a:gd name="connsiteX0" fmla="*/ 0 w 352828"/>
                  <a:gd name="connsiteY0" fmla="*/ 2010658 h 2010658"/>
                  <a:gd name="connsiteX1" fmla="*/ 154649 w 352828"/>
                  <a:gd name="connsiteY1" fmla="*/ 1397140 h 2010658"/>
                  <a:gd name="connsiteX2" fmla="*/ 352828 w 352828"/>
                  <a:gd name="connsiteY2" fmla="*/ 972970 h 2010658"/>
                  <a:gd name="connsiteX3" fmla="*/ 230001 w 352828"/>
                  <a:gd name="connsiteY3" fmla="*/ 331235 h 2010658"/>
                  <a:gd name="connsiteX4" fmla="*/ 193894 w 352828"/>
                  <a:gd name="connsiteY4" fmla="*/ 0 h 2010658"/>
                  <a:gd name="connsiteX0" fmla="*/ 0 w 352828"/>
                  <a:gd name="connsiteY0" fmla="*/ 2010658 h 2010658"/>
                  <a:gd name="connsiteX1" fmla="*/ 71205 w 352828"/>
                  <a:gd name="connsiteY1" fmla="*/ 1369326 h 2010658"/>
                  <a:gd name="connsiteX2" fmla="*/ 352828 w 352828"/>
                  <a:gd name="connsiteY2" fmla="*/ 972970 h 2010658"/>
                  <a:gd name="connsiteX3" fmla="*/ 230001 w 352828"/>
                  <a:gd name="connsiteY3" fmla="*/ 331235 h 2010658"/>
                  <a:gd name="connsiteX4" fmla="*/ 193894 w 352828"/>
                  <a:gd name="connsiteY4" fmla="*/ 0 h 2010658"/>
                  <a:gd name="connsiteX0" fmla="*/ 0 w 352828"/>
                  <a:gd name="connsiteY0" fmla="*/ 2010658 h 2010658"/>
                  <a:gd name="connsiteX1" fmla="*/ 71205 w 352828"/>
                  <a:gd name="connsiteY1" fmla="*/ 1369326 h 2010658"/>
                  <a:gd name="connsiteX2" fmla="*/ 352828 w 352828"/>
                  <a:gd name="connsiteY2" fmla="*/ 972970 h 2010658"/>
                  <a:gd name="connsiteX3" fmla="*/ 230001 w 352828"/>
                  <a:gd name="connsiteY3" fmla="*/ 331235 h 2010658"/>
                  <a:gd name="connsiteX4" fmla="*/ 193894 w 352828"/>
                  <a:gd name="connsiteY4" fmla="*/ 0 h 2010658"/>
                  <a:gd name="connsiteX0" fmla="*/ 0 w 352828"/>
                  <a:gd name="connsiteY0" fmla="*/ 2010658 h 2010658"/>
                  <a:gd name="connsiteX1" fmla="*/ 71205 w 352828"/>
                  <a:gd name="connsiteY1" fmla="*/ 1369326 h 2010658"/>
                  <a:gd name="connsiteX2" fmla="*/ 352828 w 352828"/>
                  <a:gd name="connsiteY2" fmla="*/ 972970 h 2010658"/>
                  <a:gd name="connsiteX3" fmla="*/ 230001 w 352828"/>
                  <a:gd name="connsiteY3" fmla="*/ 331235 h 2010658"/>
                  <a:gd name="connsiteX4" fmla="*/ 193894 w 352828"/>
                  <a:gd name="connsiteY4" fmla="*/ 0 h 2010658"/>
                  <a:gd name="connsiteX0" fmla="*/ 0 w 352828"/>
                  <a:gd name="connsiteY0" fmla="*/ 2010658 h 2010658"/>
                  <a:gd name="connsiteX1" fmla="*/ 53821 w 352828"/>
                  <a:gd name="connsiteY1" fmla="*/ 1720483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71205 w 352828"/>
                  <a:gd name="connsiteY2" fmla="*/ 1369326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53821 w 352828"/>
                  <a:gd name="connsiteY2" fmla="*/ 1365850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10658 h 2010658"/>
                  <a:gd name="connsiteX1" fmla="*/ 99020 w 352828"/>
                  <a:gd name="connsiteY1" fmla="*/ 1727437 h 2010658"/>
                  <a:gd name="connsiteX2" fmla="*/ 53821 w 352828"/>
                  <a:gd name="connsiteY2" fmla="*/ 1365850 h 2010658"/>
                  <a:gd name="connsiteX3" fmla="*/ 352828 w 352828"/>
                  <a:gd name="connsiteY3" fmla="*/ 972970 h 2010658"/>
                  <a:gd name="connsiteX4" fmla="*/ 230001 w 352828"/>
                  <a:gd name="connsiteY4" fmla="*/ 331235 h 2010658"/>
                  <a:gd name="connsiteX5" fmla="*/ 193894 w 352828"/>
                  <a:gd name="connsiteY5" fmla="*/ 0 h 2010658"/>
                  <a:gd name="connsiteX0" fmla="*/ 0 w 352828"/>
                  <a:gd name="connsiteY0" fmla="*/ 2024566 h 2024566"/>
                  <a:gd name="connsiteX1" fmla="*/ 99020 w 352828"/>
                  <a:gd name="connsiteY1" fmla="*/ 1741345 h 2024566"/>
                  <a:gd name="connsiteX2" fmla="*/ 53821 w 352828"/>
                  <a:gd name="connsiteY2" fmla="*/ 1379758 h 2024566"/>
                  <a:gd name="connsiteX3" fmla="*/ 352828 w 352828"/>
                  <a:gd name="connsiteY3" fmla="*/ 986878 h 2024566"/>
                  <a:gd name="connsiteX4" fmla="*/ 230001 w 352828"/>
                  <a:gd name="connsiteY4" fmla="*/ 345143 h 2024566"/>
                  <a:gd name="connsiteX5" fmla="*/ 197371 w 352828"/>
                  <a:gd name="connsiteY5" fmla="*/ 0 h 2024566"/>
                  <a:gd name="connsiteX0" fmla="*/ 0 w 352828"/>
                  <a:gd name="connsiteY0" fmla="*/ 2024566 h 2024566"/>
                  <a:gd name="connsiteX1" fmla="*/ 99020 w 352828"/>
                  <a:gd name="connsiteY1" fmla="*/ 1741345 h 2024566"/>
                  <a:gd name="connsiteX2" fmla="*/ 53821 w 352828"/>
                  <a:gd name="connsiteY2" fmla="*/ 1379758 h 2024566"/>
                  <a:gd name="connsiteX3" fmla="*/ 352828 w 352828"/>
                  <a:gd name="connsiteY3" fmla="*/ 986878 h 2024566"/>
                  <a:gd name="connsiteX4" fmla="*/ 212617 w 352828"/>
                  <a:gd name="connsiteY4" fmla="*/ 348620 h 2024566"/>
                  <a:gd name="connsiteX5" fmla="*/ 197371 w 352828"/>
                  <a:gd name="connsiteY5" fmla="*/ 0 h 2024566"/>
                  <a:gd name="connsiteX0" fmla="*/ 0 w 352828"/>
                  <a:gd name="connsiteY0" fmla="*/ 2024566 h 2024566"/>
                  <a:gd name="connsiteX1" fmla="*/ 99020 w 352828"/>
                  <a:gd name="connsiteY1" fmla="*/ 1741345 h 2024566"/>
                  <a:gd name="connsiteX2" fmla="*/ 53821 w 352828"/>
                  <a:gd name="connsiteY2" fmla="*/ 1379758 h 2024566"/>
                  <a:gd name="connsiteX3" fmla="*/ 352828 w 352828"/>
                  <a:gd name="connsiteY3" fmla="*/ 986878 h 2024566"/>
                  <a:gd name="connsiteX4" fmla="*/ 212617 w 352828"/>
                  <a:gd name="connsiteY4" fmla="*/ 348620 h 2024566"/>
                  <a:gd name="connsiteX5" fmla="*/ 197371 w 352828"/>
                  <a:gd name="connsiteY5" fmla="*/ 0 h 2024566"/>
                  <a:gd name="connsiteX0" fmla="*/ 0 w 352828"/>
                  <a:gd name="connsiteY0" fmla="*/ 2024566 h 2024566"/>
                  <a:gd name="connsiteX1" fmla="*/ 99020 w 352828"/>
                  <a:gd name="connsiteY1" fmla="*/ 1741345 h 2024566"/>
                  <a:gd name="connsiteX2" fmla="*/ 53821 w 352828"/>
                  <a:gd name="connsiteY2" fmla="*/ 1379758 h 2024566"/>
                  <a:gd name="connsiteX3" fmla="*/ 352828 w 352828"/>
                  <a:gd name="connsiteY3" fmla="*/ 986878 h 2024566"/>
                  <a:gd name="connsiteX4" fmla="*/ 198710 w 352828"/>
                  <a:gd name="connsiteY4" fmla="*/ 352097 h 2024566"/>
                  <a:gd name="connsiteX5" fmla="*/ 197371 w 352828"/>
                  <a:gd name="connsiteY5" fmla="*/ 0 h 2024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828" h="2024566">
                    <a:moveTo>
                      <a:pt x="0" y="2024566"/>
                    </a:moveTo>
                    <a:cubicBezTo>
                      <a:pt x="8970" y="1976204"/>
                      <a:pt x="66292" y="1841280"/>
                      <a:pt x="99020" y="1741345"/>
                    </a:cubicBezTo>
                    <a:cubicBezTo>
                      <a:pt x="69165" y="1624025"/>
                      <a:pt x="70045" y="1507821"/>
                      <a:pt x="53821" y="1379758"/>
                    </a:cubicBezTo>
                    <a:cubicBezTo>
                      <a:pt x="147394" y="1231147"/>
                      <a:pt x="274209" y="1154099"/>
                      <a:pt x="352828" y="986878"/>
                    </a:cubicBezTo>
                    <a:cubicBezTo>
                      <a:pt x="297287" y="696543"/>
                      <a:pt x="226358" y="471378"/>
                      <a:pt x="198710" y="352097"/>
                    </a:cubicBezTo>
                    <a:cubicBezTo>
                      <a:pt x="198264" y="234731"/>
                      <a:pt x="197817" y="117366"/>
                      <a:pt x="197371" y="0"/>
                    </a:cubicBezTo>
                  </a:path>
                </a:pathLst>
              </a:custGeom>
              <a:noFill/>
              <a:ln w="6667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1101900"/>
      </p:ext>
    </p:extLst>
  </p:cSld>
  <p:clrMapOvr>
    <a:masterClrMapping/>
  </p:clrMapOvr>
  <p:transition advTm="33679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Unmeasured Badness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067" y="1247477"/>
            <a:ext cx="7306772" cy="491808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Model top frequently is water table 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Initially a contoured surface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Conceptual model of recharge &amp; permeability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Numerical surface differs, forced consistency  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Check difference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Replace conceptual array with </a:t>
            </a:r>
            <a:br>
              <a:rPr lang="en-US" sz="2400" dirty="0"/>
            </a:br>
            <a:r>
              <a:rPr lang="en-US" sz="2400" dirty="0"/>
              <a:t>simulated water table 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Differences exist, but still OK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Really bad possible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Minor flow effect, Low-K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Major acceptance problem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247477"/>
            <a:ext cx="4572000" cy="55721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743707" y="6272070"/>
            <a:ext cx="2414444" cy="492443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r"/>
            <a:r>
              <a:rPr lang="en-US" sz="3200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Conceptual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247477"/>
            <a:ext cx="4572000" cy="557212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502455" y="6272069"/>
            <a:ext cx="2896948" cy="492443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r"/>
            <a:r>
              <a:rPr lang="en-US" sz="3200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 Numerical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247477"/>
            <a:ext cx="4572000" cy="557212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365399" y="6272068"/>
            <a:ext cx="3171061" cy="492443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r"/>
            <a:r>
              <a:rPr lang="en-US" sz="3200" dirty="0">
                <a:solidFill>
                  <a:srgbClr val="FFFF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 Numerical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247477"/>
            <a:ext cx="4572000" cy="55721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247477"/>
            <a:ext cx="4572000" cy="55721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934" y="1"/>
            <a:ext cx="4572000" cy="6819601"/>
          </a:xfrm>
          <a:prstGeom prst="rect">
            <a:avLst/>
          </a:prstGeom>
        </p:spPr>
      </p:pic>
      <p:pic>
        <p:nvPicPr>
          <p:cNvPr id="5" name="Plane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527" y="855843"/>
            <a:ext cx="1506281" cy="783266"/>
          </a:xfrm>
          <a:prstGeom prst="rect">
            <a:avLst/>
          </a:prstGeom>
        </p:spPr>
      </p:pic>
      <p:pic>
        <p:nvPicPr>
          <p:cNvPr id="6" name="Flame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374" y="5331045"/>
            <a:ext cx="615516" cy="8491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3865" y="5846812"/>
            <a:ext cx="2389974" cy="1011188"/>
          </a:xfrm>
          <a:prstGeom prst="rect">
            <a:avLst/>
          </a:prstGeom>
          <a:solidFill>
            <a:schemeClr val="bg1"/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6200531"/>
      </p:ext>
    </p:extLst>
  </p:cSld>
  <p:clrMapOvr>
    <a:masterClrMapping/>
  </p:clrMapOvr>
  <p:transition advTm="5626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-4.44444E-6 L 0.69392 -0.0571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88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392 -0.05717 L 0.91718 0.69723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63" y="3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053" y="301337"/>
            <a:ext cx="11524463" cy="6234545"/>
          </a:xfrm>
        </p:spPr>
        <p:txBody>
          <a:bodyPr/>
          <a:lstStyle/>
          <a:p>
            <a:r>
              <a:rPr lang="en-US" sz="9600" dirty="0"/>
              <a:t>Present Results</a:t>
            </a:r>
            <a:br>
              <a:rPr lang="en-US" sz="9600" dirty="0"/>
            </a:br>
            <a:r>
              <a:rPr lang="en-US" dirty="0"/>
              <a:t>─●─</a:t>
            </a:r>
            <a:br>
              <a:rPr lang="en-US" dirty="0"/>
            </a:br>
            <a:r>
              <a:rPr lang="en-US" dirty="0"/>
              <a:t>Pictures are quicker</a:t>
            </a:r>
          </a:p>
        </p:txBody>
      </p:sp>
    </p:spTree>
    <p:extLst>
      <p:ext uri="{BB962C8B-B14F-4D97-AF65-F5344CB8AC3E}">
        <p14:creationId xmlns:p14="http://schemas.microsoft.com/office/powerpoint/2010/main" val="1989121902"/>
      </p:ext>
    </p:extLst>
  </p:cSld>
  <p:clrMapOvr>
    <a:masterClrMapping/>
  </p:clrMapOvr>
  <p:transition advTm="15000"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80F6346-0378-7289-FAC5-F1E9CA39BE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06640" y="1051560"/>
            <a:ext cx="4640693" cy="57607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661934-8A60-F510-BD0E-BF84C85EC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Drawdown Extent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CB0B4-0600-B5B3-A168-0ED9E7626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597" y="1097280"/>
            <a:ext cx="7140442" cy="54864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3200" dirty="0"/>
              <a:t>Cumulative water-level declines from pre-development to 2018 in response to historical pumping</a:t>
            </a:r>
          </a:p>
          <a:p>
            <a:pPr>
              <a:spcBef>
                <a:spcPts val="1800"/>
              </a:spcBef>
            </a:pPr>
            <a:r>
              <a:rPr lang="en-US" sz="3200" dirty="0"/>
              <a:t>Drawdowns contoured to 1 ft</a:t>
            </a:r>
          </a:p>
          <a:p>
            <a:pPr lvl="1">
              <a:spcBef>
                <a:spcPts val="1800"/>
              </a:spcBef>
            </a:pPr>
            <a:r>
              <a:rPr lang="en-US" sz="2800" dirty="0"/>
              <a:t>Unusually small drawdown</a:t>
            </a:r>
          </a:p>
          <a:p>
            <a:pPr lvl="1">
              <a:spcBef>
                <a:spcPts val="1800"/>
              </a:spcBef>
            </a:pPr>
            <a:r>
              <a:rPr lang="en-US" sz="2800" dirty="0"/>
              <a:t>Small threshold because of </a:t>
            </a:r>
            <a:r>
              <a:rPr lang="en-US" sz="2800" i="1" dirty="0"/>
              <a:t>Devils Hole</a:t>
            </a:r>
          </a:p>
          <a:p>
            <a:pPr>
              <a:spcBef>
                <a:spcPts val="1800"/>
              </a:spcBef>
            </a:pPr>
            <a:r>
              <a:rPr lang="en-US" sz="3200" dirty="0"/>
              <a:t>Drawdown limit 5-10 ft more consistent with natural fluctuations  </a:t>
            </a:r>
          </a:p>
          <a:p>
            <a:pPr>
              <a:spcBef>
                <a:spcPts val="1800"/>
              </a:spcBef>
            </a:pP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A5EC02-8849-7AF6-DCE9-5B86B8014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640" y="1051560"/>
            <a:ext cx="4640692" cy="57607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CD9691E-96B6-DAE7-8EC7-C5122800031E}"/>
              </a:ext>
            </a:extLst>
          </p:cNvPr>
          <p:cNvSpPr/>
          <p:nvPr/>
        </p:nvSpPr>
        <p:spPr bwMode="auto">
          <a:xfrm>
            <a:off x="7469632" y="6523168"/>
            <a:ext cx="1508760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MILES</a:t>
            </a:r>
          </a:p>
        </p:txBody>
      </p:sp>
      <p:grpSp>
        <p:nvGrpSpPr>
          <p:cNvPr id="10" name="North">
            <a:extLst>
              <a:ext uri="{FF2B5EF4-FFF2-40B4-BE49-F238E27FC236}">
                <a16:creationId xmlns:a16="http://schemas.microsoft.com/office/drawing/2014/main" id="{B9FCC6C8-FD09-F3A3-DC39-D65C22C675DD}"/>
              </a:ext>
            </a:extLst>
          </p:cNvPr>
          <p:cNvGrpSpPr/>
          <p:nvPr/>
        </p:nvGrpSpPr>
        <p:grpSpPr>
          <a:xfrm>
            <a:off x="11636892" y="1299278"/>
            <a:ext cx="222818" cy="1358894"/>
            <a:chOff x="11708422" y="1157590"/>
            <a:chExt cx="222818" cy="13588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48D1C58-35E8-B5D0-D807-E6C578203BBF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7C9AF29-A11A-24AD-2E57-FD857827F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3B4904A3-F646-3162-249F-FB3310D29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2258" y="6688723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93511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95B67-25A2-4EAD-8EA9-9D16170A8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Predevelopment water budgets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669DE-A90E-409F-80E4-5D0EB89E2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88" y="1051560"/>
            <a:ext cx="6991072" cy="54864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3200" dirty="0"/>
              <a:t>Estimate subarea water budgets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Water budgets inform groundwater velocities and water availability in subareas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Subareas mapped using pathlines, water-level contours, and existing mapped basin boundaries</a:t>
            </a:r>
          </a:p>
          <a:p>
            <a:pPr>
              <a:spcBef>
                <a:spcPts val="1200"/>
              </a:spcBef>
            </a:pPr>
            <a:r>
              <a:rPr lang="en-US" sz="3200" dirty="0"/>
              <a:t>Map clarifies direction &amp; location of flows across boundaries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DAD4E-C2AF-46AF-B9C3-DF316BDF8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640" y="1051560"/>
            <a:ext cx="4640813" cy="5760720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FF0C7FB-79C5-4DA2-B5BD-6C1A7DC2A61B}"/>
              </a:ext>
            </a:extLst>
          </p:cNvPr>
          <p:cNvSpPr>
            <a:spLocks noChangeAspect="1"/>
          </p:cNvSpPr>
          <p:nvPr/>
        </p:nvSpPr>
        <p:spPr>
          <a:xfrm>
            <a:off x="9244784" y="2374826"/>
            <a:ext cx="795747" cy="777240"/>
          </a:xfrm>
          <a:custGeom>
            <a:avLst/>
            <a:gdLst>
              <a:gd name="connsiteX0" fmla="*/ 118534 w 2755900"/>
              <a:gd name="connsiteY0" fmla="*/ 1227666 h 2713566"/>
              <a:gd name="connsiteX1" fmla="*/ 122767 w 2755900"/>
              <a:gd name="connsiteY1" fmla="*/ 1405466 h 2713566"/>
              <a:gd name="connsiteX2" fmla="*/ 131234 w 2755900"/>
              <a:gd name="connsiteY2" fmla="*/ 1549400 h 2713566"/>
              <a:gd name="connsiteX3" fmla="*/ 110067 w 2755900"/>
              <a:gd name="connsiteY3" fmla="*/ 1727200 h 2713566"/>
              <a:gd name="connsiteX4" fmla="*/ 101600 w 2755900"/>
              <a:gd name="connsiteY4" fmla="*/ 1938866 h 2713566"/>
              <a:gd name="connsiteX5" fmla="*/ 63500 w 2755900"/>
              <a:gd name="connsiteY5" fmla="*/ 2070100 h 2713566"/>
              <a:gd name="connsiteX6" fmla="*/ 12700 w 2755900"/>
              <a:gd name="connsiteY6" fmla="*/ 2247900 h 2713566"/>
              <a:gd name="connsiteX7" fmla="*/ 0 w 2755900"/>
              <a:gd name="connsiteY7" fmla="*/ 2396066 h 2713566"/>
              <a:gd name="connsiteX8" fmla="*/ 88900 w 2755900"/>
              <a:gd name="connsiteY8" fmla="*/ 2497666 h 2713566"/>
              <a:gd name="connsiteX9" fmla="*/ 139700 w 2755900"/>
              <a:gd name="connsiteY9" fmla="*/ 2578100 h 2713566"/>
              <a:gd name="connsiteX10" fmla="*/ 359834 w 2755900"/>
              <a:gd name="connsiteY10" fmla="*/ 2582333 h 2713566"/>
              <a:gd name="connsiteX11" fmla="*/ 436034 w 2755900"/>
              <a:gd name="connsiteY11" fmla="*/ 2700866 h 2713566"/>
              <a:gd name="connsiteX12" fmla="*/ 740834 w 2755900"/>
              <a:gd name="connsiteY12" fmla="*/ 2713566 h 2713566"/>
              <a:gd name="connsiteX13" fmla="*/ 740834 w 2755900"/>
              <a:gd name="connsiteY13" fmla="*/ 2645833 h 2713566"/>
              <a:gd name="connsiteX14" fmla="*/ 1413934 w 2755900"/>
              <a:gd name="connsiteY14" fmla="*/ 2641600 h 2713566"/>
              <a:gd name="connsiteX15" fmla="*/ 1426634 w 2755900"/>
              <a:gd name="connsiteY15" fmla="*/ 2578100 h 2713566"/>
              <a:gd name="connsiteX16" fmla="*/ 1532467 w 2755900"/>
              <a:gd name="connsiteY16" fmla="*/ 2578100 h 2713566"/>
              <a:gd name="connsiteX17" fmla="*/ 1524000 w 2755900"/>
              <a:gd name="connsiteY17" fmla="*/ 2514600 h 2713566"/>
              <a:gd name="connsiteX18" fmla="*/ 1604434 w 2755900"/>
              <a:gd name="connsiteY18" fmla="*/ 2510366 h 2713566"/>
              <a:gd name="connsiteX19" fmla="*/ 1604434 w 2755900"/>
              <a:gd name="connsiteY19" fmla="*/ 2451100 h 2713566"/>
              <a:gd name="connsiteX20" fmla="*/ 1739900 w 2755900"/>
              <a:gd name="connsiteY20" fmla="*/ 2451100 h 2713566"/>
              <a:gd name="connsiteX21" fmla="*/ 1739900 w 2755900"/>
              <a:gd name="connsiteY21" fmla="*/ 2383366 h 2713566"/>
              <a:gd name="connsiteX22" fmla="*/ 1871134 w 2755900"/>
              <a:gd name="connsiteY22" fmla="*/ 2379133 h 2713566"/>
              <a:gd name="connsiteX23" fmla="*/ 1879600 w 2755900"/>
              <a:gd name="connsiteY23" fmla="*/ 2311400 h 2713566"/>
              <a:gd name="connsiteX24" fmla="*/ 2095500 w 2755900"/>
              <a:gd name="connsiteY24" fmla="*/ 2315633 h 2713566"/>
              <a:gd name="connsiteX25" fmla="*/ 2091267 w 2755900"/>
              <a:gd name="connsiteY25" fmla="*/ 2184400 h 2713566"/>
              <a:gd name="connsiteX26" fmla="*/ 2214034 w 2755900"/>
              <a:gd name="connsiteY26" fmla="*/ 2180166 h 2713566"/>
              <a:gd name="connsiteX27" fmla="*/ 2226734 w 2755900"/>
              <a:gd name="connsiteY27" fmla="*/ 2125133 h 2713566"/>
              <a:gd name="connsiteX28" fmla="*/ 2743200 w 2755900"/>
              <a:gd name="connsiteY28" fmla="*/ 2112433 h 2713566"/>
              <a:gd name="connsiteX29" fmla="*/ 2755900 w 2755900"/>
              <a:gd name="connsiteY29" fmla="*/ 2053166 h 2713566"/>
              <a:gd name="connsiteX30" fmla="*/ 2628900 w 2755900"/>
              <a:gd name="connsiteY30" fmla="*/ 2044700 h 2713566"/>
              <a:gd name="connsiteX31" fmla="*/ 2620434 w 2755900"/>
              <a:gd name="connsiteY31" fmla="*/ 1714500 h 2713566"/>
              <a:gd name="connsiteX32" fmla="*/ 2480734 w 2755900"/>
              <a:gd name="connsiteY32" fmla="*/ 1706033 h 2713566"/>
              <a:gd name="connsiteX33" fmla="*/ 2480734 w 2755900"/>
              <a:gd name="connsiteY33" fmla="*/ 1642533 h 2713566"/>
              <a:gd name="connsiteX34" fmla="*/ 2349500 w 2755900"/>
              <a:gd name="connsiteY34" fmla="*/ 1642533 h 2713566"/>
              <a:gd name="connsiteX35" fmla="*/ 2345267 w 2755900"/>
              <a:gd name="connsiteY35" fmla="*/ 1028700 h 2713566"/>
              <a:gd name="connsiteX36" fmla="*/ 2099734 w 2755900"/>
              <a:gd name="connsiteY36" fmla="*/ 1032933 h 2713566"/>
              <a:gd name="connsiteX37" fmla="*/ 2091267 w 2755900"/>
              <a:gd name="connsiteY37" fmla="*/ 825500 h 2713566"/>
              <a:gd name="connsiteX38" fmla="*/ 1951567 w 2755900"/>
              <a:gd name="connsiteY38" fmla="*/ 833966 h 2713566"/>
              <a:gd name="connsiteX39" fmla="*/ 1955800 w 2755900"/>
              <a:gd name="connsiteY39" fmla="*/ 656166 h 2713566"/>
              <a:gd name="connsiteX40" fmla="*/ 1833034 w 2755900"/>
              <a:gd name="connsiteY40" fmla="*/ 651933 h 2713566"/>
              <a:gd name="connsiteX41" fmla="*/ 1583267 w 2755900"/>
              <a:gd name="connsiteY41" fmla="*/ 410633 h 2713566"/>
              <a:gd name="connsiteX42" fmla="*/ 1570567 w 2755900"/>
              <a:gd name="connsiteY42" fmla="*/ 347133 h 2713566"/>
              <a:gd name="connsiteX43" fmla="*/ 1536700 w 2755900"/>
              <a:gd name="connsiteY43" fmla="*/ 347133 h 2713566"/>
              <a:gd name="connsiteX44" fmla="*/ 1536700 w 2755900"/>
              <a:gd name="connsiteY44" fmla="*/ 203200 h 2713566"/>
              <a:gd name="connsiteX45" fmla="*/ 1473200 w 2755900"/>
              <a:gd name="connsiteY45" fmla="*/ 190500 h 2713566"/>
              <a:gd name="connsiteX46" fmla="*/ 1490134 w 2755900"/>
              <a:gd name="connsiteY46" fmla="*/ 127000 h 2713566"/>
              <a:gd name="connsiteX47" fmla="*/ 1422400 w 2755900"/>
              <a:gd name="connsiteY47" fmla="*/ 127000 h 2713566"/>
              <a:gd name="connsiteX48" fmla="*/ 1422400 w 2755900"/>
              <a:gd name="connsiteY48" fmla="*/ 55033 h 2713566"/>
              <a:gd name="connsiteX49" fmla="*/ 1032934 w 2755900"/>
              <a:gd name="connsiteY49" fmla="*/ 59266 h 2713566"/>
              <a:gd name="connsiteX50" fmla="*/ 1037167 w 2755900"/>
              <a:gd name="connsiteY50" fmla="*/ 0 h 2713566"/>
              <a:gd name="connsiteX51" fmla="*/ 804334 w 2755900"/>
              <a:gd name="connsiteY51" fmla="*/ 4233 h 2713566"/>
              <a:gd name="connsiteX52" fmla="*/ 804334 w 2755900"/>
              <a:gd name="connsiteY52" fmla="*/ 63500 h 2713566"/>
              <a:gd name="connsiteX53" fmla="*/ 567267 w 2755900"/>
              <a:gd name="connsiteY53" fmla="*/ 67733 h 2713566"/>
              <a:gd name="connsiteX54" fmla="*/ 563034 w 2755900"/>
              <a:gd name="connsiteY54" fmla="*/ 220133 h 2713566"/>
              <a:gd name="connsiteX55" fmla="*/ 541867 w 2755900"/>
              <a:gd name="connsiteY55" fmla="*/ 220133 h 2713566"/>
              <a:gd name="connsiteX56" fmla="*/ 541867 w 2755900"/>
              <a:gd name="connsiteY56" fmla="*/ 325966 h 2713566"/>
              <a:gd name="connsiteX57" fmla="*/ 419100 w 2755900"/>
              <a:gd name="connsiteY57" fmla="*/ 385233 h 2713566"/>
              <a:gd name="connsiteX58" fmla="*/ 414867 w 2755900"/>
              <a:gd name="connsiteY58" fmla="*/ 444500 h 2713566"/>
              <a:gd name="connsiteX59" fmla="*/ 533400 w 2755900"/>
              <a:gd name="connsiteY59" fmla="*/ 630766 h 2713566"/>
              <a:gd name="connsiteX60" fmla="*/ 541867 w 2755900"/>
              <a:gd name="connsiteY60" fmla="*/ 728133 h 2713566"/>
              <a:gd name="connsiteX61" fmla="*/ 254000 w 2755900"/>
              <a:gd name="connsiteY61" fmla="*/ 1138766 h 2713566"/>
              <a:gd name="connsiteX62" fmla="*/ 207434 w 2755900"/>
              <a:gd name="connsiteY62" fmla="*/ 1147233 h 2713566"/>
              <a:gd name="connsiteX63" fmla="*/ 198967 w 2755900"/>
              <a:gd name="connsiteY63" fmla="*/ 1219200 h 2713566"/>
              <a:gd name="connsiteX64" fmla="*/ 118534 w 2755900"/>
              <a:gd name="connsiteY64" fmla="*/ 1227666 h 2713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755900" h="2713566">
                <a:moveTo>
                  <a:pt x="118534" y="1227666"/>
                </a:moveTo>
                <a:lnTo>
                  <a:pt x="122767" y="1405466"/>
                </a:lnTo>
                <a:lnTo>
                  <a:pt x="131234" y="1549400"/>
                </a:lnTo>
                <a:lnTo>
                  <a:pt x="110067" y="1727200"/>
                </a:lnTo>
                <a:lnTo>
                  <a:pt x="101600" y="1938866"/>
                </a:lnTo>
                <a:lnTo>
                  <a:pt x="63500" y="2070100"/>
                </a:lnTo>
                <a:lnTo>
                  <a:pt x="12700" y="2247900"/>
                </a:lnTo>
                <a:lnTo>
                  <a:pt x="0" y="2396066"/>
                </a:lnTo>
                <a:lnTo>
                  <a:pt x="88900" y="2497666"/>
                </a:lnTo>
                <a:lnTo>
                  <a:pt x="139700" y="2578100"/>
                </a:lnTo>
                <a:lnTo>
                  <a:pt x="359834" y="2582333"/>
                </a:lnTo>
                <a:lnTo>
                  <a:pt x="436034" y="2700866"/>
                </a:lnTo>
                <a:lnTo>
                  <a:pt x="740834" y="2713566"/>
                </a:lnTo>
                <a:lnTo>
                  <a:pt x="740834" y="2645833"/>
                </a:lnTo>
                <a:lnTo>
                  <a:pt x="1413934" y="2641600"/>
                </a:lnTo>
                <a:lnTo>
                  <a:pt x="1426634" y="2578100"/>
                </a:lnTo>
                <a:lnTo>
                  <a:pt x="1532467" y="2578100"/>
                </a:lnTo>
                <a:lnTo>
                  <a:pt x="1524000" y="2514600"/>
                </a:lnTo>
                <a:lnTo>
                  <a:pt x="1604434" y="2510366"/>
                </a:lnTo>
                <a:lnTo>
                  <a:pt x="1604434" y="2451100"/>
                </a:lnTo>
                <a:lnTo>
                  <a:pt x="1739900" y="2451100"/>
                </a:lnTo>
                <a:lnTo>
                  <a:pt x="1739900" y="2383366"/>
                </a:lnTo>
                <a:lnTo>
                  <a:pt x="1871134" y="2379133"/>
                </a:lnTo>
                <a:lnTo>
                  <a:pt x="1879600" y="2311400"/>
                </a:lnTo>
                <a:lnTo>
                  <a:pt x="2095500" y="2315633"/>
                </a:lnTo>
                <a:lnTo>
                  <a:pt x="2091267" y="2184400"/>
                </a:lnTo>
                <a:lnTo>
                  <a:pt x="2214034" y="2180166"/>
                </a:lnTo>
                <a:lnTo>
                  <a:pt x="2226734" y="2125133"/>
                </a:lnTo>
                <a:lnTo>
                  <a:pt x="2743200" y="2112433"/>
                </a:lnTo>
                <a:lnTo>
                  <a:pt x="2755900" y="2053166"/>
                </a:lnTo>
                <a:lnTo>
                  <a:pt x="2628900" y="2044700"/>
                </a:lnTo>
                <a:lnTo>
                  <a:pt x="2620434" y="1714500"/>
                </a:lnTo>
                <a:lnTo>
                  <a:pt x="2480734" y="1706033"/>
                </a:lnTo>
                <a:lnTo>
                  <a:pt x="2480734" y="1642533"/>
                </a:lnTo>
                <a:lnTo>
                  <a:pt x="2349500" y="1642533"/>
                </a:lnTo>
                <a:lnTo>
                  <a:pt x="2345267" y="1028700"/>
                </a:lnTo>
                <a:lnTo>
                  <a:pt x="2099734" y="1032933"/>
                </a:lnTo>
                <a:lnTo>
                  <a:pt x="2091267" y="825500"/>
                </a:lnTo>
                <a:lnTo>
                  <a:pt x="1951567" y="833966"/>
                </a:lnTo>
                <a:lnTo>
                  <a:pt x="1955800" y="656166"/>
                </a:lnTo>
                <a:lnTo>
                  <a:pt x="1833034" y="651933"/>
                </a:lnTo>
                <a:lnTo>
                  <a:pt x="1583267" y="410633"/>
                </a:lnTo>
                <a:lnTo>
                  <a:pt x="1570567" y="347133"/>
                </a:lnTo>
                <a:lnTo>
                  <a:pt x="1536700" y="347133"/>
                </a:lnTo>
                <a:lnTo>
                  <a:pt x="1536700" y="203200"/>
                </a:lnTo>
                <a:lnTo>
                  <a:pt x="1473200" y="190500"/>
                </a:lnTo>
                <a:lnTo>
                  <a:pt x="1490134" y="127000"/>
                </a:lnTo>
                <a:lnTo>
                  <a:pt x="1422400" y="127000"/>
                </a:lnTo>
                <a:lnTo>
                  <a:pt x="1422400" y="55033"/>
                </a:lnTo>
                <a:lnTo>
                  <a:pt x="1032934" y="59266"/>
                </a:lnTo>
                <a:lnTo>
                  <a:pt x="1037167" y="0"/>
                </a:lnTo>
                <a:lnTo>
                  <a:pt x="804334" y="4233"/>
                </a:lnTo>
                <a:lnTo>
                  <a:pt x="804334" y="63500"/>
                </a:lnTo>
                <a:lnTo>
                  <a:pt x="567267" y="67733"/>
                </a:lnTo>
                <a:lnTo>
                  <a:pt x="563034" y="220133"/>
                </a:lnTo>
                <a:lnTo>
                  <a:pt x="541867" y="220133"/>
                </a:lnTo>
                <a:lnTo>
                  <a:pt x="541867" y="325966"/>
                </a:lnTo>
                <a:lnTo>
                  <a:pt x="419100" y="385233"/>
                </a:lnTo>
                <a:lnTo>
                  <a:pt x="414867" y="444500"/>
                </a:lnTo>
                <a:lnTo>
                  <a:pt x="533400" y="630766"/>
                </a:lnTo>
                <a:lnTo>
                  <a:pt x="541867" y="728133"/>
                </a:lnTo>
                <a:lnTo>
                  <a:pt x="254000" y="1138766"/>
                </a:lnTo>
                <a:lnTo>
                  <a:pt x="207434" y="1147233"/>
                </a:lnTo>
                <a:lnTo>
                  <a:pt x="198967" y="1219200"/>
                </a:lnTo>
                <a:lnTo>
                  <a:pt x="118534" y="1227666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AC01E0-0F0D-06B2-A182-E74117697892}"/>
              </a:ext>
            </a:extLst>
          </p:cNvPr>
          <p:cNvSpPr/>
          <p:nvPr/>
        </p:nvSpPr>
        <p:spPr bwMode="auto">
          <a:xfrm>
            <a:off x="7469632" y="6523168"/>
            <a:ext cx="1508760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MILES</a:t>
            </a:r>
          </a:p>
        </p:txBody>
      </p:sp>
      <p:grpSp>
        <p:nvGrpSpPr>
          <p:cNvPr id="11" name="North">
            <a:extLst>
              <a:ext uri="{FF2B5EF4-FFF2-40B4-BE49-F238E27FC236}">
                <a16:creationId xmlns:a16="http://schemas.microsoft.com/office/drawing/2014/main" id="{46A33A8D-45F9-6AB0-A81D-F8C36CFA2889}"/>
              </a:ext>
            </a:extLst>
          </p:cNvPr>
          <p:cNvGrpSpPr/>
          <p:nvPr/>
        </p:nvGrpSpPr>
        <p:grpSpPr>
          <a:xfrm>
            <a:off x="11636892" y="1299278"/>
            <a:ext cx="222818" cy="1358894"/>
            <a:chOff x="11708422" y="1157590"/>
            <a:chExt cx="222818" cy="135889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851A73-09DF-DCB4-16B3-07E46E66F4B6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0C7AB67-1E58-3C56-1F45-1F3FE334A7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Box 81">
            <a:extLst>
              <a:ext uri="{FF2B5EF4-FFF2-40B4-BE49-F238E27FC236}">
                <a16:creationId xmlns:a16="http://schemas.microsoft.com/office/drawing/2014/main" id="{B7F0FE01-66EC-6892-F4F4-B7F0E68C5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2258" y="6688723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6746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DC8C4-FE24-40F2-9C1B-0D5C3F24F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Yucca Flat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5BA326-C04B-4CEC-8034-A75DE7AFFA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05" b="1532"/>
          <a:stretch/>
        </p:blipFill>
        <p:spPr>
          <a:xfrm>
            <a:off x="6658017" y="1115741"/>
            <a:ext cx="5486400" cy="5671356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EBE704F-220E-4F3C-95BA-A9C077361074}"/>
              </a:ext>
            </a:extLst>
          </p:cNvPr>
          <p:cNvSpPr/>
          <p:nvPr/>
        </p:nvSpPr>
        <p:spPr>
          <a:xfrm>
            <a:off x="8441843" y="2673172"/>
            <a:ext cx="3382392" cy="3293143"/>
          </a:xfrm>
          <a:custGeom>
            <a:avLst/>
            <a:gdLst>
              <a:gd name="connsiteX0" fmla="*/ 118534 w 2755900"/>
              <a:gd name="connsiteY0" fmla="*/ 1227666 h 2713566"/>
              <a:gd name="connsiteX1" fmla="*/ 122767 w 2755900"/>
              <a:gd name="connsiteY1" fmla="*/ 1405466 h 2713566"/>
              <a:gd name="connsiteX2" fmla="*/ 131234 w 2755900"/>
              <a:gd name="connsiteY2" fmla="*/ 1549400 h 2713566"/>
              <a:gd name="connsiteX3" fmla="*/ 110067 w 2755900"/>
              <a:gd name="connsiteY3" fmla="*/ 1727200 h 2713566"/>
              <a:gd name="connsiteX4" fmla="*/ 101600 w 2755900"/>
              <a:gd name="connsiteY4" fmla="*/ 1938866 h 2713566"/>
              <a:gd name="connsiteX5" fmla="*/ 63500 w 2755900"/>
              <a:gd name="connsiteY5" fmla="*/ 2070100 h 2713566"/>
              <a:gd name="connsiteX6" fmla="*/ 12700 w 2755900"/>
              <a:gd name="connsiteY6" fmla="*/ 2247900 h 2713566"/>
              <a:gd name="connsiteX7" fmla="*/ 0 w 2755900"/>
              <a:gd name="connsiteY7" fmla="*/ 2396066 h 2713566"/>
              <a:gd name="connsiteX8" fmla="*/ 88900 w 2755900"/>
              <a:gd name="connsiteY8" fmla="*/ 2497666 h 2713566"/>
              <a:gd name="connsiteX9" fmla="*/ 139700 w 2755900"/>
              <a:gd name="connsiteY9" fmla="*/ 2578100 h 2713566"/>
              <a:gd name="connsiteX10" fmla="*/ 359834 w 2755900"/>
              <a:gd name="connsiteY10" fmla="*/ 2582333 h 2713566"/>
              <a:gd name="connsiteX11" fmla="*/ 436034 w 2755900"/>
              <a:gd name="connsiteY11" fmla="*/ 2700866 h 2713566"/>
              <a:gd name="connsiteX12" fmla="*/ 740834 w 2755900"/>
              <a:gd name="connsiteY12" fmla="*/ 2713566 h 2713566"/>
              <a:gd name="connsiteX13" fmla="*/ 740834 w 2755900"/>
              <a:gd name="connsiteY13" fmla="*/ 2645833 h 2713566"/>
              <a:gd name="connsiteX14" fmla="*/ 1413934 w 2755900"/>
              <a:gd name="connsiteY14" fmla="*/ 2641600 h 2713566"/>
              <a:gd name="connsiteX15" fmla="*/ 1426634 w 2755900"/>
              <a:gd name="connsiteY15" fmla="*/ 2578100 h 2713566"/>
              <a:gd name="connsiteX16" fmla="*/ 1532467 w 2755900"/>
              <a:gd name="connsiteY16" fmla="*/ 2578100 h 2713566"/>
              <a:gd name="connsiteX17" fmla="*/ 1524000 w 2755900"/>
              <a:gd name="connsiteY17" fmla="*/ 2514600 h 2713566"/>
              <a:gd name="connsiteX18" fmla="*/ 1604434 w 2755900"/>
              <a:gd name="connsiteY18" fmla="*/ 2510366 h 2713566"/>
              <a:gd name="connsiteX19" fmla="*/ 1604434 w 2755900"/>
              <a:gd name="connsiteY19" fmla="*/ 2451100 h 2713566"/>
              <a:gd name="connsiteX20" fmla="*/ 1739900 w 2755900"/>
              <a:gd name="connsiteY20" fmla="*/ 2451100 h 2713566"/>
              <a:gd name="connsiteX21" fmla="*/ 1739900 w 2755900"/>
              <a:gd name="connsiteY21" fmla="*/ 2383366 h 2713566"/>
              <a:gd name="connsiteX22" fmla="*/ 1871134 w 2755900"/>
              <a:gd name="connsiteY22" fmla="*/ 2379133 h 2713566"/>
              <a:gd name="connsiteX23" fmla="*/ 1879600 w 2755900"/>
              <a:gd name="connsiteY23" fmla="*/ 2311400 h 2713566"/>
              <a:gd name="connsiteX24" fmla="*/ 2095500 w 2755900"/>
              <a:gd name="connsiteY24" fmla="*/ 2315633 h 2713566"/>
              <a:gd name="connsiteX25" fmla="*/ 2091267 w 2755900"/>
              <a:gd name="connsiteY25" fmla="*/ 2184400 h 2713566"/>
              <a:gd name="connsiteX26" fmla="*/ 2214034 w 2755900"/>
              <a:gd name="connsiteY26" fmla="*/ 2180166 h 2713566"/>
              <a:gd name="connsiteX27" fmla="*/ 2226734 w 2755900"/>
              <a:gd name="connsiteY27" fmla="*/ 2125133 h 2713566"/>
              <a:gd name="connsiteX28" fmla="*/ 2743200 w 2755900"/>
              <a:gd name="connsiteY28" fmla="*/ 2112433 h 2713566"/>
              <a:gd name="connsiteX29" fmla="*/ 2755900 w 2755900"/>
              <a:gd name="connsiteY29" fmla="*/ 2053166 h 2713566"/>
              <a:gd name="connsiteX30" fmla="*/ 2628900 w 2755900"/>
              <a:gd name="connsiteY30" fmla="*/ 2044700 h 2713566"/>
              <a:gd name="connsiteX31" fmla="*/ 2620434 w 2755900"/>
              <a:gd name="connsiteY31" fmla="*/ 1714500 h 2713566"/>
              <a:gd name="connsiteX32" fmla="*/ 2480734 w 2755900"/>
              <a:gd name="connsiteY32" fmla="*/ 1706033 h 2713566"/>
              <a:gd name="connsiteX33" fmla="*/ 2480734 w 2755900"/>
              <a:gd name="connsiteY33" fmla="*/ 1642533 h 2713566"/>
              <a:gd name="connsiteX34" fmla="*/ 2349500 w 2755900"/>
              <a:gd name="connsiteY34" fmla="*/ 1642533 h 2713566"/>
              <a:gd name="connsiteX35" fmla="*/ 2345267 w 2755900"/>
              <a:gd name="connsiteY35" fmla="*/ 1028700 h 2713566"/>
              <a:gd name="connsiteX36" fmla="*/ 2099734 w 2755900"/>
              <a:gd name="connsiteY36" fmla="*/ 1032933 h 2713566"/>
              <a:gd name="connsiteX37" fmla="*/ 2091267 w 2755900"/>
              <a:gd name="connsiteY37" fmla="*/ 825500 h 2713566"/>
              <a:gd name="connsiteX38" fmla="*/ 1951567 w 2755900"/>
              <a:gd name="connsiteY38" fmla="*/ 833966 h 2713566"/>
              <a:gd name="connsiteX39" fmla="*/ 1955800 w 2755900"/>
              <a:gd name="connsiteY39" fmla="*/ 656166 h 2713566"/>
              <a:gd name="connsiteX40" fmla="*/ 1833034 w 2755900"/>
              <a:gd name="connsiteY40" fmla="*/ 651933 h 2713566"/>
              <a:gd name="connsiteX41" fmla="*/ 1583267 w 2755900"/>
              <a:gd name="connsiteY41" fmla="*/ 410633 h 2713566"/>
              <a:gd name="connsiteX42" fmla="*/ 1570567 w 2755900"/>
              <a:gd name="connsiteY42" fmla="*/ 347133 h 2713566"/>
              <a:gd name="connsiteX43" fmla="*/ 1536700 w 2755900"/>
              <a:gd name="connsiteY43" fmla="*/ 347133 h 2713566"/>
              <a:gd name="connsiteX44" fmla="*/ 1536700 w 2755900"/>
              <a:gd name="connsiteY44" fmla="*/ 203200 h 2713566"/>
              <a:gd name="connsiteX45" fmla="*/ 1473200 w 2755900"/>
              <a:gd name="connsiteY45" fmla="*/ 190500 h 2713566"/>
              <a:gd name="connsiteX46" fmla="*/ 1490134 w 2755900"/>
              <a:gd name="connsiteY46" fmla="*/ 127000 h 2713566"/>
              <a:gd name="connsiteX47" fmla="*/ 1422400 w 2755900"/>
              <a:gd name="connsiteY47" fmla="*/ 127000 h 2713566"/>
              <a:gd name="connsiteX48" fmla="*/ 1422400 w 2755900"/>
              <a:gd name="connsiteY48" fmla="*/ 55033 h 2713566"/>
              <a:gd name="connsiteX49" fmla="*/ 1032934 w 2755900"/>
              <a:gd name="connsiteY49" fmla="*/ 59266 h 2713566"/>
              <a:gd name="connsiteX50" fmla="*/ 1037167 w 2755900"/>
              <a:gd name="connsiteY50" fmla="*/ 0 h 2713566"/>
              <a:gd name="connsiteX51" fmla="*/ 804334 w 2755900"/>
              <a:gd name="connsiteY51" fmla="*/ 4233 h 2713566"/>
              <a:gd name="connsiteX52" fmla="*/ 804334 w 2755900"/>
              <a:gd name="connsiteY52" fmla="*/ 63500 h 2713566"/>
              <a:gd name="connsiteX53" fmla="*/ 567267 w 2755900"/>
              <a:gd name="connsiteY53" fmla="*/ 67733 h 2713566"/>
              <a:gd name="connsiteX54" fmla="*/ 563034 w 2755900"/>
              <a:gd name="connsiteY54" fmla="*/ 220133 h 2713566"/>
              <a:gd name="connsiteX55" fmla="*/ 541867 w 2755900"/>
              <a:gd name="connsiteY55" fmla="*/ 220133 h 2713566"/>
              <a:gd name="connsiteX56" fmla="*/ 541867 w 2755900"/>
              <a:gd name="connsiteY56" fmla="*/ 325966 h 2713566"/>
              <a:gd name="connsiteX57" fmla="*/ 419100 w 2755900"/>
              <a:gd name="connsiteY57" fmla="*/ 385233 h 2713566"/>
              <a:gd name="connsiteX58" fmla="*/ 414867 w 2755900"/>
              <a:gd name="connsiteY58" fmla="*/ 444500 h 2713566"/>
              <a:gd name="connsiteX59" fmla="*/ 533400 w 2755900"/>
              <a:gd name="connsiteY59" fmla="*/ 630766 h 2713566"/>
              <a:gd name="connsiteX60" fmla="*/ 541867 w 2755900"/>
              <a:gd name="connsiteY60" fmla="*/ 728133 h 2713566"/>
              <a:gd name="connsiteX61" fmla="*/ 254000 w 2755900"/>
              <a:gd name="connsiteY61" fmla="*/ 1138766 h 2713566"/>
              <a:gd name="connsiteX62" fmla="*/ 207434 w 2755900"/>
              <a:gd name="connsiteY62" fmla="*/ 1147233 h 2713566"/>
              <a:gd name="connsiteX63" fmla="*/ 198967 w 2755900"/>
              <a:gd name="connsiteY63" fmla="*/ 1219200 h 2713566"/>
              <a:gd name="connsiteX64" fmla="*/ 118534 w 2755900"/>
              <a:gd name="connsiteY64" fmla="*/ 1227666 h 2713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755900" h="2713566">
                <a:moveTo>
                  <a:pt x="118534" y="1227666"/>
                </a:moveTo>
                <a:lnTo>
                  <a:pt x="122767" y="1405466"/>
                </a:lnTo>
                <a:lnTo>
                  <a:pt x="131234" y="1549400"/>
                </a:lnTo>
                <a:lnTo>
                  <a:pt x="110067" y="1727200"/>
                </a:lnTo>
                <a:lnTo>
                  <a:pt x="101600" y="1938866"/>
                </a:lnTo>
                <a:lnTo>
                  <a:pt x="63500" y="2070100"/>
                </a:lnTo>
                <a:lnTo>
                  <a:pt x="12700" y="2247900"/>
                </a:lnTo>
                <a:lnTo>
                  <a:pt x="0" y="2396066"/>
                </a:lnTo>
                <a:lnTo>
                  <a:pt x="88900" y="2497666"/>
                </a:lnTo>
                <a:lnTo>
                  <a:pt x="139700" y="2578100"/>
                </a:lnTo>
                <a:lnTo>
                  <a:pt x="359834" y="2582333"/>
                </a:lnTo>
                <a:lnTo>
                  <a:pt x="436034" y="2700866"/>
                </a:lnTo>
                <a:lnTo>
                  <a:pt x="740834" y="2713566"/>
                </a:lnTo>
                <a:lnTo>
                  <a:pt x="740834" y="2645833"/>
                </a:lnTo>
                <a:lnTo>
                  <a:pt x="1413934" y="2641600"/>
                </a:lnTo>
                <a:lnTo>
                  <a:pt x="1426634" y="2578100"/>
                </a:lnTo>
                <a:lnTo>
                  <a:pt x="1532467" y="2578100"/>
                </a:lnTo>
                <a:lnTo>
                  <a:pt x="1524000" y="2514600"/>
                </a:lnTo>
                <a:lnTo>
                  <a:pt x="1604434" y="2510366"/>
                </a:lnTo>
                <a:lnTo>
                  <a:pt x="1604434" y="2451100"/>
                </a:lnTo>
                <a:lnTo>
                  <a:pt x="1739900" y="2451100"/>
                </a:lnTo>
                <a:lnTo>
                  <a:pt x="1739900" y="2383366"/>
                </a:lnTo>
                <a:lnTo>
                  <a:pt x="1871134" y="2379133"/>
                </a:lnTo>
                <a:lnTo>
                  <a:pt x="1879600" y="2311400"/>
                </a:lnTo>
                <a:lnTo>
                  <a:pt x="2095500" y="2315633"/>
                </a:lnTo>
                <a:lnTo>
                  <a:pt x="2091267" y="2184400"/>
                </a:lnTo>
                <a:lnTo>
                  <a:pt x="2214034" y="2180166"/>
                </a:lnTo>
                <a:lnTo>
                  <a:pt x="2226734" y="2125133"/>
                </a:lnTo>
                <a:lnTo>
                  <a:pt x="2743200" y="2112433"/>
                </a:lnTo>
                <a:lnTo>
                  <a:pt x="2755900" y="2053166"/>
                </a:lnTo>
                <a:lnTo>
                  <a:pt x="2628900" y="2044700"/>
                </a:lnTo>
                <a:lnTo>
                  <a:pt x="2620434" y="1714500"/>
                </a:lnTo>
                <a:lnTo>
                  <a:pt x="2480734" y="1706033"/>
                </a:lnTo>
                <a:lnTo>
                  <a:pt x="2480734" y="1642533"/>
                </a:lnTo>
                <a:lnTo>
                  <a:pt x="2349500" y="1642533"/>
                </a:lnTo>
                <a:lnTo>
                  <a:pt x="2345267" y="1028700"/>
                </a:lnTo>
                <a:lnTo>
                  <a:pt x="2099734" y="1032933"/>
                </a:lnTo>
                <a:lnTo>
                  <a:pt x="2091267" y="825500"/>
                </a:lnTo>
                <a:lnTo>
                  <a:pt x="1951567" y="833966"/>
                </a:lnTo>
                <a:lnTo>
                  <a:pt x="1955800" y="656166"/>
                </a:lnTo>
                <a:lnTo>
                  <a:pt x="1833034" y="651933"/>
                </a:lnTo>
                <a:lnTo>
                  <a:pt x="1583267" y="410633"/>
                </a:lnTo>
                <a:lnTo>
                  <a:pt x="1570567" y="347133"/>
                </a:lnTo>
                <a:lnTo>
                  <a:pt x="1536700" y="347133"/>
                </a:lnTo>
                <a:lnTo>
                  <a:pt x="1536700" y="203200"/>
                </a:lnTo>
                <a:lnTo>
                  <a:pt x="1473200" y="190500"/>
                </a:lnTo>
                <a:lnTo>
                  <a:pt x="1490134" y="127000"/>
                </a:lnTo>
                <a:lnTo>
                  <a:pt x="1422400" y="127000"/>
                </a:lnTo>
                <a:lnTo>
                  <a:pt x="1422400" y="55033"/>
                </a:lnTo>
                <a:lnTo>
                  <a:pt x="1032934" y="59266"/>
                </a:lnTo>
                <a:lnTo>
                  <a:pt x="1037167" y="0"/>
                </a:lnTo>
                <a:lnTo>
                  <a:pt x="804334" y="4233"/>
                </a:lnTo>
                <a:lnTo>
                  <a:pt x="804334" y="63500"/>
                </a:lnTo>
                <a:lnTo>
                  <a:pt x="567267" y="67733"/>
                </a:lnTo>
                <a:lnTo>
                  <a:pt x="563034" y="220133"/>
                </a:lnTo>
                <a:lnTo>
                  <a:pt x="541867" y="220133"/>
                </a:lnTo>
                <a:lnTo>
                  <a:pt x="541867" y="325966"/>
                </a:lnTo>
                <a:lnTo>
                  <a:pt x="419100" y="385233"/>
                </a:lnTo>
                <a:lnTo>
                  <a:pt x="414867" y="444500"/>
                </a:lnTo>
                <a:lnTo>
                  <a:pt x="533400" y="630766"/>
                </a:lnTo>
                <a:lnTo>
                  <a:pt x="541867" y="728133"/>
                </a:lnTo>
                <a:lnTo>
                  <a:pt x="254000" y="1138766"/>
                </a:lnTo>
                <a:lnTo>
                  <a:pt x="207434" y="1147233"/>
                </a:lnTo>
                <a:lnTo>
                  <a:pt x="198967" y="1219200"/>
                </a:lnTo>
                <a:lnTo>
                  <a:pt x="118534" y="1227666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E283EF-9665-751E-CFBC-E95A079622DD}"/>
              </a:ext>
            </a:extLst>
          </p:cNvPr>
          <p:cNvSpPr/>
          <p:nvPr/>
        </p:nvSpPr>
        <p:spPr bwMode="auto">
          <a:xfrm>
            <a:off x="9060225" y="6453433"/>
            <a:ext cx="1773936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MILES</a:t>
            </a:r>
          </a:p>
        </p:txBody>
      </p:sp>
      <p:grpSp>
        <p:nvGrpSpPr>
          <p:cNvPr id="10" name="North">
            <a:extLst>
              <a:ext uri="{FF2B5EF4-FFF2-40B4-BE49-F238E27FC236}">
                <a16:creationId xmlns:a16="http://schemas.microsoft.com/office/drawing/2014/main" id="{9D3A5A61-56C1-DEF7-AB01-51C5F0B30E4C}"/>
              </a:ext>
            </a:extLst>
          </p:cNvPr>
          <p:cNvGrpSpPr/>
          <p:nvPr/>
        </p:nvGrpSpPr>
        <p:grpSpPr>
          <a:xfrm>
            <a:off x="11752152" y="2036942"/>
            <a:ext cx="222818" cy="1358894"/>
            <a:chOff x="11708422" y="1157590"/>
            <a:chExt cx="222818" cy="13588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59C2F4-E6EA-1385-ED5D-D9CBFB2F4C5B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9CC2E48-D5D7-B88F-51F6-1260DBF70A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chemeClr val="tx1"/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Box 81">
            <a:extLst>
              <a:ext uri="{FF2B5EF4-FFF2-40B4-BE49-F238E27FC236}">
                <a16:creationId xmlns:a16="http://schemas.microsoft.com/office/drawing/2014/main" id="{80F8D5EB-980D-8EDB-6965-9CBD24EC4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9889" y="6687456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Table">
            <a:extLst>
              <a:ext uri="{FF2B5EF4-FFF2-40B4-BE49-F238E27FC236}">
                <a16:creationId xmlns:a16="http://schemas.microsoft.com/office/drawing/2014/main" id="{4664E9BE-6A57-8083-5D30-3C1F5824AA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208" y="1805327"/>
            <a:ext cx="6543675" cy="4082642"/>
          </a:xfrm>
          <a:prstGeom prst="rect">
            <a:avLst/>
          </a:prstGeom>
        </p:spPr>
      </p:pic>
      <p:sp>
        <p:nvSpPr>
          <p:cNvPr id="21" name="MapBOX">
            <a:extLst>
              <a:ext uri="{FF2B5EF4-FFF2-40B4-BE49-F238E27FC236}">
                <a16:creationId xmlns:a16="http://schemas.microsoft.com/office/drawing/2014/main" id="{994E88D8-897C-2767-F7DB-09813DB7C93E}"/>
              </a:ext>
            </a:extLst>
          </p:cNvPr>
          <p:cNvSpPr/>
          <p:nvPr/>
        </p:nvSpPr>
        <p:spPr bwMode="auto">
          <a:xfrm>
            <a:off x="9242240" y="4886149"/>
            <a:ext cx="640080" cy="4572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TableBOX">
            <a:extLst>
              <a:ext uri="{FF2B5EF4-FFF2-40B4-BE49-F238E27FC236}">
                <a16:creationId xmlns:a16="http://schemas.microsoft.com/office/drawing/2014/main" id="{BFBC0275-506A-0C7F-DA41-736B3F7ED903}"/>
              </a:ext>
            </a:extLst>
          </p:cNvPr>
          <p:cNvSpPr/>
          <p:nvPr/>
        </p:nvSpPr>
        <p:spPr bwMode="auto">
          <a:xfrm>
            <a:off x="5803796" y="2267774"/>
            <a:ext cx="612119" cy="400522"/>
          </a:xfrm>
          <a:prstGeom prst="rect">
            <a:avLst/>
          </a:prstGeom>
          <a:noFill/>
          <a:ln w="44450" cap="flat" cmpd="sng" algn="ctr">
            <a:solidFill>
              <a:srgbClr val="21A5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6287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-0.08125 0.0680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34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33333E-6 L -0.06458 -0.0606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9" y="-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6806 L -0.08073 0.1224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70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58 -0.06064 L 0.00612 -0.2275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" y="-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73 0.12246 L -0.0806 0.1759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2 -0.22754 L 0.12149 -0.2997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6 0.17593 L -0.08034 0.2312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75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49 -0.29977 L 0.17969 -0.1993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34 0.23125 L 0.0013 0.308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6" y="386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3088 L 0.00156 0.42547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83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69 -0.1993 L 0.07149 0.04561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5" animBg="1"/>
      <p:bldP spid="21" grpId="6" animBg="1"/>
      <p:bldP spid="21" grpId="7" animBg="1"/>
      <p:bldP spid="21" grpId="8" animBg="1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028FE-F583-F434-D8F0-2EB3FA215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Goodness of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3FE31-93C2-73AC-CDFF-6DCC2F9BE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97280"/>
            <a:ext cx="6242100" cy="5486400"/>
          </a:xfrm>
        </p:spPr>
        <p:txBody>
          <a:bodyPr/>
          <a:lstStyle/>
          <a:p>
            <a:r>
              <a:rPr lang="en-US" sz="2800" dirty="0"/>
              <a:t>Calibration should be evaluated with more than basic statistics</a:t>
            </a:r>
          </a:p>
          <a:p>
            <a:pPr lvl="1"/>
            <a:r>
              <a:rPr lang="en-US" sz="2400" dirty="0"/>
              <a:t>Observation type, count, min, max,… </a:t>
            </a:r>
          </a:p>
          <a:p>
            <a:pPr lvl="1"/>
            <a:r>
              <a:rPr lang="en-US" sz="2400" dirty="0"/>
              <a:t>Root-mean-square (RMS) common measure of fit</a:t>
            </a:r>
          </a:p>
          <a:p>
            <a:r>
              <a:rPr lang="en-US" sz="2800" dirty="0"/>
              <a:t>Basic charts provide context</a:t>
            </a:r>
          </a:p>
          <a:p>
            <a:pPr lvl="1"/>
            <a:r>
              <a:rPr lang="en-US" sz="2400" dirty="0"/>
              <a:t>RMS error compared to range</a:t>
            </a:r>
          </a:p>
          <a:p>
            <a:pPr lvl="1"/>
            <a:r>
              <a:rPr lang="en-US" sz="2400" dirty="0"/>
              <a:t>Still limited to formal observations</a:t>
            </a:r>
          </a:p>
          <a:p>
            <a:r>
              <a:rPr lang="en-US" sz="2800" dirty="0"/>
              <a:t>Model plausibility also rests on unquantified results</a:t>
            </a:r>
          </a:p>
          <a:p>
            <a:pPr lvl="1"/>
            <a:r>
              <a:rPr lang="en-US" sz="2400" dirty="0"/>
              <a:t>Add complete time series to hydrographs</a:t>
            </a:r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1C61ACFF-5666-3318-1AE3-25F92F05A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194560"/>
            <a:ext cx="5842000" cy="2560320"/>
          </a:xfrm>
          <a:prstGeom prst="rect">
            <a:avLst/>
          </a:prstGeom>
        </p:spPr>
      </p:pic>
      <p:pic>
        <p:nvPicPr>
          <p:cNvPr id="6" name="1:1_DV3parts">
            <a:extLst>
              <a:ext uri="{FF2B5EF4-FFF2-40B4-BE49-F238E27FC236}">
                <a16:creationId xmlns:a16="http://schemas.microsoft.com/office/drawing/2014/main" id="{B6A1A234-0A42-231F-4A63-E583BB5AA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1188720"/>
            <a:ext cx="5852160" cy="5577840"/>
          </a:xfrm>
          <a:prstGeom prst="rect">
            <a:avLst/>
          </a:prstGeom>
        </p:spPr>
      </p:pic>
      <p:pic>
        <p:nvPicPr>
          <p:cNvPr id="7" name="1:1_DV2-DV3">
            <a:extLst>
              <a:ext uri="{FF2B5EF4-FFF2-40B4-BE49-F238E27FC236}">
                <a16:creationId xmlns:a16="http://schemas.microsoft.com/office/drawing/2014/main" id="{9B94B4A0-0BDC-41F5-BD56-4396B2299F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1188720"/>
            <a:ext cx="5852160" cy="5577840"/>
          </a:xfrm>
          <a:prstGeom prst="rect">
            <a:avLst/>
          </a:prstGeom>
        </p:spPr>
      </p:pic>
      <p:sp>
        <p:nvSpPr>
          <p:cNvPr id="4" name="Text Box 81">
            <a:extLst>
              <a:ext uri="{FF2B5EF4-FFF2-40B4-BE49-F238E27FC236}">
                <a16:creationId xmlns:a16="http://schemas.microsoft.com/office/drawing/2014/main" id="{8DE889DF-0EB9-B4D2-DBC5-6E228A7A5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7374" y="6675120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582500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93DE0-16F4-7D9D-ADFB-B28F04C7B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Pathlines—Manager Simple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F96E8-A708-1BEB-5C4B-C13DC25B34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97280"/>
            <a:ext cx="6821823" cy="5486400"/>
          </a:xfrm>
        </p:spPr>
        <p:txBody>
          <a:bodyPr/>
          <a:lstStyle/>
          <a:p>
            <a:r>
              <a:rPr lang="en-US" sz="2800" dirty="0"/>
              <a:t>Flow to Furnace Creek area </a:t>
            </a:r>
            <a:br>
              <a:rPr lang="en-US" sz="2800" dirty="0"/>
            </a:br>
            <a:r>
              <a:rPr lang="en-US" sz="2800" dirty="0"/>
              <a:t>important to National Parks</a:t>
            </a:r>
          </a:p>
          <a:p>
            <a:pPr lvl="1"/>
            <a:r>
              <a:rPr lang="en-US" sz="2400" dirty="0"/>
              <a:t>Flow simulated by DV2 &amp; DV3 models</a:t>
            </a:r>
          </a:p>
          <a:p>
            <a:pPr lvl="1"/>
            <a:r>
              <a:rPr lang="en-US" sz="2400" dirty="0"/>
              <a:t>Geochemistry of Furnace Creek springs </a:t>
            </a:r>
          </a:p>
          <a:p>
            <a:pPr lvl="2"/>
            <a:r>
              <a:rPr lang="en-US" sz="2000" dirty="0"/>
              <a:t>60% from AFFCR basin </a:t>
            </a:r>
          </a:p>
          <a:p>
            <a:pPr lvl="2"/>
            <a:r>
              <a:rPr lang="en-US" sz="2000" dirty="0"/>
              <a:t>40% from Ash Meadows basin</a:t>
            </a:r>
          </a:p>
          <a:p>
            <a:pPr lvl="1"/>
            <a:r>
              <a:rPr lang="en-US" sz="2400" dirty="0"/>
              <a:t>Identify most plausible model</a:t>
            </a:r>
          </a:p>
          <a:p>
            <a:r>
              <a:rPr lang="en-US" sz="2800" dirty="0"/>
              <a:t>Backtrack paths from Furnace Creek</a:t>
            </a:r>
          </a:p>
          <a:p>
            <a:pPr lvl="1"/>
            <a:r>
              <a:rPr lang="en-US" sz="2400" dirty="0"/>
              <a:t>Flow-weighted pathlines</a:t>
            </a:r>
          </a:p>
          <a:p>
            <a:pPr lvl="1"/>
            <a:r>
              <a:rPr lang="en-US" sz="2400" dirty="0"/>
              <a:t>Color by originating basin</a:t>
            </a:r>
          </a:p>
          <a:p>
            <a:pPr lvl="1"/>
            <a:r>
              <a:rPr lang="en-US" sz="2400" dirty="0"/>
              <a:t>Results need little explanation</a:t>
            </a:r>
          </a:p>
          <a:p>
            <a:r>
              <a:rPr lang="en-US" sz="2800" dirty="0"/>
              <a:t>DV3 pathlines remain plausible</a:t>
            </a:r>
          </a:p>
        </p:txBody>
      </p:sp>
      <p:pic>
        <p:nvPicPr>
          <p:cNvPr id="7" name="JustBasins">
            <a:extLst>
              <a:ext uri="{FF2B5EF4-FFF2-40B4-BE49-F238E27FC236}">
                <a16:creationId xmlns:a16="http://schemas.microsoft.com/office/drawing/2014/main" id="{81708C86-08EB-59C6-2F47-C332C6A532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58000" y="1188720"/>
            <a:ext cx="5261799" cy="5577840"/>
          </a:xfrm>
          <a:prstGeom prst="rect">
            <a:avLst/>
          </a:prstGeom>
        </p:spPr>
      </p:pic>
      <p:sp>
        <p:nvSpPr>
          <p:cNvPr id="13" name="Pahrump">
            <a:extLst>
              <a:ext uri="{FF2B5EF4-FFF2-40B4-BE49-F238E27FC236}">
                <a16:creationId xmlns:a16="http://schemas.microsoft.com/office/drawing/2014/main" id="{6D57C9AE-A924-6B73-A204-50F9B4AD3B86}"/>
              </a:ext>
            </a:extLst>
          </p:cNvPr>
          <p:cNvSpPr txBox="1"/>
          <p:nvPr/>
        </p:nvSpPr>
        <p:spPr>
          <a:xfrm>
            <a:off x="9043227" y="6085318"/>
            <a:ext cx="1072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Pahrump</a:t>
            </a:r>
          </a:p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</a:p>
        </p:txBody>
      </p:sp>
      <p:sp>
        <p:nvSpPr>
          <p:cNvPr id="14" name="PMOV">
            <a:extLst>
              <a:ext uri="{FF2B5EF4-FFF2-40B4-BE49-F238E27FC236}">
                <a16:creationId xmlns:a16="http://schemas.microsoft.com/office/drawing/2014/main" id="{422D652B-EE13-DE95-E009-A1BF57F9A367}"/>
              </a:ext>
            </a:extLst>
          </p:cNvPr>
          <p:cNvSpPr txBox="1"/>
          <p:nvPr/>
        </p:nvSpPr>
        <p:spPr>
          <a:xfrm>
            <a:off x="7742773" y="1740439"/>
            <a:ext cx="1507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Pahute Mesa-</a:t>
            </a:r>
          </a:p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Oasis Valley</a:t>
            </a:r>
          </a:p>
        </p:txBody>
      </p:sp>
      <p:sp>
        <p:nvSpPr>
          <p:cNvPr id="15" name="Right Arrow 3">
            <a:extLst>
              <a:ext uri="{FF2B5EF4-FFF2-40B4-BE49-F238E27FC236}">
                <a16:creationId xmlns:a16="http://schemas.microsoft.com/office/drawing/2014/main" id="{807F792A-E8AB-73C8-4E23-A9F24EB62CF3}"/>
              </a:ext>
            </a:extLst>
          </p:cNvPr>
          <p:cNvSpPr/>
          <p:nvPr/>
        </p:nvSpPr>
        <p:spPr bwMode="auto">
          <a:xfrm rot="21293344" flipH="1">
            <a:off x="8446761" y="4691367"/>
            <a:ext cx="403381" cy="296167"/>
          </a:xfrm>
          <a:prstGeom prst="rightArrow">
            <a:avLst>
              <a:gd name="adj1" fmla="val 50000"/>
              <a:gd name="adj2" fmla="val 55955"/>
            </a:avLst>
          </a:prstGeom>
          <a:solidFill>
            <a:schemeClr val="accent2">
              <a:lumMod val="75000"/>
              <a:alpha val="75000"/>
            </a:schemeClr>
          </a:solidFill>
          <a:ln w="25400" cap="rnd" cmpd="sng" algn="ctr">
            <a:solidFill>
              <a:srgbClr val="04F0FC"/>
            </a:solidFill>
            <a:prstDash val="solid"/>
            <a:bevel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Blank_PMOV+PV">
            <a:extLst>
              <a:ext uri="{FF2B5EF4-FFF2-40B4-BE49-F238E27FC236}">
                <a16:creationId xmlns:a16="http://schemas.microsoft.com/office/drawing/2014/main" id="{9E27783A-CF82-9D71-9753-C1D78B130435}"/>
              </a:ext>
            </a:extLst>
          </p:cNvPr>
          <p:cNvGrpSpPr/>
          <p:nvPr/>
        </p:nvGrpSpPr>
        <p:grpSpPr>
          <a:xfrm>
            <a:off x="6861999" y="1188719"/>
            <a:ext cx="5257800" cy="5577840"/>
            <a:chOff x="29232" y="4593"/>
            <a:chExt cx="2857500" cy="3333750"/>
          </a:xfrm>
        </p:grpSpPr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320F4523-F080-49A7-A294-79503C185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32" y="4593"/>
              <a:ext cx="2857500" cy="3333750"/>
            </a:xfrm>
            <a:custGeom>
              <a:avLst/>
              <a:gdLst>
                <a:gd name="T0" fmla="*/ 18 w 300"/>
                <a:gd name="T1" fmla="*/ 153 h 350"/>
                <a:gd name="T2" fmla="*/ 32 w 300"/>
                <a:gd name="T3" fmla="*/ 156 h 350"/>
                <a:gd name="T4" fmla="*/ 43 w 300"/>
                <a:gd name="T5" fmla="*/ 163 h 350"/>
                <a:gd name="T6" fmla="*/ 55 w 300"/>
                <a:gd name="T7" fmla="*/ 170 h 350"/>
                <a:gd name="T8" fmla="*/ 62 w 300"/>
                <a:gd name="T9" fmla="*/ 164 h 350"/>
                <a:gd name="T10" fmla="*/ 66 w 300"/>
                <a:gd name="T11" fmla="*/ 152 h 350"/>
                <a:gd name="T12" fmla="*/ 76 w 300"/>
                <a:gd name="T13" fmla="*/ 146 h 350"/>
                <a:gd name="T14" fmla="*/ 85 w 300"/>
                <a:gd name="T15" fmla="*/ 139 h 350"/>
                <a:gd name="T16" fmla="*/ 93 w 300"/>
                <a:gd name="T17" fmla="*/ 131 h 350"/>
                <a:gd name="T18" fmla="*/ 102 w 300"/>
                <a:gd name="T19" fmla="*/ 124 h 350"/>
                <a:gd name="T20" fmla="*/ 110 w 300"/>
                <a:gd name="T21" fmla="*/ 115 h 350"/>
                <a:gd name="T22" fmla="*/ 119 w 300"/>
                <a:gd name="T23" fmla="*/ 108 h 350"/>
                <a:gd name="T24" fmla="*/ 125 w 300"/>
                <a:gd name="T25" fmla="*/ 97 h 350"/>
                <a:gd name="T26" fmla="*/ 125 w 300"/>
                <a:gd name="T27" fmla="*/ 87 h 350"/>
                <a:gd name="T28" fmla="*/ 129 w 300"/>
                <a:gd name="T29" fmla="*/ 75 h 350"/>
                <a:gd name="T30" fmla="*/ 135 w 300"/>
                <a:gd name="T31" fmla="*/ 65 h 350"/>
                <a:gd name="T32" fmla="*/ 142 w 300"/>
                <a:gd name="T33" fmla="*/ 55 h 350"/>
                <a:gd name="T34" fmla="*/ 143 w 300"/>
                <a:gd name="T35" fmla="*/ 43 h 350"/>
                <a:gd name="T36" fmla="*/ 154 w 300"/>
                <a:gd name="T37" fmla="*/ 41 h 350"/>
                <a:gd name="T38" fmla="*/ 170 w 300"/>
                <a:gd name="T39" fmla="*/ 39 h 350"/>
                <a:gd name="T40" fmla="*/ 186 w 300"/>
                <a:gd name="T41" fmla="*/ 40 h 350"/>
                <a:gd name="T42" fmla="*/ 200 w 300"/>
                <a:gd name="T43" fmla="*/ 30 h 350"/>
                <a:gd name="T44" fmla="*/ 213 w 300"/>
                <a:gd name="T45" fmla="*/ 18 h 350"/>
                <a:gd name="T46" fmla="*/ 225 w 300"/>
                <a:gd name="T47" fmla="*/ 9 h 350"/>
                <a:gd name="T48" fmla="*/ 238 w 300"/>
                <a:gd name="T49" fmla="*/ 16 h 350"/>
                <a:gd name="T50" fmla="*/ 237 w 300"/>
                <a:gd name="T51" fmla="*/ 35 h 350"/>
                <a:gd name="T52" fmla="*/ 239 w 300"/>
                <a:gd name="T53" fmla="*/ 53 h 350"/>
                <a:gd name="T54" fmla="*/ 247 w 300"/>
                <a:gd name="T55" fmla="*/ 69 h 350"/>
                <a:gd name="T56" fmla="*/ 252 w 300"/>
                <a:gd name="T57" fmla="*/ 86 h 350"/>
                <a:gd name="T58" fmla="*/ 275 w 300"/>
                <a:gd name="T59" fmla="*/ 124 h 350"/>
                <a:gd name="T60" fmla="*/ 273 w 300"/>
                <a:gd name="T61" fmla="*/ 214 h 350"/>
                <a:gd name="T62" fmla="*/ 233 w 300"/>
                <a:gd name="T63" fmla="*/ 256 h 350"/>
                <a:gd name="T64" fmla="*/ 218 w 300"/>
                <a:gd name="T65" fmla="*/ 276 h 350"/>
                <a:gd name="T66" fmla="*/ 200 w 300"/>
                <a:gd name="T67" fmla="*/ 282 h 350"/>
                <a:gd name="T68" fmla="*/ 192 w 300"/>
                <a:gd name="T69" fmla="*/ 271 h 350"/>
                <a:gd name="T70" fmla="*/ 177 w 300"/>
                <a:gd name="T71" fmla="*/ 263 h 350"/>
                <a:gd name="T72" fmla="*/ 164 w 300"/>
                <a:gd name="T73" fmla="*/ 252 h 350"/>
                <a:gd name="T74" fmla="*/ 149 w 300"/>
                <a:gd name="T75" fmla="*/ 249 h 350"/>
                <a:gd name="T76" fmla="*/ 139 w 300"/>
                <a:gd name="T77" fmla="*/ 264 h 350"/>
                <a:gd name="T78" fmla="*/ 119 w 300"/>
                <a:gd name="T79" fmla="*/ 290 h 350"/>
                <a:gd name="T80" fmla="*/ 124 w 300"/>
                <a:gd name="T81" fmla="*/ 305 h 350"/>
                <a:gd name="T82" fmla="*/ 108 w 300"/>
                <a:gd name="T83" fmla="*/ 303 h 350"/>
                <a:gd name="T84" fmla="*/ 95 w 300"/>
                <a:gd name="T85" fmla="*/ 313 h 350"/>
                <a:gd name="T86" fmla="*/ 84 w 300"/>
                <a:gd name="T87" fmla="*/ 327 h 350"/>
                <a:gd name="T88" fmla="*/ 70 w 300"/>
                <a:gd name="T89" fmla="*/ 337 h 350"/>
                <a:gd name="T90" fmla="*/ 54 w 300"/>
                <a:gd name="T91" fmla="*/ 341 h 350"/>
                <a:gd name="T92" fmla="*/ 45 w 300"/>
                <a:gd name="T93" fmla="*/ 332 h 350"/>
                <a:gd name="T94" fmla="*/ 41 w 300"/>
                <a:gd name="T95" fmla="*/ 314 h 350"/>
                <a:gd name="T96" fmla="*/ 38 w 300"/>
                <a:gd name="T97" fmla="*/ 295 h 350"/>
                <a:gd name="T98" fmla="*/ 33 w 300"/>
                <a:gd name="T99" fmla="*/ 277 h 350"/>
                <a:gd name="T100" fmla="*/ 28 w 300"/>
                <a:gd name="T101" fmla="*/ 260 h 350"/>
                <a:gd name="T102" fmla="*/ 25 w 300"/>
                <a:gd name="T103" fmla="*/ 241 h 350"/>
                <a:gd name="T104" fmla="*/ 18 w 300"/>
                <a:gd name="T105" fmla="*/ 225 h 350"/>
                <a:gd name="T106" fmla="*/ 28 w 300"/>
                <a:gd name="T107" fmla="*/ 210 h 350"/>
                <a:gd name="T108" fmla="*/ 27 w 300"/>
                <a:gd name="T109" fmla="*/ 194 h 350"/>
                <a:gd name="T110" fmla="*/ 15 w 300"/>
                <a:gd name="T111" fmla="*/ 183 h 350"/>
                <a:gd name="T112" fmla="*/ 8 w 300"/>
                <a:gd name="T113" fmla="*/ 167 h 350"/>
                <a:gd name="T114" fmla="*/ 0 w 300"/>
                <a:gd name="T115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0" h="350">
                  <a:moveTo>
                    <a:pt x="7" y="162"/>
                  </a:moveTo>
                  <a:lnTo>
                    <a:pt x="8" y="159"/>
                  </a:lnTo>
                  <a:lnTo>
                    <a:pt x="10" y="157"/>
                  </a:lnTo>
                  <a:lnTo>
                    <a:pt x="11" y="155"/>
                  </a:lnTo>
                  <a:lnTo>
                    <a:pt x="13" y="154"/>
                  </a:lnTo>
                  <a:lnTo>
                    <a:pt x="16" y="153"/>
                  </a:lnTo>
                  <a:lnTo>
                    <a:pt x="18" y="153"/>
                  </a:lnTo>
                  <a:lnTo>
                    <a:pt x="20" y="155"/>
                  </a:lnTo>
                  <a:lnTo>
                    <a:pt x="21" y="157"/>
                  </a:lnTo>
                  <a:lnTo>
                    <a:pt x="23" y="158"/>
                  </a:lnTo>
                  <a:lnTo>
                    <a:pt x="26" y="158"/>
                  </a:lnTo>
                  <a:lnTo>
                    <a:pt x="28" y="156"/>
                  </a:lnTo>
                  <a:lnTo>
                    <a:pt x="30" y="155"/>
                  </a:lnTo>
                  <a:lnTo>
                    <a:pt x="32" y="156"/>
                  </a:lnTo>
                  <a:lnTo>
                    <a:pt x="34" y="156"/>
                  </a:lnTo>
                  <a:lnTo>
                    <a:pt x="35" y="156"/>
                  </a:lnTo>
                  <a:lnTo>
                    <a:pt x="36" y="157"/>
                  </a:lnTo>
                  <a:lnTo>
                    <a:pt x="38" y="158"/>
                  </a:lnTo>
                  <a:lnTo>
                    <a:pt x="40" y="159"/>
                  </a:lnTo>
                  <a:lnTo>
                    <a:pt x="42" y="160"/>
                  </a:lnTo>
                  <a:lnTo>
                    <a:pt x="43" y="163"/>
                  </a:lnTo>
                  <a:lnTo>
                    <a:pt x="45" y="164"/>
                  </a:lnTo>
                  <a:lnTo>
                    <a:pt x="48" y="167"/>
                  </a:lnTo>
                  <a:lnTo>
                    <a:pt x="50" y="167"/>
                  </a:lnTo>
                  <a:lnTo>
                    <a:pt x="51" y="167"/>
                  </a:lnTo>
                  <a:lnTo>
                    <a:pt x="53" y="167"/>
                  </a:lnTo>
                  <a:lnTo>
                    <a:pt x="54" y="168"/>
                  </a:lnTo>
                  <a:lnTo>
                    <a:pt x="55" y="170"/>
                  </a:lnTo>
                  <a:lnTo>
                    <a:pt x="57" y="171"/>
                  </a:lnTo>
                  <a:lnTo>
                    <a:pt x="58" y="171"/>
                  </a:lnTo>
                  <a:lnTo>
                    <a:pt x="60" y="170"/>
                  </a:lnTo>
                  <a:lnTo>
                    <a:pt x="61" y="169"/>
                  </a:lnTo>
                  <a:lnTo>
                    <a:pt x="61" y="167"/>
                  </a:lnTo>
                  <a:lnTo>
                    <a:pt x="62" y="165"/>
                  </a:lnTo>
                  <a:lnTo>
                    <a:pt x="62" y="164"/>
                  </a:lnTo>
                  <a:lnTo>
                    <a:pt x="62" y="162"/>
                  </a:lnTo>
                  <a:lnTo>
                    <a:pt x="62" y="160"/>
                  </a:lnTo>
                  <a:lnTo>
                    <a:pt x="63" y="158"/>
                  </a:lnTo>
                  <a:lnTo>
                    <a:pt x="63" y="157"/>
                  </a:lnTo>
                  <a:lnTo>
                    <a:pt x="64" y="155"/>
                  </a:lnTo>
                  <a:lnTo>
                    <a:pt x="65" y="154"/>
                  </a:lnTo>
                  <a:lnTo>
                    <a:pt x="66" y="152"/>
                  </a:lnTo>
                  <a:lnTo>
                    <a:pt x="67" y="151"/>
                  </a:lnTo>
                  <a:lnTo>
                    <a:pt x="68" y="150"/>
                  </a:lnTo>
                  <a:lnTo>
                    <a:pt x="70" y="149"/>
                  </a:lnTo>
                  <a:lnTo>
                    <a:pt x="71" y="149"/>
                  </a:lnTo>
                  <a:lnTo>
                    <a:pt x="73" y="148"/>
                  </a:lnTo>
                  <a:lnTo>
                    <a:pt x="74" y="147"/>
                  </a:lnTo>
                  <a:lnTo>
                    <a:pt x="76" y="146"/>
                  </a:lnTo>
                  <a:lnTo>
                    <a:pt x="77" y="145"/>
                  </a:lnTo>
                  <a:lnTo>
                    <a:pt x="78" y="144"/>
                  </a:lnTo>
                  <a:lnTo>
                    <a:pt x="80" y="143"/>
                  </a:lnTo>
                  <a:lnTo>
                    <a:pt x="81" y="142"/>
                  </a:lnTo>
                  <a:lnTo>
                    <a:pt x="82" y="141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86" y="138"/>
                  </a:lnTo>
                  <a:lnTo>
                    <a:pt x="87" y="137"/>
                  </a:lnTo>
                  <a:lnTo>
                    <a:pt x="88" y="135"/>
                  </a:lnTo>
                  <a:lnTo>
                    <a:pt x="89" y="134"/>
                  </a:lnTo>
                  <a:lnTo>
                    <a:pt x="91" y="133"/>
                  </a:lnTo>
                  <a:lnTo>
                    <a:pt x="92" y="132"/>
                  </a:lnTo>
                  <a:lnTo>
                    <a:pt x="93" y="131"/>
                  </a:lnTo>
                  <a:lnTo>
                    <a:pt x="95" y="130"/>
                  </a:lnTo>
                  <a:lnTo>
                    <a:pt x="96" y="130"/>
                  </a:lnTo>
                  <a:lnTo>
                    <a:pt x="97" y="129"/>
                  </a:lnTo>
                  <a:lnTo>
                    <a:pt x="99" y="128"/>
                  </a:lnTo>
                  <a:lnTo>
                    <a:pt x="100" y="127"/>
                  </a:lnTo>
                  <a:lnTo>
                    <a:pt x="101" y="125"/>
                  </a:lnTo>
                  <a:lnTo>
                    <a:pt x="102" y="124"/>
                  </a:lnTo>
                  <a:lnTo>
                    <a:pt x="103" y="123"/>
                  </a:lnTo>
                  <a:lnTo>
                    <a:pt x="104" y="121"/>
                  </a:lnTo>
                  <a:lnTo>
                    <a:pt x="105" y="120"/>
                  </a:lnTo>
                  <a:lnTo>
                    <a:pt x="106" y="119"/>
                  </a:lnTo>
                  <a:lnTo>
                    <a:pt x="108" y="117"/>
                  </a:lnTo>
                  <a:lnTo>
                    <a:pt x="109" y="116"/>
                  </a:lnTo>
                  <a:lnTo>
                    <a:pt x="110" y="115"/>
                  </a:lnTo>
                  <a:lnTo>
                    <a:pt x="111" y="114"/>
                  </a:lnTo>
                  <a:lnTo>
                    <a:pt x="112" y="113"/>
                  </a:lnTo>
                  <a:lnTo>
                    <a:pt x="114" y="112"/>
                  </a:lnTo>
                  <a:lnTo>
                    <a:pt x="115" y="111"/>
                  </a:lnTo>
                  <a:lnTo>
                    <a:pt x="117" y="110"/>
                  </a:lnTo>
                  <a:lnTo>
                    <a:pt x="118" y="109"/>
                  </a:lnTo>
                  <a:lnTo>
                    <a:pt x="119" y="108"/>
                  </a:lnTo>
                  <a:lnTo>
                    <a:pt x="120" y="106"/>
                  </a:lnTo>
                  <a:lnTo>
                    <a:pt x="121" y="105"/>
                  </a:lnTo>
                  <a:lnTo>
                    <a:pt x="122" y="104"/>
                  </a:lnTo>
                  <a:lnTo>
                    <a:pt x="123" y="102"/>
                  </a:lnTo>
                  <a:lnTo>
                    <a:pt x="123" y="100"/>
                  </a:lnTo>
                  <a:lnTo>
                    <a:pt x="124" y="99"/>
                  </a:lnTo>
                  <a:lnTo>
                    <a:pt x="125" y="97"/>
                  </a:lnTo>
                  <a:lnTo>
                    <a:pt x="125" y="96"/>
                  </a:lnTo>
                  <a:lnTo>
                    <a:pt x="126" y="95"/>
                  </a:lnTo>
                  <a:lnTo>
                    <a:pt x="125" y="94"/>
                  </a:lnTo>
                  <a:lnTo>
                    <a:pt x="125" y="92"/>
                  </a:lnTo>
                  <a:lnTo>
                    <a:pt x="125" y="90"/>
                  </a:lnTo>
                  <a:lnTo>
                    <a:pt x="125" y="89"/>
                  </a:lnTo>
                  <a:lnTo>
                    <a:pt x="125" y="87"/>
                  </a:lnTo>
                  <a:lnTo>
                    <a:pt x="125" y="85"/>
                  </a:lnTo>
                  <a:lnTo>
                    <a:pt x="126" y="83"/>
                  </a:lnTo>
                  <a:lnTo>
                    <a:pt x="126" y="82"/>
                  </a:lnTo>
                  <a:lnTo>
                    <a:pt x="127" y="80"/>
                  </a:lnTo>
                  <a:lnTo>
                    <a:pt x="128" y="79"/>
                  </a:lnTo>
                  <a:lnTo>
                    <a:pt x="129" y="77"/>
                  </a:lnTo>
                  <a:lnTo>
                    <a:pt x="129" y="75"/>
                  </a:lnTo>
                  <a:lnTo>
                    <a:pt x="130" y="74"/>
                  </a:lnTo>
                  <a:lnTo>
                    <a:pt x="131" y="72"/>
                  </a:lnTo>
                  <a:lnTo>
                    <a:pt x="132" y="71"/>
                  </a:lnTo>
                  <a:lnTo>
                    <a:pt x="132" y="69"/>
                  </a:lnTo>
                  <a:lnTo>
                    <a:pt x="133" y="68"/>
                  </a:lnTo>
                  <a:lnTo>
                    <a:pt x="134" y="66"/>
                  </a:lnTo>
                  <a:lnTo>
                    <a:pt x="135" y="65"/>
                  </a:lnTo>
                  <a:lnTo>
                    <a:pt x="136" y="64"/>
                  </a:lnTo>
                  <a:lnTo>
                    <a:pt x="137" y="62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40" y="58"/>
                  </a:lnTo>
                  <a:lnTo>
                    <a:pt x="141" y="57"/>
                  </a:lnTo>
                  <a:lnTo>
                    <a:pt x="142" y="55"/>
                  </a:lnTo>
                  <a:lnTo>
                    <a:pt x="142" y="53"/>
                  </a:lnTo>
                  <a:lnTo>
                    <a:pt x="143" y="52"/>
                  </a:lnTo>
                  <a:lnTo>
                    <a:pt x="143" y="50"/>
                  </a:lnTo>
                  <a:lnTo>
                    <a:pt x="143" y="48"/>
                  </a:lnTo>
                  <a:lnTo>
                    <a:pt x="143" y="46"/>
                  </a:lnTo>
                  <a:lnTo>
                    <a:pt x="143" y="44"/>
                  </a:lnTo>
                  <a:lnTo>
                    <a:pt x="143" y="43"/>
                  </a:lnTo>
                  <a:lnTo>
                    <a:pt x="144" y="41"/>
                  </a:lnTo>
                  <a:lnTo>
                    <a:pt x="144" y="40"/>
                  </a:lnTo>
                  <a:lnTo>
                    <a:pt x="145" y="40"/>
                  </a:lnTo>
                  <a:lnTo>
                    <a:pt x="147" y="40"/>
                  </a:lnTo>
                  <a:lnTo>
                    <a:pt x="149" y="41"/>
                  </a:lnTo>
                  <a:lnTo>
                    <a:pt x="151" y="41"/>
                  </a:lnTo>
                  <a:lnTo>
                    <a:pt x="154" y="41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61" y="41"/>
                  </a:lnTo>
                  <a:lnTo>
                    <a:pt x="163" y="40"/>
                  </a:lnTo>
                  <a:lnTo>
                    <a:pt x="166" y="40"/>
                  </a:lnTo>
                  <a:lnTo>
                    <a:pt x="168" y="39"/>
                  </a:lnTo>
                  <a:lnTo>
                    <a:pt x="170" y="39"/>
                  </a:lnTo>
                  <a:lnTo>
                    <a:pt x="172" y="40"/>
                  </a:lnTo>
                  <a:lnTo>
                    <a:pt x="175" y="40"/>
                  </a:lnTo>
                  <a:lnTo>
                    <a:pt x="177" y="39"/>
                  </a:lnTo>
                  <a:lnTo>
                    <a:pt x="179" y="39"/>
                  </a:lnTo>
                  <a:lnTo>
                    <a:pt x="182" y="39"/>
                  </a:lnTo>
                  <a:lnTo>
                    <a:pt x="184" y="40"/>
                  </a:lnTo>
                  <a:lnTo>
                    <a:pt x="186" y="40"/>
                  </a:lnTo>
                  <a:lnTo>
                    <a:pt x="189" y="39"/>
                  </a:lnTo>
                  <a:lnTo>
                    <a:pt x="190" y="37"/>
                  </a:lnTo>
                  <a:lnTo>
                    <a:pt x="191" y="34"/>
                  </a:lnTo>
                  <a:lnTo>
                    <a:pt x="193" y="32"/>
                  </a:lnTo>
                  <a:lnTo>
                    <a:pt x="195" y="31"/>
                  </a:lnTo>
                  <a:lnTo>
                    <a:pt x="197" y="30"/>
                  </a:lnTo>
                  <a:lnTo>
                    <a:pt x="200" y="30"/>
                  </a:lnTo>
                  <a:lnTo>
                    <a:pt x="201" y="28"/>
                  </a:lnTo>
                  <a:lnTo>
                    <a:pt x="203" y="27"/>
                  </a:lnTo>
                  <a:lnTo>
                    <a:pt x="205" y="24"/>
                  </a:lnTo>
                  <a:lnTo>
                    <a:pt x="206" y="22"/>
                  </a:lnTo>
                  <a:lnTo>
                    <a:pt x="208" y="21"/>
                  </a:lnTo>
                  <a:lnTo>
                    <a:pt x="210" y="20"/>
                  </a:lnTo>
                  <a:lnTo>
                    <a:pt x="213" y="18"/>
                  </a:lnTo>
                  <a:lnTo>
                    <a:pt x="215" y="18"/>
                  </a:lnTo>
                  <a:lnTo>
                    <a:pt x="217" y="17"/>
                  </a:lnTo>
                  <a:lnTo>
                    <a:pt x="219" y="16"/>
                  </a:lnTo>
                  <a:lnTo>
                    <a:pt x="221" y="14"/>
                  </a:lnTo>
                  <a:lnTo>
                    <a:pt x="223" y="12"/>
                  </a:lnTo>
                  <a:lnTo>
                    <a:pt x="223" y="10"/>
                  </a:lnTo>
                  <a:lnTo>
                    <a:pt x="225" y="9"/>
                  </a:lnTo>
                  <a:lnTo>
                    <a:pt x="228" y="8"/>
                  </a:lnTo>
                  <a:lnTo>
                    <a:pt x="230" y="8"/>
                  </a:lnTo>
                  <a:lnTo>
                    <a:pt x="233" y="8"/>
                  </a:lnTo>
                  <a:lnTo>
                    <a:pt x="234" y="10"/>
                  </a:lnTo>
                  <a:lnTo>
                    <a:pt x="236" y="12"/>
                  </a:lnTo>
                  <a:lnTo>
                    <a:pt x="237" y="14"/>
                  </a:lnTo>
                  <a:lnTo>
                    <a:pt x="238" y="16"/>
                  </a:lnTo>
                  <a:lnTo>
                    <a:pt x="238" y="19"/>
                  </a:lnTo>
                  <a:lnTo>
                    <a:pt x="238" y="22"/>
                  </a:lnTo>
                  <a:lnTo>
                    <a:pt x="237" y="24"/>
                  </a:lnTo>
                  <a:lnTo>
                    <a:pt x="237" y="27"/>
                  </a:lnTo>
                  <a:lnTo>
                    <a:pt x="237" y="30"/>
                  </a:lnTo>
                  <a:lnTo>
                    <a:pt x="237" y="32"/>
                  </a:lnTo>
                  <a:lnTo>
                    <a:pt x="237" y="35"/>
                  </a:lnTo>
                  <a:lnTo>
                    <a:pt x="236" y="38"/>
                  </a:lnTo>
                  <a:lnTo>
                    <a:pt x="236" y="40"/>
                  </a:lnTo>
                  <a:lnTo>
                    <a:pt x="236" y="43"/>
                  </a:lnTo>
                  <a:lnTo>
                    <a:pt x="237" y="46"/>
                  </a:lnTo>
                  <a:lnTo>
                    <a:pt x="237" y="48"/>
                  </a:lnTo>
                  <a:lnTo>
                    <a:pt x="238" y="51"/>
                  </a:lnTo>
                  <a:lnTo>
                    <a:pt x="239" y="53"/>
                  </a:lnTo>
                  <a:lnTo>
                    <a:pt x="240" y="55"/>
                  </a:lnTo>
                  <a:lnTo>
                    <a:pt x="242" y="57"/>
                  </a:lnTo>
                  <a:lnTo>
                    <a:pt x="244" y="59"/>
                  </a:lnTo>
                  <a:lnTo>
                    <a:pt x="245" y="61"/>
                  </a:lnTo>
                  <a:lnTo>
                    <a:pt x="246" y="63"/>
                  </a:lnTo>
                  <a:lnTo>
                    <a:pt x="247" y="66"/>
                  </a:lnTo>
                  <a:lnTo>
                    <a:pt x="247" y="69"/>
                  </a:lnTo>
                  <a:lnTo>
                    <a:pt x="247" y="71"/>
                  </a:lnTo>
                  <a:lnTo>
                    <a:pt x="248" y="74"/>
                  </a:lnTo>
                  <a:lnTo>
                    <a:pt x="248" y="76"/>
                  </a:lnTo>
                  <a:lnTo>
                    <a:pt x="249" y="79"/>
                  </a:lnTo>
                  <a:lnTo>
                    <a:pt x="250" y="82"/>
                  </a:lnTo>
                  <a:lnTo>
                    <a:pt x="251" y="84"/>
                  </a:lnTo>
                  <a:lnTo>
                    <a:pt x="252" y="86"/>
                  </a:lnTo>
                  <a:lnTo>
                    <a:pt x="253" y="89"/>
                  </a:lnTo>
                  <a:lnTo>
                    <a:pt x="254" y="91"/>
                  </a:lnTo>
                  <a:lnTo>
                    <a:pt x="255" y="94"/>
                  </a:lnTo>
                  <a:lnTo>
                    <a:pt x="260" y="99"/>
                  </a:lnTo>
                  <a:lnTo>
                    <a:pt x="264" y="103"/>
                  </a:lnTo>
                  <a:lnTo>
                    <a:pt x="268" y="111"/>
                  </a:lnTo>
                  <a:lnTo>
                    <a:pt x="275" y="124"/>
                  </a:lnTo>
                  <a:lnTo>
                    <a:pt x="280" y="145"/>
                  </a:lnTo>
                  <a:lnTo>
                    <a:pt x="283" y="161"/>
                  </a:lnTo>
                  <a:lnTo>
                    <a:pt x="284" y="169"/>
                  </a:lnTo>
                  <a:lnTo>
                    <a:pt x="283" y="175"/>
                  </a:lnTo>
                  <a:lnTo>
                    <a:pt x="282" y="186"/>
                  </a:lnTo>
                  <a:lnTo>
                    <a:pt x="275" y="207"/>
                  </a:lnTo>
                  <a:lnTo>
                    <a:pt x="273" y="214"/>
                  </a:lnTo>
                  <a:lnTo>
                    <a:pt x="265" y="237"/>
                  </a:lnTo>
                  <a:lnTo>
                    <a:pt x="263" y="243"/>
                  </a:lnTo>
                  <a:lnTo>
                    <a:pt x="259" y="249"/>
                  </a:lnTo>
                  <a:lnTo>
                    <a:pt x="240" y="253"/>
                  </a:lnTo>
                  <a:lnTo>
                    <a:pt x="238" y="254"/>
                  </a:lnTo>
                  <a:lnTo>
                    <a:pt x="236" y="255"/>
                  </a:lnTo>
                  <a:lnTo>
                    <a:pt x="233" y="256"/>
                  </a:lnTo>
                  <a:lnTo>
                    <a:pt x="232" y="256"/>
                  </a:lnTo>
                  <a:lnTo>
                    <a:pt x="229" y="257"/>
                  </a:lnTo>
                  <a:lnTo>
                    <a:pt x="228" y="257"/>
                  </a:lnTo>
                  <a:lnTo>
                    <a:pt x="226" y="259"/>
                  </a:lnTo>
                  <a:lnTo>
                    <a:pt x="224" y="265"/>
                  </a:lnTo>
                  <a:lnTo>
                    <a:pt x="220" y="271"/>
                  </a:lnTo>
                  <a:lnTo>
                    <a:pt x="218" y="276"/>
                  </a:lnTo>
                  <a:lnTo>
                    <a:pt x="216" y="279"/>
                  </a:lnTo>
                  <a:lnTo>
                    <a:pt x="214" y="280"/>
                  </a:lnTo>
                  <a:lnTo>
                    <a:pt x="210" y="282"/>
                  </a:lnTo>
                  <a:lnTo>
                    <a:pt x="206" y="282"/>
                  </a:lnTo>
                  <a:lnTo>
                    <a:pt x="203" y="284"/>
                  </a:lnTo>
                  <a:lnTo>
                    <a:pt x="201" y="284"/>
                  </a:lnTo>
                  <a:lnTo>
                    <a:pt x="200" y="282"/>
                  </a:lnTo>
                  <a:lnTo>
                    <a:pt x="200" y="279"/>
                  </a:lnTo>
                  <a:lnTo>
                    <a:pt x="200" y="277"/>
                  </a:lnTo>
                  <a:lnTo>
                    <a:pt x="201" y="274"/>
                  </a:lnTo>
                  <a:lnTo>
                    <a:pt x="199" y="274"/>
                  </a:lnTo>
                  <a:lnTo>
                    <a:pt x="197" y="273"/>
                  </a:lnTo>
                  <a:lnTo>
                    <a:pt x="194" y="272"/>
                  </a:lnTo>
                  <a:lnTo>
                    <a:pt x="192" y="271"/>
                  </a:lnTo>
                  <a:lnTo>
                    <a:pt x="190" y="270"/>
                  </a:lnTo>
                  <a:lnTo>
                    <a:pt x="188" y="269"/>
                  </a:lnTo>
                  <a:lnTo>
                    <a:pt x="186" y="267"/>
                  </a:lnTo>
                  <a:lnTo>
                    <a:pt x="184" y="266"/>
                  </a:lnTo>
                  <a:lnTo>
                    <a:pt x="181" y="265"/>
                  </a:lnTo>
                  <a:lnTo>
                    <a:pt x="179" y="264"/>
                  </a:lnTo>
                  <a:lnTo>
                    <a:pt x="177" y="263"/>
                  </a:lnTo>
                  <a:lnTo>
                    <a:pt x="175" y="262"/>
                  </a:lnTo>
                  <a:lnTo>
                    <a:pt x="173" y="261"/>
                  </a:lnTo>
                  <a:lnTo>
                    <a:pt x="171" y="260"/>
                  </a:lnTo>
                  <a:lnTo>
                    <a:pt x="169" y="258"/>
                  </a:lnTo>
                  <a:lnTo>
                    <a:pt x="167" y="256"/>
                  </a:lnTo>
                  <a:lnTo>
                    <a:pt x="166" y="254"/>
                  </a:lnTo>
                  <a:lnTo>
                    <a:pt x="164" y="252"/>
                  </a:lnTo>
                  <a:lnTo>
                    <a:pt x="162" y="251"/>
                  </a:lnTo>
                  <a:lnTo>
                    <a:pt x="160" y="249"/>
                  </a:lnTo>
                  <a:lnTo>
                    <a:pt x="158" y="248"/>
                  </a:lnTo>
                  <a:lnTo>
                    <a:pt x="156" y="247"/>
                  </a:lnTo>
                  <a:lnTo>
                    <a:pt x="154" y="247"/>
                  </a:lnTo>
                  <a:lnTo>
                    <a:pt x="152" y="248"/>
                  </a:lnTo>
                  <a:lnTo>
                    <a:pt x="149" y="249"/>
                  </a:lnTo>
                  <a:lnTo>
                    <a:pt x="147" y="250"/>
                  </a:lnTo>
                  <a:lnTo>
                    <a:pt x="145" y="251"/>
                  </a:lnTo>
                  <a:lnTo>
                    <a:pt x="144" y="254"/>
                  </a:lnTo>
                  <a:lnTo>
                    <a:pt x="143" y="256"/>
                  </a:lnTo>
                  <a:lnTo>
                    <a:pt x="142" y="258"/>
                  </a:lnTo>
                  <a:lnTo>
                    <a:pt x="142" y="261"/>
                  </a:lnTo>
                  <a:lnTo>
                    <a:pt x="139" y="264"/>
                  </a:lnTo>
                  <a:lnTo>
                    <a:pt x="135" y="267"/>
                  </a:lnTo>
                  <a:lnTo>
                    <a:pt x="128" y="276"/>
                  </a:lnTo>
                  <a:lnTo>
                    <a:pt x="125" y="283"/>
                  </a:lnTo>
                  <a:lnTo>
                    <a:pt x="123" y="284"/>
                  </a:lnTo>
                  <a:lnTo>
                    <a:pt x="121" y="286"/>
                  </a:lnTo>
                  <a:lnTo>
                    <a:pt x="120" y="288"/>
                  </a:lnTo>
                  <a:lnTo>
                    <a:pt x="119" y="290"/>
                  </a:lnTo>
                  <a:lnTo>
                    <a:pt x="119" y="291"/>
                  </a:lnTo>
                  <a:lnTo>
                    <a:pt x="121" y="295"/>
                  </a:lnTo>
                  <a:lnTo>
                    <a:pt x="122" y="297"/>
                  </a:lnTo>
                  <a:lnTo>
                    <a:pt x="123" y="299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4" y="305"/>
                  </a:lnTo>
                  <a:lnTo>
                    <a:pt x="121" y="305"/>
                  </a:lnTo>
                  <a:lnTo>
                    <a:pt x="119" y="305"/>
                  </a:lnTo>
                  <a:lnTo>
                    <a:pt x="117" y="303"/>
                  </a:lnTo>
                  <a:lnTo>
                    <a:pt x="115" y="302"/>
                  </a:lnTo>
                  <a:lnTo>
                    <a:pt x="113" y="302"/>
                  </a:lnTo>
                  <a:lnTo>
                    <a:pt x="110" y="302"/>
                  </a:lnTo>
                  <a:lnTo>
                    <a:pt x="108" y="303"/>
                  </a:lnTo>
                  <a:lnTo>
                    <a:pt x="106" y="304"/>
                  </a:lnTo>
                  <a:lnTo>
                    <a:pt x="103" y="305"/>
                  </a:lnTo>
                  <a:lnTo>
                    <a:pt x="101" y="306"/>
                  </a:lnTo>
                  <a:lnTo>
                    <a:pt x="99" y="307"/>
                  </a:lnTo>
                  <a:lnTo>
                    <a:pt x="97" y="309"/>
                  </a:lnTo>
                  <a:lnTo>
                    <a:pt x="96" y="311"/>
                  </a:lnTo>
                  <a:lnTo>
                    <a:pt x="95" y="313"/>
                  </a:lnTo>
                  <a:lnTo>
                    <a:pt x="93" y="315"/>
                  </a:lnTo>
                  <a:lnTo>
                    <a:pt x="92" y="317"/>
                  </a:lnTo>
                  <a:lnTo>
                    <a:pt x="91" y="320"/>
                  </a:lnTo>
                  <a:lnTo>
                    <a:pt x="89" y="322"/>
                  </a:lnTo>
                  <a:lnTo>
                    <a:pt x="88" y="324"/>
                  </a:lnTo>
                  <a:lnTo>
                    <a:pt x="86" y="326"/>
                  </a:lnTo>
                  <a:lnTo>
                    <a:pt x="84" y="327"/>
                  </a:lnTo>
                  <a:lnTo>
                    <a:pt x="82" y="329"/>
                  </a:lnTo>
                  <a:lnTo>
                    <a:pt x="81" y="331"/>
                  </a:lnTo>
                  <a:lnTo>
                    <a:pt x="79" y="332"/>
                  </a:lnTo>
                  <a:lnTo>
                    <a:pt x="77" y="333"/>
                  </a:lnTo>
                  <a:lnTo>
                    <a:pt x="74" y="335"/>
                  </a:lnTo>
                  <a:lnTo>
                    <a:pt x="72" y="336"/>
                  </a:lnTo>
                  <a:lnTo>
                    <a:pt x="70" y="337"/>
                  </a:lnTo>
                  <a:lnTo>
                    <a:pt x="68" y="338"/>
                  </a:lnTo>
                  <a:lnTo>
                    <a:pt x="66" y="339"/>
                  </a:lnTo>
                  <a:lnTo>
                    <a:pt x="63" y="340"/>
                  </a:lnTo>
                  <a:lnTo>
                    <a:pt x="61" y="341"/>
                  </a:lnTo>
                  <a:lnTo>
                    <a:pt x="59" y="341"/>
                  </a:lnTo>
                  <a:lnTo>
                    <a:pt x="56" y="341"/>
                  </a:lnTo>
                  <a:lnTo>
                    <a:pt x="54" y="341"/>
                  </a:lnTo>
                  <a:lnTo>
                    <a:pt x="52" y="342"/>
                  </a:lnTo>
                  <a:lnTo>
                    <a:pt x="49" y="342"/>
                  </a:lnTo>
                  <a:lnTo>
                    <a:pt x="49" y="342"/>
                  </a:lnTo>
                  <a:lnTo>
                    <a:pt x="47" y="339"/>
                  </a:lnTo>
                  <a:lnTo>
                    <a:pt x="46" y="337"/>
                  </a:lnTo>
                  <a:lnTo>
                    <a:pt x="45" y="334"/>
                  </a:lnTo>
                  <a:lnTo>
                    <a:pt x="45" y="332"/>
                  </a:lnTo>
                  <a:lnTo>
                    <a:pt x="44" y="329"/>
                  </a:lnTo>
                  <a:lnTo>
                    <a:pt x="43" y="327"/>
                  </a:lnTo>
                  <a:lnTo>
                    <a:pt x="43" y="324"/>
                  </a:lnTo>
                  <a:lnTo>
                    <a:pt x="42" y="322"/>
                  </a:lnTo>
                  <a:lnTo>
                    <a:pt x="42" y="319"/>
                  </a:lnTo>
                  <a:lnTo>
                    <a:pt x="41" y="316"/>
                  </a:lnTo>
                  <a:lnTo>
                    <a:pt x="41" y="314"/>
                  </a:lnTo>
                  <a:lnTo>
                    <a:pt x="40" y="311"/>
                  </a:lnTo>
                  <a:lnTo>
                    <a:pt x="40" y="308"/>
                  </a:lnTo>
                  <a:lnTo>
                    <a:pt x="40" y="306"/>
                  </a:lnTo>
                  <a:lnTo>
                    <a:pt x="39" y="303"/>
                  </a:lnTo>
                  <a:lnTo>
                    <a:pt x="39" y="300"/>
                  </a:lnTo>
                  <a:lnTo>
                    <a:pt x="39" y="298"/>
                  </a:lnTo>
                  <a:lnTo>
                    <a:pt x="38" y="295"/>
                  </a:lnTo>
                  <a:lnTo>
                    <a:pt x="37" y="293"/>
                  </a:lnTo>
                  <a:lnTo>
                    <a:pt x="37" y="290"/>
                  </a:lnTo>
                  <a:lnTo>
                    <a:pt x="36" y="287"/>
                  </a:lnTo>
                  <a:lnTo>
                    <a:pt x="35" y="285"/>
                  </a:lnTo>
                  <a:lnTo>
                    <a:pt x="34" y="282"/>
                  </a:lnTo>
                  <a:lnTo>
                    <a:pt x="34" y="280"/>
                  </a:lnTo>
                  <a:lnTo>
                    <a:pt x="33" y="277"/>
                  </a:lnTo>
                  <a:lnTo>
                    <a:pt x="32" y="275"/>
                  </a:lnTo>
                  <a:lnTo>
                    <a:pt x="31" y="272"/>
                  </a:lnTo>
                  <a:lnTo>
                    <a:pt x="30" y="270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8" y="262"/>
                  </a:lnTo>
                  <a:lnTo>
                    <a:pt x="28" y="260"/>
                  </a:lnTo>
                  <a:lnTo>
                    <a:pt x="27" y="257"/>
                  </a:lnTo>
                  <a:lnTo>
                    <a:pt x="27" y="254"/>
                  </a:lnTo>
                  <a:lnTo>
                    <a:pt x="27" y="252"/>
                  </a:lnTo>
                  <a:lnTo>
                    <a:pt x="27" y="249"/>
                  </a:lnTo>
                  <a:lnTo>
                    <a:pt x="26" y="246"/>
                  </a:lnTo>
                  <a:lnTo>
                    <a:pt x="26" y="244"/>
                  </a:lnTo>
                  <a:lnTo>
                    <a:pt x="25" y="241"/>
                  </a:lnTo>
                  <a:lnTo>
                    <a:pt x="24" y="239"/>
                  </a:lnTo>
                  <a:lnTo>
                    <a:pt x="23" y="237"/>
                  </a:lnTo>
                  <a:lnTo>
                    <a:pt x="21" y="234"/>
                  </a:lnTo>
                  <a:lnTo>
                    <a:pt x="21" y="232"/>
                  </a:lnTo>
                  <a:lnTo>
                    <a:pt x="20" y="229"/>
                  </a:lnTo>
                  <a:lnTo>
                    <a:pt x="19" y="227"/>
                  </a:lnTo>
                  <a:lnTo>
                    <a:pt x="18" y="225"/>
                  </a:lnTo>
                  <a:lnTo>
                    <a:pt x="18" y="223"/>
                  </a:lnTo>
                  <a:lnTo>
                    <a:pt x="20" y="220"/>
                  </a:lnTo>
                  <a:lnTo>
                    <a:pt x="21" y="218"/>
                  </a:lnTo>
                  <a:lnTo>
                    <a:pt x="23" y="216"/>
                  </a:lnTo>
                  <a:lnTo>
                    <a:pt x="24" y="214"/>
                  </a:lnTo>
                  <a:lnTo>
                    <a:pt x="26" y="212"/>
                  </a:lnTo>
                  <a:lnTo>
                    <a:pt x="28" y="210"/>
                  </a:lnTo>
                  <a:lnTo>
                    <a:pt x="29" y="208"/>
                  </a:lnTo>
                  <a:lnTo>
                    <a:pt x="31" y="206"/>
                  </a:lnTo>
                  <a:lnTo>
                    <a:pt x="30" y="204"/>
                  </a:lnTo>
                  <a:lnTo>
                    <a:pt x="29" y="201"/>
                  </a:lnTo>
                  <a:lnTo>
                    <a:pt x="29" y="199"/>
                  </a:lnTo>
                  <a:lnTo>
                    <a:pt x="28" y="196"/>
                  </a:lnTo>
                  <a:lnTo>
                    <a:pt x="27" y="194"/>
                  </a:lnTo>
                  <a:lnTo>
                    <a:pt x="26" y="191"/>
                  </a:lnTo>
                  <a:lnTo>
                    <a:pt x="23" y="191"/>
                  </a:lnTo>
                  <a:lnTo>
                    <a:pt x="22" y="190"/>
                  </a:lnTo>
                  <a:lnTo>
                    <a:pt x="21" y="188"/>
                  </a:lnTo>
                  <a:lnTo>
                    <a:pt x="18" y="187"/>
                  </a:lnTo>
                  <a:lnTo>
                    <a:pt x="16" y="185"/>
                  </a:lnTo>
                  <a:lnTo>
                    <a:pt x="15" y="183"/>
                  </a:lnTo>
                  <a:lnTo>
                    <a:pt x="13" y="181"/>
                  </a:lnTo>
                  <a:lnTo>
                    <a:pt x="12" y="179"/>
                  </a:lnTo>
                  <a:lnTo>
                    <a:pt x="11" y="177"/>
                  </a:lnTo>
                  <a:lnTo>
                    <a:pt x="10" y="174"/>
                  </a:lnTo>
                  <a:lnTo>
                    <a:pt x="9" y="172"/>
                  </a:lnTo>
                  <a:lnTo>
                    <a:pt x="9" y="169"/>
                  </a:lnTo>
                  <a:lnTo>
                    <a:pt x="8" y="167"/>
                  </a:lnTo>
                  <a:lnTo>
                    <a:pt x="7" y="164"/>
                  </a:lnTo>
                  <a:lnTo>
                    <a:pt x="7" y="162"/>
                  </a:lnTo>
                  <a:lnTo>
                    <a:pt x="0" y="162"/>
                  </a:lnTo>
                  <a:lnTo>
                    <a:pt x="0" y="0"/>
                  </a:lnTo>
                  <a:lnTo>
                    <a:pt x="300" y="0"/>
                  </a:lnTo>
                  <a:lnTo>
                    <a:pt x="300" y="350"/>
                  </a:lnTo>
                  <a:lnTo>
                    <a:pt x="0" y="350"/>
                  </a:lnTo>
                  <a:lnTo>
                    <a:pt x="0" y="162"/>
                  </a:lnTo>
                  <a:lnTo>
                    <a:pt x="7" y="162"/>
                  </a:lnTo>
                </a:path>
              </a:pathLst>
            </a:custGeom>
            <a:solidFill>
              <a:srgbClr val="FFFFFF"/>
            </a:solidFill>
            <a:ln w="0" cap="rnd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3BC20783-879E-745A-C04E-B0ABBA8E9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35" y="89977"/>
              <a:ext cx="2633870" cy="3169795"/>
            </a:xfrm>
            <a:custGeom>
              <a:avLst/>
              <a:gdLst>
                <a:gd name="T0" fmla="*/ 11 w 277"/>
                <a:gd name="T1" fmla="*/ 145 h 334"/>
                <a:gd name="T2" fmla="*/ 25 w 277"/>
                <a:gd name="T3" fmla="*/ 148 h 334"/>
                <a:gd name="T4" fmla="*/ 36 w 277"/>
                <a:gd name="T5" fmla="*/ 155 h 334"/>
                <a:gd name="T6" fmla="*/ 48 w 277"/>
                <a:gd name="T7" fmla="*/ 162 h 334"/>
                <a:gd name="T8" fmla="*/ 55 w 277"/>
                <a:gd name="T9" fmla="*/ 156 h 334"/>
                <a:gd name="T10" fmla="*/ 59 w 277"/>
                <a:gd name="T11" fmla="*/ 144 h 334"/>
                <a:gd name="T12" fmla="*/ 69 w 277"/>
                <a:gd name="T13" fmla="*/ 138 h 334"/>
                <a:gd name="T14" fmla="*/ 78 w 277"/>
                <a:gd name="T15" fmla="*/ 131 h 334"/>
                <a:gd name="T16" fmla="*/ 86 w 277"/>
                <a:gd name="T17" fmla="*/ 123 h 334"/>
                <a:gd name="T18" fmla="*/ 95 w 277"/>
                <a:gd name="T19" fmla="*/ 116 h 334"/>
                <a:gd name="T20" fmla="*/ 103 w 277"/>
                <a:gd name="T21" fmla="*/ 107 h 334"/>
                <a:gd name="T22" fmla="*/ 112 w 277"/>
                <a:gd name="T23" fmla="*/ 100 h 334"/>
                <a:gd name="T24" fmla="*/ 118 w 277"/>
                <a:gd name="T25" fmla="*/ 89 h 334"/>
                <a:gd name="T26" fmla="*/ 118 w 277"/>
                <a:gd name="T27" fmla="*/ 79 h 334"/>
                <a:gd name="T28" fmla="*/ 122 w 277"/>
                <a:gd name="T29" fmla="*/ 67 h 334"/>
                <a:gd name="T30" fmla="*/ 128 w 277"/>
                <a:gd name="T31" fmla="*/ 57 h 334"/>
                <a:gd name="T32" fmla="*/ 135 w 277"/>
                <a:gd name="T33" fmla="*/ 47 h 334"/>
                <a:gd name="T34" fmla="*/ 136 w 277"/>
                <a:gd name="T35" fmla="*/ 35 h 334"/>
                <a:gd name="T36" fmla="*/ 147 w 277"/>
                <a:gd name="T37" fmla="*/ 33 h 334"/>
                <a:gd name="T38" fmla="*/ 163 w 277"/>
                <a:gd name="T39" fmla="*/ 31 h 334"/>
                <a:gd name="T40" fmla="*/ 180 w 277"/>
                <a:gd name="T41" fmla="*/ 32 h 334"/>
                <a:gd name="T42" fmla="*/ 192 w 277"/>
                <a:gd name="T43" fmla="*/ 22 h 334"/>
                <a:gd name="T44" fmla="*/ 205 w 277"/>
                <a:gd name="T45" fmla="*/ 10 h 334"/>
                <a:gd name="T46" fmla="*/ 219 w 277"/>
                <a:gd name="T47" fmla="*/ 1 h 334"/>
                <a:gd name="T48" fmla="*/ 231 w 277"/>
                <a:gd name="T49" fmla="*/ 8 h 334"/>
                <a:gd name="T50" fmla="*/ 230 w 277"/>
                <a:gd name="T51" fmla="*/ 27 h 334"/>
                <a:gd name="T52" fmla="*/ 232 w 277"/>
                <a:gd name="T53" fmla="*/ 45 h 334"/>
                <a:gd name="T54" fmla="*/ 240 w 277"/>
                <a:gd name="T55" fmla="*/ 61 h 334"/>
                <a:gd name="T56" fmla="*/ 245 w 277"/>
                <a:gd name="T57" fmla="*/ 78 h 334"/>
                <a:gd name="T58" fmla="*/ 268 w 277"/>
                <a:gd name="T59" fmla="*/ 116 h 334"/>
                <a:gd name="T60" fmla="*/ 266 w 277"/>
                <a:gd name="T61" fmla="*/ 206 h 334"/>
                <a:gd name="T62" fmla="*/ 226 w 277"/>
                <a:gd name="T63" fmla="*/ 248 h 334"/>
                <a:gd name="T64" fmla="*/ 211 w 277"/>
                <a:gd name="T65" fmla="*/ 268 h 334"/>
                <a:gd name="T66" fmla="*/ 192 w 277"/>
                <a:gd name="T67" fmla="*/ 274 h 334"/>
                <a:gd name="T68" fmla="*/ 185 w 277"/>
                <a:gd name="T69" fmla="*/ 263 h 334"/>
                <a:gd name="T70" fmla="*/ 170 w 277"/>
                <a:gd name="T71" fmla="*/ 255 h 334"/>
                <a:gd name="T72" fmla="*/ 157 w 277"/>
                <a:gd name="T73" fmla="*/ 244 h 334"/>
                <a:gd name="T74" fmla="*/ 142 w 277"/>
                <a:gd name="T75" fmla="*/ 241 h 334"/>
                <a:gd name="T76" fmla="*/ 132 w 277"/>
                <a:gd name="T77" fmla="*/ 256 h 334"/>
                <a:gd name="T78" fmla="*/ 112 w 277"/>
                <a:gd name="T79" fmla="*/ 282 h 334"/>
                <a:gd name="T80" fmla="*/ 117 w 277"/>
                <a:gd name="T81" fmla="*/ 297 h 334"/>
                <a:gd name="T82" fmla="*/ 101 w 277"/>
                <a:gd name="T83" fmla="*/ 295 h 334"/>
                <a:gd name="T84" fmla="*/ 88 w 277"/>
                <a:gd name="T85" fmla="*/ 305 h 334"/>
                <a:gd name="T86" fmla="*/ 77 w 277"/>
                <a:gd name="T87" fmla="*/ 319 h 334"/>
                <a:gd name="T88" fmla="*/ 63 w 277"/>
                <a:gd name="T89" fmla="*/ 329 h 334"/>
                <a:gd name="T90" fmla="*/ 47 w 277"/>
                <a:gd name="T91" fmla="*/ 333 h 334"/>
                <a:gd name="T92" fmla="*/ 37 w 277"/>
                <a:gd name="T93" fmla="*/ 324 h 334"/>
                <a:gd name="T94" fmla="*/ 34 w 277"/>
                <a:gd name="T95" fmla="*/ 306 h 334"/>
                <a:gd name="T96" fmla="*/ 31 w 277"/>
                <a:gd name="T97" fmla="*/ 287 h 334"/>
                <a:gd name="T98" fmla="*/ 26 w 277"/>
                <a:gd name="T99" fmla="*/ 269 h 334"/>
                <a:gd name="T100" fmla="*/ 21 w 277"/>
                <a:gd name="T101" fmla="*/ 252 h 334"/>
                <a:gd name="T102" fmla="*/ 18 w 277"/>
                <a:gd name="T103" fmla="*/ 233 h 334"/>
                <a:gd name="T104" fmla="*/ 11 w 277"/>
                <a:gd name="T105" fmla="*/ 217 h 334"/>
                <a:gd name="T106" fmla="*/ 20 w 277"/>
                <a:gd name="T107" fmla="*/ 202 h 334"/>
                <a:gd name="T108" fmla="*/ 20 w 277"/>
                <a:gd name="T109" fmla="*/ 186 h 334"/>
                <a:gd name="T110" fmla="*/ 8 w 277"/>
                <a:gd name="T111" fmla="*/ 175 h 334"/>
                <a:gd name="T112" fmla="*/ 0 w 277"/>
                <a:gd name="T113" fmla="*/ 15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7" h="334">
                  <a:moveTo>
                    <a:pt x="0" y="154"/>
                  </a:moveTo>
                  <a:lnTo>
                    <a:pt x="1" y="151"/>
                  </a:lnTo>
                  <a:lnTo>
                    <a:pt x="3" y="149"/>
                  </a:lnTo>
                  <a:lnTo>
                    <a:pt x="4" y="147"/>
                  </a:lnTo>
                  <a:lnTo>
                    <a:pt x="6" y="146"/>
                  </a:lnTo>
                  <a:lnTo>
                    <a:pt x="9" y="145"/>
                  </a:lnTo>
                  <a:lnTo>
                    <a:pt x="11" y="145"/>
                  </a:lnTo>
                  <a:lnTo>
                    <a:pt x="13" y="147"/>
                  </a:lnTo>
                  <a:lnTo>
                    <a:pt x="15" y="149"/>
                  </a:lnTo>
                  <a:lnTo>
                    <a:pt x="16" y="150"/>
                  </a:lnTo>
                  <a:lnTo>
                    <a:pt x="19" y="150"/>
                  </a:lnTo>
                  <a:lnTo>
                    <a:pt x="21" y="148"/>
                  </a:lnTo>
                  <a:lnTo>
                    <a:pt x="23" y="147"/>
                  </a:lnTo>
                  <a:lnTo>
                    <a:pt x="25" y="148"/>
                  </a:lnTo>
                  <a:lnTo>
                    <a:pt x="27" y="148"/>
                  </a:lnTo>
                  <a:lnTo>
                    <a:pt x="28" y="148"/>
                  </a:lnTo>
                  <a:lnTo>
                    <a:pt x="29" y="149"/>
                  </a:lnTo>
                  <a:lnTo>
                    <a:pt x="31" y="150"/>
                  </a:lnTo>
                  <a:lnTo>
                    <a:pt x="33" y="151"/>
                  </a:lnTo>
                  <a:lnTo>
                    <a:pt x="35" y="152"/>
                  </a:lnTo>
                  <a:lnTo>
                    <a:pt x="36" y="155"/>
                  </a:lnTo>
                  <a:lnTo>
                    <a:pt x="38" y="156"/>
                  </a:lnTo>
                  <a:lnTo>
                    <a:pt x="41" y="159"/>
                  </a:lnTo>
                  <a:lnTo>
                    <a:pt x="43" y="159"/>
                  </a:lnTo>
                  <a:lnTo>
                    <a:pt x="44" y="159"/>
                  </a:lnTo>
                  <a:lnTo>
                    <a:pt x="46" y="159"/>
                  </a:lnTo>
                  <a:lnTo>
                    <a:pt x="47" y="161"/>
                  </a:lnTo>
                  <a:lnTo>
                    <a:pt x="48" y="162"/>
                  </a:lnTo>
                  <a:lnTo>
                    <a:pt x="50" y="163"/>
                  </a:lnTo>
                  <a:lnTo>
                    <a:pt x="51" y="163"/>
                  </a:lnTo>
                  <a:lnTo>
                    <a:pt x="53" y="162"/>
                  </a:lnTo>
                  <a:lnTo>
                    <a:pt x="54" y="161"/>
                  </a:lnTo>
                  <a:lnTo>
                    <a:pt x="54" y="159"/>
                  </a:lnTo>
                  <a:lnTo>
                    <a:pt x="55" y="157"/>
                  </a:lnTo>
                  <a:lnTo>
                    <a:pt x="55" y="156"/>
                  </a:lnTo>
                  <a:lnTo>
                    <a:pt x="55" y="154"/>
                  </a:lnTo>
                  <a:lnTo>
                    <a:pt x="56" y="152"/>
                  </a:lnTo>
                  <a:lnTo>
                    <a:pt x="56" y="150"/>
                  </a:lnTo>
                  <a:lnTo>
                    <a:pt x="56" y="149"/>
                  </a:lnTo>
                  <a:lnTo>
                    <a:pt x="57" y="147"/>
                  </a:lnTo>
                  <a:lnTo>
                    <a:pt x="58" y="146"/>
                  </a:lnTo>
                  <a:lnTo>
                    <a:pt x="59" y="144"/>
                  </a:lnTo>
                  <a:lnTo>
                    <a:pt x="60" y="143"/>
                  </a:lnTo>
                  <a:lnTo>
                    <a:pt x="61" y="142"/>
                  </a:lnTo>
                  <a:lnTo>
                    <a:pt x="63" y="141"/>
                  </a:lnTo>
                  <a:lnTo>
                    <a:pt x="64" y="141"/>
                  </a:lnTo>
                  <a:lnTo>
                    <a:pt x="66" y="140"/>
                  </a:lnTo>
                  <a:lnTo>
                    <a:pt x="67" y="139"/>
                  </a:lnTo>
                  <a:lnTo>
                    <a:pt x="69" y="138"/>
                  </a:lnTo>
                  <a:lnTo>
                    <a:pt x="70" y="137"/>
                  </a:lnTo>
                  <a:lnTo>
                    <a:pt x="71" y="136"/>
                  </a:lnTo>
                  <a:lnTo>
                    <a:pt x="73" y="135"/>
                  </a:lnTo>
                  <a:lnTo>
                    <a:pt x="74" y="134"/>
                  </a:lnTo>
                  <a:lnTo>
                    <a:pt x="75" y="133"/>
                  </a:lnTo>
                  <a:lnTo>
                    <a:pt x="76" y="132"/>
                  </a:lnTo>
                  <a:lnTo>
                    <a:pt x="78" y="131"/>
                  </a:lnTo>
                  <a:lnTo>
                    <a:pt x="79" y="130"/>
                  </a:lnTo>
                  <a:lnTo>
                    <a:pt x="80" y="129"/>
                  </a:lnTo>
                  <a:lnTo>
                    <a:pt x="81" y="127"/>
                  </a:lnTo>
                  <a:lnTo>
                    <a:pt x="82" y="126"/>
                  </a:lnTo>
                  <a:lnTo>
                    <a:pt x="84" y="125"/>
                  </a:lnTo>
                  <a:lnTo>
                    <a:pt x="85" y="124"/>
                  </a:lnTo>
                  <a:lnTo>
                    <a:pt x="86" y="123"/>
                  </a:lnTo>
                  <a:lnTo>
                    <a:pt x="88" y="122"/>
                  </a:lnTo>
                  <a:lnTo>
                    <a:pt x="89" y="121"/>
                  </a:lnTo>
                  <a:lnTo>
                    <a:pt x="91" y="121"/>
                  </a:lnTo>
                  <a:lnTo>
                    <a:pt x="92" y="120"/>
                  </a:lnTo>
                  <a:lnTo>
                    <a:pt x="93" y="119"/>
                  </a:lnTo>
                  <a:lnTo>
                    <a:pt x="94" y="117"/>
                  </a:lnTo>
                  <a:lnTo>
                    <a:pt x="95" y="116"/>
                  </a:lnTo>
                  <a:lnTo>
                    <a:pt x="96" y="115"/>
                  </a:lnTo>
                  <a:lnTo>
                    <a:pt x="97" y="113"/>
                  </a:lnTo>
                  <a:lnTo>
                    <a:pt x="98" y="112"/>
                  </a:lnTo>
                  <a:lnTo>
                    <a:pt x="100" y="111"/>
                  </a:lnTo>
                  <a:lnTo>
                    <a:pt x="100" y="109"/>
                  </a:lnTo>
                  <a:lnTo>
                    <a:pt x="102" y="108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5" y="105"/>
                  </a:lnTo>
                  <a:lnTo>
                    <a:pt x="107" y="104"/>
                  </a:lnTo>
                  <a:lnTo>
                    <a:pt x="108" y="103"/>
                  </a:lnTo>
                  <a:lnTo>
                    <a:pt x="109" y="102"/>
                  </a:lnTo>
                  <a:lnTo>
                    <a:pt x="111" y="101"/>
                  </a:lnTo>
                  <a:lnTo>
                    <a:pt x="112" y="100"/>
                  </a:lnTo>
                  <a:lnTo>
                    <a:pt x="113" y="98"/>
                  </a:lnTo>
                  <a:lnTo>
                    <a:pt x="114" y="97"/>
                  </a:lnTo>
                  <a:lnTo>
                    <a:pt x="115" y="96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7" y="91"/>
                  </a:lnTo>
                  <a:lnTo>
                    <a:pt x="118" y="89"/>
                  </a:lnTo>
                  <a:lnTo>
                    <a:pt x="119" y="88"/>
                  </a:lnTo>
                  <a:lnTo>
                    <a:pt x="119" y="87"/>
                  </a:lnTo>
                  <a:lnTo>
                    <a:pt x="119" y="86"/>
                  </a:lnTo>
                  <a:lnTo>
                    <a:pt x="118" y="84"/>
                  </a:lnTo>
                  <a:lnTo>
                    <a:pt x="118" y="82"/>
                  </a:lnTo>
                  <a:lnTo>
                    <a:pt x="118" y="81"/>
                  </a:lnTo>
                  <a:lnTo>
                    <a:pt x="118" y="79"/>
                  </a:lnTo>
                  <a:lnTo>
                    <a:pt x="118" y="77"/>
                  </a:lnTo>
                  <a:lnTo>
                    <a:pt x="119" y="75"/>
                  </a:lnTo>
                  <a:lnTo>
                    <a:pt x="119" y="74"/>
                  </a:lnTo>
                  <a:lnTo>
                    <a:pt x="120" y="72"/>
                  </a:lnTo>
                  <a:lnTo>
                    <a:pt x="121" y="71"/>
                  </a:lnTo>
                  <a:lnTo>
                    <a:pt x="121" y="69"/>
                  </a:lnTo>
                  <a:lnTo>
                    <a:pt x="122" y="67"/>
                  </a:lnTo>
                  <a:lnTo>
                    <a:pt x="123" y="66"/>
                  </a:lnTo>
                  <a:lnTo>
                    <a:pt x="124" y="64"/>
                  </a:lnTo>
                  <a:lnTo>
                    <a:pt x="125" y="63"/>
                  </a:lnTo>
                  <a:lnTo>
                    <a:pt x="125" y="61"/>
                  </a:lnTo>
                  <a:lnTo>
                    <a:pt x="126" y="60"/>
                  </a:lnTo>
                  <a:lnTo>
                    <a:pt x="127" y="58"/>
                  </a:lnTo>
                  <a:lnTo>
                    <a:pt x="128" y="57"/>
                  </a:lnTo>
                  <a:lnTo>
                    <a:pt x="129" y="56"/>
                  </a:lnTo>
                  <a:lnTo>
                    <a:pt x="130" y="54"/>
                  </a:lnTo>
                  <a:lnTo>
                    <a:pt x="131" y="53"/>
                  </a:lnTo>
                  <a:lnTo>
                    <a:pt x="132" y="51"/>
                  </a:lnTo>
                  <a:lnTo>
                    <a:pt x="133" y="50"/>
                  </a:lnTo>
                  <a:lnTo>
                    <a:pt x="134" y="49"/>
                  </a:lnTo>
                  <a:lnTo>
                    <a:pt x="135" y="47"/>
                  </a:lnTo>
                  <a:lnTo>
                    <a:pt x="136" y="45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0"/>
                  </a:lnTo>
                  <a:lnTo>
                    <a:pt x="136" y="38"/>
                  </a:lnTo>
                  <a:lnTo>
                    <a:pt x="136" y="37"/>
                  </a:lnTo>
                  <a:lnTo>
                    <a:pt x="136" y="35"/>
                  </a:lnTo>
                  <a:lnTo>
                    <a:pt x="137" y="33"/>
                  </a:lnTo>
                  <a:lnTo>
                    <a:pt x="137" y="32"/>
                  </a:lnTo>
                  <a:lnTo>
                    <a:pt x="138" y="32"/>
                  </a:lnTo>
                  <a:lnTo>
                    <a:pt x="140" y="32"/>
                  </a:lnTo>
                  <a:lnTo>
                    <a:pt x="142" y="33"/>
                  </a:lnTo>
                  <a:lnTo>
                    <a:pt x="144" y="33"/>
                  </a:lnTo>
                  <a:lnTo>
                    <a:pt x="147" y="33"/>
                  </a:lnTo>
                  <a:lnTo>
                    <a:pt x="149" y="33"/>
                  </a:lnTo>
                  <a:lnTo>
                    <a:pt x="152" y="33"/>
                  </a:lnTo>
                  <a:lnTo>
                    <a:pt x="154" y="33"/>
                  </a:lnTo>
                  <a:lnTo>
                    <a:pt x="156" y="32"/>
                  </a:lnTo>
                  <a:lnTo>
                    <a:pt x="159" y="32"/>
                  </a:lnTo>
                  <a:lnTo>
                    <a:pt x="161" y="31"/>
                  </a:lnTo>
                  <a:lnTo>
                    <a:pt x="163" y="31"/>
                  </a:lnTo>
                  <a:lnTo>
                    <a:pt x="165" y="32"/>
                  </a:lnTo>
                  <a:lnTo>
                    <a:pt x="168" y="32"/>
                  </a:lnTo>
                  <a:lnTo>
                    <a:pt x="170" y="31"/>
                  </a:lnTo>
                  <a:lnTo>
                    <a:pt x="172" y="31"/>
                  </a:lnTo>
                  <a:lnTo>
                    <a:pt x="175" y="32"/>
                  </a:lnTo>
                  <a:lnTo>
                    <a:pt x="177" y="32"/>
                  </a:lnTo>
                  <a:lnTo>
                    <a:pt x="180" y="32"/>
                  </a:lnTo>
                  <a:lnTo>
                    <a:pt x="182" y="31"/>
                  </a:lnTo>
                  <a:lnTo>
                    <a:pt x="183" y="29"/>
                  </a:lnTo>
                  <a:lnTo>
                    <a:pt x="184" y="26"/>
                  </a:lnTo>
                  <a:lnTo>
                    <a:pt x="186" y="25"/>
                  </a:lnTo>
                  <a:lnTo>
                    <a:pt x="188" y="23"/>
                  </a:lnTo>
                  <a:lnTo>
                    <a:pt x="190" y="22"/>
                  </a:lnTo>
                  <a:lnTo>
                    <a:pt x="192" y="22"/>
                  </a:lnTo>
                  <a:lnTo>
                    <a:pt x="195" y="20"/>
                  </a:lnTo>
                  <a:lnTo>
                    <a:pt x="196" y="18"/>
                  </a:lnTo>
                  <a:lnTo>
                    <a:pt x="198" y="16"/>
                  </a:lnTo>
                  <a:lnTo>
                    <a:pt x="199" y="14"/>
                  </a:lnTo>
                  <a:lnTo>
                    <a:pt x="201" y="13"/>
                  </a:lnTo>
                  <a:lnTo>
                    <a:pt x="203" y="12"/>
                  </a:lnTo>
                  <a:lnTo>
                    <a:pt x="205" y="10"/>
                  </a:lnTo>
                  <a:lnTo>
                    <a:pt x="208" y="9"/>
                  </a:lnTo>
                  <a:lnTo>
                    <a:pt x="210" y="9"/>
                  </a:lnTo>
                  <a:lnTo>
                    <a:pt x="212" y="8"/>
                  </a:lnTo>
                  <a:lnTo>
                    <a:pt x="214" y="6"/>
                  </a:lnTo>
                  <a:lnTo>
                    <a:pt x="216" y="4"/>
                  </a:lnTo>
                  <a:lnTo>
                    <a:pt x="216" y="2"/>
                  </a:lnTo>
                  <a:lnTo>
                    <a:pt x="219" y="1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6" y="0"/>
                  </a:lnTo>
                  <a:lnTo>
                    <a:pt x="227" y="2"/>
                  </a:lnTo>
                  <a:lnTo>
                    <a:pt x="229" y="4"/>
                  </a:lnTo>
                  <a:lnTo>
                    <a:pt x="230" y="6"/>
                  </a:lnTo>
                  <a:lnTo>
                    <a:pt x="231" y="8"/>
                  </a:lnTo>
                  <a:lnTo>
                    <a:pt x="231" y="11"/>
                  </a:lnTo>
                  <a:lnTo>
                    <a:pt x="231" y="14"/>
                  </a:lnTo>
                  <a:lnTo>
                    <a:pt x="231" y="16"/>
                  </a:lnTo>
                  <a:lnTo>
                    <a:pt x="230" y="19"/>
                  </a:lnTo>
                  <a:lnTo>
                    <a:pt x="230" y="22"/>
                  </a:lnTo>
                  <a:lnTo>
                    <a:pt x="230" y="24"/>
                  </a:lnTo>
                  <a:lnTo>
                    <a:pt x="230" y="27"/>
                  </a:lnTo>
                  <a:lnTo>
                    <a:pt x="229" y="30"/>
                  </a:lnTo>
                  <a:lnTo>
                    <a:pt x="229" y="32"/>
                  </a:lnTo>
                  <a:lnTo>
                    <a:pt x="229" y="35"/>
                  </a:lnTo>
                  <a:lnTo>
                    <a:pt x="230" y="38"/>
                  </a:lnTo>
                  <a:lnTo>
                    <a:pt x="230" y="40"/>
                  </a:lnTo>
                  <a:lnTo>
                    <a:pt x="231" y="43"/>
                  </a:lnTo>
                  <a:lnTo>
                    <a:pt x="232" y="45"/>
                  </a:lnTo>
                  <a:lnTo>
                    <a:pt x="233" y="48"/>
                  </a:lnTo>
                  <a:lnTo>
                    <a:pt x="235" y="49"/>
                  </a:lnTo>
                  <a:lnTo>
                    <a:pt x="236" y="51"/>
                  </a:lnTo>
                  <a:lnTo>
                    <a:pt x="238" y="53"/>
                  </a:lnTo>
                  <a:lnTo>
                    <a:pt x="239" y="55"/>
                  </a:lnTo>
                  <a:lnTo>
                    <a:pt x="240" y="58"/>
                  </a:lnTo>
                  <a:lnTo>
                    <a:pt x="240" y="61"/>
                  </a:lnTo>
                  <a:lnTo>
                    <a:pt x="240" y="63"/>
                  </a:lnTo>
                  <a:lnTo>
                    <a:pt x="241" y="66"/>
                  </a:lnTo>
                  <a:lnTo>
                    <a:pt x="241" y="69"/>
                  </a:lnTo>
                  <a:lnTo>
                    <a:pt x="242" y="71"/>
                  </a:lnTo>
                  <a:lnTo>
                    <a:pt x="243" y="74"/>
                  </a:lnTo>
                  <a:lnTo>
                    <a:pt x="244" y="76"/>
                  </a:lnTo>
                  <a:lnTo>
                    <a:pt x="245" y="78"/>
                  </a:lnTo>
                  <a:lnTo>
                    <a:pt x="246" y="81"/>
                  </a:lnTo>
                  <a:lnTo>
                    <a:pt x="247" y="83"/>
                  </a:lnTo>
                  <a:lnTo>
                    <a:pt x="248" y="85"/>
                  </a:lnTo>
                  <a:lnTo>
                    <a:pt x="253" y="91"/>
                  </a:lnTo>
                  <a:lnTo>
                    <a:pt x="257" y="95"/>
                  </a:lnTo>
                  <a:lnTo>
                    <a:pt x="261" y="103"/>
                  </a:lnTo>
                  <a:lnTo>
                    <a:pt x="268" y="116"/>
                  </a:lnTo>
                  <a:lnTo>
                    <a:pt x="273" y="137"/>
                  </a:lnTo>
                  <a:lnTo>
                    <a:pt x="276" y="153"/>
                  </a:lnTo>
                  <a:lnTo>
                    <a:pt x="277" y="161"/>
                  </a:lnTo>
                  <a:lnTo>
                    <a:pt x="276" y="167"/>
                  </a:lnTo>
                  <a:lnTo>
                    <a:pt x="275" y="178"/>
                  </a:lnTo>
                  <a:lnTo>
                    <a:pt x="268" y="199"/>
                  </a:lnTo>
                  <a:lnTo>
                    <a:pt x="266" y="206"/>
                  </a:lnTo>
                  <a:lnTo>
                    <a:pt x="258" y="229"/>
                  </a:lnTo>
                  <a:lnTo>
                    <a:pt x="256" y="235"/>
                  </a:lnTo>
                  <a:lnTo>
                    <a:pt x="252" y="241"/>
                  </a:lnTo>
                  <a:lnTo>
                    <a:pt x="233" y="245"/>
                  </a:lnTo>
                  <a:lnTo>
                    <a:pt x="231" y="246"/>
                  </a:lnTo>
                  <a:lnTo>
                    <a:pt x="229" y="247"/>
                  </a:lnTo>
                  <a:lnTo>
                    <a:pt x="226" y="248"/>
                  </a:lnTo>
                  <a:lnTo>
                    <a:pt x="225" y="248"/>
                  </a:lnTo>
                  <a:lnTo>
                    <a:pt x="222" y="249"/>
                  </a:lnTo>
                  <a:lnTo>
                    <a:pt x="221" y="249"/>
                  </a:lnTo>
                  <a:lnTo>
                    <a:pt x="219" y="251"/>
                  </a:lnTo>
                  <a:lnTo>
                    <a:pt x="217" y="257"/>
                  </a:lnTo>
                  <a:lnTo>
                    <a:pt x="213" y="263"/>
                  </a:lnTo>
                  <a:lnTo>
                    <a:pt x="211" y="268"/>
                  </a:lnTo>
                  <a:lnTo>
                    <a:pt x="209" y="271"/>
                  </a:lnTo>
                  <a:lnTo>
                    <a:pt x="207" y="272"/>
                  </a:lnTo>
                  <a:lnTo>
                    <a:pt x="203" y="274"/>
                  </a:lnTo>
                  <a:lnTo>
                    <a:pt x="200" y="274"/>
                  </a:lnTo>
                  <a:lnTo>
                    <a:pt x="196" y="276"/>
                  </a:lnTo>
                  <a:lnTo>
                    <a:pt x="194" y="276"/>
                  </a:lnTo>
                  <a:lnTo>
                    <a:pt x="192" y="274"/>
                  </a:lnTo>
                  <a:lnTo>
                    <a:pt x="193" y="271"/>
                  </a:lnTo>
                  <a:lnTo>
                    <a:pt x="193" y="269"/>
                  </a:lnTo>
                  <a:lnTo>
                    <a:pt x="194" y="266"/>
                  </a:lnTo>
                  <a:lnTo>
                    <a:pt x="192" y="266"/>
                  </a:lnTo>
                  <a:lnTo>
                    <a:pt x="189" y="265"/>
                  </a:lnTo>
                  <a:lnTo>
                    <a:pt x="187" y="264"/>
                  </a:lnTo>
                  <a:lnTo>
                    <a:pt x="185" y="263"/>
                  </a:lnTo>
                  <a:lnTo>
                    <a:pt x="183" y="262"/>
                  </a:lnTo>
                  <a:lnTo>
                    <a:pt x="181" y="261"/>
                  </a:lnTo>
                  <a:lnTo>
                    <a:pt x="179" y="259"/>
                  </a:lnTo>
                  <a:lnTo>
                    <a:pt x="177" y="258"/>
                  </a:lnTo>
                  <a:lnTo>
                    <a:pt x="175" y="257"/>
                  </a:lnTo>
                  <a:lnTo>
                    <a:pt x="172" y="256"/>
                  </a:lnTo>
                  <a:lnTo>
                    <a:pt x="170" y="255"/>
                  </a:lnTo>
                  <a:lnTo>
                    <a:pt x="168" y="254"/>
                  </a:lnTo>
                  <a:lnTo>
                    <a:pt x="166" y="253"/>
                  </a:lnTo>
                  <a:lnTo>
                    <a:pt x="164" y="252"/>
                  </a:lnTo>
                  <a:lnTo>
                    <a:pt x="162" y="250"/>
                  </a:lnTo>
                  <a:lnTo>
                    <a:pt x="160" y="248"/>
                  </a:lnTo>
                  <a:lnTo>
                    <a:pt x="159" y="246"/>
                  </a:lnTo>
                  <a:lnTo>
                    <a:pt x="157" y="244"/>
                  </a:lnTo>
                  <a:lnTo>
                    <a:pt x="155" y="243"/>
                  </a:lnTo>
                  <a:lnTo>
                    <a:pt x="153" y="241"/>
                  </a:lnTo>
                  <a:lnTo>
                    <a:pt x="151" y="240"/>
                  </a:lnTo>
                  <a:lnTo>
                    <a:pt x="149" y="239"/>
                  </a:lnTo>
                  <a:lnTo>
                    <a:pt x="147" y="239"/>
                  </a:lnTo>
                  <a:lnTo>
                    <a:pt x="144" y="240"/>
                  </a:lnTo>
                  <a:lnTo>
                    <a:pt x="142" y="241"/>
                  </a:lnTo>
                  <a:lnTo>
                    <a:pt x="140" y="242"/>
                  </a:lnTo>
                  <a:lnTo>
                    <a:pt x="138" y="243"/>
                  </a:lnTo>
                  <a:lnTo>
                    <a:pt x="137" y="246"/>
                  </a:lnTo>
                  <a:lnTo>
                    <a:pt x="136" y="248"/>
                  </a:lnTo>
                  <a:lnTo>
                    <a:pt x="135" y="250"/>
                  </a:lnTo>
                  <a:lnTo>
                    <a:pt x="135" y="253"/>
                  </a:lnTo>
                  <a:lnTo>
                    <a:pt x="132" y="256"/>
                  </a:lnTo>
                  <a:lnTo>
                    <a:pt x="128" y="259"/>
                  </a:lnTo>
                  <a:lnTo>
                    <a:pt x="121" y="268"/>
                  </a:lnTo>
                  <a:lnTo>
                    <a:pt x="118" y="275"/>
                  </a:lnTo>
                  <a:lnTo>
                    <a:pt x="116" y="276"/>
                  </a:lnTo>
                  <a:lnTo>
                    <a:pt x="114" y="278"/>
                  </a:lnTo>
                  <a:lnTo>
                    <a:pt x="113" y="280"/>
                  </a:lnTo>
                  <a:lnTo>
                    <a:pt x="112" y="282"/>
                  </a:lnTo>
                  <a:lnTo>
                    <a:pt x="112" y="283"/>
                  </a:lnTo>
                  <a:lnTo>
                    <a:pt x="114" y="287"/>
                  </a:lnTo>
                  <a:lnTo>
                    <a:pt x="115" y="289"/>
                  </a:lnTo>
                  <a:lnTo>
                    <a:pt x="116" y="291"/>
                  </a:lnTo>
                  <a:lnTo>
                    <a:pt x="117" y="293"/>
                  </a:lnTo>
                  <a:lnTo>
                    <a:pt x="118" y="295"/>
                  </a:lnTo>
                  <a:lnTo>
                    <a:pt x="117" y="297"/>
                  </a:lnTo>
                  <a:lnTo>
                    <a:pt x="114" y="297"/>
                  </a:lnTo>
                  <a:lnTo>
                    <a:pt x="112" y="297"/>
                  </a:lnTo>
                  <a:lnTo>
                    <a:pt x="110" y="295"/>
                  </a:lnTo>
                  <a:lnTo>
                    <a:pt x="108" y="294"/>
                  </a:lnTo>
                  <a:lnTo>
                    <a:pt x="106" y="294"/>
                  </a:lnTo>
                  <a:lnTo>
                    <a:pt x="103" y="294"/>
                  </a:lnTo>
                  <a:lnTo>
                    <a:pt x="101" y="295"/>
                  </a:lnTo>
                  <a:lnTo>
                    <a:pt x="99" y="296"/>
                  </a:lnTo>
                  <a:lnTo>
                    <a:pt x="96" y="297"/>
                  </a:lnTo>
                  <a:lnTo>
                    <a:pt x="94" y="298"/>
                  </a:lnTo>
                  <a:lnTo>
                    <a:pt x="92" y="299"/>
                  </a:lnTo>
                  <a:lnTo>
                    <a:pt x="90" y="301"/>
                  </a:lnTo>
                  <a:lnTo>
                    <a:pt x="89" y="303"/>
                  </a:lnTo>
                  <a:lnTo>
                    <a:pt x="88" y="305"/>
                  </a:lnTo>
                  <a:lnTo>
                    <a:pt x="86" y="307"/>
                  </a:lnTo>
                  <a:lnTo>
                    <a:pt x="85" y="309"/>
                  </a:lnTo>
                  <a:lnTo>
                    <a:pt x="84" y="312"/>
                  </a:lnTo>
                  <a:lnTo>
                    <a:pt x="83" y="314"/>
                  </a:lnTo>
                  <a:lnTo>
                    <a:pt x="81" y="316"/>
                  </a:lnTo>
                  <a:lnTo>
                    <a:pt x="79" y="318"/>
                  </a:lnTo>
                  <a:lnTo>
                    <a:pt x="77" y="319"/>
                  </a:lnTo>
                  <a:lnTo>
                    <a:pt x="76" y="321"/>
                  </a:lnTo>
                  <a:lnTo>
                    <a:pt x="74" y="323"/>
                  </a:lnTo>
                  <a:lnTo>
                    <a:pt x="72" y="324"/>
                  </a:lnTo>
                  <a:lnTo>
                    <a:pt x="69" y="325"/>
                  </a:lnTo>
                  <a:lnTo>
                    <a:pt x="68" y="327"/>
                  </a:lnTo>
                  <a:lnTo>
                    <a:pt x="65" y="328"/>
                  </a:lnTo>
                  <a:lnTo>
                    <a:pt x="63" y="329"/>
                  </a:lnTo>
                  <a:lnTo>
                    <a:pt x="61" y="330"/>
                  </a:lnTo>
                  <a:lnTo>
                    <a:pt x="59" y="331"/>
                  </a:lnTo>
                  <a:lnTo>
                    <a:pt x="56" y="332"/>
                  </a:lnTo>
                  <a:lnTo>
                    <a:pt x="54" y="333"/>
                  </a:lnTo>
                  <a:lnTo>
                    <a:pt x="52" y="333"/>
                  </a:lnTo>
                  <a:lnTo>
                    <a:pt x="49" y="333"/>
                  </a:lnTo>
                  <a:lnTo>
                    <a:pt x="47" y="333"/>
                  </a:lnTo>
                  <a:lnTo>
                    <a:pt x="45" y="334"/>
                  </a:lnTo>
                  <a:lnTo>
                    <a:pt x="42" y="334"/>
                  </a:lnTo>
                  <a:lnTo>
                    <a:pt x="41" y="334"/>
                  </a:lnTo>
                  <a:lnTo>
                    <a:pt x="40" y="331"/>
                  </a:lnTo>
                  <a:lnTo>
                    <a:pt x="39" y="329"/>
                  </a:lnTo>
                  <a:lnTo>
                    <a:pt x="38" y="326"/>
                  </a:lnTo>
                  <a:lnTo>
                    <a:pt x="37" y="324"/>
                  </a:lnTo>
                  <a:lnTo>
                    <a:pt x="37" y="321"/>
                  </a:lnTo>
                  <a:lnTo>
                    <a:pt x="36" y="319"/>
                  </a:lnTo>
                  <a:lnTo>
                    <a:pt x="36" y="316"/>
                  </a:lnTo>
                  <a:lnTo>
                    <a:pt x="35" y="313"/>
                  </a:lnTo>
                  <a:lnTo>
                    <a:pt x="35" y="311"/>
                  </a:lnTo>
                  <a:lnTo>
                    <a:pt x="34" y="308"/>
                  </a:lnTo>
                  <a:lnTo>
                    <a:pt x="34" y="306"/>
                  </a:lnTo>
                  <a:lnTo>
                    <a:pt x="33" y="303"/>
                  </a:lnTo>
                  <a:lnTo>
                    <a:pt x="33" y="300"/>
                  </a:lnTo>
                  <a:lnTo>
                    <a:pt x="33" y="298"/>
                  </a:lnTo>
                  <a:lnTo>
                    <a:pt x="32" y="295"/>
                  </a:lnTo>
                  <a:lnTo>
                    <a:pt x="32" y="292"/>
                  </a:lnTo>
                  <a:lnTo>
                    <a:pt x="32" y="290"/>
                  </a:lnTo>
                  <a:lnTo>
                    <a:pt x="31" y="287"/>
                  </a:lnTo>
                  <a:lnTo>
                    <a:pt x="30" y="285"/>
                  </a:lnTo>
                  <a:lnTo>
                    <a:pt x="29" y="282"/>
                  </a:lnTo>
                  <a:lnTo>
                    <a:pt x="29" y="280"/>
                  </a:lnTo>
                  <a:lnTo>
                    <a:pt x="28" y="277"/>
                  </a:lnTo>
                  <a:lnTo>
                    <a:pt x="27" y="274"/>
                  </a:lnTo>
                  <a:lnTo>
                    <a:pt x="27" y="272"/>
                  </a:lnTo>
                  <a:lnTo>
                    <a:pt x="26" y="269"/>
                  </a:lnTo>
                  <a:lnTo>
                    <a:pt x="25" y="267"/>
                  </a:lnTo>
                  <a:lnTo>
                    <a:pt x="24" y="264"/>
                  </a:lnTo>
                  <a:lnTo>
                    <a:pt x="23" y="262"/>
                  </a:lnTo>
                  <a:lnTo>
                    <a:pt x="22" y="260"/>
                  </a:lnTo>
                  <a:lnTo>
                    <a:pt x="22" y="257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0" y="249"/>
                  </a:lnTo>
                  <a:lnTo>
                    <a:pt x="20" y="246"/>
                  </a:lnTo>
                  <a:lnTo>
                    <a:pt x="20" y="244"/>
                  </a:lnTo>
                  <a:lnTo>
                    <a:pt x="20" y="241"/>
                  </a:lnTo>
                  <a:lnTo>
                    <a:pt x="20" y="238"/>
                  </a:lnTo>
                  <a:lnTo>
                    <a:pt x="19" y="236"/>
                  </a:lnTo>
                  <a:lnTo>
                    <a:pt x="18" y="233"/>
                  </a:lnTo>
                  <a:lnTo>
                    <a:pt x="17" y="231"/>
                  </a:lnTo>
                  <a:lnTo>
                    <a:pt x="16" y="229"/>
                  </a:lnTo>
                  <a:lnTo>
                    <a:pt x="15" y="226"/>
                  </a:lnTo>
                  <a:lnTo>
                    <a:pt x="13" y="224"/>
                  </a:lnTo>
                  <a:lnTo>
                    <a:pt x="13" y="221"/>
                  </a:lnTo>
                  <a:lnTo>
                    <a:pt x="12" y="219"/>
                  </a:lnTo>
                  <a:lnTo>
                    <a:pt x="11" y="217"/>
                  </a:lnTo>
                  <a:lnTo>
                    <a:pt x="12" y="215"/>
                  </a:lnTo>
                  <a:lnTo>
                    <a:pt x="13" y="212"/>
                  </a:lnTo>
                  <a:lnTo>
                    <a:pt x="14" y="210"/>
                  </a:lnTo>
                  <a:lnTo>
                    <a:pt x="16" y="208"/>
                  </a:lnTo>
                  <a:lnTo>
                    <a:pt x="17" y="206"/>
                  </a:lnTo>
                  <a:lnTo>
                    <a:pt x="19" y="204"/>
                  </a:lnTo>
                  <a:lnTo>
                    <a:pt x="20" y="202"/>
                  </a:lnTo>
                  <a:lnTo>
                    <a:pt x="22" y="200"/>
                  </a:lnTo>
                  <a:lnTo>
                    <a:pt x="24" y="198"/>
                  </a:lnTo>
                  <a:lnTo>
                    <a:pt x="23" y="196"/>
                  </a:lnTo>
                  <a:lnTo>
                    <a:pt x="22" y="193"/>
                  </a:lnTo>
                  <a:lnTo>
                    <a:pt x="22" y="191"/>
                  </a:lnTo>
                  <a:lnTo>
                    <a:pt x="21" y="188"/>
                  </a:lnTo>
                  <a:lnTo>
                    <a:pt x="20" y="186"/>
                  </a:lnTo>
                  <a:lnTo>
                    <a:pt x="19" y="184"/>
                  </a:lnTo>
                  <a:lnTo>
                    <a:pt x="16" y="183"/>
                  </a:lnTo>
                  <a:lnTo>
                    <a:pt x="15" y="182"/>
                  </a:lnTo>
                  <a:lnTo>
                    <a:pt x="14" y="180"/>
                  </a:lnTo>
                  <a:lnTo>
                    <a:pt x="11" y="179"/>
                  </a:lnTo>
                  <a:lnTo>
                    <a:pt x="9" y="177"/>
                  </a:lnTo>
                  <a:lnTo>
                    <a:pt x="8" y="175"/>
                  </a:lnTo>
                  <a:lnTo>
                    <a:pt x="6" y="173"/>
                  </a:lnTo>
                  <a:lnTo>
                    <a:pt x="5" y="171"/>
                  </a:lnTo>
                  <a:lnTo>
                    <a:pt x="4" y="169"/>
                  </a:lnTo>
                  <a:lnTo>
                    <a:pt x="3" y="166"/>
                  </a:lnTo>
                  <a:lnTo>
                    <a:pt x="2" y="164"/>
                  </a:lnTo>
                  <a:lnTo>
                    <a:pt x="1" y="161"/>
                  </a:lnTo>
                  <a:lnTo>
                    <a:pt x="0" y="159"/>
                  </a:lnTo>
                  <a:lnTo>
                    <a:pt x="0" y="156"/>
                  </a:lnTo>
                  <a:lnTo>
                    <a:pt x="0" y="154"/>
                  </a:lnTo>
                </a:path>
              </a:pathLst>
            </a:custGeom>
            <a:noFill/>
            <a:ln w="95250" cap="rnd">
              <a:solidFill>
                <a:srgbClr val="FF0000"/>
              </a:solidFill>
              <a:prstDash val="solid"/>
              <a:round/>
              <a:headEnd/>
              <a:tailEnd/>
            </a:ln>
            <a:effectLst>
              <a:softEdge rad="254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" name="DV2_Paths">
            <a:extLst>
              <a:ext uri="{FF2B5EF4-FFF2-40B4-BE49-F238E27FC236}">
                <a16:creationId xmlns:a16="http://schemas.microsoft.com/office/drawing/2014/main" id="{1F90E5B2-5DD9-A2DC-ECE9-8099A162D2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8000" y="1188720"/>
            <a:ext cx="5261799" cy="5577839"/>
          </a:xfrm>
          <a:prstGeom prst="rect">
            <a:avLst/>
          </a:prstGeom>
        </p:spPr>
      </p:pic>
      <p:pic>
        <p:nvPicPr>
          <p:cNvPr id="9" name="DV3_Paths">
            <a:extLst>
              <a:ext uri="{FF2B5EF4-FFF2-40B4-BE49-F238E27FC236}">
                <a16:creationId xmlns:a16="http://schemas.microsoft.com/office/drawing/2014/main" id="{3D5DDB5C-05D1-B36A-E8E4-93F6B76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858000" y="1188720"/>
            <a:ext cx="5261799" cy="5577839"/>
          </a:xfrm>
          <a:prstGeom prst="rect">
            <a:avLst/>
          </a:prstGeom>
        </p:spPr>
      </p:pic>
      <p:sp>
        <p:nvSpPr>
          <p:cNvPr id="16" name="BarScale">
            <a:extLst>
              <a:ext uri="{FF2B5EF4-FFF2-40B4-BE49-F238E27FC236}">
                <a16:creationId xmlns:a16="http://schemas.microsoft.com/office/drawing/2014/main" id="{90681367-E49D-C279-CCBA-0D1F8D1556BC}"/>
              </a:ext>
            </a:extLst>
          </p:cNvPr>
          <p:cNvSpPr/>
          <p:nvPr/>
        </p:nvSpPr>
        <p:spPr bwMode="auto">
          <a:xfrm>
            <a:off x="10147777" y="6427963"/>
            <a:ext cx="1839150" cy="25536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MILES</a:t>
            </a:r>
          </a:p>
        </p:txBody>
      </p:sp>
      <p:grpSp>
        <p:nvGrpSpPr>
          <p:cNvPr id="17" name="FC_Spring">
            <a:extLst>
              <a:ext uri="{FF2B5EF4-FFF2-40B4-BE49-F238E27FC236}">
                <a16:creationId xmlns:a16="http://schemas.microsoft.com/office/drawing/2014/main" id="{14DE860D-7E45-3789-949E-C398F4914316}"/>
              </a:ext>
            </a:extLst>
          </p:cNvPr>
          <p:cNvGrpSpPr>
            <a:grpSpLocks noChangeAspect="1"/>
          </p:cNvGrpSpPr>
          <p:nvPr/>
        </p:nvGrpSpPr>
        <p:grpSpPr>
          <a:xfrm rot="2944793">
            <a:off x="7226643" y="5103918"/>
            <a:ext cx="197437" cy="682752"/>
            <a:chOff x="400818" y="-400818"/>
            <a:chExt cx="326124" cy="112776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EB4942A-BD8D-ED4A-65DC-A2014998CB98}"/>
                </a:ext>
              </a:extLst>
            </p:cNvPr>
            <p:cNvSpPr/>
            <p:nvPr/>
          </p:nvSpPr>
          <p:spPr>
            <a:xfrm>
              <a:off x="406902" y="-400818"/>
              <a:ext cx="320040" cy="320040"/>
            </a:xfrm>
            <a:prstGeom prst="ellipse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4F4C1C92-C5FD-A29E-5D70-CF86E971F1CE}"/>
                </a:ext>
              </a:extLst>
            </p:cNvPr>
            <p:cNvSpPr/>
            <p:nvPr/>
          </p:nvSpPr>
          <p:spPr>
            <a:xfrm>
              <a:off x="400818" y="-88398"/>
              <a:ext cx="249924" cy="815340"/>
            </a:xfrm>
            <a:custGeom>
              <a:avLst/>
              <a:gdLst>
                <a:gd name="connsiteX0" fmla="*/ 38100 w 38100"/>
                <a:gd name="connsiteY0" fmla="*/ 0 h 2049780"/>
                <a:gd name="connsiteX1" fmla="*/ 38100 w 38100"/>
                <a:gd name="connsiteY1" fmla="*/ 548640 h 2049780"/>
                <a:gd name="connsiteX2" fmla="*/ 7620 w 38100"/>
                <a:gd name="connsiteY2" fmla="*/ 1363980 h 2049780"/>
                <a:gd name="connsiteX3" fmla="*/ 7620 w 38100"/>
                <a:gd name="connsiteY3" fmla="*/ 2049780 h 2049780"/>
                <a:gd name="connsiteX4" fmla="*/ 0 w 38100"/>
                <a:gd name="connsiteY4" fmla="*/ 2049780 h 2049780"/>
                <a:gd name="connsiteX0" fmla="*/ 30480 w 586740"/>
                <a:gd name="connsiteY0" fmla="*/ 0 h 2049780"/>
                <a:gd name="connsiteX1" fmla="*/ 30480 w 586740"/>
                <a:gd name="connsiteY1" fmla="*/ 548640 h 2049780"/>
                <a:gd name="connsiteX2" fmla="*/ 0 w 586740"/>
                <a:gd name="connsiteY2" fmla="*/ 1363980 h 2049780"/>
                <a:gd name="connsiteX3" fmla="*/ 0 w 586740"/>
                <a:gd name="connsiteY3" fmla="*/ 2049780 h 2049780"/>
                <a:gd name="connsiteX4" fmla="*/ 586740 w 586740"/>
                <a:gd name="connsiteY4" fmla="*/ 1295400 h 2049780"/>
                <a:gd name="connsiteX0" fmla="*/ 30480 w 661047"/>
                <a:gd name="connsiteY0" fmla="*/ 0 h 2049780"/>
                <a:gd name="connsiteX1" fmla="*/ 30480 w 661047"/>
                <a:gd name="connsiteY1" fmla="*/ 548640 h 2049780"/>
                <a:gd name="connsiteX2" fmla="*/ 0 w 661047"/>
                <a:gd name="connsiteY2" fmla="*/ 1363980 h 2049780"/>
                <a:gd name="connsiteX3" fmla="*/ 0 w 661047"/>
                <a:gd name="connsiteY3" fmla="*/ 2049780 h 2049780"/>
                <a:gd name="connsiteX4" fmla="*/ 586740 w 661047"/>
                <a:gd name="connsiteY4" fmla="*/ 1295400 h 2049780"/>
                <a:gd name="connsiteX0" fmla="*/ 30480 w 586740"/>
                <a:gd name="connsiteY0" fmla="*/ 0 h 1363980"/>
                <a:gd name="connsiteX1" fmla="*/ 30480 w 586740"/>
                <a:gd name="connsiteY1" fmla="*/ 548640 h 1363980"/>
                <a:gd name="connsiteX2" fmla="*/ 0 w 586740"/>
                <a:gd name="connsiteY2" fmla="*/ 1363980 h 1363980"/>
                <a:gd name="connsiteX3" fmla="*/ 586740 w 586740"/>
                <a:gd name="connsiteY3" fmla="*/ 1295400 h 1363980"/>
                <a:gd name="connsiteX0" fmla="*/ 60960 w 60960"/>
                <a:gd name="connsiteY0" fmla="*/ 0 h 2567940"/>
                <a:gd name="connsiteX1" fmla="*/ 60960 w 60960"/>
                <a:gd name="connsiteY1" fmla="*/ 548640 h 2567940"/>
                <a:gd name="connsiteX2" fmla="*/ 30480 w 60960"/>
                <a:gd name="connsiteY2" fmla="*/ 1363980 h 2567940"/>
                <a:gd name="connsiteX3" fmla="*/ 0 w 60960"/>
                <a:gd name="connsiteY3" fmla="*/ 2567940 h 2567940"/>
                <a:gd name="connsiteX0" fmla="*/ 60960 w 60960"/>
                <a:gd name="connsiteY0" fmla="*/ 0 h 2636520"/>
                <a:gd name="connsiteX1" fmla="*/ 60960 w 60960"/>
                <a:gd name="connsiteY1" fmla="*/ 548640 h 2636520"/>
                <a:gd name="connsiteX2" fmla="*/ 30480 w 60960"/>
                <a:gd name="connsiteY2" fmla="*/ 1363980 h 2636520"/>
                <a:gd name="connsiteX3" fmla="*/ 0 w 60960"/>
                <a:gd name="connsiteY3" fmla="*/ 2636520 h 2636520"/>
                <a:gd name="connsiteX0" fmla="*/ 518233 w 518233"/>
                <a:gd name="connsiteY0" fmla="*/ 0 h 2636520"/>
                <a:gd name="connsiteX1" fmla="*/ 518233 w 518233"/>
                <a:gd name="connsiteY1" fmla="*/ 548640 h 2636520"/>
                <a:gd name="connsiteX2" fmla="*/ 487753 w 518233"/>
                <a:gd name="connsiteY2" fmla="*/ 1363980 h 2636520"/>
                <a:gd name="connsiteX3" fmla="*/ 457273 w 518233"/>
                <a:gd name="connsiteY3" fmla="*/ 2636520 h 2636520"/>
                <a:gd name="connsiteX0" fmla="*/ 518233 w 518233"/>
                <a:gd name="connsiteY0" fmla="*/ 0 h 2636520"/>
                <a:gd name="connsiteX1" fmla="*/ 518233 w 518233"/>
                <a:gd name="connsiteY1" fmla="*/ 548640 h 2636520"/>
                <a:gd name="connsiteX2" fmla="*/ 487753 w 518233"/>
                <a:gd name="connsiteY2" fmla="*/ 1363980 h 2636520"/>
                <a:gd name="connsiteX3" fmla="*/ 457273 w 518233"/>
                <a:gd name="connsiteY3" fmla="*/ 2636520 h 2636520"/>
                <a:gd name="connsiteX0" fmla="*/ 655280 w 869971"/>
                <a:gd name="connsiteY0" fmla="*/ 0 h 2636520"/>
                <a:gd name="connsiteX1" fmla="*/ 655280 w 869971"/>
                <a:gd name="connsiteY1" fmla="*/ 548640 h 2636520"/>
                <a:gd name="connsiteX2" fmla="*/ 624800 w 869971"/>
                <a:gd name="connsiteY2" fmla="*/ 1363980 h 2636520"/>
                <a:gd name="connsiteX3" fmla="*/ 594320 w 869971"/>
                <a:gd name="connsiteY3" fmla="*/ 2636520 h 2636520"/>
                <a:gd name="connsiteX0" fmla="*/ 675937 w 852849"/>
                <a:gd name="connsiteY0" fmla="*/ 0 h 2636520"/>
                <a:gd name="connsiteX1" fmla="*/ 675937 w 852849"/>
                <a:gd name="connsiteY1" fmla="*/ 548640 h 2636520"/>
                <a:gd name="connsiteX2" fmla="*/ 592117 w 852849"/>
                <a:gd name="connsiteY2" fmla="*/ 1584960 h 2636520"/>
                <a:gd name="connsiteX3" fmla="*/ 614977 w 852849"/>
                <a:gd name="connsiteY3" fmla="*/ 2636520 h 2636520"/>
                <a:gd name="connsiteX0" fmla="*/ 675937 w 682145"/>
                <a:gd name="connsiteY0" fmla="*/ 0 h 2636520"/>
                <a:gd name="connsiteX1" fmla="*/ 675937 w 682145"/>
                <a:gd name="connsiteY1" fmla="*/ 548640 h 2636520"/>
                <a:gd name="connsiteX2" fmla="*/ 592117 w 682145"/>
                <a:gd name="connsiteY2" fmla="*/ 1584960 h 2636520"/>
                <a:gd name="connsiteX3" fmla="*/ 614977 w 682145"/>
                <a:gd name="connsiteY3" fmla="*/ 2636520 h 2636520"/>
                <a:gd name="connsiteX0" fmla="*/ 675937 w 915790"/>
                <a:gd name="connsiteY0" fmla="*/ 0 h 2636520"/>
                <a:gd name="connsiteX1" fmla="*/ 675937 w 915790"/>
                <a:gd name="connsiteY1" fmla="*/ 548640 h 2636520"/>
                <a:gd name="connsiteX2" fmla="*/ 592117 w 915790"/>
                <a:gd name="connsiteY2" fmla="*/ 1584960 h 2636520"/>
                <a:gd name="connsiteX3" fmla="*/ 614977 w 915790"/>
                <a:gd name="connsiteY3" fmla="*/ 2636520 h 2636520"/>
                <a:gd name="connsiteX0" fmla="*/ 675937 w 1056396"/>
                <a:gd name="connsiteY0" fmla="*/ 0 h 2636520"/>
                <a:gd name="connsiteX1" fmla="*/ 675937 w 1056396"/>
                <a:gd name="connsiteY1" fmla="*/ 548640 h 2636520"/>
                <a:gd name="connsiteX2" fmla="*/ 592117 w 1056396"/>
                <a:gd name="connsiteY2" fmla="*/ 1584960 h 2636520"/>
                <a:gd name="connsiteX3" fmla="*/ 614977 w 1056396"/>
                <a:gd name="connsiteY3" fmla="*/ 2636520 h 2636520"/>
                <a:gd name="connsiteX0" fmla="*/ 691177 w 849911"/>
                <a:gd name="connsiteY0" fmla="*/ 0 h 2766060"/>
                <a:gd name="connsiteX1" fmla="*/ 675937 w 849911"/>
                <a:gd name="connsiteY1" fmla="*/ 678180 h 2766060"/>
                <a:gd name="connsiteX2" fmla="*/ 592117 w 849911"/>
                <a:gd name="connsiteY2" fmla="*/ 1714500 h 2766060"/>
                <a:gd name="connsiteX3" fmla="*/ 614977 w 849911"/>
                <a:gd name="connsiteY3" fmla="*/ 2766060 h 2766060"/>
                <a:gd name="connsiteX0" fmla="*/ 691177 w 1064678"/>
                <a:gd name="connsiteY0" fmla="*/ 0 h 2766060"/>
                <a:gd name="connsiteX1" fmla="*/ 675937 w 1064678"/>
                <a:gd name="connsiteY1" fmla="*/ 678180 h 2766060"/>
                <a:gd name="connsiteX2" fmla="*/ 592117 w 1064678"/>
                <a:gd name="connsiteY2" fmla="*/ 1714500 h 2766060"/>
                <a:gd name="connsiteX3" fmla="*/ 614977 w 1064678"/>
                <a:gd name="connsiteY3" fmla="*/ 2766060 h 2766060"/>
                <a:gd name="connsiteX0" fmla="*/ 668317 w 850885"/>
                <a:gd name="connsiteY0" fmla="*/ 0 h 2933700"/>
                <a:gd name="connsiteX1" fmla="*/ 675937 w 850885"/>
                <a:gd name="connsiteY1" fmla="*/ 845820 h 2933700"/>
                <a:gd name="connsiteX2" fmla="*/ 592117 w 850885"/>
                <a:gd name="connsiteY2" fmla="*/ 1882140 h 2933700"/>
                <a:gd name="connsiteX3" fmla="*/ 614977 w 850885"/>
                <a:gd name="connsiteY3" fmla="*/ 2933700 h 2933700"/>
                <a:gd name="connsiteX0" fmla="*/ 668317 w 850885"/>
                <a:gd name="connsiteY0" fmla="*/ 0 h 2933700"/>
                <a:gd name="connsiteX1" fmla="*/ 675937 w 850885"/>
                <a:gd name="connsiteY1" fmla="*/ 845820 h 2933700"/>
                <a:gd name="connsiteX2" fmla="*/ 592117 w 850885"/>
                <a:gd name="connsiteY2" fmla="*/ 1882140 h 2933700"/>
                <a:gd name="connsiteX3" fmla="*/ 614977 w 850885"/>
                <a:gd name="connsiteY3" fmla="*/ 2933700 h 2933700"/>
                <a:gd name="connsiteX0" fmla="*/ 668317 w 1132673"/>
                <a:gd name="connsiteY0" fmla="*/ 0 h 2933700"/>
                <a:gd name="connsiteX1" fmla="*/ 675937 w 1132673"/>
                <a:gd name="connsiteY1" fmla="*/ 845820 h 2933700"/>
                <a:gd name="connsiteX2" fmla="*/ 592117 w 1132673"/>
                <a:gd name="connsiteY2" fmla="*/ 1882140 h 2933700"/>
                <a:gd name="connsiteX3" fmla="*/ 614977 w 1132673"/>
                <a:gd name="connsiteY3" fmla="*/ 2933700 h 2933700"/>
                <a:gd name="connsiteX0" fmla="*/ 518744 w 728816"/>
                <a:gd name="connsiteY0" fmla="*/ 0 h 2933700"/>
                <a:gd name="connsiteX1" fmla="*/ 373964 w 728816"/>
                <a:gd name="connsiteY1" fmla="*/ 800100 h 2933700"/>
                <a:gd name="connsiteX2" fmla="*/ 442544 w 728816"/>
                <a:gd name="connsiteY2" fmla="*/ 1882140 h 2933700"/>
                <a:gd name="connsiteX3" fmla="*/ 465404 w 728816"/>
                <a:gd name="connsiteY3" fmla="*/ 2933700 h 2933700"/>
                <a:gd name="connsiteX0" fmla="*/ 646133 w 998641"/>
                <a:gd name="connsiteY0" fmla="*/ 0 h 2933700"/>
                <a:gd name="connsiteX1" fmla="*/ 501353 w 998641"/>
                <a:gd name="connsiteY1" fmla="*/ 800100 h 2933700"/>
                <a:gd name="connsiteX2" fmla="*/ 569933 w 998641"/>
                <a:gd name="connsiteY2" fmla="*/ 1882140 h 2933700"/>
                <a:gd name="connsiteX3" fmla="*/ 592793 w 998641"/>
                <a:gd name="connsiteY3" fmla="*/ 2933700 h 2933700"/>
                <a:gd name="connsiteX0" fmla="*/ 643252 w 761052"/>
                <a:gd name="connsiteY0" fmla="*/ 0 h 2933700"/>
                <a:gd name="connsiteX1" fmla="*/ 498472 w 761052"/>
                <a:gd name="connsiteY1" fmla="*/ 800100 h 2933700"/>
                <a:gd name="connsiteX2" fmla="*/ 574672 w 761052"/>
                <a:gd name="connsiteY2" fmla="*/ 1668780 h 2933700"/>
                <a:gd name="connsiteX3" fmla="*/ 589912 w 761052"/>
                <a:gd name="connsiteY3" fmla="*/ 2933700 h 2933700"/>
                <a:gd name="connsiteX0" fmla="*/ 643252 w 873413"/>
                <a:gd name="connsiteY0" fmla="*/ 0 h 2933700"/>
                <a:gd name="connsiteX1" fmla="*/ 498472 w 873413"/>
                <a:gd name="connsiteY1" fmla="*/ 800100 h 2933700"/>
                <a:gd name="connsiteX2" fmla="*/ 574672 w 873413"/>
                <a:gd name="connsiteY2" fmla="*/ 1668780 h 2933700"/>
                <a:gd name="connsiteX3" fmla="*/ 589912 w 873413"/>
                <a:gd name="connsiteY3" fmla="*/ 2933700 h 2933700"/>
                <a:gd name="connsiteX0" fmla="*/ 297759 w 527920"/>
                <a:gd name="connsiteY0" fmla="*/ 0 h 2933700"/>
                <a:gd name="connsiteX1" fmla="*/ 152979 w 527920"/>
                <a:gd name="connsiteY1" fmla="*/ 800100 h 2933700"/>
                <a:gd name="connsiteX2" fmla="*/ 229179 w 527920"/>
                <a:gd name="connsiteY2" fmla="*/ 1668780 h 2933700"/>
                <a:gd name="connsiteX3" fmla="*/ 244419 w 527920"/>
                <a:gd name="connsiteY3" fmla="*/ 2933700 h 2933700"/>
                <a:gd name="connsiteX0" fmla="*/ 261061 w 391380"/>
                <a:gd name="connsiteY0" fmla="*/ 0 h 2933700"/>
                <a:gd name="connsiteX1" fmla="*/ 116281 w 391380"/>
                <a:gd name="connsiteY1" fmla="*/ 800100 h 2933700"/>
                <a:gd name="connsiteX2" fmla="*/ 207721 w 391380"/>
                <a:gd name="connsiteY2" fmla="*/ 1821180 h 2933700"/>
                <a:gd name="connsiteX3" fmla="*/ 207721 w 391380"/>
                <a:gd name="connsiteY3" fmla="*/ 2933700 h 2933700"/>
                <a:gd name="connsiteX0" fmla="*/ 379591 w 627507"/>
                <a:gd name="connsiteY0" fmla="*/ 0 h 2933700"/>
                <a:gd name="connsiteX1" fmla="*/ 234811 w 627507"/>
                <a:gd name="connsiteY1" fmla="*/ 800100 h 2933700"/>
                <a:gd name="connsiteX2" fmla="*/ 326251 w 627507"/>
                <a:gd name="connsiteY2" fmla="*/ 1821180 h 2933700"/>
                <a:gd name="connsiteX3" fmla="*/ 326251 w 627507"/>
                <a:gd name="connsiteY3" fmla="*/ 2933700 h 2933700"/>
                <a:gd name="connsiteX0" fmla="*/ 379591 w 627507"/>
                <a:gd name="connsiteY0" fmla="*/ 0 h 2933700"/>
                <a:gd name="connsiteX1" fmla="*/ 234811 w 627507"/>
                <a:gd name="connsiteY1" fmla="*/ 800100 h 2933700"/>
                <a:gd name="connsiteX2" fmla="*/ 326251 w 627507"/>
                <a:gd name="connsiteY2" fmla="*/ 1821180 h 2933700"/>
                <a:gd name="connsiteX3" fmla="*/ 326251 w 627507"/>
                <a:gd name="connsiteY3" fmla="*/ 2933700 h 2933700"/>
                <a:gd name="connsiteX0" fmla="*/ 495454 w 496201"/>
                <a:gd name="connsiteY0" fmla="*/ 0 h 2933700"/>
                <a:gd name="connsiteX1" fmla="*/ 154 w 496201"/>
                <a:gd name="connsiteY1" fmla="*/ 838200 h 2933700"/>
                <a:gd name="connsiteX2" fmla="*/ 442114 w 496201"/>
                <a:gd name="connsiteY2" fmla="*/ 1821180 h 2933700"/>
                <a:gd name="connsiteX3" fmla="*/ 442114 w 496201"/>
                <a:gd name="connsiteY3" fmla="*/ 2933700 h 2933700"/>
                <a:gd name="connsiteX0" fmla="*/ 495425 w 496172"/>
                <a:gd name="connsiteY0" fmla="*/ 0 h 2933700"/>
                <a:gd name="connsiteX1" fmla="*/ 125 w 496172"/>
                <a:gd name="connsiteY1" fmla="*/ 838200 h 2933700"/>
                <a:gd name="connsiteX2" fmla="*/ 442085 w 496172"/>
                <a:gd name="connsiteY2" fmla="*/ 1821180 h 2933700"/>
                <a:gd name="connsiteX3" fmla="*/ 442085 w 496172"/>
                <a:gd name="connsiteY3" fmla="*/ 2933700 h 2933700"/>
                <a:gd name="connsiteX0" fmla="*/ 499132 w 834706"/>
                <a:gd name="connsiteY0" fmla="*/ 0 h 2933700"/>
                <a:gd name="connsiteX1" fmla="*/ 3832 w 834706"/>
                <a:gd name="connsiteY1" fmla="*/ 838200 h 2933700"/>
                <a:gd name="connsiteX2" fmla="*/ 834412 w 834706"/>
                <a:gd name="connsiteY2" fmla="*/ 1485900 h 2933700"/>
                <a:gd name="connsiteX3" fmla="*/ 445792 w 834706"/>
                <a:gd name="connsiteY3" fmla="*/ 2933700 h 2933700"/>
                <a:gd name="connsiteX0" fmla="*/ 499132 w 857841"/>
                <a:gd name="connsiteY0" fmla="*/ 0 h 2933700"/>
                <a:gd name="connsiteX1" fmla="*/ 3832 w 857841"/>
                <a:gd name="connsiteY1" fmla="*/ 838200 h 2933700"/>
                <a:gd name="connsiteX2" fmla="*/ 834412 w 857841"/>
                <a:gd name="connsiteY2" fmla="*/ 1485900 h 2933700"/>
                <a:gd name="connsiteX3" fmla="*/ 613432 w 857841"/>
                <a:gd name="connsiteY3" fmla="*/ 2194560 h 2933700"/>
                <a:gd name="connsiteX4" fmla="*/ 445792 w 857841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6312 w 911743"/>
                <a:gd name="connsiteY0" fmla="*/ 0 h 2933700"/>
                <a:gd name="connsiteX1" fmla="*/ 81012 w 911743"/>
                <a:gd name="connsiteY1" fmla="*/ 838200 h 2933700"/>
                <a:gd name="connsiteX2" fmla="*/ 911592 w 911743"/>
                <a:gd name="connsiteY2" fmla="*/ 1485900 h 2933700"/>
                <a:gd name="connsiteX3" fmla="*/ 4812 w 911743"/>
                <a:gd name="connsiteY3" fmla="*/ 2171700 h 2933700"/>
                <a:gd name="connsiteX4" fmla="*/ 522972 w 911743"/>
                <a:gd name="connsiteY4" fmla="*/ 2933700 h 2933700"/>
                <a:gd name="connsiteX0" fmla="*/ 571513 w 906944"/>
                <a:gd name="connsiteY0" fmla="*/ 0 h 2933700"/>
                <a:gd name="connsiteX1" fmla="*/ 76213 w 906944"/>
                <a:gd name="connsiteY1" fmla="*/ 838200 h 2933700"/>
                <a:gd name="connsiteX2" fmla="*/ 906793 w 906944"/>
                <a:gd name="connsiteY2" fmla="*/ 1485900 h 2933700"/>
                <a:gd name="connsiteX3" fmla="*/ 13 w 906944"/>
                <a:gd name="connsiteY3" fmla="*/ 2171700 h 2933700"/>
                <a:gd name="connsiteX4" fmla="*/ 518173 w 906944"/>
                <a:gd name="connsiteY4" fmla="*/ 2933700 h 2933700"/>
                <a:gd name="connsiteX0" fmla="*/ 579132 w 914595"/>
                <a:gd name="connsiteY0" fmla="*/ 0 h 2933700"/>
                <a:gd name="connsiteX1" fmla="*/ 83832 w 914595"/>
                <a:gd name="connsiteY1" fmla="*/ 838200 h 2933700"/>
                <a:gd name="connsiteX2" fmla="*/ 914412 w 914595"/>
                <a:gd name="connsiteY2" fmla="*/ 1485900 h 2933700"/>
                <a:gd name="connsiteX3" fmla="*/ 12 w 914595"/>
                <a:gd name="connsiteY3" fmla="*/ 2019300 h 2933700"/>
                <a:gd name="connsiteX4" fmla="*/ 525792 w 914595"/>
                <a:gd name="connsiteY4" fmla="*/ 2933700 h 2933700"/>
                <a:gd name="connsiteX0" fmla="*/ 583877 w 919340"/>
                <a:gd name="connsiteY0" fmla="*/ 0 h 2933700"/>
                <a:gd name="connsiteX1" fmla="*/ 88577 w 919340"/>
                <a:gd name="connsiteY1" fmla="*/ 838200 h 2933700"/>
                <a:gd name="connsiteX2" fmla="*/ 919157 w 919340"/>
                <a:gd name="connsiteY2" fmla="*/ 1325880 h 2933700"/>
                <a:gd name="connsiteX3" fmla="*/ 4757 w 919340"/>
                <a:gd name="connsiteY3" fmla="*/ 2019300 h 2933700"/>
                <a:gd name="connsiteX4" fmla="*/ 530537 w 919340"/>
                <a:gd name="connsiteY4" fmla="*/ 2933700 h 2933700"/>
                <a:gd name="connsiteX0" fmla="*/ 583877 w 919390"/>
                <a:gd name="connsiteY0" fmla="*/ 0 h 2933700"/>
                <a:gd name="connsiteX1" fmla="*/ 88577 w 919390"/>
                <a:gd name="connsiteY1" fmla="*/ 838200 h 2933700"/>
                <a:gd name="connsiteX2" fmla="*/ 919157 w 919390"/>
                <a:gd name="connsiteY2" fmla="*/ 1325880 h 2933700"/>
                <a:gd name="connsiteX3" fmla="*/ 4757 w 919390"/>
                <a:gd name="connsiteY3" fmla="*/ 2019300 h 2933700"/>
                <a:gd name="connsiteX4" fmla="*/ 530537 w 919390"/>
                <a:gd name="connsiteY4" fmla="*/ 2933700 h 2933700"/>
                <a:gd name="connsiteX0" fmla="*/ 583877 w 919340"/>
                <a:gd name="connsiteY0" fmla="*/ 0 h 2933700"/>
                <a:gd name="connsiteX1" fmla="*/ 88577 w 919340"/>
                <a:gd name="connsiteY1" fmla="*/ 792480 h 2933700"/>
                <a:gd name="connsiteX2" fmla="*/ 919157 w 919340"/>
                <a:gd name="connsiteY2" fmla="*/ 1325880 h 2933700"/>
                <a:gd name="connsiteX3" fmla="*/ 4757 w 919340"/>
                <a:gd name="connsiteY3" fmla="*/ 2019300 h 2933700"/>
                <a:gd name="connsiteX4" fmla="*/ 530537 w 919340"/>
                <a:gd name="connsiteY4" fmla="*/ 2933700 h 2933700"/>
                <a:gd name="connsiteX0" fmla="*/ 583877 w 919332"/>
                <a:gd name="connsiteY0" fmla="*/ 0 h 2933700"/>
                <a:gd name="connsiteX1" fmla="*/ 88577 w 919332"/>
                <a:gd name="connsiteY1" fmla="*/ 792480 h 2933700"/>
                <a:gd name="connsiteX2" fmla="*/ 919157 w 919332"/>
                <a:gd name="connsiteY2" fmla="*/ 1325880 h 2933700"/>
                <a:gd name="connsiteX3" fmla="*/ 4757 w 919332"/>
                <a:gd name="connsiteY3" fmla="*/ 2019300 h 2933700"/>
                <a:gd name="connsiteX4" fmla="*/ 530537 w 919332"/>
                <a:gd name="connsiteY4" fmla="*/ 2933700 h 2933700"/>
                <a:gd name="connsiteX0" fmla="*/ 583877 w 919390"/>
                <a:gd name="connsiteY0" fmla="*/ 0 h 2933700"/>
                <a:gd name="connsiteX1" fmla="*/ 88577 w 919390"/>
                <a:gd name="connsiteY1" fmla="*/ 792480 h 2933700"/>
                <a:gd name="connsiteX2" fmla="*/ 919157 w 919390"/>
                <a:gd name="connsiteY2" fmla="*/ 1325880 h 2933700"/>
                <a:gd name="connsiteX3" fmla="*/ 4757 w 919390"/>
                <a:gd name="connsiteY3" fmla="*/ 2019300 h 2933700"/>
                <a:gd name="connsiteX4" fmla="*/ 530537 w 919390"/>
                <a:gd name="connsiteY4" fmla="*/ 2933700 h 2933700"/>
                <a:gd name="connsiteX0" fmla="*/ 546069 w 881401"/>
                <a:gd name="connsiteY0" fmla="*/ 0 h 2933700"/>
                <a:gd name="connsiteX1" fmla="*/ 50769 w 881401"/>
                <a:gd name="connsiteY1" fmla="*/ 792480 h 2933700"/>
                <a:gd name="connsiteX2" fmla="*/ 881349 w 881401"/>
                <a:gd name="connsiteY2" fmla="*/ 1325880 h 2933700"/>
                <a:gd name="connsiteX3" fmla="*/ 5049 w 881401"/>
                <a:gd name="connsiteY3" fmla="*/ 1889760 h 2933700"/>
                <a:gd name="connsiteX4" fmla="*/ 492729 w 881401"/>
                <a:gd name="connsiteY4" fmla="*/ 2933700 h 2933700"/>
                <a:gd name="connsiteX0" fmla="*/ 541131 w 876463"/>
                <a:gd name="connsiteY0" fmla="*/ 0 h 2933700"/>
                <a:gd name="connsiteX1" fmla="*/ 45831 w 876463"/>
                <a:gd name="connsiteY1" fmla="*/ 792480 h 2933700"/>
                <a:gd name="connsiteX2" fmla="*/ 876411 w 876463"/>
                <a:gd name="connsiteY2" fmla="*/ 1325880 h 2933700"/>
                <a:gd name="connsiteX3" fmla="*/ 111 w 876463"/>
                <a:gd name="connsiteY3" fmla="*/ 1889760 h 2933700"/>
                <a:gd name="connsiteX4" fmla="*/ 487791 w 876463"/>
                <a:gd name="connsiteY4" fmla="*/ 2933700 h 2933700"/>
                <a:gd name="connsiteX0" fmla="*/ 547979 w 883311"/>
                <a:gd name="connsiteY0" fmla="*/ 0 h 2697480"/>
                <a:gd name="connsiteX1" fmla="*/ 52679 w 883311"/>
                <a:gd name="connsiteY1" fmla="*/ 792480 h 2697480"/>
                <a:gd name="connsiteX2" fmla="*/ 883259 w 883311"/>
                <a:gd name="connsiteY2" fmla="*/ 1325880 h 2697480"/>
                <a:gd name="connsiteX3" fmla="*/ 6959 w 883311"/>
                <a:gd name="connsiteY3" fmla="*/ 1889760 h 2697480"/>
                <a:gd name="connsiteX4" fmla="*/ 441299 w 883311"/>
                <a:gd name="connsiteY4" fmla="*/ 2697480 h 2697480"/>
                <a:gd name="connsiteX0" fmla="*/ 548452 w 883784"/>
                <a:gd name="connsiteY0" fmla="*/ 0 h 2697480"/>
                <a:gd name="connsiteX1" fmla="*/ 53152 w 883784"/>
                <a:gd name="connsiteY1" fmla="*/ 792480 h 2697480"/>
                <a:gd name="connsiteX2" fmla="*/ 883732 w 883784"/>
                <a:gd name="connsiteY2" fmla="*/ 1325880 h 2697480"/>
                <a:gd name="connsiteX3" fmla="*/ 7432 w 883784"/>
                <a:gd name="connsiteY3" fmla="*/ 1889760 h 2697480"/>
                <a:gd name="connsiteX4" fmla="*/ 441772 w 883784"/>
                <a:gd name="connsiteY4" fmla="*/ 2697480 h 2697480"/>
                <a:gd name="connsiteX0" fmla="*/ 548452 w 883732"/>
                <a:gd name="connsiteY0" fmla="*/ 0 h 2697480"/>
                <a:gd name="connsiteX1" fmla="*/ 53152 w 883732"/>
                <a:gd name="connsiteY1" fmla="*/ 792480 h 2697480"/>
                <a:gd name="connsiteX2" fmla="*/ 883732 w 883732"/>
                <a:gd name="connsiteY2" fmla="*/ 1325880 h 2697480"/>
                <a:gd name="connsiteX3" fmla="*/ 7432 w 883732"/>
                <a:gd name="connsiteY3" fmla="*/ 1889760 h 2697480"/>
                <a:gd name="connsiteX4" fmla="*/ 441772 w 883732"/>
                <a:gd name="connsiteY4" fmla="*/ 2697480 h 269748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63692 w 883732"/>
                <a:gd name="connsiteY0" fmla="*/ 0 h 2644140"/>
                <a:gd name="connsiteX1" fmla="*/ 53152 w 883732"/>
                <a:gd name="connsiteY1" fmla="*/ 739140 h 2644140"/>
                <a:gd name="connsiteX2" fmla="*/ 883732 w 883732"/>
                <a:gd name="connsiteY2" fmla="*/ 1272540 h 2644140"/>
                <a:gd name="connsiteX3" fmla="*/ 7432 w 883732"/>
                <a:gd name="connsiteY3" fmla="*/ 1836420 h 2644140"/>
                <a:gd name="connsiteX4" fmla="*/ 441772 w 883732"/>
                <a:gd name="connsiteY4" fmla="*/ 2644140 h 2644140"/>
                <a:gd name="connsiteX0" fmla="*/ 557139 w 877179"/>
                <a:gd name="connsiteY0" fmla="*/ 0 h 2644140"/>
                <a:gd name="connsiteX1" fmla="*/ 46599 w 877179"/>
                <a:gd name="connsiteY1" fmla="*/ 739140 h 2644140"/>
                <a:gd name="connsiteX2" fmla="*/ 877179 w 877179"/>
                <a:gd name="connsiteY2" fmla="*/ 1272540 h 2644140"/>
                <a:gd name="connsiteX3" fmla="*/ 879 w 877179"/>
                <a:gd name="connsiteY3" fmla="*/ 1836420 h 2644140"/>
                <a:gd name="connsiteX4" fmla="*/ 435219 w 877179"/>
                <a:gd name="connsiteY4" fmla="*/ 2644140 h 2644140"/>
                <a:gd name="connsiteX0" fmla="*/ 564376 w 884416"/>
                <a:gd name="connsiteY0" fmla="*/ 0 h 2697480"/>
                <a:gd name="connsiteX1" fmla="*/ 53836 w 884416"/>
                <a:gd name="connsiteY1" fmla="*/ 739140 h 2697480"/>
                <a:gd name="connsiteX2" fmla="*/ 884416 w 884416"/>
                <a:gd name="connsiteY2" fmla="*/ 1272540 h 2697480"/>
                <a:gd name="connsiteX3" fmla="*/ 8116 w 884416"/>
                <a:gd name="connsiteY3" fmla="*/ 1836420 h 2697480"/>
                <a:gd name="connsiteX4" fmla="*/ 427216 w 884416"/>
                <a:gd name="connsiteY4" fmla="*/ 2697480 h 2697480"/>
                <a:gd name="connsiteX0" fmla="*/ 563388 w 883428"/>
                <a:gd name="connsiteY0" fmla="*/ 0 h 2697480"/>
                <a:gd name="connsiteX1" fmla="*/ 52848 w 883428"/>
                <a:gd name="connsiteY1" fmla="*/ 739140 h 2697480"/>
                <a:gd name="connsiteX2" fmla="*/ 883428 w 883428"/>
                <a:gd name="connsiteY2" fmla="*/ 1272540 h 2697480"/>
                <a:gd name="connsiteX3" fmla="*/ 7128 w 883428"/>
                <a:gd name="connsiteY3" fmla="*/ 1836420 h 2697480"/>
                <a:gd name="connsiteX4" fmla="*/ 426228 w 883428"/>
                <a:gd name="connsiteY4" fmla="*/ 2697480 h 2697480"/>
                <a:gd name="connsiteX0" fmla="*/ 563637 w 883677"/>
                <a:gd name="connsiteY0" fmla="*/ 0 h 3659119"/>
                <a:gd name="connsiteX1" fmla="*/ 53097 w 883677"/>
                <a:gd name="connsiteY1" fmla="*/ 739140 h 3659119"/>
                <a:gd name="connsiteX2" fmla="*/ 883677 w 883677"/>
                <a:gd name="connsiteY2" fmla="*/ 1272540 h 3659119"/>
                <a:gd name="connsiteX3" fmla="*/ 7377 w 883677"/>
                <a:gd name="connsiteY3" fmla="*/ 1836420 h 3659119"/>
                <a:gd name="connsiteX4" fmla="*/ 420253 w 883677"/>
                <a:gd name="connsiteY4" fmla="*/ 3659119 h 3659119"/>
                <a:gd name="connsiteX0" fmla="*/ 586845 w 906885"/>
                <a:gd name="connsiteY0" fmla="*/ 0 h 3659119"/>
                <a:gd name="connsiteX1" fmla="*/ 76305 w 906885"/>
                <a:gd name="connsiteY1" fmla="*/ 739140 h 3659119"/>
                <a:gd name="connsiteX2" fmla="*/ 906885 w 906885"/>
                <a:gd name="connsiteY2" fmla="*/ 1272540 h 3659119"/>
                <a:gd name="connsiteX3" fmla="*/ 30585 w 906885"/>
                <a:gd name="connsiteY3" fmla="*/ 1836420 h 3659119"/>
                <a:gd name="connsiteX4" fmla="*/ 222230 w 906885"/>
                <a:gd name="connsiteY4" fmla="*/ 2640433 h 3659119"/>
                <a:gd name="connsiteX5" fmla="*/ 443461 w 906885"/>
                <a:gd name="connsiteY5" fmla="*/ 3659119 h 3659119"/>
                <a:gd name="connsiteX0" fmla="*/ 586845 w 906885"/>
                <a:gd name="connsiteY0" fmla="*/ 0 h 3659119"/>
                <a:gd name="connsiteX1" fmla="*/ 76305 w 906885"/>
                <a:gd name="connsiteY1" fmla="*/ 739140 h 3659119"/>
                <a:gd name="connsiteX2" fmla="*/ 906885 w 906885"/>
                <a:gd name="connsiteY2" fmla="*/ 1272540 h 3659119"/>
                <a:gd name="connsiteX3" fmla="*/ 30585 w 906885"/>
                <a:gd name="connsiteY3" fmla="*/ 1836420 h 3659119"/>
                <a:gd name="connsiteX4" fmla="*/ 222230 w 906885"/>
                <a:gd name="connsiteY4" fmla="*/ 2640433 h 3659119"/>
                <a:gd name="connsiteX5" fmla="*/ 443461 w 906885"/>
                <a:gd name="connsiteY5" fmla="*/ 3659119 h 3659119"/>
                <a:gd name="connsiteX0" fmla="*/ 556311 w 876351"/>
                <a:gd name="connsiteY0" fmla="*/ 0 h 3659119"/>
                <a:gd name="connsiteX1" fmla="*/ 45771 w 876351"/>
                <a:gd name="connsiteY1" fmla="*/ 739140 h 3659119"/>
                <a:gd name="connsiteX2" fmla="*/ 876351 w 876351"/>
                <a:gd name="connsiteY2" fmla="*/ 1272540 h 3659119"/>
                <a:gd name="connsiteX3" fmla="*/ 51 w 876351"/>
                <a:gd name="connsiteY3" fmla="*/ 1836420 h 3659119"/>
                <a:gd name="connsiteX4" fmla="*/ 832783 w 876351"/>
                <a:gd name="connsiteY4" fmla="*/ 2648583 h 3659119"/>
                <a:gd name="connsiteX5" fmla="*/ 412927 w 876351"/>
                <a:gd name="connsiteY5" fmla="*/ 3659119 h 3659119"/>
                <a:gd name="connsiteX0" fmla="*/ 556306 w 876346"/>
                <a:gd name="connsiteY0" fmla="*/ 0 h 3659119"/>
                <a:gd name="connsiteX1" fmla="*/ 45766 w 876346"/>
                <a:gd name="connsiteY1" fmla="*/ 739140 h 3659119"/>
                <a:gd name="connsiteX2" fmla="*/ 876346 w 876346"/>
                <a:gd name="connsiteY2" fmla="*/ 1272540 h 3659119"/>
                <a:gd name="connsiteX3" fmla="*/ 46 w 876346"/>
                <a:gd name="connsiteY3" fmla="*/ 1836420 h 3659119"/>
                <a:gd name="connsiteX4" fmla="*/ 832778 w 876346"/>
                <a:gd name="connsiteY4" fmla="*/ 2648583 h 3659119"/>
                <a:gd name="connsiteX5" fmla="*/ 412922 w 876346"/>
                <a:gd name="connsiteY5" fmla="*/ 3659119 h 3659119"/>
                <a:gd name="connsiteX0" fmla="*/ 556306 w 876346"/>
                <a:gd name="connsiteY0" fmla="*/ 0 h 3659119"/>
                <a:gd name="connsiteX1" fmla="*/ 45766 w 876346"/>
                <a:gd name="connsiteY1" fmla="*/ 739140 h 3659119"/>
                <a:gd name="connsiteX2" fmla="*/ 876346 w 876346"/>
                <a:gd name="connsiteY2" fmla="*/ 1272540 h 3659119"/>
                <a:gd name="connsiteX3" fmla="*/ 46 w 876346"/>
                <a:gd name="connsiteY3" fmla="*/ 1836420 h 3659119"/>
                <a:gd name="connsiteX4" fmla="*/ 832778 w 876346"/>
                <a:gd name="connsiteY4" fmla="*/ 2648583 h 3659119"/>
                <a:gd name="connsiteX5" fmla="*/ 412922 w 876346"/>
                <a:gd name="connsiteY5" fmla="*/ 3659119 h 3659119"/>
                <a:gd name="connsiteX0" fmla="*/ 525193 w 845238"/>
                <a:gd name="connsiteY0" fmla="*/ 0 h 3659119"/>
                <a:gd name="connsiteX1" fmla="*/ 14653 w 845238"/>
                <a:gd name="connsiteY1" fmla="*/ 739140 h 3659119"/>
                <a:gd name="connsiteX2" fmla="*/ 845233 w 845238"/>
                <a:gd name="connsiteY2" fmla="*/ 1272540 h 3659119"/>
                <a:gd name="connsiteX3" fmla="*/ 53 w 845238"/>
                <a:gd name="connsiteY3" fmla="*/ 2023858 h 3659119"/>
                <a:gd name="connsiteX4" fmla="*/ 801665 w 845238"/>
                <a:gd name="connsiteY4" fmla="*/ 2648583 h 3659119"/>
                <a:gd name="connsiteX5" fmla="*/ 381809 w 845238"/>
                <a:gd name="connsiteY5" fmla="*/ 3659119 h 3659119"/>
                <a:gd name="connsiteX0" fmla="*/ 525319 w 845364"/>
                <a:gd name="connsiteY0" fmla="*/ 0 h 3659119"/>
                <a:gd name="connsiteX1" fmla="*/ 14779 w 845364"/>
                <a:gd name="connsiteY1" fmla="*/ 739140 h 3659119"/>
                <a:gd name="connsiteX2" fmla="*/ 845359 w 845364"/>
                <a:gd name="connsiteY2" fmla="*/ 1272540 h 3659119"/>
                <a:gd name="connsiteX3" fmla="*/ 179 w 845364"/>
                <a:gd name="connsiteY3" fmla="*/ 2023858 h 3659119"/>
                <a:gd name="connsiteX4" fmla="*/ 801791 w 845364"/>
                <a:gd name="connsiteY4" fmla="*/ 2648583 h 3659119"/>
                <a:gd name="connsiteX5" fmla="*/ 381935 w 845364"/>
                <a:gd name="connsiteY5" fmla="*/ 3659119 h 3659119"/>
                <a:gd name="connsiteX0" fmla="*/ 525319 w 845447"/>
                <a:gd name="connsiteY0" fmla="*/ 0 h 3659119"/>
                <a:gd name="connsiteX1" fmla="*/ 14779 w 845447"/>
                <a:gd name="connsiteY1" fmla="*/ 739140 h 3659119"/>
                <a:gd name="connsiteX2" fmla="*/ 845359 w 845447"/>
                <a:gd name="connsiteY2" fmla="*/ 1272540 h 3659119"/>
                <a:gd name="connsiteX3" fmla="*/ 179 w 845447"/>
                <a:gd name="connsiteY3" fmla="*/ 2023858 h 3659119"/>
                <a:gd name="connsiteX4" fmla="*/ 801791 w 845447"/>
                <a:gd name="connsiteY4" fmla="*/ 2648583 h 3659119"/>
                <a:gd name="connsiteX5" fmla="*/ 381935 w 845447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93 w 845321"/>
                <a:gd name="connsiteY0" fmla="*/ 0 h 3659119"/>
                <a:gd name="connsiteX1" fmla="*/ 14653 w 845321"/>
                <a:gd name="connsiteY1" fmla="*/ 739140 h 3659119"/>
                <a:gd name="connsiteX2" fmla="*/ 845233 w 845321"/>
                <a:gd name="connsiteY2" fmla="*/ 1362184 h 3659119"/>
                <a:gd name="connsiteX3" fmla="*/ 53 w 845321"/>
                <a:gd name="connsiteY3" fmla="*/ 2023858 h 3659119"/>
                <a:gd name="connsiteX4" fmla="*/ 801665 w 845321"/>
                <a:gd name="connsiteY4" fmla="*/ 2648583 h 3659119"/>
                <a:gd name="connsiteX5" fmla="*/ 381809 w 845321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  <a:gd name="connsiteX0" fmla="*/ 525189 w 845317"/>
                <a:gd name="connsiteY0" fmla="*/ 0 h 3659119"/>
                <a:gd name="connsiteX1" fmla="*/ 14649 w 845317"/>
                <a:gd name="connsiteY1" fmla="*/ 739140 h 3659119"/>
                <a:gd name="connsiteX2" fmla="*/ 845229 w 845317"/>
                <a:gd name="connsiteY2" fmla="*/ 1362184 h 3659119"/>
                <a:gd name="connsiteX3" fmla="*/ 49 w 845317"/>
                <a:gd name="connsiteY3" fmla="*/ 2023858 h 3659119"/>
                <a:gd name="connsiteX4" fmla="*/ 801661 w 845317"/>
                <a:gd name="connsiteY4" fmla="*/ 2648583 h 3659119"/>
                <a:gd name="connsiteX5" fmla="*/ 381805 w 845317"/>
                <a:gd name="connsiteY5" fmla="*/ 3659119 h 36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317" h="3659119">
                  <a:moveTo>
                    <a:pt x="525189" y="0"/>
                  </a:moveTo>
                  <a:cubicBezTo>
                    <a:pt x="540429" y="556260"/>
                    <a:pt x="17327" y="398016"/>
                    <a:pt x="14649" y="739140"/>
                  </a:cubicBezTo>
                  <a:cubicBezTo>
                    <a:pt x="11971" y="1080264"/>
                    <a:pt x="835214" y="919879"/>
                    <a:pt x="845229" y="1362184"/>
                  </a:cubicBezTo>
                  <a:cubicBezTo>
                    <a:pt x="855244" y="1804489"/>
                    <a:pt x="7310" y="1548674"/>
                    <a:pt x="49" y="2023858"/>
                  </a:cubicBezTo>
                  <a:cubicBezTo>
                    <a:pt x="-7212" y="2499042"/>
                    <a:pt x="806500" y="2261947"/>
                    <a:pt x="801661" y="2648583"/>
                  </a:cubicBezTo>
                  <a:cubicBezTo>
                    <a:pt x="796822" y="3035219"/>
                    <a:pt x="257795" y="2910726"/>
                    <a:pt x="381805" y="3659119"/>
                  </a:cubicBezTo>
                </a:path>
              </a:pathLst>
            </a:cu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/>
            </a:p>
          </p:txBody>
        </p:sp>
      </p:grpSp>
      <p:sp>
        <p:nvSpPr>
          <p:cNvPr id="20" name="Ash">
            <a:extLst>
              <a:ext uri="{FF2B5EF4-FFF2-40B4-BE49-F238E27FC236}">
                <a16:creationId xmlns:a16="http://schemas.microsoft.com/office/drawing/2014/main" id="{580CEED3-72BD-525F-5566-B8208007ADAD}"/>
              </a:ext>
            </a:extLst>
          </p:cNvPr>
          <p:cNvSpPr txBox="1"/>
          <p:nvPr/>
        </p:nvSpPr>
        <p:spPr>
          <a:xfrm>
            <a:off x="9884085" y="1724602"/>
            <a:ext cx="1107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Ash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Meadows</a:t>
            </a:r>
          </a:p>
        </p:txBody>
      </p:sp>
      <p:sp>
        <p:nvSpPr>
          <p:cNvPr id="21" name="AFFCR">
            <a:extLst>
              <a:ext uri="{FF2B5EF4-FFF2-40B4-BE49-F238E27FC236}">
                <a16:creationId xmlns:a16="http://schemas.microsoft.com/office/drawing/2014/main" id="{94197C69-3D00-2393-A68B-5A0174BAC797}"/>
              </a:ext>
            </a:extLst>
          </p:cNvPr>
          <p:cNvSpPr txBox="1"/>
          <p:nvPr/>
        </p:nvSpPr>
        <p:spPr>
          <a:xfrm>
            <a:off x="7172627" y="4529494"/>
            <a:ext cx="877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AFFCR</a:t>
            </a:r>
          </a:p>
        </p:txBody>
      </p:sp>
      <p:sp>
        <p:nvSpPr>
          <p:cNvPr id="22" name="FCarea">
            <a:extLst>
              <a:ext uri="{FF2B5EF4-FFF2-40B4-BE49-F238E27FC236}">
                <a16:creationId xmlns:a16="http://schemas.microsoft.com/office/drawing/2014/main" id="{A5C6323B-E61E-3C8E-787E-CB0839FBF656}"/>
              </a:ext>
            </a:extLst>
          </p:cNvPr>
          <p:cNvSpPr txBox="1"/>
          <p:nvPr/>
        </p:nvSpPr>
        <p:spPr>
          <a:xfrm>
            <a:off x="7455993" y="5754168"/>
            <a:ext cx="10142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Furnace Creek Area</a:t>
            </a:r>
            <a:endParaRPr lang="en-US" sz="1600" dirty="0">
              <a:solidFill>
                <a:srgbClr val="FFFF8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FCA pointer">
            <a:extLst>
              <a:ext uri="{FF2B5EF4-FFF2-40B4-BE49-F238E27FC236}">
                <a16:creationId xmlns:a16="http://schemas.microsoft.com/office/drawing/2014/main" id="{30478FD6-9284-3EBC-C22E-E06FE8D548B4}"/>
              </a:ext>
            </a:extLst>
          </p:cNvPr>
          <p:cNvCxnSpPr/>
          <p:nvPr/>
        </p:nvCxnSpPr>
        <p:spPr bwMode="auto">
          <a:xfrm>
            <a:off x="7606150" y="5415232"/>
            <a:ext cx="239039" cy="408092"/>
          </a:xfrm>
          <a:prstGeom prst="line">
            <a:avLst/>
          </a:prstGeom>
          <a:noFill/>
          <a:ln w="28575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 useBgFill="1">
        <p:nvSpPr>
          <p:cNvPr id="24" name="DV2">
            <a:extLst>
              <a:ext uri="{FF2B5EF4-FFF2-40B4-BE49-F238E27FC236}">
                <a16:creationId xmlns:a16="http://schemas.microsoft.com/office/drawing/2014/main" id="{DCF8FB59-BFE6-1DA3-22F5-339F35FEEA70}"/>
              </a:ext>
            </a:extLst>
          </p:cNvPr>
          <p:cNvSpPr txBox="1"/>
          <p:nvPr/>
        </p:nvSpPr>
        <p:spPr>
          <a:xfrm>
            <a:off x="6858000" y="1188720"/>
            <a:ext cx="890628" cy="538609"/>
          </a:xfrm>
          <a:prstGeom prst="rect">
            <a:avLst/>
          </a:prstGeom>
        </p:spPr>
        <p:txBody>
          <a:bodyPr wrap="none" lIns="45720" rIns="45720" bIns="0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DV2</a:t>
            </a:r>
          </a:p>
        </p:txBody>
      </p:sp>
      <p:sp useBgFill="1">
        <p:nvSpPr>
          <p:cNvPr id="25" name="DV3">
            <a:extLst>
              <a:ext uri="{FF2B5EF4-FFF2-40B4-BE49-F238E27FC236}">
                <a16:creationId xmlns:a16="http://schemas.microsoft.com/office/drawing/2014/main" id="{DF2894A7-C2A8-6C7A-F590-26C5B2F6290C}"/>
              </a:ext>
            </a:extLst>
          </p:cNvPr>
          <p:cNvSpPr txBox="1"/>
          <p:nvPr/>
        </p:nvSpPr>
        <p:spPr>
          <a:xfrm>
            <a:off x="6858000" y="1188720"/>
            <a:ext cx="890628" cy="538609"/>
          </a:xfrm>
          <a:prstGeom prst="rect">
            <a:avLst/>
          </a:prstGeom>
        </p:spPr>
        <p:txBody>
          <a:bodyPr wrap="none" lIns="45720" rIns="45720" bIns="0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DV3</a:t>
            </a:r>
          </a:p>
        </p:txBody>
      </p:sp>
      <p:grpSp>
        <p:nvGrpSpPr>
          <p:cNvPr id="27" name="North">
            <a:extLst>
              <a:ext uri="{FF2B5EF4-FFF2-40B4-BE49-F238E27FC236}">
                <a16:creationId xmlns:a16="http://schemas.microsoft.com/office/drawing/2014/main" id="{6FE291A4-B567-05C7-2954-5113EE53B2E7}"/>
              </a:ext>
            </a:extLst>
          </p:cNvPr>
          <p:cNvGrpSpPr/>
          <p:nvPr/>
        </p:nvGrpSpPr>
        <p:grpSpPr>
          <a:xfrm>
            <a:off x="11752152" y="1622006"/>
            <a:ext cx="222818" cy="1358894"/>
            <a:chOff x="11708422" y="1157590"/>
            <a:chExt cx="222818" cy="135889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7105C3A-3395-8075-B2AB-5E2265AC04B3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rgbClr val="FFFF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D87C507-6FD4-50FF-52DA-B6B2FC7F0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99"/>
            </a:solidFill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99"/>
                </a:solidFill>
              </a:endParaRPr>
            </a:p>
          </p:txBody>
        </p:sp>
      </p:grpSp>
      <p:sp>
        <p:nvSpPr>
          <p:cNvPr id="4" name="Text Box 81">
            <a:extLst>
              <a:ext uri="{FF2B5EF4-FFF2-40B4-BE49-F238E27FC236}">
                <a16:creationId xmlns:a16="http://schemas.microsoft.com/office/drawing/2014/main" id="{AD6725C6-31BB-763B-477E-F01C8022AD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7361" y="6675120"/>
            <a:ext cx="211147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Halford and Jackson, 2020</a:t>
            </a:r>
            <a:r>
              <a:rPr lang="en-US" alt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2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82986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93DE0-16F4-7D9D-ADFB-B28F04C7B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Attributing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F96E8-A708-1BEB-5C4B-C13DC25B3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Attribute drawdown in </a:t>
            </a:r>
            <a:r>
              <a:rPr lang="en-US" sz="2800" i="1" dirty="0"/>
              <a:t>Devils Hole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to grouped pumping wells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Group wells into pumping centers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11 pumping centers created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1 simulation per pumping center</a:t>
            </a:r>
          </a:p>
          <a:p>
            <a:pPr lvl="2">
              <a:spcBef>
                <a:spcPts val="300"/>
              </a:spcBef>
            </a:pPr>
            <a:r>
              <a:rPr lang="en-US" sz="2000" dirty="0"/>
              <a:t>Just pumping center wells simulated</a:t>
            </a:r>
          </a:p>
          <a:p>
            <a:pPr lvl="2">
              <a:spcBef>
                <a:spcPts val="300"/>
              </a:spcBef>
            </a:pPr>
            <a:r>
              <a:rPr lang="en-US" sz="2000" dirty="0"/>
              <a:t>Drawdown in </a:t>
            </a:r>
            <a:r>
              <a:rPr lang="en-US" sz="2000" i="1" dirty="0"/>
              <a:t>Devils Hole</a:t>
            </a:r>
            <a:r>
              <a:rPr lang="en-US" sz="2000" dirty="0"/>
              <a:t> recorded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6 pumping centers affect Devils Hole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Annual pumping from AFFCR &amp;</a:t>
            </a:r>
            <a:br>
              <a:rPr lang="en-US" sz="2800" dirty="0"/>
            </a:br>
            <a:r>
              <a:rPr lang="en-US" sz="2800" dirty="0"/>
              <a:t>Ash Meadows basins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Increased from &lt;1,000 to 19,000 acre-ft </a:t>
            </a:r>
            <a:br>
              <a:rPr lang="en-US" sz="2400" dirty="0"/>
            </a:br>
            <a:r>
              <a:rPr lang="en-US" sz="2400" dirty="0"/>
              <a:t>between 1950 and 2000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Relatively steady after 2000 </a:t>
            </a:r>
          </a:p>
        </p:txBody>
      </p:sp>
      <p:pic>
        <p:nvPicPr>
          <p:cNvPr id="7" name="JustBasins">
            <a:extLst>
              <a:ext uri="{FF2B5EF4-FFF2-40B4-BE49-F238E27FC236}">
                <a16:creationId xmlns:a16="http://schemas.microsoft.com/office/drawing/2014/main" id="{81708C86-08EB-59C6-2F47-C332C6A532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58000" y="1188720"/>
            <a:ext cx="5261799" cy="5577839"/>
          </a:xfrm>
          <a:prstGeom prst="rect">
            <a:avLst/>
          </a:prstGeom>
        </p:spPr>
      </p:pic>
      <p:sp>
        <p:nvSpPr>
          <p:cNvPr id="13" name="Pahrump">
            <a:extLst>
              <a:ext uri="{FF2B5EF4-FFF2-40B4-BE49-F238E27FC236}">
                <a16:creationId xmlns:a16="http://schemas.microsoft.com/office/drawing/2014/main" id="{6D57C9AE-A924-6B73-A204-50F9B4AD3B86}"/>
              </a:ext>
            </a:extLst>
          </p:cNvPr>
          <p:cNvSpPr txBox="1"/>
          <p:nvPr/>
        </p:nvSpPr>
        <p:spPr>
          <a:xfrm>
            <a:off x="8459698" y="6255206"/>
            <a:ext cx="962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Pahrump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Valley</a:t>
            </a:r>
          </a:p>
        </p:txBody>
      </p:sp>
      <p:sp>
        <p:nvSpPr>
          <p:cNvPr id="14" name="PMOV">
            <a:extLst>
              <a:ext uri="{FF2B5EF4-FFF2-40B4-BE49-F238E27FC236}">
                <a16:creationId xmlns:a16="http://schemas.microsoft.com/office/drawing/2014/main" id="{422D652B-EE13-DE95-E009-A1BF57F9A367}"/>
              </a:ext>
            </a:extLst>
          </p:cNvPr>
          <p:cNvSpPr txBox="1"/>
          <p:nvPr/>
        </p:nvSpPr>
        <p:spPr>
          <a:xfrm>
            <a:off x="7827732" y="1740439"/>
            <a:ext cx="1337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Pahute Mesa-</a:t>
            </a:r>
          </a:p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Oasis Valley</a:t>
            </a:r>
          </a:p>
        </p:txBody>
      </p:sp>
      <p:sp>
        <p:nvSpPr>
          <p:cNvPr id="16" name="BarScale">
            <a:extLst>
              <a:ext uri="{FF2B5EF4-FFF2-40B4-BE49-F238E27FC236}">
                <a16:creationId xmlns:a16="http://schemas.microsoft.com/office/drawing/2014/main" id="{90681367-E49D-C279-CCBA-0D1F8D1556BC}"/>
              </a:ext>
            </a:extLst>
          </p:cNvPr>
          <p:cNvSpPr/>
          <p:nvPr/>
        </p:nvSpPr>
        <p:spPr bwMode="auto">
          <a:xfrm>
            <a:off x="10147777" y="6427963"/>
            <a:ext cx="1839150" cy="25536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MILES</a:t>
            </a:r>
          </a:p>
        </p:txBody>
      </p:sp>
      <p:sp>
        <p:nvSpPr>
          <p:cNvPr id="20" name="Ash">
            <a:extLst>
              <a:ext uri="{FF2B5EF4-FFF2-40B4-BE49-F238E27FC236}">
                <a16:creationId xmlns:a16="http://schemas.microsoft.com/office/drawing/2014/main" id="{580CEED3-72BD-525F-5566-B8208007ADAD}"/>
              </a:ext>
            </a:extLst>
          </p:cNvPr>
          <p:cNvSpPr txBox="1"/>
          <p:nvPr/>
        </p:nvSpPr>
        <p:spPr>
          <a:xfrm>
            <a:off x="9884085" y="1724602"/>
            <a:ext cx="1107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Ash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Meadows</a:t>
            </a:r>
          </a:p>
        </p:txBody>
      </p:sp>
      <p:sp>
        <p:nvSpPr>
          <p:cNvPr id="21" name="AFFCR">
            <a:extLst>
              <a:ext uri="{FF2B5EF4-FFF2-40B4-BE49-F238E27FC236}">
                <a16:creationId xmlns:a16="http://schemas.microsoft.com/office/drawing/2014/main" id="{94197C69-3D00-2393-A68B-5A0174BAC797}"/>
              </a:ext>
            </a:extLst>
          </p:cNvPr>
          <p:cNvSpPr txBox="1"/>
          <p:nvPr/>
        </p:nvSpPr>
        <p:spPr>
          <a:xfrm>
            <a:off x="7172627" y="4529494"/>
            <a:ext cx="877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AFFCR</a:t>
            </a:r>
          </a:p>
        </p:txBody>
      </p:sp>
      <p:sp>
        <p:nvSpPr>
          <p:cNvPr id="26" name="Text Box 81">
            <a:extLst>
              <a:ext uri="{FF2B5EF4-FFF2-40B4-BE49-F238E27FC236}">
                <a16:creationId xmlns:a16="http://schemas.microsoft.com/office/drawing/2014/main" id="{F357B3CD-11FB-A48D-7629-ADBE52B8F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7361" y="6675120"/>
            <a:ext cx="211147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Halford and Jackson, 2020</a:t>
            </a:r>
            <a:r>
              <a:rPr lang="en-US" alt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2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North">
            <a:extLst>
              <a:ext uri="{FF2B5EF4-FFF2-40B4-BE49-F238E27FC236}">
                <a16:creationId xmlns:a16="http://schemas.microsoft.com/office/drawing/2014/main" id="{6FE291A4-B567-05C7-2954-5113EE53B2E7}"/>
              </a:ext>
            </a:extLst>
          </p:cNvPr>
          <p:cNvGrpSpPr/>
          <p:nvPr/>
        </p:nvGrpSpPr>
        <p:grpSpPr>
          <a:xfrm>
            <a:off x="11752152" y="1622006"/>
            <a:ext cx="222818" cy="1358894"/>
            <a:chOff x="11708422" y="1157590"/>
            <a:chExt cx="222818" cy="135889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7105C3A-3395-8075-B2AB-5E2265AC04B3}"/>
                </a:ext>
              </a:extLst>
            </p:cNvPr>
            <p:cNvSpPr txBox="1"/>
            <p:nvPr/>
          </p:nvSpPr>
          <p:spPr>
            <a:xfrm>
              <a:off x="11708422" y="1157590"/>
              <a:ext cx="222818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2400" b="1" i="1" dirty="0">
                  <a:solidFill>
                    <a:srgbClr val="FFFF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D87C507-6FD4-50FF-52DA-B6B2FC7F0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63024" y="1602084"/>
              <a:ext cx="113615" cy="914400"/>
            </a:xfrm>
            <a:custGeom>
              <a:avLst/>
              <a:gdLst>
                <a:gd name="connsiteX0" fmla="*/ 644236 w 675409"/>
                <a:gd name="connsiteY0" fmla="*/ 2306782 h 2306782"/>
                <a:gd name="connsiteX1" fmla="*/ 675409 w 675409"/>
                <a:gd name="connsiteY1" fmla="*/ 0 h 2306782"/>
                <a:gd name="connsiteX2" fmla="*/ 51954 w 675409"/>
                <a:gd name="connsiteY2" fmla="*/ 1132609 h 2306782"/>
                <a:gd name="connsiteX3" fmla="*/ 675409 w 675409"/>
                <a:gd name="connsiteY3" fmla="*/ 675409 h 2306782"/>
                <a:gd name="connsiteX4" fmla="*/ 0 w 675409"/>
                <a:gd name="connsiteY4" fmla="*/ 2078182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0" fmla="*/ 592282 w 623455"/>
                <a:gd name="connsiteY0" fmla="*/ 2306782 h 2306782"/>
                <a:gd name="connsiteX1" fmla="*/ 623455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592282 w 623455"/>
                <a:gd name="connsiteY0" fmla="*/ 2306782 h 2306782"/>
                <a:gd name="connsiteX1" fmla="*/ 590204 w 623455"/>
                <a:gd name="connsiteY1" fmla="*/ 0 h 2306782"/>
                <a:gd name="connsiteX2" fmla="*/ 0 w 623455"/>
                <a:gd name="connsiteY2" fmla="*/ 1132609 h 2306782"/>
                <a:gd name="connsiteX3" fmla="*/ 623455 w 623455"/>
                <a:gd name="connsiteY3" fmla="*/ 675409 h 2306782"/>
                <a:gd name="connsiteX4" fmla="*/ 592282 w 623455"/>
                <a:gd name="connsiteY4" fmla="*/ 2306782 h 2306782"/>
                <a:gd name="connsiteX0" fmla="*/ 384463 w 415636"/>
                <a:gd name="connsiteY0" fmla="*/ 2306782 h 2306782"/>
                <a:gd name="connsiteX1" fmla="*/ 382385 w 415636"/>
                <a:gd name="connsiteY1" fmla="*/ 0 h 2306782"/>
                <a:gd name="connsiteX2" fmla="*/ 0 w 415636"/>
                <a:gd name="connsiteY2" fmla="*/ 898952 h 2306782"/>
                <a:gd name="connsiteX3" fmla="*/ 415636 w 415636"/>
                <a:gd name="connsiteY3" fmla="*/ 675409 h 2306782"/>
                <a:gd name="connsiteX4" fmla="*/ 384463 w 415636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  <a:gd name="connsiteX0" fmla="*/ 384463 w 386543"/>
                <a:gd name="connsiteY0" fmla="*/ 2306782 h 2306782"/>
                <a:gd name="connsiteX1" fmla="*/ 382385 w 386543"/>
                <a:gd name="connsiteY1" fmla="*/ 0 h 2306782"/>
                <a:gd name="connsiteX2" fmla="*/ 0 w 386543"/>
                <a:gd name="connsiteY2" fmla="*/ 898952 h 2306782"/>
                <a:gd name="connsiteX3" fmla="*/ 386543 w 386543"/>
                <a:gd name="connsiteY3" fmla="*/ 679902 h 2306782"/>
                <a:gd name="connsiteX4" fmla="*/ 384463 w 386543"/>
                <a:gd name="connsiteY4" fmla="*/ 2306782 h 230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543" h="2306782">
                  <a:moveTo>
                    <a:pt x="384463" y="2306782"/>
                  </a:moveTo>
                  <a:cubicBezTo>
                    <a:pt x="383770" y="1537855"/>
                    <a:pt x="383078" y="768927"/>
                    <a:pt x="382385" y="0"/>
                  </a:cubicBezTo>
                  <a:cubicBezTo>
                    <a:pt x="308956" y="337845"/>
                    <a:pt x="264622" y="554367"/>
                    <a:pt x="0" y="898952"/>
                  </a:cubicBezTo>
                  <a:lnTo>
                    <a:pt x="386543" y="679902"/>
                  </a:lnTo>
                  <a:cubicBezTo>
                    <a:pt x="385850" y="1222195"/>
                    <a:pt x="385156" y="1764489"/>
                    <a:pt x="384463" y="2306782"/>
                  </a:cubicBezTo>
                  <a:close/>
                </a:path>
              </a:pathLst>
            </a:custGeom>
            <a:solidFill>
              <a:srgbClr val="FFFF99"/>
            </a:solidFill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99"/>
                </a:solidFill>
              </a:endParaRPr>
            </a:p>
          </p:txBody>
        </p:sp>
      </p:grpSp>
      <p:grpSp>
        <p:nvGrpSpPr>
          <p:cNvPr id="31" name="Mega">
            <a:extLst>
              <a:ext uri="{FF2B5EF4-FFF2-40B4-BE49-F238E27FC236}">
                <a16:creationId xmlns:a16="http://schemas.microsoft.com/office/drawing/2014/main" id="{664740DF-1301-9457-6B41-712DD5570D83}"/>
              </a:ext>
            </a:extLst>
          </p:cNvPr>
          <p:cNvGrpSpPr/>
          <p:nvPr/>
        </p:nvGrpSpPr>
        <p:grpSpPr>
          <a:xfrm>
            <a:off x="8540873" y="2980900"/>
            <a:ext cx="2865879" cy="2482494"/>
            <a:chOff x="8540873" y="2980900"/>
            <a:chExt cx="2865879" cy="2482494"/>
          </a:xfrm>
        </p:grpSpPr>
        <p:sp>
          <p:nvSpPr>
            <p:cNvPr id="5" name="MegaChannel">
              <a:extLst>
                <a:ext uri="{FF2B5EF4-FFF2-40B4-BE49-F238E27FC236}">
                  <a16:creationId xmlns:a16="http://schemas.microsoft.com/office/drawing/2014/main" id="{98B884BB-EBC8-946F-D2DA-F65C8C642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873" y="2980900"/>
              <a:ext cx="1981307" cy="2482494"/>
            </a:xfrm>
            <a:custGeom>
              <a:avLst/>
              <a:gdLst>
                <a:gd name="T0" fmla="*/ 57 w 113"/>
                <a:gd name="T1" fmla="*/ 19 h 155"/>
                <a:gd name="T2" fmla="*/ 59 w 113"/>
                <a:gd name="T3" fmla="*/ 31 h 155"/>
                <a:gd name="T4" fmla="*/ 59 w 113"/>
                <a:gd name="T5" fmla="*/ 42 h 155"/>
                <a:gd name="T6" fmla="*/ 55 w 113"/>
                <a:gd name="T7" fmla="*/ 48 h 155"/>
                <a:gd name="T8" fmla="*/ 51 w 113"/>
                <a:gd name="T9" fmla="*/ 56 h 155"/>
                <a:gd name="T10" fmla="*/ 48 w 113"/>
                <a:gd name="T11" fmla="*/ 67 h 155"/>
                <a:gd name="T12" fmla="*/ 46 w 113"/>
                <a:gd name="T13" fmla="*/ 81 h 155"/>
                <a:gd name="T14" fmla="*/ 42 w 113"/>
                <a:gd name="T15" fmla="*/ 90 h 155"/>
                <a:gd name="T16" fmla="*/ 38 w 113"/>
                <a:gd name="T17" fmla="*/ 95 h 155"/>
                <a:gd name="T18" fmla="*/ 35 w 113"/>
                <a:gd name="T19" fmla="*/ 101 h 155"/>
                <a:gd name="T20" fmla="*/ 31 w 113"/>
                <a:gd name="T21" fmla="*/ 103 h 155"/>
                <a:gd name="T22" fmla="*/ 25 w 113"/>
                <a:gd name="T23" fmla="*/ 106 h 155"/>
                <a:gd name="T24" fmla="*/ 21 w 113"/>
                <a:gd name="T25" fmla="*/ 111 h 155"/>
                <a:gd name="T26" fmla="*/ 17 w 113"/>
                <a:gd name="T27" fmla="*/ 114 h 155"/>
                <a:gd name="T28" fmla="*/ 13 w 113"/>
                <a:gd name="T29" fmla="*/ 119 h 155"/>
                <a:gd name="T30" fmla="*/ 9 w 113"/>
                <a:gd name="T31" fmla="*/ 117 h 155"/>
                <a:gd name="T32" fmla="*/ 0 w 113"/>
                <a:gd name="T33" fmla="*/ 119 h 155"/>
                <a:gd name="T34" fmla="*/ 9 w 113"/>
                <a:gd name="T35" fmla="*/ 125 h 155"/>
                <a:gd name="T36" fmla="*/ 12 w 113"/>
                <a:gd name="T37" fmla="*/ 132 h 155"/>
                <a:gd name="T38" fmla="*/ 16 w 113"/>
                <a:gd name="T39" fmla="*/ 130 h 155"/>
                <a:gd name="T40" fmla="*/ 20 w 113"/>
                <a:gd name="T41" fmla="*/ 127 h 155"/>
                <a:gd name="T42" fmla="*/ 25 w 113"/>
                <a:gd name="T43" fmla="*/ 125 h 155"/>
                <a:gd name="T44" fmla="*/ 31 w 113"/>
                <a:gd name="T45" fmla="*/ 125 h 155"/>
                <a:gd name="T46" fmla="*/ 35 w 113"/>
                <a:gd name="T47" fmla="*/ 122 h 155"/>
                <a:gd name="T48" fmla="*/ 38 w 113"/>
                <a:gd name="T49" fmla="*/ 127 h 155"/>
                <a:gd name="T50" fmla="*/ 37 w 113"/>
                <a:gd name="T51" fmla="*/ 133 h 155"/>
                <a:gd name="T52" fmla="*/ 34 w 113"/>
                <a:gd name="T53" fmla="*/ 136 h 155"/>
                <a:gd name="T54" fmla="*/ 32 w 113"/>
                <a:gd name="T55" fmla="*/ 138 h 155"/>
                <a:gd name="T56" fmla="*/ 30 w 113"/>
                <a:gd name="T57" fmla="*/ 140 h 155"/>
                <a:gd name="T58" fmla="*/ 26 w 113"/>
                <a:gd name="T59" fmla="*/ 140 h 155"/>
                <a:gd name="T60" fmla="*/ 22 w 113"/>
                <a:gd name="T61" fmla="*/ 138 h 155"/>
                <a:gd name="T62" fmla="*/ 19 w 113"/>
                <a:gd name="T63" fmla="*/ 136 h 155"/>
                <a:gd name="T64" fmla="*/ 17 w 113"/>
                <a:gd name="T65" fmla="*/ 137 h 155"/>
                <a:gd name="T66" fmla="*/ 18 w 113"/>
                <a:gd name="T67" fmla="*/ 140 h 155"/>
                <a:gd name="T68" fmla="*/ 18 w 113"/>
                <a:gd name="T69" fmla="*/ 144 h 155"/>
                <a:gd name="T70" fmla="*/ 20 w 113"/>
                <a:gd name="T71" fmla="*/ 150 h 155"/>
                <a:gd name="T72" fmla="*/ 26 w 113"/>
                <a:gd name="T73" fmla="*/ 150 h 155"/>
                <a:gd name="T74" fmla="*/ 23 w 113"/>
                <a:gd name="T75" fmla="*/ 145 h 155"/>
                <a:gd name="T76" fmla="*/ 28 w 113"/>
                <a:gd name="T77" fmla="*/ 147 h 155"/>
                <a:gd name="T78" fmla="*/ 32 w 113"/>
                <a:gd name="T79" fmla="*/ 147 h 155"/>
                <a:gd name="T80" fmla="*/ 35 w 113"/>
                <a:gd name="T81" fmla="*/ 145 h 155"/>
                <a:gd name="T82" fmla="*/ 38 w 113"/>
                <a:gd name="T83" fmla="*/ 144 h 155"/>
                <a:gd name="T84" fmla="*/ 41 w 113"/>
                <a:gd name="T85" fmla="*/ 144 h 155"/>
                <a:gd name="T86" fmla="*/ 45 w 113"/>
                <a:gd name="T87" fmla="*/ 143 h 155"/>
                <a:gd name="T88" fmla="*/ 45 w 113"/>
                <a:gd name="T89" fmla="*/ 138 h 155"/>
                <a:gd name="T90" fmla="*/ 43 w 113"/>
                <a:gd name="T91" fmla="*/ 135 h 155"/>
                <a:gd name="T92" fmla="*/ 45 w 113"/>
                <a:gd name="T93" fmla="*/ 125 h 155"/>
                <a:gd name="T94" fmla="*/ 50 w 113"/>
                <a:gd name="T95" fmla="*/ 122 h 155"/>
                <a:gd name="T96" fmla="*/ 53 w 113"/>
                <a:gd name="T97" fmla="*/ 114 h 155"/>
                <a:gd name="T98" fmla="*/ 49 w 113"/>
                <a:gd name="T99" fmla="*/ 103 h 155"/>
                <a:gd name="T100" fmla="*/ 58 w 113"/>
                <a:gd name="T101" fmla="*/ 103 h 155"/>
                <a:gd name="T102" fmla="*/ 67 w 113"/>
                <a:gd name="T103" fmla="*/ 95 h 155"/>
                <a:gd name="T104" fmla="*/ 112 w 113"/>
                <a:gd name="T105" fmla="*/ 106 h 155"/>
                <a:gd name="T106" fmla="*/ 76 w 113"/>
                <a:gd name="T107" fmla="*/ 78 h 155"/>
                <a:gd name="T108" fmla="*/ 67 w 113"/>
                <a:gd name="T109" fmla="*/ 82 h 155"/>
                <a:gd name="T110" fmla="*/ 57 w 113"/>
                <a:gd name="T111" fmla="*/ 85 h 155"/>
                <a:gd name="T112" fmla="*/ 53 w 113"/>
                <a:gd name="T113" fmla="*/ 79 h 155"/>
                <a:gd name="T114" fmla="*/ 57 w 113"/>
                <a:gd name="T115" fmla="*/ 71 h 155"/>
                <a:gd name="T116" fmla="*/ 61 w 113"/>
                <a:gd name="T117" fmla="*/ 63 h 155"/>
                <a:gd name="T118" fmla="*/ 60 w 113"/>
                <a:gd name="T119" fmla="*/ 55 h 155"/>
                <a:gd name="T120" fmla="*/ 62 w 113"/>
                <a:gd name="T121" fmla="*/ 36 h 155"/>
                <a:gd name="T122" fmla="*/ 63 w 113"/>
                <a:gd name="T123" fmla="*/ 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" h="155">
                  <a:moveTo>
                    <a:pt x="60" y="19"/>
                  </a:moveTo>
                  <a:lnTo>
                    <a:pt x="58" y="14"/>
                  </a:lnTo>
                  <a:lnTo>
                    <a:pt x="56" y="8"/>
                  </a:lnTo>
                  <a:lnTo>
                    <a:pt x="55" y="4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5" y="11"/>
                  </a:lnTo>
                  <a:lnTo>
                    <a:pt x="55" y="16"/>
                  </a:lnTo>
                  <a:lnTo>
                    <a:pt x="57" y="19"/>
                  </a:lnTo>
                  <a:lnTo>
                    <a:pt x="59" y="23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59" y="26"/>
                  </a:lnTo>
                  <a:lnTo>
                    <a:pt x="59" y="27"/>
                  </a:lnTo>
                  <a:lnTo>
                    <a:pt x="60" y="27"/>
                  </a:lnTo>
                  <a:lnTo>
                    <a:pt x="60" y="28"/>
                  </a:lnTo>
                  <a:lnTo>
                    <a:pt x="59" y="28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1"/>
                  </a:lnTo>
                  <a:lnTo>
                    <a:pt x="59" y="32"/>
                  </a:lnTo>
                  <a:lnTo>
                    <a:pt x="59" y="34"/>
                  </a:lnTo>
                  <a:lnTo>
                    <a:pt x="59" y="35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8"/>
                  </a:lnTo>
                  <a:lnTo>
                    <a:pt x="59" y="39"/>
                  </a:lnTo>
                  <a:lnTo>
                    <a:pt x="60" y="39"/>
                  </a:lnTo>
                  <a:lnTo>
                    <a:pt x="60" y="40"/>
                  </a:lnTo>
                  <a:lnTo>
                    <a:pt x="59" y="40"/>
                  </a:lnTo>
                  <a:lnTo>
                    <a:pt x="59" y="42"/>
                  </a:lnTo>
                  <a:lnTo>
                    <a:pt x="59" y="43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59" y="46"/>
                  </a:lnTo>
                  <a:lnTo>
                    <a:pt x="59" y="47"/>
                  </a:lnTo>
                  <a:lnTo>
                    <a:pt x="58" y="47"/>
                  </a:lnTo>
                  <a:lnTo>
                    <a:pt x="57" y="47"/>
                  </a:lnTo>
                  <a:lnTo>
                    <a:pt x="56" y="47"/>
                  </a:lnTo>
                  <a:lnTo>
                    <a:pt x="55" y="47"/>
                  </a:lnTo>
                  <a:lnTo>
                    <a:pt x="55" y="48"/>
                  </a:lnTo>
                  <a:lnTo>
                    <a:pt x="55" y="48"/>
                  </a:lnTo>
                  <a:lnTo>
                    <a:pt x="55" y="50"/>
                  </a:lnTo>
                  <a:lnTo>
                    <a:pt x="54" y="50"/>
                  </a:lnTo>
                  <a:lnTo>
                    <a:pt x="54" y="51"/>
                  </a:lnTo>
                  <a:lnTo>
                    <a:pt x="54" y="52"/>
                  </a:lnTo>
                  <a:lnTo>
                    <a:pt x="53" y="52"/>
                  </a:lnTo>
                  <a:lnTo>
                    <a:pt x="52" y="52"/>
                  </a:lnTo>
                  <a:lnTo>
                    <a:pt x="52" y="54"/>
                  </a:lnTo>
                  <a:lnTo>
                    <a:pt x="52" y="55"/>
                  </a:lnTo>
                  <a:lnTo>
                    <a:pt x="51" y="55"/>
                  </a:lnTo>
                  <a:lnTo>
                    <a:pt x="51" y="56"/>
                  </a:lnTo>
                  <a:lnTo>
                    <a:pt x="51" y="56"/>
                  </a:lnTo>
                  <a:lnTo>
                    <a:pt x="51" y="58"/>
                  </a:lnTo>
                  <a:lnTo>
                    <a:pt x="50" y="58"/>
                  </a:lnTo>
                  <a:lnTo>
                    <a:pt x="50" y="61"/>
                  </a:lnTo>
                  <a:lnTo>
                    <a:pt x="50" y="62"/>
                  </a:lnTo>
                  <a:lnTo>
                    <a:pt x="50" y="63"/>
                  </a:lnTo>
                  <a:lnTo>
                    <a:pt x="50" y="65"/>
                  </a:lnTo>
                  <a:lnTo>
                    <a:pt x="49" y="65"/>
                  </a:lnTo>
                  <a:lnTo>
                    <a:pt x="49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7"/>
                  </a:lnTo>
                  <a:lnTo>
                    <a:pt x="48" y="69"/>
                  </a:lnTo>
                  <a:lnTo>
                    <a:pt x="48" y="71"/>
                  </a:lnTo>
                  <a:lnTo>
                    <a:pt x="48" y="73"/>
                  </a:lnTo>
                  <a:lnTo>
                    <a:pt x="48" y="74"/>
                  </a:lnTo>
                  <a:lnTo>
                    <a:pt x="48" y="75"/>
                  </a:lnTo>
                  <a:lnTo>
                    <a:pt x="47" y="75"/>
                  </a:lnTo>
                  <a:lnTo>
                    <a:pt x="47" y="77"/>
                  </a:lnTo>
                  <a:lnTo>
                    <a:pt x="47" y="78"/>
                  </a:lnTo>
                  <a:lnTo>
                    <a:pt x="47" y="79"/>
                  </a:lnTo>
                  <a:lnTo>
                    <a:pt x="46" y="79"/>
                  </a:lnTo>
                  <a:lnTo>
                    <a:pt x="46" y="81"/>
                  </a:lnTo>
                  <a:lnTo>
                    <a:pt x="46" y="82"/>
                  </a:lnTo>
                  <a:lnTo>
                    <a:pt x="45" y="82"/>
                  </a:lnTo>
                  <a:lnTo>
                    <a:pt x="45" y="83"/>
                  </a:lnTo>
                  <a:lnTo>
                    <a:pt x="44" y="83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4" y="87"/>
                  </a:lnTo>
                  <a:lnTo>
                    <a:pt x="43" y="87"/>
                  </a:lnTo>
                  <a:lnTo>
                    <a:pt x="43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1" y="90"/>
                  </a:lnTo>
                  <a:lnTo>
                    <a:pt x="41" y="93"/>
                  </a:lnTo>
                  <a:lnTo>
                    <a:pt x="41" y="93"/>
                  </a:lnTo>
                  <a:lnTo>
                    <a:pt x="41" y="93"/>
                  </a:lnTo>
                  <a:lnTo>
                    <a:pt x="40" y="93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40" y="95"/>
                  </a:lnTo>
                  <a:lnTo>
                    <a:pt x="39" y="95"/>
                  </a:lnTo>
                  <a:lnTo>
                    <a:pt x="39" y="95"/>
                  </a:lnTo>
                  <a:lnTo>
                    <a:pt x="38" y="95"/>
                  </a:lnTo>
                  <a:lnTo>
                    <a:pt x="38" y="95"/>
                  </a:lnTo>
                  <a:lnTo>
                    <a:pt x="38" y="98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6" y="98"/>
                  </a:lnTo>
                  <a:lnTo>
                    <a:pt x="36" y="98"/>
                  </a:lnTo>
                  <a:lnTo>
                    <a:pt x="36" y="98"/>
                  </a:lnTo>
                  <a:lnTo>
                    <a:pt x="36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4" y="101"/>
                  </a:lnTo>
                  <a:lnTo>
                    <a:pt x="34" y="101"/>
                  </a:lnTo>
                  <a:lnTo>
                    <a:pt x="34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2" y="101"/>
                  </a:lnTo>
                  <a:lnTo>
                    <a:pt x="32" y="101"/>
                  </a:lnTo>
                  <a:lnTo>
                    <a:pt x="32" y="101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1" y="103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29" y="103"/>
                  </a:lnTo>
                  <a:lnTo>
                    <a:pt x="29" y="103"/>
                  </a:lnTo>
                  <a:lnTo>
                    <a:pt x="28" y="103"/>
                  </a:lnTo>
                  <a:lnTo>
                    <a:pt x="28" y="106"/>
                  </a:lnTo>
                  <a:lnTo>
                    <a:pt x="28" y="106"/>
                  </a:lnTo>
                  <a:lnTo>
                    <a:pt x="27" y="106"/>
                  </a:lnTo>
                  <a:lnTo>
                    <a:pt x="26" y="106"/>
                  </a:lnTo>
                  <a:lnTo>
                    <a:pt x="25" y="10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4" y="109"/>
                  </a:lnTo>
                  <a:lnTo>
                    <a:pt x="24" y="111"/>
                  </a:lnTo>
                  <a:lnTo>
                    <a:pt x="23" y="111"/>
                  </a:lnTo>
                  <a:lnTo>
                    <a:pt x="23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2" y="111"/>
                  </a:lnTo>
                  <a:lnTo>
                    <a:pt x="21" y="111"/>
                  </a:lnTo>
                  <a:lnTo>
                    <a:pt x="21" y="111"/>
                  </a:lnTo>
                  <a:lnTo>
                    <a:pt x="20" y="111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17" y="114"/>
                  </a:lnTo>
                  <a:lnTo>
                    <a:pt x="17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5" y="117"/>
                  </a:lnTo>
                  <a:lnTo>
                    <a:pt x="15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4" y="119"/>
                  </a:lnTo>
                  <a:lnTo>
                    <a:pt x="13" y="119"/>
                  </a:lnTo>
                  <a:lnTo>
                    <a:pt x="13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2" y="119"/>
                  </a:lnTo>
                  <a:lnTo>
                    <a:pt x="11" y="119"/>
                  </a:lnTo>
                  <a:lnTo>
                    <a:pt x="11" y="119"/>
                  </a:lnTo>
                  <a:lnTo>
                    <a:pt x="10" y="119"/>
                  </a:lnTo>
                  <a:lnTo>
                    <a:pt x="10" y="119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7"/>
                  </a:lnTo>
                  <a:lnTo>
                    <a:pt x="6" y="117"/>
                  </a:lnTo>
                  <a:lnTo>
                    <a:pt x="4" y="117"/>
                  </a:lnTo>
                  <a:lnTo>
                    <a:pt x="2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2" y="119"/>
                  </a:lnTo>
                  <a:lnTo>
                    <a:pt x="4" y="119"/>
                  </a:lnTo>
                  <a:lnTo>
                    <a:pt x="4" y="122"/>
                  </a:lnTo>
                  <a:lnTo>
                    <a:pt x="6" y="122"/>
                  </a:lnTo>
                  <a:lnTo>
                    <a:pt x="7" y="122"/>
                  </a:lnTo>
                  <a:lnTo>
                    <a:pt x="7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5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27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11" y="130"/>
                  </a:lnTo>
                  <a:lnTo>
                    <a:pt x="11" y="132"/>
                  </a:lnTo>
                  <a:lnTo>
                    <a:pt x="11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3" y="132"/>
                  </a:lnTo>
                  <a:lnTo>
                    <a:pt x="13" y="130"/>
                  </a:lnTo>
                  <a:lnTo>
                    <a:pt x="13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8" y="127"/>
                  </a:lnTo>
                  <a:lnTo>
                    <a:pt x="19" y="127"/>
                  </a:lnTo>
                  <a:lnTo>
                    <a:pt x="19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5"/>
                  </a:lnTo>
                  <a:lnTo>
                    <a:pt x="22" y="125"/>
                  </a:lnTo>
                  <a:lnTo>
                    <a:pt x="22" y="125"/>
                  </a:lnTo>
                  <a:lnTo>
                    <a:pt x="22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5" y="125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5"/>
                  </a:lnTo>
                  <a:lnTo>
                    <a:pt x="29" y="125"/>
                  </a:lnTo>
                  <a:lnTo>
                    <a:pt x="29" y="125"/>
                  </a:lnTo>
                  <a:lnTo>
                    <a:pt x="30" y="125"/>
                  </a:lnTo>
                  <a:lnTo>
                    <a:pt x="30" y="125"/>
                  </a:lnTo>
                  <a:lnTo>
                    <a:pt x="30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2" y="125"/>
                  </a:lnTo>
                  <a:lnTo>
                    <a:pt x="32" y="122"/>
                  </a:lnTo>
                  <a:lnTo>
                    <a:pt x="33" y="122"/>
                  </a:lnTo>
                  <a:lnTo>
                    <a:pt x="33" y="122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36" y="122"/>
                  </a:lnTo>
                  <a:lnTo>
                    <a:pt x="37" y="122"/>
                  </a:lnTo>
                  <a:lnTo>
                    <a:pt x="37" y="122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38" y="125"/>
                  </a:lnTo>
                  <a:lnTo>
                    <a:pt x="38" y="127"/>
                  </a:lnTo>
                  <a:lnTo>
                    <a:pt x="38" y="127"/>
                  </a:lnTo>
                  <a:lnTo>
                    <a:pt x="37" y="127"/>
                  </a:lnTo>
                  <a:lnTo>
                    <a:pt x="37" y="127"/>
                  </a:lnTo>
                  <a:lnTo>
                    <a:pt x="37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7" y="130"/>
                  </a:lnTo>
                  <a:lnTo>
                    <a:pt x="37" y="132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6" y="133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34" y="137"/>
                  </a:lnTo>
                  <a:lnTo>
                    <a:pt x="33" y="137"/>
                  </a:lnTo>
                  <a:lnTo>
                    <a:pt x="33" y="137"/>
                  </a:lnTo>
                  <a:lnTo>
                    <a:pt x="33" y="137"/>
                  </a:lnTo>
                  <a:lnTo>
                    <a:pt x="33" y="138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2" y="139"/>
                  </a:lnTo>
                  <a:lnTo>
                    <a:pt x="32" y="139"/>
                  </a:lnTo>
                  <a:lnTo>
                    <a:pt x="32" y="139"/>
                  </a:lnTo>
                  <a:lnTo>
                    <a:pt x="31" y="139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9" y="141"/>
                  </a:lnTo>
                  <a:lnTo>
                    <a:pt x="28" y="141"/>
                  </a:lnTo>
                  <a:lnTo>
                    <a:pt x="28" y="141"/>
                  </a:lnTo>
                  <a:lnTo>
                    <a:pt x="28" y="140"/>
                  </a:lnTo>
                  <a:lnTo>
                    <a:pt x="27" y="140"/>
                  </a:lnTo>
                  <a:lnTo>
                    <a:pt x="27" y="140"/>
                  </a:lnTo>
                  <a:lnTo>
                    <a:pt x="26" y="140"/>
                  </a:lnTo>
                  <a:lnTo>
                    <a:pt x="26" y="140"/>
                  </a:lnTo>
                  <a:lnTo>
                    <a:pt x="25" y="140"/>
                  </a:lnTo>
                  <a:lnTo>
                    <a:pt x="25" y="139"/>
                  </a:lnTo>
                  <a:lnTo>
                    <a:pt x="24" y="139"/>
                  </a:lnTo>
                  <a:lnTo>
                    <a:pt x="24" y="139"/>
                  </a:lnTo>
                  <a:lnTo>
                    <a:pt x="24" y="139"/>
                  </a:lnTo>
                  <a:lnTo>
                    <a:pt x="24" y="138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23" y="138"/>
                  </a:lnTo>
                  <a:lnTo>
                    <a:pt x="22" y="138"/>
                  </a:lnTo>
                  <a:lnTo>
                    <a:pt x="22" y="138"/>
                  </a:lnTo>
                  <a:lnTo>
                    <a:pt x="22" y="137"/>
                  </a:lnTo>
                  <a:lnTo>
                    <a:pt x="22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1" y="137"/>
                  </a:lnTo>
                  <a:lnTo>
                    <a:pt x="20" y="137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20" y="136"/>
                  </a:lnTo>
                  <a:lnTo>
                    <a:pt x="19" y="136"/>
                  </a:lnTo>
                  <a:lnTo>
                    <a:pt x="19" y="136"/>
                  </a:lnTo>
                  <a:lnTo>
                    <a:pt x="18" y="136"/>
                  </a:lnTo>
                  <a:lnTo>
                    <a:pt x="18" y="136"/>
                  </a:lnTo>
                  <a:lnTo>
                    <a:pt x="18" y="136"/>
                  </a:lnTo>
                  <a:lnTo>
                    <a:pt x="18" y="136"/>
                  </a:lnTo>
                  <a:lnTo>
                    <a:pt x="18" y="136"/>
                  </a:lnTo>
                  <a:lnTo>
                    <a:pt x="17" y="136"/>
                  </a:lnTo>
                  <a:lnTo>
                    <a:pt x="17" y="136"/>
                  </a:lnTo>
                  <a:lnTo>
                    <a:pt x="17" y="136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6" y="137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16" y="139"/>
                  </a:lnTo>
                  <a:lnTo>
                    <a:pt x="16" y="139"/>
                  </a:lnTo>
                  <a:lnTo>
                    <a:pt x="16" y="140"/>
                  </a:lnTo>
                  <a:lnTo>
                    <a:pt x="17" y="140"/>
                  </a:lnTo>
                  <a:lnTo>
                    <a:pt x="17" y="140"/>
                  </a:lnTo>
                  <a:lnTo>
                    <a:pt x="17" y="140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42"/>
                  </a:lnTo>
                  <a:lnTo>
                    <a:pt x="19" y="142"/>
                  </a:lnTo>
                  <a:lnTo>
                    <a:pt x="19" y="142"/>
                  </a:lnTo>
                  <a:lnTo>
                    <a:pt x="19" y="143"/>
                  </a:lnTo>
                  <a:lnTo>
                    <a:pt x="19" y="143"/>
                  </a:lnTo>
                  <a:lnTo>
                    <a:pt x="18" y="143"/>
                  </a:lnTo>
                  <a:lnTo>
                    <a:pt x="18" y="144"/>
                  </a:lnTo>
                  <a:lnTo>
                    <a:pt x="18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9" y="146"/>
                  </a:lnTo>
                  <a:lnTo>
                    <a:pt x="19" y="146"/>
                  </a:lnTo>
                  <a:lnTo>
                    <a:pt x="19" y="147"/>
                  </a:lnTo>
                  <a:lnTo>
                    <a:pt x="20" y="147"/>
                  </a:lnTo>
                  <a:lnTo>
                    <a:pt x="20" y="150"/>
                  </a:lnTo>
                  <a:lnTo>
                    <a:pt x="19" y="151"/>
                  </a:lnTo>
                  <a:lnTo>
                    <a:pt x="20" y="153"/>
                  </a:lnTo>
                  <a:lnTo>
                    <a:pt x="21" y="153"/>
                  </a:lnTo>
                  <a:lnTo>
                    <a:pt x="22" y="151"/>
                  </a:lnTo>
                  <a:lnTo>
                    <a:pt x="23" y="152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4" y="155"/>
                  </a:lnTo>
                  <a:lnTo>
                    <a:pt x="25" y="154"/>
                  </a:lnTo>
                  <a:lnTo>
                    <a:pt x="26" y="152"/>
                  </a:lnTo>
                  <a:lnTo>
                    <a:pt x="26" y="150"/>
                  </a:lnTo>
                  <a:lnTo>
                    <a:pt x="25" y="149"/>
                  </a:lnTo>
                  <a:lnTo>
                    <a:pt x="23" y="149"/>
                  </a:lnTo>
                  <a:lnTo>
                    <a:pt x="22" y="148"/>
                  </a:lnTo>
                  <a:lnTo>
                    <a:pt x="22" y="147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5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4" y="145"/>
                  </a:lnTo>
                  <a:lnTo>
                    <a:pt x="24" y="145"/>
                  </a:lnTo>
                  <a:lnTo>
                    <a:pt x="25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6"/>
                  </a:lnTo>
                  <a:lnTo>
                    <a:pt x="27" y="146"/>
                  </a:lnTo>
                  <a:lnTo>
                    <a:pt x="27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7"/>
                  </a:lnTo>
                  <a:lnTo>
                    <a:pt x="29" y="147"/>
                  </a:lnTo>
                  <a:lnTo>
                    <a:pt x="29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1" y="147"/>
                  </a:lnTo>
                  <a:lnTo>
                    <a:pt x="31" y="147"/>
                  </a:lnTo>
                  <a:lnTo>
                    <a:pt x="31" y="147"/>
                  </a:lnTo>
                  <a:lnTo>
                    <a:pt x="32" y="147"/>
                  </a:lnTo>
                  <a:lnTo>
                    <a:pt x="32" y="147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3" y="146"/>
                  </a:lnTo>
                  <a:lnTo>
                    <a:pt x="33" y="146"/>
                  </a:lnTo>
                  <a:lnTo>
                    <a:pt x="33" y="146"/>
                  </a:lnTo>
                  <a:lnTo>
                    <a:pt x="34" y="146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5" y="145"/>
                  </a:lnTo>
                  <a:lnTo>
                    <a:pt x="35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7" y="145"/>
                  </a:lnTo>
                  <a:lnTo>
                    <a:pt x="37" y="144"/>
                  </a:lnTo>
                  <a:lnTo>
                    <a:pt x="37" y="144"/>
                  </a:lnTo>
                  <a:lnTo>
                    <a:pt x="37" y="144"/>
                  </a:lnTo>
                  <a:lnTo>
                    <a:pt x="37" y="144"/>
                  </a:lnTo>
                  <a:lnTo>
                    <a:pt x="38" y="144"/>
                  </a:lnTo>
                  <a:lnTo>
                    <a:pt x="38" y="144"/>
                  </a:lnTo>
                  <a:lnTo>
                    <a:pt x="38" y="144"/>
                  </a:lnTo>
                  <a:lnTo>
                    <a:pt x="38" y="143"/>
                  </a:lnTo>
                  <a:lnTo>
                    <a:pt x="39" y="143"/>
                  </a:lnTo>
                  <a:lnTo>
                    <a:pt x="39" y="143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1" y="144"/>
                  </a:lnTo>
                  <a:lnTo>
                    <a:pt x="41" y="144"/>
                  </a:lnTo>
                  <a:lnTo>
                    <a:pt x="41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3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5" y="144"/>
                  </a:lnTo>
                  <a:lnTo>
                    <a:pt x="45" y="143"/>
                  </a:lnTo>
                  <a:lnTo>
                    <a:pt x="45" y="143"/>
                  </a:lnTo>
                  <a:lnTo>
                    <a:pt x="45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0"/>
                  </a:lnTo>
                  <a:lnTo>
                    <a:pt x="45" y="140"/>
                  </a:lnTo>
                  <a:lnTo>
                    <a:pt x="45" y="140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5" y="138"/>
                  </a:lnTo>
                  <a:lnTo>
                    <a:pt x="45" y="138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5" y="136"/>
                  </a:lnTo>
                  <a:lnTo>
                    <a:pt x="45" y="136"/>
                  </a:lnTo>
                  <a:lnTo>
                    <a:pt x="45" y="136"/>
                  </a:lnTo>
                  <a:lnTo>
                    <a:pt x="44" y="136"/>
                  </a:lnTo>
                  <a:lnTo>
                    <a:pt x="44" y="136"/>
                  </a:lnTo>
                  <a:lnTo>
                    <a:pt x="43" y="136"/>
                  </a:lnTo>
                  <a:lnTo>
                    <a:pt x="43" y="135"/>
                  </a:lnTo>
                  <a:lnTo>
                    <a:pt x="43" y="135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43" y="133"/>
                  </a:lnTo>
                  <a:lnTo>
                    <a:pt x="43" y="133"/>
                  </a:lnTo>
                  <a:lnTo>
                    <a:pt x="43" y="132"/>
                  </a:lnTo>
                  <a:lnTo>
                    <a:pt x="43" y="130"/>
                  </a:lnTo>
                  <a:lnTo>
                    <a:pt x="43" y="127"/>
                  </a:lnTo>
                  <a:lnTo>
                    <a:pt x="44" y="127"/>
                  </a:lnTo>
                  <a:lnTo>
                    <a:pt x="44" y="127"/>
                  </a:lnTo>
                  <a:lnTo>
                    <a:pt x="45" y="127"/>
                  </a:lnTo>
                  <a:lnTo>
                    <a:pt x="45" y="125"/>
                  </a:lnTo>
                  <a:lnTo>
                    <a:pt x="45" y="122"/>
                  </a:lnTo>
                  <a:lnTo>
                    <a:pt x="45" y="119"/>
                  </a:lnTo>
                  <a:lnTo>
                    <a:pt x="45" y="117"/>
                  </a:lnTo>
                  <a:lnTo>
                    <a:pt x="46" y="117"/>
                  </a:lnTo>
                  <a:lnTo>
                    <a:pt x="47" y="117"/>
                  </a:lnTo>
                  <a:lnTo>
                    <a:pt x="48" y="117"/>
                  </a:lnTo>
                  <a:lnTo>
                    <a:pt x="48" y="117"/>
                  </a:lnTo>
                  <a:lnTo>
                    <a:pt x="49" y="117"/>
                  </a:lnTo>
                  <a:lnTo>
                    <a:pt x="50" y="117"/>
                  </a:lnTo>
                  <a:lnTo>
                    <a:pt x="50" y="119"/>
                  </a:lnTo>
                  <a:lnTo>
                    <a:pt x="50" y="122"/>
                  </a:lnTo>
                  <a:lnTo>
                    <a:pt x="51" y="122"/>
                  </a:lnTo>
                  <a:lnTo>
                    <a:pt x="51" y="122"/>
                  </a:lnTo>
                  <a:lnTo>
                    <a:pt x="52" y="122"/>
                  </a:lnTo>
                  <a:lnTo>
                    <a:pt x="52" y="119"/>
                  </a:lnTo>
                  <a:lnTo>
                    <a:pt x="53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5" y="117"/>
                  </a:lnTo>
                  <a:lnTo>
                    <a:pt x="55" y="114"/>
                  </a:lnTo>
                  <a:lnTo>
                    <a:pt x="54" y="114"/>
                  </a:lnTo>
                  <a:lnTo>
                    <a:pt x="53" y="114"/>
                  </a:lnTo>
                  <a:lnTo>
                    <a:pt x="52" y="114"/>
                  </a:lnTo>
                  <a:lnTo>
                    <a:pt x="51" y="114"/>
                  </a:lnTo>
                  <a:lnTo>
                    <a:pt x="51" y="111"/>
                  </a:lnTo>
                  <a:lnTo>
                    <a:pt x="51" y="111"/>
                  </a:lnTo>
                  <a:lnTo>
                    <a:pt x="50" y="111"/>
                  </a:lnTo>
                  <a:lnTo>
                    <a:pt x="49" y="111"/>
                  </a:lnTo>
                  <a:lnTo>
                    <a:pt x="49" y="109"/>
                  </a:lnTo>
                  <a:lnTo>
                    <a:pt x="49" y="106"/>
                  </a:lnTo>
                  <a:lnTo>
                    <a:pt x="48" y="106"/>
                  </a:lnTo>
                  <a:lnTo>
                    <a:pt x="48" y="103"/>
                  </a:lnTo>
                  <a:lnTo>
                    <a:pt x="49" y="103"/>
                  </a:lnTo>
                  <a:lnTo>
                    <a:pt x="50" y="103"/>
                  </a:lnTo>
                  <a:lnTo>
                    <a:pt x="51" y="103"/>
                  </a:lnTo>
                  <a:lnTo>
                    <a:pt x="51" y="103"/>
                  </a:lnTo>
                  <a:lnTo>
                    <a:pt x="52" y="103"/>
                  </a:lnTo>
                  <a:lnTo>
                    <a:pt x="53" y="103"/>
                  </a:lnTo>
                  <a:lnTo>
                    <a:pt x="54" y="103"/>
                  </a:lnTo>
                  <a:lnTo>
                    <a:pt x="55" y="103"/>
                  </a:lnTo>
                  <a:lnTo>
                    <a:pt x="55" y="103"/>
                  </a:lnTo>
                  <a:lnTo>
                    <a:pt x="56" y="103"/>
                  </a:lnTo>
                  <a:lnTo>
                    <a:pt x="57" y="103"/>
                  </a:lnTo>
                  <a:lnTo>
                    <a:pt x="58" y="103"/>
                  </a:lnTo>
                  <a:lnTo>
                    <a:pt x="59" y="103"/>
                  </a:lnTo>
                  <a:lnTo>
                    <a:pt x="59" y="103"/>
                  </a:lnTo>
                  <a:lnTo>
                    <a:pt x="60" y="103"/>
                  </a:lnTo>
                  <a:lnTo>
                    <a:pt x="60" y="101"/>
                  </a:lnTo>
                  <a:lnTo>
                    <a:pt x="61" y="101"/>
                  </a:lnTo>
                  <a:lnTo>
                    <a:pt x="62" y="101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4" y="98"/>
                  </a:lnTo>
                  <a:lnTo>
                    <a:pt x="67" y="98"/>
                  </a:lnTo>
                  <a:lnTo>
                    <a:pt x="67" y="95"/>
                  </a:lnTo>
                  <a:lnTo>
                    <a:pt x="69" y="95"/>
                  </a:lnTo>
                  <a:lnTo>
                    <a:pt x="71" y="95"/>
                  </a:lnTo>
                  <a:lnTo>
                    <a:pt x="74" y="95"/>
                  </a:lnTo>
                  <a:lnTo>
                    <a:pt x="76" y="95"/>
                  </a:lnTo>
                  <a:lnTo>
                    <a:pt x="79" y="95"/>
                  </a:lnTo>
                  <a:lnTo>
                    <a:pt x="81" y="95"/>
                  </a:lnTo>
                  <a:lnTo>
                    <a:pt x="83" y="95"/>
                  </a:lnTo>
                  <a:lnTo>
                    <a:pt x="93" y="100"/>
                  </a:lnTo>
                  <a:lnTo>
                    <a:pt x="102" y="95"/>
                  </a:lnTo>
                  <a:lnTo>
                    <a:pt x="107" y="103"/>
                  </a:lnTo>
                  <a:lnTo>
                    <a:pt x="112" y="106"/>
                  </a:lnTo>
                  <a:lnTo>
                    <a:pt x="113" y="96"/>
                  </a:lnTo>
                  <a:lnTo>
                    <a:pt x="107" y="88"/>
                  </a:lnTo>
                  <a:lnTo>
                    <a:pt x="100" y="84"/>
                  </a:lnTo>
                  <a:lnTo>
                    <a:pt x="96" y="83"/>
                  </a:lnTo>
                  <a:lnTo>
                    <a:pt x="92" y="78"/>
                  </a:lnTo>
                  <a:lnTo>
                    <a:pt x="88" y="78"/>
                  </a:lnTo>
                  <a:lnTo>
                    <a:pt x="86" y="78"/>
                  </a:lnTo>
                  <a:lnTo>
                    <a:pt x="83" y="78"/>
                  </a:lnTo>
                  <a:lnTo>
                    <a:pt x="81" y="78"/>
                  </a:lnTo>
                  <a:lnTo>
                    <a:pt x="79" y="78"/>
                  </a:lnTo>
                  <a:lnTo>
                    <a:pt x="76" y="78"/>
                  </a:lnTo>
                  <a:lnTo>
                    <a:pt x="76" y="77"/>
                  </a:lnTo>
                  <a:lnTo>
                    <a:pt x="74" y="77"/>
                  </a:lnTo>
                  <a:lnTo>
                    <a:pt x="74" y="75"/>
                  </a:lnTo>
                  <a:lnTo>
                    <a:pt x="71" y="75"/>
                  </a:lnTo>
                  <a:lnTo>
                    <a:pt x="71" y="77"/>
                  </a:lnTo>
                  <a:lnTo>
                    <a:pt x="69" y="77"/>
                  </a:lnTo>
                  <a:lnTo>
                    <a:pt x="69" y="78"/>
                  </a:lnTo>
                  <a:lnTo>
                    <a:pt x="69" y="79"/>
                  </a:lnTo>
                  <a:lnTo>
                    <a:pt x="67" y="79"/>
                  </a:lnTo>
                  <a:lnTo>
                    <a:pt x="67" y="81"/>
                  </a:lnTo>
                  <a:lnTo>
                    <a:pt x="67" y="82"/>
                  </a:lnTo>
                  <a:lnTo>
                    <a:pt x="64" y="82"/>
                  </a:lnTo>
                  <a:lnTo>
                    <a:pt x="63" y="82"/>
                  </a:lnTo>
                  <a:lnTo>
                    <a:pt x="62" y="82"/>
                  </a:lnTo>
                  <a:lnTo>
                    <a:pt x="61" y="82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8" y="82"/>
                  </a:lnTo>
                  <a:lnTo>
                    <a:pt x="57" y="82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5" y="85"/>
                  </a:lnTo>
                  <a:lnTo>
                    <a:pt x="55" y="83"/>
                  </a:lnTo>
                  <a:lnTo>
                    <a:pt x="55" y="82"/>
                  </a:lnTo>
                  <a:lnTo>
                    <a:pt x="54" y="82"/>
                  </a:lnTo>
                  <a:lnTo>
                    <a:pt x="53" y="82"/>
                  </a:lnTo>
                  <a:lnTo>
                    <a:pt x="52" y="82"/>
                  </a:lnTo>
                  <a:lnTo>
                    <a:pt x="52" y="81"/>
                  </a:lnTo>
                  <a:lnTo>
                    <a:pt x="53" y="81"/>
                  </a:lnTo>
                  <a:lnTo>
                    <a:pt x="53" y="79"/>
                  </a:lnTo>
                  <a:lnTo>
                    <a:pt x="54" y="79"/>
                  </a:lnTo>
                  <a:lnTo>
                    <a:pt x="55" y="79"/>
                  </a:lnTo>
                  <a:lnTo>
                    <a:pt x="55" y="78"/>
                  </a:lnTo>
                  <a:lnTo>
                    <a:pt x="55" y="77"/>
                  </a:lnTo>
                  <a:lnTo>
                    <a:pt x="55" y="75"/>
                  </a:lnTo>
                  <a:lnTo>
                    <a:pt x="55" y="75"/>
                  </a:lnTo>
                  <a:lnTo>
                    <a:pt x="55" y="74"/>
                  </a:lnTo>
                  <a:lnTo>
                    <a:pt x="56" y="74"/>
                  </a:lnTo>
                  <a:lnTo>
                    <a:pt x="57" y="74"/>
                  </a:lnTo>
                  <a:lnTo>
                    <a:pt x="57" y="73"/>
                  </a:lnTo>
                  <a:lnTo>
                    <a:pt x="57" y="71"/>
                  </a:lnTo>
                  <a:lnTo>
                    <a:pt x="58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0"/>
                  </a:lnTo>
                  <a:lnTo>
                    <a:pt x="59" y="69"/>
                  </a:lnTo>
                  <a:lnTo>
                    <a:pt x="59" y="67"/>
                  </a:lnTo>
                  <a:lnTo>
                    <a:pt x="59" y="66"/>
                  </a:lnTo>
                  <a:lnTo>
                    <a:pt x="59" y="65"/>
                  </a:lnTo>
                  <a:lnTo>
                    <a:pt x="60" y="65"/>
                  </a:lnTo>
                  <a:lnTo>
                    <a:pt x="60" y="63"/>
                  </a:lnTo>
                  <a:lnTo>
                    <a:pt x="61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2" y="61"/>
                  </a:lnTo>
                  <a:lnTo>
                    <a:pt x="61" y="61"/>
                  </a:lnTo>
                  <a:lnTo>
                    <a:pt x="60" y="61"/>
                  </a:lnTo>
                  <a:lnTo>
                    <a:pt x="60" y="59"/>
                  </a:lnTo>
                  <a:lnTo>
                    <a:pt x="59" y="59"/>
                  </a:lnTo>
                  <a:lnTo>
                    <a:pt x="59" y="58"/>
                  </a:lnTo>
                  <a:lnTo>
                    <a:pt x="59" y="56"/>
                  </a:lnTo>
                  <a:lnTo>
                    <a:pt x="60" y="56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1" y="54"/>
                  </a:lnTo>
                  <a:lnTo>
                    <a:pt x="61" y="52"/>
                  </a:lnTo>
                  <a:lnTo>
                    <a:pt x="62" y="52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3" y="40"/>
                  </a:lnTo>
                  <a:lnTo>
                    <a:pt x="63" y="39"/>
                  </a:lnTo>
                  <a:lnTo>
                    <a:pt x="62" y="39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3" y="32"/>
                  </a:lnTo>
                  <a:lnTo>
                    <a:pt x="64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3" y="28"/>
                  </a:lnTo>
                  <a:lnTo>
                    <a:pt x="63" y="27"/>
                  </a:lnTo>
                  <a:lnTo>
                    <a:pt x="63" y="26"/>
                  </a:lnTo>
                  <a:lnTo>
                    <a:pt x="63" y="24"/>
                  </a:lnTo>
                  <a:lnTo>
                    <a:pt x="63" y="23"/>
                  </a:lnTo>
                  <a:lnTo>
                    <a:pt x="60" y="19"/>
                  </a:lnTo>
                </a:path>
              </a:pathLst>
            </a:custGeom>
            <a:solidFill>
              <a:schemeClr val="accent2">
                <a:lumMod val="75000"/>
                <a:alpha val="30000"/>
              </a:schemeClr>
            </a:solidFill>
            <a:ln w="28575" cap="rnd">
              <a:solidFill>
                <a:srgbClr val="46B1E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MegaLabel">
              <a:extLst>
                <a:ext uri="{FF2B5EF4-FFF2-40B4-BE49-F238E27FC236}">
                  <a16:creationId xmlns:a16="http://schemas.microsoft.com/office/drawing/2014/main" id="{56255C5C-525F-A1F2-0414-3C45EEF31393}"/>
                </a:ext>
              </a:extLst>
            </p:cNvPr>
            <p:cNvSpPr txBox="1"/>
            <p:nvPr/>
          </p:nvSpPr>
          <p:spPr>
            <a:xfrm>
              <a:off x="10247460" y="3974534"/>
              <a:ext cx="11592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2F2FB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Megachannel</a:t>
              </a:r>
            </a:p>
          </p:txBody>
        </p:sp>
        <p:cxnSp>
          <p:nvCxnSpPr>
            <p:cNvPr id="30" name="FCA pointer">
              <a:extLst>
                <a:ext uri="{FF2B5EF4-FFF2-40B4-BE49-F238E27FC236}">
                  <a16:creationId xmlns:a16="http://schemas.microsoft.com/office/drawing/2014/main" id="{A917EEDD-6AE7-3941-9754-E4CA9F59BA4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147777" y="4176427"/>
              <a:ext cx="182880" cy="274320"/>
            </a:xfrm>
            <a:prstGeom prst="line">
              <a:avLst/>
            </a:prstGeom>
            <a:noFill/>
            <a:ln w="19050" cap="flat" cmpd="sng" algn="ctr">
              <a:solidFill>
                <a:srgbClr val="2F2FBF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</p:grpSp>
      <p:sp>
        <p:nvSpPr>
          <p:cNvPr id="22" name="FCarea">
            <a:extLst>
              <a:ext uri="{FF2B5EF4-FFF2-40B4-BE49-F238E27FC236}">
                <a16:creationId xmlns:a16="http://schemas.microsoft.com/office/drawing/2014/main" id="{A5C6323B-E61E-3C8E-787E-CB0839FBF656}"/>
              </a:ext>
            </a:extLst>
          </p:cNvPr>
          <p:cNvSpPr txBox="1"/>
          <p:nvPr/>
        </p:nvSpPr>
        <p:spPr>
          <a:xfrm>
            <a:off x="8882277" y="5289795"/>
            <a:ext cx="636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Devils</a:t>
            </a: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Hole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FCA pointer">
            <a:extLst>
              <a:ext uri="{FF2B5EF4-FFF2-40B4-BE49-F238E27FC236}">
                <a16:creationId xmlns:a16="http://schemas.microsoft.com/office/drawing/2014/main" id="{30478FD6-9284-3EBC-C22E-E06FE8D548B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878423" y="5278866"/>
            <a:ext cx="91440" cy="91440"/>
          </a:xfrm>
          <a:prstGeom prst="line">
            <a:avLst/>
          </a:prstGeom>
          <a:noFill/>
          <a:ln w="190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FCarea">
            <a:extLst>
              <a:ext uri="{FF2B5EF4-FFF2-40B4-BE49-F238E27FC236}">
                <a16:creationId xmlns:a16="http://schemas.microsoft.com/office/drawing/2014/main" id="{A30F1D50-7D0D-BC46-ED43-F7EFFEA08D34}"/>
              </a:ext>
            </a:extLst>
          </p:cNvPr>
          <p:cNvSpPr txBox="1"/>
          <p:nvPr/>
        </p:nvSpPr>
        <p:spPr>
          <a:xfrm>
            <a:off x="10203151" y="2735125"/>
            <a:ext cx="949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Outside </a:t>
            </a:r>
          </a:p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Megachannel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FCA pointer">
            <a:extLst>
              <a:ext uri="{FF2B5EF4-FFF2-40B4-BE49-F238E27FC236}">
                <a16:creationId xmlns:a16="http://schemas.microsoft.com/office/drawing/2014/main" id="{177B1FB3-AB2F-6158-48F2-D62043A75AE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0080672" y="2721935"/>
            <a:ext cx="182880" cy="9144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FCarea">
            <a:extLst>
              <a:ext uri="{FF2B5EF4-FFF2-40B4-BE49-F238E27FC236}">
                <a16:creationId xmlns:a16="http://schemas.microsoft.com/office/drawing/2014/main" id="{36D6D5BC-4DD3-B1A5-A150-F9967556564C}"/>
              </a:ext>
            </a:extLst>
          </p:cNvPr>
          <p:cNvSpPr txBox="1"/>
          <p:nvPr/>
        </p:nvSpPr>
        <p:spPr>
          <a:xfrm>
            <a:off x="10152973" y="4815992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Indian </a:t>
            </a:r>
          </a:p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Springs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Carea">
            <a:extLst>
              <a:ext uri="{FF2B5EF4-FFF2-40B4-BE49-F238E27FC236}">
                <a16:creationId xmlns:a16="http://schemas.microsoft.com/office/drawing/2014/main" id="{951CED39-A634-AE72-7022-3568CB238DF6}"/>
              </a:ext>
            </a:extLst>
          </p:cNvPr>
          <p:cNvSpPr txBox="1"/>
          <p:nvPr/>
        </p:nvSpPr>
        <p:spPr>
          <a:xfrm>
            <a:off x="7611208" y="4901702"/>
            <a:ext cx="76655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</a:t>
            </a:r>
          </a:p>
          <a:p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Amargosa</a:t>
            </a:r>
          </a:p>
          <a:p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Desert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Carea">
            <a:extLst>
              <a:ext uri="{FF2B5EF4-FFF2-40B4-BE49-F238E27FC236}">
                <a16:creationId xmlns:a16="http://schemas.microsoft.com/office/drawing/2014/main" id="{1311A1B8-C40F-247F-ABB0-D96F5DEAD423}"/>
              </a:ext>
            </a:extLst>
          </p:cNvPr>
          <p:cNvSpPr txBox="1"/>
          <p:nvPr/>
        </p:nvSpPr>
        <p:spPr>
          <a:xfrm>
            <a:off x="7919308" y="5477928"/>
            <a:ext cx="830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Cappaert</a:t>
            </a:r>
          </a:p>
          <a:p>
            <a:pPr algn="r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Enterprises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FCA pointer">
            <a:extLst>
              <a:ext uri="{FF2B5EF4-FFF2-40B4-BE49-F238E27FC236}">
                <a16:creationId xmlns:a16="http://schemas.microsoft.com/office/drawing/2014/main" id="{D5781339-280F-EA5C-AB18-70DC69659870}"/>
              </a:ext>
            </a:extLst>
          </p:cNvPr>
          <p:cNvCxnSpPr>
            <a:cxnSpLocks/>
          </p:cNvCxnSpPr>
          <p:nvPr/>
        </p:nvCxnSpPr>
        <p:spPr bwMode="auto">
          <a:xfrm flipH="1">
            <a:off x="8683185" y="5314250"/>
            <a:ext cx="91440" cy="27432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FCarea">
            <a:extLst>
              <a:ext uri="{FF2B5EF4-FFF2-40B4-BE49-F238E27FC236}">
                <a16:creationId xmlns:a16="http://schemas.microsoft.com/office/drawing/2014/main" id="{039BDD85-3BEB-DF6A-4A04-400D4E1A618C}"/>
              </a:ext>
            </a:extLst>
          </p:cNvPr>
          <p:cNvSpPr txBox="1"/>
          <p:nvPr/>
        </p:nvSpPr>
        <p:spPr>
          <a:xfrm>
            <a:off x="9805145" y="3352372"/>
            <a:ext cx="949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Inside </a:t>
            </a:r>
          </a:p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Megachannel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FCA pointer">
            <a:extLst>
              <a:ext uri="{FF2B5EF4-FFF2-40B4-BE49-F238E27FC236}">
                <a16:creationId xmlns:a16="http://schemas.microsoft.com/office/drawing/2014/main" id="{A0F4E23B-046A-769A-6A30-D779FB503912}"/>
              </a:ext>
            </a:extLst>
          </p:cNvPr>
          <p:cNvCxnSpPr>
            <a:cxnSpLocks/>
          </p:cNvCxnSpPr>
          <p:nvPr/>
        </p:nvCxnSpPr>
        <p:spPr bwMode="auto">
          <a:xfrm flipH="1">
            <a:off x="9606022" y="3631743"/>
            <a:ext cx="274320" cy="9144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FCarea">
            <a:extLst>
              <a:ext uri="{FF2B5EF4-FFF2-40B4-BE49-F238E27FC236}">
                <a16:creationId xmlns:a16="http://schemas.microsoft.com/office/drawing/2014/main" id="{9100A789-A2C9-09E2-D43F-C2E554AEF847}"/>
              </a:ext>
            </a:extLst>
          </p:cNvPr>
          <p:cNvSpPr txBox="1"/>
          <p:nvPr/>
        </p:nvSpPr>
        <p:spPr>
          <a:xfrm>
            <a:off x="9406452" y="4888724"/>
            <a:ext cx="583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Crystal</a:t>
            </a:r>
            <a:endParaRPr lang="en-US" sz="1050" b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FCA pointer">
            <a:extLst>
              <a:ext uri="{FF2B5EF4-FFF2-40B4-BE49-F238E27FC236}">
                <a16:creationId xmlns:a16="http://schemas.microsoft.com/office/drawing/2014/main" id="{C3EFF922-8942-3DE2-AC4D-57FA97FB8421}"/>
              </a:ext>
            </a:extLst>
          </p:cNvPr>
          <p:cNvCxnSpPr>
            <a:cxnSpLocks/>
          </p:cNvCxnSpPr>
          <p:nvPr/>
        </p:nvCxnSpPr>
        <p:spPr bwMode="auto">
          <a:xfrm flipH="1">
            <a:off x="9253433" y="4999047"/>
            <a:ext cx="228600" cy="9144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0536948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38C44-D2CB-498B-56B4-881C07BD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&amp; 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BDC52-8BD9-AC6D-B0CE-DE3394C4B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671" y="1089470"/>
            <a:ext cx="5491168" cy="5508564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Drawdown not proportional to volume pumped and proximity to </a:t>
            </a:r>
            <a:r>
              <a:rPr lang="en-US" sz="2400" i="1" dirty="0"/>
              <a:t>Devils Hole</a:t>
            </a:r>
            <a:endParaRPr lang="en-US" sz="2400" dirty="0"/>
          </a:p>
          <a:p>
            <a:pPr>
              <a:spcBef>
                <a:spcPts val="600"/>
              </a:spcBef>
            </a:pPr>
            <a:r>
              <a:rPr lang="en-US" sz="2400" dirty="0"/>
              <a:t>Megachannel major factor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Big drawdown from Crystal &amp; NNSS wells inside megachannel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Distance mutes Amargosa Desert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Cappaert Enterprises biggest 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Attribution shows effect of other pumpers on total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Individual drawdowns do </a:t>
            </a:r>
            <a:r>
              <a:rPr lang="en-US" sz="2000" b="1" i="1" dirty="0"/>
              <a:t>NOT</a:t>
            </a:r>
            <a:r>
              <a:rPr lang="en-US" sz="2000" dirty="0"/>
              <a:t> sum to composite result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Same concept for stream capture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310418-B108-8DFF-6B3F-50518E1F7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840" y="1097280"/>
            <a:ext cx="6591300" cy="5577840"/>
          </a:xfrm>
          <a:prstGeom prst="rect">
            <a:avLst/>
          </a:prstGeom>
        </p:spPr>
      </p:pic>
      <p:grpSp>
        <p:nvGrpSpPr>
          <p:cNvPr id="5" name="CappaertQ">
            <a:extLst>
              <a:ext uri="{FF2B5EF4-FFF2-40B4-BE49-F238E27FC236}">
                <a16:creationId xmlns:a16="http://schemas.microsoft.com/office/drawing/2014/main" id="{5A70CC44-279A-37EA-139A-7F1FCB1EEE7A}"/>
              </a:ext>
            </a:extLst>
          </p:cNvPr>
          <p:cNvGrpSpPr/>
          <p:nvPr/>
        </p:nvGrpSpPr>
        <p:grpSpPr>
          <a:xfrm>
            <a:off x="7545398" y="2033422"/>
            <a:ext cx="1457923" cy="374072"/>
            <a:chOff x="4743450" y="3814763"/>
            <a:chExt cx="1385888" cy="739775"/>
          </a:xfrm>
          <a:solidFill>
            <a:srgbClr val="FF0000"/>
          </a:solidFill>
        </p:grpSpPr>
        <p:sp>
          <p:nvSpPr>
            <p:cNvPr id="6" name="Freeform 39">
              <a:extLst>
                <a:ext uri="{FF2B5EF4-FFF2-40B4-BE49-F238E27FC236}">
                  <a16:creationId xmlns:a16="http://schemas.microsoft.com/office/drawing/2014/main" id="{8DBF9316-B668-F54E-CA81-CE5231277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3814763"/>
              <a:ext cx="461963" cy="727075"/>
            </a:xfrm>
            <a:custGeom>
              <a:avLst/>
              <a:gdLst>
                <a:gd name="T0" fmla="*/ 0 w 291"/>
                <a:gd name="T1" fmla="*/ 452 h 458"/>
                <a:gd name="T2" fmla="*/ 48 w 291"/>
                <a:gd name="T3" fmla="*/ 452 h 458"/>
                <a:gd name="T4" fmla="*/ 48 w 291"/>
                <a:gd name="T5" fmla="*/ 453 h 458"/>
                <a:gd name="T6" fmla="*/ 0 w 291"/>
                <a:gd name="T7" fmla="*/ 453 h 458"/>
                <a:gd name="T8" fmla="*/ 0 w 291"/>
                <a:gd name="T9" fmla="*/ 452 h 458"/>
                <a:gd name="T10" fmla="*/ 48 w 291"/>
                <a:gd name="T11" fmla="*/ 444 h 458"/>
                <a:gd name="T12" fmla="*/ 97 w 291"/>
                <a:gd name="T13" fmla="*/ 444 h 458"/>
                <a:gd name="T14" fmla="*/ 97 w 291"/>
                <a:gd name="T15" fmla="*/ 445 h 458"/>
                <a:gd name="T16" fmla="*/ 48 w 291"/>
                <a:gd name="T17" fmla="*/ 445 h 458"/>
                <a:gd name="T18" fmla="*/ 48 w 291"/>
                <a:gd name="T19" fmla="*/ 444 h 458"/>
                <a:gd name="T20" fmla="*/ 97 w 291"/>
                <a:gd name="T21" fmla="*/ 305 h 458"/>
                <a:gd name="T22" fmla="*/ 145 w 291"/>
                <a:gd name="T23" fmla="*/ 305 h 458"/>
                <a:gd name="T24" fmla="*/ 145 w 291"/>
                <a:gd name="T25" fmla="*/ 435 h 458"/>
                <a:gd name="T26" fmla="*/ 97 w 291"/>
                <a:gd name="T27" fmla="*/ 435 h 458"/>
                <a:gd name="T28" fmla="*/ 97 w 291"/>
                <a:gd name="T29" fmla="*/ 305 h 458"/>
                <a:gd name="T30" fmla="*/ 145 w 291"/>
                <a:gd name="T31" fmla="*/ 6 h 458"/>
                <a:gd name="T32" fmla="*/ 194 w 291"/>
                <a:gd name="T33" fmla="*/ 6 h 458"/>
                <a:gd name="T34" fmla="*/ 194 w 291"/>
                <a:gd name="T35" fmla="*/ 453 h 458"/>
                <a:gd name="T36" fmla="*/ 145 w 291"/>
                <a:gd name="T37" fmla="*/ 453 h 458"/>
                <a:gd name="T38" fmla="*/ 145 w 291"/>
                <a:gd name="T39" fmla="*/ 6 h 458"/>
                <a:gd name="T40" fmla="*/ 194 w 291"/>
                <a:gd name="T41" fmla="*/ 0 h 458"/>
                <a:gd name="T42" fmla="*/ 242 w 291"/>
                <a:gd name="T43" fmla="*/ 0 h 458"/>
                <a:gd name="T44" fmla="*/ 242 w 291"/>
                <a:gd name="T45" fmla="*/ 449 h 458"/>
                <a:gd name="T46" fmla="*/ 194 w 291"/>
                <a:gd name="T47" fmla="*/ 449 h 458"/>
                <a:gd name="T48" fmla="*/ 194 w 291"/>
                <a:gd name="T49" fmla="*/ 0 h 458"/>
                <a:gd name="T50" fmla="*/ 242 w 291"/>
                <a:gd name="T51" fmla="*/ 61 h 458"/>
                <a:gd name="T52" fmla="*/ 291 w 291"/>
                <a:gd name="T53" fmla="*/ 61 h 458"/>
                <a:gd name="T54" fmla="*/ 291 w 291"/>
                <a:gd name="T55" fmla="*/ 458 h 458"/>
                <a:gd name="T56" fmla="*/ 242 w 291"/>
                <a:gd name="T57" fmla="*/ 458 h 458"/>
                <a:gd name="T58" fmla="*/ 242 w 291"/>
                <a:gd name="T59" fmla="*/ 6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458">
                  <a:moveTo>
                    <a:pt x="0" y="452"/>
                  </a:moveTo>
                  <a:lnTo>
                    <a:pt x="48" y="452"/>
                  </a:lnTo>
                  <a:lnTo>
                    <a:pt x="48" y="453"/>
                  </a:lnTo>
                  <a:lnTo>
                    <a:pt x="0" y="453"/>
                  </a:lnTo>
                  <a:lnTo>
                    <a:pt x="0" y="452"/>
                  </a:lnTo>
                  <a:close/>
                  <a:moveTo>
                    <a:pt x="48" y="444"/>
                  </a:moveTo>
                  <a:lnTo>
                    <a:pt x="97" y="444"/>
                  </a:lnTo>
                  <a:lnTo>
                    <a:pt x="97" y="445"/>
                  </a:lnTo>
                  <a:lnTo>
                    <a:pt x="48" y="445"/>
                  </a:lnTo>
                  <a:lnTo>
                    <a:pt x="48" y="444"/>
                  </a:lnTo>
                  <a:close/>
                  <a:moveTo>
                    <a:pt x="97" y="305"/>
                  </a:moveTo>
                  <a:lnTo>
                    <a:pt x="145" y="305"/>
                  </a:lnTo>
                  <a:lnTo>
                    <a:pt x="145" y="435"/>
                  </a:lnTo>
                  <a:lnTo>
                    <a:pt x="97" y="435"/>
                  </a:lnTo>
                  <a:lnTo>
                    <a:pt x="97" y="305"/>
                  </a:lnTo>
                  <a:close/>
                  <a:moveTo>
                    <a:pt x="145" y="6"/>
                  </a:moveTo>
                  <a:lnTo>
                    <a:pt x="194" y="6"/>
                  </a:lnTo>
                  <a:lnTo>
                    <a:pt x="194" y="453"/>
                  </a:lnTo>
                  <a:lnTo>
                    <a:pt x="145" y="453"/>
                  </a:lnTo>
                  <a:lnTo>
                    <a:pt x="145" y="6"/>
                  </a:lnTo>
                  <a:close/>
                  <a:moveTo>
                    <a:pt x="194" y="0"/>
                  </a:moveTo>
                  <a:lnTo>
                    <a:pt x="242" y="0"/>
                  </a:lnTo>
                  <a:lnTo>
                    <a:pt x="242" y="449"/>
                  </a:lnTo>
                  <a:lnTo>
                    <a:pt x="194" y="449"/>
                  </a:lnTo>
                  <a:lnTo>
                    <a:pt x="194" y="0"/>
                  </a:lnTo>
                  <a:close/>
                  <a:moveTo>
                    <a:pt x="242" y="61"/>
                  </a:moveTo>
                  <a:lnTo>
                    <a:pt x="291" y="61"/>
                  </a:lnTo>
                  <a:lnTo>
                    <a:pt x="291" y="458"/>
                  </a:lnTo>
                  <a:lnTo>
                    <a:pt x="242" y="458"/>
                  </a:lnTo>
                  <a:lnTo>
                    <a:pt x="24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40">
              <a:extLst>
                <a:ext uri="{FF2B5EF4-FFF2-40B4-BE49-F238E27FC236}">
                  <a16:creationId xmlns:a16="http://schemas.microsoft.com/office/drawing/2014/main" id="{B32FD68E-45E7-DF41-7AEC-0C57AAE32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5413" y="4081463"/>
              <a:ext cx="460375" cy="473075"/>
            </a:xfrm>
            <a:custGeom>
              <a:avLst/>
              <a:gdLst>
                <a:gd name="T0" fmla="*/ 0 w 290"/>
                <a:gd name="T1" fmla="*/ 11 h 298"/>
                <a:gd name="T2" fmla="*/ 48 w 290"/>
                <a:gd name="T3" fmla="*/ 11 h 298"/>
                <a:gd name="T4" fmla="*/ 48 w 290"/>
                <a:gd name="T5" fmla="*/ 276 h 298"/>
                <a:gd name="T6" fmla="*/ 0 w 290"/>
                <a:gd name="T7" fmla="*/ 276 h 298"/>
                <a:gd name="T8" fmla="*/ 0 w 290"/>
                <a:gd name="T9" fmla="*/ 11 h 298"/>
                <a:gd name="T10" fmla="*/ 48 w 290"/>
                <a:gd name="T11" fmla="*/ 0 h 298"/>
                <a:gd name="T12" fmla="*/ 97 w 290"/>
                <a:gd name="T13" fmla="*/ 0 h 298"/>
                <a:gd name="T14" fmla="*/ 97 w 290"/>
                <a:gd name="T15" fmla="*/ 272 h 298"/>
                <a:gd name="T16" fmla="*/ 48 w 290"/>
                <a:gd name="T17" fmla="*/ 272 h 298"/>
                <a:gd name="T18" fmla="*/ 48 w 290"/>
                <a:gd name="T19" fmla="*/ 0 h 298"/>
                <a:gd name="T20" fmla="*/ 97 w 290"/>
                <a:gd name="T21" fmla="*/ 18 h 298"/>
                <a:gd name="T22" fmla="*/ 146 w 290"/>
                <a:gd name="T23" fmla="*/ 18 h 298"/>
                <a:gd name="T24" fmla="*/ 146 w 290"/>
                <a:gd name="T25" fmla="*/ 298 h 298"/>
                <a:gd name="T26" fmla="*/ 97 w 290"/>
                <a:gd name="T27" fmla="*/ 298 h 298"/>
                <a:gd name="T28" fmla="*/ 97 w 290"/>
                <a:gd name="T29" fmla="*/ 18 h 298"/>
                <a:gd name="T30" fmla="*/ 146 w 290"/>
                <a:gd name="T31" fmla="*/ 12 h 298"/>
                <a:gd name="T32" fmla="*/ 194 w 290"/>
                <a:gd name="T33" fmla="*/ 12 h 298"/>
                <a:gd name="T34" fmla="*/ 194 w 290"/>
                <a:gd name="T35" fmla="*/ 275 h 298"/>
                <a:gd name="T36" fmla="*/ 146 w 290"/>
                <a:gd name="T37" fmla="*/ 275 h 298"/>
                <a:gd name="T38" fmla="*/ 146 w 290"/>
                <a:gd name="T39" fmla="*/ 12 h 298"/>
                <a:gd name="T40" fmla="*/ 194 w 290"/>
                <a:gd name="T41" fmla="*/ 173 h 298"/>
                <a:gd name="T42" fmla="*/ 242 w 290"/>
                <a:gd name="T43" fmla="*/ 173 h 298"/>
                <a:gd name="T44" fmla="*/ 242 w 290"/>
                <a:gd name="T45" fmla="*/ 277 h 298"/>
                <a:gd name="T46" fmla="*/ 194 w 290"/>
                <a:gd name="T47" fmla="*/ 277 h 298"/>
                <a:gd name="T48" fmla="*/ 194 w 290"/>
                <a:gd name="T49" fmla="*/ 173 h 298"/>
                <a:gd name="T50" fmla="*/ 242 w 290"/>
                <a:gd name="T51" fmla="*/ 241 h 298"/>
                <a:gd name="T52" fmla="*/ 290 w 290"/>
                <a:gd name="T53" fmla="*/ 241 h 298"/>
                <a:gd name="T54" fmla="*/ 290 w 290"/>
                <a:gd name="T55" fmla="*/ 243 h 298"/>
                <a:gd name="T56" fmla="*/ 242 w 290"/>
                <a:gd name="T57" fmla="*/ 243 h 298"/>
                <a:gd name="T58" fmla="*/ 242 w 290"/>
                <a:gd name="T59" fmla="*/ 24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0" h="298">
                  <a:moveTo>
                    <a:pt x="0" y="11"/>
                  </a:moveTo>
                  <a:lnTo>
                    <a:pt x="48" y="11"/>
                  </a:lnTo>
                  <a:lnTo>
                    <a:pt x="48" y="276"/>
                  </a:lnTo>
                  <a:lnTo>
                    <a:pt x="0" y="276"/>
                  </a:lnTo>
                  <a:lnTo>
                    <a:pt x="0" y="11"/>
                  </a:lnTo>
                  <a:close/>
                  <a:moveTo>
                    <a:pt x="48" y="0"/>
                  </a:moveTo>
                  <a:lnTo>
                    <a:pt x="97" y="0"/>
                  </a:lnTo>
                  <a:lnTo>
                    <a:pt x="97" y="272"/>
                  </a:lnTo>
                  <a:lnTo>
                    <a:pt x="48" y="272"/>
                  </a:lnTo>
                  <a:lnTo>
                    <a:pt x="48" y="0"/>
                  </a:lnTo>
                  <a:close/>
                  <a:moveTo>
                    <a:pt x="97" y="18"/>
                  </a:moveTo>
                  <a:lnTo>
                    <a:pt x="146" y="18"/>
                  </a:lnTo>
                  <a:lnTo>
                    <a:pt x="146" y="298"/>
                  </a:lnTo>
                  <a:lnTo>
                    <a:pt x="97" y="298"/>
                  </a:lnTo>
                  <a:lnTo>
                    <a:pt x="97" y="18"/>
                  </a:lnTo>
                  <a:close/>
                  <a:moveTo>
                    <a:pt x="146" y="12"/>
                  </a:moveTo>
                  <a:lnTo>
                    <a:pt x="194" y="12"/>
                  </a:lnTo>
                  <a:lnTo>
                    <a:pt x="194" y="275"/>
                  </a:lnTo>
                  <a:lnTo>
                    <a:pt x="146" y="275"/>
                  </a:lnTo>
                  <a:lnTo>
                    <a:pt x="146" y="12"/>
                  </a:lnTo>
                  <a:close/>
                  <a:moveTo>
                    <a:pt x="194" y="173"/>
                  </a:moveTo>
                  <a:lnTo>
                    <a:pt x="242" y="173"/>
                  </a:lnTo>
                  <a:lnTo>
                    <a:pt x="242" y="277"/>
                  </a:lnTo>
                  <a:lnTo>
                    <a:pt x="194" y="277"/>
                  </a:lnTo>
                  <a:lnTo>
                    <a:pt x="194" y="173"/>
                  </a:lnTo>
                  <a:close/>
                  <a:moveTo>
                    <a:pt x="242" y="241"/>
                  </a:moveTo>
                  <a:lnTo>
                    <a:pt x="290" y="241"/>
                  </a:lnTo>
                  <a:lnTo>
                    <a:pt x="290" y="243"/>
                  </a:lnTo>
                  <a:lnTo>
                    <a:pt x="242" y="243"/>
                  </a:lnTo>
                  <a:lnTo>
                    <a:pt x="242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1">
              <a:extLst>
                <a:ext uri="{FF2B5EF4-FFF2-40B4-BE49-F238E27FC236}">
                  <a16:creationId xmlns:a16="http://schemas.microsoft.com/office/drawing/2014/main" id="{763DEDC7-F6B3-B374-5632-108F49206C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5788" y="4346575"/>
              <a:ext cx="463550" cy="123825"/>
            </a:xfrm>
            <a:custGeom>
              <a:avLst/>
              <a:gdLst>
                <a:gd name="T0" fmla="*/ 0 w 292"/>
                <a:gd name="T1" fmla="*/ 60 h 78"/>
                <a:gd name="T2" fmla="*/ 49 w 292"/>
                <a:gd name="T3" fmla="*/ 60 h 78"/>
                <a:gd name="T4" fmla="*/ 49 w 292"/>
                <a:gd name="T5" fmla="*/ 77 h 78"/>
                <a:gd name="T6" fmla="*/ 0 w 292"/>
                <a:gd name="T7" fmla="*/ 77 h 78"/>
                <a:gd name="T8" fmla="*/ 0 w 292"/>
                <a:gd name="T9" fmla="*/ 60 h 78"/>
                <a:gd name="T10" fmla="*/ 49 w 292"/>
                <a:gd name="T11" fmla="*/ 76 h 78"/>
                <a:gd name="T12" fmla="*/ 97 w 292"/>
                <a:gd name="T13" fmla="*/ 76 h 78"/>
                <a:gd name="T14" fmla="*/ 97 w 292"/>
                <a:gd name="T15" fmla="*/ 78 h 78"/>
                <a:gd name="T16" fmla="*/ 49 w 292"/>
                <a:gd name="T17" fmla="*/ 78 h 78"/>
                <a:gd name="T18" fmla="*/ 49 w 292"/>
                <a:gd name="T19" fmla="*/ 76 h 78"/>
                <a:gd name="T20" fmla="*/ 97 w 292"/>
                <a:gd name="T21" fmla="*/ 64 h 78"/>
                <a:gd name="T22" fmla="*/ 146 w 292"/>
                <a:gd name="T23" fmla="*/ 64 h 78"/>
                <a:gd name="T24" fmla="*/ 146 w 292"/>
                <a:gd name="T25" fmla="*/ 68 h 78"/>
                <a:gd name="T26" fmla="*/ 97 w 292"/>
                <a:gd name="T27" fmla="*/ 68 h 78"/>
                <a:gd name="T28" fmla="*/ 97 w 292"/>
                <a:gd name="T29" fmla="*/ 64 h 78"/>
                <a:gd name="T30" fmla="*/ 146 w 292"/>
                <a:gd name="T31" fmla="*/ 41 h 78"/>
                <a:gd name="T32" fmla="*/ 194 w 292"/>
                <a:gd name="T33" fmla="*/ 41 h 78"/>
                <a:gd name="T34" fmla="*/ 194 w 292"/>
                <a:gd name="T35" fmla="*/ 42 h 78"/>
                <a:gd name="T36" fmla="*/ 146 w 292"/>
                <a:gd name="T37" fmla="*/ 42 h 78"/>
                <a:gd name="T38" fmla="*/ 146 w 292"/>
                <a:gd name="T39" fmla="*/ 41 h 78"/>
                <a:gd name="T40" fmla="*/ 194 w 292"/>
                <a:gd name="T41" fmla="*/ 42 h 78"/>
                <a:gd name="T42" fmla="*/ 243 w 292"/>
                <a:gd name="T43" fmla="*/ 42 h 78"/>
                <a:gd name="T44" fmla="*/ 243 w 292"/>
                <a:gd name="T45" fmla="*/ 43 h 78"/>
                <a:gd name="T46" fmla="*/ 194 w 292"/>
                <a:gd name="T47" fmla="*/ 43 h 78"/>
                <a:gd name="T48" fmla="*/ 194 w 292"/>
                <a:gd name="T49" fmla="*/ 42 h 78"/>
                <a:gd name="T50" fmla="*/ 243 w 292"/>
                <a:gd name="T51" fmla="*/ 0 h 78"/>
                <a:gd name="T52" fmla="*/ 292 w 292"/>
                <a:gd name="T53" fmla="*/ 0 h 78"/>
                <a:gd name="T54" fmla="*/ 292 w 292"/>
                <a:gd name="T55" fmla="*/ 1 h 78"/>
                <a:gd name="T56" fmla="*/ 243 w 292"/>
                <a:gd name="T57" fmla="*/ 1 h 78"/>
                <a:gd name="T58" fmla="*/ 243 w 292"/>
                <a:gd name="T5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78">
                  <a:moveTo>
                    <a:pt x="0" y="60"/>
                  </a:moveTo>
                  <a:lnTo>
                    <a:pt x="49" y="60"/>
                  </a:lnTo>
                  <a:lnTo>
                    <a:pt x="49" y="77"/>
                  </a:lnTo>
                  <a:lnTo>
                    <a:pt x="0" y="77"/>
                  </a:lnTo>
                  <a:lnTo>
                    <a:pt x="0" y="60"/>
                  </a:lnTo>
                  <a:close/>
                  <a:moveTo>
                    <a:pt x="49" y="76"/>
                  </a:moveTo>
                  <a:lnTo>
                    <a:pt x="97" y="76"/>
                  </a:lnTo>
                  <a:lnTo>
                    <a:pt x="97" y="78"/>
                  </a:lnTo>
                  <a:lnTo>
                    <a:pt x="49" y="78"/>
                  </a:lnTo>
                  <a:lnTo>
                    <a:pt x="49" y="76"/>
                  </a:lnTo>
                  <a:close/>
                  <a:moveTo>
                    <a:pt x="97" y="64"/>
                  </a:moveTo>
                  <a:lnTo>
                    <a:pt x="146" y="64"/>
                  </a:lnTo>
                  <a:lnTo>
                    <a:pt x="146" y="68"/>
                  </a:lnTo>
                  <a:lnTo>
                    <a:pt x="97" y="68"/>
                  </a:lnTo>
                  <a:lnTo>
                    <a:pt x="97" y="64"/>
                  </a:lnTo>
                  <a:close/>
                  <a:moveTo>
                    <a:pt x="146" y="41"/>
                  </a:moveTo>
                  <a:lnTo>
                    <a:pt x="194" y="41"/>
                  </a:lnTo>
                  <a:lnTo>
                    <a:pt x="194" y="42"/>
                  </a:lnTo>
                  <a:lnTo>
                    <a:pt x="146" y="42"/>
                  </a:lnTo>
                  <a:lnTo>
                    <a:pt x="146" y="41"/>
                  </a:lnTo>
                  <a:close/>
                  <a:moveTo>
                    <a:pt x="194" y="42"/>
                  </a:moveTo>
                  <a:lnTo>
                    <a:pt x="243" y="42"/>
                  </a:lnTo>
                  <a:lnTo>
                    <a:pt x="243" y="43"/>
                  </a:lnTo>
                  <a:lnTo>
                    <a:pt x="194" y="43"/>
                  </a:lnTo>
                  <a:lnTo>
                    <a:pt x="194" y="42"/>
                  </a:lnTo>
                  <a:close/>
                  <a:moveTo>
                    <a:pt x="243" y="0"/>
                  </a:moveTo>
                  <a:lnTo>
                    <a:pt x="292" y="0"/>
                  </a:lnTo>
                  <a:lnTo>
                    <a:pt x="292" y="1"/>
                  </a:lnTo>
                  <a:lnTo>
                    <a:pt x="243" y="1"/>
                  </a:lnTo>
                  <a:lnTo>
                    <a:pt x="2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CappaertDD">
            <a:extLst>
              <a:ext uri="{FF2B5EF4-FFF2-40B4-BE49-F238E27FC236}">
                <a16:creationId xmlns:a16="http://schemas.microsoft.com/office/drawing/2014/main" id="{92828D45-D51E-09C9-4580-6A4D84DEF07B}"/>
              </a:ext>
            </a:extLst>
          </p:cNvPr>
          <p:cNvSpPr>
            <a:spLocks/>
          </p:cNvSpPr>
          <p:nvPr/>
        </p:nvSpPr>
        <p:spPr bwMode="auto">
          <a:xfrm>
            <a:off x="6204558" y="3200928"/>
            <a:ext cx="5669280" cy="2743200"/>
          </a:xfrm>
          <a:custGeom>
            <a:avLst/>
            <a:gdLst>
              <a:gd name="T0" fmla="*/ 111 w 3547"/>
              <a:gd name="T1" fmla="*/ 0 h 1719"/>
              <a:gd name="T2" fmla="*/ 225 w 3547"/>
              <a:gd name="T3" fmla="*/ 1 h 1719"/>
              <a:gd name="T4" fmla="*/ 338 w 3547"/>
              <a:gd name="T5" fmla="*/ 1 h 1719"/>
              <a:gd name="T6" fmla="*/ 451 w 3547"/>
              <a:gd name="T7" fmla="*/ 3 h 1719"/>
              <a:gd name="T8" fmla="*/ 565 w 3547"/>
              <a:gd name="T9" fmla="*/ 7 h 1719"/>
              <a:gd name="T10" fmla="*/ 679 w 3547"/>
              <a:gd name="T11" fmla="*/ 22 h 1719"/>
              <a:gd name="T12" fmla="*/ 792 w 3547"/>
              <a:gd name="T13" fmla="*/ 97 h 1719"/>
              <a:gd name="T14" fmla="*/ 906 w 3547"/>
              <a:gd name="T15" fmla="*/ 166 h 1719"/>
              <a:gd name="T16" fmla="*/ 1019 w 3547"/>
              <a:gd name="T17" fmla="*/ 420 h 1719"/>
              <a:gd name="T18" fmla="*/ 1132 w 3547"/>
              <a:gd name="T19" fmla="*/ 1392 h 1719"/>
              <a:gd name="T20" fmla="*/ 1246 w 3547"/>
              <a:gd name="T21" fmla="*/ 1343 h 1719"/>
              <a:gd name="T22" fmla="*/ 1360 w 3547"/>
              <a:gd name="T23" fmla="*/ 1460 h 1719"/>
              <a:gd name="T24" fmla="*/ 1473 w 3547"/>
              <a:gd name="T25" fmla="*/ 1268 h 1719"/>
              <a:gd name="T26" fmla="*/ 1586 w 3547"/>
              <a:gd name="T27" fmla="*/ 1066 h 1719"/>
              <a:gd name="T28" fmla="*/ 1700 w 3547"/>
              <a:gd name="T29" fmla="*/ 972 h 1719"/>
              <a:gd name="T30" fmla="*/ 1814 w 3547"/>
              <a:gd name="T31" fmla="*/ 990 h 1719"/>
              <a:gd name="T32" fmla="*/ 1927 w 3547"/>
              <a:gd name="T33" fmla="*/ 1017 h 1719"/>
              <a:gd name="T34" fmla="*/ 2040 w 3547"/>
              <a:gd name="T35" fmla="*/ 966 h 1719"/>
              <a:gd name="T36" fmla="*/ 2154 w 3547"/>
              <a:gd name="T37" fmla="*/ 979 h 1719"/>
              <a:gd name="T38" fmla="*/ 2267 w 3547"/>
              <a:gd name="T39" fmla="*/ 994 h 1719"/>
              <a:gd name="T40" fmla="*/ 2381 w 3547"/>
              <a:gd name="T41" fmla="*/ 959 h 1719"/>
              <a:gd name="T42" fmla="*/ 2495 w 3547"/>
              <a:gd name="T43" fmla="*/ 926 h 1719"/>
              <a:gd name="T44" fmla="*/ 2608 w 3547"/>
              <a:gd name="T45" fmla="*/ 899 h 1719"/>
              <a:gd name="T46" fmla="*/ 2721 w 3547"/>
              <a:gd name="T47" fmla="*/ 904 h 1719"/>
              <a:gd name="T48" fmla="*/ 2834 w 3547"/>
              <a:gd name="T49" fmla="*/ 929 h 1719"/>
              <a:gd name="T50" fmla="*/ 2949 w 3547"/>
              <a:gd name="T51" fmla="*/ 944 h 1719"/>
              <a:gd name="T52" fmla="*/ 3062 w 3547"/>
              <a:gd name="T53" fmla="*/ 934 h 1719"/>
              <a:gd name="T54" fmla="*/ 3175 w 3547"/>
              <a:gd name="T55" fmla="*/ 926 h 1719"/>
              <a:gd name="T56" fmla="*/ 3289 w 3547"/>
              <a:gd name="T57" fmla="*/ 929 h 1719"/>
              <a:gd name="T58" fmla="*/ 3402 w 3547"/>
              <a:gd name="T59" fmla="*/ 933 h 1719"/>
              <a:gd name="T60" fmla="*/ 3515 w 3547"/>
              <a:gd name="T61" fmla="*/ 940 h 1719"/>
              <a:gd name="T62" fmla="*/ 3467 w 3547"/>
              <a:gd name="T63" fmla="*/ 696 h 1719"/>
              <a:gd name="T64" fmla="*/ 3354 w 3547"/>
              <a:gd name="T65" fmla="*/ 687 h 1719"/>
              <a:gd name="T66" fmla="*/ 3241 w 3547"/>
              <a:gd name="T67" fmla="*/ 678 h 1719"/>
              <a:gd name="T68" fmla="*/ 3127 w 3547"/>
              <a:gd name="T69" fmla="*/ 672 h 1719"/>
              <a:gd name="T70" fmla="*/ 3013 w 3547"/>
              <a:gd name="T71" fmla="*/ 674 h 1719"/>
              <a:gd name="T72" fmla="*/ 2900 w 3547"/>
              <a:gd name="T73" fmla="*/ 678 h 1719"/>
              <a:gd name="T74" fmla="*/ 2786 w 3547"/>
              <a:gd name="T75" fmla="*/ 641 h 1719"/>
              <a:gd name="T76" fmla="*/ 2673 w 3547"/>
              <a:gd name="T77" fmla="*/ 625 h 1719"/>
              <a:gd name="T78" fmla="*/ 2560 w 3547"/>
              <a:gd name="T79" fmla="*/ 622 h 1719"/>
              <a:gd name="T80" fmla="*/ 2446 w 3547"/>
              <a:gd name="T81" fmla="*/ 634 h 1719"/>
              <a:gd name="T82" fmla="*/ 2332 w 3547"/>
              <a:gd name="T83" fmla="*/ 638 h 1719"/>
              <a:gd name="T84" fmla="*/ 2219 w 3547"/>
              <a:gd name="T85" fmla="*/ 629 h 1719"/>
              <a:gd name="T86" fmla="*/ 2106 w 3547"/>
              <a:gd name="T87" fmla="*/ 607 h 1719"/>
              <a:gd name="T88" fmla="*/ 1992 w 3547"/>
              <a:gd name="T89" fmla="*/ 600 h 1719"/>
              <a:gd name="T90" fmla="*/ 1879 w 3547"/>
              <a:gd name="T91" fmla="*/ 605 h 1719"/>
              <a:gd name="T92" fmla="*/ 1765 w 3547"/>
              <a:gd name="T93" fmla="*/ 528 h 1719"/>
              <a:gd name="T94" fmla="*/ 1652 w 3547"/>
              <a:gd name="T95" fmla="*/ 465 h 1719"/>
              <a:gd name="T96" fmla="*/ 1538 w 3547"/>
              <a:gd name="T97" fmla="*/ 438 h 1719"/>
              <a:gd name="T98" fmla="*/ 1425 w 3547"/>
              <a:gd name="T99" fmla="*/ 423 h 1719"/>
              <a:gd name="T100" fmla="*/ 1312 w 3547"/>
              <a:gd name="T101" fmla="*/ 417 h 1719"/>
              <a:gd name="T102" fmla="*/ 1197 w 3547"/>
              <a:gd name="T103" fmla="*/ 352 h 1719"/>
              <a:gd name="T104" fmla="*/ 1084 w 3547"/>
              <a:gd name="T105" fmla="*/ 278 h 1719"/>
              <a:gd name="T106" fmla="*/ 971 w 3547"/>
              <a:gd name="T107" fmla="*/ 214 h 1719"/>
              <a:gd name="T108" fmla="*/ 858 w 3547"/>
              <a:gd name="T109" fmla="*/ 143 h 1719"/>
              <a:gd name="T110" fmla="*/ 744 w 3547"/>
              <a:gd name="T111" fmla="*/ 47 h 1719"/>
              <a:gd name="T112" fmla="*/ 630 w 3547"/>
              <a:gd name="T113" fmla="*/ 11 h 1719"/>
              <a:gd name="T114" fmla="*/ 517 w 3547"/>
              <a:gd name="T115" fmla="*/ 5 h 1719"/>
              <a:gd name="T116" fmla="*/ 403 w 3547"/>
              <a:gd name="T117" fmla="*/ 1 h 1719"/>
              <a:gd name="T118" fmla="*/ 290 w 3547"/>
              <a:gd name="T119" fmla="*/ 0 h 1719"/>
              <a:gd name="T120" fmla="*/ 177 w 3547"/>
              <a:gd name="T121" fmla="*/ 1 h 1719"/>
              <a:gd name="T122" fmla="*/ 63 w 3547"/>
              <a:gd name="T123" fmla="*/ 0 h 1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47" h="1719">
                <a:moveTo>
                  <a:pt x="0" y="0"/>
                </a:moveTo>
                <a:lnTo>
                  <a:pt x="3" y="0"/>
                </a:lnTo>
                <a:lnTo>
                  <a:pt x="6" y="0"/>
                </a:lnTo>
                <a:lnTo>
                  <a:pt x="9" y="0"/>
                </a:lnTo>
                <a:lnTo>
                  <a:pt x="12" y="0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3" y="0"/>
                </a:lnTo>
                <a:lnTo>
                  <a:pt x="26" y="0"/>
                </a:lnTo>
                <a:lnTo>
                  <a:pt x="29" y="0"/>
                </a:lnTo>
                <a:lnTo>
                  <a:pt x="32" y="0"/>
                </a:lnTo>
                <a:lnTo>
                  <a:pt x="35" y="0"/>
                </a:lnTo>
                <a:lnTo>
                  <a:pt x="38" y="0"/>
                </a:lnTo>
                <a:lnTo>
                  <a:pt x="40" y="0"/>
                </a:lnTo>
                <a:lnTo>
                  <a:pt x="43" y="0"/>
                </a:lnTo>
                <a:lnTo>
                  <a:pt x="46" y="0"/>
                </a:lnTo>
                <a:lnTo>
                  <a:pt x="49" y="0"/>
                </a:lnTo>
                <a:lnTo>
                  <a:pt x="52" y="0"/>
                </a:lnTo>
                <a:lnTo>
                  <a:pt x="55" y="0"/>
                </a:lnTo>
                <a:lnTo>
                  <a:pt x="57" y="0"/>
                </a:lnTo>
                <a:lnTo>
                  <a:pt x="60" y="0"/>
                </a:lnTo>
                <a:lnTo>
                  <a:pt x="63" y="0"/>
                </a:lnTo>
                <a:lnTo>
                  <a:pt x="65" y="0"/>
                </a:lnTo>
                <a:lnTo>
                  <a:pt x="68" y="0"/>
                </a:lnTo>
                <a:lnTo>
                  <a:pt x="71" y="0"/>
                </a:lnTo>
                <a:lnTo>
                  <a:pt x="74" y="0"/>
                </a:lnTo>
                <a:lnTo>
                  <a:pt x="77" y="0"/>
                </a:lnTo>
                <a:lnTo>
                  <a:pt x="80" y="0"/>
                </a:lnTo>
                <a:lnTo>
                  <a:pt x="83" y="0"/>
                </a:lnTo>
                <a:lnTo>
                  <a:pt x="86" y="0"/>
                </a:lnTo>
                <a:lnTo>
                  <a:pt x="88" y="0"/>
                </a:lnTo>
                <a:lnTo>
                  <a:pt x="91" y="0"/>
                </a:lnTo>
                <a:lnTo>
                  <a:pt x="94" y="0"/>
                </a:lnTo>
                <a:lnTo>
                  <a:pt x="97" y="0"/>
                </a:lnTo>
                <a:lnTo>
                  <a:pt x="100" y="0"/>
                </a:lnTo>
                <a:lnTo>
                  <a:pt x="103" y="0"/>
                </a:lnTo>
                <a:lnTo>
                  <a:pt x="106" y="0"/>
                </a:lnTo>
                <a:lnTo>
                  <a:pt x="109" y="0"/>
                </a:lnTo>
                <a:lnTo>
                  <a:pt x="111" y="0"/>
                </a:lnTo>
                <a:lnTo>
                  <a:pt x="114" y="0"/>
                </a:lnTo>
                <a:lnTo>
                  <a:pt x="117" y="0"/>
                </a:lnTo>
                <a:lnTo>
                  <a:pt x="119" y="0"/>
                </a:lnTo>
                <a:lnTo>
                  <a:pt x="122" y="0"/>
                </a:lnTo>
                <a:lnTo>
                  <a:pt x="125" y="0"/>
                </a:lnTo>
                <a:lnTo>
                  <a:pt x="128" y="0"/>
                </a:lnTo>
                <a:lnTo>
                  <a:pt x="131" y="0"/>
                </a:lnTo>
                <a:lnTo>
                  <a:pt x="134" y="0"/>
                </a:lnTo>
                <a:lnTo>
                  <a:pt x="136" y="0"/>
                </a:lnTo>
                <a:lnTo>
                  <a:pt x="139" y="0"/>
                </a:lnTo>
                <a:lnTo>
                  <a:pt x="142" y="0"/>
                </a:lnTo>
                <a:lnTo>
                  <a:pt x="145" y="0"/>
                </a:lnTo>
                <a:lnTo>
                  <a:pt x="148" y="1"/>
                </a:lnTo>
                <a:lnTo>
                  <a:pt x="151" y="1"/>
                </a:lnTo>
                <a:lnTo>
                  <a:pt x="154" y="1"/>
                </a:lnTo>
                <a:lnTo>
                  <a:pt x="157" y="1"/>
                </a:lnTo>
                <a:lnTo>
                  <a:pt x="159" y="1"/>
                </a:lnTo>
                <a:lnTo>
                  <a:pt x="162" y="1"/>
                </a:lnTo>
                <a:lnTo>
                  <a:pt x="165" y="1"/>
                </a:lnTo>
                <a:lnTo>
                  <a:pt x="168" y="1"/>
                </a:lnTo>
                <a:lnTo>
                  <a:pt x="171" y="1"/>
                </a:lnTo>
                <a:lnTo>
                  <a:pt x="174" y="1"/>
                </a:lnTo>
                <a:lnTo>
                  <a:pt x="177" y="1"/>
                </a:lnTo>
                <a:lnTo>
                  <a:pt x="180" y="1"/>
                </a:lnTo>
                <a:lnTo>
                  <a:pt x="182" y="1"/>
                </a:lnTo>
                <a:lnTo>
                  <a:pt x="184" y="1"/>
                </a:lnTo>
                <a:lnTo>
                  <a:pt x="187" y="1"/>
                </a:lnTo>
                <a:lnTo>
                  <a:pt x="190" y="1"/>
                </a:lnTo>
                <a:lnTo>
                  <a:pt x="193" y="1"/>
                </a:lnTo>
                <a:lnTo>
                  <a:pt x="196" y="1"/>
                </a:lnTo>
                <a:lnTo>
                  <a:pt x="199" y="1"/>
                </a:lnTo>
                <a:lnTo>
                  <a:pt x="202" y="1"/>
                </a:lnTo>
                <a:lnTo>
                  <a:pt x="205" y="1"/>
                </a:lnTo>
                <a:lnTo>
                  <a:pt x="207" y="1"/>
                </a:lnTo>
                <a:lnTo>
                  <a:pt x="210" y="1"/>
                </a:lnTo>
                <a:lnTo>
                  <a:pt x="213" y="1"/>
                </a:lnTo>
                <a:lnTo>
                  <a:pt x="216" y="1"/>
                </a:lnTo>
                <a:lnTo>
                  <a:pt x="219" y="1"/>
                </a:lnTo>
                <a:lnTo>
                  <a:pt x="222" y="1"/>
                </a:lnTo>
                <a:lnTo>
                  <a:pt x="225" y="1"/>
                </a:lnTo>
                <a:lnTo>
                  <a:pt x="228" y="1"/>
                </a:lnTo>
                <a:lnTo>
                  <a:pt x="231" y="1"/>
                </a:lnTo>
                <a:lnTo>
                  <a:pt x="233" y="1"/>
                </a:lnTo>
                <a:lnTo>
                  <a:pt x="236" y="1"/>
                </a:lnTo>
                <a:lnTo>
                  <a:pt x="239" y="1"/>
                </a:lnTo>
                <a:lnTo>
                  <a:pt x="242" y="1"/>
                </a:lnTo>
                <a:lnTo>
                  <a:pt x="244" y="1"/>
                </a:lnTo>
                <a:lnTo>
                  <a:pt x="247" y="1"/>
                </a:lnTo>
                <a:lnTo>
                  <a:pt x="250" y="1"/>
                </a:lnTo>
                <a:lnTo>
                  <a:pt x="253" y="1"/>
                </a:lnTo>
                <a:lnTo>
                  <a:pt x="256" y="1"/>
                </a:lnTo>
                <a:lnTo>
                  <a:pt x="258" y="0"/>
                </a:lnTo>
                <a:lnTo>
                  <a:pt x="261" y="0"/>
                </a:lnTo>
                <a:lnTo>
                  <a:pt x="264" y="0"/>
                </a:lnTo>
                <a:lnTo>
                  <a:pt x="267" y="0"/>
                </a:lnTo>
                <a:lnTo>
                  <a:pt x="270" y="0"/>
                </a:lnTo>
                <a:lnTo>
                  <a:pt x="273" y="0"/>
                </a:lnTo>
                <a:lnTo>
                  <a:pt x="276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7" y="0"/>
                </a:lnTo>
                <a:lnTo>
                  <a:pt x="290" y="0"/>
                </a:lnTo>
                <a:lnTo>
                  <a:pt x="293" y="1"/>
                </a:lnTo>
                <a:lnTo>
                  <a:pt x="296" y="1"/>
                </a:lnTo>
                <a:lnTo>
                  <a:pt x="299" y="1"/>
                </a:lnTo>
                <a:lnTo>
                  <a:pt x="302" y="1"/>
                </a:lnTo>
                <a:lnTo>
                  <a:pt x="304" y="1"/>
                </a:lnTo>
                <a:lnTo>
                  <a:pt x="306" y="1"/>
                </a:lnTo>
                <a:lnTo>
                  <a:pt x="309" y="1"/>
                </a:lnTo>
                <a:lnTo>
                  <a:pt x="312" y="1"/>
                </a:lnTo>
                <a:lnTo>
                  <a:pt x="315" y="1"/>
                </a:lnTo>
                <a:lnTo>
                  <a:pt x="318" y="1"/>
                </a:lnTo>
                <a:lnTo>
                  <a:pt x="321" y="1"/>
                </a:lnTo>
                <a:lnTo>
                  <a:pt x="324" y="1"/>
                </a:lnTo>
                <a:lnTo>
                  <a:pt x="327" y="1"/>
                </a:lnTo>
                <a:lnTo>
                  <a:pt x="329" y="1"/>
                </a:lnTo>
                <a:lnTo>
                  <a:pt x="332" y="1"/>
                </a:lnTo>
                <a:lnTo>
                  <a:pt x="335" y="1"/>
                </a:lnTo>
                <a:lnTo>
                  <a:pt x="338" y="1"/>
                </a:lnTo>
                <a:lnTo>
                  <a:pt x="341" y="1"/>
                </a:lnTo>
                <a:lnTo>
                  <a:pt x="344" y="1"/>
                </a:lnTo>
                <a:lnTo>
                  <a:pt x="347" y="1"/>
                </a:lnTo>
                <a:lnTo>
                  <a:pt x="350" y="1"/>
                </a:lnTo>
                <a:lnTo>
                  <a:pt x="352" y="1"/>
                </a:lnTo>
                <a:lnTo>
                  <a:pt x="355" y="1"/>
                </a:lnTo>
                <a:lnTo>
                  <a:pt x="358" y="1"/>
                </a:lnTo>
                <a:lnTo>
                  <a:pt x="361" y="1"/>
                </a:lnTo>
                <a:lnTo>
                  <a:pt x="364" y="1"/>
                </a:lnTo>
                <a:lnTo>
                  <a:pt x="367" y="1"/>
                </a:lnTo>
                <a:lnTo>
                  <a:pt x="370" y="1"/>
                </a:lnTo>
                <a:lnTo>
                  <a:pt x="372" y="1"/>
                </a:lnTo>
                <a:lnTo>
                  <a:pt x="375" y="1"/>
                </a:lnTo>
                <a:lnTo>
                  <a:pt x="377" y="1"/>
                </a:lnTo>
                <a:lnTo>
                  <a:pt x="380" y="1"/>
                </a:lnTo>
                <a:lnTo>
                  <a:pt x="383" y="1"/>
                </a:lnTo>
                <a:lnTo>
                  <a:pt x="386" y="1"/>
                </a:lnTo>
                <a:lnTo>
                  <a:pt x="389" y="1"/>
                </a:lnTo>
                <a:lnTo>
                  <a:pt x="392" y="1"/>
                </a:lnTo>
                <a:lnTo>
                  <a:pt x="395" y="1"/>
                </a:lnTo>
                <a:lnTo>
                  <a:pt x="398" y="1"/>
                </a:lnTo>
                <a:lnTo>
                  <a:pt x="400" y="1"/>
                </a:lnTo>
                <a:lnTo>
                  <a:pt x="403" y="1"/>
                </a:lnTo>
                <a:lnTo>
                  <a:pt x="406" y="1"/>
                </a:lnTo>
                <a:lnTo>
                  <a:pt x="409" y="1"/>
                </a:lnTo>
                <a:lnTo>
                  <a:pt x="412" y="1"/>
                </a:lnTo>
                <a:lnTo>
                  <a:pt x="415" y="1"/>
                </a:lnTo>
                <a:lnTo>
                  <a:pt x="418" y="2"/>
                </a:lnTo>
                <a:lnTo>
                  <a:pt x="421" y="2"/>
                </a:lnTo>
                <a:lnTo>
                  <a:pt x="424" y="2"/>
                </a:lnTo>
                <a:lnTo>
                  <a:pt x="426" y="2"/>
                </a:lnTo>
                <a:lnTo>
                  <a:pt x="429" y="2"/>
                </a:lnTo>
                <a:lnTo>
                  <a:pt x="432" y="2"/>
                </a:lnTo>
                <a:lnTo>
                  <a:pt x="434" y="2"/>
                </a:lnTo>
                <a:lnTo>
                  <a:pt x="437" y="2"/>
                </a:lnTo>
                <a:lnTo>
                  <a:pt x="440" y="3"/>
                </a:lnTo>
                <a:lnTo>
                  <a:pt x="443" y="3"/>
                </a:lnTo>
                <a:lnTo>
                  <a:pt x="446" y="3"/>
                </a:lnTo>
                <a:lnTo>
                  <a:pt x="448" y="3"/>
                </a:lnTo>
                <a:lnTo>
                  <a:pt x="451" y="3"/>
                </a:lnTo>
                <a:lnTo>
                  <a:pt x="454" y="3"/>
                </a:lnTo>
                <a:lnTo>
                  <a:pt x="457" y="3"/>
                </a:lnTo>
                <a:lnTo>
                  <a:pt x="460" y="3"/>
                </a:lnTo>
                <a:lnTo>
                  <a:pt x="463" y="3"/>
                </a:lnTo>
                <a:lnTo>
                  <a:pt x="466" y="3"/>
                </a:lnTo>
                <a:lnTo>
                  <a:pt x="469" y="3"/>
                </a:lnTo>
                <a:lnTo>
                  <a:pt x="472" y="3"/>
                </a:lnTo>
                <a:lnTo>
                  <a:pt x="474" y="3"/>
                </a:lnTo>
                <a:lnTo>
                  <a:pt x="477" y="2"/>
                </a:lnTo>
                <a:lnTo>
                  <a:pt x="480" y="2"/>
                </a:lnTo>
                <a:lnTo>
                  <a:pt x="483" y="2"/>
                </a:lnTo>
                <a:lnTo>
                  <a:pt x="486" y="2"/>
                </a:lnTo>
                <a:lnTo>
                  <a:pt x="489" y="2"/>
                </a:lnTo>
                <a:lnTo>
                  <a:pt x="492" y="2"/>
                </a:lnTo>
                <a:lnTo>
                  <a:pt x="495" y="2"/>
                </a:lnTo>
                <a:lnTo>
                  <a:pt x="497" y="2"/>
                </a:lnTo>
                <a:lnTo>
                  <a:pt x="499" y="2"/>
                </a:lnTo>
                <a:lnTo>
                  <a:pt x="502" y="3"/>
                </a:lnTo>
                <a:lnTo>
                  <a:pt x="505" y="3"/>
                </a:lnTo>
                <a:lnTo>
                  <a:pt x="508" y="4"/>
                </a:lnTo>
                <a:lnTo>
                  <a:pt x="511" y="4"/>
                </a:lnTo>
                <a:lnTo>
                  <a:pt x="514" y="4"/>
                </a:lnTo>
                <a:lnTo>
                  <a:pt x="517" y="5"/>
                </a:lnTo>
                <a:lnTo>
                  <a:pt x="520" y="5"/>
                </a:lnTo>
                <a:lnTo>
                  <a:pt x="522" y="5"/>
                </a:lnTo>
                <a:lnTo>
                  <a:pt x="525" y="5"/>
                </a:lnTo>
                <a:lnTo>
                  <a:pt x="528" y="5"/>
                </a:lnTo>
                <a:lnTo>
                  <a:pt x="531" y="5"/>
                </a:lnTo>
                <a:lnTo>
                  <a:pt x="534" y="5"/>
                </a:lnTo>
                <a:lnTo>
                  <a:pt x="537" y="5"/>
                </a:lnTo>
                <a:lnTo>
                  <a:pt x="540" y="5"/>
                </a:lnTo>
                <a:lnTo>
                  <a:pt x="543" y="6"/>
                </a:lnTo>
                <a:lnTo>
                  <a:pt x="545" y="6"/>
                </a:lnTo>
                <a:lnTo>
                  <a:pt x="548" y="6"/>
                </a:lnTo>
                <a:lnTo>
                  <a:pt x="551" y="6"/>
                </a:lnTo>
                <a:lnTo>
                  <a:pt x="554" y="6"/>
                </a:lnTo>
                <a:lnTo>
                  <a:pt x="557" y="6"/>
                </a:lnTo>
                <a:lnTo>
                  <a:pt x="559" y="6"/>
                </a:lnTo>
                <a:lnTo>
                  <a:pt x="562" y="7"/>
                </a:lnTo>
                <a:lnTo>
                  <a:pt x="565" y="7"/>
                </a:lnTo>
                <a:lnTo>
                  <a:pt x="568" y="7"/>
                </a:lnTo>
                <a:lnTo>
                  <a:pt x="570" y="7"/>
                </a:lnTo>
                <a:lnTo>
                  <a:pt x="573" y="7"/>
                </a:lnTo>
                <a:lnTo>
                  <a:pt x="576" y="7"/>
                </a:lnTo>
                <a:lnTo>
                  <a:pt x="579" y="7"/>
                </a:lnTo>
                <a:lnTo>
                  <a:pt x="582" y="7"/>
                </a:lnTo>
                <a:lnTo>
                  <a:pt x="585" y="7"/>
                </a:lnTo>
                <a:lnTo>
                  <a:pt x="588" y="7"/>
                </a:lnTo>
                <a:lnTo>
                  <a:pt x="591" y="7"/>
                </a:lnTo>
                <a:lnTo>
                  <a:pt x="593" y="8"/>
                </a:lnTo>
                <a:lnTo>
                  <a:pt x="596" y="8"/>
                </a:lnTo>
                <a:lnTo>
                  <a:pt x="599" y="8"/>
                </a:lnTo>
                <a:lnTo>
                  <a:pt x="602" y="8"/>
                </a:lnTo>
                <a:lnTo>
                  <a:pt x="605" y="8"/>
                </a:lnTo>
                <a:lnTo>
                  <a:pt x="608" y="8"/>
                </a:lnTo>
                <a:lnTo>
                  <a:pt x="611" y="9"/>
                </a:lnTo>
                <a:lnTo>
                  <a:pt x="614" y="9"/>
                </a:lnTo>
                <a:lnTo>
                  <a:pt x="617" y="9"/>
                </a:lnTo>
                <a:lnTo>
                  <a:pt x="619" y="9"/>
                </a:lnTo>
                <a:lnTo>
                  <a:pt x="621" y="9"/>
                </a:lnTo>
                <a:lnTo>
                  <a:pt x="624" y="10"/>
                </a:lnTo>
                <a:lnTo>
                  <a:pt x="627" y="10"/>
                </a:lnTo>
                <a:lnTo>
                  <a:pt x="630" y="11"/>
                </a:lnTo>
                <a:lnTo>
                  <a:pt x="633" y="11"/>
                </a:lnTo>
                <a:lnTo>
                  <a:pt x="636" y="12"/>
                </a:lnTo>
                <a:lnTo>
                  <a:pt x="639" y="12"/>
                </a:lnTo>
                <a:lnTo>
                  <a:pt x="641" y="13"/>
                </a:lnTo>
                <a:lnTo>
                  <a:pt x="644" y="13"/>
                </a:lnTo>
                <a:lnTo>
                  <a:pt x="647" y="14"/>
                </a:lnTo>
                <a:lnTo>
                  <a:pt x="650" y="14"/>
                </a:lnTo>
                <a:lnTo>
                  <a:pt x="653" y="15"/>
                </a:lnTo>
                <a:lnTo>
                  <a:pt x="656" y="15"/>
                </a:lnTo>
                <a:lnTo>
                  <a:pt x="659" y="15"/>
                </a:lnTo>
                <a:lnTo>
                  <a:pt x="662" y="16"/>
                </a:lnTo>
                <a:lnTo>
                  <a:pt x="665" y="16"/>
                </a:lnTo>
                <a:lnTo>
                  <a:pt x="667" y="17"/>
                </a:lnTo>
                <a:lnTo>
                  <a:pt x="670" y="19"/>
                </a:lnTo>
                <a:lnTo>
                  <a:pt x="673" y="20"/>
                </a:lnTo>
                <a:lnTo>
                  <a:pt x="676" y="21"/>
                </a:lnTo>
                <a:lnTo>
                  <a:pt x="679" y="22"/>
                </a:lnTo>
                <a:lnTo>
                  <a:pt x="682" y="22"/>
                </a:lnTo>
                <a:lnTo>
                  <a:pt x="684" y="23"/>
                </a:lnTo>
                <a:lnTo>
                  <a:pt x="687" y="24"/>
                </a:lnTo>
                <a:lnTo>
                  <a:pt x="689" y="25"/>
                </a:lnTo>
                <a:lnTo>
                  <a:pt x="692" y="25"/>
                </a:lnTo>
                <a:lnTo>
                  <a:pt x="695" y="25"/>
                </a:lnTo>
                <a:lnTo>
                  <a:pt x="698" y="26"/>
                </a:lnTo>
                <a:lnTo>
                  <a:pt x="701" y="26"/>
                </a:lnTo>
                <a:lnTo>
                  <a:pt x="704" y="27"/>
                </a:lnTo>
                <a:lnTo>
                  <a:pt x="707" y="27"/>
                </a:lnTo>
                <a:lnTo>
                  <a:pt x="710" y="28"/>
                </a:lnTo>
                <a:lnTo>
                  <a:pt x="713" y="30"/>
                </a:lnTo>
                <a:lnTo>
                  <a:pt x="715" y="32"/>
                </a:lnTo>
                <a:lnTo>
                  <a:pt x="718" y="33"/>
                </a:lnTo>
                <a:lnTo>
                  <a:pt x="721" y="35"/>
                </a:lnTo>
                <a:lnTo>
                  <a:pt x="724" y="36"/>
                </a:lnTo>
                <a:lnTo>
                  <a:pt x="727" y="38"/>
                </a:lnTo>
                <a:lnTo>
                  <a:pt x="730" y="40"/>
                </a:lnTo>
                <a:lnTo>
                  <a:pt x="733" y="41"/>
                </a:lnTo>
                <a:lnTo>
                  <a:pt x="736" y="43"/>
                </a:lnTo>
                <a:lnTo>
                  <a:pt x="738" y="45"/>
                </a:lnTo>
                <a:lnTo>
                  <a:pt x="741" y="46"/>
                </a:lnTo>
                <a:lnTo>
                  <a:pt x="744" y="47"/>
                </a:lnTo>
                <a:lnTo>
                  <a:pt x="747" y="66"/>
                </a:lnTo>
                <a:lnTo>
                  <a:pt x="749" y="69"/>
                </a:lnTo>
                <a:lnTo>
                  <a:pt x="752" y="71"/>
                </a:lnTo>
                <a:lnTo>
                  <a:pt x="755" y="74"/>
                </a:lnTo>
                <a:lnTo>
                  <a:pt x="758" y="77"/>
                </a:lnTo>
                <a:lnTo>
                  <a:pt x="761" y="79"/>
                </a:lnTo>
                <a:lnTo>
                  <a:pt x="763" y="82"/>
                </a:lnTo>
                <a:lnTo>
                  <a:pt x="766" y="80"/>
                </a:lnTo>
                <a:lnTo>
                  <a:pt x="769" y="81"/>
                </a:lnTo>
                <a:lnTo>
                  <a:pt x="772" y="82"/>
                </a:lnTo>
                <a:lnTo>
                  <a:pt x="775" y="83"/>
                </a:lnTo>
                <a:lnTo>
                  <a:pt x="778" y="84"/>
                </a:lnTo>
                <a:lnTo>
                  <a:pt x="781" y="85"/>
                </a:lnTo>
                <a:lnTo>
                  <a:pt x="784" y="86"/>
                </a:lnTo>
                <a:lnTo>
                  <a:pt x="786" y="87"/>
                </a:lnTo>
                <a:lnTo>
                  <a:pt x="789" y="88"/>
                </a:lnTo>
                <a:lnTo>
                  <a:pt x="792" y="97"/>
                </a:lnTo>
                <a:lnTo>
                  <a:pt x="795" y="98"/>
                </a:lnTo>
                <a:lnTo>
                  <a:pt x="798" y="99"/>
                </a:lnTo>
                <a:lnTo>
                  <a:pt x="801" y="100"/>
                </a:lnTo>
                <a:lnTo>
                  <a:pt x="804" y="101"/>
                </a:lnTo>
                <a:lnTo>
                  <a:pt x="807" y="102"/>
                </a:lnTo>
                <a:lnTo>
                  <a:pt x="810" y="103"/>
                </a:lnTo>
                <a:lnTo>
                  <a:pt x="811" y="104"/>
                </a:lnTo>
                <a:lnTo>
                  <a:pt x="814" y="105"/>
                </a:lnTo>
                <a:lnTo>
                  <a:pt x="817" y="111"/>
                </a:lnTo>
                <a:lnTo>
                  <a:pt x="820" y="114"/>
                </a:lnTo>
                <a:lnTo>
                  <a:pt x="823" y="117"/>
                </a:lnTo>
                <a:lnTo>
                  <a:pt x="826" y="119"/>
                </a:lnTo>
                <a:lnTo>
                  <a:pt x="829" y="122"/>
                </a:lnTo>
                <a:lnTo>
                  <a:pt x="832" y="125"/>
                </a:lnTo>
                <a:lnTo>
                  <a:pt x="834" y="128"/>
                </a:lnTo>
                <a:lnTo>
                  <a:pt x="837" y="131"/>
                </a:lnTo>
                <a:lnTo>
                  <a:pt x="840" y="134"/>
                </a:lnTo>
                <a:lnTo>
                  <a:pt x="843" y="128"/>
                </a:lnTo>
                <a:lnTo>
                  <a:pt x="846" y="131"/>
                </a:lnTo>
                <a:lnTo>
                  <a:pt x="849" y="134"/>
                </a:lnTo>
                <a:lnTo>
                  <a:pt x="852" y="138"/>
                </a:lnTo>
                <a:lnTo>
                  <a:pt x="855" y="141"/>
                </a:lnTo>
                <a:lnTo>
                  <a:pt x="858" y="143"/>
                </a:lnTo>
                <a:lnTo>
                  <a:pt x="860" y="146"/>
                </a:lnTo>
                <a:lnTo>
                  <a:pt x="863" y="149"/>
                </a:lnTo>
                <a:lnTo>
                  <a:pt x="866" y="143"/>
                </a:lnTo>
                <a:lnTo>
                  <a:pt x="869" y="145"/>
                </a:lnTo>
                <a:lnTo>
                  <a:pt x="872" y="148"/>
                </a:lnTo>
                <a:lnTo>
                  <a:pt x="874" y="150"/>
                </a:lnTo>
                <a:lnTo>
                  <a:pt x="877" y="152"/>
                </a:lnTo>
                <a:lnTo>
                  <a:pt x="880" y="155"/>
                </a:lnTo>
                <a:lnTo>
                  <a:pt x="882" y="157"/>
                </a:lnTo>
                <a:lnTo>
                  <a:pt x="885" y="160"/>
                </a:lnTo>
                <a:lnTo>
                  <a:pt x="888" y="162"/>
                </a:lnTo>
                <a:lnTo>
                  <a:pt x="891" y="165"/>
                </a:lnTo>
                <a:lnTo>
                  <a:pt x="894" y="166"/>
                </a:lnTo>
                <a:lnTo>
                  <a:pt x="897" y="165"/>
                </a:lnTo>
                <a:lnTo>
                  <a:pt x="900" y="166"/>
                </a:lnTo>
                <a:lnTo>
                  <a:pt x="903" y="166"/>
                </a:lnTo>
                <a:lnTo>
                  <a:pt x="906" y="166"/>
                </a:lnTo>
                <a:lnTo>
                  <a:pt x="908" y="166"/>
                </a:lnTo>
                <a:lnTo>
                  <a:pt x="911" y="167"/>
                </a:lnTo>
                <a:lnTo>
                  <a:pt x="914" y="167"/>
                </a:lnTo>
                <a:lnTo>
                  <a:pt x="917" y="168"/>
                </a:lnTo>
                <a:lnTo>
                  <a:pt x="920" y="179"/>
                </a:lnTo>
                <a:lnTo>
                  <a:pt x="923" y="181"/>
                </a:lnTo>
                <a:lnTo>
                  <a:pt x="926" y="184"/>
                </a:lnTo>
                <a:lnTo>
                  <a:pt x="929" y="187"/>
                </a:lnTo>
                <a:lnTo>
                  <a:pt x="931" y="189"/>
                </a:lnTo>
                <a:lnTo>
                  <a:pt x="934" y="191"/>
                </a:lnTo>
                <a:lnTo>
                  <a:pt x="936" y="194"/>
                </a:lnTo>
                <a:lnTo>
                  <a:pt x="939" y="196"/>
                </a:lnTo>
                <a:lnTo>
                  <a:pt x="942" y="199"/>
                </a:lnTo>
                <a:lnTo>
                  <a:pt x="945" y="202"/>
                </a:lnTo>
                <a:lnTo>
                  <a:pt x="948" y="201"/>
                </a:lnTo>
                <a:lnTo>
                  <a:pt x="951" y="206"/>
                </a:lnTo>
                <a:lnTo>
                  <a:pt x="954" y="211"/>
                </a:lnTo>
                <a:lnTo>
                  <a:pt x="956" y="215"/>
                </a:lnTo>
                <a:lnTo>
                  <a:pt x="959" y="220"/>
                </a:lnTo>
                <a:lnTo>
                  <a:pt x="962" y="226"/>
                </a:lnTo>
                <a:lnTo>
                  <a:pt x="965" y="231"/>
                </a:lnTo>
                <a:lnTo>
                  <a:pt x="968" y="226"/>
                </a:lnTo>
                <a:lnTo>
                  <a:pt x="971" y="231"/>
                </a:lnTo>
                <a:lnTo>
                  <a:pt x="974" y="232"/>
                </a:lnTo>
                <a:lnTo>
                  <a:pt x="977" y="237"/>
                </a:lnTo>
                <a:lnTo>
                  <a:pt x="979" y="241"/>
                </a:lnTo>
                <a:lnTo>
                  <a:pt x="982" y="246"/>
                </a:lnTo>
                <a:lnTo>
                  <a:pt x="985" y="256"/>
                </a:lnTo>
                <a:lnTo>
                  <a:pt x="988" y="274"/>
                </a:lnTo>
                <a:lnTo>
                  <a:pt x="991" y="292"/>
                </a:lnTo>
                <a:lnTo>
                  <a:pt x="994" y="309"/>
                </a:lnTo>
                <a:lnTo>
                  <a:pt x="997" y="333"/>
                </a:lnTo>
                <a:lnTo>
                  <a:pt x="999" y="358"/>
                </a:lnTo>
                <a:lnTo>
                  <a:pt x="1002" y="382"/>
                </a:lnTo>
                <a:lnTo>
                  <a:pt x="1004" y="415"/>
                </a:lnTo>
                <a:lnTo>
                  <a:pt x="1007" y="447"/>
                </a:lnTo>
                <a:lnTo>
                  <a:pt x="1010" y="436"/>
                </a:lnTo>
                <a:lnTo>
                  <a:pt x="1013" y="431"/>
                </a:lnTo>
                <a:lnTo>
                  <a:pt x="1016" y="424"/>
                </a:lnTo>
                <a:lnTo>
                  <a:pt x="1019" y="420"/>
                </a:lnTo>
                <a:lnTo>
                  <a:pt x="1022" y="416"/>
                </a:lnTo>
                <a:lnTo>
                  <a:pt x="1025" y="420"/>
                </a:lnTo>
                <a:lnTo>
                  <a:pt x="1027" y="429"/>
                </a:lnTo>
                <a:lnTo>
                  <a:pt x="1030" y="471"/>
                </a:lnTo>
                <a:lnTo>
                  <a:pt x="1033" y="537"/>
                </a:lnTo>
                <a:lnTo>
                  <a:pt x="1036" y="596"/>
                </a:lnTo>
                <a:lnTo>
                  <a:pt x="1039" y="666"/>
                </a:lnTo>
                <a:lnTo>
                  <a:pt x="1042" y="726"/>
                </a:lnTo>
                <a:lnTo>
                  <a:pt x="1045" y="801"/>
                </a:lnTo>
                <a:lnTo>
                  <a:pt x="1048" y="876"/>
                </a:lnTo>
                <a:lnTo>
                  <a:pt x="1051" y="950"/>
                </a:lnTo>
                <a:lnTo>
                  <a:pt x="1053" y="1016"/>
                </a:lnTo>
                <a:lnTo>
                  <a:pt x="1056" y="1073"/>
                </a:lnTo>
                <a:lnTo>
                  <a:pt x="1059" y="1119"/>
                </a:lnTo>
                <a:lnTo>
                  <a:pt x="1061" y="1130"/>
                </a:lnTo>
                <a:lnTo>
                  <a:pt x="1064" y="1114"/>
                </a:lnTo>
                <a:lnTo>
                  <a:pt x="1067" y="1100"/>
                </a:lnTo>
                <a:lnTo>
                  <a:pt x="1070" y="1098"/>
                </a:lnTo>
                <a:lnTo>
                  <a:pt x="1073" y="1116"/>
                </a:lnTo>
                <a:lnTo>
                  <a:pt x="1075" y="1140"/>
                </a:lnTo>
                <a:lnTo>
                  <a:pt x="1078" y="1164"/>
                </a:lnTo>
                <a:lnTo>
                  <a:pt x="1081" y="1175"/>
                </a:lnTo>
                <a:lnTo>
                  <a:pt x="1084" y="1198"/>
                </a:lnTo>
                <a:lnTo>
                  <a:pt x="1087" y="1227"/>
                </a:lnTo>
                <a:lnTo>
                  <a:pt x="1090" y="1294"/>
                </a:lnTo>
                <a:lnTo>
                  <a:pt x="1093" y="1361"/>
                </a:lnTo>
                <a:lnTo>
                  <a:pt x="1096" y="1426"/>
                </a:lnTo>
                <a:lnTo>
                  <a:pt x="1099" y="1464"/>
                </a:lnTo>
                <a:lnTo>
                  <a:pt x="1101" y="1456"/>
                </a:lnTo>
                <a:lnTo>
                  <a:pt x="1104" y="1462"/>
                </a:lnTo>
                <a:lnTo>
                  <a:pt x="1107" y="1484"/>
                </a:lnTo>
                <a:lnTo>
                  <a:pt x="1110" y="1514"/>
                </a:lnTo>
                <a:lnTo>
                  <a:pt x="1113" y="1531"/>
                </a:lnTo>
                <a:lnTo>
                  <a:pt x="1116" y="1512"/>
                </a:lnTo>
                <a:lnTo>
                  <a:pt x="1119" y="1493"/>
                </a:lnTo>
                <a:lnTo>
                  <a:pt x="1122" y="1434"/>
                </a:lnTo>
                <a:lnTo>
                  <a:pt x="1124" y="1383"/>
                </a:lnTo>
                <a:lnTo>
                  <a:pt x="1126" y="1368"/>
                </a:lnTo>
                <a:lnTo>
                  <a:pt x="1129" y="1367"/>
                </a:lnTo>
                <a:lnTo>
                  <a:pt x="1132" y="1392"/>
                </a:lnTo>
                <a:lnTo>
                  <a:pt x="1135" y="1421"/>
                </a:lnTo>
                <a:lnTo>
                  <a:pt x="1138" y="1457"/>
                </a:lnTo>
                <a:lnTo>
                  <a:pt x="1141" y="1490"/>
                </a:lnTo>
                <a:lnTo>
                  <a:pt x="1144" y="1524"/>
                </a:lnTo>
                <a:lnTo>
                  <a:pt x="1147" y="1560"/>
                </a:lnTo>
                <a:lnTo>
                  <a:pt x="1149" y="1600"/>
                </a:lnTo>
                <a:lnTo>
                  <a:pt x="1152" y="1637"/>
                </a:lnTo>
                <a:lnTo>
                  <a:pt x="1155" y="1673"/>
                </a:lnTo>
                <a:lnTo>
                  <a:pt x="1158" y="1705"/>
                </a:lnTo>
                <a:lnTo>
                  <a:pt x="1161" y="1718"/>
                </a:lnTo>
                <a:lnTo>
                  <a:pt x="1164" y="1719"/>
                </a:lnTo>
                <a:lnTo>
                  <a:pt x="1167" y="1675"/>
                </a:lnTo>
                <a:lnTo>
                  <a:pt x="1170" y="1637"/>
                </a:lnTo>
                <a:lnTo>
                  <a:pt x="1172" y="1602"/>
                </a:lnTo>
                <a:lnTo>
                  <a:pt x="1175" y="1573"/>
                </a:lnTo>
                <a:lnTo>
                  <a:pt x="1178" y="1549"/>
                </a:lnTo>
                <a:lnTo>
                  <a:pt x="1181" y="1548"/>
                </a:lnTo>
                <a:lnTo>
                  <a:pt x="1184" y="1596"/>
                </a:lnTo>
                <a:lnTo>
                  <a:pt x="1187" y="1647"/>
                </a:lnTo>
                <a:lnTo>
                  <a:pt x="1189" y="1666"/>
                </a:lnTo>
                <a:lnTo>
                  <a:pt x="1192" y="1650"/>
                </a:lnTo>
                <a:lnTo>
                  <a:pt x="1195" y="1607"/>
                </a:lnTo>
                <a:lnTo>
                  <a:pt x="1197" y="1544"/>
                </a:lnTo>
                <a:lnTo>
                  <a:pt x="1200" y="1497"/>
                </a:lnTo>
                <a:lnTo>
                  <a:pt x="1203" y="1460"/>
                </a:lnTo>
                <a:lnTo>
                  <a:pt x="1206" y="1435"/>
                </a:lnTo>
                <a:lnTo>
                  <a:pt x="1209" y="1411"/>
                </a:lnTo>
                <a:lnTo>
                  <a:pt x="1212" y="1379"/>
                </a:lnTo>
                <a:lnTo>
                  <a:pt x="1215" y="1373"/>
                </a:lnTo>
                <a:lnTo>
                  <a:pt x="1218" y="1385"/>
                </a:lnTo>
                <a:lnTo>
                  <a:pt x="1220" y="1403"/>
                </a:lnTo>
                <a:lnTo>
                  <a:pt x="1223" y="1419"/>
                </a:lnTo>
                <a:lnTo>
                  <a:pt x="1226" y="1440"/>
                </a:lnTo>
                <a:lnTo>
                  <a:pt x="1229" y="1458"/>
                </a:lnTo>
                <a:lnTo>
                  <a:pt x="1232" y="1468"/>
                </a:lnTo>
                <a:lnTo>
                  <a:pt x="1235" y="1425"/>
                </a:lnTo>
                <a:lnTo>
                  <a:pt x="1238" y="1398"/>
                </a:lnTo>
                <a:lnTo>
                  <a:pt x="1241" y="1378"/>
                </a:lnTo>
                <a:lnTo>
                  <a:pt x="1244" y="1362"/>
                </a:lnTo>
                <a:lnTo>
                  <a:pt x="1246" y="1343"/>
                </a:lnTo>
                <a:lnTo>
                  <a:pt x="1249" y="1318"/>
                </a:lnTo>
                <a:lnTo>
                  <a:pt x="1251" y="1326"/>
                </a:lnTo>
                <a:lnTo>
                  <a:pt x="1254" y="1329"/>
                </a:lnTo>
                <a:lnTo>
                  <a:pt x="1257" y="1321"/>
                </a:lnTo>
                <a:lnTo>
                  <a:pt x="1260" y="1326"/>
                </a:lnTo>
                <a:lnTo>
                  <a:pt x="1263" y="1344"/>
                </a:lnTo>
                <a:lnTo>
                  <a:pt x="1266" y="1394"/>
                </a:lnTo>
                <a:lnTo>
                  <a:pt x="1268" y="1427"/>
                </a:lnTo>
                <a:lnTo>
                  <a:pt x="1271" y="1453"/>
                </a:lnTo>
                <a:lnTo>
                  <a:pt x="1274" y="1466"/>
                </a:lnTo>
                <a:lnTo>
                  <a:pt x="1277" y="1471"/>
                </a:lnTo>
                <a:lnTo>
                  <a:pt x="1280" y="1471"/>
                </a:lnTo>
                <a:lnTo>
                  <a:pt x="1283" y="1464"/>
                </a:lnTo>
                <a:lnTo>
                  <a:pt x="1286" y="1458"/>
                </a:lnTo>
                <a:lnTo>
                  <a:pt x="1289" y="1432"/>
                </a:lnTo>
                <a:lnTo>
                  <a:pt x="1292" y="1394"/>
                </a:lnTo>
                <a:lnTo>
                  <a:pt x="1294" y="1379"/>
                </a:lnTo>
                <a:lnTo>
                  <a:pt x="1297" y="1366"/>
                </a:lnTo>
                <a:lnTo>
                  <a:pt x="1300" y="1363"/>
                </a:lnTo>
                <a:lnTo>
                  <a:pt x="1303" y="1363"/>
                </a:lnTo>
                <a:lnTo>
                  <a:pt x="1306" y="1366"/>
                </a:lnTo>
                <a:lnTo>
                  <a:pt x="1309" y="1358"/>
                </a:lnTo>
                <a:lnTo>
                  <a:pt x="1312" y="1359"/>
                </a:lnTo>
                <a:lnTo>
                  <a:pt x="1314" y="1361"/>
                </a:lnTo>
                <a:lnTo>
                  <a:pt x="1316" y="1368"/>
                </a:lnTo>
                <a:lnTo>
                  <a:pt x="1319" y="1380"/>
                </a:lnTo>
                <a:lnTo>
                  <a:pt x="1322" y="1408"/>
                </a:lnTo>
                <a:lnTo>
                  <a:pt x="1325" y="1432"/>
                </a:lnTo>
                <a:lnTo>
                  <a:pt x="1328" y="1450"/>
                </a:lnTo>
                <a:lnTo>
                  <a:pt x="1331" y="1462"/>
                </a:lnTo>
                <a:lnTo>
                  <a:pt x="1334" y="1466"/>
                </a:lnTo>
                <a:lnTo>
                  <a:pt x="1337" y="1480"/>
                </a:lnTo>
                <a:lnTo>
                  <a:pt x="1340" y="1502"/>
                </a:lnTo>
                <a:lnTo>
                  <a:pt x="1342" y="1538"/>
                </a:lnTo>
                <a:lnTo>
                  <a:pt x="1345" y="1562"/>
                </a:lnTo>
                <a:lnTo>
                  <a:pt x="1348" y="1572"/>
                </a:lnTo>
                <a:lnTo>
                  <a:pt x="1351" y="1541"/>
                </a:lnTo>
                <a:lnTo>
                  <a:pt x="1354" y="1505"/>
                </a:lnTo>
                <a:lnTo>
                  <a:pt x="1357" y="1471"/>
                </a:lnTo>
                <a:lnTo>
                  <a:pt x="1360" y="1460"/>
                </a:lnTo>
                <a:lnTo>
                  <a:pt x="1363" y="1447"/>
                </a:lnTo>
                <a:lnTo>
                  <a:pt x="1365" y="1456"/>
                </a:lnTo>
                <a:lnTo>
                  <a:pt x="1368" y="1443"/>
                </a:lnTo>
                <a:lnTo>
                  <a:pt x="1371" y="1444"/>
                </a:lnTo>
                <a:lnTo>
                  <a:pt x="1374" y="1462"/>
                </a:lnTo>
                <a:lnTo>
                  <a:pt x="1376" y="1480"/>
                </a:lnTo>
                <a:lnTo>
                  <a:pt x="1379" y="1492"/>
                </a:lnTo>
                <a:lnTo>
                  <a:pt x="1382" y="1503"/>
                </a:lnTo>
                <a:lnTo>
                  <a:pt x="1385" y="1513"/>
                </a:lnTo>
                <a:lnTo>
                  <a:pt x="1388" y="1510"/>
                </a:lnTo>
                <a:lnTo>
                  <a:pt x="1390" y="1467"/>
                </a:lnTo>
                <a:lnTo>
                  <a:pt x="1393" y="1423"/>
                </a:lnTo>
                <a:lnTo>
                  <a:pt x="1396" y="1394"/>
                </a:lnTo>
                <a:lnTo>
                  <a:pt x="1399" y="1368"/>
                </a:lnTo>
                <a:lnTo>
                  <a:pt x="1402" y="1342"/>
                </a:lnTo>
                <a:lnTo>
                  <a:pt x="1405" y="1336"/>
                </a:lnTo>
                <a:lnTo>
                  <a:pt x="1408" y="1353"/>
                </a:lnTo>
                <a:lnTo>
                  <a:pt x="1411" y="1369"/>
                </a:lnTo>
                <a:lnTo>
                  <a:pt x="1413" y="1381"/>
                </a:lnTo>
                <a:lnTo>
                  <a:pt x="1416" y="1387"/>
                </a:lnTo>
                <a:lnTo>
                  <a:pt x="1419" y="1392"/>
                </a:lnTo>
                <a:lnTo>
                  <a:pt x="1422" y="1398"/>
                </a:lnTo>
                <a:lnTo>
                  <a:pt x="1425" y="1392"/>
                </a:lnTo>
                <a:lnTo>
                  <a:pt x="1428" y="1387"/>
                </a:lnTo>
                <a:lnTo>
                  <a:pt x="1431" y="1383"/>
                </a:lnTo>
                <a:lnTo>
                  <a:pt x="1434" y="1374"/>
                </a:lnTo>
                <a:lnTo>
                  <a:pt x="1437" y="1366"/>
                </a:lnTo>
                <a:lnTo>
                  <a:pt x="1439" y="1359"/>
                </a:lnTo>
                <a:lnTo>
                  <a:pt x="1441" y="1350"/>
                </a:lnTo>
                <a:lnTo>
                  <a:pt x="1444" y="1342"/>
                </a:lnTo>
                <a:lnTo>
                  <a:pt x="1447" y="1333"/>
                </a:lnTo>
                <a:lnTo>
                  <a:pt x="1450" y="1324"/>
                </a:lnTo>
                <a:lnTo>
                  <a:pt x="1453" y="1316"/>
                </a:lnTo>
                <a:lnTo>
                  <a:pt x="1456" y="1313"/>
                </a:lnTo>
                <a:lnTo>
                  <a:pt x="1459" y="1304"/>
                </a:lnTo>
                <a:lnTo>
                  <a:pt x="1461" y="1296"/>
                </a:lnTo>
                <a:lnTo>
                  <a:pt x="1464" y="1291"/>
                </a:lnTo>
                <a:lnTo>
                  <a:pt x="1467" y="1283"/>
                </a:lnTo>
                <a:lnTo>
                  <a:pt x="1470" y="1275"/>
                </a:lnTo>
                <a:lnTo>
                  <a:pt x="1473" y="1268"/>
                </a:lnTo>
                <a:lnTo>
                  <a:pt x="1476" y="1260"/>
                </a:lnTo>
                <a:lnTo>
                  <a:pt x="1479" y="1252"/>
                </a:lnTo>
                <a:lnTo>
                  <a:pt x="1482" y="1245"/>
                </a:lnTo>
                <a:lnTo>
                  <a:pt x="1485" y="1236"/>
                </a:lnTo>
                <a:lnTo>
                  <a:pt x="1487" y="1228"/>
                </a:lnTo>
                <a:lnTo>
                  <a:pt x="1490" y="1228"/>
                </a:lnTo>
                <a:lnTo>
                  <a:pt x="1493" y="1224"/>
                </a:lnTo>
                <a:lnTo>
                  <a:pt x="1496" y="1221"/>
                </a:lnTo>
                <a:lnTo>
                  <a:pt x="1499" y="1217"/>
                </a:lnTo>
                <a:lnTo>
                  <a:pt x="1502" y="1213"/>
                </a:lnTo>
                <a:lnTo>
                  <a:pt x="1504" y="1209"/>
                </a:lnTo>
                <a:lnTo>
                  <a:pt x="1507" y="1205"/>
                </a:lnTo>
                <a:lnTo>
                  <a:pt x="1509" y="1201"/>
                </a:lnTo>
                <a:lnTo>
                  <a:pt x="1512" y="1198"/>
                </a:lnTo>
                <a:lnTo>
                  <a:pt x="1515" y="1193"/>
                </a:lnTo>
                <a:lnTo>
                  <a:pt x="1518" y="1186"/>
                </a:lnTo>
                <a:lnTo>
                  <a:pt x="1521" y="1179"/>
                </a:lnTo>
                <a:lnTo>
                  <a:pt x="1524" y="1173"/>
                </a:lnTo>
                <a:lnTo>
                  <a:pt x="1527" y="1166"/>
                </a:lnTo>
                <a:lnTo>
                  <a:pt x="1530" y="1159"/>
                </a:lnTo>
                <a:lnTo>
                  <a:pt x="1533" y="1152"/>
                </a:lnTo>
                <a:lnTo>
                  <a:pt x="1535" y="1146"/>
                </a:lnTo>
                <a:lnTo>
                  <a:pt x="1538" y="1138"/>
                </a:lnTo>
                <a:lnTo>
                  <a:pt x="1541" y="1141"/>
                </a:lnTo>
                <a:lnTo>
                  <a:pt x="1544" y="1136"/>
                </a:lnTo>
                <a:lnTo>
                  <a:pt x="1547" y="1131"/>
                </a:lnTo>
                <a:lnTo>
                  <a:pt x="1550" y="1126"/>
                </a:lnTo>
                <a:lnTo>
                  <a:pt x="1553" y="1121"/>
                </a:lnTo>
                <a:lnTo>
                  <a:pt x="1556" y="1116"/>
                </a:lnTo>
                <a:lnTo>
                  <a:pt x="1558" y="1110"/>
                </a:lnTo>
                <a:lnTo>
                  <a:pt x="1561" y="1105"/>
                </a:lnTo>
                <a:lnTo>
                  <a:pt x="1564" y="1100"/>
                </a:lnTo>
                <a:lnTo>
                  <a:pt x="1566" y="1095"/>
                </a:lnTo>
                <a:lnTo>
                  <a:pt x="1569" y="1094"/>
                </a:lnTo>
                <a:lnTo>
                  <a:pt x="1572" y="1089"/>
                </a:lnTo>
                <a:lnTo>
                  <a:pt x="1575" y="1085"/>
                </a:lnTo>
                <a:lnTo>
                  <a:pt x="1578" y="1080"/>
                </a:lnTo>
                <a:lnTo>
                  <a:pt x="1581" y="1076"/>
                </a:lnTo>
                <a:lnTo>
                  <a:pt x="1583" y="1071"/>
                </a:lnTo>
                <a:lnTo>
                  <a:pt x="1586" y="1066"/>
                </a:lnTo>
                <a:lnTo>
                  <a:pt x="1589" y="1062"/>
                </a:lnTo>
                <a:lnTo>
                  <a:pt x="1592" y="1057"/>
                </a:lnTo>
                <a:lnTo>
                  <a:pt x="1595" y="1058"/>
                </a:lnTo>
                <a:lnTo>
                  <a:pt x="1598" y="1055"/>
                </a:lnTo>
                <a:lnTo>
                  <a:pt x="1601" y="1053"/>
                </a:lnTo>
                <a:lnTo>
                  <a:pt x="1604" y="1049"/>
                </a:lnTo>
                <a:lnTo>
                  <a:pt x="1606" y="1046"/>
                </a:lnTo>
                <a:lnTo>
                  <a:pt x="1609" y="1043"/>
                </a:lnTo>
                <a:lnTo>
                  <a:pt x="1612" y="1040"/>
                </a:lnTo>
                <a:lnTo>
                  <a:pt x="1615" y="1037"/>
                </a:lnTo>
                <a:lnTo>
                  <a:pt x="1618" y="1033"/>
                </a:lnTo>
                <a:lnTo>
                  <a:pt x="1621" y="1034"/>
                </a:lnTo>
                <a:lnTo>
                  <a:pt x="1624" y="1030"/>
                </a:lnTo>
                <a:lnTo>
                  <a:pt x="1627" y="1027"/>
                </a:lnTo>
                <a:lnTo>
                  <a:pt x="1629" y="1024"/>
                </a:lnTo>
                <a:lnTo>
                  <a:pt x="1631" y="1020"/>
                </a:lnTo>
                <a:lnTo>
                  <a:pt x="1634" y="1016"/>
                </a:lnTo>
                <a:lnTo>
                  <a:pt x="1637" y="1013"/>
                </a:lnTo>
                <a:lnTo>
                  <a:pt x="1640" y="1009"/>
                </a:lnTo>
                <a:lnTo>
                  <a:pt x="1643" y="1006"/>
                </a:lnTo>
                <a:lnTo>
                  <a:pt x="1646" y="1008"/>
                </a:lnTo>
                <a:lnTo>
                  <a:pt x="1649" y="1006"/>
                </a:lnTo>
                <a:lnTo>
                  <a:pt x="1652" y="1003"/>
                </a:lnTo>
                <a:lnTo>
                  <a:pt x="1654" y="1000"/>
                </a:lnTo>
                <a:lnTo>
                  <a:pt x="1657" y="997"/>
                </a:lnTo>
                <a:lnTo>
                  <a:pt x="1660" y="994"/>
                </a:lnTo>
                <a:lnTo>
                  <a:pt x="1663" y="991"/>
                </a:lnTo>
                <a:lnTo>
                  <a:pt x="1666" y="987"/>
                </a:lnTo>
                <a:lnTo>
                  <a:pt x="1669" y="984"/>
                </a:lnTo>
                <a:lnTo>
                  <a:pt x="1672" y="990"/>
                </a:lnTo>
                <a:lnTo>
                  <a:pt x="1675" y="987"/>
                </a:lnTo>
                <a:lnTo>
                  <a:pt x="1677" y="984"/>
                </a:lnTo>
                <a:lnTo>
                  <a:pt x="1680" y="982"/>
                </a:lnTo>
                <a:lnTo>
                  <a:pt x="1683" y="980"/>
                </a:lnTo>
                <a:lnTo>
                  <a:pt x="1686" y="977"/>
                </a:lnTo>
                <a:lnTo>
                  <a:pt x="1689" y="975"/>
                </a:lnTo>
                <a:lnTo>
                  <a:pt x="1691" y="972"/>
                </a:lnTo>
                <a:lnTo>
                  <a:pt x="1694" y="969"/>
                </a:lnTo>
                <a:lnTo>
                  <a:pt x="1697" y="967"/>
                </a:lnTo>
                <a:lnTo>
                  <a:pt x="1700" y="972"/>
                </a:lnTo>
                <a:lnTo>
                  <a:pt x="1702" y="969"/>
                </a:lnTo>
                <a:lnTo>
                  <a:pt x="1705" y="967"/>
                </a:lnTo>
                <a:lnTo>
                  <a:pt x="1708" y="965"/>
                </a:lnTo>
                <a:lnTo>
                  <a:pt x="1711" y="962"/>
                </a:lnTo>
                <a:lnTo>
                  <a:pt x="1714" y="960"/>
                </a:lnTo>
                <a:lnTo>
                  <a:pt x="1717" y="958"/>
                </a:lnTo>
                <a:lnTo>
                  <a:pt x="1720" y="956"/>
                </a:lnTo>
                <a:lnTo>
                  <a:pt x="1723" y="958"/>
                </a:lnTo>
                <a:lnTo>
                  <a:pt x="1726" y="958"/>
                </a:lnTo>
                <a:lnTo>
                  <a:pt x="1728" y="956"/>
                </a:lnTo>
                <a:lnTo>
                  <a:pt x="1731" y="954"/>
                </a:lnTo>
                <a:lnTo>
                  <a:pt x="1734" y="953"/>
                </a:lnTo>
                <a:lnTo>
                  <a:pt x="1737" y="951"/>
                </a:lnTo>
                <a:lnTo>
                  <a:pt x="1740" y="949"/>
                </a:lnTo>
                <a:lnTo>
                  <a:pt x="1743" y="947"/>
                </a:lnTo>
                <a:lnTo>
                  <a:pt x="1746" y="946"/>
                </a:lnTo>
                <a:lnTo>
                  <a:pt x="1749" y="944"/>
                </a:lnTo>
                <a:lnTo>
                  <a:pt x="1751" y="951"/>
                </a:lnTo>
                <a:lnTo>
                  <a:pt x="1753" y="954"/>
                </a:lnTo>
                <a:lnTo>
                  <a:pt x="1756" y="957"/>
                </a:lnTo>
                <a:lnTo>
                  <a:pt x="1759" y="959"/>
                </a:lnTo>
                <a:lnTo>
                  <a:pt x="1762" y="962"/>
                </a:lnTo>
                <a:lnTo>
                  <a:pt x="1765" y="965"/>
                </a:lnTo>
                <a:lnTo>
                  <a:pt x="1768" y="968"/>
                </a:lnTo>
                <a:lnTo>
                  <a:pt x="1771" y="970"/>
                </a:lnTo>
                <a:lnTo>
                  <a:pt x="1774" y="973"/>
                </a:lnTo>
                <a:lnTo>
                  <a:pt x="1776" y="976"/>
                </a:lnTo>
                <a:lnTo>
                  <a:pt x="1779" y="975"/>
                </a:lnTo>
                <a:lnTo>
                  <a:pt x="1782" y="974"/>
                </a:lnTo>
                <a:lnTo>
                  <a:pt x="1785" y="973"/>
                </a:lnTo>
                <a:lnTo>
                  <a:pt x="1788" y="972"/>
                </a:lnTo>
                <a:lnTo>
                  <a:pt x="1791" y="971"/>
                </a:lnTo>
                <a:lnTo>
                  <a:pt x="1794" y="970"/>
                </a:lnTo>
                <a:lnTo>
                  <a:pt x="1797" y="969"/>
                </a:lnTo>
                <a:lnTo>
                  <a:pt x="1799" y="968"/>
                </a:lnTo>
                <a:lnTo>
                  <a:pt x="1802" y="972"/>
                </a:lnTo>
                <a:lnTo>
                  <a:pt x="1805" y="977"/>
                </a:lnTo>
                <a:lnTo>
                  <a:pt x="1808" y="981"/>
                </a:lnTo>
                <a:lnTo>
                  <a:pt x="1811" y="985"/>
                </a:lnTo>
                <a:lnTo>
                  <a:pt x="1814" y="990"/>
                </a:lnTo>
                <a:lnTo>
                  <a:pt x="1817" y="995"/>
                </a:lnTo>
                <a:lnTo>
                  <a:pt x="1819" y="1000"/>
                </a:lnTo>
                <a:lnTo>
                  <a:pt x="1822" y="1005"/>
                </a:lnTo>
                <a:lnTo>
                  <a:pt x="1824" y="1009"/>
                </a:lnTo>
                <a:lnTo>
                  <a:pt x="1827" y="1014"/>
                </a:lnTo>
                <a:lnTo>
                  <a:pt x="1830" y="992"/>
                </a:lnTo>
                <a:lnTo>
                  <a:pt x="1833" y="993"/>
                </a:lnTo>
                <a:lnTo>
                  <a:pt x="1836" y="994"/>
                </a:lnTo>
                <a:lnTo>
                  <a:pt x="1839" y="995"/>
                </a:lnTo>
                <a:lnTo>
                  <a:pt x="1842" y="996"/>
                </a:lnTo>
                <a:lnTo>
                  <a:pt x="1845" y="997"/>
                </a:lnTo>
                <a:lnTo>
                  <a:pt x="1847" y="998"/>
                </a:lnTo>
                <a:lnTo>
                  <a:pt x="1850" y="999"/>
                </a:lnTo>
                <a:lnTo>
                  <a:pt x="1853" y="1000"/>
                </a:lnTo>
                <a:lnTo>
                  <a:pt x="1856" y="982"/>
                </a:lnTo>
                <a:lnTo>
                  <a:pt x="1859" y="985"/>
                </a:lnTo>
                <a:lnTo>
                  <a:pt x="1862" y="990"/>
                </a:lnTo>
                <a:lnTo>
                  <a:pt x="1865" y="994"/>
                </a:lnTo>
                <a:lnTo>
                  <a:pt x="1868" y="999"/>
                </a:lnTo>
                <a:lnTo>
                  <a:pt x="1870" y="1003"/>
                </a:lnTo>
                <a:lnTo>
                  <a:pt x="1873" y="1007"/>
                </a:lnTo>
                <a:lnTo>
                  <a:pt x="1876" y="1011"/>
                </a:lnTo>
                <a:lnTo>
                  <a:pt x="1879" y="1001"/>
                </a:lnTo>
                <a:lnTo>
                  <a:pt x="1881" y="1001"/>
                </a:lnTo>
                <a:lnTo>
                  <a:pt x="1884" y="1001"/>
                </a:lnTo>
                <a:lnTo>
                  <a:pt x="1887" y="1001"/>
                </a:lnTo>
                <a:lnTo>
                  <a:pt x="1890" y="1001"/>
                </a:lnTo>
                <a:lnTo>
                  <a:pt x="1893" y="1001"/>
                </a:lnTo>
                <a:lnTo>
                  <a:pt x="1895" y="1001"/>
                </a:lnTo>
                <a:lnTo>
                  <a:pt x="1898" y="1001"/>
                </a:lnTo>
                <a:lnTo>
                  <a:pt x="1901" y="1001"/>
                </a:lnTo>
                <a:lnTo>
                  <a:pt x="1904" y="1001"/>
                </a:lnTo>
                <a:lnTo>
                  <a:pt x="1907" y="987"/>
                </a:lnTo>
                <a:lnTo>
                  <a:pt x="1910" y="991"/>
                </a:lnTo>
                <a:lnTo>
                  <a:pt x="1913" y="996"/>
                </a:lnTo>
                <a:lnTo>
                  <a:pt x="1916" y="1000"/>
                </a:lnTo>
                <a:lnTo>
                  <a:pt x="1918" y="1005"/>
                </a:lnTo>
                <a:lnTo>
                  <a:pt x="1921" y="1008"/>
                </a:lnTo>
                <a:lnTo>
                  <a:pt x="1924" y="1012"/>
                </a:lnTo>
                <a:lnTo>
                  <a:pt x="1927" y="1017"/>
                </a:lnTo>
                <a:lnTo>
                  <a:pt x="1930" y="1005"/>
                </a:lnTo>
                <a:lnTo>
                  <a:pt x="1933" y="1005"/>
                </a:lnTo>
                <a:lnTo>
                  <a:pt x="1936" y="1004"/>
                </a:lnTo>
                <a:lnTo>
                  <a:pt x="1939" y="1004"/>
                </a:lnTo>
                <a:lnTo>
                  <a:pt x="1942" y="1003"/>
                </a:lnTo>
                <a:lnTo>
                  <a:pt x="1943" y="1003"/>
                </a:lnTo>
                <a:lnTo>
                  <a:pt x="1946" y="1002"/>
                </a:lnTo>
                <a:lnTo>
                  <a:pt x="1949" y="1002"/>
                </a:lnTo>
                <a:lnTo>
                  <a:pt x="1952" y="1001"/>
                </a:lnTo>
                <a:lnTo>
                  <a:pt x="1955" y="1001"/>
                </a:lnTo>
                <a:lnTo>
                  <a:pt x="1958" y="985"/>
                </a:lnTo>
                <a:lnTo>
                  <a:pt x="1961" y="984"/>
                </a:lnTo>
                <a:lnTo>
                  <a:pt x="1964" y="984"/>
                </a:lnTo>
                <a:lnTo>
                  <a:pt x="1967" y="984"/>
                </a:lnTo>
                <a:lnTo>
                  <a:pt x="1969" y="984"/>
                </a:lnTo>
                <a:lnTo>
                  <a:pt x="1972" y="984"/>
                </a:lnTo>
                <a:lnTo>
                  <a:pt x="1975" y="984"/>
                </a:lnTo>
                <a:lnTo>
                  <a:pt x="1978" y="983"/>
                </a:lnTo>
                <a:lnTo>
                  <a:pt x="1981" y="983"/>
                </a:lnTo>
                <a:lnTo>
                  <a:pt x="1984" y="974"/>
                </a:lnTo>
                <a:lnTo>
                  <a:pt x="1987" y="974"/>
                </a:lnTo>
                <a:lnTo>
                  <a:pt x="1990" y="974"/>
                </a:lnTo>
                <a:lnTo>
                  <a:pt x="1992" y="974"/>
                </a:lnTo>
                <a:lnTo>
                  <a:pt x="1995" y="974"/>
                </a:lnTo>
                <a:lnTo>
                  <a:pt x="1998" y="974"/>
                </a:lnTo>
                <a:lnTo>
                  <a:pt x="2001" y="974"/>
                </a:lnTo>
                <a:lnTo>
                  <a:pt x="2004" y="974"/>
                </a:lnTo>
                <a:lnTo>
                  <a:pt x="2006" y="974"/>
                </a:lnTo>
                <a:lnTo>
                  <a:pt x="2009" y="974"/>
                </a:lnTo>
                <a:lnTo>
                  <a:pt x="2012" y="965"/>
                </a:lnTo>
                <a:lnTo>
                  <a:pt x="2015" y="966"/>
                </a:lnTo>
                <a:lnTo>
                  <a:pt x="2017" y="967"/>
                </a:lnTo>
                <a:lnTo>
                  <a:pt x="2020" y="968"/>
                </a:lnTo>
                <a:lnTo>
                  <a:pt x="2023" y="969"/>
                </a:lnTo>
                <a:lnTo>
                  <a:pt x="2026" y="970"/>
                </a:lnTo>
                <a:lnTo>
                  <a:pt x="2029" y="971"/>
                </a:lnTo>
                <a:lnTo>
                  <a:pt x="2032" y="972"/>
                </a:lnTo>
                <a:lnTo>
                  <a:pt x="2035" y="964"/>
                </a:lnTo>
                <a:lnTo>
                  <a:pt x="2038" y="965"/>
                </a:lnTo>
                <a:lnTo>
                  <a:pt x="2040" y="966"/>
                </a:lnTo>
                <a:lnTo>
                  <a:pt x="2043" y="966"/>
                </a:lnTo>
                <a:lnTo>
                  <a:pt x="2046" y="967"/>
                </a:lnTo>
                <a:lnTo>
                  <a:pt x="2049" y="968"/>
                </a:lnTo>
                <a:lnTo>
                  <a:pt x="2052" y="968"/>
                </a:lnTo>
                <a:lnTo>
                  <a:pt x="2055" y="969"/>
                </a:lnTo>
                <a:lnTo>
                  <a:pt x="2058" y="970"/>
                </a:lnTo>
                <a:lnTo>
                  <a:pt x="2061" y="970"/>
                </a:lnTo>
                <a:lnTo>
                  <a:pt x="2063" y="971"/>
                </a:lnTo>
                <a:lnTo>
                  <a:pt x="2066" y="972"/>
                </a:lnTo>
                <a:lnTo>
                  <a:pt x="2068" y="972"/>
                </a:lnTo>
                <a:lnTo>
                  <a:pt x="2071" y="973"/>
                </a:lnTo>
                <a:lnTo>
                  <a:pt x="2074" y="970"/>
                </a:lnTo>
                <a:lnTo>
                  <a:pt x="2077" y="970"/>
                </a:lnTo>
                <a:lnTo>
                  <a:pt x="2080" y="970"/>
                </a:lnTo>
                <a:lnTo>
                  <a:pt x="2083" y="971"/>
                </a:lnTo>
                <a:lnTo>
                  <a:pt x="2086" y="972"/>
                </a:lnTo>
                <a:lnTo>
                  <a:pt x="2088" y="972"/>
                </a:lnTo>
                <a:lnTo>
                  <a:pt x="2091" y="972"/>
                </a:lnTo>
                <a:lnTo>
                  <a:pt x="2094" y="972"/>
                </a:lnTo>
                <a:lnTo>
                  <a:pt x="2097" y="973"/>
                </a:lnTo>
                <a:lnTo>
                  <a:pt x="2100" y="973"/>
                </a:lnTo>
                <a:lnTo>
                  <a:pt x="2103" y="973"/>
                </a:lnTo>
                <a:lnTo>
                  <a:pt x="2106" y="973"/>
                </a:lnTo>
                <a:lnTo>
                  <a:pt x="2109" y="974"/>
                </a:lnTo>
                <a:lnTo>
                  <a:pt x="2111" y="974"/>
                </a:lnTo>
                <a:lnTo>
                  <a:pt x="2114" y="975"/>
                </a:lnTo>
                <a:lnTo>
                  <a:pt x="2117" y="976"/>
                </a:lnTo>
                <a:lnTo>
                  <a:pt x="2120" y="977"/>
                </a:lnTo>
                <a:lnTo>
                  <a:pt x="2123" y="978"/>
                </a:lnTo>
                <a:lnTo>
                  <a:pt x="2126" y="979"/>
                </a:lnTo>
                <a:lnTo>
                  <a:pt x="2129" y="980"/>
                </a:lnTo>
                <a:lnTo>
                  <a:pt x="2132" y="981"/>
                </a:lnTo>
                <a:lnTo>
                  <a:pt x="2134" y="982"/>
                </a:lnTo>
                <a:lnTo>
                  <a:pt x="2136" y="979"/>
                </a:lnTo>
                <a:lnTo>
                  <a:pt x="2139" y="979"/>
                </a:lnTo>
                <a:lnTo>
                  <a:pt x="2142" y="979"/>
                </a:lnTo>
                <a:lnTo>
                  <a:pt x="2145" y="979"/>
                </a:lnTo>
                <a:lnTo>
                  <a:pt x="2148" y="979"/>
                </a:lnTo>
                <a:lnTo>
                  <a:pt x="2151" y="979"/>
                </a:lnTo>
                <a:lnTo>
                  <a:pt x="2154" y="979"/>
                </a:lnTo>
                <a:lnTo>
                  <a:pt x="2157" y="980"/>
                </a:lnTo>
                <a:lnTo>
                  <a:pt x="2159" y="980"/>
                </a:lnTo>
                <a:lnTo>
                  <a:pt x="2162" y="980"/>
                </a:lnTo>
                <a:lnTo>
                  <a:pt x="2165" y="978"/>
                </a:lnTo>
                <a:lnTo>
                  <a:pt x="2168" y="980"/>
                </a:lnTo>
                <a:lnTo>
                  <a:pt x="2171" y="982"/>
                </a:lnTo>
                <a:lnTo>
                  <a:pt x="2174" y="982"/>
                </a:lnTo>
                <a:lnTo>
                  <a:pt x="2177" y="984"/>
                </a:lnTo>
                <a:lnTo>
                  <a:pt x="2180" y="986"/>
                </a:lnTo>
                <a:lnTo>
                  <a:pt x="2183" y="988"/>
                </a:lnTo>
                <a:lnTo>
                  <a:pt x="2185" y="990"/>
                </a:lnTo>
                <a:lnTo>
                  <a:pt x="2188" y="991"/>
                </a:lnTo>
                <a:lnTo>
                  <a:pt x="2191" y="982"/>
                </a:lnTo>
                <a:lnTo>
                  <a:pt x="2194" y="982"/>
                </a:lnTo>
                <a:lnTo>
                  <a:pt x="2196" y="982"/>
                </a:lnTo>
                <a:lnTo>
                  <a:pt x="2199" y="983"/>
                </a:lnTo>
                <a:lnTo>
                  <a:pt x="2202" y="984"/>
                </a:lnTo>
                <a:lnTo>
                  <a:pt x="2205" y="985"/>
                </a:lnTo>
                <a:lnTo>
                  <a:pt x="2208" y="985"/>
                </a:lnTo>
                <a:lnTo>
                  <a:pt x="2210" y="986"/>
                </a:lnTo>
                <a:lnTo>
                  <a:pt x="2213" y="987"/>
                </a:lnTo>
                <a:lnTo>
                  <a:pt x="2216" y="986"/>
                </a:lnTo>
                <a:lnTo>
                  <a:pt x="2219" y="988"/>
                </a:lnTo>
                <a:lnTo>
                  <a:pt x="2222" y="989"/>
                </a:lnTo>
                <a:lnTo>
                  <a:pt x="2225" y="991"/>
                </a:lnTo>
                <a:lnTo>
                  <a:pt x="2228" y="992"/>
                </a:lnTo>
                <a:lnTo>
                  <a:pt x="2231" y="994"/>
                </a:lnTo>
                <a:lnTo>
                  <a:pt x="2233" y="995"/>
                </a:lnTo>
                <a:lnTo>
                  <a:pt x="2236" y="997"/>
                </a:lnTo>
                <a:lnTo>
                  <a:pt x="2239" y="998"/>
                </a:lnTo>
                <a:lnTo>
                  <a:pt x="2242" y="1000"/>
                </a:lnTo>
                <a:lnTo>
                  <a:pt x="2245" y="987"/>
                </a:lnTo>
                <a:lnTo>
                  <a:pt x="2248" y="988"/>
                </a:lnTo>
                <a:lnTo>
                  <a:pt x="2251" y="989"/>
                </a:lnTo>
                <a:lnTo>
                  <a:pt x="2254" y="990"/>
                </a:lnTo>
                <a:lnTo>
                  <a:pt x="2256" y="991"/>
                </a:lnTo>
                <a:lnTo>
                  <a:pt x="2258" y="992"/>
                </a:lnTo>
                <a:lnTo>
                  <a:pt x="2261" y="992"/>
                </a:lnTo>
                <a:lnTo>
                  <a:pt x="2264" y="993"/>
                </a:lnTo>
                <a:lnTo>
                  <a:pt x="2267" y="994"/>
                </a:lnTo>
                <a:lnTo>
                  <a:pt x="2270" y="987"/>
                </a:lnTo>
                <a:lnTo>
                  <a:pt x="2273" y="988"/>
                </a:lnTo>
                <a:lnTo>
                  <a:pt x="2276" y="989"/>
                </a:lnTo>
                <a:lnTo>
                  <a:pt x="2279" y="990"/>
                </a:lnTo>
                <a:lnTo>
                  <a:pt x="2281" y="991"/>
                </a:lnTo>
                <a:lnTo>
                  <a:pt x="2284" y="993"/>
                </a:lnTo>
                <a:lnTo>
                  <a:pt x="2287" y="994"/>
                </a:lnTo>
                <a:lnTo>
                  <a:pt x="2290" y="995"/>
                </a:lnTo>
                <a:lnTo>
                  <a:pt x="2293" y="996"/>
                </a:lnTo>
                <a:lnTo>
                  <a:pt x="2296" y="983"/>
                </a:lnTo>
                <a:lnTo>
                  <a:pt x="2299" y="983"/>
                </a:lnTo>
                <a:lnTo>
                  <a:pt x="2302" y="984"/>
                </a:lnTo>
                <a:lnTo>
                  <a:pt x="2304" y="985"/>
                </a:lnTo>
                <a:lnTo>
                  <a:pt x="2307" y="986"/>
                </a:lnTo>
                <a:lnTo>
                  <a:pt x="2310" y="987"/>
                </a:lnTo>
                <a:lnTo>
                  <a:pt x="2313" y="987"/>
                </a:lnTo>
                <a:lnTo>
                  <a:pt x="2316" y="988"/>
                </a:lnTo>
                <a:lnTo>
                  <a:pt x="2319" y="989"/>
                </a:lnTo>
                <a:lnTo>
                  <a:pt x="2321" y="990"/>
                </a:lnTo>
                <a:lnTo>
                  <a:pt x="2324" y="979"/>
                </a:lnTo>
                <a:lnTo>
                  <a:pt x="2327" y="980"/>
                </a:lnTo>
                <a:lnTo>
                  <a:pt x="2329" y="980"/>
                </a:lnTo>
                <a:lnTo>
                  <a:pt x="2332" y="981"/>
                </a:lnTo>
                <a:lnTo>
                  <a:pt x="2335" y="981"/>
                </a:lnTo>
                <a:lnTo>
                  <a:pt x="2338" y="982"/>
                </a:lnTo>
                <a:lnTo>
                  <a:pt x="2341" y="982"/>
                </a:lnTo>
                <a:lnTo>
                  <a:pt x="2344" y="982"/>
                </a:lnTo>
                <a:lnTo>
                  <a:pt x="2347" y="971"/>
                </a:lnTo>
                <a:lnTo>
                  <a:pt x="2350" y="971"/>
                </a:lnTo>
                <a:lnTo>
                  <a:pt x="2352" y="971"/>
                </a:lnTo>
                <a:lnTo>
                  <a:pt x="2355" y="972"/>
                </a:lnTo>
                <a:lnTo>
                  <a:pt x="2358" y="972"/>
                </a:lnTo>
                <a:lnTo>
                  <a:pt x="2361" y="973"/>
                </a:lnTo>
                <a:lnTo>
                  <a:pt x="2364" y="973"/>
                </a:lnTo>
                <a:lnTo>
                  <a:pt x="2367" y="974"/>
                </a:lnTo>
                <a:lnTo>
                  <a:pt x="2370" y="961"/>
                </a:lnTo>
                <a:lnTo>
                  <a:pt x="2373" y="960"/>
                </a:lnTo>
                <a:lnTo>
                  <a:pt x="2376" y="960"/>
                </a:lnTo>
                <a:lnTo>
                  <a:pt x="2378" y="959"/>
                </a:lnTo>
                <a:lnTo>
                  <a:pt x="2381" y="959"/>
                </a:lnTo>
                <a:lnTo>
                  <a:pt x="2383" y="959"/>
                </a:lnTo>
                <a:lnTo>
                  <a:pt x="2386" y="958"/>
                </a:lnTo>
                <a:lnTo>
                  <a:pt x="2389" y="958"/>
                </a:lnTo>
                <a:lnTo>
                  <a:pt x="2392" y="958"/>
                </a:lnTo>
                <a:lnTo>
                  <a:pt x="2395" y="958"/>
                </a:lnTo>
                <a:lnTo>
                  <a:pt x="2398" y="957"/>
                </a:lnTo>
                <a:lnTo>
                  <a:pt x="2400" y="952"/>
                </a:lnTo>
                <a:lnTo>
                  <a:pt x="2403" y="952"/>
                </a:lnTo>
                <a:lnTo>
                  <a:pt x="2406" y="953"/>
                </a:lnTo>
                <a:lnTo>
                  <a:pt x="2409" y="954"/>
                </a:lnTo>
                <a:lnTo>
                  <a:pt x="2412" y="954"/>
                </a:lnTo>
                <a:lnTo>
                  <a:pt x="2415" y="955"/>
                </a:lnTo>
                <a:lnTo>
                  <a:pt x="2418" y="955"/>
                </a:lnTo>
                <a:lnTo>
                  <a:pt x="2421" y="956"/>
                </a:lnTo>
                <a:lnTo>
                  <a:pt x="2424" y="957"/>
                </a:lnTo>
                <a:lnTo>
                  <a:pt x="2426" y="944"/>
                </a:lnTo>
                <a:lnTo>
                  <a:pt x="2429" y="944"/>
                </a:lnTo>
                <a:lnTo>
                  <a:pt x="2432" y="943"/>
                </a:lnTo>
                <a:lnTo>
                  <a:pt x="2435" y="943"/>
                </a:lnTo>
                <a:lnTo>
                  <a:pt x="2438" y="943"/>
                </a:lnTo>
                <a:lnTo>
                  <a:pt x="2441" y="942"/>
                </a:lnTo>
                <a:lnTo>
                  <a:pt x="2444" y="942"/>
                </a:lnTo>
                <a:lnTo>
                  <a:pt x="2446" y="941"/>
                </a:lnTo>
                <a:lnTo>
                  <a:pt x="2449" y="941"/>
                </a:lnTo>
                <a:lnTo>
                  <a:pt x="2451" y="939"/>
                </a:lnTo>
                <a:lnTo>
                  <a:pt x="2454" y="940"/>
                </a:lnTo>
                <a:lnTo>
                  <a:pt x="2457" y="941"/>
                </a:lnTo>
                <a:lnTo>
                  <a:pt x="2460" y="941"/>
                </a:lnTo>
                <a:lnTo>
                  <a:pt x="2463" y="942"/>
                </a:lnTo>
                <a:lnTo>
                  <a:pt x="2466" y="943"/>
                </a:lnTo>
                <a:lnTo>
                  <a:pt x="2469" y="943"/>
                </a:lnTo>
                <a:lnTo>
                  <a:pt x="2472" y="944"/>
                </a:lnTo>
                <a:lnTo>
                  <a:pt x="2474" y="945"/>
                </a:lnTo>
                <a:lnTo>
                  <a:pt x="2477" y="932"/>
                </a:lnTo>
                <a:lnTo>
                  <a:pt x="2480" y="933"/>
                </a:lnTo>
                <a:lnTo>
                  <a:pt x="2483" y="933"/>
                </a:lnTo>
                <a:lnTo>
                  <a:pt x="2486" y="933"/>
                </a:lnTo>
                <a:lnTo>
                  <a:pt x="2489" y="933"/>
                </a:lnTo>
                <a:lnTo>
                  <a:pt x="2492" y="933"/>
                </a:lnTo>
                <a:lnTo>
                  <a:pt x="2495" y="926"/>
                </a:lnTo>
                <a:lnTo>
                  <a:pt x="2497" y="927"/>
                </a:lnTo>
                <a:lnTo>
                  <a:pt x="2500" y="927"/>
                </a:lnTo>
                <a:lnTo>
                  <a:pt x="2503" y="928"/>
                </a:lnTo>
                <a:lnTo>
                  <a:pt x="2506" y="929"/>
                </a:lnTo>
                <a:lnTo>
                  <a:pt x="2509" y="929"/>
                </a:lnTo>
                <a:lnTo>
                  <a:pt x="2511" y="930"/>
                </a:lnTo>
                <a:lnTo>
                  <a:pt x="2514" y="930"/>
                </a:lnTo>
                <a:lnTo>
                  <a:pt x="2517" y="931"/>
                </a:lnTo>
                <a:lnTo>
                  <a:pt x="2520" y="932"/>
                </a:lnTo>
                <a:lnTo>
                  <a:pt x="2522" y="932"/>
                </a:lnTo>
                <a:lnTo>
                  <a:pt x="2525" y="933"/>
                </a:lnTo>
                <a:lnTo>
                  <a:pt x="2528" y="914"/>
                </a:lnTo>
                <a:lnTo>
                  <a:pt x="2531" y="915"/>
                </a:lnTo>
                <a:lnTo>
                  <a:pt x="2534" y="916"/>
                </a:lnTo>
                <a:lnTo>
                  <a:pt x="2537" y="917"/>
                </a:lnTo>
                <a:lnTo>
                  <a:pt x="2540" y="918"/>
                </a:lnTo>
                <a:lnTo>
                  <a:pt x="2543" y="919"/>
                </a:lnTo>
                <a:lnTo>
                  <a:pt x="2545" y="920"/>
                </a:lnTo>
                <a:lnTo>
                  <a:pt x="2548" y="921"/>
                </a:lnTo>
                <a:lnTo>
                  <a:pt x="2551" y="909"/>
                </a:lnTo>
                <a:lnTo>
                  <a:pt x="2554" y="910"/>
                </a:lnTo>
                <a:lnTo>
                  <a:pt x="2557" y="910"/>
                </a:lnTo>
                <a:lnTo>
                  <a:pt x="2560" y="910"/>
                </a:lnTo>
                <a:lnTo>
                  <a:pt x="2563" y="910"/>
                </a:lnTo>
                <a:lnTo>
                  <a:pt x="2566" y="911"/>
                </a:lnTo>
                <a:lnTo>
                  <a:pt x="2569" y="911"/>
                </a:lnTo>
                <a:lnTo>
                  <a:pt x="2571" y="912"/>
                </a:lnTo>
                <a:lnTo>
                  <a:pt x="2573" y="913"/>
                </a:lnTo>
                <a:lnTo>
                  <a:pt x="2576" y="913"/>
                </a:lnTo>
                <a:lnTo>
                  <a:pt x="2579" y="904"/>
                </a:lnTo>
                <a:lnTo>
                  <a:pt x="2582" y="904"/>
                </a:lnTo>
                <a:lnTo>
                  <a:pt x="2585" y="904"/>
                </a:lnTo>
                <a:lnTo>
                  <a:pt x="2588" y="905"/>
                </a:lnTo>
                <a:lnTo>
                  <a:pt x="2591" y="905"/>
                </a:lnTo>
                <a:lnTo>
                  <a:pt x="2593" y="905"/>
                </a:lnTo>
                <a:lnTo>
                  <a:pt x="2596" y="906"/>
                </a:lnTo>
                <a:lnTo>
                  <a:pt x="2599" y="906"/>
                </a:lnTo>
                <a:lnTo>
                  <a:pt x="2602" y="907"/>
                </a:lnTo>
                <a:lnTo>
                  <a:pt x="2605" y="898"/>
                </a:lnTo>
                <a:lnTo>
                  <a:pt x="2608" y="899"/>
                </a:lnTo>
                <a:lnTo>
                  <a:pt x="2611" y="900"/>
                </a:lnTo>
                <a:lnTo>
                  <a:pt x="2614" y="900"/>
                </a:lnTo>
                <a:lnTo>
                  <a:pt x="2617" y="901"/>
                </a:lnTo>
                <a:lnTo>
                  <a:pt x="2619" y="902"/>
                </a:lnTo>
                <a:lnTo>
                  <a:pt x="2622" y="902"/>
                </a:lnTo>
                <a:lnTo>
                  <a:pt x="2625" y="903"/>
                </a:lnTo>
                <a:lnTo>
                  <a:pt x="2628" y="904"/>
                </a:lnTo>
                <a:lnTo>
                  <a:pt x="2631" y="895"/>
                </a:lnTo>
                <a:lnTo>
                  <a:pt x="2634" y="896"/>
                </a:lnTo>
                <a:lnTo>
                  <a:pt x="2636" y="896"/>
                </a:lnTo>
                <a:lnTo>
                  <a:pt x="2639" y="896"/>
                </a:lnTo>
                <a:lnTo>
                  <a:pt x="2641" y="896"/>
                </a:lnTo>
                <a:lnTo>
                  <a:pt x="2644" y="897"/>
                </a:lnTo>
                <a:lnTo>
                  <a:pt x="2647" y="897"/>
                </a:lnTo>
                <a:lnTo>
                  <a:pt x="2650" y="897"/>
                </a:lnTo>
                <a:lnTo>
                  <a:pt x="2653" y="897"/>
                </a:lnTo>
                <a:lnTo>
                  <a:pt x="2656" y="896"/>
                </a:lnTo>
                <a:lnTo>
                  <a:pt x="2659" y="897"/>
                </a:lnTo>
                <a:lnTo>
                  <a:pt x="2662" y="897"/>
                </a:lnTo>
                <a:lnTo>
                  <a:pt x="2665" y="898"/>
                </a:lnTo>
                <a:lnTo>
                  <a:pt x="2667" y="899"/>
                </a:lnTo>
                <a:lnTo>
                  <a:pt x="2670" y="900"/>
                </a:lnTo>
                <a:lnTo>
                  <a:pt x="2673" y="901"/>
                </a:lnTo>
                <a:lnTo>
                  <a:pt x="2676" y="901"/>
                </a:lnTo>
                <a:lnTo>
                  <a:pt x="2679" y="902"/>
                </a:lnTo>
                <a:lnTo>
                  <a:pt x="2682" y="901"/>
                </a:lnTo>
                <a:lnTo>
                  <a:pt x="2685" y="901"/>
                </a:lnTo>
                <a:lnTo>
                  <a:pt x="2688" y="901"/>
                </a:lnTo>
                <a:lnTo>
                  <a:pt x="2690" y="901"/>
                </a:lnTo>
                <a:lnTo>
                  <a:pt x="2693" y="902"/>
                </a:lnTo>
                <a:lnTo>
                  <a:pt x="2696" y="902"/>
                </a:lnTo>
                <a:lnTo>
                  <a:pt x="2698" y="902"/>
                </a:lnTo>
                <a:lnTo>
                  <a:pt x="2701" y="902"/>
                </a:lnTo>
                <a:lnTo>
                  <a:pt x="2704" y="903"/>
                </a:lnTo>
                <a:lnTo>
                  <a:pt x="2707" y="900"/>
                </a:lnTo>
                <a:lnTo>
                  <a:pt x="2710" y="901"/>
                </a:lnTo>
                <a:lnTo>
                  <a:pt x="2713" y="902"/>
                </a:lnTo>
                <a:lnTo>
                  <a:pt x="2715" y="903"/>
                </a:lnTo>
                <a:lnTo>
                  <a:pt x="2718" y="903"/>
                </a:lnTo>
                <a:lnTo>
                  <a:pt x="2721" y="904"/>
                </a:lnTo>
                <a:lnTo>
                  <a:pt x="2724" y="905"/>
                </a:lnTo>
                <a:lnTo>
                  <a:pt x="2727" y="905"/>
                </a:lnTo>
                <a:lnTo>
                  <a:pt x="2730" y="906"/>
                </a:lnTo>
                <a:lnTo>
                  <a:pt x="2733" y="904"/>
                </a:lnTo>
                <a:lnTo>
                  <a:pt x="2736" y="905"/>
                </a:lnTo>
                <a:lnTo>
                  <a:pt x="2738" y="905"/>
                </a:lnTo>
                <a:lnTo>
                  <a:pt x="2741" y="906"/>
                </a:lnTo>
                <a:lnTo>
                  <a:pt x="2744" y="906"/>
                </a:lnTo>
                <a:lnTo>
                  <a:pt x="2747" y="907"/>
                </a:lnTo>
                <a:lnTo>
                  <a:pt x="2750" y="908"/>
                </a:lnTo>
                <a:lnTo>
                  <a:pt x="2753" y="908"/>
                </a:lnTo>
                <a:lnTo>
                  <a:pt x="2756" y="909"/>
                </a:lnTo>
                <a:lnTo>
                  <a:pt x="2759" y="907"/>
                </a:lnTo>
                <a:lnTo>
                  <a:pt x="2761" y="907"/>
                </a:lnTo>
                <a:lnTo>
                  <a:pt x="2763" y="908"/>
                </a:lnTo>
                <a:lnTo>
                  <a:pt x="2766" y="908"/>
                </a:lnTo>
                <a:lnTo>
                  <a:pt x="2769" y="908"/>
                </a:lnTo>
                <a:lnTo>
                  <a:pt x="2772" y="909"/>
                </a:lnTo>
                <a:lnTo>
                  <a:pt x="2775" y="909"/>
                </a:lnTo>
                <a:lnTo>
                  <a:pt x="2778" y="910"/>
                </a:lnTo>
                <a:lnTo>
                  <a:pt x="2781" y="910"/>
                </a:lnTo>
                <a:lnTo>
                  <a:pt x="2784" y="910"/>
                </a:lnTo>
                <a:lnTo>
                  <a:pt x="2786" y="910"/>
                </a:lnTo>
                <a:lnTo>
                  <a:pt x="2789" y="912"/>
                </a:lnTo>
                <a:lnTo>
                  <a:pt x="2792" y="913"/>
                </a:lnTo>
                <a:lnTo>
                  <a:pt x="2795" y="913"/>
                </a:lnTo>
                <a:lnTo>
                  <a:pt x="2798" y="914"/>
                </a:lnTo>
                <a:lnTo>
                  <a:pt x="2801" y="914"/>
                </a:lnTo>
                <a:lnTo>
                  <a:pt x="2804" y="915"/>
                </a:lnTo>
                <a:lnTo>
                  <a:pt x="2807" y="915"/>
                </a:lnTo>
                <a:lnTo>
                  <a:pt x="2810" y="920"/>
                </a:lnTo>
                <a:lnTo>
                  <a:pt x="2812" y="921"/>
                </a:lnTo>
                <a:lnTo>
                  <a:pt x="2815" y="922"/>
                </a:lnTo>
                <a:lnTo>
                  <a:pt x="2818" y="923"/>
                </a:lnTo>
                <a:lnTo>
                  <a:pt x="2821" y="924"/>
                </a:lnTo>
                <a:lnTo>
                  <a:pt x="2823" y="925"/>
                </a:lnTo>
                <a:lnTo>
                  <a:pt x="2826" y="926"/>
                </a:lnTo>
                <a:lnTo>
                  <a:pt x="2829" y="927"/>
                </a:lnTo>
                <a:lnTo>
                  <a:pt x="2832" y="928"/>
                </a:lnTo>
                <a:lnTo>
                  <a:pt x="2834" y="929"/>
                </a:lnTo>
                <a:lnTo>
                  <a:pt x="2837" y="930"/>
                </a:lnTo>
                <a:lnTo>
                  <a:pt x="2840" y="936"/>
                </a:lnTo>
                <a:lnTo>
                  <a:pt x="2843" y="937"/>
                </a:lnTo>
                <a:lnTo>
                  <a:pt x="2846" y="938"/>
                </a:lnTo>
                <a:lnTo>
                  <a:pt x="2849" y="939"/>
                </a:lnTo>
                <a:lnTo>
                  <a:pt x="2852" y="940"/>
                </a:lnTo>
                <a:lnTo>
                  <a:pt x="2855" y="941"/>
                </a:lnTo>
                <a:lnTo>
                  <a:pt x="2858" y="942"/>
                </a:lnTo>
                <a:lnTo>
                  <a:pt x="2860" y="943"/>
                </a:lnTo>
                <a:lnTo>
                  <a:pt x="2863" y="943"/>
                </a:lnTo>
                <a:lnTo>
                  <a:pt x="2866" y="944"/>
                </a:lnTo>
                <a:lnTo>
                  <a:pt x="2869" y="945"/>
                </a:lnTo>
                <a:lnTo>
                  <a:pt x="2872" y="945"/>
                </a:lnTo>
                <a:lnTo>
                  <a:pt x="2875" y="946"/>
                </a:lnTo>
                <a:lnTo>
                  <a:pt x="2878" y="947"/>
                </a:lnTo>
                <a:lnTo>
                  <a:pt x="2881" y="947"/>
                </a:lnTo>
                <a:lnTo>
                  <a:pt x="2883" y="948"/>
                </a:lnTo>
                <a:lnTo>
                  <a:pt x="2886" y="948"/>
                </a:lnTo>
                <a:lnTo>
                  <a:pt x="2888" y="949"/>
                </a:lnTo>
                <a:lnTo>
                  <a:pt x="2891" y="949"/>
                </a:lnTo>
                <a:lnTo>
                  <a:pt x="2894" y="949"/>
                </a:lnTo>
                <a:lnTo>
                  <a:pt x="2897" y="949"/>
                </a:lnTo>
                <a:lnTo>
                  <a:pt x="2900" y="949"/>
                </a:lnTo>
                <a:lnTo>
                  <a:pt x="2903" y="949"/>
                </a:lnTo>
                <a:lnTo>
                  <a:pt x="2906" y="949"/>
                </a:lnTo>
                <a:lnTo>
                  <a:pt x="2908" y="949"/>
                </a:lnTo>
                <a:lnTo>
                  <a:pt x="2911" y="949"/>
                </a:lnTo>
                <a:lnTo>
                  <a:pt x="2914" y="949"/>
                </a:lnTo>
                <a:lnTo>
                  <a:pt x="2917" y="948"/>
                </a:lnTo>
                <a:lnTo>
                  <a:pt x="2920" y="949"/>
                </a:lnTo>
                <a:lnTo>
                  <a:pt x="2923" y="949"/>
                </a:lnTo>
                <a:lnTo>
                  <a:pt x="2926" y="949"/>
                </a:lnTo>
                <a:lnTo>
                  <a:pt x="2929" y="949"/>
                </a:lnTo>
                <a:lnTo>
                  <a:pt x="2931" y="949"/>
                </a:lnTo>
                <a:lnTo>
                  <a:pt x="2934" y="950"/>
                </a:lnTo>
                <a:lnTo>
                  <a:pt x="2937" y="950"/>
                </a:lnTo>
                <a:lnTo>
                  <a:pt x="2940" y="950"/>
                </a:lnTo>
                <a:lnTo>
                  <a:pt x="2943" y="943"/>
                </a:lnTo>
                <a:lnTo>
                  <a:pt x="2946" y="943"/>
                </a:lnTo>
                <a:lnTo>
                  <a:pt x="2949" y="944"/>
                </a:lnTo>
                <a:lnTo>
                  <a:pt x="2951" y="944"/>
                </a:lnTo>
                <a:lnTo>
                  <a:pt x="2954" y="944"/>
                </a:lnTo>
                <a:lnTo>
                  <a:pt x="2956" y="945"/>
                </a:lnTo>
                <a:lnTo>
                  <a:pt x="2959" y="945"/>
                </a:lnTo>
                <a:lnTo>
                  <a:pt x="2962" y="946"/>
                </a:lnTo>
                <a:lnTo>
                  <a:pt x="2965" y="946"/>
                </a:lnTo>
                <a:lnTo>
                  <a:pt x="2968" y="947"/>
                </a:lnTo>
                <a:lnTo>
                  <a:pt x="2971" y="937"/>
                </a:lnTo>
                <a:lnTo>
                  <a:pt x="2974" y="938"/>
                </a:lnTo>
                <a:lnTo>
                  <a:pt x="2977" y="938"/>
                </a:lnTo>
                <a:lnTo>
                  <a:pt x="2979" y="939"/>
                </a:lnTo>
                <a:lnTo>
                  <a:pt x="2982" y="939"/>
                </a:lnTo>
                <a:lnTo>
                  <a:pt x="2985" y="939"/>
                </a:lnTo>
                <a:lnTo>
                  <a:pt x="2988" y="940"/>
                </a:lnTo>
                <a:lnTo>
                  <a:pt x="2991" y="940"/>
                </a:lnTo>
                <a:lnTo>
                  <a:pt x="2994" y="935"/>
                </a:lnTo>
                <a:lnTo>
                  <a:pt x="2997" y="935"/>
                </a:lnTo>
                <a:lnTo>
                  <a:pt x="3000" y="936"/>
                </a:lnTo>
                <a:lnTo>
                  <a:pt x="3003" y="936"/>
                </a:lnTo>
                <a:lnTo>
                  <a:pt x="3005" y="937"/>
                </a:lnTo>
                <a:lnTo>
                  <a:pt x="3008" y="937"/>
                </a:lnTo>
                <a:lnTo>
                  <a:pt x="3011" y="938"/>
                </a:lnTo>
                <a:lnTo>
                  <a:pt x="3013" y="938"/>
                </a:lnTo>
                <a:lnTo>
                  <a:pt x="3016" y="938"/>
                </a:lnTo>
                <a:lnTo>
                  <a:pt x="3019" y="933"/>
                </a:lnTo>
                <a:lnTo>
                  <a:pt x="3022" y="933"/>
                </a:lnTo>
                <a:lnTo>
                  <a:pt x="3025" y="934"/>
                </a:lnTo>
                <a:lnTo>
                  <a:pt x="3027" y="934"/>
                </a:lnTo>
                <a:lnTo>
                  <a:pt x="3030" y="934"/>
                </a:lnTo>
                <a:lnTo>
                  <a:pt x="3033" y="934"/>
                </a:lnTo>
                <a:lnTo>
                  <a:pt x="3036" y="935"/>
                </a:lnTo>
                <a:lnTo>
                  <a:pt x="3039" y="935"/>
                </a:lnTo>
                <a:lnTo>
                  <a:pt x="3042" y="936"/>
                </a:lnTo>
                <a:lnTo>
                  <a:pt x="3045" y="930"/>
                </a:lnTo>
                <a:lnTo>
                  <a:pt x="3048" y="931"/>
                </a:lnTo>
                <a:lnTo>
                  <a:pt x="3051" y="932"/>
                </a:lnTo>
                <a:lnTo>
                  <a:pt x="3053" y="932"/>
                </a:lnTo>
                <a:lnTo>
                  <a:pt x="3056" y="933"/>
                </a:lnTo>
                <a:lnTo>
                  <a:pt x="3059" y="933"/>
                </a:lnTo>
                <a:lnTo>
                  <a:pt x="3062" y="934"/>
                </a:lnTo>
                <a:lnTo>
                  <a:pt x="3065" y="934"/>
                </a:lnTo>
                <a:lnTo>
                  <a:pt x="3068" y="934"/>
                </a:lnTo>
                <a:lnTo>
                  <a:pt x="3071" y="929"/>
                </a:lnTo>
                <a:lnTo>
                  <a:pt x="3074" y="930"/>
                </a:lnTo>
                <a:lnTo>
                  <a:pt x="3075" y="930"/>
                </a:lnTo>
                <a:lnTo>
                  <a:pt x="3078" y="930"/>
                </a:lnTo>
                <a:lnTo>
                  <a:pt x="3081" y="931"/>
                </a:lnTo>
                <a:lnTo>
                  <a:pt x="3084" y="931"/>
                </a:lnTo>
                <a:lnTo>
                  <a:pt x="3087" y="932"/>
                </a:lnTo>
                <a:lnTo>
                  <a:pt x="3090" y="932"/>
                </a:lnTo>
                <a:lnTo>
                  <a:pt x="3093" y="933"/>
                </a:lnTo>
                <a:lnTo>
                  <a:pt x="3096" y="933"/>
                </a:lnTo>
                <a:lnTo>
                  <a:pt x="3099" y="928"/>
                </a:lnTo>
                <a:lnTo>
                  <a:pt x="3101" y="928"/>
                </a:lnTo>
                <a:lnTo>
                  <a:pt x="3104" y="929"/>
                </a:lnTo>
                <a:lnTo>
                  <a:pt x="3107" y="929"/>
                </a:lnTo>
                <a:lnTo>
                  <a:pt x="3110" y="930"/>
                </a:lnTo>
                <a:lnTo>
                  <a:pt x="3113" y="930"/>
                </a:lnTo>
                <a:lnTo>
                  <a:pt x="3116" y="931"/>
                </a:lnTo>
                <a:lnTo>
                  <a:pt x="3119" y="931"/>
                </a:lnTo>
                <a:lnTo>
                  <a:pt x="3122" y="931"/>
                </a:lnTo>
                <a:lnTo>
                  <a:pt x="3124" y="927"/>
                </a:lnTo>
                <a:lnTo>
                  <a:pt x="3127" y="928"/>
                </a:lnTo>
                <a:lnTo>
                  <a:pt x="3130" y="928"/>
                </a:lnTo>
                <a:lnTo>
                  <a:pt x="3133" y="929"/>
                </a:lnTo>
                <a:lnTo>
                  <a:pt x="3136" y="930"/>
                </a:lnTo>
                <a:lnTo>
                  <a:pt x="3138" y="930"/>
                </a:lnTo>
                <a:lnTo>
                  <a:pt x="3141" y="931"/>
                </a:lnTo>
                <a:lnTo>
                  <a:pt x="3144" y="932"/>
                </a:lnTo>
                <a:lnTo>
                  <a:pt x="3147" y="932"/>
                </a:lnTo>
                <a:lnTo>
                  <a:pt x="3149" y="927"/>
                </a:lnTo>
                <a:lnTo>
                  <a:pt x="3152" y="927"/>
                </a:lnTo>
                <a:lnTo>
                  <a:pt x="3155" y="928"/>
                </a:lnTo>
                <a:lnTo>
                  <a:pt x="3158" y="928"/>
                </a:lnTo>
                <a:lnTo>
                  <a:pt x="3161" y="929"/>
                </a:lnTo>
                <a:lnTo>
                  <a:pt x="3164" y="929"/>
                </a:lnTo>
                <a:lnTo>
                  <a:pt x="3167" y="930"/>
                </a:lnTo>
                <a:lnTo>
                  <a:pt x="3170" y="930"/>
                </a:lnTo>
                <a:lnTo>
                  <a:pt x="3172" y="931"/>
                </a:lnTo>
                <a:lnTo>
                  <a:pt x="3175" y="926"/>
                </a:lnTo>
                <a:lnTo>
                  <a:pt x="3178" y="926"/>
                </a:lnTo>
                <a:lnTo>
                  <a:pt x="3181" y="927"/>
                </a:lnTo>
                <a:lnTo>
                  <a:pt x="3184" y="927"/>
                </a:lnTo>
                <a:lnTo>
                  <a:pt x="3187" y="928"/>
                </a:lnTo>
                <a:lnTo>
                  <a:pt x="3190" y="928"/>
                </a:lnTo>
                <a:lnTo>
                  <a:pt x="3193" y="929"/>
                </a:lnTo>
                <a:lnTo>
                  <a:pt x="3196" y="929"/>
                </a:lnTo>
                <a:lnTo>
                  <a:pt x="3198" y="930"/>
                </a:lnTo>
                <a:lnTo>
                  <a:pt x="3201" y="925"/>
                </a:lnTo>
                <a:lnTo>
                  <a:pt x="3203" y="926"/>
                </a:lnTo>
                <a:lnTo>
                  <a:pt x="3206" y="927"/>
                </a:lnTo>
                <a:lnTo>
                  <a:pt x="3209" y="927"/>
                </a:lnTo>
                <a:lnTo>
                  <a:pt x="3212" y="928"/>
                </a:lnTo>
                <a:lnTo>
                  <a:pt x="3215" y="928"/>
                </a:lnTo>
                <a:lnTo>
                  <a:pt x="3218" y="929"/>
                </a:lnTo>
                <a:lnTo>
                  <a:pt x="3220" y="930"/>
                </a:lnTo>
                <a:lnTo>
                  <a:pt x="3223" y="930"/>
                </a:lnTo>
                <a:lnTo>
                  <a:pt x="3226" y="925"/>
                </a:lnTo>
                <a:lnTo>
                  <a:pt x="3229" y="926"/>
                </a:lnTo>
                <a:lnTo>
                  <a:pt x="3232" y="927"/>
                </a:lnTo>
                <a:lnTo>
                  <a:pt x="3235" y="927"/>
                </a:lnTo>
                <a:lnTo>
                  <a:pt x="3238" y="928"/>
                </a:lnTo>
                <a:lnTo>
                  <a:pt x="3241" y="929"/>
                </a:lnTo>
                <a:lnTo>
                  <a:pt x="3244" y="929"/>
                </a:lnTo>
                <a:lnTo>
                  <a:pt x="3246" y="930"/>
                </a:lnTo>
                <a:lnTo>
                  <a:pt x="3249" y="930"/>
                </a:lnTo>
                <a:lnTo>
                  <a:pt x="3252" y="931"/>
                </a:lnTo>
                <a:lnTo>
                  <a:pt x="3255" y="926"/>
                </a:lnTo>
                <a:lnTo>
                  <a:pt x="3258" y="927"/>
                </a:lnTo>
                <a:lnTo>
                  <a:pt x="3261" y="927"/>
                </a:lnTo>
                <a:lnTo>
                  <a:pt x="3264" y="928"/>
                </a:lnTo>
                <a:lnTo>
                  <a:pt x="3266" y="929"/>
                </a:lnTo>
                <a:lnTo>
                  <a:pt x="3268" y="929"/>
                </a:lnTo>
                <a:lnTo>
                  <a:pt x="3271" y="930"/>
                </a:lnTo>
                <a:lnTo>
                  <a:pt x="3274" y="926"/>
                </a:lnTo>
                <a:lnTo>
                  <a:pt x="3277" y="927"/>
                </a:lnTo>
                <a:lnTo>
                  <a:pt x="3280" y="927"/>
                </a:lnTo>
                <a:lnTo>
                  <a:pt x="3283" y="928"/>
                </a:lnTo>
                <a:lnTo>
                  <a:pt x="3286" y="928"/>
                </a:lnTo>
                <a:lnTo>
                  <a:pt x="3289" y="929"/>
                </a:lnTo>
                <a:lnTo>
                  <a:pt x="3292" y="930"/>
                </a:lnTo>
                <a:lnTo>
                  <a:pt x="3294" y="930"/>
                </a:lnTo>
                <a:lnTo>
                  <a:pt x="3297" y="931"/>
                </a:lnTo>
                <a:lnTo>
                  <a:pt x="3300" y="931"/>
                </a:lnTo>
                <a:lnTo>
                  <a:pt x="3303" y="932"/>
                </a:lnTo>
                <a:lnTo>
                  <a:pt x="3306" y="927"/>
                </a:lnTo>
                <a:lnTo>
                  <a:pt x="3309" y="927"/>
                </a:lnTo>
                <a:lnTo>
                  <a:pt x="3312" y="928"/>
                </a:lnTo>
                <a:lnTo>
                  <a:pt x="3315" y="928"/>
                </a:lnTo>
                <a:lnTo>
                  <a:pt x="3317" y="929"/>
                </a:lnTo>
                <a:lnTo>
                  <a:pt x="3320" y="929"/>
                </a:lnTo>
                <a:lnTo>
                  <a:pt x="3323" y="930"/>
                </a:lnTo>
                <a:lnTo>
                  <a:pt x="3326" y="931"/>
                </a:lnTo>
                <a:lnTo>
                  <a:pt x="3328" y="931"/>
                </a:lnTo>
                <a:lnTo>
                  <a:pt x="3331" y="927"/>
                </a:lnTo>
                <a:lnTo>
                  <a:pt x="3334" y="928"/>
                </a:lnTo>
                <a:lnTo>
                  <a:pt x="3337" y="928"/>
                </a:lnTo>
                <a:lnTo>
                  <a:pt x="3340" y="929"/>
                </a:lnTo>
                <a:lnTo>
                  <a:pt x="3342" y="929"/>
                </a:lnTo>
                <a:lnTo>
                  <a:pt x="3345" y="930"/>
                </a:lnTo>
                <a:lnTo>
                  <a:pt x="3348" y="931"/>
                </a:lnTo>
                <a:lnTo>
                  <a:pt x="3351" y="931"/>
                </a:lnTo>
                <a:lnTo>
                  <a:pt x="3354" y="932"/>
                </a:lnTo>
                <a:lnTo>
                  <a:pt x="3357" y="932"/>
                </a:lnTo>
                <a:lnTo>
                  <a:pt x="3360" y="928"/>
                </a:lnTo>
                <a:lnTo>
                  <a:pt x="3363" y="929"/>
                </a:lnTo>
                <a:lnTo>
                  <a:pt x="3365" y="929"/>
                </a:lnTo>
                <a:lnTo>
                  <a:pt x="3368" y="930"/>
                </a:lnTo>
                <a:lnTo>
                  <a:pt x="3371" y="930"/>
                </a:lnTo>
                <a:lnTo>
                  <a:pt x="3374" y="931"/>
                </a:lnTo>
                <a:lnTo>
                  <a:pt x="3377" y="931"/>
                </a:lnTo>
                <a:lnTo>
                  <a:pt x="3380" y="932"/>
                </a:lnTo>
                <a:lnTo>
                  <a:pt x="3383" y="929"/>
                </a:lnTo>
                <a:lnTo>
                  <a:pt x="3386" y="930"/>
                </a:lnTo>
                <a:lnTo>
                  <a:pt x="3389" y="930"/>
                </a:lnTo>
                <a:lnTo>
                  <a:pt x="3390" y="931"/>
                </a:lnTo>
                <a:lnTo>
                  <a:pt x="3393" y="931"/>
                </a:lnTo>
                <a:lnTo>
                  <a:pt x="3396" y="932"/>
                </a:lnTo>
                <a:lnTo>
                  <a:pt x="3399" y="933"/>
                </a:lnTo>
                <a:lnTo>
                  <a:pt x="3402" y="933"/>
                </a:lnTo>
                <a:lnTo>
                  <a:pt x="3405" y="934"/>
                </a:lnTo>
                <a:lnTo>
                  <a:pt x="3408" y="931"/>
                </a:lnTo>
                <a:lnTo>
                  <a:pt x="3411" y="932"/>
                </a:lnTo>
                <a:lnTo>
                  <a:pt x="3413" y="932"/>
                </a:lnTo>
                <a:lnTo>
                  <a:pt x="3416" y="933"/>
                </a:lnTo>
                <a:lnTo>
                  <a:pt x="3419" y="933"/>
                </a:lnTo>
                <a:lnTo>
                  <a:pt x="3422" y="934"/>
                </a:lnTo>
                <a:lnTo>
                  <a:pt x="3425" y="934"/>
                </a:lnTo>
                <a:lnTo>
                  <a:pt x="3428" y="934"/>
                </a:lnTo>
                <a:lnTo>
                  <a:pt x="3431" y="935"/>
                </a:lnTo>
                <a:lnTo>
                  <a:pt x="3434" y="933"/>
                </a:lnTo>
                <a:lnTo>
                  <a:pt x="3437" y="934"/>
                </a:lnTo>
                <a:lnTo>
                  <a:pt x="3439" y="934"/>
                </a:lnTo>
                <a:lnTo>
                  <a:pt x="3442" y="934"/>
                </a:lnTo>
                <a:lnTo>
                  <a:pt x="3445" y="934"/>
                </a:lnTo>
                <a:lnTo>
                  <a:pt x="3448" y="935"/>
                </a:lnTo>
                <a:lnTo>
                  <a:pt x="3451" y="935"/>
                </a:lnTo>
                <a:lnTo>
                  <a:pt x="3453" y="936"/>
                </a:lnTo>
                <a:lnTo>
                  <a:pt x="3456" y="937"/>
                </a:lnTo>
                <a:lnTo>
                  <a:pt x="3459" y="937"/>
                </a:lnTo>
                <a:lnTo>
                  <a:pt x="3461" y="935"/>
                </a:lnTo>
                <a:lnTo>
                  <a:pt x="3464" y="935"/>
                </a:lnTo>
                <a:lnTo>
                  <a:pt x="3467" y="936"/>
                </a:lnTo>
                <a:lnTo>
                  <a:pt x="3470" y="936"/>
                </a:lnTo>
                <a:lnTo>
                  <a:pt x="3473" y="937"/>
                </a:lnTo>
                <a:lnTo>
                  <a:pt x="3476" y="937"/>
                </a:lnTo>
                <a:lnTo>
                  <a:pt x="3479" y="938"/>
                </a:lnTo>
                <a:lnTo>
                  <a:pt x="3482" y="936"/>
                </a:lnTo>
                <a:lnTo>
                  <a:pt x="3485" y="937"/>
                </a:lnTo>
                <a:lnTo>
                  <a:pt x="3487" y="937"/>
                </a:lnTo>
                <a:lnTo>
                  <a:pt x="3490" y="938"/>
                </a:lnTo>
                <a:lnTo>
                  <a:pt x="3493" y="939"/>
                </a:lnTo>
                <a:lnTo>
                  <a:pt x="3496" y="939"/>
                </a:lnTo>
                <a:lnTo>
                  <a:pt x="3499" y="940"/>
                </a:lnTo>
                <a:lnTo>
                  <a:pt x="3502" y="940"/>
                </a:lnTo>
                <a:lnTo>
                  <a:pt x="3505" y="941"/>
                </a:lnTo>
                <a:lnTo>
                  <a:pt x="3508" y="938"/>
                </a:lnTo>
                <a:lnTo>
                  <a:pt x="3510" y="939"/>
                </a:lnTo>
                <a:lnTo>
                  <a:pt x="3513" y="940"/>
                </a:lnTo>
                <a:lnTo>
                  <a:pt x="3515" y="940"/>
                </a:lnTo>
                <a:lnTo>
                  <a:pt x="3518" y="941"/>
                </a:lnTo>
                <a:lnTo>
                  <a:pt x="3521" y="941"/>
                </a:lnTo>
                <a:lnTo>
                  <a:pt x="3524" y="942"/>
                </a:lnTo>
                <a:lnTo>
                  <a:pt x="3527" y="942"/>
                </a:lnTo>
                <a:lnTo>
                  <a:pt x="3530" y="943"/>
                </a:lnTo>
                <a:lnTo>
                  <a:pt x="3533" y="944"/>
                </a:lnTo>
                <a:lnTo>
                  <a:pt x="3535" y="944"/>
                </a:lnTo>
                <a:lnTo>
                  <a:pt x="3538" y="945"/>
                </a:lnTo>
                <a:lnTo>
                  <a:pt x="3541" y="945"/>
                </a:lnTo>
                <a:lnTo>
                  <a:pt x="3544" y="946"/>
                </a:lnTo>
                <a:lnTo>
                  <a:pt x="3547" y="942"/>
                </a:lnTo>
                <a:lnTo>
                  <a:pt x="3547" y="704"/>
                </a:lnTo>
                <a:lnTo>
                  <a:pt x="3544" y="707"/>
                </a:lnTo>
                <a:lnTo>
                  <a:pt x="3541" y="706"/>
                </a:lnTo>
                <a:lnTo>
                  <a:pt x="3538" y="706"/>
                </a:lnTo>
                <a:lnTo>
                  <a:pt x="3535" y="705"/>
                </a:lnTo>
                <a:lnTo>
                  <a:pt x="3533" y="705"/>
                </a:lnTo>
                <a:lnTo>
                  <a:pt x="3530" y="704"/>
                </a:lnTo>
                <a:lnTo>
                  <a:pt x="3527" y="704"/>
                </a:lnTo>
                <a:lnTo>
                  <a:pt x="3524" y="703"/>
                </a:lnTo>
                <a:lnTo>
                  <a:pt x="3521" y="703"/>
                </a:lnTo>
                <a:lnTo>
                  <a:pt x="3518" y="702"/>
                </a:lnTo>
                <a:lnTo>
                  <a:pt x="3515" y="701"/>
                </a:lnTo>
                <a:lnTo>
                  <a:pt x="3513" y="701"/>
                </a:lnTo>
                <a:lnTo>
                  <a:pt x="3510" y="700"/>
                </a:lnTo>
                <a:lnTo>
                  <a:pt x="3508" y="700"/>
                </a:lnTo>
                <a:lnTo>
                  <a:pt x="3505" y="701"/>
                </a:lnTo>
                <a:lnTo>
                  <a:pt x="3502" y="701"/>
                </a:lnTo>
                <a:lnTo>
                  <a:pt x="3499" y="700"/>
                </a:lnTo>
                <a:lnTo>
                  <a:pt x="3496" y="700"/>
                </a:lnTo>
                <a:lnTo>
                  <a:pt x="3493" y="699"/>
                </a:lnTo>
                <a:lnTo>
                  <a:pt x="3490" y="698"/>
                </a:lnTo>
                <a:lnTo>
                  <a:pt x="3487" y="698"/>
                </a:lnTo>
                <a:lnTo>
                  <a:pt x="3485" y="697"/>
                </a:lnTo>
                <a:lnTo>
                  <a:pt x="3482" y="697"/>
                </a:lnTo>
                <a:lnTo>
                  <a:pt x="3479" y="698"/>
                </a:lnTo>
                <a:lnTo>
                  <a:pt x="3476" y="697"/>
                </a:lnTo>
                <a:lnTo>
                  <a:pt x="3473" y="697"/>
                </a:lnTo>
                <a:lnTo>
                  <a:pt x="3470" y="696"/>
                </a:lnTo>
                <a:lnTo>
                  <a:pt x="3467" y="696"/>
                </a:lnTo>
                <a:lnTo>
                  <a:pt x="3464" y="695"/>
                </a:lnTo>
                <a:lnTo>
                  <a:pt x="3461" y="695"/>
                </a:lnTo>
                <a:lnTo>
                  <a:pt x="3459" y="696"/>
                </a:lnTo>
                <a:lnTo>
                  <a:pt x="3456" y="696"/>
                </a:lnTo>
                <a:lnTo>
                  <a:pt x="3453" y="695"/>
                </a:lnTo>
                <a:lnTo>
                  <a:pt x="3451" y="695"/>
                </a:lnTo>
                <a:lnTo>
                  <a:pt x="3448" y="694"/>
                </a:lnTo>
                <a:lnTo>
                  <a:pt x="3445" y="694"/>
                </a:lnTo>
                <a:lnTo>
                  <a:pt x="3442" y="694"/>
                </a:lnTo>
                <a:lnTo>
                  <a:pt x="3439" y="693"/>
                </a:lnTo>
                <a:lnTo>
                  <a:pt x="3437" y="693"/>
                </a:lnTo>
                <a:lnTo>
                  <a:pt x="3434" y="692"/>
                </a:lnTo>
                <a:lnTo>
                  <a:pt x="3431" y="694"/>
                </a:lnTo>
                <a:lnTo>
                  <a:pt x="3428" y="693"/>
                </a:lnTo>
                <a:lnTo>
                  <a:pt x="3425" y="693"/>
                </a:lnTo>
                <a:lnTo>
                  <a:pt x="3422" y="692"/>
                </a:lnTo>
                <a:lnTo>
                  <a:pt x="3419" y="692"/>
                </a:lnTo>
                <a:lnTo>
                  <a:pt x="3416" y="691"/>
                </a:lnTo>
                <a:lnTo>
                  <a:pt x="3413" y="691"/>
                </a:lnTo>
                <a:lnTo>
                  <a:pt x="3411" y="690"/>
                </a:lnTo>
                <a:lnTo>
                  <a:pt x="3408" y="690"/>
                </a:lnTo>
                <a:lnTo>
                  <a:pt x="3405" y="691"/>
                </a:lnTo>
                <a:lnTo>
                  <a:pt x="3402" y="691"/>
                </a:lnTo>
                <a:lnTo>
                  <a:pt x="3399" y="690"/>
                </a:lnTo>
                <a:lnTo>
                  <a:pt x="3396" y="690"/>
                </a:lnTo>
                <a:lnTo>
                  <a:pt x="3393" y="689"/>
                </a:lnTo>
                <a:lnTo>
                  <a:pt x="3390" y="688"/>
                </a:lnTo>
                <a:lnTo>
                  <a:pt x="3389" y="688"/>
                </a:lnTo>
                <a:lnTo>
                  <a:pt x="3386" y="687"/>
                </a:lnTo>
                <a:lnTo>
                  <a:pt x="3383" y="687"/>
                </a:lnTo>
                <a:lnTo>
                  <a:pt x="3380" y="689"/>
                </a:lnTo>
                <a:lnTo>
                  <a:pt x="3377" y="688"/>
                </a:lnTo>
                <a:lnTo>
                  <a:pt x="3374" y="688"/>
                </a:lnTo>
                <a:lnTo>
                  <a:pt x="3371" y="687"/>
                </a:lnTo>
                <a:lnTo>
                  <a:pt x="3368" y="686"/>
                </a:lnTo>
                <a:lnTo>
                  <a:pt x="3365" y="686"/>
                </a:lnTo>
                <a:lnTo>
                  <a:pt x="3363" y="685"/>
                </a:lnTo>
                <a:lnTo>
                  <a:pt x="3360" y="685"/>
                </a:lnTo>
                <a:lnTo>
                  <a:pt x="3357" y="688"/>
                </a:lnTo>
                <a:lnTo>
                  <a:pt x="3354" y="687"/>
                </a:lnTo>
                <a:lnTo>
                  <a:pt x="3351" y="687"/>
                </a:lnTo>
                <a:lnTo>
                  <a:pt x="3348" y="686"/>
                </a:lnTo>
                <a:lnTo>
                  <a:pt x="3345" y="685"/>
                </a:lnTo>
                <a:lnTo>
                  <a:pt x="3342" y="685"/>
                </a:lnTo>
                <a:lnTo>
                  <a:pt x="3340" y="684"/>
                </a:lnTo>
                <a:lnTo>
                  <a:pt x="3337" y="684"/>
                </a:lnTo>
                <a:lnTo>
                  <a:pt x="3334" y="683"/>
                </a:lnTo>
                <a:lnTo>
                  <a:pt x="3331" y="683"/>
                </a:lnTo>
                <a:lnTo>
                  <a:pt x="3328" y="685"/>
                </a:lnTo>
                <a:lnTo>
                  <a:pt x="3326" y="685"/>
                </a:lnTo>
                <a:lnTo>
                  <a:pt x="3323" y="684"/>
                </a:lnTo>
                <a:lnTo>
                  <a:pt x="3320" y="684"/>
                </a:lnTo>
                <a:lnTo>
                  <a:pt x="3317" y="683"/>
                </a:lnTo>
                <a:lnTo>
                  <a:pt x="3315" y="683"/>
                </a:lnTo>
                <a:lnTo>
                  <a:pt x="3312" y="682"/>
                </a:lnTo>
                <a:lnTo>
                  <a:pt x="3309" y="681"/>
                </a:lnTo>
                <a:lnTo>
                  <a:pt x="3306" y="681"/>
                </a:lnTo>
                <a:lnTo>
                  <a:pt x="3303" y="685"/>
                </a:lnTo>
                <a:lnTo>
                  <a:pt x="3300" y="684"/>
                </a:lnTo>
                <a:lnTo>
                  <a:pt x="3297" y="683"/>
                </a:lnTo>
                <a:lnTo>
                  <a:pt x="3294" y="683"/>
                </a:lnTo>
                <a:lnTo>
                  <a:pt x="3292" y="682"/>
                </a:lnTo>
                <a:lnTo>
                  <a:pt x="3289" y="682"/>
                </a:lnTo>
                <a:lnTo>
                  <a:pt x="3286" y="681"/>
                </a:lnTo>
                <a:lnTo>
                  <a:pt x="3283" y="680"/>
                </a:lnTo>
                <a:lnTo>
                  <a:pt x="3280" y="680"/>
                </a:lnTo>
                <a:lnTo>
                  <a:pt x="3277" y="679"/>
                </a:lnTo>
                <a:lnTo>
                  <a:pt x="3274" y="679"/>
                </a:lnTo>
                <a:lnTo>
                  <a:pt x="3271" y="681"/>
                </a:lnTo>
                <a:lnTo>
                  <a:pt x="3268" y="681"/>
                </a:lnTo>
                <a:lnTo>
                  <a:pt x="3266" y="680"/>
                </a:lnTo>
                <a:lnTo>
                  <a:pt x="3264" y="679"/>
                </a:lnTo>
                <a:lnTo>
                  <a:pt x="3261" y="679"/>
                </a:lnTo>
                <a:lnTo>
                  <a:pt x="3258" y="678"/>
                </a:lnTo>
                <a:lnTo>
                  <a:pt x="3255" y="678"/>
                </a:lnTo>
                <a:lnTo>
                  <a:pt x="3252" y="681"/>
                </a:lnTo>
                <a:lnTo>
                  <a:pt x="3249" y="680"/>
                </a:lnTo>
                <a:lnTo>
                  <a:pt x="3246" y="680"/>
                </a:lnTo>
                <a:lnTo>
                  <a:pt x="3244" y="679"/>
                </a:lnTo>
                <a:lnTo>
                  <a:pt x="3241" y="678"/>
                </a:lnTo>
                <a:lnTo>
                  <a:pt x="3238" y="678"/>
                </a:lnTo>
                <a:lnTo>
                  <a:pt x="3235" y="677"/>
                </a:lnTo>
                <a:lnTo>
                  <a:pt x="3232" y="677"/>
                </a:lnTo>
                <a:lnTo>
                  <a:pt x="3229" y="676"/>
                </a:lnTo>
                <a:lnTo>
                  <a:pt x="3226" y="675"/>
                </a:lnTo>
                <a:lnTo>
                  <a:pt x="3223" y="679"/>
                </a:lnTo>
                <a:lnTo>
                  <a:pt x="3220" y="678"/>
                </a:lnTo>
                <a:lnTo>
                  <a:pt x="3218" y="677"/>
                </a:lnTo>
                <a:lnTo>
                  <a:pt x="3215" y="677"/>
                </a:lnTo>
                <a:lnTo>
                  <a:pt x="3212" y="676"/>
                </a:lnTo>
                <a:lnTo>
                  <a:pt x="3209" y="676"/>
                </a:lnTo>
                <a:lnTo>
                  <a:pt x="3206" y="675"/>
                </a:lnTo>
                <a:lnTo>
                  <a:pt x="3203" y="675"/>
                </a:lnTo>
                <a:lnTo>
                  <a:pt x="3201" y="674"/>
                </a:lnTo>
                <a:lnTo>
                  <a:pt x="3198" y="677"/>
                </a:lnTo>
                <a:lnTo>
                  <a:pt x="3196" y="677"/>
                </a:lnTo>
                <a:lnTo>
                  <a:pt x="3193" y="676"/>
                </a:lnTo>
                <a:lnTo>
                  <a:pt x="3190" y="676"/>
                </a:lnTo>
                <a:lnTo>
                  <a:pt x="3187" y="675"/>
                </a:lnTo>
                <a:lnTo>
                  <a:pt x="3184" y="675"/>
                </a:lnTo>
                <a:lnTo>
                  <a:pt x="3181" y="674"/>
                </a:lnTo>
                <a:lnTo>
                  <a:pt x="3178" y="674"/>
                </a:lnTo>
                <a:lnTo>
                  <a:pt x="3175" y="673"/>
                </a:lnTo>
                <a:lnTo>
                  <a:pt x="3172" y="676"/>
                </a:lnTo>
                <a:lnTo>
                  <a:pt x="3170" y="676"/>
                </a:lnTo>
                <a:lnTo>
                  <a:pt x="3167" y="675"/>
                </a:lnTo>
                <a:lnTo>
                  <a:pt x="3164" y="675"/>
                </a:lnTo>
                <a:lnTo>
                  <a:pt x="3161" y="674"/>
                </a:lnTo>
                <a:lnTo>
                  <a:pt x="3158" y="674"/>
                </a:lnTo>
                <a:lnTo>
                  <a:pt x="3155" y="673"/>
                </a:lnTo>
                <a:lnTo>
                  <a:pt x="3152" y="673"/>
                </a:lnTo>
                <a:lnTo>
                  <a:pt x="3149" y="672"/>
                </a:lnTo>
                <a:lnTo>
                  <a:pt x="3147" y="676"/>
                </a:lnTo>
                <a:lnTo>
                  <a:pt x="3144" y="676"/>
                </a:lnTo>
                <a:lnTo>
                  <a:pt x="3141" y="675"/>
                </a:lnTo>
                <a:lnTo>
                  <a:pt x="3138" y="674"/>
                </a:lnTo>
                <a:lnTo>
                  <a:pt x="3136" y="674"/>
                </a:lnTo>
                <a:lnTo>
                  <a:pt x="3133" y="673"/>
                </a:lnTo>
                <a:lnTo>
                  <a:pt x="3130" y="672"/>
                </a:lnTo>
                <a:lnTo>
                  <a:pt x="3127" y="672"/>
                </a:lnTo>
                <a:lnTo>
                  <a:pt x="3124" y="671"/>
                </a:lnTo>
                <a:lnTo>
                  <a:pt x="3122" y="674"/>
                </a:lnTo>
                <a:lnTo>
                  <a:pt x="3119" y="674"/>
                </a:lnTo>
                <a:lnTo>
                  <a:pt x="3116" y="673"/>
                </a:lnTo>
                <a:lnTo>
                  <a:pt x="3113" y="673"/>
                </a:lnTo>
                <a:lnTo>
                  <a:pt x="3110" y="672"/>
                </a:lnTo>
                <a:lnTo>
                  <a:pt x="3107" y="672"/>
                </a:lnTo>
                <a:lnTo>
                  <a:pt x="3104" y="671"/>
                </a:lnTo>
                <a:lnTo>
                  <a:pt x="3101" y="671"/>
                </a:lnTo>
                <a:lnTo>
                  <a:pt x="3099" y="670"/>
                </a:lnTo>
                <a:lnTo>
                  <a:pt x="3096" y="674"/>
                </a:lnTo>
                <a:lnTo>
                  <a:pt x="3093" y="674"/>
                </a:lnTo>
                <a:lnTo>
                  <a:pt x="3090" y="673"/>
                </a:lnTo>
                <a:lnTo>
                  <a:pt x="3087" y="673"/>
                </a:lnTo>
                <a:lnTo>
                  <a:pt x="3084" y="672"/>
                </a:lnTo>
                <a:lnTo>
                  <a:pt x="3081" y="672"/>
                </a:lnTo>
                <a:lnTo>
                  <a:pt x="3078" y="672"/>
                </a:lnTo>
                <a:lnTo>
                  <a:pt x="3075" y="671"/>
                </a:lnTo>
                <a:lnTo>
                  <a:pt x="3074" y="671"/>
                </a:lnTo>
                <a:lnTo>
                  <a:pt x="3071" y="670"/>
                </a:lnTo>
                <a:lnTo>
                  <a:pt x="3068" y="674"/>
                </a:lnTo>
                <a:lnTo>
                  <a:pt x="3065" y="674"/>
                </a:lnTo>
                <a:lnTo>
                  <a:pt x="3062" y="673"/>
                </a:lnTo>
                <a:lnTo>
                  <a:pt x="3059" y="673"/>
                </a:lnTo>
                <a:lnTo>
                  <a:pt x="3056" y="672"/>
                </a:lnTo>
                <a:lnTo>
                  <a:pt x="3053" y="671"/>
                </a:lnTo>
                <a:lnTo>
                  <a:pt x="3051" y="671"/>
                </a:lnTo>
                <a:lnTo>
                  <a:pt x="3048" y="670"/>
                </a:lnTo>
                <a:lnTo>
                  <a:pt x="3045" y="670"/>
                </a:lnTo>
                <a:lnTo>
                  <a:pt x="3042" y="674"/>
                </a:lnTo>
                <a:lnTo>
                  <a:pt x="3039" y="674"/>
                </a:lnTo>
                <a:lnTo>
                  <a:pt x="3036" y="673"/>
                </a:lnTo>
                <a:lnTo>
                  <a:pt x="3033" y="673"/>
                </a:lnTo>
                <a:lnTo>
                  <a:pt x="3030" y="672"/>
                </a:lnTo>
                <a:lnTo>
                  <a:pt x="3027" y="672"/>
                </a:lnTo>
                <a:lnTo>
                  <a:pt x="3025" y="671"/>
                </a:lnTo>
                <a:lnTo>
                  <a:pt x="3022" y="670"/>
                </a:lnTo>
                <a:lnTo>
                  <a:pt x="3019" y="670"/>
                </a:lnTo>
                <a:lnTo>
                  <a:pt x="3016" y="675"/>
                </a:lnTo>
                <a:lnTo>
                  <a:pt x="3013" y="674"/>
                </a:lnTo>
                <a:lnTo>
                  <a:pt x="3011" y="674"/>
                </a:lnTo>
                <a:lnTo>
                  <a:pt x="3008" y="673"/>
                </a:lnTo>
                <a:lnTo>
                  <a:pt x="3005" y="673"/>
                </a:lnTo>
                <a:lnTo>
                  <a:pt x="3003" y="672"/>
                </a:lnTo>
                <a:lnTo>
                  <a:pt x="3000" y="672"/>
                </a:lnTo>
                <a:lnTo>
                  <a:pt x="2997" y="672"/>
                </a:lnTo>
                <a:lnTo>
                  <a:pt x="2994" y="671"/>
                </a:lnTo>
                <a:lnTo>
                  <a:pt x="2991" y="675"/>
                </a:lnTo>
                <a:lnTo>
                  <a:pt x="2988" y="674"/>
                </a:lnTo>
                <a:lnTo>
                  <a:pt x="2985" y="674"/>
                </a:lnTo>
                <a:lnTo>
                  <a:pt x="2982" y="674"/>
                </a:lnTo>
                <a:lnTo>
                  <a:pt x="2979" y="673"/>
                </a:lnTo>
                <a:lnTo>
                  <a:pt x="2977" y="673"/>
                </a:lnTo>
                <a:lnTo>
                  <a:pt x="2974" y="672"/>
                </a:lnTo>
                <a:lnTo>
                  <a:pt x="2971" y="672"/>
                </a:lnTo>
                <a:lnTo>
                  <a:pt x="2968" y="679"/>
                </a:lnTo>
                <a:lnTo>
                  <a:pt x="2965" y="678"/>
                </a:lnTo>
                <a:lnTo>
                  <a:pt x="2962" y="678"/>
                </a:lnTo>
                <a:lnTo>
                  <a:pt x="2959" y="677"/>
                </a:lnTo>
                <a:lnTo>
                  <a:pt x="2956" y="677"/>
                </a:lnTo>
                <a:lnTo>
                  <a:pt x="2954" y="676"/>
                </a:lnTo>
                <a:lnTo>
                  <a:pt x="2951" y="676"/>
                </a:lnTo>
                <a:lnTo>
                  <a:pt x="2949" y="675"/>
                </a:lnTo>
                <a:lnTo>
                  <a:pt x="2946" y="675"/>
                </a:lnTo>
                <a:lnTo>
                  <a:pt x="2943" y="674"/>
                </a:lnTo>
                <a:lnTo>
                  <a:pt x="2940" y="680"/>
                </a:lnTo>
                <a:lnTo>
                  <a:pt x="2937" y="679"/>
                </a:lnTo>
                <a:lnTo>
                  <a:pt x="2934" y="679"/>
                </a:lnTo>
                <a:lnTo>
                  <a:pt x="2931" y="679"/>
                </a:lnTo>
                <a:lnTo>
                  <a:pt x="2929" y="679"/>
                </a:lnTo>
                <a:lnTo>
                  <a:pt x="2926" y="678"/>
                </a:lnTo>
                <a:lnTo>
                  <a:pt x="2923" y="678"/>
                </a:lnTo>
                <a:lnTo>
                  <a:pt x="2920" y="678"/>
                </a:lnTo>
                <a:lnTo>
                  <a:pt x="2917" y="678"/>
                </a:lnTo>
                <a:lnTo>
                  <a:pt x="2914" y="678"/>
                </a:lnTo>
                <a:lnTo>
                  <a:pt x="2911" y="678"/>
                </a:lnTo>
                <a:lnTo>
                  <a:pt x="2908" y="678"/>
                </a:lnTo>
                <a:lnTo>
                  <a:pt x="2906" y="678"/>
                </a:lnTo>
                <a:lnTo>
                  <a:pt x="2903" y="678"/>
                </a:lnTo>
                <a:lnTo>
                  <a:pt x="2900" y="678"/>
                </a:lnTo>
                <a:lnTo>
                  <a:pt x="2897" y="678"/>
                </a:lnTo>
                <a:lnTo>
                  <a:pt x="2894" y="678"/>
                </a:lnTo>
                <a:lnTo>
                  <a:pt x="2891" y="678"/>
                </a:lnTo>
                <a:lnTo>
                  <a:pt x="2888" y="678"/>
                </a:lnTo>
                <a:lnTo>
                  <a:pt x="2886" y="678"/>
                </a:lnTo>
                <a:lnTo>
                  <a:pt x="2883" y="677"/>
                </a:lnTo>
                <a:lnTo>
                  <a:pt x="2881" y="676"/>
                </a:lnTo>
                <a:lnTo>
                  <a:pt x="2878" y="676"/>
                </a:lnTo>
                <a:lnTo>
                  <a:pt x="2875" y="675"/>
                </a:lnTo>
                <a:lnTo>
                  <a:pt x="2872" y="674"/>
                </a:lnTo>
                <a:lnTo>
                  <a:pt x="2869" y="674"/>
                </a:lnTo>
                <a:lnTo>
                  <a:pt x="2866" y="673"/>
                </a:lnTo>
                <a:lnTo>
                  <a:pt x="2863" y="673"/>
                </a:lnTo>
                <a:lnTo>
                  <a:pt x="2860" y="672"/>
                </a:lnTo>
                <a:lnTo>
                  <a:pt x="2858" y="671"/>
                </a:lnTo>
                <a:lnTo>
                  <a:pt x="2855" y="670"/>
                </a:lnTo>
                <a:lnTo>
                  <a:pt x="2852" y="670"/>
                </a:lnTo>
                <a:lnTo>
                  <a:pt x="2849" y="669"/>
                </a:lnTo>
                <a:lnTo>
                  <a:pt x="2846" y="668"/>
                </a:lnTo>
                <a:lnTo>
                  <a:pt x="2843" y="667"/>
                </a:lnTo>
                <a:lnTo>
                  <a:pt x="2840" y="666"/>
                </a:lnTo>
                <a:lnTo>
                  <a:pt x="2837" y="661"/>
                </a:lnTo>
                <a:lnTo>
                  <a:pt x="2834" y="660"/>
                </a:lnTo>
                <a:lnTo>
                  <a:pt x="2832" y="658"/>
                </a:lnTo>
                <a:lnTo>
                  <a:pt x="2829" y="657"/>
                </a:lnTo>
                <a:lnTo>
                  <a:pt x="2826" y="656"/>
                </a:lnTo>
                <a:lnTo>
                  <a:pt x="2823" y="655"/>
                </a:lnTo>
                <a:lnTo>
                  <a:pt x="2821" y="654"/>
                </a:lnTo>
                <a:lnTo>
                  <a:pt x="2818" y="653"/>
                </a:lnTo>
                <a:lnTo>
                  <a:pt x="2815" y="651"/>
                </a:lnTo>
                <a:lnTo>
                  <a:pt x="2812" y="650"/>
                </a:lnTo>
                <a:lnTo>
                  <a:pt x="2810" y="649"/>
                </a:lnTo>
                <a:lnTo>
                  <a:pt x="2807" y="646"/>
                </a:lnTo>
                <a:lnTo>
                  <a:pt x="2804" y="646"/>
                </a:lnTo>
                <a:lnTo>
                  <a:pt x="2801" y="645"/>
                </a:lnTo>
                <a:lnTo>
                  <a:pt x="2798" y="645"/>
                </a:lnTo>
                <a:lnTo>
                  <a:pt x="2795" y="644"/>
                </a:lnTo>
                <a:lnTo>
                  <a:pt x="2792" y="643"/>
                </a:lnTo>
                <a:lnTo>
                  <a:pt x="2789" y="643"/>
                </a:lnTo>
                <a:lnTo>
                  <a:pt x="2786" y="641"/>
                </a:lnTo>
                <a:lnTo>
                  <a:pt x="2784" y="641"/>
                </a:lnTo>
                <a:lnTo>
                  <a:pt x="2781" y="640"/>
                </a:lnTo>
                <a:lnTo>
                  <a:pt x="2778" y="640"/>
                </a:lnTo>
                <a:lnTo>
                  <a:pt x="2775" y="639"/>
                </a:lnTo>
                <a:lnTo>
                  <a:pt x="2772" y="638"/>
                </a:lnTo>
                <a:lnTo>
                  <a:pt x="2769" y="638"/>
                </a:lnTo>
                <a:lnTo>
                  <a:pt x="2766" y="637"/>
                </a:lnTo>
                <a:lnTo>
                  <a:pt x="2763" y="637"/>
                </a:lnTo>
                <a:lnTo>
                  <a:pt x="2761" y="636"/>
                </a:lnTo>
                <a:lnTo>
                  <a:pt x="2759" y="635"/>
                </a:lnTo>
                <a:lnTo>
                  <a:pt x="2756" y="637"/>
                </a:lnTo>
                <a:lnTo>
                  <a:pt x="2753" y="636"/>
                </a:lnTo>
                <a:lnTo>
                  <a:pt x="2750" y="636"/>
                </a:lnTo>
                <a:lnTo>
                  <a:pt x="2747" y="635"/>
                </a:lnTo>
                <a:lnTo>
                  <a:pt x="2744" y="634"/>
                </a:lnTo>
                <a:lnTo>
                  <a:pt x="2741" y="634"/>
                </a:lnTo>
                <a:lnTo>
                  <a:pt x="2738" y="633"/>
                </a:lnTo>
                <a:lnTo>
                  <a:pt x="2736" y="632"/>
                </a:lnTo>
                <a:lnTo>
                  <a:pt x="2733" y="632"/>
                </a:lnTo>
                <a:lnTo>
                  <a:pt x="2730" y="633"/>
                </a:lnTo>
                <a:lnTo>
                  <a:pt x="2727" y="632"/>
                </a:lnTo>
                <a:lnTo>
                  <a:pt x="2724" y="632"/>
                </a:lnTo>
                <a:lnTo>
                  <a:pt x="2721" y="631"/>
                </a:lnTo>
                <a:lnTo>
                  <a:pt x="2718" y="630"/>
                </a:lnTo>
                <a:lnTo>
                  <a:pt x="2715" y="630"/>
                </a:lnTo>
                <a:lnTo>
                  <a:pt x="2713" y="629"/>
                </a:lnTo>
                <a:lnTo>
                  <a:pt x="2710" y="628"/>
                </a:lnTo>
                <a:lnTo>
                  <a:pt x="2707" y="627"/>
                </a:lnTo>
                <a:lnTo>
                  <a:pt x="2704" y="629"/>
                </a:lnTo>
                <a:lnTo>
                  <a:pt x="2701" y="628"/>
                </a:lnTo>
                <a:lnTo>
                  <a:pt x="2698" y="628"/>
                </a:lnTo>
                <a:lnTo>
                  <a:pt x="2696" y="628"/>
                </a:lnTo>
                <a:lnTo>
                  <a:pt x="2693" y="627"/>
                </a:lnTo>
                <a:lnTo>
                  <a:pt x="2690" y="627"/>
                </a:lnTo>
                <a:lnTo>
                  <a:pt x="2688" y="626"/>
                </a:lnTo>
                <a:lnTo>
                  <a:pt x="2685" y="626"/>
                </a:lnTo>
                <a:lnTo>
                  <a:pt x="2682" y="626"/>
                </a:lnTo>
                <a:lnTo>
                  <a:pt x="2679" y="626"/>
                </a:lnTo>
                <a:lnTo>
                  <a:pt x="2676" y="626"/>
                </a:lnTo>
                <a:lnTo>
                  <a:pt x="2673" y="625"/>
                </a:lnTo>
                <a:lnTo>
                  <a:pt x="2670" y="624"/>
                </a:lnTo>
                <a:lnTo>
                  <a:pt x="2667" y="623"/>
                </a:lnTo>
                <a:lnTo>
                  <a:pt x="2665" y="622"/>
                </a:lnTo>
                <a:lnTo>
                  <a:pt x="2662" y="622"/>
                </a:lnTo>
                <a:lnTo>
                  <a:pt x="2659" y="622"/>
                </a:lnTo>
                <a:lnTo>
                  <a:pt x="2656" y="621"/>
                </a:lnTo>
                <a:lnTo>
                  <a:pt x="2653" y="622"/>
                </a:lnTo>
                <a:lnTo>
                  <a:pt x="2650" y="621"/>
                </a:lnTo>
                <a:lnTo>
                  <a:pt x="2647" y="621"/>
                </a:lnTo>
                <a:lnTo>
                  <a:pt x="2644" y="621"/>
                </a:lnTo>
                <a:lnTo>
                  <a:pt x="2641" y="620"/>
                </a:lnTo>
                <a:lnTo>
                  <a:pt x="2639" y="620"/>
                </a:lnTo>
                <a:lnTo>
                  <a:pt x="2636" y="620"/>
                </a:lnTo>
                <a:lnTo>
                  <a:pt x="2634" y="620"/>
                </a:lnTo>
                <a:lnTo>
                  <a:pt x="2631" y="619"/>
                </a:lnTo>
                <a:lnTo>
                  <a:pt x="2628" y="624"/>
                </a:lnTo>
                <a:lnTo>
                  <a:pt x="2625" y="623"/>
                </a:lnTo>
                <a:lnTo>
                  <a:pt x="2622" y="623"/>
                </a:lnTo>
                <a:lnTo>
                  <a:pt x="2619" y="622"/>
                </a:lnTo>
                <a:lnTo>
                  <a:pt x="2617" y="622"/>
                </a:lnTo>
                <a:lnTo>
                  <a:pt x="2614" y="622"/>
                </a:lnTo>
                <a:lnTo>
                  <a:pt x="2611" y="621"/>
                </a:lnTo>
                <a:lnTo>
                  <a:pt x="2608" y="620"/>
                </a:lnTo>
                <a:lnTo>
                  <a:pt x="2605" y="620"/>
                </a:lnTo>
                <a:lnTo>
                  <a:pt x="2602" y="624"/>
                </a:lnTo>
                <a:lnTo>
                  <a:pt x="2599" y="623"/>
                </a:lnTo>
                <a:lnTo>
                  <a:pt x="2596" y="623"/>
                </a:lnTo>
                <a:lnTo>
                  <a:pt x="2593" y="622"/>
                </a:lnTo>
                <a:lnTo>
                  <a:pt x="2591" y="622"/>
                </a:lnTo>
                <a:lnTo>
                  <a:pt x="2588" y="621"/>
                </a:lnTo>
                <a:lnTo>
                  <a:pt x="2585" y="621"/>
                </a:lnTo>
                <a:lnTo>
                  <a:pt x="2582" y="620"/>
                </a:lnTo>
                <a:lnTo>
                  <a:pt x="2579" y="619"/>
                </a:lnTo>
                <a:lnTo>
                  <a:pt x="2576" y="625"/>
                </a:lnTo>
                <a:lnTo>
                  <a:pt x="2573" y="624"/>
                </a:lnTo>
                <a:lnTo>
                  <a:pt x="2571" y="624"/>
                </a:lnTo>
                <a:lnTo>
                  <a:pt x="2569" y="623"/>
                </a:lnTo>
                <a:lnTo>
                  <a:pt x="2566" y="622"/>
                </a:lnTo>
                <a:lnTo>
                  <a:pt x="2563" y="622"/>
                </a:lnTo>
                <a:lnTo>
                  <a:pt x="2560" y="622"/>
                </a:lnTo>
                <a:lnTo>
                  <a:pt x="2557" y="622"/>
                </a:lnTo>
                <a:lnTo>
                  <a:pt x="2554" y="621"/>
                </a:lnTo>
                <a:lnTo>
                  <a:pt x="2551" y="620"/>
                </a:lnTo>
                <a:lnTo>
                  <a:pt x="2548" y="627"/>
                </a:lnTo>
                <a:lnTo>
                  <a:pt x="2545" y="626"/>
                </a:lnTo>
                <a:lnTo>
                  <a:pt x="2543" y="626"/>
                </a:lnTo>
                <a:lnTo>
                  <a:pt x="2540" y="625"/>
                </a:lnTo>
                <a:lnTo>
                  <a:pt x="2537" y="624"/>
                </a:lnTo>
                <a:lnTo>
                  <a:pt x="2534" y="623"/>
                </a:lnTo>
                <a:lnTo>
                  <a:pt x="2531" y="622"/>
                </a:lnTo>
                <a:lnTo>
                  <a:pt x="2528" y="622"/>
                </a:lnTo>
                <a:lnTo>
                  <a:pt x="2525" y="633"/>
                </a:lnTo>
                <a:lnTo>
                  <a:pt x="2522" y="633"/>
                </a:lnTo>
                <a:lnTo>
                  <a:pt x="2520" y="632"/>
                </a:lnTo>
                <a:lnTo>
                  <a:pt x="2517" y="632"/>
                </a:lnTo>
                <a:lnTo>
                  <a:pt x="2514" y="631"/>
                </a:lnTo>
                <a:lnTo>
                  <a:pt x="2511" y="630"/>
                </a:lnTo>
                <a:lnTo>
                  <a:pt x="2509" y="630"/>
                </a:lnTo>
                <a:lnTo>
                  <a:pt x="2506" y="629"/>
                </a:lnTo>
                <a:lnTo>
                  <a:pt x="2503" y="628"/>
                </a:lnTo>
                <a:lnTo>
                  <a:pt x="2500" y="628"/>
                </a:lnTo>
                <a:lnTo>
                  <a:pt x="2497" y="627"/>
                </a:lnTo>
                <a:lnTo>
                  <a:pt x="2495" y="627"/>
                </a:lnTo>
                <a:lnTo>
                  <a:pt x="2492" y="631"/>
                </a:lnTo>
                <a:lnTo>
                  <a:pt x="2489" y="631"/>
                </a:lnTo>
                <a:lnTo>
                  <a:pt x="2486" y="631"/>
                </a:lnTo>
                <a:lnTo>
                  <a:pt x="2483" y="631"/>
                </a:lnTo>
                <a:lnTo>
                  <a:pt x="2480" y="631"/>
                </a:lnTo>
                <a:lnTo>
                  <a:pt x="2477" y="630"/>
                </a:lnTo>
                <a:lnTo>
                  <a:pt x="2474" y="639"/>
                </a:lnTo>
                <a:lnTo>
                  <a:pt x="2472" y="639"/>
                </a:lnTo>
                <a:lnTo>
                  <a:pt x="2469" y="638"/>
                </a:lnTo>
                <a:lnTo>
                  <a:pt x="2466" y="637"/>
                </a:lnTo>
                <a:lnTo>
                  <a:pt x="2463" y="637"/>
                </a:lnTo>
                <a:lnTo>
                  <a:pt x="2460" y="636"/>
                </a:lnTo>
                <a:lnTo>
                  <a:pt x="2457" y="635"/>
                </a:lnTo>
                <a:lnTo>
                  <a:pt x="2454" y="635"/>
                </a:lnTo>
                <a:lnTo>
                  <a:pt x="2451" y="634"/>
                </a:lnTo>
                <a:lnTo>
                  <a:pt x="2449" y="635"/>
                </a:lnTo>
                <a:lnTo>
                  <a:pt x="2446" y="634"/>
                </a:lnTo>
                <a:lnTo>
                  <a:pt x="2444" y="633"/>
                </a:lnTo>
                <a:lnTo>
                  <a:pt x="2441" y="633"/>
                </a:lnTo>
                <a:lnTo>
                  <a:pt x="2438" y="632"/>
                </a:lnTo>
                <a:lnTo>
                  <a:pt x="2435" y="632"/>
                </a:lnTo>
                <a:lnTo>
                  <a:pt x="2432" y="631"/>
                </a:lnTo>
                <a:lnTo>
                  <a:pt x="2429" y="630"/>
                </a:lnTo>
                <a:lnTo>
                  <a:pt x="2426" y="630"/>
                </a:lnTo>
                <a:lnTo>
                  <a:pt x="2424" y="637"/>
                </a:lnTo>
                <a:lnTo>
                  <a:pt x="2421" y="636"/>
                </a:lnTo>
                <a:lnTo>
                  <a:pt x="2418" y="636"/>
                </a:lnTo>
                <a:lnTo>
                  <a:pt x="2415" y="635"/>
                </a:lnTo>
                <a:lnTo>
                  <a:pt x="2412" y="634"/>
                </a:lnTo>
                <a:lnTo>
                  <a:pt x="2409" y="633"/>
                </a:lnTo>
                <a:lnTo>
                  <a:pt x="2406" y="633"/>
                </a:lnTo>
                <a:lnTo>
                  <a:pt x="2403" y="632"/>
                </a:lnTo>
                <a:lnTo>
                  <a:pt x="2400" y="631"/>
                </a:lnTo>
                <a:lnTo>
                  <a:pt x="2398" y="634"/>
                </a:lnTo>
                <a:lnTo>
                  <a:pt x="2395" y="634"/>
                </a:lnTo>
                <a:lnTo>
                  <a:pt x="2392" y="633"/>
                </a:lnTo>
                <a:lnTo>
                  <a:pt x="2389" y="632"/>
                </a:lnTo>
                <a:lnTo>
                  <a:pt x="2386" y="631"/>
                </a:lnTo>
                <a:lnTo>
                  <a:pt x="2383" y="631"/>
                </a:lnTo>
                <a:lnTo>
                  <a:pt x="2381" y="630"/>
                </a:lnTo>
                <a:lnTo>
                  <a:pt x="2378" y="629"/>
                </a:lnTo>
                <a:lnTo>
                  <a:pt x="2376" y="629"/>
                </a:lnTo>
                <a:lnTo>
                  <a:pt x="2373" y="628"/>
                </a:lnTo>
                <a:lnTo>
                  <a:pt x="2370" y="627"/>
                </a:lnTo>
                <a:lnTo>
                  <a:pt x="2367" y="635"/>
                </a:lnTo>
                <a:lnTo>
                  <a:pt x="2364" y="635"/>
                </a:lnTo>
                <a:lnTo>
                  <a:pt x="2361" y="634"/>
                </a:lnTo>
                <a:lnTo>
                  <a:pt x="2358" y="634"/>
                </a:lnTo>
                <a:lnTo>
                  <a:pt x="2355" y="633"/>
                </a:lnTo>
                <a:lnTo>
                  <a:pt x="2352" y="633"/>
                </a:lnTo>
                <a:lnTo>
                  <a:pt x="2350" y="632"/>
                </a:lnTo>
                <a:lnTo>
                  <a:pt x="2347" y="632"/>
                </a:lnTo>
                <a:lnTo>
                  <a:pt x="2344" y="640"/>
                </a:lnTo>
                <a:lnTo>
                  <a:pt x="2341" y="639"/>
                </a:lnTo>
                <a:lnTo>
                  <a:pt x="2338" y="639"/>
                </a:lnTo>
                <a:lnTo>
                  <a:pt x="2335" y="638"/>
                </a:lnTo>
                <a:lnTo>
                  <a:pt x="2332" y="638"/>
                </a:lnTo>
                <a:lnTo>
                  <a:pt x="2329" y="637"/>
                </a:lnTo>
                <a:lnTo>
                  <a:pt x="2327" y="637"/>
                </a:lnTo>
                <a:lnTo>
                  <a:pt x="2324" y="636"/>
                </a:lnTo>
                <a:lnTo>
                  <a:pt x="2321" y="644"/>
                </a:lnTo>
                <a:lnTo>
                  <a:pt x="2319" y="643"/>
                </a:lnTo>
                <a:lnTo>
                  <a:pt x="2316" y="642"/>
                </a:lnTo>
                <a:lnTo>
                  <a:pt x="2313" y="641"/>
                </a:lnTo>
                <a:lnTo>
                  <a:pt x="2310" y="640"/>
                </a:lnTo>
                <a:lnTo>
                  <a:pt x="2307" y="640"/>
                </a:lnTo>
                <a:lnTo>
                  <a:pt x="2304" y="639"/>
                </a:lnTo>
                <a:lnTo>
                  <a:pt x="2302" y="638"/>
                </a:lnTo>
                <a:lnTo>
                  <a:pt x="2299" y="637"/>
                </a:lnTo>
                <a:lnTo>
                  <a:pt x="2296" y="636"/>
                </a:lnTo>
                <a:lnTo>
                  <a:pt x="2293" y="645"/>
                </a:lnTo>
                <a:lnTo>
                  <a:pt x="2290" y="644"/>
                </a:lnTo>
                <a:lnTo>
                  <a:pt x="2287" y="642"/>
                </a:lnTo>
                <a:lnTo>
                  <a:pt x="2284" y="641"/>
                </a:lnTo>
                <a:lnTo>
                  <a:pt x="2281" y="640"/>
                </a:lnTo>
                <a:lnTo>
                  <a:pt x="2279" y="639"/>
                </a:lnTo>
                <a:lnTo>
                  <a:pt x="2276" y="638"/>
                </a:lnTo>
                <a:lnTo>
                  <a:pt x="2273" y="637"/>
                </a:lnTo>
                <a:lnTo>
                  <a:pt x="2270" y="636"/>
                </a:lnTo>
                <a:lnTo>
                  <a:pt x="2267" y="640"/>
                </a:lnTo>
                <a:lnTo>
                  <a:pt x="2264" y="639"/>
                </a:lnTo>
                <a:lnTo>
                  <a:pt x="2261" y="638"/>
                </a:lnTo>
                <a:lnTo>
                  <a:pt x="2258" y="638"/>
                </a:lnTo>
                <a:lnTo>
                  <a:pt x="2256" y="637"/>
                </a:lnTo>
                <a:lnTo>
                  <a:pt x="2254" y="636"/>
                </a:lnTo>
                <a:lnTo>
                  <a:pt x="2251" y="635"/>
                </a:lnTo>
                <a:lnTo>
                  <a:pt x="2248" y="634"/>
                </a:lnTo>
                <a:lnTo>
                  <a:pt x="2245" y="633"/>
                </a:lnTo>
                <a:lnTo>
                  <a:pt x="2242" y="641"/>
                </a:lnTo>
                <a:lnTo>
                  <a:pt x="2239" y="639"/>
                </a:lnTo>
                <a:lnTo>
                  <a:pt x="2236" y="638"/>
                </a:lnTo>
                <a:lnTo>
                  <a:pt x="2233" y="636"/>
                </a:lnTo>
                <a:lnTo>
                  <a:pt x="2231" y="635"/>
                </a:lnTo>
                <a:lnTo>
                  <a:pt x="2228" y="633"/>
                </a:lnTo>
                <a:lnTo>
                  <a:pt x="2225" y="632"/>
                </a:lnTo>
                <a:lnTo>
                  <a:pt x="2222" y="630"/>
                </a:lnTo>
                <a:lnTo>
                  <a:pt x="2219" y="629"/>
                </a:lnTo>
                <a:lnTo>
                  <a:pt x="2216" y="627"/>
                </a:lnTo>
                <a:lnTo>
                  <a:pt x="2213" y="628"/>
                </a:lnTo>
                <a:lnTo>
                  <a:pt x="2210" y="627"/>
                </a:lnTo>
                <a:lnTo>
                  <a:pt x="2208" y="626"/>
                </a:lnTo>
                <a:lnTo>
                  <a:pt x="2205" y="625"/>
                </a:lnTo>
                <a:lnTo>
                  <a:pt x="2202" y="624"/>
                </a:lnTo>
                <a:lnTo>
                  <a:pt x="2199" y="623"/>
                </a:lnTo>
                <a:lnTo>
                  <a:pt x="2196" y="623"/>
                </a:lnTo>
                <a:lnTo>
                  <a:pt x="2194" y="622"/>
                </a:lnTo>
                <a:lnTo>
                  <a:pt x="2191" y="622"/>
                </a:lnTo>
                <a:lnTo>
                  <a:pt x="2188" y="627"/>
                </a:lnTo>
                <a:lnTo>
                  <a:pt x="2185" y="625"/>
                </a:lnTo>
                <a:lnTo>
                  <a:pt x="2183" y="624"/>
                </a:lnTo>
                <a:lnTo>
                  <a:pt x="2180" y="622"/>
                </a:lnTo>
                <a:lnTo>
                  <a:pt x="2177" y="621"/>
                </a:lnTo>
                <a:lnTo>
                  <a:pt x="2174" y="619"/>
                </a:lnTo>
                <a:lnTo>
                  <a:pt x="2171" y="618"/>
                </a:lnTo>
                <a:lnTo>
                  <a:pt x="2168" y="616"/>
                </a:lnTo>
                <a:lnTo>
                  <a:pt x="2165" y="614"/>
                </a:lnTo>
                <a:lnTo>
                  <a:pt x="2162" y="615"/>
                </a:lnTo>
                <a:lnTo>
                  <a:pt x="2159" y="614"/>
                </a:lnTo>
                <a:lnTo>
                  <a:pt x="2157" y="614"/>
                </a:lnTo>
                <a:lnTo>
                  <a:pt x="2154" y="614"/>
                </a:lnTo>
                <a:lnTo>
                  <a:pt x="2151" y="614"/>
                </a:lnTo>
                <a:lnTo>
                  <a:pt x="2148" y="614"/>
                </a:lnTo>
                <a:lnTo>
                  <a:pt x="2145" y="614"/>
                </a:lnTo>
                <a:lnTo>
                  <a:pt x="2142" y="614"/>
                </a:lnTo>
                <a:lnTo>
                  <a:pt x="2139" y="613"/>
                </a:lnTo>
                <a:lnTo>
                  <a:pt x="2136" y="613"/>
                </a:lnTo>
                <a:lnTo>
                  <a:pt x="2134" y="615"/>
                </a:lnTo>
                <a:lnTo>
                  <a:pt x="2132" y="614"/>
                </a:lnTo>
                <a:lnTo>
                  <a:pt x="2129" y="613"/>
                </a:lnTo>
                <a:lnTo>
                  <a:pt x="2126" y="612"/>
                </a:lnTo>
                <a:lnTo>
                  <a:pt x="2123" y="612"/>
                </a:lnTo>
                <a:lnTo>
                  <a:pt x="2120" y="611"/>
                </a:lnTo>
                <a:lnTo>
                  <a:pt x="2117" y="610"/>
                </a:lnTo>
                <a:lnTo>
                  <a:pt x="2114" y="609"/>
                </a:lnTo>
                <a:lnTo>
                  <a:pt x="2111" y="608"/>
                </a:lnTo>
                <a:lnTo>
                  <a:pt x="2109" y="607"/>
                </a:lnTo>
                <a:lnTo>
                  <a:pt x="2106" y="607"/>
                </a:lnTo>
                <a:lnTo>
                  <a:pt x="2103" y="607"/>
                </a:lnTo>
                <a:lnTo>
                  <a:pt x="2100" y="607"/>
                </a:lnTo>
                <a:lnTo>
                  <a:pt x="2097" y="606"/>
                </a:lnTo>
                <a:lnTo>
                  <a:pt x="2094" y="606"/>
                </a:lnTo>
                <a:lnTo>
                  <a:pt x="2091" y="606"/>
                </a:lnTo>
                <a:lnTo>
                  <a:pt x="2088" y="606"/>
                </a:lnTo>
                <a:lnTo>
                  <a:pt x="2086" y="605"/>
                </a:lnTo>
                <a:lnTo>
                  <a:pt x="2083" y="605"/>
                </a:lnTo>
                <a:lnTo>
                  <a:pt x="2080" y="604"/>
                </a:lnTo>
                <a:lnTo>
                  <a:pt x="2077" y="604"/>
                </a:lnTo>
                <a:lnTo>
                  <a:pt x="2074" y="604"/>
                </a:lnTo>
                <a:lnTo>
                  <a:pt x="2071" y="606"/>
                </a:lnTo>
                <a:lnTo>
                  <a:pt x="2068" y="605"/>
                </a:lnTo>
                <a:lnTo>
                  <a:pt x="2066" y="605"/>
                </a:lnTo>
                <a:lnTo>
                  <a:pt x="2063" y="604"/>
                </a:lnTo>
                <a:lnTo>
                  <a:pt x="2061" y="603"/>
                </a:lnTo>
                <a:lnTo>
                  <a:pt x="2058" y="603"/>
                </a:lnTo>
                <a:lnTo>
                  <a:pt x="2055" y="602"/>
                </a:lnTo>
                <a:lnTo>
                  <a:pt x="2052" y="601"/>
                </a:lnTo>
                <a:lnTo>
                  <a:pt x="2049" y="601"/>
                </a:lnTo>
                <a:lnTo>
                  <a:pt x="2046" y="600"/>
                </a:lnTo>
                <a:lnTo>
                  <a:pt x="2043" y="599"/>
                </a:lnTo>
                <a:lnTo>
                  <a:pt x="2040" y="599"/>
                </a:lnTo>
                <a:lnTo>
                  <a:pt x="2038" y="598"/>
                </a:lnTo>
                <a:lnTo>
                  <a:pt x="2035" y="598"/>
                </a:lnTo>
                <a:lnTo>
                  <a:pt x="2032" y="602"/>
                </a:lnTo>
                <a:lnTo>
                  <a:pt x="2029" y="601"/>
                </a:lnTo>
                <a:lnTo>
                  <a:pt x="2026" y="600"/>
                </a:lnTo>
                <a:lnTo>
                  <a:pt x="2023" y="599"/>
                </a:lnTo>
                <a:lnTo>
                  <a:pt x="2020" y="598"/>
                </a:lnTo>
                <a:lnTo>
                  <a:pt x="2017" y="598"/>
                </a:lnTo>
                <a:lnTo>
                  <a:pt x="2015" y="597"/>
                </a:lnTo>
                <a:lnTo>
                  <a:pt x="2012" y="596"/>
                </a:lnTo>
                <a:lnTo>
                  <a:pt x="2009" y="600"/>
                </a:lnTo>
                <a:lnTo>
                  <a:pt x="2006" y="600"/>
                </a:lnTo>
                <a:lnTo>
                  <a:pt x="2004" y="600"/>
                </a:lnTo>
                <a:lnTo>
                  <a:pt x="2001" y="600"/>
                </a:lnTo>
                <a:lnTo>
                  <a:pt x="1998" y="600"/>
                </a:lnTo>
                <a:lnTo>
                  <a:pt x="1995" y="600"/>
                </a:lnTo>
                <a:lnTo>
                  <a:pt x="1992" y="600"/>
                </a:lnTo>
                <a:lnTo>
                  <a:pt x="1990" y="600"/>
                </a:lnTo>
                <a:lnTo>
                  <a:pt x="1987" y="600"/>
                </a:lnTo>
                <a:lnTo>
                  <a:pt x="1984" y="600"/>
                </a:lnTo>
                <a:lnTo>
                  <a:pt x="1981" y="607"/>
                </a:lnTo>
                <a:lnTo>
                  <a:pt x="1978" y="607"/>
                </a:lnTo>
                <a:lnTo>
                  <a:pt x="1975" y="607"/>
                </a:lnTo>
                <a:lnTo>
                  <a:pt x="1972" y="607"/>
                </a:lnTo>
                <a:lnTo>
                  <a:pt x="1969" y="607"/>
                </a:lnTo>
                <a:lnTo>
                  <a:pt x="1967" y="607"/>
                </a:lnTo>
                <a:lnTo>
                  <a:pt x="1964" y="607"/>
                </a:lnTo>
                <a:lnTo>
                  <a:pt x="1961" y="608"/>
                </a:lnTo>
                <a:lnTo>
                  <a:pt x="1958" y="608"/>
                </a:lnTo>
                <a:lnTo>
                  <a:pt x="1955" y="618"/>
                </a:lnTo>
                <a:lnTo>
                  <a:pt x="1952" y="618"/>
                </a:lnTo>
                <a:lnTo>
                  <a:pt x="1949" y="619"/>
                </a:lnTo>
                <a:lnTo>
                  <a:pt x="1946" y="619"/>
                </a:lnTo>
                <a:lnTo>
                  <a:pt x="1943" y="620"/>
                </a:lnTo>
                <a:lnTo>
                  <a:pt x="1942" y="620"/>
                </a:lnTo>
                <a:lnTo>
                  <a:pt x="1939" y="621"/>
                </a:lnTo>
                <a:lnTo>
                  <a:pt x="1936" y="622"/>
                </a:lnTo>
                <a:lnTo>
                  <a:pt x="1933" y="622"/>
                </a:lnTo>
                <a:lnTo>
                  <a:pt x="1930" y="622"/>
                </a:lnTo>
                <a:lnTo>
                  <a:pt x="1927" y="628"/>
                </a:lnTo>
                <a:lnTo>
                  <a:pt x="1924" y="623"/>
                </a:lnTo>
                <a:lnTo>
                  <a:pt x="1921" y="620"/>
                </a:lnTo>
                <a:lnTo>
                  <a:pt x="1918" y="616"/>
                </a:lnTo>
                <a:lnTo>
                  <a:pt x="1916" y="611"/>
                </a:lnTo>
                <a:lnTo>
                  <a:pt x="1913" y="607"/>
                </a:lnTo>
                <a:lnTo>
                  <a:pt x="1910" y="603"/>
                </a:lnTo>
                <a:lnTo>
                  <a:pt x="1907" y="598"/>
                </a:lnTo>
                <a:lnTo>
                  <a:pt x="1904" y="605"/>
                </a:lnTo>
                <a:lnTo>
                  <a:pt x="1901" y="605"/>
                </a:lnTo>
                <a:lnTo>
                  <a:pt x="1898" y="605"/>
                </a:lnTo>
                <a:lnTo>
                  <a:pt x="1895" y="605"/>
                </a:lnTo>
                <a:lnTo>
                  <a:pt x="1893" y="605"/>
                </a:lnTo>
                <a:lnTo>
                  <a:pt x="1890" y="605"/>
                </a:lnTo>
                <a:lnTo>
                  <a:pt x="1887" y="605"/>
                </a:lnTo>
                <a:lnTo>
                  <a:pt x="1884" y="605"/>
                </a:lnTo>
                <a:lnTo>
                  <a:pt x="1881" y="605"/>
                </a:lnTo>
                <a:lnTo>
                  <a:pt x="1879" y="605"/>
                </a:lnTo>
                <a:lnTo>
                  <a:pt x="1876" y="610"/>
                </a:lnTo>
                <a:lnTo>
                  <a:pt x="1873" y="606"/>
                </a:lnTo>
                <a:lnTo>
                  <a:pt x="1870" y="601"/>
                </a:lnTo>
                <a:lnTo>
                  <a:pt x="1868" y="598"/>
                </a:lnTo>
                <a:lnTo>
                  <a:pt x="1865" y="594"/>
                </a:lnTo>
                <a:lnTo>
                  <a:pt x="1862" y="589"/>
                </a:lnTo>
                <a:lnTo>
                  <a:pt x="1859" y="585"/>
                </a:lnTo>
                <a:lnTo>
                  <a:pt x="1856" y="580"/>
                </a:lnTo>
                <a:lnTo>
                  <a:pt x="1853" y="590"/>
                </a:lnTo>
                <a:lnTo>
                  <a:pt x="1850" y="589"/>
                </a:lnTo>
                <a:lnTo>
                  <a:pt x="1847" y="588"/>
                </a:lnTo>
                <a:lnTo>
                  <a:pt x="1845" y="587"/>
                </a:lnTo>
                <a:lnTo>
                  <a:pt x="1842" y="586"/>
                </a:lnTo>
                <a:lnTo>
                  <a:pt x="1839" y="585"/>
                </a:lnTo>
                <a:lnTo>
                  <a:pt x="1836" y="584"/>
                </a:lnTo>
                <a:lnTo>
                  <a:pt x="1833" y="583"/>
                </a:lnTo>
                <a:lnTo>
                  <a:pt x="1830" y="582"/>
                </a:lnTo>
                <a:lnTo>
                  <a:pt x="1827" y="595"/>
                </a:lnTo>
                <a:lnTo>
                  <a:pt x="1824" y="590"/>
                </a:lnTo>
                <a:lnTo>
                  <a:pt x="1822" y="585"/>
                </a:lnTo>
                <a:lnTo>
                  <a:pt x="1819" y="580"/>
                </a:lnTo>
                <a:lnTo>
                  <a:pt x="1817" y="575"/>
                </a:lnTo>
                <a:lnTo>
                  <a:pt x="1814" y="571"/>
                </a:lnTo>
                <a:lnTo>
                  <a:pt x="1811" y="566"/>
                </a:lnTo>
                <a:lnTo>
                  <a:pt x="1808" y="562"/>
                </a:lnTo>
                <a:lnTo>
                  <a:pt x="1805" y="557"/>
                </a:lnTo>
                <a:lnTo>
                  <a:pt x="1802" y="552"/>
                </a:lnTo>
                <a:lnTo>
                  <a:pt x="1799" y="549"/>
                </a:lnTo>
                <a:lnTo>
                  <a:pt x="1797" y="549"/>
                </a:lnTo>
                <a:lnTo>
                  <a:pt x="1794" y="549"/>
                </a:lnTo>
                <a:lnTo>
                  <a:pt x="1791" y="548"/>
                </a:lnTo>
                <a:lnTo>
                  <a:pt x="1788" y="548"/>
                </a:lnTo>
                <a:lnTo>
                  <a:pt x="1785" y="548"/>
                </a:lnTo>
                <a:lnTo>
                  <a:pt x="1782" y="548"/>
                </a:lnTo>
                <a:lnTo>
                  <a:pt x="1779" y="548"/>
                </a:lnTo>
                <a:lnTo>
                  <a:pt x="1776" y="547"/>
                </a:lnTo>
                <a:lnTo>
                  <a:pt x="1774" y="544"/>
                </a:lnTo>
                <a:lnTo>
                  <a:pt x="1771" y="539"/>
                </a:lnTo>
                <a:lnTo>
                  <a:pt x="1768" y="534"/>
                </a:lnTo>
                <a:lnTo>
                  <a:pt x="1765" y="528"/>
                </a:lnTo>
                <a:lnTo>
                  <a:pt x="1762" y="524"/>
                </a:lnTo>
                <a:lnTo>
                  <a:pt x="1759" y="519"/>
                </a:lnTo>
                <a:lnTo>
                  <a:pt x="1756" y="514"/>
                </a:lnTo>
                <a:lnTo>
                  <a:pt x="1753" y="509"/>
                </a:lnTo>
                <a:lnTo>
                  <a:pt x="1751" y="503"/>
                </a:lnTo>
                <a:lnTo>
                  <a:pt x="1749" y="497"/>
                </a:lnTo>
                <a:lnTo>
                  <a:pt x="1746" y="496"/>
                </a:lnTo>
                <a:lnTo>
                  <a:pt x="1743" y="495"/>
                </a:lnTo>
                <a:lnTo>
                  <a:pt x="1740" y="494"/>
                </a:lnTo>
                <a:lnTo>
                  <a:pt x="1737" y="493"/>
                </a:lnTo>
                <a:lnTo>
                  <a:pt x="1734" y="492"/>
                </a:lnTo>
                <a:lnTo>
                  <a:pt x="1731" y="491"/>
                </a:lnTo>
                <a:lnTo>
                  <a:pt x="1728" y="490"/>
                </a:lnTo>
                <a:lnTo>
                  <a:pt x="1726" y="489"/>
                </a:lnTo>
                <a:lnTo>
                  <a:pt x="1723" y="488"/>
                </a:lnTo>
                <a:lnTo>
                  <a:pt x="1720" y="485"/>
                </a:lnTo>
                <a:lnTo>
                  <a:pt x="1717" y="484"/>
                </a:lnTo>
                <a:lnTo>
                  <a:pt x="1714" y="484"/>
                </a:lnTo>
                <a:lnTo>
                  <a:pt x="1711" y="483"/>
                </a:lnTo>
                <a:lnTo>
                  <a:pt x="1708" y="483"/>
                </a:lnTo>
                <a:lnTo>
                  <a:pt x="1705" y="482"/>
                </a:lnTo>
                <a:lnTo>
                  <a:pt x="1702" y="482"/>
                </a:lnTo>
                <a:lnTo>
                  <a:pt x="1700" y="481"/>
                </a:lnTo>
                <a:lnTo>
                  <a:pt x="1697" y="478"/>
                </a:lnTo>
                <a:lnTo>
                  <a:pt x="1694" y="477"/>
                </a:lnTo>
                <a:lnTo>
                  <a:pt x="1691" y="477"/>
                </a:lnTo>
                <a:lnTo>
                  <a:pt x="1689" y="476"/>
                </a:lnTo>
                <a:lnTo>
                  <a:pt x="1686" y="476"/>
                </a:lnTo>
                <a:lnTo>
                  <a:pt x="1683" y="475"/>
                </a:lnTo>
                <a:lnTo>
                  <a:pt x="1680" y="474"/>
                </a:lnTo>
                <a:lnTo>
                  <a:pt x="1677" y="474"/>
                </a:lnTo>
                <a:lnTo>
                  <a:pt x="1675" y="473"/>
                </a:lnTo>
                <a:lnTo>
                  <a:pt x="1672" y="473"/>
                </a:lnTo>
                <a:lnTo>
                  <a:pt x="1669" y="468"/>
                </a:lnTo>
                <a:lnTo>
                  <a:pt x="1666" y="468"/>
                </a:lnTo>
                <a:lnTo>
                  <a:pt x="1663" y="467"/>
                </a:lnTo>
                <a:lnTo>
                  <a:pt x="1660" y="467"/>
                </a:lnTo>
                <a:lnTo>
                  <a:pt x="1657" y="466"/>
                </a:lnTo>
                <a:lnTo>
                  <a:pt x="1654" y="465"/>
                </a:lnTo>
                <a:lnTo>
                  <a:pt x="1652" y="465"/>
                </a:lnTo>
                <a:lnTo>
                  <a:pt x="1649" y="464"/>
                </a:lnTo>
                <a:lnTo>
                  <a:pt x="1646" y="464"/>
                </a:lnTo>
                <a:lnTo>
                  <a:pt x="1643" y="460"/>
                </a:lnTo>
                <a:lnTo>
                  <a:pt x="1640" y="460"/>
                </a:lnTo>
                <a:lnTo>
                  <a:pt x="1637" y="460"/>
                </a:lnTo>
                <a:lnTo>
                  <a:pt x="1634" y="459"/>
                </a:lnTo>
                <a:lnTo>
                  <a:pt x="1631" y="459"/>
                </a:lnTo>
                <a:lnTo>
                  <a:pt x="1629" y="458"/>
                </a:lnTo>
                <a:lnTo>
                  <a:pt x="1627" y="458"/>
                </a:lnTo>
                <a:lnTo>
                  <a:pt x="1624" y="457"/>
                </a:lnTo>
                <a:lnTo>
                  <a:pt x="1621" y="457"/>
                </a:lnTo>
                <a:lnTo>
                  <a:pt x="1618" y="455"/>
                </a:lnTo>
                <a:lnTo>
                  <a:pt x="1615" y="454"/>
                </a:lnTo>
                <a:lnTo>
                  <a:pt x="1612" y="454"/>
                </a:lnTo>
                <a:lnTo>
                  <a:pt x="1609" y="454"/>
                </a:lnTo>
                <a:lnTo>
                  <a:pt x="1606" y="454"/>
                </a:lnTo>
                <a:lnTo>
                  <a:pt x="1604" y="453"/>
                </a:lnTo>
                <a:lnTo>
                  <a:pt x="1601" y="453"/>
                </a:lnTo>
                <a:lnTo>
                  <a:pt x="1598" y="452"/>
                </a:lnTo>
                <a:lnTo>
                  <a:pt x="1595" y="452"/>
                </a:lnTo>
                <a:lnTo>
                  <a:pt x="1592" y="450"/>
                </a:lnTo>
                <a:lnTo>
                  <a:pt x="1589" y="449"/>
                </a:lnTo>
                <a:lnTo>
                  <a:pt x="1586" y="449"/>
                </a:lnTo>
                <a:lnTo>
                  <a:pt x="1583" y="449"/>
                </a:lnTo>
                <a:lnTo>
                  <a:pt x="1581" y="448"/>
                </a:lnTo>
                <a:lnTo>
                  <a:pt x="1578" y="448"/>
                </a:lnTo>
                <a:lnTo>
                  <a:pt x="1575" y="448"/>
                </a:lnTo>
                <a:lnTo>
                  <a:pt x="1572" y="448"/>
                </a:lnTo>
                <a:lnTo>
                  <a:pt x="1569" y="447"/>
                </a:lnTo>
                <a:lnTo>
                  <a:pt x="1566" y="445"/>
                </a:lnTo>
                <a:lnTo>
                  <a:pt x="1564" y="445"/>
                </a:lnTo>
                <a:lnTo>
                  <a:pt x="1561" y="445"/>
                </a:lnTo>
                <a:lnTo>
                  <a:pt x="1558" y="444"/>
                </a:lnTo>
                <a:lnTo>
                  <a:pt x="1556" y="444"/>
                </a:lnTo>
                <a:lnTo>
                  <a:pt x="1553" y="443"/>
                </a:lnTo>
                <a:lnTo>
                  <a:pt x="1550" y="443"/>
                </a:lnTo>
                <a:lnTo>
                  <a:pt x="1547" y="443"/>
                </a:lnTo>
                <a:lnTo>
                  <a:pt x="1544" y="442"/>
                </a:lnTo>
                <a:lnTo>
                  <a:pt x="1541" y="442"/>
                </a:lnTo>
                <a:lnTo>
                  <a:pt x="1538" y="438"/>
                </a:lnTo>
                <a:lnTo>
                  <a:pt x="1535" y="438"/>
                </a:lnTo>
                <a:lnTo>
                  <a:pt x="1533" y="438"/>
                </a:lnTo>
                <a:lnTo>
                  <a:pt x="1530" y="438"/>
                </a:lnTo>
                <a:lnTo>
                  <a:pt x="1527" y="438"/>
                </a:lnTo>
                <a:lnTo>
                  <a:pt x="1524" y="438"/>
                </a:lnTo>
                <a:lnTo>
                  <a:pt x="1521" y="439"/>
                </a:lnTo>
                <a:lnTo>
                  <a:pt x="1518" y="439"/>
                </a:lnTo>
                <a:lnTo>
                  <a:pt x="1515" y="439"/>
                </a:lnTo>
                <a:lnTo>
                  <a:pt x="1512" y="438"/>
                </a:lnTo>
                <a:lnTo>
                  <a:pt x="1509" y="438"/>
                </a:lnTo>
                <a:lnTo>
                  <a:pt x="1507" y="437"/>
                </a:lnTo>
                <a:lnTo>
                  <a:pt x="1504" y="437"/>
                </a:lnTo>
                <a:lnTo>
                  <a:pt x="1502" y="436"/>
                </a:lnTo>
                <a:lnTo>
                  <a:pt x="1499" y="436"/>
                </a:lnTo>
                <a:lnTo>
                  <a:pt x="1496" y="435"/>
                </a:lnTo>
                <a:lnTo>
                  <a:pt x="1493" y="435"/>
                </a:lnTo>
                <a:lnTo>
                  <a:pt x="1490" y="434"/>
                </a:lnTo>
                <a:lnTo>
                  <a:pt x="1487" y="431"/>
                </a:lnTo>
                <a:lnTo>
                  <a:pt x="1485" y="431"/>
                </a:lnTo>
                <a:lnTo>
                  <a:pt x="1482" y="431"/>
                </a:lnTo>
                <a:lnTo>
                  <a:pt x="1479" y="431"/>
                </a:lnTo>
                <a:lnTo>
                  <a:pt x="1476" y="430"/>
                </a:lnTo>
                <a:lnTo>
                  <a:pt x="1473" y="430"/>
                </a:lnTo>
                <a:lnTo>
                  <a:pt x="1470" y="430"/>
                </a:lnTo>
                <a:lnTo>
                  <a:pt x="1467" y="430"/>
                </a:lnTo>
                <a:lnTo>
                  <a:pt x="1464" y="430"/>
                </a:lnTo>
                <a:lnTo>
                  <a:pt x="1461" y="429"/>
                </a:lnTo>
                <a:lnTo>
                  <a:pt x="1459" y="429"/>
                </a:lnTo>
                <a:lnTo>
                  <a:pt x="1456" y="429"/>
                </a:lnTo>
                <a:lnTo>
                  <a:pt x="1453" y="427"/>
                </a:lnTo>
                <a:lnTo>
                  <a:pt x="1450" y="426"/>
                </a:lnTo>
                <a:lnTo>
                  <a:pt x="1447" y="426"/>
                </a:lnTo>
                <a:lnTo>
                  <a:pt x="1444" y="426"/>
                </a:lnTo>
                <a:lnTo>
                  <a:pt x="1441" y="425"/>
                </a:lnTo>
                <a:lnTo>
                  <a:pt x="1439" y="425"/>
                </a:lnTo>
                <a:lnTo>
                  <a:pt x="1437" y="424"/>
                </a:lnTo>
                <a:lnTo>
                  <a:pt x="1434" y="424"/>
                </a:lnTo>
                <a:lnTo>
                  <a:pt x="1431" y="423"/>
                </a:lnTo>
                <a:lnTo>
                  <a:pt x="1428" y="423"/>
                </a:lnTo>
                <a:lnTo>
                  <a:pt x="1425" y="423"/>
                </a:lnTo>
                <a:lnTo>
                  <a:pt x="1422" y="423"/>
                </a:lnTo>
                <a:lnTo>
                  <a:pt x="1419" y="423"/>
                </a:lnTo>
                <a:lnTo>
                  <a:pt x="1416" y="422"/>
                </a:lnTo>
                <a:lnTo>
                  <a:pt x="1413" y="422"/>
                </a:lnTo>
                <a:lnTo>
                  <a:pt x="1411" y="423"/>
                </a:lnTo>
                <a:lnTo>
                  <a:pt x="1408" y="423"/>
                </a:lnTo>
                <a:lnTo>
                  <a:pt x="1405" y="423"/>
                </a:lnTo>
                <a:lnTo>
                  <a:pt x="1402" y="421"/>
                </a:lnTo>
                <a:lnTo>
                  <a:pt x="1399" y="421"/>
                </a:lnTo>
                <a:lnTo>
                  <a:pt x="1396" y="420"/>
                </a:lnTo>
                <a:lnTo>
                  <a:pt x="1393" y="418"/>
                </a:lnTo>
                <a:lnTo>
                  <a:pt x="1390" y="418"/>
                </a:lnTo>
                <a:lnTo>
                  <a:pt x="1388" y="418"/>
                </a:lnTo>
                <a:lnTo>
                  <a:pt x="1385" y="418"/>
                </a:lnTo>
                <a:lnTo>
                  <a:pt x="1382" y="417"/>
                </a:lnTo>
                <a:lnTo>
                  <a:pt x="1379" y="417"/>
                </a:lnTo>
                <a:lnTo>
                  <a:pt x="1376" y="418"/>
                </a:lnTo>
                <a:lnTo>
                  <a:pt x="1374" y="418"/>
                </a:lnTo>
                <a:lnTo>
                  <a:pt x="1371" y="418"/>
                </a:lnTo>
                <a:lnTo>
                  <a:pt x="1368" y="417"/>
                </a:lnTo>
                <a:lnTo>
                  <a:pt x="1365" y="417"/>
                </a:lnTo>
                <a:lnTo>
                  <a:pt x="1363" y="417"/>
                </a:lnTo>
                <a:lnTo>
                  <a:pt x="1360" y="417"/>
                </a:lnTo>
                <a:lnTo>
                  <a:pt x="1357" y="415"/>
                </a:lnTo>
                <a:lnTo>
                  <a:pt x="1354" y="416"/>
                </a:lnTo>
                <a:lnTo>
                  <a:pt x="1351" y="414"/>
                </a:lnTo>
                <a:lnTo>
                  <a:pt x="1348" y="414"/>
                </a:lnTo>
                <a:lnTo>
                  <a:pt x="1345" y="414"/>
                </a:lnTo>
                <a:lnTo>
                  <a:pt x="1342" y="415"/>
                </a:lnTo>
                <a:lnTo>
                  <a:pt x="1340" y="415"/>
                </a:lnTo>
                <a:lnTo>
                  <a:pt x="1337" y="416"/>
                </a:lnTo>
                <a:lnTo>
                  <a:pt x="1334" y="415"/>
                </a:lnTo>
                <a:lnTo>
                  <a:pt x="1331" y="416"/>
                </a:lnTo>
                <a:lnTo>
                  <a:pt x="1328" y="416"/>
                </a:lnTo>
                <a:lnTo>
                  <a:pt x="1325" y="416"/>
                </a:lnTo>
                <a:lnTo>
                  <a:pt x="1322" y="417"/>
                </a:lnTo>
                <a:lnTo>
                  <a:pt x="1319" y="417"/>
                </a:lnTo>
                <a:lnTo>
                  <a:pt x="1316" y="417"/>
                </a:lnTo>
                <a:lnTo>
                  <a:pt x="1314" y="417"/>
                </a:lnTo>
                <a:lnTo>
                  <a:pt x="1312" y="417"/>
                </a:lnTo>
                <a:lnTo>
                  <a:pt x="1309" y="416"/>
                </a:lnTo>
                <a:lnTo>
                  <a:pt x="1306" y="416"/>
                </a:lnTo>
                <a:lnTo>
                  <a:pt x="1303" y="416"/>
                </a:lnTo>
                <a:lnTo>
                  <a:pt x="1300" y="416"/>
                </a:lnTo>
                <a:lnTo>
                  <a:pt x="1297" y="416"/>
                </a:lnTo>
                <a:lnTo>
                  <a:pt x="1294" y="415"/>
                </a:lnTo>
                <a:lnTo>
                  <a:pt x="1292" y="414"/>
                </a:lnTo>
                <a:lnTo>
                  <a:pt x="1289" y="414"/>
                </a:lnTo>
                <a:lnTo>
                  <a:pt x="1286" y="414"/>
                </a:lnTo>
                <a:lnTo>
                  <a:pt x="1283" y="413"/>
                </a:lnTo>
                <a:lnTo>
                  <a:pt x="1280" y="414"/>
                </a:lnTo>
                <a:lnTo>
                  <a:pt x="1277" y="414"/>
                </a:lnTo>
                <a:lnTo>
                  <a:pt x="1274" y="415"/>
                </a:lnTo>
                <a:lnTo>
                  <a:pt x="1271" y="415"/>
                </a:lnTo>
                <a:lnTo>
                  <a:pt x="1268" y="414"/>
                </a:lnTo>
                <a:lnTo>
                  <a:pt x="1266" y="413"/>
                </a:lnTo>
                <a:lnTo>
                  <a:pt x="1263" y="411"/>
                </a:lnTo>
                <a:lnTo>
                  <a:pt x="1260" y="408"/>
                </a:lnTo>
                <a:lnTo>
                  <a:pt x="1257" y="406"/>
                </a:lnTo>
                <a:lnTo>
                  <a:pt x="1254" y="404"/>
                </a:lnTo>
                <a:lnTo>
                  <a:pt x="1251" y="402"/>
                </a:lnTo>
                <a:lnTo>
                  <a:pt x="1249" y="399"/>
                </a:lnTo>
                <a:lnTo>
                  <a:pt x="1246" y="397"/>
                </a:lnTo>
                <a:lnTo>
                  <a:pt x="1244" y="394"/>
                </a:lnTo>
                <a:lnTo>
                  <a:pt x="1241" y="391"/>
                </a:lnTo>
                <a:lnTo>
                  <a:pt x="1238" y="388"/>
                </a:lnTo>
                <a:lnTo>
                  <a:pt x="1235" y="385"/>
                </a:lnTo>
                <a:lnTo>
                  <a:pt x="1232" y="383"/>
                </a:lnTo>
                <a:lnTo>
                  <a:pt x="1229" y="381"/>
                </a:lnTo>
                <a:lnTo>
                  <a:pt x="1226" y="379"/>
                </a:lnTo>
                <a:lnTo>
                  <a:pt x="1223" y="377"/>
                </a:lnTo>
                <a:lnTo>
                  <a:pt x="1220" y="374"/>
                </a:lnTo>
                <a:lnTo>
                  <a:pt x="1218" y="372"/>
                </a:lnTo>
                <a:lnTo>
                  <a:pt x="1215" y="369"/>
                </a:lnTo>
                <a:lnTo>
                  <a:pt x="1212" y="366"/>
                </a:lnTo>
                <a:lnTo>
                  <a:pt x="1209" y="364"/>
                </a:lnTo>
                <a:lnTo>
                  <a:pt x="1206" y="360"/>
                </a:lnTo>
                <a:lnTo>
                  <a:pt x="1203" y="358"/>
                </a:lnTo>
                <a:lnTo>
                  <a:pt x="1200" y="356"/>
                </a:lnTo>
                <a:lnTo>
                  <a:pt x="1197" y="352"/>
                </a:lnTo>
                <a:lnTo>
                  <a:pt x="1195" y="349"/>
                </a:lnTo>
                <a:lnTo>
                  <a:pt x="1192" y="347"/>
                </a:lnTo>
                <a:lnTo>
                  <a:pt x="1189" y="344"/>
                </a:lnTo>
                <a:lnTo>
                  <a:pt x="1187" y="342"/>
                </a:lnTo>
                <a:lnTo>
                  <a:pt x="1184" y="339"/>
                </a:lnTo>
                <a:lnTo>
                  <a:pt x="1181" y="336"/>
                </a:lnTo>
                <a:lnTo>
                  <a:pt x="1178" y="334"/>
                </a:lnTo>
                <a:lnTo>
                  <a:pt x="1175" y="332"/>
                </a:lnTo>
                <a:lnTo>
                  <a:pt x="1172" y="328"/>
                </a:lnTo>
                <a:lnTo>
                  <a:pt x="1170" y="325"/>
                </a:lnTo>
                <a:lnTo>
                  <a:pt x="1167" y="322"/>
                </a:lnTo>
                <a:lnTo>
                  <a:pt x="1164" y="322"/>
                </a:lnTo>
                <a:lnTo>
                  <a:pt x="1161" y="321"/>
                </a:lnTo>
                <a:lnTo>
                  <a:pt x="1158" y="320"/>
                </a:lnTo>
                <a:lnTo>
                  <a:pt x="1155" y="319"/>
                </a:lnTo>
                <a:lnTo>
                  <a:pt x="1152" y="319"/>
                </a:lnTo>
                <a:lnTo>
                  <a:pt x="1149" y="318"/>
                </a:lnTo>
                <a:lnTo>
                  <a:pt x="1147" y="318"/>
                </a:lnTo>
                <a:lnTo>
                  <a:pt x="1144" y="317"/>
                </a:lnTo>
                <a:lnTo>
                  <a:pt x="1141" y="316"/>
                </a:lnTo>
                <a:lnTo>
                  <a:pt x="1138" y="315"/>
                </a:lnTo>
                <a:lnTo>
                  <a:pt x="1135" y="313"/>
                </a:lnTo>
                <a:lnTo>
                  <a:pt x="1132" y="312"/>
                </a:lnTo>
                <a:lnTo>
                  <a:pt x="1129" y="311"/>
                </a:lnTo>
                <a:lnTo>
                  <a:pt x="1126" y="310"/>
                </a:lnTo>
                <a:lnTo>
                  <a:pt x="1124" y="308"/>
                </a:lnTo>
                <a:lnTo>
                  <a:pt x="1122" y="306"/>
                </a:lnTo>
                <a:lnTo>
                  <a:pt x="1119" y="303"/>
                </a:lnTo>
                <a:lnTo>
                  <a:pt x="1116" y="301"/>
                </a:lnTo>
                <a:lnTo>
                  <a:pt x="1113" y="298"/>
                </a:lnTo>
                <a:lnTo>
                  <a:pt x="1110" y="296"/>
                </a:lnTo>
                <a:lnTo>
                  <a:pt x="1107" y="295"/>
                </a:lnTo>
                <a:lnTo>
                  <a:pt x="1104" y="292"/>
                </a:lnTo>
                <a:lnTo>
                  <a:pt x="1101" y="290"/>
                </a:lnTo>
                <a:lnTo>
                  <a:pt x="1099" y="287"/>
                </a:lnTo>
                <a:lnTo>
                  <a:pt x="1096" y="286"/>
                </a:lnTo>
                <a:lnTo>
                  <a:pt x="1093" y="285"/>
                </a:lnTo>
                <a:lnTo>
                  <a:pt x="1090" y="283"/>
                </a:lnTo>
                <a:lnTo>
                  <a:pt x="1087" y="280"/>
                </a:lnTo>
                <a:lnTo>
                  <a:pt x="1084" y="278"/>
                </a:lnTo>
                <a:lnTo>
                  <a:pt x="1081" y="276"/>
                </a:lnTo>
                <a:lnTo>
                  <a:pt x="1078" y="273"/>
                </a:lnTo>
                <a:lnTo>
                  <a:pt x="1075" y="271"/>
                </a:lnTo>
                <a:lnTo>
                  <a:pt x="1073" y="269"/>
                </a:lnTo>
                <a:lnTo>
                  <a:pt x="1070" y="267"/>
                </a:lnTo>
                <a:lnTo>
                  <a:pt x="1067" y="264"/>
                </a:lnTo>
                <a:lnTo>
                  <a:pt x="1064" y="262"/>
                </a:lnTo>
                <a:lnTo>
                  <a:pt x="1061" y="261"/>
                </a:lnTo>
                <a:lnTo>
                  <a:pt x="1059" y="260"/>
                </a:lnTo>
                <a:lnTo>
                  <a:pt x="1056" y="258"/>
                </a:lnTo>
                <a:lnTo>
                  <a:pt x="1053" y="257"/>
                </a:lnTo>
                <a:lnTo>
                  <a:pt x="1051" y="256"/>
                </a:lnTo>
                <a:lnTo>
                  <a:pt x="1048" y="255"/>
                </a:lnTo>
                <a:lnTo>
                  <a:pt x="1045" y="255"/>
                </a:lnTo>
                <a:lnTo>
                  <a:pt x="1042" y="252"/>
                </a:lnTo>
                <a:lnTo>
                  <a:pt x="1039" y="254"/>
                </a:lnTo>
                <a:lnTo>
                  <a:pt x="1036" y="252"/>
                </a:lnTo>
                <a:lnTo>
                  <a:pt x="1033" y="254"/>
                </a:lnTo>
                <a:lnTo>
                  <a:pt x="1030" y="251"/>
                </a:lnTo>
                <a:lnTo>
                  <a:pt x="1027" y="251"/>
                </a:lnTo>
                <a:lnTo>
                  <a:pt x="1025" y="249"/>
                </a:lnTo>
                <a:lnTo>
                  <a:pt x="1022" y="246"/>
                </a:lnTo>
                <a:lnTo>
                  <a:pt x="1019" y="244"/>
                </a:lnTo>
                <a:lnTo>
                  <a:pt x="1016" y="240"/>
                </a:lnTo>
                <a:lnTo>
                  <a:pt x="1013" y="238"/>
                </a:lnTo>
                <a:lnTo>
                  <a:pt x="1010" y="235"/>
                </a:lnTo>
                <a:lnTo>
                  <a:pt x="1007" y="238"/>
                </a:lnTo>
                <a:lnTo>
                  <a:pt x="1004" y="235"/>
                </a:lnTo>
                <a:lnTo>
                  <a:pt x="1002" y="231"/>
                </a:lnTo>
                <a:lnTo>
                  <a:pt x="999" y="233"/>
                </a:lnTo>
                <a:lnTo>
                  <a:pt x="997" y="229"/>
                </a:lnTo>
                <a:lnTo>
                  <a:pt x="994" y="226"/>
                </a:lnTo>
                <a:lnTo>
                  <a:pt x="991" y="227"/>
                </a:lnTo>
                <a:lnTo>
                  <a:pt x="988" y="223"/>
                </a:lnTo>
                <a:lnTo>
                  <a:pt x="985" y="220"/>
                </a:lnTo>
                <a:lnTo>
                  <a:pt x="982" y="222"/>
                </a:lnTo>
                <a:lnTo>
                  <a:pt x="979" y="219"/>
                </a:lnTo>
                <a:lnTo>
                  <a:pt x="977" y="215"/>
                </a:lnTo>
                <a:lnTo>
                  <a:pt x="974" y="213"/>
                </a:lnTo>
                <a:lnTo>
                  <a:pt x="971" y="214"/>
                </a:lnTo>
                <a:lnTo>
                  <a:pt x="968" y="211"/>
                </a:lnTo>
                <a:lnTo>
                  <a:pt x="965" y="217"/>
                </a:lnTo>
                <a:lnTo>
                  <a:pt x="962" y="214"/>
                </a:lnTo>
                <a:lnTo>
                  <a:pt x="959" y="211"/>
                </a:lnTo>
                <a:lnTo>
                  <a:pt x="956" y="208"/>
                </a:lnTo>
                <a:lnTo>
                  <a:pt x="954" y="205"/>
                </a:lnTo>
                <a:lnTo>
                  <a:pt x="951" y="202"/>
                </a:lnTo>
                <a:lnTo>
                  <a:pt x="948" y="199"/>
                </a:lnTo>
                <a:lnTo>
                  <a:pt x="945" y="202"/>
                </a:lnTo>
                <a:lnTo>
                  <a:pt x="942" y="199"/>
                </a:lnTo>
                <a:lnTo>
                  <a:pt x="939" y="196"/>
                </a:lnTo>
                <a:lnTo>
                  <a:pt x="936" y="194"/>
                </a:lnTo>
                <a:lnTo>
                  <a:pt x="934" y="191"/>
                </a:lnTo>
                <a:lnTo>
                  <a:pt x="931" y="189"/>
                </a:lnTo>
                <a:lnTo>
                  <a:pt x="929" y="187"/>
                </a:lnTo>
                <a:lnTo>
                  <a:pt x="926" y="184"/>
                </a:lnTo>
                <a:lnTo>
                  <a:pt x="923" y="181"/>
                </a:lnTo>
                <a:lnTo>
                  <a:pt x="920" y="179"/>
                </a:lnTo>
                <a:lnTo>
                  <a:pt x="917" y="168"/>
                </a:lnTo>
                <a:lnTo>
                  <a:pt x="914" y="167"/>
                </a:lnTo>
                <a:lnTo>
                  <a:pt x="911" y="167"/>
                </a:lnTo>
                <a:lnTo>
                  <a:pt x="908" y="166"/>
                </a:lnTo>
                <a:lnTo>
                  <a:pt x="906" y="166"/>
                </a:lnTo>
                <a:lnTo>
                  <a:pt x="903" y="166"/>
                </a:lnTo>
                <a:lnTo>
                  <a:pt x="900" y="166"/>
                </a:lnTo>
                <a:lnTo>
                  <a:pt x="897" y="165"/>
                </a:lnTo>
                <a:lnTo>
                  <a:pt x="894" y="166"/>
                </a:lnTo>
                <a:lnTo>
                  <a:pt x="891" y="165"/>
                </a:lnTo>
                <a:lnTo>
                  <a:pt x="888" y="162"/>
                </a:lnTo>
                <a:lnTo>
                  <a:pt x="885" y="160"/>
                </a:lnTo>
                <a:lnTo>
                  <a:pt x="882" y="157"/>
                </a:lnTo>
                <a:lnTo>
                  <a:pt x="880" y="155"/>
                </a:lnTo>
                <a:lnTo>
                  <a:pt x="877" y="152"/>
                </a:lnTo>
                <a:lnTo>
                  <a:pt x="874" y="150"/>
                </a:lnTo>
                <a:lnTo>
                  <a:pt x="872" y="148"/>
                </a:lnTo>
                <a:lnTo>
                  <a:pt x="869" y="145"/>
                </a:lnTo>
                <a:lnTo>
                  <a:pt x="866" y="143"/>
                </a:lnTo>
                <a:lnTo>
                  <a:pt x="863" y="149"/>
                </a:lnTo>
                <a:lnTo>
                  <a:pt x="860" y="146"/>
                </a:lnTo>
                <a:lnTo>
                  <a:pt x="858" y="143"/>
                </a:lnTo>
                <a:lnTo>
                  <a:pt x="855" y="141"/>
                </a:lnTo>
                <a:lnTo>
                  <a:pt x="852" y="138"/>
                </a:lnTo>
                <a:lnTo>
                  <a:pt x="849" y="134"/>
                </a:lnTo>
                <a:lnTo>
                  <a:pt x="846" y="131"/>
                </a:lnTo>
                <a:lnTo>
                  <a:pt x="843" y="128"/>
                </a:lnTo>
                <a:lnTo>
                  <a:pt x="840" y="134"/>
                </a:lnTo>
                <a:lnTo>
                  <a:pt x="837" y="131"/>
                </a:lnTo>
                <a:lnTo>
                  <a:pt x="834" y="128"/>
                </a:lnTo>
                <a:lnTo>
                  <a:pt x="832" y="125"/>
                </a:lnTo>
                <a:lnTo>
                  <a:pt x="829" y="122"/>
                </a:lnTo>
                <a:lnTo>
                  <a:pt x="826" y="119"/>
                </a:lnTo>
                <a:lnTo>
                  <a:pt x="823" y="117"/>
                </a:lnTo>
                <a:lnTo>
                  <a:pt x="820" y="114"/>
                </a:lnTo>
                <a:lnTo>
                  <a:pt x="817" y="111"/>
                </a:lnTo>
                <a:lnTo>
                  <a:pt x="814" y="105"/>
                </a:lnTo>
                <a:lnTo>
                  <a:pt x="811" y="104"/>
                </a:lnTo>
                <a:lnTo>
                  <a:pt x="810" y="103"/>
                </a:lnTo>
                <a:lnTo>
                  <a:pt x="807" y="102"/>
                </a:lnTo>
                <a:lnTo>
                  <a:pt x="804" y="101"/>
                </a:lnTo>
                <a:lnTo>
                  <a:pt x="801" y="100"/>
                </a:lnTo>
                <a:lnTo>
                  <a:pt x="798" y="99"/>
                </a:lnTo>
                <a:lnTo>
                  <a:pt x="795" y="98"/>
                </a:lnTo>
                <a:lnTo>
                  <a:pt x="792" y="97"/>
                </a:lnTo>
                <a:lnTo>
                  <a:pt x="789" y="88"/>
                </a:lnTo>
                <a:lnTo>
                  <a:pt x="786" y="87"/>
                </a:lnTo>
                <a:lnTo>
                  <a:pt x="784" y="86"/>
                </a:lnTo>
                <a:lnTo>
                  <a:pt x="781" y="85"/>
                </a:lnTo>
                <a:lnTo>
                  <a:pt x="778" y="84"/>
                </a:lnTo>
                <a:lnTo>
                  <a:pt x="775" y="83"/>
                </a:lnTo>
                <a:lnTo>
                  <a:pt x="772" y="82"/>
                </a:lnTo>
                <a:lnTo>
                  <a:pt x="769" y="81"/>
                </a:lnTo>
                <a:lnTo>
                  <a:pt x="766" y="80"/>
                </a:lnTo>
                <a:lnTo>
                  <a:pt x="763" y="82"/>
                </a:lnTo>
                <a:lnTo>
                  <a:pt x="761" y="79"/>
                </a:lnTo>
                <a:lnTo>
                  <a:pt x="758" y="77"/>
                </a:lnTo>
                <a:lnTo>
                  <a:pt x="755" y="74"/>
                </a:lnTo>
                <a:lnTo>
                  <a:pt x="752" y="71"/>
                </a:lnTo>
                <a:lnTo>
                  <a:pt x="749" y="69"/>
                </a:lnTo>
                <a:lnTo>
                  <a:pt x="747" y="66"/>
                </a:lnTo>
                <a:lnTo>
                  <a:pt x="744" y="47"/>
                </a:lnTo>
                <a:lnTo>
                  <a:pt x="741" y="46"/>
                </a:lnTo>
                <a:lnTo>
                  <a:pt x="738" y="45"/>
                </a:lnTo>
                <a:lnTo>
                  <a:pt x="736" y="43"/>
                </a:lnTo>
                <a:lnTo>
                  <a:pt x="733" y="41"/>
                </a:lnTo>
                <a:lnTo>
                  <a:pt x="730" y="40"/>
                </a:lnTo>
                <a:lnTo>
                  <a:pt x="727" y="38"/>
                </a:lnTo>
                <a:lnTo>
                  <a:pt x="724" y="36"/>
                </a:lnTo>
                <a:lnTo>
                  <a:pt x="721" y="35"/>
                </a:lnTo>
                <a:lnTo>
                  <a:pt x="718" y="33"/>
                </a:lnTo>
                <a:lnTo>
                  <a:pt x="715" y="32"/>
                </a:lnTo>
                <a:lnTo>
                  <a:pt x="713" y="30"/>
                </a:lnTo>
                <a:lnTo>
                  <a:pt x="710" y="28"/>
                </a:lnTo>
                <a:lnTo>
                  <a:pt x="707" y="27"/>
                </a:lnTo>
                <a:lnTo>
                  <a:pt x="704" y="27"/>
                </a:lnTo>
                <a:lnTo>
                  <a:pt x="701" y="26"/>
                </a:lnTo>
                <a:lnTo>
                  <a:pt x="698" y="26"/>
                </a:lnTo>
                <a:lnTo>
                  <a:pt x="695" y="25"/>
                </a:lnTo>
                <a:lnTo>
                  <a:pt x="692" y="25"/>
                </a:lnTo>
                <a:lnTo>
                  <a:pt x="689" y="25"/>
                </a:lnTo>
                <a:lnTo>
                  <a:pt x="687" y="24"/>
                </a:lnTo>
                <a:lnTo>
                  <a:pt x="684" y="23"/>
                </a:lnTo>
                <a:lnTo>
                  <a:pt x="682" y="22"/>
                </a:lnTo>
                <a:lnTo>
                  <a:pt x="679" y="22"/>
                </a:lnTo>
                <a:lnTo>
                  <a:pt x="676" y="21"/>
                </a:lnTo>
                <a:lnTo>
                  <a:pt x="673" y="20"/>
                </a:lnTo>
                <a:lnTo>
                  <a:pt x="670" y="19"/>
                </a:lnTo>
                <a:lnTo>
                  <a:pt x="667" y="17"/>
                </a:lnTo>
                <a:lnTo>
                  <a:pt x="665" y="16"/>
                </a:lnTo>
                <a:lnTo>
                  <a:pt x="662" y="16"/>
                </a:lnTo>
                <a:lnTo>
                  <a:pt x="659" y="15"/>
                </a:lnTo>
                <a:lnTo>
                  <a:pt x="656" y="15"/>
                </a:lnTo>
                <a:lnTo>
                  <a:pt x="653" y="15"/>
                </a:lnTo>
                <a:lnTo>
                  <a:pt x="650" y="14"/>
                </a:lnTo>
                <a:lnTo>
                  <a:pt x="647" y="14"/>
                </a:lnTo>
                <a:lnTo>
                  <a:pt x="644" y="13"/>
                </a:lnTo>
                <a:lnTo>
                  <a:pt x="641" y="13"/>
                </a:lnTo>
                <a:lnTo>
                  <a:pt x="639" y="12"/>
                </a:lnTo>
                <a:lnTo>
                  <a:pt x="636" y="12"/>
                </a:lnTo>
                <a:lnTo>
                  <a:pt x="633" y="11"/>
                </a:lnTo>
                <a:lnTo>
                  <a:pt x="630" y="11"/>
                </a:lnTo>
                <a:lnTo>
                  <a:pt x="627" y="10"/>
                </a:lnTo>
                <a:lnTo>
                  <a:pt x="624" y="10"/>
                </a:lnTo>
                <a:lnTo>
                  <a:pt x="621" y="9"/>
                </a:lnTo>
                <a:lnTo>
                  <a:pt x="619" y="9"/>
                </a:lnTo>
                <a:lnTo>
                  <a:pt x="617" y="9"/>
                </a:lnTo>
                <a:lnTo>
                  <a:pt x="614" y="9"/>
                </a:lnTo>
                <a:lnTo>
                  <a:pt x="611" y="9"/>
                </a:lnTo>
                <a:lnTo>
                  <a:pt x="608" y="8"/>
                </a:lnTo>
                <a:lnTo>
                  <a:pt x="605" y="8"/>
                </a:lnTo>
                <a:lnTo>
                  <a:pt x="602" y="8"/>
                </a:lnTo>
                <a:lnTo>
                  <a:pt x="599" y="8"/>
                </a:lnTo>
                <a:lnTo>
                  <a:pt x="596" y="8"/>
                </a:lnTo>
                <a:lnTo>
                  <a:pt x="593" y="8"/>
                </a:lnTo>
                <a:lnTo>
                  <a:pt x="591" y="7"/>
                </a:lnTo>
                <a:lnTo>
                  <a:pt x="588" y="7"/>
                </a:lnTo>
                <a:lnTo>
                  <a:pt x="585" y="7"/>
                </a:lnTo>
                <a:lnTo>
                  <a:pt x="582" y="7"/>
                </a:lnTo>
                <a:lnTo>
                  <a:pt x="579" y="7"/>
                </a:lnTo>
                <a:lnTo>
                  <a:pt x="576" y="7"/>
                </a:lnTo>
                <a:lnTo>
                  <a:pt x="573" y="7"/>
                </a:lnTo>
                <a:lnTo>
                  <a:pt x="570" y="7"/>
                </a:lnTo>
                <a:lnTo>
                  <a:pt x="568" y="7"/>
                </a:lnTo>
                <a:lnTo>
                  <a:pt x="565" y="7"/>
                </a:lnTo>
                <a:lnTo>
                  <a:pt x="562" y="7"/>
                </a:lnTo>
                <a:lnTo>
                  <a:pt x="559" y="6"/>
                </a:lnTo>
                <a:lnTo>
                  <a:pt x="557" y="6"/>
                </a:lnTo>
                <a:lnTo>
                  <a:pt x="554" y="6"/>
                </a:lnTo>
                <a:lnTo>
                  <a:pt x="551" y="6"/>
                </a:lnTo>
                <a:lnTo>
                  <a:pt x="548" y="6"/>
                </a:lnTo>
                <a:lnTo>
                  <a:pt x="545" y="6"/>
                </a:lnTo>
                <a:lnTo>
                  <a:pt x="543" y="6"/>
                </a:lnTo>
                <a:lnTo>
                  <a:pt x="540" y="5"/>
                </a:lnTo>
                <a:lnTo>
                  <a:pt x="537" y="5"/>
                </a:lnTo>
                <a:lnTo>
                  <a:pt x="534" y="5"/>
                </a:lnTo>
                <a:lnTo>
                  <a:pt x="531" y="5"/>
                </a:lnTo>
                <a:lnTo>
                  <a:pt x="528" y="5"/>
                </a:lnTo>
                <a:lnTo>
                  <a:pt x="525" y="5"/>
                </a:lnTo>
                <a:lnTo>
                  <a:pt x="522" y="5"/>
                </a:lnTo>
                <a:lnTo>
                  <a:pt x="520" y="5"/>
                </a:lnTo>
                <a:lnTo>
                  <a:pt x="517" y="5"/>
                </a:lnTo>
                <a:lnTo>
                  <a:pt x="514" y="4"/>
                </a:lnTo>
                <a:lnTo>
                  <a:pt x="511" y="4"/>
                </a:lnTo>
                <a:lnTo>
                  <a:pt x="508" y="4"/>
                </a:lnTo>
                <a:lnTo>
                  <a:pt x="505" y="3"/>
                </a:lnTo>
                <a:lnTo>
                  <a:pt x="502" y="3"/>
                </a:lnTo>
                <a:lnTo>
                  <a:pt x="499" y="2"/>
                </a:lnTo>
                <a:lnTo>
                  <a:pt x="497" y="2"/>
                </a:lnTo>
                <a:lnTo>
                  <a:pt x="495" y="2"/>
                </a:lnTo>
                <a:lnTo>
                  <a:pt x="492" y="2"/>
                </a:lnTo>
                <a:lnTo>
                  <a:pt x="489" y="2"/>
                </a:lnTo>
                <a:lnTo>
                  <a:pt x="486" y="2"/>
                </a:lnTo>
                <a:lnTo>
                  <a:pt x="483" y="2"/>
                </a:lnTo>
                <a:lnTo>
                  <a:pt x="480" y="2"/>
                </a:lnTo>
                <a:lnTo>
                  <a:pt x="477" y="2"/>
                </a:lnTo>
                <a:lnTo>
                  <a:pt x="474" y="3"/>
                </a:lnTo>
                <a:lnTo>
                  <a:pt x="472" y="3"/>
                </a:lnTo>
                <a:lnTo>
                  <a:pt x="469" y="3"/>
                </a:lnTo>
                <a:lnTo>
                  <a:pt x="466" y="3"/>
                </a:lnTo>
                <a:lnTo>
                  <a:pt x="463" y="3"/>
                </a:lnTo>
                <a:lnTo>
                  <a:pt x="460" y="3"/>
                </a:lnTo>
                <a:lnTo>
                  <a:pt x="457" y="3"/>
                </a:lnTo>
                <a:lnTo>
                  <a:pt x="454" y="3"/>
                </a:lnTo>
                <a:lnTo>
                  <a:pt x="451" y="3"/>
                </a:lnTo>
                <a:lnTo>
                  <a:pt x="448" y="3"/>
                </a:lnTo>
                <a:lnTo>
                  <a:pt x="446" y="3"/>
                </a:lnTo>
                <a:lnTo>
                  <a:pt x="443" y="3"/>
                </a:lnTo>
                <a:lnTo>
                  <a:pt x="440" y="3"/>
                </a:lnTo>
                <a:lnTo>
                  <a:pt x="437" y="2"/>
                </a:lnTo>
                <a:lnTo>
                  <a:pt x="434" y="2"/>
                </a:lnTo>
                <a:lnTo>
                  <a:pt x="432" y="2"/>
                </a:lnTo>
                <a:lnTo>
                  <a:pt x="429" y="2"/>
                </a:lnTo>
                <a:lnTo>
                  <a:pt x="426" y="2"/>
                </a:lnTo>
                <a:lnTo>
                  <a:pt x="424" y="2"/>
                </a:lnTo>
                <a:lnTo>
                  <a:pt x="421" y="2"/>
                </a:lnTo>
                <a:lnTo>
                  <a:pt x="418" y="2"/>
                </a:lnTo>
                <a:lnTo>
                  <a:pt x="415" y="1"/>
                </a:lnTo>
                <a:lnTo>
                  <a:pt x="412" y="1"/>
                </a:lnTo>
                <a:lnTo>
                  <a:pt x="409" y="1"/>
                </a:lnTo>
                <a:lnTo>
                  <a:pt x="406" y="1"/>
                </a:lnTo>
                <a:lnTo>
                  <a:pt x="403" y="1"/>
                </a:lnTo>
                <a:lnTo>
                  <a:pt x="400" y="1"/>
                </a:lnTo>
                <a:lnTo>
                  <a:pt x="398" y="1"/>
                </a:lnTo>
                <a:lnTo>
                  <a:pt x="395" y="1"/>
                </a:lnTo>
                <a:lnTo>
                  <a:pt x="392" y="1"/>
                </a:lnTo>
                <a:lnTo>
                  <a:pt x="389" y="1"/>
                </a:lnTo>
                <a:lnTo>
                  <a:pt x="386" y="1"/>
                </a:lnTo>
                <a:lnTo>
                  <a:pt x="383" y="1"/>
                </a:lnTo>
                <a:lnTo>
                  <a:pt x="380" y="1"/>
                </a:lnTo>
                <a:lnTo>
                  <a:pt x="377" y="1"/>
                </a:lnTo>
                <a:lnTo>
                  <a:pt x="375" y="1"/>
                </a:lnTo>
                <a:lnTo>
                  <a:pt x="372" y="1"/>
                </a:lnTo>
                <a:lnTo>
                  <a:pt x="370" y="1"/>
                </a:lnTo>
                <a:lnTo>
                  <a:pt x="367" y="1"/>
                </a:lnTo>
                <a:lnTo>
                  <a:pt x="364" y="1"/>
                </a:lnTo>
                <a:lnTo>
                  <a:pt x="361" y="1"/>
                </a:lnTo>
                <a:lnTo>
                  <a:pt x="358" y="1"/>
                </a:lnTo>
                <a:lnTo>
                  <a:pt x="355" y="1"/>
                </a:lnTo>
                <a:lnTo>
                  <a:pt x="352" y="1"/>
                </a:lnTo>
                <a:lnTo>
                  <a:pt x="350" y="1"/>
                </a:lnTo>
                <a:lnTo>
                  <a:pt x="347" y="1"/>
                </a:lnTo>
                <a:lnTo>
                  <a:pt x="344" y="1"/>
                </a:lnTo>
                <a:lnTo>
                  <a:pt x="341" y="1"/>
                </a:lnTo>
                <a:lnTo>
                  <a:pt x="338" y="1"/>
                </a:lnTo>
                <a:lnTo>
                  <a:pt x="335" y="1"/>
                </a:lnTo>
                <a:lnTo>
                  <a:pt x="332" y="1"/>
                </a:lnTo>
                <a:lnTo>
                  <a:pt x="329" y="1"/>
                </a:lnTo>
                <a:lnTo>
                  <a:pt x="327" y="1"/>
                </a:lnTo>
                <a:lnTo>
                  <a:pt x="324" y="1"/>
                </a:lnTo>
                <a:lnTo>
                  <a:pt x="321" y="1"/>
                </a:lnTo>
                <a:lnTo>
                  <a:pt x="318" y="1"/>
                </a:lnTo>
                <a:lnTo>
                  <a:pt x="315" y="1"/>
                </a:lnTo>
                <a:lnTo>
                  <a:pt x="312" y="1"/>
                </a:lnTo>
                <a:lnTo>
                  <a:pt x="309" y="1"/>
                </a:lnTo>
                <a:lnTo>
                  <a:pt x="306" y="1"/>
                </a:lnTo>
                <a:lnTo>
                  <a:pt x="304" y="1"/>
                </a:lnTo>
                <a:lnTo>
                  <a:pt x="302" y="1"/>
                </a:lnTo>
                <a:lnTo>
                  <a:pt x="299" y="1"/>
                </a:lnTo>
                <a:lnTo>
                  <a:pt x="296" y="1"/>
                </a:lnTo>
                <a:lnTo>
                  <a:pt x="293" y="1"/>
                </a:lnTo>
                <a:lnTo>
                  <a:pt x="290" y="0"/>
                </a:lnTo>
                <a:lnTo>
                  <a:pt x="287" y="0"/>
                </a:lnTo>
                <a:lnTo>
                  <a:pt x="284" y="0"/>
                </a:lnTo>
                <a:lnTo>
                  <a:pt x="281" y="0"/>
                </a:lnTo>
                <a:lnTo>
                  <a:pt x="279" y="0"/>
                </a:lnTo>
                <a:lnTo>
                  <a:pt x="276" y="0"/>
                </a:lnTo>
                <a:lnTo>
                  <a:pt x="273" y="0"/>
                </a:lnTo>
                <a:lnTo>
                  <a:pt x="270" y="0"/>
                </a:lnTo>
                <a:lnTo>
                  <a:pt x="267" y="0"/>
                </a:lnTo>
                <a:lnTo>
                  <a:pt x="264" y="0"/>
                </a:lnTo>
                <a:lnTo>
                  <a:pt x="261" y="0"/>
                </a:lnTo>
                <a:lnTo>
                  <a:pt x="258" y="0"/>
                </a:lnTo>
                <a:lnTo>
                  <a:pt x="256" y="1"/>
                </a:lnTo>
                <a:lnTo>
                  <a:pt x="253" y="1"/>
                </a:lnTo>
                <a:lnTo>
                  <a:pt x="250" y="1"/>
                </a:lnTo>
                <a:lnTo>
                  <a:pt x="247" y="1"/>
                </a:lnTo>
                <a:lnTo>
                  <a:pt x="244" y="1"/>
                </a:lnTo>
                <a:lnTo>
                  <a:pt x="242" y="1"/>
                </a:lnTo>
                <a:lnTo>
                  <a:pt x="239" y="1"/>
                </a:lnTo>
                <a:lnTo>
                  <a:pt x="236" y="1"/>
                </a:lnTo>
                <a:lnTo>
                  <a:pt x="233" y="1"/>
                </a:lnTo>
                <a:lnTo>
                  <a:pt x="231" y="1"/>
                </a:lnTo>
                <a:lnTo>
                  <a:pt x="228" y="1"/>
                </a:lnTo>
                <a:lnTo>
                  <a:pt x="225" y="1"/>
                </a:lnTo>
                <a:lnTo>
                  <a:pt x="222" y="1"/>
                </a:lnTo>
                <a:lnTo>
                  <a:pt x="219" y="1"/>
                </a:lnTo>
                <a:lnTo>
                  <a:pt x="216" y="1"/>
                </a:lnTo>
                <a:lnTo>
                  <a:pt x="213" y="1"/>
                </a:lnTo>
                <a:lnTo>
                  <a:pt x="210" y="1"/>
                </a:lnTo>
                <a:lnTo>
                  <a:pt x="207" y="1"/>
                </a:lnTo>
                <a:lnTo>
                  <a:pt x="205" y="1"/>
                </a:lnTo>
                <a:lnTo>
                  <a:pt x="202" y="1"/>
                </a:lnTo>
                <a:lnTo>
                  <a:pt x="199" y="1"/>
                </a:lnTo>
                <a:lnTo>
                  <a:pt x="196" y="1"/>
                </a:lnTo>
                <a:lnTo>
                  <a:pt x="193" y="1"/>
                </a:lnTo>
                <a:lnTo>
                  <a:pt x="190" y="1"/>
                </a:lnTo>
                <a:lnTo>
                  <a:pt x="187" y="1"/>
                </a:lnTo>
                <a:lnTo>
                  <a:pt x="184" y="1"/>
                </a:lnTo>
                <a:lnTo>
                  <a:pt x="182" y="1"/>
                </a:lnTo>
                <a:lnTo>
                  <a:pt x="180" y="1"/>
                </a:lnTo>
                <a:lnTo>
                  <a:pt x="177" y="1"/>
                </a:lnTo>
                <a:lnTo>
                  <a:pt x="174" y="1"/>
                </a:lnTo>
                <a:lnTo>
                  <a:pt x="171" y="1"/>
                </a:lnTo>
                <a:lnTo>
                  <a:pt x="168" y="1"/>
                </a:lnTo>
                <a:lnTo>
                  <a:pt x="165" y="1"/>
                </a:lnTo>
                <a:lnTo>
                  <a:pt x="162" y="1"/>
                </a:lnTo>
                <a:lnTo>
                  <a:pt x="159" y="1"/>
                </a:lnTo>
                <a:lnTo>
                  <a:pt x="157" y="1"/>
                </a:lnTo>
                <a:lnTo>
                  <a:pt x="154" y="1"/>
                </a:lnTo>
                <a:lnTo>
                  <a:pt x="151" y="1"/>
                </a:lnTo>
                <a:lnTo>
                  <a:pt x="148" y="1"/>
                </a:lnTo>
                <a:lnTo>
                  <a:pt x="145" y="0"/>
                </a:lnTo>
                <a:lnTo>
                  <a:pt x="142" y="0"/>
                </a:lnTo>
                <a:lnTo>
                  <a:pt x="139" y="0"/>
                </a:lnTo>
                <a:lnTo>
                  <a:pt x="136" y="0"/>
                </a:lnTo>
                <a:lnTo>
                  <a:pt x="134" y="0"/>
                </a:lnTo>
                <a:lnTo>
                  <a:pt x="131" y="0"/>
                </a:lnTo>
                <a:lnTo>
                  <a:pt x="128" y="0"/>
                </a:lnTo>
                <a:lnTo>
                  <a:pt x="125" y="0"/>
                </a:lnTo>
                <a:lnTo>
                  <a:pt x="122" y="0"/>
                </a:lnTo>
                <a:lnTo>
                  <a:pt x="119" y="0"/>
                </a:lnTo>
                <a:lnTo>
                  <a:pt x="117" y="0"/>
                </a:lnTo>
                <a:lnTo>
                  <a:pt x="114" y="0"/>
                </a:lnTo>
                <a:lnTo>
                  <a:pt x="111" y="0"/>
                </a:lnTo>
                <a:lnTo>
                  <a:pt x="109" y="0"/>
                </a:lnTo>
                <a:lnTo>
                  <a:pt x="106" y="0"/>
                </a:lnTo>
                <a:lnTo>
                  <a:pt x="103" y="0"/>
                </a:lnTo>
                <a:lnTo>
                  <a:pt x="100" y="0"/>
                </a:lnTo>
                <a:lnTo>
                  <a:pt x="97" y="0"/>
                </a:lnTo>
                <a:lnTo>
                  <a:pt x="94" y="0"/>
                </a:lnTo>
                <a:lnTo>
                  <a:pt x="91" y="0"/>
                </a:lnTo>
                <a:lnTo>
                  <a:pt x="88" y="0"/>
                </a:lnTo>
                <a:lnTo>
                  <a:pt x="86" y="0"/>
                </a:lnTo>
                <a:lnTo>
                  <a:pt x="83" y="0"/>
                </a:lnTo>
                <a:lnTo>
                  <a:pt x="80" y="0"/>
                </a:lnTo>
                <a:lnTo>
                  <a:pt x="77" y="0"/>
                </a:lnTo>
                <a:lnTo>
                  <a:pt x="74" y="0"/>
                </a:lnTo>
                <a:lnTo>
                  <a:pt x="71" y="0"/>
                </a:lnTo>
                <a:lnTo>
                  <a:pt x="68" y="0"/>
                </a:lnTo>
                <a:lnTo>
                  <a:pt x="65" y="0"/>
                </a:lnTo>
                <a:lnTo>
                  <a:pt x="63" y="0"/>
                </a:lnTo>
                <a:lnTo>
                  <a:pt x="60" y="0"/>
                </a:lnTo>
                <a:lnTo>
                  <a:pt x="57" y="0"/>
                </a:lnTo>
                <a:lnTo>
                  <a:pt x="55" y="0"/>
                </a:lnTo>
                <a:lnTo>
                  <a:pt x="52" y="0"/>
                </a:lnTo>
                <a:lnTo>
                  <a:pt x="49" y="0"/>
                </a:lnTo>
                <a:lnTo>
                  <a:pt x="46" y="0"/>
                </a:lnTo>
                <a:lnTo>
                  <a:pt x="43" y="0"/>
                </a:lnTo>
                <a:lnTo>
                  <a:pt x="40" y="0"/>
                </a:lnTo>
                <a:lnTo>
                  <a:pt x="38" y="0"/>
                </a:lnTo>
                <a:lnTo>
                  <a:pt x="35" y="0"/>
                </a:lnTo>
                <a:lnTo>
                  <a:pt x="32" y="0"/>
                </a:lnTo>
                <a:lnTo>
                  <a:pt x="29" y="0"/>
                </a:lnTo>
                <a:lnTo>
                  <a:pt x="26" y="0"/>
                </a:lnTo>
                <a:lnTo>
                  <a:pt x="23" y="0"/>
                </a:lnTo>
                <a:lnTo>
                  <a:pt x="20" y="0"/>
                </a:lnTo>
                <a:lnTo>
                  <a:pt x="17" y="0"/>
                </a:lnTo>
                <a:lnTo>
                  <a:pt x="15" y="0"/>
                </a:lnTo>
                <a:lnTo>
                  <a:pt x="12" y="0"/>
                </a:lnTo>
                <a:lnTo>
                  <a:pt x="9" y="0"/>
                </a:lnTo>
                <a:lnTo>
                  <a:pt x="6" y="0"/>
                </a:lnTo>
                <a:lnTo>
                  <a:pt x="3" y="0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60000"/>
            </a:srgbClr>
          </a:solidFill>
          <a:ln w="19050" cap="rnd">
            <a:solidFill>
              <a:srgbClr val="FFDDDD"/>
            </a:solidFill>
            <a:prstDash val="solid"/>
            <a:round/>
            <a:headEnd/>
            <a:tailEnd/>
          </a:ln>
        </p:spPr>
        <p:txBody>
          <a:bodyPr vert="horz" wrap="square" lIns="274320" tIns="91440" rIns="274320" bIns="36576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Cappaert Enterprises</a:t>
            </a:r>
          </a:p>
        </p:txBody>
      </p:sp>
      <p:sp>
        <p:nvSpPr>
          <p:cNvPr id="11" name="SumLinear">
            <a:extLst>
              <a:ext uri="{FF2B5EF4-FFF2-40B4-BE49-F238E27FC236}">
                <a16:creationId xmlns:a16="http://schemas.microsoft.com/office/drawing/2014/main" id="{A08C24CA-D193-305F-D5A8-2DD3FF4089F4}"/>
              </a:ext>
            </a:extLst>
          </p:cNvPr>
          <p:cNvSpPr>
            <a:spLocks/>
          </p:cNvSpPr>
          <p:nvPr/>
        </p:nvSpPr>
        <p:spPr bwMode="auto">
          <a:xfrm>
            <a:off x="6206955" y="3200928"/>
            <a:ext cx="5664485" cy="2658622"/>
          </a:xfrm>
          <a:custGeom>
            <a:avLst/>
            <a:gdLst>
              <a:gd name="T0" fmla="*/ 103 w 3544"/>
              <a:gd name="T1" fmla="*/ 0 h 1666"/>
              <a:gd name="T2" fmla="*/ 207 w 3544"/>
              <a:gd name="T3" fmla="*/ 0 h 1666"/>
              <a:gd name="T4" fmla="*/ 311 w 3544"/>
              <a:gd name="T5" fmla="*/ 0 h 1666"/>
              <a:gd name="T6" fmla="*/ 414 w 3544"/>
              <a:gd name="T7" fmla="*/ 1 h 1666"/>
              <a:gd name="T8" fmla="*/ 518 w 3544"/>
              <a:gd name="T9" fmla="*/ 4 h 1666"/>
              <a:gd name="T10" fmla="*/ 621 w 3544"/>
              <a:gd name="T11" fmla="*/ 9 h 1666"/>
              <a:gd name="T12" fmla="*/ 707 w 3544"/>
              <a:gd name="T13" fmla="*/ 27 h 1666"/>
              <a:gd name="T14" fmla="*/ 816 w 3544"/>
              <a:gd name="T15" fmla="*/ 74 h 1666"/>
              <a:gd name="T16" fmla="*/ 918 w 3544"/>
              <a:gd name="T17" fmla="*/ 133 h 1666"/>
              <a:gd name="T18" fmla="*/ 982 w 3544"/>
              <a:gd name="T19" fmla="*/ 202 h 1666"/>
              <a:gd name="T20" fmla="*/ 1011 w 3544"/>
              <a:gd name="T21" fmla="*/ 393 h 1666"/>
              <a:gd name="T22" fmla="*/ 1029 w 3544"/>
              <a:gd name="T23" fmla="*/ 425 h 1666"/>
              <a:gd name="T24" fmla="*/ 1047 w 3544"/>
              <a:gd name="T25" fmla="*/ 845 h 1666"/>
              <a:gd name="T26" fmla="*/ 1064 w 3544"/>
              <a:gd name="T27" fmla="*/ 1066 h 1666"/>
              <a:gd name="T28" fmla="*/ 1081 w 3544"/>
              <a:gd name="T29" fmla="*/ 1132 h 1666"/>
              <a:gd name="T30" fmla="*/ 1097 w 3544"/>
              <a:gd name="T31" fmla="*/ 1419 h 1666"/>
              <a:gd name="T32" fmla="*/ 1117 w 3544"/>
              <a:gd name="T33" fmla="*/ 1449 h 1666"/>
              <a:gd name="T34" fmla="*/ 1134 w 3544"/>
              <a:gd name="T35" fmla="*/ 1359 h 1666"/>
              <a:gd name="T36" fmla="*/ 1151 w 3544"/>
              <a:gd name="T37" fmla="*/ 1581 h 1666"/>
              <a:gd name="T38" fmla="*/ 1167 w 3544"/>
              <a:gd name="T39" fmla="*/ 1595 h 1666"/>
              <a:gd name="T40" fmla="*/ 1185 w 3544"/>
              <a:gd name="T41" fmla="*/ 1586 h 1666"/>
              <a:gd name="T42" fmla="*/ 1203 w 3544"/>
              <a:gd name="T43" fmla="*/ 1398 h 1666"/>
              <a:gd name="T44" fmla="*/ 1218 w 3544"/>
              <a:gd name="T45" fmla="*/ 1326 h 1666"/>
              <a:gd name="T46" fmla="*/ 1234 w 3544"/>
              <a:gd name="T47" fmla="*/ 1342 h 1666"/>
              <a:gd name="T48" fmla="*/ 1253 w 3544"/>
              <a:gd name="T49" fmla="*/ 1257 h 1666"/>
              <a:gd name="T50" fmla="*/ 1270 w 3544"/>
              <a:gd name="T51" fmla="*/ 1368 h 1666"/>
              <a:gd name="T52" fmla="*/ 1286 w 3544"/>
              <a:gd name="T53" fmla="*/ 1366 h 1666"/>
              <a:gd name="T54" fmla="*/ 1304 w 3544"/>
              <a:gd name="T55" fmla="*/ 1278 h 1666"/>
              <a:gd name="T56" fmla="*/ 1324 w 3544"/>
              <a:gd name="T57" fmla="*/ 1330 h 1666"/>
              <a:gd name="T58" fmla="*/ 1339 w 3544"/>
              <a:gd name="T59" fmla="*/ 1406 h 1666"/>
              <a:gd name="T60" fmla="*/ 1356 w 3544"/>
              <a:gd name="T61" fmla="*/ 1371 h 1666"/>
              <a:gd name="T62" fmla="*/ 1377 w 3544"/>
              <a:gd name="T63" fmla="*/ 1388 h 1666"/>
              <a:gd name="T64" fmla="*/ 1412 w 3544"/>
              <a:gd name="T65" fmla="*/ 1275 h 1666"/>
              <a:gd name="T66" fmla="*/ 1436 w 3544"/>
              <a:gd name="T67" fmla="*/ 1260 h 1666"/>
              <a:gd name="T68" fmla="*/ 1489 w 3544"/>
              <a:gd name="T69" fmla="*/ 1122 h 1666"/>
              <a:gd name="T70" fmla="*/ 1592 w 3544"/>
              <a:gd name="T71" fmla="*/ 952 h 1666"/>
              <a:gd name="T72" fmla="*/ 1696 w 3544"/>
              <a:gd name="T73" fmla="*/ 853 h 1666"/>
              <a:gd name="T74" fmla="*/ 1799 w 3544"/>
              <a:gd name="T75" fmla="*/ 838 h 1666"/>
              <a:gd name="T76" fmla="*/ 1904 w 3544"/>
              <a:gd name="T77" fmla="*/ 919 h 1666"/>
              <a:gd name="T78" fmla="*/ 2009 w 3544"/>
              <a:gd name="T79" fmla="*/ 946 h 1666"/>
              <a:gd name="T80" fmla="*/ 2112 w 3544"/>
              <a:gd name="T81" fmla="*/ 968 h 1666"/>
              <a:gd name="T82" fmla="*/ 2216 w 3544"/>
              <a:gd name="T83" fmla="*/ 998 h 1666"/>
              <a:gd name="T84" fmla="*/ 2322 w 3544"/>
              <a:gd name="T85" fmla="*/ 1038 h 1666"/>
              <a:gd name="T86" fmla="*/ 2423 w 3544"/>
              <a:gd name="T87" fmla="*/ 1046 h 1666"/>
              <a:gd name="T88" fmla="*/ 2527 w 3544"/>
              <a:gd name="T89" fmla="*/ 1060 h 1666"/>
              <a:gd name="T90" fmla="*/ 2628 w 3544"/>
              <a:gd name="T91" fmla="*/ 1084 h 1666"/>
              <a:gd name="T92" fmla="*/ 2731 w 3544"/>
              <a:gd name="T93" fmla="*/ 1106 h 1666"/>
              <a:gd name="T94" fmla="*/ 2840 w 3544"/>
              <a:gd name="T95" fmla="*/ 1137 h 1666"/>
              <a:gd name="T96" fmla="*/ 2940 w 3544"/>
              <a:gd name="T97" fmla="*/ 1155 h 1666"/>
              <a:gd name="T98" fmla="*/ 3043 w 3544"/>
              <a:gd name="T99" fmla="*/ 1176 h 1666"/>
              <a:gd name="T100" fmla="*/ 3148 w 3544"/>
              <a:gd name="T101" fmla="*/ 1199 h 1666"/>
              <a:gd name="T102" fmla="*/ 3252 w 3544"/>
              <a:gd name="T103" fmla="*/ 1225 h 1666"/>
              <a:gd name="T104" fmla="*/ 3356 w 3544"/>
              <a:gd name="T105" fmla="*/ 1254 h 1666"/>
              <a:gd name="T106" fmla="*/ 3458 w 3544"/>
              <a:gd name="T107" fmla="*/ 1279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44" h="1666">
                <a:moveTo>
                  <a:pt x="0" y="0"/>
                </a:moveTo>
                <a:lnTo>
                  <a:pt x="51" y="0"/>
                </a:lnTo>
                <a:lnTo>
                  <a:pt x="77" y="0"/>
                </a:lnTo>
                <a:lnTo>
                  <a:pt x="103" y="0"/>
                </a:lnTo>
                <a:lnTo>
                  <a:pt x="129" y="0"/>
                </a:lnTo>
                <a:lnTo>
                  <a:pt x="155" y="0"/>
                </a:lnTo>
                <a:lnTo>
                  <a:pt x="181" y="0"/>
                </a:lnTo>
                <a:lnTo>
                  <a:pt x="207" y="0"/>
                </a:lnTo>
                <a:lnTo>
                  <a:pt x="233" y="1"/>
                </a:lnTo>
                <a:lnTo>
                  <a:pt x="259" y="0"/>
                </a:lnTo>
                <a:lnTo>
                  <a:pt x="285" y="0"/>
                </a:lnTo>
                <a:lnTo>
                  <a:pt x="311" y="0"/>
                </a:lnTo>
                <a:lnTo>
                  <a:pt x="337" y="0"/>
                </a:lnTo>
                <a:lnTo>
                  <a:pt x="363" y="0"/>
                </a:lnTo>
                <a:lnTo>
                  <a:pt x="388" y="0"/>
                </a:lnTo>
                <a:lnTo>
                  <a:pt x="414" y="1"/>
                </a:lnTo>
                <a:lnTo>
                  <a:pt x="440" y="2"/>
                </a:lnTo>
                <a:lnTo>
                  <a:pt x="466" y="2"/>
                </a:lnTo>
                <a:lnTo>
                  <a:pt x="492" y="1"/>
                </a:lnTo>
                <a:lnTo>
                  <a:pt x="518" y="4"/>
                </a:lnTo>
                <a:lnTo>
                  <a:pt x="544" y="5"/>
                </a:lnTo>
                <a:lnTo>
                  <a:pt x="570" y="7"/>
                </a:lnTo>
                <a:lnTo>
                  <a:pt x="596" y="7"/>
                </a:lnTo>
                <a:lnTo>
                  <a:pt x="621" y="9"/>
                </a:lnTo>
                <a:lnTo>
                  <a:pt x="646" y="12"/>
                </a:lnTo>
                <a:lnTo>
                  <a:pt x="661" y="14"/>
                </a:lnTo>
                <a:lnTo>
                  <a:pt x="688" y="24"/>
                </a:lnTo>
                <a:lnTo>
                  <a:pt x="707" y="27"/>
                </a:lnTo>
                <a:lnTo>
                  <a:pt x="744" y="48"/>
                </a:lnTo>
                <a:lnTo>
                  <a:pt x="764" y="62"/>
                </a:lnTo>
                <a:lnTo>
                  <a:pt x="791" y="68"/>
                </a:lnTo>
                <a:lnTo>
                  <a:pt x="816" y="74"/>
                </a:lnTo>
                <a:lnTo>
                  <a:pt x="841" y="92"/>
                </a:lnTo>
                <a:lnTo>
                  <a:pt x="864" y="110"/>
                </a:lnTo>
                <a:lnTo>
                  <a:pt x="895" y="130"/>
                </a:lnTo>
                <a:lnTo>
                  <a:pt x="918" y="133"/>
                </a:lnTo>
                <a:lnTo>
                  <a:pt x="944" y="151"/>
                </a:lnTo>
                <a:lnTo>
                  <a:pt x="965" y="178"/>
                </a:lnTo>
                <a:lnTo>
                  <a:pt x="971" y="189"/>
                </a:lnTo>
                <a:lnTo>
                  <a:pt x="982" y="202"/>
                </a:lnTo>
                <a:lnTo>
                  <a:pt x="991" y="254"/>
                </a:lnTo>
                <a:lnTo>
                  <a:pt x="998" y="308"/>
                </a:lnTo>
                <a:lnTo>
                  <a:pt x="1007" y="396"/>
                </a:lnTo>
                <a:lnTo>
                  <a:pt x="1011" y="393"/>
                </a:lnTo>
                <a:lnTo>
                  <a:pt x="1016" y="380"/>
                </a:lnTo>
                <a:lnTo>
                  <a:pt x="1021" y="374"/>
                </a:lnTo>
                <a:lnTo>
                  <a:pt x="1026" y="381"/>
                </a:lnTo>
                <a:lnTo>
                  <a:pt x="1029" y="425"/>
                </a:lnTo>
                <a:lnTo>
                  <a:pt x="1034" y="522"/>
                </a:lnTo>
                <a:lnTo>
                  <a:pt x="1040" y="668"/>
                </a:lnTo>
                <a:lnTo>
                  <a:pt x="1043" y="757"/>
                </a:lnTo>
                <a:lnTo>
                  <a:pt x="1047" y="845"/>
                </a:lnTo>
                <a:lnTo>
                  <a:pt x="1051" y="944"/>
                </a:lnTo>
                <a:lnTo>
                  <a:pt x="1054" y="1017"/>
                </a:lnTo>
                <a:lnTo>
                  <a:pt x="1059" y="1095"/>
                </a:lnTo>
                <a:lnTo>
                  <a:pt x="1064" y="1066"/>
                </a:lnTo>
                <a:lnTo>
                  <a:pt x="1068" y="1045"/>
                </a:lnTo>
                <a:lnTo>
                  <a:pt x="1073" y="1077"/>
                </a:lnTo>
                <a:lnTo>
                  <a:pt x="1077" y="1116"/>
                </a:lnTo>
                <a:lnTo>
                  <a:pt x="1081" y="1132"/>
                </a:lnTo>
                <a:lnTo>
                  <a:pt x="1086" y="1174"/>
                </a:lnTo>
                <a:lnTo>
                  <a:pt x="1089" y="1257"/>
                </a:lnTo>
                <a:lnTo>
                  <a:pt x="1094" y="1377"/>
                </a:lnTo>
                <a:lnTo>
                  <a:pt x="1097" y="1419"/>
                </a:lnTo>
                <a:lnTo>
                  <a:pt x="1102" y="1407"/>
                </a:lnTo>
                <a:lnTo>
                  <a:pt x="1105" y="1428"/>
                </a:lnTo>
                <a:lnTo>
                  <a:pt x="1110" y="1488"/>
                </a:lnTo>
                <a:lnTo>
                  <a:pt x="1117" y="1449"/>
                </a:lnTo>
                <a:lnTo>
                  <a:pt x="1119" y="1396"/>
                </a:lnTo>
                <a:lnTo>
                  <a:pt x="1124" y="1327"/>
                </a:lnTo>
                <a:lnTo>
                  <a:pt x="1128" y="1315"/>
                </a:lnTo>
                <a:lnTo>
                  <a:pt x="1134" y="1359"/>
                </a:lnTo>
                <a:lnTo>
                  <a:pt x="1138" y="1417"/>
                </a:lnTo>
                <a:lnTo>
                  <a:pt x="1141" y="1456"/>
                </a:lnTo>
                <a:lnTo>
                  <a:pt x="1146" y="1514"/>
                </a:lnTo>
                <a:lnTo>
                  <a:pt x="1151" y="1581"/>
                </a:lnTo>
                <a:lnTo>
                  <a:pt x="1155" y="1625"/>
                </a:lnTo>
                <a:lnTo>
                  <a:pt x="1158" y="1662"/>
                </a:lnTo>
                <a:lnTo>
                  <a:pt x="1162" y="1666"/>
                </a:lnTo>
                <a:lnTo>
                  <a:pt x="1167" y="1595"/>
                </a:lnTo>
                <a:lnTo>
                  <a:pt x="1173" y="1529"/>
                </a:lnTo>
                <a:lnTo>
                  <a:pt x="1177" y="1493"/>
                </a:lnTo>
                <a:lnTo>
                  <a:pt x="1181" y="1492"/>
                </a:lnTo>
                <a:lnTo>
                  <a:pt x="1185" y="1586"/>
                </a:lnTo>
                <a:lnTo>
                  <a:pt x="1189" y="1614"/>
                </a:lnTo>
                <a:lnTo>
                  <a:pt x="1194" y="1549"/>
                </a:lnTo>
                <a:lnTo>
                  <a:pt x="1198" y="1468"/>
                </a:lnTo>
                <a:lnTo>
                  <a:pt x="1203" y="1398"/>
                </a:lnTo>
                <a:lnTo>
                  <a:pt x="1207" y="1361"/>
                </a:lnTo>
                <a:lnTo>
                  <a:pt x="1211" y="1312"/>
                </a:lnTo>
                <a:lnTo>
                  <a:pt x="1215" y="1306"/>
                </a:lnTo>
                <a:lnTo>
                  <a:pt x="1218" y="1326"/>
                </a:lnTo>
                <a:lnTo>
                  <a:pt x="1223" y="1353"/>
                </a:lnTo>
                <a:lnTo>
                  <a:pt x="1227" y="1380"/>
                </a:lnTo>
                <a:lnTo>
                  <a:pt x="1231" y="1400"/>
                </a:lnTo>
                <a:lnTo>
                  <a:pt x="1234" y="1342"/>
                </a:lnTo>
                <a:lnTo>
                  <a:pt x="1239" y="1306"/>
                </a:lnTo>
                <a:lnTo>
                  <a:pt x="1244" y="1282"/>
                </a:lnTo>
                <a:lnTo>
                  <a:pt x="1248" y="1244"/>
                </a:lnTo>
                <a:lnTo>
                  <a:pt x="1253" y="1257"/>
                </a:lnTo>
                <a:lnTo>
                  <a:pt x="1256" y="1244"/>
                </a:lnTo>
                <a:lnTo>
                  <a:pt x="1261" y="1252"/>
                </a:lnTo>
                <a:lnTo>
                  <a:pt x="1265" y="1315"/>
                </a:lnTo>
                <a:lnTo>
                  <a:pt x="1270" y="1368"/>
                </a:lnTo>
                <a:lnTo>
                  <a:pt x="1274" y="1387"/>
                </a:lnTo>
                <a:lnTo>
                  <a:pt x="1278" y="1393"/>
                </a:lnTo>
                <a:lnTo>
                  <a:pt x="1284" y="1378"/>
                </a:lnTo>
                <a:lnTo>
                  <a:pt x="1286" y="1366"/>
                </a:lnTo>
                <a:lnTo>
                  <a:pt x="1291" y="1308"/>
                </a:lnTo>
                <a:lnTo>
                  <a:pt x="1296" y="1280"/>
                </a:lnTo>
                <a:lnTo>
                  <a:pt x="1301" y="1275"/>
                </a:lnTo>
                <a:lnTo>
                  <a:pt x="1304" y="1278"/>
                </a:lnTo>
                <a:lnTo>
                  <a:pt x="1308" y="1268"/>
                </a:lnTo>
                <a:lnTo>
                  <a:pt x="1314" y="1271"/>
                </a:lnTo>
                <a:lnTo>
                  <a:pt x="1319" y="1286"/>
                </a:lnTo>
                <a:lnTo>
                  <a:pt x="1324" y="1330"/>
                </a:lnTo>
                <a:lnTo>
                  <a:pt x="1326" y="1351"/>
                </a:lnTo>
                <a:lnTo>
                  <a:pt x="1331" y="1372"/>
                </a:lnTo>
                <a:lnTo>
                  <a:pt x="1334" y="1372"/>
                </a:lnTo>
                <a:lnTo>
                  <a:pt x="1339" y="1406"/>
                </a:lnTo>
                <a:lnTo>
                  <a:pt x="1343" y="1463"/>
                </a:lnTo>
                <a:lnTo>
                  <a:pt x="1348" y="1476"/>
                </a:lnTo>
                <a:lnTo>
                  <a:pt x="1351" y="1418"/>
                </a:lnTo>
                <a:lnTo>
                  <a:pt x="1356" y="1371"/>
                </a:lnTo>
                <a:lnTo>
                  <a:pt x="1361" y="1348"/>
                </a:lnTo>
                <a:lnTo>
                  <a:pt x="1365" y="1354"/>
                </a:lnTo>
                <a:lnTo>
                  <a:pt x="1369" y="1334"/>
                </a:lnTo>
                <a:lnTo>
                  <a:pt x="1377" y="1388"/>
                </a:lnTo>
                <a:lnTo>
                  <a:pt x="1386" y="1417"/>
                </a:lnTo>
                <a:lnTo>
                  <a:pt x="1395" y="1300"/>
                </a:lnTo>
                <a:lnTo>
                  <a:pt x="1403" y="1227"/>
                </a:lnTo>
                <a:lnTo>
                  <a:pt x="1412" y="1275"/>
                </a:lnTo>
                <a:lnTo>
                  <a:pt x="1421" y="1292"/>
                </a:lnTo>
                <a:lnTo>
                  <a:pt x="1429" y="1279"/>
                </a:lnTo>
                <a:lnTo>
                  <a:pt x="1438" y="1257"/>
                </a:lnTo>
                <a:lnTo>
                  <a:pt x="1436" y="1260"/>
                </a:lnTo>
                <a:lnTo>
                  <a:pt x="1455" y="1208"/>
                </a:lnTo>
                <a:lnTo>
                  <a:pt x="1464" y="1185"/>
                </a:lnTo>
                <a:lnTo>
                  <a:pt x="1462" y="1187"/>
                </a:lnTo>
                <a:lnTo>
                  <a:pt x="1489" y="1122"/>
                </a:lnTo>
                <a:lnTo>
                  <a:pt x="1514" y="1090"/>
                </a:lnTo>
                <a:lnTo>
                  <a:pt x="1539" y="1035"/>
                </a:lnTo>
                <a:lnTo>
                  <a:pt x="1566" y="990"/>
                </a:lnTo>
                <a:lnTo>
                  <a:pt x="1592" y="952"/>
                </a:lnTo>
                <a:lnTo>
                  <a:pt x="1617" y="927"/>
                </a:lnTo>
                <a:lnTo>
                  <a:pt x="1643" y="898"/>
                </a:lnTo>
                <a:lnTo>
                  <a:pt x="1669" y="874"/>
                </a:lnTo>
                <a:lnTo>
                  <a:pt x="1696" y="853"/>
                </a:lnTo>
                <a:lnTo>
                  <a:pt x="1721" y="836"/>
                </a:lnTo>
                <a:lnTo>
                  <a:pt x="1748" y="823"/>
                </a:lnTo>
                <a:lnTo>
                  <a:pt x="1774" y="845"/>
                </a:lnTo>
                <a:lnTo>
                  <a:pt x="1799" y="838"/>
                </a:lnTo>
                <a:lnTo>
                  <a:pt x="1828" y="879"/>
                </a:lnTo>
                <a:lnTo>
                  <a:pt x="1854" y="887"/>
                </a:lnTo>
                <a:lnTo>
                  <a:pt x="1877" y="919"/>
                </a:lnTo>
                <a:lnTo>
                  <a:pt x="1904" y="919"/>
                </a:lnTo>
                <a:lnTo>
                  <a:pt x="1929" y="953"/>
                </a:lnTo>
                <a:lnTo>
                  <a:pt x="1956" y="948"/>
                </a:lnTo>
                <a:lnTo>
                  <a:pt x="1980" y="947"/>
                </a:lnTo>
                <a:lnTo>
                  <a:pt x="2009" y="946"/>
                </a:lnTo>
                <a:lnTo>
                  <a:pt x="2032" y="955"/>
                </a:lnTo>
                <a:lnTo>
                  <a:pt x="2072" y="964"/>
                </a:lnTo>
                <a:lnTo>
                  <a:pt x="2079" y="964"/>
                </a:lnTo>
                <a:lnTo>
                  <a:pt x="2112" y="968"/>
                </a:lnTo>
                <a:lnTo>
                  <a:pt x="2134" y="972"/>
                </a:lnTo>
                <a:lnTo>
                  <a:pt x="2162" y="976"/>
                </a:lnTo>
                <a:lnTo>
                  <a:pt x="2190" y="992"/>
                </a:lnTo>
                <a:lnTo>
                  <a:pt x="2216" y="998"/>
                </a:lnTo>
                <a:lnTo>
                  <a:pt x="2242" y="1012"/>
                </a:lnTo>
                <a:lnTo>
                  <a:pt x="2267" y="1019"/>
                </a:lnTo>
                <a:lnTo>
                  <a:pt x="2292" y="1030"/>
                </a:lnTo>
                <a:lnTo>
                  <a:pt x="2322" y="1038"/>
                </a:lnTo>
                <a:lnTo>
                  <a:pt x="2344" y="1041"/>
                </a:lnTo>
                <a:lnTo>
                  <a:pt x="2367" y="1046"/>
                </a:lnTo>
                <a:lnTo>
                  <a:pt x="2397" y="1041"/>
                </a:lnTo>
                <a:lnTo>
                  <a:pt x="2423" y="1046"/>
                </a:lnTo>
                <a:lnTo>
                  <a:pt x="2448" y="1041"/>
                </a:lnTo>
                <a:lnTo>
                  <a:pt x="2476" y="1049"/>
                </a:lnTo>
                <a:lnTo>
                  <a:pt x="2492" y="1051"/>
                </a:lnTo>
                <a:lnTo>
                  <a:pt x="2527" y="1060"/>
                </a:lnTo>
                <a:lnTo>
                  <a:pt x="2550" y="1066"/>
                </a:lnTo>
                <a:lnTo>
                  <a:pt x="2577" y="1072"/>
                </a:lnTo>
                <a:lnTo>
                  <a:pt x="2603" y="1077"/>
                </a:lnTo>
                <a:lnTo>
                  <a:pt x="2628" y="1084"/>
                </a:lnTo>
                <a:lnTo>
                  <a:pt x="2653" y="1088"/>
                </a:lnTo>
                <a:lnTo>
                  <a:pt x="2680" y="1093"/>
                </a:lnTo>
                <a:lnTo>
                  <a:pt x="2706" y="1100"/>
                </a:lnTo>
                <a:lnTo>
                  <a:pt x="2731" y="1106"/>
                </a:lnTo>
                <a:lnTo>
                  <a:pt x="2756" y="1114"/>
                </a:lnTo>
                <a:lnTo>
                  <a:pt x="2786" y="1118"/>
                </a:lnTo>
                <a:lnTo>
                  <a:pt x="2807" y="1124"/>
                </a:lnTo>
                <a:lnTo>
                  <a:pt x="2840" y="1137"/>
                </a:lnTo>
                <a:lnTo>
                  <a:pt x="2860" y="1145"/>
                </a:lnTo>
                <a:lnTo>
                  <a:pt x="2888" y="1154"/>
                </a:lnTo>
                <a:lnTo>
                  <a:pt x="2916" y="1152"/>
                </a:lnTo>
                <a:lnTo>
                  <a:pt x="2940" y="1155"/>
                </a:lnTo>
                <a:lnTo>
                  <a:pt x="2967" y="1161"/>
                </a:lnTo>
                <a:lnTo>
                  <a:pt x="2991" y="1164"/>
                </a:lnTo>
                <a:lnTo>
                  <a:pt x="3016" y="1170"/>
                </a:lnTo>
                <a:lnTo>
                  <a:pt x="3043" y="1176"/>
                </a:lnTo>
                <a:lnTo>
                  <a:pt x="3069" y="1183"/>
                </a:lnTo>
                <a:lnTo>
                  <a:pt x="3096" y="1187"/>
                </a:lnTo>
                <a:lnTo>
                  <a:pt x="3122" y="1192"/>
                </a:lnTo>
                <a:lnTo>
                  <a:pt x="3148" y="1199"/>
                </a:lnTo>
                <a:lnTo>
                  <a:pt x="3174" y="1205"/>
                </a:lnTo>
                <a:lnTo>
                  <a:pt x="3199" y="1210"/>
                </a:lnTo>
                <a:lnTo>
                  <a:pt x="3225" y="1217"/>
                </a:lnTo>
                <a:lnTo>
                  <a:pt x="3252" y="1225"/>
                </a:lnTo>
                <a:lnTo>
                  <a:pt x="3273" y="1231"/>
                </a:lnTo>
                <a:lnTo>
                  <a:pt x="3303" y="1239"/>
                </a:lnTo>
                <a:lnTo>
                  <a:pt x="3329" y="1247"/>
                </a:lnTo>
                <a:lnTo>
                  <a:pt x="3356" y="1254"/>
                </a:lnTo>
                <a:lnTo>
                  <a:pt x="3380" y="1259"/>
                </a:lnTo>
                <a:lnTo>
                  <a:pt x="3406" y="1266"/>
                </a:lnTo>
                <a:lnTo>
                  <a:pt x="3432" y="1272"/>
                </a:lnTo>
                <a:lnTo>
                  <a:pt x="3458" y="1279"/>
                </a:lnTo>
                <a:lnTo>
                  <a:pt x="3479" y="1283"/>
                </a:lnTo>
                <a:lnTo>
                  <a:pt x="3505" y="1290"/>
                </a:lnTo>
                <a:lnTo>
                  <a:pt x="3544" y="1301"/>
                </a:lnTo>
              </a:path>
            </a:pathLst>
          </a:custGeom>
          <a:noFill/>
          <a:ln w="50800" cap="rnd">
            <a:solidFill>
              <a:schemeClr val="tx1">
                <a:lumMod val="95000"/>
                <a:lumOff val="5000"/>
              </a:schemeClr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3" name="ArrowDown 1970">
            <a:extLst>
              <a:ext uri="{FF2B5EF4-FFF2-40B4-BE49-F238E27FC236}">
                <a16:creationId xmlns:a16="http://schemas.microsoft.com/office/drawing/2014/main" id="{1C99C57F-9637-2218-CD52-0AE34594B87F}"/>
              </a:ext>
            </a:extLst>
          </p:cNvPr>
          <p:cNvCxnSpPr/>
          <p:nvPr/>
        </p:nvCxnSpPr>
        <p:spPr bwMode="auto">
          <a:xfrm>
            <a:off x="9045045" y="2717307"/>
            <a:ext cx="0" cy="2011680"/>
          </a:xfrm>
          <a:prstGeom prst="straightConnector1">
            <a:avLst/>
          </a:prstGeom>
          <a:noFill/>
          <a:ln w="571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arrow" w="sm" len="lg"/>
          </a:ln>
          <a:effectLst/>
        </p:spPr>
      </p:cxnSp>
      <p:cxnSp>
        <p:nvCxnSpPr>
          <p:cNvPr id="14" name="Arrowup 2020">
            <a:extLst>
              <a:ext uri="{FF2B5EF4-FFF2-40B4-BE49-F238E27FC236}">
                <a16:creationId xmlns:a16="http://schemas.microsoft.com/office/drawing/2014/main" id="{D3405A8A-B57B-5560-99BF-DE78CFDBB7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23012" y="4728418"/>
            <a:ext cx="0" cy="457200"/>
          </a:xfrm>
          <a:prstGeom prst="straightConnector1">
            <a:avLst/>
          </a:prstGeom>
          <a:noFill/>
          <a:ln w="28575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Eakin">
            <a:extLst>
              <a:ext uri="{FF2B5EF4-FFF2-40B4-BE49-F238E27FC236}">
                <a16:creationId xmlns:a16="http://schemas.microsoft.com/office/drawing/2014/main" id="{FEE31C78-C0CB-B609-C827-3A30803F1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3696" y="6663170"/>
            <a:ext cx="302518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100" dirty="0">
                <a:latin typeface="Arial" panose="020B0604020202020204" pitchFamily="34" charset="0"/>
              </a:rPr>
              <a:t>(Modified from </a:t>
            </a:r>
            <a:r>
              <a:rPr lang="en-US" altLang="en-US" sz="1100" dirty="0">
                <a:latin typeface="Arial" panose="020B0604020202020204" pitchFamily="34" charset="0"/>
                <a:hlinkClick r:id="rId4"/>
              </a:rPr>
              <a:t>Halford and Jackson, 2020</a:t>
            </a:r>
            <a:r>
              <a:rPr lang="en-US" altLang="en-US" sz="1100" dirty="0">
                <a:latin typeface="Arial" panose="020B0604020202020204" pitchFamily="34" charset="0"/>
              </a:rPr>
              <a:t>)</a:t>
            </a:r>
            <a:endParaRPr lang="en-US" altLang="en-US" sz="1100" baseline="-25000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AB9C45-FBE4-F20F-B60C-E05DF09AF3D5}"/>
              </a:ext>
            </a:extLst>
          </p:cNvPr>
          <p:cNvSpPr txBox="1"/>
          <p:nvPr/>
        </p:nvSpPr>
        <p:spPr>
          <a:xfrm>
            <a:off x="9532689" y="3950364"/>
            <a:ext cx="2329227" cy="215444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sz="1400" dirty="0">
                <a:ln w="635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Central Amargosa Desert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0F7D83-4C08-5C01-FC0B-BE4D4E40C22C}"/>
              </a:ext>
            </a:extLst>
          </p:cNvPr>
          <p:cNvSpPr txBox="1"/>
          <p:nvPr/>
        </p:nvSpPr>
        <p:spPr>
          <a:xfrm>
            <a:off x="9487625" y="2030502"/>
            <a:ext cx="2329227" cy="215444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sz="1400" dirty="0">
                <a:ln w="635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Central Amargosa Desert</a:t>
            </a:r>
          </a:p>
        </p:txBody>
      </p:sp>
      <p:sp>
        <p:nvSpPr>
          <p:cNvPr id="16" name="LAB">
            <a:extLst>
              <a:ext uri="{FF2B5EF4-FFF2-40B4-BE49-F238E27FC236}">
                <a16:creationId xmlns:a16="http://schemas.microsoft.com/office/drawing/2014/main" id="{6CFE3F6B-CBC9-F611-8FFB-7D393B3FAB2C}"/>
              </a:ext>
            </a:extLst>
          </p:cNvPr>
          <p:cNvSpPr txBox="1"/>
          <p:nvPr/>
        </p:nvSpPr>
        <p:spPr>
          <a:xfrm>
            <a:off x="9273848" y="3599945"/>
            <a:ext cx="1648208" cy="184666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l"/>
            <a:r>
              <a:rPr lang="en-US" sz="1200" dirty="0">
                <a:ln w="635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Inside Megachannel</a:t>
            </a:r>
          </a:p>
        </p:txBody>
      </p:sp>
      <p:sp>
        <p:nvSpPr>
          <p:cNvPr id="18" name="LAB">
            <a:extLst>
              <a:ext uri="{FF2B5EF4-FFF2-40B4-BE49-F238E27FC236}">
                <a16:creationId xmlns:a16="http://schemas.microsoft.com/office/drawing/2014/main" id="{353CF9B8-485D-4BF0-B11B-E2085C7060CD}"/>
              </a:ext>
            </a:extLst>
          </p:cNvPr>
          <p:cNvSpPr txBox="1"/>
          <p:nvPr/>
        </p:nvSpPr>
        <p:spPr>
          <a:xfrm>
            <a:off x="9047443" y="3173406"/>
            <a:ext cx="704039" cy="184666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l"/>
            <a:r>
              <a:rPr lang="en-US" sz="1200" dirty="0">
                <a:ln w="6350">
                  <a:noFill/>
                </a:ln>
                <a:latin typeface="Arial" panose="020B0604020202020204" pitchFamily="34" charset="0"/>
                <a:cs typeface="Arial" panose="020B0604020202020204" pitchFamily="34" charset="0"/>
              </a:rPr>
              <a:t>Crystal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89849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2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2.91667E-6 0.10672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/>
      <p:bldP spid="12" grpId="0"/>
      <p:bldP spid="16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60526-5C21-C651-BB52-89BE049C6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C7642-59F1-3069-7268-04B227915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39" y="1005840"/>
            <a:ext cx="10973305" cy="557784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2800" dirty="0"/>
              <a:t>Looking necessary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Evaluate calibration with more than statistics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Better models—Find difficult to define badness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Easier comprehension from users</a:t>
            </a:r>
            <a:r>
              <a:rPr lang="en-US" dirty="0"/>
              <a:t> —Calibration &amp; results</a:t>
            </a:r>
            <a:endParaRPr lang="en-US" sz="2400" dirty="0"/>
          </a:p>
          <a:p>
            <a:pPr>
              <a:spcBef>
                <a:spcPts val="800"/>
              </a:spcBef>
            </a:pPr>
            <a:r>
              <a:rPr lang="en-US" sz="2800" dirty="0"/>
              <a:t>More looking with cheap tools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Google Earth—Fast &amp; does not spook managers 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Comprehend charts &amp; maps faster than tables</a:t>
            </a:r>
          </a:p>
          <a:p>
            <a:pPr>
              <a:spcBef>
                <a:spcPts val="800"/>
              </a:spcBef>
            </a:pPr>
            <a:r>
              <a:rPr lang="en-US" sz="2800" dirty="0"/>
              <a:t>Add to standard pictures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Transmissivity aids comprehension &amp; mappable</a:t>
            </a:r>
          </a:p>
          <a:p>
            <a:pPr lvl="1">
              <a:spcBef>
                <a:spcPts val="800"/>
              </a:spcBef>
            </a:pPr>
            <a:r>
              <a:rPr lang="en-US" sz="2400" dirty="0"/>
              <a:t>Water-level profiles — Hydrographs for steady state</a:t>
            </a:r>
          </a:p>
          <a:p>
            <a:pPr>
              <a:spcBef>
                <a:spcPts val="800"/>
              </a:spcBef>
            </a:pPr>
            <a:r>
              <a:rPr lang="en-US" sz="2800" dirty="0"/>
              <a:t>Cross the bar of “Not obviously wrong”</a:t>
            </a:r>
          </a:p>
          <a:p>
            <a:pPr>
              <a:spcBef>
                <a:spcPts val="800"/>
              </a:spcBef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26221297"/>
      </p:ext>
    </p:extLst>
  </p:cSld>
  <p:clrMapOvr>
    <a:masterClrMapping/>
  </p:clrMapOvr>
  <p:transition advTm="15000"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1C1E-E607-4202-69F0-1508906DA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CEA0-E2B3-F8CB-C82F-D75EFF221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91682"/>
            <a:ext cx="11103429" cy="529978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1200" dirty="0"/>
              <a:t>Belcher, W.R., ed., 2004, Death Valley regional ground-water flow system, Nevada and California—Hydrogeologic framework and transient ground-water flow model: U.S. Geological Survey Scientific Investigations Report 2004-5205, 408 p., </a:t>
            </a:r>
            <a:r>
              <a:rPr lang="en-US" sz="1200" dirty="0">
                <a:hlinkClick r:id="rId2"/>
              </a:rPr>
              <a:t>https://pubs.er.usgs.gov/publication/sir20045205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Belcher, W.R., Sweetkind, D.S., Faunt, C.C., Pavelko, M.T., and Hill, M.C., 2017, An update of the Death Valley regional groundwater flow system transient model, Nevada and California: U.S. Geological Survey Scientific Investigations Report 2016-5150, 74 p., 1 pl., </a:t>
            </a:r>
            <a:r>
              <a:rPr lang="en-US" sz="1200" dirty="0">
                <a:hlinkClick r:id="rId3"/>
              </a:rPr>
              <a:t>https://doi.org/10.3133/sir20165150</a:t>
            </a:r>
            <a:r>
              <a:rPr lang="en-US" sz="1200" dirty="0"/>
              <a:t> 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Claassen, H.C., 1985, Sources and mechanisms of recharge for ground water in the west-central Amargosa Desert, Nevada; a geochemical interpretation: U.S. Geological Survey Professional Paper 712-F, 31 p., </a:t>
            </a:r>
            <a:r>
              <a:rPr lang="en-US" sz="1200" dirty="0">
                <a:hlinkClick r:id="rId4"/>
              </a:rPr>
              <a:t>https://doi.org/10.3133/pp712F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Davis, K.W., Eldridge, W.G., Allander, K.K., Gardner, M.A., and Mayers, C.J., 2025, MODFLOW 6 groundwater flow models and supporting data for evaluation of stream capture related to groundwater pumping, middle Humboldt River Basin, Nevada (Provisional Release): U.S. Geological Survey data release, </a:t>
            </a:r>
            <a:r>
              <a:rPr lang="en-US" sz="1200" dirty="0">
                <a:hlinkClick r:id="rId5"/>
              </a:rPr>
              <a:t>https://www.sciencebase.gov/catalog/item/6397944bd34e0de3a1f065e4</a:t>
            </a:r>
            <a:r>
              <a:rPr lang="en-US" sz="1200" dirty="0"/>
              <a:t> 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Halford, K.J., and Jackson, T.R., 2020, Groundwater characterization and effects of pumping in the Death Valley regional groundwater flow system, Nevada and California, with special reference to Devils Hole: U.S. Geological Survey Professional Paper 1863, 178 p., </a:t>
            </a:r>
            <a:r>
              <a:rPr lang="en-US" sz="1200" dirty="0">
                <a:hlinkClick r:id="rId6"/>
              </a:rPr>
              <a:t>https://doi.org/10.3133/pp1863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Harbaugh, A.W., 2005, MODFLOW-2005, the U.S. Geological Survey modular ground-water model—the Ground-Water Flow Process: U.S. Geological Survey Techniques and Methods, book 6, chap. A16, variously paged, accessed June 27, 2017, at </a:t>
            </a:r>
            <a:r>
              <a:rPr lang="en-US" sz="1200" dirty="0">
                <a:hlinkClick r:id="rId7"/>
              </a:rPr>
              <a:t>https://pubs.usgs.gov/tm/2005/tm6A16/</a:t>
            </a:r>
            <a:r>
              <a:rPr lang="en-US" sz="1200" dirty="0"/>
              <a:t> 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Hsieh, P.A., and Winston, R.B., 2002, User’s Guide To Model Viewer, A Program For Three-Dimensional Visualization of Ground-water Model Results: U.S. Geological Survey Open-File Report 02-106, 18 p. </a:t>
            </a:r>
            <a:r>
              <a:rPr lang="en-US" sz="1200" dirty="0">
                <a:hlinkClick r:id="rId8"/>
              </a:rPr>
              <a:t>https://water.usgs.gov/water-resources/software/ModelViewer/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Jackson, T.R., and Halford, K.J., 2019, Estimation of groundwater flow through Yucca Flat based on a multiple-well aquifer test at well ER-6–1–2 main, Nevada National Security Site, southern Nevada: U.S. Geological Survey Scientific Investigations Report 2019–5038, 27 p., </a:t>
            </a:r>
            <a:r>
              <a:rPr lang="en-US" sz="1200" dirty="0">
                <a:hlinkClick r:id="rId9"/>
              </a:rPr>
              <a:t>https://doi.org/10.3133/sir20195038</a:t>
            </a:r>
            <a:r>
              <a:rPr lang="en-US" sz="1200" dirty="0"/>
              <a:t> </a:t>
            </a:r>
          </a:p>
          <a:p>
            <a:pPr>
              <a:spcBef>
                <a:spcPts val="600"/>
              </a:spcBef>
            </a:pPr>
            <a:r>
              <a:rPr lang="en-US" sz="1200" dirty="0"/>
              <a:t>Walker, G.E., and Eakin, T.E., 1963, Geology and ground water of Amargosa Desert, Nevada-California: Nevada Department of Conservation and Natural Resources, Water Resources—Reconnaissance Series Report 14, 45 p., </a:t>
            </a:r>
            <a:r>
              <a:rPr lang="en-US" sz="1200" dirty="0">
                <a:hlinkClick r:id="rId10"/>
              </a:rPr>
              <a:t>http://images.water.nv.gov/images/publications/recon%20reports/rpt14-Amargosa_valley.pdf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927035"/>
      </p:ext>
    </p:extLst>
  </p:cSld>
  <p:clrMapOvr>
    <a:masterClrMapping/>
  </p:clrMapOvr>
  <p:transition advTm="15000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944C0-AA6A-C605-3BDC-F3D8F0794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Hydrographs—Extend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3F63E-08B3-D4D2-0A80-F4488B45E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97280"/>
            <a:ext cx="6309360" cy="5486400"/>
          </a:xfrm>
        </p:spPr>
        <p:txBody>
          <a:bodyPr/>
          <a:lstStyle/>
          <a:p>
            <a:r>
              <a:rPr lang="en-US" dirty="0"/>
              <a:t>Measured and simulated water levels in objective function usually plotted </a:t>
            </a:r>
          </a:p>
          <a:p>
            <a:pPr lvl="1"/>
            <a:r>
              <a:rPr lang="en-US" dirty="0"/>
              <a:t>Typically from PEST files</a:t>
            </a:r>
          </a:p>
          <a:p>
            <a:r>
              <a:rPr lang="en-US" dirty="0"/>
              <a:t>Time series exist during entire simulation period</a:t>
            </a:r>
          </a:p>
          <a:p>
            <a:r>
              <a:rPr lang="en-US" dirty="0"/>
              <a:t>Extract extended hydrograph </a:t>
            </a:r>
          </a:p>
          <a:p>
            <a:pPr lvl="1"/>
            <a:r>
              <a:rPr lang="en-US" dirty="0"/>
              <a:t>Extend PEST observations with “dummy” measurements &amp; weight to 0,</a:t>
            </a:r>
            <a:br>
              <a:rPr lang="en-US" dirty="0"/>
            </a:br>
            <a:r>
              <a:rPr lang="en-US" dirty="0"/>
              <a:t>Negates influence on calibration</a:t>
            </a:r>
          </a:p>
          <a:p>
            <a:pPr lvl="1"/>
            <a:r>
              <a:rPr lang="en-US" dirty="0"/>
              <a:t>Extract from node in </a:t>
            </a:r>
            <a:r>
              <a:rPr lang="en-US" dirty="0">
                <a:hlinkClick r:id="rId2"/>
              </a:rPr>
              <a:t>MODFLOW6</a:t>
            </a:r>
            <a:r>
              <a:rPr lang="en-US" dirty="0"/>
              <a:t> with Observation (OBS) Utility</a:t>
            </a:r>
          </a:p>
        </p:txBody>
      </p:sp>
      <p:pic>
        <p:nvPicPr>
          <p:cNvPr id="6" name="Hyd_JsutPEST">
            <a:extLst>
              <a:ext uri="{FF2B5EF4-FFF2-40B4-BE49-F238E27FC236}">
                <a16:creationId xmlns:a16="http://schemas.microsoft.com/office/drawing/2014/main" id="{3AE533BE-F9B3-81FB-8362-98777016A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1188720"/>
            <a:ext cx="5852160" cy="5570220"/>
          </a:xfrm>
          <a:prstGeom prst="rect">
            <a:avLst/>
          </a:prstGeom>
        </p:spPr>
      </p:pic>
      <p:pic>
        <p:nvPicPr>
          <p:cNvPr id="7" name="Hyd_+SimNode">
            <a:extLst>
              <a:ext uri="{FF2B5EF4-FFF2-40B4-BE49-F238E27FC236}">
                <a16:creationId xmlns:a16="http://schemas.microsoft.com/office/drawing/2014/main" id="{A1B0CCB2-7E0D-E0ED-E8A9-3231655FA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1188720"/>
            <a:ext cx="5852160" cy="5570220"/>
          </a:xfrm>
          <a:prstGeom prst="rect">
            <a:avLst/>
          </a:prstGeom>
        </p:spPr>
      </p:pic>
      <p:sp>
        <p:nvSpPr>
          <p:cNvPr id="4" name="Text Box 81">
            <a:extLst>
              <a:ext uri="{FF2B5EF4-FFF2-40B4-BE49-F238E27FC236}">
                <a16:creationId xmlns:a16="http://schemas.microsoft.com/office/drawing/2014/main" id="{B463E76A-F896-EC98-B3D6-333FDB101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036" y="6675120"/>
            <a:ext cx="140455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Davis, et al., 2025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993209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944C0-AA6A-C605-3BDC-F3D8F0794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Hydrographs—Shift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3F63E-08B3-D4D2-0A80-F4488B45E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97280"/>
            <a:ext cx="6309360" cy="5486400"/>
          </a:xfrm>
        </p:spPr>
        <p:txBody>
          <a:bodyPr/>
          <a:lstStyle/>
          <a:p>
            <a:r>
              <a:rPr lang="en-US" dirty="0"/>
              <a:t>Principally compare trends between measured &amp; simulated changes </a:t>
            </a:r>
          </a:p>
          <a:p>
            <a:r>
              <a:rPr lang="en-US" dirty="0"/>
              <a:t>Big errors can thwart comparison</a:t>
            </a:r>
          </a:p>
          <a:p>
            <a:r>
              <a:rPr lang="en-US" dirty="0"/>
              <a:t>Shift simulated water levels </a:t>
            </a:r>
          </a:p>
          <a:p>
            <a:pPr lvl="1"/>
            <a:r>
              <a:rPr lang="en-US" dirty="0"/>
              <a:t>Average differences used </a:t>
            </a:r>
          </a:p>
          <a:p>
            <a:pPr lvl="1"/>
            <a:r>
              <a:rPr lang="en-US" dirty="0"/>
              <a:t>Alternatively, shift at 1 measurement</a:t>
            </a:r>
          </a:p>
          <a:p>
            <a:r>
              <a:rPr lang="en-US" dirty="0"/>
              <a:t>Report shift in hydrograph</a:t>
            </a:r>
          </a:p>
          <a:p>
            <a:pPr lvl="1"/>
            <a:r>
              <a:rPr lang="en-US" dirty="0"/>
              <a:t>Avoids confusing author &amp; reader</a:t>
            </a:r>
          </a:p>
          <a:p>
            <a:r>
              <a:rPr lang="en-US" dirty="0"/>
              <a:t>Extending time series clarifies simulated recharge signal</a:t>
            </a:r>
          </a:p>
        </p:txBody>
      </p:sp>
      <p:pic>
        <p:nvPicPr>
          <p:cNvPr id="6" name="Hyd_JustPEST-NoShift">
            <a:extLst>
              <a:ext uri="{FF2B5EF4-FFF2-40B4-BE49-F238E27FC236}">
                <a16:creationId xmlns:a16="http://schemas.microsoft.com/office/drawing/2014/main" id="{3AE533BE-F9B3-81FB-8362-98777016A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00588" y="1189538"/>
            <a:ext cx="5836373" cy="5570220"/>
          </a:xfrm>
          <a:prstGeom prst="rect">
            <a:avLst/>
          </a:prstGeom>
        </p:spPr>
      </p:pic>
      <p:grpSp>
        <p:nvGrpSpPr>
          <p:cNvPr id="13" name="AVG_Meas">
            <a:extLst>
              <a:ext uri="{FF2B5EF4-FFF2-40B4-BE49-F238E27FC236}">
                <a16:creationId xmlns:a16="http://schemas.microsoft.com/office/drawing/2014/main" id="{5889ABE7-1CBD-F1F2-227E-C24B7DC456CC}"/>
              </a:ext>
            </a:extLst>
          </p:cNvPr>
          <p:cNvGrpSpPr/>
          <p:nvPr/>
        </p:nvGrpSpPr>
        <p:grpSpPr>
          <a:xfrm>
            <a:off x="7846836" y="2496681"/>
            <a:ext cx="2878664" cy="248851"/>
            <a:chOff x="8123461" y="2496681"/>
            <a:chExt cx="2878664" cy="248851"/>
          </a:xfrm>
        </p:grpSpPr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C6876BB6-94BF-121C-F815-4280930363CB}"/>
                </a:ext>
              </a:extLst>
            </p:cNvPr>
            <p:cNvSpPr txBox="1"/>
            <p:nvPr/>
          </p:nvSpPr>
          <p:spPr>
            <a:xfrm>
              <a:off x="8123461" y="2496681"/>
              <a:ext cx="1781385" cy="248851"/>
            </a:xfrm>
            <a:prstGeom prst="rect">
              <a:avLst/>
            </a:prstGeom>
            <a:solidFill>
              <a:schemeClr val="lt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B22D89FF-3D94-4C21-9C5F-C7C3672EB0EB}" type="TxLink">
                <a:rPr lang="en-US" sz="1000" b="0" i="0" u="none" strike="noStrike">
                  <a:solidFill>
                    <a:srgbClr val="000000"/>
                  </a:solidFill>
                  <a:latin typeface="Arial"/>
                  <a:cs typeface="Arial"/>
                </a:rPr>
                <a:pPr/>
                <a:t>Measured averages 6,881 ft</a:t>
              </a:fld>
              <a:endParaRPr lang="en-US" sz="1100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303C807-7ABC-E534-F2B1-A36F1872466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04845" y="2621106"/>
              <a:ext cx="109728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AVG_Sim">
            <a:extLst>
              <a:ext uri="{FF2B5EF4-FFF2-40B4-BE49-F238E27FC236}">
                <a16:creationId xmlns:a16="http://schemas.microsoft.com/office/drawing/2014/main" id="{CEFA625F-C069-892C-F0CE-1287E05D13A4}"/>
              </a:ext>
            </a:extLst>
          </p:cNvPr>
          <p:cNvGrpSpPr/>
          <p:nvPr/>
        </p:nvGrpSpPr>
        <p:grpSpPr>
          <a:xfrm>
            <a:off x="7846836" y="5104342"/>
            <a:ext cx="2878665" cy="248851"/>
            <a:chOff x="8123460" y="4989082"/>
            <a:chExt cx="2878665" cy="248851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FB63F8B1-8729-5888-A34D-BBE7EC7B7A4C}"/>
                </a:ext>
              </a:extLst>
            </p:cNvPr>
            <p:cNvSpPr txBox="1"/>
            <p:nvPr/>
          </p:nvSpPr>
          <p:spPr>
            <a:xfrm>
              <a:off x="8123460" y="4989082"/>
              <a:ext cx="1781385" cy="248851"/>
            </a:xfrm>
            <a:prstGeom prst="rect">
              <a:avLst/>
            </a:prstGeom>
            <a:solidFill>
              <a:schemeClr val="lt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4A9383C6-F5B2-48B2-8C94-EE002BBEED5C}" type="TxLink">
                <a:rPr lang="en-US" sz="1000" b="0" i="0" u="none" strike="noStrike">
                  <a:solidFill>
                    <a:srgbClr val="000000"/>
                  </a:solidFill>
                  <a:latin typeface="Arial"/>
                  <a:cs typeface="Arial"/>
                </a:rPr>
                <a:pPr/>
                <a:t>Simulated averages 5,539 ft</a:t>
              </a:fld>
              <a:endParaRPr lang="en-US" sz="1100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214864C-273B-98DC-C16B-DDF7841779E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04845" y="5113507"/>
              <a:ext cx="109728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" name="Add Shift">
            <a:extLst>
              <a:ext uri="{FF2B5EF4-FFF2-40B4-BE49-F238E27FC236}">
                <a16:creationId xmlns:a16="http://schemas.microsoft.com/office/drawing/2014/main" id="{45E36285-1949-BE60-6769-819D4587B3D3}"/>
              </a:ext>
            </a:extLst>
          </p:cNvPr>
          <p:cNvGrpSpPr/>
          <p:nvPr/>
        </p:nvGrpSpPr>
        <p:grpSpPr>
          <a:xfrm>
            <a:off x="9865045" y="2750884"/>
            <a:ext cx="909223" cy="2374366"/>
            <a:chOff x="9865045" y="2750884"/>
            <a:chExt cx="909223" cy="2374366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1FEE21F-6790-DEB6-4AB9-7D3EA56128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319656" y="2750884"/>
              <a:ext cx="0" cy="2374366"/>
            </a:xfrm>
            <a:prstGeom prst="straightConnector1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lg"/>
            </a:ln>
            <a:effectLst/>
          </p:spPr>
        </p:cxn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1DCDF0E4-E49D-D17E-2FC7-2458EEDB878E}"/>
                </a:ext>
              </a:extLst>
            </p:cNvPr>
            <p:cNvSpPr txBox="1"/>
            <p:nvPr/>
          </p:nvSpPr>
          <p:spPr>
            <a:xfrm>
              <a:off x="9865045" y="3814957"/>
              <a:ext cx="909223" cy="246221"/>
            </a:xfrm>
            <a:prstGeom prst="rect">
              <a:avLst/>
            </a:prstGeom>
            <a:solidFill>
              <a:schemeClr val="lt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55469897-5974-4CF9-9FAF-D2394EDD86B6}" type="TxLink">
                <a:rPr lang="en-US" sz="1000" i="0" u="none" strike="noStrike">
                  <a:solidFill>
                    <a:srgbClr val="000000"/>
                  </a:solidFill>
                  <a:latin typeface="Arial"/>
                  <a:cs typeface="Arial"/>
                </a:rPr>
                <a:pPr/>
                <a:t>Add 1,342 ft</a:t>
              </a:fld>
              <a:endParaRPr lang="en-US" sz="1100"/>
            </a:p>
          </p:txBody>
        </p:sp>
      </p:grpSp>
      <p:pic>
        <p:nvPicPr>
          <p:cNvPr id="5" name="Hyd_JustPEST">
            <a:extLst>
              <a:ext uri="{FF2B5EF4-FFF2-40B4-BE49-F238E27FC236}">
                <a16:creationId xmlns:a16="http://schemas.microsoft.com/office/drawing/2014/main" id="{2AE999CE-1007-7CE4-C764-9F3E5D65E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317253" y="1188720"/>
            <a:ext cx="5836373" cy="5570220"/>
          </a:xfrm>
          <a:prstGeom prst="rect">
            <a:avLst/>
          </a:prstGeom>
        </p:spPr>
      </p:pic>
      <p:pic>
        <p:nvPicPr>
          <p:cNvPr id="7" name="Hyd_+SimNode">
            <a:extLst>
              <a:ext uri="{FF2B5EF4-FFF2-40B4-BE49-F238E27FC236}">
                <a16:creationId xmlns:a16="http://schemas.microsoft.com/office/drawing/2014/main" id="{A1B0CCB2-7E0D-E0ED-E8A9-3231655FAB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317253" y="1188720"/>
            <a:ext cx="5836373" cy="5570220"/>
          </a:xfrm>
          <a:prstGeom prst="rect">
            <a:avLst/>
          </a:prstGeom>
        </p:spPr>
      </p:pic>
      <p:sp>
        <p:nvSpPr>
          <p:cNvPr id="4" name="Citation">
            <a:extLst>
              <a:ext uri="{FF2B5EF4-FFF2-40B4-BE49-F238E27FC236}">
                <a16:creationId xmlns:a16="http://schemas.microsoft.com/office/drawing/2014/main" id="{B463E76A-F896-EC98-B3D6-333FDB101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036" y="6675120"/>
            <a:ext cx="140455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Davis, et al., 2025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680664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944C0-AA6A-C605-3BDC-F3D8F0794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Hydrographs—Gaps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3F63E-08B3-D4D2-0A80-F4488B45E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097280"/>
            <a:ext cx="6309360" cy="5486400"/>
          </a:xfrm>
        </p:spPr>
        <p:txBody>
          <a:bodyPr/>
          <a:lstStyle/>
          <a:p>
            <a:r>
              <a:rPr lang="en-US" dirty="0"/>
              <a:t>Measured water-levels have gaps</a:t>
            </a:r>
          </a:p>
          <a:p>
            <a:pPr lvl="1"/>
            <a:r>
              <a:rPr lang="en-US" dirty="0"/>
              <a:t>Estimate with dashed lines if clueless</a:t>
            </a:r>
          </a:p>
          <a:p>
            <a:r>
              <a:rPr lang="en-US" dirty="0"/>
              <a:t>Simulated water levels should be informed by stresses, usually, </a:t>
            </a:r>
          </a:p>
          <a:p>
            <a:pPr lvl="1"/>
            <a:r>
              <a:rPr lang="en-US" dirty="0"/>
              <a:t>Pumping</a:t>
            </a:r>
          </a:p>
          <a:p>
            <a:pPr lvl="1"/>
            <a:r>
              <a:rPr lang="en-US" dirty="0"/>
              <a:t>Recharge</a:t>
            </a:r>
          </a:p>
          <a:p>
            <a:r>
              <a:rPr lang="en-US" dirty="0"/>
              <a:t>Simulated response could depart from simple interpolation</a:t>
            </a:r>
          </a:p>
          <a:p>
            <a:r>
              <a:rPr lang="en-US" dirty="0"/>
              <a:t>Extended time series needed to see all simulated changes</a:t>
            </a:r>
          </a:p>
          <a:p>
            <a:pPr lvl="1"/>
            <a:r>
              <a:rPr lang="en-US" dirty="0"/>
              <a:t>Interpolation of simulated </a:t>
            </a:r>
            <a:r>
              <a:rPr lang="en-US"/>
              <a:t>response </a:t>
            </a:r>
            <a:br>
              <a:rPr lang="en-US"/>
            </a:br>
            <a:r>
              <a:rPr lang="en-US"/>
              <a:t>is </a:t>
            </a:r>
            <a:r>
              <a:rPr lang="en-US" dirty="0"/>
              <a:t>not acceptable </a:t>
            </a:r>
          </a:p>
        </p:txBody>
      </p:sp>
      <p:pic>
        <p:nvPicPr>
          <p:cNvPr id="10" name="Hyd_Meas">
            <a:extLst>
              <a:ext uri="{FF2B5EF4-FFF2-40B4-BE49-F238E27FC236}">
                <a16:creationId xmlns:a16="http://schemas.microsoft.com/office/drawing/2014/main" id="{6A113B95-AB2F-3DEE-F499-7E363F9C1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309360" y="1188720"/>
            <a:ext cx="5836372" cy="5570219"/>
          </a:xfrm>
          <a:prstGeom prst="rect">
            <a:avLst/>
          </a:prstGeom>
        </p:spPr>
      </p:pic>
      <p:pic>
        <p:nvPicPr>
          <p:cNvPr id="5" name="Hyd_JustPEST">
            <a:extLst>
              <a:ext uri="{FF2B5EF4-FFF2-40B4-BE49-F238E27FC236}">
                <a16:creationId xmlns:a16="http://schemas.microsoft.com/office/drawing/2014/main" id="{2AE999CE-1007-7CE4-C764-9F3E5D65ED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317253" y="1188720"/>
            <a:ext cx="5836373" cy="5570219"/>
          </a:xfrm>
          <a:prstGeom prst="rect">
            <a:avLst/>
          </a:prstGeom>
        </p:spPr>
      </p:pic>
      <p:pic>
        <p:nvPicPr>
          <p:cNvPr id="7" name="Hyd_+SimNode">
            <a:extLst>
              <a:ext uri="{FF2B5EF4-FFF2-40B4-BE49-F238E27FC236}">
                <a16:creationId xmlns:a16="http://schemas.microsoft.com/office/drawing/2014/main" id="{A1B0CCB2-7E0D-E0ED-E8A9-3231655FAB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317253" y="1188720"/>
            <a:ext cx="5836373" cy="5570219"/>
          </a:xfrm>
          <a:prstGeom prst="rect">
            <a:avLst/>
          </a:prstGeom>
        </p:spPr>
      </p:pic>
      <p:sp>
        <p:nvSpPr>
          <p:cNvPr id="15" name="Meas-Dash">
            <a:extLst>
              <a:ext uri="{FF2B5EF4-FFF2-40B4-BE49-F238E27FC236}">
                <a16:creationId xmlns:a16="http://schemas.microsoft.com/office/drawing/2014/main" id="{6D55F73F-F51A-7DB9-0325-623F4330740C}"/>
              </a:ext>
            </a:extLst>
          </p:cNvPr>
          <p:cNvSpPr/>
          <p:nvPr/>
        </p:nvSpPr>
        <p:spPr bwMode="auto">
          <a:xfrm>
            <a:off x="10004612" y="2796989"/>
            <a:ext cx="546297" cy="1548758"/>
          </a:xfrm>
          <a:custGeom>
            <a:avLst/>
            <a:gdLst>
              <a:gd name="csX0" fmla="*/ 0 w 537882"/>
              <a:gd name="csY0" fmla="*/ 0 h 1529123"/>
              <a:gd name="csX1" fmla="*/ 38420 w 537882"/>
              <a:gd name="csY1" fmla="*/ 153681 h 1529123"/>
              <a:gd name="csX2" fmla="*/ 322729 w 537882"/>
              <a:gd name="csY2" fmla="*/ 491778 h 1529123"/>
              <a:gd name="csX3" fmla="*/ 368833 w 537882"/>
              <a:gd name="csY3" fmla="*/ 599355 h 1529123"/>
              <a:gd name="csX4" fmla="*/ 445674 w 537882"/>
              <a:gd name="csY4" fmla="*/ 591671 h 1529123"/>
              <a:gd name="csX5" fmla="*/ 461042 w 537882"/>
              <a:gd name="csY5" fmla="*/ 1037345 h 1529123"/>
              <a:gd name="csX6" fmla="*/ 491778 w 537882"/>
              <a:gd name="csY6" fmla="*/ 1329338 h 1529123"/>
              <a:gd name="csX7" fmla="*/ 537882 w 537882"/>
              <a:gd name="csY7" fmla="*/ 1529123 h 1529123"/>
              <a:gd name="csX0" fmla="*/ 0 w 537882"/>
              <a:gd name="csY0" fmla="*/ 0 h 1529123"/>
              <a:gd name="csX1" fmla="*/ 38420 w 537882"/>
              <a:gd name="csY1" fmla="*/ 153681 h 1529123"/>
              <a:gd name="csX2" fmla="*/ 322729 w 537882"/>
              <a:gd name="csY2" fmla="*/ 491778 h 1529123"/>
              <a:gd name="csX3" fmla="*/ 368833 w 537882"/>
              <a:gd name="csY3" fmla="*/ 599355 h 1529123"/>
              <a:gd name="csX4" fmla="*/ 445674 w 537882"/>
              <a:gd name="csY4" fmla="*/ 591671 h 1529123"/>
              <a:gd name="csX5" fmla="*/ 475066 w 537882"/>
              <a:gd name="csY5" fmla="*/ 1051369 h 1529123"/>
              <a:gd name="csX6" fmla="*/ 491778 w 537882"/>
              <a:gd name="csY6" fmla="*/ 1329338 h 1529123"/>
              <a:gd name="csX7" fmla="*/ 537882 w 537882"/>
              <a:gd name="csY7" fmla="*/ 1529123 h 1529123"/>
              <a:gd name="csX0" fmla="*/ 0 w 546297"/>
              <a:gd name="csY0" fmla="*/ 0 h 1548758"/>
              <a:gd name="csX1" fmla="*/ 38420 w 546297"/>
              <a:gd name="csY1" fmla="*/ 153681 h 1548758"/>
              <a:gd name="csX2" fmla="*/ 322729 w 546297"/>
              <a:gd name="csY2" fmla="*/ 491778 h 1548758"/>
              <a:gd name="csX3" fmla="*/ 368833 w 546297"/>
              <a:gd name="csY3" fmla="*/ 599355 h 1548758"/>
              <a:gd name="csX4" fmla="*/ 445674 w 546297"/>
              <a:gd name="csY4" fmla="*/ 591671 h 1548758"/>
              <a:gd name="csX5" fmla="*/ 475066 w 546297"/>
              <a:gd name="csY5" fmla="*/ 1051369 h 1548758"/>
              <a:gd name="csX6" fmla="*/ 491778 w 546297"/>
              <a:gd name="csY6" fmla="*/ 1329338 h 1548758"/>
              <a:gd name="csX7" fmla="*/ 546297 w 546297"/>
              <a:gd name="csY7" fmla="*/ 1548758 h 15487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546297" h="1548758">
                <a:moveTo>
                  <a:pt x="0" y="0"/>
                </a:moveTo>
                <a:lnTo>
                  <a:pt x="38420" y="153681"/>
                </a:lnTo>
                <a:lnTo>
                  <a:pt x="322729" y="491778"/>
                </a:lnTo>
                <a:lnTo>
                  <a:pt x="368833" y="599355"/>
                </a:lnTo>
                <a:lnTo>
                  <a:pt x="445674" y="591671"/>
                </a:lnTo>
                <a:lnTo>
                  <a:pt x="475066" y="1051369"/>
                </a:lnTo>
                <a:lnTo>
                  <a:pt x="491778" y="1329338"/>
                </a:lnTo>
                <a:lnTo>
                  <a:pt x="546297" y="1548758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Citation">
            <a:extLst>
              <a:ext uri="{FF2B5EF4-FFF2-40B4-BE49-F238E27FC236}">
                <a16:creationId xmlns:a16="http://schemas.microsoft.com/office/drawing/2014/main" id="{B463E76A-F896-EC98-B3D6-333FDB101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036" y="6675120"/>
            <a:ext cx="140455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Davis, et al., 2025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Sim-Dash">
            <a:extLst>
              <a:ext uri="{FF2B5EF4-FFF2-40B4-BE49-F238E27FC236}">
                <a16:creationId xmlns:a16="http://schemas.microsoft.com/office/drawing/2014/main" id="{CB4CC0CC-F057-0AA7-34C7-85D32CEF9BF8}"/>
              </a:ext>
            </a:extLst>
          </p:cNvPr>
          <p:cNvGrpSpPr/>
          <p:nvPr/>
        </p:nvGrpSpPr>
        <p:grpSpPr>
          <a:xfrm rot="4020000">
            <a:off x="9923382" y="3667993"/>
            <a:ext cx="548640" cy="73152"/>
            <a:chOff x="8037498" y="2551099"/>
            <a:chExt cx="914400" cy="457200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42C790B-5EB4-81F5-FFDC-3892995F97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374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6D0B5E9-6B29-6B8E-953C-445062FC3E6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1898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5C13CBC-EAEC-C1E5-AA42-6F1C20A4062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3422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71659D-BBAA-63DA-3362-EDBBA8BE039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946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308BD0C-6C38-1A40-16AE-F757F7EAE3B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6470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D29987-D92C-4800-B8C7-D5D5A85CEFA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7994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A83AA9C-010F-6A42-A76C-86AF279E994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951898" y="2551099"/>
              <a:ext cx="0" cy="457200"/>
            </a:xfrm>
            <a:prstGeom prst="line">
              <a:avLst/>
            </a:prstGeom>
            <a:noFill/>
            <a:ln w="317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56835347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01337"/>
            <a:ext cx="9144000" cy="6234545"/>
          </a:xfrm>
        </p:spPr>
        <p:txBody>
          <a:bodyPr/>
          <a:lstStyle/>
          <a:p>
            <a:r>
              <a:rPr lang="en-US" sz="9600" dirty="0"/>
              <a:t>Checking</a:t>
            </a:r>
            <a:br>
              <a:rPr lang="en-US" sz="9600" dirty="0"/>
            </a:br>
            <a:r>
              <a:rPr lang="en-US" dirty="0"/>
              <a:t>─●─</a:t>
            </a:r>
            <a:br>
              <a:rPr lang="en-US" dirty="0"/>
            </a:br>
            <a:r>
              <a:rPr lang="en-US" dirty="0"/>
              <a:t>Quantified &amp; Fuzzy</a:t>
            </a:r>
          </a:p>
        </p:txBody>
      </p:sp>
    </p:spTree>
    <p:extLst>
      <p:ext uri="{BB962C8B-B14F-4D97-AF65-F5344CB8AC3E}">
        <p14:creationId xmlns:p14="http://schemas.microsoft.com/office/powerpoint/2010/main" val="3290850270"/>
      </p:ext>
    </p:extLst>
  </p:cSld>
  <p:clrMapOvr>
    <a:masterClrMapping/>
  </p:clrMapOvr>
  <p:transition advTm="15000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CD385-5636-AAA8-FAD7-2D1F4042F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Property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D2106-A096-DBC9-2522-C2769AAA7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1103326"/>
            <a:ext cx="6524622" cy="5480354"/>
          </a:xfrm>
        </p:spPr>
        <p:txBody>
          <a:bodyPr/>
          <a:lstStyle/>
          <a:p>
            <a:r>
              <a:rPr lang="en-US" sz="2800" dirty="0"/>
              <a:t>Tabulated summaries of hydraulic properties work for simple models</a:t>
            </a:r>
          </a:p>
          <a:p>
            <a:pPr lvl="1"/>
            <a:r>
              <a:rPr lang="en-US" dirty="0"/>
              <a:t>Theis for example, </a:t>
            </a:r>
          </a:p>
          <a:p>
            <a:pPr lvl="2"/>
            <a:r>
              <a:rPr lang="en-US" dirty="0"/>
              <a:t>T = 1,000 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²/d &amp;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 = 0.001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Suffices for homogeneous &amp; isotropic </a:t>
            </a:r>
          </a:p>
          <a:p>
            <a:r>
              <a:rPr lang="en-US" dirty="0"/>
              <a:t>Spatially distributed estimates not amenable to tables</a:t>
            </a:r>
          </a:p>
          <a:p>
            <a:pPr lvl="1"/>
            <a:r>
              <a:rPr lang="en-US" dirty="0"/>
              <a:t>Letter of law met, not comprehensible</a:t>
            </a:r>
          </a:p>
          <a:p>
            <a:pPr lvl="1"/>
            <a:r>
              <a:rPr lang="en-US" dirty="0"/>
              <a:t>Spatial identifiers in table solid indicator that table wasn’t a good idea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15F947-5384-EC8F-80FC-36C6F76E8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4" y="1562099"/>
            <a:ext cx="5553075" cy="47910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7759AC-E14C-DDFC-7FA8-DE9C7CBAA6E0}"/>
              </a:ext>
            </a:extLst>
          </p:cNvPr>
          <p:cNvSpPr/>
          <p:nvPr/>
        </p:nvSpPr>
        <p:spPr bwMode="auto">
          <a:xfrm>
            <a:off x="11101269" y="2100853"/>
            <a:ext cx="960120" cy="3604701"/>
          </a:xfrm>
          <a:prstGeom prst="rect">
            <a:avLst/>
          </a:prstGeom>
          <a:solidFill>
            <a:srgbClr val="FFFF00">
              <a:alpha val="30000"/>
            </a:srgbClr>
          </a:solidFill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081356"/>
      </p:ext>
    </p:extLst>
  </p:cSld>
  <p:clrMapOvr>
    <a:masterClrMapping/>
  </p:clrMapOvr>
  <p:transition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Maps More Useful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934" y="1239714"/>
            <a:ext cx="7212959" cy="5063810"/>
          </a:xfrm>
        </p:spPr>
        <p:txBody>
          <a:bodyPr/>
          <a:lstStyle/>
          <a:p>
            <a:r>
              <a:rPr lang="en-US" sz="2800" dirty="0"/>
              <a:t>3D view not needed after layering defined</a:t>
            </a:r>
          </a:p>
          <a:p>
            <a:pPr lvl="1"/>
            <a:r>
              <a:rPr lang="en-US" sz="2400" dirty="0"/>
              <a:t>Vertical sequence knowable for a few units</a:t>
            </a:r>
          </a:p>
          <a:p>
            <a:r>
              <a:rPr lang="en-US" sz="2800" dirty="0"/>
              <a:t>Map more informative than colored shapes floating in a white void</a:t>
            </a:r>
          </a:p>
          <a:p>
            <a:r>
              <a:rPr lang="en-US" sz="2800" dirty="0"/>
              <a:t>Display lateral extents of units, all depths</a:t>
            </a:r>
          </a:p>
          <a:p>
            <a:r>
              <a:rPr lang="en-US" sz="2800" dirty="0"/>
              <a:t>K &amp; S manipulated between estimated values and model</a:t>
            </a:r>
          </a:p>
          <a:p>
            <a:r>
              <a:rPr lang="en-US" sz="2800" dirty="0"/>
              <a:t>Need to see input as used by model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9167" y="1239714"/>
            <a:ext cx="4683633" cy="5577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9167" y="1239714"/>
            <a:ext cx="4683633" cy="55778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9167" y="1239714"/>
            <a:ext cx="4683633" cy="5577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175" y="1239714"/>
            <a:ext cx="4609617" cy="5577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9763" y="1239714"/>
            <a:ext cx="4622438" cy="5577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9763" y="1239714"/>
            <a:ext cx="4622438" cy="55778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712" y="5687600"/>
            <a:ext cx="2766282" cy="117040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365" y="1239714"/>
            <a:ext cx="4621237" cy="5577840"/>
          </a:xfrm>
          <a:prstGeom prst="rect">
            <a:avLst/>
          </a:prstGeom>
        </p:spPr>
      </p:pic>
      <p:sp>
        <p:nvSpPr>
          <p:cNvPr id="14" name="20 miles"/>
          <p:cNvSpPr/>
          <p:nvPr/>
        </p:nvSpPr>
        <p:spPr bwMode="auto">
          <a:xfrm>
            <a:off x="10847773" y="6545180"/>
            <a:ext cx="1178018" cy="24468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sp>
        <p:nvSpPr>
          <p:cNvPr id="5" name="Text Box 81">
            <a:extLst>
              <a:ext uri="{FF2B5EF4-FFF2-40B4-BE49-F238E27FC236}">
                <a16:creationId xmlns:a16="http://schemas.microsoft.com/office/drawing/2014/main" id="{9F100D4E-98F4-E476-4695-0C0B2B14C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6675120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884275"/>
      </p:ext>
    </p:extLst>
  </p:cSld>
  <p:clrMapOvr>
    <a:masterClrMapping/>
  </p:clrMapOvr>
  <p:transition advTm="4059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Transmissivity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165498"/>
            <a:ext cx="7227651" cy="4629246"/>
          </a:xfrm>
        </p:spPr>
        <p:txBody>
          <a:bodyPr/>
          <a:lstStyle/>
          <a:p>
            <a:r>
              <a:rPr lang="en-US" sz="2800" dirty="0"/>
              <a:t>Transmissivity, </a:t>
            </a:r>
            <a:r>
              <a:rPr lang="en-US" sz="2800" b="1" i="1" dirty="0"/>
              <a:t>T</a:t>
            </a:r>
            <a:r>
              <a:rPr lang="en-US" sz="2800" dirty="0"/>
              <a:t>, integrates </a:t>
            </a:r>
            <a:r>
              <a:rPr lang="en-US" sz="2800" b="1" i="1" dirty="0"/>
              <a:t>K</a:t>
            </a:r>
            <a:r>
              <a:rPr lang="en-US" sz="2800" dirty="0"/>
              <a:t> &amp; </a:t>
            </a:r>
            <a:r>
              <a:rPr lang="en-US" sz="2800" b="1" i="1" dirty="0"/>
              <a:t>b</a:t>
            </a:r>
            <a:r>
              <a:rPr lang="en-US" sz="2800" dirty="0"/>
              <a:t> </a:t>
            </a:r>
          </a:p>
          <a:p>
            <a:pPr lvl="1"/>
            <a:r>
              <a:rPr lang="en-US" sz="2400" dirty="0"/>
              <a:t>Directly comparable to aquifer-test results</a:t>
            </a:r>
            <a:endParaRPr lang="en-US" sz="2400" b="1" i="1" dirty="0"/>
          </a:p>
          <a:p>
            <a:pPr lvl="1"/>
            <a:r>
              <a:rPr lang="en-US" sz="2400" dirty="0"/>
              <a:t>Maps better than </a:t>
            </a:r>
            <a:r>
              <a:rPr lang="en-US" sz="2400" b="1" i="1" dirty="0"/>
              <a:t>K</a:t>
            </a:r>
          </a:p>
          <a:p>
            <a:r>
              <a:rPr lang="en-US" sz="2800" dirty="0"/>
              <a:t>Total </a:t>
            </a:r>
            <a:r>
              <a:rPr lang="en-US" sz="2800" b="1" i="1" dirty="0"/>
              <a:t>T</a:t>
            </a:r>
            <a:r>
              <a:rPr lang="en-US" sz="2800" dirty="0"/>
              <a:t> summarizes state</a:t>
            </a:r>
          </a:p>
          <a:p>
            <a:r>
              <a:rPr lang="en-US" sz="2800" dirty="0"/>
              <a:t>Details displayed by mapping </a:t>
            </a:r>
            <a:r>
              <a:rPr lang="en-US" sz="2800" b="1" i="1" dirty="0"/>
              <a:t>T</a:t>
            </a:r>
            <a:r>
              <a:rPr lang="en-US" sz="2800" dirty="0"/>
              <a:t> of each unit</a:t>
            </a:r>
          </a:p>
          <a:p>
            <a:r>
              <a:rPr lang="en-US" sz="2800" dirty="0"/>
              <a:t>Add pilot points &amp; show estimated parameters</a:t>
            </a:r>
          </a:p>
          <a:p>
            <a:r>
              <a:rPr lang="en-US" sz="2800" dirty="0"/>
              <a:t>Differentiate </a:t>
            </a:r>
            <a:r>
              <a:rPr lang="en-US" sz="2800" b="1" i="1" dirty="0"/>
              <a:t>K</a:t>
            </a:r>
            <a:r>
              <a:rPr lang="en-US" sz="2800" dirty="0"/>
              <a:t> &amp; </a:t>
            </a:r>
            <a:r>
              <a:rPr lang="en-US" sz="2800" b="1" i="1" dirty="0"/>
              <a:t>b</a:t>
            </a:r>
            <a:r>
              <a:rPr lang="en-US" sz="2800" dirty="0"/>
              <a:t>, in details  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</p:txBody>
      </p:sp>
      <p:grpSp>
        <p:nvGrpSpPr>
          <p:cNvPr id="25" name="total"/>
          <p:cNvGrpSpPr/>
          <p:nvPr/>
        </p:nvGrpSpPr>
        <p:grpSpPr>
          <a:xfrm>
            <a:off x="7393696" y="1230923"/>
            <a:ext cx="4601367" cy="5577840"/>
            <a:chOff x="4468908" y="1230923"/>
            <a:chExt cx="4601367" cy="557784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8908" y="1230923"/>
              <a:ext cx="4601367" cy="557784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923326" y="1249330"/>
              <a:ext cx="3120021" cy="369332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Transmissivity</a:t>
              </a:r>
            </a:p>
          </p:txBody>
        </p:sp>
      </p:grpSp>
      <p:grpSp>
        <p:nvGrpSpPr>
          <p:cNvPr id="24" name="shallow BF"/>
          <p:cNvGrpSpPr/>
          <p:nvPr/>
        </p:nvGrpSpPr>
        <p:grpSpPr>
          <a:xfrm>
            <a:off x="7393696" y="1229047"/>
            <a:ext cx="4601367" cy="5579716"/>
            <a:chOff x="4468908" y="1229047"/>
            <a:chExt cx="4601367" cy="557971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8908" y="1230923"/>
              <a:ext cx="4601367" cy="557784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6247389" y="1229047"/>
              <a:ext cx="2795958" cy="369332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Shallow Basin Fill</a:t>
              </a:r>
            </a:p>
          </p:txBody>
        </p:sp>
      </p:grpSp>
      <p:grpSp>
        <p:nvGrpSpPr>
          <p:cNvPr id="22" name="deepBF"/>
          <p:cNvGrpSpPr/>
          <p:nvPr/>
        </p:nvGrpSpPr>
        <p:grpSpPr>
          <a:xfrm>
            <a:off x="7393696" y="1230923"/>
            <a:ext cx="4601367" cy="5577840"/>
            <a:chOff x="4468908" y="1230923"/>
            <a:chExt cx="4601367" cy="55778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8908" y="1230923"/>
              <a:ext cx="4601367" cy="557784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654552" y="1238217"/>
              <a:ext cx="2388795" cy="369332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Deep Basin Fill</a:t>
              </a:r>
            </a:p>
          </p:txBody>
        </p:sp>
      </p:grpSp>
      <p:grpSp>
        <p:nvGrpSpPr>
          <p:cNvPr id="20" name="VSU"/>
          <p:cNvGrpSpPr/>
          <p:nvPr/>
        </p:nvGrpSpPr>
        <p:grpSpPr>
          <a:xfrm>
            <a:off x="7393695" y="1230923"/>
            <a:ext cx="4604756" cy="5577840"/>
            <a:chOff x="4468908" y="1230923"/>
            <a:chExt cx="4604756" cy="557784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8908" y="1230923"/>
              <a:ext cx="4601367" cy="557784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703942" y="1278783"/>
              <a:ext cx="4369722" cy="369332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Volcanic Sedimentary Rocks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696" y="1230923"/>
            <a:ext cx="4601367" cy="5577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696" y="1230923"/>
            <a:ext cx="4609611" cy="55778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696" y="1230923"/>
            <a:ext cx="4609611" cy="55778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05190" y="1214287"/>
            <a:ext cx="3962944" cy="369332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r"/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Shallow Carbonate Rocks</a:t>
            </a:r>
          </a:p>
        </p:txBody>
      </p:sp>
      <p:sp>
        <p:nvSpPr>
          <p:cNvPr id="11" name="20 miles"/>
          <p:cNvSpPr/>
          <p:nvPr/>
        </p:nvSpPr>
        <p:spPr bwMode="auto">
          <a:xfrm>
            <a:off x="10764944" y="6498266"/>
            <a:ext cx="1178018" cy="24468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1959" y="5552765"/>
            <a:ext cx="3087260" cy="1255999"/>
          </a:xfrm>
          <a:prstGeom prst="rect">
            <a:avLst/>
          </a:prstGeom>
        </p:spPr>
      </p:pic>
      <p:sp>
        <p:nvSpPr>
          <p:cNvPr id="12" name="Text Box 81">
            <a:extLst>
              <a:ext uri="{FF2B5EF4-FFF2-40B4-BE49-F238E27FC236}">
                <a16:creationId xmlns:a16="http://schemas.microsoft.com/office/drawing/2014/main" id="{67A577AE-68CA-F6E4-F177-9A9656D5B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6675120"/>
            <a:ext cx="195438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>
            <a:lvl1pPr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b="0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Halford and Jackson, 2020</a:t>
            </a:r>
            <a:r>
              <a:rPr lang="en-US" altLang="en-US" sz="1100" b="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1100" b="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236193"/>
      </p:ext>
    </p:extLst>
  </p:cSld>
  <p:clrMapOvr>
    <a:masterClrMapping/>
  </p:clrMapOvr>
  <p:transition advTm="5086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7.8|4.6|8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8|8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4|13.7|1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0.1|22.3|8.7|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10.3|4.3|1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11|9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8.4|24.1"/>
</p:tagLst>
</file>

<file path=ppt/theme/theme1.xml><?xml version="1.0" encoding="utf-8"?>
<a:theme xmlns:a="http://schemas.openxmlformats.org/drawingml/2006/main" name="3_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99FF"/>
      </a:folHlink>
    </a:clrScheme>
    <a:fontScheme name="3_Default Desig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800" b="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26638</TotalTime>
  <Words>1912</Words>
  <Application>Microsoft Office PowerPoint</Application>
  <PresentationFormat>Widescreen</PresentationFormat>
  <Paragraphs>294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Symbol</vt:lpstr>
      <vt:lpstr>Times New Roman</vt:lpstr>
      <vt:lpstr>3_Default Design</vt:lpstr>
      <vt:lpstr>Obtaining Useful Answers from Groundwater Models:    Looking &amp; Comparing Required </vt:lpstr>
      <vt:lpstr>Goodness of Fit</vt:lpstr>
      <vt:lpstr>Hydrographs—Extend </vt:lpstr>
      <vt:lpstr>Hydrographs—Shift</vt:lpstr>
      <vt:lpstr>Hydrographs—Gaps</vt:lpstr>
      <vt:lpstr>Checking ─●─ Quantified &amp; Fuzzy</vt:lpstr>
      <vt:lpstr>Hydraulic Property Estimates</vt:lpstr>
      <vt:lpstr>Maps More Useful </vt:lpstr>
      <vt:lpstr>Display Transmissivity</vt:lpstr>
      <vt:lpstr>Compare Transmissivity</vt:lpstr>
      <vt:lpstr>Hydrographs</vt:lpstr>
      <vt:lpstr>Water-Level Profiles</vt:lpstr>
      <vt:lpstr>Conventional Comparison</vt:lpstr>
      <vt:lpstr>Compare Profiles</vt:lpstr>
      <vt:lpstr>Unmeasured Badness</vt:lpstr>
      <vt:lpstr>Present Results ─●─ Pictures are quicker</vt:lpstr>
      <vt:lpstr>Drawdown Extent</vt:lpstr>
      <vt:lpstr>Predevelopment water budgets</vt:lpstr>
      <vt:lpstr>Yucca Flat</vt:lpstr>
      <vt:lpstr>Pathlines—Manager Simple</vt:lpstr>
      <vt:lpstr>Attributing Effects</vt:lpstr>
      <vt:lpstr>Volume &amp; Location</vt:lpstr>
      <vt:lpstr>Conclusions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Halford, Keith J.</dc:creator>
  <cp:lastModifiedBy>Keith Halford</cp:lastModifiedBy>
  <cp:revision>1307</cp:revision>
  <cp:lastPrinted>2018-02-23T17:52:07Z</cp:lastPrinted>
  <dcterms:created xsi:type="dcterms:W3CDTF">1601-01-01T00:00:00Z</dcterms:created>
  <dcterms:modified xsi:type="dcterms:W3CDTF">2026-01-25T21:01:19Z</dcterms:modified>
</cp:coreProperties>
</file>