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9" r:id="rId1"/>
  </p:sldMasterIdLst>
  <p:notesMasterIdLst>
    <p:notesMasterId r:id="rId29"/>
  </p:notesMasterIdLst>
  <p:handoutMasterIdLst>
    <p:handoutMasterId r:id="rId30"/>
  </p:handoutMasterIdLst>
  <p:sldIdLst>
    <p:sldId id="548" r:id="rId2"/>
    <p:sldId id="565" r:id="rId3"/>
    <p:sldId id="528" r:id="rId4"/>
    <p:sldId id="479" r:id="rId5"/>
    <p:sldId id="539" r:id="rId6"/>
    <p:sldId id="537" r:id="rId7"/>
    <p:sldId id="538" r:id="rId8"/>
    <p:sldId id="541" r:id="rId9"/>
    <p:sldId id="568" r:id="rId10"/>
    <p:sldId id="532" r:id="rId11"/>
    <p:sldId id="533" r:id="rId12"/>
    <p:sldId id="498" r:id="rId13"/>
    <p:sldId id="478" r:id="rId14"/>
    <p:sldId id="505" r:id="rId15"/>
    <p:sldId id="550" r:id="rId16"/>
    <p:sldId id="546" r:id="rId17"/>
    <p:sldId id="570" r:id="rId18"/>
    <p:sldId id="571" r:id="rId19"/>
    <p:sldId id="572" r:id="rId20"/>
    <p:sldId id="573" r:id="rId21"/>
    <p:sldId id="579" r:id="rId22"/>
    <p:sldId id="574" r:id="rId23"/>
    <p:sldId id="575" r:id="rId24"/>
    <p:sldId id="576" r:id="rId25"/>
    <p:sldId id="577" r:id="rId26"/>
    <p:sldId id="578" r:id="rId27"/>
    <p:sldId id="569" r:id="rId28"/>
  </p:sldIdLst>
  <p:sldSz cx="12192000" cy="6858000"/>
  <p:notesSz cx="7019925" cy="9305925"/>
  <p:defaultTextStyle>
    <a:defPPr>
      <a:defRPr lang="en-US"/>
    </a:defPPr>
    <a:lvl1pPr algn="ctr" rtl="0" fontAlgn="base">
      <a:spcBef>
        <a:spcPct val="0"/>
      </a:spcBef>
      <a:spcAft>
        <a:spcPct val="0"/>
      </a:spcAft>
      <a:defRPr sz="5400" b="1" kern="1200">
        <a:solidFill>
          <a:schemeClr val="tx1"/>
        </a:solidFill>
        <a:latin typeface="Times New Roman" pitchFamily="18" charset="0"/>
        <a:ea typeface="+mn-ea"/>
        <a:cs typeface="+mn-cs"/>
      </a:defRPr>
    </a:lvl1pPr>
    <a:lvl2pPr marL="457200" algn="ctr" rtl="0" fontAlgn="base">
      <a:spcBef>
        <a:spcPct val="0"/>
      </a:spcBef>
      <a:spcAft>
        <a:spcPct val="0"/>
      </a:spcAft>
      <a:defRPr sz="5400" b="1" kern="1200">
        <a:solidFill>
          <a:schemeClr val="tx1"/>
        </a:solidFill>
        <a:latin typeface="Times New Roman" pitchFamily="18" charset="0"/>
        <a:ea typeface="+mn-ea"/>
        <a:cs typeface="+mn-cs"/>
      </a:defRPr>
    </a:lvl2pPr>
    <a:lvl3pPr marL="914400" algn="ctr" rtl="0" fontAlgn="base">
      <a:spcBef>
        <a:spcPct val="0"/>
      </a:spcBef>
      <a:spcAft>
        <a:spcPct val="0"/>
      </a:spcAft>
      <a:defRPr sz="5400" b="1" kern="1200">
        <a:solidFill>
          <a:schemeClr val="tx1"/>
        </a:solidFill>
        <a:latin typeface="Times New Roman" pitchFamily="18" charset="0"/>
        <a:ea typeface="+mn-ea"/>
        <a:cs typeface="+mn-cs"/>
      </a:defRPr>
    </a:lvl3pPr>
    <a:lvl4pPr marL="1371600" algn="ctr" rtl="0" fontAlgn="base">
      <a:spcBef>
        <a:spcPct val="0"/>
      </a:spcBef>
      <a:spcAft>
        <a:spcPct val="0"/>
      </a:spcAft>
      <a:defRPr sz="5400" b="1" kern="1200">
        <a:solidFill>
          <a:schemeClr val="tx1"/>
        </a:solidFill>
        <a:latin typeface="Times New Roman" pitchFamily="18" charset="0"/>
        <a:ea typeface="+mn-ea"/>
        <a:cs typeface="+mn-cs"/>
      </a:defRPr>
    </a:lvl4pPr>
    <a:lvl5pPr marL="1828800" algn="ctr" rtl="0" fontAlgn="base">
      <a:spcBef>
        <a:spcPct val="0"/>
      </a:spcBef>
      <a:spcAft>
        <a:spcPct val="0"/>
      </a:spcAft>
      <a:defRPr sz="5400" b="1" kern="1200">
        <a:solidFill>
          <a:schemeClr val="tx1"/>
        </a:solidFill>
        <a:latin typeface="Times New Roman" pitchFamily="18" charset="0"/>
        <a:ea typeface="+mn-ea"/>
        <a:cs typeface="+mn-cs"/>
      </a:defRPr>
    </a:lvl5pPr>
    <a:lvl6pPr marL="2286000" algn="l" defTabSz="914400" rtl="0" eaLnBrk="1" latinLnBrk="0" hangingPunct="1">
      <a:defRPr sz="5400" b="1" kern="1200">
        <a:solidFill>
          <a:schemeClr val="tx1"/>
        </a:solidFill>
        <a:latin typeface="Times New Roman" pitchFamily="18" charset="0"/>
        <a:ea typeface="+mn-ea"/>
        <a:cs typeface="+mn-cs"/>
      </a:defRPr>
    </a:lvl6pPr>
    <a:lvl7pPr marL="2743200" algn="l" defTabSz="914400" rtl="0" eaLnBrk="1" latinLnBrk="0" hangingPunct="1">
      <a:defRPr sz="5400" b="1" kern="1200">
        <a:solidFill>
          <a:schemeClr val="tx1"/>
        </a:solidFill>
        <a:latin typeface="Times New Roman" pitchFamily="18" charset="0"/>
        <a:ea typeface="+mn-ea"/>
        <a:cs typeface="+mn-cs"/>
      </a:defRPr>
    </a:lvl7pPr>
    <a:lvl8pPr marL="3200400" algn="l" defTabSz="914400" rtl="0" eaLnBrk="1" latinLnBrk="0" hangingPunct="1">
      <a:defRPr sz="5400" b="1" kern="1200">
        <a:solidFill>
          <a:schemeClr val="tx1"/>
        </a:solidFill>
        <a:latin typeface="Times New Roman" pitchFamily="18" charset="0"/>
        <a:ea typeface="+mn-ea"/>
        <a:cs typeface="+mn-cs"/>
      </a:defRPr>
    </a:lvl8pPr>
    <a:lvl9pPr marL="3657600" algn="l" defTabSz="914400" rtl="0" eaLnBrk="1" latinLnBrk="0" hangingPunct="1">
      <a:defRPr sz="5400" b="1" kern="1200">
        <a:solidFill>
          <a:schemeClr val="tx1"/>
        </a:solidFill>
        <a:latin typeface="Times New Roman" pitchFamily="18" charset="0"/>
        <a:ea typeface="+mn-ea"/>
        <a:cs typeface="+mn-cs"/>
      </a:defRPr>
    </a:lvl9pPr>
  </p:defaultTextStyle>
  <p:extLst>
    <p:ext uri="{521415D9-36F7-43E2-AB2F-B90AF26B5E84}">
      <p14:sectionLst xmlns:p14="http://schemas.microsoft.com/office/powerpoint/2010/main">
        <p14:section name="Default Section" id="{7F593F4D-F9DB-4CFD-B3C3-B19E20450AF5}">
          <p14:sldIdLst>
            <p14:sldId id="548"/>
            <p14:sldId id="565"/>
            <p14:sldId id="528"/>
            <p14:sldId id="479"/>
            <p14:sldId id="539"/>
            <p14:sldId id="537"/>
            <p14:sldId id="538"/>
            <p14:sldId id="541"/>
            <p14:sldId id="568"/>
            <p14:sldId id="532"/>
            <p14:sldId id="533"/>
            <p14:sldId id="498"/>
            <p14:sldId id="478"/>
            <p14:sldId id="505"/>
            <p14:sldId id="550"/>
            <p14:sldId id="546"/>
            <p14:sldId id="570"/>
            <p14:sldId id="571"/>
            <p14:sldId id="572"/>
            <p14:sldId id="573"/>
            <p14:sldId id="579"/>
            <p14:sldId id="574"/>
            <p14:sldId id="575"/>
            <p14:sldId id="576"/>
            <p14:sldId id="577"/>
            <p14:sldId id="578"/>
            <p14:sldId id="569"/>
          </p14:sldIdLst>
        </p14:section>
      </p14:sectionLst>
    </p:ext>
    <p:ext uri="{EFAFB233-063F-42B5-8137-9DF3F51BA10A}">
      <p15:sldGuideLst xmlns:p15="http://schemas.microsoft.com/office/powerpoint/2012/main">
        <p15:guide id="1" orient="horz" pos="4224" userDrawn="1">
          <p15:clr>
            <a:srgbClr val="A4A3A4"/>
          </p15:clr>
        </p15:guide>
        <p15:guide id="3" orient="horz" pos="2064" userDrawn="1">
          <p15:clr>
            <a:srgbClr val="A4A3A4"/>
          </p15:clr>
        </p15:guide>
        <p15:guide id="4" pos="3360" userDrawn="1">
          <p15:clr>
            <a:srgbClr val="A4A3A4"/>
          </p15:clr>
        </p15:guide>
      </p15:sldGuideLst>
    </p:ext>
    <p:ext uri="{2D200454-40CA-4A62-9FC3-DE9A4176ACB9}">
      <p15:notesGuideLst xmlns:p15="http://schemas.microsoft.com/office/powerpoint/2012/main">
        <p15:guide id="1" orient="horz" pos="2931" userDrawn="1">
          <p15:clr>
            <a:srgbClr val="A4A3A4"/>
          </p15:clr>
        </p15:guide>
        <p15:guide id="2" pos="221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0FFFF"/>
    <a:srgbClr val="0099FF"/>
    <a:srgbClr val="19FF81"/>
    <a:srgbClr val="DA6D00"/>
    <a:srgbClr val="FF99CC"/>
    <a:srgbClr val="FFCC66"/>
    <a:srgbClr val="009900"/>
    <a:srgbClr val="FF9900"/>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7507" autoAdjust="0"/>
    <p:restoredTop sz="96120" autoAdjust="0"/>
  </p:normalViewPr>
  <p:slideViewPr>
    <p:cSldViewPr snapToGrid="0">
      <p:cViewPr varScale="1">
        <p:scale>
          <a:sx n="127" d="100"/>
          <a:sy n="127" d="100"/>
        </p:scale>
        <p:origin x="198" y="90"/>
      </p:cViewPr>
      <p:guideLst>
        <p:guide orient="horz" pos="4224"/>
        <p:guide orient="horz" pos="2064"/>
        <p:guide pos="33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84" d="100"/>
          <a:sy n="84" d="100"/>
        </p:scale>
        <p:origin x="3132" y="90"/>
      </p:cViewPr>
      <p:guideLst>
        <p:guide orient="horz" pos="2931"/>
        <p:guide pos="221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41650" cy="466725"/>
          </a:xfrm>
          <a:prstGeom prst="rect">
            <a:avLst/>
          </a:prstGeom>
        </p:spPr>
        <p:txBody>
          <a:bodyPr vert="horz" lIns="91430" tIns="45716" rIns="91430" bIns="45716" rtlCol="0"/>
          <a:lstStyle>
            <a:lvl1pPr algn="l">
              <a:defRPr sz="1200"/>
            </a:lvl1pPr>
          </a:lstStyle>
          <a:p>
            <a:endParaRPr lang="en-US"/>
          </a:p>
        </p:txBody>
      </p:sp>
      <p:sp>
        <p:nvSpPr>
          <p:cNvPr id="3" name="Date Placeholder 2"/>
          <p:cNvSpPr>
            <a:spLocks noGrp="1"/>
          </p:cNvSpPr>
          <p:nvPr>
            <p:ph type="dt" sz="quarter" idx="1"/>
          </p:nvPr>
        </p:nvSpPr>
        <p:spPr>
          <a:xfrm>
            <a:off x="3976688" y="1"/>
            <a:ext cx="3041650" cy="466725"/>
          </a:xfrm>
          <a:prstGeom prst="rect">
            <a:avLst/>
          </a:prstGeom>
        </p:spPr>
        <p:txBody>
          <a:bodyPr vert="horz" lIns="91430" tIns="45716" rIns="91430" bIns="45716" rtlCol="0"/>
          <a:lstStyle>
            <a:lvl1pPr algn="r">
              <a:defRPr sz="1200"/>
            </a:lvl1pPr>
          </a:lstStyle>
          <a:p>
            <a:fld id="{8064B784-198B-4D9B-9994-1C199231AC47}" type="datetimeFigureOut">
              <a:rPr lang="en-US" smtClean="0"/>
              <a:t>1/25/2026</a:t>
            </a:fld>
            <a:endParaRPr lang="en-US"/>
          </a:p>
        </p:txBody>
      </p:sp>
      <p:sp>
        <p:nvSpPr>
          <p:cNvPr id="4" name="Footer Placeholder 3"/>
          <p:cNvSpPr>
            <a:spLocks noGrp="1"/>
          </p:cNvSpPr>
          <p:nvPr>
            <p:ph type="ftr" sz="quarter" idx="2"/>
          </p:nvPr>
        </p:nvSpPr>
        <p:spPr>
          <a:xfrm>
            <a:off x="0" y="8839200"/>
            <a:ext cx="3041650" cy="466725"/>
          </a:xfrm>
          <a:prstGeom prst="rect">
            <a:avLst/>
          </a:prstGeom>
        </p:spPr>
        <p:txBody>
          <a:bodyPr vert="horz" lIns="91430" tIns="45716" rIns="91430" bIns="45716" rtlCol="0" anchor="b"/>
          <a:lstStyle>
            <a:lvl1pPr algn="l">
              <a:defRPr sz="1200"/>
            </a:lvl1pPr>
          </a:lstStyle>
          <a:p>
            <a:endParaRPr lang="en-US"/>
          </a:p>
        </p:txBody>
      </p:sp>
      <p:sp>
        <p:nvSpPr>
          <p:cNvPr id="5" name="Slide Number Placeholder 4"/>
          <p:cNvSpPr>
            <a:spLocks noGrp="1"/>
          </p:cNvSpPr>
          <p:nvPr>
            <p:ph type="sldNum" sz="quarter" idx="3"/>
          </p:nvPr>
        </p:nvSpPr>
        <p:spPr>
          <a:xfrm>
            <a:off x="3976688" y="8839200"/>
            <a:ext cx="3041650" cy="466725"/>
          </a:xfrm>
          <a:prstGeom prst="rect">
            <a:avLst/>
          </a:prstGeom>
        </p:spPr>
        <p:txBody>
          <a:bodyPr vert="horz" lIns="91430" tIns="45716" rIns="91430" bIns="45716" rtlCol="0" anchor="b"/>
          <a:lstStyle>
            <a:lvl1pPr algn="r">
              <a:defRPr sz="1200"/>
            </a:lvl1pPr>
          </a:lstStyle>
          <a:p>
            <a:fld id="{98DE9822-5390-47C7-B7E5-C6C4F8DC2887}" type="slidenum">
              <a:rPr lang="en-US" smtClean="0"/>
              <a:t>‹#›</a:t>
            </a:fld>
            <a:endParaRPr lang="en-US"/>
          </a:p>
        </p:txBody>
      </p:sp>
    </p:spTree>
    <p:extLst>
      <p:ext uri="{BB962C8B-B14F-4D97-AF65-F5344CB8AC3E}">
        <p14:creationId xmlns:p14="http://schemas.microsoft.com/office/powerpoint/2010/main" val="35755536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1"/>
            <a:ext cx="3041968" cy="465296"/>
          </a:xfrm>
          <a:prstGeom prst="rect">
            <a:avLst/>
          </a:prstGeom>
          <a:noFill/>
          <a:ln w="9525">
            <a:noFill/>
            <a:miter lim="800000"/>
            <a:headEnd/>
            <a:tailEnd/>
          </a:ln>
          <a:effectLst/>
        </p:spPr>
        <p:txBody>
          <a:bodyPr vert="horz" wrap="square" lIns="93278" tIns="46639" rIns="93278" bIns="46639" numCol="1" anchor="t" anchorCtr="0" compatLnSpc="1">
            <a:prstTxWarp prst="textNoShape">
              <a:avLst/>
            </a:prstTxWarp>
          </a:bodyPr>
          <a:lstStyle>
            <a:lvl1pPr algn="l">
              <a:defRPr sz="1200" b="0"/>
            </a:lvl1pPr>
          </a:lstStyle>
          <a:p>
            <a:pPr>
              <a:defRPr/>
            </a:pPr>
            <a:endParaRPr lang="en-US"/>
          </a:p>
        </p:txBody>
      </p:sp>
      <p:sp>
        <p:nvSpPr>
          <p:cNvPr id="25603" name="Rectangle 3"/>
          <p:cNvSpPr>
            <a:spLocks noGrp="1" noChangeArrowheads="1"/>
          </p:cNvSpPr>
          <p:nvPr>
            <p:ph type="dt" idx="1"/>
          </p:nvPr>
        </p:nvSpPr>
        <p:spPr bwMode="auto">
          <a:xfrm>
            <a:off x="3977957" y="1"/>
            <a:ext cx="3041968" cy="465296"/>
          </a:xfrm>
          <a:prstGeom prst="rect">
            <a:avLst/>
          </a:prstGeom>
          <a:noFill/>
          <a:ln w="9525">
            <a:noFill/>
            <a:miter lim="800000"/>
            <a:headEnd/>
            <a:tailEnd/>
          </a:ln>
          <a:effectLst/>
        </p:spPr>
        <p:txBody>
          <a:bodyPr vert="horz" wrap="square" lIns="93278" tIns="46639" rIns="93278" bIns="46639" numCol="1" anchor="t" anchorCtr="0" compatLnSpc="1">
            <a:prstTxWarp prst="textNoShape">
              <a:avLst/>
            </a:prstTxWarp>
          </a:bodyPr>
          <a:lstStyle>
            <a:lvl1pPr algn="r">
              <a:defRPr sz="1200" b="0"/>
            </a:lvl1pPr>
          </a:lstStyle>
          <a:p>
            <a:pPr>
              <a:defRPr/>
            </a:pPr>
            <a:endParaRPr lang="en-US"/>
          </a:p>
        </p:txBody>
      </p:sp>
      <p:sp>
        <p:nvSpPr>
          <p:cNvPr id="20484" name="Rectangle 4"/>
          <p:cNvSpPr>
            <a:spLocks noGrp="1" noRot="1" noChangeAspect="1" noChangeArrowheads="1" noTextEdit="1"/>
          </p:cNvSpPr>
          <p:nvPr>
            <p:ph type="sldImg" idx="2"/>
          </p:nvPr>
        </p:nvSpPr>
        <p:spPr bwMode="auto">
          <a:xfrm>
            <a:off x="409575" y="698500"/>
            <a:ext cx="6200775" cy="3489325"/>
          </a:xfrm>
          <a:prstGeom prst="rect">
            <a:avLst/>
          </a:prstGeom>
          <a:noFill/>
          <a:ln w="9525">
            <a:solidFill>
              <a:srgbClr val="000000"/>
            </a:solidFill>
            <a:miter lim="800000"/>
            <a:headEnd/>
            <a:tailEnd/>
          </a:ln>
        </p:spPr>
      </p:sp>
      <p:sp>
        <p:nvSpPr>
          <p:cNvPr id="25605" name="Rectangle 5"/>
          <p:cNvSpPr>
            <a:spLocks noGrp="1" noChangeArrowheads="1"/>
          </p:cNvSpPr>
          <p:nvPr>
            <p:ph type="body" sz="quarter" idx="3"/>
          </p:nvPr>
        </p:nvSpPr>
        <p:spPr bwMode="auto">
          <a:xfrm>
            <a:off x="935991" y="4420315"/>
            <a:ext cx="5147945" cy="4187666"/>
          </a:xfrm>
          <a:prstGeom prst="rect">
            <a:avLst/>
          </a:prstGeom>
          <a:noFill/>
          <a:ln w="9525">
            <a:noFill/>
            <a:miter lim="800000"/>
            <a:headEnd/>
            <a:tailEnd/>
          </a:ln>
          <a:effectLst/>
        </p:spPr>
        <p:txBody>
          <a:bodyPr vert="horz" wrap="square" lIns="93278" tIns="46639" rIns="93278" bIns="4663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5606" name="Rectangle 6"/>
          <p:cNvSpPr>
            <a:spLocks noGrp="1" noChangeArrowheads="1"/>
          </p:cNvSpPr>
          <p:nvPr>
            <p:ph type="ftr" sz="quarter" idx="4"/>
          </p:nvPr>
        </p:nvSpPr>
        <p:spPr bwMode="auto">
          <a:xfrm>
            <a:off x="0" y="8840629"/>
            <a:ext cx="3041968" cy="465296"/>
          </a:xfrm>
          <a:prstGeom prst="rect">
            <a:avLst/>
          </a:prstGeom>
          <a:noFill/>
          <a:ln w="9525">
            <a:noFill/>
            <a:miter lim="800000"/>
            <a:headEnd/>
            <a:tailEnd/>
          </a:ln>
          <a:effectLst/>
        </p:spPr>
        <p:txBody>
          <a:bodyPr vert="horz" wrap="square" lIns="93278" tIns="46639" rIns="93278" bIns="46639" numCol="1" anchor="b" anchorCtr="0" compatLnSpc="1">
            <a:prstTxWarp prst="textNoShape">
              <a:avLst/>
            </a:prstTxWarp>
          </a:bodyPr>
          <a:lstStyle>
            <a:lvl1pPr algn="l">
              <a:defRPr sz="1200" b="0"/>
            </a:lvl1pPr>
          </a:lstStyle>
          <a:p>
            <a:pPr>
              <a:defRPr/>
            </a:pPr>
            <a:endParaRPr lang="en-US"/>
          </a:p>
        </p:txBody>
      </p:sp>
      <p:sp>
        <p:nvSpPr>
          <p:cNvPr id="25607" name="Rectangle 7"/>
          <p:cNvSpPr>
            <a:spLocks noGrp="1" noChangeArrowheads="1"/>
          </p:cNvSpPr>
          <p:nvPr>
            <p:ph type="sldNum" sz="quarter" idx="5"/>
          </p:nvPr>
        </p:nvSpPr>
        <p:spPr bwMode="auto">
          <a:xfrm>
            <a:off x="3977957" y="8840629"/>
            <a:ext cx="3041968" cy="465296"/>
          </a:xfrm>
          <a:prstGeom prst="rect">
            <a:avLst/>
          </a:prstGeom>
          <a:noFill/>
          <a:ln w="9525">
            <a:noFill/>
            <a:miter lim="800000"/>
            <a:headEnd/>
            <a:tailEnd/>
          </a:ln>
          <a:effectLst/>
        </p:spPr>
        <p:txBody>
          <a:bodyPr vert="horz" wrap="square" lIns="93278" tIns="46639" rIns="93278" bIns="46639" numCol="1" anchor="b" anchorCtr="0" compatLnSpc="1">
            <a:prstTxWarp prst="textNoShape">
              <a:avLst/>
            </a:prstTxWarp>
          </a:bodyPr>
          <a:lstStyle>
            <a:lvl1pPr algn="r">
              <a:defRPr sz="1200" b="0"/>
            </a:lvl1pPr>
          </a:lstStyle>
          <a:p>
            <a:pPr>
              <a:defRPr/>
            </a:pPr>
            <a:fld id="{E3FA084C-ABC3-4497-B454-6AAE70708AAD}" type="slidenum">
              <a:rPr lang="en-US"/>
              <a:pPr>
                <a:defRPr/>
              </a:pPr>
              <a:t>‹#›</a:t>
            </a:fld>
            <a:endParaRPr lang="en-US"/>
          </a:p>
        </p:txBody>
      </p:sp>
    </p:spTree>
    <p:extLst>
      <p:ext uri="{BB962C8B-B14F-4D97-AF65-F5344CB8AC3E}">
        <p14:creationId xmlns:p14="http://schemas.microsoft.com/office/powerpoint/2010/main" val="1831868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A19A34-D96C-4E84-ACD4-BFB60A8A5A54}" type="slidenum">
              <a:rPr lang="en-US" altLang="en-US"/>
              <a:pPr/>
              <a:t>5</a:t>
            </a:fld>
            <a:endParaRPr lang="en-US" altLang="en-US"/>
          </a:p>
        </p:txBody>
      </p:sp>
      <p:sp>
        <p:nvSpPr>
          <p:cNvPr id="181250" name="Rectangle 2"/>
          <p:cNvSpPr>
            <a:spLocks noGrp="1" noRot="1" noChangeAspect="1" noChangeArrowheads="1" noTextEdit="1"/>
          </p:cNvSpPr>
          <p:nvPr>
            <p:ph type="sldImg"/>
          </p:nvPr>
        </p:nvSpPr>
        <p:spPr>
          <a:xfrm>
            <a:off x="409575" y="698500"/>
            <a:ext cx="6200775" cy="3489325"/>
          </a:xfrm>
          <a:ln/>
        </p:spPr>
      </p:sp>
      <p:sp>
        <p:nvSpPr>
          <p:cNvPr id="18125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51742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5400" b="1">
                <a:solidFill>
                  <a:schemeClr val="tx1"/>
                </a:solidFill>
                <a:latin typeface="Times New Roman" panose="02020603050405020304" pitchFamily="18" charset="0"/>
              </a:defRPr>
            </a:lvl1pPr>
            <a:lvl2pPr marL="742876" indent="-285722" eaLnBrk="0" hangingPunct="0">
              <a:defRPr sz="5400" b="1">
                <a:solidFill>
                  <a:schemeClr val="tx1"/>
                </a:solidFill>
                <a:latin typeface="Times New Roman" panose="02020603050405020304" pitchFamily="18" charset="0"/>
              </a:defRPr>
            </a:lvl2pPr>
            <a:lvl3pPr marL="1142886" indent="-228578" eaLnBrk="0" hangingPunct="0">
              <a:defRPr sz="5400" b="1">
                <a:solidFill>
                  <a:schemeClr val="tx1"/>
                </a:solidFill>
                <a:latin typeface="Times New Roman" panose="02020603050405020304" pitchFamily="18" charset="0"/>
              </a:defRPr>
            </a:lvl3pPr>
            <a:lvl4pPr marL="1600040" indent="-228578" eaLnBrk="0" hangingPunct="0">
              <a:defRPr sz="5400" b="1">
                <a:solidFill>
                  <a:schemeClr val="tx1"/>
                </a:solidFill>
                <a:latin typeface="Times New Roman" panose="02020603050405020304" pitchFamily="18" charset="0"/>
              </a:defRPr>
            </a:lvl4pPr>
            <a:lvl5pPr marL="2057194" indent="-228578" eaLnBrk="0" hangingPunct="0">
              <a:defRPr sz="5400" b="1">
                <a:solidFill>
                  <a:schemeClr val="tx1"/>
                </a:solidFill>
                <a:latin typeface="Times New Roman" panose="02020603050405020304" pitchFamily="18" charset="0"/>
              </a:defRPr>
            </a:lvl5pPr>
            <a:lvl6pPr marL="2514348" indent="-228578" algn="ctr" eaLnBrk="0" fontAlgn="base" hangingPunct="0">
              <a:spcBef>
                <a:spcPct val="0"/>
              </a:spcBef>
              <a:spcAft>
                <a:spcPct val="0"/>
              </a:spcAft>
              <a:defRPr sz="5400" b="1">
                <a:solidFill>
                  <a:schemeClr val="tx1"/>
                </a:solidFill>
                <a:latin typeface="Times New Roman" panose="02020603050405020304" pitchFamily="18" charset="0"/>
              </a:defRPr>
            </a:lvl6pPr>
            <a:lvl7pPr marL="2971503" indent="-228578" algn="ctr" eaLnBrk="0" fontAlgn="base" hangingPunct="0">
              <a:spcBef>
                <a:spcPct val="0"/>
              </a:spcBef>
              <a:spcAft>
                <a:spcPct val="0"/>
              </a:spcAft>
              <a:defRPr sz="5400" b="1">
                <a:solidFill>
                  <a:schemeClr val="tx1"/>
                </a:solidFill>
                <a:latin typeface="Times New Roman" panose="02020603050405020304" pitchFamily="18" charset="0"/>
              </a:defRPr>
            </a:lvl7pPr>
            <a:lvl8pPr marL="3428657" indent="-228578" algn="ctr" eaLnBrk="0" fontAlgn="base" hangingPunct="0">
              <a:spcBef>
                <a:spcPct val="0"/>
              </a:spcBef>
              <a:spcAft>
                <a:spcPct val="0"/>
              </a:spcAft>
              <a:defRPr sz="5400" b="1">
                <a:solidFill>
                  <a:schemeClr val="tx1"/>
                </a:solidFill>
                <a:latin typeface="Times New Roman" panose="02020603050405020304" pitchFamily="18" charset="0"/>
              </a:defRPr>
            </a:lvl8pPr>
            <a:lvl9pPr marL="3885811" indent="-228578"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fld id="{C527A3BC-1B45-4985-A84B-9333418208E6}" type="slidenum">
              <a:rPr lang="en-US" altLang="en-US" sz="1200" b="0"/>
              <a:pPr eaLnBrk="1" hangingPunct="1"/>
              <a:t>17</a:t>
            </a:fld>
            <a:endParaRPr lang="en-US" altLang="en-US" sz="1200" b="0"/>
          </a:p>
        </p:txBody>
      </p:sp>
      <p:sp>
        <p:nvSpPr>
          <p:cNvPr id="15363" name="Rectangle 2"/>
          <p:cNvSpPr>
            <a:spLocks noGrp="1" noRot="1" noChangeAspect="1" noChangeArrowheads="1" noTextEdit="1"/>
          </p:cNvSpPr>
          <p:nvPr>
            <p:ph type="sldImg"/>
          </p:nvPr>
        </p:nvSpPr>
        <p:spPr>
          <a:xfrm>
            <a:off x="409575" y="698500"/>
            <a:ext cx="6200775" cy="3489325"/>
          </a:xfrm>
          <a:ln/>
        </p:spPr>
      </p:sp>
      <p:sp>
        <p:nvSpPr>
          <p:cNvPr id="15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4906204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43365" name="Rectangle 5"/>
          <p:cNvSpPr>
            <a:spLocks noGrp="1" noChangeArrowheads="1"/>
          </p:cNvSpPr>
          <p:nvPr>
            <p:ph type="ctrTitle"/>
          </p:nvPr>
        </p:nvSpPr>
        <p:spPr>
          <a:xfrm>
            <a:off x="609600" y="182880"/>
            <a:ext cx="10972800" cy="5486400"/>
          </a:xfrm>
        </p:spPr>
        <p:txBody>
          <a:bodyPr/>
          <a:lstStyle>
            <a:lvl1pPr>
              <a:defRPr sz="7200"/>
            </a:lvl1pPr>
          </a:lstStyle>
          <a:p>
            <a:pPr lvl="0"/>
            <a:r>
              <a:rPr lang="en-US" altLang="en-US" noProof="0" dirty="0"/>
              <a:t>Click to edit Master title style</a:t>
            </a:r>
          </a:p>
        </p:txBody>
      </p:sp>
      <p:sp>
        <p:nvSpPr>
          <p:cNvPr id="143366" name="Rectangle 6"/>
          <p:cNvSpPr>
            <a:spLocks noGrp="1" noChangeArrowheads="1"/>
          </p:cNvSpPr>
          <p:nvPr>
            <p:ph type="subTitle" idx="1"/>
          </p:nvPr>
        </p:nvSpPr>
        <p:spPr>
          <a:xfrm>
            <a:off x="3657600" y="5627914"/>
            <a:ext cx="8534400" cy="1230086"/>
          </a:xfrm>
        </p:spPr>
        <p:txBody>
          <a:bodyPr/>
          <a:lstStyle>
            <a:lvl1pPr marL="0" indent="0" algn="r">
              <a:buFontTx/>
              <a:buNone/>
              <a:defRPr sz="3600"/>
            </a:lvl1pPr>
          </a:lstStyle>
          <a:p>
            <a:pPr lvl="0"/>
            <a:r>
              <a:rPr lang="en-US" altLang="en-US" noProof="0" dirty="0"/>
              <a:t>Click to edit Master subtitle style</a:t>
            </a:r>
          </a:p>
        </p:txBody>
      </p:sp>
      <p:grpSp>
        <p:nvGrpSpPr>
          <p:cNvPr id="2" name="Group 1">
            <a:extLst>
              <a:ext uri="{FF2B5EF4-FFF2-40B4-BE49-F238E27FC236}">
                <a16:creationId xmlns:a16="http://schemas.microsoft.com/office/drawing/2014/main" id="{8B64DC79-2968-93C0-0A85-41AAB09AD8E2}"/>
              </a:ext>
            </a:extLst>
          </p:cNvPr>
          <p:cNvGrpSpPr/>
          <p:nvPr userDrawn="1"/>
        </p:nvGrpSpPr>
        <p:grpSpPr>
          <a:xfrm>
            <a:off x="0" y="6017488"/>
            <a:ext cx="4640792" cy="914400"/>
            <a:chOff x="0" y="5943600"/>
            <a:chExt cx="4640792" cy="914400"/>
          </a:xfrm>
        </p:grpSpPr>
        <p:pic>
          <p:nvPicPr>
            <p:cNvPr id="3" name="Picture 2">
              <a:extLst>
                <a:ext uri="{FF2B5EF4-FFF2-40B4-BE49-F238E27FC236}">
                  <a16:creationId xmlns:a16="http://schemas.microsoft.com/office/drawing/2014/main" id="{CD35E751-BFE9-1CE1-3593-FAE705B3EB0E}"/>
                </a:ext>
              </a:extLst>
            </p:cNvPr>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6080760"/>
              <a:ext cx="2579532" cy="640080"/>
            </a:xfrm>
            <a:prstGeom prst="rect">
              <a:avLst/>
            </a:prstGeom>
          </p:spPr>
        </p:pic>
        <p:pic>
          <p:nvPicPr>
            <p:cNvPr id="4" name="Picture 3">
              <a:extLst>
                <a:ext uri="{FF2B5EF4-FFF2-40B4-BE49-F238E27FC236}">
                  <a16:creationId xmlns:a16="http://schemas.microsoft.com/office/drawing/2014/main" id="{F98C6417-9AD0-B95D-7C2A-FB6970104C43}"/>
                </a:ext>
              </a:extLst>
            </p:cNvPr>
            <p:cNvPicPr>
              <a:picLocks noChangeAspect="1"/>
            </p:cNvPicPr>
            <p:nvPr userDrawn="1"/>
          </p:nvPicPr>
          <p:blipFill>
            <a:blip r:embed="rId3"/>
            <a:stretch>
              <a:fillRect/>
            </a:stretch>
          </p:blipFill>
          <p:spPr>
            <a:xfrm>
              <a:off x="2678556" y="5943600"/>
              <a:ext cx="1962236" cy="914400"/>
            </a:xfrm>
            <a:prstGeom prst="rect">
              <a:avLst/>
            </a:prstGeom>
          </p:spPr>
        </p:pic>
      </p:grpSp>
    </p:spTree>
    <p:extLst>
      <p:ext uri="{BB962C8B-B14F-4D97-AF65-F5344CB8AC3E}">
        <p14:creationId xmlns:p14="http://schemas.microsoft.com/office/powerpoint/2010/main" val="3586138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Line 7"/>
          <p:cNvSpPr>
            <a:spLocks noChangeShapeType="1"/>
          </p:cNvSpPr>
          <p:nvPr userDrawn="1"/>
        </p:nvSpPr>
        <p:spPr bwMode="auto">
          <a:xfrm>
            <a:off x="0" y="1005840"/>
            <a:ext cx="12192000" cy="0"/>
          </a:xfrm>
          <a:prstGeom prst="line">
            <a:avLst/>
          </a:prstGeom>
          <a:noFill/>
          <a:ln w="57150">
            <a:solidFill>
              <a:srgbClr val="FF0066"/>
            </a:solidFill>
            <a:round/>
            <a:headEnd/>
            <a:tailEnd/>
          </a:ln>
        </p:spPr>
        <p:txBody>
          <a:bodyPr wrap="none" anchor="ctr"/>
          <a:lstStyle/>
          <a:p>
            <a:pPr>
              <a:defRPr/>
            </a:pPr>
            <a:endParaRPr lang="en-US" sz="5400"/>
          </a:p>
        </p:txBody>
      </p:sp>
      <p:sp>
        <p:nvSpPr>
          <p:cNvPr id="2" name="Title 1"/>
          <p:cNvSpPr>
            <a:spLocks noGrp="1"/>
          </p:cNvSpPr>
          <p:nvPr>
            <p:ph type="title"/>
          </p:nvPr>
        </p:nvSpPr>
        <p:spPr>
          <a:xfrm>
            <a:off x="1" y="0"/>
            <a:ext cx="11338560" cy="1005840"/>
          </a:xfrm>
        </p:spPr>
        <p:txBody>
          <a:bodyPr/>
          <a:lstStyle>
            <a:lvl1pPr>
              <a:defRPr sz="4800"/>
            </a:lvl1pPr>
          </a:lstStyle>
          <a:p>
            <a:r>
              <a:rPr lang="en-US" dirty="0"/>
              <a:t>Click to edit Master title style</a:t>
            </a:r>
          </a:p>
        </p:txBody>
      </p:sp>
      <p:sp>
        <p:nvSpPr>
          <p:cNvPr id="3" name="Content Placeholder 2"/>
          <p:cNvSpPr>
            <a:spLocks noGrp="1"/>
          </p:cNvSpPr>
          <p:nvPr>
            <p:ph idx="1"/>
          </p:nvPr>
        </p:nvSpPr>
        <p:spPr>
          <a:xfrm>
            <a:off x="2" y="1097280"/>
            <a:ext cx="68580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p:cNvSpPr txBox="1"/>
          <p:nvPr userDrawn="1"/>
        </p:nvSpPr>
        <p:spPr>
          <a:xfrm>
            <a:off x="11108268" y="-3068"/>
            <a:ext cx="1083733" cy="646331"/>
          </a:xfrm>
          <a:prstGeom prst="rect">
            <a:avLst/>
          </a:prstGeom>
          <a:noFill/>
        </p:spPr>
        <p:txBody>
          <a:bodyPr wrap="square" rtlCol="0">
            <a:spAutoFit/>
          </a:bodyPr>
          <a:lstStyle/>
          <a:p>
            <a:pPr algn="r"/>
            <a:fld id="{18871085-AE0E-4057-B2DE-900F9BCAFB4E}" type="slidenum">
              <a:rPr lang="en-US" sz="3600" smtClean="0">
                <a:latin typeface="Arial" panose="020B0604020202020204" pitchFamily="34" charset="0"/>
                <a:cs typeface="Arial" panose="020B0604020202020204" pitchFamily="34" charset="0"/>
              </a:rPr>
              <a:pPr algn="r"/>
              <a:t>‹#›</a:t>
            </a:fld>
            <a:endParaRPr lang="en-US" sz="4000" dirty="0">
              <a:latin typeface="Arial" panose="020B0604020202020204" pitchFamily="34" charset="0"/>
              <a:cs typeface="Arial" panose="020B0604020202020204" pitchFamily="34" charset="0"/>
            </a:endParaRPr>
          </a:p>
        </p:txBody>
      </p:sp>
    </p:spTree>
  </p:cSld>
  <p:clrMapOvr>
    <a:masterClrMapping/>
  </p:clrMapOvr>
  <p:transition advTm="15000">
    <p:wipe dir="d"/>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cstate="email">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11430000" cy="10058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0" y="1097280"/>
            <a:ext cx="6858000" cy="55778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2" name="Group 1">
            <a:extLst>
              <a:ext uri="{FF2B5EF4-FFF2-40B4-BE49-F238E27FC236}">
                <a16:creationId xmlns:a16="http://schemas.microsoft.com/office/drawing/2014/main" id="{435DB660-8E42-8020-0DCF-EF36DECDF408}"/>
              </a:ext>
            </a:extLst>
          </p:cNvPr>
          <p:cNvGrpSpPr/>
          <p:nvPr userDrawn="1"/>
        </p:nvGrpSpPr>
        <p:grpSpPr>
          <a:xfrm>
            <a:off x="0" y="6492240"/>
            <a:ext cx="2198073" cy="383987"/>
            <a:chOff x="0" y="6492240"/>
            <a:chExt cx="2198073" cy="383987"/>
          </a:xfrm>
        </p:grpSpPr>
        <p:pic>
          <p:nvPicPr>
            <p:cNvPr id="4" name="Picture 3">
              <a:extLst>
                <a:ext uri="{FF2B5EF4-FFF2-40B4-BE49-F238E27FC236}">
                  <a16:creationId xmlns:a16="http://schemas.microsoft.com/office/drawing/2014/main" id="{F96340B0-5F4F-1C94-25A8-2841CD61DE77}"/>
                </a:ext>
              </a:extLst>
            </p:cNvPr>
            <p:cNvPicPr>
              <a:picLocks noChangeAspect="1"/>
            </p:cNvPicPr>
            <p:nvPr userDrawn="1"/>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6535882"/>
              <a:ext cx="1371600" cy="340345"/>
            </a:xfrm>
            <a:prstGeom prst="rect">
              <a:avLst/>
            </a:prstGeom>
          </p:spPr>
        </p:pic>
        <p:pic>
          <p:nvPicPr>
            <p:cNvPr id="5" name="Picture 4">
              <a:extLst>
                <a:ext uri="{FF2B5EF4-FFF2-40B4-BE49-F238E27FC236}">
                  <a16:creationId xmlns:a16="http://schemas.microsoft.com/office/drawing/2014/main" id="{F5FACB95-1A5B-5EDF-7050-C2F93B3C7350}"/>
                </a:ext>
              </a:extLst>
            </p:cNvPr>
            <p:cNvPicPr>
              <a:picLocks noChangeAspect="1"/>
            </p:cNvPicPr>
            <p:nvPr userDrawn="1"/>
          </p:nvPicPr>
          <p:blipFill>
            <a:blip r:embed="rId6"/>
            <a:stretch>
              <a:fillRect/>
            </a:stretch>
          </p:blipFill>
          <p:spPr>
            <a:xfrm>
              <a:off x="1413179" y="6492240"/>
              <a:ext cx="784894" cy="365760"/>
            </a:xfrm>
            <a:prstGeom prst="rect">
              <a:avLst/>
            </a:prstGeom>
          </p:spPr>
        </p:pic>
      </p:grpSp>
    </p:spTree>
  </p:cSld>
  <p:clrMap bg1="lt1" tx1="dk1" bg2="lt2" tx2="dk2" accent1="accent1" accent2="accent2" accent3="accent3" accent4="accent4" accent5="accent5" accent6="accent6" hlink="hlink" folHlink="folHlink"/>
  <p:sldLayoutIdLst>
    <p:sldLayoutId id="2147483924" r:id="rId1"/>
    <p:sldLayoutId id="2147483923" r:id="rId2"/>
  </p:sldLayoutIdLst>
  <p:transition advTm="15000">
    <p:wipe dir="d"/>
  </p:transition>
  <p:txStyles>
    <p:titleStyle>
      <a:lvl1pPr algn="ctr" rtl="0" eaLnBrk="0" fontAlgn="base" hangingPunct="0">
        <a:spcBef>
          <a:spcPct val="0"/>
        </a:spcBef>
        <a:spcAft>
          <a:spcPct val="0"/>
        </a:spcAft>
        <a:defRPr sz="4800" b="1">
          <a:solidFill>
            <a:schemeClr val="tx2"/>
          </a:solidFill>
          <a:latin typeface="Arial" charset="0"/>
          <a:ea typeface="+mj-ea"/>
          <a:cs typeface="+mj-cs"/>
        </a:defRPr>
      </a:lvl1pPr>
      <a:lvl2pPr algn="ctr" rtl="0" eaLnBrk="0" fontAlgn="base" hangingPunct="0">
        <a:spcBef>
          <a:spcPct val="0"/>
        </a:spcBef>
        <a:spcAft>
          <a:spcPct val="0"/>
        </a:spcAft>
        <a:defRPr sz="5400" b="1">
          <a:solidFill>
            <a:schemeClr val="tx2"/>
          </a:solidFill>
          <a:latin typeface="Arial" charset="0"/>
        </a:defRPr>
      </a:lvl2pPr>
      <a:lvl3pPr algn="ctr" rtl="0" eaLnBrk="0" fontAlgn="base" hangingPunct="0">
        <a:spcBef>
          <a:spcPct val="0"/>
        </a:spcBef>
        <a:spcAft>
          <a:spcPct val="0"/>
        </a:spcAft>
        <a:defRPr sz="5400" b="1">
          <a:solidFill>
            <a:schemeClr val="tx2"/>
          </a:solidFill>
          <a:latin typeface="Arial" charset="0"/>
        </a:defRPr>
      </a:lvl3pPr>
      <a:lvl4pPr algn="ctr" rtl="0" eaLnBrk="0" fontAlgn="base" hangingPunct="0">
        <a:spcBef>
          <a:spcPct val="0"/>
        </a:spcBef>
        <a:spcAft>
          <a:spcPct val="0"/>
        </a:spcAft>
        <a:defRPr sz="5400" b="1">
          <a:solidFill>
            <a:schemeClr val="tx2"/>
          </a:solidFill>
          <a:latin typeface="Arial" charset="0"/>
        </a:defRPr>
      </a:lvl4pPr>
      <a:lvl5pPr algn="ctr" rtl="0" eaLnBrk="0" fontAlgn="base" hangingPunct="0">
        <a:spcBef>
          <a:spcPct val="0"/>
        </a:spcBef>
        <a:spcAft>
          <a:spcPct val="0"/>
        </a:spcAft>
        <a:defRPr sz="5400" b="1">
          <a:solidFill>
            <a:schemeClr val="tx2"/>
          </a:solidFill>
          <a:latin typeface="Arial" charset="0"/>
        </a:defRPr>
      </a:lvl5pPr>
      <a:lvl6pPr marL="457200" algn="ctr" rtl="0" fontAlgn="base">
        <a:spcBef>
          <a:spcPct val="0"/>
        </a:spcBef>
        <a:spcAft>
          <a:spcPct val="0"/>
        </a:spcAft>
        <a:defRPr sz="5400" b="1">
          <a:solidFill>
            <a:schemeClr val="tx2"/>
          </a:solidFill>
          <a:latin typeface="Arial" charset="0"/>
        </a:defRPr>
      </a:lvl6pPr>
      <a:lvl7pPr marL="914400" algn="ctr" rtl="0" fontAlgn="base">
        <a:spcBef>
          <a:spcPct val="0"/>
        </a:spcBef>
        <a:spcAft>
          <a:spcPct val="0"/>
        </a:spcAft>
        <a:defRPr sz="5400" b="1">
          <a:solidFill>
            <a:schemeClr val="tx2"/>
          </a:solidFill>
          <a:latin typeface="Arial" charset="0"/>
        </a:defRPr>
      </a:lvl7pPr>
      <a:lvl8pPr marL="1371600" algn="ctr" rtl="0" fontAlgn="base">
        <a:spcBef>
          <a:spcPct val="0"/>
        </a:spcBef>
        <a:spcAft>
          <a:spcPct val="0"/>
        </a:spcAft>
        <a:defRPr sz="5400" b="1">
          <a:solidFill>
            <a:schemeClr val="tx2"/>
          </a:solidFill>
          <a:latin typeface="Arial" charset="0"/>
        </a:defRPr>
      </a:lvl8pPr>
      <a:lvl9pPr marL="1828800" algn="ctr" rtl="0" fontAlgn="base">
        <a:spcBef>
          <a:spcPct val="0"/>
        </a:spcBef>
        <a:spcAft>
          <a:spcPct val="0"/>
        </a:spcAft>
        <a:defRPr sz="5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3" Type="http://schemas.openxmlformats.org/officeDocument/2006/relationships/image" Target="../media/image41.png"/><Relationship Id="rId18" Type="http://schemas.openxmlformats.org/officeDocument/2006/relationships/image" Target="../media/image46.png"/><Relationship Id="rId26" Type="http://schemas.openxmlformats.org/officeDocument/2006/relationships/image" Target="../media/image54.png"/><Relationship Id="rId3" Type="http://schemas.openxmlformats.org/officeDocument/2006/relationships/image" Target="../media/image31.png"/><Relationship Id="rId21" Type="http://schemas.openxmlformats.org/officeDocument/2006/relationships/image" Target="../media/image49.png"/><Relationship Id="rId34" Type="http://schemas.openxmlformats.org/officeDocument/2006/relationships/hyperlink" Target="https://pubs.usgs.gov/sir/2011/5032/" TargetMode="External"/><Relationship Id="rId7" Type="http://schemas.openxmlformats.org/officeDocument/2006/relationships/image" Target="../media/image35.png"/><Relationship Id="rId12" Type="http://schemas.openxmlformats.org/officeDocument/2006/relationships/image" Target="../media/image40.png"/><Relationship Id="rId17" Type="http://schemas.openxmlformats.org/officeDocument/2006/relationships/image" Target="../media/image45.png"/><Relationship Id="rId25" Type="http://schemas.openxmlformats.org/officeDocument/2006/relationships/image" Target="../media/image53.png"/><Relationship Id="rId33" Type="http://schemas.openxmlformats.org/officeDocument/2006/relationships/image" Target="../media/image61.wmf"/><Relationship Id="rId2" Type="http://schemas.openxmlformats.org/officeDocument/2006/relationships/slideLayout" Target="../slideLayouts/slideLayout2.xml"/><Relationship Id="rId16" Type="http://schemas.openxmlformats.org/officeDocument/2006/relationships/image" Target="../media/image44.png"/><Relationship Id="rId20" Type="http://schemas.openxmlformats.org/officeDocument/2006/relationships/image" Target="../media/image48.png"/><Relationship Id="rId29" Type="http://schemas.openxmlformats.org/officeDocument/2006/relationships/image" Target="../media/image57.png"/><Relationship Id="rId1" Type="http://schemas.openxmlformats.org/officeDocument/2006/relationships/tags" Target="../tags/tag2.xml"/><Relationship Id="rId6" Type="http://schemas.openxmlformats.org/officeDocument/2006/relationships/image" Target="../media/image34.png"/><Relationship Id="rId11" Type="http://schemas.openxmlformats.org/officeDocument/2006/relationships/image" Target="../media/image39.png"/><Relationship Id="rId24" Type="http://schemas.openxmlformats.org/officeDocument/2006/relationships/image" Target="../media/image52.png"/><Relationship Id="rId32" Type="http://schemas.openxmlformats.org/officeDocument/2006/relationships/image" Target="../media/image60.png"/><Relationship Id="rId5" Type="http://schemas.openxmlformats.org/officeDocument/2006/relationships/image" Target="../media/image33.png"/><Relationship Id="rId15" Type="http://schemas.openxmlformats.org/officeDocument/2006/relationships/image" Target="../media/image43.png"/><Relationship Id="rId23" Type="http://schemas.openxmlformats.org/officeDocument/2006/relationships/image" Target="../media/image51.png"/><Relationship Id="rId28" Type="http://schemas.openxmlformats.org/officeDocument/2006/relationships/image" Target="../media/image56.png"/><Relationship Id="rId10" Type="http://schemas.openxmlformats.org/officeDocument/2006/relationships/image" Target="../media/image38.png"/><Relationship Id="rId19" Type="http://schemas.openxmlformats.org/officeDocument/2006/relationships/image" Target="../media/image47.png"/><Relationship Id="rId31" Type="http://schemas.openxmlformats.org/officeDocument/2006/relationships/image" Target="../media/image59.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2.png"/><Relationship Id="rId22" Type="http://schemas.openxmlformats.org/officeDocument/2006/relationships/image" Target="../media/image50.png"/><Relationship Id="rId27" Type="http://schemas.openxmlformats.org/officeDocument/2006/relationships/image" Target="../media/image55.png"/><Relationship Id="rId30" Type="http://schemas.openxmlformats.org/officeDocument/2006/relationships/image" Target="../media/image58.png"/><Relationship Id="rId8" Type="http://schemas.openxmlformats.org/officeDocument/2006/relationships/image" Target="../media/image36.png"/></Relationships>
</file>

<file path=ppt/slides/_rels/slide13.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 Id="rId9" Type="http://schemas.openxmlformats.org/officeDocument/2006/relationships/image" Target="../media/image68.jpeg"/></Relationships>
</file>

<file path=ppt/slides/_rels/slide14.xml.rels><?xml version="1.0" encoding="UTF-8" standalone="yes"?>
<Relationships xmlns="http://schemas.openxmlformats.org/package/2006/relationships"><Relationship Id="rId8" Type="http://schemas.openxmlformats.org/officeDocument/2006/relationships/hyperlink" Target="https://pubs.er.usgs.gov/publication/ofr96485" TargetMode="External"/><Relationship Id="rId13" Type="http://schemas.openxmlformats.org/officeDocument/2006/relationships/hyperlink" Target="https://pubs.er.usgs.gov/publication/tm6A53" TargetMode="External"/><Relationship Id="rId3" Type="http://schemas.openxmlformats.org/officeDocument/2006/relationships/hyperlink" Target="https://pubs.er.usgs.gov/publication/ofr83875" TargetMode="External"/><Relationship Id="rId7" Type="http://schemas.openxmlformats.org/officeDocument/2006/relationships/image" Target="../media/image69.png"/><Relationship Id="rId12" Type="http://schemas.openxmlformats.org/officeDocument/2006/relationships/image" Target="../media/image72.png"/><Relationship Id="rId2" Type="http://schemas.openxmlformats.org/officeDocument/2006/relationships/slideLayout" Target="../slideLayouts/slideLayout2.xml"/><Relationship Id="rId16" Type="http://schemas.openxmlformats.org/officeDocument/2006/relationships/image" Target="../media/image74.png"/><Relationship Id="rId1" Type="http://schemas.openxmlformats.org/officeDocument/2006/relationships/tags" Target="../tags/tag4.xml"/><Relationship Id="rId6" Type="http://schemas.openxmlformats.org/officeDocument/2006/relationships/hyperlink" Target="https://www.usgs.gov/software/modflow-6-usgs-modular-hydrologic-model" TargetMode="External"/><Relationship Id="rId11" Type="http://schemas.openxmlformats.org/officeDocument/2006/relationships/image" Target="../media/image71.png"/><Relationship Id="rId5" Type="http://schemas.openxmlformats.org/officeDocument/2006/relationships/hyperlink" Target="https://hydro.geo.ua.edu/mt3d/mt3d_history.htm" TargetMode="External"/><Relationship Id="rId15" Type="http://schemas.openxmlformats.org/officeDocument/2006/relationships/hyperlink" Target="https://pubs.er.usgs.gov/publication/tm6A55" TargetMode="External"/><Relationship Id="rId10" Type="http://schemas.openxmlformats.org/officeDocument/2006/relationships/hyperlink" Target="https://pubs.er.usgs.gov/publication/ofr200092" TargetMode="External"/><Relationship Id="rId4" Type="http://schemas.openxmlformats.org/officeDocument/2006/relationships/hyperlink" Target="https://www.usgs.gov/software/modflow-2005-usgs-three-dimensional-finite-difference-ground-water-model" TargetMode="External"/><Relationship Id="rId9" Type="http://schemas.openxmlformats.org/officeDocument/2006/relationships/image" Target="../media/image70.png"/><Relationship Id="rId14" Type="http://schemas.openxmlformats.org/officeDocument/2006/relationships/image" Target="../media/image7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hyperlink" Target="http://www.aqtesolv.com/cooper-jacob.htm"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8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image" Target="../media/image76.jpeg"/><Relationship Id="rId1" Type="http://schemas.openxmlformats.org/officeDocument/2006/relationships/slideLayout" Target="../slideLayouts/slideLayout2.xml"/><Relationship Id="rId4" Type="http://schemas.openxmlformats.org/officeDocument/2006/relationships/image" Target="../media/image7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82.jpeg"/><Relationship Id="rId3" Type="http://schemas.openxmlformats.org/officeDocument/2006/relationships/image" Target="../media/image79.png"/><Relationship Id="rId7" Type="http://schemas.openxmlformats.org/officeDocument/2006/relationships/image" Target="../media/image81.jpe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80.svg"/></Relationships>
</file>

<file path=ppt/slides/_rels/slide21.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2.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23.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emf"/><Relationship Id="rId7" Type="http://schemas.openxmlformats.org/officeDocument/2006/relationships/image" Target="../media/image93.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92.png"/><Relationship Id="rId5" Type="http://schemas.openxmlformats.org/officeDocument/2006/relationships/image" Target="../media/image91.png"/><Relationship Id="rId10" Type="http://schemas.openxmlformats.org/officeDocument/2006/relationships/hyperlink" Target="01_Grid-Parameter-Example.xlsm" TargetMode="External"/><Relationship Id="rId4" Type="http://schemas.openxmlformats.org/officeDocument/2006/relationships/image" Target="../media/image90.png"/><Relationship Id="rId9" Type="http://schemas.openxmlformats.org/officeDocument/2006/relationships/image" Target="../media/image95.png"/></Relationships>
</file>

<file path=ppt/slides/_rels/slide2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4" Type="http://schemas.openxmlformats.org/officeDocument/2006/relationships/hyperlink" Target="https://pubs.usgs.gov/sir/2011/5032/"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hyperlink" Target="SupportingMaterial/02_Interpolate+TubeMODEL/02_Tube_Model-WL_Profiles.xlsm"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s://www.osti.gov/biblio/788792" TargetMode="External"/><Relationship Id="rId13" Type="http://schemas.openxmlformats.org/officeDocument/2006/relationships/hyperlink" Target="https://doi.org/10.3133/wri824085" TargetMode="External"/><Relationship Id="rId3" Type="http://schemas.openxmlformats.org/officeDocument/2006/relationships/hyperlink" Target="https://doi.org/10.3133/sir20115032" TargetMode="External"/><Relationship Id="rId7" Type="http://schemas.openxmlformats.org/officeDocument/2006/relationships/hyperlink" Target="https://pubs.er.usgs.gov/publication/ofr200092" TargetMode="External"/><Relationship Id="rId12" Type="http://schemas.openxmlformats.org/officeDocument/2006/relationships/hyperlink" Target="https://pubs.er.usgs.gov/publication/twri06A1" TargetMode="External"/><Relationship Id="rId2" Type="http://schemas.openxmlformats.org/officeDocument/2006/relationships/hyperlink" Target="https://pubs.er.usgs.gov/publication/sir20045205" TargetMode="External"/><Relationship Id="rId1" Type="http://schemas.openxmlformats.org/officeDocument/2006/relationships/slideLayout" Target="../slideLayouts/slideLayout2.xml"/><Relationship Id="rId6" Type="http://schemas.openxmlformats.org/officeDocument/2006/relationships/hyperlink" Target="https://doi.org/10.3133/ofr96485" TargetMode="External"/><Relationship Id="rId11" Type="http://schemas.openxmlformats.org/officeDocument/2006/relationships/hyperlink" Target="https://www.osti.gov/scitech/biblio/1094979" TargetMode="External"/><Relationship Id="rId5" Type="http://schemas.openxmlformats.org/officeDocument/2006/relationships/hyperlink" Target="https://pubs.usgs.gov/tm/2005/tm6A16/" TargetMode="External"/><Relationship Id="rId15" Type="http://schemas.openxmlformats.org/officeDocument/2006/relationships/hyperlink" Target="https://hydro.geo.ua.edu/mt3d/index.htm" TargetMode="External"/><Relationship Id="rId10" Type="http://schemas.openxmlformats.org/officeDocument/2006/relationships/hyperlink" Target="https://doi.org/10.3133/ofr83875" TargetMode="External"/><Relationship Id="rId4" Type="http://schemas.openxmlformats.org/officeDocument/2006/relationships/hyperlink" Target="https://doi.org/10.3133/pp1863" TargetMode="External"/><Relationship Id="rId9" Type="http://schemas.openxmlformats.org/officeDocument/2006/relationships/hyperlink" Target="https://doi.org/10.3133/tm6A55" TargetMode="External"/><Relationship Id="rId14" Type="http://schemas.openxmlformats.org/officeDocument/2006/relationships/hyperlink" Target="https://doi.org/10.3133/wri994003"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image" Target="../media/image7.gif"/><Relationship Id="rId7" Type="http://schemas.openxmlformats.org/officeDocument/2006/relationships/image" Target="../media/image11.gif"/><Relationship Id="rId2" Type="http://schemas.openxmlformats.org/officeDocument/2006/relationships/image" Target="../media/image6.gif"/><Relationship Id="rId1" Type="http://schemas.openxmlformats.org/officeDocument/2006/relationships/slideLayout" Target="../slideLayouts/slideLayout2.xml"/><Relationship Id="rId6" Type="http://schemas.openxmlformats.org/officeDocument/2006/relationships/image" Target="../media/image10.gif"/><Relationship Id="rId5" Type="http://schemas.openxmlformats.org/officeDocument/2006/relationships/image" Target="../media/image9.gif"/><Relationship Id="rId10" Type="http://schemas.openxmlformats.org/officeDocument/2006/relationships/hyperlink" Target="https://pubs.er.usgs.gov/publication/wri994003" TargetMode="External"/><Relationship Id="rId4" Type="http://schemas.openxmlformats.org/officeDocument/2006/relationships/image" Target="../media/image8.gif"/><Relationship Id="rId9" Type="http://schemas.openxmlformats.org/officeDocument/2006/relationships/image" Target="../media/image13.gif"/></Relationships>
</file>

<file path=ppt/slides/_rels/slide8.xml.rels><?xml version="1.0" encoding="UTF-8" standalone="yes"?>
<Relationships xmlns="http://schemas.openxmlformats.org/package/2006/relationships"><Relationship Id="rId8" Type="http://schemas.openxmlformats.org/officeDocument/2006/relationships/image" Target="../media/image20.gif"/><Relationship Id="rId3" Type="http://schemas.openxmlformats.org/officeDocument/2006/relationships/image" Target="../media/image15.gif"/><Relationship Id="rId7" Type="http://schemas.openxmlformats.org/officeDocument/2006/relationships/image" Target="../media/image19.png"/><Relationship Id="rId2" Type="http://schemas.openxmlformats.org/officeDocument/2006/relationships/image" Target="../media/image14.gif"/><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gif"/><Relationship Id="rId10" Type="http://schemas.openxmlformats.org/officeDocument/2006/relationships/hyperlink" Target="https://www.osti.gov/biblio/1094979" TargetMode="External"/><Relationship Id="rId4" Type="http://schemas.openxmlformats.org/officeDocument/2006/relationships/image" Target="../media/image16.gif"/><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24.jpeg"/><Relationship Id="rId13" Type="http://schemas.openxmlformats.org/officeDocument/2006/relationships/image" Target="../media/image29.png"/><Relationship Id="rId3" Type="http://schemas.openxmlformats.org/officeDocument/2006/relationships/hyperlink" Target="https://www.osti.gov/biblio/788792" TargetMode="External"/><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hyperlink" Target="https://pubs.er.usgs.gov/publication/wri824085" TargetMode="Externa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jpeg"/><Relationship Id="rId5" Type="http://schemas.openxmlformats.org/officeDocument/2006/relationships/hyperlink" Target="https://pubs.er.usgs.gov/publication/pp1863" TargetMode="External"/><Relationship Id="rId10" Type="http://schemas.openxmlformats.org/officeDocument/2006/relationships/image" Target="../media/image26.jpeg"/><Relationship Id="rId4" Type="http://schemas.openxmlformats.org/officeDocument/2006/relationships/hyperlink" Target="https://pubs.er.usgs.gov/publication/sir20045205" TargetMode="External"/><Relationship Id="rId9" Type="http://schemas.openxmlformats.org/officeDocument/2006/relationships/image" Target="../media/image25.jpeg"/><Relationship Id="rId14" Type="http://schemas.openxmlformats.org/officeDocument/2006/relationships/image" Target="../media/image3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654A6-37E6-D73D-376E-4DF1822A5020}"/>
              </a:ext>
            </a:extLst>
          </p:cNvPr>
          <p:cNvSpPr>
            <a:spLocks noGrp="1"/>
          </p:cNvSpPr>
          <p:nvPr>
            <p:ph type="ctrTitle"/>
          </p:nvPr>
        </p:nvSpPr>
        <p:spPr>
          <a:xfrm>
            <a:off x="609600" y="182880"/>
            <a:ext cx="10972800" cy="5486400"/>
          </a:xfrm>
        </p:spPr>
        <p:txBody>
          <a:bodyPr/>
          <a:lstStyle/>
          <a:p>
            <a:r>
              <a:rPr lang="en-US" altLang="en-US" sz="6000" dirty="0">
                <a:solidFill>
                  <a:schemeClr val="tx1"/>
                </a:solidFill>
              </a:rPr>
              <a:t>Obtaining Useful Answers from Groundwater Models:</a:t>
            </a:r>
            <a:br>
              <a:rPr lang="en-US" altLang="en-US" sz="6000" dirty="0">
                <a:solidFill>
                  <a:schemeClr val="tx1"/>
                </a:solidFill>
              </a:rPr>
            </a:br>
            <a:r>
              <a:rPr lang="en-US" altLang="en-US" b="1" dirty="0">
                <a:solidFill>
                  <a:schemeClr val="tx1"/>
                </a:solidFill>
                <a:sym typeface="Symbol" panose="05050102010706020507" pitchFamily="18" charset="2"/>
              </a:rPr>
              <a:t>  </a:t>
            </a:r>
            <a:br>
              <a:rPr lang="en-US" altLang="en-US" b="1" dirty="0">
                <a:solidFill>
                  <a:schemeClr val="tx1"/>
                </a:solidFill>
              </a:rPr>
            </a:br>
            <a:r>
              <a:rPr lang="en-US" altLang="en-US" b="1" dirty="0">
                <a:solidFill>
                  <a:schemeClr val="tx1"/>
                </a:solidFill>
              </a:rPr>
              <a:t>Flow Models &amp; Calibration</a:t>
            </a:r>
            <a:endParaRPr lang="en-US" dirty="0"/>
          </a:p>
        </p:txBody>
      </p:sp>
      <p:sp>
        <p:nvSpPr>
          <p:cNvPr id="4" name="Rectangle 4">
            <a:extLst>
              <a:ext uri="{FF2B5EF4-FFF2-40B4-BE49-F238E27FC236}">
                <a16:creationId xmlns:a16="http://schemas.microsoft.com/office/drawing/2014/main" id="{113265EC-974E-8A2C-CC4C-1F58CB44F441}"/>
              </a:ext>
            </a:extLst>
          </p:cNvPr>
          <p:cNvSpPr>
            <a:spLocks noChangeArrowheads="1"/>
          </p:cNvSpPr>
          <p:nvPr/>
        </p:nvSpPr>
        <p:spPr bwMode="auto">
          <a:xfrm>
            <a:off x="4320073" y="5688016"/>
            <a:ext cx="7871928" cy="116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defRPr sz="4800">
                <a:solidFill>
                  <a:schemeClr val="tx1"/>
                </a:solidFill>
                <a:latin typeface="Arial" panose="020B0604020202020204" pitchFamily="34" charset="0"/>
              </a:defRPr>
            </a:lvl1pPr>
            <a:lvl2pPr marL="742950" indent="-285750">
              <a:spcBef>
                <a:spcPct val="20000"/>
              </a:spcBef>
              <a:defRPr sz="2800">
                <a:solidFill>
                  <a:schemeClr val="tx1"/>
                </a:solidFill>
                <a:latin typeface="Arial" panose="020B0604020202020204" pitchFamily="34" charset="0"/>
              </a:defRPr>
            </a:lvl2pPr>
            <a:lvl3pPr marL="1143000" indent="-228600">
              <a:spcBef>
                <a:spcPct val="20000"/>
              </a:spcBef>
              <a:defRPr sz="2400">
                <a:solidFill>
                  <a:schemeClr val="tx1"/>
                </a:solidFill>
                <a:latin typeface="Arial" panose="020B0604020202020204" pitchFamily="34" charset="0"/>
              </a:defRPr>
            </a:lvl3pPr>
            <a:lvl4pPr marL="1600200" indent="-228600">
              <a:spcBef>
                <a:spcPct val="20000"/>
              </a:spcBef>
              <a:defRPr sz="2000">
                <a:solidFill>
                  <a:schemeClr val="tx1"/>
                </a:solidFill>
                <a:latin typeface="Arial" panose="020B0604020202020204" pitchFamily="34" charset="0"/>
              </a:defRPr>
            </a:lvl4pPr>
            <a:lvl5pPr marL="2057400" indent="-228600">
              <a:spcBef>
                <a:spcPct val="20000"/>
              </a:spcBef>
              <a:defRPr sz="2000">
                <a:solidFill>
                  <a:schemeClr val="tx1"/>
                </a:solidFill>
                <a:latin typeface="Arial" panose="020B0604020202020204" pitchFamily="34" charset="0"/>
              </a:defRPr>
            </a:lvl5pPr>
            <a:lvl6pPr marL="2514600" indent="-228600" algn="ctr" fontAlgn="base">
              <a:spcBef>
                <a:spcPct val="20000"/>
              </a:spcBef>
              <a:spcAft>
                <a:spcPct val="0"/>
              </a:spcAft>
              <a:defRPr sz="2000">
                <a:solidFill>
                  <a:schemeClr val="tx1"/>
                </a:solidFill>
                <a:latin typeface="Arial" panose="020B0604020202020204" pitchFamily="34" charset="0"/>
              </a:defRPr>
            </a:lvl6pPr>
            <a:lvl7pPr marL="2971800" indent="-228600" algn="ctr" fontAlgn="base">
              <a:spcBef>
                <a:spcPct val="20000"/>
              </a:spcBef>
              <a:spcAft>
                <a:spcPct val="0"/>
              </a:spcAft>
              <a:defRPr sz="2000">
                <a:solidFill>
                  <a:schemeClr val="tx1"/>
                </a:solidFill>
                <a:latin typeface="Arial" panose="020B0604020202020204" pitchFamily="34" charset="0"/>
              </a:defRPr>
            </a:lvl7pPr>
            <a:lvl8pPr marL="3429000" indent="-228600" algn="ctr" fontAlgn="base">
              <a:spcBef>
                <a:spcPct val="20000"/>
              </a:spcBef>
              <a:spcAft>
                <a:spcPct val="0"/>
              </a:spcAft>
              <a:defRPr sz="2000">
                <a:solidFill>
                  <a:schemeClr val="tx1"/>
                </a:solidFill>
                <a:latin typeface="Arial" panose="020B0604020202020204" pitchFamily="34" charset="0"/>
              </a:defRPr>
            </a:lvl8pPr>
            <a:lvl9pPr marL="3886200" indent="-228600" algn="ctr" fontAlgn="base">
              <a:spcBef>
                <a:spcPct val="20000"/>
              </a:spcBef>
              <a:spcAft>
                <a:spcPct val="0"/>
              </a:spcAft>
              <a:defRPr sz="2000">
                <a:solidFill>
                  <a:schemeClr val="tx1"/>
                </a:solidFill>
                <a:latin typeface="Arial" panose="020B0604020202020204" pitchFamily="34" charset="0"/>
              </a:defRPr>
            </a:lvl9pPr>
          </a:lstStyle>
          <a:p>
            <a:pPr algn="r">
              <a:lnSpc>
                <a:spcPct val="80000"/>
              </a:lnSpc>
            </a:pPr>
            <a:r>
              <a:rPr lang="en-US" altLang="en-US" sz="3200" dirty="0"/>
              <a:t>Keith J Halford, Carson City, NV</a:t>
            </a:r>
          </a:p>
          <a:p>
            <a:pPr algn="r">
              <a:lnSpc>
                <a:spcPct val="80000"/>
              </a:lnSpc>
            </a:pPr>
            <a:r>
              <a:rPr lang="en-US" altLang="en-US" sz="3200" dirty="0"/>
              <a:t>Tracie Jackson, Henderson, NV</a:t>
            </a:r>
          </a:p>
        </p:txBody>
      </p:sp>
    </p:spTree>
    <p:extLst>
      <p:ext uri="{BB962C8B-B14F-4D97-AF65-F5344CB8AC3E}">
        <p14:creationId xmlns:p14="http://schemas.microsoft.com/office/powerpoint/2010/main" val="28795488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a:xfrm>
            <a:off x="1524000" y="3"/>
            <a:ext cx="9144000" cy="1069975"/>
          </a:xfrm>
        </p:spPr>
        <p:txBody>
          <a:bodyPr/>
          <a:lstStyle/>
          <a:p>
            <a:r>
              <a:rPr lang="en-US" altLang="en-US" sz="6000"/>
              <a:t>Discretization</a:t>
            </a:r>
          </a:p>
        </p:txBody>
      </p:sp>
      <p:sp>
        <p:nvSpPr>
          <p:cNvPr id="182275" name="Rectangle 3"/>
          <p:cNvSpPr>
            <a:spLocks noGrp="1" noChangeArrowheads="1"/>
          </p:cNvSpPr>
          <p:nvPr>
            <p:ph type="body" idx="1"/>
          </p:nvPr>
        </p:nvSpPr>
        <p:spPr>
          <a:xfrm>
            <a:off x="158620" y="1069978"/>
            <a:ext cx="6425869" cy="5788019"/>
          </a:xfrm>
        </p:spPr>
        <p:txBody>
          <a:bodyPr/>
          <a:lstStyle/>
          <a:p>
            <a:r>
              <a:rPr lang="en-US" altLang="en-US" sz="2800" dirty="0"/>
              <a:t>Aquifer extent defined by </a:t>
            </a:r>
            <a:br>
              <a:rPr lang="en-US" altLang="en-US" sz="2800" dirty="0"/>
            </a:br>
            <a:r>
              <a:rPr lang="en-US" altLang="en-US" sz="2800" dirty="0"/>
              <a:t>physical features</a:t>
            </a:r>
          </a:p>
          <a:p>
            <a:pPr lvl="1"/>
            <a:r>
              <a:rPr lang="en-US" altLang="en-US" sz="2400" dirty="0"/>
              <a:t>Geologic contact </a:t>
            </a:r>
          </a:p>
          <a:p>
            <a:pPr lvl="1"/>
            <a:r>
              <a:rPr lang="en-US" altLang="en-US" sz="2400" dirty="0"/>
              <a:t>Groundwater divide</a:t>
            </a:r>
          </a:p>
          <a:p>
            <a:r>
              <a:rPr lang="en-US" altLang="en-US" sz="2800" dirty="0"/>
              <a:t>Arbitrary grid overlain—</a:t>
            </a:r>
            <a:br>
              <a:rPr lang="en-US" altLang="en-US" sz="2800" dirty="0"/>
            </a:br>
            <a:r>
              <a:rPr lang="en-US" altLang="en-US" sz="2800" dirty="0"/>
              <a:t>Details unimportant</a:t>
            </a:r>
          </a:p>
          <a:p>
            <a:pPr lvl="1"/>
            <a:r>
              <a:rPr lang="en-US" altLang="en-US" sz="2400" dirty="0"/>
              <a:t>OK, provided a few cells occur between stress &amp; problem</a:t>
            </a:r>
          </a:p>
          <a:p>
            <a:pPr lvl="1"/>
            <a:r>
              <a:rPr lang="en-US" altLang="en-US" sz="2400" dirty="0"/>
              <a:t>Cells can be shapes other than squares</a:t>
            </a:r>
          </a:p>
          <a:p>
            <a:r>
              <a:rPr lang="en-US" altLang="en-US" sz="2800" dirty="0"/>
              <a:t>Remove cells beyond aquifer</a:t>
            </a:r>
          </a:p>
          <a:p>
            <a:r>
              <a:rPr lang="en-US" altLang="en-US" sz="2800" dirty="0"/>
              <a:t>Grid generation needs to be easy</a:t>
            </a:r>
          </a:p>
        </p:txBody>
      </p:sp>
      <p:grpSp>
        <p:nvGrpSpPr>
          <p:cNvPr id="182279" name="Group 7"/>
          <p:cNvGrpSpPr>
            <a:grpSpLocks/>
          </p:cNvGrpSpPr>
          <p:nvPr/>
        </p:nvGrpSpPr>
        <p:grpSpPr bwMode="auto">
          <a:xfrm>
            <a:off x="6804025" y="1482731"/>
            <a:ext cx="5021266" cy="4811972"/>
            <a:chOff x="1117" y="1196"/>
            <a:chExt cx="2879" cy="2879"/>
          </a:xfrm>
        </p:grpSpPr>
        <p:sp>
          <p:nvSpPr>
            <p:cNvPr id="182280" name="Rectangle 8" descr="Light upward diagonal"/>
            <p:cNvSpPr>
              <a:spLocks noChangeArrowheads="1"/>
            </p:cNvSpPr>
            <p:nvPr/>
          </p:nvSpPr>
          <p:spPr bwMode="auto">
            <a:xfrm>
              <a:off x="1117" y="1196"/>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81" name="Rectangle 9"/>
            <p:cNvSpPr>
              <a:spLocks noChangeArrowheads="1"/>
            </p:cNvSpPr>
            <p:nvPr/>
          </p:nvSpPr>
          <p:spPr bwMode="auto">
            <a:xfrm>
              <a:off x="1405" y="1196"/>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82" name="Rectangle 10" descr="Light upward diagonal"/>
            <p:cNvSpPr>
              <a:spLocks noChangeArrowheads="1"/>
            </p:cNvSpPr>
            <p:nvPr/>
          </p:nvSpPr>
          <p:spPr bwMode="auto">
            <a:xfrm flipH="1">
              <a:off x="1405" y="1485"/>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83" name="Rectangle 11"/>
            <p:cNvSpPr>
              <a:spLocks noChangeArrowheads="1"/>
            </p:cNvSpPr>
            <p:nvPr/>
          </p:nvSpPr>
          <p:spPr bwMode="auto">
            <a:xfrm flipH="1">
              <a:off x="1117" y="1485"/>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84" name="Rectangle 12" descr="Light upward diagonal"/>
            <p:cNvSpPr>
              <a:spLocks noChangeArrowheads="1"/>
            </p:cNvSpPr>
            <p:nvPr/>
          </p:nvSpPr>
          <p:spPr bwMode="auto">
            <a:xfrm>
              <a:off x="1693" y="1196"/>
              <a:ext cx="287" cy="28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85" name="Rectangle 13"/>
            <p:cNvSpPr>
              <a:spLocks noChangeArrowheads="1"/>
            </p:cNvSpPr>
            <p:nvPr/>
          </p:nvSpPr>
          <p:spPr bwMode="auto">
            <a:xfrm>
              <a:off x="1980" y="1196"/>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86" name="Rectangle 14" descr="Light upward diagonal"/>
            <p:cNvSpPr>
              <a:spLocks noChangeArrowheads="1"/>
            </p:cNvSpPr>
            <p:nvPr/>
          </p:nvSpPr>
          <p:spPr bwMode="auto">
            <a:xfrm flipH="1">
              <a:off x="1980" y="1485"/>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87" name="Rectangle 15"/>
            <p:cNvSpPr>
              <a:spLocks noChangeArrowheads="1"/>
            </p:cNvSpPr>
            <p:nvPr/>
          </p:nvSpPr>
          <p:spPr bwMode="auto">
            <a:xfrm flipH="1">
              <a:off x="1693" y="1485"/>
              <a:ext cx="287"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88" name="Rectangle 16" descr="Light upward diagonal"/>
            <p:cNvSpPr>
              <a:spLocks noChangeArrowheads="1"/>
            </p:cNvSpPr>
            <p:nvPr/>
          </p:nvSpPr>
          <p:spPr bwMode="auto">
            <a:xfrm>
              <a:off x="1117" y="1772"/>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89" name="Rectangle 17"/>
            <p:cNvSpPr>
              <a:spLocks noChangeArrowheads="1"/>
            </p:cNvSpPr>
            <p:nvPr/>
          </p:nvSpPr>
          <p:spPr bwMode="auto">
            <a:xfrm>
              <a:off x="1405" y="1772"/>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90" name="Rectangle 18" descr="Light upward diagonal"/>
            <p:cNvSpPr>
              <a:spLocks noChangeArrowheads="1"/>
            </p:cNvSpPr>
            <p:nvPr/>
          </p:nvSpPr>
          <p:spPr bwMode="auto">
            <a:xfrm flipH="1">
              <a:off x="1405" y="2060"/>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91" name="Rectangle 19"/>
            <p:cNvSpPr>
              <a:spLocks noChangeArrowheads="1"/>
            </p:cNvSpPr>
            <p:nvPr/>
          </p:nvSpPr>
          <p:spPr bwMode="auto">
            <a:xfrm flipH="1">
              <a:off x="1117" y="2060"/>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92" name="Rectangle 20" descr="Light upward diagonal"/>
            <p:cNvSpPr>
              <a:spLocks noChangeArrowheads="1"/>
            </p:cNvSpPr>
            <p:nvPr/>
          </p:nvSpPr>
          <p:spPr bwMode="auto">
            <a:xfrm>
              <a:off x="1693" y="1772"/>
              <a:ext cx="287" cy="288"/>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93" name="Rectangle 21"/>
            <p:cNvSpPr>
              <a:spLocks noChangeArrowheads="1"/>
            </p:cNvSpPr>
            <p:nvPr/>
          </p:nvSpPr>
          <p:spPr bwMode="auto">
            <a:xfrm>
              <a:off x="1980" y="1772"/>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94" name="Rectangle 22" descr="Light upward diagonal"/>
            <p:cNvSpPr>
              <a:spLocks noChangeArrowheads="1"/>
            </p:cNvSpPr>
            <p:nvPr/>
          </p:nvSpPr>
          <p:spPr bwMode="auto">
            <a:xfrm flipH="1">
              <a:off x="1980" y="2060"/>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95" name="Rectangle 23"/>
            <p:cNvSpPr>
              <a:spLocks noChangeArrowheads="1"/>
            </p:cNvSpPr>
            <p:nvPr/>
          </p:nvSpPr>
          <p:spPr bwMode="auto">
            <a:xfrm flipH="1">
              <a:off x="1693" y="2060"/>
              <a:ext cx="287" cy="28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96" name="Rectangle 24" descr="Light upward diagonal"/>
            <p:cNvSpPr>
              <a:spLocks noChangeArrowheads="1"/>
            </p:cNvSpPr>
            <p:nvPr/>
          </p:nvSpPr>
          <p:spPr bwMode="auto">
            <a:xfrm>
              <a:off x="2268" y="1196"/>
              <a:ext cx="289" cy="28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97" name="Rectangle 25"/>
            <p:cNvSpPr>
              <a:spLocks noChangeArrowheads="1"/>
            </p:cNvSpPr>
            <p:nvPr/>
          </p:nvSpPr>
          <p:spPr bwMode="auto">
            <a:xfrm>
              <a:off x="2557" y="1196"/>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98" name="Rectangle 26" descr="Light upward diagonal"/>
            <p:cNvSpPr>
              <a:spLocks noChangeArrowheads="1"/>
            </p:cNvSpPr>
            <p:nvPr/>
          </p:nvSpPr>
          <p:spPr bwMode="auto">
            <a:xfrm flipH="1">
              <a:off x="2557" y="1485"/>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299" name="Rectangle 27"/>
            <p:cNvSpPr>
              <a:spLocks noChangeArrowheads="1"/>
            </p:cNvSpPr>
            <p:nvPr/>
          </p:nvSpPr>
          <p:spPr bwMode="auto">
            <a:xfrm flipH="1">
              <a:off x="2268" y="1485"/>
              <a:ext cx="289"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00" name="Rectangle 28" descr="Light upward diagonal"/>
            <p:cNvSpPr>
              <a:spLocks noChangeArrowheads="1"/>
            </p:cNvSpPr>
            <p:nvPr/>
          </p:nvSpPr>
          <p:spPr bwMode="auto">
            <a:xfrm>
              <a:off x="2845" y="1196"/>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01" name="Rectangle 29"/>
            <p:cNvSpPr>
              <a:spLocks noChangeArrowheads="1"/>
            </p:cNvSpPr>
            <p:nvPr/>
          </p:nvSpPr>
          <p:spPr bwMode="auto">
            <a:xfrm>
              <a:off x="3133" y="1196"/>
              <a:ext cx="287" cy="2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02" name="Rectangle 30" descr="Light upward diagonal"/>
            <p:cNvSpPr>
              <a:spLocks noChangeArrowheads="1"/>
            </p:cNvSpPr>
            <p:nvPr/>
          </p:nvSpPr>
          <p:spPr bwMode="auto">
            <a:xfrm flipH="1">
              <a:off x="3133" y="1485"/>
              <a:ext cx="287"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03" name="Rectangle 31"/>
            <p:cNvSpPr>
              <a:spLocks noChangeArrowheads="1"/>
            </p:cNvSpPr>
            <p:nvPr/>
          </p:nvSpPr>
          <p:spPr bwMode="auto">
            <a:xfrm flipH="1">
              <a:off x="2845" y="1485"/>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04" name="Rectangle 32" descr="Light upward diagonal"/>
            <p:cNvSpPr>
              <a:spLocks noChangeArrowheads="1"/>
            </p:cNvSpPr>
            <p:nvPr/>
          </p:nvSpPr>
          <p:spPr bwMode="auto">
            <a:xfrm>
              <a:off x="2268" y="1772"/>
              <a:ext cx="289" cy="288"/>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05" name="Rectangle 33"/>
            <p:cNvSpPr>
              <a:spLocks noChangeArrowheads="1"/>
            </p:cNvSpPr>
            <p:nvPr/>
          </p:nvSpPr>
          <p:spPr bwMode="auto">
            <a:xfrm>
              <a:off x="2557" y="1772"/>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06" name="Rectangle 34" descr="Light upward diagonal"/>
            <p:cNvSpPr>
              <a:spLocks noChangeArrowheads="1"/>
            </p:cNvSpPr>
            <p:nvPr/>
          </p:nvSpPr>
          <p:spPr bwMode="auto">
            <a:xfrm flipH="1">
              <a:off x="2557" y="2060"/>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07" name="Rectangle 35"/>
            <p:cNvSpPr>
              <a:spLocks noChangeArrowheads="1"/>
            </p:cNvSpPr>
            <p:nvPr/>
          </p:nvSpPr>
          <p:spPr bwMode="auto">
            <a:xfrm flipH="1">
              <a:off x="2268" y="2060"/>
              <a:ext cx="289" cy="28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08" name="Rectangle 36" descr="Light upward diagonal"/>
            <p:cNvSpPr>
              <a:spLocks noChangeArrowheads="1"/>
            </p:cNvSpPr>
            <p:nvPr/>
          </p:nvSpPr>
          <p:spPr bwMode="auto">
            <a:xfrm>
              <a:off x="2845" y="1772"/>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09" name="Rectangle 37"/>
            <p:cNvSpPr>
              <a:spLocks noChangeArrowheads="1"/>
            </p:cNvSpPr>
            <p:nvPr/>
          </p:nvSpPr>
          <p:spPr bwMode="auto">
            <a:xfrm>
              <a:off x="3133" y="1772"/>
              <a:ext cx="287" cy="28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10" name="Rectangle 38" descr="Light upward diagonal"/>
            <p:cNvSpPr>
              <a:spLocks noChangeArrowheads="1"/>
            </p:cNvSpPr>
            <p:nvPr/>
          </p:nvSpPr>
          <p:spPr bwMode="auto">
            <a:xfrm flipH="1">
              <a:off x="3133" y="2060"/>
              <a:ext cx="287" cy="288"/>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11" name="Rectangle 39"/>
            <p:cNvSpPr>
              <a:spLocks noChangeArrowheads="1"/>
            </p:cNvSpPr>
            <p:nvPr/>
          </p:nvSpPr>
          <p:spPr bwMode="auto">
            <a:xfrm flipH="1">
              <a:off x="2845" y="2060"/>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12" name="Rectangle 40" descr="Light upward diagonal"/>
            <p:cNvSpPr>
              <a:spLocks noChangeArrowheads="1"/>
            </p:cNvSpPr>
            <p:nvPr/>
          </p:nvSpPr>
          <p:spPr bwMode="auto">
            <a:xfrm>
              <a:off x="3420" y="1196"/>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13" name="Rectangle 41"/>
            <p:cNvSpPr>
              <a:spLocks noChangeArrowheads="1"/>
            </p:cNvSpPr>
            <p:nvPr/>
          </p:nvSpPr>
          <p:spPr bwMode="auto">
            <a:xfrm>
              <a:off x="3708" y="1196"/>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14" name="Rectangle 42" descr="Light upward diagonal"/>
            <p:cNvSpPr>
              <a:spLocks noChangeArrowheads="1"/>
            </p:cNvSpPr>
            <p:nvPr/>
          </p:nvSpPr>
          <p:spPr bwMode="auto">
            <a:xfrm flipH="1">
              <a:off x="3708" y="1485"/>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15" name="Rectangle 43"/>
            <p:cNvSpPr>
              <a:spLocks noChangeArrowheads="1"/>
            </p:cNvSpPr>
            <p:nvPr/>
          </p:nvSpPr>
          <p:spPr bwMode="auto">
            <a:xfrm flipH="1">
              <a:off x="3420" y="1485"/>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16" name="Rectangle 44" descr="Light upward diagonal"/>
            <p:cNvSpPr>
              <a:spLocks noChangeArrowheads="1"/>
            </p:cNvSpPr>
            <p:nvPr/>
          </p:nvSpPr>
          <p:spPr bwMode="auto">
            <a:xfrm>
              <a:off x="3420" y="1772"/>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17" name="Rectangle 45"/>
            <p:cNvSpPr>
              <a:spLocks noChangeArrowheads="1"/>
            </p:cNvSpPr>
            <p:nvPr/>
          </p:nvSpPr>
          <p:spPr bwMode="auto">
            <a:xfrm>
              <a:off x="3708" y="1772"/>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18" name="Rectangle 46" descr="Light upward diagonal"/>
            <p:cNvSpPr>
              <a:spLocks noChangeArrowheads="1"/>
            </p:cNvSpPr>
            <p:nvPr/>
          </p:nvSpPr>
          <p:spPr bwMode="auto">
            <a:xfrm flipH="1">
              <a:off x="3708" y="2060"/>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19" name="Rectangle 47"/>
            <p:cNvSpPr>
              <a:spLocks noChangeArrowheads="1"/>
            </p:cNvSpPr>
            <p:nvPr/>
          </p:nvSpPr>
          <p:spPr bwMode="auto">
            <a:xfrm flipH="1">
              <a:off x="3420" y="2060"/>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20" name="Rectangle 48" descr="Light upward diagonal"/>
            <p:cNvSpPr>
              <a:spLocks noChangeArrowheads="1"/>
            </p:cNvSpPr>
            <p:nvPr/>
          </p:nvSpPr>
          <p:spPr bwMode="auto">
            <a:xfrm>
              <a:off x="1117" y="2348"/>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21" name="Rectangle 49"/>
            <p:cNvSpPr>
              <a:spLocks noChangeArrowheads="1"/>
            </p:cNvSpPr>
            <p:nvPr/>
          </p:nvSpPr>
          <p:spPr bwMode="auto">
            <a:xfrm>
              <a:off x="1405" y="2348"/>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22" name="Rectangle 50" descr="Light upward diagonal"/>
            <p:cNvSpPr>
              <a:spLocks noChangeArrowheads="1"/>
            </p:cNvSpPr>
            <p:nvPr/>
          </p:nvSpPr>
          <p:spPr bwMode="auto">
            <a:xfrm flipH="1">
              <a:off x="1405" y="2636"/>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23" name="Rectangle 51"/>
            <p:cNvSpPr>
              <a:spLocks noChangeArrowheads="1"/>
            </p:cNvSpPr>
            <p:nvPr/>
          </p:nvSpPr>
          <p:spPr bwMode="auto">
            <a:xfrm flipH="1">
              <a:off x="1117" y="2636"/>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24" name="Rectangle 52" descr="Light upward diagonal"/>
            <p:cNvSpPr>
              <a:spLocks noChangeArrowheads="1"/>
            </p:cNvSpPr>
            <p:nvPr/>
          </p:nvSpPr>
          <p:spPr bwMode="auto">
            <a:xfrm>
              <a:off x="1693" y="2348"/>
              <a:ext cx="287" cy="288"/>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25" name="Rectangle 53"/>
            <p:cNvSpPr>
              <a:spLocks noChangeArrowheads="1"/>
            </p:cNvSpPr>
            <p:nvPr/>
          </p:nvSpPr>
          <p:spPr bwMode="auto">
            <a:xfrm>
              <a:off x="1980" y="2348"/>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26" name="Rectangle 54" descr="Light upward diagonal"/>
            <p:cNvSpPr>
              <a:spLocks noChangeArrowheads="1"/>
            </p:cNvSpPr>
            <p:nvPr/>
          </p:nvSpPr>
          <p:spPr bwMode="auto">
            <a:xfrm flipH="1">
              <a:off x="1980" y="2636"/>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27" name="Rectangle 55"/>
            <p:cNvSpPr>
              <a:spLocks noChangeArrowheads="1"/>
            </p:cNvSpPr>
            <p:nvPr/>
          </p:nvSpPr>
          <p:spPr bwMode="auto">
            <a:xfrm flipH="1">
              <a:off x="1693" y="2636"/>
              <a:ext cx="287"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28" name="Rectangle 56" descr="Light upward diagonal"/>
            <p:cNvSpPr>
              <a:spLocks noChangeArrowheads="1"/>
            </p:cNvSpPr>
            <p:nvPr/>
          </p:nvSpPr>
          <p:spPr bwMode="auto">
            <a:xfrm>
              <a:off x="1117" y="2923"/>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29" name="Rectangle 57"/>
            <p:cNvSpPr>
              <a:spLocks noChangeArrowheads="1"/>
            </p:cNvSpPr>
            <p:nvPr/>
          </p:nvSpPr>
          <p:spPr bwMode="auto">
            <a:xfrm>
              <a:off x="1405" y="2923"/>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30" name="Rectangle 58" descr="Light upward diagonal"/>
            <p:cNvSpPr>
              <a:spLocks noChangeArrowheads="1"/>
            </p:cNvSpPr>
            <p:nvPr/>
          </p:nvSpPr>
          <p:spPr bwMode="auto">
            <a:xfrm flipH="1">
              <a:off x="1405" y="3212"/>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31" name="Rectangle 59"/>
            <p:cNvSpPr>
              <a:spLocks noChangeArrowheads="1"/>
            </p:cNvSpPr>
            <p:nvPr/>
          </p:nvSpPr>
          <p:spPr bwMode="auto">
            <a:xfrm flipH="1">
              <a:off x="1117" y="3212"/>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32" name="Rectangle 60" descr="Light upward diagonal"/>
            <p:cNvSpPr>
              <a:spLocks noChangeArrowheads="1"/>
            </p:cNvSpPr>
            <p:nvPr/>
          </p:nvSpPr>
          <p:spPr bwMode="auto">
            <a:xfrm>
              <a:off x="1693" y="2923"/>
              <a:ext cx="287" cy="28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33" name="Rectangle 61"/>
            <p:cNvSpPr>
              <a:spLocks noChangeArrowheads="1"/>
            </p:cNvSpPr>
            <p:nvPr/>
          </p:nvSpPr>
          <p:spPr bwMode="auto">
            <a:xfrm>
              <a:off x="1980" y="2923"/>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34" name="Rectangle 62" descr="Light upward diagonal"/>
            <p:cNvSpPr>
              <a:spLocks noChangeArrowheads="1"/>
            </p:cNvSpPr>
            <p:nvPr/>
          </p:nvSpPr>
          <p:spPr bwMode="auto">
            <a:xfrm flipH="1">
              <a:off x="1980" y="3212"/>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35" name="Rectangle 63"/>
            <p:cNvSpPr>
              <a:spLocks noChangeArrowheads="1"/>
            </p:cNvSpPr>
            <p:nvPr/>
          </p:nvSpPr>
          <p:spPr bwMode="auto">
            <a:xfrm flipH="1">
              <a:off x="1693" y="3212"/>
              <a:ext cx="287"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36" name="Rectangle 64" descr="Light upward diagonal"/>
            <p:cNvSpPr>
              <a:spLocks noChangeArrowheads="1"/>
            </p:cNvSpPr>
            <p:nvPr/>
          </p:nvSpPr>
          <p:spPr bwMode="auto">
            <a:xfrm>
              <a:off x="2268" y="2348"/>
              <a:ext cx="289" cy="288"/>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37" name="Rectangle 65"/>
            <p:cNvSpPr>
              <a:spLocks noChangeArrowheads="1"/>
            </p:cNvSpPr>
            <p:nvPr/>
          </p:nvSpPr>
          <p:spPr bwMode="auto">
            <a:xfrm>
              <a:off x="2557" y="2348"/>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38" name="Rectangle 66" descr="Light upward diagonal"/>
            <p:cNvSpPr>
              <a:spLocks noChangeArrowheads="1"/>
            </p:cNvSpPr>
            <p:nvPr/>
          </p:nvSpPr>
          <p:spPr bwMode="auto">
            <a:xfrm flipH="1">
              <a:off x="2557" y="2636"/>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39" name="Rectangle 67"/>
            <p:cNvSpPr>
              <a:spLocks noChangeArrowheads="1"/>
            </p:cNvSpPr>
            <p:nvPr/>
          </p:nvSpPr>
          <p:spPr bwMode="auto">
            <a:xfrm flipH="1">
              <a:off x="2268" y="2636"/>
              <a:ext cx="289"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40" name="Rectangle 68" descr="Light upward diagonal"/>
            <p:cNvSpPr>
              <a:spLocks noChangeArrowheads="1"/>
            </p:cNvSpPr>
            <p:nvPr/>
          </p:nvSpPr>
          <p:spPr bwMode="auto">
            <a:xfrm>
              <a:off x="2845" y="2348"/>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41" name="Rectangle 69"/>
            <p:cNvSpPr>
              <a:spLocks noChangeArrowheads="1"/>
            </p:cNvSpPr>
            <p:nvPr/>
          </p:nvSpPr>
          <p:spPr bwMode="auto">
            <a:xfrm>
              <a:off x="3133" y="2348"/>
              <a:ext cx="287" cy="28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42" name="Rectangle 70" descr="Light upward diagonal"/>
            <p:cNvSpPr>
              <a:spLocks noChangeArrowheads="1"/>
            </p:cNvSpPr>
            <p:nvPr/>
          </p:nvSpPr>
          <p:spPr bwMode="auto">
            <a:xfrm flipH="1">
              <a:off x="3133" y="2636"/>
              <a:ext cx="287"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43" name="Rectangle 71"/>
            <p:cNvSpPr>
              <a:spLocks noChangeArrowheads="1"/>
            </p:cNvSpPr>
            <p:nvPr/>
          </p:nvSpPr>
          <p:spPr bwMode="auto">
            <a:xfrm flipH="1">
              <a:off x="2845" y="2636"/>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44" name="Rectangle 72" descr="Light upward diagonal"/>
            <p:cNvSpPr>
              <a:spLocks noChangeArrowheads="1"/>
            </p:cNvSpPr>
            <p:nvPr/>
          </p:nvSpPr>
          <p:spPr bwMode="auto">
            <a:xfrm>
              <a:off x="2268" y="2923"/>
              <a:ext cx="289" cy="28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45" name="Rectangle 73"/>
            <p:cNvSpPr>
              <a:spLocks noChangeArrowheads="1"/>
            </p:cNvSpPr>
            <p:nvPr/>
          </p:nvSpPr>
          <p:spPr bwMode="auto">
            <a:xfrm>
              <a:off x="2557" y="2923"/>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46" name="Rectangle 74" descr="Light upward diagonal"/>
            <p:cNvSpPr>
              <a:spLocks noChangeArrowheads="1"/>
            </p:cNvSpPr>
            <p:nvPr/>
          </p:nvSpPr>
          <p:spPr bwMode="auto">
            <a:xfrm flipH="1">
              <a:off x="2557" y="3212"/>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47" name="Rectangle 75"/>
            <p:cNvSpPr>
              <a:spLocks noChangeArrowheads="1"/>
            </p:cNvSpPr>
            <p:nvPr/>
          </p:nvSpPr>
          <p:spPr bwMode="auto">
            <a:xfrm flipH="1">
              <a:off x="2268" y="3212"/>
              <a:ext cx="289"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48" name="Rectangle 76" descr="Light upward diagonal"/>
            <p:cNvSpPr>
              <a:spLocks noChangeArrowheads="1"/>
            </p:cNvSpPr>
            <p:nvPr/>
          </p:nvSpPr>
          <p:spPr bwMode="auto">
            <a:xfrm>
              <a:off x="2845" y="2923"/>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49" name="Rectangle 77"/>
            <p:cNvSpPr>
              <a:spLocks noChangeArrowheads="1"/>
            </p:cNvSpPr>
            <p:nvPr/>
          </p:nvSpPr>
          <p:spPr bwMode="auto">
            <a:xfrm>
              <a:off x="3133" y="2923"/>
              <a:ext cx="287" cy="2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50" name="Rectangle 78" descr="Light upward diagonal"/>
            <p:cNvSpPr>
              <a:spLocks noChangeArrowheads="1"/>
            </p:cNvSpPr>
            <p:nvPr/>
          </p:nvSpPr>
          <p:spPr bwMode="auto">
            <a:xfrm flipH="1">
              <a:off x="3133" y="3212"/>
              <a:ext cx="287"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51" name="Rectangle 79"/>
            <p:cNvSpPr>
              <a:spLocks noChangeArrowheads="1"/>
            </p:cNvSpPr>
            <p:nvPr/>
          </p:nvSpPr>
          <p:spPr bwMode="auto">
            <a:xfrm flipH="1">
              <a:off x="2845" y="3212"/>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52" name="Rectangle 80" descr="Light upward diagonal"/>
            <p:cNvSpPr>
              <a:spLocks noChangeArrowheads="1"/>
            </p:cNvSpPr>
            <p:nvPr/>
          </p:nvSpPr>
          <p:spPr bwMode="auto">
            <a:xfrm>
              <a:off x="3420" y="2348"/>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53" name="Rectangle 81"/>
            <p:cNvSpPr>
              <a:spLocks noChangeArrowheads="1"/>
            </p:cNvSpPr>
            <p:nvPr/>
          </p:nvSpPr>
          <p:spPr bwMode="auto">
            <a:xfrm>
              <a:off x="3708" y="2348"/>
              <a:ext cx="288" cy="28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54" name="Rectangle 82" descr="Light upward diagonal"/>
            <p:cNvSpPr>
              <a:spLocks noChangeArrowheads="1"/>
            </p:cNvSpPr>
            <p:nvPr/>
          </p:nvSpPr>
          <p:spPr bwMode="auto">
            <a:xfrm flipH="1">
              <a:off x="3708" y="2636"/>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55" name="Rectangle 83"/>
            <p:cNvSpPr>
              <a:spLocks noChangeArrowheads="1"/>
            </p:cNvSpPr>
            <p:nvPr/>
          </p:nvSpPr>
          <p:spPr bwMode="auto">
            <a:xfrm flipH="1">
              <a:off x="3420" y="2636"/>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56" name="Rectangle 84" descr="Light upward diagonal"/>
            <p:cNvSpPr>
              <a:spLocks noChangeArrowheads="1"/>
            </p:cNvSpPr>
            <p:nvPr/>
          </p:nvSpPr>
          <p:spPr bwMode="auto">
            <a:xfrm>
              <a:off x="3420" y="2923"/>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57" name="Rectangle 85"/>
            <p:cNvSpPr>
              <a:spLocks noChangeArrowheads="1"/>
            </p:cNvSpPr>
            <p:nvPr/>
          </p:nvSpPr>
          <p:spPr bwMode="auto">
            <a:xfrm>
              <a:off x="3708" y="2923"/>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58" name="Rectangle 86" descr="Light upward diagonal"/>
            <p:cNvSpPr>
              <a:spLocks noChangeArrowheads="1"/>
            </p:cNvSpPr>
            <p:nvPr/>
          </p:nvSpPr>
          <p:spPr bwMode="auto">
            <a:xfrm flipH="1">
              <a:off x="3708" y="3212"/>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59" name="Rectangle 87"/>
            <p:cNvSpPr>
              <a:spLocks noChangeArrowheads="1"/>
            </p:cNvSpPr>
            <p:nvPr/>
          </p:nvSpPr>
          <p:spPr bwMode="auto">
            <a:xfrm flipH="1">
              <a:off x="3420" y="3212"/>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60" name="Rectangle 88" descr="Light upward diagonal"/>
            <p:cNvSpPr>
              <a:spLocks noChangeArrowheads="1"/>
            </p:cNvSpPr>
            <p:nvPr/>
          </p:nvSpPr>
          <p:spPr bwMode="auto">
            <a:xfrm>
              <a:off x="1117" y="3499"/>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61" name="Rectangle 89"/>
            <p:cNvSpPr>
              <a:spLocks noChangeArrowheads="1"/>
            </p:cNvSpPr>
            <p:nvPr/>
          </p:nvSpPr>
          <p:spPr bwMode="auto">
            <a:xfrm>
              <a:off x="1405" y="3499"/>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62" name="Rectangle 90" descr="Light upward diagonal"/>
            <p:cNvSpPr>
              <a:spLocks noChangeArrowheads="1"/>
            </p:cNvSpPr>
            <p:nvPr/>
          </p:nvSpPr>
          <p:spPr bwMode="auto">
            <a:xfrm flipH="1">
              <a:off x="1405" y="3788"/>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63" name="Rectangle 91"/>
            <p:cNvSpPr>
              <a:spLocks noChangeArrowheads="1"/>
            </p:cNvSpPr>
            <p:nvPr/>
          </p:nvSpPr>
          <p:spPr bwMode="auto">
            <a:xfrm flipH="1">
              <a:off x="1117" y="3788"/>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64" name="Rectangle 92" descr="Light upward diagonal"/>
            <p:cNvSpPr>
              <a:spLocks noChangeArrowheads="1"/>
            </p:cNvSpPr>
            <p:nvPr/>
          </p:nvSpPr>
          <p:spPr bwMode="auto">
            <a:xfrm>
              <a:off x="1693" y="3499"/>
              <a:ext cx="287" cy="28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65" name="Rectangle 93"/>
            <p:cNvSpPr>
              <a:spLocks noChangeArrowheads="1"/>
            </p:cNvSpPr>
            <p:nvPr/>
          </p:nvSpPr>
          <p:spPr bwMode="auto">
            <a:xfrm>
              <a:off x="1980" y="3499"/>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66" name="Rectangle 94" descr="Light upward diagonal"/>
            <p:cNvSpPr>
              <a:spLocks noChangeArrowheads="1"/>
            </p:cNvSpPr>
            <p:nvPr/>
          </p:nvSpPr>
          <p:spPr bwMode="auto">
            <a:xfrm flipH="1">
              <a:off x="1980" y="3788"/>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67" name="Rectangle 95"/>
            <p:cNvSpPr>
              <a:spLocks noChangeArrowheads="1"/>
            </p:cNvSpPr>
            <p:nvPr/>
          </p:nvSpPr>
          <p:spPr bwMode="auto">
            <a:xfrm flipH="1">
              <a:off x="1693" y="3788"/>
              <a:ext cx="287"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68" name="Rectangle 96" descr="Light upward diagonal"/>
            <p:cNvSpPr>
              <a:spLocks noChangeArrowheads="1"/>
            </p:cNvSpPr>
            <p:nvPr/>
          </p:nvSpPr>
          <p:spPr bwMode="auto">
            <a:xfrm>
              <a:off x="2268" y="3499"/>
              <a:ext cx="289" cy="28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69" name="Rectangle 97"/>
            <p:cNvSpPr>
              <a:spLocks noChangeArrowheads="1"/>
            </p:cNvSpPr>
            <p:nvPr/>
          </p:nvSpPr>
          <p:spPr bwMode="auto">
            <a:xfrm>
              <a:off x="2557" y="3499"/>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70" name="Rectangle 98" descr="Light upward diagonal"/>
            <p:cNvSpPr>
              <a:spLocks noChangeArrowheads="1"/>
            </p:cNvSpPr>
            <p:nvPr/>
          </p:nvSpPr>
          <p:spPr bwMode="auto">
            <a:xfrm flipH="1">
              <a:off x="2557" y="3788"/>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71" name="Rectangle 99"/>
            <p:cNvSpPr>
              <a:spLocks noChangeArrowheads="1"/>
            </p:cNvSpPr>
            <p:nvPr/>
          </p:nvSpPr>
          <p:spPr bwMode="auto">
            <a:xfrm flipH="1">
              <a:off x="2268" y="3788"/>
              <a:ext cx="289"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72" name="Rectangle 100" descr="Light upward diagonal"/>
            <p:cNvSpPr>
              <a:spLocks noChangeArrowheads="1"/>
            </p:cNvSpPr>
            <p:nvPr/>
          </p:nvSpPr>
          <p:spPr bwMode="auto">
            <a:xfrm>
              <a:off x="2845" y="3499"/>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73" name="Rectangle 101"/>
            <p:cNvSpPr>
              <a:spLocks noChangeArrowheads="1"/>
            </p:cNvSpPr>
            <p:nvPr/>
          </p:nvSpPr>
          <p:spPr bwMode="auto">
            <a:xfrm>
              <a:off x="3133" y="3499"/>
              <a:ext cx="287" cy="2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74" name="Rectangle 102" descr="Light upward diagonal"/>
            <p:cNvSpPr>
              <a:spLocks noChangeArrowheads="1"/>
            </p:cNvSpPr>
            <p:nvPr/>
          </p:nvSpPr>
          <p:spPr bwMode="auto">
            <a:xfrm flipH="1">
              <a:off x="3133" y="3788"/>
              <a:ext cx="287"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75" name="Rectangle 103"/>
            <p:cNvSpPr>
              <a:spLocks noChangeArrowheads="1"/>
            </p:cNvSpPr>
            <p:nvPr/>
          </p:nvSpPr>
          <p:spPr bwMode="auto">
            <a:xfrm flipH="1">
              <a:off x="2845" y="3788"/>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76" name="Rectangle 104" descr="Light upward diagonal"/>
            <p:cNvSpPr>
              <a:spLocks noChangeArrowheads="1"/>
            </p:cNvSpPr>
            <p:nvPr/>
          </p:nvSpPr>
          <p:spPr bwMode="auto">
            <a:xfrm>
              <a:off x="3420" y="3499"/>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77" name="Rectangle 105"/>
            <p:cNvSpPr>
              <a:spLocks noChangeArrowheads="1"/>
            </p:cNvSpPr>
            <p:nvPr/>
          </p:nvSpPr>
          <p:spPr bwMode="auto">
            <a:xfrm>
              <a:off x="3708" y="3499"/>
              <a:ext cx="288" cy="28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78" name="Rectangle 106" descr="Light upward diagonal"/>
            <p:cNvSpPr>
              <a:spLocks noChangeArrowheads="1"/>
            </p:cNvSpPr>
            <p:nvPr/>
          </p:nvSpPr>
          <p:spPr bwMode="auto">
            <a:xfrm flipH="1">
              <a:off x="3708" y="3788"/>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79" name="Rectangle 107"/>
            <p:cNvSpPr>
              <a:spLocks noChangeArrowheads="1"/>
            </p:cNvSpPr>
            <p:nvPr/>
          </p:nvSpPr>
          <p:spPr bwMode="auto">
            <a:xfrm flipH="1">
              <a:off x="3420" y="3788"/>
              <a:ext cx="288" cy="2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82382" name="Freeform 110"/>
          <p:cNvSpPr>
            <a:spLocks/>
          </p:cNvSpPr>
          <p:nvPr/>
        </p:nvSpPr>
        <p:spPr bwMode="auto">
          <a:xfrm>
            <a:off x="6811847" y="1474790"/>
            <a:ext cx="5118215" cy="4893627"/>
          </a:xfrm>
          <a:custGeom>
            <a:avLst/>
            <a:gdLst>
              <a:gd name="T0" fmla="*/ 0 w 3062"/>
              <a:gd name="T1" fmla="*/ 931 h 2237"/>
              <a:gd name="T2" fmla="*/ 288 w 3062"/>
              <a:gd name="T3" fmla="*/ 413 h 2237"/>
              <a:gd name="T4" fmla="*/ 797 w 3062"/>
              <a:gd name="T5" fmla="*/ 67 h 2237"/>
              <a:gd name="T6" fmla="*/ 1574 w 3062"/>
              <a:gd name="T7" fmla="*/ 0 h 2237"/>
              <a:gd name="T8" fmla="*/ 2333 w 3062"/>
              <a:gd name="T9" fmla="*/ 86 h 2237"/>
              <a:gd name="T10" fmla="*/ 3034 w 3062"/>
              <a:gd name="T11" fmla="*/ 538 h 2237"/>
              <a:gd name="T12" fmla="*/ 3062 w 3062"/>
              <a:gd name="T13" fmla="*/ 893 h 2237"/>
              <a:gd name="T14" fmla="*/ 2966 w 3062"/>
              <a:gd name="T15" fmla="*/ 1277 h 2237"/>
              <a:gd name="T16" fmla="*/ 2803 w 3062"/>
              <a:gd name="T17" fmla="*/ 1459 h 2237"/>
              <a:gd name="T18" fmla="*/ 2496 w 3062"/>
              <a:gd name="T19" fmla="*/ 1536 h 2237"/>
              <a:gd name="T20" fmla="*/ 2237 w 3062"/>
              <a:gd name="T21" fmla="*/ 1306 h 2237"/>
              <a:gd name="T22" fmla="*/ 2006 w 3062"/>
              <a:gd name="T23" fmla="*/ 1354 h 2237"/>
              <a:gd name="T24" fmla="*/ 1930 w 3062"/>
              <a:gd name="T25" fmla="*/ 1661 h 2237"/>
              <a:gd name="T26" fmla="*/ 2179 w 3062"/>
              <a:gd name="T27" fmla="*/ 1843 h 2237"/>
              <a:gd name="T28" fmla="*/ 2467 w 3062"/>
              <a:gd name="T29" fmla="*/ 1901 h 2237"/>
              <a:gd name="T30" fmla="*/ 2640 w 3062"/>
              <a:gd name="T31" fmla="*/ 2093 h 2237"/>
              <a:gd name="T32" fmla="*/ 2515 w 3062"/>
              <a:gd name="T33" fmla="*/ 2237 h 2237"/>
              <a:gd name="T34" fmla="*/ 2054 w 3062"/>
              <a:gd name="T35" fmla="*/ 2227 h 2237"/>
              <a:gd name="T36" fmla="*/ 1670 w 3062"/>
              <a:gd name="T37" fmla="*/ 2189 h 2237"/>
              <a:gd name="T38" fmla="*/ 1373 w 3062"/>
              <a:gd name="T39" fmla="*/ 2045 h 2237"/>
              <a:gd name="T40" fmla="*/ 912 w 3062"/>
              <a:gd name="T41" fmla="*/ 2150 h 2237"/>
              <a:gd name="T42" fmla="*/ 528 w 3062"/>
              <a:gd name="T43" fmla="*/ 2179 h 2237"/>
              <a:gd name="T44" fmla="*/ 77 w 3062"/>
              <a:gd name="T45" fmla="*/ 1584 h 2237"/>
              <a:gd name="T46" fmla="*/ 0 w 3062"/>
              <a:gd name="T47" fmla="*/ 931 h 2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62" h="2237">
                <a:moveTo>
                  <a:pt x="0" y="931"/>
                </a:moveTo>
                <a:lnTo>
                  <a:pt x="288" y="413"/>
                </a:lnTo>
                <a:lnTo>
                  <a:pt x="797" y="67"/>
                </a:lnTo>
                <a:lnTo>
                  <a:pt x="1574" y="0"/>
                </a:lnTo>
                <a:lnTo>
                  <a:pt x="2333" y="86"/>
                </a:lnTo>
                <a:lnTo>
                  <a:pt x="3034" y="538"/>
                </a:lnTo>
                <a:lnTo>
                  <a:pt x="3062" y="893"/>
                </a:lnTo>
                <a:lnTo>
                  <a:pt x="2966" y="1277"/>
                </a:lnTo>
                <a:lnTo>
                  <a:pt x="2803" y="1459"/>
                </a:lnTo>
                <a:lnTo>
                  <a:pt x="2496" y="1536"/>
                </a:lnTo>
                <a:lnTo>
                  <a:pt x="2237" y="1306"/>
                </a:lnTo>
                <a:lnTo>
                  <a:pt x="2006" y="1354"/>
                </a:lnTo>
                <a:lnTo>
                  <a:pt x="1930" y="1661"/>
                </a:lnTo>
                <a:lnTo>
                  <a:pt x="2179" y="1843"/>
                </a:lnTo>
                <a:lnTo>
                  <a:pt x="2467" y="1901"/>
                </a:lnTo>
                <a:lnTo>
                  <a:pt x="2640" y="2093"/>
                </a:lnTo>
                <a:lnTo>
                  <a:pt x="2515" y="2237"/>
                </a:lnTo>
                <a:lnTo>
                  <a:pt x="2054" y="2227"/>
                </a:lnTo>
                <a:lnTo>
                  <a:pt x="1670" y="2189"/>
                </a:lnTo>
                <a:lnTo>
                  <a:pt x="1373" y="2045"/>
                </a:lnTo>
                <a:lnTo>
                  <a:pt x="912" y="2150"/>
                </a:lnTo>
                <a:lnTo>
                  <a:pt x="528" y="2179"/>
                </a:lnTo>
                <a:lnTo>
                  <a:pt x="77" y="1584"/>
                </a:lnTo>
                <a:lnTo>
                  <a:pt x="0" y="931"/>
                </a:lnTo>
                <a:close/>
              </a:path>
            </a:pathLst>
          </a:custGeom>
          <a:noFill/>
          <a:ln w="57150" cap="flat" cmpd="sng">
            <a:solidFill>
              <a:srgbClr val="0000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82385" name="Group 113"/>
          <p:cNvGrpSpPr>
            <a:grpSpLocks/>
          </p:cNvGrpSpPr>
          <p:nvPr/>
        </p:nvGrpSpPr>
        <p:grpSpPr bwMode="auto">
          <a:xfrm>
            <a:off x="6807200" y="1479552"/>
            <a:ext cx="5021266" cy="4814887"/>
            <a:chOff x="682" y="1204"/>
            <a:chExt cx="3004" cy="2201"/>
          </a:xfrm>
        </p:grpSpPr>
        <p:sp>
          <p:nvSpPr>
            <p:cNvPr id="182386" name="Rectangle 114" descr="Light upward diagonal"/>
            <p:cNvSpPr>
              <a:spLocks noChangeArrowheads="1"/>
            </p:cNvSpPr>
            <p:nvPr/>
          </p:nvSpPr>
          <p:spPr bwMode="auto">
            <a:xfrm flipH="1">
              <a:off x="983" y="1425"/>
              <a:ext cx="300" cy="21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87" name="Rectangle 115" descr="Light upward diagonal"/>
            <p:cNvSpPr>
              <a:spLocks noChangeArrowheads="1"/>
            </p:cNvSpPr>
            <p:nvPr/>
          </p:nvSpPr>
          <p:spPr bwMode="auto">
            <a:xfrm>
              <a:off x="1283" y="1204"/>
              <a:ext cx="299" cy="221"/>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88" name="Rectangle 116"/>
            <p:cNvSpPr>
              <a:spLocks noChangeArrowheads="1"/>
            </p:cNvSpPr>
            <p:nvPr/>
          </p:nvSpPr>
          <p:spPr bwMode="auto">
            <a:xfrm>
              <a:off x="1582" y="1204"/>
              <a:ext cx="301" cy="22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89" name="Rectangle 117" descr="Light upward diagonal"/>
            <p:cNvSpPr>
              <a:spLocks noChangeArrowheads="1"/>
            </p:cNvSpPr>
            <p:nvPr/>
          </p:nvSpPr>
          <p:spPr bwMode="auto">
            <a:xfrm flipH="1">
              <a:off x="1582" y="1425"/>
              <a:ext cx="301" cy="21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90" name="Rectangle 118"/>
            <p:cNvSpPr>
              <a:spLocks noChangeArrowheads="1"/>
            </p:cNvSpPr>
            <p:nvPr/>
          </p:nvSpPr>
          <p:spPr bwMode="auto">
            <a:xfrm flipH="1">
              <a:off x="1283" y="1425"/>
              <a:ext cx="299" cy="2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91" name="Rectangle 119"/>
            <p:cNvSpPr>
              <a:spLocks noChangeArrowheads="1"/>
            </p:cNvSpPr>
            <p:nvPr/>
          </p:nvSpPr>
          <p:spPr bwMode="auto">
            <a:xfrm>
              <a:off x="983" y="1644"/>
              <a:ext cx="300" cy="22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92" name="Rectangle 120" descr="Light upward diagonal"/>
            <p:cNvSpPr>
              <a:spLocks noChangeArrowheads="1"/>
            </p:cNvSpPr>
            <p:nvPr/>
          </p:nvSpPr>
          <p:spPr bwMode="auto">
            <a:xfrm flipH="1">
              <a:off x="983" y="1865"/>
              <a:ext cx="300" cy="220"/>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93" name="Rectangle 121"/>
            <p:cNvSpPr>
              <a:spLocks noChangeArrowheads="1"/>
            </p:cNvSpPr>
            <p:nvPr/>
          </p:nvSpPr>
          <p:spPr bwMode="auto">
            <a:xfrm flipH="1">
              <a:off x="682" y="1865"/>
              <a:ext cx="301" cy="22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94" name="Rectangle 122" descr="Light upward diagonal"/>
            <p:cNvSpPr>
              <a:spLocks noChangeArrowheads="1"/>
            </p:cNvSpPr>
            <p:nvPr/>
          </p:nvSpPr>
          <p:spPr bwMode="auto">
            <a:xfrm>
              <a:off x="1283" y="1644"/>
              <a:ext cx="299" cy="221"/>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95" name="Rectangle 123"/>
            <p:cNvSpPr>
              <a:spLocks noChangeArrowheads="1"/>
            </p:cNvSpPr>
            <p:nvPr/>
          </p:nvSpPr>
          <p:spPr bwMode="auto">
            <a:xfrm>
              <a:off x="1582" y="1644"/>
              <a:ext cx="301" cy="22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96" name="Rectangle 124" descr="Light upward diagonal"/>
            <p:cNvSpPr>
              <a:spLocks noChangeArrowheads="1"/>
            </p:cNvSpPr>
            <p:nvPr/>
          </p:nvSpPr>
          <p:spPr bwMode="auto">
            <a:xfrm flipH="1">
              <a:off x="1582" y="1865"/>
              <a:ext cx="301" cy="220"/>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97" name="Rectangle 125"/>
            <p:cNvSpPr>
              <a:spLocks noChangeArrowheads="1"/>
            </p:cNvSpPr>
            <p:nvPr/>
          </p:nvSpPr>
          <p:spPr bwMode="auto">
            <a:xfrm flipH="1">
              <a:off x="1283" y="1865"/>
              <a:ext cx="299" cy="22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98" name="Rectangle 126" descr="Light upward diagonal"/>
            <p:cNvSpPr>
              <a:spLocks noChangeArrowheads="1"/>
            </p:cNvSpPr>
            <p:nvPr/>
          </p:nvSpPr>
          <p:spPr bwMode="auto">
            <a:xfrm>
              <a:off x="1883" y="1204"/>
              <a:ext cx="302" cy="221"/>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99" name="Rectangle 127"/>
            <p:cNvSpPr>
              <a:spLocks noChangeArrowheads="1"/>
            </p:cNvSpPr>
            <p:nvPr/>
          </p:nvSpPr>
          <p:spPr bwMode="auto">
            <a:xfrm>
              <a:off x="2185" y="1204"/>
              <a:ext cx="300" cy="22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00" name="Rectangle 128" descr="Light upward diagonal"/>
            <p:cNvSpPr>
              <a:spLocks noChangeArrowheads="1"/>
            </p:cNvSpPr>
            <p:nvPr/>
          </p:nvSpPr>
          <p:spPr bwMode="auto">
            <a:xfrm flipH="1">
              <a:off x="2185" y="1425"/>
              <a:ext cx="300" cy="21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01" name="Rectangle 129"/>
            <p:cNvSpPr>
              <a:spLocks noChangeArrowheads="1"/>
            </p:cNvSpPr>
            <p:nvPr/>
          </p:nvSpPr>
          <p:spPr bwMode="auto">
            <a:xfrm flipH="1">
              <a:off x="1883" y="1425"/>
              <a:ext cx="302" cy="2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02" name="Rectangle 130" descr="Light upward diagonal"/>
            <p:cNvSpPr>
              <a:spLocks noChangeArrowheads="1"/>
            </p:cNvSpPr>
            <p:nvPr/>
          </p:nvSpPr>
          <p:spPr bwMode="auto">
            <a:xfrm>
              <a:off x="2485" y="1204"/>
              <a:ext cx="301" cy="221"/>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03" name="Rectangle 131"/>
            <p:cNvSpPr>
              <a:spLocks noChangeArrowheads="1"/>
            </p:cNvSpPr>
            <p:nvPr/>
          </p:nvSpPr>
          <p:spPr bwMode="auto">
            <a:xfrm>
              <a:off x="2786" y="1204"/>
              <a:ext cx="299" cy="22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04" name="Rectangle 132" descr="Light upward diagonal"/>
            <p:cNvSpPr>
              <a:spLocks noChangeArrowheads="1"/>
            </p:cNvSpPr>
            <p:nvPr/>
          </p:nvSpPr>
          <p:spPr bwMode="auto">
            <a:xfrm flipH="1">
              <a:off x="2786" y="1425"/>
              <a:ext cx="299" cy="21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05" name="Rectangle 133"/>
            <p:cNvSpPr>
              <a:spLocks noChangeArrowheads="1"/>
            </p:cNvSpPr>
            <p:nvPr/>
          </p:nvSpPr>
          <p:spPr bwMode="auto">
            <a:xfrm flipH="1">
              <a:off x="2485" y="1425"/>
              <a:ext cx="301" cy="2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06" name="Rectangle 134" descr="Light upward diagonal"/>
            <p:cNvSpPr>
              <a:spLocks noChangeArrowheads="1"/>
            </p:cNvSpPr>
            <p:nvPr/>
          </p:nvSpPr>
          <p:spPr bwMode="auto">
            <a:xfrm>
              <a:off x="1883" y="1644"/>
              <a:ext cx="302" cy="221"/>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07" name="Rectangle 135"/>
            <p:cNvSpPr>
              <a:spLocks noChangeArrowheads="1"/>
            </p:cNvSpPr>
            <p:nvPr/>
          </p:nvSpPr>
          <p:spPr bwMode="auto">
            <a:xfrm>
              <a:off x="2185" y="1644"/>
              <a:ext cx="300" cy="22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08" name="Rectangle 136" descr="Light upward diagonal"/>
            <p:cNvSpPr>
              <a:spLocks noChangeArrowheads="1"/>
            </p:cNvSpPr>
            <p:nvPr/>
          </p:nvSpPr>
          <p:spPr bwMode="auto">
            <a:xfrm flipH="1">
              <a:off x="2185" y="1865"/>
              <a:ext cx="300" cy="220"/>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09" name="Rectangle 137"/>
            <p:cNvSpPr>
              <a:spLocks noChangeArrowheads="1"/>
            </p:cNvSpPr>
            <p:nvPr/>
          </p:nvSpPr>
          <p:spPr bwMode="auto">
            <a:xfrm flipH="1">
              <a:off x="1883" y="1865"/>
              <a:ext cx="302" cy="22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10" name="Rectangle 138" descr="Light upward diagonal"/>
            <p:cNvSpPr>
              <a:spLocks noChangeArrowheads="1"/>
            </p:cNvSpPr>
            <p:nvPr/>
          </p:nvSpPr>
          <p:spPr bwMode="auto">
            <a:xfrm>
              <a:off x="2485" y="1644"/>
              <a:ext cx="301" cy="221"/>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11" name="Rectangle 139"/>
            <p:cNvSpPr>
              <a:spLocks noChangeArrowheads="1"/>
            </p:cNvSpPr>
            <p:nvPr/>
          </p:nvSpPr>
          <p:spPr bwMode="auto">
            <a:xfrm>
              <a:off x="2786" y="1644"/>
              <a:ext cx="299" cy="22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12" name="Rectangle 140" descr="Light upward diagonal"/>
            <p:cNvSpPr>
              <a:spLocks noChangeArrowheads="1"/>
            </p:cNvSpPr>
            <p:nvPr/>
          </p:nvSpPr>
          <p:spPr bwMode="auto">
            <a:xfrm flipH="1">
              <a:off x="2786" y="1865"/>
              <a:ext cx="299" cy="220"/>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13" name="Rectangle 141"/>
            <p:cNvSpPr>
              <a:spLocks noChangeArrowheads="1"/>
            </p:cNvSpPr>
            <p:nvPr/>
          </p:nvSpPr>
          <p:spPr bwMode="auto">
            <a:xfrm flipH="1">
              <a:off x="2485" y="1865"/>
              <a:ext cx="301" cy="22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14" name="Rectangle 142"/>
            <p:cNvSpPr>
              <a:spLocks noChangeArrowheads="1"/>
            </p:cNvSpPr>
            <p:nvPr/>
          </p:nvSpPr>
          <p:spPr bwMode="auto">
            <a:xfrm flipH="1">
              <a:off x="3085" y="1425"/>
              <a:ext cx="300" cy="2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15" name="Rectangle 143" descr="Light upward diagonal"/>
            <p:cNvSpPr>
              <a:spLocks noChangeArrowheads="1"/>
            </p:cNvSpPr>
            <p:nvPr/>
          </p:nvSpPr>
          <p:spPr bwMode="auto">
            <a:xfrm>
              <a:off x="3085" y="1644"/>
              <a:ext cx="300" cy="221"/>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16" name="Rectangle 144"/>
            <p:cNvSpPr>
              <a:spLocks noChangeArrowheads="1"/>
            </p:cNvSpPr>
            <p:nvPr/>
          </p:nvSpPr>
          <p:spPr bwMode="auto">
            <a:xfrm>
              <a:off x="3385" y="1644"/>
              <a:ext cx="301" cy="22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17" name="Rectangle 145" descr="Light upward diagonal"/>
            <p:cNvSpPr>
              <a:spLocks noChangeArrowheads="1"/>
            </p:cNvSpPr>
            <p:nvPr/>
          </p:nvSpPr>
          <p:spPr bwMode="auto">
            <a:xfrm flipH="1">
              <a:off x="3385" y="1865"/>
              <a:ext cx="301" cy="220"/>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18" name="Rectangle 146"/>
            <p:cNvSpPr>
              <a:spLocks noChangeArrowheads="1"/>
            </p:cNvSpPr>
            <p:nvPr/>
          </p:nvSpPr>
          <p:spPr bwMode="auto">
            <a:xfrm flipH="1">
              <a:off x="3085" y="1865"/>
              <a:ext cx="300" cy="22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19" name="Rectangle 147" descr="Light upward diagonal"/>
            <p:cNvSpPr>
              <a:spLocks noChangeArrowheads="1"/>
            </p:cNvSpPr>
            <p:nvPr/>
          </p:nvSpPr>
          <p:spPr bwMode="auto">
            <a:xfrm>
              <a:off x="682" y="2085"/>
              <a:ext cx="301" cy="220"/>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20" name="Rectangle 148"/>
            <p:cNvSpPr>
              <a:spLocks noChangeArrowheads="1"/>
            </p:cNvSpPr>
            <p:nvPr/>
          </p:nvSpPr>
          <p:spPr bwMode="auto">
            <a:xfrm>
              <a:off x="983" y="2085"/>
              <a:ext cx="300" cy="22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21" name="Rectangle 149" descr="Light upward diagonal"/>
            <p:cNvSpPr>
              <a:spLocks noChangeArrowheads="1"/>
            </p:cNvSpPr>
            <p:nvPr/>
          </p:nvSpPr>
          <p:spPr bwMode="auto">
            <a:xfrm flipH="1">
              <a:off x="983" y="2305"/>
              <a:ext cx="300" cy="21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22" name="Rectangle 150"/>
            <p:cNvSpPr>
              <a:spLocks noChangeArrowheads="1"/>
            </p:cNvSpPr>
            <p:nvPr/>
          </p:nvSpPr>
          <p:spPr bwMode="auto">
            <a:xfrm flipH="1">
              <a:off x="682" y="2305"/>
              <a:ext cx="301" cy="2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23" name="Rectangle 151" descr="Light upward diagonal"/>
            <p:cNvSpPr>
              <a:spLocks noChangeArrowheads="1"/>
            </p:cNvSpPr>
            <p:nvPr/>
          </p:nvSpPr>
          <p:spPr bwMode="auto">
            <a:xfrm>
              <a:off x="1283" y="2085"/>
              <a:ext cx="299" cy="220"/>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24" name="Rectangle 152"/>
            <p:cNvSpPr>
              <a:spLocks noChangeArrowheads="1"/>
            </p:cNvSpPr>
            <p:nvPr/>
          </p:nvSpPr>
          <p:spPr bwMode="auto">
            <a:xfrm>
              <a:off x="1582" y="2085"/>
              <a:ext cx="301" cy="22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25" name="Rectangle 153" descr="Light upward diagonal"/>
            <p:cNvSpPr>
              <a:spLocks noChangeArrowheads="1"/>
            </p:cNvSpPr>
            <p:nvPr/>
          </p:nvSpPr>
          <p:spPr bwMode="auto">
            <a:xfrm flipH="1">
              <a:off x="1582" y="2305"/>
              <a:ext cx="301" cy="21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26" name="Rectangle 154"/>
            <p:cNvSpPr>
              <a:spLocks noChangeArrowheads="1"/>
            </p:cNvSpPr>
            <p:nvPr/>
          </p:nvSpPr>
          <p:spPr bwMode="auto">
            <a:xfrm flipH="1">
              <a:off x="1283" y="2305"/>
              <a:ext cx="299" cy="2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27" name="Rectangle 155" descr="Light upward diagonal"/>
            <p:cNvSpPr>
              <a:spLocks noChangeArrowheads="1"/>
            </p:cNvSpPr>
            <p:nvPr/>
          </p:nvSpPr>
          <p:spPr bwMode="auto">
            <a:xfrm>
              <a:off x="682" y="2524"/>
              <a:ext cx="301" cy="221"/>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28" name="Rectangle 156"/>
            <p:cNvSpPr>
              <a:spLocks noChangeArrowheads="1"/>
            </p:cNvSpPr>
            <p:nvPr/>
          </p:nvSpPr>
          <p:spPr bwMode="auto">
            <a:xfrm>
              <a:off x="983" y="2524"/>
              <a:ext cx="300" cy="22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29" name="Rectangle 157" descr="Light upward diagonal"/>
            <p:cNvSpPr>
              <a:spLocks noChangeArrowheads="1"/>
            </p:cNvSpPr>
            <p:nvPr/>
          </p:nvSpPr>
          <p:spPr bwMode="auto">
            <a:xfrm flipH="1">
              <a:off x="983" y="2745"/>
              <a:ext cx="300" cy="220"/>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30" name="Rectangle 158"/>
            <p:cNvSpPr>
              <a:spLocks noChangeArrowheads="1"/>
            </p:cNvSpPr>
            <p:nvPr/>
          </p:nvSpPr>
          <p:spPr bwMode="auto">
            <a:xfrm flipH="1">
              <a:off x="682" y="2745"/>
              <a:ext cx="301" cy="22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31" name="Rectangle 159" descr="Light upward diagonal"/>
            <p:cNvSpPr>
              <a:spLocks noChangeArrowheads="1"/>
            </p:cNvSpPr>
            <p:nvPr/>
          </p:nvSpPr>
          <p:spPr bwMode="auto">
            <a:xfrm>
              <a:off x="1283" y="2524"/>
              <a:ext cx="299" cy="221"/>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32" name="Rectangle 160"/>
            <p:cNvSpPr>
              <a:spLocks noChangeArrowheads="1"/>
            </p:cNvSpPr>
            <p:nvPr/>
          </p:nvSpPr>
          <p:spPr bwMode="auto">
            <a:xfrm>
              <a:off x="1582" y="2524"/>
              <a:ext cx="301" cy="22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33" name="Rectangle 161" descr="Light upward diagonal"/>
            <p:cNvSpPr>
              <a:spLocks noChangeArrowheads="1"/>
            </p:cNvSpPr>
            <p:nvPr/>
          </p:nvSpPr>
          <p:spPr bwMode="auto">
            <a:xfrm flipH="1">
              <a:off x="1582" y="2745"/>
              <a:ext cx="301" cy="220"/>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34" name="Rectangle 162"/>
            <p:cNvSpPr>
              <a:spLocks noChangeArrowheads="1"/>
            </p:cNvSpPr>
            <p:nvPr/>
          </p:nvSpPr>
          <p:spPr bwMode="auto">
            <a:xfrm flipH="1">
              <a:off x="1283" y="2745"/>
              <a:ext cx="299" cy="22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35" name="Rectangle 163" descr="Light upward diagonal"/>
            <p:cNvSpPr>
              <a:spLocks noChangeArrowheads="1"/>
            </p:cNvSpPr>
            <p:nvPr/>
          </p:nvSpPr>
          <p:spPr bwMode="auto">
            <a:xfrm>
              <a:off x="1883" y="2085"/>
              <a:ext cx="302" cy="220"/>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36" name="Rectangle 164"/>
            <p:cNvSpPr>
              <a:spLocks noChangeArrowheads="1"/>
            </p:cNvSpPr>
            <p:nvPr/>
          </p:nvSpPr>
          <p:spPr bwMode="auto">
            <a:xfrm>
              <a:off x="2185" y="2085"/>
              <a:ext cx="300" cy="22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37" name="Rectangle 165" descr="Light upward diagonal"/>
            <p:cNvSpPr>
              <a:spLocks noChangeArrowheads="1"/>
            </p:cNvSpPr>
            <p:nvPr/>
          </p:nvSpPr>
          <p:spPr bwMode="auto">
            <a:xfrm flipH="1">
              <a:off x="2185" y="2305"/>
              <a:ext cx="300" cy="21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38" name="Rectangle 166"/>
            <p:cNvSpPr>
              <a:spLocks noChangeArrowheads="1"/>
            </p:cNvSpPr>
            <p:nvPr/>
          </p:nvSpPr>
          <p:spPr bwMode="auto">
            <a:xfrm flipH="1">
              <a:off x="1883" y="2305"/>
              <a:ext cx="302" cy="2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39" name="Rectangle 167" descr="Light upward diagonal"/>
            <p:cNvSpPr>
              <a:spLocks noChangeArrowheads="1"/>
            </p:cNvSpPr>
            <p:nvPr/>
          </p:nvSpPr>
          <p:spPr bwMode="auto">
            <a:xfrm>
              <a:off x="2485" y="2085"/>
              <a:ext cx="301" cy="220"/>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40" name="Rectangle 168"/>
            <p:cNvSpPr>
              <a:spLocks noChangeArrowheads="1"/>
            </p:cNvSpPr>
            <p:nvPr/>
          </p:nvSpPr>
          <p:spPr bwMode="auto">
            <a:xfrm>
              <a:off x="2786" y="2085"/>
              <a:ext cx="299" cy="22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41" name="Rectangle 169" descr="Light upward diagonal"/>
            <p:cNvSpPr>
              <a:spLocks noChangeArrowheads="1"/>
            </p:cNvSpPr>
            <p:nvPr/>
          </p:nvSpPr>
          <p:spPr bwMode="auto">
            <a:xfrm flipH="1">
              <a:off x="2786" y="2305"/>
              <a:ext cx="299" cy="21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42" name="Rectangle 170"/>
            <p:cNvSpPr>
              <a:spLocks noChangeArrowheads="1"/>
            </p:cNvSpPr>
            <p:nvPr/>
          </p:nvSpPr>
          <p:spPr bwMode="auto">
            <a:xfrm flipH="1">
              <a:off x="2485" y="2305"/>
              <a:ext cx="301" cy="2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43" name="Rectangle 171" descr="Light upward diagonal"/>
            <p:cNvSpPr>
              <a:spLocks noChangeArrowheads="1"/>
            </p:cNvSpPr>
            <p:nvPr/>
          </p:nvSpPr>
          <p:spPr bwMode="auto">
            <a:xfrm>
              <a:off x="1883" y="2524"/>
              <a:ext cx="302" cy="221"/>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44" name="Rectangle 172"/>
            <p:cNvSpPr>
              <a:spLocks noChangeArrowheads="1"/>
            </p:cNvSpPr>
            <p:nvPr/>
          </p:nvSpPr>
          <p:spPr bwMode="auto">
            <a:xfrm>
              <a:off x="2185" y="2524"/>
              <a:ext cx="300" cy="22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45" name="Rectangle 173" descr="Light upward diagonal"/>
            <p:cNvSpPr>
              <a:spLocks noChangeArrowheads="1"/>
            </p:cNvSpPr>
            <p:nvPr/>
          </p:nvSpPr>
          <p:spPr bwMode="auto">
            <a:xfrm flipH="1">
              <a:off x="2185" y="2745"/>
              <a:ext cx="300" cy="220"/>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46" name="Rectangle 174"/>
            <p:cNvSpPr>
              <a:spLocks noChangeArrowheads="1"/>
            </p:cNvSpPr>
            <p:nvPr/>
          </p:nvSpPr>
          <p:spPr bwMode="auto">
            <a:xfrm flipH="1">
              <a:off x="1883" y="2745"/>
              <a:ext cx="302" cy="22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47" name="Rectangle 175" descr="Light upward diagonal"/>
            <p:cNvSpPr>
              <a:spLocks noChangeArrowheads="1"/>
            </p:cNvSpPr>
            <p:nvPr/>
          </p:nvSpPr>
          <p:spPr bwMode="auto">
            <a:xfrm>
              <a:off x="2485" y="2524"/>
              <a:ext cx="301" cy="221"/>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48" name="Rectangle 176"/>
            <p:cNvSpPr>
              <a:spLocks noChangeArrowheads="1"/>
            </p:cNvSpPr>
            <p:nvPr/>
          </p:nvSpPr>
          <p:spPr bwMode="auto">
            <a:xfrm flipH="1">
              <a:off x="2485" y="2745"/>
              <a:ext cx="301" cy="22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49" name="Rectangle 177" descr="Light upward diagonal"/>
            <p:cNvSpPr>
              <a:spLocks noChangeArrowheads="1"/>
            </p:cNvSpPr>
            <p:nvPr/>
          </p:nvSpPr>
          <p:spPr bwMode="auto">
            <a:xfrm>
              <a:off x="3085" y="2085"/>
              <a:ext cx="300" cy="220"/>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50" name="Rectangle 178"/>
            <p:cNvSpPr>
              <a:spLocks noChangeArrowheads="1"/>
            </p:cNvSpPr>
            <p:nvPr/>
          </p:nvSpPr>
          <p:spPr bwMode="auto">
            <a:xfrm>
              <a:off x="3385" y="2085"/>
              <a:ext cx="301" cy="22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51" name="Rectangle 179" descr="Light upward diagonal"/>
            <p:cNvSpPr>
              <a:spLocks noChangeArrowheads="1"/>
            </p:cNvSpPr>
            <p:nvPr/>
          </p:nvSpPr>
          <p:spPr bwMode="auto">
            <a:xfrm flipH="1">
              <a:off x="3385" y="2305"/>
              <a:ext cx="301" cy="21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52" name="Rectangle 180"/>
            <p:cNvSpPr>
              <a:spLocks noChangeArrowheads="1"/>
            </p:cNvSpPr>
            <p:nvPr/>
          </p:nvSpPr>
          <p:spPr bwMode="auto">
            <a:xfrm flipH="1">
              <a:off x="3085" y="2305"/>
              <a:ext cx="300" cy="2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53" name="Rectangle 181" descr="Light upward diagonal"/>
            <p:cNvSpPr>
              <a:spLocks noChangeArrowheads="1"/>
            </p:cNvSpPr>
            <p:nvPr/>
          </p:nvSpPr>
          <p:spPr bwMode="auto">
            <a:xfrm>
              <a:off x="3085" y="2524"/>
              <a:ext cx="300" cy="221"/>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54" name="Rectangle 182"/>
            <p:cNvSpPr>
              <a:spLocks noChangeArrowheads="1"/>
            </p:cNvSpPr>
            <p:nvPr/>
          </p:nvSpPr>
          <p:spPr bwMode="auto">
            <a:xfrm>
              <a:off x="983" y="2965"/>
              <a:ext cx="300" cy="22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55" name="Rectangle 183" descr="Light upward diagonal"/>
            <p:cNvSpPr>
              <a:spLocks noChangeArrowheads="1"/>
            </p:cNvSpPr>
            <p:nvPr/>
          </p:nvSpPr>
          <p:spPr bwMode="auto">
            <a:xfrm flipH="1">
              <a:off x="983" y="3186"/>
              <a:ext cx="300" cy="21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56" name="Rectangle 184" descr="Light upward diagonal"/>
            <p:cNvSpPr>
              <a:spLocks noChangeArrowheads="1"/>
            </p:cNvSpPr>
            <p:nvPr/>
          </p:nvSpPr>
          <p:spPr bwMode="auto">
            <a:xfrm>
              <a:off x="1283" y="2965"/>
              <a:ext cx="299" cy="221"/>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57" name="Rectangle 185"/>
            <p:cNvSpPr>
              <a:spLocks noChangeArrowheads="1"/>
            </p:cNvSpPr>
            <p:nvPr/>
          </p:nvSpPr>
          <p:spPr bwMode="auto">
            <a:xfrm>
              <a:off x="1582" y="2965"/>
              <a:ext cx="301" cy="22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58" name="Rectangle 186" descr="Light upward diagonal"/>
            <p:cNvSpPr>
              <a:spLocks noChangeArrowheads="1"/>
            </p:cNvSpPr>
            <p:nvPr/>
          </p:nvSpPr>
          <p:spPr bwMode="auto">
            <a:xfrm flipH="1">
              <a:off x="1582" y="3186"/>
              <a:ext cx="301" cy="21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59" name="Rectangle 187"/>
            <p:cNvSpPr>
              <a:spLocks noChangeArrowheads="1"/>
            </p:cNvSpPr>
            <p:nvPr/>
          </p:nvSpPr>
          <p:spPr bwMode="auto">
            <a:xfrm flipH="1">
              <a:off x="1283" y="3186"/>
              <a:ext cx="299" cy="2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60" name="Rectangle 188" descr="Light upward diagonal"/>
            <p:cNvSpPr>
              <a:spLocks noChangeArrowheads="1"/>
            </p:cNvSpPr>
            <p:nvPr/>
          </p:nvSpPr>
          <p:spPr bwMode="auto">
            <a:xfrm>
              <a:off x="1883" y="2965"/>
              <a:ext cx="302" cy="221"/>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61" name="Rectangle 189"/>
            <p:cNvSpPr>
              <a:spLocks noChangeArrowheads="1"/>
            </p:cNvSpPr>
            <p:nvPr/>
          </p:nvSpPr>
          <p:spPr bwMode="auto">
            <a:xfrm>
              <a:off x="2185" y="2965"/>
              <a:ext cx="300" cy="22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62" name="Rectangle 190" descr="Light upward diagonal"/>
            <p:cNvSpPr>
              <a:spLocks noChangeArrowheads="1"/>
            </p:cNvSpPr>
            <p:nvPr/>
          </p:nvSpPr>
          <p:spPr bwMode="auto">
            <a:xfrm flipH="1">
              <a:off x="2185" y="3186"/>
              <a:ext cx="300" cy="21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63" name="Rectangle 191" descr="Light upward diagonal"/>
            <p:cNvSpPr>
              <a:spLocks noChangeArrowheads="1"/>
            </p:cNvSpPr>
            <p:nvPr/>
          </p:nvSpPr>
          <p:spPr bwMode="auto">
            <a:xfrm>
              <a:off x="2485" y="2965"/>
              <a:ext cx="301" cy="221"/>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64" name="Rectangle 192"/>
            <p:cNvSpPr>
              <a:spLocks noChangeArrowheads="1"/>
            </p:cNvSpPr>
            <p:nvPr/>
          </p:nvSpPr>
          <p:spPr bwMode="auto">
            <a:xfrm>
              <a:off x="2786" y="2965"/>
              <a:ext cx="299" cy="22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65" name="Rectangle 193" descr="Light upward diagonal"/>
            <p:cNvSpPr>
              <a:spLocks noChangeArrowheads="1"/>
            </p:cNvSpPr>
            <p:nvPr/>
          </p:nvSpPr>
          <p:spPr bwMode="auto">
            <a:xfrm flipH="1">
              <a:off x="2786" y="3186"/>
              <a:ext cx="299" cy="219"/>
            </a:xfrm>
            <a:prstGeom prst="rect">
              <a:avLst/>
            </a:prstGeom>
            <a:noFill/>
            <a:ln w="28575">
              <a:solidFill>
                <a:schemeClr val="tx1"/>
              </a:solidFill>
              <a:miter lim="800000"/>
              <a:headEnd/>
              <a:tailEnd/>
            </a:ln>
            <a:effectLst/>
            <a:extLst>
              <a:ext uri="{909E8E84-426E-40DD-AFC4-6F175D3DCCD1}">
                <a14:hiddenFill xmlns:a14="http://schemas.microsoft.com/office/drawing/2010/main">
                  <a:pattFill prst="ltUpDiag">
                    <a:fgClr>
                      <a:srgbClr val="FF0000"/>
                    </a:fgClr>
                    <a:bgClr>
                      <a:schemeClr val="bg1"/>
                    </a:bgClr>
                  </a:patt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66" name="Rectangle 194"/>
            <p:cNvSpPr>
              <a:spLocks noChangeArrowheads="1"/>
            </p:cNvSpPr>
            <p:nvPr/>
          </p:nvSpPr>
          <p:spPr bwMode="auto">
            <a:xfrm flipH="1">
              <a:off x="2485" y="3186"/>
              <a:ext cx="301" cy="2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467" name="Rectangle 195"/>
            <p:cNvSpPr>
              <a:spLocks noChangeArrowheads="1"/>
            </p:cNvSpPr>
            <p:nvPr/>
          </p:nvSpPr>
          <p:spPr bwMode="auto">
            <a:xfrm flipH="1">
              <a:off x="3085" y="3186"/>
              <a:ext cx="300" cy="2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82468" name="Text Box 196"/>
          <p:cNvSpPr txBox="1">
            <a:spLocks noChangeArrowheads="1"/>
          </p:cNvSpPr>
          <p:nvPr/>
        </p:nvSpPr>
        <p:spPr bwMode="auto">
          <a:xfrm>
            <a:off x="9124054" y="1120778"/>
            <a:ext cx="242566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000" dirty="0">
                <a:latin typeface="Arial" panose="020B0604020202020204" pitchFamily="34" charset="0"/>
              </a:rPr>
              <a:t>AQUIFER EXTENT</a:t>
            </a:r>
          </a:p>
        </p:txBody>
      </p:sp>
    </p:spTree>
    <p:extLst>
      <p:ext uri="{BB962C8B-B14F-4D97-AF65-F5344CB8AC3E}">
        <p14:creationId xmlns:p14="http://schemas.microsoft.com/office/powerpoint/2010/main" val="12720448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2279"/>
                                        </p:tgtEl>
                                        <p:attrNameLst>
                                          <p:attrName>style.visibility</p:attrName>
                                        </p:attrNameLst>
                                      </p:cBhvr>
                                      <p:to>
                                        <p:strVal val="visible"/>
                                      </p:to>
                                    </p:set>
                                    <p:animEffect transition="in" filter="fade">
                                      <p:cBhvr>
                                        <p:cTn id="7" dur="500"/>
                                        <p:tgtEl>
                                          <p:spTgt spid="1822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82279"/>
                                        </p:tgtEl>
                                      </p:cBhvr>
                                    </p:animEffect>
                                    <p:set>
                                      <p:cBhvr>
                                        <p:cTn id="12" dur="1" fill="hold">
                                          <p:stCondLst>
                                            <p:cond delay="499"/>
                                          </p:stCondLst>
                                        </p:cTn>
                                        <p:tgtEl>
                                          <p:spTgt spid="182279"/>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182385"/>
                                        </p:tgtEl>
                                        <p:attrNameLst>
                                          <p:attrName>style.visibility</p:attrName>
                                        </p:attrNameLst>
                                      </p:cBhvr>
                                      <p:to>
                                        <p:strVal val="visible"/>
                                      </p:to>
                                    </p:set>
                                    <p:animEffect transition="in" filter="fade">
                                      <p:cBhvr>
                                        <p:cTn id="15" dur="500"/>
                                        <p:tgtEl>
                                          <p:spTgt spid="182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r>
              <a:rPr lang="en-US" altLang="en-US" dirty="0"/>
              <a:t>Distributions, Not Points</a:t>
            </a:r>
          </a:p>
        </p:txBody>
      </p:sp>
      <p:sp>
        <p:nvSpPr>
          <p:cNvPr id="195587" name="Rectangle 3"/>
          <p:cNvSpPr>
            <a:spLocks noGrp="1" noChangeArrowheads="1"/>
          </p:cNvSpPr>
          <p:nvPr>
            <p:ph type="body" idx="1"/>
          </p:nvPr>
        </p:nvSpPr>
        <p:spPr>
          <a:xfrm>
            <a:off x="505838" y="1243016"/>
            <a:ext cx="11556460" cy="5118873"/>
          </a:xfrm>
        </p:spPr>
        <p:txBody>
          <a:bodyPr/>
          <a:lstStyle/>
          <a:p>
            <a:pPr>
              <a:spcBef>
                <a:spcPts val="600"/>
              </a:spcBef>
            </a:pPr>
            <a:r>
              <a:rPr lang="en-US" altLang="en-US" sz="3600" dirty="0"/>
              <a:t>Regardless of ignorance</a:t>
            </a:r>
          </a:p>
          <a:p>
            <a:pPr lvl="1">
              <a:spcBef>
                <a:spcPts val="600"/>
              </a:spcBef>
            </a:pPr>
            <a:r>
              <a:rPr lang="en-US" altLang="en-US" sz="3200" dirty="0"/>
              <a:t>Geology defined throughout a model</a:t>
            </a:r>
          </a:p>
          <a:p>
            <a:pPr lvl="1">
              <a:spcBef>
                <a:spcPts val="600"/>
              </a:spcBef>
            </a:pPr>
            <a:r>
              <a:rPr lang="en-US" altLang="en-US" sz="3200" dirty="0"/>
              <a:t>Hydraulic properties defined everywhere</a:t>
            </a:r>
          </a:p>
          <a:p>
            <a:pPr lvl="2">
              <a:spcBef>
                <a:spcPts val="600"/>
              </a:spcBef>
            </a:pPr>
            <a:r>
              <a:rPr lang="en-US" altLang="en-US" sz="2800" dirty="0"/>
              <a:t>Primarily transmissivity &amp; storage coefficient </a:t>
            </a:r>
          </a:p>
          <a:p>
            <a:pPr lvl="1">
              <a:spcBef>
                <a:spcPts val="600"/>
              </a:spcBef>
            </a:pPr>
            <a:r>
              <a:rPr lang="en-US" altLang="en-US" sz="3200" dirty="0"/>
              <a:t>Recharge, evapotranspiration (ET), pumpage, streams</a:t>
            </a:r>
          </a:p>
          <a:p>
            <a:pPr lvl="2">
              <a:spcBef>
                <a:spcPts val="600"/>
              </a:spcBef>
            </a:pPr>
            <a:r>
              <a:rPr lang="en-US" altLang="en-US" sz="2800" dirty="0"/>
              <a:t>All must be defined—All places, All times</a:t>
            </a:r>
          </a:p>
          <a:p>
            <a:pPr>
              <a:spcBef>
                <a:spcPts val="600"/>
              </a:spcBef>
            </a:pPr>
            <a:r>
              <a:rPr lang="en-US" altLang="en-US" sz="3600" dirty="0"/>
              <a:t>Real geologic information invaluable</a:t>
            </a:r>
          </a:p>
          <a:p>
            <a:pPr lvl="1">
              <a:spcBef>
                <a:spcPts val="600"/>
              </a:spcBef>
            </a:pPr>
            <a:r>
              <a:rPr lang="en-US" altLang="en-US" sz="3200" dirty="0"/>
              <a:t>Basis of story telling </a:t>
            </a:r>
          </a:p>
          <a:p>
            <a:pPr lvl="1">
              <a:spcBef>
                <a:spcPts val="600"/>
              </a:spcBef>
            </a:pPr>
            <a:r>
              <a:rPr lang="en-US" altLang="en-US" sz="3200" dirty="0"/>
              <a:t>Eliminate the craziest stories</a:t>
            </a:r>
          </a:p>
        </p:txBody>
      </p:sp>
    </p:spTree>
    <p:extLst>
      <p:ext uri="{BB962C8B-B14F-4D97-AF65-F5344CB8AC3E}">
        <p14:creationId xmlns:p14="http://schemas.microsoft.com/office/powerpoint/2010/main" val="1283364517"/>
      </p:ext>
    </p:extLst>
  </p:cSld>
  <p:clrMapOvr>
    <a:masterClrMapping/>
  </p:clrMapOvr>
  <p:transition advTm="15000">
    <p:wipe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32.bmp"/>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itle 1"/>
          <p:cNvSpPr>
            <a:spLocks noGrp="1"/>
          </p:cNvSpPr>
          <p:nvPr>
            <p:ph type="title"/>
          </p:nvPr>
        </p:nvSpPr>
        <p:spPr/>
        <p:txBody>
          <a:bodyPr/>
          <a:lstStyle/>
          <a:p>
            <a:r>
              <a:rPr lang="en-US" sz="4800" dirty="0"/>
              <a:t>Geohydrologic</a:t>
            </a:r>
            <a:r>
              <a:rPr lang="en-US" dirty="0"/>
              <a:t> Framework</a:t>
            </a:r>
          </a:p>
        </p:txBody>
      </p:sp>
      <p:sp>
        <p:nvSpPr>
          <p:cNvPr id="9220" name="Content Placeholder 2"/>
          <p:cNvSpPr>
            <a:spLocks noGrp="1"/>
          </p:cNvSpPr>
          <p:nvPr>
            <p:ph idx="1"/>
          </p:nvPr>
        </p:nvSpPr>
        <p:spPr>
          <a:xfrm>
            <a:off x="1" y="1138136"/>
            <a:ext cx="7033097" cy="5262664"/>
          </a:xfrm>
        </p:spPr>
        <p:txBody>
          <a:bodyPr/>
          <a:lstStyle/>
          <a:p>
            <a:pPr>
              <a:spcBef>
                <a:spcPts val="600"/>
              </a:spcBef>
            </a:pPr>
            <a:r>
              <a:rPr lang="en-US" sz="2800" dirty="0"/>
              <a:t>Extrapolating hydraulic properties</a:t>
            </a:r>
          </a:p>
          <a:p>
            <a:pPr lvl="1">
              <a:spcBef>
                <a:spcPts val="600"/>
              </a:spcBef>
            </a:pPr>
            <a:r>
              <a:rPr lang="en-US" sz="2400" dirty="0"/>
              <a:t>Limited hydrologic information</a:t>
            </a:r>
          </a:p>
          <a:p>
            <a:pPr lvl="1">
              <a:spcBef>
                <a:spcPts val="600"/>
              </a:spcBef>
            </a:pPr>
            <a:r>
              <a:rPr lang="en-US" sz="2400" dirty="0"/>
              <a:t>Basis of stories that dominate without data  </a:t>
            </a:r>
          </a:p>
          <a:p>
            <a:pPr>
              <a:spcBef>
                <a:spcPts val="600"/>
              </a:spcBef>
            </a:pPr>
            <a:r>
              <a:rPr lang="en-US" sz="2800" dirty="0"/>
              <a:t>Geology simple, 2000 ft</a:t>
            </a:r>
          </a:p>
          <a:p>
            <a:pPr lvl="1">
              <a:spcBef>
                <a:spcPts val="600"/>
              </a:spcBef>
            </a:pPr>
            <a:r>
              <a:rPr lang="en-US" sz="2400" dirty="0"/>
              <a:t>Must assign thickness in model</a:t>
            </a:r>
          </a:p>
          <a:p>
            <a:pPr lvl="1">
              <a:spcBef>
                <a:spcPts val="600"/>
              </a:spcBef>
            </a:pPr>
            <a:r>
              <a:rPr lang="en-US" sz="2400" dirty="0"/>
              <a:t>Estimating </a:t>
            </a:r>
            <a:r>
              <a:rPr lang="en-US" sz="2400" b="1" dirty="0"/>
              <a:t>T</a:t>
            </a:r>
            <a:r>
              <a:rPr lang="en-US" sz="2400" dirty="0"/>
              <a:t>, not K, of hard rocks</a:t>
            </a:r>
          </a:p>
          <a:p>
            <a:pPr>
              <a:spcBef>
                <a:spcPts val="600"/>
              </a:spcBef>
            </a:pPr>
            <a:r>
              <a:rPr lang="en-US" sz="2800" dirty="0"/>
              <a:t>Extent &amp; thickness of upper basin fill, </a:t>
            </a:r>
            <a:br>
              <a:rPr lang="en-US" sz="2800" dirty="0"/>
            </a:br>
            <a:r>
              <a:rPr lang="en-US" sz="2800" dirty="0"/>
              <a:t>Useful extrapolator,  </a:t>
            </a:r>
          </a:p>
          <a:p>
            <a:pPr>
              <a:spcBef>
                <a:spcPts val="600"/>
              </a:spcBef>
            </a:pPr>
            <a:r>
              <a:rPr lang="en-US" sz="2800" dirty="0"/>
              <a:t>Thin upper layer for  hydraulics, </a:t>
            </a:r>
            <a:br>
              <a:rPr lang="en-US" sz="2800" dirty="0"/>
            </a:br>
            <a:r>
              <a:rPr lang="en-US" sz="2800" dirty="0"/>
              <a:t>Not varying K &amp; S</a:t>
            </a:r>
          </a:p>
          <a:p>
            <a:pPr lvl="1">
              <a:spcBef>
                <a:spcPts val="600"/>
              </a:spcBef>
            </a:pPr>
            <a:endParaRPr lang="en-US" sz="2400" dirty="0"/>
          </a:p>
        </p:txBody>
      </p:sp>
      <p:pic>
        <p:nvPicPr>
          <p:cNvPr id="6" name="Picture 5" descr="002.bmp"/>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003.bmp"/>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004.bmp"/>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005.bmp"/>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006.bmp"/>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007.bmp"/>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008.bmp"/>
          <p:cNvPicPr>
            <a:picLocks noChangeAspect="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009.bmp"/>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010.bmp"/>
          <p:cNvPicPr>
            <a:picLocks noChangeAspect="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011.bmp"/>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012.bmp"/>
          <p:cNvPicPr>
            <a:picLocks noChangeAspect="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descr="013.bmp"/>
          <p:cNvPicPr>
            <a:picLocks noChangeAspect="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descr="014.bmp"/>
          <p:cNvPicPr>
            <a:picLocks noChangeAspect="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descr="015.bmp"/>
          <p:cNvPicPr>
            <a:picLocks noChangeAspect="1"/>
          </p:cNvPicPr>
          <p:nvPr/>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descr="016.bmp"/>
          <p:cNvPicPr>
            <a:picLocks noChangeAspect="1"/>
          </p:cNvPicPr>
          <p:nvPr/>
        </p:nvPicPr>
        <p:blipFill>
          <a:blip r:embed="rId1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017.bmp"/>
          <p:cNvPicPr>
            <a:picLocks noChangeAspect="1"/>
          </p:cNvPicPr>
          <p:nvPr/>
        </p:nvPicPr>
        <p:blipFill>
          <a:blip r:embed="rId1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018.bmp"/>
          <p:cNvPicPr>
            <a:picLocks noChangeAspect="1"/>
          </p:cNvPicPr>
          <p:nvPr/>
        </p:nvPicPr>
        <p:blipFill>
          <a:blip r:embed="rId1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descr="019.bmp"/>
          <p:cNvPicPr>
            <a:picLocks noChangeAspect="1"/>
          </p:cNvPicPr>
          <p:nvPr/>
        </p:nvPicPr>
        <p:blipFill>
          <a:blip r:embed="rId1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3" descr="020.bmp"/>
          <p:cNvPicPr>
            <a:picLocks noChangeAspect="1"/>
          </p:cNvPicPr>
          <p:nvPr/>
        </p:nvPicPr>
        <p:blipFill>
          <a:blip r:embed="rId2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4" descr="021.bmp"/>
          <p:cNvPicPr>
            <a:picLocks noChangeAspect="1"/>
          </p:cNvPicPr>
          <p:nvPr/>
        </p:nvPicPr>
        <p:blipFill>
          <a:blip r:embed="rId2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022.bmp"/>
          <p:cNvPicPr>
            <a:picLocks noChangeAspect="1"/>
          </p:cNvPicPr>
          <p:nvPr/>
        </p:nvPicPr>
        <p:blipFill>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6" descr="023.bmp"/>
          <p:cNvPicPr>
            <a:picLocks noChangeAspect="1"/>
          </p:cNvPicPr>
          <p:nvPr/>
        </p:nvPicPr>
        <p:blipFill>
          <a:blip r:embed="rId2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7" descr="024.bmp"/>
          <p:cNvPicPr>
            <a:picLocks noChangeAspect="1"/>
          </p:cNvPicPr>
          <p:nvPr/>
        </p:nvPicPr>
        <p:blipFill>
          <a:blip r:embed="rId2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8" descr="025.bmp"/>
          <p:cNvPicPr>
            <a:picLocks noChangeAspect="1"/>
          </p:cNvPicPr>
          <p:nvPr/>
        </p:nvPicPr>
        <p:blipFill>
          <a:blip r:embed="rId2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descr="026.bmp"/>
          <p:cNvPicPr>
            <a:picLocks noChangeAspect="1"/>
          </p:cNvPicPr>
          <p:nvPr/>
        </p:nvPicPr>
        <p:blipFill>
          <a:blip r:embed="rId2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30" descr="027.bmp"/>
          <p:cNvPicPr>
            <a:picLocks noChangeAspect="1"/>
          </p:cNvPicPr>
          <p:nvPr/>
        </p:nvPicPr>
        <p:blipFill>
          <a:blip r:embed="rId2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1" descr="028.bmp"/>
          <p:cNvPicPr>
            <a:picLocks noChangeAspect="1"/>
          </p:cNvPicPr>
          <p:nvPr/>
        </p:nvPicPr>
        <p:blipFill>
          <a:blip r:embed="rId2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2" descr="029.bmp"/>
          <p:cNvPicPr>
            <a:picLocks noChangeAspect="1"/>
          </p:cNvPicPr>
          <p:nvPr/>
        </p:nvPicPr>
        <p:blipFill>
          <a:blip r:embed="rId2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030.bmp"/>
          <p:cNvPicPr>
            <a:picLocks noChangeAspect="1"/>
          </p:cNvPicPr>
          <p:nvPr/>
        </p:nvPicPr>
        <p:blipFill>
          <a:blip r:embed="rId3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031.bmp"/>
          <p:cNvPicPr>
            <a:picLocks noChangeAspect="1"/>
          </p:cNvPicPr>
          <p:nvPr/>
        </p:nvPicPr>
        <p:blipFill>
          <a:blip r:embed="rId3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87184" y="1206264"/>
            <a:ext cx="5205656"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BaseGEO" descr="001.bmp"/>
          <p:cNvPicPr>
            <a:picLocks noChangeAspect="1"/>
          </p:cNvPicPr>
          <p:nvPr/>
        </p:nvPicPr>
        <p:blipFill>
          <a:blip r:embed="rId3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66793" y="1206264"/>
            <a:ext cx="4391025"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Freeform 17"/>
          <p:cNvSpPr>
            <a:spLocks/>
          </p:cNvSpPr>
          <p:nvPr/>
        </p:nvSpPr>
        <p:spPr bwMode="auto">
          <a:xfrm>
            <a:off x="8811440" y="1269764"/>
            <a:ext cx="1830388" cy="5310187"/>
          </a:xfrm>
          <a:custGeom>
            <a:avLst/>
            <a:gdLst/>
            <a:ahLst/>
            <a:cxnLst>
              <a:cxn ang="0">
                <a:pos x="1858" y="659"/>
              </a:cxn>
              <a:cxn ang="0">
                <a:pos x="1686" y="810"/>
              </a:cxn>
              <a:cxn ang="0">
                <a:pos x="1412" y="927"/>
              </a:cxn>
              <a:cxn ang="0">
                <a:pos x="1398" y="1215"/>
              </a:cxn>
              <a:cxn ang="0">
                <a:pos x="1625" y="2067"/>
              </a:cxn>
              <a:cxn ang="0">
                <a:pos x="1974" y="2382"/>
              </a:cxn>
              <a:cxn ang="0">
                <a:pos x="1817" y="2643"/>
              </a:cxn>
              <a:cxn ang="0">
                <a:pos x="1439" y="2829"/>
              </a:cxn>
              <a:cxn ang="0">
                <a:pos x="1302" y="3014"/>
              </a:cxn>
              <a:cxn ang="0">
                <a:pos x="1008" y="3151"/>
              </a:cxn>
              <a:cxn ang="0">
                <a:pos x="1001" y="3433"/>
              </a:cxn>
              <a:cxn ang="0">
                <a:pos x="1062" y="3666"/>
              </a:cxn>
              <a:cxn ang="0">
                <a:pos x="1275" y="4037"/>
              </a:cxn>
              <a:cxn ang="0">
                <a:pos x="1371" y="4456"/>
              </a:cxn>
              <a:cxn ang="0">
                <a:pos x="864" y="4401"/>
              </a:cxn>
              <a:cxn ang="0">
                <a:pos x="740" y="4023"/>
              </a:cxn>
              <a:cxn ang="0">
                <a:pos x="356" y="3756"/>
              </a:cxn>
              <a:cxn ang="0">
                <a:pos x="308" y="3357"/>
              </a:cxn>
              <a:cxn ang="0">
                <a:pos x="288" y="2904"/>
              </a:cxn>
              <a:cxn ang="0">
                <a:pos x="130" y="2218"/>
              </a:cxn>
              <a:cxn ang="0">
                <a:pos x="55" y="1964"/>
              </a:cxn>
              <a:cxn ang="0">
                <a:pos x="226" y="1723"/>
              </a:cxn>
              <a:cxn ang="0">
                <a:pos x="322" y="1607"/>
              </a:cxn>
              <a:cxn ang="0">
                <a:pos x="199" y="1373"/>
              </a:cxn>
              <a:cxn ang="0">
                <a:pos x="233" y="1147"/>
              </a:cxn>
              <a:cxn ang="0">
                <a:pos x="377" y="879"/>
              </a:cxn>
              <a:cxn ang="0">
                <a:pos x="274" y="645"/>
              </a:cxn>
              <a:cxn ang="0">
                <a:pos x="459" y="481"/>
              </a:cxn>
              <a:cxn ang="0">
                <a:pos x="795" y="604"/>
              </a:cxn>
              <a:cxn ang="0">
                <a:pos x="973" y="378"/>
              </a:cxn>
              <a:cxn ang="0">
                <a:pos x="1117" y="41"/>
              </a:cxn>
              <a:cxn ang="0">
                <a:pos x="1042" y="130"/>
              </a:cxn>
              <a:cxn ang="0">
                <a:pos x="912" y="467"/>
              </a:cxn>
              <a:cxn ang="0">
                <a:pos x="720" y="584"/>
              </a:cxn>
              <a:cxn ang="0">
                <a:pos x="432" y="529"/>
              </a:cxn>
              <a:cxn ang="0">
                <a:pos x="336" y="700"/>
              </a:cxn>
              <a:cxn ang="0">
                <a:pos x="329" y="947"/>
              </a:cxn>
              <a:cxn ang="0">
                <a:pos x="199" y="1174"/>
              </a:cxn>
              <a:cxn ang="0">
                <a:pos x="226" y="1428"/>
              </a:cxn>
              <a:cxn ang="0">
                <a:pos x="397" y="1662"/>
              </a:cxn>
              <a:cxn ang="0">
                <a:pos x="206" y="1771"/>
              </a:cxn>
              <a:cxn ang="0">
                <a:pos x="20" y="1977"/>
              </a:cxn>
              <a:cxn ang="0">
                <a:pos x="158" y="2279"/>
              </a:cxn>
              <a:cxn ang="0">
                <a:pos x="329" y="2966"/>
              </a:cxn>
              <a:cxn ang="0">
                <a:pos x="349" y="3399"/>
              </a:cxn>
              <a:cxn ang="0">
                <a:pos x="397" y="3817"/>
              </a:cxn>
              <a:cxn ang="0">
                <a:pos x="775" y="4085"/>
              </a:cxn>
              <a:cxn ang="0">
                <a:pos x="836" y="4463"/>
              </a:cxn>
              <a:cxn ang="0">
                <a:pos x="1398" y="4339"/>
              </a:cxn>
              <a:cxn ang="0">
                <a:pos x="1213" y="3913"/>
              </a:cxn>
              <a:cxn ang="0">
                <a:pos x="1069" y="3611"/>
              </a:cxn>
              <a:cxn ang="0">
                <a:pos x="980" y="3392"/>
              </a:cxn>
              <a:cxn ang="0">
                <a:pos x="1097" y="3131"/>
              </a:cxn>
              <a:cxn ang="0">
                <a:pos x="1289" y="2959"/>
              </a:cxn>
              <a:cxn ang="0">
                <a:pos x="1460" y="2767"/>
              </a:cxn>
              <a:cxn ang="0">
                <a:pos x="1919" y="2595"/>
              </a:cxn>
              <a:cxn ang="0">
                <a:pos x="1865" y="2286"/>
              </a:cxn>
              <a:cxn ang="0">
                <a:pos x="1625" y="1970"/>
              </a:cxn>
              <a:cxn ang="0">
                <a:pos x="1385" y="1160"/>
              </a:cxn>
              <a:cxn ang="0">
                <a:pos x="1481" y="893"/>
              </a:cxn>
              <a:cxn ang="0">
                <a:pos x="1666" y="728"/>
              </a:cxn>
              <a:cxn ang="0">
                <a:pos x="1995" y="625"/>
              </a:cxn>
            </a:cxnLst>
            <a:rect l="0" t="0" r="r" b="b"/>
            <a:pathLst>
              <a:path w="2043" h="4579">
                <a:moveTo>
                  <a:pt x="2043" y="213"/>
                </a:moveTo>
                <a:lnTo>
                  <a:pt x="2029" y="247"/>
                </a:lnTo>
                <a:lnTo>
                  <a:pt x="2036" y="247"/>
                </a:lnTo>
                <a:lnTo>
                  <a:pt x="2036" y="254"/>
                </a:lnTo>
                <a:lnTo>
                  <a:pt x="2036" y="288"/>
                </a:lnTo>
                <a:lnTo>
                  <a:pt x="2029" y="288"/>
                </a:lnTo>
                <a:lnTo>
                  <a:pt x="2022" y="295"/>
                </a:lnTo>
                <a:lnTo>
                  <a:pt x="2029" y="295"/>
                </a:lnTo>
                <a:lnTo>
                  <a:pt x="2029" y="330"/>
                </a:lnTo>
                <a:lnTo>
                  <a:pt x="2029" y="350"/>
                </a:lnTo>
                <a:lnTo>
                  <a:pt x="2029" y="357"/>
                </a:lnTo>
                <a:lnTo>
                  <a:pt x="2029" y="357"/>
                </a:lnTo>
                <a:lnTo>
                  <a:pt x="2022" y="378"/>
                </a:lnTo>
                <a:lnTo>
                  <a:pt x="2022" y="378"/>
                </a:lnTo>
                <a:lnTo>
                  <a:pt x="2022" y="391"/>
                </a:lnTo>
                <a:lnTo>
                  <a:pt x="2015" y="391"/>
                </a:lnTo>
                <a:lnTo>
                  <a:pt x="2008" y="405"/>
                </a:lnTo>
                <a:lnTo>
                  <a:pt x="2015" y="405"/>
                </a:lnTo>
                <a:lnTo>
                  <a:pt x="2015" y="419"/>
                </a:lnTo>
                <a:lnTo>
                  <a:pt x="2008" y="419"/>
                </a:lnTo>
                <a:lnTo>
                  <a:pt x="2002" y="433"/>
                </a:lnTo>
                <a:lnTo>
                  <a:pt x="2008" y="433"/>
                </a:lnTo>
                <a:lnTo>
                  <a:pt x="2008" y="439"/>
                </a:lnTo>
                <a:lnTo>
                  <a:pt x="2002" y="439"/>
                </a:lnTo>
                <a:lnTo>
                  <a:pt x="1995" y="453"/>
                </a:lnTo>
                <a:lnTo>
                  <a:pt x="2002" y="453"/>
                </a:lnTo>
                <a:lnTo>
                  <a:pt x="2002" y="467"/>
                </a:lnTo>
                <a:lnTo>
                  <a:pt x="2002" y="460"/>
                </a:lnTo>
                <a:lnTo>
                  <a:pt x="2008" y="487"/>
                </a:lnTo>
                <a:lnTo>
                  <a:pt x="2008" y="494"/>
                </a:lnTo>
                <a:lnTo>
                  <a:pt x="2008" y="501"/>
                </a:lnTo>
                <a:lnTo>
                  <a:pt x="2008" y="494"/>
                </a:lnTo>
                <a:lnTo>
                  <a:pt x="2015" y="536"/>
                </a:lnTo>
                <a:lnTo>
                  <a:pt x="2008" y="536"/>
                </a:lnTo>
                <a:lnTo>
                  <a:pt x="2015" y="549"/>
                </a:lnTo>
                <a:lnTo>
                  <a:pt x="2022" y="556"/>
                </a:lnTo>
                <a:lnTo>
                  <a:pt x="2022" y="584"/>
                </a:lnTo>
                <a:lnTo>
                  <a:pt x="2022" y="618"/>
                </a:lnTo>
                <a:lnTo>
                  <a:pt x="2022" y="632"/>
                </a:lnTo>
                <a:lnTo>
                  <a:pt x="2015" y="639"/>
                </a:lnTo>
                <a:lnTo>
                  <a:pt x="1995" y="639"/>
                </a:lnTo>
                <a:lnTo>
                  <a:pt x="1995" y="639"/>
                </a:lnTo>
                <a:lnTo>
                  <a:pt x="1954" y="645"/>
                </a:lnTo>
                <a:lnTo>
                  <a:pt x="1913" y="652"/>
                </a:lnTo>
                <a:lnTo>
                  <a:pt x="1913" y="652"/>
                </a:lnTo>
                <a:lnTo>
                  <a:pt x="1899" y="652"/>
                </a:lnTo>
                <a:lnTo>
                  <a:pt x="1892" y="652"/>
                </a:lnTo>
                <a:lnTo>
                  <a:pt x="1892" y="645"/>
                </a:lnTo>
                <a:lnTo>
                  <a:pt x="1878" y="652"/>
                </a:lnTo>
                <a:lnTo>
                  <a:pt x="1878" y="659"/>
                </a:lnTo>
                <a:lnTo>
                  <a:pt x="1871" y="659"/>
                </a:lnTo>
                <a:lnTo>
                  <a:pt x="1858" y="659"/>
                </a:lnTo>
                <a:lnTo>
                  <a:pt x="1851" y="659"/>
                </a:lnTo>
                <a:lnTo>
                  <a:pt x="1844" y="659"/>
                </a:lnTo>
                <a:lnTo>
                  <a:pt x="1817" y="652"/>
                </a:lnTo>
                <a:lnTo>
                  <a:pt x="1817" y="645"/>
                </a:lnTo>
                <a:lnTo>
                  <a:pt x="1803" y="639"/>
                </a:lnTo>
                <a:lnTo>
                  <a:pt x="1810" y="645"/>
                </a:lnTo>
                <a:lnTo>
                  <a:pt x="1789" y="645"/>
                </a:lnTo>
                <a:lnTo>
                  <a:pt x="1782" y="639"/>
                </a:lnTo>
                <a:lnTo>
                  <a:pt x="1775" y="632"/>
                </a:lnTo>
                <a:lnTo>
                  <a:pt x="1775" y="632"/>
                </a:lnTo>
                <a:lnTo>
                  <a:pt x="1762" y="625"/>
                </a:lnTo>
                <a:lnTo>
                  <a:pt x="1762" y="632"/>
                </a:lnTo>
                <a:lnTo>
                  <a:pt x="1741" y="625"/>
                </a:lnTo>
                <a:lnTo>
                  <a:pt x="1748" y="625"/>
                </a:lnTo>
                <a:lnTo>
                  <a:pt x="1741" y="625"/>
                </a:lnTo>
                <a:lnTo>
                  <a:pt x="1734" y="625"/>
                </a:lnTo>
                <a:lnTo>
                  <a:pt x="1727" y="618"/>
                </a:lnTo>
                <a:lnTo>
                  <a:pt x="1721" y="611"/>
                </a:lnTo>
                <a:lnTo>
                  <a:pt x="1727" y="611"/>
                </a:lnTo>
                <a:lnTo>
                  <a:pt x="1721" y="618"/>
                </a:lnTo>
                <a:lnTo>
                  <a:pt x="1721" y="618"/>
                </a:lnTo>
                <a:lnTo>
                  <a:pt x="1686" y="632"/>
                </a:lnTo>
                <a:lnTo>
                  <a:pt x="1686" y="632"/>
                </a:lnTo>
                <a:lnTo>
                  <a:pt x="1666" y="645"/>
                </a:lnTo>
                <a:lnTo>
                  <a:pt x="1666" y="645"/>
                </a:lnTo>
                <a:lnTo>
                  <a:pt x="1659" y="652"/>
                </a:lnTo>
                <a:lnTo>
                  <a:pt x="1666" y="652"/>
                </a:lnTo>
                <a:lnTo>
                  <a:pt x="1666" y="666"/>
                </a:lnTo>
                <a:lnTo>
                  <a:pt x="1659" y="666"/>
                </a:lnTo>
                <a:lnTo>
                  <a:pt x="1652" y="673"/>
                </a:lnTo>
                <a:lnTo>
                  <a:pt x="1659" y="673"/>
                </a:lnTo>
                <a:lnTo>
                  <a:pt x="1659" y="680"/>
                </a:lnTo>
                <a:lnTo>
                  <a:pt x="1659" y="687"/>
                </a:lnTo>
                <a:lnTo>
                  <a:pt x="1659" y="693"/>
                </a:lnTo>
                <a:lnTo>
                  <a:pt x="1659" y="700"/>
                </a:lnTo>
                <a:lnTo>
                  <a:pt x="1652" y="693"/>
                </a:lnTo>
                <a:lnTo>
                  <a:pt x="1659" y="700"/>
                </a:lnTo>
                <a:lnTo>
                  <a:pt x="1659" y="700"/>
                </a:lnTo>
                <a:lnTo>
                  <a:pt x="1666" y="714"/>
                </a:lnTo>
                <a:lnTo>
                  <a:pt x="1666" y="714"/>
                </a:lnTo>
                <a:lnTo>
                  <a:pt x="1673" y="721"/>
                </a:lnTo>
                <a:lnTo>
                  <a:pt x="1679" y="728"/>
                </a:lnTo>
                <a:lnTo>
                  <a:pt x="1686" y="735"/>
                </a:lnTo>
                <a:lnTo>
                  <a:pt x="1686" y="741"/>
                </a:lnTo>
                <a:lnTo>
                  <a:pt x="1686" y="748"/>
                </a:lnTo>
                <a:lnTo>
                  <a:pt x="1686" y="755"/>
                </a:lnTo>
                <a:lnTo>
                  <a:pt x="1686" y="783"/>
                </a:lnTo>
                <a:lnTo>
                  <a:pt x="1686" y="790"/>
                </a:lnTo>
                <a:lnTo>
                  <a:pt x="1686" y="796"/>
                </a:lnTo>
                <a:lnTo>
                  <a:pt x="1686" y="810"/>
                </a:lnTo>
                <a:lnTo>
                  <a:pt x="1679" y="803"/>
                </a:lnTo>
                <a:lnTo>
                  <a:pt x="1686" y="810"/>
                </a:lnTo>
                <a:lnTo>
                  <a:pt x="1693" y="817"/>
                </a:lnTo>
                <a:lnTo>
                  <a:pt x="1693" y="824"/>
                </a:lnTo>
                <a:lnTo>
                  <a:pt x="1693" y="831"/>
                </a:lnTo>
                <a:lnTo>
                  <a:pt x="1693" y="838"/>
                </a:lnTo>
                <a:lnTo>
                  <a:pt x="1693" y="844"/>
                </a:lnTo>
                <a:lnTo>
                  <a:pt x="1686" y="844"/>
                </a:lnTo>
                <a:lnTo>
                  <a:pt x="1679" y="851"/>
                </a:lnTo>
                <a:lnTo>
                  <a:pt x="1673" y="858"/>
                </a:lnTo>
                <a:lnTo>
                  <a:pt x="1666" y="865"/>
                </a:lnTo>
                <a:lnTo>
                  <a:pt x="1666" y="872"/>
                </a:lnTo>
                <a:lnTo>
                  <a:pt x="1659" y="872"/>
                </a:lnTo>
                <a:lnTo>
                  <a:pt x="1666" y="865"/>
                </a:lnTo>
                <a:lnTo>
                  <a:pt x="1666" y="872"/>
                </a:lnTo>
                <a:lnTo>
                  <a:pt x="1659" y="879"/>
                </a:lnTo>
                <a:lnTo>
                  <a:pt x="1652" y="879"/>
                </a:lnTo>
                <a:lnTo>
                  <a:pt x="1645" y="879"/>
                </a:lnTo>
                <a:lnTo>
                  <a:pt x="1645" y="872"/>
                </a:lnTo>
                <a:lnTo>
                  <a:pt x="1631" y="879"/>
                </a:lnTo>
                <a:lnTo>
                  <a:pt x="1631" y="886"/>
                </a:lnTo>
                <a:lnTo>
                  <a:pt x="1590" y="893"/>
                </a:lnTo>
                <a:lnTo>
                  <a:pt x="1597" y="886"/>
                </a:lnTo>
                <a:lnTo>
                  <a:pt x="1597" y="893"/>
                </a:lnTo>
                <a:lnTo>
                  <a:pt x="1590" y="899"/>
                </a:lnTo>
                <a:lnTo>
                  <a:pt x="1577" y="899"/>
                </a:lnTo>
                <a:lnTo>
                  <a:pt x="1577" y="899"/>
                </a:lnTo>
                <a:lnTo>
                  <a:pt x="1556" y="906"/>
                </a:lnTo>
                <a:lnTo>
                  <a:pt x="1556" y="899"/>
                </a:lnTo>
                <a:lnTo>
                  <a:pt x="1542" y="906"/>
                </a:lnTo>
                <a:lnTo>
                  <a:pt x="1542" y="906"/>
                </a:lnTo>
                <a:lnTo>
                  <a:pt x="1535" y="913"/>
                </a:lnTo>
                <a:lnTo>
                  <a:pt x="1535" y="920"/>
                </a:lnTo>
                <a:lnTo>
                  <a:pt x="1522" y="920"/>
                </a:lnTo>
                <a:lnTo>
                  <a:pt x="1515" y="920"/>
                </a:lnTo>
                <a:lnTo>
                  <a:pt x="1508" y="920"/>
                </a:lnTo>
                <a:lnTo>
                  <a:pt x="1501" y="913"/>
                </a:lnTo>
                <a:lnTo>
                  <a:pt x="1494" y="906"/>
                </a:lnTo>
                <a:lnTo>
                  <a:pt x="1501" y="913"/>
                </a:lnTo>
                <a:lnTo>
                  <a:pt x="1481" y="913"/>
                </a:lnTo>
                <a:lnTo>
                  <a:pt x="1474" y="906"/>
                </a:lnTo>
                <a:lnTo>
                  <a:pt x="1474" y="899"/>
                </a:lnTo>
                <a:lnTo>
                  <a:pt x="1481" y="906"/>
                </a:lnTo>
                <a:lnTo>
                  <a:pt x="1474" y="906"/>
                </a:lnTo>
                <a:lnTo>
                  <a:pt x="1474" y="899"/>
                </a:lnTo>
                <a:lnTo>
                  <a:pt x="1453" y="920"/>
                </a:lnTo>
                <a:lnTo>
                  <a:pt x="1453" y="927"/>
                </a:lnTo>
                <a:lnTo>
                  <a:pt x="1446" y="927"/>
                </a:lnTo>
                <a:lnTo>
                  <a:pt x="1439" y="927"/>
                </a:lnTo>
                <a:lnTo>
                  <a:pt x="1439" y="927"/>
                </a:lnTo>
                <a:lnTo>
                  <a:pt x="1412" y="934"/>
                </a:lnTo>
                <a:lnTo>
                  <a:pt x="1412" y="934"/>
                </a:lnTo>
                <a:lnTo>
                  <a:pt x="1405" y="934"/>
                </a:lnTo>
                <a:lnTo>
                  <a:pt x="1412" y="927"/>
                </a:lnTo>
                <a:lnTo>
                  <a:pt x="1412" y="934"/>
                </a:lnTo>
                <a:lnTo>
                  <a:pt x="1405" y="941"/>
                </a:lnTo>
                <a:lnTo>
                  <a:pt x="1398" y="941"/>
                </a:lnTo>
                <a:lnTo>
                  <a:pt x="1398" y="934"/>
                </a:lnTo>
                <a:lnTo>
                  <a:pt x="1392" y="941"/>
                </a:lnTo>
                <a:lnTo>
                  <a:pt x="1392" y="941"/>
                </a:lnTo>
                <a:lnTo>
                  <a:pt x="1378" y="947"/>
                </a:lnTo>
                <a:lnTo>
                  <a:pt x="1378" y="947"/>
                </a:lnTo>
                <a:lnTo>
                  <a:pt x="1371" y="954"/>
                </a:lnTo>
                <a:lnTo>
                  <a:pt x="1378" y="954"/>
                </a:lnTo>
                <a:lnTo>
                  <a:pt x="1378" y="961"/>
                </a:lnTo>
                <a:lnTo>
                  <a:pt x="1371" y="968"/>
                </a:lnTo>
                <a:lnTo>
                  <a:pt x="1364" y="968"/>
                </a:lnTo>
                <a:lnTo>
                  <a:pt x="1371" y="961"/>
                </a:lnTo>
                <a:lnTo>
                  <a:pt x="1371" y="968"/>
                </a:lnTo>
                <a:lnTo>
                  <a:pt x="1371" y="975"/>
                </a:lnTo>
                <a:lnTo>
                  <a:pt x="1371" y="989"/>
                </a:lnTo>
                <a:lnTo>
                  <a:pt x="1371" y="996"/>
                </a:lnTo>
                <a:lnTo>
                  <a:pt x="1371" y="1002"/>
                </a:lnTo>
                <a:lnTo>
                  <a:pt x="1371" y="1009"/>
                </a:lnTo>
                <a:lnTo>
                  <a:pt x="1371" y="1016"/>
                </a:lnTo>
                <a:lnTo>
                  <a:pt x="1364" y="1009"/>
                </a:lnTo>
                <a:lnTo>
                  <a:pt x="1371" y="1016"/>
                </a:lnTo>
                <a:lnTo>
                  <a:pt x="1378" y="1023"/>
                </a:lnTo>
                <a:lnTo>
                  <a:pt x="1378" y="1037"/>
                </a:lnTo>
                <a:lnTo>
                  <a:pt x="1371" y="1030"/>
                </a:lnTo>
                <a:lnTo>
                  <a:pt x="1378" y="1037"/>
                </a:lnTo>
                <a:lnTo>
                  <a:pt x="1385" y="1044"/>
                </a:lnTo>
                <a:lnTo>
                  <a:pt x="1385" y="1057"/>
                </a:lnTo>
                <a:lnTo>
                  <a:pt x="1378" y="1050"/>
                </a:lnTo>
                <a:lnTo>
                  <a:pt x="1385" y="1057"/>
                </a:lnTo>
                <a:lnTo>
                  <a:pt x="1392" y="1064"/>
                </a:lnTo>
                <a:lnTo>
                  <a:pt x="1392" y="1078"/>
                </a:lnTo>
                <a:lnTo>
                  <a:pt x="1392" y="1071"/>
                </a:lnTo>
                <a:lnTo>
                  <a:pt x="1398" y="1099"/>
                </a:lnTo>
                <a:lnTo>
                  <a:pt x="1398" y="1105"/>
                </a:lnTo>
                <a:lnTo>
                  <a:pt x="1398" y="1119"/>
                </a:lnTo>
                <a:lnTo>
                  <a:pt x="1398" y="1140"/>
                </a:lnTo>
                <a:lnTo>
                  <a:pt x="1398" y="1147"/>
                </a:lnTo>
                <a:lnTo>
                  <a:pt x="1398" y="1153"/>
                </a:lnTo>
                <a:lnTo>
                  <a:pt x="1398" y="1160"/>
                </a:lnTo>
                <a:lnTo>
                  <a:pt x="1392" y="1160"/>
                </a:lnTo>
                <a:lnTo>
                  <a:pt x="1385" y="1167"/>
                </a:lnTo>
                <a:lnTo>
                  <a:pt x="1392" y="1167"/>
                </a:lnTo>
                <a:lnTo>
                  <a:pt x="1392" y="1174"/>
                </a:lnTo>
                <a:lnTo>
                  <a:pt x="1385" y="1174"/>
                </a:lnTo>
                <a:lnTo>
                  <a:pt x="1378" y="1181"/>
                </a:lnTo>
                <a:lnTo>
                  <a:pt x="1385" y="1181"/>
                </a:lnTo>
                <a:lnTo>
                  <a:pt x="1385" y="1188"/>
                </a:lnTo>
                <a:lnTo>
                  <a:pt x="1378" y="1181"/>
                </a:lnTo>
                <a:lnTo>
                  <a:pt x="1392" y="1215"/>
                </a:lnTo>
                <a:lnTo>
                  <a:pt x="1398" y="1215"/>
                </a:lnTo>
                <a:lnTo>
                  <a:pt x="1419" y="1304"/>
                </a:lnTo>
                <a:lnTo>
                  <a:pt x="1439" y="1366"/>
                </a:lnTo>
                <a:lnTo>
                  <a:pt x="1439" y="1366"/>
                </a:lnTo>
                <a:lnTo>
                  <a:pt x="1446" y="1414"/>
                </a:lnTo>
                <a:lnTo>
                  <a:pt x="1446" y="1421"/>
                </a:lnTo>
                <a:lnTo>
                  <a:pt x="1439" y="1462"/>
                </a:lnTo>
                <a:lnTo>
                  <a:pt x="1439" y="1462"/>
                </a:lnTo>
                <a:lnTo>
                  <a:pt x="1439" y="1469"/>
                </a:lnTo>
                <a:lnTo>
                  <a:pt x="1439" y="1490"/>
                </a:lnTo>
                <a:lnTo>
                  <a:pt x="1439" y="1510"/>
                </a:lnTo>
                <a:lnTo>
                  <a:pt x="1439" y="1510"/>
                </a:lnTo>
                <a:lnTo>
                  <a:pt x="1433" y="1531"/>
                </a:lnTo>
                <a:lnTo>
                  <a:pt x="1433" y="1531"/>
                </a:lnTo>
                <a:lnTo>
                  <a:pt x="1433" y="1538"/>
                </a:lnTo>
                <a:lnTo>
                  <a:pt x="1426" y="1531"/>
                </a:lnTo>
                <a:lnTo>
                  <a:pt x="1433" y="1538"/>
                </a:lnTo>
                <a:lnTo>
                  <a:pt x="1439" y="1545"/>
                </a:lnTo>
                <a:lnTo>
                  <a:pt x="1439" y="1586"/>
                </a:lnTo>
                <a:lnTo>
                  <a:pt x="1433" y="1579"/>
                </a:lnTo>
                <a:lnTo>
                  <a:pt x="1446" y="1607"/>
                </a:lnTo>
                <a:lnTo>
                  <a:pt x="1453" y="1607"/>
                </a:lnTo>
                <a:lnTo>
                  <a:pt x="1467" y="1662"/>
                </a:lnTo>
                <a:lnTo>
                  <a:pt x="1460" y="1662"/>
                </a:lnTo>
                <a:lnTo>
                  <a:pt x="1481" y="1710"/>
                </a:lnTo>
                <a:lnTo>
                  <a:pt x="1501" y="1751"/>
                </a:lnTo>
                <a:lnTo>
                  <a:pt x="1494" y="1751"/>
                </a:lnTo>
                <a:lnTo>
                  <a:pt x="1515" y="1785"/>
                </a:lnTo>
                <a:lnTo>
                  <a:pt x="1515" y="1785"/>
                </a:lnTo>
                <a:lnTo>
                  <a:pt x="1535" y="1799"/>
                </a:lnTo>
                <a:lnTo>
                  <a:pt x="1577" y="1826"/>
                </a:lnTo>
                <a:lnTo>
                  <a:pt x="1583" y="1833"/>
                </a:lnTo>
                <a:lnTo>
                  <a:pt x="1577" y="1861"/>
                </a:lnTo>
                <a:lnTo>
                  <a:pt x="1570" y="1888"/>
                </a:lnTo>
                <a:lnTo>
                  <a:pt x="1563" y="1881"/>
                </a:lnTo>
                <a:lnTo>
                  <a:pt x="1583" y="1895"/>
                </a:lnTo>
                <a:lnTo>
                  <a:pt x="1604" y="1909"/>
                </a:lnTo>
                <a:lnTo>
                  <a:pt x="1604" y="1909"/>
                </a:lnTo>
                <a:lnTo>
                  <a:pt x="1625" y="1929"/>
                </a:lnTo>
                <a:lnTo>
                  <a:pt x="1631" y="1929"/>
                </a:lnTo>
                <a:lnTo>
                  <a:pt x="1638" y="1964"/>
                </a:lnTo>
                <a:lnTo>
                  <a:pt x="1638" y="1970"/>
                </a:lnTo>
                <a:lnTo>
                  <a:pt x="1638" y="2012"/>
                </a:lnTo>
                <a:lnTo>
                  <a:pt x="1638" y="2019"/>
                </a:lnTo>
                <a:lnTo>
                  <a:pt x="1638" y="2025"/>
                </a:lnTo>
                <a:lnTo>
                  <a:pt x="1638" y="2032"/>
                </a:lnTo>
                <a:lnTo>
                  <a:pt x="1638" y="2032"/>
                </a:lnTo>
                <a:lnTo>
                  <a:pt x="1631" y="2053"/>
                </a:lnTo>
                <a:lnTo>
                  <a:pt x="1631" y="2053"/>
                </a:lnTo>
                <a:lnTo>
                  <a:pt x="1631" y="2060"/>
                </a:lnTo>
                <a:lnTo>
                  <a:pt x="1631" y="2067"/>
                </a:lnTo>
                <a:lnTo>
                  <a:pt x="1631" y="2073"/>
                </a:lnTo>
                <a:lnTo>
                  <a:pt x="1625" y="2067"/>
                </a:lnTo>
                <a:lnTo>
                  <a:pt x="1631" y="2067"/>
                </a:lnTo>
                <a:lnTo>
                  <a:pt x="1638" y="2073"/>
                </a:lnTo>
                <a:lnTo>
                  <a:pt x="1638" y="2080"/>
                </a:lnTo>
                <a:lnTo>
                  <a:pt x="1631" y="2073"/>
                </a:lnTo>
                <a:lnTo>
                  <a:pt x="1638" y="2080"/>
                </a:lnTo>
                <a:lnTo>
                  <a:pt x="1645" y="2087"/>
                </a:lnTo>
                <a:lnTo>
                  <a:pt x="1652" y="2094"/>
                </a:lnTo>
                <a:lnTo>
                  <a:pt x="1659" y="2101"/>
                </a:lnTo>
                <a:lnTo>
                  <a:pt x="1659" y="2101"/>
                </a:lnTo>
                <a:lnTo>
                  <a:pt x="1666" y="2101"/>
                </a:lnTo>
                <a:lnTo>
                  <a:pt x="1666" y="2101"/>
                </a:lnTo>
                <a:lnTo>
                  <a:pt x="1700" y="2122"/>
                </a:lnTo>
                <a:lnTo>
                  <a:pt x="1714" y="2128"/>
                </a:lnTo>
                <a:lnTo>
                  <a:pt x="1727" y="2135"/>
                </a:lnTo>
                <a:lnTo>
                  <a:pt x="1727" y="2135"/>
                </a:lnTo>
                <a:lnTo>
                  <a:pt x="1741" y="2149"/>
                </a:lnTo>
                <a:lnTo>
                  <a:pt x="1741" y="2149"/>
                </a:lnTo>
                <a:lnTo>
                  <a:pt x="1755" y="2156"/>
                </a:lnTo>
                <a:lnTo>
                  <a:pt x="1755" y="2156"/>
                </a:lnTo>
                <a:lnTo>
                  <a:pt x="1762" y="2163"/>
                </a:lnTo>
                <a:lnTo>
                  <a:pt x="1769" y="2170"/>
                </a:lnTo>
                <a:lnTo>
                  <a:pt x="1769" y="2170"/>
                </a:lnTo>
                <a:lnTo>
                  <a:pt x="1796" y="2190"/>
                </a:lnTo>
                <a:lnTo>
                  <a:pt x="1796" y="2190"/>
                </a:lnTo>
                <a:lnTo>
                  <a:pt x="1803" y="2190"/>
                </a:lnTo>
                <a:lnTo>
                  <a:pt x="1803" y="2190"/>
                </a:lnTo>
                <a:lnTo>
                  <a:pt x="1817" y="2197"/>
                </a:lnTo>
                <a:lnTo>
                  <a:pt x="1817" y="2197"/>
                </a:lnTo>
                <a:lnTo>
                  <a:pt x="1823" y="2204"/>
                </a:lnTo>
                <a:lnTo>
                  <a:pt x="1823" y="2204"/>
                </a:lnTo>
                <a:lnTo>
                  <a:pt x="1830" y="2218"/>
                </a:lnTo>
                <a:lnTo>
                  <a:pt x="1830" y="2218"/>
                </a:lnTo>
                <a:lnTo>
                  <a:pt x="1851" y="2238"/>
                </a:lnTo>
                <a:lnTo>
                  <a:pt x="1858" y="2245"/>
                </a:lnTo>
                <a:lnTo>
                  <a:pt x="1858" y="2252"/>
                </a:lnTo>
                <a:lnTo>
                  <a:pt x="1851" y="2245"/>
                </a:lnTo>
                <a:lnTo>
                  <a:pt x="1865" y="2266"/>
                </a:lnTo>
                <a:lnTo>
                  <a:pt x="1865" y="2266"/>
                </a:lnTo>
                <a:lnTo>
                  <a:pt x="1871" y="2273"/>
                </a:lnTo>
                <a:lnTo>
                  <a:pt x="1878" y="2279"/>
                </a:lnTo>
                <a:lnTo>
                  <a:pt x="1878" y="2286"/>
                </a:lnTo>
                <a:lnTo>
                  <a:pt x="1871" y="2279"/>
                </a:lnTo>
                <a:lnTo>
                  <a:pt x="1885" y="2293"/>
                </a:lnTo>
                <a:lnTo>
                  <a:pt x="1913" y="2321"/>
                </a:lnTo>
                <a:lnTo>
                  <a:pt x="1947" y="2355"/>
                </a:lnTo>
                <a:lnTo>
                  <a:pt x="1954" y="2362"/>
                </a:lnTo>
                <a:lnTo>
                  <a:pt x="1954" y="2369"/>
                </a:lnTo>
                <a:lnTo>
                  <a:pt x="1947" y="2362"/>
                </a:lnTo>
                <a:lnTo>
                  <a:pt x="1954" y="2362"/>
                </a:lnTo>
                <a:lnTo>
                  <a:pt x="1954" y="2362"/>
                </a:lnTo>
                <a:lnTo>
                  <a:pt x="1960" y="2369"/>
                </a:lnTo>
                <a:lnTo>
                  <a:pt x="1974" y="2382"/>
                </a:lnTo>
                <a:lnTo>
                  <a:pt x="1981" y="2389"/>
                </a:lnTo>
                <a:lnTo>
                  <a:pt x="1981" y="2396"/>
                </a:lnTo>
                <a:lnTo>
                  <a:pt x="1974" y="2389"/>
                </a:lnTo>
                <a:lnTo>
                  <a:pt x="1981" y="2403"/>
                </a:lnTo>
                <a:lnTo>
                  <a:pt x="1988" y="2417"/>
                </a:lnTo>
                <a:lnTo>
                  <a:pt x="1995" y="2424"/>
                </a:lnTo>
                <a:lnTo>
                  <a:pt x="1995" y="2430"/>
                </a:lnTo>
                <a:lnTo>
                  <a:pt x="1988" y="2424"/>
                </a:lnTo>
                <a:lnTo>
                  <a:pt x="1995" y="2430"/>
                </a:lnTo>
                <a:lnTo>
                  <a:pt x="2002" y="2437"/>
                </a:lnTo>
                <a:lnTo>
                  <a:pt x="1995" y="2444"/>
                </a:lnTo>
                <a:lnTo>
                  <a:pt x="1967" y="2451"/>
                </a:lnTo>
                <a:lnTo>
                  <a:pt x="1967" y="2444"/>
                </a:lnTo>
                <a:lnTo>
                  <a:pt x="1947" y="2458"/>
                </a:lnTo>
                <a:lnTo>
                  <a:pt x="1954" y="2458"/>
                </a:lnTo>
                <a:lnTo>
                  <a:pt x="1947" y="2485"/>
                </a:lnTo>
                <a:lnTo>
                  <a:pt x="1947" y="2485"/>
                </a:lnTo>
                <a:lnTo>
                  <a:pt x="1947" y="2492"/>
                </a:lnTo>
                <a:lnTo>
                  <a:pt x="1947" y="2499"/>
                </a:lnTo>
                <a:lnTo>
                  <a:pt x="1947" y="2506"/>
                </a:lnTo>
                <a:lnTo>
                  <a:pt x="1940" y="2499"/>
                </a:lnTo>
                <a:lnTo>
                  <a:pt x="1947" y="2513"/>
                </a:lnTo>
                <a:lnTo>
                  <a:pt x="1947" y="2513"/>
                </a:lnTo>
                <a:lnTo>
                  <a:pt x="1954" y="2520"/>
                </a:lnTo>
                <a:lnTo>
                  <a:pt x="1960" y="2527"/>
                </a:lnTo>
                <a:lnTo>
                  <a:pt x="1960" y="2540"/>
                </a:lnTo>
                <a:lnTo>
                  <a:pt x="1954" y="2533"/>
                </a:lnTo>
                <a:lnTo>
                  <a:pt x="1960" y="2547"/>
                </a:lnTo>
                <a:lnTo>
                  <a:pt x="1967" y="2554"/>
                </a:lnTo>
                <a:lnTo>
                  <a:pt x="1967" y="2561"/>
                </a:lnTo>
                <a:lnTo>
                  <a:pt x="1967" y="2575"/>
                </a:lnTo>
                <a:lnTo>
                  <a:pt x="1967" y="2582"/>
                </a:lnTo>
                <a:lnTo>
                  <a:pt x="1960" y="2588"/>
                </a:lnTo>
                <a:lnTo>
                  <a:pt x="1954" y="2588"/>
                </a:lnTo>
                <a:lnTo>
                  <a:pt x="1960" y="2582"/>
                </a:lnTo>
                <a:lnTo>
                  <a:pt x="1960" y="2588"/>
                </a:lnTo>
                <a:lnTo>
                  <a:pt x="1954" y="2588"/>
                </a:lnTo>
                <a:lnTo>
                  <a:pt x="1947" y="2595"/>
                </a:lnTo>
                <a:lnTo>
                  <a:pt x="1947" y="2602"/>
                </a:lnTo>
                <a:lnTo>
                  <a:pt x="1940" y="2602"/>
                </a:lnTo>
                <a:lnTo>
                  <a:pt x="1940" y="2595"/>
                </a:lnTo>
                <a:lnTo>
                  <a:pt x="1926" y="2602"/>
                </a:lnTo>
                <a:lnTo>
                  <a:pt x="1926" y="2609"/>
                </a:lnTo>
                <a:lnTo>
                  <a:pt x="1892" y="2609"/>
                </a:lnTo>
                <a:lnTo>
                  <a:pt x="1851" y="2609"/>
                </a:lnTo>
                <a:lnTo>
                  <a:pt x="1851" y="2602"/>
                </a:lnTo>
                <a:lnTo>
                  <a:pt x="1823" y="2623"/>
                </a:lnTo>
                <a:lnTo>
                  <a:pt x="1823" y="2623"/>
                </a:lnTo>
                <a:lnTo>
                  <a:pt x="1817" y="2630"/>
                </a:lnTo>
                <a:lnTo>
                  <a:pt x="1817" y="2630"/>
                </a:lnTo>
                <a:lnTo>
                  <a:pt x="1810" y="2643"/>
                </a:lnTo>
                <a:lnTo>
                  <a:pt x="1817" y="2643"/>
                </a:lnTo>
                <a:lnTo>
                  <a:pt x="1817" y="2657"/>
                </a:lnTo>
                <a:lnTo>
                  <a:pt x="1810" y="2657"/>
                </a:lnTo>
                <a:lnTo>
                  <a:pt x="1803" y="2664"/>
                </a:lnTo>
                <a:lnTo>
                  <a:pt x="1810" y="2664"/>
                </a:lnTo>
                <a:lnTo>
                  <a:pt x="1810" y="2671"/>
                </a:lnTo>
                <a:lnTo>
                  <a:pt x="1803" y="2671"/>
                </a:lnTo>
                <a:lnTo>
                  <a:pt x="1796" y="2678"/>
                </a:lnTo>
                <a:lnTo>
                  <a:pt x="1796" y="2685"/>
                </a:lnTo>
                <a:lnTo>
                  <a:pt x="1789" y="2685"/>
                </a:lnTo>
                <a:lnTo>
                  <a:pt x="1789" y="2678"/>
                </a:lnTo>
                <a:lnTo>
                  <a:pt x="1769" y="2705"/>
                </a:lnTo>
                <a:lnTo>
                  <a:pt x="1769" y="2705"/>
                </a:lnTo>
                <a:lnTo>
                  <a:pt x="1741" y="2726"/>
                </a:lnTo>
                <a:lnTo>
                  <a:pt x="1748" y="2726"/>
                </a:lnTo>
                <a:lnTo>
                  <a:pt x="1748" y="2733"/>
                </a:lnTo>
                <a:lnTo>
                  <a:pt x="1748" y="2739"/>
                </a:lnTo>
                <a:lnTo>
                  <a:pt x="1741" y="2733"/>
                </a:lnTo>
                <a:lnTo>
                  <a:pt x="1748" y="2739"/>
                </a:lnTo>
                <a:lnTo>
                  <a:pt x="1748" y="2746"/>
                </a:lnTo>
                <a:lnTo>
                  <a:pt x="1734" y="2760"/>
                </a:lnTo>
                <a:lnTo>
                  <a:pt x="1734" y="2767"/>
                </a:lnTo>
                <a:lnTo>
                  <a:pt x="1727" y="2767"/>
                </a:lnTo>
                <a:lnTo>
                  <a:pt x="1727" y="2767"/>
                </a:lnTo>
                <a:lnTo>
                  <a:pt x="1700" y="2774"/>
                </a:lnTo>
                <a:lnTo>
                  <a:pt x="1693" y="2774"/>
                </a:lnTo>
                <a:lnTo>
                  <a:pt x="1652" y="2767"/>
                </a:lnTo>
                <a:lnTo>
                  <a:pt x="1652" y="2760"/>
                </a:lnTo>
                <a:lnTo>
                  <a:pt x="1645" y="2753"/>
                </a:lnTo>
                <a:lnTo>
                  <a:pt x="1631" y="2739"/>
                </a:lnTo>
                <a:lnTo>
                  <a:pt x="1638" y="2739"/>
                </a:lnTo>
                <a:lnTo>
                  <a:pt x="1618" y="2753"/>
                </a:lnTo>
                <a:lnTo>
                  <a:pt x="1611" y="2760"/>
                </a:lnTo>
                <a:lnTo>
                  <a:pt x="1577" y="2753"/>
                </a:lnTo>
                <a:lnTo>
                  <a:pt x="1583" y="2746"/>
                </a:lnTo>
                <a:lnTo>
                  <a:pt x="1556" y="2760"/>
                </a:lnTo>
                <a:lnTo>
                  <a:pt x="1556" y="2767"/>
                </a:lnTo>
                <a:lnTo>
                  <a:pt x="1535" y="2774"/>
                </a:lnTo>
                <a:lnTo>
                  <a:pt x="1535" y="2774"/>
                </a:lnTo>
                <a:lnTo>
                  <a:pt x="1494" y="2781"/>
                </a:lnTo>
                <a:lnTo>
                  <a:pt x="1494" y="2781"/>
                </a:lnTo>
                <a:lnTo>
                  <a:pt x="1467" y="2781"/>
                </a:lnTo>
                <a:lnTo>
                  <a:pt x="1467" y="2781"/>
                </a:lnTo>
                <a:lnTo>
                  <a:pt x="1433" y="2787"/>
                </a:lnTo>
                <a:lnTo>
                  <a:pt x="1433" y="2781"/>
                </a:lnTo>
                <a:lnTo>
                  <a:pt x="1419" y="2794"/>
                </a:lnTo>
                <a:lnTo>
                  <a:pt x="1419" y="2787"/>
                </a:lnTo>
                <a:lnTo>
                  <a:pt x="1433" y="2801"/>
                </a:lnTo>
                <a:lnTo>
                  <a:pt x="1433" y="2801"/>
                </a:lnTo>
                <a:lnTo>
                  <a:pt x="1439" y="2815"/>
                </a:lnTo>
                <a:lnTo>
                  <a:pt x="1446" y="2822"/>
                </a:lnTo>
                <a:lnTo>
                  <a:pt x="1446" y="2829"/>
                </a:lnTo>
                <a:lnTo>
                  <a:pt x="1439" y="2829"/>
                </a:lnTo>
                <a:lnTo>
                  <a:pt x="1433" y="2836"/>
                </a:lnTo>
                <a:lnTo>
                  <a:pt x="1439" y="2836"/>
                </a:lnTo>
                <a:lnTo>
                  <a:pt x="1439" y="2842"/>
                </a:lnTo>
                <a:lnTo>
                  <a:pt x="1433" y="2842"/>
                </a:lnTo>
                <a:lnTo>
                  <a:pt x="1426" y="2849"/>
                </a:lnTo>
                <a:lnTo>
                  <a:pt x="1419" y="2856"/>
                </a:lnTo>
                <a:lnTo>
                  <a:pt x="1426" y="2856"/>
                </a:lnTo>
                <a:lnTo>
                  <a:pt x="1426" y="2863"/>
                </a:lnTo>
                <a:lnTo>
                  <a:pt x="1419" y="2863"/>
                </a:lnTo>
                <a:lnTo>
                  <a:pt x="1412" y="2870"/>
                </a:lnTo>
                <a:lnTo>
                  <a:pt x="1412" y="2877"/>
                </a:lnTo>
                <a:lnTo>
                  <a:pt x="1392" y="2884"/>
                </a:lnTo>
                <a:lnTo>
                  <a:pt x="1398" y="2877"/>
                </a:lnTo>
                <a:lnTo>
                  <a:pt x="1398" y="2884"/>
                </a:lnTo>
                <a:lnTo>
                  <a:pt x="1392" y="2884"/>
                </a:lnTo>
                <a:lnTo>
                  <a:pt x="1378" y="2890"/>
                </a:lnTo>
                <a:lnTo>
                  <a:pt x="1378" y="2890"/>
                </a:lnTo>
                <a:lnTo>
                  <a:pt x="1371" y="2897"/>
                </a:lnTo>
                <a:lnTo>
                  <a:pt x="1371" y="2904"/>
                </a:lnTo>
                <a:lnTo>
                  <a:pt x="1364" y="2904"/>
                </a:lnTo>
                <a:lnTo>
                  <a:pt x="1357" y="2904"/>
                </a:lnTo>
                <a:lnTo>
                  <a:pt x="1357" y="2904"/>
                </a:lnTo>
                <a:lnTo>
                  <a:pt x="1337" y="2911"/>
                </a:lnTo>
                <a:lnTo>
                  <a:pt x="1337" y="2904"/>
                </a:lnTo>
                <a:lnTo>
                  <a:pt x="1330" y="2911"/>
                </a:lnTo>
                <a:lnTo>
                  <a:pt x="1330" y="2918"/>
                </a:lnTo>
                <a:lnTo>
                  <a:pt x="1323" y="2918"/>
                </a:lnTo>
                <a:lnTo>
                  <a:pt x="1316" y="2918"/>
                </a:lnTo>
                <a:lnTo>
                  <a:pt x="1323" y="2911"/>
                </a:lnTo>
                <a:lnTo>
                  <a:pt x="1323" y="2918"/>
                </a:lnTo>
                <a:lnTo>
                  <a:pt x="1316" y="2925"/>
                </a:lnTo>
                <a:lnTo>
                  <a:pt x="1309" y="2925"/>
                </a:lnTo>
                <a:lnTo>
                  <a:pt x="1309" y="2918"/>
                </a:lnTo>
                <a:lnTo>
                  <a:pt x="1302" y="2925"/>
                </a:lnTo>
                <a:lnTo>
                  <a:pt x="1309" y="2925"/>
                </a:lnTo>
                <a:lnTo>
                  <a:pt x="1309" y="2932"/>
                </a:lnTo>
                <a:lnTo>
                  <a:pt x="1302" y="2932"/>
                </a:lnTo>
                <a:lnTo>
                  <a:pt x="1296" y="2939"/>
                </a:lnTo>
                <a:lnTo>
                  <a:pt x="1302" y="2939"/>
                </a:lnTo>
                <a:lnTo>
                  <a:pt x="1302" y="2945"/>
                </a:lnTo>
                <a:lnTo>
                  <a:pt x="1302" y="2952"/>
                </a:lnTo>
                <a:lnTo>
                  <a:pt x="1302" y="2959"/>
                </a:lnTo>
                <a:lnTo>
                  <a:pt x="1296" y="2952"/>
                </a:lnTo>
                <a:lnTo>
                  <a:pt x="1302" y="2952"/>
                </a:lnTo>
                <a:lnTo>
                  <a:pt x="1309" y="2959"/>
                </a:lnTo>
                <a:lnTo>
                  <a:pt x="1309" y="2973"/>
                </a:lnTo>
                <a:lnTo>
                  <a:pt x="1309" y="2980"/>
                </a:lnTo>
                <a:lnTo>
                  <a:pt x="1309" y="2987"/>
                </a:lnTo>
                <a:lnTo>
                  <a:pt x="1309" y="2993"/>
                </a:lnTo>
                <a:lnTo>
                  <a:pt x="1309" y="3000"/>
                </a:lnTo>
                <a:lnTo>
                  <a:pt x="1309" y="3007"/>
                </a:lnTo>
                <a:lnTo>
                  <a:pt x="1302" y="3014"/>
                </a:lnTo>
                <a:lnTo>
                  <a:pt x="1296" y="3014"/>
                </a:lnTo>
                <a:lnTo>
                  <a:pt x="1302" y="3007"/>
                </a:lnTo>
                <a:lnTo>
                  <a:pt x="1302" y="3014"/>
                </a:lnTo>
                <a:lnTo>
                  <a:pt x="1296" y="3014"/>
                </a:lnTo>
                <a:lnTo>
                  <a:pt x="1289" y="3021"/>
                </a:lnTo>
                <a:lnTo>
                  <a:pt x="1289" y="3021"/>
                </a:lnTo>
                <a:lnTo>
                  <a:pt x="1282" y="3035"/>
                </a:lnTo>
                <a:lnTo>
                  <a:pt x="1282" y="3035"/>
                </a:lnTo>
                <a:lnTo>
                  <a:pt x="1275" y="3042"/>
                </a:lnTo>
                <a:lnTo>
                  <a:pt x="1268" y="3048"/>
                </a:lnTo>
                <a:lnTo>
                  <a:pt x="1275" y="3048"/>
                </a:lnTo>
                <a:lnTo>
                  <a:pt x="1275" y="3055"/>
                </a:lnTo>
                <a:lnTo>
                  <a:pt x="1268" y="3055"/>
                </a:lnTo>
                <a:lnTo>
                  <a:pt x="1241" y="3076"/>
                </a:lnTo>
                <a:lnTo>
                  <a:pt x="1220" y="3090"/>
                </a:lnTo>
                <a:lnTo>
                  <a:pt x="1220" y="3090"/>
                </a:lnTo>
                <a:lnTo>
                  <a:pt x="1213" y="3096"/>
                </a:lnTo>
                <a:lnTo>
                  <a:pt x="1213" y="3103"/>
                </a:lnTo>
                <a:lnTo>
                  <a:pt x="1206" y="3103"/>
                </a:lnTo>
                <a:lnTo>
                  <a:pt x="1206" y="3096"/>
                </a:lnTo>
                <a:lnTo>
                  <a:pt x="1200" y="3103"/>
                </a:lnTo>
                <a:lnTo>
                  <a:pt x="1200" y="3110"/>
                </a:lnTo>
                <a:lnTo>
                  <a:pt x="1158" y="3117"/>
                </a:lnTo>
                <a:lnTo>
                  <a:pt x="1158" y="3117"/>
                </a:lnTo>
                <a:lnTo>
                  <a:pt x="1152" y="3117"/>
                </a:lnTo>
                <a:lnTo>
                  <a:pt x="1152" y="3110"/>
                </a:lnTo>
                <a:lnTo>
                  <a:pt x="1145" y="3117"/>
                </a:lnTo>
                <a:lnTo>
                  <a:pt x="1145" y="3124"/>
                </a:lnTo>
                <a:lnTo>
                  <a:pt x="1138" y="3124"/>
                </a:lnTo>
                <a:lnTo>
                  <a:pt x="1131" y="3124"/>
                </a:lnTo>
                <a:lnTo>
                  <a:pt x="1138" y="3117"/>
                </a:lnTo>
                <a:lnTo>
                  <a:pt x="1138" y="3124"/>
                </a:lnTo>
                <a:lnTo>
                  <a:pt x="1131" y="3124"/>
                </a:lnTo>
                <a:lnTo>
                  <a:pt x="1124" y="3131"/>
                </a:lnTo>
                <a:lnTo>
                  <a:pt x="1124" y="3138"/>
                </a:lnTo>
                <a:lnTo>
                  <a:pt x="1117" y="3138"/>
                </a:lnTo>
                <a:lnTo>
                  <a:pt x="1124" y="3131"/>
                </a:lnTo>
                <a:lnTo>
                  <a:pt x="1124" y="3138"/>
                </a:lnTo>
                <a:lnTo>
                  <a:pt x="1117" y="3145"/>
                </a:lnTo>
                <a:lnTo>
                  <a:pt x="1110" y="3145"/>
                </a:lnTo>
                <a:lnTo>
                  <a:pt x="1104" y="3145"/>
                </a:lnTo>
                <a:lnTo>
                  <a:pt x="1104" y="3138"/>
                </a:lnTo>
                <a:lnTo>
                  <a:pt x="1097" y="3145"/>
                </a:lnTo>
                <a:lnTo>
                  <a:pt x="1097" y="3151"/>
                </a:lnTo>
                <a:lnTo>
                  <a:pt x="1076" y="3151"/>
                </a:lnTo>
                <a:lnTo>
                  <a:pt x="1069" y="3151"/>
                </a:lnTo>
                <a:lnTo>
                  <a:pt x="1062" y="3151"/>
                </a:lnTo>
                <a:lnTo>
                  <a:pt x="1056" y="3151"/>
                </a:lnTo>
                <a:lnTo>
                  <a:pt x="1056" y="3151"/>
                </a:lnTo>
                <a:lnTo>
                  <a:pt x="1035" y="3158"/>
                </a:lnTo>
                <a:lnTo>
                  <a:pt x="1028" y="3158"/>
                </a:lnTo>
                <a:lnTo>
                  <a:pt x="1008" y="3151"/>
                </a:lnTo>
                <a:lnTo>
                  <a:pt x="1014" y="3151"/>
                </a:lnTo>
                <a:lnTo>
                  <a:pt x="1008" y="3151"/>
                </a:lnTo>
                <a:lnTo>
                  <a:pt x="987" y="3151"/>
                </a:lnTo>
                <a:lnTo>
                  <a:pt x="987" y="3145"/>
                </a:lnTo>
                <a:lnTo>
                  <a:pt x="980" y="3151"/>
                </a:lnTo>
                <a:lnTo>
                  <a:pt x="980" y="3158"/>
                </a:lnTo>
                <a:lnTo>
                  <a:pt x="973" y="3158"/>
                </a:lnTo>
                <a:lnTo>
                  <a:pt x="966" y="3158"/>
                </a:lnTo>
                <a:lnTo>
                  <a:pt x="960" y="3158"/>
                </a:lnTo>
                <a:lnTo>
                  <a:pt x="960" y="3151"/>
                </a:lnTo>
                <a:lnTo>
                  <a:pt x="953" y="3158"/>
                </a:lnTo>
                <a:lnTo>
                  <a:pt x="953" y="3165"/>
                </a:lnTo>
                <a:lnTo>
                  <a:pt x="946" y="3165"/>
                </a:lnTo>
                <a:lnTo>
                  <a:pt x="953" y="3158"/>
                </a:lnTo>
                <a:lnTo>
                  <a:pt x="953" y="3165"/>
                </a:lnTo>
                <a:lnTo>
                  <a:pt x="953" y="3172"/>
                </a:lnTo>
                <a:lnTo>
                  <a:pt x="946" y="3172"/>
                </a:lnTo>
                <a:lnTo>
                  <a:pt x="939" y="3179"/>
                </a:lnTo>
                <a:lnTo>
                  <a:pt x="946" y="3179"/>
                </a:lnTo>
                <a:lnTo>
                  <a:pt x="946" y="3186"/>
                </a:lnTo>
                <a:lnTo>
                  <a:pt x="946" y="3193"/>
                </a:lnTo>
                <a:lnTo>
                  <a:pt x="946" y="3213"/>
                </a:lnTo>
                <a:lnTo>
                  <a:pt x="939" y="3206"/>
                </a:lnTo>
                <a:lnTo>
                  <a:pt x="946" y="3220"/>
                </a:lnTo>
                <a:lnTo>
                  <a:pt x="953" y="3220"/>
                </a:lnTo>
                <a:lnTo>
                  <a:pt x="960" y="3254"/>
                </a:lnTo>
                <a:lnTo>
                  <a:pt x="966" y="3282"/>
                </a:lnTo>
                <a:lnTo>
                  <a:pt x="966" y="3289"/>
                </a:lnTo>
                <a:lnTo>
                  <a:pt x="966" y="3309"/>
                </a:lnTo>
                <a:lnTo>
                  <a:pt x="966" y="3302"/>
                </a:lnTo>
                <a:lnTo>
                  <a:pt x="973" y="3330"/>
                </a:lnTo>
                <a:lnTo>
                  <a:pt x="966" y="3330"/>
                </a:lnTo>
                <a:lnTo>
                  <a:pt x="973" y="3344"/>
                </a:lnTo>
                <a:lnTo>
                  <a:pt x="980" y="3357"/>
                </a:lnTo>
                <a:lnTo>
                  <a:pt x="987" y="3364"/>
                </a:lnTo>
                <a:lnTo>
                  <a:pt x="987" y="3371"/>
                </a:lnTo>
                <a:lnTo>
                  <a:pt x="980" y="3364"/>
                </a:lnTo>
                <a:lnTo>
                  <a:pt x="987" y="3364"/>
                </a:lnTo>
                <a:lnTo>
                  <a:pt x="994" y="3371"/>
                </a:lnTo>
                <a:lnTo>
                  <a:pt x="994" y="3378"/>
                </a:lnTo>
                <a:lnTo>
                  <a:pt x="994" y="3385"/>
                </a:lnTo>
                <a:lnTo>
                  <a:pt x="994" y="3392"/>
                </a:lnTo>
                <a:lnTo>
                  <a:pt x="994" y="3385"/>
                </a:lnTo>
                <a:lnTo>
                  <a:pt x="1001" y="3405"/>
                </a:lnTo>
                <a:lnTo>
                  <a:pt x="1001" y="3412"/>
                </a:lnTo>
                <a:lnTo>
                  <a:pt x="1001" y="3419"/>
                </a:lnTo>
                <a:lnTo>
                  <a:pt x="1001" y="3426"/>
                </a:lnTo>
                <a:lnTo>
                  <a:pt x="994" y="3419"/>
                </a:lnTo>
                <a:lnTo>
                  <a:pt x="1001" y="3426"/>
                </a:lnTo>
                <a:lnTo>
                  <a:pt x="1008" y="3433"/>
                </a:lnTo>
                <a:lnTo>
                  <a:pt x="1008" y="3440"/>
                </a:lnTo>
                <a:lnTo>
                  <a:pt x="1001" y="3433"/>
                </a:lnTo>
                <a:lnTo>
                  <a:pt x="1008" y="3447"/>
                </a:lnTo>
                <a:lnTo>
                  <a:pt x="1008" y="3447"/>
                </a:lnTo>
                <a:lnTo>
                  <a:pt x="1014" y="3453"/>
                </a:lnTo>
                <a:lnTo>
                  <a:pt x="1021" y="3460"/>
                </a:lnTo>
                <a:lnTo>
                  <a:pt x="1021" y="3460"/>
                </a:lnTo>
                <a:lnTo>
                  <a:pt x="1028" y="3460"/>
                </a:lnTo>
                <a:lnTo>
                  <a:pt x="1035" y="3467"/>
                </a:lnTo>
                <a:lnTo>
                  <a:pt x="1035" y="3474"/>
                </a:lnTo>
                <a:lnTo>
                  <a:pt x="1028" y="3467"/>
                </a:lnTo>
                <a:lnTo>
                  <a:pt x="1035" y="3467"/>
                </a:lnTo>
                <a:lnTo>
                  <a:pt x="1035" y="3467"/>
                </a:lnTo>
                <a:lnTo>
                  <a:pt x="1042" y="3474"/>
                </a:lnTo>
                <a:lnTo>
                  <a:pt x="1042" y="3474"/>
                </a:lnTo>
                <a:lnTo>
                  <a:pt x="1049" y="3474"/>
                </a:lnTo>
                <a:lnTo>
                  <a:pt x="1049" y="3474"/>
                </a:lnTo>
                <a:lnTo>
                  <a:pt x="1069" y="3481"/>
                </a:lnTo>
                <a:lnTo>
                  <a:pt x="1069" y="3481"/>
                </a:lnTo>
                <a:lnTo>
                  <a:pt x="1076" y="3481"/>
                </a:lnTo>
                <a:lnTo>
                  <a:pt x="1083" y="3488"/>
                </a:lnTo>
                <a:lnTo>
                  <a:pt x="1083" y="3495"/>
                </a:lnTo>
                <a:lnTo>
                  <a:pt x="1076" y="3488"/>
                </a:lnTo>
                <a:lnTo>
                  <a:pt x="1083" y="3488"/>
                </a:lnTo>
                <a:lnTo>
                  <a:pt x="1090" y="3495"/>
                </a:lnTo>
                <a:lnTo>
                  <a:pt x="1090" y="3502"/>
                </a:lnTo>
                <a:lnTo>
                  <a:pt x="1083" y="3495"/>
                </a:lnTo>
                <a:lnTo>
                  <a:pt x="1090" y="3495"/>
                </a:lnTo>
                <a:lnTo>
                  <a:pt x="1090" y="3495"/>
                </a:lnTo>
                <a:lnTo>
                  <a:pt x="1097" y="3508"/>
                </a:lnTo>
                <a:lnTo>
                  <a:pt x="1104" y="3515"/>
                </a:lnTo>
                <a:lnTo>
                  <a:pt x="1104" y="3522"/>
                </a:lnTo>
                <a:lnTo>
                  <a:pt x="1104" y="3529"/>
                </a:lnTo>
                <a:lnTo>
                  <a:pt x="1104" y="3543"/>
                </a:lnTo>
                <a:lnTo>
                  <a:pt x="1104" y="3556"/>
                </a:lnTo>
                <a:lnTo>
                  <a:pt x="1097" y="3556"/>
                </a:lnTo>
                <a:lnTo>
                  <a:pt x="1090" y="3570"/>
                </a:lnTo>
                <a:lnTo>
                  <a:pt x="1097" y="3570"/>
                </a:lnTo>
                <a:lnTo>
                  <a:pt x="1097" y="3577"/>
                </a:lnTo>
                <a:lnTo>
                  <a:pt x="1097" y="3577"/>
                </a:lnTo>
                <a:lnTo>
                  <a:pt x="1090" y="3598"/>
                </a:lnTo>
                <a:lnTo>
                  <a:pt x="1083" y="3598"/>
                </a:lnTo>
                <a:lnTo>
                  <a:pt x="1076" y="3611"/>
                </a:lnTo>
                <a:lnTo>
                  <a:pt x="1083" y="3611"/>
                </a:lnTo>
                <a:lnTo>
                  <a:pt x="1083" y="3618"/>
                </a:lnTo>
                <a:lnTo>
                  <a:pt x="1076" y="3618"/>
                </a:lnTo>
                <a:lnTo>
                  <a:pt x="1062" y="3639"/>
                </a:lnTo>
                <a:lnTo>
                  <a:pt x="1069" y="3639"/>
                </a:lnTo>
                <a:lnTo>
                  <a:pt x="1069" y="3646"/>
                </a:lnTo>
                <a:lnTo>
                  <a:pt x="1062" y="3653"/>
                </a:lnTo>
                <a:lnTo>
                  <a:pt x="1056" y="3653"/>
                </a:lnTo>
                <a:lnTo>
                  <a:pt x="1062" y="3646"/>
                </a:lnTo>
                <a:lnTo>
                  <a:pt x="1062" y="3659"/>
                </a:lnTo>
                <a:lnTo>
                  <a:pt x="1062" y="3666"/>
                </a:lnTo>
                <a:lnTo>
                  <a:pt x="1062" y="3666"/>
                </a:lnTo>
                <a:lnTo>
                  <a:pt x="1056" y="3687"/>
                </a:lnTo>
                <a:lnTo>
                  <a:pt x="1056" y="3687"/>
                </a:lnTo>
                <a:lnTo>
                  <a:pt x="1056" y="3694"/>
                </a:lnTo>
                <a:lnTo>
                  <a:pt x="1049" y="3687"/>
                </a:lnTo>
                <a:lnTo>
                  <a:pt x="1056" y="3687"/>
                </a:lnTo>
                <a:lnTo>
                  <a:pt x="1062" y="3694"/>
                </a:lnTo>
                <a:lnTo>
                  <a:pt x="1062" y="3701"/>
                </a:lnTo>
                <a:lnTo>
                  <a:pt x="1056" y="3694"/>
                </a:lnTo>
                <a:lnTo>
                  <a:pt x="1062" y="3701"/>
                </a:lnTo>
                <a:lnTo>
                  <a:pt x="1062" y="3701"/>
                </a:lnTo>
                <a:lnTo>
                  <a:pt x="1069" y="3701"/>
                </a:lnTo>
                <a:lnTo>
                  <a:pt x="1069" y="3701"/>
                </a:lnTo>
                <a:lnTo>
                  <a:pt x="1083" y="3708"/>
                </a:lnTo>
                <a:lnTo>
                  <a:pt x="1083" y="3708"/>
                </a:lnTo>
                <a:lnTo>
                  <a:pt x="1090" y="3714"/>
                </a:lnTo>
                <a:lnTo>
                  <a:pt x="1097" y="3721"/>
                </a:lnTo>
                <a:lnTo>
                  <a:pt x="1104" y="3728"/>
                </a:lnTo>
                <a:lnTo>
                  <a:pt x="1104" y="3728"/>
                </a:lnTo>
                <a:lnTo>
                  <a:pt x="1152" y="3762"/>
                </a:lnTo>
                <a:lnTo>
                  <a:pt x="1152" y="3762"/>
                </a:lnTo>
                <a:lnTo>
                  <a:pt x="1158" y="3769"/>
                </a:lnTo>
                <a:lnTo>
                  <a:pt x="1165" y="3776"/>
                </a:lnTo>
                <a:lnTo>
                  <a:pt x="1165" y="3776"/>
                </a:lnTo>
                <a:lnTo>
                  <a:pt x="1172" y="3790"/>
                </a:lnTo>
                <a:lnTo>
                  <a:pt x="1172" y="3790"/>
                </a:lnTo>
                <a:lnTo>
                  <a:pt x="1179" y="3797"/>
                </a:lnTo>
                <a:lnTo>
                  <a:pt x="1186" y="3804"/>
                </a:lnTo>
                <a:lnTo>
                  <a:pt x="1193" y="3810"/>
                </a:lnTo>
                <a:lnTo>
                  <a:pt x="1200" y="3817"/>
                </a:lnTo>
                <a:lnTo>
                  <a:pt x="1200" y="3831"/>
                </a:lnTo>
                <a:lnTo>
                  <a:pt x="1193" y="3824"/>
                </a:lnTo>
                <a:lnTo>
                  <a:pt x="1200" y="3838"/>
                </a:lnTo>
                <a:lnTo>
                  <a:pt x="1206" y="3852"/>
                </a:lnTo>
                <a:lnTo>
                  <a:pt x="1213" y="3859"/>
                </a:lnTo>
                <a:lnTo>
                  <a:pt x="1213" y="3865"/>
                </a:lnTo>
                <a:lnTo>
                  <a:pt x="1206" y="3859"/>
                </a:lnTo>
                <a:lnTo>
                  <a:pt x="1220" y="3886"/>
                </a:lnTo>
                <a:lnTo>
                  <a:pt x="1227" y="3893"/>
                </a:lnTo>
                <a:lnTo>
                  <a:pt x="1227" y="3900"/>
                </a:lnTo>
                <a:lnTo>
                  <a:pt x="1227" y="3913"/>
                </a:lnTo>
                <a:lnTo>
                  <a:pt x="1227" y="3907"/>
                </a:lnTo>
                <a:lnTo>
                  <a:pt x="1234" y="3927"/>
                </a:lnTo>
                <a:lnTo>
                  <a:pt x="1227" y="3927"/>
                </a:lnTo>
                <a:lnTo>
                  <a:pt x="1234" y="3934"/>
                </a:lnTo>
                <a:lnTo>
                  <a:pt x="1241" y="3934"/>
                </a:lnTo>
                <a:lnTo>
                  <a:pt x="1248" y="3968"/>
                </a:lnTo>
                <a:lnTo>
                  <a:pt x="1241" y="3968"/>
                </a:lnTo>
                <a:lnTo>
                  <a:pt x="1248" y="3982"/>
                </a:lnTo>
                <a:lnTo>
                  <a:pt x="1254" y="3996"/>
                </a:lnTo>
                <a:lnTo>
                  <a:pt x="1261" y="3996"/>
                </a:lnTo>
                <a:lnTo>
                  <a:pt x="1275" y="4037"/>
                </a:lnTo>
                <a:lnTo>
                  <a:pt x="1275" y="4044"/>
                </a:lnTo>
                <a:lnTo>
                  <a:pt x="1275" y="4051"/>
                </a:lnTo>
                <a:lnTo>
                  <a:pt x="1268" y="4044"/>
                </a:lnTo>
                <a:lnTo>
                  <a:pt x="1275" y="4051"/>
                </a:lnTo>
                <a:lnTo>
                  <a:pt x="1282" y="4058"/>
                </a:lnTo>
                <a:lnTo>
                  <a:pt x="1282" y="4078"/>
                </a:lnTo>
                <a:lnTo>
                  <a:pt x="1275" y="4071"/>
                </a:lnTo>
                <a:lnTo>
                  <a:pt x="1289" y="4099"/>
                </a:lnTo>
                <a:lnTo>
                  <a:pt x="1296" y="4106"/>
                </a:lnTo>
                <a:lnTo>
                  <a:pt x="1296" y="4113"/>
                </a:lnTo>
                <a:lnTo>
                  <a:pt x="1296" y="4119"/>
                </a:lnTo>
                <a:lnTo>
                  <a:pt x="1289" y="4113"/>
                </a:lnTo>
                <a:lnTo>
                  <a:pt x="1296" y="4119"/>
                </a:lnTo>
                <a:lnTo>
                  <a:pt x="1302" y="4126"/>
                </a:lnTo>
                <a:lnTo>
                  <a:pt x="1309" y="4133"/>
                </a:lnTo>
                <a:lnTo>
                  <a:pt x="1316" y="4140"/>
                </a:lnTo>
                <a:lnTo>
                  <a:pt x="1323" y="4147"/>
                </a:lnTo>
                <a:lnTo>
                  <a:pt x="1330" y="4154"/>
                </a:lnTo>
                <a:lnTo>
                  <a:pt x="1330" y="4154"/>
                </a:lnTo>
                <a:lnTo>
                  <a:pt x="1364" y="4174"/>
                </a:lnTo>
                <a:lnTo>
                  <a:pt x="1364" y="4174"/>
                </a:lnTo>
                <a:lnTo>
                  <a:pt x="1378" y="4174"/>
                </a:lnTo>
                <a:lnTo>
                  <a:pt x="1378" y="4174"/>
                </a:lnTo>
                <a:lnTo>
                  <a:pt x="1385" y="4181"/>
                </a:lnTo>
                <a:lnTo>
                  <a:pt x="1385" y="4181"/>
                </a:lnTo>
                <a:lnTo>
                  <a:pt x="1392" y="4181"/>
                </a:lnTo>
                <a:lnTo>
                  <a:pt x="1398" y="4188"/>
                </a:lnTo>
                <a:lnTo>
                  <a:pt x="1398" y="4195"/>
                </a:lnTo>
                <a:lnTo>
                  <a:pt x="1398" y="4209"/>
                </a:lnTo>
                <a:lnTo>
                  <a:pt x="1398" y="4222"/>
                </a:lnTo>
                <a:lnTo>
                  <a:pt x="1398" y="4236"/>
                </a:lnTo>
                <a:lnTo>
                  <a:pt x="1392" y="4229"/>
                </a:lnTo>
                <a:lnTo>
                  <a:pt x="1398" y="4243"/>
                </a:lnTo>
                <a:lnTo>
                  <a:pt x="1405" y="4250"/>
                </a:lnTo>
                <a:lnTo>
                  <a:pt x="1405" y="4257"/>
                </a:lnTo>
                <a:lnTo>
                  <a:pt x="1405" y="4284"/>
                </a:lnTo>
                <a:lnTo>
                  <a:pt x="1405" y="4277"/>
                </a:lnTo>
                <a:lnTo>
                  <a:pt x="1419" y="4319"/>
                </a:lnTo>
                <a:lnTo>
                  <a:pt x="1419" y="4325"/>
                </a:lnTo>
                <a:lnTo>
                  <a:pt x="1419" y="4339"/>
                </a:lnTo>
                <a:lnTo>
                  <a:pt x="1412" y="4339"/>
                </a:lnTo>
                <a:lnTo>
                  <a:pt x="1405" y="4346"/>
                </a:lnTo>
                <a:lnTo>
                  <a:pt x="1392" y="4360"/>
                </a:lnTo>
                <a:lnTo>
                  <a:pt x="1385" y="4367"/>
                </a:lnTo>
                <a:lnTo>
                  <a:pt x="1392" y="4367"/>
                </a:lnTo>
                <a:lnTo>
                  <a:pt x="1392" y="4373"/>
                </a:lnTo>
                <a:lnTo>
                  <a:pt x="1385" y="4373"/>
                </a:lnTo>
                <a:lnTo>
                  <a:pt x="1371" y="4408"/>
                </a:lnTo>
                <a:lnTo>
                  <a:pt x="1378" y="4408"/>
                </a:lnTo>
                <a:lnTo>
                  <a:pt x="1378" y="4428"/>
                </a:lnTo>
                <a:lnTo>
                  <a:pt x="1378" y="4456"/>
                </a:lnTo>
                <a:lnTo>
                  <a:pt x="1371" y="4456"/>
                </a:lnTo>
                <a:lnTo>
                  <a:pt x="1350" y="4476"/>
                </a:lnTo>
                <a:lnTo>
                  <a:pt x="1344" y="4483"/>
                </a:lnTo>
                <a:lnTo>
                  <a:pt x="1350" y="4483"/>
                </a:lnTo>
                <a:lnTo>
                  <a:pt x="1350" y="4490"/>
                </a:lnTo>
                <a:lnTo>
                  <a:pt x="1344" y="4490"/>
                </a:lnTo>
                <a:lnTo>
                  <a:pt x="1337" y="4497"/>
                </a:lnTo>
                <a:lnTo>
                  <a:pt x="1337" y="4504"/>
                </a:lnTo>
                <a:lnTo>
                  <a:pt x="1323" y="4504"/>
                </a:lnTo>
                <a:lnTo>
                  <a:pt x="1323" y="4497"/>
                </a:lnTo>
                <a:lnTo>
                  <a:pt x="1316" y="4511"/>
                </a:lnTo>
                <a:lnTo>
                  <a:pt x="1316" y="4518"/>
                </a:lnTo>
                <a:lnTo>
                  <a:pt x="1309" y="4518"/>
                </a:lnTo>
                <a:lnTo>
                  <a:pt x="1309" y="4511"/>
                </a:lnTo>
                <a:lnTo>
                  <a:pt x="1296" y="4525"/>
                </a:lnTo>
                <a:lnTo>
                  <a:pt x="1296" y="4525"/>
                </a:lnTo>
                <a:lnTo>
                  <a:pt x="1254" y="4545"/>
                </a:lnTo>
                <a:lnTo>
                  <a:pt x="1254" y="4552"/>
                </a:lnTo>
                <a:lnTo>
                  <a:pt x="1206" y="4566"/>
                </a:lnTo>
                <a:lnTo>
                  <a:pt x="1200" y="4566"/>
                </a:lnTo>
                <a:lnTo>
                  <a:pt x="1145" y="4559"/>
                </a:lnTo>
                <a:lnTo>
                  <a:pt x="1104" y="4559"/>
                </a:lnTo>
                <a:lnTo>
                  <a:pt x="1097" y="4559"/>
                </a:lnTo>
                <a:lnTo>
                  <a:pt x="1076" y="4552"/>
                </a:lnTo>
                <a:lnTo>
                  <a:pt x="1083" y="4552"/>
                </a:lnTo>
                <a:lnTo>
                  <a:pt x="1056" y="4552"/>
                </a:lnTo>
                <a:lnTo>
                  <a:pt x="1035" y="4552"/>
                </a:lnTo>
                <a:lnTo>
                  <a:pt x="1035" y="4552"/>
                </a:lnTo>
                <a:lnTo>
                  <a:pt x="1008" y="4559"/>
                </a:lnTo>
                <a:lnTo>
                  <a:pt x="1008" y="4552"/>
                </a:lnTo>
                <a:lnTo>
                  <a:pt x="994" y="4559"/>
                </a:lnTo>
                <a:lnTo>
                  <a:pt x="994" y="4566"/>
                </a:lnTo>
                <a:lnTo>
                  <a:pt x="884" y="4579"/>
                </a:lnTo>
                <a:lnTo>
                  <a:pt x="877" y="4573"/>
                </a:lnTo>
                <a:lnTo>
                  <a:pt x="857" y="4545"/>
                </a:lnTo>
                <a:lnTo>
                  <a:pt x="857" y="4545"/>
                </a:lnTo>
                <a:lnTo>
                  <a:pt x="829" y="4518"/>
                </a:lnTo>
                <a:lnTo>
                  <a:pt x="829" y="4518"/>
                </a:lnTo>
                <a:lnTo>
                  <a:pt x="823" y="4483"/>
                </a:lnTo>
                <a:lnTo>
                  <a:pt x="823" y="4483"/>
                </a:lnTo>
                <a:lnTo>
                  <a:pt x="823" y="4476"/>
                </a:lnTo>
                <a:lnTo>
                  <a:pt x="823" y="4463"/>
                </a:lnTo>
                <a:lnTo>
                  <a:pt x="823" y="4456"/>
                </a:lnTo>
                <a:lnTo>
                  <a:pt x="829" y="4435"/>
                </a:lnTo>
                <a:lnTo>
                  <a:pt x="836" y="4435"/>
                </a:lnTo>
                <a:lnTo>
                  <a:pt x="843" y="4435"/>
                </a:lnTo>
                <a:lnTo>
                  <a:pt x="857" y="4435"/>
                </a:lnTo>
                <a:lnTo>
                  <a:pt x="850" y="4435"/>
                </a:lnTo>
                <a:lnTo>
                  <a:pt x="857" y="4428"/>
                </a:lnTo>
                <a:lnTo>
                  <a:pt x="864" y="4422"/>
                </a:lnTo>
                <a:lnTo>
                  <a:pt x="864" y="4428"/>
                </a:lnTo>
                <a:lnTo>
                  <a:pt x="864" y="4408"/>
                </a:lnTo>
                <a:lnTo>
                  <a:pt x="864" y="4401"/>
                </a:lnTo>
                <a:lnTo>
                  <a:pt x="864" y="4401"/>
                </a:lnTo>
                <a:lnTo>
                  <a:pt x="857" y="4387"/>
                </a:lnTo>
                <a:lnTo>
                  <a:pt x="857" y="4387"/>
                </a:lnTo>
                <a:lnTo>
                  <a:pt x="829" y="4367"/>
                </a:lnTo>
                <a:lnTo>
                  <a:pt x="829" y="4367"/>
                </a:lnTo>
                <a:lnTo>
                  <a:pt x="816" y="4353"/>
                </a:lnTo>
                <a:lnTo>
                  <a:pt x="809" y="4346"/>
                </a:lnTo>
                <a:lnTo>
                  <a:pt x="809" y="4346"/>
                </a:lnTo>
                <a:lnTo>
                  <a:pt x="809" y="4339"/>
                </a:lnTo>
                <a:lnTo>
                  <a:pt x="809" y="4325"/>
                </a:lnTo>
                <a:lnTo>
                  <a:pt x="809" y="4319"/>
                </a:lnTo>
                <a:lnTo>
                  <a:pt x="829" y="4291"/>
                </a:lnTo>
                <a:lnTo>
                  <a:pt x="843" y="4270"/>
                </a:lnTo>
                <a:lnTo>
                  <a:pt x="850" y="4257"/>
                </a:lnTo>
                <a:lnTo>
                  <a:pt x="850" y="4264"/>
                </a:lnTo>
                <a:lnTo>
                  <a:pt x="843" y="4250"/>
                </a:lnTo>
                <a:lnTo>
                  <a:pt x="843" y="4250"/>
                </a:lnTo>
                <a:lnTo>
                  <a:pt x="843" y="4236"/>
                </a:lnTo>
                <a:lnTo>
                  <a:pt x="843" y="4236"/>
                </a:lnTo>
                <a:lnTo>
                  <a:pt x="829" y="4222"/>
                </a:lnTo>
                <a:lnTo>
                  <a:pt x="829" y="4222"/>
                </a:lnTo>
                <a:lnTo>
                  <a:pt x="816" y="4202"/>
                </a:lnTo>
                <a:lnTo>
                  <a:pt x="816" y="4202"/>
                </a:lnTo>
                <a:lnTo>
                  <a:pt x="809" y="4195"/>
                </a:lnTo>
                <a:lnTo>
                  <a:pt x="809" y="4195"/>
                </a:lnTo>
                <a:lnTo>
                  <a:pt x="802" y="4181"/>
                </a:lnTo>
                <a:lnTo>
                  <a:pt x="802" y="4181"/>
                </a:lnTo>
                <a:lnTo>
                  <a:pt x="802" y="4174"/>
                </a:lnTo>
                <a:lnTo>
                  <a:pt x="802" y="4174"/>
                </a:lnTo>
                <a:lnTo>
                  <a:pt x="795" y="4168"/>
                </a:lnTo>
                <a:lnTo>
                  <a:pt x="795" y="4161"/>
                </a:lnTo>
                <a:lnTo>
                  <a:pt x="802" y="4154"/>
                </a:lnTo>
                <a:lnTo>
                  <a:pt x="802" y="4161"/>
                </a:lnTo>
                <a:lnTo>
                  <a:pt x="802" y="4140"/>
                </a:lnTo>
                <a:lnTo>
                  <a:pt x="802" y="4126"/>
                </a:lnTo>
                <a:lnTo>
                  <a:pt x="802" y="4126"/>
                </a:lnTo>
                <a:lnTo>
                  <a:pt x="795" y="4119"/>
                </a:lnTo>
                <a:lnTo>
                  <a:pt x="788" y="4113"/>
                </a:lnTo>
                <a:lnTo>
                  <a:pt x="781" y="4106"/>
                </a:lnTo>
                <a:lnTo>
                  <a:pt x="775" y="4099"/>
                </a:lnTo>
                <a:lnTo>
                  <a:pt x="761" y="4085"/>
                </a:lnTo>
                <a:lnTo>
                  <a:pt x="761" y="4085"/>
                </a:lnTo>
                <a:lnTo>
                  <a:pt x="761" y="4078"/>
                </a:lnTo>
                <a:lnTo>
                  <a:pt x="761" y="4078"/>
                </a:lnTo>
                <a:lnTo>
                  <a:pt x="754" y="4071"/>
                </a:lnTo>
                <a:lnTo>
                  <a:pt x="754" y="4071"/>
                </a:lnTo>
                <a:lnTo>
                  <a:pt x="754" y="4051"/>
                </a:lnTo>
                <a:lnTo>
                  <a:pt x="754" y="4051"/>
                </a:lnTo>
                <a:lnTo>
                  <a:pt x="747" y="4023"/>
                </a:lnTo>
                <a:lnTo>
                  <a:pt x="754" y="4030"/>
                </a:lnTo>
                <a:lnTo>
                  <a:pt x="747" y="4030"/>
                </a:lnTo>
                <a:lnTo>
                  <a:pt x="740" y="4023"/>
                </a:lnTo>
                <a:lnTo>
                  <a:pt x="740" y="4016"/>
                </a:lnTo>
                <a:lnTo>
                  <a:pt x="740" y="4010"/>
                </a:lnTo>
                <a:lnTo>
                  <a:pt x="740" y="4010"/>
                </a:lnTo>
                <a:lnTo>
                  <a:pt x="733" y="3989"/>
                </a:lnTo>
                <a:lnTo>
                  <a:pt x="733" y="3989"/>
                </a:lnTo>
                <a:lnTo>
                  <a:pt x="733" y="3975"/>
                </a:lnTo>
                <a:lnTo>
                  <a:pt x="733" y="3975"/>
                </a:lnTo>
                <a:lnTo>
                  <a:pt x="720" y="3962"/>
                </a:lnTo>
                <a:lnTo>
                  <a:pt x="713" y="3955"/>
                </a:lnTo>
                <a:lnTo>
                  <a:pt x="713" y="3955"/>
                </a:lnTo>
                <a:lnTo>
                  <a:pt x="685" y="3934"/>
                </a:lnTo>
                <a:lnTo>
                  <a:pt x="685" y="3934"/>
                </a:lnTo>
                <a:lnTo>
                  <a:pt x="679" y="3927"/>
                </a:lnTo>
                <a:lnTo>
                  <a:pt x="679" y="3927"/>
                </a:lnTo>
                <a:lnTo>
                  <a:pt x="665" y="3907"/>
                </a:lnTo>
                <a:lnTo>
                  <a:pt x="665" y="3907"/>
                </a:lnTo>
                <a:lnTo>
                  <a:pt x="658" y="3900"/>
                </a:lnTo>
                <a:lnTo>
                  <a:pt x="658" y="3900"/>
                </a:lnTo>
                <a:lnTo>
                  <a:pt x="631" y="3879"/>
                </a:lnTo>
                <a:lnTo>
                  <a:pt x="631" y="3879"/>
                </a:lnTo>
                <a:lnTo>
                  <a:pt x="624" y="3865"/>
                </a:lnTo>
                <a:lnTo>
                  <a:pt x="624" y="3865"/>
                </a:lnTo>
                <a:lnTo>
                  <a:pt x="610" y="3859"/>
                </a:lnTo>
                <a:lnTo>
                  <a:pt x="610" y="3865"/>
                </a:lnTo>
                <a:lnTo>
                  <a:pt x="576" y="3859"/>
                </a:lnTo>
                <a:lnTo>
                  <a:pt x="528" y="3845"/>
                </a:lnTo>
                <a:lnTo>
                  <a:pt x="528" y="3838"/>
                </a:lnTo>
                <a:lnTo>
                  <a:pt x="514" y="3831"/>
                </a:lnTo>
                <a:lnTo>
                  <a:pt x="514" y="3831"/>
                </a:lnTo>
                <a:lnTo>
                  <a:pt x="500" y="3810"/>
                </a:lnTo>
                <a:lnTo>
                  <a:pt x="507" y="3817"/>
                </a:lnTo>
                <a:lnTo>
                  <a:pt x="493" y="3817"/>
                </a:lnTo>
                <a:lnTo>
                  <a:pt x="480" y="3817"/>
                </a:lnTo>
                <a:lnTo>
                  <a:pt x="466" y="3817"/>
                </a:lnTo>
                <a:lnTo>
                  <a:pt x="466" y="3810"/>
                </a:lnTo>
                <a:lnTo>
                  <a:pt x="452" y="3817"/>
                </a:lnTo>
                <a:lnTo>
                  <a:pt x="452" y="3824"/>
                </a:lnTo>
                <a:lnTo>
                  <a:pt x="432" y="3831"/>
                </a:lnTo>
                <a:lnTo>
                  <a:pt x="432" y="3831"/>
                </a:lnTo>
                <a:lnTo>
                  <a:pt x="418" y="3831"/>
                </a:lnTo>
                <a:lnTo>
                  <a:pt x="397" y="3831"/>
                </a:lnTo>
                <a:lnTo>
                  <a:pt x="391" y="3824"/>
                </a:lnTo>
                <a:lnTo>
                  <a:pt x="377" y="3817"/>
                </a:lnTo>
                <a:lnTo>
                  <a:pt x="377" y="3817"/>
                </a:lnTo>
                <a:lnTo>
                  <a:pt x="377" y="3810"/>
                </a:lnTo>
                <a:lnTo>
                  <a:pt x="377" y="3810"/>
                </a:lnTo>
                <a:lnTo>
                  <a:pt x="363" y="3797"/>
                </a:lnTo>
                <a:lnTo>
                  <a:pt x="363" y="3797"/>
                </a:lnTo>
                <a:lnTo>
                  <a:pt x="363" y="3783"/>
                </a:lnTo>
                <a:lnTo>
                  <a:pt x="363" y="3783"/>
                </a:lnTo>
                <a:lnTo>
                  <a:pt x="356" y="3756"/>
                </a:lnTo>
                <a:lnTo>
                  <a:pt x="356" y="3756"/>
                </a:lnTo>
                <a:lnTo>
                  <a:pt x="349" y="3749"/>
                </a:lnTo>
                <a:lnTo>
                  <a:pt x="343" y="3742"/>
                </a:lnTo>
                <a:lnTo>
                  <a:pt x="343" y="3742"/>
                </a:lnTo>
                <a:lnTo>
                  <a:pt x="329" y="3735"/>
                </a:lnTo>
                <a:lnTo>
                  <a:pt x="315" y="3728"/>
                </a:lnTo>
                <a:lnTo>
                  <a:pt x="315" y="3728"/>
                </a:lnTo>
                <a:lnTo>
                  <a:pt x="308" y="3701"/>
                </a:lnTo>
                <a:lnTo>
                  <a:pt x="308" y="3701"/>
                </a:lnTo>
                <a:lnTo>
                  <a:pt x="295" y="3694"/>
                </a:lnTo>
                <a:lnTo>
                  <a:pt x="295" y="3694"/>
                </a:lnTo>
                <a:lnTo>
                  <a:pt x="288" y="3687"/>
                </a:lnTo>
                <a:lnTo>
                  <a:pt x="288" y="3694"/>
                </a:lnTo>
                <a:lnTo>
                  <a:pt x="240" y="3680"/>
                </a:lnTo>
                <a:lnTo>
                  <a:pt x="219" y="3673"/>
                </a:lnTo>
                <a:lnTo>
                  <a:pt x="219" y="3666"/>
                </a:lnTo>
                <a:lnTo>
                  <a:pt x="206" y="3625"/>
                </a:lnTo>
                <a:lnTo>
                  <a:pt x="199" y="3598"/>
                </a:lnTo>
                <a:lnTo>
                  <a:pt x="199" y="3591"/>
                </a:lnTo>
                <a:lnTo>
                  <a:pt x="206" y="3570"/>
                </a:lnTo>
                <a:lnTo>
                  <a:pt x="206" y="3570"/>
                </a:lnTo>
                <a:lnTo>
                  <a:pt x="226" y="3550"/>
                </a:lnTo>
                <a:lnTo>
                  <a:pt x="233" y="3543"/>
                </a:lnTo>
                <a:lnTo>
                  <a:pt x="240" y="3536"/>
                </a:lnTo>
                <a:lnTo>
                  <a:pt x="254" y="3522"/>
                </a:lnTo>
                <a:lnTo>
                  <a:pt x="254" y="3522"/>
                </a:lnTo>
                <a:lnTo>
                  <a:pt x="274" y="3495"/>
                </a:lnTo>
                <a:lnTo>
                  <a:pt x="295" y="3467"/>
                </a:lnTo>
                <a:lnTo>
                  <a:pt x="295" y="3467"/>
                </a:lnTo>
                <a:lnTo>
                  <a:pt x="301" y="3453"/>
                </a:lnTo>
                <a:lnTo>
                  <a:pt x="301" y="3453"/>
                </a:lnTo>
                <a:lnTo>
                  <a:pt x="308" y="3447"/>
                </a:lnTo>
                <a:lnTo>
                  <a:pt x="315" y="3440"/>
                </a:lnTo>
                <a:lnTo>
                  <a:pt x="322" y="3433"/>
                </a:lnTo>
                <a:lnTo>
                  <a:pt x="329" y="3426"/>
                </a:lnTo>
                <a:lnTo>
                  <a:pt x="329" y="3433"/>
                </a:lnTo>
                <a:lnTo>
                  <a:pt x="329" y="3426"/>
                </a:lnTo>
                <a:lnTo>
                  <a:pt x="329" y="3419"/>
                </a:lnTo>
                <a:lnTo>
                  <a:pt x="336" y="3412"/>
                </a:lnTo>
                <a:lnTo>
                  <a:pt x="336" y="3419"/>
                </a:lnTo>
                <a:lnTo>
                  <a:pt x="336" y="3412"/>
                </a:lnTo>
                <a:lnTo>
                  <a:pt x="336" y="3405"/>
                </a:lnTo>
                <a:lnTo>
                  <a:pt x="336" y="3399"/>
                </a:lnTo>
                <a:lnTo>
                  <a:pt x="336" y="3392"/>
                </a:lnTo>
                <a:lnTo>
                  <a:pt x="336" y="3392"/>
                </a:lnTo>
                <a:lnTo>
                  <a:pt x="329" y="3385"/>
                </a:lnTo>
                <a:lnTo>
                  <a:pt x="329" y="3385"/>
                </a:lnTo>
                <a:lnTo>
                  <a:pt x="322" y="3371"/>
                </a:lnTo>
                <a:lnTo>
                  <a:pt x="322" y="3371"/>
                </a:lnTo>
                <a:lnTo>
                  <a:pt x="322" y="3364"/>
                </a:lnTo>
                <a:lnTo>
                  <a:pt x="322" y="3364"/>
                </a:lnTo>
                <a:lnTo>
                  <a:pt x="308" y="3357"/>
                </a:lnTo>
                <a:lnTo>
                  <a:pt x="308" y="3357"/>
                </a:lnTo>
                <a:lnTo>
                  <a:pt x="301" y="3344"/>
                </a:lnTo>
                <a:lnTo>
                  <a:pt x="308" y="3350"/>
                </a:lnTo>
                <a:lnTo>
                  <a:pt x="301" y="3350"/>
                </a:lnTo>
                <a:lnTo>
                  <a:pt x="295" y="3344"/>
                </a:lnTo>
                <a:lnTo>
                  <a:pt x="295" y="3337"/>
                </a:lnTo>
                <a:lnTo>
                  <a:pt x="295" y="3337"/>
                </a:lnTo>
                <a:lnTo>
                  <a:pt x="288" y="3330"/>
                </a:lnTo>
                <a:lnTo>
                  <a:pt x="288" y="3330"/>
                </a:lnTo>
                <a:lnTo>
                  <a:pt x="288" y="3323"/>
                </a:lnTo>
                <a:lnTo>
                  <a:pt x="288" y="3316"/>
                </a:lnTo>
                <a:lnTo>
                  <a:pt x="288" y="3316"/>
                </a:lnTo>
                <a:lnTo>
                  <a:pt x="281" y="3302"/>
                </a:lnTo>
                <a:lnTo>
                  <a:pt x="281" y="3302"/>
                </a:lnTo>
                <a:lnTo>
                  <a:pt x="274" y="3275"/>
                </a:lnTo>
                <a:lnTo>
                  <a:pt x="260" y="3234"/>
                </a:lnTo>
                <a:lnTo>
                  <a:pt x="260" y="3234"/>
                </a:lnTo>
                <a:lnTo>
                  <a:pt x="260" y="3179"/>
                </a:lnTo>
                <a:lnTo>
                  <a:pt x="260" y="3172"/>
                </a:lnTo>
                <a:lnTo>
                  <a:pt x="281" y="3131"/>
                </a:lnTo>
                <a:lnTo>
                  <a:pt x="281" y="3131"/>
                </a:lnTo>
                <a:lnTo>
                  <a:pt x="308" y="3096"/>
                </a:lnTo>
                <a:lnTo>
                  <a:pt x="308" y="3096"/>
                </a:lnTo>
                <a:lnTo>
                  <a:pt x="315" y="3083"/>
                </a:lnTo>
                <a:lnTo>
                  <a:pt x="315" y="3090"/>
                </a:lnTo>
                <a:lnTo>
                  <a:pt x="315" y="3076"/>
                </a:lnTo>
                <a:lnTo>
                  <a:pt x="315" y="3069"/>
                </a:lnTo>
                <a:lnTo>
                  <a:pt x="322" y="3062"/>
                </a:lnTo>
                <a:lnTo>
                  <a:pt x="322" y="3069"/>
                </a:lnTo>
                <a:lnTo>
                  <a:pt x="322" y="3042"/>
                </a:lnTo>
                <a:lnTo>
                  <a:pt x="322" y="3035"/>
                </a:lnTo>
                <a:lnTo>
                  <a:pt x="329" y="3021"/>
                </a:lnTo>
                <a:lnTo>
                  <a:pt x="329" y="3028"/>
                </a:lnTo>
                <a:lnTo>
                  <a:pt x="329" y="3014"/>
                </a:lnTo>
                <a:lnTo>
                  <a:pt x="329" y="3007"/>
                </a:lnTo>
                <a:lnTo>
                  <a:pt x="329" y="3000"/>
                </a:lnTo>
                <a:lnTo>
                  <a:pt x="329" y="3000"/>
                </a:lnTo>
                <a:lnTo>
                  <a:pt x="322" y="2987"/>
                </a:lnTo>
                <a:lnTo>
                  <a:pt x="322" y="2987"/>
                </a:lnTo>
                <a:lnTo>
                  <a:pt x="322" y="2980"/>
                </a:lnTo>
                <a:lnTo>
                  <a:pt x="322" y="2980"/>
                </a:lnTo>
                <a:lnTo>
                  <a:pt x="315" y="2973"/>
                </a:lnTo>
                <a:lnTo>
                  <a:pt x="315" y="2973"/>
                </a:lnTo>
                <a:lnTo>
                  <a:pt x="308" y="2952"/>
                </a:lnTo>
                <a:lnTo>
                  <a:pt x="308" y="2952"/>
                </a:lnTo>
                <a:lnTo>
                  <a:pt x="301" y="2939"/>
                </a:lnTo>
                <a:lnTo>
                  <a:pt x="301" y="2939"/>
                </a:lnTo>
                <a:lnTo>
                  <a:pt x="301" y="2932"/>
                </a:lnTo>
                <a:lnTo>
                  <a:pt x="301" y="2925"/>
                </a:lnTo>
                <a:lnTo>
                  <a:pt x="301" y="2925"/>
                </a:lnTo>
                <a:lnTo>
                  <a:pt x="295" y="2911"/>
                </a:lnTo>
                <a:lnTo>
                  <a:pt x="295" y="2911"/>
                </a:lnTo>
                <a:lnTo>
                  <a:pt x="288" y="2904"/>
                </a:lnTo>
                <a:lnTo>
                  <a:pt x="288" y="2904"/>
                </a:lnTo>
                <a:lnTo>
                  <a:pt x="281" y="2890"/>
                </a:lnTo>
                <a:lnTo>
                  <a:pt x="281" y="2890"/>
                </a:lnTo>
                <a:lnTo>
                  <a:pt x="281" y="2870"/>
                </a:lnTo>
                <a:lnTo>
                  <a:pt x="281" y="2870"/>
                </a:lnTo>
                <a:lnTo>
                  <a:pt x="274" y="2856"/>
                </a:lnTo>
                <a:lnTo>
                  <a:pt x="274" y="2856"/>
                </a:lnTo>
                <a:lnTo>
                  <a:pt x="274" y="2849"/>
                </a:lnTo>
                <a:lnTo>
                  <a:pt x="274" y="2836"/>
                </a:lnTo>
                <a:lnTo>
                  <a:pt x="274" y="2836"/>
                </a:lnTo>
                <a:lnTo>
                  <a:pt x="267" y="2822"/>
                </a:lnTo>
                <a:lnTo>
                  <a:pt x="267" y="2822"/>
                </a:lnTo>
                <a:lnTo>
                  <a:pt x="267" y="2808"/>
                </a:lnTo>
                <a:lnTo>
                  <a:pt x="267" y="2808"/>
                </a:lnTo>
                <a:lnTo>
                  <a:pt x="260" y="2774"/>
                </a:lnTo>
                <a:lnTo>
                  <a:pt x="254" y="2719"/>
                </a:lnTo>
                <a:lnTo>
                  <a:pt x="254" y="2719"/>
                </a:lnTo>
                <a:lnTo>
                  <a:pt x="233" y="2664"/>
                </a:lnTo>
                <a:lnTo>
                  <a:pt x="233" y="2664"/>
                </a:lnTo>
                <a:lnTo>
                  <a:pt x="226" y="2616"/>
                </a:lnTo>
                <a:lnTo>
                  <a:pt x="219" y="2568"/>
                </a:lnTo>
                <a:lnTo>
                  <a:pt x="219" y="2568"/>
                </a:lnTo>
                <a:lnTo>
                  <a:pt x="199" y="2527"/>
                </a:lnTo>
                <a:lnTo>
                  <a:pt x="199" y="2527"/>
                </a:lnTo>
                <a:lnTo>
                  <a:pt x="192" y="2492"/>
                </a:lnTo>
                <a:lnTo>
                  <a:pt x="185" y="2458"/>
                </a:lnTo>
                <a:lnTo>
                  <a:pt x="185" y="2458"/>
                </a:lnTo>
                <a:lnTo>
                  <a:pt x="185" y="2437"/>
                </a:lnTo>
                <a:lnTo>
                  <a:pt x="185" y="2430"/>
                </a:lnTo>
                <a:lnTo>
                  <a:pt x="192" y="2396"/>
                </a:lnTo>
                <a:lnTo>
                  <a:pt x="192" y="2403"/>
                </a:lnTo>
                <a:lnTo>
                  <a:pt x="192" y="2389"/>
                </a:lnTo>
                <a:lnTo>
                  <a:pt x="192" y="2389"/>
                </a:lnTo>
                <a:lnTo>
                  <a:pt x="185" y="2376"/>
                </a:lnTo>
                <a:lnTo>
                  <a:pt x="178" y="2362"/>
                </a:lnTo>
                <a:lnTo>
                  <a:pt x="164" y="2341"/>
                </a:lnTo>
                <a:lnTo>
                  <a:pt x="151" y="2321"/>
                </a:lnTo>
                <a:lnTo>
                  <a:pt x="151" y="2321"/>
                </a:lnTo>
                <a:lnTo>
                  <a:pt x="144" y="2293"/>
                </a:lnTo>
                <a:lnTo>
                  <a:pt x="144" y="2293"/>
                </a:lnTo>
                <a:lnTo>
                  <a:pt x="144" y="2286"/>
                </a:lnTo>
                <a:lnTo>
                  <a:pt x="144" y="2279"/>
                </a:lnTo>
                <a:lnTo>
                  <a:pt x="151" y="2286"/>
                </a:lnTo>
                <a:lnTo>
                  <a:pt x="144" y="2286"/>
                </a:lnTo>
                <a:lnTo>
                  <a:pt x="137" y="2279"/>
                </a:lnTo>
                <a:lnTo>
                  <a:pt x="137" y="2273"/>
                </a:lnTo>
                <a:lnTo>
                  <a:pt x="137" y="2252"/>
                </a:lnTo>
                <a:lnTo>
                  <a:pt x="137" y="2245"/>
                </a:lnTo>
                <a:lnTo>
                  <a:pt x="137" y="2245"/>
                </a:lnTo>
                <a:lnTo>
                  <a:pt x="130" y="2231"/>
                </a:lnTo>
                <a:lnTo>
                  <a:pt x="130" y="2231"/>
                </a:lnTo>
                <a:lnTo>
                  <a:pt x="130" y="2218"/>
                </a:lnTo>
                <a:lnTo>
                  <a:pt x="130" y="2218"/>
                </a:lnTo>
                <a:lnTo>
                  <a:pt x="123" y="2211"/>
                </a:lnTo>
                <a:lnTo>
                  <a:pt x="123" y="2211"/>
                </a:lnTo>
                <a:lnTo>
                  <a:pt x="116" y="2197"/>
                </a:lnTo>
                <a:lnTo>
                  <a:pt x="116" y="2197"/>
                </a:lnTo>
                <a:lnTo>
                  <a:pt x="103" y="2190"/>
                </a:lnTo>
                <a:lnTo>
                  <a:pt x="103" y="2190"/>
                </a:lnTo>
                <a:lnTo>
                  <a:pt x="89" y="2176"/>
                </a:lnTo>
                <a:lnTo>
                  <a:pt x="75" y="2163"/>
                </a:lnTo>
                <a:lnTo>
                  <a:pt x="68" y="2156"/>
                </a:lnTo>
                <a:lnTo>
                  <a:pt x="55" y="2142"/>
                </a:lnTo>
                <a:lnTo>
                  <a:pt x="48" y="2135"/>
                </a:lnTo>
                <a:lnTo>
                  <a:pt x="41" y="2128"/>
                </a:lnTo>
                <a:lnTo>
                  <a:pt x="41" y="2128"/>
                </a:lnTo>
                <a:lnTo>
                  <a:pt x="34" y="2115"/>
                </a:lnTo>
                <a:lnTo>
                  <a:pt x="34" y="2115"/>
                </a:lnTo>
                <a:lnTo>
                  <a:pt x="34" y="2108"/>
                </a:lnTo>
                <a:lnTo>
                  <a:pt x="34" y="2101"/>
                </a:lnTo>
                <a:lnTo>
                  <a:pt x="34" y="2087"/>
                </a:lnTo>
                <a:lnTo>
                  <a:pt x="34" y="2080"/>
                </a:lnTo>
                <a:lnTo>
                  <a:pt x="34" y="2067"/>
                </a:lnTo>
                <a:lnTo>
                  <a:pt x="34" y="2067"/>
                </a:lnTo>
                <a:lnTo>
                  <a:pt x="27" y="2060"/>
                </a:lnTo>
                <a:lnTo>
                  <a:pt x="27" y="2060"/>
                </a:lnTo>
                <a:lnTo>
                  <a:pt x="27" y="2053"/>
                </a:lnTo>
                <a:lnTo>
                  <a:pt x="34" y="2060"/>
                </a:lnTo>
                <a:lnTo>
                  <a:pt x="27" y="2060"/>
                </a:lnTo>
                <a:lnTo>
                  <a:pt x="20" y="2053"/>
                </a:lnTo>
                <a:lnTo>
                  <a:pt x="20" y="2046"/>
                </a:lnTo>
                <a:lnTo>
                  <a:pt x="20" y="2046"/>
                </a:lnTo>
                <a:lnTo>
                  <a:pt x="14" y="2039"/>
                </a:lnTo>
                <a:lnTo>
                  <a:pt x="7" y="2032"/>
                </a:lnTo>
                <a:lnTo>
                  <a:pt x="14" y="2039"/>
                </a:lnTo>
                <a:lnTo>
                  <a:pt x="7" y="2039"/>
                </a:lnTo>
                <a:lnTo>
                  <a:pt x="0" y="2032"/>
                </a:lnTo>
                <a:lnTo>
                  <a:pt x="0" y="2025"/>
                </a:lnTo>
                <a:lnTo>
                  <a:pt x="0" y="2019"/>
                </a:lnTo>
                <a:lnTo>
                  <a:pt x="0" y="2012"/>
                </a:lnTo>
                <a:lnTo>
                  <a:pt x="0" y="2005"/>
                </a:lnTo>
                <a:lnTo>
                  <a:pt x="7" y="1977"/>
                </a:lnTo>
                <a:lnTo>
                  <a:pt x="7" y="1984"/>
                </a:lnTo>
                <a:lnTo>
                  <a:pt x="7" y="1977"/>
                </a:lnTo>
                <a:lnTo>
                  <a:pt x="7" y="1970"/>
                </a:lnTo>
                <a:lnTo>
                  <a:pt x="14" y="1964"/>
                </a:lnTo>
                <a:lnTo>
                  <a:pt x="20" y="1964"/>
                </a:lnTo>
                <a:lnTo>
                  <a:pt x="14" y="1964"/>
                </a:lnTo>
                <a:lnTo>
                  <a:pt x="20" y="1957"/>
                </a:lnTo>
                <a:lnTo>
                  <a:pt x="27" y="1957"/>
                </a:lnTo>
                <a:lnTo>
                  <a:pt x="34" y="1957"/>
                </a:lnTo>
                <a:lnTo>
                  <a:pt x="41" y="1957"/>
                </a:lnTo>
                <a:lnTo>
                  <a:pt x="41" y="1957"/>
                </a:lnTo>
                <a:lnTo>
                  <a:pt x="55" y="1964"/>
                </a:lnTo>
                <a:lnTo>
                  <a:pt x="55" y="1964"/>
                </a:lnTo>
                <a:lnTo>
                  <a:pt x="62" y="1964"/>
                </a:lnTo>
                <a:lnTo>
                  <a:pt x="68" y="1970"/>
                </a:lnTo>
                <a:lnTo>
                  <a:pt x="68" y="1977"/>
                </a:lnTo>
                <a:lnTo>
                  <a:pt x="55" y="1970"/>
                </a:lnTo>
                <a:lnTo>
                  <a:pt x="89" y="1957"/>
                </a:lnTo>
                <a:lnTo>
                  <a:pt x="89" y="1957"/>
                </a:lnTo>
                <a:lnTo>
                  <a:pt x="110" y="1936"/>
                </a:lnTo>
                <a:lnTo>
                  <a:pt x="110" y="1936"/>
                </a:lnTo>
                <a:lnTo>
                  <a:pt x="116" y="1916"/>
                </a:lnTo>
                <a:lnTo>
                  <a:pt x="116" y="1916"/>
                </a:lnTo>
                <a:lnTo>
                  <a:pt x="123" y="1909"/>
                </a:lnTo>
                <a:lnTo>
                  <a:pt x="130" y="1902"/>
                </a:lnTo>
                <a:lnTo>
                  <a:pt x="130" y="1902"/>
                </a:lnTo>
                <a:lnTo>
                  <a:pt x="137" y="1881"/>
                </a:lnTo>
                <a:lnTo>
                  <a:pt x="144" y="1854"/>
                </a:lnTo>
                <a:lnTo>
                  <a:pt x="144" y="1861"/>
                </a:lnTo>
                <a:lnTo>
                  <a:pt x="144" y="1854"/>
                </a:lnTo>
                <a:lnTo>
                  <a:pt x="144" y="1840"/>
                </a:lnTo>
                <a:lnTo>
                  <a:pt x="144" y="1840"/>
                </a:lnTo>
                <a:lnTo>
                  <a:pt x="130" y="1826"/>
                </a:lnTo>
                <a:lnTo>
                  <a:pt x="130" y="1826"/>
                </a:lnTo>
                <a:lnTo>
                  <a:pt x="130" y="1819"/>
                </a:lnTo>
                <a:lnTo>
                  <a:pt x="130" y="1813"/>
                </a:lnTo>
                <a:lnTo>
                  <a:pt x="130" y="1806"/>
                </a:lnTo>
                <a:lnTo>
                  <a:pt x="137" y="1799"/>
                </a:lnTo>
                <a:lnTo>
                  <a:pt x="151" y="1799"/>
                </a:lnTo>
                <a:lnTo>
                  <a:pt x="144" y="1799"/>
                </a:lnTo>
                <a:lnTo>
                  <a:pt x="164" y="1792"/>
                </a:lnTo>
                <a:lnTo>
                  <a:pt x="171" y="1792"/>
                </a:lnTo>
                <a:lnTo>
                  <a:pt x="185" y="1792"/>
                </a:lnTo>
                <a:lnTo>
                  <a:pt x="192" y="1792"/>
                </a:lnTo>
                <a:lnTo>
                  <a:pt x="185" y="1799"/>
                </a:lnTo>
                <a:lnTo>
                  <a:pt x="185" y="1792"/>
                </a:lnTo>
                <a:lnTo>
                  <a:pt x="192" y="1785"/>
                </a:lnTo>
                <a:lnTo>
                  <a:pt x="199" y="1785"/>
                </a:lnTo>
                <a:lnTo>
                  <a:pt x="192" y="1792"/>
                </a:lnTo>
                <a:lnTo>
                  <a:pt x="192" y="1785"/>
                </a:lnTo>
                <a:lnTo>
                  <a:pt x="192" y="1778"/>
                </a:lnTo>
                <a:lnTo>
                  <a:pt x="192" y="1771"/>
                </a:lnTo>
                <a:lnTo>
                  <a:pt x="199" y="1764"/>
                </a:lnTo>
                <a:lnTo>
                  <a:pt x="199" y="1771"/>
                </a:lnTo>
                <a:lnTo>
                  <a:pt x="199" y="1751"/>
                </a:lnTo>
                <a:lnTo>
                  <a:pt x="199" y="1744"/>
                </a:lnTo>
                <a:lnTo>
                  <a:pt x="206" y="1737"/>
                </a:lnTo>
                <a:lnTo>
                  <a:pt x="212" y="1737"/>
                </a:lnTo>
                <a:lnTo>
                  <a:pt x="206" y="1744"/>
                </a:lnTo>
                <a:lnTo>
                  <a:pt x="206" y="1737"/>
                </a:lnTo>
                <a:lnTo>
                  <a:pt x="206" y="1730"/>
                </a:lnTo>
                <a:lnTo>
                  <a:pt x="212" y="1723"/>
                </a:lnTo>
                <a:lnTo>
                  <a:pt x="219" y="1723"/>
                </a:lnTo>
                <a:lnTo>
                  <a:pt x="226" y="1723"/>
                </a:lnTo>
                <a:lnTo>
                  <a:pt x="219" y="1723"/>
                </a:lnTo>
                <a:lnTo>
                  <a:pt x="226" y="1716"/>
                </a:lnTo>
                <a:lnTo>
                  <a:pt x="233" y="1716"/>
                </a:lnTo>
                <a:lnTo>
                  <a:pt x="240" y="1716"/>
                </a:lnTo>
                <a:lnTo>
                  <a:pt x="233" y="1716"/>
                </a:lnTo>
                <a:lnTo>
                  <a:pt x="247" y="1710"/>
                </a:lnTo>
                <a:lnTo>
                  <a:pt x="254" y="1710"/>
                </a:lnTo>
                <a:lnTo>
                  <a:pt x="260" y="1710"/>
                </a:lnTo>
                <a:lnTo>
                  <a:pt x="267" y="1710"/>
                </a:lnTo>
                <a:lnTo>
                  <a:pt x="260" y="1710"/>
                </a:lnTo>
                <a:lnTo>
                  <a:pt x="281" y="1703"/>
                </a:lnTo>
                <a:lnTo>
                  <a:pt x="288" y="1703"/>
                </a:lnTo>
                <a:lnTo>
                  <a:pt x="301" y="1703"/>
                </a:lnTo>
                <a:lnTo>
                  <a:pt x="308" y="1703"/>
                </a:lnTo>
                <a:lnTo>
                  <a:pt x="301" y="1703"/>
                </a:lnTo>
                <a:lnTo>
                  <a:pt x="315" y="1696"/>
                </a:lnTo>
                <a:lnTo>
                  <a:pt x="322" y="1696"/>
                </a:lnTo>
                <a:lnTo>
                  <a:pt x="329" y="1696"/>
                </a:lnTo>
                <a:lnTo>
                  <a:pt x="322" y="1696"/>
                </a:lnTo>
                <a:lnTo>
                  <a:pt x="336" y="1689"/>
                </a:lnTo>
                <a:lnTo>
                  <a:pt x="343" y="1689"/>
                </a:lnTo>
                <a:lnTo>
                  <a:pt x="349" y="1689"/>
                </a:lnTo>
                <a:lnTo>
                  <a:pt x="343" y="1689"/>
                </a:lnTo>
                <a:lnTo>
                  <a:pt x="349" y="1682"/>
                </a:lnTo>
                <a:lnTo>
                  <a:pt x="356" y="1682"/>
                </a:lnTo>
                <a:lnTo>
                  <a:pt x="370" y="1682"/>
                </a:lnTo>
                <a:lnTo>
                  <a:pt x="377" y="1682"/>
                </a:lnTo>
                <a:lnTo>
                  <a:pt x="370" y="1682"/>
                </a:lnTo>
                <a:lnTo>
                  <a:pt x="377" y="1675"/>
                </a:lnTo>
                <a:lnTo>
                  <a:pt x="384" y="1675"/>
                </a:lnTo>
                <a:lnTo>
                  <a:pt x="391" y="1675"/>
                </a:lnTo>
                <a:lnTo>
                  <a:pt x="384" y="1682"/>
                </a:lnTo>
                <a:lnTo>
                  <a:pt x="384" y="1675"/>
                </a:lnTo>
                <a:lnTo>
                  <a:pt x="391" y="1668"/>
                </a:lnTo>
                <a:lnTo>
                  <a:pt x="397" y="1668"/>
                </a:lnTo>
                <a:lnTo>
                  <a:pt x="391" y="1675"/>
                </a:lnTo>
                <a:lnTo>
                  <a:pt x="391" y="1668"/>
                </a:lnTo>
                <a:lnTo>
                  <a:pt x="397" y="1675"/>
                </a:lnTo>
                <a:lnTo>
                  <a:pt x="391" y="1675"/>
                </a:lnTo>
                <a:lnTo>
                  <a:pt x="384" y="1668"/>
                </a:lnTo>
                <a:lnTo>
                  <a:pt x="384" y="1662"/>
                </a:lnTo>
                <a:lnTo>
                  <a:pt x="391" y="1668"/>
                </a:lnTo>
                <a:lnTo>
                  <a:pt x="384" y="1668"/>
                </a:lnTo>
                <a:lnTo>
                  <a:pt x="377" y="1662"/>
                </a:lnTo>
                <a:lnTo>
                  <a:pt x="370" y="1648"/>
                </a:lnTo>
                <a:lnTo>
                  <a:pt x="370" y="1648"/>
                </a:lnTo>
                <a:lnTo>
                  <a:pt x="363" y="1641"/>
                </a:lnTo>
                <a:lnTo>
                  <a:pt x="356" y="1634"/>
                </a:lnTo>
                <a:lnTo>
                  <a:pt x="356" y="1634"/>
                </a:lnTo>
                <a:lnTo>
                  <a:pt x="336" y="1620"/>
                </a:lnTo>
                <a:lnTo>
                  <a:pt x="336" y="1620"/>
                </a:lnTo>
                <a:lnTo>
                  <a:pt x="322" y="1607"/>
                </a:lnTo>
                <a:lnTo>
                  <a:pt x="322" y="1613"/>
                </a:lnTo>
                <a:lnTo>
                  <a:pt x="301" y="1607"/>
                </a:lnTo>
                <a:lnTo>
                  <a:pt x="301" y="1600"/>
                </a:lnTo>
                <a:lnTo>
                  <a:pt x="295" y="1593"/>
                </a:lnTo>
                <a:lnTo>
                  <a:pt x="295" y="1593"/>
                </a:lnTo>
                <a:lnTo>
                  <a:pt x="281" y="1586"/>
                </a:lnTo>
                <a:lnTo>
                  <a:pt x="267" y="1579"/>
                </a:lnTo>
                <a:lnTo>
                  <a:pt x="267" y="1579"/>
                </a:lnTo>
                <a:lnTo>
                  <a:pt x="260" y="1572"/>
                </a:lnTo>
                <a:lnTo>
                  <a:pt x="267" y="1579"/>
                </a:lnTo>
                <a:lnTo>
                  <a:pt x="260" y="1579"/>
                </a:lnTo>
                <a:lnTo>
                  <a:pt x="254" y="1572"/>
                </a:lnTo>
                <a:lnTo>
                  <a:pt x="240" y="1565"/>
                </a:lnTo>
                <a:lnTo>
                  <a:pt x="240" y="1565"/>
                </a:lnTo>
                <a:lnTo>
                  <a:pt x="233" y="1552"/>
                </a:lnTo>
                <a:lnTo>
                  <a:pt x="240" y="1559"/>
                </a:lnTo>
                <a:lnTo>
                  <a:pt x="233" y="1559"/>
                </a:lnTo>
                <a:lnTo>
                  <a:pt x="226" y="1552"/>
                </a:lnTo>
                <a:lnTo>
                  <a:pt x="219" y="1545"/>
                </a:lnTo>
                <a:lnTo>
                  <a:pt x="219" y="1545"/>
                </a:lnTo>
                <a:lnTo>
                  <a:pt x="219" y="1538"/>
                </a:lnTo>
                <a:lnTo>
                  <a:pt x="219" y="1538"/>
                </a:lnTo>
                <a:lnTo>
                  <a:pt x="212" y="1531"/>
                </a:lnTo>
                <a:lnTo>
                  <a:pt x="212" y="1531"/>
                </a:lnTo>
                <a:lnTo>
                  <a:pt x="206" y="1510"/>
                </a:lnTo>
                <a:lnTo>
                  <a:pt x="212" y="1517"/>
                </a:lnTo>
                <a:lnTo>
                  <a:pt x="206" y="1517"/>
                </a:lnTo>
                <a:lnTo>
                  <a:pt x="199" y="1510"/>
                </a:lnTo>
                <a:lnTo>
                  <a:pt x="199" y="1504"/>
                </a:lnTo>
                <a:lnTo>
                  <a:pt x="199" y="1497"/>
                </a:lnTo>
                <a:lnTo>
                  <a:pt x="199" y="1490"/>
                </a:lnTo>
                <a:lnTo>
                  <a:pt x="199" y="1483"/>
                </a:lnTo>
                <a:lnTo>
                  <a:pt x="199" y="1476"/>
                </a:lnTo>
                <a:lnTo>
                  <a:pt x="199" y="1469"/>
                </a:lnTo>
                <a:lnTo>
                  <a:pt x="199" y="1462"/>
                </a:lnTo>
                <a:lnTo>
                  <a:pt x="206" y="1442"/>
                </a:lnTo>
                <a:lnTo>
                  <a:pt x="206" y="1442"/>
                </a:lnTo>
                <a:lnTo>
                  <a:pt x="212" y="1435"/>
                </a:lnTo>
                <a:lnTo>
                  <a:pt x="212" y="1442"/>
                </a:lnTo>
                <a:lnTo>
                  <a:pt x="212" y="1435"/>
                </a:lnTo>
                <a:lnTo>
                  <a:pt x="212" y="1428"/>
                </a:lnTo>
                <a:lnTo>
                  <a:pt x="212" y="1421"/>
                </a:lnTo>
                <a:lnTo>
                  <a:pt x="212" y="1414"/>
                </a:lnTo>
                <a:lnTo>
                  <a:pt x="212" y="1407"/>
                </a:lnTo>
                <a:lnTo>
                  <a:pt x="212" y="1401"/>
                </a:lnTo>
                <a:lnTo>
                  <a:pt x="212" y="1394"/>
                </a:lnTo>
                <a:lnTo>
                  <a:pt x="219" y="1401"/>
                </a:lnTo>
                <a:lnTo>
                  <a:pt x="212" y="1401"/>
                </a:lnTo>
                <a:lnTo>
                  <a:pt x="206" y="1394"/>
                </a:lnTo>
                <a:lnTo>
                  <a:pt x="199" y="1380"/>
                </a:lnTo>
                <a:lnTo>
                  <a:pt x="199" y="1380"/>
                </a:lnTo>
                <a:lnTo>
                  <a:pt x="199" y="1373"/>
                </a:lnTo>
                <a:lnTo>
                  <a:pt x="199" y="1373"/>
                </a:lnTo>
                <a:lnTo>
                  <a:pt x="192" y="1366"/>
                </a:lnTo>
                <a:lnTo>
                  <a:pt x="192" y="1366"/>
                </a:lnTo>
                <a:lnTo>
                  <a:pt x="192" y="1359"/>
                </a:lnTo>
                <a:lnTo>
                  <a:pt x="192" y="1353"/>
                </a:lnTo>
                <a:lnTo>
                  <a:pt x="199" y="1346"/>
                </a:lnTo>
                <a:lnTo>
                  <a:pt x="206" y="1346"/>
                </a:lnTo>
                <a:lnTo>
                  <a:pt x="199" y="1353"/>
                </a:lnTo>
                <a:lnTo>
                  <a:pt x="199" y="1346"/>
                </a:lnTo>
                <a:lnTo>
                  <a:pt x="199" y="1339"/>
                </a:lnTo>
                <a:lnTo>
                  <a:pt x="199" y="1318"/>
                </a:lnTo>
                <a:lnTo>
                  <a:pt x="199" y="1311"/>
                </a:lnTo>
                <a:lnTo>
                  <a:pt x="199" y="1304"/>
                </a:lnTo>
                <a:lnTo>
                  <a:pt x="199" y="1304"/>
                </a:lnTo>
                <a:lnTo>
                  <a:pt x="192" y="1298"/>
                </a:lnTo>
                <a:lnTo>
                  <a:pt x="192" y="1298"/>
                </a:lnTo>
                <a:lnTo>
                  <a:pt x="185" y="1284"/>
                </a:lnTo>
                <a:lnTo>
                  <a:pt x="192" y="1291"/>
                </a:lnTo>
                <a:lnTo>
                  <a:pt x="185" y="1291"/>
                </a:lnTo>
                <a:lnTo>
                  <a:pt x="178" y="1284"/>
                </a:lnTo>
                <a:lnTo>
                  <a:pt x="178" y="1277"/>
                </a:lnTo>
                <a:lnTo>
                  <a:pt x="178" y="1270"/>
                </a:lnTo>
                <a:lnTo>
                  <a:pt x="178" y="1263"/>
                </a:lnTo>
                <a:lnTo>
                  <a:pt x="178" y="1256"/>
                </a:lnTo>
                <a:lnTo>
                  <a:pt x="178" y="1250"/>
                </a:lnTo>
                <a:lnTo>
                  <a:pt x="178" y="1243"/>
                </a:lnTo>
                <a:lnTo>
                  <a:pt x="178" y="1236"/>
                </a:lnTo>
                <a:lnTo>
                  <a:pt x="178" y="1236"/>
                </a:lnTo>
                <a:lnTo>
                  <a:pt x="171" y="1215"/>
                </a:lnTo>
                <a:lnTo>
                  <a:pt x="171" y="1215"/>
                </a:lnTo>
                <a:lnTo>
                  <a:pt x="171" y="1208"/>
                </a:lnTo>
                <a:lnTo>
                  <a:pt x="171" y="1201"/>
                </a:lnTo>
                <a:lnTo>
                  <a:pt x="171" y="1195"/>
                </a:lnTo>
                <a:lnTo>
                  <a:pt x="171" y="1188"/>
                </a:lnTo>
                <a:lnTo>
                  <a:pt x="178" y="1181"/>
                </a:lnTo>
                <a:lnTo>
                  <a:pt x="178" y="1188"/>
                </a:lnTo>
                <a:lnTo>
                  <a:pt x="178" y="1181"/>
                </a:lnTo>
                <a:lnTo>
                  <a:pt x="178" y="1174"/>
                </a:lnTo>
                <a:lnTo>
                  <a:pt x="185" y="1167"/>
                </a:lnTo>
                <a:lnTo>
                  <a:pt x="192" y="1167"/>
                </a:lnTo>
                <a:lnTo>
                  <a:pt x="185" y="1174"/>
                </a:lnTo>
                <a:lnTo>
                  <a:pt x="185" y="1167"/>
                </a:lnTo>
                <a:lnTo>
                  <a:pt x="192" y="1160"/>
                </a:lnTo>
                <a:lnTo>
                  <a:pt x="199" y="1160"/>
                </a:lnTo>
                <a:lnTo>
                  <a:pt x="192" y="1160"/>
                </a:lnTo>
                <a:lnTo>
                  <a:pt x="199" y="1153"/>
                </a:lnTo>
                <a:lnTo>
                  <a:pt x="206" y="1153"/>
                </a:lnTo>
                <a:lnTo>
                  <a:pt x="212" y="1153"/>
                </a:lnTo>
                <a:lnTo>
                  <a:pt x="206" y="1153"/>
                </a:lnTo>
                <a:lnTo>
                  <a:pt x="219" y="1147"/>
                </a:lnTo>
                <a:lnTo>
                  <a:pt x="226" y="1147"/>
                </a:lnTo>
                <a:lnTo>
                  <a:pt x="233" y="1147"/>
                </a:lnTo>
                <a:lnTo>
                  <a:pt x="240" y="1147"/>
                </a:lnTo>
                <a:lnTo>
                  <a:pt x="233" y="1147"/>
                </a:lnTo>
                <a:lnTo>
                  <a:pt x="254" y="1140"/>
                </a:lnTo>
                <a:lnTo>
                  <a:pt x="260" y="1140"/>
                </a:lnTo>
                <a:lnTo>
                  <a:pt x="267" y="1140"/>
                </a:lnTo>
                <a:lnTo>
                  <a:pt x="260" y="1140"/>
                </a:lnTo>
                <a:lnTo>
                  <a:pt x="281" y="1133"/>
                </a:lnTo>
                <a:lnTo>
                  <a:pt x="281" y="1133"/>
                </a:lnTo>
                <a:lnTo>
                  <a:pt x="288" y="1126"/>
                </a:lnTo>
                <a:lnTo>
                  <a:pt x="295" y="1119"/>
                </a:lnTo>
                <a:lnTo>
                  <a:pt x="295" y="1119"/>
                </a:lnTo>
                <a:lnTo>
                  <a:pt x="315" y="1105"/>
                </a:lnTo>
                <a:lnTo>
                  <a:pt x="315" y="1105"/>
                </a:lnTo>
                <a:lnTo>
                  <a:pt x="322" y="1099"/>
                </a:lnTo>
                <a:lnTo>
                  <a:pt x="329" y="1092"/>
                </a:lnTo>
                <a:lnTo>
                  <a:pt x="329" y="1099"/>
                </a:lnTo>
                <a:lnTo>
                  <a:pt x="329" y="1092"/>
                </a:lnTo>
                <a:lnTo>
                  <a:pt x="329" y="1085"/>
                </a:lnTo>
                <a:lnTo>
                  <a:pt x="329" y="1078"/>
                </a:lnTo>
                <a:lnTo>
                  <a:pt x="329" y="1078"/>
                </a:lnTo>
                <a:lnTo>
                  <a:pt x="322" y="1071"/>
                </a:lnTo>
                <a:lnTo>
                  <a:pt x="322" y="1071"/>
                </a:lnTo>
                <a:lnTo>
                  <a:pt x="322" y="1064"/>
                </a:lnTo>
                <a:lnTo>
                  <a:pt x="322" y="1064"/>
                </a:lnTo>
                <a:lnTo>
                  <a:pt x="308" y="1044"/>
                </a:lnTo>
                <a:lnTo>
                  <a:pt x="308" y="1044"/>
                </a:lnTo>
                <a:lnTo>
                  <a:pt x="301" y="1037"/>
                </a:lnTo>
                <a:lnTo>
                  <a:pt x="301" y="1037"/>
                </a:lnTo>
                <a:lnTo>
                  <a:pt x="301" y="1030"/>
                </a:lnTo>
                <a:lnTo>
                  <a:pt x="301" y="1023"/>
                </a:lnTo>
                <a:lnTo>
                  <a:pt x="301" y="1016"/>
                </a:lnTo>
                <a:lnTo>
                  <a:pt x="301" y="1002"/>
                </a:lnTo>
                <a:lnTo>
                  <a:pt x="301" y="996"/>
                </a:lnTo>
                <a:lnTo>
                  <a:pt x="301" y="989"/>
                </a:lnTo>
                <a:lnTo>
                  <a:pt x="308" y="975"/>
                </a:lnTo>
                <a:lnTo>
                  <a:pt x="308" y="975"/>
                </a:lnTo>
                <a:lnTo>
                  <a:pt x="315" y="954"/>
                </a:lnTo>
                <a:lnTo>
                  <a:pt x="315" y="961"/>
                </a:lnTo>
                <a:lnTo>
                  <a:pt x="315" y="954"/>
                </a:lnTo>
                <a:lnTo>
                  <a:pt x="315" y="947"/>
                </a:lnTo>
                <a:lnTo>
                  <a:pt x="322" y="941"/>
                </a:lnTo>
                <a:lnTo>
                  <a:pt x="322" y="947"/>
                </a:lnTo>
                <a:lnTo>
                  <a:pt x="322" y="941"/>
                </a:lnTo>
                <a:lnTo>
                  <a:pt x="329" y="934"/>
                </a:lnTo>
                <a:lnTo>
                  <a:pt x="336" y="934"/>
                </a:lnTo>
                <a:lnTo>
                  <a:pt x="329" y="934"/>
                </a:lnTo>
                <a:lnTo>
                  <a:pt x="343" y="920"/>
                </a:lnTo>
                <a:lnTo>
                  <a:pt x="356" y="906"/>
                </a:lnTo>
                <a:lnTo>
                  <a:pt x="370" y="893"/>
                </a:lnTo>
                <a:lnTo>
                  <a:pt x="370" y="893"/>
                </a:lnTo>
                <a:lnTo>
                  <a:pt x="377" y="879"/>
                </a:lnTo>
                <a:lnTo>
                  <a:pt x="377" y="879"/>
                </a:lnTo>
                <a:lnTo>
                  <a:pt x="384" y="872"/>
                </a:lnTo>
                <a:lnTo>
                  <a:pt x="384" y="879"/>
                </a:lnTo>
                <a:lnTo>
                  <a:pt x="384" y="872"/>
                </a:lnTo>
                <a:lnTo>
                  <a:pt x="384" y="865"/>
                </a:lnTo>
                <a:lnTo>
                  <a:pt x="384" y="858"/>
                </a:lnTo>
                <a:lnTo>
                  <a:pt x="384" y="851"/>
                </a:lnTo>
                <a:lnTo>
                  <a:pt x="384" y="844"/>
                </a:lnTo>
                <a:lnTo>
                  <a:pt x="391" y="831"/>
                </a:lnTo>
                <a:lnTo>
                  <a:pt x="391" y="838"/>
                </a:lnTo>
                <a:lnTo>
                  <a:pt x="384" y="831"/>
                </a:lnTo>
                <a:lnTo>
                  <a:pt x="384" y="824"/>
                </a:lnTo>
                <a:lnTo>
                  <a:pt x="391" y="817"/>
                </a:lnTo>
                <a:lnTo>
                  <a:pt x="391" y="824"/>
                </a:lnTo>
                <a:lnTo>
                  <a:pt x="391" y="817"/>
                </a:lnTo>
                <a:lnTo>
                  <a:pt x="391" y="810"/>
                </a:lnTo>
                <a:lnTo>
                  <a:pt x="391" y="803"/>
                </a:lnTo>
                <a:lnTo>
                  <a:pt x="391" y="796"/>
                </a:lnTo>
                <a:lnTo>
                  <a:pt x="397" y="790"/>
                </a:lnTo>
                <a:lnTo>
                  <a:pt x="397" y="790"/>
                </a:lnTo>
                <a:lnTo>
                  <a:pt x="404" y="776"/>
                </a:lnTo>
                <a:lnTo>
                  <a:pt x="404" y="776"/>
                </a:lnTo>
                <a:lnTo>
                  <a:pt x="411" y="769"/>
                </a:lnTo>
                <a:lnTo>
                  <a:pt x="411" y="776"/>
                </a:lnTo>
                <a:lnTo>
                  <a:pt x="411" y="769"/>
                </a:lnTo>
                <a:lnTo>
                  <a:pt x="411" y="762"/>
                </a:lnTo>
                <a:lnTo>
                  <a:pt x="411" y="762"/>
                </a:lnTo>
                <a:lnTo>
                  <a:pt x="404" y="755"/>
                </a:lnTo>
                <a:lnTo>
                  <a:pt x="397" y="748"/>
                </a:lnTo>
                <a:lnTo>
                  <a:pt x="397" y="748"/>
                </a:lnTo>
                <a:lnTo>
                  <a:pt x="397" y="741"/>
                </a:lnTo>
                <a:lnTo>
                  <a:pt x="397" y="741"/>
                </a:lnTo>
                <a:lnTo>
                  <a:pt x="391" y="735"/>
                </a:lnTo>
                <a:lnTo>
                  <a:pt x="397" y="741"/>
                </a:lnTo>
                <a:lnTo>
                  <a:pt x="391" y="741"/>
                </a:lnTo>
                <a:lnTo>
                  <a:pt x="384" y="735"/>
                </a:lnTo>
                <a:lnTo>
                  <a:pt x="377" y="728"/>
                </a:lnTo>
                <a:lnTo>
                  <a:pt x="377" y="735"/>
                </a:lnTo>
                <a:lnTo>
                  <a:pt x="336" y="721"/>
                </a:lnTo>
                <a:lnTo>
                  <a:pt x="336" y="714"/>
                </a:lnTo>
                <a:lnTo>
                  <a:pt x="329" y="707"/>
                </a:lnTo>
                <a:lnTo>
                  <a:pt x="329" y="707"/>
                </a:lnTo>
                <a:lnTo>
                  <a:pt x="315" y="700"/>
                </a:lnTo>
                <a:lnTo>
                  <a:pt x="315" y="707"/>
                </a:lnTo>
                <a:lnTo>
                  <a:pt x="288" y="700"/>
                </a:lnTo>
                <a:lnTo>
                  <a:pt x="288" y="687"/>
                </a:lnTo>
                <a:lnTo>
                  <a:pt x="295" y="687"/>
                </a:lnTo>
                <a:lnTo>
                  <a:pt x="301" y="687"/>
                </a:lnTo>
                <a:lnTo>
                  <a:pt x="295" y="693"/>
                </a:lnTo>
                <a:lnTo>
                  <a:pt x="295" y="687"/>
                </a:lnTo>
                <a:lnTo>
                  <a:pt x="295" y="666"/>
                </a:lnTo>
                <a:lnTo>
                  <a:pt x="295" y="666"/>
                </a:lnTo>
                <a:lnTo>
                  <a:pt x="274" y="645"/>
                </a:lnTo>
                <a:lnTo>
                  <a:pt x="274" y="645"/>
                </a:lnTo>
                <a:lnTo>
                  <a:pt x="274" y="639"/>
                </a:lnTo>
                <a:lnTo>
                  <a:pt x="274" y="625"/>
                </a:lnTo>
                <a:lnTo>
                  <a:pt x="274" y="618"/>
                </a:lnTo>
                <a:lnTo>
                  <a:pt x="288" y="604"/>
                </a:lnTo>
                <a:lnTo>
                  <a:pt x="295" y="604"/>
                </a:lnTo>
                <a:lnTo>
                  <a:pt x="301" y="604"/>
                </a:lnTo>
                <a:lnTo>
                  <a:pt x="308" y="604"/>
                </a:lnTo>
                <a:lnTo>
                  <a:pt x="301" y="604"/>
                </a:lnTo>
                <a:lnTo>
                  <a:pt x="315" y="597"/>
                </a:lnTo>
                <a:lnTo>
                  <a:pt x="315" y="597"/>
                </a:lnTo>
                <a:lnTo>
                  <a:pt x="322" y="590"/>
                </a:lnTo>
                <a:lnTo>
                  <a:pt x="329" y="590"/>
                </a:lnTo>
                <a:lnTo>
                  <a:pt x="336" y="590"/>
                </a:lnTo>
                <a:lnTo>
                  <a:pt x="329" y="597"/>
                </a:lnTo>
                <a:lnTo>
                  <a:pt x="329" y="590"/>
                </a:lnTo>
                <a:lnTo>
                  <a:pt x="336" y="584"/>
                </a:lnTo>
                <a:lnTo>
                  <a:pt x="343" y="584"/>
                </a:lnTo>
                <a:lnTo>
                  <a:pt x="336" y="590"/>
                </a:lnTo>
                <a:lnTo>
                  <a:pt x="336" y="584"/>
                </a:lnTo>
                <a:lnTo>
                  <a:pt x="336" y="577"/>
                </a:lnTo>
                <a:lnTo>
                  <a:pt x="343" y="570"/>
                </a:lnTo>
                <a:lnTo>
                  <a:pt x="349" y="563"/>
                </a:lnTo>
                <a:lnTo>
                  <a:pt x="356" y="556"/>
                </a:lnTo>
                <a:lnTo>
                  <a:pt x="356" y="563"/>
                </a:lnTo>
                <a:lnTo>
                  <a:pt x="356" y="556"/>
                </a:lnTo>
                <a:lnTo>
                  <a:pt x="356" y="549"/>
                </a:lnTo>
                <a:lnTo>
                  <a:pt x="363" y="542"/>
                </a:lnTo>
                <a:lnTo>
                  <a:pt x="370" y="542"/>
                </a:lnTo>
                <a:lnTo>
                  <a:pt x="377" y="542"/>
                </a:lnTo>
                <a:lnTo>
                  <a:pt x="384" y="542"/>
                </a:lnTo>
                <a:lnTo>
                  <a:pt x="377" y="549"/>
                </a:lnTo>
                <a:lnTo>
                  <a:pt x="377" y="542"/>
                </a:lnTo>
                <a:lnTo>
                  <a:pt x="384" y="536"/>
                </a:lnTo>
                <a:lnTo>
                  <a:pt x="404" y="536"/>
                </a:lnTo>
                <a:lnTo>
                  <a:pt x="397" y="536"/>
                </a:lnTo>
                <a:lnTo>
                  <a:pt x="404" y="529"/>
                </a:lnTo>
                <a:lnTo>
                  <a:pt x="411" y="529"/>
                </a:lnTo>
                <a:lnTo>
                  <a:pt x="418" y="529"/>
                </a:lnTo>
                <a:lnTo>
                  <a:pt x="425" y="529"/>
                </a:lnTo>
                <a:lnTo>
                  <a:pt x="418" y="529"/>
                </a:lnTo>
                <a:lnTo>
                  <a:pt x="425" y="522"/>
                </a:lnTo>
                <a:lnTo>
                  <a:pt x="432" y="515"/>
                </a:lnTo>
                <a:lnTo>
                  <a:pt x="439" y="515"/>
                </a:lnTo>
                <a:lnTo>
                  <a:pt x="445" y="515"/>
                </a:lnTo>
                <a:lnTo>
                  <a:pt x="439" y="515"/>
                </a:lnTo>
                <a:lnTo>
                  <a:pt x="445" y="494"/>
                </a:lnTo>
                <a:lnTo>
                  <a:pt x="445" y="494"/>
                </a:lnTo>
                <a:lnTo>
                  <a:pt x="459" y="487"/>
                </a:lnTo>
                <a:lnTo>
                  <a:pt x="459" y="494"/>
                </a:lnTo>
                <a:lnTo>
                  <a:pt x="459" y="487"/>
                </a:lnTo>
                <a:lnTo>
                  <a:pt x="459" y="481"/>
                </a:lnTo>
                <a:lnTo>
                  <a:pt x="466" y="474"/>
                </a:lnTo>
                <a:lnTo>
                  <a:pt x="473" y="474"/>
                </a:lnTo>
                <a:lnTo>
                  <a:pt x="500" y="481"/>
                </a:lnTo>
                <a:lnTo>
                  <a:pt x="500" y="481"/>
                </a:lnTo>
                <a:lnTo>
                  <a:pt x="521" y="481"/>
                </a:lnTo>
                <a:lnTo>
                  <a:pt x="521" y="481"/>
                </a:lnTo>
                <a:lnTo>
                  <a:pt x="528" y="487"/>
                </a:lnTo>
                <a:lnTo>
                  <a:pt x="528" y="487"/>
                </a:lnTo>
                <a:lnTo>
                  <a:pt x="535" y="501"/>
                </a:lnTo>
                <a:lnTo>
                  <a:pt x="535" y="501"/>
                </a:lnTo>
                <a:lnTo>
                  <a:pt x="541" y="508"/>
                </a:lnTo>
                <a:lnTo>
                  <a:pt x="541" y="508"/>
                </a:lnTo>
                <a:lnTo>
                  <a:pt x="548" y="508"/>
                </a:lnTo>
                <a:lnTo>
                  <a:pt x="555" y="508"/>
                </a:lnTo>
                <a:lnTo>
                  <a:pt x="548" y="508"/>
                </a:lnTo>
                <a:lnTo>
                  <a:pt x="555" y="501"/>
                </a:lnTo>
                <a:lnTo>
                  <a:pt x="562" y="501"/>
                </a:lnTo>
                <a:lnTo>
                  <a:pt x="576" y="501"/>
                </a:lnTo>
                <a:lnTo>
                  <a:pt x="569" y="501"/>
                </a:lnTo>
                <a:lnTo>
                  <a:pt x="576" y="494"/>
                </a:lnTo>
                <a:lnTo>
                  <a:pt x="583" y="494"/>
                </a:lnTo>
                <a:lnTo>
                  <a:pt x="589" y="494"/>
                </a:lnTo>
                <a:lnTo>
                  <a:pt x="583" y="494"/>
                </a:lnTo>
                <a:lnTo>
                  <a:pt x="603" y="481"/>
                </a:lnTo>
                <a:lnTo>
                  <a:pt x="610" y="481"/>
                </a:lnTo>
                <a:lnTo>
                  <a:pt x="637" y="481"/>
                </a:lnTo>
                <a:lnTo>
                  <a:pt x="637" y="481"/>
                </a:lnTo>
                <a:lnTo>
                  <a:pt x="665" y="501"/>
                </a:lnTo>
                <a:lnTo>
                  <a:pt x="665" y="501"/>
                </a:lnTo>
                <a:lnTo>
                  <a:pt x="672" y="508"/>
                </a:lnTo>
                <a:lnTo>
                  <a:pt x="679" y="515"/>
                </a:lnTo>
                <a:lnTo>
                  <a:pt x="679" y="522"/>
                </a:lnTo>
                <a:lnTo>
                  <a:pt x="672" y="515"/>
                </a:lnTo>
                <a:lnTo>
                  <a:pt x="679" y="529"/>
                </a:lnTo>
                <a:lnTo>
                  <a:pt x="679" y="529"/>
                </a:lnTo>
                <a:lnTo>
                  <a:pt x="685" y="536"/>
                </a:lnTo>
                <a:lnTo>
                  <a:pt x="692" y="542"/>
                </a:lnTo>
                <a:lnTo>
                  <a:pt x="713" y="563"/>
                </a:lnTo>
                <a:lnTo>
                  <a:pt x="713" y="563"/>
                </a:lnTo>
                <a:lnTo>
                  <a:pt x="727" y="570"/>
                </a:lnTo>
                <a:lnTo>
                  <a:pt x="733" y="577"/>
                </a:lnTo>
                <a:lnTo>
                  <a:pt x="733" y="584"/>
                </a:lnTo>
                <a:lnTo>
                  <a:pt x="727" y="577"/>
                </a:lnTo>
                <a:lnTo>
                  <a:pt x="740" y="584"/>
                </a:lnTo>
                <a:lnTo>
                  <a:pt x="740" y="584"/>
                </a:lnTo>
                <a:lnTo>
                  <a:pt x="747" y="584"/>
                </a:lnTo>
                <a:lnTo>
                  <a:pt x="747" y="584"/>
                </a:lnTo>
                <a:lnTo>
                  <a:pt x="761" y="590"/>
                </a:lnTo>
                <a:lnTo>
                  <a:pt x="761" y="590"/>
                </a:lnTo>
                <a:lnTo>
                  <a:pt x="768" y="597"/>
                </a:lnTo>
                <a:lnTo>
                  <a:pt x="768" y="597"/>
                </a:lnTo>
                <a:lnTo>
                  <a:pt x="795" y="604"/>
                </a:lnTo>
                <a:lnTo>
                  <a:pt x="795" y="604"/>
                </a:lnTo>
                <a:lnTo>
                  <a:pt x="802" y="604"/>
                </a:lnTo>
                <a:lnTo>
                  <a:pt x="809" y="604"/>
                </a:lnTo>
                <a:lnTo>
                  <a:pt x="802" y="604"/>
                </a:lnTo>
                <a:lnTo>
                  <a:pt x="809" y="597"/>
                </a:lnTo>
                <a:lnTo>
                  <a:pt x="816" y="597"/>
                </a:lnTo>
                <a:lnTo>
                  <a:pt x="823" y="597"/>
                </a:lnTo>
                <a:lnTo>
                  <a:pt x="829" y="597"/>
                </a:lnTo>
                <a:lnTo>
                  <a:pt x="823" y="597"/>
                </a:lnTo>
                <a:lnTo>
                  <a:pt x="829" y="590"/>
                </a:lnTo>
                <a:lnTo>
                  <a:pt x="836" y="584"/>
                </a:lnTo>
                <a:lnTo>
                  <a:pt x="843" y="577"/>
                </a:lnTo>
                <a:lnTo>
                  <a:pt x="843" y="584"/>
                </a:lnTo>
                <a:lnTo>
                  <a:pt x="843" y="577"/>
                </a:lnTo>
                <a:lnTo>
                  <a:pt x="843" y="570"/>
                </a:lnTo>
                <a:lnTo>
                  <a:pt x="850" y="556"/>
                </a:lnTo>
                <a:lnTo>
                  <a:pt x="850" y="563"/>
                </a:lnTo>
                <a:lnTo>
                  <a:pt x="850" y="549"/>
                </a:lnTo>
                <a:lnTo>
                  <a:pt x="850" y="542"/>
                </a:lnTo>
                <a:lnTo>
                  <a:pt x="857" y="529"/>
                </a:lnTo>
                <a:lnTo>
                  <a:pt x="857" y="536"/>
                </a:lnTo>
                <a:lnTo>
                  <a:pt x="857" y="522"/>
                </a:lnTo>
                <a:lnTo>
                  <a:pt x="857" y="515"/>
                </a:lnTo>
                <a:lnTo>
                  <a:pt x="857" y="508"/>
                </a:lnTo>
                <a:lnTo>
                  <a:pt x="864" y="501"/>
                </a:lnTo>
                <a:lnTo>
                  <a:pt x="864" y="508"/>
                </a:lnTo>
                <a:lnTo>
                  <a:pt x="864" y="501"/>
                </a:lnTo>
                <a:lnTo>
                  <a:pt x="864" y="494"/>
                </a:lnTo>
                <a:lnTo>
                  <a:pt x="870" y="487"/>
                </a:lnTo>
                <a:lnTo>
                  <a:pt x="870" y="494"/>
                </a:lnTo>
                <a:lnTo>
                  <a:pt x="870" y="487"/>
                </a:lnTo>
                <a:lnTo>
                  <a:pt x="877" y="481"/>
                </a:lnTo>
                <a:lnTo>
                  <a:pt x="884" y="481"/>
                </a:lnTo>
                <a:lnTo>
                  <a:pt x="877" y="487"/>
                </a:lnTo>
                <a:lnTo>
                  <a:pt x="877" y="481"/>
                </a:lnTo>
                <a:lnTo>
                  <a:pt x="884" y="474"/>
                </a:lnTo>
                <a:lnTo>
                  <a:pt x="891" y="474"/>
                </a:lnTo>
                <a:lnTo>
                  <a:pt x="884" y="474"/>
                </a:lnTo>
                <a:lnTo>
                  <a:pt x="891" y="467"/>
                </a:lnTo>
                <a:lnTo>
                  <a:pt x="891" y="467"/>
                </a:lnTo>
                <a:lnTo>
                  <a:pt x="905" y="460"/>
                </a:lnTo>
                <a:lnTo>
                  <a:pt x="905" y="460"/>
                </a:lnTo>
                <a:lnTo>
                  <a:pt x="932" y="433"/>
                </a:lnTo>
                <a:lnTo>
                  <a:pt x="946" y="419"/>
                </a:lnTo>
                <a:lnTo>
                  <a:pt x="953" y="412"/>
                </a:lnTo>
                <a:lnTo>
                  <a:pt x="960" y="405"/>
                </a:lnTo>
                <a:lnTo>
                  <a:pt x="960" y="412"/>
                </a:lnTo>
                <a:lnTo>
                  <a:pt x="960" y="405"/>
                </a:lnTo>
                <a:lnTo>
                  <a:pt x="960" y="398"/>
                </a:lnTo>
                <a:lnTo>
                  <a:pt x="966" y="391"/>
                </a:lnTo>
                <a:lnTo>
                  <a:pt x="966" y="391"/>
                </a:lnTo>
                <a:lnTo>
                  <a:pt x="973" y="378"/>
                </a:lnTo>
                <a:lnTo>
                  <a:pt x="973" y="378"/>
                </a:lnTo>
                <a:lnTo>
                  <a:pt x="980" y="350"/>
                </a:lnTo>
                <a:lnTo>
                  <a:pt x="980" y="350"/>
                </a:lnTo>
                <a:lnTo>
                  <a:pt x="987" y="336"/>
                </a:lnTo>
                <a:lnTo>
                  <a:pt x="987" y="336"/>
                </a:lnTo>
                <a:lnTo>
                  <a:pt x="994" y="316"/>
                </a:lnTo>
                <a:lnTo>
                  <a:pt x="994" y="316"/>
                </a:lnTo>
                <a:lnTo>
                  <a:pt x="1001" y="309"/>
                </a:lnTo>
                <a:lnTo>
                  <a:pt x="1001" y="316"/>
                </a:lnTo>
                <a:lnTo>
                  <a:pt x="1001" y="309"/>
                </a:lnTo>
                <a:lnTo>
                  <a:pt x="1001" y="295"/>
                </a:lnTo>
                <a:lnTo>
                  <a:pt x="1001" y="281"/>
                </a:lnTo>
                <a:lnTo>
                  <a:pt x="1001" y="281"/>
                </a:lnTo>
                <a:lnTo>
                  <a:pt x="994" y="275"/>
                </a:lnTo>
                <a:lnTo>
                  <a:pt x="994" y="275"/>
                </a:lnTo>
                <a:lnTo>
                  <a:pt x="994" y="268"/>
                </a:lnTo>
                <a:lnTo>
                  <a:pt x="994" y="268"/>
                </a:lnTo>
                <a:lnTo>
                  <a:pt x="987" y="254"/>
                </a:lnTo>
                <a:lnTo>
                  <a:pt x="987" y="254"/>
                </a:lnTo>
                <a:lnTo>
                  <a:pt x="987" y="247"/>
                </a:lnTo>
                <a:lnTo>
                  <a:pt x="987" y="247"/>
                </a:lnTo>
                <a:lnTo>
                  <a:pt x="980" y="240"/>
                </a:lnTo>
                <a:lnTo>
                  <a:pt x="980" y="233"/>
                </a:lnTo>
                <a:lnTo>
                  <a:pt x="987" y="227"/>
                </a:lnTo>
                <a:lnTo>
                  <a:pt x="994" y="220"/>
                </a:lnTo>
                <a:lnTo>
                  <a:pt x="1001" y="213"/>
                </a:lnTo>
                <a:lnTo>
                  <a:pt x="1014" y="199"/>
                </a:lnTo>
                <a:lnTo>
                  <a:pt x="1021" y="192"/>
                </a:lnTo>
                <a:lnTo>
                  <a:pt x="1028" y="185"/>
                </a:lnTo>
                <a:lnTo>
                  <a:pt x="1028" y="185"/>
                </a:lnTo>
                <a:lnTo>
                  <a:pt x="1035" y="172"/>
                </a:lnTo>
                <a:lnTo>
                  <a:pt x="1035" y="178"/>
                </a:lnTo>
                <a:lnTo>
                  <a:pt x="1035" y="172"/>
                </a:lnTo>
                <a:lnTo>
                  <a:pt x="1035" y="165"/>
                </a:lnTo>
                <a:lnTo>
                  <a:pt x="1042" y="158"/>
                </a:lnTo>
                <a:lnTo>
                  <a:pt x="1042" y="165"/>
                </a:lnTo>
                <a:lnTo>
                  <a:pt x="1042" y="158"/>
                </a:lnTo>
                <a:lnTo>
                  <a:pt x="1042" y="151"/>
                </a:lnTo>
                <a:lnTo>
                  <a:pt x="1042" y="144"/>
                </a:lnTo>
                <a:lnTo>
                  <a:pt x="1042" y="144"/>
                </a:lnTo>
                <a:lnTo>
                  <a:pt x="1035" y="137"/>
                </a:lnTo>
                <a:lnTo>
                  <a:pt x="1035" y="137"/>
                </a:lnTo>
                <a:lnTo>
                  <a:pt x="1021" y="110"/>
                </a:lnTo>
                <a:lnTo>
                  <a:pt x="1021" y="103"/>
                </a:lnTo>
                <a:lnTo>
                  <a:pt x="1028" y="82"/>
                </a:lnTo>
                <a:lnTo>
                  <a:pt x="1028" y="89"/>
                </a:lnTo>
                <a:lnTo>
                  <a:pt x="1028" y="62"/>
                </a:lnTo>
                <a:lnTo>
                  <a:pt x="1028" y="55"/>
                </a:lnTo>
                <a:lnTo>
                  <a:pt x="1035" y="34"/>
                </a:lnTo>
                <a:lnTo>
                  <a:pt x="1042" y="34"/>
                </a:lnTo>
                <a:lnTo>
                  <a:pt x="1124" y="41"/>
                </a:lnTo>
                <a:lnTo>
                  <a:pt x="1117" y="41"/>
                </a:lnTo>
                <a:lnTo>
                  <a:pt x="1179" y="34"/>
                </a:lnTo>
                <a:lnTo>
                  <a:pt x="1241" y="27"/>
                </a:lnTo>
                <a:lnTo>
                  <a:pt x="1289" y="27"/>
                </a:lnTo>
                <a:lnTo>
                  <a:pt x="1337" y="21"/>
                </a:lnTo>
                <a:lnTo>
                  <a:pt x="1371" y="21"/>
                </a:lnTo>
                <a:lnTo>
                  <a:pt x="1371" y="21"/>
                </a:lnTo>
                <a:lnTo>
                  <a:pt x="1412" y="27"/>
                </a:lnTo>
                <a:lnTo>
                  <a:pt x="1412" y="27"/>
                </a:lnTo>
                <a:lnTo>
                  <a:pt x="1467" y="27"/>
                </a:lnTo>
                <a:lnTo>
                  <a:pt x="1460" y="27"/>
                </a:lnTo>
                <a:lnTo>
                  <a:pt x="1556" y="14"/>
                </a:lnTo>
                <a:lnTo>
                  <a:pt x="1631" y="0"/>
                </a:lnTo>
                <a:lnTo>
                  <a:pt x="1638" y="0"/>
                </a:lnTo>
                <a:lnTo>
                  <a:pt x="1693" y="14"/>
                </a:lnTo>
                <a:lnTo>
                  <a:pt x="1748" y="34"/>
                </a:lnTo>
                <a:lnTo>
                  <a:pt x="1748" y="34"/>
                </a:lnTo>
                <a:lnTo>
                  <a:pt x="1810" y="69"/>
                </a:lnTo>
                <a:lnTo>
                  <a:pt x="1865" y="96"/>
                </a:lnTo>
                <a:lnTo>
                  <a:pt x="1947" y="151"/>
                </a:lnTo>
                <a:lnTo>
                  <a:pt x="2043" y="206"/>
                </a:lnTo>
                <a:lnTo>
                  <a:pt x="2043" y="213"/>
                </a:lnTo>
                <a:lnTo>
                  <a:pt x="2036" y="213"/>
                </a:lnTo>
                <a:lnTo>
                  <a:pt x="1940" y="158"/>
                </a:lnTo>
                <a:lnTo>
                  <a:pt x="1858" y="103"/>
                </a:lnTo>
                <a:lnTo>
                  <a:pt x="1803" y="76"/>
                </a:lnTo>
                <a:lnTo>
                  <a:pt x="1741" y="41"/>
                </a:lnTo>
                <a:lnTo>
                  <a:pt x="1741" y="41"/>
                </a:lnTo>
                <a:lnTo>
                  <a:pt x="1686" y="27"/>
                </a:lnTo>
                <a:lnTo>
                  <a:pt x="1631" y="14"/>
                </a:lnTo>
                <a:lnTo>
                  <a:pt x="1638" y="14"/>
                </a:lnTo>
                <a:lnTo>
                  <a:pt x="1563" y="27"/>
                </a:lnTo>
                <a:lnTo>
                  <a:pt x="1467" y="41"/>
                </a:lnTo>
                <a:lnTo>
                  <a:pt x="1467" y="41"/>
                </a:lnTo>
                <a:lnTo>
                  <a:pt x="1412" y="41"/>
                </a:lnTo>
                <a:lnTo>
                  <a:pt x="1405" y="41"/>
                </a:lnTo>
                <a:lnTo>
                  <a:pt x="1364" y="34"/>
                </a:lnTo>
                <a:lnTo>
                  <a:pt x="1371" y="34"/>
                </a:lnTo>
                <a:lnTo>
                  <a:pt x="1344" y="34"/>
                </a:lnTo>
                <a:lnTo>
                  <a:pt x="1289" y="41"/>
                </a:lnTo>
                <a:lnTo>
                  <a:pt x="1248" y="41"/>
                </a:lnTo>
                <a:lnTo>
                  <a:pt x="1186" y="48"/>
                </a:lnTo>
                <a:lnTo>
                  <a:pt x="1124" y="55"/>
                </a:lnTo>
                <a:lnTo>
                  <a:pt x="1117" y="55"/>
                </a:lnTo>
                <a:lnTo>
                  <a:pt x="1035" y="48"/>
                </a:lnTo>
                <a:lnTo>
                  <a:pt x="1049" y="41"/>
                </a:lnTo>
                <a:lnTo>
                  <a:pt x="1042" y="62"/>
                </a:lnTo>
                <a:lnTo>
                  <a:pt x="1042" y="62"/>
                </a:lnTo>
                <a:lnTo>
                  <a:pt x="1042" y="89"/>
                </a:lnTo>
                <a:lnTo>
                  <a:pt x="1042" y="89"/>
                </a:lnTo>
                <a:lnTo>
                  <a:pt x="1035" y="110"/>
                </a:lnTo>
                <a:lnTo>
                  <a:pt x="1028" y="103"/>
                </a:lnTo>
                <a:lnTo>
                  <a:pt x="1042" y="130"/>
                </a:lnTo>
                <a:lnTo>
                  <a:pt x="1042" y="130"/>
                </a:lnTo>
                <a:lnTo>
                  <a:pt x="1049" y="137"/>
                </a:lnTo>
                <a:lnTo>
                  <a:pt x="1056" y="144"/>
                </a:lnTo>
                <a:lnTo>
                  <a:pt x="1056" y="151"/>
                </a:lnTo>
                <a:lnTo>
                  <a:pt x="1056" y="158"/>
                </a:lnTo>
                <a:lnTo>
                  <a:pt x="1056" y="165"/>
                </a:lnTo>
                <a:lnTo>
                  <a:pt x="1049" y="165"/>
                </a:lnTo>
                <a:lnTo>
                  <a:pt x="1042" y="172"/>
                </a:lnTo>
                <a:lnTo>
                  <a:pt x="1049" y="172"/>
                </a:lnTo>
                <a:lnTo>
                  <a:pt x="1049" y="178"/>
                </a:lnTo>
                <a:lnTo>
                  <a:pt x="1042" y="178"/>
                </a:lnTo>
                <a:lnTo>
                  <a:pt x="1035" y="192"/>
                </a:lnTo>
                <a:lnTo>
                  <a:pt x="1035" y="192"/>
                </a:lnTo>
                <a:lnTo>
                  <a:pt x="1028" y="199"/>
                </a:lnTo>
                <a:lnTo>
                  <a:pt x="1021" y="206"/>
                </a:lnTo>
                <a:lnTo>
                  <a:pt x="1008" y="220"/>
                </a:lnTo>
                <a:lnTo>
                  <a:pt x="1001" y="227"/>
                </a:lnTo>
                <a:lnTo>
                  <a:pt x="994" y="233"/>
                </a:lnTo>
                <a:lnTo>
                  <a:pt x="987" y="240"/>
                </a:lnTo>
                <a:lnTo>
                  <a:pt x="987" y="233"/>
                </a:lnTo>
                <a:lnTo>
                  <a:pt x="994" y="240"/>
                </a:lnTo>
                <a:lnTo>
                  <a:pt x="1001" y="247"/>
                </a:lnTo>
                <a:lnTo>
                  <a:pt x="1001" y="254"/>
                </a:lnTo>
                <a:lnTo>
                  <a:pt x="994" y="247"/>
                </a:lnTo>
                <a:lnTo>
                  <a:pt x="1001" y="261"/>
                </a:lnTo>
                <a:lnTo>
                  <a:pt x="1008" y="268"/>
                </a:lnTo>
                <a:lnTo>
                  <a:pt x="1008" y="275"/>
                </a:lnTo>
                <a:lnTo>
                  <a:pt x="1001" y="268"/>
                </a:lnTo>
                <a:lnTo>
                  <a:pt x="1008" y="275"/>
                </a:lnTo>
                <a:lnTo>
                  <a:pt x="1014" y="281"/>
                </a:lnTo>
                <a:lnTo>
                  <a:pt x="1014" y="295"/>
                </a:lnTo>
                <a:lnTo>
                  <a:pt x="1014" y="309"/>
                </a:lnTo>
                <a:lnTo>
                  <a:pt x="1014" y="316"/>
                </a:lnTo>
                <a:lnTo>
                  <a:pt x="1008" y="316"/>
                </a:lnTo>
                <a:lnTo>
                  <a:pt x="1001" y="323"/>
                </a:lnTo>
                <a:lnTo>
                  <a:pt x="1008" y="323"/>
                </a:lnTo>
                <a:lnTo>
                  <a:pt x="1001" y="343"/>
                </a:lnTo>
                <a:lnTo>
                  <a:pt x="994" y="343"/>
                </a:lnTo>
                <a:lnTo>
                  <a:pt x="987" y="357"/>
                </a:lnTo>
                <a:lnTo>
                  <a:pt x="994" y="357"/>
                </a:lnTo>
                <a:lnTo>
                  <a:pt x="987" y="384"/>
                </a:lnTo>
                <a:lnTo>
                  <a:pt x="980" y="384"/>
                </a:lnTo>
                <a:lnTo>
                  <a:pt x="973" y="398"/>
                </a:lnTo>
                <a:lnTo>
                  <a:pt x="973" y="398"/>
                </a:lnTo>
                <a:lnTo>
                  <a:pt x="966" y="405"/>
                </a:lnTo>
                <a:lnTo>
                  <a:pt x="973" y="405"/>
                </a:lnTo>
                <a:lnTo>
                  <a:pt x="973" y="412"/>
                </a:lnTo>
                <a:lnTo>
                  <a:pt x="966" y="412"/>
                </a:lnTo>
                <a:lnTo>
                  <a:pt x="960" y="419"/>
                </a:lnTo>
                <a:lnTo>
                  <a:pt x="953" y="426"/>
                </a:lnTo>
                <a:lnTo>
                  <a:pt x="939" y="439"/>
                </a:lnTo>
                <a:lnTo>
                  <a:pt x="912" y="467"/>
                </a:lnTo>
                <a:lnTo>
                  <a:pt x="912" y="467"/>
                </a:lnTo>
                <a:lnTo>
                  <a:pt x="898" y="474"/>
                </a:lnTo>
                <a:lnTo>
                  <a:pt x="898" y="474"/>
                </a:lnTo>
                <a:lnTo>
                  <a:pt x="891" y="481"/>
                </a:lnTo>
                <a:lnTo>
                  <a:pt x="891" y="487"/>
                </a:lnTo>
                <a:lnTo>
                  <a:pt x="884" y="487"/>
                </a:lnTo>
                <a:lnTo>
                  <a:pt x="891" y="481"/>
                </a:lnTo>
                <a:lnTo>
                  <a:pt x="891" y="487"/>
                </a:lnTo>
                <a:lnTo>
                  <a:pt x="884" y="494"/>
                </a:lnTo>
                <a:lnTo>
                  <a:pt x="877" y="494"/>
                </a:lnTo>
                <a:lnTo>
                  <a:pt x="884" y="487"/>
                </a:lnTo>
                <a:lnTo>
                  <a:pt x="884" y="494"/>
                </a:lnTo>
                <a:lnTo>
                  <a:pt x="877" y="494"/>
                </a:lnTo>
                <a:lnTo>
                  <a:pt x="870" y="501"/>
                </a:lnTo>
                <a:lnTo>
                  <a:pt x="877" y="501"/>
                </a:lnTo>
                <a:lnTo>
                  <a:pt x="877" y="508"/>
                </a:lnTo>
                <a:lnTo>
                  <a:pt x="870" y="508"/>
                </a:lnTo>
                <a:lnTo>
                  <a:pt x="864" y="515"/>
                </a:lnTo>
                <a:lnTo>
                  <a:pt x="870" y="515"/>
                </a:lnTo>
                <a:lnTo>
                  <a:pt x="870" y="522"/>
                </a:lnTo>
                <a:lnTo>
                  <a:pt x="870" y="536"/>
                </a:lnTo>
                <a:lnTo>
                  <a:pt x="864" y="536"/>
                </a:lnTo>
                <a:lnTo>
                  <a:pt x="857" y="549"/>
                </a:lnTo>
                <a:lnTo>
                  <a:pt x="864" y="549"/>
                </a:lnTo>
                <a:lnTo>
                  <a:pt x="864" y="563"/>
                </a:lnTo>
                <a:lnTo>
                  <a:pt x="857" y="563"/>
                </a:lnTo>
                <a:lnTo>
                  <a:pt x="850" y="577"/>
                </a:lnTo>
                <a:lnTo>
                  <a:pt x="857" y="577"/>
                </a:lnTo>
                <a:lnTo>
                  <a:pt x="857" y="584"/>
                </a:lnTo>
                <a:lnTo>
                  <a:pt x="850" y="584"/>
                </a:lnTo>
                <a:lnTo>
                  <a:pt x="843" y="590"/>
                </a:lnTo>
                <a:lnTo>
                  <a:pt x="836" y="597"/>
                </a:lnTo>
                <a:lnTo>
                  <a:pt x="829" y="604"/>
                </a:lnTo>
                <a:lnTo>
                  <a:pt x="829" y="611"/>
                </a:lnTo>
                <a:lnTo>
                  <a:pt x="823" y="611"/>
                </a:lnTo>
                <a:lnTo>
                  <a:pt x="816" y="611"/>
                </a:lnTo>
                <a:lnTo>
                  <a:pt x="816" y="604"/>
                </a:lnTo>
                <a:lnTo>
                  <a:pt x="809" y="611"/>
                </a:lnTo>
                <a:lnTo>
                  <a:pt x="809" y="618"/>
                </a:lnTo>
                <a:lnTo>
                  <a:pt x="802" y="618"/>
                </a:lnTo>
                <a:lnTo>
                  <a:pt x="795" y="618"/>
                </a:lnTo>
                <a:lnTo>
                  <a:pt x="788" y="618"/>
                </a:lnTo>
                <a:lnTo>
                  <a:pt x="761" y="611"/>
                </a:lnTo>
                <a:lnTo>
                  <a:pt x="761" y="604"/>
                </a:lnTo>
                <a:lnTo>
                  <a:pt x="754" y="597"/>
                </a:lnTo>
                <a:lnTo>
                  <a:pt x="754" y="597"/>
                </a:lnTo>
                <a:lnTo>
                  <a:pt x="740" y="590"/>
                </a:lnTo>
                <a:lnTo>
                  <a:pt x="747" y="597"/>
                </a:lnTo>
                <a:lnTo>
                  <a:pt x="740" y="597"/>
                </a:lnTo>
                <a:lnTo>
                  <a:pt x="733" y="590"/>
                </a:lnTo>
                <a:lnTo>
                  <a:pt x="720" y="584"/>
                </a:lnTo>
                <a:lnTo>
                  <a:pt x="720" y="584"/>
                </a:lnTo>
                <a:lnTo>
                  <a:pt x="720" y="577"/>
                </a:lnTo>
                <a:lnTo>
                  <a:pt x="720" y="577"/>
                </a:lnTo>
                <a:lnTo>
                  <a:pt x="706" y="570"/>
                </a:lnTo>
                <a:lnTo>
                  <a:pt x="706" y="570"/>
                </a:lnTo>
                <a:lnTo>
                  <a:pt x="685" y="549"/>
                </a:lnTo>
                <a:lnTo>
                  <a:pt x="679" y="542"/>
                </a:lnTo>
                <a:lnTo>
                  <a:pt x="672" y="536"/>
                </a:lnTo>
                <a:lnTo>
                  <a:pt x="672" y="536"/>
                </a:lnTo>
                <a:lnTo>
                  <a:pt x="665" y="522"/>
                </a:lnTo>
                <a:lnTo>
                  <a:pt x="665" y="522"/>
                </a:lnTo>
                <a:lnTo>
                  <a:pt x="665" y="515"/>
                </a:lnTo>
                <a:lnTo>
                  <a:pt x="665" y="515"/>
                </a:lnTo>
                <a:lnTo>
                  <a:pt x="658" y="508"/>
                </a:lnTo>
                <a:lnTo>
                  <a:pt x="658" y="508"/>
                </a:lnTo>
                <a:lnTo>
                  <a:pt x="631" y="487"/>
                </a:lnTo>
                <a:lnTo>
                  <a:pt x="637" y="494"/>
                </a:lnTo>
                <a:lnTo>
                  <a:pt x="610" y="494"/>
                </a:lnTo>
                <a:lnTo>
                  <a:pt x="610" y="487"/>
                </a:lnTo>
                <a:lnTo>
                  <a:pt x="589" y="501"/>
                </a:lnTo>
                <a:lnTo>
                  <a:pt x="589" y="508"/>
                </a:lnTo>
                <a:lnTo>
                  <a:pt x="583" y="508"/>
                </a:lnTo>
                <a:lnTo>
                  <a:pt x="583" y="501"/>
                </a:lnTo>
                <a:lnTo>
                  <a:pt x="576" y="508"/>
                </a:lnTo>
                <a:lnTo>
                  <a:pt x="576" y="515"/>
                </a:lnTo>
                <a:lnTo>
                  <a:pt x="562" y="515"/>
                </a:lnTo>
                <a:lnTo>
                  <a:pt x="562" y="508"/>
                </a:lnTo>
                <a:lnTo>
                  <a:pt x="555" y="515"/>
                </a:lnTo>
                <a:lnTo>
                  <a:pt x="555" y="522"/>
                </a:lnTo>
                <a:lnTo>
                  <a:pt x="548" y="522"/>
                </a:lnTo>
                <a:lnTo>
                  <a:pt x="541" y="522"/>
                </a:lnTo>
                <a:lnTo>
                  <a:pt x="535" y="515"/>
                </a:lnTo>
                <a:lnTo>
                  <a:pt x="528" y="508"/>
                </a:lnTo>
                <a:lnTo>
                  <a:pt x="528" y="508"/>
                </a:lnTo>
                <a:lnTo>
                  <a:pt x="521" y="494"/>
                </a:lnTo>
                <a:lnTo>
                  <a:pt x="521" y="494"/>
                </a:lnTo>
                <a:lnTo>
                  <a:pt x="514" y="487"/>
                </a:lnTo>
                <a:lnTo>
                  <a:pt x="521" y="494"/>
                </a:lnTo>
                <a:lnTo>
                  <a:pt x="500" y="494"/>
                </a:lnTo>
                <a:lnTo>
                  <a:pt x="493" y="494"/>
                </a:lnTo>
                <a:lnTo>
                  <a:pt x="466" y="487"/>
                </a:lnTo>
                <a:lnTo>
                  <a:pt x="473" y="481"/>
                </a:lnTo>
                <a:lnTo>
                  <a:pt x="466" y="487"/>
                </a:lnTo>
                <a:lnTo>
                  <a:pt x="473" y="487"/>
                </a:lnTo>
                <a:lnTo>
                  <a:pt x="473" y="494"/>
                </a:lnTo>
                <a:lnTo>
                  <a:pt x="466" y="494"/>
                </a:lnTo>
                <a:lnTo>
                  <a:pt x="452" y="501"/>
                </a:lnTo>
                <a:lnTo>
                  <a:pt x="459" y="501"/>
                </a:lnTo>
                <a:lnTo>
                  <a:pt x="452" y="522"/>
                </a:lnTo>
                <a:lnTo>
                  <a:pt x="445" y="529"/>
                </a:lnTo>
                <a:lnTo>
                  <a:pt x="439" y="529"/>
                </a:lnTo>
                <a:lnTo>
                  <a:pt x="439" y="522"/>
                </a:lnTo>
                <a:lnTo>
                  <a:pt x="432" y="529"/>
                </a:lnTo>
                <a:lnTo>
                  <a:pt x="425" y="536"/>
                </a:lnTo>
                <a:lnTo>
                  <a:pt x="425" y="542"/>
                </a:lnTo>
                <a:lnTo>
                  <a:pt x="418" y="542"/>
                </a:lnTo>
                <a:lnTo>
                  <a:pt x="411" y="542"/>
                </a:lnTo>
                <a:lnTo>
                  <a:pt x="411" y="536"/>
                </a:lnTo>
                <a:lnTo>
                  <a:pt x="404" y="542"/>
                </a:lnTo>
                <a:lnTo>
                  <a:pt x="404" y="549"/>
                </a:lnTo>
                <a:lnTo>
                  <a:pt x="384" y="549"/>
                </a:lnTo>
                <a:lnTo>
                  <a:pt x="391" y="542"/>
                </a:lnTo>
                <a:lnTo>
                  <a:pt x="391" y="549"/>
                </a:lnTo>
                <a:lnTo>
                  <a:pt x="384" y="556"/>
                </a:lnTo>
                <a:lnTo>
                  <a:pt x="377" y="556"/>
                </a:lnTo>
                <a:lnTo>
                  <a:pt x="370" y="556"/>
                </a:lnTo>
                <a:lnTo>
                  <a:pt x="370" y="549"/>
                </a:lnTo>
                <a:lnTo>
                  <a:pt x="363" y="556"/>
                </a:lnTo>
                <a:lnTo>
                  <a:pt x="370" y="556"/>
                </a:lnTo>
                <a:lnTo>
                  <a:pt x="370" y="563"/>
                </a:lnTo>
                <a:lnTo>
                  <a:pt x="363" y="563"/>
                </a:lnTo>
                <a:lnTo>
                  <a:pt x="356" y="570"/>
                </a:lnTo>
                <a:lnTo>
                  <a:pt x="349" y="577"/>
                </a:lnTo>
                <a:lnTo>
                  <a:pt x="343" y="584"/>
                </a:lnTo>
                <a:lnTo>
                  <a:pt x="349" y="584"/>
                </a:lnTo>
                <a:lnTo>
                  <a:pt x="349" y="590"/>
                </a:lnTo>
                <a:lnTo>
                  <a:pt x="343" y="597"/>
                </a:lnTo>
                <a:lnTo>
                  <a:pt x="336" y="597"/>
                </a:lnTo>
                <a:lnTo>
                  <a:pt x="343" y="590"/>
                </a:lnTo>
                <a:lnTo>
                  <a:pt x="343" y="597"/>
                </a:lnTo>
                <a:lnTo>
                  <a:pt x="336" y="604"/>
                </a:lnTo>
                <a:lnTo>
                  <a:pt x="329" y="604"/>
                </a:lnTo>
                <a:lnTo>
                  <a:pt x="329" y="597"/>
                </a:lnTo>
                <a:lnTo>
                  <a:pt x="322" y="604"/>
                </a:lnTo>
                <a:lnTo>
                  <a:pt x="322" y="604"/>
                </a:lnTo>
                <a:lnTo>
                  <a:pt x="308" y="611"/>
                </a:lnTo>
                <a:lnTo>
                  <a:pt x="308" y="618"/>
                </a:lnTo>
                <a:lnTo>
                  <a:pt x="301" y="618"/>
                </a:lnTo>
                <a:lnTo>
                  <a:pt x="295" y="618"/>
                </a:lnTo>
                <a:lnTo>
                  <a:pt x="295" y="611"/>
                </a:lnTo>
                <a:lnTo>
                  <a:pt x="281" y="625"/>
                </a:lnTo>
                <a:lnTo>
                  <a:pt x="288" y="625"/>
                </a:lnTo>
                <a:lnTo>
                  <a:pt x="288" y="639"/>
                </a:lnTo>
                <a:lnTo>
                  <a:pt x="288" y="645"/>
                </a:lnTo>
                <a:lnTo>
                  <a:pt x="281" y="639"/>
                </a:lnTo>
                <a:lnTo>
                  <a:pt x="301" y="659"/>
                </a:lnTo>
                <a:lnTo>
                  <a:pt x="308" y="666"/>
                </a:lnTo>
                <a:lnTo>
                  <a:pt x="308" y="687"/>
                </a:lnTo>
                <a:lnTo>
                  <a:pt x="308" y="693"/>
                </a:lnTo>
                <a:lnTo>
                  <a:pt x="301" y="700"/>
                </a:lnTo>
                <a:lnTo>
                  <a:pt x="295" y="700"/>
                </a:lnTo>
                <a:lnTo>
                  <a:pt x="295" y="687"/>
                </a:lnTo>
                <a:lnTo>
                  <a:pt x="322" y="693"/>
                </a:lnTo>
                <a:lnTo>
                  <a:pt x="322" y="693"/>
                </a:lnTo>
                <a:lnTo>
                  <a:pt x="336" y="700"/>
                </a:lnTo>
                <a:lnTo>
                  <a:pt x="336" y="700"/>
                </a:lnTo>
                <a:lnTo>
                  <a:pt x="343" y="707"/>
                </a:lnTo>
                <a:lnTo>
                  <a:pt x="343" y="707"/>
                </a:lnTo>
                <a:lnTo>
                  <a:pt x="384" y="721"/>
                </a:lnTo>
                <a:lnTo>
                  <a:pt x="384" y="721"/>
                </a:lnTo>
                <a:lnTo>
                  <a:pt x="391" y="728"/>
                </a:lnTo>
                <a:lnTo>
                  <a:pt x="391" y="728"/>
                </a:lnTo>
                <a:lnTo>
                  <a:pt x="397" y="728"/>
                </a:lnTo>
                <a:lnTo>
                  <a:pt x="397" y="728"/>
                </a:lnTo>
                <a:lnTo>
                  <a:pt x="404" y="735"/>
                </a:lnTo>
                <a:lnTo>
                  <a:pt x="411" y="741"/>
                </a:lnTo>
                <a:lnTo>
                  <a:pt x="411" y="748"/>
                </a:lnTo>
                <a:lnTo>
                  <a:pt x="404" y="741"/>
                </a:lnTo>
                <a:lnTo>
                  <a:pt x="411" y="748"/>
                </a:lnTo>
                <a:lnTo>
                  <a:pt x="418" y="755"/>
                </a:lnTo>
                <a:lnTo>
                  <a:pt x="425" y="762"/>
                </a:lnTo>
                <a:lnTo>
                  <a:pt x="425" y="769"/>
                </a:lnTo>
                <a:lnTo>
                  <a:pt x="425" y="776"/>
                </a:lnTo>
                <a:lnTo>
                  <a:pt x="418" y="776"/>
                </a:lnTo>
                <a:lnTo>
                  <a:pt x="411" y="783"/>
                </a:lnTo>
                <a:lnTo>
                  <a:pt x="411" y="783"/>
                </a:lnTo>
                <a:lnTo>
                  <a:pt x="404" y="796"/>
                </a:lnTo>
                <a:lnTo>
                  <a:pt x="404" y="796"/>
                </a:lnTo>
                <a:lnTo>
                  <a:pt x="397" y="803"/>
                </a:lnTo>
                <a:lnTo>
                  <a:pt x="404" y="803"/>
                </a:lnTo>
                <a:lnTo>
                  <a:pt x="404" y="810"/>
                </a:lnTo>
                <a:lnTo>
                  <a:pt x="404" y="817"/>
                </a:lnTo>
                <a:lnTo>
                  <a:pt x="404" y="824"/>
                </a:lnTo>
                <a:lnTo>
                  <a:pt x="397" y="824"/>
                </a:lnTo>
                <a:lnTo>
                  <a:pt x="391" y="831"/>
                </a:lnTo>
                <a:lnTo>
                  <a:pt x="391" y="824"/>
                </a:lnTo>
                <a:lnTo>
                  <a:pt x="397" y="831"/>
                </a:lnTo>
                <a:lnTo>
                  <a:pt x="397" y="838"/>
                </a:lnTo>
                <a:lnTo>
                  <a:pt x="391" y="851"/>
                </a:lnTo>
                <a:lnTo>
                  <a:pt x="397" y="851"/>
                </a:lnTo>
                <a:lnTo>
                  <a:pt x="397" y="858"/>
                </a:lnTo>
                <a:lnTo>
                  <a:pt x="397" y="865"/>
                </a:lnTo>
                <a:lnTo>
                  <a:pt x="397" y="872"/>
                </a:lnTo>
                <a:lnTo>
                  <a:pt x="397" y="879"/>
                </a:lnTo>
                <a:lnTo>
                  <a:pt x="391" y="879"/>
                </a:lnTo>
                <a:lnTo>
                  <a:pt x="384" y="886"/>
                </a:lnTo>
                <a:lnTo>
                  <a:pt x="384" y="886"/>
                </a:lnTo>
                <a:lnTo>
                  <a:pt x="377" y="899"/>
                </a:lnTo>
                <a:lnTo>
                  <a:pt x="377" y="899"/>
                </a:lnTo>
                <a:lnTo>
                  <a:pt x="363" y="913"/>
                </a:lnTo>
                <a:lnTo>
                  <a:pt x="349" y="927"/>
                </a:lnTo>
                <a:lnTo>
                  <a:pt x="336" y="941"/>
                </a:lnTo>
                <a:lnTo>
                  <a:pt x="336" y="947"/>
                </a:lnTo>
                <a:lnTo>
                  <a:pt x="329" y="947"/>
                </a:lnTo>
                <a:lnTo>
                  <a:pt x="336" y="941"/>
                </a:lnTo>
                <a:lnTo>
                  <a:pt x="336" y="947"/>
                </a:lnTo>
                <a:lnTo>
                  <a:pt x="329" y="947"/>
                </a:lnTo>
                <a:lnTo>
                  <a:pt x="322" y="954"/>
                </a:lnTo>
                <a:lnTo>
                  <a:pt x="329" y="954"/>
                </a:lnTo>
                <a:lnTo>
                  <a:pt x="329" y="961"/>
                </a:lnTo>
                <a:lnTo>
                  <a:pt x="329" y="961"/>
                </a:lnTo>
                <a:lnTo>
                  <a:pt x="322" y="982"/>
                </a:lnTo>
                <a:lnTo>
                  <a:pt x="315" y="982"/>
                </a:lnTo>
                <a:lnTo>
                  <a:pt x="308" y="996"/>
                </a:lnTo>
                <a:lnTo>
                  <a:pt x="315" y="996"/>
                </a:lnTo>
                <a:lnTo>
                  <a:pt x="315" y="1002"/>
                </a:lnTo>
                <a:lnTo>
                  <a:pt x="315" y="1016"/>
                </a:lnTo>
                <a:lnTo>
                  <a:pt x="315" y="1023"/>
                </a:lnTo>
                <a:lnTo>
                  <a:pt x="315" y="1030"/>
                </a:lnTo>
                <a:lnTo>
                  <a:pt x="315" y="1037"/>
                </a:lnTo>
                <a:lnTo>
                  <a:pt x="308" y="1030"/>
                </a:lnTo>
                <a:lnTo>
                  <a:pt x="315" y="1037"/>
                </a:lnTo>
                <a:lnTo>
                  <a:pt x="315" y="1037"/>
                </a:lnTo>
                <a:lnTo>
                  <a:pt x="329" y="1057"/>
                </a:lnTo>
                <a:lnTo>
                  <a:pt x="336" y="1064"/>
                </a:lnTo>
                <a:lnTo>
                  <a:pt x="336" y="1071"/>
                </a:lnTo>
                <a:lnTo>
                  <a:pt x="329" y="1064"/>
                </a:lnTo>
                <a:lnTo>
                  <a:pt x="336" y="1071"/>
                </a:lnTo>
                <a:lnTo>
                  <a:pt x="343" y="1078"/>
                </a:lnTo>
                <a:lnTo>
                  <a:pt x="343" y="1085"/>
                </a:lnTo>
                <a:lnTo>
                  <a:pt x="343" y="1092"/>
                </a:lnTo>
                <a:lnTo>
                  <a:pt x="343" y="1099"/>
                </a:lnTo>
                <a:lnTo>
                  <a:pt x="336" y="1099"/>
                </a:lnTo>
                <a:lnTo>
                  <a:pt x="329" y="1105"/>
                </a:lnTo>
                <a:lnTo>
                  <a:pt x="322" y="1112"/>
                </a:lnTo>
                <a:lnTo>
                  <a:pt x="322" y="1112"/>
                </a:lnTo>
                <a:lnTo>
                  <a:pt x="301" y="1126"/>
                </a:lnTo>
                <a:lnTo>
                  <a:pt x="301" y="1126"/>
                </a:lnTo>
                <a:lnTo>
                  <a:pt x="295" y="1133"/>
                </a:lnTo>
                <a:lnTo>
                  <a:pt x="288" y="1140"/>
                </a:lnTo>
                <a:lnTo>
                  <a:pt x="288" y="1147"/>
                </a:lnTo>
                <a:lnTo>
                  <a:pt x="267" y="1153"/>
                </a:lnTo>
                <a:lnTo>
                  <a:pt x="267" y="1153"/>
                </a:lnTo>
                <a:lnTo>
                  <a:pt x="260" y="1153"/>
                </a:lnTo>
                <a:lnTo>
                  <a:pt x="260" y="1153"/>
                </a:lnTo>
                <a:lnTo>
                  <a:pt x="240" y="1160"/>
                </a:lnTo>
                <a:lnTo>
                  <a:pt x="240" y="1160"/>
                </a:lnTo>
                <a:lnTo>
                  <a:pt x="233" y="1160"/>
                </a:lnTo>
                <a:lnTo>
                  <a:pt x="226" y="1160"/>
                </a:lnTo>
                <a:lnTo>
                  <a:pt x="226" y="1153"/>
                </a:lnTo>
                <a:lnTo>
                  <a:pt x="212" y="1160"/>
                </a:lnTo>
                <a:lnTo>
                  <a:pt x="212" y="1167"/>
                </a:lnTo>
                <a:lnTo>
                  <a:pt x="206" y="1167"/>
                </a:lnTo>
                <a:lnTo>
                  <a:pt x="206" y="1160"/>
                </a:lnTo>
                <a:lnTo>
                  <a:pt x="199" y="1167"/>
                </a:lnTo>
                <a:lnTo>
                  <a:pt x="199" y="1174"/>
                </a:lnTo>
                <a:lnTo>
                  <a:pt x="192" y="1174"/>
                </a:lnTo>
                <a:lnTo>
                  <a:pt x="199" y="1167"/>
                </a:lnTo>
                <a:lnTo>
                  <a:pt x="199" y="1174"/>
                </a:lnTo>
                <a:lnTo>
                  <a:pt x="192" y="1181"/>
                </a:lnTo>
                <a:lnTo>
                  <a:pt x="185" y="1181"/>
                </a:lnTo>
                <a:lnTo>
                  <a:pt x="192" y="1174"/>
                </a:lnTo>
                <a:lnTo>
                  <a:pt x="192" y="1181"/>
                </a:lnTo>
                <a:lnTo>
                  <a:pt x="192" y="1188"/>
                </a:lnTo>
                <a:lnTo>
                  <a:pt x="185" y="1188"/>
                </a:lnTo>
                <a:lnTo>
                  <a:pt x="178" y="1195"/>
                </a:lnTo>
                <a:lnTo>
                  <a:pt x="185" y="1195"/>
                </a:lnTo>
                <a:lnTo>
                  <a:pt x="185" y="1201"/>
                </a:lnTo>
                <a:lnTo>
                  <a:pt x="185" y="1208"/>
                </a:lnTo>
                <a:lnTo>
                  <a:pt x="185" y="1215"/>
                </a:lnTo>
                <a:lnTo>
                  <a:pt x="185" y="1208"/>
                </a:lnTo>
                <a:lnTo>
                  <a:pt x="192" y="1229"/>
                </a:lnTo>
                <a:lnTo>
                  <a:pt x="192" y="1236"/>
                </a:lnTo>
                <a:lnTo>
                  <a:pt x="192" y="1243"/>
                </a:lnTo>
                <a:lnTo>
                  <a:pt x="192" y="1250"/>
                </a:lnTo>
                <a:lnTo>
                  <a:pt x="192" y="1256"/>
                </a:lnTo>
                <a:lnTo>
                  <a:pt x="192" y="1263"/>
                </a:lnTo>
                <a:lnTo>
                  <a:pt x="192" y="1270"/>
                </a:lnTo>
                <a:lnTo>
                  <a:pt x="192" y="1277"/>
                </a:lnTo>
                <a:lnTo>
                  <a:pt x="192" y="1284"/>
                </a:lnTo>
                <a:lnTo>
                  <a:pt x="185" y="1277"/>
                </a:lnTo>
                <a:lnTo>
                  <a:pt x="192" y="1277"/>
                </a:lnTo>
                <a:lnTo>
                  <a:pt x="192" y="1277"/>
                </a:lnTo>
                <a:lnTo>
                  <a:pt x="199" y="1291"/>
                </a:lnTo>
                <a:lnTo>
                  <a:pt x="199" y="1291"/>
                </a:lnTo>
                <a:lnTo>
                  <a:pt x="206" y="1298"/>
                </a:lnTo>
                <a:lnTo>
                  <a:pt x="212" y="1304"/>
                </a:lnTo>
                <a:lnTo>
                  <a:pt x="212" y="1311"/>
                </a:lnTo>
                <a:lnTo>
                  <a:pt x="212" y="1318"/>
                </a:lnTo>
                <a:lnTo>
                  <a:pt x="212" y="1339"/>
                </a:lnTo>
                <a:lnTo>
                  <a:pt x="212" y="1346"/>
                </a:lnTo>
                <a:lnTo>
                  <a:pt x="212" y="1353"/>
                </a:lnTo>
                <a:lnTo>
                  <a:pt x="206" y="1359"/>
                </a:lnTo>
                <a:lnTo>
                  <a:pt x="199" y="1359"/>
                </a:lnTo>
                <a:lnTo>
                  <a:pt x="206" y="1353"/>
                </a:lnTo>
                <a:lnTo>
                  <a:pt x="206" y="1359"/>
                </a:lnTo>
                <a:lnTo>
                  <a:pt x="206" y="1366"/>
                </a:lnTo>
                <a:lnTo>
                  <a:pt x="199" y="1359"/>
                </a:lnTo>
                <a:lnTo>
                  <a:pt x="206" y="1366"/>
                </a:lnTo>
                <a:lnTo>
                  <a:pt x="212" y="1373"/>
                </a:lnTo>
                <a:lnTo>
                  <a:pt x="212" y="1380"/>
                </a:lnTo>
                <a:lnTo>
                  <a:pt x="206" y="1373"/>
                </a:lnTo>
                <a:lnTo>
                  <a:pt x="212" y="1387"/>
                </a:lnTo>
                <a:lnTo>
                  <a:pt x="212" y="1387"/>
                </a:lnTo>
                <a:lnTo>
                  <a:pt x="219" y="1387"/>
                </a:lnTo>
                <a:lnTo>
                  <a:pt x="226" y="1394"/>
                </a:lnTo>
                <a:lnTo>
                  <a:pt x="226" y="1401"/>
                </a:lnTo>
                <a:lnTo>
                  <a:pt x="226" y="1407"/>
                </a:lnTo>
                <a:lnTo>
                  <a:pt x="226" y="1414"/>
                </a:lnTo>
                <a:lnTo>
                  <a:pt x="226" y="1421"/>
                </a:lnTo>
                <a:lnTo>
                  <a:pt x="226" y="1428"/>
                </a:lnTo>
                <a:lnTo>
                  <a:pt x="226" y="1435"/>
                </a:lnTo>
                <a:lnTo>
                  <a:pt x="226" y="1442"/>
                </a:lnTo>
                <a:lnTo>
                  <a:pt x="219" y="1442"/>
                </a:lnTo>
                <a:lnTo>
                  <a:pt x="212" y="1449"/>
                </a:lnTo>
                <a:lnTo>
                  <a:pt x="219" y="1449"/>
                </a:lnTo>
                <a:lnTo>
                  <a:pt x="212" y="1469"/>
                </a:lnTo>
                <a:lnTo>
                  <a:pt x="212" y="1469"/>
                </a:lnTo>
                <a:lnTo>
                  <a:pt x="212" y="1476"/>
                </a:lnTo>
                <a:lnTo>
                  <a:pt x="212" y="1483"/>
                </a:lnTo>
                <a:lnTo>
                  <a:pt x="212" y="1490"/>
                </a:lnTo>
                <a:lnTo>
                  <a:pt x="212" y="1497"/>
                </a:lnTo>
                <a:lnTo>
                  <a:pt x="212" y="1504"/>
                </a:lnTo>
                <a:lnTo>
                  <a:pt x="212" y="1510"/>
                </a:lnTo>
                <a:lnTo>
                  <a:pt x="206" y="1504"/>
                </a:lnTo>
                <a:lnTo>
                  <a:pt x="212" y="1504"/>
                </a:lnTo>
                <a:lnTo>
                  <a:pt x="219" y="1504"/>
                </a:lnTo>
                <a:lnTo>
                  <a:pt x="226" y="1524"/>
                </a:lnTo>
                <a:lnTo>
                  <a:pt x="219" y="1524"/>
                </a:lnTo>
                <a:lnTo>
                  <a:pt x="226" y="1531"/>
                </a:lnTo>
                <a:lnTo>
                  <a:pt x="233" y="1538"/>
                </a:lnTo>
                <a:lnTo>
                  <a:pt x="233" y="1545"/>
                </a:lnTo>
                <a:lnTo>
                  <a:pt x="226" y="1538"/>
                </a:lnTo>
                <a:lnTo>
                  <a:pt x="233" y="1545"/>
                </a:lnTo>
                <a:lnTo>
                  <a:pt x="233" y="1545"/>
                </a:lnTo>
                <a:lnTo>
                  <a:pt x="240" y="1545"/>
                </a:lnTo>
                <a:lnTo>
                  <a:pt x="240" y="1545"/>
                </a:lnTo>
                <a:lnTo>
                  <a:pt x="247" y="1559"/>
                </a:lnTo>
                <a:lnTo>
                  <a:pt x="247" y="1559"/>
                </a:lnTo>
                <a:lnTo>
                  <a:pt x="260" y="1565"/>
                </a:lnTo>
                <a:lnTo>
                  <a:pt x="260" y="1565"/>
                </a:lnTo>
                <a:lnTo>
                  <a:pt x="267" y="1565"/>
                </a:lnTo>
                <a:lnTo>
                  <a:pt x="267" y="1565"/>
                </a:lnTo>
                <a:lnTo>
                  <a:pt x="274" y="1572"/>
                </a:lnTo>
                <a:lnTo>
                  <a:pt x="274" y="1572"/>
                </a:lnTo>
                <a:lnTo>
                  <a:pt x="288" y="1579"/>
                </a:lnTo>
                <a:lnTo>
                  <a:pt x="301" y="1586"/>
                </a:lnTo>
                <a:lnTo>
                  <a:pt x="301" y="1586"/>
                </a:lnTo>
                <a:lnTo>
                  <a:pt x="308" y="1593"/>
                </a:lnTo>
                <a:lnTo>
                  <a:pt x="308" y="1593"/>
                </a:lnTo>
                <a:lnTo>
                  <a:pt x="329" y="1600"/>
                </a:lnTo>
                <a:lnTo>
                  <a:pt x="329" y="1600"/>
                </a:lnTo>
                <a:lnTo>
                  <a:pt x="343" y="1613"/>
                </a:lnTo>
                <a:lnTo>
                  <a:pt x="343" y="1613"/>
                </a:lnTo>
                <a:lnTo>
                  <a:pt x="363" y="1627"/>
                </a:lnTo>
                <a:lnTo>
                  <a:pt x="363" y="1627"/>
                </a:lnTo>
                <a:lnTo>
                  <a:pt x="370" y="1634"/>
                </a:lnTo>
                <a:lnTo>
                  <a:pt x="377" y="1641"/>
                </a:lnTo>
                <a:lnTo>
                  <a:pt x="377" y="1641"/>
                </a:lnTo>
                <a:lnTo>
                  <a:pt x="384" y="1655"/>
                </a:lnTo>
                <a:lnTo>
                  <a:pt x="384" y="1655"/>
                </a:lnTo>
                <a:lnTo>
                  <a:pt x="391" y="1655"/>
                </a:lnTo>
                <a:lnTo>
                  <a:pt x="397" y="1662"/>
                </a:lnTo>
                <a:lnTo>
                  <a:pt x="397" y="1668"/>
                </a:lnTo>
                <a:lnTo>
                  <a:pt x="391" y="1662"/>
                </a:lnTo>
                <a:lnTo>
                  <a:pt x="397" y="1662"/>
                </a:lnTo>
                <a:lnTo>
                  <a:pt x="404" y="1668"/>
                </a:lnTo>
                <a:lnTo>
                  <a:pt x="404" y="1675"/>
                </a:lnTo>
                <a:lnTo>
                  <a:pt x="397" y="1682"/>
                </a:lnTo>
                <a:lnTo>
                  <a:pt x="391" y="1682"/>
                </a:lnTo>
                <a:lnTo>
                  <a:pt x="397" y="1675"/>
                </a:lnTo>
                <a:lnTo>
                  <a:pt x="397" y="1682"/>
                </a:lnTo>
                <a:lnTo>
                  <a:pt x="391" y="1689"/>
                </a:lnTo>
                <a:lnTo>
                  <a:pt x="384" y="1689"/>
                </a:lnTo>
                <a:lnTo>
                  <a:pt x="384" y="1682"/>
                </a:lnTo>
                <a:lnTo>
                  <a:pt x="377" y="1689"/>
                </a:lnTo>
                <a:lnTo>
                  <a:pt x="377" y="1696"/>
                </a:lnTo>
                <a:lnTo>
                  <a:pt x="370" y="1696"/>
                </a:lnTo>
                <a:lnTo>
                  <a:pt x="356" y="1696"/>
                </a:lnTo>
                <a:lnTo>
                  <a:pt x="356" y="1689"/>
                </a:lnTo>
                <a:lnTo>
                  <a:pt x="349" y="1696"/>
                </a:lnTo>
                <a:lnTo>
                  <a:pt x="349" y="1703"/>
                </a:lnTo>
                <a:lnTo>
                  <a:pt x="343" y="1703"/>
                </a:lnTo>
                <a:lnTo>
                  <a:pt x="343" y="1696"/>
                </a:lnTo>
                <a:lnTo>
                  <a:pt x="329" y="1703"/>
                </a:lnTo>
                <a:lnTo>
                  <a:pt x="329" y="1710"/>
                </a:lnTo>
                <a:lnTo>
                  <a:pt x="322" y="1710"/>
                </a:lnTo>
                <a:lnTo>
                  <a:pt x="322" y="1703"/>
                </a:lnTo>
                <a:lnTo>
                  <a:pt x="308" y="1710"/>
                </a:lnTo>
                <a:lnTo>
                  <a:pt x="308" y="1716"/>
                </a:lnTo>
                <a:lnTo>
                  <a:pt x="301" y="1716"/>
                </a:lnTo>
                <a:lnTo>
                  <a:pt x="288" y="1716"/>
                </a:lnTo>
                <a:lnTo>
                  <a:pt x="288" y="1716"/>
                </a:lnTo>
                <a:lnTo>
                  <a:pt x="267" y="1723"/>
                </a:lnTo>
                <a:lnTo>
                  <a:pt x="267" y="1723"/>
                </a:lnTo>
                <a:lnTo>
                  <a:pt x="260" y="1723"/>
                </a:lnTo>
                <a:lnTo>
                  <a:pt x="254" y="1723"/>
                </a:lnTo>
                <a:lnTo>
                  <a:pt x="254" y="1716"/>
                </a:lnTo>
                <a:lnTo>
                  <a:pt x="240" y="1723"/>
                </a:lnTo>
                <a:lnTo>
                  <a:pt x="240" y="1730"/>
                </a:lnTo>
                <a:lnTo>
                  <a:pt x="233" y="1730"/>
                </a:lnTo>
                <a:lnTo>
                  <a:pt x="233" y="1723"/>
                </a:lnTo>
                <a:lnTo>
                  <a:pt x="226" y="1730"/>
                </a:lnTo>
                <a:lnTo>
                  <a:pt x="226" y="1737"/>
                </a:lnTo>
                <a:lnTo>
                  <a:pt x="219" y="1737"/>
                </a:lnTo>
                <a:lnTo>
                  <a:pt x="219" y="1730"/>
                </a:lnTo>
                <a:lnTo>
                  <a:pt x="212" y="1737"/>
                </a:lnTo>
                <a:lnTo>
                  <a:pt x="219" y="1737"/>
                </a:lnTo>
                <a:lnTo>
                  <a:pt x="219" y="1744"/>
                </a:lnTo>
                <a:lnTo>
                  <a:pt x="212" y="1751"/>
                </a:lnTo>
                <a:lnTo>
                  <a:pt x="206" y="1751"/>
                </a:lnTo>
                <a:lnTo>
                  <a:pt x="212" y="1744"/>
                </a:lnTo>
                <a:lnTo>
                  <a:pt x="212" y="1751"/>
                </a:lnTo>
                <a:lnTo>
                  <a:pt x="212" y="1771"/>
                </a:lnTo>
                <a:lnTo>
                  <a:pt x="206" y="1771"/>
                </a:lnTo>
                <a:lnTo>
                  <a:pt x="199" y="1778"/>
                </a:lnTo>
                <a:lnTo>
                  <a:pt x="206" y="1778"/>
                </a:lnTo>
                <a:lnTo>
                  <a:pt x="206" y="1785"/>
                </a:lnTo>
                <a:lnTo>
                  <a:pt x="206" y="1792"/>
                </a:lnTo>
                <a:lnTo>
                  <a:pt x="199" y="1799"/>
                </a:lnTo>
                <a:lnTo>
                  <a:pt x="192" y="1799"/>
                </a:lnTo>
                <a:lnTo>
                  <a:pt x="199" y="1792"/>
                </a:lnTo>
                <a:lnTo>
                  <a:pt x="199" y="1799"/>
                </a:lnTo>
                <a:lnTo>
                  <a:pt x="192" y="1806"/>
                </a:lnTo>
                <a:lnTo>
                  <a:pt x="185" y="1806"/>
                </a:lnTo>
                <a:lnTo>
                  <a:pt x="171" y="1806"/>
                </a:lnTo>
                <a:lnTo>
                  <a:pt x="171" y="1806"/>
                </a:lnTo>
                <a:lnTo>
                  <a:pt x="151" y="1813"/>
                </a:lnTo>
                <a:lnTo>
                  <a:pt x="151" y="1813"/>
                </a:lnTo>
                <a:lnTo>
                  <a:pt x="137" y="1813"/>
                </a:lnTo>
                <a:lnTo>
                  <a:pt x="144" y="1806"/>
                </a:lnTo>
                <a:lnTo>
                  <a:pt x="144" y="1813"/>
                </a:lnTo>
                <a:lnTo>
                  <a:pt x="144" y="1819"/>
                </a:lnTo>
                <a:lnTo>
                  <a:pt x="144" y="1826"/>
                </a:lnTo>
                <a:lnTo>
                  <a:pt x="137" y="1819"/>
                </a:lnTo>
                <a:lnTo>
                  <a:pt x="151" y="1833"/>
                </a:lnTo>
                <a:lnTo>
                  <a:pt x="158" y="1840"/>
                </a:lnTo>
                <a:lnTo>
                  <a:pt x="158" y="1854"/>
                </a:lnTo>
                <a:lnTo>
                  <a:pt x="158" y="1861"/>
                </a:lnTo>
                <a:lnTo>
                  <a:pt x="158" y="1861"/>
                </a:lnTo>
                <a:lnTo>
                  <a:pt x="151" y="1888"/>
                </a:lnTo>
                <a:lnTo>
                  <a:pt x="144" y="1909"/>
                </a:lnTo>
                <a:lnTo>
                  <a:pt x="137" y="1909"/>
                </a:lnTo>
                <a:lnTo>
                  <a:pt x="130" y="1916"/>
                </a:lnTo>
                <a:lnTo>
                  <a:pt x="123" y="1922"/>
                </a:lnTo>
                <a:lnTo>
                  <a:pt x="130" y="1922"/>
                </a:lnTo>
                <a:lnTo>
                  <a:pt x="123" y="1943"/>
                </a:lnTo>
                <a:lnTo>
                  <a:pt x="116" y="1943"/>
                </a:lnTo>
                <a:lnTo>
                  <a:pt x="96" y="1964"/>
                </a:lnTo>
                <a:lnTo>
                  <a:pt x="96" y="1964"/>
                </a:lnTo>
                <a:lnTo>
                  <a:pt x="62" y="1977"/>
                </a:lnTo>
                <a:lnTo>
                  <a:pt x="55" y="1977"/>
                </a:lnTo>
                <a:lnTo>
                  <a:pt x="55" y="1977"/>
                </a:lnTo>
                <a:lnTo>
                  <a:pt x="55" y="1970"/>
                </a:lnTo>
                <a:lnTo>
                  <a:pt x="62" y="1977"/>
                </a:lnTo>
                <a:lnTo>
                  <a:pt x="55" y="1977"/>
                </a:lnTo>
                <a:lnTo>
                  <a:pt x="48" y="1970"/>
                </a:lnTo>
                <a:lnTo>
                  <a:pt x="34" y="1964"/>
                </a:lnTo>
                <a:lnTo>
                  <a:pt x="41" y="1970"/>
                </a:lnTo>
                <a:lnTo>
                  <a:pt x="34" y="1970"/>
                </a:lnTo>
                <a:lnTo>
                  <a:pt x="27" y="1970"/>
                </a:lnTo>
                <a:lnTo>
                  <a:pt x="27" y="1964"/>
                </a:lnTo>
                <a:lnTo>
                  <a:pt x="20" y="1970"/>
                </a:lnTo>
                <a:lnTo>
                  <a:pt x="20" y="1977"/>
                </a:lnTo>
                <a:lnTo>
                  <a:pt x="14" y="1977"/>
                </a:lnTo>
                <a:lnTo>
                  <a:pt x="20" y="1970"/>
                </a:lnTo>
                <a:lnTo>
                  <a:pt x="20" y="1977"/>
                </a:lnTo>
                <a:lnTo>
                  <a:pt x="20" y="1984"/>
                </a:lnTo>
                <a:lnTo>
                  <a:pt x="20" y="1984"/>
                </a:lnTo>
                <a:lnTo>
                  <a:pt x="14" y="2012"/>
                </a:lnTo>
                <a:lnTo>
                  <a:pt x="14" y="2012"/>
                </a:lnTo>
                <a:lnTo>
                  <a:pt x="14" y="2019"/>
                </a:lnTo>
                <a:lnTo>
                  <a:pt x="14" y="2025"/>
                </a:lnTo>
                <a:lnTo>
                  <a:pt x="14" y="2032"/>
                </a:lnTo>
                <a:lnTo>
                  <a:pt x="7" y="2025"/>
                </a:lnTo>
                <a:lnTo>
                  <a:pt x="14" y="2025"/>
                </a:lnTo>
                <a:lnTo>
                  <a:pt x="14" y="2025"/>
                </a:lnTo>
                <a:lnTo>
                  <a:pt x="20" y="2032"/>
                </a:lnTo>
                <a:lnTo>
                  <a:pt x="27" y="2039"/>
                </a:lnTo>
                <a:lnTo>
                  <a:pt x="34" y="2046"/>
                </a:lnTo>
                <a:lnTo>
                  <a:pt x="34" y="2053"/>
                </a:lnTo>
                <a:lnTo>
                  <a:pt x="27" y="2046"/>
                </a:lnTo>
                <a:lnTo>
                  <a:pt x="34" y="2046"/>
                </a:lnTo>
                <a:lnTo>
                  <a:pt x="41" y="2053"/>
                </a:lnTo>
                <a:lnTo>
                  <a:pt x="41" y="2060"/>
                </a:lnTo>
                <a:lnTo>
                  <a:pt x="34" y="2053"/>
                </a:lnTo>
                <a:lnTo>
                  <a:pt x="41" y="2060"/>
                </a:lnTo>
                <a:lnTo>
                  <a:pt x="48" y="2067"/>
                </a:lnTo>
                <a:lnTo>
                  <a:pt x="48" y="2080"/>
                </a:lnTo>
                <a:lnTo>
                  <a:pt x="48" y="2087"/>
                </a:lnTo>
                <a:lnTo>
                  <a:pt x="48" y="2101"/>
                </a:lnTo>
                <a:lnTo>
                  <a:pt x="48" y="2108"/>
                </a:lnTo>
                <a:lnTo>
                  <a:pt x="48" y="2115"/>
                </a:lnTo>
                <a:lnTo>
                  <a:pt x="41" y="2108"/>
                </a:lnTo>
                <a:lnTo>
                  <a:pt x="48" y="2122"/>
                </a:lnTo>
                <a:lnTo>
                  <a:pt x="48" y="2122"/>
                </a:lnTo>
                <a:lnTo>
                  <a:pt x="55" y="2128"/>
                </a:lnTo>
                <a:lnTo>
                  <a:pt x="62" y="2135"/>
                </a:lnTo>
                <a:lnTo>
                  <a:pt x="75" y="2149"/>
                </a:lnTo>
                <a:lnTo>
                  <a:pt x="82" y="2156"/>
                </a:lnTo>
                <a:lnTo>
                  <a:pt x="96" y="2170"/>
                </a:lnTo>
                <a:lnTo>
                  <a:pt x="110" y="2183"/>
                </a:lnTo>
                <a:lnTo>
                  <a:pt x="110" y="2183"/>
                </a:lnTo>
                <a:lnTo>
                  <a:pt x="123" y="2190"/>
                </a:lnTo>
                <a:lnTo>
                  <a:pt x="123" y="2190"/>
                </a:lnTo>
                <a:lnTo>
                  <a:pt x="130" y="2204"/>
                </a:lnTo>
                <a:lnTo>
                  <a:pt x="130" y="2204"/>
                </a:lnTo>
                <a:lnTo>
                  <a:pt x="137" y="2211"/>
                </a:lnTo>
                <a:lnTo>
                  <a:pt x="144" y="2218"/>
                </a:lnTo>
                <a:lnTo>
                  <a:pt x="144" y="2231"/>
                </a:lnTo>
                <a:lnTo>
                  <a:pt x="137" y="2224"/>
                </a:lnTo>
                <a:lnTo>
                  <a:pt x="144" y="2238"/>
                </a:lnTo>
                <a:lnTo>
                  <a:pt x="151" y="2245"/>
                </a:lnTo>
                <a:lnTo>
                  <a:pt x="151" y="2252"/>
                </a:lnTo>
                <a:lnTo>
                  <a:pt x="151" y="2273"/>
                </a:lnTo>
                <a:lnTo>
                  <a:pt x="151" y="2279"/>
                </a:lnTo>
                <a:lnTo>
                  <a:pt x="144" y="2273"/>
                </a:lnTo>
                <a:lnTo>
                  <a:pt x="151" y="2273"/>
                </a:lnTo>
                <a:lnTo>
                  <a:pt x="158" y="2279"/>
                </a:lnTo>
                <a:lnTo>
                  <a:pt x="158" y="2286"/>
                </a:lnTo>
                <a:lnTo>
                  <a:pt x="158" y="2293"/>
                </a:lnTo>
                <a:lnTo>
                  <a:pt x="158" y="2286"/>
                </a:lnTo>
                <a:lnTo>
                  <a:pt x="164" y="2314"/>
                </a:lnTo>
                <a:lnTo>
                  <a:pt x="158" y="2314"/>
                </a:lnTo>
                <a:lnTo>
                  <a:pt x="171" y="2334"/>
                </a:lnTo>
                <a:lnTo>
                  <a:pt x="185" y="2355"/>
                </a:lnTo>
                <a:lnTo>
                  <a:pt x="192" y="2369"/>
                </a:lnTo>
                <a:lnTo>
                  <a:pt x="199" y="2382"/>
                </a:lnTo>
                <a:lnTo>
                  <a:pt x="206" y="2389"/>
                </a:lnTo>
                <a:lnTo>
                  <a:pt x="206" y="2403"/>
                </a:lnTo>
                <a:lnTo>
                  <a:pt x="206" y="2403"/>
                </a:lnTo>
                <a:lnTo>
                  <a:pt x="199" y="2437"/>
                </a:lnTo>
                <a:lnTo>
                  <a:pt x="199" y="2437"/>
                </a:lnTo>
                <a:lnTo>
                  <a:pt x="199" y="2458"/>
                </a:lnTo>
                <a:lnTo>
                  <a:pt x="199" y="2451"/>
                </a:lnTo>
                <a:lnTo>
                  <a:pt x="206" y="2485"/>
                </a:lnTo>
                <a:lnTo>
                  <a:pt x="212" y="2520"/>
                </a:lnTo>
                <a:lnTo>
                  <a:pt x="206" y="2520"/>
                </a:lnTo>
                <a:lnTo>
                  <a:pt x="226" y="2561"/>
                </a:lnTo>
                <a:lnTo>
                  <a:pt x="233" y="2561"/>
                </a:lnTo>
                <a:lnTo>
                  <a:pt x="240" y="2609"/>
                </a:lnTo>
                <a:lnTo>
                  <a:pt x="247" y="2657"/>
                </a:lnTo>
                <a:lnTo>
                  <a:pt x="240" y="2657"/>
                </a:lnTo>
                <a:lnTo>
                  <a:pt x="260" y="2712"/>
                </a:lnTo>
                <a:lnTo>
                  <a:pt x="267" y="2712"/>
                </a:lnTo>
                <a:lnTo>
                  <a:pt x="274" y="2767"/>
                </a:lnTo>
                <a:lnTo>
                  <a:pt x="281" y="2801"/>
                </a:lnTo>
                <a:lnTo>
                  <a:pt x="281" y="2808"/>
                </a:lnTo>
                <a:lnTo>
                  <a:pt x="281" y="2822"/>
                </a:lnTo>
                <a:lnTo>
                  <a:pt x="274" y="2815"/>
                </a:lnTo>
                <a:lnTo>
                  <a:pt x="281" y="2829"/>
                </a:lnTo>
                <a:lnTo>
                  <a:pt x="288" y="2836"/>
                </a:lnTo>
                <a:lnTo>
                  <a:pt x="288" y="2849"/>
                </a:lnTo>
                <a:lnTo>
                  <a:pt x="288" y="2856"/>
                </a:lnTo>
                <a:lnTo>
                  <a:pt x="281" y="2849"/>
                </a:lnTo>
                <a:lnTo>
                  <a:pt x="288" y="2863"/>
                </a:lnTo>
                <a:lnTo>
                  <a:pt x="295" y="2870"/>
                </a:lnTo>
                <a:lnTo>
                  <a:pt x="295" y="2890"/>
                </a:lnTo>
                <a:lnTo>
                  <a:pt x="288" y="2884"/>
                </a:lnTo>
                <a:lnTo>
                  <a:pt x="295" y="2897"/>
                </a:lnTo>
                <a:lnTo>
                  <a:pt x="295" y="2897"/>
                </a:lnTo>
                <a:lnTo>
                  <a:pt x="301" y="2904"/>
                </a:lnTo>
                <a:lnTo>
                  <a:pt x="301" y="2904"/>
                </a:lnTo>
                <a:lnTo>
                  <a:pt x="308" y="2918"/>
                </a:lnTo>
                <a:lnTo>
                  <a:pt x="315" y="2925"/>
                </a:lnTo>
                <a:lnTo>
                  <a:pt x="315" y="2932"/>
                </a:lnTo>
                <a:lnTo>
                  <a:pt x="315" y="2939"/>
                </a:lnTo>
                <a:lnTo>
                  <a:pt x="308" y="2932"/>
                </a:lnTo>
                <a:lnTo>
                  <a:pt x="315" y="2945"/>
                </a:lnTo>
                <a:lnTo>
                  <a:pt x="322" y="2945"/>
                </a:lnTo>
                <a:lnTo>
                  <a:pt x="329" y="2966"/>
                </a:lnTo>
                <a:lnTo>
                  <a:pt x="322" y="2966"/>
                </a:lnTo>
                <a:lnTo>
                  <a:pt x="329" y="2973"/>
                </a:lnTo>
                <a:lnTo>
                  <a:pt x="336" y="2980"/>
                </a:lnTo>
                <a:lnTo>
                  <a:pt x="336" y="2987"/>
                </a:lnTo>
                <a:lnTo>
                  <a:pt x="329" y="2980"/>
                </a:lnTo>
                <a:lnTo>
                  <a:pt x="336" y="2993"/>
                </a:lnTo>
                <a:lnTo>
                  <a:pt x="343" y="3000"/>
                </a:lnTo>
                <a:lnTo>
                  <a:pt x="343" y="3007"/>
                </a:lnTo>
                <a:lnTo>
                  <a:pt x="343" y="3014"/>
                </a:lnTo>
                <a:lnTo>
                  <a:pt x="343" y="3028"/>
                </a:lnTo>
                <a:lnTo>
                  <a:pt x="336" y="3028"/>
                </a:lnTo>
                <a:lnTo>
                  <a:pt x="329" y="3042"/>
                </a:lnTo>
                <a:lnTo>
                  <a:pt x="336" y="3042"/>
                </a:lnTo>
                <a:lnTo>
                  <a:pt x="336" y="3069"/>
                </a:lnTo>
                <a:lnTo>
                  <a:pt x="329" y="3069"/>
                </a:lnTo>
                <a:lnTo>
                  <a:pt x="322" y="3076"/>
                </a:lnTo>
                <a:lnTo>
                  <a:pt x="329" y="3076"/>
                </a:lnTo>
                <a:lnTo>
                  <a:pt x="329" y="3090"/>
                </a:lnTo>
                <a:lnTo>
                  <a:pt x="322" y="3090"/>
                </a:lnTo>
                <a:lnTo>
                  <a:pt x="315" y="3103"/>
                </a:lnTo>
                <a:lnTo>
                  <a:pt x="315" y="3103"/>
                </a:lnTo>
                <a:lnTo>
                  <a:pt x="288" y="3138"/>
                </a:lnTo>
                <a:lnTo>
                  <a:pt x="288" y="3138"/>
                </a:lnTo>
                <a:lnTo>
                  <a:pt x="267" y="3179"/>
                </a:lnTo>
                <a:lnTo>
                  <a:pt x="274" y="3179"/>
                </a:lnTo>
                <a:lnTo>
                  <a:pt x="274" y="3234"/>
                </a:lnTo>
                <a:lnTo>
                  <a:pt x="274" y="3227"/>
                </a:lnTo>
                <a:lnTo>
                  <a:pt x="288" y="3268"/>
                </a:lnTo>
                <a:lnTo>
                  <a:pt x="295" y="3296"/>
                </a:lnTo>
                <a:lnTo>
                  <a:pt x="288" y="3296"/>
                </a:lnTo>
                <a:lnTo>
                  <a:pt x="295" y="3309"/>
                </a:lnTo>
                <a:lnTo>
                  <a:pt x="301" y="3316"/>
                </a:lnTo>
                <a:lnTo>
                  <a:pt x="301" y="3323"/>
                </a:lnTo>
                <a:lnTo>
                  <a:pt x="301" y="3330"/>
                </a:lnTo>
                <a:lnTo>
                  <a:pt x="295" y="3323"/>
                </a:lnTo>
                <a:lnTo>
                  <a:pt x="301" y="3330"/>
                </a:lnTo>
                <a:lnTo>
                  <a:pt x="308" y="3337"/>
                </a:lnTo>
                <a:lnTo>
                  <a:pt x="308" y="3344"/>
                </a:lnTo>
                <a:lnTo>
                  <a:pt x="301" y="3337"/>
                </a:lnTo>
                <a:lnTo>
                  <a:pt x="308" y="3337"/>
                </a:lnTo>
                <a:lnTo>
                  <a:pt x="308" y="3337"/>
                </a:lnTo>
                <a:lnTo>
                  <a:pt x="315" y="3350"/>
                </a:lnTo>
                <a:lnTo>
                  <a:pt x="315" y="3350"/>
                </a:lnTo>
                <a:lnTo>
                  <a:pt x="329" y="3357"/>
                </a:lnTo>
                <a:lnTo>
                  <a:pt x="336" y="3364"/>
                </a:lnTo>
                <a:lnTo>
                  <a:pt x="336" y="3371"/>
                </a:lnTo>
                <a:lnTo>
                  <a:pt x="329" y="3364"/>
                </a:lnTo>
                <a:lnTo>
                  <a:pt x="336" y="3378"/>
                </a:lnTo>
                <a:lnTo>
                  <a:pt x="336" y="3378"/>
                </a:lnTo>
                <a:lnTo>
                  <a:pt x="343" y="3385"/>
                </a:lnTo>
                <a:lnTo>
                  <a:pt x="349" y="3392"/>
                </a:lnTo>
                <a:lnTo>
                  <a:pt x="349" y="3399"/>
                </a:lnTo>
                <a:lnTo>
                  <a:pt x="349" y="3405"/>
                </a:lnTo>
                <a:lnTo>
                  <a:pt x="349" y="3412"/>
                </a:lnTo>
                <a:lnTo>
                  <a:pt x="349" y="3419"/>
                </a:lnTo>
                <a:lnTo>
                  <a:pt x="343" y="3419"/>
                </a:lnTo>
                <a:lnTo>
                  <a:pt x="336" y="3426"/>
                </a:lnTo>
                <a:lnTo>
                  <a:pt x="343" y="3426"/>
                </a:lnTo>
                <a:lnTo>
                  <a:pt x="343" y="3433"/>
                </a:lnTo>
                <a:lnTo>
                  <a:pt x="336" y="3433"/>
                </a:lnTo>
                <a:lnTo>
                  <a:pt x="329" y="3440"/>
                </a:lnTo>
                <a:lnTo>
                  <a:pt x="322" y="3447"/>
                </a:lnTo>
                <a:lnTo>
                  <a:pt x="315" y="3453"/>
                </a:lnTo>
                <a:lnTo>
                  <a:pt x="308" y="3460"/>
                </a:lnTo>
                <a:lnTo>
                  <a:pt x="308" y="3460"/>
                </a:lnTo>
                <a:lnTo>
                  <a:pt x="301" y="3474"/>
                </a:lnTo>
                <a:lnTo>
                  <a:pt x="301" y="3474"/>
                </a:lnTo>
                <a:lnTo>
                  <a:pt x="281" y="3502"/>
                </a:lnTo>
                <a:lnTo>
                  <a:pt x="260" y="3529"/>
                </a:lnTo>
                <a:lnTo>
                  <a:pt x="260" y="3529"/>
                </a:lnTo>
                <a:lnTo>
                  <a:pt x="247" y="3543"/>
                </a:lnTo>
                <a:lnTo>
                  <a:pt x="240" y="3550"/>
                </a:lnTo>
                <a:lnTo>
                  <a:pt x="233" y="3556"/>
                </a:lnTo>
                <a:lnTo>
                  <a:pt x="212" y="3577"/>
                </a:lnTo>
                <a:lnTo>
                  <a:pt x="219" y="3577"/>
                </a:lnTo>
                <a:lnTo>
                  <a:pt x="212" y="3598"/>
                </a:lnTo>
                <a:lnTo>
                  <a:pt x="212" y="3591"/>
                </a:lnTo>
                <a:lnTo>
                  <a:pt x="219" y="3618"/>
                </a:lnTo>
                <a:lnTo>
                  <a:pt x="233" y="3659"/>
                </a:lnTo>
                <a:lnTo>
                  <a:pt x="226" y="3659"/>
                </a:lnTo>
                <a:lnTo>
                  <a:pt x="247" y="3666"/>
                </a:lnTo>
                <a:lnTo>
                  <a:pt x="295" y="3680"/>
                </a:lnTo>
                <a:lnTo>
                  <a:pt x="295" y="3680"/>
                </a:lnTo>
                <a:lnTo>
                  <a:pt x="301" y="3687"/>
                </a:lnTo>
                <a:lnTo>
                  <a:pt x="301" y="3687"/>
                </a:lnTo>
                <a:lnTo>
                  <a:pt x="315" y="3694"/>
                </a:lnTo>
                <a:lnTo>
                  <a:pt x="322" y="3694"/>
                </a:lnTo>
                <a:lnTo>
                  <a:pt x="329" y="3721"/>
                </a:lnTo>
                <a:lnTo>
                  <a:pt x="322" y="3721"/>
                </a:lnTo>
                <a:lnTo>
                  <a:pt x="336" y="3728"/>
                </a:lnTo>
                <a:lnTo>
                  <a:pt x="349" y="3735"/>
                </a:lnTo>
                <a:lnTo>
                  <a:pt x="349" y="3735"/>
                </a:lnTo>
                <a:lnTo>
                  <a:pt x="356" y="3742"/>
                </a:lnTo>
                <a:lnTo>
                  <a:pt x="363" y="3749"/>
                </a:lnTo>
                <a:lnTo>
                  <a:pt x="370" y="3749"/>
                </a:lnTo>
                <a:lnTo>
                  <a:pt x="377" y="3776"/>
                </a:lnTo>
                <a:lnTo>
                  <a:pt x="377" y="3783"/>
                </a:lnTo>
                <a:lnTo>
                  <a:pt x="377" y="3797"/>
                </a:lnTo>
                <a:lnTo>
                  <a:pt x="370" y="3790"/>
                </a:lnTo>
                <a:lnTo>
                  <a:pt x="384" y="3804"/>
                </a:lnTo>
                <a:lnTo>
                  <a:pt x="391" y="3810"/>
                </a:lnTo>
                <a:lnTo>
                  <a:pt x="391" y="3817"/>
                </a:lnTo>
                <a:lnTo>
                  <a:pt x="384" y="3810"/>
                </a:lnTo>
                <a:lnTo>
                  <a:pt x="397" y="3817"/>
                </a:lnTo>
                <a:lnTo>
                  <a:pt x="397" y="3817"/>
                </a:lnTo>
                <a:lnTo>
                  <a:pt x="418" y="3817"/>
                </a:lnTo>
                <a:lnTo>
                  <a:pt x="432" y="3817"/>
                </a:lnTo>
                <a:lnTo>
                  <a:pt x="425" y="3817"/>
                </a:lnTo>
                <a:lnTo>
                  <a:pt x="445" y="3810"/>
                </a:lnTo>
                <a:lnTo>
                  <a:pt x="445" y="3810"/>
                </a:lnTo>
                <a:lnTo>
                  <a:pt x="459" y="3804"/>
                </a:lnTo>
                <a:lnTo>
                  <a:pt x="466" y="3804"/>
                </a:lnTo>
                <a:lnTo>
                  <a:pt x="480" y="3804"/>
                </a:lnTo>
                <a:lnTo>
                  <a:pt x="493" y="3804"/>
                </a:lnTo>
                <a:lnTo>
                  <a:pt x="507" y="3804"/>
                </a:lnTo>
                <a:lnTo>
                  <a:pt x="507" y="3804"/>
                </a:lnTo>
                <a:lnTo>
                  <a:pt x="521" y="3824"/>
                </a:lnTo>
                <a:lnTo>
                  <a:pt x="521" y="3824"/>
                </a:lnTo>
                <a:lnTo>
                  <a:pt x="535" y="3831"/>
                </a:lnTo>
                <a:lnTo>
                  <a:pt x="535" y="3831"/>
                </a:lnTo>
                <a:lnTo>
                  <a:pt x="583" y="3845"/>
                </a:lnTo>
                <a:lnTo>
                  <a:pt x="617" y="3852"/>
                </a:lnTo>
                <a:lnTo>
                  <a:pt x="617" y="3852"/>
                </a:lnTo>
                <a:lnTo>
                  <a:pt x="631" y="3859"/>
                </a:lnTo>
                <a:lnTo>
                  <a:pt x="631" y="3859"/>
                </a:lnTo>
                <a:lnTo>
                  <a:pt x="637" y="3872"/>
                </a:lnTo>
                <a:lnTo>
                  <a:pt x="637" y="3872"/>
                </a:lnTo>
                <a:lnTo>
                  <a:pt x="665" y="3893"/>
                </a:lnTo>
                <a:lnTo>
                  <a:pt x="665" y="3893"/>
                </a:lnTo>
                <a:lnTo>
                  <a:pt x="672" y="3900"/>
                </a:lnTo>
                <a:lnTo>
                  <a:pt x="672" y="3900"/>
                </a:lnTo>
                <a:lnTo>
                  <a:pt x="685" y="3920"/>
                </a:lnTo>
                <a:lnTo>
                  <a:pt x="685" y="3920"/>
                </a:lnTo>
                <a:lnTo>
                  <a:pt x="692" y="3927"/>
                </a:lnTo>
                <a:lnTo>
                  <a:pt x="692" y="3927"/>
                </a:lnTo>
                <a:lnTo>
                  <a:pt x="720" y="3948"/>
                </a:lnTo>
                <a:lnTo>
                  <a:pt x="720" y="3948"/>
                </a:lnTo>
                <a:lnTo>
                  <a:pt x="727" y="3955"/>
                </a:lnTo>
                <a:lnTo>
                  <a:pt x="740" y="3968"/>
                </a:lnTo>
                <a:lnTo>
                  <a:pt x="747" y="3975"/>
                </a:lnTo>
                <a:lnTo>
                  <a:pt x="747" y="3989"/>
                </a:lnTo>
                <a:lnTo>
                  <a:pt x="747" y="3982"/>
                </a:lnTo>
                <a:lnTo>
                  <a:pt x="754" y="4003"/>
                </a:lnTo>
                <a:lnTo>
                  <a:pt x="754" y="4010"/>
                </a:lnTo>
                <a:lnTo>
                  <a:pt x="754" y="4016"/>
                </a:lnTo>
                <a:lnTo>
                  <a:pt x="754" y="4023"/>
                </a:lnTo>
                <a:lnTo>
                  <a:pt x="747" y="4016"/>
                </a:lnTo>
                <a:lnTo>
                  <a:pt x="754" y="4016"/>
                </a:lnTo>
                <a:lnTo>
                  <a:pt x="761" y="4016"/>
                </a:lnTo>
                <a:lnTo>
                  <a:pt x="768" y="4044"/>
                </a:lnTo>
                <a:lnTo>
                  <a:pt x="768" y="4051"/>
                </a:lnTo>
                <a:lnTo>
                  <a:pt x="768" y="4071"/>
                </a:lnTo>
                <a:lnTo>
                  <a:pt x="761" y="4065"/>
                </a:lnTo>
                <a:lnTo>
                  <a:pt x="768" y="4071"/>
                </a:lnTo>
                <a:lnTo>
                  <a:pt x="775" y="4078"/>
                </a:lnTo>
                <a:lnTo>
                  <a:pt x="775" y="4085"/>
                </a:lnTo>
                <a:lnTo>
                  <a:pt x="768" y="4078"/>
                </a:lnTo>
                <a:lnTo>
                  <a:pt x="781" y="4092"/>
                </a:lnTo>
                <a:lnTo>
                  <a:pt x="788" y="4099"/>
                </a:lnTo>
                <a:lnTo>
                  <a:pt x="795" y="4106"/>
                </a:lnTo>
                <a:lnTo>
                  <a:pt x="802" y="4113"/>
                </a:lnTo>
                <a:lnTo>
                  <a:pt x="809" y="4119"/>
                </a:lnTo>
                <a:lnTo>
                  <a:pt x="816" y="4126"/>
                </a:lnTo>
                <a:lnTo>
                  <a:pt x="816" y="4140"/>
                </a:lnTo>
                <a:lnTo>
                  <a:pt x="816" y="4161"/>
                </a:lnTo>
                <a:lnTo>
                  <a:pt x="809" y="4161"/>
                </a:lnTo>
                <a:lnTo>
                  <a:pt x="802" y="4168"/>
                </a:lnTo>
                <a:lnTo>
                  <a:pt x="802" y="4161"/>
                </a:lnTo>
                <a:lnTo>
                  <a:pt x="809" y="4168"/>
                </a:lnTo>
                <a:lnTo>
                  <a:pt x="816" y="4174"/>
                </a:lnTo>
                <a:lnTo>
                  <a:pt x="816" y="4181"/>
                </a:lnTo>
                <a:lnTo>
                  <a:pt x="809" y="4174"/>
                </a:lnTo>
                <a:lnTo>
                  <a:pt x="816" y="4188"/>
                </a:lnTo>
                <a:lnTo>
                  <a:pt x="816" y="4188"/>
                </a:lnTo>
                <a:lnTo>
                  <a:pt x="823" y="4195"/>
                </a:lnTo>
                <a:lnTo>
                  <a:pt x="823" y="4195"/>
                </a:lnTo>
                <a:lnTo>
                  <a:pt x="836" y="4216"/>
                </a:lnTo>
                <a:lnTo>
                  <a:pt x="836" y="4216"/>
                </a:lnTo>
                <a:lnTo>
                  <a:pt x="850" y="4229"/>
                </a:lnTo>
                <a:lnTo>
                  <a:pt x="857" y="4236"/>
                </a:lnTo>
                <a:lnTo>
                  <a:pt x="857" y="4250"/>
                </a:lnTo>
                <a:lnTo>
                  <a:pt x="850" y="4243"/>
                </a:lnTo>
                <a:lnTo>
                  <a:pt x="857" y="4257"/>
                </a:lnTo>
                <a:lnTo>
                  <a:pt x="857" y="4264"/>
                </a:lnTo>
                <a:lnTo>
                  <a:pt x="850" y="4277"/>
                </a:lnTo>
                <a:lnTo>
                  <a:pt x="836" y="4298"/>
                </a:lnTo>
                <a:lnTo>
                  <a:pt x="816" y="4325"/>
                </a:lnTo>
                <a:lnTo>
                  <a:pt x="823" y="4325"/>
                </a:lnTo>
                <a:lnTo>
                  <a:pt x="823" y="4339"/>
                </a:lnTo>
                <a:lnTo>
                  <a:pt x="823" y="4346"/>
                </a:lnTo>
                <a:lnTo>
                  <a:pt x="816" y="4339"/>
                </a:lnTo>
                <a:lnTo>
                  <a:pt x="823" y="4346"/>
                </a:lnTo>
                <a:lnTo>
                  <a:pt x="836" y="4360"/>
                </a:lnTo>
                <a:lnTo>
                  <a:pt x="836" y="4360"/>
                </a:lnTo>
                <a:lnTo>
                  <a:pt x="864" y="4380"/>
                </a:lnTo>
                <a:lnTo>
                  <a:pt x="864" y="4380"/>
                </a:lnTo>
                <a:lnTo>
                  <a:pt x="870" y="4394"/>
                </a:lnTo>
                <a:lnTo>
                  <a:pt x="877" y="4401"/>
                </a:lnTo>
                <a:lnTo>
                  <a:pt x="877" y="4408"/>
                </a:lnTo>
                <a:lnTo>
                  <a:pt x="877" y="4428"/>
                </a:lnTo>
                <a:lnTo>
                  <a:pt x="870" y="4428"/>
                </a:lnTo>
                <a:lnTo>
                  <a:pt x="864" y="4435"/>
                </a:lnTo>
                <a:lnTo>
                  <a:pt x="857" y="4442"/>
                </a:lnTo>
                <a:lnTo>
                  <a:pt x="857" y="4449"/>
                </a:lnTo>
                <a:lnTo>
                  <a:pt x="843" y="4449"/>
                </a:lnTo>
                <a:lnTo>
                  <a:pt x="836" y="4449"/>
                </a:lnTo>
                <a:lnTo>
                  <a:pt x="843" y="4442"/>
                </a:lnTo>
                <a:lnTo>
                  <a:pt x="836" y="4463"/>
                </a:lnTo>
                <a:lnTo>
                  <a:pt x="836" y="4463"/>
                </a:lnTo>
                <a:lnTo>
                  <a:pt x="836" y="4476"/>
                </a:lnTo>
                <a:lnTo>
                  <a:pt x="836" y="4483"/>
                </a:lnTo>
                <a:lnTo>
                  <a:pt x="836" y="4476"/>
                </a:lnTo>
                <a:lnTo>
                  <a:pt x="843" y="4511"/>
                </a:lnTo>
                <a:lnTo>
                  <a:pt x="836" y="4511"/>
                </a:lnTo>
                <a:lnTo>
                  <a:pt x="864" y="4538"/>
                </a:lnTo>
                <a:lnTo>
                  <a:pt x="864" y="4538"/>
                </a:lnTo>
                <a:lnTo>
                  <a:pt x="884" y="4566"/>
                </a:lnTo>
                <a:lnTo>
                  <a:pt x="877" y="4566"/>
                </a:lnTo>
                <a:lnTo>
                  <a:pt x="987" y="4552"/>
                </a:lnTo>
                <a:lnTo>
                  <a:pt x="987" y="4552"/>
                </a:lnTo>
                <a:lnTo>
                  <a:pt x="1001" y="4545"/>
                </a:lnTo>
                <a:lnTo>
                  <a:pt x="1001" y="4545"/>
                </a:lnTo>
                <a:lnTo>
                  <a:pt x="1028" y="4538"/>
                </a:lnTo>
                <a:lnTo>
                  <a:pt x="1035" y="4538"/>
                </a:lnTo>
                <a:lnTo>
                  <a:pt x="1056" y="4538"/>
                </a:lnTo>
                <a:lnTo>
                  <a:pt x="1083" y="4538"/>
                </a:lnTo>
                <a:lnTo>
                  <a:pt x="1083" y="4538"/>
                </a:lnTo>
                <a:lnTo>
                  <a:pt x="1104" y="4545"/>
                </a:lnTo>
                <a:lnTo>
                  <a:pt x="1104" y="4545"/>
                </a:lnTo>
                <a:lnTo>
                  <a:pt x="1152" y="4545"/>
                </a:lnTo>
                <a:lnTo>
                  <a:pt x="1206" y="4552"/>
                </a:lnTo>
                <a:lnTo>
                  <a:pt x="1200" y="4552"/>
                </a:lnTo>
                <a:lnTo>
                  <a:pt x="1248" y="4538"/>
                </a:lnTo>
                <a:lnTo>
                  <a:pt x="1248" y="4538"/>
                </a:lnTo>
                <a:lnTo>
                  <a:pt x="1289" y="4518"/>
                </a:lnTo>
                <a:lnTo>
                  <a:pt x="1289" y="4518"/>
                </a:lnTo>
                <a:lnTo>
                  <a:pt x="1302" y="4504"/>
                </a:lnTo>
                <a:lnTo>
                  <a:pt x="1309" y="4504"/>
                </a:lnTo>
                <a:lnTo>
                  <a:pt x="1316" y="4504"/>
                </a:lnTo>
                <a:lnTo>
                  <a:pt x="1309" y="4504"/>
                </a:lnTo>
                <a:lnTo>
                  <a:pt x="1316" y="4490"/>
                </a:lnTo>
                <a:lnTo>
                  <a:pt x="1323" y="4490"/>
                </a:lnTo>
                <a:lnTo>
                  <a:pt x="1337" y="4490"/>
                </a:lnTo>
                <a:lnTo>
                  <a:pt x="1330" y="4490"/>
                </a:lnTo>
                <a:lnTo>
                  <a:pt x="1337" y="4483"/>
                </a:lnTo>
                <a:lnTo>
                  <a:pt x="1337" y="4490"/>
                </a:lnTo>
                <a:lnTo>
                  <a:pt x="1337" y="4483"/>
                </a:lnTo>
                <a:lnTo>
                  <a:pt x="1337" y="4476"/>
                </a:lnTo>
                <a:lnTo>
                  <a:pt x="1344" y="4470"/>
                </a:lnTo>
                <a:lnTo>
                  <a:pt x="1364" y="4449"/>
                </a:lnTo>
                <a:lnTo>
                  <a:pt x="1364" y="4456"/>
                </a:lnTo>
                <a:lnTo>
                  <a:pt x="1364" y="4428"/>
                </a:lnTo>
                <a:lnTo>
                  <a:pt x="1364" y="4408"/>
                </a:lnTo>
                <a:lnTo>
                  <a:pt x="1364" y="4401"/>
                </a:lnTo>
                <a:lnTo>
                  <a:pt x="1378" y="4367"/>
                </a:lnTo>
                <a:lnTo>
                  <a:pt x="1378" y="4373"/>
                </a:lnTo>
                <a:lnTo>
                  <a:pt x="1378" y="4367"/>
                </a:lnTo>
                <a:lnTo>
                  <a:pt x="1378" y="4360"/>
                </a:lnTo>
                <a:lnTo>
                  <a:pt x="1385" y="4353"/>
                </a:lnTo>
                <a:lnTo>
                  <a:pt x="1398" y="4339"/>
                </a:lnTo>
                <a:lnTo>
                  <a:pt x="1405" y="4332"/>
                </a:lnTo>
                <a:lnTo>
                  <a:pt x="1405" y="4339"/>
                </a:lnTo>
                <a:lnTo>
                  <a:pt x="1405" y="4325"/>
                </a:lnTo>
                <a:lnTo>
                  <a:pt x="1405" y="4325"/>
                </a:lnTo>
                <a:lnTo>
                  <a:pt x="1392" y="4284"/>
                </a:lnTo>
                <a:lnTo>
                  <a:pt x="1392" y="4284"/>
                </a:lnTo>
                <a:lnTo>
                  <a:pt x="1392" y="4257"/>
                </a:lnTo>
                <a:lnTo>
                  <a:pt x="1392" y="4250"/>
                </a:lnTo>
                <a:lnTo>
                  <a:pt x="1392" y="4250"/>
                </a:lnTo>
                <a:lnTo>
                  <a:pt x="1385" y="4236"/>
                </a:lnTo>
                <a:lnTo>
                  <a:pt x="1385" y="4236"/>
                </a:lnTo>
                <a:lnTo>
                  <a:pt x="1385" y="4222"/>
                </a:lnTo>
                <a:lnTo>
                  <a:pt x="1385" y="4209"/>
                </a:lnTo>
                <a:lnTo>
                  <a:pt x="1385" y="4195"/>
                </a:lnTo>
                <a:lnTo>
                  <a:pt x="1385" y="4188"/>
                </a:lnTo>
                <a:lnTo>
                  <a:pt x="1392" y="4195"/>
                </a:lnTo>
                <a:lnTo>
                  <a:pt x="1385" y="4195"/>
                </a:lnTo>
                <a:lnTo>
                  <a:pt x="1378" y="4188"/>
                </a:lnTo>
                <a:lnTo>
                  <a:pt x="1371" y="4181"/>
                </a:lnTo>
                <a:lnTo>
                  <a:pt x="1378" y="4188"/>
                </a:lnTo>
                <a:lnTo>
                  <a:pt x="1364" y="4188"/>
                </a:lnTo>
                <a:lnTo>
                  <a:pt x="1357" y="4181"/>
                </a:lnTo>
                <a:lnTo>
                  <a:pt x="1323" y="4161"/>
                </a:lnTo>
                <a:lnTo>
                  <a:pt x="1323" y="4161"/>
                </a:lnTo>
                <a:lnTo>
                  <a:pt x="1316" y="4154"/>
                </a:lnTo>
                <a:lnTo>
                  <a:pt x="1309" y="4147"/>
                </a:lnTo>
                <a:lnTo>
                  <a:pt x="1302" y="4140"/>
                </a:lnTo>
                <a:lnTo>
                  <a:pt x="1296" y="4133"/>
                </a:lnTo>
                <a:lnTo>
                  <a:pt x="1289" y="4126"/>
                </a:lnTo>
                <a:lnTo>
                  <a:pt x="1282" y="4119"/>
                </a:lnTo>
                <a:lnTo>
                  <a:pt x="1282" y="4119"/>
                </a:lnTo>
                <a:lnTo>
                  <a:pt x="1282" y="4113"/>
                </a:lnTo>
                <a:lnTo>
                  <a:pt x="1282" y="4106"/>
                </a:lnTo>
                <a:lnTo>
                  <a:pt x="1282" y="4106"/>
                </a:lnTo>
                <a:lnTo>
                  <a:pt x="1268" y="4078"/>
                </a:lnTo>
                <a:lnTo>
                  <a:pt x="1268" y="4078"/>
                </a:lnTo>
                <a:lnTo>
                  <a:pt x="1268" y="4058"/>
                </a:lnTo>
                <a:lnTo>
                  <a:pt x="1268" y="4058"/>
                </a:lnTo>
                <a:lnTo>
                  <a:pt x="1261" y="4051"/>
                </a:lnTo>
                <a:lnTo>
                  <a:pt x="1261" y="4051"/>
                </a:lnTo>
                <a:lnTo>
                  <a:pt x="1261" y="4044"/>
                </a:lnTo>
                <a:lnTo>
                  <a:pt x="1261" y="4044"/>
                </a:lnTo>
                <a:lnTo>
                  <a:pt x="1248" y="4003"/>
                </a:lnTo>
                <a:lnTo>
                  <a:pt x="1248" y="4003"/>
                </a:lnTo>
                <a:lnTo>
                  <a:pt x="1241" y="3989"/>
                </a:lnTo>
                <a:lnTo>
                  <a:pt x="1234" y="3975"/>
                </a:lnTo>
                <a:lnTo>
                  <a:pt x="1234" y="3975"/>
                </a:lnTo>
                <a:lnTo>
                  <a:pt x="1227" y="3941"/>
                </a:lnTo>
                <a:lnTo>
                  <a:pt x="1227" y="3941"/>
                </a:lnTo>
                <a:lnTo>
                  <a:pt x="1220" y="3934"/>
                </a:lnTo>
                <a:lnTo>
                  <a:pt x="1220" y="3934"/>
                </a:lnTo>
                <a:lnTo>
                  <a:pt x="1213" y="3913"/>
                </a:lnTo>
                <a:lnTo>
                  <a:pt x="1213" y="3913"/>
                </a:lnTo>
                <a:lnTo>
                  <a:pt x="1213" y="3900"/>
                </a:lnTo>
                <a:lnTo>
                  <a:pt x="1213" y="3893"/>
                </a:lnTo>
                <a:lnTo>
                  <a:pt x="1213" y="3893"/>
                </a:lnTo>
                <a:lnTo>
                  <a:pt x="1200" y="3865"/>
                </a:lnTo>
                <a:lnTo>
                  <a:pt x="1200" y="3865"/>
                </a:lnTo>
                <a:lnTo>
                  <a:pt x="1200" y="3859"/>
                </a:lnTo>
                <a:lnTo>
                  <a:pt x="1200" y="3859"/>
                </a:lnTo>
                <a:lnTo>
                  <a:pt x="1193" y="3845"/>
                </a:lnTo>
                <a:lnTo>
                  <a:pt x="1186" y="3831"/>
                </a:lnTo>
                <a:lnTo>
                  <a:pt x="1186" y="3831"/>
                </a:lnTo>
                <a:lnTo>
                  <a:pt x="1186" y="3817"/>
                </a:lnTo>
                <a:lnTo>
                  <a:pt x="1186" y="3817"/>
                </a:lnTo>
                <a:lnTo>
                  <a:pt x="1179" y="3810"/>
                </a:lnTo>
                <a:lnTo>
                  <a:pt x="1172" y="3804"/>
                </a:lnTo>
                <a:lnTo>
                  <a:pt x="1165" y="3797"/>
                </a:lnTo>
                <a:lnTo>
                  <a:pt x="1165" y="3797"/>
                </a:lnTo>
                <a:lnTo>
                  <a:pt x="1158" y="3783"/>
                </a:lnTo>
                <a:lnTo>
                  <a:pt x="1158" y="3783"/>
                </a:lnTo>
                <a:lnTo>
                  <a:pt x="1152" y="3776"/>
                </a:lnTo>
                <a:lnTo>
                  <a:pt x="1145" y="3769"/>
                </a:lnTo>
                <a:lnTo>
                  <a:pt x="1145" y="3769"/>
                </a:lnTo>
                <a:lnTo>
                  <a:pt x="1097" y="3735"/>
                </a:lnTo>
                <a:lnTo>
                  <a:pt x="1097" y="3735"/>
                </a:lnTo>
                <a:lnTo>
                  <a:pt x="1090" y="3728"/>
                </a:lnTo>
                <a:lnTo>
                  <a:pt x="1083" y="3721"/>
                </a:lnTo>
                <a:lnTo>
                  <a:pt x="1076" y="3714"/>
                </a:lnTo>
                <a:lnTo>
                  <a:pt x="1076" y="3714"/>
                </a:lnTo>
                <a:lnTo>
                  <a:pt x="1062" y="3708"/>
                </a:lnTo>
                <a:lnTo>
                  <a:pt x="1069" y="3714"/>
                </a:lnTo>
                <a:lnTo>
                  <a:pt x="1062" y="3714"/>
                </a:lnTo>
                <a:lnTo>
                  <a:pt x="1056" y="3708"/>
                </a:lnTo>
                <a:lnTo>
                  <a:pt x="1049" y="3701"/>
                </a:lnTo>
                <a:lnTo>
                  <a:pt x="1049" y="3701"/>
                </a:lnTo>
                <a:lnTo>
                  <a:pt x="1049" y="3694"/>
                </a:lnTo>
                <a:lnTo>
                  <a:pt x="1056" y="3701"/>
                </a:lnTo>
                <a:lnTo>
                  <a:pt x="1049" y="3701"/>
                </a:lnTo>
                <a:lnTo>
                  <a:pt x="1042" y="3694"/>
                </a:lnTo>
                <a:lnTo>
                  <a:pt x="1042" y="3687"/>
                </a:lnTo>
                <a:lnTo>
                  <a:pt x="1042" y="3680"/>
                </a:lnTo>
                <a:lnTo>
                  <a:pt x="1049" y="3659"/>
                </a:lnTo>
                <a:lnTo>
                  <a:pt x="1049" y="3666"/>
                </a:lnTo>
                <a:lnTo>
                  <a:pt x="1049" y="3659"/>
                </a:lnTo>
                <a:lnTo>
                  <a:pt x="1049" y="3646"/>
                </a:lnTo>
                <a:lnTo>
                  <a:pt x="1056" y="3639"/>
                </a:lnTo>
                <a:lnTo>
                  <a:pt x="1062" y="3639"/>
                </a:lnTo>
                <a:lnTo>
                  <a:pt x="1056" y="3646"/>
                </a:lnTo>
                <a:lnTo>
                  <a:pt x="1056" y="3639"/>
                </a:lnTo>
                <a:lnTo>
                  <a:pt x="1056" y="3632"/>
                </a:lnTo>
                <a:lnTo>
                  <a:pt x="1069" y="3611"/>
                </a:lnTo>
                <a:lnTo>
                  <a:pt x="1069" y="3618"/>
                </a:lnTo>
                <a:lnTo>
                  <a:pt x="1069" y="3611"/>
                </a:lnTo>
                <a:lnTo>
                  <a:pt x="1069" y="3605"/>
                </a:lnTo>
                <a:lnTo>
                  <a:pt x="1076" y="3591"/>
                </a:lnTo>
                <a:lnTo>
                  <a:pt x="1076" y="3591"/>
                </a:lnTo>
                <a:lnTo>
                  <a:pt x="1083" y="3570"/>
                </a:lnTo>
                <a:lnTo>
                  <a:pt x="1083" y="3577"/>
                </a:lnTo>
                <a:lnTo>
                  <a:pt x="1083" y="3570"/>
                </a:lnTo>
                <a:lnTo>
                  <a:pt x="1083" y="3563"/>
                </a:lnTo>
                <a:lnTo>
                  <a:pt x="1090" y="3550"/>
                </a:lnTo>
                <a:lnTo>
                  <a:pt x="1090" y="3556"/>
                </a:lnTo>
                <a:lnTo>
                  <a:pt x="1090" y="3543"/>
                </a:lnTo>
                <a:lnTo>
                  <a:pt x="1090" y="3529"/>
                </a:lnTo>
                <a:lnTo>
                  <a:pt x="1090" y="3522"/>
                </a:lnTo>
                <a:lnTo>
                  <a:pt x="1090" y="3515"/>
                </a:lnTo>
                <a:lnTo>
                  <a:pt x="1090" y="3515"/>
                </a:lnTo>
                <a:lnTo>
                  <a:pt x="1083" y="3502"/>
                </a:lnTo>
                <a:lnTo>
                  <a:pt x="1090" y="3508"/>
                </a:lnTo>
                <a:lnTo>
                  <a:pt x="1083" y="3508"/>
                </a:lnTo>
                <a:lnTo>
                  <a:pt x="1076" y="3502"/>
                </a:lnTo>
                <a:lnTo>
                  <a:pt x="1076" y="3495"/>
                </a:lnTo>
                <a:lnTo>
                  <a:pt x="1083" y="3502"/>
                </a:lnTo>
                <a:lnTo>
                  <a:pt x="1076" y="3502"/>
                </a:lnTo>
                <a:lnTo>
                  <a:pt x="1069" y="3495"/>
                </a:lnTo>
                <a:lnTo>
                  <a:pt x="1069" y="3488"/>
                </a:lnTo>
                <a:lnTo>
                  <a:pt x="1076" y="3495"/>
                </a:lnTo>
                <a:lnTo>
                  <a:pt x="1069" y="3495"/>
                </a:lnTo>
                <a:lnTo>
                  <a:pt x="1062" y="3495"/>
                </a:lnTo>
                <a:lnTo>
                  <a:pt x="1042" y="3488"/>
                </a:lnTo>
                <a:lnTo>
                  <a:pt x="1049" y="3488"/>
                </a:lnTo>
                <a:lnTo>
                  <a:pt x="1042" y="3488"/>
                </a:lnTo>
                <a:lnTo>
                  <a:pt x="1035" y="3481"/>
                </a:lnTo>
                <a:lnTo>
                  <a:pt x="1028" y="3474"/>
                </a:lnTo>
                <a:lnTo>
                  <a:pt x="1035" y="3481"/>
                </a:lnTo>
                <a:lnTo>
                  <a:pt x="1028" y="3481"/>
                </a:lnTo>
                <a:lnTo>
                  <a:pt x="1021" y="3474"/>
                </a:lnTo>
                <a:lnTo>
                  <a:pt x="1021" y="3467"/>
                </a:lnTo>
                <a:lnTo>
                  <a:pt x="1028" y="3474"/>
                </a:lnTo>
                <a:lnTo>
                  <a:pt x="1021" y="3474"/>
                </a:lnTo>
                <a:lnTo>
                  <a:pt x="1014" y="3467"/>
                </a:lnTo>
                <a:lnTo>
                  <a:pt x="1008" y="3460"/>
                </a:lnTo>
                <a:lnTo>
                  <a:pt x="1001" y="3453"/>
                </a:lnTo>
                <a:lnTo>
                  <a:pt x="1001" y="3453"/>
                </a:lnTo>
                <a:lnTo>
                  <a:pt x="994" y="3440"/>
                </a:lnTo>
                <a:lnTo>
                  <a:pt x="994" y="3440"/>
                </a:lnTo>
                <a:lnTo>
                  <a:pt x="994" y="3433"/>
                </a:lnTo>
                <a:lnTo>
                  <a:pt x="994" y="3433"/>
                </a:lnTo>
                <a:lnTo>
                  <a:pt x="987" y="3426"/>
                </a:lnTo>
                <a:lnTo>
                  <a:pt x="987" y="3426"/>
                </a:lnTo>
                <a:lnTo>
                  <a:pt x="987" y="3419"/>
                </a:lnTo>
                <a:lnTo>
                  <a:pt x="987" y="3412"/>
                </a:lnTo>
                <a:lnTo>
                  <a:pt x="987" y="3412"/>
                </a:lnTo>
                <a:lnTo>
                  <a:pt x="980" y="3392"/>
                </a:lnTo>
                <a:lnTo>
                  <a:pt x="980" y="3392"/>
                </a:lnTo>
                <a:lnTo>
                  <a:pt x="980" y="3385"/>
                </a:lnTo>
                <a:lnTo>
                  <a:pt x="980" y="3378"/>
                </a:lnTo>
                <a:lnTo>
                  <a:pt x="980" y="3371"/>
                </a:lnTo>
                <a:lnTo>
                  <a:pt x="987" y="3378"/>
                </a:lnTo>
                <a:lnTo>
                  <a:pt x="980" y="3378"/>
                </a:lnTo>
                <a:lnTo>
                  <a:pt x="973" y="3371"/>
                </a:lnTo>
                <a:lnTo>
                  <a:pt x="973" y="3364"/>
                </a:lnTo>
                <a:lnTo>
                  <a:pt x="973" y="3364"/>
                </a:lnTo>
                <a:lnTo>
                  <a:pt x="966" y="3350"/>
                </a:lnTo>
                <a:lnTo>
                  <a:pt x="960" y="3337"/>
                </a:lnTo>
                <a:lnTo>
                  <a:pt x="960" y="3337"/>
                </a:lnTo>
                <a:lnTo>
                  <a:pt x="953" y="3309"/>
                </a:lnTo>
                <a:lnTo>
                  <a:pt x="953" y="3309"/>
                </a:lnTo>
                <a:lnTo>
                  <a:pt x="953" y="3289"/>
                </a:lnTo>
                <a:lnTo>
                  <a:pt x="953" y="3289"/>
                </a:lnTo>
                <a:lnTo>
                  <a:pt x="946" y="3261"/>
                </a:lnTo>
                <a:lnTo>
                  <a:pt x="939" y="3227"/>
                </a:lnTo>
                <a:lnTo>
                  <a:pt x="939" y="3227"/>
                </a:lnTo>
                <a:lnTo>
                  <a:pt x="932" y="3213"/>
                </a:lnTo>
                <a:lnTo>
                  <a:pt x="932" y="3213"/>
                </a:lnTo>
                <a:lnTo>
                  <a:pt x="932" y="3193"/>
                </a:lnTo>
                <a:lnTo>
                  <a:pt x="932" y="3186"/>
                </a:lnTo>
                <a:lnTo>
                  <a:pt x="932" y="3179"/>
                </a:lnTo>
                <a:lnTo>
                  <a:pt x="932" y="3172"/>
                </a:lnTo>
                <a:lnTo>
                  <a:pt x="939" y="3165"/>
                </a:lnTo>
                <a:lnTo>
                  <a:pt x="939" y="3172"/>
                </a:lnTo>
                <a:lnTo>
                  <a:pt x="939" y="3165"/>
                </a:lnTo>
                <a:lnTo>
                  <a:pt x="939" y="3158"/>
                </a:lnTo>
                <a:lnTo>
                  <a:pt x="946" y="3151"/>
                </a:lnTo>
                <a:lnTo>
                  <a:pt x="953" y="3151"/>
                </a:lnTo>
                <a:lnTo>
                  <a:pt x="946" y="3151"/>
                </a:lnTo>
                <a:lnTo>
                  <a:pt x="953" y="3145"/>
                </a:lnTo>
                <a:lnTo>
                  <a:pt x="960" y="3145"/>
                </a:lnTo>
                <a:lnTo>
                  <a:pt x="966" y="3145"/>
                </a:lnTo>
                <a:lnTo>
                  <a:pt x="973" y="3145"/>
                </a:lnTo>
                <a:lnTo>
                  <a:pt x="980" y="3145"/>
                </a:lnTo>
                <a:lnTo>
                  <a:pt x="973" y="3145"/>
                </a:lnTo>
                <a:lnTo>
                  <a:pt x="980" y="3138"/>
                </a:lnTo>
                <a:lnTo>
                  <a:pt x="987" y="3138"/>
                </a:lnTo>
                <a:lnTo>
                  <a:pt x="1008" y="3138"/>
                </a:lnTo>
                <a:lnTo>
                  <a:pt x="1014" y="3138"/>
                </a:lnTo>
                <a:lnTo>
                  <a:pt x="1014" y="3138"/>
                </a:lnTo>
                <a:lnTo>
                  <a:pt x="1035" y="3145"/>
                </a:lnTo>
                <a:lnTo>
                  <a:pt x="1028" y="3145"/>
                </a:lnTo>
                <a:lnTo>
                  <a:pt x="1049" y="3138"/>
                </a:lnTo>
                <a:lnTo>
                  <a:pt x="1056" y="3138"/>
                </a:lnTo>
                <a:lnTo>
                  <a:pt x="1062" y="3138"/>
                </a:lnTo>
                <a:lnTo>
                  <a:pt x="1069" y="3138"/>
                </a:lnTo>
                <a:lnTo>
                  <a:pt x="1076" y="3138"/>
                </a:lnTo>
                <a:lnTo>
                  <a:pt x="1097" y="3138"/>
                </a:lnTo>
                <a:lnTo>
                  <a:pt x="1090" y="3138"/>
                </a:lnTo>
                <a:lnTo>
                  <a:pt x="1097" y="3131"/>
                </a:lnTo>
                <a:lnTo>
                  <a:pt x="1104" y="3131"/>
                </a:lnTo>
                <a:lnTo>
                  <a:pt x="1110" y="3131"/>
                </a:lnTo>
                <a:lnTo>
                  <a:pt x="1117" y="3131"/>
                </a:lnTo>
                <a:lnTo>
                  <a:pt x="1110" y="3138"/>
                </a:lnTo>
                <a:lnTo>
                  <a:pt x="1110" y="3131"/>
                </a:lnTo>
                <a:lnTo>
                  <a:pt x="1117" y="3124"/>
                </a:lnTo>
                <a:lnTo>
                  <a:pt x="1124" y="3124"/>
                </a:lnTo>
                <a:lnTo>
                  <a:pt x="1117" y="3124"/>
                </a:lnTo>
                <a:lnTo>
                  <a:pt x="1124" y="3117"/>
                </a:lnTo>
                <a:lnTo>
                  <a:pt x="1124" y="3124"/>
                </a:lnTo>
                <a:lnTo>
                  <a:pt x="1124" y="3117"/>
                </a:lnTo>
                <a:lnTo>
                  <a:pt x="1131" y="3110"/>
                </a:lnTo>
                <a:lnTo>
                  <a:pt x="1138" y="3110"/>
                </a:lnTo>
                <a:lnTo>
                  <a:pt x="1145" y="3110"/>
                </a:lnTo>
                <a:lnTo>
                  <a:pt x="1138" y="3110"/>
                </a:lnTo>
                <a:lnTo>
                  <a:pt x="1145" y="3103"/>
                </a:lnTo>
                <a:lnTo>
                  <a:pt x="1152" y="3103"/>
                </a:lnTo>
                <a:lnTo>
                  <a:pt x="1158" y="3103"/>
                </a:lnTo>
                <a:lnTo>
                  <a:pt x="1152" y="3103"/>
                </a:lnTo>
                <a:lnTo>
                  <a:pt x="1193" y="3096"/>
                </a:lnTo>
                <a:lnTo>
                  <a:pt x="1193" y="3096"/>
                </a:lnTo>
                <a:lnTo>
                  <a:pt x="1200" y="3090"/>
                </a:lnTo>
                <a:lnTo>
                  <a:pt x="1206" y="3090"/>
                </a:lnTo>
                <a:lnTo>
                  <a:pt x="1213" y="3090"/>
                </a:lnTo>
                <a:lnTo>
                  <a:pt x="1206" y="3090"/>
                </a:lnTo>
                <a:lnTo>
                  <a:pt x="1213" y="3083"/>
                </a:lnTo>
                <a:lnTo>
                  <a:pt x="1213" y="3083"/>
                </a:lnTo>
                <a:lnTo>
                  <a:pt x="1234" y="3069"/>
                </a:lnTo>
                <a:lnTo>
                  <a:pt x="1261" y="3048"/>
                </a:lnTo>
                <a:lnTo>
                  <a:pt x="1261" y="3055"/>
                </a:lnTo>
                <a:lnTo>
                  <a:pt x="1261" y="3048"/>
                </a:lnTo>
                <a:lnTo>
                  <a:pt x="1261" y="3042"/>
                </a:lnTo>
                <a:lnTo>
                  <a:pt x="1268" y="3035"/>
                </a:lnTo>
                <a:lnTo>
                  <a:pt x="1275" y="3028"/>
                </a:lnTo>
                <a:lnTo>
                  <a:pt x="1275" y="3028"/>
                </a:lnTo>
                <a:lnTo>
                  <a:pt x="1282" y="3014"/>
                </a:lnTo>
                <a:lnTo>
                  <a:pt x="1282" y="3014"/>
                </a:lnTo>
                <a:lnTo>
                  <a:pt x="1289" y="3007"/>
                </a:lnTo>
                <a:lnTo>
                  <a:pt x="1289" y="3014"/>
                </a:lnTo>
                <a:lnTo>
                  <a:pt x="1289" y="3007"/>
                </a:lnTo>
                <a:lnTo>
                  <a:pt x="1296" y="3000"/>
                </a:lnTo>
                <a:lnTo>
                  <a:pt x="1302" y="3000"/>
                </a:lnTo>
                <a:lnTo>
                  <a:pt x="1296" y="3007"/>
                </a:lnTo>
                <a:lnTo>
                  <a:pt x="1296" y="3000"/>
                </a:lnTo>
                <a:lnTo>
                  <a:pt x="1296" y="2993"/>
                </a:lnTo>
                <a:lnTo>
                  <a:pt x="1296" y="2987"/>
                </a:lnTo>
                <a:lnTo>
                  <a:pt x="1296" y="2980"/>
                </a:lnTo>
                <a:lnTo>
                  <a:pt x="1296" y="2973"/>
                </a:lnTo>
                <a:lnTo>
                  <a:pt x="1296" y="2959"/>
                </a:lnTo>
                <a:lnTo>
                  <a:pt x="1302" y="2966"/>
                </a:lnTo>
                <a:lnTo>
                  <a:pt x="1296" y="2966"/>
                </a:lnTo>
                <a:lnTo>
                  <a:pt x="1289" y="2959"/>
                </a:lnTo>
                <a:lnTo>
                  <a:pt x="1289" y="2952"/>
                </a:lnTo>
                <a:lnTo>
                  <a:pt x="1289" y="2945"/>
                </a:lnTo>
                <a:lnTo>
                  <a:pt x="1289" y="2939"/>
                </a:lnTo>
                <a:lnTo>
                  <a:pt x="1289" y="2932"/>
                </a:lnTo>
                <a:lnTo>
                  <a:pt x="1296" y="2925"/>
                </a:lnTo>
                <a:lnTo>
                  <a:pt x="1296" y="2932"/>
                </a:lnTo>
                <a:lnTo>
                  <a:pt x="1296" y="2925"/>
                </a:lnTo>
                <a:lnTo>
                  <a:pt x="1296" y="2918"/>
                </a:lnTo>
                <a:lnTo>
                  <a:pt x="1302" y="2911"/>
                </a:lnTo>
                <a:lnTo>
                  <a:pt x="1309" y="2911"/>
                </a:lnTo>
                <a:lnTo>
                  <a:pt x="1316" y="2911"/>
                </a:lnTo>
                <a:lnTo>
                  <a:pt x="1309" y="2918"/>
                </a:lnTo>
                <a:lnTo>
                  <a:pt x="1309" y="2911"/>
                </a:lnTo>
                <a:lnTo>
                  <a:pt x="1316" y="2904"/>
                </a:lnTo>
                <a:lnTo>
                  <a:pt x="1323" y="2904"/>
                </a:lnTo>
                <a:lnTo>
                  <a:pt x="1330" y="2904"/>
                </a:lnTo>
                <a:lnTo>
                  <a:pt x="1323" y="2904"/>
                </a:lnTo>
                <a:lnTo>
                  <a:pt x="1330" y="2897"/>
                </a:lnTo>
                <a:lnTo>
                  <a:pt x="1330" y="2897"/>
                </a:lnTo>
                <a:lnTo>
                  <a:pt x="1350" y="2890"/>
                </a:lnTo>
                <a:lnTo>
                  <a:pt x="1357" y="2890"/>
                </a:lnTo>
                <a:lnTo>
                  <a:pt x="1364" y="2890"/>
                </a:lnTo>
                <a:lnTo>
                  <a:pt x="1371" y="2890"/>
                </a:lnTo>
                <a:lnTo>
                  <a:pt x="1364" y="2890"/>
                </a:lnTo>
                <a:lnTo>
                  <a:pt x="1371" y="2884"/>
                </a:lnTo>
                <a:lnTo>
                  <a:pt x="1371" y="2884"/>
                </a:lnTo>
                <a:lnTo>
                  <a:pt x="1385" y="2877"/>
                </a:lnTo>
                <a:lnTo>
                  <a:pt x="1385" y="2884"/>
                </a:lnTo>
                <a:lnTo>
                  <a:pt x="1385" y="2877"/>
                </a:lnTo>
                <a:lnTo>
                  <a:pt x="1385" y="2870"/>
                </a:lnTo>
                <a:lnTo>
                  <a:pt x="1405" y="2863"/>
                </a:lnTo>
                <a:lnTo>
                  <a:pt x="1405" y="2863"/>
                </a:lnTo>
                <a:lnTo>
                  <a:pt x="1412" y="2856"/>
                </a:lnTo>
                <a:lnTo>
                  <a:pt x="1412" y="2863"/>
                </a:lnTo>
                <a:lnTo>
                  <a:pt x="1412" y="2856"/>
                </a:lnTo>
                <a:lnTo>
                  <a:pt x="1412" y="2849"/>
                </a:lnTo>
                <a:lnTo>
                  <a:pt x="1419" y="2842"/>
                </a:lnTo>
                <a:lnTo>
                  <a:pt x="1426" y="2836"/>
                </a:lnTo>
                <a:lnTo>
                  <a:pt x="1426" y="2842"/>
                </a:lnTo>
                <a:lnTo>
                  <a:pt x="1426" y="2836"/>
                </a:lnTo>
                <a:lnTo>
                  <a:pt x="1426" y="2829"/>
                </a:lnTo>
                <a:lnTo>
                  <a:pt x="1433" y="2822"/>
                </a:lnTo>
                <a:lnTo>
                  <a:pt x="1433" y="2829"/>
                </a:lnTo>
                <a:lnTo>
                  <a:pt x="1433" y="2822"/>
                </a:lnTo>
                <a:lnTo>
                  <a:pt x="1433" y="2822"/>
                </a:lnTo>
                <a:lnTo>
                  <a:pt x="1426" y="2808"/>
                </a:lnTo>
                <a:lnTo>
                  <a:pt x="1426" y="2808"/>
                </a:lnTo>
                <a:lnTo>
                  <a:pt x="1412" y="2794"/>
                </a:lnTo>
                <a:lnTo>
                  <a:pt x="1412" y="2787"/>
                </a:lnTo>
                <a:lnTo>
                  <a:pt x="1426" y="2774"/>
                </a:lnTo>
                <a:lnTo>
                  <a:pt x="1426" y="2774"/>
                </a:lnTo>
                <a:lnTo>
                  <a:pt x="1460" y="2767"/>
                </a:lnTo>
                <a:lnTo>
                  <a:pt x="1467" y="2767"/>
                </a:lnTo>
                <a:lnTo>
                  <a:pt x="1494" y="2767"/>
                </a:lnTo>
                <a:lnTo>
                  <a:pt x="1487" y="2767"/>
                </a:lnTo>
                <a:lnTo>
                  <a:pt x="1529" y="2760"/>
                </a:lnTo>
                <a:lnTo>
                  <a:pt x="1529" y="2760"/>
                </a:lnTo>
                <a:lnTo>
                  <a:pt x="1549" y="2753"/>
                </a:lnTo>
                <a:lnTo>
                  <a:pt x="1549" y="2753"/>
                </a:lnTo>
                <a:lnTo>
                  <a:pt x="1577" y="2739"/>
                </a:lnTo>
                <a:lnTo>
                  <a:pt x="1583" y="2739"/>
                </a:lnTo>
                <a:lnTo>
                  <a:pt x="1618" y="2746"/>
                </a:lnTo>
                <a:lnTo>
                  <a:pt x="1611" y="2746"/>
                </a:lnTo>
                <a:lnTo>
                  <a:pt x="1631" y="2733"/>
                </a:lnTo>
                <a:lnTo>
                  <a:pt x="1638" y="2733"/>
                </a:lnTo>
                <a:lnTo>
                  <a:pt x="1652" y="2746"/>
                </a:lnTo>
                <a:lnTo>
                  <a:pt x="1659" y="2753"/>
                </a:lnTo>
                <a:lnTo>
                  <a:pt x="1659" y="2753"/>
                </a:lnTo>
                <a:lnTo>
                  <a:pt x="1700" y="2760"/>
                </a:lnTo>
                <a:lnTo>
                  <a:pt x="1693" y="2760"/>
                </a:lnTo>
                <a:lnTo>
                  <a:pt x="1721" y="2753"/>
                </a:lnTo>
                <a:lnTo>
                  <a:pt x="1727" y="2753"/>
                </a:lnTo>
                <a:lnTo>
                  <a:pt x="1734" y="2753"/>
                </a:lnTo>
                <a:lnTo>
                  <a:pt x="1727" y="2753"/>
                </a:lnTo>
                <a:lnTo>
                  <a:pt x="1741" y="2739"/>
                </a:lnTo>
                <a:lnTo>
                  <a:pt x="1741" y="2746"/>
                </a:lnTo>
                <a:lnTo>
                  <a:pt x="1734" y="2739"/>
                </a:lnTo>
                <a:lnTo>
                  <a:pt x="1734" y="2739"/>
                </a:lnTo>
                <a:lnTo>
                  <a:pt x="1734" y="2733"/>
                </a:lnTo>
                <a:lnTo>
                  <a:pt x="1734" y="2726"/>
                </a:lnTo>
                <a:lnTo>
                  <a:pt x="1734" y="2719"/>
                </a:lnTo>
                <a:lnTo>
                  <a:pt x="1762" y="2698"/>
                </a:lnTo>
                <a:lnTo>
                  <a:pt x="1762" y="2698"/>
                </a:lnTo>
                <a:lnTo>
                  <a:pt x="1782" y="2671"/>
                </a:lnTo>
                <a:lnTo>
                  <a:pt x="1789" y="2671"/>
                </a:lnTo>
                <a:lnTo>
                  <a:pt x="1796" y="2671"/>
                </a:lnTo>
                <a:lnTo>
                  <a:pt x="1789" y="2671"/>
                </a:lnTo>
                <a:lnTo>
                  <a:pt x="1796" y="2664"/>
                </a:lnTo>
                <a:lnTo>
                  <a:pt x="1796" y="2671"/>
                </a:lnTo>
                <a:lnTo>
                  <a:pt x="1796" y="2664"/>
                </a:lnTo>
                <a:lnTo>
                  <a:pt x="1796" y="2657"/>
                </a:lnTo>
                <a:lnTo>
                  <a:pt x="1803" y="2650"/>
                </a:lnTo>
                <a:lnTo>
                  <a:pt x="1803" y="2657"/>
                </a:lnTo>
                <a:lnTo>
                  <a:pt x="1803" y="2643"/>
                </a:lnTo>
                <a:lnTo>
                  <a:pt x="1803" y="2636"/>
                </a:lnTo>
                <a:lnTo>
                  <a:pt x="1810" y="2623"/>
                </a:lnTo>
                <a:lnTo>
                  <a:pt x="1810" y="2623"/>
                </a:lnTo>
                <a:lnTo>
                  <a:pt x="1817" y="2616"/>
                </a:lnTo>
                <a:lnTo>
                  <a:pt x="1817" y="2616"/>
                </a:lnTo>
                <a:lnTo>
                  <a:pt x="1844" y="2595"/>
                </a:lnTo>
                <a:lnTo>
                  <a:pt x="1851" y="2595"/>
                </a:lnTo>
                <a:lnTo>
                  <a:pt x="1892" y="2595"/>
                </a:lnTo>
                <a:lnTo>
                  <a:pt x="1926" y="2595"/>
                </a:lnTo>
                <a:lnTo>
                  <a:pt x="1919" y="2595"/>
                </a:lnTo>
                <a:lnTo>
                  <a:pt x="1933" y="2588"/>
                </a:lnTo>
                <a:lnTo>
                  <a:pt x="1940" y="2588"/>
                </a:lnTo>
                <a:lnTo>
                  <a:pt x="1947" y="2588"/>
                </a:lnTo>
                <a:lnTo>
                  <a:pt x="1940" y="2588"/>
                </a:lnTo>
                <a:lnTo>
                  <a:pt x="1947" y="2582"/>
                </a:lnTo>
                <a:lnTo>
                  <a:pt x="1947" y="2588"/>
                </a:lnTo>
                <a:lnTo>
                  <a:pt x="1947" y="2582"/>
                </a:lnTo>
                <a:lnTo>
                  <a:pt x="1954" y="2575"/>
                </a:lnTo>
                <a:lnTo>
                  <a:pt x="1960" y="2575"/>
                </a:lnTo>
                <a:lnTo>
                  <a:pt x="1954" y="2582"/>
                </a:lnTo>
                <a:lnTo>
                  <a:pt x="1954" y="2575"/>
                </a:lnTo>
                <a:lnTo>
                  <a:pt x="1954" y="2561"/>
                </a:lnTo>
                <a:lnTo>
                  <a:pt x="1954" y="2554"/>
                </a:lnTo>
                <a:lnTo>
                  <a:pt x="1954" y="2554"/>
                </a:lnTo>
                <a:lnTo>
                  <a:pt x="1947" y="2540"/>
                </a:lnTo>
                <a:lnTo>
                  <a:pt x="1947" y="2540"/>
                </a:lnTo>
                <a:lnTo>
                  <a:pt x="1947" y="2527"/>
                </a:lnTo>
                <a:lnTo>
                  <a:pt x="1947" y="2527"/>
                </a:lnTo>
                <a:lnTo>
                  <a:pt x="1940" y="2520"/>
                </a:lnTo>
                <a:lnTo>
                  <a:pt x="1940" y="2520"/>
                </a:lnTo>
                <a:lnTo>
                  <a:pt x="1933" y="2506"/>
                </a:lnTo>
                <a:lnTo>
                  <a:pt x="1933" y="2506"/>
                </a:lnTo>
                <a:lnTo>
                  <a:pt x="1933" y="2499"/>
                </a:lnTo>
                <a:lnTo>
                  <a:pt x="1933" y="2492"/>
                </a:lnTo>
                <a:lnTo>
                  <a:pt x="1933" y="2485"/>
                </a:lnTo>
                <a:lnTo>
                  <a:pt x="1933" y="2479"/>
                </a:lnTo>
                <a:lnTo>
                  <a:pt x="1940" y="2451"/>
                </a:lnTo>
                <a:lnTo>
                  <a:pt x="1940" y="2451"/>
                </a:lnTo>
                <a:lnTo>
                  <a:pt x="1960" y="2437"/>
                </a:lnTo>
                <a:lnTo>
                  <a:pt x="1960" y="2437"/>
                </a:lnTo>
                <a:lnTo>
                  <a:pt x="1988" y="2430"/>
                </a:lnTo>
                <a:lnTo>
                  <a:pt x="1988" y="2437"/>
                </a:lnTo>
                <a:lnTo>
                  <a:pt x="1981" y="2430"/>
                </a:lnTo>
                <a:lnTo>
                  <a:pt x="1981" y="2430"/>
                </a:lnTo>
                <a:lnTo>
                  <a:pt x="1981" y="2424"/>
                </a:lnTo>
                <a:lnTo>
                  <a:pt x="1981" y="2424"/>
                </a:lnTo>
                <a:lnTo>
                  <a:pt x="1974" y="2410"/>
                </a:lnTo>
                <a:lnTo>
                  <a:pt x="1967" y="2396"/>
                </a:lnTo>
                <a:lnTo>
                  <a:pt x="1967" y="2396"/>
                </a:lnTo>
                <a:lnTo>
                  <a:pt x="1967" y="2389"/>
                </a:lnTo>
                <a:lnTo>
                  <a:pt x="1967" y="2389"/>
                </a:lnTo>
                <a:lnTo>
                  <a:pt x="1954" y="2376"/>
                </a:lnTo>
                <a:lnTo>
                  <a:pt x="1947" y="2369"/>
                </a:lnTo>
                <a:lnTo>
                  <a:pt x="1954" y="2376"/>
                </a:lnTo>
                <a:lnTo>
                  <a:pt x="1947" y="2376"/>
                </a:lnTo>
                <a:lnTo>
                  <a:pt x="1940" y="2369"/>
                </a:lnTo>
                <a:lnTo>
                  <a:pt x="1940" y="2362"/>
                </a:lnTo>
                <a:lnTo>
                  <a:pt x="1940" y="2362"/>
                </a:lnTo>
                <a:lnTo>
                  <a:pt x="1906" y="2327"/>
                </a:lnTo>
                <a:lnTo>
                  <a:pt x="1878" y="2300"/>
                </a:lnTo>
                <a:lnTo>
                  <a:pt x="1865" y="2286"/>
                </a:lnTo>
                <a:lnTo>
                  <a:pt x="1865" y="2286"/>
                </a:lnTo>
                <a:lnTo>
                  <a:pt x="1865" y="2279"/>
                </a:lnTo>
                <a:lnTo>
                  <a:pt x="1865" y="2279"/>
                </a:lnTo>
                <a:lnTo>
                  <a:pt x="1858" y="2273"/>
                </a:lnTo>
                <a:lnTo>
                  <a:pt x="1858" y="2273"/>
                </a:lnTo>
                <a:lnTo>
                  <a:pt x="1844" y="2252"/>
                </a:lnTo>
                <a:lnTo>
                  <a:pt x="1844" y="2252"/>
                </a:lnTo>
                <a:lnTo>
                  <a:pt x="1844" y="2245"/>
                </a:lnTo>
                <a:lnTo>
                  <a:pt x="1844" y="2245"/>
                </a:lnTo>
                <a:lnTo>
                  <a:pt x="1823" y="2224"/>
                </a:lnTo>
                <a:lnTo>
                  <a:pt x="1823" y="2224"/>
                </a:lnTo>
                <a:lnTo>
                  <a:pt x="1817" y="2211"/>
                </a:lnTo>
                <a:lnTo>
                  <a:pt x="1817" y="2211"/>
                </a:lnTo>
                <a:lnTo>
                  <a:pt x="1810" y="2204"/>
                </a:lnTo>
                <a:lnTo>
                  <a:pt x="1810" y="2204"/>
                </a:lnTo>
                <a:lnTo>
                  <a:pt x="1796" y="2197"/>
                </a:lnTo>
                <a:lnTo>
                  <a:pt x="1803" y="2204"/>
                </a:lnTo>
                <a:lnTo>
                  <a:pt x="1796" y="2204"/>
                </a:lnTo>
                <a:lnTo>
                  <a:pt x="1789" y="2197"/>
                </a:lnTo>
                <a:lnTo>
                  <a:pt x="1762" y="2176"/>
                </a:lnTo>
                <a:lnTo>
                  <a:pt x="1762" y="2176"/>
                </a:lnTo>
                <a:lnTo>
                  <a:pt x="1755" y="2170"/>
                </a:lnTo>
                <a:lnTo>
                  <a:pt x="1748" y="2163"/>
                </a:lnTo>
                <a:lnTo>
                  <a:pt x="1748" y="2163"/>
                </a:lnTo>
                <a:lnTo>
                  <a:pt x="1734" y="2156"/>
                </a:lnTo>
                <a:lnTo>
                  <a:pt x="1734" y="2156"/>
                </a:lnTo>
                <a:lnTo>
                  <a:pt x="1721" y="2142"/>
                </a:lnTo>
                <a:lnTo>
                  <a:pt x="1721" y="2142"/>
                </a:lnTo>
                <a:lnTo>
                  <a:pt x="1707" y="2135"/>
                </a:lnTo>
                <a:lnTo>
                  <a:pt x="1693" y="2128"/>
                </a:lnTo>
                <a:lnTo>
                  <a:pt x="1659" y="2108"/>
                </a:lnTo>
                <a:lnTo>
                  <a:pt x="1666" y="2115"/>
                </a:lnTo>
                <a:lnTo>
                  <a:pt x="1659" y="2115"/>
                </a:lnTo>
                <a:lnTo>
                  <a:pt x="1652" y="2108"/>
                </a:lnTo>
                <a:lnTo>
                  <a:pt x="1645" y="2101"/>
                </a:lnTo>
                <a:lnTo>
                  <a:pt x="1638" y="2094"/>
                </a:lnTo>
                <a:lnTo>
                  <a:pt x="1631" y="2087"/>
                </a:lnTo>
                <a:lnTo>
                  <a:pt x="1625" y="2080"/>
                </a:lnTo>
                <a:lnTo>
                  <a:pt x="1625" y="2080"/>
                </a:lnTo>
                <a:lnTo>
                  <a:pt x="1625" y="2073"/>
                </a:lnTo>
                <a:lnTo>
                  <a:pt x="1631" y="2080"/>
                </a:lnTo>
                <a:lnTo>
                  <a:pt x="1625" y="2080"/>
                </a:lnTo>
                <a:lnTo>
                  <a:pt x="1618" y="2073"/>
                </a:lnTo>
                <a:lnTo>
                  <a:pt x="1618" y="2067"/>
                </a:lnTo>
                <a:lnTo>
                  <a:pt x="1618" y="2060"/>
                </a:lnTo>
                <a:lnTo>
                  <a:pt x="1618" y="2053"/>
                </a:lnTo>
                <a:lnTo>
                  <a:pt x="1618" y="2046"/>
                </a:lnTo>
                <a:lnTo>
                  <a:pt x="1625" y="2025"/>
                </a:lnTo>
                <a:lnTo>
                  <a:pt x="1625" y="2032"/>
                </a:lnTo>
                <a:lnTo>
                  <a:pt x="1625" y="2025"/>
                </a:lnTo>
                <a:lnTo>
                  <a:pt x="1625" y="2019"/>
                </a:lnTo>
                <a:lnTo>
                  <a:pt x="1625" y="2012"/>
                </a:lnTo>
                <a:lnTo>
                  <a:pt x="1625" y="1970"/>
                </a:lnTo>
                <a:lnTo>
                  <a:pt x="1625" y="1970"/>
                </a:lnTo>
                <a:lnTo>
                  <a:pt x="1618" y="1936"/>
                </a:lnTo>
                <a:lnTo>
                  <a:pt x="1618" y="1936"/>
                </a:lnTo>
                <a:lnTo>
                  <a:pt x="1597" y="1916"/>
                </a:lnTo>
                <a:lnTo>
                  <a:pt x="1597" y="1916"/>
                </a:lnTo>
                <a:lnTo>
                  <a:pt x="1577" y="1902"/>
                </a:lnTo>
                <a:lnTo>
                  <a:pt x="1556" y="1888"/>
                </a:lnTo>
                <a:lnTo>
                  <a:pt x="1556" y="1881"/>
                </a:lnTo>
                <a:lnTo>
                  <a:pt x="1563" y="1854"/>
                </a:lnTo>
                <a:lnTo>
                  <a:pt x="1570" y="1826"/>
                </a:lnTo>
                <a:lnTo>
                  <a:pt x="1570" y="1833"/>
                </a:lnTo>
                <a:lnTo>
                  <a:pt x="1529" y="1806"/>
                </a:lnTo>
                <a:lnTo>
                  <a:pt x="1508" y="1792"/>
                </a:lnTo>
                <a:lnTo>
                  <a:pt x="1508" y="1792"/>
                </a:lnTo>
                <a:lnTo>
                  <a:pt x="1487" y="1758"/>
                </a:lnTo>
                <a:lnTo>
                  <a:pt x="1487" y="1758"/>
                </a:lnTo>
                <a:lnTo>
                  <a:pt x="1474" y="1716"/>
                </a:lnTo>
                <a:lnTo>
                  <a:pt x="1453" y="1668"/>
                </a:lnTo>
                <a:lnTo>
                  <a:pt x="1453" y="1668"/>
                </a:lnTo>
                <a:lnTo>
                  <a:pt x="1439" y="1613"/>
                </a:lnTo>
                <a:lnTo>
                  <a:pt x="1439" y="1613"/>
                </a:lnTo>
                <a:lnTo>
                  <a:pt x="1426" y="1586"/>
                </a:lnTo>
                <a:lnTo>
                  <a:pt x="1426" y="1586"/>
                </a:lnTo>
                <a:lnTo>
                  <a:pt x="1426" y="1545"/>
                </a:lnTo>
                <a:lnTo>
                  <a:pt x="1426" y="1545"/>
                </a:lnTo>
                <a:lnTo>
                  <a:pt x="1419" y="1538"/>
                </a:lnTo>
                <a:lnTo>
                  <a:pt x="1419" y="1538"/>
                </a:lnTo>
                <a:lnTo>
                  <a:pt x="1419" y="1531"/>
                </a:lnTo>
                <a:lnTo>
                  <a:pt x="1419" y="1524"/>
                </a:lnTo>
                <a:lnTo>
                  <a:pt x="1426" y="1504"/>
                </a:lnTo>
                <a:lnTo>
                  <a:pt x="1426" y="1510"/>
                </a:lnTo>
                <a:lnTo>
                  <a:pt x="1426" y="1490"/>
                </a:lnTo>
                <a:lnTo>
                  <a:pt x="1426" y="1469"/>
                </a:lnTo>
                <a:lnTo>
                  <a:pt x="1426" y="1462"/>
                </a:lnTo>
                <a:lnTo>
                  <a:pt x="1426" y="1456"/>
                </a:lnTo>
                <a:lnTo>
                  <a:pt x="1433" y="1414"/>
                </a:lnTo>
                <a:lnTo>
                  <a:pt x="1433" y="1421"/>
                </a:lnTo>
                <a:lnTo>
                  <a:pt x="1426" y="1373"/>
                </a:lnTo>
                <a:lnTo>
                  <a:pt x="1426" y="1373"/>
                </a:lnTo>
                <a:lnTo>
                  <a:pt x="1405" y="1311"/>
                </a:lnTo>
                <a:lnTo>
                  <a:pt x="1385" y="1222"/>
                </a:lnTo>
                <a:lnTo>
                  <a:pt x="1385" y="1222"/>
                </a:lnTo>
                <a:lnTo>
                  <a:pt x="1371" y="1188"/>
                </a:lnTo>
                <a:lnTo>
                  <a:pt x="1371" y="1188"/>
                </a:lnTo>
                <a:lnTo>
                  <a:pt x="1371" y="1181"/>
                </a:lnTo>
                <a:lnTo>
                  <a:pt x="1371" y="1174"/>
                </a:lnTo>
                <a:lnTo>
                  <a:pt x="1378" y="1167"/>
                </a:lnTo>
                <a:lnTo>
                  <a:pt x="1378" y="1174"/>
                </a:lnTo>
                <a:lnTo>
                  <a:pt x="1378" y="1167"/>
                </a:lnTo>
                <a:lnTo>
                  <a:pt x="1378" y="1160"/>
                </a:lnTo>
                <a:lnTo>
                  <a:pt x="1385" y="1153"/>
                </a:lnTo>
                <a:lnTo>
                  <a:pt x="1385" y="1160"/>
                </a:lnTo>
                <a:lnTo>
                  <a:pt x="1385" y="1153"/>
                </a:lnTo>
                <a:lnTo>
                  <a:pt x="1385" y="1147"/>
                </a:lnTo>
                <a:lnTo>
                  <a:pt x="1385" y="1140"/>
                </a:lnTo>
                <a:lnTo>
                  <a:pt x="1385" y="1119"/>
                </a:lnTo>
                <a:lnTo>
                  <a:pt x="1385" y="1105"/>
                </a:lnTo>
                <a:lnTo>
                  <a:pt x="1385" y="1105"/>
                </a:lnTo>
                <a:lnTo>
                  <a:pt x="1378" y="1078"/>
                </a:lnTo>
                <a:lnTo>
                  <a:pt x="1378" y="1078"/>
                </a:lnTo>
                <a:lnTo>
                  <a:pt x="1378" y="1064"/>
                </a:lnTo>
                <a:lnTo>
                  <a:pt x="1378" y="1064"/>
                </a:lnTo>
                <a:lnTo>
                  <a:pt x="1371" y="1057"/>
                </a:lnTo>
                <a:lnTo>
                  <a:pt x="1371" y="1057"/>
                </a:lnTo>
                <a:lnTo>
                  <a:pt x="1371" y="1044"/>
                </a:lnTo>
                <a:lnTo>
                  <a:pt x="1371" y="1044"/>
                </a:lnTo>
                <a:lnTo>
                  <a:pt x="1364" y="1037"/>
                </a:lnTo>
                <a:lnTo>
                  <a:pt x="1364" y="1037"/>
                </a:lnTo>
                <a:lnTo>
                  <a:pt x="1364" y="1023"/>
                </a:lnTo>
                <a:lnTo>
                  <a:pt x="1364" y="1023"/>
                </a:lnTo>
                <a:lnTo>
                  <a:pt x="1357" y="1016"/>
                </a:lnTo>
                <a:lnTo>
                  <a:pt x="1357" y="1016"/>
                </a:lnTo>
                <a:lnTo>
                  <a:pt x="1357" y="1009"/>
                </a:lnTo>
                <a:lnTo>
                  <a:pt x="1357" y="1002"/>
                </a:lnTo>
                <a:lnTo>
                  <a:pt x="1357" y="996"/>
                </a:lnTo>
                <a:lnTo>
                  <a:pt x="1357" y="989"/>
                </a:lnTo>
                <a:lnTo>
                  <a:pt x="1357" y="975"/>
                </a:lnTo>
                <a:lnTo>
                  <a:pt x="1357" y="968"/>
                </a:lnTo>
                <a:lnTo>
                  <a:pt x="1357" y="961"/>
                </a:lnTo>
                <a:lnTo>
                  <a:pt x="1364" y="954"/>
                </a:lnTo>
                <a:lnTo>
                  <a:pt x="1371" y="954"/>
                </a:lnTo>
                <a:lnTo>
                  <a:pt x="1364" y="961"/>
                </a:lnTo>
                <a:lnTo>
                  <a:pt x="1364" y="954"/>
                </a:lnTo>
                <a:lnTo>
                  <a:pt x="1364" y="947"/>
                </a:lnTo>
                <a:lnTo>
                  <a:pt x="1371" y="941"/>
                </a:lnTo>
                <a:lnTo>
                  <a:pt x="1371" y="941"/>
                </a:lnTo>
                <a:lnTo>
                  <a:pt x="1385" y="934"/>
                </a:lnTo>
                <a:lnTo>
                  <a:pt x="1385" y="934"/>
                </a:lnTo>
                <a:lnTo>
                  <a:pt x="1392" y="927"/>
                </a:lnTo>
                <a:lnTo>
                  <a:pt x="1398" y="927"/>
                </a:lnTo>
                <a:lnTo>
                  <a:pt x="1405" y="927"/>
                </a:lnTo>
                <a:lnTo>
                  <a:pt x="1398" y="934"/>
                </a:lnTo>
                <a:lnTo>
                  <a:pt x="1398" y="927"/>
                </a:lnTo>
                <a:lnTo>
                  <a:pt x="1405" y="920"/>
                </a:lnTo>
                <a:lnTo>
                  <a:pt x="1412" y="920"/>
                </a:lnTo>
                <a:lnTo>
                  <a:pt x="1405" y="920"/>
                </a:lnTo>
                <a:lnTo>
                  <a:pt x="1433" y="913"/>
                </a:lnTo>
                <a:lnTo>
                  <a:pt x="1439" y="913"/>
                </a:lnTo>
                <a:lnTo>
                  <a:pt x="1446" y="913"/>
                </a:lnTo>
                <a:lnTo>
                  <a:pt x="1453" y="913"/>
                </a:lnTo>
                <a:lnTo>
                  <a:pt x="1446" y="913"/>
                </a:lnTo>
                <a:lnTo>
                  <a:pt x="1467" y="893"/>
                </a:lnTo>
                <a:lnTo>
                  <a:pt x="1474" y="893"/>
                </a:lnTo>
                <a:lnTo>
                  <a:pt x="1481" y="893"/>
                </a:lnTo>
                <a:lnTo>
                  <a:pt x="1487" y="899"/>
                </a:lnTo>
                <a:lnTo>
                  <a:pt x="1487" y="906"/>
                </a:lnTo>
                <a:lnTo>
                  <a:pt x="1481" y="899"/>
                </a:lnTo>
                <a:lnTo>
                  <a:pt x="1501" y="899"/>
                </a:lnTo>
                <a:lnTo>
                  <a:pt x="1501" y="899"/>
                </a:lnTo>
                <a:lnTo>
                  <a:pt x="1508" y="906"/>
                </a:lnTo>
                <a:lnTo>
                  <a:pt x="1508" y="906"/>
                </a:lnTo>
                <a:lnTo>
                  <a:pt x="1515" y="906"/>
                </a:lnTo>
                <a:lnTo>
                  <a:pt x="1522" y="906"/>
                </a:lnTo>
                <a:lnTo>
                  <a:pt x="1535" y="906"/>
                </a:lnTo>
                <a:lnTo>
                  <a:pt x="1529" y="906"/>
                </a:lnTo>
                <a:lnTo>
                  <a:pt x="1535" y="899"/>
                </a:lnTo>
                <a:lnTo>
                  <a:pt x="1535" y="899"/>
                </a:lnTo>
                <a:lnTo>
                  <a:pt x="1549" y="893"/>
                </a:lnTo>
                <a:lnTo>
                  <a:pt x="1549" y="893"/>
                </a:lnTo>
                <a:lnTo>
                  <a:pt x="1570" y="886"/>
                </a:lnTo>
                <a:lnTo>
                  <a:pt x="1577" y="886"/>
                </a:lnTo>
                <a:lnTo>
                  <a:pt x="1590" y="886"/>
                </a:lnTo>
                <a:lnTo>
                  <a:pt x="1583" y="893"/>
                </a:lnTo>
                <a:lnTo>
                  <a:pt x="1583" y="886"/>
                </a:lnTo>
                <a:lnTo>
                  <a:pt x="1583" y="879"/>
                </a:lnTo>
                <a:lnTo>
                  <a:pt x="1625" y="872"/>
                </a:lnTo>
                <a:lnTo>
                  <a:pt x="1625" y="872"/>
                </a:lnTo>
                <a:lnTo>
                  <a:pt x="1638" y="865"/>
                </a:lnTo>
                <a:lnTo>
                  <a:pt x="1645" y="865"/>
                </a:lnTo>
                <a:lnTo>
                  <a:pt x="1652" y="865"/>
                </a:lnTo>
                <a:lnTo>
                  <a:pt x="1659" y="865"/>
                </a:lnTo>
                <a:lnTo>
                  <a:pt x="1652" y="872"/>
                </a:lnTo>
                <a:lnTo>
                  <a:pt x="1652" y="865"/>
                </a:lnTo>
                <a:lnTo>
                  <a:pt x="1659" y="858"/>
                </a:lnTo>
                <a:lnTo>
                  <a:pt x="1666" y="858"/>
                </a:lnTo>
                <a:lnTo>
                  <a:pt x="1659" y="858"/>
                </a:lnTo>
                <a:lnTo>
                  <a:pt x="1666" y="851"/>
                </a:lnTo>
                <a:lnTo>
                  <a:pt x="1673" y="844"/>
                </a:lnTo>
                <a:lnTo>
                  <a:pt x="1679" y="838"/>
                </a:lnTo>
                <a:lnTo>
                  <a:pt x="1679" y="844"/>
                </a:lnTo>
                <a:lnTo>
                  <a:pt x="1679" y="838"/>
                </a:lnTo>
                <a:lnTo>
                  <a:pt x="1679" y="831"/>
                </a:lnTo>
                <a:lnTo>
                  <a:pt x="1679" y="824"/>
                </a:lnTo>
                <a:lnTo>
                  <a:pt x="1679" y="817"/>
                </a:lnTo>
                <a:lnTo>
                  <a:pt x="1679" y="817"/>
                </a:lnTo>
                <a:lnTo>
                  <a:pt x="1673" y="810"/>
                </a:lnTo>
                <a:lnTo>
                  <a:pt x="1673" y="810"/>
                </a:lnTo>
                <a:lnTo>
                  <a:pt x="1673" y="796"/>
                </a:lnTo>
                <a:lnTo>
                  <a:pt x="1673" y="790"/>
                </a:lnTo>
                <a:lnTo>
                  <a:pt x="1673" y="783"/>
                </a:lnTo>
                <a:lnTo>
                  <a:pt x="1673" y="755"/>
                </a:lnTo>
                <a:lnTo>
                  <a:pt x="1673" y="748"/>
                </a:lnTo>
                <a:lnTo>
                  <a:pt x="1673" y="741"/>
                </a:lnTo>
                <a:lnTo>
                  <a:pt x="1673" y="735"/>
                </a:lnTo>
                <a:lnTo>
                  <a:pt x="1673" y="735"/>
                </a:lnTo>
                <a:lnTo>
                  <a:pt x="1666" y="728"/>
                </a:lnTo>
                <a:lnTo>
                  <a:pt x="1659" y="721"/>
                </a:lnTo>
                <a:lnTo>
                  <a:pt x="1659" y="721"/>
                </a:lnTo>
                <a:lnTo>
                  <a:pt x="1652" y="707"/>
                </a:lnTo>
                <a:lnTo>
                  <a:pt x="1652" y="707"/>
                </a:lnTo>
                <a:lnTo>
                  <a:pt x="1645" y="700"/>
                </a:lnTo>
                <a:lnTo>
                  <a:pt x="1645" y="700"/>
                </a:lnTo>
                <a:lnTo>
                  <a:pt x="1645" y="693"/>
                </a:lnTo>
                <a:lnTo>
                  <a:pt x="1645" y="687"/>
                </a:lnTo>
                <a:lnTo>
                  <a:pt x="1645" y="680"/>
                </a:lnTo>
                <a:lnTo>
                  <a:pt x="1645" y="673"/>
                </a:lnTo>
                <a:lnTo>
                  <a:pt x="1645" y="666"/>
                </a:lnTo>
                <a:lnTo>
                  <a:pt x="1652" y="659"/>
                </a:lnTo>
                <a:lnTo>
                  <a:pt x="1652" y="666"/>
                </a:lnTo>
                <a:lnTo>
                  <a:pt x="1652" y="652"/>
                </a:lnTo>
                <a:lnTo>
                  <a:pt x="1652" y="645"/>
                </a:lnTo>
                <a:lnTo>
                  <a:pt x="1659" y="639"/>
                </a:lnTo>
                <a:lnTo>
                  <a:pt x="1659" y="639"/>
                </a:lnTo>
                <a:lnTo>
                  <a:pt x="1679" y="625"/>
                </a:lnTo>
                <a:lnTo>
                  <a:pt x="1679" y="625"/>
                </a:lnTo>
                <a:lnTo>
                  <a:pt x="1714" y="611"/>
                </a:lnTo>
                <a:lnTo>
                  <a:pt x="1714" y="611"/>
                </a:lnTo>
                <a:lnTo>
                  <a:pt x="1721" y="604"/>
                </a:lnTo>
                <a:lnTo>
                  <a:pt x="1727" y="604"/>
                </a:lnTo>
                <a:lnTo>
                  <a:pt x="1734" y="611"/>
                </a:lnTo>
                <a:lnTo>
                  <a:pt x="1734" y="611"/>
                </a:lnTo>
                <a:lnTo>
                  <a:pt x="1741" y="611"/>
                </a:lnTo>
                <a:lnTo>
                  <a:pt x="1748" y="611"/>
                </a:lnTo>
                <a:lnTo>
                  <a:pt x="1748" y="611"/>
                </a:lnTo>
                <a:lnTo>
                  <a:pt x="1769" y="618"/>
                </a:lnTo>
                <a:lnTo>
                  <a:pt x="1769" y="618"/>
                </a:lnTo>
                <a:lnTo>
                  <a:pt x="1782" y="625"/>
                </a:lnTo>
                <a:lnTo>
                  <a:pt x="1782" y="625"/>
                </a:lnTo>
                <a:lnTo>
                  <a:pt x="1789" y="632"/>
                </a:lnTo>
                <a:lnTo>
                  <a:pt x="1789" y="632"/>
                </a:lnTo>
                <a:lnTo>
                  <a:pt x="1810" y="632"/>
                </a:lnTo>
                <a:lnTo>
                  <a:pt x="1810" y="632"/>
                </a:lnTo>
                <a:lnTo>
                  <a:pt x="1823" y="639"/>
                </a:lnTo>
                <a:lnTo>
                  <a:pt x="1823" y="639"/>
                </a:lnTo>
                <a:lnTo>
                  <a:pt x="1851" y="645"/>
                </a:lnTo>
                <a:lnTo>
                  <a:pt x="1851" y="645"/>
                </a:lnTo>
                <a:lnTo>
                  <a:pt x="1858" y="645"/>
                </a:lnTo>
                <a:lnTo>
                  <a:pt x="1871" y="645"/>
                </a:lnTo>
                <a:lnTo>
                  <a:pt x="1878" y="645"/>
                </a:lnTo>
                <a:lnTo>
                  <a:pt x="1871" y="645"/>
                </a:lnTo>
                <a:lnTo>
                  <a:pt x="1885" y="639"/>
                </a:lnTo>
                <a:lnTo>
                  <a:pt x="1892" y="639"/>
                </a:lnTo>
                <a:lnTo>
                  <a:pt x="1899" y="639"/>
                </a:lnTo>
                <a:lnTo>
                  <a:pt x="1913" y="639"/>
                </a:lnTo>
                <a:lnTo>
                  <a:pt x="1906" y="639"/>
                </a:lnTo>
                <a:lnTo>
                  <a:pt x="1947" y="632"/>
                </a:lnTo>
                <a:lnTo>
                  <a:pt x="1988" y="625"/>
                </a:lnTo>
                <a:lnTo>
                  <a:pt x="1995" y="625"/>
                </a:lnTo>
                <a:lnTo>
                  <a:pt x="2015" y="625"/>
                </a:lnTo>
                <a:lnTo>
                  <a:pt x="2008" y="632"/>
                </a:lnTo>
                <a:lnTo>
                  <a:pt x="2008" y="618"/>
                </a:lnTo>
                <a:lnTo>
                  <a:pt x="2008" y="584"/>
                </a:lnTo>
                <a:lnTo>
                  <a:pt x="2008" y="556"/>
                </a:lnTo>
                <a:lnTo>
                  <a:pt x="2008" y="556"/>
                </a:lnTo>
                <a:lnTo>
                  <a:pt x="2002" y="542"/>
                </a:lnTo>
                <a:lnTo>
                  <a:pt x="2002" y="542"/>
                </a:lnTo>
                <a:lnTo>
                  <a:pt x="1995" y="501"/>
                </a:lnTo>
                <a:lnTo>
                  <a:pt x="1995" y="501"/>
                </a:lnTo>
                <a:lnTo>
                  <a:pt x="1995" y="494"/>
                </a:lnTo>
                <a:lnTo>
                  <a:pt x="1995" y="494"/>
                </a:lnTo>
                <a:lnTo>
                  <a:pt x="1988" y="467"/>
                </a:lnTo>
                <a:lnTo>
                  <a:pt x="1988" y="467"/>
                </a:lnTo>
                <a:lnTo>
                  <a:pt x="1988" y="453"/>
                </a:lnTo>
                <a:lnTo>
                  <a:pt x="1988" y="446"/>
                </a:lnTo>
                <a:lnTo>
                  <a:pt x="1995" y="433"/>
                </a:lnTo>
                <a:lnTo>
                  <a:pt x="1995" y="439"/>
                </a:lnTo>
                <a:lnTo>
                  <a:pt x="1995" y="433"/>
                </a:lnTo>
                <a:lnTo>
                  <a:pt x="1995" y="426"/>
                </a:lnTo>
                <a:lnTo>
                  <a:pt x="2002" y="412"/>
                </a:lnTo>
                <a:lnTo>
                  <a:pt x="2002" y="419"/>
                </a:lnTo>
                <a:lnTo>
                  <a:pt x="2002" y="405"/>
                </a:lnTo>
                <a:lnTo>
                  <a:pt x="2002" y="398"/>
                </a:lnTo>
                <a:lnTo>
                  <a:pt x="2008" y="384"/>
                </a:lnTo>
                <a:lnTo>
                  <a:pt x="2008" y="391"/>
                </a:lnTo>
                <a:lnTo>
                  <a:pt x="2008" y="378"/>
                </a:lnTo>
                <a:lnTo>
                  <a:pt x="2008" y="371"/>
                </a:lnTo>
                <a:lnTo>
                  <a:pt x="2015" y="350"/>
                </a:lnTo>
                <a:lnTo>
                  <a:pt x="2015" y="357"/>
                </a:lnTo>
                <a:lnTo>
                  <a:pt x="2015" y="350"/>
                </a:lnTo>
                <a:lnTo>
                  <a:pt x="2015" y="330"/>
                </a:lnTo>
                <a:lnTo>
                  <a:pt x="2015" y="295"/>
                </a:lnTo>
                <a:lnTo>
                  <a:pt x="2015" y="288"/>
                </a:lnTo>
                <a:lnTo>
                  <a:pt x="2022" y="281"/>
                </a:lnTo>
                <a:lnTo>
                  <a:pt x="2022" y="288"/>
                </a:lnTo>
                <a:lnTo>
                  <a:pt x="2022" y="254"/>
                </a:lnTo>
                <a:lnTo>
                  <a:pt x="2022" y="247"/>
                </a:lnTo>
                <a:lnTo>
                  <a:pt x="2022" y="240"/>
                </a:lnTo>
                <a:lnTo>
                  <a:pt x="2036" y="206"/>
                </a:lnTo>
                <a:lnTo>
                  <a:pt x="2043" y="206"/>
                </a:lnTo>
                <a:lnTo>
                  <a:pt x="2043" y="213"/>
                </a:lnTo>
                <a:lnTo>
                  <a:pt x="2043" y="213"/>
                </a:lnTo>
                <a:close/>
              </a:path>
            </a:pathLst>
          </a:custGeom>
          <a:solidFill>
            <a:schemeClr val="accent1">
              <a:lumMod val="60000"/>
              <a:lumOff val="40000"/>
            </a:schemeClr>
          </a:solidFill>
          <a:ln w="88900" cmpd="sng">
            <a:solidFill>
              <a:schemeClr val="tx1"/>
            </a:solidFill>
            <a:prstDash val="solid"/>
            <a:round/>
            <a:headEnd/>
            <a:tailEnd/>
          </a:ln>
        </p:spPr>
        <p:txBody>
          <a:bodyPr/>
          <a:lstStyle/>
          <a:p>
            <a:pPr>
              <a:defRPr/>
            </a:pPr>
            <a:endParaRPr lang="en-US" dirty="0"/>
          </a:p>
        </p:txBody>
      </p:sp>
      <p:pic>
        <p:nvPicPr>
          <p:cNvPr id="9253" name="Picture 38"/>
          <p:cNvPicPr>
            <a:picLocks noChangeAspect="1" noChangeArrowheads="1"/>
          </p:cNvPicPr>
          <p:nvPr/>
        </p:nvPicPr>
        <p:blipFill>
          <a:blip r:embed="rId33" cstate="email">
            <a:extLst>
              <a:ext uri="{28A0092B-C50C-407E-A947-70E740481C1C}">
                <a14:useLocalDpi xmlns:a14="http://schemas.microsoft.com/office/drawing/2010/main" val="0"/>
              </a:ext>
            </a:extLst>
          </a:blip>
          <a:srcRect/>
          <a:stretch>
            <a:fillRect/>
          </a:stretch>
        </p:blipFill>
        <p:spPr bwMode="auto">
          <a:xfrm>
            <a:off x="4839309" y="5622519"/>
            <a:ext cx="2047875"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0" name="Freeform 149"/>
          <p:cNvSpPr>
            <a:spLocks/>
          </p:cNvSpPr>
          <p:nvPr/>
        </p:nvSpPr>
        <p:spPr bwMode="auto">
          <a:xfrm>
            <a:off x="8846365" y="3739914"/>
            <a:ext cx="471488" cy="631825"/>
          </a:xfrm>
          <a:custGeom>
            <a:avLst/>
            <a:gdLst>
              <a:gd name="T0" fmla="*/ 2147483647 w 262"/>
              <a:gd name="T1" fmla="*/ 2147483647 h 365"/>
              <a:gd name="T2" fmla="*/ 2147483647 w 262"/>
              <a:gd name="T3" fmla="*/ 2147483647 h 365"/>
              <a:gd name="T4" fmla="*/ 2147483647 w 262"/>
              <a:gd name="T5" fmla="*/ 2147483647 h 365"/>
              <a:gd name="T6" fmla="*/ 2147483647 w 262"/>
              <a:gd name="T7" fmla="*/ 2147483647 h 365"/>
              <a:gd name="T8" fmla="*/ 2147483647 w 262"/>
              <a:gd name="T9" fmla="*/ 2147483647 h 365"/>
              <a:gd name="T10" fmla="*/ 2147483647 w 262"/>
              <a:gd name="T11" fmla="*/ 2147483647 h 365"/>
              <a:gd name="T12" fmla="*/ 2147483647 w 262"/>
              <a:gd name="T13" fmla="*/ 2147483647 h 365"/>
              <a:gd name="T14" fmla="*/ 2147483647 w 262"/>
              <a:gd name="T15" fmla="*/ 2147483647 h 365"/>
              <a:gd name="T16" fmla="*/ 2147483647 w 262"/>
              <a:gd name="T17" fmla="*/ 2147483647 h 365"/>
              <a:gd name="T18" fmla="*/ 2147483647 w 262"/>
              <a:gd name="T19" fmla="*/ 2147483647 h 365"/>
              <a:gd name="T20" fmla="*/ 2147483647 w 262"/>
              <a:gd name="T21" fmla="*/ 2147483647 h 365"/>
              <a:gd name="T22" fmla="*/ 2147483647 w 262"/>
              <a:gd name="T23" fmla="*/ 2147483647 h 365"/>
              <a:gd name="T24" fmla="*/ 2147483647 w 262"/>
              <a:gd name="T25" fmla="*/ 2147483647 h 365"/>
              <a:gd name="T26" fmla="*/ 2147483647 w 262"/>
              <a:gd name="T27" fmla="*/ 2147483647 h 365"/>
              <a:gd name="T28" fmla="*/ 2147483647 w 262"/>
              <a:gd name="T29" fmla="*/ 2147483647 h 365"/>
              <a:gd name="T30" fmla="*/ 2147483647 w 262"/>
              <a:gd name="T31" fmla="*/ 2147483647 h 365"/>
              <a:gd name="T32" fmla="*/ 2147483647 w 262"/>
              <a:gd name="T33" fmla="*/ 2147483647 h 365"/>
              <a:gd name="T34" fmla="*/ 2147483647 w 262"/>
              <a:gd name="T35" fmla="*/ 2147483647 h 365"/>
              <a:gd name="T36" fmla="*/ 2147483647 w 262"/>
              <a:gd name="T37" fmla="*/ 2147483647 h 365"/>
              <a:gd name="T38" fmla="*/ 2147483647 w 262"/>
              <a:gd name="T39" fmla="*/ 2147483647 h 365"/>
              <a:gd name="T40" fmla="*/ 2147483647 w 262"/>
              <a:gd name="T41" fmla="*/ 2147483647 h 365"/>
              <a:gd name="T42" fmla="*/ 2147483647 w 262"/>
              <a:gd name="T43" fmla="*/ 2147483647 h 365"/>
              <a:gd name="T44" fmla="*/ 2147483647 w 262"/>
              <a:gd name="T45" fmla="*/ 2147483647 h 365"/>
              <a:gd name="T46" fmla="*/ 2147483647 w 262"/>
              <a:gd name="T47" fmla="*/ 2147483647 h 365"/>
              <a:gd name="T48" fmla="*/ 2147483647 w 262"/>
              <a:gd name="T49" fmla="*/ 2147483647 h 365"/>
              <a:gd name="T50" fmla="*/ 2147483647 w 262"/>
              <a:gd name="T51" fmla="*/ 2147483647 h 365"/>
              <a:gd name="T52" fmla="*/ 2147483647 w 262"/>
              <a:gd name="T53" fmla="*/ 2147483647 h 365"/>
              <a:gd name="T54" fmla="*/ 2147483647 w 262"/>
              <a:gd name="T55" fmla="*/ 2147483647 h 365"/>
              <a:gd name="T56" fmla="*/ 2147483647 w 262"/>
              <a:gd name="T57" fmla="*/ 2147483647 h 365"/>
              <a:gd name="T58" fmla="*/ 2147483647 w 262"/>
              <a:gd name="T59" fmla="*/ 2147483647 h 365"/>
              <a:gd name="T60" fmla="*/ 2147483647 w 262"/>
              <a:gd name="T61" fmla="*/ 2147483647 h 365"/>
              <a:gd name="T62" fmla="*/ 2147483647 w 262"/>
              <a:gd name="T63" fmla="*/ 2147483647 h 365"/>
              <a:gd name="T64" fmla="*/ 2147483647 w 262"/>
              <a:gd name="T65" fmla="*/ 2147483647 h 365"/>
              <a:gd name="T66" fmla="*/ 2147483647 w 262"/>
              <a:gd name="T67" fmla="*/ 2147483647 h 365"/>
              <a:gd name="T68" fmla="*/ 2147483647 w 262"/>
              <a:gd name="T69" fmla="*/ 2147483647 h 365"/>
              <a:gd name="T70" fmla="*/ 2147483647 w 262"/>
              <a:gd name="T71" fmla="*/ 2147483647 h 365"/>
              <a:gd name="T72" fmla="*/ 2147483647 w 262"/>
              <a:gd name="T73" fmla="*/ 2147483647 h 365"/>
              <a:gd name="T74" fmla="*/ 2147483647 w 262"/>
              <a:gd name="T75" fmla="*/ 2147483647 h 365"/>
              <a:gd name="T76" fmla="*/ 2147483647 w 262"/>
              <a:gd name="T77" fmla="*/ 2147483647 h 365"/>
              <a:gd name="T78" fmla="*/ 2147483647 w 262"/>
              <a:gd name="T79" fmla="*/ 2147483647 h 365"/>
              <a:gd name="T80" fmla="*/ 2147483647 w 262"/>
              <a:gd name="T81" fmla="*/ 2147483647 h 365"/>
              <a:gd name="T82" fmla="*/ 2147483647 w 262"/>
              <a:gd name="T83" fmla="*/ 2147483647 h 365"/>
              <a:gd name="T84" fmla="*/ 2147483647 w 262"/>
              <a:gd name="T85" fmla="*/ 2147483647 h 365"/>
              <a:gd name="T86" fmla="*/ 2147483647 w 262"/>
              <a:gd name="T87" fmla="*/ 2147483647 h 365"/>
              <a:gd name="T88" fmla="*/ 2147483647 w 262"/>
              <a:gd name="T89" fmla="*/ 2147483647 h 365"/>
              <a:gd name="T90" fmla="*/ 2147483647 w 262"/>
              <a:gd name="T91" fmla="*/ 2147483647 h 365"/>
              <a:gd name="T92" fmla="*/ 2147483647 w 262"/>
              <a:gd name="T93" fmla="*/ 0 h 3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62"/>
              <a:gd name="T142" fmla="*/ 0 h 365"/>
              <a:gd name="T143" fmla="*/ 262 w 262"/>
              <a:gd name="T144" fmla="*/ 365 h 3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62" h="365">
                <a:moveTo>
                  <a:pt x="116" y="0"/>
                </a:moveTo>
                <a:lnTo>
                  <a:pt x="117" y="44"/>
                </a:lnTo>
                <a:lnTo>
                  <a:pt x="149" y="43"/>
                </a:lnTo>
                <a:lnTo>
                  <a:pt x="150" y="64"/>
                </a:lnTo>
                <a:lnTo>
                  <a:pt x="170" y="63"/>
                </a:lnTo>
                <a:lnTo>
                  <a:pt x="172" y="106"/>
                </a:lnTo>
                <a:lnTo>
                  <a:pt x="173" y="106"/>
                </a:lnTo>
                <a:lnTo>
                  <a:pt x="173" y="127"/>
                </a:lnTo>
                <a:lnTo>
                  <a:pt x="216" y="126"/>
                </a:lnTo>
                <a:lnTo>
                  <a:pt x="216" y="147"/>
                </a:lnTo>
                <a:lnTo>
                  <a:pt x="237" y="146"/>
                </a:lnTo>
                <a:lnTo>
                  <a:pt x="238" y="169"/>
                </a:lnTo>
                <a:lnTo>
                  <a:pt x="260" y="169"/>
                </a:lnTo>
                <a:lnTo>
                  <a:pt x="262" y="211"/>
                </a:lnTo>
                <a:lnTo>
                  <a:pt x="260" y="211"/>
                </a:lnTo>
                <a:lnTo>
                  <a:pt x="260" y="212"/>
                </a:lnTo>
                <a:lnTo>
                  <a:pt x="249" y="212"/>
                </a:lnTo>
                <a:lnTo>
                  <a:pt x="247" y="214"/>
                </a:lnTo>
                <a:lnTo>
                  <a:pt x="246" y="214"/>
                </a:lnTo>
                <a:lnTo>
                  <a:pt x="245" y="216"/>
                </a:lnTo>
                <a:lnTo>
                  <a:pt x="244" y="216"/>
                </a:lnTo>
                <a:lnTo>
                  <a:pt x="244" y="217"/>
                </a:lnTo>
                <a:lnTo>
                  <a:pt x="242" y="217"/>
                </a:lnTo>
                <a:lnTo>
                  <a:pt x="242" y="218"/>
                </a:lnTo>
                <a:lnTo>
                  <a:pt x="240" y="218"/>
                </a:lnTo>
                <a:lnTo>
                  <a:pt x="240" y="220"/>
                </a:lnTo>
                <a:lnTo>
                  <a:pt x="239" y="220"/>
                </a:lnTo>
                <a:lnTo>
                  <a:pt x="239" y="221"/>
                </a:lnTo>
                <a:lnTo>
                  <a:pt x="236" y="221"/>
                </a:lnTo>
                <a:lnTo>
                  <a:pt x="236" y="222"/>
                </a:lnTo>
                <a:lnTo>
                  <a:pt x="234" y="222"/>
                </a:lnTo>
                <a:lnTo>
                  <a:pt x="234" y="223"/>
                </a:lnTo>
                <a:lnTo>
                  <a:pt x="220" y="223"/>
                </a:lnTo>
                <a:lnTo>
                  <a:pt x="220" y="222"/>
                </a:lnTo>
                <a:lnTo>
                  <a:pt x="205" y="222"/>
                </a:lnTo>
                <a:lnTo>
                  <a:pt x="205" y="223"/>
                </a:lnTo>
                <a:lnTo>
                  <a:pt x="203" y="223"/>
                </a:lnTo>
                <a:lnTo>
                  <a:pt x="203" y="222"/>
                </a:lnTo>
                <a:lnTo>
                  <a:pt x="202" y="222"/>
                </a:lnTo>
                <a:lnTo>
                  <a:pt x="202" y="221"/>
                </a:lnTo>
                <a:lnTo>
                  <a:pt x="201" y="221"/>
                </a:lnTo>
                <a:lnTo>
                  <a:pt x="201" y="220"/>
                </a:lnTo>
                <a:lnTo>
                  <a:pt x="200" y="220"/>
                </a:lnTo>
                <a:lnTo>
                  <a:pt x="199" y="219"/>
                </a:lnTo>
                <a:lnTo>
                  <a:pt x="197" y="219"/>
                </a:lnTo>
                <a:lnTo>
                  <a:pt x="200" y="298"/>
                </a:lnTo>
                <a:lnTo>
                  <a:pt x="157" y="299"/>
                </a:lnTo>
                <a:lnTo>
                  <a:pt x="158" y="320"/>
                </a:lnTo>
                <a:lnTo>
                  <a:pt x="180" y="320"/>
                </a:lnTo>
                <a:lnTo>
                  <a:pt x="181" y="362"/>
                </a:lnTo>
                <a:lnTo>
                  <a:pt x="95" y="365"/>
                </a:lnTo>
                <a:lnTo>
                  <a:pt x="93" y="336"/>
                </a:lnTo>
                <a:lnTo>
                  <a:pt x="85" y="336"/>
                </a:lnTo>
                <a:lnTo>
                  <a:pt x="85" y="333"/>
                </a:lnTo>
                <a:lnTo>
                  <a:pt x="84" y="333"/>
                </a:lnTo>
                <a:lnTo>
                  <a:pt x="84" y="327"/>
                </a:lnTo>
                <a:lnTo>
                  <a:pt x="85" y="326"/>
                </a:lnTo>
                <a:lnTo>
                  <a:pt x="85" y="325"/>
                </a:lnTo>
                <a:lnTo>
                  <a:pt x="86" y="324"/>
                </a:lnTo>
                <a:lnTo>
                  <a:pt x="86" y="321"/>
                </a:lnTo>
                <a:lnTo>
                  <a:pt x="85" y="321"/>
                </a:lnTo>
                <a:lnTo>
                  <a:pt x="85" y="312"/>
                </a:lnTo>
                <a:lnTo>
                  <a:pt x="86" y="312"/>
                </a:lnTo>
                <a:lnTo>
                  <a:pt x="86" y="311"/>
                </a:lnTo>
                <a:lnTo>
                  <a:pt x="87" y="311"/>
                </a:lnTo>
                <a:lnTo>
                  <a:pt x="87" y="309"/>
                </a:lnTo>
                <a:lnTo>
                  <a:pt x="49" y="273"/>
                </a:lnTo>
                <a:lnTo>
                  <a:pt x="38" y="273"/>
                </a:lnTo>
                <a:lnTo>
                  <a:pt x="37" y="253"/>
                </a:lnTo>
                <a:lnTo>
                  <a:pt x="38" y="247"/>
                </a:lnTo>
                <a:lnTo>
                  <a:pt x="37" y="247"/>
                </a:lnTo>
                <a:lnTo>
                  <a:pt x="37" y="241"/>
                </a:lnTo>
                <a:lnTo>
                  <a:pt x="58" y="240"/>
                </a:lnTo>
                <a:lnTo>
                  <a:pt x="56" y="260"/>
                </a:lnTo>
                <a:lnTo>
                  <a:pt x="58" y="260"/>
                </a:lnTo>
                <a:lnTo>
                  <a:pt x="60" y="238"/>
                </a:lnTo>
                <a:lnTo>
                  <a:pt x="64" y="220"/>
                </a:lnTo>
                <a:lnTo>
                  <a:pt x="62" y="220"/>
                </a:lnTo>
                <a:lnTo>
                  <a:pt x="59" y="230"/>
                </a:lnTo>
                <a:lnTo>
                  <a:pt x="50" y="230"/>
                </a:lnTo>
                <a:lnTo>
                  <a:pt x="51" y="227"/>
                </a:lnTo>
                <a:lnTo>
                  <a:pt x="50" y="226"/>
                </a:lnTo>
                <a:lnTo>
                  <a:pt x="49" y="230"/>
                </a:lnTo>
                <a:lnTo>
                  <a:pt x="37" y="230"/>
                </a:lnTo>
                <a:lnTo>
                  <a:pt x="36" y="187"/>
                </a:lnTo>
                <a:lnTo>
                  <a:pt x="24" y="187"/>
                </a:lnTo>
                <a:lnTo>
                  <a:pt x="23" y="144"/>
                </a:lnTo>
                <a:lnTo>
                  <a:pt x="2" y="145"/>
                </a:lnTo>
                <a:lnTo>
                  <a:pt x="0" y="80"/>
                </a:lnTo>
                <a:lnTo>
                  <a:pt x="21" y="59"/>
                </a:lnTo>
                <a:lnTo>
                  <a:pt x="19" y="6"/>
                </a:lnTo>
                <a:lnTo>
                  <a:pt x="83" y="4"/>
                </a:lnTo>
                <a:lnTo>
                  <a:pt x="83" y="2"/>
                </a:lnTo>
                <a:lnTo>
                  <a:pt x="116" y="0"/>
                </a:lnTo>
                <a:close/>
              </a:path>
            </a:pathLst>
          </a:custGeom>
          <a:solidFill>
            <a:srgbClr val="DA6D00"/>
          </a:solidFill>
          <a:ln w="38100">
            <a:solidFill>
              <a:schemeClr val="tx1"/>
            </a:solidFill>
            <a:round/>
            <a:headEnd/>
            <a:tailEnd/>
          </a:ln>
        </p:spPr>
        <p:txBody>
          <a:bodyPr/>
          <a:lstStyle/>
          <a:p>
            <a:endParaRPr lang="en-US" dirty="0"/>
          </a:p>
        </p:txBody>
      </p:sp>
      <p:sp>
        <p:nvSpPr>
          <p:cNvPr id="2" name="Text Box 81">
            <a:extLst>
              <a:ext uri="{FF2B5EF4-FFF2-40B4-BE49-F238E27FC236}">
                <a16:creationId xmlns:a16="http://schemas.microsoft.com/office/drawing/2014/main" id="{1DA24FAC-C3FD-09DA-D482-A96CC1425EF6}"/>
              </a:ext>
            </a:extLst>
          </p:cNvPr>
          <p:cNvSpPr txBox="1">
            <a:spLocks noChangeArrowheads="1"/>
          </p:cNvSpPr>
          <p:nvPr/>
        </p:nvSpPr>
        <p:spPr bwMode="auto">
          <a:xfrm>
            <a:off x="2502803" y="6597878"/>
            <a:ext cx="22696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0" bIns="0">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r"/>
            <a:r>
              <a:rPr lang="en-US" altLang="en-US" sz="1400" b="0" dirty="0">
                <a:latin typeface="Arial" panose="020B0604020202020204" pitchFamily="34" charset="0"/>
                <a:cs typeface="Arial" panose="020B0604020202020204" pitchFamily="34" charset="0"/>
              </a:rPr>
              <a:t>(</a:t>
            </a:r>
            <a:r>
              <a:rPr lang="en-US" sz="1400" b="0" dirty="0">
                <a:latin typeface="Arial" panose="020B0604020202020204" pitchFamily="34" charset="0"/>
                <a:cs typeface="Arial" panose="020B0604020202020204" pitchFamily="34" charset="0"/>
                <a:hlinkClick r:id="rId34"/>
              </a:rPr>
              <a:t>Halford and Plume, 2011</a:t>
            </a:r>
            <a:r>
              <a:rPr lang="en-US" altLang="en-US" sz="1400" b="0" dirty="0">
                <a:latin typeface="Arial" panose="020B0604020202020204" pitchFamily="34" charset="0"/>
                <a:cs typeface="Arial" panose="020B0604020202020204" pitchFamily="34" charset="0"/>
              </a:rPr>
              <a:t>)</a:t>
            </a:r>
            <a:endParaRPr lang="en-US" altLang="en-US" sz="1400" b="0" baseline="-2500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518454974"/>
      </p:ext>
    </p:extLst>
  </p:cSld>
  <p:clrMapOvr>
    <a:masterClrMapping/>
  </p:clrMapOvr>
  <p:transition advTm="71313">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mph" presetSubtype="0" repeatCount="2000" fill="hold" grpId="0" nodeType="clickEffect">
                                  <p:stCondLst>
                                    <p:cond delay="0"/>
                                  </p:stCondLst>
                                  <p:childTnLst>
                                    <p:animEffect transition="out" filter="fade">
                                      <p:cBhvr>
                                        <p:cTn id="6" dur="200" tmFilter="0, 0; .2, .5; .8, .5; 1, 0"/>
                                        <p:tgtEl>
                                          <p:spTgt spid="40"/>
                                        </p:tgtEl>
                                      </p:cBhvr>
                                    </p:animEffect>
                                    <p:animScale>
                                      <p:cBhvr>
                                        <p:cTn id="7" dur="100" autoRev="1" fill="hold"/>
                                        <p:tgtEl>
                                          <p:spTgt spid="40"/>
                                        </p:tgtEl>
                                      </p:cBhvr>
                                      <p:by x="105000" y="105000"/>
                                    </p:animScale>
                                  </p:childTnLst>
                                </p:cTn>
                              </p:par>
                            </p:childTnLst>
                          </p:cTn>
                        </p:par>
                        <p:par>
                          <p:cTn id="8" fill="hold" nodeType="afterGroup">
                            <p:stCondLst>
                              <p:cond delay="400"/>
                            </p:stCondLst>
                            <p:childTnLst>
                              <p:par>
                                <p:cTn id="9" presetID="6" presetClass="emph" presetSubtype="0" fill="hold" grpId="1" nodeType="afterEffect">
                                  <p:stCondLst>
                                    <p:cond delay="0"/>
                                  </p:stCondLst>
                                  <p:childTnLst>
                                    <p:animScale>
                                      <p:cBhvr>
                                        <p:cTn id="10" dur="500" fill="hold"/>
                                        <p:tgtEl>
                                          <p:spTgt spid="40"/>
                                        </p:tgtEl>
                                      </p:cBhvr>
                                      <p:by x="200000" y="200000"/>
                                    </p:animScale>
                                  </p:childTnLst>
                                </p:cTn>
                              </p:par>
                            </p:childTnLst>
                          </p:cTn>
                        </p:par>
                        <p:par>
                          <p:cTn id="11" fill="hold" nodeType="afterGroup">
                            <p:stCondLst>
                              <p:cond delay="900"/>
                            </p:stCondLst>
                            <p:childTnLst>
                              <p:par>
                                <p:cTn id="12" presetID="1" presetClass="exit" presetSubtype="0" fill="hold" grpId="2" nodeType="afterEffect">
                                  <p:stCondLst>
                                    <p:cond delay="0"/>
                                  </p:stCondLst>
                                  <p:childTnLst>
                                    <p:set>
                                      <p:cBhvr>
                                        <p:cTn id="13" dur="1" fill="hold">
                                          <p:stCondLst>
                                            <p:cond delay="0"/>
                                          </p:stCondLst>
                                        </p:cTn>
                                        <p:tgtEl>
                                          <p:spTgt spid="40"/>
                                        </p:tgtEl>
                                        <p:attrNameLst>
                                          <p:attrName>style.visibility</p:attrName>
                                        </p:attrNameLst>
                                      </p:cBhvr>
                                      <p:to>
                                        <p:strVal val="hidden"/>
                                      </p:to>
                                    </p:set>
                                  </p:childTnLst>
                                </p:cTn>
                              </p:par>
                            </p:childTnLst>
                          </p:cTn>
                        </p:par>
                        <p:par>
                          <p:cTn id="14" fill="hold" nodeType="afterGroup">
                            <p:stCondLst>
                              <p:cond delay="900"/>
                            </p:stCondLst>
                            <p:childTnLst>
                              <p:par>
                                <p:cTn id="15" presetID="1" presetClass="exit"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5"/>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par>
                          <p:cTn id="21" fill="hold" nodeType="afterGroup">
                            <p:stCondLst>
                              <p:cond delay="900"/>
                            </p:stCondLst>
                            <p:childTnLst>
                              <p:par>
                                <p:cTn id="22" presetID="1" presetClass="exit" presetSubtype="0" fill="hold" nodeType="afterEffect">
                                  <p:stCondLst>
                                    <p:cond delay="500"/>
                                  </p:stCondLst>
                                  <p:childTnLst>
                                    <p:set>
                                      <p:cBhvr>
                                        <p:cTn id="23" dur="1" fill="hold">
                                          <p:stCondLst>
                                            <p:cond delay="0"/>
                                          </p:stCondLst>
                                        </p:cTn>
                                        <p:tgtEl>
                                          <p:spTgt spid="6"/>
                                        </p:tgtEl>
                                        <p:attrNameLst>
                                          <p:attrName>style.visibility</p:attrName>
                                        </p:attrNameLst>
                                      </p:cBhvr>
                                      <p:to>
                                        <p:strVal val="hidden"/>
                                      </p:to>
                                    </p:set>
                                  </p:childTnLst>
                                </p:cTn>
                              </p:par>
                              <p:par>
                                <p:cTn id="24" presetID="1" presetClass="entr" presetSubtype="0" fill="hold" nodeType="withEffect">
                                  <p:stCondLst>
                                    <p:cond delay="500"/>
                                  </p:stCondLst>
                                  <p:childTnLst>
                                    <p:set>
                                      <p:cBhvr>
                                        <p:cTn id="25" dur="1" fill="hold">
                                          <p:stCondLst>
                                            <p:cond delay="0"/>
                                          </p:stCondLst>
                                        </p:cTn>
                                        <p:tgtEl>
                                          <p:spTgt spid="7"/>
                                        </p:tgtEl>
                                        <p:attrNameLst>
                                          <p:attrName>style.visibility</p:attrName>
                                        </p:attrNameLst>
                                      </p:cBhvr>
                                      <p:to>
                                        <p:strVal val="visible"/>
                                      </p:to>
                                    </p:set>
                                  </p:childTnLst>
                                </p:cTn>
                              </p:par>
                            </p:childTnLst>
                          </p:cTn>
                        </p:par>
                        <p:par>
                          <p:cTn id="26" fill="hold" nodeType="afterGroup">
                            <p:stCondLst>
                              <p:cond delay="1400"/>
                            </p:stCondLst>
                            <p:childTnLst>
                              <p:par>
                                <p:cTn id="27" presetID="1" presetClass="exit" presetSubtype="0" fill="hold" nodeType="afterEffect">
                                  <p:stCondLst>
                                    <p:cond delay="500"/>
                                  </p:stCondLst>
                                  <p:childTnLst>
                                    <p:set>
                                      <p:cBhvr>
                                        <p:cTn id="28" dur="1" fill="hold">
                                          <p:stCondLst>
                                            <p:cond delay="0"/>
                                          </p:stCondLst>
                                        </p:cTn>
                                        <p:tgtEl>
                                          <p:spTgt spid="7"/>
                                        </p:tgtEl>
                                        <p:attrNameLst>
                                          <p:attrName>style.visibility</p:attrName>
                                        </p:attrNameLst>
                                      </p:cBhvr>
                                      <p:to>
                                        <p:strVal val="hidden"/>
                                      </p:to>
                                    </p:set>
                                  </p:childTnLst>
                                </p:cTn>
                              </p:par>
                              <p:par>
                                <p:cTn id="29" presetID="1" presetClass="entr" presetSubtype="0" fill="hold" nodeType="withEffect">
                                  <p:stCondLst>
                                    <p:cond delay="500"/>
                                  </p:stCondLst>
                                  <p:childTnLst>
                                    <p:set>
                                      <p:cBhvr>
                                        <p:cTn id="30" dur="1" fill="hold">
                                          <p:stCondLst>
                                            <p:cond delay="0"/>
                                          </p:stCondLst>
                                        </p:cTn>
                                        <p:tgtEl>
                                          <p:spTgt spid="8"/>
                                        </p:tgtEl>
                                        <p:attrNameLst>
                                          <p:attrName>style.visibility</p:attrName>
                                        </p:attrNameLst>
                                      </p:cBhvr>
                                      <p:to>
                                        <p:strVal val="visible"/>
                                      </p:to>
                                    </p:set>
                                  </p:childTnLst>
                                </p:cTn>
                              </p:par>
                            </p:childTnLst>
                          </p:cTn>
                        </p:par>
                        <p:par>
                          <p:cTn id="31" fill="hold" nodeType="afterGroup">
                            <p:stCondLst>
                              <p:cond delay="1900"/>
                            </p:stCondLst>
                            <p:childTnLst>
                              <p:par>
                                <p:cTn id="32" presetID="1" presetClass="exit" presetSubtype="0" fill="hold" nodeType="afterEffect">
                                  <p:stCondLst>
                                    <p:cond delay="500"/>
                                  </p:stCondLst>
                                  <p:childTnLst>
                                    <p:set>
                                      <p:cBhvr>
                                        <p:cTn id="33" dur="1" fill="hold">
                                          <p:stCondLst>
                                            <p:cond delay="0"/>
                                          </p:stCondLst>
                                        </p:cTn>
                                        <p:tgtEl>
                                          <p:spTgt spid="8"/>
                                        </p:tgtEl>
                                        <p:attrNameLst>
                                          <p:attrName>style.visibility</p:attrName>
                                        </p:attrNameLst>
                                      </p:cBhvr>
                                      <p:to>
                                        <p:strVal val="hidden"/>
                                      </p:to>
                                    </p:set>
                                  </p:childTnLst>
                                </p:cTn>
                              </p:par>
                              <p:par>
                                <p:cTn id="34" presetID="1" presetClass="entr" presetSubtype="0" fill="hold" nodeType="withEffect">
                                  <p:stCondLst>
                                    <p:cond delay="500"/>
                                  </p:stCondLst>
                                  <p:childTnLst>
                                    <p:set>
                                      <p:cBhvr>
                                        <p:cTn id="35" dur="1" fill="hold">
                                          <p:stCondLst>
                                            <p:cond delay="0"/>
                                          </p:stCondLst>
                                        </p:cTn>
                                        <p:tgtEl>
                                          <p:spTgt spid="9"/>
                                        </p:tgtEl>
                                        <p:attrNameLst>
                                          <p:attrName>style.visibility</p:attrName>
                                        </p:attrNameLst>
                                      </p:cBhvr>
                                      <p:to>
                                        <p:strVal val="visible"/>
                                      </p:to>
                                    </p:set>
                                  </p:childTnLst>
                                </p:cTn>
                              </p:par>
                            </p:childTnLst>
                          </p:cTn>
                        </p:par>
                        <p:par>
                          <p:cTn id="36" fill="hold" nodeType="afterGroup">
                            <p:stCondLst>
                              <p:cond delay="2400"/>
                            </p:stCondLst>
                            <p:childTnLst>
                              <p:par>
                                <p:cTn id="37" presetID="1" presetClass="exit" presetSubtype="0" fill="hold" nodeType="afterEffect">
                                  <p:stCondLst>
                                    <p:cond delay="500"/>
                                  </p:stCondLst>
                                  <p:childTnLst>
                                    <p:set>
                                      <p:cBhvr>
                                        <p:cTn id="38" dur="1" fill="hold">
                                          <p:stCondLst>
                                            <p:cond delay="0"/>
                                          </p:stCondLst>
                                        </p:cTn>
                                        <p:tgtEl>
                                          <p:spTgt spid="9"/>
                                        </p:tgtEl>
                                        <p:attrNameLst>
                                          <p:attrName>style.visibility</p:attrName>
                                        </p:attrNameLst>
                                      </p:cBhvr>
                                      <p:to>
                                        <p:strVal val="hidden"/>
                                      </p:to>
                                    </p:set>
                                  </p:childTnLst>
                                </p:cTn>
                              </p:par>
                              <p:par>
                                <p:cTn id="39" presetID="1" presetClass="entr" presetSubtype="0" fill="hold" nodeType="withEffect">
                                  <p:stCondLst>
                                    <p:cond delay="50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xit" presetSubtype="0" fill="hold" nodeType="clickEffect">
                                  <p:stCondLst>
                                    <p:cond delay="0"/>
                                  </p:stCondLst>
                                  <p:childTnLst>
                                    <p:set>
                                      <p:cBhvr>
                                        <p:cTn id="44" dur="1" fill="hold">
                                          <p:stCondLst>
                                            <p:cond delay="0"/>
                                          </p:stCondLst>
                                        </p:cTn>
                                        <p:tgtEl>
                                          <p:spTgt spid="10"/>
                                        </p:tgtEl>
                                        <p:attrNameLst>
                                          <p:attrName>style.visibility</p:attrName>
                                        </p:attrNameLst>
                                      </p:cBhvr>
                                      <p:to>
                                        <p:strVal val="hidden"/>
                                      </p:to>
                                    </p:set>
                                  </p:childTnLst>
                                </p:cTn>
                              </p:par>
                              <p:par>
                                <p:cTn id="45" presetID="1"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childTnLst>
                          </p:cTn>
                        </p:par>
                        <p:par>
                          <p:cTn id="47" fill="hold" nodeType="afterGroup">
                            <p:stCondLst>
                              <p:cond delay="0"/>
                            </p:stCondLst>
                            <p:childTnLst>
                              <p:par>
                                <p:cTn id="48" presetID="1" presetClass="exit" presetSubtype="0" fill="hold" nodeType="afterEffect">
                                  <p:stCondLst>
                                    <p:cond delay="1500"/>
                                  </p:stCondLst>
                                  <p:childTnLst>
                                    <p:set>
                                      <p:cBhvr>
                                        <p:cTn id="49" dur="1" fill="hold">
                                          <p:stCondLst>
                                            <p:cond delay="0"/>
                                          </p:stCondLst>
                                        </p:cTn>
                                        <p:tgtEl>
                                          <p:spTgt spid="11"/>
                                        </p:tgtEl>
                                        <p:attrNameLst>
                                          <p:attrName>style.visibility</p:attrName>
                                        </p:attrNameLst>
                                      </p:cBhvr>
                                      <p:to>
                                        <p:strVal val="hidden"/>
                                      </p:to>
                                    </p:set>
                                  </p:childTnLst>
                                </p:cTn>
                              </p:par>
                              <p:par>
                                <p:cTn id="50" presetID="1" presetClass="entr" presetSubtype="0" fill="hold" nodeType="withEffect">
                                  <p:stCondLst>
                                    <p:cond delay="1500"/>
                                  </p:stCondLst>
                                  <p:childTnLst>
                                    <p:set>
                                      <p:cBhvr>
                                        <p:cTn id="51" dur="1" fill="hold">
                                          <p:stCondLst>
                                            <p:cond delay="0"/>
                                          </p:stCondLst>
                                        </p:cTn>
                                        <p:tgtEl>
                                          <p:spTgt spid="12"/>
                                        </p:tgtEl>
                                        <p:attrNameLst>
                                          <p:attrName>style.visibility</p:attrName>
                                        </p:attrNameLst>
                                      </p:cBhvr>
                                      <p:to>
                                        <p:strVal val="visible"/>
                                      </p:to>
                                    </p:set>
                                  </p:childTnLst>
                                </p:cTn>
                              </p:par>
                            </p:childTnLst>
                          </p:cTn>
                        </p:par>
                        <p:par>
                          <p:cTn id="52" fill="hold" nodeType="afterGroup">
                            <p:stCondLst>
                              <p:cond delay="1500"/>
                            </p:stCondLst>
                            <p:childTnLst>
                              <p:par>
                                <p:cTn id="53" presetID="1" presetClass="exit" presetSubtype="0" fill="hold" nodeType="afterEffect">
                                  <p:stCondLst>
                                    <p:cond delay="1500"/>
                                  </p:stCondLst>
                                  <p:childTnLst>
                                    <p:set>
                                      <p:cBhvr>
                                        <p:cTn id="54" dur="1" fill="hold">
                                          <p:stCondLst>
                                            <p:cond delay="0"/>
                                          </p:stCondLst>
                                        </p:cTn>
                                        <p:tgtEl>
                                          <p:spTgt spid="12"/>
                                        </p:tgtEl>
                                        <p:attrNameLst>
                                          <p:attrName>style.visibility</p:attrName>
                                        </p:attrNameLst>
                                      </p:cBhvr>
                                      <p:to>
                                        <p:strVal val="hidden"/>
                                      </p:to>
                                    </p:set>
                                  </p:childTnLst>
                                </p:cTn>
                              </p:par>
                              <p:par>
                                <p:cTn id="55" presetID="1" presetClass="entr" presetSubtype="0" fill="hold" nodeType="withEffect">
                                  <p:stCondLst>
                                    <p:cond delay="1500"/>
                                  </p:stCondLst>
                                  <p:childTnLst>
                                    <p:set>
                                      <p:cBhvr>
                                        <p:cTn id="56" dur="1" fill="hold">
                                          <p:stCondLst>
                                            <p:cond delay="0"/>
                                          </p:stCondLst>
                                        </p:cTn>
                                        <p:tgtEl>
                                          <p:spTgt spid="13"/>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xit" presetSubtype="0" fill="hold" nodeType="clickEffect">
                                  <p:stCondLst>
                                    <p:cond delay="0"/>
                                  </p:stCondLst>
                                  <p:childTnLst>
                                    <p:set>
                                      <p:cBhvr>
                                        <p:cTn id="60" dur="1" fill="hold">
                                          <p:stCondLst>
                                            <p:cond delay="0"/>
                                          </p:stCondLst>
                                        </p:cTn>
                                        <p:tgtEl>
                                          <p:spTgt spid="13"/>
                                        </p:tgtEl>
                                        <p:attrNameLst>
                                          <p:attrName>style.visibility</p:attrName>
                                        </p:attrNameLst>
                                      </p:cBhvr>
                                      <p:to>
                                        <p:strVal val="hidden"/>
                                      </p:to>
                                    </p:set>
                                  </p:childTnLst>
                                </p:cTn>
                              </p:par>
                              <p:par>
                                <p:cTn id="61" presetID="1" presetClass="entr" presetSubtype="0" fill="hold" nodeType="withEffect">
                                  <p:stCondLst>
                                    <p:cond delay="0"/>
                                  </p:stCondLst>
                                  <p:childTnLst>
                                    <p:set>
                                      <p:cBhvr>
                                        <p:cTn id="62" dur="1" fill="hold">
                                          <p:stCondLst>
                                            <p:cond delay="0"/>
                                          </p:stCondLst>
                                        </p:cTn>
                                        <p:tgtEl>
                                          <p:spTgt spid="14"/>
                                        </p:tgtEl>
                                        <p:attrNameLst>
                                          <p:attrName>style.visibility</p:attrName>
                                        </p:attrNameLst>
                                      </p:cBhvr>
                                      <p:to>
                                        <p:strVal val="visible"/>
                                      </p:to>
                                    </p:set>
                                  </p:childTnLst>
                                </p:cTn>
                              </p:par>
                            </p:childTnLst>
                          </p:cTn>
                        </p:par>
                        <p:par>
                          <p:cTn id="63" fill="hold" nodeType="afterGroup">
                            <p:stCondLst>
                              <p:cond delay="0"/>
                            </p:stCondLst>
                            <p:childTnLst>
                              <p:par>
                                <p:cTn id="64" presetID="1" presetClass="exit" presetSubtype="0" fill="hold" nodeType="afterEffect">
                                  <p:stCondLst>
                                    <p:cond delay="300"/>
                                  </p:stCondLst>
                                  <p:childTnLst>
                                    <p:set>
                                      <p:cBhvr>
                                        <p:cTn id="65" dur="1" fill="hold">
                                          <p:stCondLst>
                                            <p:cond delay="0"/>
                                          </p:stCondLst>
                                        </p:cTn>
                                        <p:tgtEl>
                                          <p:spTgt spid="14"/>
                                        </p:tgtEl>
                                        <p:attrNameLst>
                                          <p:attrName>style.visibility</p:attrName>
                                        </p:attrNameLst>
                                      </p:cBhvr>
                                      <p:to>
                                        <p:strVal val="hidden"/>
                                      </p:to>
                                    </p:set>
                                  </p:childTnLst>
                                </p:cTn>
                              </p:par>
                              <p:par>
                                <p:cTn id="66" presetID="1" presetClass="entr" presetSubtype="0" fill="hold" nodeType="withEffect">
                                  <p:stCondLst>
                                    <p:cond delay="300"/>
                                  </p:stCondLst>
                                  <p:childTnLst>
                                    <p:set>
                                      <p:cBhvr>
                                        <p:cTn id="67" dur="1" fill="hold">
                                          <p:stCondLst>
                                            <p:cond delay="0"/>
                                          </p:stCondLst>
                                        </p:cTn>
                                        <p:tgtEl>
                                          <p:spTgt spid="15"/>
                                        </p:tgtEl>
                                        <p:attrNameLst>
                                          <p:attrName>style.visibility</p:attrName>
                                        </p:attrNameLst>
                                      </p:cBhvr>
                                      <p:to>
                                        <p:strVal val="visible"/>
                                      </p:to>
                                    </p:set>
                                  </p:childTnLst>
                                </p:cTn>
                              </p:par>
                            </p:childTnLst>
                          </p:cTn>
                        </p:par>
                        <p:par>
                          <p:cTn id="68" fill="hold" nodeType="afterGroup">
                            <p:stCondLst>
                              <p:cond delay="300"/>
                            </p:stCondLst>
                            <p:childTnLst>
                              <p:par>
                                <p:cTn id="69" presetID="1" presetClass="exit" presetSubtype="0" fill="hold" nodeType="afterEffect">
                                  <p:stCondLst>
                                    <p:cond delay="300"/>
                                  </p:stCondLst>
                                  <p:childTnLst>
                                    <p:set>
                                      <p:cBhvr>
                                        <p:cTn id="70" dur="1" fill="hold">
                                          <p:stCondLst>
                                            <p:cond delay="0"/>
                                          </p:stCondLst>
                                        </p:cTn>
                                        <p:tgtEl>
                                          <p:spTgt spid="15"/>
                                        </p:tgtEl>
                                        <p:attrNameLst>
                                          <p:attrName>style.visibility</p:attrName>
                                        </p:attrNameLst>
                                      </p:cBhvr>
                                      <p:to>
                                        <p:strVal val="hidden"/>
                                      </p:to>
                                    </p:set>
                                  </p:childTnLst>
                                </p:cTn>
                              </p:par>
                              <p:par>
                                <p:cTn id="71" presetID="1" presetClass="entr" presetSubtype="0" fill="hold" nodeType="withEffect">
                                  <p:stCondLst>
                                    <p:cond delay="300"/>
                                  </p:stCondLst>
                                  <p:childTnLst>
                                    <p:set>
                                      <p:cBhvr>
                                        <p:cTn id="72" dur="1" fill="hold">
                                          <p:stCondLst>
                                            <p:cond delay="0"/>
                                          </p:stCondLst>
                                        </p:cTn>
                                        <p:tgtEl>
                                          <p:spTgt spid="16"/>
                                        </p:tgtEl>
                                        <p:attrNameLst>
                                          <p:attrName>style.visibility</p:attrName>
                                        </p:attrNameLst>
                                      </p:cBhvr>
                                      <p:to>
                                        <p:strVal val="visible"/>
                                      </p:to>
                                    </p:set>
                                  </p:childTnLst>
                                </p:cTn>
                              </p:par>
                            </p:childTnLst>
                          </p:cTn>
                        </p:par>
                        <p:par>
                          <p:cTn id="73" fill="hold" nodeType="afterGroup">
                            <p:stCondLst>
                              <p:cond delay="600"/>
                            </p:stCondLst>
                            <p:childTnLst>
                              <p:par>
                                <p:cTn id="74" presetID="1" presetClass="exit" presetSubtype="0" fill="hold" nodeType="afterEffect">
                                  <p:stCondLst>
                                    <p:cond delay="300"/>
                                  </p:stCondLst>
                                  <p:childTnLst>
                                    <p:set>
                                      <p:cBhvr>
                                        <p:cTn id="75" dur="1" fill="hold">
                                          <p:stCondLst>
                                            <p:cond delay="0"/>
                                          </p:stCondLst>
                                        </p:cTn>
                                        <p:tgtEl>
                                          <p:spTgt spid="16"/>
                                        </p:tgtEl>
                                        <p:attrNameLst>
                                          <p:attrName>style.visibility</p:attrName>
                                        </p:attrNameLst>
                                      </p:cBhvr>
                                      <p:to>
                                        <p:strVal val="hidden"/>
                                      </p:to>
                                    </p:set>
                                  </p:childTnLst>
                                </p:cTn>
                              </p:par>
                              <p:par>
                                <p:cTn id="76" presetID="1" presetClass="entr" presetSubtype="0" fill="hold" nodeType="withEffect">
                                  <p:stCondLst>
                                    <p:cond delay="300"/>
                                  </p:stCondLst>
                                  <p:childTnLst>
                                    <p:set>
                                      <p:cBhvr>
                                        <p:cTn id="77" dur="1" fill="hold">
                                          <p:stCondLst>
                                            <p:cond delay="0"/>
                                          </p:stCondLst>
                                        </p:cTn>
                                        <p:tgtEl>
                                          <p:spTgt spid="17"/>
                                        </p:tgtEl>
                                        <p:attrNameLst>
                                          <p:attrName>style.visibility</p:attrName>
                                        </p:attrNameLst>
                                      </p:cBhvr>
                                      <p:to>
                                        <p:strVal val="visible"/>
                                      </p:to>
                                    </p:set>
                                  </p:childTnLst>
                                </p:cTn>
                              </p:par>
                            </p:childTnLst>
                          </p:cTn>
                        </p:par>
                        <p:par>
                          <p:cTn id="78" fill="hold" nodeType="afterGroup">
                            <p:stCondLst>
                              <p:cond delay="900"/>
                            </p:stCondLst>
                            <p:childTnLst>
                              <p:par>
                                <p:cTn id="79" presetID="1" presetClass="exit" presetSubtype="0" fill="hold" nodeType="afterEffect">
                                  <p:stCondLst>
                                    <p:cond delay="300"/>
                                  </p:stCondLst>
                                  <p:childTnLst>
                                    <p:set>
                                      <p:cBhvr>
                                        <p:cTn id="80" dur="1" fill="hold">
                                          <p:stCondLst>
                                            <p:cond delay="0"/>
                                          </p:stCondLst>
                                        </p:cTn>
                                        <p:tgtEl>
                                          <p:spTgt spid="17"/>
                                        </p:tgtEl>
                                        <p:attrNameLst>
                                          <p:attrName>style.visibility</p:attrName>
                                        </p:attrNameLst>
                                      </p:cBhvr>
                                      <p:to>
                                        <p:strVal val="hidden"/>
                                      </p:to>
                                    </p:set>
                                  </p:childTnLst>
                                </p:cTn>
                              </p:par>
                              <p:par>
                                <p:cTn id="81" presetID="1" presetClass="entr" presetSubtype="0" fill="hold" nodeType="withEffect">
                                  <p:stCondLst>
                                    <p:cond delay="300"/>
                                  </p:stCondLst>
                                  <p:childTnLst>
                                    <p:set>
                                      <p:cBhvr>
                                        <p:cTn id="82" dur="1" fill="hold">
                                          <p:stCondLst>
                                            <p:cond delay="0"/>
                                          </p:stCondLst>
                                        </p:cTn>
                                        <p:tgtEl>
                                          <p:spTgt spid="18"/>
                                        </p:tgtEl>
                                        <p:attrNameLst>
                                          <p:attrName>style.visibility</p:attrName>
                                        </p:attrNameLst>
                                      </p:cBhvr>
                                      <p:to>
                                        <p:strVal val="visible"/>
                                      </p:to>
                                    </p:set>
                                  </p:childTnLst>
                                </p:cTn>
                              </p:par>
                            </p:childTnLst>
                          </p:cTn>
                        </p:par>
                        <p:par>
                          <p:cTn id="83" fill="hold" nodeType="afterGroup">
                            <p:stCondLst>
                              <p:cond delay="1200"/>
                            </p:stCondLst>
                            <p:childTnLst>
                              <p:par>
                                <p:cTn id="84" presetID="1" presetClass="exit" presetSubtype="0" fill="hold" nodeType="afterEffect">
                                  <p:stCondLst>
                                    <p:cond delay="300"/>
                                  </p:stCondLst>
                                  <p:childTnLst>
                                    <p:set>
                                      <p:cBhvr>
                                        <p:cTn id="85" dur="1" fill="hold">
                                          <p:stCondLst>
                                            <p:cond delay="0"/>
                                          </p:stCondLst>
                                        </p:cTn>
                                        <p:tgtEl>
                                          <p:spTgt spid="18"/>
                                        </p:tgtEl>
                                        <p:attrNameLst>
                                          <p:attrName>style.visibility</p:attrName>
                                        </p:attrNameLst>
                                      </p:cBhvr>
                                      <p:to>
                                        <p:strVal val="hidden"/>
                                      </p:to>
                                    </p:set>
                                  </p:childTnLst>
                                </p:cTn>
                              </p:par>
                              <p:par>
                                <p:cTn id="86" presetID="1" presetClass="entr" presetSubtype="0" fill="hold" nodeType="withEffect">
                                  <p:stCondLst>
                                    <p:cond delay="300"/>
                                  </p:stCondLst>
                                  <p:childTnLst>
                                    <p:set>
                                      <p:cBhvr>
                                        <p:cTn id="87" dur="1" fill="hold">
                                          <p:stCondLst>
                                            <p:cond delay="0"/>
                                          </p:stCondLst>
                                        </p:cTn>
                                        <p:tgtEl>
                                          <p:spTgt spid="19"/>
                                        </p:tgtEl>
                                        <p:attrNameLst>
                                          <p:attrName>style.visibility</p:attrName>
                                        </p:attrNameLst>
                                      </p:cBhvr>
                                      <p:to>
                                        <p:strVal val="visible"/>
                                      </p:to>
                                    </p:set>
                                  </p:childTnLst>
                                </p:cTn>
                              </p:par>
                            </p:childTnLst>
                          </p:cTn>
                        </p:par>
                        <p:par>
                          <p:cTn id="88" fill="hold" nodeType="afterGroup">
                            <p:stCondLst>
                              <p:cond delay="1500"/>
                            </p:stCondLst>
                            <p:childTnLst>
                              <p:par>
                                <p:cTn id="89" presetID="1" presetClass="exit" presetSubtype="0" fill="hold" nodeType="afterEffect">
                                  <p:stCondLst>
                                    <p:cond delay="300"/>
                                  </p:stCondLst>
                                  <p:childTnLst>
                                    <p:set>
                                      <p:cBhvr>
                                        <p:cTn id="90" dur="1" fill="hold">
                                          <p:stCondLst>
                                            <p:cond delay="0"/>
                                          </p:stCondLst>
                                        </p:cTn>
                                        <p:tgtEl>
                                          <p:spTgt spid="19"/>
                                        </p:tgtEl>
                                        <p:attrNameLst>
                                          <p:attrName>style.visibility</p:attrName>
                                        </p:attrNameLst>
                                      </p:cBhvr>
                                      <p:to>
                                        <p:strVal val="hidden"/>
                                      </p:to>
                                    </p:set>
                                  </p:childTnLst>
                                </p:cTn>
                              </p:par>
                              <p:par>
                                <p:cTn id="91" presetID="1" presetClass="entr" presetSubtype="0" fill="hold" nodeType="withEffect">
                                  <p:stCondLst>
                                    <p:cond delay="300"/>
                                  </p:stCondLst>
                                  <p:childTnLst>
                                    <p:set>
                                      <p:cBhvr>
                                        <p:cTn id="92" dur="1" fill="hold">
                                          <p:stCondLst>
                                            <p:cond delay="0"/>
                                          </p:stCondLst>
                                        </p:cTn>
                                        <p:tgtEl>
                                          <p:spTgt spid="20"/>
                                        </p:tgtEl>
                                        <p:attrNameLst>
                                          <p:attrName>style.visibility</p:attrName>
                                        </p:attrNameLst>
                                      </p:cBhvr>
                                      <p:to>
                                        <p:strVal val="visible"/>
                                      </p:to>
                                    </p:set>
                                  </p:childTnLst>
                                </p:cTn>
                              </p:par>
                            </p:childTnLst>
                          </p:cTn>
                        </p:par>
                        <p:par>
                          <p:cTn id="93" fill="hold" nodeType="afterGroup">
                            <p:stCondLst>
                              <p:cond delay="1800"/>
                            </p:stCondLst>
                            <p:childTnLst>
                              <p:par>
                                <p:cTn id="94" presetID="1" presetClass="exit" presetSubtype="0" fill="hold" nodeType="afterEffect">
                                  <p:stCondLst>
                                    <p:cond delay="300"/>
                                  </p:stCondLst>
                                  <p:childTnLst>
                                    <p:set>
                                      <p:cBhvr>
                                        <p:cTn id="95" dur="1" fill="hold">
                                          <p:stCondLst>
                                            <p:cond delay="0"/>
                                          </p:stCondLst>
                                        </p:cTn>
                                        <p:tgtEl>
                                          <p:spTgt spid="20"/>
                                        </p:tgtEl>
                                        <p:attrNameLst>
                                          <p:attrName>style.visibility</p:attrName>
                                        </p:attrNameLst>
                                      </p:cBhvr>
                                      <p:to>
                                        <p:strVal val="hidden"/>
                                      </p:to>
                                    </p:set>
                                  </p:childTnLst>
                                </p:cTn>
                              </p:par>
                              <p:par>
                                <p:cTn id="96" presetID="1" presetClass="entr" presetSubtype="0" fill="hold" nodeType="withEffect">
                                  <p:stCondLst>
                                    <p:cond delay="300"/>
                                  </p:stCondLst>
                                  <p:childTnLst>
                                    <p:set>
                                      <p:cBhvr>
                                        <p:cTn id="97" dur="1" fill="hold">
                                          <p:stCondLst>
                                            <p:cond delay="0"/>
                                          </p:stCondLst>
                                        </p:cTn>
                                        <p:tgtEl>
                                          <p:spTgt spid="21"/>
                                        </p:tgtEl>
                                        <p:attrNameLst>
                                          <p:attrName>style.visibility</p:attrName>
                                        </p:attrNameLst>
                                      </p:cBhvr>
                                      <p:to>
                                        <p:strVal val="visible"/>
                                      </p:to>
                                    </p:set>
                                  </p:childTnLst>
                                </p:cTn>
                              </p:par>
                            </p:childTnLst>
                          </p:cTn>
                        </p:par>
                        <p:par>
                          <p:cTn id="98" fill="hold" nodeType="afterGroup">
                            <p:stCondLst>
                              <p:cond delay="2100"/>
                            </p:stCondLst>
                            <p:childTnLst>
                              <p:par>
                                <p:cTn id="99" presetID="1" presetClass="exit" presetSubtype="0" fill="hold" nodeType="afterEffect">
                                  <p:stCondLst>
                                    <p:cond delay="300"/>
                                  </p:stCondLst>
                                  <p:childTnLst>
                                    <p:set>
                                      <p:cBhvr>
                                        <p:cTn id="100" dur="1" fill="hold">
                                          <p:stCondLst>
                                            <p:cond delay="0"/>
                                          </p:stCondLst>
                                        </p:cTn>
                                        <p:tgtEl>
                                          <p:spTgt spid="21"/>
                                        </p:tgtEl>
                                        <p:attrNameLst>
                                          <p:attrName>style.visibility</p:attrName>
                                        </p:attrNameLst>
                                      </p:cBhvr>
                                      <p:to>
                                        <p:strVal val="hidden"/>
                                      </p:to>
                                    </p:set>
                                  </p:childTnLst>
                                </p:cTn>
                              </p:par>
                              <p:par>
                                <p:cTn id="101" presetID="1" presetClass="entr" presetSubtype="0" fill="hold" nodeType="withEffect">
                                  <p:stCondLst>
                                    <p:cond delay="300"/>
                                  </p:stCondLst>
                                  <p:childTnLst>
                                    <p:set>
                                      <p:cBhvr>
                                        <p:cTn id="102" dur="1" fill="hold">
                                          <p:stCondLst>
                                            <p:cond delay="0"/>
                                          </p:stCondLst>
                                        </p:cTn>
                                        <p:tgtEl>
                                          <p:spTgt spid="22"/>
                                        </p:tgtEl>
                                        <p:attrNameLst>
                                          <p:attrName>style.visibility</p:attrName>
                                        </p:attrNameLst>
                                      </p:cBhvr>
                                      <p:to>
                                        <p:strVal val="visible"/>
                                      </p:to>
                                    </p:set>
                                  </p:childTnLst>
                                </p:cTn>
                              </p:par>
                            </p:childTnLst>
                          </p:cTn>
                        </p:par>
                        <p:par>
                          <p:cTn id="103" fill="hold" nodeType="afterGroup">
                            <p:stCondLst>
                              <p:cond delay="2400"/>
                            </p:stCondLst>
                            <p:childTnLst>
                              <p:par>
                                <p:cTn id="104" presetID="1" presetClass="exit" presetSubtype="0" fill="hold" nodeType="afterEffect">
                                  <p:stCondLst>
                                    <p:cond delay="300"/>
                                  </p:stCondLst>
                                  <p:childTnLst>
                                    <p:set>
                                      <p:cBhvr>
                                        <p:cTn id="105" dur="1" fill="hold">
                                          <p:stCondLst>
                                            <p:cond delay="0"/>
                                          </p:stCondLst>
                                        </p:cTn>
                                        <p:tgtEl>
                                          <p:spTgt spid="22"/>
                                        </p:tgtEl>
                                        <p:attrNameLst>
                                          <p:attrName>style.visibility</p:attrName>
                                        </p:attrNameLst>
                                      </p:cBhvr>
                                      <p:to>
                                        <p:strVal val="hidden"/>
                                      </p:to>
                                    </p:set>
                                  </p:childTnLst>
                                </p:cTn>
                              </p:par>
                              <p:par>
                                <p:cTn id="106" presetID="1" presetClass="entr" presetSubtype="0" fill="hold" nodeType="withEffect">
                                  <p:stCondLst>
                                    <p:cond delay="300"/>
                                  </p:stCondLst>
                                  <p:childTnLst>
                                    <p:set>
                                      <p:cBhvr>
                                        <p:cTn id="107" dur="1" fill="hold">
                                          <p:stCondLst>
                                            <p:cond delay="0"/>
                                          </p:stCondLst>
                                        </p:cTn>
                                        <p:tgtEl>
                                          <p:spTgt spid="23"/>
                                        </p:tgtEl>
                                        <p:attrNameLst>
                                          <p:attrName>style.visibility</p:attrName>
                                        </p:attrNameLst>
                                      </p:cBhvr>
                                      <p:to>
                                        <p:strVal val="visible"/>
                                      </p:to>
                                    </p:set>
                                  </p:childTnLst>
                                </p:cTn>
                              </p:par>
                            </p:childTnLst>
                          </p:cTn>
                        </p:par>
                        <p:par>
                          <p:cTn id="108" fill="hold" nodeType="afterGroup">
                            <p:stCondLst>
                              <p:cond delay="2700"/>
                            </p:stCondLst>
                            <p:childTnLst>
                              <p:par>
                                <p:cTn id="109" presetID="1" presetClass="exit" presetSubtype="0" fill="hold" nodeType="afterEffect">
                                  <p:stCondLst>
                                    <p:cond delay="300"/>
                                  </p:stCondLst>
                                  <p:childTnLst>
                                    <p:set>
                                      <p:cBhvr>
                                        <p:cTn id="110" dur="1" fill="hold">
                                          <p:stCondLst>
                                            <p:cond delay="0"/>
                                          </p:stCondLst>
                                        </p:cTn>
                                        <p:tgtEl>
                                          <p:spTgt spid="23"/>
                                        </p:tgtEl>
                                        <p:attrNameLst>
                                          <p:attrName>style.visibility</p:attrName>
                                        </p:attrNameLst>
                                      </p:cBhvr>
                                      <p:to>
                                        <p:strVal val="hidden"/>
                                      </p:to>
                                    </p:set>
                                  </p:childTnLst>
                                </p:cTn>
                              </p:par>
                              <p:par>
                                <p:cTn id="111" presetID="1" presetClass="entr" presetSubtype="0" fill="hold" nodeType="withEffect">
                                  <p:stCondLst>
                                    <p:cond delay="300"/>
                                  </p:stCondLst>
                                  <p:childTnLst>
                                    <p:set>
                                      <p:cBhvr>
                                        <p:cTn id="112" dur="1" fill="hold">
                                          <p:stCondLst>
                                            <p:cond delay="0"/>
                                          </p:stCondLst>
                                        </p:cTn>
                                        <p:tgtEl>
                                          <p:spTgt spid="24"/>
                                        </p:tgtEl>
                                        <p:attrNameLst>
                                          <p:attrName>style.visibility</p:attrName>
                                        </p:attrNameLst>
                                      </p:cBhvr>
                                      <p:to>
                                        <p:strVal val="visible"/>
                                      </p:to>
                                    </p:set>
                                  </p:childTnLst>
                                </p:cTn>
                              </p:par>
                            </p:childTnLst>
                          </p:cTn>
                        </p:par>
                        <p:par>
                          <p:cTn id="113" fill="hold" nodeType="afterGroup">
                            <p:stCondLst>
                              <p:cond delay="3000"/>
                            </p:stCondLst>
                            <p:childTnLst>
                              <p:par>
                                <p:cTn id="114" presetID="1" presetClass="exit" presetSubtype="0" fill="hold" nodeType="afterEffect">
                                  <p:stCondLst>
                                    <p:cond delay="300"/>
                                  </p:stCondLst>
                                  <p:childTnLst>
                                    <p:set>
                                      <p:cBhvr>
                                        <p:cTn id="115" dur="1" fill="hold">
                                          <p:stCondLst>
                                            <p:cond delay="0"/>
                                          </p:stCondLst>
                                        </p:cTn>
                                        <p:tgtEl>
                                          <p:spTgt spid="24"/>
                                        </p:tgtEl>
                                        <p:attrNameLst>
                                          <p:attrName>style.visibility</p:attrName>
                                        </p:attrNameLst>
                                      </p:cBhvr>
                                      <p:to>
                                        <p:strVal val="hidden"/>
                                      </p:to>
                                    </p:set>
                                  </p:childTnLst>
                                </p:cTn>
                              </p:par>
                              <p:par>
                                <p:cTn id="116" presetID="1" presetClass="entr" presetSubtype="0" fill="hold" nodeType="withEffect">
                                  <p:stCondLst>
                                    <p:cond delay="300"/>
                                  </p:stCondLst>
                                  <p:childTnLst>
                                    <p:set>
                                      <p:cBhvr>
                                        <p:cTn id="117" dur="1" fill="hold">
                                          <p:stCondLst>
                                            <p:cond delay="0"/>
                                          </p:stCondLst>
                                        </p:cTn>
                                        <p:tgtEl>
                                          <p:spTgt spid="25"/>
                                        </p:tgtEl>
                                        <p:attrNameLst>
                                          <p:attrName>style.visibility</p:attrName>
                                        </p:attrNameLst>
                                      </p:cBhvr>
                                      <p:to>
                                        <p:strVal val="visible"/>
                                      </p:to>
                                    </p:set>
                                  </p:childTnLst>
                                </p:cTn>
                              </p:par>
                            </p:childTnLst>
                          </p:cTn>
                        </p:par>
                        <p:par>
                          <p:cTn id="118" fill="hold" nodeType="afterGroup">
                            <p:stCondLst>
                              <p:cond delay="3300"/>
                            </p:stCondLst>
                            <p:childTnLst>
                              <p:par>
                                <p:cTn id="119" presetID="1" presetClass="exit" presetSubtype="0" fill="hold" nodeType="afterEffect">
                                  <p:stCondLst>
                                    <p:cond delay="300"/>
                                  </p:stCondLst>
                                  <p:childTnLst>
                                    <p:set>
                                      <p:cBhvr>
                                        <p:cTn id="120" dur="1" fill="hold">
                                          <p:stCondLst>
                                            <p:cond delay="0"/>
                                          </p:stCondLst>
                                        </p:cTn>
                                        <p:tgtEl>
                                          <p:spTgt spid="25"/>
                                        </p:tgtEl>
                                        <p:attrNameLst>
                                          <p:attrName>style.visibility</p:attrName>
                                        </p:attrNameLst>
                                      </p:cBhvr>
                                      <p:to>
                                        <p:strVal val="hidden"/>
                                      </p:to>
                                    </p:set>
                                  </p:childTnLst>
                                </p:cTn>
                              </p:par>
                              <p:par>
                                <p:cTn id="121" presetID="1" presetClass="entr" presetSubtype="0" fill="hold" nodeType="withEffect">
                                  <p:stCondLst>
                                    <p:cond delay="300"/>
                                  </p:stCondLst>
                                  <p:childTnLst>
                                    <p:set>
                                      <p:cBhvr>
                                        <p:cTn id="122" dur="1" fill="hold">
                                          <p:stCondLst>
                                            <p:cond delay="0"/>
                                          </p:stCondLst>
                                        </p:cTn>
                                        <p:tgtEl>
                                          <p:spTgt spid="26"/>
                                        </p:tgtEl>
                                        <p:attrNameLst>
                                          <p:attrName>style.visibility</p:attrName>
                                        </p:attrNameLst>
                                      </p:cBhvr>
                                      <p:to>
                                        <p:strVal val="visible"/>
                                      </p:to>
                                    </p:set>
                                  </p:childTnLst>
                                </p:cTn>
                              </p:par>
                            </p:childTnLst>
                          </p:cTn>
                        </p:par>
                        <p:par>
                          <p:cTn id="123" fill="hold" nodeType="afterGroup">
                            <p:stCondLst>
                              <p:cond delay="3600"/>
                            </p:stCondLst>
                            <p:childTnLst>
                              <p:par>
                                <p:cTn id="124" presetID="1" presetClass="exit" presetSubtype="0" fill="hold" nodeType="afterEffect">
                                  <p:stCondLst>
                                    <p:cond delay="300"/>
                                  </p:stCondLst>
                                  <p:childTnLst>
                                    <p:set>
                                      <p:cBhvr>
                                        <p:cTn id="125" dur="1" fill="hold">
                                          <p:stCondLst>
                                            <p:cond delay="0"/>
                                          </p:stCondLst>
                                        </p:cTn>
                                        <p:tgtEl>
                                          <p:spTgt spid="26"/>
                                        </p:tgtEl>
                                        <p:attrNameLst>
                                          <p:attrName>style.visibility</p:attrName>
                                        </p:attrNameLst>
                                      </p:cBhvr>
                                      <p:to>
                                        <p:strVal val="hidden"/>
                                      </p:to>
                                    </p:set>
                                  </p:childTnLst>
                                </p:cTn>
                              </p:par>
                              <p:par>
                                <p:cTn id="126" presetID="1" presetClass="entr" presetSubtype="0" fill="hold" nodeType="withEffect">
                                  <p:stCondLst>
                                    <p:cond delay="300"/>
                                  </p:stCondLst>
                                  <p:childTnLst>
                                    <p:set>
                                      <p:cBhvr>
                                        <p:cTn id="127" dur="1" fill="hold">
                                          <p:stCondLst>
                                            <p:cond delay="0"/>
                                          </p:stCondLst>
                                        </p:cTn>
                                        <p:tgtEl>
                                          <p:spTgt spid="27"/>
                                        </p:tgtEl>
                                        <p:attrNameLst>
                                          <p:attrName>style.visibility</p:attrName>
                                        </p:attrNameLst>
                                      </p:cBhvr>
                                      <p:to>
                                        <p:strVal val="visible"/>
                                      </p:to>
                                    </p:set>
                                  </p:childTnLst>
                                </p:cTn>
                              </p:par>
                            </p:childTnLst>
                          </p:cTn>
                        </p:par>
                        <p:par>
                          <p:cTn id="128" fill="hold" nodeType="afterGroup">
                            <p:stCondLst>
                              <p:cond delay="3900"/>
                            </p:stCondLst>
                            <p:childTnLst>
                              <p:par>
                                <p:cTn id="129" presetID="1" presetClass="exit" presetSubtype="0" fill="hold" nodeType="afterEffect">
                                  <p:stCondLst>
                                    <p:cond delay="300"/>
                                  </p:stCondLst>
                                  <p:childTnLst>
                                    <p:set>
                                      <p:cBhvr>
                                        <p:cTn id="130" dur="1" fill="hold">
                                          <p:stCondLst>
                                            <p:cond delay="0"/>
                                          </p:stCondLst>
                                        </p:cTn>
                                        <p:tgtEl>
                                          <p:spTgt spid="27"/>
                                        </p:tgtEl>
                                        <p:attrNameLst>
                                          <p:attrName>style.visibility</p:attrName>
                                        </p:attrNameLst>
                                      </p:cBhvr>
                                      <p:to>
                                        <p:strVal val="hidden"/>
                                      </p:to>
                                    </p:set>
                                  </p:childTnLst>
                                </p:cTn>
                              </p:par>
                              <p:par>
                                <p:cTn id="131" presetID="1" presetClass="entr" presetSubtype="0" fill="hold" nodeType="withEffect">
                                  <p:stCondLst>
                                    <p:cond delay="300"/>
                                  </p:stCondLst>
                                  <p:childTnLst>
                                    <p:set>
                                      <p:cBhvr>
                                        <p:cTn id="132" dur="1" fill="hold">
                                          <p:stCondLst>
                                            <p:cond delay="0"/>
                                          </p:stCondLst>
                                        </p:cTn>
                                        <p:tgtEl>
                                          <p:spTgt spid="28"/>
                                        </p:tgtEl>
                                        <p:attrNameLst>
                                          <p:attrName>style.visibility</p:attrName>
                                        </p:attrNameLst>
                                      </p:cBhvr>
                                      <p:to>
                                        <p:strVal val="visible"/>
                                      </p:to>
                                    </p:set>
                                  </p:childTnLst>
                                </p:cTn>
                              </p:par>
                            </p:childTnLst>
                          </p:cTn>
                        </p:par>
                        <p:par>
                          <p:cTn id="133" fill="hold" nodeType="afterGroup">
                            <p:stCondLst>
                              <p:cond delay="4200"/>
                            </p:stCondLst>
                            <p:childTnLst>
                              <p:par>
                                <p:cTn id="134" presetID="1" presetClass="exit" presetSubtype="0" fill="hold" nodeType="afterEffect">
                                  <p:stCondLst>
                                    <p:cond delay="300"/>
                                  </p:stCondLst>
                                  <p:childTnLst>
                                    <p:set>
                                      <p:cBhvr>
                                        <p:cTn id="135" dur="1" fill="hold">
                                          <p:stCondLst>
                                            <p:cond delay="0"/>
                                          </p:stCondLst>
                                        </p:cTn>
                                        <p:tgtEl>
                                          <p:spTgt spid="28"/>
                                        </p:tgtEl>
                                        <p:attrNameLst>
                                          <p:attrName>style.visibility</p:attrName>
                                        </p:attrNameLst>
                                      </p:cBhvr>
                                      <p:to>
                                        <p:strVal val="hidden"/>
                                      </p:to>
                                    </p:set>
                                  </p:childTnLst>
                                </p:cTn>
                              </p:par>
                              <p:par>
                                <p:cTn id="136" presetID="1" presetClass="entr" presetSubtype="0" fill="hold" nodeType="withEffect">
                                  <p:stCondLst>
                                    <p:cond delay="300"/>
                                  </p:stCondLst>
                                  <p:childTnLst>
                                    <p:set>
                                      <p:cBhvr>
                                        <p:cTn id="137" dur="1" fill="hold">
                                          <p:stCondLst>
                                            <p:cond delay="0"/>
                                          </p:stCondLst>
                                        </p:cTn>
                                        <p:tgtEl>
                                          <p:spTgt spid="29"/>
                                        </p:tgtEl>
                                        <p:attrNameLst>
                                          <p:attrName>style.visibility</p:attrName>
                                        </p:attrNameLst>
                                      </p:cBhvr>
                                      <p:to>
                                        <p:strVal val="visible"/>
                                      </p:to>
                                    </p:set>
                                  </p:childTnLst>
                                </p:cTn>
                              </p:par>
                            </p:childTnLst>
                          </p:cTn>
                        </p:par>
                      </p:childTnLst>
                    </p:cTn>
                  </p:par>
                  <p:par>
                    <p:cTn id="138" fill="hold" nodeType="clickPar">
                      <p:stCondLst>
                        <p:cond delay="indefinite"/>
                      </p:stCondLst>
                      <p:childTnLst>
                        <p:par>
                          <p:cTn id="139" fill="hold" nodeType="withGroup">
                            <p:stCondLst>
                              <p:cond delay="0"/>
                            </p:stCondLst>
                            <p:childTnLst>
                              <p:par>
                                <p:cTn id="140" presetID="1" presetClass="exit" presetSubtype="0" fill="hold" nodeType="clickEffect">
                                  <p:stCondLst>
                                    <p:cond delay="0"/>
                                  </p:stCondLst>
                                  <p:childTnLst>
                                    <p:set>
                                      <p:cBhvr>
                                        <p:cTn id="141" dur="1" fill="hold">
                                          <p:stCondLst>
                                            <p:cond delay="0"/>
                                          </p:stCondLst>
                                        </p:cTn>
                                        <p:tgtEl>
                                          <p:spTgt spid="29"/>
                                        </p:tgtEl>
                                        <p:attrNameLst>
                                          <p:attrName>style.visibility</p:attrName>
                                        </p:attrNameLst>
                                      </p:cBhvr>
                                      <p:to>
                                        <p:strVal val="hidden"/>
                                      </p:to>
                                    </p:set>
                                  </p:childTnLst>
                                </p:cTn>
                              </p:par>
                              <p:par>
                                <p:cTn id="142" presetID="1" presetClass="entr" presetSubtype="0" fill="hold" nodeType="withEffect">
                                  <p:stCondLst>
                                    <p:cond delay="0"/>
                                  </p:stCondLst>
                                  <p:childTnLst>
                                    <p:set>
                                      <p:cBhvr>
                                        <p:cTn id="143" dur="1" fill="hold">
                                          <p:stCondLst>
                                            <p:cond delay="0"/>
                                          </p:stCondLst>
                                        </p:cTn>
                                        <p:tgtEl>
                                          <p:spTgt spid="30"/>
                                        </p:tgtEl>
                                        <p:attrNameLst>
                                          <p:attrName>style.visibility</p:attrName>
                                        </p:attrNameLst>
                                      </p:cBhvr>
                                      <p:to>
                                        <p:strVal val="visible"/>
                                      </p:to>
                                    </p:set>
                                  </p:childTnLst>
                                </p:cTn>
                              </p:par>
                            </p:childTnLst>
                          </p:cTn>
                        </p:par>
                        <p:par>
                          <p:cTn id="144" fill="hold" nodeType="afterGroup">
                            <p:stCondLst>
                              <p:cond delay="0"/>
                            </p:stCondLst>
                            <p:childTnLst>
                              <p:par>
                                <p:cTn id="145" presetID="1" presetClass="exit" presetSubtype="0" fill="hold" nodeType="afterEffect">
                                  <p:stCondLst>
                                    <p:cond delay="300"/>
                                  </p:stCondLst>
                                  <p:childTnLst>
                                    <p:set>
                                      <p:cBhvr>
                                        <p:cTn id="146" dur="1" fill="hold">
                                          <p:stCondLst>
                                            <p:cond delay="0"/>
                                          </p:stCondLst>
                                        </p:cTn>
                                        <p:tgtEl>
                                          <p:spTgt spid="30"/>
                                        </p:tgtEl>
                                        <p:attrNameLst>
                                          <p:attrName>style.visibility</p:attrName>
                                        </p:attrNameLst>
                                      </p:cBhvr>
                                      <p:to>
                                        <p:strVal val="hidden"/>
                                      </p:to>
                                    </p:set>
                                  </p:childTnLst>
                                </p:cTn>
                              </p:par>
                              <p:par>
                                <p:cTn id="147" presetID="1" presetClass="entr" presetSubtype="0" fill="hold" nodeType="withEffect">
                                  <p:stCondLst>
                                    <p:cond delay="300"/>
                                  </p:stCondLst>
                                  <p:childTnLst>
                                    <p:set>
                                      <p:cBhvr>
                                        <p:cTn id="148" dur="1" fill="hold">
                                          <p:stCondLst>
                                            <p:cond delay="0"/>
                                          </p:stCondLst>
                                        </p:cTn>
                                        <p:tgtEl>
                                          <p:spTgt spid="31"/>
                                        </p:tgtEl>
                                        <p:attrNameLst>
                                          <p:attrName>style.visibility</p:attrName>
                                        </p:attrNameLst>
                                      </p:cBhvr>
                                      <p:to>
                                        <p:strVal val="visible"/>
                                      </p:to>
                                    </p:set>
                                  </p:childTnLst>
                                </p:cTn>
                              </p:par>
                            </p:childTnLst>
                          </p:cTn>
                        </p:par>
                        <p:par>
                          <p:cTn id="149" fill="hold" nodeType="afterGroup">
                            <p:stCondLst>
                              <p:cond delay="300"/>
                            </p:stCondLst>
                            <p:childTnLst>
                              <p:par>
                                <p:cTn id="150" presetID="1" presetClass="exit" presetSubtype="0" fill="hold" nodeType="afterEffect">
                                  <p:stCondLst>
                                    <p:cond delay="300"/>
                                  </p:stCondLst>
                                  <p:childTnLst>
                                    <p:set>
                                      <p:cBhvr>
                                        <p:cTn id="151" dur="1" fill="hold">
                                          <p:stCondLst>
                                            <p:cond delay="0"/>
                                          </p:stCondLst>
                                        </p:cTn>
                                        <p:tgtEl>
                                          <p:spTgt spid="31"/>
                                        </p:tgtEl>
                                        <p:attrNameLst>
                                          <p:attrName>style.visibility</p:attrName>
                                        </p:attrNameLst>
                                      </p:cBhvr>
                                      <p:to>
                                        <p:strVal val="hidden"/>
                                      </p:to>
                                    </p:set>
                                  </p:childTnLst>
                                </p:cTn>
                              </p:par>
                              <p:par>
                                <p:cTn id="152" presetID="1" presetClass="entr" presetSubtype="0" fill="hold" nodeType="withEffect">
                                  <p:stCondLst>
                                    <p:cond delay="300"/>
                                  </p:stCondLst>
                                  <p:childTnLst>
                                    <p:set>
                                      <p:cBhvr>
                                        <p:cTn id="153" dur="1" fill="hold">
                                          <p:stCondLst>
                                            <p:cond delay="0"/>
                                          </p:stCondLst>
                                        </p:cTn>
                                        <p:tgtEl>
                                          <p:spTgt spid="32"/>
                                        </p:tgtEl>
                                        <p:attrNameLst>
                                          <p:attrName>style.visibility</p:attrName>
                                        </p:attrNameLst>
                                      </p:cBhvr>
                                      <p:to>
                                        <p:strVal val="visible"/>
                                      </p:to>
                                    </p:set>
                                  </p:childTnLst>
                                </p:cTn>
                              </p:par>
                            </p:childTnLst>
                          </p:cTn>
                        </p:par>
                        <p:par>
                          <p:cTn id="154" fill="hold" nodeType="afterGroup">
                            <p:stCondLst>
                              <p:cond delay="600"/>
                            </p:stCondLst>
                            <p:childTnLst>
                              <p:par>
                                <p:cTn id="155" presetID="1" presetClass="exit" presetSubtype="0" fill="hold" nodeType="afterEffect">
                                  <p:stCondLst>
                                    <p:cond delay="300"/>
                                  </p:stCondLst>
                                  <p:childTnLst>
                                    <p:set>
                                      <p:cBhvr>
                                        <p:cTn id="156" dur="1" fill="hold">
                                          <p:stCondLst>
                                            <p:cond delay="0"/>
                                          </p:stCondLst>
                                        </p:cTn>
                                        <p:tgtEl>
                                          <p:spTgt spid="32"/>
                                        </p:tgtEl>
                                        <p:attrNameLst>
                                          <p:attrName>style.visibility</p:attrName>
                                        </p:attrNameLst>
                                      </p:cBhvr>
                                      <p:to>
                                        <p:strVal val="hidden"/>
                                      </p:to>
                                    </p:set>
                                  </p:childTnLst>
                                </p:cTn>
                              </p:par>
                              <p:par>
                                <p:cTn id="157" presetID="1" presetClass="entr" presetSubtype="0" fill="hold" nodeType="withEffect">
                                  <p:stCondLst>
                                    <p:cond delay="300"/>
                                  </p:stCondLst>
                                  <p:childTnLst>
                                    <p:set>
                                      <p:cBhvr>
                                        <p:cTn id="158" dur="1" fill="hold">
                                          <p:stCondLst>
                                            <p:cond delay="0"/>
                                          </p:stCondLst>
                                        </p:cTn>
                                        <p:tgtEl>
                                          <p:spTgt spid="33"/>
                                        </p:tgtEl>
                                        <p:attrNameLst>
                                          <p:attrName>style.visibility</p:attrName>
                                        </p:attrNameLst>
                                      </p:cBhvr>
                                      <p:to>
                                        <p:strVal val="visible"/>
                                      </p:to>
                                    </p:set>
                                  </p:childTnLst>
                                </p:cTn>
                              </p:par>
                            </p:childTnLst>
                          </p:cTn>
                        </p:par>
                        <p:par>
                          <p:cTn id="159" fill="hold" nodeType="afterGroup">
                            <p:stCondLst>
                              <p:cond delay="900"/>
                            </p:stCondLst>
                            <p:childTnLst>
                              <p:par>
                                <p:cTn id="160" presetID="1" presetClass="exit" presetSubtype="0" fill="hold" nodeType="afterEffect">
                                  <p:stCondLst>
                                    <p:cond delay="300"/>
                                  </p:stCondLst>
                                  <p:childTnLst>
                                    <p:set>
                                      <p:cBhvr>
                                        <p:cTn id="161" dur="1" fill="hold">
                                          <p:stCondLst>
                                            <p:cond delay="0"/>
                                          </p:stCondLst>
                                        </p:cTn>
                                        <p:tgtEl>
                                          <p:spTgt spid="33"/>
                                        </p:tgtEl>
                                        <p:attrNameLst>
                                          <p:attrName>style.visibility</p:attrName>
                                        </p:attrNameLst>
                                      </p:cBhvr>
                                      <p:to>
                                        <p:strVal val="hidden"/>
                                      </p:to>
                                    </p:set>
                                  </p:childTnLst>
                                </p:cTn>
                              </p:par>
                              <p:par>
                                <p:cTn id="162" presetID="1" presetClass="entr" presetSubtype="0" fill="hold" nodeType="withEffect">
                                  <p:stCondLst>
                                    <p:cond delay="300"/>
                                  </p:stCondLst>
                                  <p:childTnLst>
                                    <p:set>
                                      <p:cBhvr>
                                        <p:cTn id="163" dur="1" fill="hold">
                                          <p:stCondLst>
                                            <p:cond delay="0"/>
                                          </p:stCondLst>
                                        </p:cTn>
                                        <p:tgtEl>
                                          <p:spTgt spid="34"/>
                                        </p:tgtEl>
                                        <p:attrNameLst>
                                          <p:attrName>style.visibility</p:attrName>
                                        </p:attrNameLst>
                                      </p:cBhvr>
                                      <p:to>
                                        <p:strVal val="visible"/>
                                      </p:to>
                                    </p:set>
                                  </p:childTnLst>
                                </p:cTn>
                              </p:par>
                            </p:childTnLst>
                          </p:cTn>
                        </p:par>
                        <p:par>
                          <p:cTn id="164" fill="hold" nodeType="afterGroup">
                            <p:stCondLst>
                              <p:cond delay="1200"/>
                            </p:stCondLst>
                            <p:childTnLst>
                              <p:par>
                                <p:cTn id="165" presetID="1" presetClass="exit" presetSubtype="0" fill="hold" nodeType="afterEffect">
                                  <p:stCondLst>
                                    <p:cond delay="300"/>
                                  </p:stCondLst>
                                  <p:childTnLst>
                                    <p:set>
                                      <p:cBhvr>
                                        <p:cTn id="166" dur="1" fill="hold">
                                          <p:stCondLst>
                                            <p:cond delay="0"/>
                                          </p:stCondLst>
                                        </p:cTn>
                                        <p:tgtEl>
                                          <p:spTgt spid="34"/>
                                        </p:tgtEl>
                                        <p:attrNameLst>
                                          <p:attrName>style.visibility</p:attrName>
                                        </p:attrNameLst>
                                      </p:cBhvr>
                                      <p:to>
                                        <p:strVal val="hidden"/>
                                      </p:to>
                                    </p:set>
                                  </p:childTnLst>
                                </p:cTn>
                              </p:par>
                              <p:par>
                                <p:cTn id="167" presetID="1" presetClass="entr" presetSubtype="0" fill="hold" nodeType="withEffect">
                                  <p:stCondLst>
                                    <p:cond delay="300"/>
                                  </p:stCondLst>
                                  <p:childTnLst>
                                    <p:set>
                                      <p:cBhvr>
                                        <p:cTn id="168" dur="1" fill="hold">
                                          <p:stCondLst>
                                            <p:cond delay="0"/>
                                          </p:stCondLst>
                                        </p:cTn>
                                        <p:tgtEl>
                                          <p:spTgt spid="35"/>
                                        </p:tgtEl>
                                        <p:attrNameLst>
                                          <p:attrName>style.visibility</p:attrName>
                                        </p:attrNameLst>
                                      </p:cBhvr>
                                      <p:to>
                                        <p:strVal val="visible"/>
                                      </p:to>
                                    </p:set>
                                  </p:childTnLst>
                                </p:cTn>
                              </p:par>
                            </p:childTnLst>
                          </p:cTn>
                        </p:par>
                        <p:par>
                          <p:cTn id="169" fill="hold" nodeType="afterGroup">
                            <p:stCondLst>
                              <p:cond delay="1500"/>
                            </p:stCondLst>
                            <p:childTnLst>
                              <p:par>
                                <p:cTn id="170" presetID="1" presetClass="exit" presetSubtype="0" fill="hold" nodeType="afterEffect">
                                  <p:stCondLst>
                                    <p:cond delay="300"/>
                                  </p:stCondLst>
                                  <p:childTnLst>
                                    <p:set>
                                      <p:cBhvr>
                                        <p:cTn id="171" dur="1" fill="hold">
                                          <p:stCondLst>
                                            <p:cond delay="0"/>
                                          </p:stCondLst>
                                        </p:cTn>
                                        <p:tgtEl>
                                          <p:spTgt spid="35"/>
                                        </p:tgtEl>
                                        <p:attrNameLst>
                                          <p:attrName>style.visibility</p:attrName>
                                        </p:attrNameLst>
                                      </p:cBhvr>
                                      <p:to>
                                        <p:strVal val="hidden"/>
                                      </p:to>
                                    </p:set>
                                  </p:childTnLst>
                                </p:cTn>
                              </p:par>
                              <p:par>
                                <p:cTn id="172" presetID="1" presetClass="entr" presetSubtype="0" fill="hold" nodeType="withEffect">
                                  <p:stCondLst>
                                    <p:cond delay="300"/>
                                  </p:stCondLst>
                                  <p:childTnLst>
                                    <p:set>
                                      <p:cBhvr>
                                        <p:cTn id="17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0" grpId="0" animBg="1"/>
      <p:bldP spid="40" grpId="1" animBg="1"/>
      <p:bldP spid="40"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Divide &amp; Distribute</a:t>
            </a:r>
          </a:p>
        </p:txBody>
      </p:sp>
      <p:sp>
        <p:nvSpPr>
          <p:cNvPr id="3" name="Content Placeholder 2"/>
          <p:cNvSpPr>
            <a:spLocks noGrp="1"/>
          </p:cNvSpPr>
          <p:nvPr>
            <p:ph idx="1"/>
          </p:nvPr>
        </p:nvSpPr>
        <p:spPr>
          <a:xfrm>
            <a:off x="338645" y="1156994"/>
            <a:ext cx="7308470" cy="5701006"/>
          </a:xfrm>
          <a:noFill/>
        </p:spPr>
        <p:txBody>
          <a:bodyPr/>
          <a:lstStyle/>
          <a:p>
            <a:r>
              <a:rPr lang="en-US" sz="2800" dirty="0"/>
              <a:t>Eagle Valley, Nevada</a:t>
            </a:r>
          </a:p>
          <a:p>
            <a:r>
              <a:rPr lang="en-US" sz="2800" dirty="0"/>
              <a:t>Simulate basin fill, Hardrock impervious</a:t>
            </a:r>
          </a:p>
          <a:p>
            <a:r>
              <a:rPr lang="en-US" sz="2800" dirty="0"/>
              <a:t>Divide into squares</a:t>
            </a:r>
          </a:p>
          <a:p>
            <a:r>
              <a:rPr lang="en-US" sz="2800" dirty="0"/>
              <a:t>Mountain front recharge, add water</a:t>
            </a:r>
          </a:p>
          <a:p>
            <a:pPr lvl="1"/>
            <a:r>
              <a:rPr lang="en-US" sz="2400" dirty="0"/>
              <a:t>Simulate big channels</a:t>
            </a:r>
          </a:p>
          <a:p>
            <a:pPr lvl="1"/>
            <a:r>
              <a:rPr lang="en-US" sz="2400" dirty="0"/>
              <a:t>Generalize runoff from small drainages</a:t>
            </a:r>
          </a:p>
          <a:p>
            <a:r>
              <a:rPr lang="en-US" sz="2800" dirty="0"/>
              <a:t>Discharge, remove</a:t>
            </a:r>
          </a:p>
          <a:p>
            <a:pPr lvl="1"/>
            <a:r>
              <a:rPr lang="en-US" sz="2400" dirty="0"/>
              <a:t>ET areas &amp; Carson River</a:t>
            </a:r>
          </a:p>
          <a:p>
            <a:r>
              <a:rPr lang="en-US" sz="2800" dirty="0"/>
              <a:t>Wells</a:t>
            </a:r>
          </a:p>
          <a:p>
            <a:pPr lvl="1"/>
            <a:r>
              <a:rPr lang="en-US" sz="2400" dirty="0"/>
              <a:t>Pumping—Known stress</a:t>
            </a:r>
          </a:p>
          <a:p>
            <a:pPr lvl="1"/>
            <a:r>
              <a:rPr lang="en-US" sz="2400" dirty="0"/>
              <a:t>Observation—Calibration  </a:t>
            </a:r>
          </a:p>
        </p:txBody>
      </p:sp>
      <p:pic>
        <p:nvPicPr>
          <p:cNvPr id="1030" name="Picture 6"/>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767719" y="1103884"/>
            <a:ext cx="4206240" cy="5701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767719" y="1103884"/>
            <a:ext cx="4206240" cy="5701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767719" y="1103884"/>
            <a:ext cx="4206240" cy="5701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7767719" y="1103884"/>
            <a:ext cx="4206240" cy="5701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7767719" y="1103884"/>
            <a:ext cx="4206240" cy="5707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wells"/>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7767719" y="1103884"/>
            <a:ext cx="4206240" cy="5707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 name="BarScale"/>
          <p:cNvGrpSpPr/>
          <p:nvPr/>
        </p:nvGrpSpPr>
        <p:grpSpPr>
          <a:xfrm>
            <a:off x="10545901" y="6254289"/>
            <a:ext cx="1307454" cy="460375"/>
            <a:chOff x="2327861" y="5759200"/>
            <a:chExt cx="1100138" cy="460375"/>
          </a:xfrm>
        </p:grpSpPr>
        <p:sp>
          <p:nvSpPr>
            <p:cNvPr id="14" name="Rectangle 6"/>
            <p:cNvSpPr>
              <a:spLocks noChangeArrowheads="1"/>
            </p:cNvSpPr>
            <p:nvPr/>
          </p:nvSpPr>
          <p:spPr bwMode="auto">
            <a:xfrm>
              <a:off x="2358023" y="5789362"/>
              <a:ext cx="520700" cy="400050"/>
            </a:xfrm>
            <a:prstGeom prst="rect">
              <a:avLst/>
            </a:prstGeom>
            <a:solidFill>
              <a:schemeClr val="tx1"/>
            </a:solidFill>
            <a:ln>
              <a:solidFill>
                <a:srgbClr val="FFFF00"/>
              </a:solidFill>
            </a:ln>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noEditPoints="1"/>
            </p:cNvSpPr>
            <p:nvPr/>
          </p:nvSpPr>
          <p:spPr bwMode="auto">
            <a:xfrm>
              <a:off x="2327861" y="5759200"/>
              <a:ext cx="579438" cy="460375"/>
            </a:xfrm>
            <a:custGeom>
              <a:avLst/>
              <a:gdLst>
                <a:gd name="T0" fmla="*/ 0 w 928"/>
                <a:gd name="T1" fmla="*/ 48 h 736"/>
                <a:gd name="T2" fmla="*/ 48 w 928"/>
                <a:gd name="T3" fmla="*/ 0 h 736"/>
                <a:gd name="T4" fmla="*/ 880 w 928"/>
                <a:gd name="T5" fmla="*/ 0 h 736"/>
                <a:gd name="T6" fmla="*/ 928 w 928"/>
                <a:gd name="T7" fmla="*/ 48 h 736"/>
                <a:gd name="T8" fmla="*/ 928 w 928"/>
                <a:gd name="T9" fmla="*/ 688 h 736"/>
                <a:gd name="T10" fmla="*/ 880 w 928"/>
                <a:gd name="T11" fmla="*/ 736 h 736"/>
                <a:gd name="T12" fmla="*/ 48 w 928"/>
                <a:gd name="T13" fmla="*/ 736 h 736"/>
                <a:gd name="T14" fmla="*/ 0 w 928"/>
                <a:gd name="T15" fmla="*/ 688 h 736"/>
                <a:gd name="T16" fmla="*/ 0 w 928"/>
                <a:gd name="T17" fmla="*/ 48 h 736"/>
                <a:gd name="T18" fmla="*/ 96 w 928"/>
                <a:gd name="T19" fmla="*/ 688 h 736"/>
                <a:gd name="T20" fmla="*/ 48 w 928"/>
                <a:gd name="T21" fmla="*/ 640 h 736"/>
                <a:gd name="T22" fmla="*/ 880 w 928"/>
                <a:gd name="T23" fmla="*/ 640 h 736"/>
                <a:gd name="T24" fmla="*/ 832 w 928"/>
                <a:gd name="T25" fmla="*/ 688 h 736"/>
                <a:gd name="T26" fmla="*/ 832 w 928"/>
                <a:gd name="T27" fmla="*/ 48 h 736"/>
                <a:gd name="T28" fmla="*/ 880 w 928"/>
                <a:gd name="T29" fmla="*/ 96 h 736"/>
                <a:gd name="T30" fmla="*/ 48 w 928"/>
                <a:gd name="T31" fmla="*/ 96 h 736"/>
                <a:gd name="T32" fmla="*/ 96 w 928"/>
                <a:gd name="T33" fmla="*/ 48 h 736"/>
                <a:gd name="T34" fmla="*/ 96 w 928"/>
                <a:gd name="T35" fmla="*/ 688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8" h="736">
                  <a:moveTo>
                    <a:pt x="0" y="48"/>
                  </a:moveTo>
                  <a:cubicBezTo>
                    <a:pt x="0" y="22"/>
                    <a:pt x="22" y="0"/>
                    <a:pt x="48" y="0"/>
                  </a:cubicBezTo>
                  <a:lnTo>
                    <a:pt x="880" y="0"/>
                  </a:lnTo>
                  <a:cubicBezTo>
                    <a:pt x="907" y="0"/>
                    <a:pt x="928" y="22"/>
                    <a:pt x="928" y="48"/>
                  </a:cubicBezTo>
                  <a:lnTo>
                    <a:pt x="928" y="688"/>
                  </a:lnTo>
                  <a:cubicBezTo>
                    <a:pt x="928" y="715"/>
                    <a:pt x="907" y="736"/>
                    <a:pt x="880" y="736"/>
                  </a:cubicBezTo>
                  <a:lnTo>
                    <a:pt x="48" y="736"/>
                  </a:lnTo>
                  <a:cubicBezTo>
                    <a:pt x="22" y="736"/>
                    <a:pt x="0" y="715"/>
                    <a:pt x="0" y="688"/>
                  </a:cubicBezTo>
                  <a:lnTo>
                    <a:pt x="0" y="48"/>
                  </a:lnTo>
                  <a:close/>
                  <a:moveTo>
                    <a:pt x="96" y="688"/>
                  </a:moveTo>
                  <a:lnTo>
                    <a:pt x="48" y="640"/>
                  </a:lnTo>
                  <a:lnTo>
                    <a:pt x="880" y="640"/>
                  </a:lnTo>
                  <a:lnTo>
                    <a:pt x="832" y="688"/>
                  </a:lnTo>
                  <a:lnTo>
                    <a:pt x="832" y="48"/>
                  </a:lnTo>
                  <a:lnTo>
                    <a:pt x="880" y="96"/>
                  </a:lnTo>
                  <a:lnTo>
                    <a:pt x="48" y="96"/>
                  </a:lnTo>
                  <a:lnTo>
                    <a:pt x="96" y="48"/>
                  </a:lnTo>
                  <a:lnTo>
                    <a:pt x="96" y="688"/>
                  </a:lnTo>
                  <a:close/>
                </a:path>
              </a:pathLst>
            </a:custGeom>
            <a:solidFill>
              <a:srgbClr val="FFFF00"/>
            </a:solidFill>
            <a:ln w="0" cap="flat">
              <a:solidFill>
                <a:srgbClr val="FFFF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Rectangle 8"/>
            <p:cNvSpPr>
              <a:spLocks noChangeArrowheads="1"/>
            </p:cNvSpPr>
            <p:nvPr/>
          </p:nvSpPr>
          <p:spPr bwMode="auto">
            <a:xfrm>
              <a:off x="2878723" y="5789362"/>
              <a:ext cx="519113" cy="400050"/>
            </a:xfrm>
            <a:prstGeom prst="rect">
              <a:avLst/>
            </a:prstGeom>
            <a:solidFill>
              <a:srgbClr val="FFFF0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2848561" y="5759200"/>
              <a:ext cx="579438" cy="460375"/>
            </a:xfrm>
            <a:custGeom>
              <a:avLst/>
              <a:gdLst>
                <a:gd name="T0" fmla="*/ 0 w 928"/>
                <a:gd name="T1" fmla="*/ 48 h 736"/>
                <a:gd name="T2" fmla="*/ 48 w 928"/>
                <a:gd name="T3" fmla="*/ 0 h 736"/>
                <a:gd name="T4" fmla="*/ 880 w 928"/>
                <a:gd name="T5" fmla="*/ 0 h 736"/>
                <a:gd name="T6" fmla="*/ 928 w 928"/>
                <a:gd name="T7" fmla="*/ 48 h 736"/>
                <a:gd name="T8" fmla="*/ 928 w 928"/>
                <a:gd name="T9" fmla="*/ 688 h 736"/>
                <a:gd name="T10" fmla="*/ 880 w 928"/>
                <a:gd name="T11" fmla="*/ 736 h 736"/>
                <a:gd name="T12" fmla="*/ 48 w 928"/>
                <a:gd name="T13" fmla="*/ 736 h 736"/>
                <a:gd name="T14" fmla="*/ 0 w 928"/>
                <a:gd name="T15" fmla="*/ 688 h 736"/>
                <a:gd name="T16" fmla="*/ 0 w 928"/>
                <a:gd name="T17" fmla="*/ 48 h 736"/>
                <a:gd name="T18" fmla="*/ 96 w 928"/>
                <a:gd name="T19" fmla="*/ 688 h 736"/>
                <a:gd name="T20" fmla="*/ 48 w 928"/>
                <a:gd name="T21" fmla="*/ 640 h 736"/>
                <a:gd name="T22" fmla="*/ 880 w 928"/>
                <a:gd name="T23" fmla="*/ 640 h 736"/>
                <a:gd name="T24" fmla="*/ 832 w 928"/>
                <a:gd name="T25" fmla="*/ 688 h 736"/>
                <a:gd name="T26" fmla="*/ 832 w 928"/>
                <a:gd name="T27" fmla="*/ 48 h 736"/>
                <a:gd name="T28" fmla="*/ 880 w 928"/>
                <a:gd name="T29" fmla="*/ 96 h 736"/>
                <a:gd name="T30" fmla="*/ 48 w 928"/>
                <a:gd name="T31" fmla="*/ 96 h 736"/>
                <a:gd name="T32" fmla="*/ 96 w 928"/>
                <a:gd name="T33" fmla="*/ 48 h 736"/>
                <a:gd name="T34" fmla="*/ 96 w 928"/>
                <a:gd name="T35" fmla="*/ 688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8" h="736">
                  <a:moveTo>
                    <a:pt x="0" y="48"/>
                  </a:moveTo>
                  <a:cubicBezTo>
                    <a:pt x="0" y="22"/>
                    <a:pt x="22" y="0"/>
                    <a:pt x="48" y="0"/>
                  </a:cubicBezTo>
                  <a:lnTo>
                    <a:pt x="880" y="0"/>
                  </a:lnTo>
                  <a:cubicBezTo>
                    <a:pt x="907" y="0"/>
                    <a:pt x="928" y="22"/>
                    <a:pt x="928" y="48"/>
                  </a:cubicBezTo>
                  <a:lnTo>
                    <a:pt x="928" y="688"/>
                  </a:lnTo>
                  <a:cubicBezTo>
                    <a:pt x="928" y="715"/>
                    <a:pt x="907" y="736"/>
                    <a:pt x="880" y="736"/>
                  </a:cubicBezTo>
                  <a:lnTo>
                    <a:pt x="48" y="736"/>
                  </a:lnTo>
                  <a:cubicBezTo>
                    <a:pt x="22" y="736"/>
                    <a:pt x="0" y="715"/>
                    <a:pt x="0" y="688"/>
                  </a:cubicBezTo>
                  <a:lnTo>
                    <a:pt x="0" y="48"/>
                  </a:lnTo>
                  <a:close/>
                  <a:moveTo>
                    <a:pt x="96" y="688"/>
                  </a:moveTo>
                  <a:lnTo>
                    <a:pt x="48" y="640"/>
                  </a:lnTo>
                  <a:lnTo>
                    <a:pt x="880" y="640"/>
                  </a:lnTo>
                  <a:lnTo>
                    <a:pt x="832" y="688"/>
                  </a:lnTo>
                  <a:lnTo>
                    <a:pt x="832" y="48"/>
                  </a:lnTo>
                  <a:lnTo>
                    <a:pt x="880" y="96"/>
                  </a:lnTo>
                  <a:lnTo>
                    <a:pt x="48" y="96"/>
                  </a:lnTo>
                  <a:lnTo>
                    <a:pt x="96" y="48"/>
                  </a:lnTo>
                  <a:lnTo>
                    <a:pt x="96" y="68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2963017" y="5866248"/>
              <a:ext cx="35743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l"/>
              <a:r>
                <a:rPr lang="en-US" sz="1700" dirty="0">
                  <a:solidFill>
                    <a:srgbClr val="000000"/>
                  </a:solidFill>
                  <a:latin typeface="Arial" pitchFamily="34" charset="0"/>
                  <a:cs typeface="Arial" pitchFamily="34" charset="0"/>
                </a:rPr>
                <a:t>1 MI</a:t>
              </a:r>
              <a:endParaRPr lang="en-US" sz="1800" b="0" dirty="0">
                <a:latin typeface="Arial" pitchFamily="34" charset="0"/>
                <a:cs typeface="Arial" pitchFamily="34" charset="0"/>
              </a:endParaRPr>
            </a:p>
          </p:txBody>
        </p:sp>
      </p:grpSp>
      <p:pic>
        <p:nvPicPr>
          <p:cNvPr id="4"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8041" y="1005840"/>
            <a:ext cx="11755918" cy="5852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906545769"/>
      </p:ext>
    </p:extLst>
  </p:cSld>
  <p:clrMapOvr>
    <a:masterClrMapping/>
  </p:clrMapOvr>
  <p:transition advTm="72452">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4"/>
                                        </p:tgtEl>
                                      </p:cBhvr>
                                      <p:by x="50000" y="50000"/>
                                    </p:animScale>
                                  </p:childTnLst>
                                </p:cTn>
                              </p:par>
                              <p:par>
                                <p:cTn id="7" presetID="42" presetClass="path" presetSubtype="0" fill="hold" nodeType="withEffect">
                                  <p:stCondLst>
                                    <p:cond delay="0"/>
                                  </p:stCondLst>
                                  <p:childTnLst>
                                    <p:animMotion origin="layout" path="M 0 -1.73028E-6 L 0.29271 -0.00023 " pathEditMode="relative" rAng="0" ptsTypes="AA">
                                      <p:cBhvr>
                                        <p:cTn id="8" dur="1000" fill="hold"/>
                                        <p:tgtEl>
                                          <p:spTgt spid="4"/>
                                        </p:tgtEl>
                                        <p:attrNameLst>
                                          <p:attrName>ppt_x</p:attrName>
                                          <p:attrName>ppt_y</p:attrName>
                                        </p:attrNameLst>
                                      </p:cBhvr>
                                      <p:rCtr x="14635" y="-23"/>
                                    </p:animMotion>
                                  </p:childTnLst>
                                </p:cTn>
                              </p:par>
                              <p:par>
                                <p:cTn id="9" presetID="8" presetClass="emph" presetSubtype="0" fill="hold" nodeType="withEffect">
                                  <p:stCondLst>
                                    <p:cond delay="0"/>
                                  </p:stCondLst>
                                  <p:childTnLst>
                                    <p:animRot by="-5400000">
                                      <p:cBhvr>
                                        <p:cTn id="10" dur="1000" fill="hold"/>
                                        <p:tgtEl>
                                          <p:spTgt spid="4"/>
                                        </p:tgtEl>
                                        <p:attrNameLst>
                                          <p:attrName>r</p:attrName>
                                        </p:attrNameLst>
                                      </p:cBhvr>
                                    </p:animRot>
                                  </p:childTnLst>
                                </p:cTn>
                              </p:par>
                              <p:par>
                                <p:cTn id="11" presetID="10" presetClass="exit" presetSubtype="0" fill="hold" nodeType="withEffect">
                                  <p:stCondLst>
                                    <p:cond delay="500"/>
                                  </p:stCondLst>
                                  <p:childTnLst>
                                    <p:animEffect transition="out" filter="fade">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31"/>
                                        </p:tgtEl>
                                        <p:attrNameLst>
                                          <p:attrName>style.visibility</p:attrName>
                                        </p:attrNameLst>
                                      </p:cBhvr>
                                      <p:to>
                                        <p:strVal val="visible"/>
                                      </p:to>
                                    </p:set>
                                    <p:animEffect transition="in" filter="fade">
                                      <p:cBhvr>
                                        <p:cTn id="18" dur="500"/>
                                        <p:tgtEl>
                                          <p:spTgt spid="103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33"/>
                                        </p:tgtEl>
                                        <p:attrNameLst>
                                          <p:attrName>style.visibility</p:attrName>
                                        </p:attrNameLst>
                                      </p:cBhvr>
                                      <p:to>
                                        <p:strVal val="visible"/>
                                      </p:to>
                                    </p:set>
                                    <p:animEffect transition="in" filter="fade">
                                      <p:cBhvr>
                                        <p:cTn id="23" dur="500"/>
                                        <p:tgtEl>
                                          <p:spTgt spid="103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26"/>
                                        </p:tgtEl>
                                        <p:attrNameLst>
                                          <p:attrName>style.visibility</p:attrName>
                                        </p:attrNameLst>
                                      </p:cBhvr>
                                      <p:to>
                                        <p:strVal val="visible"/>
                                      </p:to>
                                    </p:set>
                                    <p:animEffect transition="in" filter="fade">
                                      <p:cBhvr>
                                        <p:cTn id="28" dur="500"/>
                                        <p:tgtEl>
                                          <p:spTgt spid="102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28"/>
                                        </p:tgtEl>
                                        <p:attrNameLst>
                                          <p:attrName>style.visibility</p:attrName>
                                        </p:attrNameLst>
                                      </p:cBhvr>
                                      <p:to>
                                        <p:strVal val="visible"/>
                                      </p:to>
                                    </p:set>
                                    <p:animEffect transition="in" filter="fade">
                                      <p:cBhvr>
                                        <p:cTn id="33" dur="500"/>
                                        <p:tgtEl>
                                          <p:spTgt spid="102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029"/>
                                        </p:tgtEl>
                                        <p:attrNameLst>
                                          <p:attrName>style.visibility</p:attrName>
                                        </p:attrNameLst>
                                      </p:cBhvr>
                                      <p:to>
                                        <p:strVal val="visible"/>
                                      </p:to>
                                    </p:set>
                                    <p:animEffect transition="in" filter="fade">
                                      <p:cBhvr>
                                        <p:cTn id="38"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a:t>Software</a:t>
            </a:r>
          </a:p>
        </p:txBody>
      </p:sp>
      <p:sp>
        <p:nvSpPr>
          <p:cNvPr id="3" name="Content Placeholder 2"/>
          <p:cNvSpPr>
            <a:spLocks noGrp="1"/>
          </p:cNvSpPr>
          <p:nvPr>
            <p:ph idx="1"/>
          </p:nvPr>
        </p:nvSpPr>
        <p:spPr>
          <a:xfrm>
            <a:off x="61499" y="1104900"/>
            <a:ext cx="5745914" cy="5577840"/>
          </a:xfrm>
        </p:spPr>
        <p:txBody>
          <a:bodyPr/>
          <a:lstStyle/>
          <a:p>
            <a:pPr>
              <a:spcBef>
                <a:spcPts val="600"/>
              </a:spcBef>
            </a:pPr>
            <a:r>
              <a:rPr lang="en-US" sz="2800" dirty="0"/>
              <a:t>Must assure that 2 + 2 = 4</a:t>
            </a:r>
          </a:p>
          <a:p>
            <a:pPr>
              <a:spcBef>
                <a:spcPts val="600"/>
              </a:spcBef>
            </a:pPr>
            <a:r>
              <a:rPr lang="en-US" sz="2800" dirty="0"/>
              <a:t>Vanilla code desirable </a:t>
            </a:r>
          </a:p>
          <a:p>
            <a:pPr lvl="1">
              <a:spcBef>
                <a:spcPts val="600"/>
              </a:spcBef>
            </a:pPr>
            <a:r>
              <a:rPr lang="en-US" sz="2400" dirty="0"/>
              <a:t>Documented &amp; downloadable</a:t>
            </a:r>
          </a:p>
          <a:p>
            <a:pPr lvl="1">
              <a:spcBef>
                <a:spcPts val="600"/>
              </a:spcBef>
            </a:pPr>
            <a:r>
              <a:rPr lang="en-US" sz="2400" dirty="0"/>
              <a:t>Cite reference to report</a:t>
            </a:r>
          </a:p>
          <a:p>
            <a:pPr lvl="1">
              <a:spcBef>
                <a:spcPts val="600"/>
              </a:spcBef>
            </a:pPr>
            <a:r>
              <a:rPr lang="en-US" sz="2400" dirty="0"/>
              <a:t>Support exists</a:t>
            </a:r>
          </a:p>
          <a:p>
            <a:pPr>
              <a:spcBef>
                <a:spcPts val="600"/>
              </a:spcBef>
            </a:pPr>
            <a:r>
              <a:rPr lang="en-US" sz="2800" dirty="0"/>
              <a:t>MODFLOW—Groundwater flow</a:t>
            </a:r>
          </a:p>
          <a:p>
            <a:pPr lvl="1">
              <a:spcBef>
                <a:spcPts val="600"/>
              </a:spcBef>
            </a:pPr>
            <a:r>
              <a:rPr lang="en-US" sz="2400" dirty="0"/>
              <a:t>Started +40 </a:t>
            </a:r>
            <a:r>
              <a:rPr lang="en-US" sz="2400" dirty="0" err="1"/>
              <a:t>yrs</a:t>
            </a:r>
            <a:r>
              <a:rPr lang="en-US" sz="2400" dirty="0"/>
              <a:t> ago; </a:t>
            </a:r>
            <a:r>
              <a:rPr lang="en-US" sz="2400" dirty="0">
                <a:hlinkClick r:id="rId3"/>
              </a:rPr>
              <a:t>OFR83-875</a:t>
            </a:r>
            <a:endParaRPr lang="en-US" sz="2400" dirty="0"/>
          </a:p>
          <a:p>
            <a:pPr lvl="1">
              <a:spcBef>
                <a:spcPts val="600"/>
              </a:spcBef>
            </a:pPr>
            <a:r>
              <a:rPr lang="en-US" sz="2400" dirty="0"/>
              <a:t>MODFLOW-2005; </a:t>
            </a:r>
            <a:r>
              <a:rPr lang="en-US" sz="2400" dirty="0">
                <a:hlinkClick r:id="rId4"/>
              </a:rPr>
              <a:t>standard ~15 yrs</a:t>
            </a:r>
            <a:endParaRPr lang="en-US" sz="2400" dirty="0"/>
          </a:p>
          <a:p>
            <a:pPr lvl="1">
              <a:spcBef>
                <a:spcPts val="600"/>
              </a:spcBef>
            </a:pPr>
            <a:r>
              <a:rPr lang="en-US" sz="2400" dirty="0"/>
              <a:t>MT3D added transport; </a:t>
            </a:r>
            <a:r>
              <a:rPr lang="en-US" sz="2400" dirty="0">
                <a:hlinkClick r:id="rId5"/>
              </a:rPr>
              <a:t>1990</a:t>
            </a:r>
            <a:endParaRPr lang="en-US" sz="2400" dirty="0"/>
          </a:p>
          <a:p>
            <a:pPr lvl="1">
              <a:spcBef>
                <a:spcPts val="600"/>
              </a:spcBef>
            </a:pPr>
            <a:r>
              <a:rPr lang="en-US" sz="2400" dirty="0"/>
              <a:t>MODFLOW6; </a:t>
            </a:r>
            <a:r>
              <a:rPr lang="en-US" sz="2400" dirty="0">
                <a:hlinkClick r:id="rId6"/>
              </a:rPr>
              <a:t>flow &amp; transport</a:t>
            </a:r>
            <a:r>
              <a:rPr lang="en-US" sz="2400" dirty="0"/>
              <a:t>   </a:t>
            </a:r>
          </a:p>
          <a:p>
            <a:pPr>
              <a:spcBef>
                <a:spcPts val="600"/>
              </a:spcBef>
            </a:pPr>
            <a:r>
              <a:rPr lang="en-US" sz="2800" dirty="0"/>
              <a:t>Known code; One less argument</a:t>
            </a:r>
          </a:p>
        </p:txBody>
      </p:sp>
      <p:pic>
        <p:nvPicPr>
          <p:cNvPr id="6" name="MF83">
            <a:hlinkClick r:id="rId3"/>
            <a:extLst>
              <a:ext uri="{FF2B5EF4-FFF2-40B4-BE49-F238E27FC236}">
                <a16:creationId xmlns:a16="http://schemas.microsoft.com/office/drawing/2014/main" id="{263AF184-19DD-17AE-424E-D4BC8C13263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17046" y="1221544"/>
            <a:ext cx="3963744" cy="5577840"/>
          </a:xfrm>
          <a:prstGeom prst="rect">
            <a:avLst/>
          </a:prstGeom>
        </p:spPr>
      </p:pic>
      <p:pic>
        <p:nvPicPr>
          <p:cNvPr id="7" name="MF96">
            <a:hlinkClick r:id="rId8"/>
            <a:extLst>
              <a:ext uri="{FF2B5EF4-FFF2-40B4-BE49-F238E27FC236}">
                <a16:creationId xmlns:a16="http://schemas.microsoft.com/office/drawing/2014/main" id="{9E312418-315F-0BBD-7C3E-B503C39086F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17046" y="1221544"/>
            <a:ext cx="4234527" cy="5577840"/>
          </a:xfrm>
          <a:prstGeom prst="rect">
            <a:avLst/>
          </a:prstGeom>
        </p:spPr>
      </p:pic>
      <p:pic>
        <p:nvPicPr>
          <p:cNvPr id="8" name="MF2000">
            <a:hlinkClick r:id="rId10"/>
            <a:extLst>
              <a:ext uri="{FF2B5EF4-FFF2-40B4-BE49-F238E27FC236}">
                <a16:creationId xmlns:a16="http://schemas.microsoft.com/office/drawing/2014/main" id="{7389D9E1-C919-C232-28FC-12CC6CBCAD5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17046" y="1221544"/>
            <a:ext cx="4321637" cy="5577840"/>
          </a:xfrm>
          <a:prstGeom prst="rect">
            <a:avLst/>
          </a:prstGeom>
        </p:spPr>
      </p:pic>
      <p:pic>
        <p:nvPicPr>
          <p:cNvPr id="9" name="MF2005">
            <a:hlinkClick r:id="rId4"/>
            <a:extLst>
              <a:ext uri="{FF2B5EF4-FFF2-40B4-BE49-F238E27FC236}">
                <a16:creationId xmlns:a16="http://schemas.microsoft.com/office/drawing/2014/main" id="{5838FA23-1768-BD42-0E4E-BCAD021E47D4}"/>
              </a:ext>
            </a:extLst>
          </p:cNvPr>
          <p:cNvPicPr>
            <a:picLocks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7817046" y="1221544"/>
            <a:ext cx="4328062" cy="5577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MT3D">
            <a:hlinkClick r:id="rId13"/>
            <a:extLst>
              <a:ext uri="{FF2B5EF4-FFF2-40B4-BE49-F238E27FC236}">
                <a16:creationId xmlns:a16="http://schemas.microsoft.com/office/drawing/2014/main" id="{859C1BD3-130E-8B13-98E7-D5D98574673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817041" y="1221544"/>
            <a:ext cx="4312619" cy="5577840"/>
          </a:xfrm>
          <a:prstGeom prst="rect">
            <a:avLst/>
          </a:prstGeom>
        </p:spPr>
      </p:pic>
      <p:pic>
        <p:nvPicPr>
          <p:cNvPr id="11" name="MODFLOW6">
            <a:hlinkClick r:id="rId15"/>
            <a:extLst>
              <a:ext uri="{FF2B5EF4-FFF2-40B4-BE49-F238E27FC236}">
                <a16:creationId xmlns:a16="http://schemas.microsoft.com/office/drawing/2014/main" id="{264A21FB-9EFC-A3F1-71F4-31E39593CDBF}"/>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817046" y="1221544"/>
            <a:ext cx="4312619" cy="5577840"/>
          </a:xfrm>
          <a:prstGeom prst="rect">
            <a:avLst/>
          </a:prstGeom>
        </p:spPr>
      </p:pic>
      <p:cxnSp>
        <p:nvCxnSpPr>
          <p:cNvPr id="12" name="ReportGuide" hidden="1">
            <a:extLst>
              <a:ext uri="{FF2B5EF4-FFF2-40B4-BE49-F238E27FC236}">
                <a16:creationId xmlns:a16="http://schemas.microsoft.com/office/drawing/2014/main" id="{3E2D85C2-3AF5-193A-E8AA-8C48A8593FE7}"/>
              </a:ext>
            </a:extLst>
          </p:cNvPr>
          <p:cNvCxnSpPr>
            <a:cxnSpLocks/>
          </p:cNvCxnSpPr>
          <p:nvPr/>
        </p:nvCxnSpPr>
        <p:spPr bwMode="auto">
          <a:xfrm>
            <a:off x="5334000" y="2209800"/>
            <a:ext cx="6858000" cy="3314700"/>
          </a:xfrm>
          <a:prstGeom prst="line">
            <a:avLst/>
          </a:prstGeom>
          <a:noFill/>
          <a:ln w="12700" cap="flat" cmpd="sng" algn="ctr">
            <a:solidFill>
              <a:schemeClr val="tx1"/>
            </a:solidFill>
            <a:prstDash val="solid"/>
            <a:round/>
            <a:headEnd type="none" w="med" len="med"/>
            <a:tailEnd type="none" w="med" len="med"/>
          </a:ln>
          <a:effectLst/>
        </p:spPr>
      </p:cxnSp>
    </p:spTree>
    <p:custDataLst>
      <p:tags r:id="rId1"/>
    </p:custDataLst>
    <p:extLst>
      <p:ext uri="{BB962C8B-B14F-4D97-AF65-F5344CB8AC3E}">
        <p14:creationId xmlns:p14="http://schemas.microsoft.com/office/powerpoint/2010/main" val="2598067390"/>
      </p:ext>
    </p:extLst>
  </p:cSld>
  <p:clrMapOvr>
    <a:masterClrMapping/>
  </p:clrMapOvr>
  <p:transition advTm="78599">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500" fill="hold"/>
                                        <p:tgtEl>
                                          <p:spTgt spid="6"/>
                                        </p:tgtEl>
                                      </p:cBhvr>
                                      <p:by x="75000" y="75000"/>
                                    </p:animScale>
                                  </p:childTnLst>
                                </p:cTn>
                              </p:par>
                              <p:par>
                                <p:cTn id="7" presetID="42" presetClass="path" presetSubtype="0" fill="hold" nodeType="withEffect">
                                  <p:stCondLst>
                                    <p:cond delay="0"/>
                                  </p:stCondLst>
                                  <p:childTnLst>
                                    <p:animMotion origin="layout" path="M 4.16667E-6 -2.22222E-6 L -0.20717 -0.12176 " pathEditMode="relative" rAng="0" ptsTypes="AA">
                                      <p:cBhvr>
                                        <p:cTn id="8" dur="500" fill="hold"/>
                                        <p:tgtEl>
                                          <p:spTgt spid="6"/>
                                        </p:tgtEl>
                                        <p:attrNameLst>
                                          <p:attrName>ppt_x</p:attrName>
                                          <p:attrName>ppt_y</p:attrName>
                                        </p:attrNameLst>
                                      </p:cBhvr>
                                      <p:rCtr x="-10365" y="-6088"/>
                                    </p:animMotion>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right)">
                                      <p:cBhvr>
                                        <p:cTn id="12" dur="500"/>
                                        <p:tgtEl>
                                          <p:spTgt spid="7"/>
                                        </p:tgtEl>
                                      </p:cBhvr>
                                    </p:animEffect>
                                  </p:childTnLst>
                                </p:cTn>
                              </p:par>
                            </p:childTnLst>
                          </p:cTn>
                        </p:par>
                        <p:par>
                          <p:cTn id="13" fill="hold">
                            <p:stCondLst>
                              <p:cond delay="1000"/>
                            </p:stCondLst>
                            <p:childTnLst>
                              <p:par>
                                <p:cTn id="14" presetID="6" presetClass="emph" presetSubtype="0" fill="hold" nodeType="afterEffect">
                                  <p:stCondLst>
                                    <p:cond delay="1500"/>
                                  </p:stCondLst>
                                  <p:childTnLst>
                                    <p:animScale>
                                      <p:cBhvr>
                                        <p:cTn id="15" dur="500" fill="hold"/>
                                        <p:tgtEl>
                                          <p:spTgt spid="7"/>
                                        </p:tgtEl>
                                      </p:cBhvr>
                                      <p:by x="75000" y="75000"/>
                                    </p:animScale>
                                  </p:childTnLst>
                                </p:cTn>
                              </p:par>
                              <p:par>
                                <p:cTn id="16" presetID="42" presetClass="path" presetSubtype="0" fill="hold" nodeType="withEffect">
                                  <p:stCondLst>
                                    <p:cond delay="1500"/>
                                  </p:stCondLst>
                                  <p:childTnLst>
                                    <p:animMotion origin="layout" path="M -3.75E-6 -2.22222E-6 L -0.15039 -0.0625 " pathEditMode="relative" rAng="0" ptsTypes="AA">
                                      <p:cBhvr>
                                        <p:cTn id="17" dur="500" fill="hold"/>
                                        <p:tgtEl>
                                          <p:spTgt spid="7"/>
                                        </p:tgtEl>
                                        <p:attrNameLst>
                                          <p:attrName>ppt_x</p:attrName>
                                          <p:attrName>ppt_y</p:attrName>
                                        </p:attrNameLst>
                                      </p:cBhvr>
                                      <p:rCtr x="-7526" y="-3125"/>
                                    </p:animMotion>
                                  </p:childTnLst>
                                </p:cTn>
                              </p:par>
                            </p:childTnLst>
                          </p:cTn>
                        </p:par>
                        <p:par>
                          <p:cTn id="18" fill="hold">
                            <p:stCondLst>
                              <p:cond delay="3000"/>
                            </p:stCondLst>
                            <p:childTnLst>
                              <p:par>
                                <p:cTn id="19" presetID="22" presetClass="entr" presetSubtype="2"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right)">
                                      <p:cBhvr>
                                        <p:cTn id="21" dur="500"/>
                                        <p:tgtEl>
                                          <p:spTgt spid="8"/>
                                        </p:tgtEl>
                                      </p:cBhvr>
                                    </p:animEffect>
                                  </p:childTnLst>
                                </p:cTn>
                              </p:par>
                            </p:childTnLst>
                          </p:cTn>
                        </p:par>
                        <p:par>
                          <p:cTn id="22" fill="hold">
                            <p:stCondLst>
                              <p:cond delay="3500"/>
                            </p:stCondLst>
                            <p:childTnLst>
                              <p:par>
                                <p:cTn id="23" presetID="6" presetClass="emph" presetSubtype="0" fill="hold" nodeType="afterEffect">
                                  <p:stCondLst>
                                    <p:cond delay="1500"/>
                                  </p:stCondLst>
                                  <p:childTnLst>
                                    <p:animScale>
                                      <p:cBhvr>
                                        <p:cTn id="24" dur="500" fill="hold"/>
                                        <p:tgtEl>
                                          <p:spTgt spid="8"/>
                                        </p:tgtEl>
                                      </p:cBhvr>
                                      <p:by x="75000" y="75000"/>
                                    </p:animScale>
                                  </p:childTnLst>
                                </p:cTn>
                              </p:par>
                              <p:par>
                                <p:cTn id="25" presetID="42" presetClass="path" presetSubtype="0" fill="hold" nodeType="withEffect">
                                  <p:stCondLst>
                                    <p:cond delay="1500"/>
                                  </p:stCondLst>
                                  <p:childTnLst>
                                    <p:animMotion origin="layout" path="M 6.25E-7 -2.22222E-6 L -0.09479 -0.00926 " pathEditMode="relative" rAng="0" ptsTypes="AA">
                                      <p:cBhvr>
                                        <p:cTn id="26" dur="500" fill="hold"/>
                                        <p:tgtEl>
                                          <p:spTgt spid="8"/>
                                        </p:tgtEl>
                                        <p:attrNameLst>
                                          <p:attrName>ppt_x</p:attrName>
                                          <p:attrName>ppt_y</p:attrName>
                                        </p:attrNameLst>
                                      </p:cBhvr>
                                      <p:rCtr x="-4740" y="-463"/>
                                    </p:animMotion>
                                  </p:childTnLst>
                                </p:cTn>
                              </p:par>
                            </p:childTnLst>
                          </p:cTn>
                        </p:par>
                        <p:par>
                          <p:cTn id="27" fill="hold">
                            <p:stCondLst>
                              <p:cond delay="5500"/>
                            </p:stCondLst>
                            <p:childTnLst>
                              <p:par>
                                <p:cTn id="28" presetID="22" presetClass="entr" presetSubtype="2"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right)">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mph" presetSubtype="0" fill="hold" nodeType="clickEffect">
                                  <p:stCondLst>
                                    <p:cond delay="0"/>
                                  </p:stCondLst>
                                  <p:childTnLst>
                                    <p:animScale>
                                      <p:cBhvr>
                                        <p:cTn id="34" dur="500" fill="hold"/>
                                        <p:tgtEl>
                                          <p:spTgt spid="9"/>
                                        </p:tgtEl>
                                      </p:cBhvr>
                                      <p:by x="75000" y="75000"/>
                                    </p:animScale>
                                  </p:childTnLst>
                                </p:cTn>
                              </p:par>
                              <p:par>
                                <p:cTn id="35" presetID="42" presetClass="path" presetSubtype="0" fill="hold" nodeType="withEffect">
                                  <p:stCondLst>
                                    <p:cond delay="0"/>
                                  </p:stCondLst>
                                  <p:childTnLst>
                                    <p:animMotion origin="layout" path="M 2.08333E-7 -2.22222E-6 L -0.05195 0.02662 " pathEditMode="relative" rAng="0" ptsTypes="AA">
                                      <p:cBhvr>
                                        <p:cTn id="36" dur="500" fill="hold"/>
                                        <p:tgtEl>
                                          <p:spTgt spid="9"/>
                                        </p:tgtEl>
                                        <p:attrNameLst>
                                          <p:attrName>ppt_x</p:attrName>
                                          <p:attrName>ppt_y</p:attrName>
                                        </p:attrNameLst>
                                      </p:cBhvr>
                                      <p:rCtr x="-2604" y="1319"/>
                                    </p:animMotion>
                                  </p:childTnLst>
                                </p:cTn>
                              </p:par>
                            </p:childTnLst>
                          </p:cTn>
                        </p:par>
                        <p:par>
                          <p:cTn id="37" fill="hold">
                            <p:stCondLst>
                              <p:cond delay="500"/>
                            </p:stCondLst>
                            <p:childTnLst>
                              <p:par>
                                <p:cTn id="38" presetID="22" presetClass="entr" presetSubtype="2"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right)">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mph" presetSubtype="0" fill="hold" nodeType="clickEffect">
                                  <p:stCondLst>
                                    <p:cond delay="0"/>
                                  </p:stCondLst>
                                  <p:childTnLst>
                                    <p:animScale>
                                      <p:cBhvr>
                                        <p:cTn id="44" dur="500" fill="hold"/>
                                        <p:tgtEl>
                                          <p:spTgt spid="10"/>
                                        </p:tgtEl>
                                      </p:cBhvr>
                                      <p:by x="75000" y="75000"/>
                                    </p:animScale>
                                  </p:childTnLst>
                                </p:cTn>
                              </p:par>
                              <p:par>
                                <p:cTn id="45" presetID="42" presetClass="path" presetSubtype="0" fill="hold" nodeType="withEffect">
                                  <p:stCondLst>
                                    <p:cond delay="0"/>
                                  </p:stCondLst>
                                  <p:childTnLst>
                                    <p:animMotion origin="layout" path="M 1.25E-6 -2.22222E-6 L -0.00729 0.06459 " pathEditMode="relative" rAng="0" ptsTypes="AA">
                                      <p:cBhvr>
                                        <p:cTn id="46" dur="500" fill="hold"/>
                                        <p:tgtEl>
                                          <p:spTgt spid="10"/>
                                        </p:tgtEl>
                                        <p:attrNameLst>
                                          <p:attrName>ppt_x</p:attrName>
                                          <p:attrName>ppt_y</p:attrName>
                                        </p:attrNameLst>
                                      </p:cBhvr>
                                      <p:rCtr x="-365" y="3218"/>
                                    </p:animMotion>
                                  </p:childTnLst>
                                </p:cTn>
                              </p:par>
                            </p:childTnLst>
                          </p:cTn>
                        </p:par>
                        <p:par>
                          <p:cTn id="47" fill="hold">
                            <p:stCondLst>
                              <p:cond delay="500"/>
                            </p:stCondLst>
                            <p:childTnLst>
                              <p:par>
                                <p:cTn id="48" presetID="22" presetClass="entr" presetSubtype="2"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right)">
                                      <p:cBhvr>
                                        <p:cTn id="50" dur="500"/>
                                        <p:tgtEl>
                                          <p:spTgt spid="11"/>
                                        </p:tgtEl>
                                      </p:cBhvr>
                                    </p:animEffect>
                                  </p:childTnLst>
                                </p:cTn>
                              </p:par>
                            </p:childTnLst>
                          </p:cTn>
                        </p:par>
                        <p:par>
                          <p:cTn id="51" fill="hold">
                            <p:stCondLst>
                              <p:cond delay="1000"/>
                            </p:stCondLst>
                            <p:childTnLst>
                              <p:par>
                                <p:cTn id="52" presetID="6" presetClass="emph" presetSubtype="0" fill="hold" nodeType="afterEffect">
                                  <p:stCondLst>
                                    <p:cond delay="1500"/>
                                  </p:stCondLst>
                                  <p:childTnLst>
                                    <p:animScale>
                                      <p:cBhvr>
                                        <p:cTn id="53" dur="500" fill="hold"/>
                                        <p:tgtEl>
                                          <p:spTgt spid="11"/>
                                        </p:tgtEl>
                                      </p:cBhvr>
                                      <p:by x="75000" y="75000"/>
                                    </p:animScale>
                                  </p:childTnLst>
                                </p:cTn>
                              </p:par>
                              <p:par>
                                <p:cTn id="54" presetID="42" presetClass="path" presetSubtype="0" fill="hold" nodeType="withEffect">
                                  <p:stCondLst>
                                    <p:cond delay="1500"/>
                                  </p:stCondLst>
                                  <p:childTnLst>
                                    <p:animMotion origin="layout" path="M 1.25E-6 -2.22222E-6 L 0.04245 0.10741 " pathEditMode="relative" rAng="0" ptsTypes="AA">
                                      <p:cBhvr>
                                        <p:cTn id="55" dur="500" fill="hold"/>
                                        <p:tgtEl>
                                          <p:spTgt spid="11"/>
                                        </p:tgtEl>
                                        <p:attrNameLst>
                                          <p:attrName>ppt_x</p:attrName>
                                          <p:attrName>ppt_y</p:attrName>
                                        </p:attrNameLst>
                                      </p:cBhvr>
                                      <p:rCtr x="2122" y="53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9144000" cy="6563532"/>
          </a:xfrm>
        </p:spPr>
        <p:txBody>
          <a:bodyPr/>
          <a:lstStyle/>
          <a:p>
            <a:r>
              <a:rPr lang="en-US" sz="9600" dirty="0"/>
              <a:t>CALIBRATION</a:t>
            </a:r>
          </a:p>
        </p:txBody>
      </p:sp>
    </p:spTree>
    <p:extLst>
      <p:ext uri="{BB962C8B-B14F-4D97-AF65-F5344CB8AC3E}">
        <p14:creationId xmlns:p14="http://schemas.microsoft.com/office/powerpoint/2010/main" val="1670665084"/>
      </p:ext>
    </p:extLst>
  </p:cSld>
  <p:clrMapOvr>
    <a:masterClrMapping/>
  </p:clrMapOvr>
  <p:transition advTm="15000">
    <p:wipe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rPr>
              <a:t>Aquifer Test Example</a:t>
            </a:r>
            <a:endParaRPr lang="en-US" dirty="0"/>
          </a:p>
        </p:txBody>
      </p:sp>
      <p:sp>
        <p:nvSpPr>
          <p:cNvPr id="3" name="Content Placeholder 2"/>
          <p:cNvSpPr>
            <a:spLocks noGrp="1"/>
          </p:cNvSpPr>
          <p:nvPr>
            <p:ph idx="1"/>
          </p:nvPr>
        </p:nvSpPr>
        <p:spPr>
          <a:xfrm>
            <a:off x="525294" y="1245326"/>
            <a:ext cx="6293795" cy="5290556"/>
          </a:xfrm>
        </p:spPr>
        <p:txBody>
          <a:bodyPr/>
          <a:lstStyle/>
          <a:p>
            <a:r>
              <a:rPr lang="en-US" altLang="en-US" dirty="0">
                <a:latin typeface="Arial" panose="020B0604020202020204" pitchFamily="34" charset="0"/>
              </a:rPr>
              <a:t>Single-well analysis, </a:t>
            </a:r>
            <a:br>
              <a:rPr lang="en-US" altLang="en-US" dirty="0">
                <a:latin typeface="Arial" panose="020B0604020202020204" pitchFamily="34" charset="0"/>
              </a:rPr>
            </a:br>
            <a:r>
              <a:rPr lang="en-US" altLang="en-US" dirty="0">
                <a:latin typeface="Arial" panose="020B0604020202020204" pitchFamily="34" charset="0"/>
              </a:rPr>
              <a:t>Cooper-Jacob (</a:t>
            </a:r>
            <a:r>
              <a:rPr lang="en-US" altLang="en-US" dirty="0">
                <a:latin typeface="Arial" panose="020B0604020202020204" pitchFamily="34" charset="0"/>
                <a:hlinkClick r:id="rId2"/>
              </a:rPr>
              <a:t>1946</a:t>
            </a:r>
            <a:r>
              <a:rPr lang="en-US" altLang="en-US" dirty="0">
                <a:latin typeface="Arial" panose="020B0604020202020204" pitchFamily="34" charset="0"/>
              </a:rPr>
              <a:t>)</a:t>
            </a:r>
          </a:p>
          <a:p>
            <a:pPr lvl="1"/>
            <a:r>
              <a:rPr lang="en-US" altLang="en-US" dirty="0">
                <a:latin typeface="Arial" panose="020B0604020202020204" pitchFamily="34" charset="0"/>
              </a:rPr>
              <a:t>Model is a straight line</a:t>
            </a:r>
          </a:p>
          <a:p>
            <a:pPr lvl="1"/>
            <a:r>
              <a:rPr lang="en-US" altLang="en-US" dirty="0">
                <a:latin typeface="Arial" panose="020B0604020202020204" pitchFamily="34" charset="0"/>
              </a:rPr>
              <a:t>Adjust offset (S) &amp; slope (T)</a:t>
            </a:r>
          </a:p>
          <a:p>
            <a:r>
              <a:rPr lang="en-US" altLang="en-US" dirty="0">
                <a:latin typeface="Arial" panose="020B0604020202020204" pitchFamily="34" charset="0"/>
              </a:rPr>
              <a:t>Calibration</a:t>
            </a:r>
          </a:p>
          <a:p>
            <a:pPr lvl="1"/>
            <a:r>
              <a:rPr lang="en-US" altLang="en-US" dirty="0">
                <a:latin typeface="Arial" panose="020B0604020202020204" pitchFamily="34" charset="0"/>
              </a:rPr>
              <a:t>Minimize differences between measurements &amp; straight line</a:t>
            </a:r>
          </a:p>
          <a:p>
            <a:pPr lvl="1"/>
            <a:r>
              <a:rPr lang="en-US" altLang="en-US" dirty="0">
                <a:latin typeface="Arial" panose="020B0604020202020204" pitchFamily="34" charset="0"/>
              </a:rPr>
              <a:t>Eyeball difference, ignore what model cannot explain</a:t>
            </a:r>
          </a:p>
          <a:p>
            <a:r>
              <a:rPr lang="en-US" altLang="en-US" dirty="0">
                <a:latin typeface="Arial" panose="020B0604020202020204" pitchFamily="34" charset="0"/>
              </a:rPr>
              <a:t>Faith in T depends on fit</a:t>
            </a:r>
          </a:p>
        </p:txBody>
      </p:sp>
      <p:pic>
        <p:nvPicPr>
          <p:cNvPr id="4"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9742" y="1055964"/>
            <a:ext cx="4969494" cy="5669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
        <p:nvSpPr>
          <p:cNvPr id="5" name="Line 25"/>
          <p:cNvSpPr>
            <a:spLocks noChangeShapeType="1"/>
          </p:cNvSpPr>
          <p:nvPr/>
        </p:nvSpPr>
        <p:spPr bwMode="auto">
          <a:xfrm flipV="1">
            <a:off x="8802864" y="3324444"/>
            <a:ext cx="2603792" cy="1958155"/>
          </a:xfrm>
          <a:prstGeom prst="line">
            <a:avLst/>
          </a:prstGeom>
          <a:noFill/>
          <a:ln w="76200">
            <a:solidFill>
              <a:srgbClr val="FF0066"/>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sz="4400"/>
          </a:p>
        </p:txBody>
      </p:sp>
      <p:sp>
        <p:nvSpPr>
          <p:cNvPr id="6" name="Text Box 26"/>
          <p:cNvSpPr txBox="1">
            <a:spLocks noChangeArrowheads="1"/>
          </p:cNvSpPr>
          <p:nvPr/>
        </p:nvSpPr>
        <p:spPr bwMode="auto">
          <a:xfrm>
            <a:off x="7868344" y="1481689"/>
            <a:ext cx="21293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r>
              <a:rPr lang="en-US" altLang="en-US" sz="2000" dirty="0">
                <a:latin typeface="Arial" panose="020B0604020202020204" pitchFamily="34" charset="0"/>
              </a:rPr>
              <a:t>T = 1,500 ft</a:t>
            </a:r>
            <a:r>
              <a:rPr lang="en-US" altLang="en-US" sz="2000" dirty="0">
                <a:latin typeface="Arial" panose="020B0604020202020204" pitchFamily="34" charset="0"/>
                <a:cs typeface="Arial" panose="020B0604020202020204" pitchFamily="34" charset="0"/>
              </a:rPr>
              <a:t>²</a:t>
            </a:r>
            <a:r>
              <a:rPr lang="en-US" altLang="en-US" sz="2000" dirty="0">
                <a:latin typeface="Arial" panose="020B0604020202020204" pitchFamily="34" charset="0"/>
              </a:rPr>
              <a:t>/d</a:t>
            </a:r>
          </a:p>
        </p:txBody>
      </p:sp>
    </p:spTree>
    <p:extLst>
      <p:ext uri="{BB962C8B-B14F-4D97-AF65-F5344CB8AC3E}">
        <p14:creationId xmlns:p14="http://schemas.microsoft.com/office/powerpoint/2010/main" val="1980787971"/>
      </p:ext>
    </p:extLst>
  </p:cSld>
  <p:clrMapOvr>
    <a:masterClrMapping/>
  </p:clrMapOvr>
  <p:transition advTm="15000">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ppt_y+#ppt_h/2"/>
                                          </p:val>
                                        </p:tav>
                                        <p:tav tm="100000">
                                          <p:val>
                                            <p:strVal val="#ppt_y"/>
                                          </p:val>
                                        </p:tav>
                                      </p:tavLst>
                                    </p:anim>
                                    <p:anim calcmode="lin" valueType="num">
                                      <p:cBhvr>
                                        <p:cTn id="9" dur="500" fill="hold"/>
                                        <p:tgtEl>
                                          <p:spTgt spid="5"/>
                                        </p:tgtEl>
                                        <p:attrNameLst>
                                          <p:attrName>ppt_w</p:attrName>
                                        </p:attrNameLst>
                                      </p:cBhvr>
                                      <p:tavLst>
                                        <p:tav tm="0">
                                          <p:val>
                                            <p:strVal val="#ppt_w"/>
                                          </p:val>
                                        </p:tav>
                                        <p:tav tm="100000">
                                          <p:val>
                                            <p:strVal val="#ppt_w"/>
                                          </p:val>
                                        </p:tav>
                                      </p:tavLst>
                                    </p:anim>
                                    <p:anim calcmode="lin" valueType="num">
                                      <p:cBhvr>
                                        <p:cTn id="10" dur="500" fill="hold"/>
                                        <p:tgtEl>
                                          <p:spTgt spid="5"/>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42" presetClass="path" presetSubtype="0" decel="26000" fill="hold" grpId="1" nodeType="afterEffect">
                                  <p:stCondLst>
                                    <p:cond delay="0"/>
                                  </p:stCondLst>
                                  <p:childTnLst>
                                    <p:animMotion origin="layout" path="M 1.94444E-6 -3.7037E-6 L -0.04688 -0.14213 " pathEditMode="relative" rAng="0" ptsTypes="AA">
                                      <p:cBhvr>
                                        <p:cTn id="13" dur="500" fill="hold"/>
                                        <p:tgtEl>
                                          <p:spTgt spid="5"/>
                                        </p:tgtEl>
                                        <p:attrNameLst>
                                          <p:attrName>ppt_x</p:attrName>
                                          <p:attrName>ppt_y</p:attrName>
                                        </p:attrNameLst>
                                      </p:cBhvr>
                                      <p:rCtr x="-2344" y="-7106"/>
                                    </p:animMotion>
                                  </p:childTnLst>
                                </p:cTn>
                              </p:par>
                            </p:childTnLst>
                          </p:cTn>
                        </p:par>
                        <p:par>
                          <p:cTn id="14" fill="hold">
                            <p:stCondLst>
                              <p:cond delay="1000"/>
                            </p:stCondLst>
                            <p:childTnLst>
                              <p:par>
                                <p:cTn id="15" presetID="8" presetClass="emph" presetSubtype="0" fill="hold" grpId="2" nodeType="afterEffect">
                                  <p:stCondLst>
                                    <p:cond delay="0"/>
                                  </p:stCondLst>
                                  <p:childTnLst>
                                    <p:animRot by="-780000">
                                      <p:cBhvr>
                                        <p:cTn id="16" dur="500" fill="hold"/>
                                        <p:tgtEl>
                                          <p:spTgt spid="5"/>
                                        </p:tgtEl>
                                        <p:attrNameLst>
                                          <p:attrName>r</p:attrName>
                                        </p:attrNameLst>
                                      </p:cBhvr>
                                    </p:animRot>
                                  </p:childTnLst>
                                </p:cTn>
                              </p:par>
                            </p:childTnLst>
                          </p:cTn>
                        </p:par>
                        <p:par>
                          <p:cTn id="17" fill="hold">
                            <p:stCondLst>
                              <p:cond delay="1500"/>
                            </p:stCondLst>
                            <p:childTnLst>
                              <p:par>
                                <p:cTn id="18" presetID="1" presetClass="entr" presetSubtype="0" fill="hold" grpId="0" nodeType="afterEffect">
                                  <p:stCondLst>
                                    <p:cond delay="50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524000" y="3"/>
            <a:ext cx="9144000" cy="1139825"/>
          </a:xfrm>
          <a:noFill/>
        </p:spPr>
        <p:txBody>
          <a:bodyPr/>
          <a:lstStyle/>
          <a:p>
            <a:pPr eaLnBrk="1" hangingPunct="1"/>
            <a:r>
              <a:rPr lang="en-US" altLang="en-US">
                <a:solidFill>
                  <a:schemeClr val="tx1"/>
                </a:solidFill>
              </a:rPr>
              <a:t>Parameter Estimation</a:t>
            </a:r>
          </a:p>
        </p:txBody>
      </p:sp>
      <p:sp>
        <p:nvSpPr>
          <p:cNvPr id="8195" name="Rectangle 3"/>
          <p:cNvSpPr>
            <a:spLocks noGrp="1" noChangeArrowheads="1"/>
          </p:cNvSpPr>
          <p:nvPr>
            <p:ph idx="1"/>
          </p:nvPr>
        </p:nvSpPr>
        <p:spPr>
          <a:xfrm>
            <a:off x="778213" y="1139828"/>
            <a:ext cx="10670448" cy="5340347"/>
          </a:xfrm>
        </p:spPr>
        <p:txBody>
          <a:bodyPr/>
          <a:lstStyle/>
          <a:p>
            <a:pPr eaLnBrk="1" hangingPunct="1">
              <a:spcBef>
                <a:spcPts val="600"/>
              </a:spcBef>
            </a:pPr>
            <a:r>
              <a:rPr lang="en-US" altLang="en-US" dirty="0"/>
              <a:t>Formal methods for calibration discussed as</a:t>
            </a:r>
            <a:br>
              <a:rPr lang="en-US" altLang="en-US" dirty="0"/>
            </a:br>
            <a:r>
              <a:rPr lang="en-US" altLang="en-US" dirty="0"/>
              <a:t>parameter estimation</a:t>
            </a:r>
          </a:p>
          <a:p>
            <a:pPr lvl="1" eaLnBrk="1" hangingPunct="1">
              <a:spcBef>
                <a:spcPts val="600"/>
              </a:spcBef>
            </a:pPr>
            <a:r>
              <a:rPr lang="en-US" altLang="en-US" dirty="0"/>
              <a:t>T &amp; S were parameters in previous example</a:t>
            </a:r>
          </a:p>
          <a:p>
            <a:pPr eaLnBrk="1" hangingPunct="1">
              <a:spcBef>
                <a:spcPts val="600"/>
              </a:spcBef>
            </a:pPr>
            <a:r>
              <a:rPr lang="en-US" altLang="en-US" dirty="0"/>
              <a:t>Eyeballing </a:t>
            </a:r>
          </a:p>
          <a:p>
            <a:pPr lvl="1" eaLnBrk="1" hangingPunct="1">
              <a:spcBef>
                <a:spcPts val="600"/>
              </a:spcBef>
            </a:pPr>
            <a:r>
              <a:rPr lang="en-US" altLang="en-US" dirty="0"/>
              <a:t>Possible with 2 parameters, more sensible even</a:t>
            </a:r>
          </a:p>
          <a:p>
            <a:pPr lvl="1" eaLnBrk="1" hangingPunct="1">
              <a:spcBef>
                <a:spcPts val="600"/>
              </a:spcBef>
            </a:pPr>
            <a:r>
              <a:rPr lang="en-US" altLang="en-US" dirty="0"/>
              <a:t>Suicidal with 100s or 1,000s of parameters</a:t>
            </a:r>
          </a:p>
          <a:p>
            <a:pPr eaLnBrk="1" hangingPunct="1">
              <a:spcBef>
                <a:spcPts val="600"/>
              </a:spcBef>
            </a:pPr>
            <a:r>
              <a:rPr lang="en-US" altLang="en-US" dirty="0"/>
              <a:t>Same concepts for formal procedures</a:t>
            </a:r>
          </a:p>
          <a:p>
            <a:pPr lvl="1" eaLnBrk="1" hangingPunct="1">
              <a:spcBef>
                <a:spcPts val="600"/>
              </a:spcBef>
            </a:pPr>
            <a:r>
              <a:rPr lang="en-US" altLang="en-US" dirty="0"/>
              <a:t>Minimizing differences between model &amp; reality</a:t>
            </a:r>
          </a:p>
          <a:p>
            <a:pPr lvl="1" eaLnBrk="1" hangingPunct="1">
              <a:spcBef>
                <a:spcPts val="600"/>
              </a:spcBef>
            </a:pPr>
            <a:r>
              <a:rPr lang="en-US" altLang="en-US" dirty="0"/>
              <a:t>Replace “eyeballing” with equation</a:t>
            </a:r>
          </a:p>
          <a:p>
            <a:pPr lvl="1" eaLnBrk="1" hangingPunct="1">
              <a:spcBef>
                <a:spcPts val="600"/>
              </a:spcBef>
            </a:pPr>
            <a:r>
              <a:rPr lang="en-US" altLang="en-US" dirty="0"/>
              <a:t>Judgment still embedded in equation</a:t>
            </a:r>
          </a:p>
        </p:txBody>
      </p:sp>
    </p:spTree>
    <p:extLst>
      <p:ext uri="{BB962C8B-B14F-4D97-AF65-F5344CB8AC3E}">
        <p14:creationId xmlns:p14="http://schemas.microsoft.com/office/powerpoint/2010/main" val="81079315"/>
      </p:ext>
    </p:extLst>
  </p:cSld>
  <p:clrMapOvr>
    <a:masterClrMapping/>
  </p:clrMapOvr>
  <p:transition>
    <p:wipe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p:cNvSpPr txBox="1"/>
              <p:nvPr/>
            </p:nvSpPr>
            <p:spPr>
              <a:xfrm>
                <a:off x="6849753" y="3081004"/>
                <a:ext cx="4824141" cy="156889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b="0" i="1">
                          <a:latin typeface="Cambria Math" panose="02040503050406030204" pitchFamily="18" charset="0"/>
                          <a:cs typeface="Arial" pitchFamily="34" charset="0"/>
                        </a:rPr>
                        <m:t>𝑆𝑆</m:t>
                      </m:r>
                      <m:r>
                        <a:rPr lang="en-US" sz="3600" b="0" i="1">
                          <a:latin typeface="Cambria Math" panose="02040503050406030204" pitchFamily="18" charset="0"/>
                          <a:cs typeface="Arial" pitchFamily="34" charset="0"/>
                        </a:rPr>
                        <m:t>= </m:t>
                      </m:r>
                      <m:nary>
                        <m:naryPr>
                          <m:chr m:val="∑"/>
                          <m:ctrlPr>
                            <a:rPr lang="en-US" sz="3600" b="0" i="1">
                              <a:latin typeface="Cambria Math" panose="02040503050406030204" pitchFamily="18" charset="0"/>
                              <a:cs typeface="Arial" pitchFamily="34" charset="0"/>
                            </a:rPr>
                          </m:ctrlPr>
                        </m:naryPr>
                        <m:sub>
                          <m:r>
                            <m:rPr>
                              <m:brk m:alnAt="23"/>
                            </m:rPr>
                            <a:rPr lang="en-US" sz="3600" b="0" i="1">
                              <a:latin typeface="Cambria Math" panose="02040503050406030204" pitchFamily="18" charset="0"/>
                              <a:cs typeface="Arial" pitchFamily="34" charset="0"/>
                            </a:rPr>
                            <m:t>𝑖</m:t>
                          </m:r>
                          <m:r>
                            <a:rPr lang="en-US" sz="3600" b="0" i="1">
                              <a:latin typeface="Cambria Math" panose="02040503050406030204" pitchFamily="18" charset="0"/>
                              <a:cs typeface="Arial" pitchFamily="34" charset="0"/>
                            </a:rPr>
                            <m:t>=1</m:t>
                          </m:r>
                        </m:sub>
                        <m:sup>
                          <m:r>
                            <a:rPr lang="en-US" sz="3600" b="0" i="1">
                              <a:latin typeface="Cambria Math" panose="02040503050406030204" pitchFamily="18" charset="0"/>
                              <a:cs typeface="Arial" pitchFamily="34" charset="0"/>
                            </a:rPr>
                            <m:t>𝑛𝑜𝑏𝑠</m:t>
                          </m:r>
                        </m:sup>
                        <m:e>
                          <m:sSup>
                            <m:sSupPr>
                              <m:ctrlPr>
                                <a:rPr lang="en-US" sz="3600" b="0" i="1">
                                  <a:latin typeface="Cambria Math" panose="02040503050406030204" pitchFamily="18" charset="0"/>
                                  <a:cs typeface="Arial" pitchFamily="34" charset="0"/>
                                </a:rPr>
                              </m:ctrlPr>
                            </m:sSupPr>
                            <m:e>
                              <m:r>
                                <a:rPr lang="en-US" sz="3600" b="0" i="1">
                                  <a:latin typeface="Cambria Math" panose="02040503050406030204" pitchFamily="18" charset="0"/>
                                  <a:cs typeface="Arial" pitchFamily="34" charset="0"/>
                                </a:rPr>
                                <m:t>[</m:t>
                              </m:r>
                              <m:d>
                                <m:dPr>
                                  <m:ctrlPr>
                                    <a:rPr lang="en-US" sz="3600" b="0" i="1">
                                      <a:latin typeface="Cambria Math" panose="02040503050406030204" pitchFamily="18" charset="0"/>
                                      <a:cs typeface="Arial" pitchFamily="34" charset="0"/>
                                    </a:rPr>
                                  </m:ctrlPr>
                                </m:dPr>
                                <m:e>
                                  <m:acc>
                                    <m:accPr>
                                      <m:chr m:val="̂"/>
                                      <m:ctrlPr>
                                        <a:rPr lang="en-US" sz="3600" b="0" i="1">
                                          <a:latin typeface="Cambria Math" panose="02040503050406030204" pitchFamily="18" charset="0"/>
                                          <a:cs typeface="Arial" pitchFamily="34" charset="0"/>
                                        </a:rPr>
                                      </m:ctrlPr>
                                    </m:accPr>
                                    <m:e>
                                      <m:sSub>
                                        <m:sSubPr>
                                          <m:ctrlPr>
                                            <a:rPr lang="en-US" sz="3600" b="0" i="1">
                                              <a:latin typeface="Cambria Math" panose="02040503050406030204" pitchFamily="18" charset="0"/>
                                              <a:cs typeface="Arial" pitchFamily="34" charset="0"/>
                                            </a:rPr>
                                          </m:ctrlPr>
                                        </m:sSubPr>
                                        <m:e>
                                          <m:r>
                                            <a:rPr lang="en-US" sz="3600" b="0" i="1">
                                              <a:latin typeface="Cambria Math" panose="02040503050406030204" pitchFamily="18" charset="0"/>
                                              <a:cs typeface="Arial" pitchFamily="34" charset="0"/>
                                            </a:rPr>
                                            <m:t>𝑜</m:t>
                                          </m:r>
                                        </m:e>
                                        <m:sub>
                                          <m:r>
                                            <a:rPr lang="en-US" sz="3600" b="0" i="1">
                                              <a:latin typeface="Cambria Math" panose="02040503050406030204" pitchFamily="18" charset="0"/>
                                              <a:cs typeface="Arial" pitchFamily="34" charset="0"/>
                                            </a:rPr>
                                            <m:t>𝑖</m:t>
                                          </m:r>
                                        </m:sub>
                                      </m:sSub>
                                    </m:e>
                                  </m:acc>
                                  <m:r>
                                    <a:rPr lang="en-US" sz="3600" b="0" i="1">
                                      <a:latin typeface="Cambria Math" panose="02040503050406030204" pitchFamily="18" charset="0"/>
                                      <a:cs typeface="Arial" pitchFamily="34" charset="0"/>
                                    </a:rPr>
                                    <m:t>−</m:t>
                                  </m:r>
                                  <m:sSub>
                                    <m:sSubPr>
                                      <m:ctrlPr>
                                        <a:rPr lang="en-US" sz="3600" b="0" i="1">
                                          <a:latin typeface="Cambria Math" panose="02040503050406030204" pitchFamily="18" charset="0"/>
                                          <a:cs typeface="Arial" pitchFamily="34" charset="0"/>
                                        </a:rPr>
                                      </m:ctrlPr>
                                    </m:sSubPr>
                                    <m:e>
                                      <m:r>
                                        <a:rPr lang="en-US" sz="3600" b="0" i="1">
                                          <a:latin typeface="Cambria Math" panose="02040503050406030204" pitchFamily="18" charset="0"/>
                                          <a:cs typeface="Arial" pitchFamily="34" charset="0"/>
                                        </a:rPr>
                                        <m:t>𝑜</m:t>
                                      </m:r>
                                    </m:e>
                                    <m:sub>
                                      <m:r>
                                        <a:rPr lang="en-US" sz="3600" b="0" i="1">
                                          <a:latin typeface="Cambria Math" panose="02040503050406030204" pitchFamily="18" charset="0"/>
                                          <a:cs typeface="Arial" pitchFamily="34" charset="0"/>
                                        </a:rPr>
                                        <m:t>𝑖</m:t>
                                      </m:r>
                                    </m:sub>
                                  </m:sSub>
                                </m:e>
                              </m:d>
                              <m:sSub>
                                <m:sSubPr>
                                  <m:ctrlPr>
                                    <a:rPr lang="en-US" sz="3600" b="0" i="1">
                                      <a:latin typeface="Cambria Math" panose="02040503050406030204" pitchFamily="18" charset="0"/>
                                      <a:cs typeface="Arial" pitchFamily="34" charset="0"/>
                                    </a:rPr>
                                  </m:ctrlPr>
                                </m:sSubPr>
                                <m:e>
                                  <m:r>
                                    <a:rPr lang="en-US" sz="3600" b="0" i="1">
                                      <a:latin typeface="Cambria Math" panose="02040503050406030204" pitchFamily="18" charset="0"/>
                                      <a:cs typeface="Arial" pitchFamily="34" charset="0"/>
                                    </a:rPr>
                                    <m:t>𝑤</m:t>
                                  </m:r>
                                </m:e>
                                <m:sub>
                                  <m:r>
                                    <a:rPr lang="en-US" sz="3600" b="0" i="1">
                                      <a:latin typeface="Cambria Math" panose="02040503050406030204" pitchFamily="18" charset="0"/>
                                      <a:cs typeface="Arial" pitchFamily="34" charset="0"/>
                                    </a:rPr>
                                    <m:t>𝑖</m:t>
                                  </m:r>
                                </m:sub>
                              </m:sSub>
                              <m:r>
                                <a:rPr lang="en-US" sz="3600" b="0" i="1">
                                  <a:latin typeface="Cambria Math" panose="02040503050406030204" pitchFamily="18" charset="0"/>
                                  <a:cs typeface="Arial" pitchFamily="34" charset="0"/>
                                </a:rPr>
                                <m:t>]</m:t>
                              </m:r>
                            </m:e>
                            <m:sup>
                              <m:r>
                                <a:rPr lang="en-US" sz="3600" b="0" i="1">
                                  <a:latin typeface="Cambria Math" panose="02040503050406030204" pitchFamily="18" charset="0"/>
                                  <a:cs typeface="Arial" pitchFamily="34" charset="0"/>
                                </a:rPr>
                                <m:t>2</m:t>
                              </m:r>
                            </m:sup>
                          </m:sSup>
                        </m:e>
                      </m:nary>
                    </m:oMath>
                  </m:oMathPara>
                </a14:m>
                <a:endParaRPr lang="en-US" sz="3600" b="0" dirty="0">
                  <a:latin typeface="Arial" pitchFamily="34" charset="0"/>
                  <a:cs typeface="Arial" pitchFamily="34" charset="0"/>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6849753" y="3081004"/>
                <a:ext cx="4824141" cy="1568891"/>
              </a:xfrm>
              <a:prstGeom prst="rect">
                <a:avLst/>
              </a:prstGeom>
              <a:blipFill>
                <a:blip r:embed="rId2"/>
                <a:stretch>
                  <a:fillRect/>
                </a:stretch>
              </a:blipFill>
            </p:spPr>
            <p:txBody>
              <a:bodyPr/>
              <a:lstStyle/>
              <a:p>
                <a:r>
                  <a:rPr lang="en-US">
                    <a:noFill/>
                  </a:rPr>
                  <a:t> </a:t>
                </a:r>
              </a:p>
            </p:txBody>
          </p:sp>
        </mc:Fallback>
      </mc:AlternateContent>
      <p:sp>
        <p:nvSpPr>
          <p:cNvPr id="2051" name="Rectangle 2"/>
          <p:cNvSpPr>
            <a:spLocks noGrp="1" noChangeArrowheads="1"/>
          </p:cNvSpPr>
          <p:nvPr>
            <p:ph type="title"/>
          </p:nvPr>
        </p:nvSpPr>
        <p:spPr/>
        <p:txBody>
          <a:bodyPr/>
          <a:lstStyle/>
          <a:p>
            <a:pPr eaLnBrk="1" hangingPunct="1"/>
            <a:r>
              <a:rPr lang="en-US" altLang="en-US" dirty="0"/>
              <a:t>Objective Function</a:t>
            </a:r>
          </a:p>
        </p:txBody>
      </p:sp>
      <p:sp>
        <p:nvSpPr>
          <p:cNvPr id="2052" name="Rectangle 3"/>
          <p:cNvSpPr>
            <a:spLocks noGrp="1" noChangeArrowheads="1"/>
          </p:cNvSpPr>
          <p:nvPr>
            <p:ph idx="1"/>
          </p:nvPr>
        </p:nvSpPr>
        <p:spPr>
          <a:xfrm>
            <a:off x="221724" y="1034943"/>
            <a:ext cx="6872935" cy="5510391"/>
          </a:xfrm>
        </p:spPr>
        <p:txBody>
          <a:bodyPr/>
          <a:lstStyle/>
          <a:p>
            <a:pPr eaLnBrk="1" hangingPunct="1">
              <a:spcBef>
                <a:spcPts val="200"/>
              </a:spcBef>
            </a:pPr>
            <a:r>
              <a:rPr lang="en-US" altLang="en-US" sz="2800" dirty="0"/>
              <a:t>Machine is stupid; Needs numbers</a:t>
            </a:r>
          </a:p>
          <a:p>
            <a:pPr eaLnBrk="1" hangingPunct="1">
              <a:spcBef>
                <a:spcPts val="200"/>
              </a:spcBef>
            </a:pPr>
            <a:r>
              <a:rPr lang="en-US" altLang="en-US" sz="2800" dirty="0"/>
              <a:t>Quantifies differences between simulated &amp; measured values</a:t>
            </a:r>
          </a:p>
          <a:p>
            <a:pPr eaLnBrk="1" hangingPunct="1">
              <a:spcBef>
                <a:spcPts val="200"/>
              </a:spcBef>
            </a:pPr>
            <a:r>
              <a:rPr lang="en-US" altLang="en-US" sz="2800" dirty="0"/>
              <a:t>Basis for estimating parameters</a:t>
            </a:r>
          </a:p>
          <a:p>
            <a:pPr lvl="1" eaLnBrk="1" hangingPunct="1">
              <a:spcBef>
                <a:spcPts val="200"/>
              </a:spcBef>
            </a:pPr>
            <a:r>
              <a:rPr lang="en-US" altLang="en-US" sz="2400" dirty="0"/>
              <a:t>Recharge</a:t>
            </a:r>
          </a:p>
          <a:p>
            <a:pPr lvl="1" eaLnBrk="1" hangingPunct="1">
              <a:spcBef>
                <a:spcPts val="200"/>
              </a:spcBef>
            </a:pPr>
            <a:r>
              <a:rPr lang="en-US" altLang="en-US" sz="2400" dirty="0"/>
              <a:t>Transmissivity</a:t>
            </a:r>
          </a:p>
          <a:p>
            <a:pPr lvl="1" eaLnBrk="1" hangingPunct="1">
              <a:spcBef>
                <a:spcPts val="200"/>
              </a:spcBef>
            </a:pPr>
            <a:r>
              <a:rPr lang="en-US" altLang="en-US" sz="2400" dirty="0"/>
              <a:t>Storage coefficient</a:t>
            </a:r>
          </a:p>
          <a:p>
            <a:pPr eaLnBrk="1" hangingPunct="1">
              <a:spcBef>
                <a:spcPts val="200"/>
              </a:spcBef>
            </a:pPr>
            <a:r>
              <a:rPr lang="en-US" altLang="en-US" sz="2800" dirty="0"/>
              <a:t>Sum-of-squares, A measure of misfit</a:t>
            </a:r>
          </a:p>
          <a:p>
            <a:pPr eaLnBrk="1" hangingPunct="1">
              <a:spcBef>
                <a:spcPts val="200"/>
              </a:spcBef>
            </a:pPr>
            <a:r>
              <a:rPr lang="en-US" altLang="en-US" sz="2800" dirty="0"/>
              <a:t>“Objective” is a goal, </a:t>
            </a:r>
            <a:r>
              <a:rPr lang="en-US" altLang="en-US" sz="2800" b="1" i="1" dirty="0"/>
              <a:t>NOT</a:t>
            </a:r>
            <a:r>
              <a:rPr lang="en-US" altLang="en-US" sz="2800" dirty="0"/>
              <a:t> unbiased</a:t>
            </a:r>
          </a:p>
          <a:p>
            <a:pPr eaLnBrk="1" hangingPunct="1">
              <a:spcBef>
                <a:spcPts val="200"/>
              </a:spcBef>
            </a:pPr>
            <a:r>
              <a:rPr lang="en-US" altLang="en-US" sz="2800" dirty="0"/>
              <a:t>Weights control observation importance </a:t>
            </a:r>
          </a:p>
          <a:p>
            <a:pPr lvl="1" eaLnBrk="1" hangingPunct="1">
              <a:spcBef>
                <a:spcPts val="200"/>
              </a:spcBef>
            </a:pPr>
            <a:r>
              <a:rPr lang="en-US" altLang="en-US" sz="2400" dirty="0"/>
              <a:t>Considers data type &amp; quality </a:t>
            </a:r>
          </a:p>
          <a:p>
            <a:pPr lvl="1" eaLnBrk="1" hangingPunct="1">
              <a:spcBef>
                <a:spcPts val="200"/>
              </a:spcBef>
            </a:pPr>
            <a:r>
              <a:rPr lang="en-US" altLang="en-US" sz="2400" dirty="0"/>
              <a:t>Defined iteratively during calibration</a:t>
            </a:r>
          </a:p>
          <a:p>
            <a:pPr lvl="1" eaLnBrk="1" hangingPunct="1">
              <a:spcBef>
                <a:spcPts val="200"/>
              </a:spcBef>
            </a:pPr>
            <a:r>
              <a:rPr lang="en-US" altLang="en-US" sz="2400" dirty="0"/>
              <a:t>Reflect </a:t>
            </a:r>
            <a:r>
              <a:rPr lang="en-US" altLang="en-US" sz="2400" b="1" i="1" dirty="0"/>
              <a:t>your</a:t>
            </a:r>
            <a:r>
              <a:rPr lang="en-US" altLang="en-US" sz="2400" dirty="0"/>
              <a:t> preferred emphasis</a:t>
            </a:r>
          </a:p>
        </p:txBody>
      </p:sp>
      <p:sp>
        <p:nvSpPr>
          <p:cNvPr id="5" name="Text Box 196"/>
          <p:cNvSpPr txBox="1">
            <a:spLocks noChangeArrowheads="1"/>
          </p:cNvSpPr>
          <p:nvPr/>
        </p:nvSpPr>
        <p:spPr bwMode="auto">
          <a:xfrm>
            <a:off x="7454182" y="5279858"/>
            <a:ext cx="215296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400" dirty="0">
                <a:latin typeface="Arial" panose="020B0604020202020204" pitchFamily="34" charset="0"/>
              </a:rPr>
              <a:t>SIMULATED</a:t>
            </a:r>
          </a:p>
          <a:p>
            <a:pPr eaLnBrk="0" hangingPunct="0"/>
            <a:r>
              <a:rPr lang="en-US" altLang="en-US" sz="2400" dirty="0">
                <a:latin typeface="Arial" panose="020B0604020202020204" pitchFamily="34" charset="0"/>
              </a:rPr>
              <a:t>Head, Flow, T</a:t>
            </a:r>
          </a:p>
        </p:txBody>
      </p:sp>
      <p:sp>
        <p:nvSpPr>
          <p:cNvPr id="6" name="Text Box 196"/>
          <p:cNvSpPr txBox="1">
            <a:spLocks noChangeArrowheads="1"/>
          </p:cNvSpPr>
          <p:nvPr/>
        </p:nvSpPr>
        <p:spPr bwMode="auto">
          <a:xfrm>
            <a:off x="6690413" y="2073131"/>
            <a:ext cx="215155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400" dirty="0">
                <a:latin typeface="Arial" panose="020B0604020202020204" pitchFamily="34" charset="0"/>
              </a:rPr>
              <a:t>Number of </a:t>
            </a:r>
          </a:p>
          <a:p>
            <a:pPr eaLnBrk="0" hangingPunct="0"/>
            <a:r>
              <a:rPr lang="en-US" altLang="en-US" sz="2400" dirty="0">
                <a:latin typeface="Arial" panose="020B0604020202020204" pitchFamily="34" charset="0"/>
              </a:rPr>
              <a:t>Observations</a:t>
            </a:r>
          </a:p>
        </p:txBody>
      </p:sp>
      <p:sp>
        <p:nvSpPr>
          <p:cNvPr id="7" name="Text Box 196"/>
          <p:cNvSpPr txBox="1">
            <a:spLocks noChangeArrowheads="1"/>
          </p:cNvSpPr>
          <p:nvPr/>
        </p:nvSpPr>
        <p:spPr bwMode="auto">
          <a:xfrm>
            <a:off x="9888782" y="5279858"/>
            <a:ext cx="215296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400" dirty="0">
                <a:latin typeface="Arial" panose="020B0604020202020204" pitchFamily="34" charset="0"/>
              </a:rPr>
              <a:t>MEASURED</a:t>
            </a:r>
          </a:p>
          <a:p>
            <a:pPr eaLnBrk="0" hangingPunct="0"/>
            <a:r>
              <a:rPr lang="en-US" altLang="en-US" sz="2400" dirty="0">
                <a:latin typeface="Arial" panose="020B0604020202020204" pitchFamily="34" charset="0"/>
              </a:rPr>
              <a:t>Head, Flow, T</a:t>
            </a:r>
          </a:p>
        </p:txBody>
      </p:sp>
      <p:cxnSp>
        <p:nvCxnSpPr>
          <p:cNvPr id="4" name="Straight Connector 3"/>
          <p:cNvCxnSpPr>
            <a:cxnSpLocks/>
            <a:endCxn id="5" idx="0"/>
          </p:cNvCxnSpPr>
          <p:nvPr/>
        </p:nvCxnSpPr>
        <p:spPr bwMode="auto">
          <a:xfrm flipH="1">
            <a:off x="8530663" y="4136051"/>
            <a:ext cx="770481" cy="1143807"/>
          </a:xfrm>
          <a:prstGeom prst="line">
            <a:avLst/>
          </a:prstGeom>
          <a:noFill/>
          <a:ln w="25400" cap="flat" cmpd="sng" algn="ctr">
            <a:solidFill>
              <a:schemeClr val="tx1"/>
            </a:solidFill>
            <a:prstDash val="solid"/>
            <a:round/>
            <a:headEnd type="none" w="med" len="med"/>
            <a:tailEnd type="none" w="med" len="med"/>
          </a:ln>
          <a:effectLst/>
        </p:spPr>
      </p:cxnSp>
      <p:cxnSp>
        <p:nvCxnSpPr>
          <p:cNvPr id="12" name="Straight Connector 11"/>
          <p:cNvCxnSpPr>
            <a:cxnSpLocks/>
            <a:endCxn id="7" idx="0"/>
          </p:cNvCxnSpPr>
          <p:nvPr/>
        </p:nvCxnSpPr>
        <p:spPr bwMode="auto">
          <a:xfrm>
            <a:off x="10325778" y="4153237"/>
            <a:ext cx="639485" cy="1126621"/>
          </a:xfrm>
          <a:prstGeom prst="line">
            <a:avLst/>
          </a:prstGeom>
          <a:noFill/>
          <a:ln w="25400" cap="flat" cmpd="sng" algn="ctr">
            <a:solidFill>
              <a:schemeClr val="tx1"/>
            </a:solidFill>
            <a:prstDash val="solid"/>
            <a:round/>
            <a:headEnd type="none" w="med" len="med"/>
            <a:tailEnd type="none" w="med" len="med"/>
          </a:ln>
          <a:effectLst/>
        </p:spPr>
      </p:cxnSp>
      <p:cxnSp>
        <p:nvCxnSpPr>
          <p:cNvPr id="14" name="Straight Connector 13"/>
          <p:cNvCxnSpPr>
            <a:cxnSpLocks/>
          </p:cNvCxnSpPr>
          <p:nvPr/>
        </p:nvCxnSpPr>
        <p:spPr bwMode="auto">
          <a:xfrm>
            <a:off x="7930612" y="2876656"/>
            <a:ext cx="199859" cy="241322"/>
          </a:xfrm>
          <a:prstGeom prst="line">
            <a:avLst/>
          </a:prstGeom>
          <a:noFill/>
          <a:ln w="25400" cap="flat" cmpd="sng" algn="ctr">
            <a:solidFill>
              <a:schemeClr val="tx1"/>
            </a:solidFill>
            <a:prstDash val="solid"/>
            <a:round/>
            <a:headEnd type="none" w="med" len="med"/>
            <a:tailEnd type="none" w="med" len="med"/>
          </a:ln>
          <a:effectLst/>
        </p:spPr>
      </p:cxnSp>
      <p:sp>
        <p:nvSpPr>
          <p:cNvPr id="16" name="Text Box 196"/>
          <p:cNvSpPr txBox="1">
            <a:spLocks noChangeArrowheads="1"/>
          </p:cNvSpPr>
          <p:nvPr/>
        </p:nvSpPr>
        <p:spPr bwMode="auto">
          <a:xfrm>
            <a:off x="8638885" y="1245403"/>
            <a:ext cx="201420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3200" dirty="0">
                <a:latin typeface="Arial" panose="020B0604020202020204" pitchFamily="34" charset="0"/>
              </a:rPr>
              <a:t>Weight</a:t>
            </a:r>
          </a:p>
          <a:p>
            <a:pPr eaLnBrk="0" hangingPunct="0"/>
            <a:r>
              <a:rPr lang="en-US" altLang="en-US" sz="1800" dirty="0">
                <a:latin typeface="Arial" panose="020B0604020202020204" pitchFamily="34" charset="0"/>
              </a:rPr>
              <a:t>(Your Judgment)</a:t>
            </a:r>
          </a:p>
        </p:txBody>
      </p:sp>
      <p:cxnSp>
        <p:nvCxnSpPr>
          <p:cNvPr id="17" name="Straight Connector 16"/>
          <p:cNvCxnSpPr>
            <a:cxnSpLocks/>
            <a:stCxn id="16" idx="2"/>
          </p:cNvCxnSpPr>
          <p:nvPr/>
        </p:nvCxnSpPr>
        <p:spPr bwMode="auto">
          <a:xfrm>
            <a:off x="9645988" y="2107177"/>
            <a:ext cx="1167069" cy="1662030"/>
          </a:xfrm>
          <a:prstGeom prst="line">
            <a:avLst/>
          </a:prstGeom>
          <a:noFill/>
          <a:ln w="25400" cap="flat" cmpd="sng" algn="ctr">
            <a:solidFill>
              <a:schemeClr val="tx1"/>
            </a:solidFill>
            <a:prstDash val="solid"/>
            <a:round/>
            <a:headEnd type="none" w="med" len="med"/>
            <a:tailEnd type="none" w="med" len="med"/>
          </a:ln>
          <a:effectLst/>
        </p:spPr>
      </p:cxnSp>
      <p:cxnSp>
        <p:nvCxnSpPr>
          <p:cNvPr id="26" name="Straight Connector 25"/>
          <p:cNvCxnSpPr>
            <a:cxnSpLocks/>
          </p:cNvCxnSpPr>
          <p:nvPr/>
        </p:nvCxnSpPr>
        <p:spPr bwMode="auto">
          <a:xfrm flipH="1">
            <a:off x="11406172" y="3036229"/>
            <a:ext cx="150289" cy="548640"/>
          </a:xfrm>
          <a:prstGeom prst="line">
            <a:avLst/>
          </a:prstGeom>
          <a:noFill/>
          <a:ln w="25400" cap="flat" cmpd="sng" algn="ctr">
            <a:solidFill>
              <a:schemeClr val="tx1"/>
            </a:solidFill>
            <a:prstDash val="solid"/>
            <a:round/>
            <a:headEnd type="none" w="med" len="med"/>
            <a:tailEnd type="none" w="med" len="med"/>
          </a:ln>
          <a:effectLst/>
        </p:spPr>
      </p:cxnSp>
      <p:sp>
        <p:nvSpPr>
          <p:cNvPr id="28" name="Text Box 196"/>
          <p:cNvSpPr txBox="1">
            <a:spLocks noChangeArrowheads="1"/>
          </p:cNvSpPr>
          <p:nvPr/>
        </p:nvSpPr>
        <p:spPr bwMode="auto">
          <a:xfrm>
            <a:off x="10565489" y="1888465"/>
            <a:ext cx="158408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400" dirty="0">
                <a:latin typeface="Arial" panose="020B0604020202020204" pitchFamily="34" charset="0"/>
              </a:rPr>
              <a:t>Makes</a:t>
            </a:r>
          </a:p>
          <a:p>
            <a:pPr eaLnBrk="0" hangingPunct="0"/>
            <a:r>
              <a:rPr lang="en-US" altLang="en-US" sz="2400" dirty="0">
                <a:latin typeface="Arial" panose="020B0604020202020204" pitchFamily="34" charset="0"/>
              </a:rPr>
              <a:t>Hi or Low</a:t>
            </a:r>
          </a:p>
          <a:p>
            <a:pPr eaLnBrk="0" hangingPunct="0"/>
            <a:r>
              <a:rPr lang="en-US" altLang="en-US" sz="2400" dirty="0">
                <a:latin typeface="Arial" panose="020B0604020202020204" pitchFamily="34" charset="0"/>
              </a:rPr>
              <a:t>Bad</a:t>
            </a:r>
          </a:p>
        </p:txBody>
      </p:sp>
      <p:sp>
        <p:nvSpPr>
          <p:cNvPr id="3" name="BOX_Sim">
            <a:extLst>
              <a:ext uri="{FF2B5EF4-FFF2-40B4-BE49-F238E27FC236}">
                <a16:creationId xmlns:a16="http://schemas.microsoft.com/office/drawing/2014/main" id="{4E111E72-E02E-D04E-77B3-D77B0151A23B}"/>
              </a:ext>
            </a:extLst>
          </p:cNvPr>
          <p:cNvSpPr/>
          <p:nvPr/>
        </p:nvSpPr>
        <p:spPr bwMode="auto">
          <a:xfrm>
            <a:off x="8992860" y="3584869"/>
            <a:ext cx="614284" cy="639508"/>
          </a:xfrm>
          <a:prstGeom prst="rect">
            <a:avLst/>
          </a:prstGeom>
          <a:solidFill>
            <a:srgbClr val="FFFF00">
              <a:alpha val="10000"/>
            </a:srgbClr>
          </a:solidFill>
          <a:ln w="5715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8" name="BOX_Meas">
            <a:extLst>
              <a:ext uri="{FF2B5EF4-FFF2-40B4-BE49-F238E27FC236}">
                <a16:creationId xmlns:a16="http://schemas.microsoft.com/office/drawing/2014/main" id="{9225BC35-B336-76CA-F0CC-ACB5E38EA016}"/>
              </a:ext>
            </a:extLst>
          </p:cNvPr>
          <p:cNvSpPr/>
          <p:nvPr/>
        </p:nvSpPr>
        <p:spPr bwMode="auto">
          <a:xfrm>
            <a:off x="10007922" y="3584869"/>
            <a:ext cx="614284" cy="639508"/>
          </a:xfrm>
          <a:prstGeom prst="rect">
            <a:avLst/>
          </a:prstGeom>
          <a:solidFill>
            <a:srgbClr val="FFFF00">
              <a:alpha val="10000"/>
            </a:srgbClr>
          </a:solidFill>
          <a:ln w="5715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9" name="BOX_Wgt">
            <a:extLst>
              <a:ext uri="{FF2B5EF4-FFF2-40B4-BE49-F238E27FC236}">
                <a16:creationId xmlns:a16="http://schemas.microsoft.com/office/drawing/2014/main" id="{4A926A2D-B203-C7DD-25B2-135BB4FC0AB1}"/>
              </a:ext>
            </a:extLst>
          </p:cNvPr>
          <p:cNvSpPr/>
          <p:nvPr/>
        </p:nvSpPr>
        <p:spPr bwMode="auto">
          <a:xfrm>
            <a:off x="10588820" y="3584869"/>
            <a:ext cx="614284" cy="639508"/>
          </a:xfrm>
          <a:prstGeom prst="rect">
            <a:avLst/>
          </a:prstGeom>
          <a:solidFill>
            <a:srgbClr val="FFFF00">
              <a:alpha val="10000"/>
            </a:srgbClr>
          </a:solidFill>
          <a:ln w="5715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10" name="BOX_SS">
            <a:extLst>
              <a:ext uri="{FF2B5EF4-FFF2-40B4-BE49-F238E27FC236}">
                <a16:creationId xmlns:a16="http://schemas.microsoft.com/office/drawing/2014/main" id="{E0F8D922-16C3-04A6-1401-A882071BE7E6}"/>
              </a:ext>
            </a:extLst>
          </p:cNvPr>
          <p:cNvSpPr/>
          <p:nvPr/>
        </p:nvSpPr>
        <p:spPr bwMode="auto">
          <a:xfrm>
            <a:off x="6806939" y="3584869"/>
            <a:ext cx="614284" cy="639508"/>
          </a:xfrm>
          <a:prstGeom prst="rect">
            <a:avLst/>
          </a:prstGeom>
          <a:solidFill>
            <a:srgbClr val="FFFF00">
              <a:alpha val="10000"/>
            </a:srgbClr>
          </a:solidFill>
          <a:ln w="5715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850362952"/>
      </p:ext>
    </p:extLst>
  </p:cSld>
  <p:clrMapOvr>
    <a:masterClrMapping/>
  </p:clrMapOvr>
  <p:transition advTm="15000">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6" presetClass="emph" presetSubtype="0" repeatCount="2000" autoRev="1" fill="hold" grpId="1" nodeType="afterEffect">
                                  <p:stCondLst>
                                    <p:cond delay="0"/>
                                  </p:stCondLst>
                                  <p:childTnLst>
                                    <p:animScale>
                                      <p:cBhvr>
                                        <p:cTn id="10" dur="500" fill="hold"/>
                                        <p:tgtEl>
                                          <p:spTgt spid="3"/>
                                        </p:tgtEl>
                                      </p:cBhvr>
                                      <p:by x="150000" y="150000"/>
                                    </p:animScale>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2"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500"/>
                            </p:stCondLst>
                            <p:childTnLst>
                              <p:par>
                                <p:cTn id="20" presetID="6" presetClass="emph" presetSubtype="0" repeatCount="2000" autoRev="1" fill="hold" grpId="1" nodeType="afterEffect">
                                  <p:stCondLst>
                                    <p:cond delay="0"/>
                                  </p:stCondLst>
                                  <p:childTnLst>
                                    <p:animScale>
                                      <p:cBhvr>
                                        <p:cTn id="21" dur="500" fill="hold"/>
                                        <p:tgtEl>
                                          <p:spTgt spid="8"/>
                                        </p:tgtEl>
                                      </p:cBhvr>
                                      <p:by x="150000" y="150000"/>
                                    </p:animScale>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2" nodeType="clickEffect">
                                  <p:stCondLst>
                                    <p:cond delay="0"/>
                                  </p:stCondLst>
                                  <p:childTnLst>
                                    <p:animEffect transition="out" filter="fade">
                                      <p:cBhvr>
                                        <p:cTn id="25" dur="500"/>
                                        <p:tgtEl>
                                          <p:spTgt spid="8"/>
                                        </p:tgtEl>
                                      </p:cBhvr>
                                    </p:animEffect>
                                    <p:set>
                                      <p:cBhvr>
                                        <p:cTn id="26" dur="1" fill="hold">
                                          <p:stCondLst>
                                            <p:cond delay="499"/>
                                          </p:stCondLst>
                                        </p:cTn>
                                        <p:tgtEl>
                                          <p:spTgt spid="8"/>
                                        </p:tgtEl>
                                        <p:attrNameLst>
                                          <p:attrName>style.visibility</p:attrName>
                                        </p:attrNameLst>
                                      </p:cBhvr>
                                      <p:to>
                                        <p:strVal val="hidden"/>
                                      </p:to>
                                    </p:se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500"/>
                            </p:stCondLst>
                            <p:childTnLst>
                              <p:par>
                                <p:cTn id="31" presetID="6" presetClass="emph" presetSubtype="0" repeatCount="2000" autoRev="1" fill="hold" grpId="1" nodeType="afterEffect">
                                  <p:stCondLst>
                                    <p:cond delay="0"/>
                                  </p:stCondLst>
                                  <p:childTnLst>
                                    <p:animScale>
                                      <p:cBhvr>
                                        <p:cTn id="32" dur="500" fill="hold"/>
                                        <p:tgtEl>
                                          <p:spTgt spid="10"/>
                                        </p:tgtEl>
                                      </p:cBhvr>
                                      <p:by x="150000" y="150000"/>
                                    </p:animScale>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2" nodeType="clickEffect">
                                  <p:stCondLst>
                                    <p:cond delay="0"/>
                                  </p:stCondLst>
                                  <p:childTnLst>
                                    <p:animEffect transition="out" filter="fade">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par>
                                <p:cTn id="38" presetID="10"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par>
                          <p:cTn id="41" fill="hold">
                            <p:stCondLst>
                              <p:cond delay="500"/>
                            </p:stCondLst>
                            <p:childTnLst>
                              <p:par>
                                <p:cTn id="42" presetID="6" presetClass="emph" presetSubtype="0" repeatCount="2000" autoRev="1" fill="hold" grpId="1" nodeType="afterEffect">
                                  <p:stCondLst>
                                    <p:cond delay="0"/>
                                  </p:stCondLst>
                                  <p:childTnLst>
                                    <p:animScale>
                                      <p:cBhvr>
                                        <p:cTn id="43" dur="5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8" grpId="0" animBg="1"/>
      <p:bldP spid="8" grpId="1" animBg="1"/>
      <p:bldP spid="8" grpId="2" animBg="1"/>
      <p:bldP spid="9" grpId="0" animBg="1"/>
      <p:bldP spid="9" grpId="1" animBg="1"/>
      <p:bldP spid="10" grpId="0" animBg="1"/>
      <p:bldP spid="10" grpId="1" animBg="1"/>
      <p:bldP spid="10" grpId="2"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Weights</a:t>
            </a:r>
          </a:p>
        </p:txBody>
      </p:sp>
      <p:sp>
        <p:nvSpPr>
          <p:cNvPr id="3" name="Content Placeholder 2"/>
          <p:cNvSpPr>
            <a:spLocks noGrp="1"/>
          </p:cNvSpPr>
          <p:nvPr>
            <p:ph idx="1"/>
          </p:nvPr>
        </p:nvSpPr>
        <p:spPr>
          <a:xfrm>
            <a:off x="207525" y="1166042"/>
            <a:ext cx="7571934" cy="5539561"/>
          </a:xfrm>
        </p:spPr>
        <p:txBody>
          <a:bodyPr/>
          <a:lstStyle/>
          <a:p>
            <a:r>
              <a:rPr lang="en-US" dirty="0"/>
              <a:t>How many unique observations?</a:t>
            </a:r>
          </a:p>
          <a:p>
            <a:pPr lvl="1"/>
            <a:r>
              <a:rPr lang="en-US" sz="2400" dirty="0"/>
              <a:t>Designing pump-and-treat at site A — 11 </a:t>
            </a:r>
          </a:p>
          <a:p>
            <a:pPr lvl="1"/>
            <a:r>
              <a:rPr lang="en-US" sz="2400" dirty="0"/>
              <a:t>Regional study — 2 to 3</a:t>
            </a:r>
          </a:p>
          <a:p>
            <a:r>
              <a:rPr lang="en-US" dirty="0"/>
              <a:t>Balance differences between units</a:t>
            </a:r>
          </a:p>
          <a:p>
            <a:endParaRPr lang="en-US" sz="2800" dirty="0"/>
          </a:p>
          <a:p>
            <a:endParaRPr lang="en-US" sz="2800" dirty="0"/>
          </a:p>
          <a:p>
            <a:endParaRPr lang="en-US" sz="2800" dirty="0"/>
          </a:p>
          <a:p>
            <a:r>
              <a:rPr lang="en-US" dirty="0"/>
              <a:t>Just numbers to machine</a:t>
            </a:r>
          </a:p>
          <a:p>
            <a:pPr lvl="1"/>
            <a:r>
              <a:rPr lang="en-US" dirty="0"/>
              <a:t>Heads ignored without “equalizing” flows</a:t>
            </a:r>
          </a:p>
          <a:p>
            <a:r>
              <a:rPr lang="en-US" dirty="0"/>
              <a:t>It hurts, but one must think &amp; explain</a:t>
            </a:r>
          </a:p>
          <a:p>
            <a:pPr lvl="1"/>
            <a:endParaRPr lang="en-US" sz="2400" dirty="0"/>
          </a:p>
        </p:txBody>
      </p:sp>
      <p:grpSp>
        <p:nvGrpSpPr>
          <p:cNvPr id="52" name="aq"/>
          <p:cNvGrpSpPr/>
          <p:nvPr/>
        </p:nvGrpSpPr>
        <p:grpSpPr>
          <a:xfrm>
            <a:off x="7719704" y="1082414"/>
            <a:ext cx="4264771" cy="5666796"/>
            <a:chOff x="5320211" y="1541899"/>
            <a:chExt cx="3823789" cy="5080843"/>
          </a:xfrm>
        </p:grpSpPr>
        <p:sp>
          <p:nvSpPr>
            <p:cNvPr id="7" name="Text Box 196"/>
            <p:cNvSpPr txBox="1">
              <a:spLocks noChangeArrowheads="1"/>
            </p:cNvSpPr>
            <p:nvPr/>
          </p:nvSpPr>
          <p:spPr bwMode="auto">
            <a:xfrm>
              <a:off x="5721452" y="5465523"/>
              <a:ext cx="99257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dirty="0">
                  <a:latin typeface="Arial" panose="020B0604020202020204" pitchFamily="34" charset="0"/>
                </a:rPr>
                <a:t>AQUIFER</a:t>
              </a:r>
            </a:p>
            <a:p>
              <a:pPr eaLnBrk="0" hangingPunct="0"/>
              <a:r>
                <a:rPr lang="en-US" altLang="en-US" sz="1400" dirty="0">
                  <a:latin typeface="Arial" panose="020B0604020202020204" pitchFamily="34" charset="0"/>
                </a:rPr>
                <a:t>EXTENT</a:t>
              </a:r>
            </a:p>
          </p:txBody>
        </p:sp>
        <p:grpSp>
          <p:nvGrpSpPr>
            <p:cNvPr id="48" name="Group 47"/>
            <p:cNvGrpSpPr/>
            <p:nvPr/>
          </p:nvGrpSpPr>
          <p:grpSpPr>
            <a:xfrm>
              <a:off x="5320211" y="1541899"/>
              <a:ext cx="3823789" cy="5080843"/>
              <a:chOff x="5320211" y="1541899"/>
              <a:chExt cx="3823789" cy="5080843"/>
            </a:xfrm>
          </p:grpSpPr>
          <p:sp>
            <p:nvSpPr>
              <p:cNvPr id="9" name="Freeform 8"/>
              <p:cNvSpPr/>
              <p:nvPr/>
            </p:nvSpPr>
            <p:spPr bwMode="auto">
              <a:xfrm>
                <a:off x="5320211" y="1624522"/>
                <a:ext cx="3609656" cy="4998220"/>
              </a:xfrm>
              <a:custGeom>
                <a:avLst/>
                <a:gdLst>
                  <a:gd name="connsiteX0" fmla="*/ 1420427 w 3568823"/>
                  <a:gd name="connsiteY0" fmla="*/ 168676 h 4882719"/>
                  <a:gd name="connsiteX1" fmla="*/ 3107184 w 3568823"/>
                  <a:gd name="connsiteY1" fmla="*/ 550416 h 4882719"/>
                  <a:gd name="connsiteX2" fmla="*/ 3568823 w 3568823"/>
                  <a:gd name="connsiteY2" fmla="*/ 1731146 h 4882719"/>
                  <a:gd name="connsiteX3" fmla="*/ 3116062 w 3568823"/>
                  <a:gd name="connsiteY3" fmla="*/ 2911876 h 4882719"/>
                  <a:gd name="connsiteX4" fmla="*/ 3364637 w 3568823"/>
                  <a:gd name="connsiteY4" fmla="*/ 4199138 h 4882719"/>
                  <a:gd name="connsiteX5" fmla="*/ 3329126 w 3568823"/>
                  <a:gd name="connsiteY5" fmla="*/ 4270160 h 4882719"/>
                  <a:gd name="connsiteX6" fmla="*/ 2796466 w 3568823"/>
                  <a:gd name="connsiteY6" fmla="*/ 4643022 h 4882719"/>
                  <a:gd name="connsiteX7" fmla="*/ 2681056 w 3568823"/>
                  <a:gd name="connsiteY7" fmla="*/ 4660777 h 4882719"/>
                  <a:gd name="connsiteX8" fmla="*/ 1988598 w 3568823"/>
                  <a:gd name="connsiteY8" fmla="*/ 4882719 h 4882719"/>
                  <a:gd name="connsiteX9" fmla="*/ 1571348 w 3568823"/>
                  <a:gd name="connsiteY9" fmla="*/ 3737499 h 4882719"/>
                  <a:gd name="connsiteX10" fmla="*/ 994299 w 3568823"/>
                  <a:gd name="connsiteY10" fmla="*/ 2956264 h 4882719"/>
                  <a:gd name="connsiteX11" fmla="*/ 0 w 3568823"/>
                  <a:gd name="connsiteY11" fmla="*/ 2024109 h 4882719"/>
                  <a:gd name="connsiteX12" fmla="*/ 319596 w 3568823"/>
                  <a:gd name="connsiteY12" fmla="*/ 1056443 h 4882719"/>
                  <a:gd name="connsiteX13" fmla="*/ 701336 w 3568823"/>
                  <a:gd name="connsiteY13" fmla="*/ 53266 h 4882719"/>
                  <a:gd name="connsiteX14" fmla="*/ 1269507 w 3568823"/>
                  <a:gd name="connsiteY14" fmla="*/ 0 h 4882719"/>
                  <a:gd name="connsiteX0" fmla="*/ 1837677 w 3568823"/>
                  <a:gd name="connsiteY0" fmla="*/ 0 h 4998128"/>
                  <a:gd name="connsiteX1" fmla="*/ 3107184 w 3568823"/>
                  <a:gd name="connsiteY1" fmla="*/ 665825 h 4998128"/>
                  <a:gd name="connsiteX2" fmla="*/ 3568823 w 3568823"/>
                  <a:gd name="connsiteY2" fmla="*/ 1846555 h 4998128"/>
                  <a:gd name="connsiteX3" fmla="*/ 3116062 w 3568823"/>
                  <a:gd name="connsiteY3" fmla="*/ 3027285 h 4998128"/>
                  <a:gd name="connsiteX4" fmla="*/ 3364637 w 3568823"/>
                  <a:gd name="connsiteY4" fmla="*/ 4314547 h 4998128"/>
                  <a:gd name="connsiteX5" fmla="*/ 3329126 w 3568823"/>
                  <a:gd name="connsiteY5" fmla="*/ 4385569 h 4998128"/>
                  <a:gd name="connsiteX6" fmla="*/ 2796466 w 3568823"/>
                  <a:gd name="connsiteY6" fmla="*/ 4758431 h 4998128"/>
                  <a:gd name="connsiteX7" fmla="*/ 2681056 w 3568823"/>
                  <a:gd name="connsiteY7" fmla="*/ 4776186 h 4998128"/>
                  <a:gd name="connsiteX8" fmla="*/ 1988598 w 3568823"/>
                  <a:gd name="connsiteY8" fmla="*/ 4998128 h 4998128"/>
                  <a:gd name="connsiteX9" fmla="*/ 1571348 w 3568823"/>
                  <a:gd name="connsiteY9" fmla="*/ 3852908 h 4998128"/>
                  <a:gd name="connsiteX10" fmla="*/ 994299 w 3568823"/>
                  <a:gd name="connsiteY10" fmla="*/ 3071673 h 4998128"/>
                  <a:gd name="connsiteX11" fmla="*/ 0 w 3568823"/>
                  <a:gd name="connsiteY11" fmla="*/ 2139518 h 4998128"/>
                  <a:gd name="connsiteX12" fmla="*/ 319596 w 3568823"/>
                  <a:gd name="connsiteY12" fmla="*/ 1171852 h 4998128"/>
                  <a:gd name="connsiteX13" fmla="*/ 701336 w 3568823"/>
                  <a:gd name="connsiteY13" fmla="*/ 168675 h 4998128"/>
                  <a:gd name="connsiteX14" fmla="*/ 1269507 w 3568823"/>
                  <a:gd name="connsiteY14" fmla="*/ 115409 h 4998128"/>
                  <a:gd name="connsiteX0" fmla="*/ 1837677 w 3568823"/>
                  <a:gd name="connsiteY0" fmla="*/ 0 h 4998128"/>
                  <a:gd name="connsiteX1" fmla="*/ 3107184 w 3568823"/>
                  <a:gd name="connsiteY1" fmla="*/ 665825 h 4998128"/>
                  <a:gd name="connsiteX2" fmla="*/ 3568823 w 3568823"/>
                  <a:gd name="connsiteY2" fmla="*/ 1846555 h 4998128"/>
                  <a:gd name="connsiteX3" fmla="*/ 3116062 w 3568823"/>
                  <a:gd name="connsiteY3" fmla="*/ 3027285 h 4998128"/>
                  <a:gd name="connsiteX4" fmla="*/ 3364637 w 3568823"/>
                  <a:gd name="connsiteY4" fmla="*/ 4314547 h 4998128"/>
                  <a:gd name="connsiteX5" fmla="*/ 3329126 w 3568823"/>
                  <a:gd name="connsiteY5" fmla="*/ 4385569 h 4998128"/>
                  <a:gd name="connsiteX6" fmla="*/ 2796466 w 3568823"/>
                  <a:gd name="connsiteY6" fmla="*/ 4758431 h 4998128"/>
                  <a:gd name="connsiteX7" fmla="*/ 2681056 w 3568823"/>
                  <a:gd name="connsiteY7" fmla="*/ 4776186 h 4998128"/>
                  <a:gd name="connsiteX8" fmla="*/ 1988598 w 3568823"/>
                  <a:gd name="connsiteY8" fmla="*/ 4998128 h 4998128"/>
                  <a:gd name="connsiteX9" fmla="*/ 1571348 w 3568823"/>
                  <a:gd name="connsiteY9" fmla="*/ 3852908 h 4998128"/>
                  <a:gd name="connsiteX10" fmla="*/ 994299 w 3568823"/>
                  <a:gd name="connsiteY10" fmla="*/ 3071673 h 4998128"/>
                  <a:gd name="connsiteX11" fmla="*/ 0 w 3568823"/>
                  <a:gd name="connsiteY11" fmla="*/ 2139518 h 4998128"/>
                  <a:gd name="connsiteX12" fmla="*/ 319596 w 3568823"/>
                  <a:gd name="connsiteY12" fmla="*/ 1171852 h 4998128"/>
                  <a:gd name="connsiteX13" fmla="*/ 701336 w 3568823"/>
                  <a:gd name="connsiteY13" fmla="*/ 168675 h 4998128"/>
                  <a:gd name="connsiteX14" fmla="*/ 1269507 w 3568823"/>
                  <a:gd name="connsiteY14" fmla="*/ 115409 h 4998128"/>
                  <a:gd name="connsiteX15" fmla="*/ 1837677 w 3568823"/>
                  <a:gd name="connsiteY15" fmla="*/ 0 h 4998128"/>
                  <a:gd name="connsiteX0" fmla="*/ 1837677 w 3568823"/>
                  <a:gd name="connsiteY0" fmla="*/ 0 h 4998128"/>
                  <a:gd name="connsiteX1" fmla="*/ 3107184 w 3568823"/>
                  <a:gd name="connsiteY1" fmla="*/ 665825 h 4998128"/>
                  <a:gd name="connsiteX2" fmla="*/ 3568823 w 3568823"/>
                  <a:gd name="connsiteY2" fmla="*/ 1846555 h 4998128"/>
                  <a:gd name="connsiteX3" fmla="*/ 3116062 w 3568823"/>
                  <a:gd name="connsiteY3" fmla="*/ 3027285 h 4998128"/>
                  <a:gd name="connsiteX4" fmla="*/ 3364637 w 3568823"/>
                  <a:gd name="connsiteY4" fmla="*/ 4314547 h 4998128"/>
                  <a:gd name="connsiteX5" fmla="*/ 3329126 w 3568823"/>
                  <a:gd name="connsiteY5" fmla="*/ 4385569 h 4998128"/>
                  <a:gd name="connsiteX6" fmla="*/ 2796466 w 3568823"/>
                  <a:gd name="connsiteY6" fmla="*/ 4758431 h 4998128"/>
                  <a:gd name="connsiteX7" fmla="*/ 2681056 w 3568823"/>
                  <a:gd name="connsiteY7" fmla="*/ 4776186 h 4998128"/>
                  <a:gd name="connsiteX8" fmla="*/ 1988598 w 3568823"/>
                  <a:gd name="connsiteY8" fmla="*/ 4998128 h 4998128"/>
                  <a:gd name="connsiteX9" fmla="*/ 1571348 w 3568823"/>
                  <a:gd name="connsiteY9" fmla="*/ 3852908 h 4998128"/>
                  <a:gd name="connsiteX10" fmla="*/ 994299 w 3568823"/>
                  <a:gd name="connsiteY10" fmla="*/ 3071673 h 4998128"/>
                  <a:gd name="connsiteX11" fmla="*/ 0 w 3568823"/>
                  <a:gd name="connsiteY11" fmla="*/ 2139518 h 4998128"/>
                  <a:gd name="connsiteX12" fmla="*/ 319596 w 3568823"/>
                  <a:gd name="connsiteY12" fmla="*/ 1171852 h 4998128"/>
                  <a:gd name="connsiteX13" fmla="*/ 701336 w 3568823"/>
                  <a:gd name="connsiteY13" fmla="*/ 168675 h 4998128"/>
                  <a:gd name="connsiteX14" fmla="*/ 1269507 w 3568823"/>
                  <a:gd name="connsiteY14" fmla="*/ 115409 h 4998128"/>
                  <a:gd name="connsiteX15" fmla="*/ 1837677 w 3568823"/>
                  <a:gd name="connsiteY15" fmla="*/ 0 h 4998128"/>
                  <a:gd name="connsiteX0" fmla="*/ 1837677 w 3568823"/>
                  <a:gd name="connsiteY0" fmla="*/ 0 h 4998128"/>
                  <a:gd name="connsiteX1" fmla="*/ 3107184 w 3568823"/>
                  <a:gd name="connsiteY1" fmla="*/ 665825 h 4998128"/>
                  <a:gd name="connsiteX2" fmla="*/ 3568823 w 3568823"/>
                  <a:gd name="connsiteY2" fmla="*/ 1846555 h 4998128"/>
                  <a:gd name="connsiteX3" fmla="*/ 3116062 w 3568823"/>
                  <a:gd name="connsiteY3" fmla="*/ 3027285 h 4998128"/>
                  <a:gd name="connsiteX4" fmla="*/ 3364637 w 3568823"/>
                  <a:gd name="connsiteY4" fmla="*/ 4314547 h 4998128"/>
                  <a:gd name="connsiteX5" fmla="*/ 3329126 w 3568823"/>
                  <a:gd name="connsiteY5" fmla="*/ 4385569 h 4998128"/>
                  <a:gd name="connsiteX6" fmla="*/ 2796466 w 3568823"/>
                  <a:gd name="connsiteY6" fmla="*/ 4758431 h 4998128"/>
                  <a:gd name="connsiteX7" fmla="*/ 2681056 w 3568823"/>
                  <a:gd name="connsiteY7" fmla="*/ 4776186 h 4998128"/>
                  <a:gd name="connsiteX8" fmla="*/ 1988598 w 3568823"/>
                  <a:gd name="connsiteY8" fmla="*/ 4998128 h 4998128"/>
                  <a:gd name="connsiteX9" fmla="*/ 1571348 w 3568823"/>
                  <a:gd name="connsiteY9" fmla="*/ 3852908 h 4998128"/>
                  <a:gd name="connsiteX10" fmla="*/ 994299 w 3568823"/>
                  <a:gd name="connsiteY10" fmla="*/ 3071673 h 4998128"/>
                  <a:gd name="connsiteX11" fmla="*/ 0 w 3568823"/>
                  <a:gd name="connsiteY11" fmla="*/ 2139518 h 4998128"/>
                  <a:gd name="connsiteX12" fmla="*/ 319596 w 3568823"/>
                  <a:gd name="connsiteY12" fmla="*/ 1171852 h 4998128"/>
                  <a:gd name="connsiteX13" fmla="*/ 701336 w 3568823"/>
                  <a:gd name="connsiteY13" fmla="*/ 168675 h 4998128"/>
                  <a:gd name="connsiteX14" fmla="*/ 1269507 w 3568823"/>
                  <a:gd name="connsiteY14" fmla="*/ 115409 h 4998128"/>
                  <a:gd name="connsiteX15" fmla="*/ 1837677 w 3568823"/>
                  <a:gd name="connsiteY15" fmla="*/ 0 h 4998128"/>
                  <a:gd name="connsiteX0" fmla="*/ 1837677 w 3568823"/>
                  <a:gd name="connsiteY0" fmla="*/ 0 h 4998128"/>
                  <a:gd name="connsiteX1" fmla="*/ 3107184 w 3568823"/>
                  <a:gd name="connsiteY1" fmla="*/ 665825 h 4998128"/>
                  <a:gd name="connsiteX2" fmla="*/ 3568823 w 3568823"/>
                  <a:gd name="connsiteY2" fmla="*/ 1846555 h 4998128"/>
                  <a:gd name="connsiteX3" fmla="*/ 3116062 w 3568823"/>
                  <a:gd name="connsiteY3" fmla="*/ 3027285 h 4998128"/>
                  <a:gd name="connsiteX4" fmla="*/ 3364637 w 3568823"/>
                  <a:gd name="connsiteY4" fmla="*/ 4314547 h 4998128"/>
                  <a:gd name="connsiteX5" fmla="*/ 3329126 w 3568823"/>
                  <a:gd name="connsiteY5" fmla="*/ 4385569 h 4998128"/>
                  <a:gd name="connsiteX6" fmla="*/ 2796466 w 3568823"/>
                  <a:gd name="connsiteY6" fmla="*/ 4758431 h 4998128"/>
                  <a:gd name="connsiteX7" fmla="*/ 2681056 w 3568823"/>
                  <a:gd name="connsiteY7" fmla="*/ 4776186 h 4998128"/>
                  <a:gd name="connsiteX8" fmla="*/ 1988598 w 3568823"/>
                  <a:gd name="connsiteY8" fmla="*/ 4998128 h 4998128"/>
                  <a:gd name="connsiteX9" fmla="*/ 1571348 w 3568823"/>
                  <a:gd name="connsiteY9" fmla="*/ 3852908 h 4998128"/>
                  <a:gd name="connsiteX10" fmla="*/ 994299 w 3568823"/>
                  <a:gd name="connsiteY10" fmla="*/ 3071673 h 4998128"/>
                  <a:gd name="connsiteX11" fmla="*/ 0 w 3568823"/>
                  <a:gd name="connsiteY11" fmla="*/ 2139518 h 4998128"/>
                  <a:gd name="connsiteX12" fmla="*/ 319596 w 3568823"/>
                  <a:gd name="connsiteY12" fmla="*/ 1171852 h 4998128"/>
                  <a:gd name="connsiteX13" fmla="*/ 701336 w 3568823"/>
                  <a:gd name="connsiteY13" fmla="*/ 168675 h 4998128"/>
                  <a:gd name="connsiteX14" fmla="*/ 1269507 w 3568823"/>
                  <a:gd name="connsiteY14" fmla="*/ 115409 h 4998128"/>
                  <a:gd name="connsiteX15" fmla="*/ 1837677 w 3568823"/>
                  <a:gd name="connsiteY15" fmla="*/ 0 h 4998128"/>
                  <a:gd name="connsiteX0" fmla="*/ 1837677 w 3607155"/>
                  <a:gd name="connsiteY0" fmla="*/ 0 h 4998128"/>
                  <a:gd name="connsiteX1" fmla="*/ 3107184 w 3607155"/>
                  <a:gd name="connsiteY1" fmla="*/ 665825 h 4998128"/>
                  <a:gd name="connsiteX2" fmla="*/ 3568823 w 3607155"/>
                  <a:gd name="connsiteY2" fmla="*/ 1846555 h 4998128"/>
                  <a:gd name="connsiteX3" fmla="*/ 3116062 w 3607155"/>
                  <a:gd name="connsiteY3" fmla="*/ 3027285 h 4998128"/>
                  <a:gd name="connsiteX4" fmla="*/ 3364637 w 3607155"/>
                  <a:gd name="connsiteY4" fmla="*/ 4314547 h 4998128"/>
                  <a:gd name="connsiteX5" fmla="*/ 3329126 w 3607155"/>
                  <a:gd name="connsiteY5" fmla="*/ 4385569 h 4998128"/>
                  <a:gd name="connsiteX6" fmla="*/ 2796466 w 3607155"/>
                  <a:gd name="connsiteY6" fmla="*/ 4758431 h 4998128"/>
                  <a:gd name="connsiteX7" fmla="*/ 2681056 w 3607155"/>
                  <a:gd name="connsiteY7" fmla="*/ 4776186 h 4998128"/>
                  <a:gd name="connsiteX8" fmla="*/ 1988598 w 3607155"/>
                  <a:gd name="connsiteY8" fmla="*/ 4998128 h 4998128"/>
                  <a:gd name="connsiteX9" fmla="*/ 1571348 w 3607155"/>
                  <a:gd name="connsiteY9" fmla="*/ 3852908 h 4998128"/>
                  <a:gd name="connsiteX10" fmla="*/ 994299 w 3607155"/>
                  <a:gd name="connsiteY10" fmla="*/ 3071673 h 4998128"/>
                  <a:gd name="connsiteX11" fmla="*/ 0 w 3607155"/>
                  <a:gd name="connsiteY11" fmla="*/ 2139518 h 4998128"/>
                  <a:gd name="connsiteX12" fmla="*/ 319596 w 3607155"/>
                  <a:gd name="connsiteY12" fmla="*/ 1171852 h 4998128"/>
                  <a:gd name="connsiteX13" fmla="*/ 701336 w 3607155"/>
                  <a:gd name="connsiteY13" fmla="*/ 168675 h 4998128"/>
                  <a:gd name="connsiteX14" fmla="*/ 1269507 w 3607155"/>
                  <a:gd name="connsiteY14" fmla="*/ 115409 h 4998128"/>
                  <a:gd name="connsiteX15" fmla="*/ 1837677 w 3607155"/>
                  <a:gd name="connsiteY15" fmla="*/ 0 h 4998128"/>
                  <a:gd name="connsiteX0" fmla="*/ 1837677 w 3576631"/>
                  <a:gd name="connsiteY0" fmla="*/ 0 h 4998128"/>
                  <a:gd name="connsiteX1" fmla="*/ 3107184 w 3576631"/>
                  <a:gd name="connsiteY1" fmla="*/ 665825 h 4998128"/>
                  <a:gd name="connsiteX2" fmla="*/ 3568823 w 3576631"/>
                  <a:gd name="connsiteY2" fmla="*/ 1846555 h 4998128"/>
                  <a:gd name="connsiteX3" fmla="*/ 3116062 w 3576631"/>
                  <a:gd name="connsiteY3" fmla="*/ 3027285 h 4998128"/>
                  <a:gd name="connsiteX4" fmla="*/ 3364637 w 3576631"/>
                  <a:gd name="connsiteY4" fmla="*/ 4314547 h 4998128"/>
                  <a:gd name="connsiteX5" fmla="*/ 3329126 w 3576631"/>
                  <a:gd name="connsiteY5" fmla="*/ 4385569 h 4998128"/>
                  <a:gd name="connsiteX6" fmla="*/ 2796466 w 3576631"/>
                  <a:gd name="connsiteY6" fmla="*/ 4758431 h 4998128"/>
                  <a:gd name="connsiteX7" fmla="*/ 2681056 w 3576631"/>
                  <a:gd name="connsiteY7" fmla="*/ 4776186 h 4998128"/>
                  <a:gd name="connsiteX8" fmla="*/ 1988598 w 3576631"/>
                  <a:gd name="connsiteY8" fmla="*/ 4998128 h 4998128"/>
                  <a:gd name="connsiteX9" fmla="*/ 1571348 w 3576631"/>
                  <a:gd name="connsiteY9" fmla="*/ 3852908 h 4998128"/>
                  <a:gd name="connsiteX10" fmla="*/ 994299 w 3576631"/>
                  <a:gd name="connsiteY10" fmla="*/ 3071673 h 4998128"/>
                  <a:gd name="connsiteX11" fmla="*/ 0 w 3576631"/>
                  <a:gd name="connsiteY11" fmla="*/ 2139518 h 4998128"/>
                  <a:gd name="connsiteX12" fmla="*/ 319596 w 3576631"/>
                  <a:gd name="connsiteY12" fmla="*/ 1171852 h 4998128"/>
                  <a:gd name="connsiteX13" fmla="*/ 701336 w 3576631"/>
                  <a:gd name="connsiteY13" fmla="*/ 168675 h 4998128"/>
                  <a:gd name="connsiteX14" fmla="*/ 1269507 w 3576631"/>
                  <a:gd name="connsiteY14" fmla="*/ 115409 h 4998128"/>
                  <a:gd name="connsiteX15" fmla="*/ 1837677 w 3576631"/>
                  <a:gd name="connsiteY15" fmla="*/ 0 h 4998128"/>
                  <a:gd name="connsiteX0" fmla="*/ 1837677 w 3576631"/>
                  <a:gd name="connsiteY0" fmla="*/ 0 h 4998128"/>
                  <a:gd name="connsiteX1" fmla="*/ 3107184 w 3576631"/>
                  <a:gd name="connsiteY1" fmla="*/ 665825 h 4998128"/>
                  <a:gd name="connsiteX2" fmla="*/ 3568823 w 3576631"/>
                  <a:gd name="connsiteY2" fmla="*/ 1846555 h 4998128"/>
                  <a:gd name="connsiteX3" fmla="*/ 3116062 w 3576631"/>
                  <a:gd name="connsiteY3" fmla="*/ 3027285 h 4998128"/>
                  <a:gd name="connsiteX4" fmla="*/ 3364637 w 3576631"/>
                  <a:gd name="connsiteY4" fmla="*/ 4314547 h 4998128"/>
                  <a:gd name="connsiteX5" fmla="*/ 3329126 w 3576631"/>
                  <a:gd name="connsiteY5" fmla="*/ 4385569 h 4998128"/>
                  <a:gd name="connsiteX6" fmla="*/ 3009530 w 3576631"/>
                  <a:gd name="connsiteY6" fmla="*/ 4776187 h 4998128"/>
                  <a:gd name="connsiteX7" fmla="*/ 2681056 w 3576631"/>
                  <a:gd name="connsiteY7" fmla="*/ 4776186 h 4998128"/>
                  <a:gd name="connsiteX8" fmla="*/ 1988598 w 3576631"/>
                  <a:gd name="connsiteY8" fmla="*/ 4998128 h 4998128"/>
                  <a:gd name="connsiteX9" fmla="*/ 1571348 w 3576631"/>
                  <a:gd name="connsiteY9" fmla="*/ 3852908 h 4998128"/>
                  <a:gd name="connsiteX10" fmla="*/ 994299 w 3576631"/>
                  <a:gd name="connsiteY10" fmla="*/ 3071673 h 4998128"/>
                  <a:gd name="connsiteX11" fmla="*/ 0 w 3576631"/>
                  <a:gd name="connsiteY11" fmla="*/ 2139518 h 4998128"/>
                  <a:gd name="connsiteX12" fmla="*/ 319596 w 3576631"/>
                  <a:gd name="connsiteY12" fmla="*/ 1171852 h 4998128"/>
                  <a:gd name="connsiteX13" fmla="*/ 701336 w 3576631"/>
                  <a:gd name="connsiteY13" fmla="*/ 168675 h 4998128"/>
                  <a:gd name="connsiteX14" fmla="*/ 1269507 w 3576631"/>
                  <a:gd name="connsiteY14" fmla="*/ 115409 h 4998128"/>
                  <a:gd name="connsiteX15" fmla="*/ 1837677 w 3576631"/>
                  <a:gd name="connsiteY15" fmla="*/ 0 h 4998128"/>
                  <a:gd name="connsiteX0" fmla="*/ 1837677 w 3576631"/>
                  <a:gd name="connsiteY0" fmla="*/ 0 h 4998128"/>
                  <a:gd name="connsiteX1" fmla="*/ 3107184 w 3576631"/>
                  <a:gd name="connsiteY1" fmla="*/ 665825 h 4998128"/>
                  <a:gd name="connsiteX2" fmla="*/ 3568823 w 3576631"/>
                  <a:gd name="connsiteY2" fmla="*/ 1846555 h 4998128"/>
                  <a:gd name="connsiteX3" fmla="*/ 3116062 w 3576631"/>
                  <a:gd name="connsiteY3" fmla="*/ 3027285 h 4998128"/>
                  <a:gd name="connsiteX4" fmla="*/ 3364637 w 3576631"/>
                  <a:gd name="connsiteY4" fmla="*/ 4314547 h 4998128"/>
                  <a:gd name="connsiteX5" fmla="*/ 3329126 w 3576631"/>
                  <a:gd name="connsiteY5" fmla="*/ 4385569 h 4998128"/>
                  <a:gd name="connsiteX6" fmla="*/ 3009530 w 3576631"/>
                  <a:gd name="connsiteY6" fmla="*/ 4776187 h 4998128"/>
                  <a:gd name="connsiteX7" fmla="*/ 2379215 w 3576631"/>
                  <a:gd name="connsiteY7" fmla="*/ 4678531 h 4998128"/>
                  <a:gd name="connsiteX8" fmla="*/ 1988598 w 3576631"/>
                  <a:gd name="connsiteY8" fmla="*/ 4998128 h 4998128"/>
                  <a:gd name="connsiteX9" fmla="*/ 1571348 w 3576631"/>
                  <a:gd name="connsiteY9" fmla="*/ 3852908 h 4998128"/>
                  <a:gd name="connsiteX10" fmla="*/ 994299 w 3576631"/>
                  <a:gd name="connsiteY10" fmla="*/ 3071673 h 4998128"/>
                  <a:gd name="connsiteX11" fmla="*/ 0 w 3576631"/>
                  <a:gd name="connsiteY11" fmla="*/ 2139518 h 4998128"/>
                  <a:gd name="connsiteX12" fmla="*/ 319596 w 3576631"/>
                  <a:gd name="connsiteY12" fmla="*/ 1171852 h 4998128"/>
                  <a:gd name="connsiteX13" fmla="*/ 701336 w 3576631"/>
                  <a:gd name="connsiteY13" fmla="*/ 168675 h 4998128"/>
                  <a:gd name="connsiteX14" fmla="*/ 1269507 w 3576631"/>
                  <a:gd name="connsiteY14" fmla="*/ 115409 h 4998128"/>
                  <a:gd name="connsiteX15" fmla="*/ 1837677 w 3576631"/>
                  <a:gd name="connsiteY15" fmla="*/ 0 h 4998128"/>
                  <a:gd name="connsiteX0" fmla="*/ 1837677 w 3576631"/>
                  <a:gd name="connsiteY0" fmla="*/ 0 h 4998128"/>
                  <a:gd name="connsiteX1" fmla="*/ 3107184 w 3576631"/>
                  <a:gd name="connsiteY1" fmla="*/ 665825 h 4998128"/>
                  <a:gd name="connsiteX2" fmla="*/ 3568823 w 3576631"/>
                  <a:gd name="connsiteY2" fmla="*/ 1846555 h 4998128"/>
                  <a:gd name="connsiteX3" fmla="*/ 3116062 w 3576631"/>
                  <a:gd name="connsiteY3" fmla="*/ 3027285 h 4998128"/>
                  <a:gd name="connsiteX4" fmla="*/ 3364637 w 3576631"/>
                  <a:gd name="connsiteY4" fmla="*/ 4314547 h 4998128"/>
                  <a:gd name="connsiteX5" fmla="*/ 3329126 w 3576631"/>
                  <a:gd name="connsiteY5" fmla="*/ 4385569 h 4998128"/>
                  <a:gd name="connsiteX6" fmla="*/ 3009530 w 3576631"/>
                  <a:gd name="connsiteY6" fmla="*/ 4776187 h 4998128"/>
                  <a:gd name="connsiteX7" fmla="*/ 2379215 w 3576631"/>
                  <a:gd name="connsiteY7" fmla="*/ 4678531 h 4998128"/>
                  <a:gd name="connsiteX8" fmla="*/ 1988598 w 3576631"/>
                  <a:gd name="connsiteY8" fmla="*/ 4998128 h 4998128"/>
                  <a:gd name="connsiteX9" fmla="*/ 1571348 w 3576631"/>
                  <a:gd name="connsiteY9" fmla="*/ 3852908 h 4998128"/>
                  <a:gd name="connsiteX10" fmla="*/ 994299 w 3576631"/>
                  <a:gd name="connsiteY10" fmla="*/ 3071673 h 4998128"/>
                  <a:gd name="connsiteX11" fmla="*/ 0 w 3576631"/>
                  <a:gd name="connsiteY11" fmla="*/ 2139518 h 4998128"/>
                  <a:gd name="connsiteX12" fmla="*/ 319596 w 3576631"/>
                  <a:gd name="connsiteY12" fmla="*/ 1171852 h 4998128"/>
                  <a:gd name="connsiteX13" fmla="*/ 701336 w 3576631"/>
                  <a:gd name="connsiteY13" fmla="*/ 168675 h 4998128"/>
                  <a:gd name="connsiteX14" fmla="*/ 1269507 w 3576631"/>
                  <a:gd name="connsiteY14" fmla="*/ 115409 h 4998128"/>
                  <a:gd name="connsiteX15" fmla="*/ 1837677 w 3576631"/>
                  <a:gd name="connsiteY15" fmla="*/ 0 h 4998128"/>
                  <a:gd name="connsiteX0" fmla="*/ 1837677 w 3576631"/>
                  <a:gd name="connsiteY0" fmla="*/ 0 h 4998128"/>
                  <a:gd name="connsiteX1" fmla="*/ 3107184 w 3576631"/>
                  <a:gd name="connsiteY1" fmla="*/ 665825 h 4998128"/>
                  <a:gd name="connsiteX2" fmla="*/ 3568823 w 3576631"/>
                  <a:gd name="connsiteY2" fmla="*/ 1846555 h 4998128"/>
                  <a:gd name="connsiteX3" fmla="*/ 3116062 w 3576631"/>
                  <a:gd name="connsiteY3" fmla="*/ 3027285 h 4998128"/>
                  <a:gd name="connsiteX4" fmla="*/ 3364637 w 3576631"/>
                  <a:gd name="connsiteY4" fmla="*/ 4314547 h 4998128"/>
                  <a:gd name="connsiteX5" fmla="*/ 3329126 w 3576631"/>
                  <a:gd name="connsiteY5" fmla="*/ 4385569 h 4998128"/>
                  <a:gd name="connsiteX6" fmla="*/ 3009530 w 3576631"/>
                  <a:gd name="connsiteY6" fmla="*/ 4776187 h 4998128"/>
                  <a:gd name="connsiteX7" fmla="*/ 2379215 w 3576631"/>
                  <a:gd name="connsiteY7" fmla="*/ 4678531 h 4998128"/>
                  <a:gd name="connsiteX8" fmla="*/ 1988598 w 3576631"/>
                  <a:gd name="connsiteY8" fmla="*/ 4998128 h 4998128"/>
                  <a:gd name="connsiteX9" fmla="*/ 1571348 w 3576631"/>
                  <a:gd name="connsiteY9" fmla="*/ 3852908 h 4998128"/>
                  <a:gd name="connsiteX10" fmla="*/ 994299 w 3576631"/>
                  <a:gd name="connsiteY10" fmla="*/ 3071673 h 4998128"/>
                  <a:gd name="connsiteX11" fmla="*/ 0 w 3576631"/>
                  <a:gd name="connsiteY11" fmla="*/ 2139518 h 4998128"/>
                  <a:gd name="connsiteX12" fmla="*/ 319596 w 3576631"/>
                  <a:gd name="connsiteY12" fmla="*/ 1171852 h 4998128"/>
                  <a:gd name="connsiteX13" fmla="*/ 701336 w 3576631"/>
                  <a:gd name="connsiteY13" fmla="*/ 168675 h 4998128"/>
                  <a:gd name="connsiteX14" fmla="*/ 1269507 w 3576631"/>
                  <a:gd name="connsiteY14" fmla="*/ 115409 h 4998128"/>
                  <a:gd name="connsiteX15" fmla="*/ 1837677 w 3576631"/>
                  <a:gd name="connsiteY15" fmla="*/ 0 h 4998128"/>
                  <a:gd name="connsiteX0" fmla="*/ 1837677 w 3576631"/>
                  <a:gd name="connsiteY0" fmla="*/ 0 h 4998128"/>
                  <a:gd name="connsiteX1" fmla="*/ 3107184 w 3576631"/>
                  <a:gd name="connsiteY1" fmla="*/ 665825 h 4998128"/>
                  <a:gd name="connsiteX2" fmla="*/ 3568823 w 3576631"/>
                  <a:gd name="connsiteY2" fmla="*/ 1846555 h 4998128"/>
                  <a:gd name="connsiteX3" fmla="*/ 3116062 w 3576631"/>
                  <a:gd name="connsiteY3" fmla="*/ 3027285 h 4998128"/>
                  <a:gd name="connsiteX4" fmla="*/ 3364637 w 3576631"/>
                  <a:gd name="connsiteY4" fmla="*/ 4314547 h 4998128"/>
                  <a:gd name="connsiteX5" fmla="*/ 3329126 w 3576631"/>
                  <a:gd name="connsiteY5" fmla="*/ 4385569 h 4998128"/>
                  <a:gd name="connsiteX6" fmla="*/ 3009530 w 3576631"/>
                  <a:gd name="connsiteY6" fmla="*/ 4776187 h 4998128"/>
                  <a:gd name="connsiteX7" fmla="*/ 2379215 w 3576631"/>
                  <a:gd name="connsiteY7" fmla="*/ 4678531 h 4998128"/>
                  <a:gd name="connsiteX8" fmla="*/ 1988598 w 3576631"/>
                  <a:gd name="connsiteY8" fmla="*/ 4998128 h 4998128"/>
                  <a:gd name="connsiteX9" fmla="*/ 1571348 w 3576631"/>
                  <a:gd name="connsiteY9" fmla="*/ 3852908 h 4998128"/>
                  <a:gd name="connsiteX10" fmla="*/ 994299 w 3576631"/>
                  <a:gd name="connsiteY10" fmla="*/ 3071673 h 4998128"/>
                  <a:gd name="connsiteX11" fmla="*/ 0 w 3576631"/>
                  <a:gd name="connsiteY11" fmla="*/ 2139518 h 4998128"/>
                  <a:gd name="connsiteX12" fmla="*/ 319596 w 3576631"/>
                  <a:gd name="connsiteY12" fmla="*/ 1171852 h 4998128"/>
                  <a:gd name="connsiteX13" fmla="*/ 213064 w 3576631"/>
                  <a:gd name="connsiteY13" fmla="*/ 594803 h 4998128"/>
                  <a:gd name="connsiteX14" fmla="*/ 1269507 w 3576631"/>
                  <a:gd name="connsiteY14" fmla="*/ 115409 h 4998128"/>
                  <a:gd name="connsiteX15" fmla="*/ 1837677 w 3576631"/>
                  <a:gd name="connsiteY15" fmla="*/ 0 h 4998128"/>
                  <a:gd name="connsiteX0" fmla="*/ 1837677 w 3576631"/>
                  <a:gd name="connsiteY0" fmla="*/ 0 h 4998128"/>
                  <a:gd name="connsiteX1" fmla="*/ 3107184 w 3576631"/>
                  <a:gd name="connsiteY1" fmla="*/ 665825 h 4998128"/>
                  <a:gd name="connsiteX2" fmla="*/ 3568823 w 3576631"/>
                  <a:gd name="connsiteY2" fmla="*/ 1846555 h 4998128"/>
                  <a:gd name="connsiteX3" fmla="*/ 3116062 w 3576631"/>
                  <a:gd name="connsiteY3" fmla="*/ 3027285 h 4998128"/>
                  <a:gd name="connsiteX4" fmla="*/ 3364637 w 3576631"/>
                  <a:gd name="connsiteY4" fmla="*/ 4314547 h 4998128"/>
                  <a:gd name="connsiteX5" fmla="*/ 3329126 w 3576631"/>
                  <a:gd name="connsiteY5" fmla="*/ 4385569 h 4998128"/>
                  <a:gd name="connsiteX6" fmla="*/ 3009530 w 3576631"/>
                  <a:gd name="connsiteY6" fmla="*/ 4776187 h 4998128"/>
                  <a:gd name="connsiteX7" fmla="*/ 2379215 w 3576631"/>
                  <a:gd name="connsiteY7" fmla="*/ 4678531 h 4998128"/>
                  <a:gd name="connsiteX8" fmla="*/ 1988598 w 3576631"/>
                  <a:gd name="connsiteY8" fmla="*/ 4998128 h 4998128"/>
                  <a:gd name="connsiteX9" fmla="*/ 1571348 w 3576631"/>
                  <a:gd name="connsiteY9" fmla="*/ 3852908 h 4998128"/>
                  <a:gd name="connsiteX10" fmla="*/ 994299 w 3576631"/>
                  <a:gd name="connsiteY10" fmla="*/ 3071673 h 4998128"/>
                  <a:gd name="connsiteX11" fmla="*/ 0 w 3576631"/>
                  <a:gd name="connsiteY11" fmla="*/ 2139518 h 4998128"/>
                  <a:gd name="connsiteX12" fmla="*/ 319596 w 3576631"/>
                  <a:gd name="connsiteY12" fmla="*/ 1171852 h 4998128"/>
                  <a:gd name="connsiteX13" fmla="*/ 213064 w 3576631"/>
                  <a:gd name="connsiteY13" fmla="*/ 594803 h 4998128"/>
                  <a:gd name="connsiteX14" fmla="*/ 1269507 w 3576631"/>
                  <a:gd name="connsiteY14" fmla="*/ 115409 h 4998128"/>
                  <a:gd name="connsiteX15" fmla="*/ 1837677 w 3576631"/>
                  <a:gd name="connsiteY15" fmla="*/ 0 h 4998128"/>
                  <a:gd name="connsiteX0" fmla="*/ 1837677 w 3576631"/>
                  <a:gd name="connsiteY0" fmla="*/ 0 h 4998128"/>
                  <a:gd name="connsiteX1" fmla="*/ 3107184 w 3576631"/>
                  <a:gd name="connsiteY1" fmla="*/ 665825 h 4998128"/>
                  <a:gd name="connsiteX2" fmla="*/ 3568823 w 3576631"/>
                  <a:gd name="connsiteY2" fmla="*/ 1846555 h 4998128"/>
                  <a:gd name="connsiteX3" fmla="*/ 3116062 w 3576631"/>
                  <a:gd name="connsiteY3" fmla="*/ 3027285 h 4998128"/>
                  <a:gd name="connsiteX4" fmla="*/ 3364637 w 3576631"/>
                  <a:gd name="connsiteY4" fmla="*/ 4314547 h 4998128"/>
                  <a:gd name="connsiteX5" fmla="*/ 3329126 w 3576631"/>
                  <a:gd name="connsiteY5" fmla="*/ 4385569 h 4998128"/>
                  <a:gd name="connsiteX6" fmla="*/ 3009530 w 3576631"/>
                  <a:gd name="connsiteY6" fmla="*/ 4776187 h 4998128"/>
                  <a:gd name="connsiteX7" fmla="*/ 2379215 w 3576631"/>
                  <a:gd name="connsiteY7" fmla="*/ 4678531 h 4998128"/>
                  <a:gd name="connsiteX8" fmla="*/ 1988598 w 3576631"/>
                  <a:gd name="connsiteY8" fmla="*/ 4998128 h 4998128"/>
                  <a:gd name="connsiteX9" fmla="*/ 1571348 w 3576631"/>
                  <a:gd name="connsiteY9" fmla="*/ 3852908 h 4998128"/>
                  <a:gd name="connsiteX10" fmla="*/ 994299 w 3576631"/>
                  <a:gd name="connsiteY10" fmla="*/ 3071673 h 4998128"/>
                  <a:gd name="connsiteX11" fmla="*/ 0 w 3576631"/>
                  <a:gd name="connsiteY11" fmla="*/ 2139518 h 4998128"/>
                  <a:gd name="connsiteX12" fmla="*/ 213064 w 3576631"/>
                  <a:gd name="connsiteY12" fmla="*/ 594803 h 4998128"/>
                  <a:gd name="connsiteX13" fmla="*/ 1269507 w 3576631"/>
                  <a:gd name="connsiteY13" fmla="*/ 115409 h 4998128"/>
                  <a:gd name="connsiteX14" fmla="*/ 1837677 w 3576631"/>
                  <a:gd name="connsiteY14" fmla="*/ 0 h 4998128"/>
                  <a:gd name="connsiteX0" fmla="*/ 1889465 w 3628419"/>
                  <a:gd name="connsiteY0" fmla="*/ 0 h 4998128"/>
                  <a:gd name="connsiteX1" fmla="*/ 3158972 w 3628419"/>
                  <a:gd name="connsiteY1" fmla="*/ 665825 h 4998128"/>
                  <a:gd name="connsiteX2" fmla="*/ 3620611 w 3628419"/>
                  <a:gd name="connsiteY2" fmla="*/ 1846555 h 4998128"/>
                  <a:gd name="connsiteX3" fmla="*/ 3167850 w 3628419"/>
                  <a:gd name="connsiteY3" fmla="*/ 3027285 h 4998128"/>
                  <a:gd name="connsiteX4" fmla="*/ 3416425 w 3628419"/>
                  <a:gd name="connsiteY4" fmla="*/ 4314547 h 4998128"/>
                  <a:gd name="connsiteX5" fmla="*/ 3380914 w 3628419"/>
                  <a:gd name="connsiteY5" fmla="*/ 4385569 h 4998128"/>
                  <a:gd name="connsiteX6" fmla="*/ 3061318 w 3628419"/>
                  <a:gd name="connsiteY6" fmla="*/ 4776187 h 4998128"/>
                  <a:gd name="connsiteX7" fmla="*/ 2431003 w 3628419"/>
                  <a:gd name="connsiteY7" fmla="*/ 4678531 h 4998128"/>
                  <a:gd name="connsiteX8" fmla="*/ 2040386 w 3628419"/>
                  <a:gd name="connsiteY8" fmla="*/ 4998128 h 4998128"/>
                  <a:gd name="connsiteX9" fmla="*/ 1623136 w 3628419"/>
                  <a:gd name="connsiteY9" fmla="*/ 3852908 h 4998128"/>
                  <a:gd name="connsiteX10" fmla="*/ 1046087 w 3628419"/>
                  <a:gd name="connsiteY10" fmla="*/ 3071673 h 4998128"/>
                  <a:gd name="connsiteX11" fmla="*/ 51788 w 3628419"/>
                  <a:gd name="connsiteY11" fmla="*/ 2139518 h 4998128"/>
                  <a:gd name="connsiteX12" fmla="*/ 264852 w 3628419"/>
                  <a:gd name="connsiteY12" fmla="*/ 594803 h 4998128"/>
                  <a:gd name="connsiteX13" fmla="*/ 1321295 w 3628419"/>
                  <a:gd name="connsiteY13" fmla="*/ 115409 h 4998128"/>
                  <a:gd name="connsiteX14" fmla="*/ 1889465 w 3628419"/>
                  <a:gd name="connsiteY14" fmla="*/ 0 h 4998128"/>
                  <a:gd name="connsiteX0" fmla="*/ 1870702 w 3609656"/>
                  <a:gd name="connsiteY0" fmla="*/ 0 h 4998128"/>
                  <a:gd name="connsiteX1" fmla="*/ 3140209 w 3609656"/>
                  <a:gd name="connsiteY1" fmla="*/ 665825 h 4998128"/>
                  <a:gd name="connsiteX2" fmla="*/ 3601848 w 3609656"/>
                  <a:gd name="connsiteY2" fmla="*/ 1846555 h 4998128"/>
                  <a:gd name="connsiteX3" fmla="*/ 3149087 w 3609656"/>
                  <a:gd name="connsiteY3" fmla="*/ 3027285 h 4998128"/>
                  <a:gd name="connsiteX4" fmla="*/ 3397662 w 3609656"/>
                  <a:gd name="connsiteY4" fmla="*/ 4314547 h 4998128"/>
                  <a:gd name="connsiteX5" fmla="*/ 3362151 w 3609656"/>
                  <a:gd name="connsiteY5" fmla="*/ 4385569 h 4998128"/>
                  <a:gd name="connsiteX6" fmla="*/ 3042555 w 3609656"/>
                  <a:gd name="connsiteY6" fmla="*/ 4776187 h 4998128"/>
                  <a:gd name="connsiteX7" fmla="*/ 2412240 w 3609656"/>
                  <a:gd name="connsiteY7" fmla="*/ 4678531 h 4998128"/>
                  <a:gd name="connsiteX8" fmla="*/ 2021623 w 3609656"/>
                  <a:gd name="connsiteY8" fmla="*/ 4998128 h 4998128"/>
                  <a:gd name="connsiteX9" fmla="*/ 1604373 w 3609656"/>
                  <a:gd name="connsiteY9" fmla="*/ 3852908 h 4998128"/>
                  <a:gd name="connsiteX10" fmla="*/ 1027324 w 3609656"/>
                  <a:gd name="connsiteY10" fmla="*/ 3071673 h 4998128"/>
                  <a:gd name="connsiteX11" fmla="*/ 33025 w 3609656"/>
                  <a:gd name="connsiteY11" fmla="*/ 2139518 h 4998128"/>
                  <a:gd name="connsiteX12" fmla="*/ 397010 w 3609656"/>
                  <a:gd name="connsiteY12" fmla="*/ 630314 h 4998128"/>
                  <a:gd name="connsiteX13" fmla="*/ 1302532 w 3609656"/>
                  <a:gd name="connsiteY13" fmla="*/ 115409 h 4998128"/>
                  <a:gd name="connsiteX14" fmla="*/ 1870702 w 3609656"/>
                  <a:gd name="connsiteY14" fmla="*/ 0 h 4998128"/>
                  <a:gd name="connsiteX0" fmla="*/ 1870702 w 3609656"/>
                  <a:gd name="connsiteY0" fmla="*/ 0 h 4998128"/>
                  <a:gd name="connsiteX1" fmla="*/ 3140209 w 3609656"/>
                  <a:gd name="connsiteY1" fmla="*/ 665825 h 4998128"/>
                  <a:gd name="connsiteX2" fmla="*/ 3601848 w 3609656"/>
                  <a:gd name="connsiteY2" fmla="*/ 1846555 h 4998128"/>
                  <a:gd name="connsiteX3" fmla="*/ 3149087 w 3609656"/>
                  <a:gd name="connsiteY3" fmla="*/ 3027285 h 4998128"/>
                  <a:gd name="connsiteX4" fmla="*/ 3397662 w 3609656"/>
                  <a:gd name="connsiteY4" fmla="*/ 4314547 h 4998128"/>
                  <a:gd name="connsiteX5" fmla="*/ 3362151 w 3609656"/>
                  <a:gd name="connsiteY5" fmla="*/ 4385569 h 4998128"/>
                  <a:gd name="connsiteX6" fmla="*/ 3042555 w 3609656"/>
                  <a:gd name="connsiteY6" fmla="*/ 4776187 h 4998128"/>
                  <a:gd name="connsiteX7" fmla="*/ 2412240 w 3609656"/>
                  <a:gd name="connsiteY7" fmla="*/ 4678531 h 4998128"/>
                  <a:gd name="connsiteX8" fmla="*/ 2021623 w 3609656"/>
                  <a:gd name="connsiteY8" fmla="*/ 4998128 h 4998128"/>
                  <a:gd name="connsiteX9" fmla="*/ 1604373 w 3609656"/>
                  <a:gd name="connsiteY9" fmla="*/ 3852908 h 4998128"/>
                  <a:gd name="connsiteX10" fmla="*/ 1027324 w 3609656"/>
                  <a:gd name="connsiteY10" fmla="*/ 3071673 h 4998128"/>
                  <a:gd name="connsiteX11" fmla="*/ 33025 w 3609656"/>
                  <a:gd name="connsiteY11" fmla="*/ 2139518 h 4998128"/>
                  <a:gd name="connsiteX12" fmla="*/ 397010 w 3609656"/>
                  <a:gd name="connsiteY12" fmla="*/ 630314 h 4998128"/>
                  <a:gd name="connsiteX13" fmla="*/ 1302532 w 3609656"/>
                  <a:gd name="connsiteY13" fmla="*/ 115409 h 4998128"/>
                  <a:gd name="connsiteX14" fmla="*/ 1870702 w 3609656"/>
                  <a:gd name="connsiteY14" fmla="*/ 0 h 4998128"/>
                  <a:gd name="connsiteX0" fmla="*/ 1870702 w 3609656"/>
                  <a:gd name="connsiteY0" fmla="*/ 92 h 4998220"/>
                  <a:gd name="connsiteX1" fmla="*/ 3140209 w 3609656"/>
                  <a:gd name="connsiteY1" fmla="*/ 665917 h 4998220"/>
                  <a:gd name="connsiteX2" fmla="*/ 3601848 w 3609656"/>
                  <a:gd name="connsiteY2" fmla="*/ 1846647 h 4998220"/>
                  <a:gd name="connsiteX3" fmla="*/ 3149087 w 3609656"/>
                  <a:gd name="connsiteY3" fmla="*/ 3027377 h 4998220"/>
                  <a:gd name="connsiteX4" fmla="*/ 3397662 w 3609656"/>
                  <a:gd name="connsiteY4" fmla="*/ 4314639 h 4998220"/>
                  <a:gd name="connsiteX5" fmla="*/ 3362151 w 3609656"/>
                  <a:gd name="connsiteY5" fmla="*/ 4385661 h 4998220"/>
                  <a:gd name="connsiteX6" fmla="*/ 3042555 w 3609656"/>
                  <a:gd name="connsiteY6" fmla="*/ 4776279 h 4998220"/>
                  <a:gd name="connsiteX7" fmla="*/ 2412240 w 3609656"/>
                  <a:gd name="connsiteY7" fmla="*/ 4678623 h 4998220"/>
                  <a:gd name="connsiteX8" fmla="*/ 2021623 w 3609656"/>
                  <a:gd name="connsiteY8" fmla="*/ 4998220 h 4998220"/>
                  <a:gd name="connsiteX9" fmla="*/ 1604373 w 3609656"/>
                  <a:gd name="connsiteY9" fmla="*/ 3853000 h 4998220"/>
                  <a:gd name="connsiteX10" fmla="*/ 1027324 w 3609656"/>
                  <a:gd name="connsiteY10" fmla="*/ 3071765 h 4998220"/>
                  <a:gd name="connsiteX11" fmla="*/ 33025 w 3609656"/>
                  <a:gd name="connsiteY11" fmla="*/ 2139610 h 4998220"/>
                  <a:gd name="connsiteX12" fmla="*/ 397010 w 3609656"/>
                  <a:gd name="connsiteY12" fmla="*/ 630406 h 4998220"/>
                  <a:gd name="connsiteX13" fmla="*/ 1870702 w 3609656"/>
                  <a:gd name="connsiteY13" fmla="*/ 92 h 4998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09656" h="4998220">
                    <a:moveTo>
                      <a:pt x="1870702" y="92"/>
                    </a:moveTo>
                    <a:cubicBezTo>
                      <a:pt x="2327902" y="6011"/>
                      <a:pt x="2851685" y="358158"/>
                      <a:pt x="3140209" y="665917"/>
                    </a:cubicBezTo>
                    <a:cubicBezTo>
                      <a:pt x="3428733" y="973676"/>
                      <a:pt x="3655114" y="1399804"/>
                      <a:pt x="3601848" y="1846647"/>
                    </a:cubicBezTo>
                    <a:cubicBezTo>
                      <a:pt x="3548582" y="2293490"/>
                      <a:pt x="3300007" y="2633800"/>
                      <a:pt x="3149087" y="3027377"/>
                    </a:cubicBezTo>
                    <a:lnTo>
                      <a:pt x="3397662" y="4314639"/>
                    </a:lnTo>
                    <a:cubicBezTo>
                      <a:pt x="3385825" y="4338313"/>
                      <a:pt x="3421335" y="4308721"/>
                      <a:pt x="3362151" y="4385661"/>
                    </a:cubicBezTo>
                    <a:cubicBezTo>
                      <a:pt x="3302967" y="4462601"/>
                      <a:pt x="3149087" y="4646073"/>
                      <a:pt x="3042555" y="4776279"/>
                    </a:cubicBezTo>
                    <a:cubicBezTo>
                      <a:pt x="2951101" y="4796602"/>
                      <a:pt x="2475034" y="4678623"/>
                      <a:pt x="2412240" y="4678623"/>
                    </a:cubicBezTo>
                    <a:lnTo>
                      <a:pt x="2021623" y="4998220"/>
                    </a:lnTo>
                    <a:lnTo>
                      <a:pt x="1604373" y="3853000"/>
                    </a:lnTo>
                    <a:lnTo>
                      <a:pt x="1027324" y="3071765"/>
                    </a:lnTo>
                    <a:lnTo>
                      <a:pt x="33025" y="2139610"/>
                    </a:lnTo>
                    <a:cubicBezTo>
                      <a:pt x="-97181" y="1726798"/>
                      <a:pt x="185426" y="967758"/>
                      <a:pt x="397010" y="630406"/>
                    </a:cubicBezTo>
                    <a:cubicBezTo>
                      <a:pt x="703289" y="273820"/>
                      <a:pt x="1413502" y="-5827"/>
                      <a:pt x="1870702" y="92"/>
                    </a:cubicBezTo>
                    <a:close/>
                  </a:path>
                </a:pathLst>
              </a:custGeom>
              <a:blipFill dpi="0" rotWithShape="1">
                <a:blip r:embed="rId2">
                  <a:extLst>
                    <a:ext uri="{28A0092B-C50C-407E-A947-70E740481C1C}">
                      <a14:useLocalDpi xmlns:a14="http://schemas.microsoft.com/office/drawing/2010/main" val="0"/>
                    </a:ext>
                  </a:extLst>
                </a:blip>
                <a:srcRect/>
                <a:tile tx="0" ty="0" sx="100000" sy="100000" flip="none" algn="tl"/>
              </a:blipFill>
              <a:ln w="50800" cap="flat" cmpd="sng" algn="ctr">
                <a:solidFill>
                  <a:schemeClr val="accent6">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cxnSp>
            <p:nvCxnSpPr>
              <p:cNvPr id="8" name="Straight Connector 7"/>
              <p:cNvCxnSpPr>
                <a:endCxn id="10" idx="2"/>
              </p:cNvCxnSpPr>
              <p:nvPr/>
            </p:nvCxnSpPr>
            <p:spPr bwMode="auto">
              <a:xfrm flipV="1">
                <a:off x="7735614" y="2065119"/>
                <a:ext cx="672191" cy="352261"/>
              </a:xfrm>
              <a:prstGeom prst="line">
                <a:avLst/>
              </a:prstGeom>
              <a:noFill/>
              <a:ln w="25400" cap="flat" cmpd="sng" algn="ctr">
                <a:solidFill>
                  <a:schemeClr val="tx1"/>
                </a:solidFill>
                <a:prstDash val="solid"/>
                <a:round/>
                <a:headEnd type="none" w="med" len="med"/>
                <a:tailEnd type="none" w="med" len="med"/>
              </a:ln>
              <a:effectLst/>
            </p:spPr>
          </p:cxnSp>
          <p:sp>
            <p:nvSpPr>
              <p:cNvPr id="10" name="Text Box 196"/>
              <p:cNvSpPr txBox="1">
                <a:spLocks noChangeArrowheads="1"/>
              </p:cNvSpPr>
              <p:nvPr/>
            </p:nvSpPr>
            <p:spPr bwMode="auto">
              <a:xfrm>
                <a:off x="7671609" y="1541899"/>
                <a:ext cx="147239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dirty="0">
                    <a:latin typeface="Arial" panose="020B0604020202020204" pitchFamily="34" charset="0"/>
                  </a:rPr>
                  <a:t>OBSERVATION</a:t>
                </a:r>
              </a:p>
              <a:p>
                <a:pPr eaLnBrk="0" hangingPunct="0"/>
                <a:r>
                  <a:rPr lang="en-US" altLang="en-US" sz="1400" dirty="0">
                    <a:latin typeface="Arial" panose="020B0604020202020204" pitchFamily="34" charset="0"/>
                  </a:rPr>
                  <a:t>WELL</a:t>
                </a:r>
              </a:p>
            </p:txBody>
          </p:sp>
          <p:sp>
            <p:nvSpPr>
              <p:cNvPr id="15" name="Text Box 196"/>
              <p:cNvSpPr txBox="1">
                <a:spLocks noChangeArrowheads="1"/>
              </p:cNvSpPr>
              <p:nvPr/>
            </p:nvSpPr>
            <p:spPr bwMode="auto">
              <a:xfrm>
                <a:off x="7648279" y="4836377"/>
                <a:ext cx="5549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4000" dirty="0">
                    <a:latin typeface="Arial" panose="020B0604020202020204" pitchFamily="34" charset="0"/>
                  </a:rPr>
                  <a:t>B</a:t>
                </a:r>
              </a:p>
            </p:txBody>
          </p:sp>
          <p:sp>
            <p:nvSpPr>
              <p:cNvPr id="21" name="Oval 20"/>
              <p:cNvSpPr/>
              <p:nvPr/>
            </p:nvSpPr>
            <p:spPr bwMode="auto">
              <a:xfrm>
                <a:off x="7757606" y="5440533"/>
                <a:ext cx="159798" cy="159798"/>
              </a:xfrm>
              <a:prstGeom prst="ellipse">
                <a:avLst/>
              </a:prstGeom>
              <a:solidFill>
                <a:schemeClr val="accent6">
                  <a:lumMod val="40000"/>
                  <a:lumOff val="60000"/>
                </a:schemeClr>
              </a:solidFill>
              <a:ln w="41275" cap="flat" cmpd="sng" algn="ctr">
                <a:solidFill>
                  <a:srgbClr val="FF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grpSp>
            <p:nvGrpSpPr>
              <p:cNvPr id="47" name="Group 46"/>
              <p:cNvGrpSpPr/>
              <p:nvPr/>
            </p:nvGrpSpPr>
            <p:grpSpPr>
              <a:xfrm>
                <a:off x="6795858" y="1756916"/>
                <a:ext cx="870012" cy="1482694"/>
                <a:chOff x="6795858" y="1756916"/>
                <a:chExt cx="870012" cy="1482694"/>
              </a:xfrm>
            </p:grpSpPr>
            <p:sp>
              <p:nvSpPr>
                <p:cNvPr id="14" name="Text Box 196"/>
                <p:cNvSpPr txBox="1">
                  <a:spLocks noChangeArrowheads="1"/>
                </p:cNvSpPr>
                <p:nvPr/>
              </p:nvSpPr>
              <p:spPr bwMode="auto">
                <a:xfrm>
                  <a:off x="6962211" y="1756916"/>
                  <a:ext cx="5549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4000" dirty="0">
                      <a:latin typeface="Arial" panose="020B0604020202020204" pitchFamily="34" charset="0"/>
                    </a:rPr>
                    <a:t>A</a:t>
                  </a:r>
                </a:p>
              </p:txBody>
            </p:sp>
            <p:sp>
              <p:nvSpPr>
                <p:cNvPr id="19" name="Oval 18"/>
                <p:cNvSpPr/>
                <p:nvPr/>
              </p:nvSpPr>
              <p:spPr bwMode="auto">
                <a:xfrm>
                  <a:off x="7506072" y="2440621"/>
                  <a:ext cx="159798" cy="159798"/>
                </a:xfrm>
                <a:prstGeom prst="ellipse">
                  <a:avLst/>
                </a:prstGeom>
                <a:solidFill>
                  <a:schemeClr val="accent6">
                    <a:lumMod val="40000"/>
                    <a:lumOff val="60000"/>
                  </a:schemeClr>
                </a:solidFill>
                <a:ln w="41275" cap="flat" cmpd="sng" algn="ctr">
                  <a:solidFill>
                    <a:srgbClr val="FF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24" name="Oval 23"/>
                <p:cNvSpPr/>
                <p:nvPr/>
              </p:nvSpPr>
              <p:spPr bwMode="auto">
                <a:xfrm>
                  <a:off x="7269334" y="2440621"/>
                  <a:ext cx="159798" cy="159798"/>
                </a:xfrm>
                <a:prstGeom prst="ellipse">
                  <a:avLst/>
                </a:prstGeom>
                <a:solidFill>
                  <a:schemeClr val="accent6">
                    <a:lumMod val="40000"/>
                    <a:lumOff val="60000"/>
                  </a:schemeClr>
                </a:solidFill>
                <a:ln w="41275" cap="flat" cmpd="sng" algn="ctr">
                  <a:solidFill>
                    <a:srgbClr val="FF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25" name="Oval 24"/>
                <p:cNvSpPr/>
                <p:nvPr/>
              </p:nvSpPr>
              <p:spPr bwMode="auto">
                <a:xfrm>
                  <a:off x="6795858" y="2440621"/>
                  <a:ext cx="159798" cy="159798"/>
                </a:xfrm>
                <a:prstGeom prst="ellipse">
                  <a:avLst/>
                </a:prstGeom>
                <a:solidFill>
                  <a:schemeClr val="accent6">
                    <a:lumMod val="40000"/>
                    <a:lumOff val="60000"/>
                  </a:schemeClr>
                </a:solidFill>
                <a:ln w="41275" cap="flat" cmpd="sng" algn="ctr">
                  <a:solidFill>
                    <a:srgbClr val="FF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26" name="Oval 25"/>
                <p:cNvSpPr/>
                <p:nvPr/>
              </p:nvSpPr>
              <p:spPr bwMode="auto">
                <a:xfrm>
                  <a:off x="7032596" y="2440621"/>
                  <a:ext cx="159798" cy="159798"/>
                </a:xfrm>
                <a:prstGeom prst="ellipse">
                  <a:avLst/>
                </a:prstGeom>
                <a:solidFill>
                  <a:schemeClr val="accent6">
                    <a:lumMod val="40000"/>
                    <a:lumOff val="60000"/>
                  </a:schemeClr>
                </a:solidFill>
                <a:ln w="41275" cap="flat" cmpd="sng" algn="ctr">
                  <a:solidFill>
                    <a:srgbClr val="FF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28" name="Oval 27"/>
                <p:cNvSpPr/>
                <p:nvPr/>
              </p:nvSpPr>
              <p:spPr bwMode="auto">
                <a:xfrm>
                  <a:off x="7393622" y="2662562"/>
                  <a:ext cx="159798" cy="159798"/>
                </a:xfrm>
                <a:prstGeom prst="ellipse">
                  <a:avLst/>
                </a:prstGeom>
                <a:solidFill>
                  <a:schemeClr val="accent6">
                    <a:lumMod val="40000"/>
                    <a:lumOff val="60000"/>
                  </a:schemeClr>
                </a:solidFill>
                <a:ln w="41275" cap="flat" cmpd="sng" algn="ctr">
                  <a:solidFill>
                    <a:srgbClr val="FF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29" name="Oval 28"/>
                <p:cNvSpPr/>
                <p:nvPr/>
              </p:nvSpPr>
              <p:spPr bwMode="auto">
                <a:xfrm>
                  <a:off x="6920146" y="2662562"/>
                  <a:ext cx="159798" cy="159798"/>
                </a:xfrm>
                <a:prstGeom prst="ellipse">
                  <a:avLst/>
                </a:prstGeom>
                <a:solidFill>
                  <a:schemeClr val="accent6">
                    <a:lumMod val="40000"/>
                    <a:lumOff val="60000"/>
                  </a:schemeClr>
                </a:solidFill>
                <a:ln w="41275" cap="flat" cmpd="sng" algn="ctr">
                  <a:solidFill>
                    <a:srgbClr val="FF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30" name="Oval 29"/>
                <p:cNvSpPr/>
                <p:nvPr/>
              </p:nvSpPr>
              <p:spPr bwMode="auto">
                <a:xfrm>
                  <a:off x="7156884" y="2662562"/>
                  <a:ext cx="159798" cy="159798"/>
                </a:xfrm>
                <a:prstGeom prst="ellipse">
                  <a:avLst/>
                </a:prstGeom>
                <a:solidFill>
                  <a:schemeClr val="accent6">
                    <a:lumMod val="40000"/>
                    <a:lumOff val="60000"/>
                  </a:schemeClr>
                </a:solidFill>
                <a:ln w="41275" cap="flat" cmpd="sng" algn="ctr">
                  <a:solidFill>
                    <a:srgbClr val="FF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31" name="Oval 30"/>
                <p:cNvSpPr/>
                <p:nvPr/>
              </p:nvSpPr>
              <p:spPr bwMode="auto">
                <a:xfrm>
                  <a:off x="7186475" y="3079812"/>
                  <a:ext cx="159798" cy="159798"/>
                </a:xfrm>
                <a:prstGeom prst="ellipse">
                  <a:avLst/>
                </a:prstGeom>
                <a:solidFill>
                  <a:schemeClr val="accent6">
                    <a:lumMod val="40000"/>
                    <a:lumOff val="60000"/>
                  </a:schemeClr>
                </a:solidFill>
                <a:ln w="41275" cap="flat" cmpd="sng" algn="ctr">
                  <a:solidFill>
                    <a:srgbClr val="FF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33" name="Oval 32"/>
                <p:cNvSpPr/>
                <p:nvPr/>
              </p:nvSpPr>
              <p:spPr bwMode="auto">
                <a:xfrm>
                  <a:off x="7062188" y="2884504"/>
                  <a:ext cx="159798" cy="159798"/>
                </a:xfrm>
                <a:prstGeom prst="ellipse">
                  <a:avLst/>
                </a:prstGeom>
                <a:solidFill>
                  <a:schemeClr val="accent6">
                    <a:lumMod val="40000"/>
                    <a:lumOff val="60000"/>
                  </a:schemeClr>
                </a:solidFill>
                <a:ln w="41275" cap="flat" cmpd="sng" algn="ctr">
                  <a:solidFill>
                    <a:srgbClr val="FF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34" name="Oval 33"/>
                <p:cNvSpPr/>
                <p:nvPr/>
              </p:nvSpPr>
              <p:spPr bwMode="auto">
                <a:xfrm>
                  <a:off x="7298926" y="2884504"/>
                  <a:ext cx="159798" cy="159798"/>
                </a:xfrm>
                <a:prstGeom prst="ellipse">
                  <a:avLst/>
                </a:prstGeom>
                <a:solidFill>
                  <a:schemeClr val="accent6">
                    <a:lumMod val="40000"/>
                    <a:lumOff val="60000"/>
                  </a:schemeClr>
                </a:solidFill>
                <a:ln w="41275" cap="flat" cmpd="sng" algn="ctr">
                  <a:solidFill>
                    <a:srgbClr val="FFFF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grpSp>
          <p:cxnSp>
            <p:nvCxnSpPr>
              <p:cNvPr id="50" name="Straight Connector 49"/>
              <p:cNvCxnSpPr>
                <a:stCxn id="7" idx="0"/>
              </p:cNvCxnSpPr>
              <p:nvPr/>
            </p:nvCxnSpPr>
            <p:spPr bwMode="auto">
              <a:xfrm flipV="1">
                <a:off x="6217742" y="5024762"/>
                <a:ext cx="245202" cy="440761"/>
              </a:xfrm>
              <a:prstGeom prst="line">
                <a:avLst/>
              </a:prstGeom>
              <a:noFill/>
              <a:ln w="25400" cap="flat" cmpd="sng" algn="ctr">
                <a:solidFill>
                  <a:schemeClr val="tx1"/>
                </a:solidFill>
                <a:prstDash val="solid"/>
                <a:round/>
                <a:headEnd type="none" w="med" len="med"/>
                <a:tailEnd type="none" w="med" len="med"/>
              </a:ln>
              <a:effectLst/>
            </p:spPr>
          </p:cxnSp>
        </p:grpSp>
      </p:grpSp>
      <p:grpSp>
        <p:nvGrpSpPr>
          <p:cNvPr id="49" name="Big Grid"/>
          <p:cNvGrpSpPr/>
          <p:nvPr/>
        </p:nvGrpSpPr>
        <p:grpSpPr>
          <a:xfrm>
            <a:off x="7663949" y="1184570"/>
            <a:ext cx="3614046" cy="5564640"/>
            <a:chOff x="5264459" y="1633491"/>
            <a:chExt cx="3240350" cy="4989251"/>
          </a:xfrm>
        </p:grpSpPr>
        <p:sp>
          <p:nvSpPr>
            <p:cNvPr id="36" name="Rectangle 35"/>
            <p:cNvSpPr/>
            <p:nvPr/>
          </p:nvSpPr>
          <p:spPr bwMode="auto">
            <a:xfrm>
              <a:off x="6889071" y="1633491"/>
              <a:ext cx="807869" cy="4989251"/>
            </a:xfrm>
            <a:prstGeom prst="rect">
              <a:avLst/>
            </a:prstGeom>
            <a:noFill/>
            <a:ln w="31750" cap="flat" cmpd="sng" algn="ctr">
              <a:solidFill>
                <a:schemeClr val="tx1">
                  <a:alpha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38" name="Rectangle 37"/>
            <p:cNvSpPr/>
            <p:nvPr/>
          </p:nvSpPr>
          <p:spPr bwMode="auto">
            <a:xfrm>
              <a:off x="6081203" y="1633491"/>
              <a:ext cx="807869" cy="3151573"/>
            </a:xfrm>
            <a:prstGeom prst="rect">
              <a:avLst/>
            </a:prstGeom>
            <a:noFill/>
            <a:ln w="31750" cap="flat" cmpd="sng" algn="ctr">
              <a:solidFill>
                <a:schemeClr val="tx1">
                  <a:alpha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37" name="Rectangle 36"/>
            <p:cNvSpPr/>
            <p:nvPr/>
          </p:nvSpPr>
          <p:spPr bwMode="auto">
            <a:xfrm>
              <a:off x="7696939" y="2254928"/>
              <a:ext cx="807869" cy="3773010"/>
            </a:xfrm>
            <a:prstGeom prst="rect">
              <a:avLst/>
            </a:prstGeom>
            <a:noFill/>
            <a:ln w="31750" cap="flat" cmpd="sng" algn="ctr">
              <a:solidFill>
                <a:schemeClr val="tx1">
                  <a:alpha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41" name="Rectangle 40"/>
            <p:cNvSpPr/>
            <p:nvPr/>
          </p:nvSpPr>
          <p:spPr bwMode="auto">
            <a:xfrm flipV="1">
              <a:off x="5264459" y="2263804"/>
              <a:ext cx="3240350" cy="639194"/>
            </a:xfrm>
            <a:prstGeom prst="rect">
              <a:avLst/>
            </a:prstGeom>
            <a:noFill/>
            <a:ln w="31750" cap="flat" cmpd="sng" algn="ctr">
              <a:solidFill>
                <a:schemeClr val="tx1">
                  <a:alpha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42" name="Rectangle 41"/>
            <p:cNvSpPr/>
            <p:nvPr/>
          </p:nvSpPr>
          <p:spPr bwMode="auto">
            <a:xfrm flipV="1">
              <a:off x="5264459" y="2894119"/>
              <a:ext cx="3240350" cy="639194"/>
            </a:xfrm>
            <a:prstGeom prst="rect">
              <a:avLst/>
            </a:prstGeom>
            <a:noFill/>
            <a:ln w="31750" cap="flat" cmpd="sng" algn="ctr">
              <a:solidFill>
                <a:schemeClr val="tx1">
                  <a:alpha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43" name="Rectangle 42"/>
            <p:cNvSpPr/>
            <p:nvPr/>
          </p:nvSpPr>
          <p:spPr bwMode="auto">
            <a:xfrm flipV="1">
              <a:off x="5264459" y="3524434"/>
              <a:ext cx="3240350" cy="639194"/>
            </a:xfrm>
            <a:prstGeom prst="rect">
              <a:avLst/>
            </a:prstGeom>
            <a:noFill/>
            <a:ln w="31750" cap="flat" cmpd="sng" algn="ctr">
              <a:solidFill>
                <a:schemeClr val="tx1">
                  <a:alpha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44" name="Rectangle 43"/>
            <p:cNvSpPr/>
            <p:nvPr/>
          </p:nvSpPr>
          <p:spPr bwMode="auto">
            <a:xfrm flipV="1">
              <a:off x="6090081" y="4145871"/>
              <a:ext cx="2414727" cy="639194"/>
            </a:xfrm>
            <a:prstGeom prst="rect">
              <a:avLst/>
            </a:prstGeom>
            <a:noFill/>
            <a:ln w="31750" cap="flat" cmpd="sng" algn="ctr">
              <a:solidFill>
                <a:schemeClr val="tx1">
                  <a:alpha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45" name="Rectangle 44"/>
            <p:cNvSpPr/>
            <p:nvPr/>
          </p:nvSpPr>
          <p:spPr bwMode="auto">
            <a:xfrm flipV="1">
              <a:off x="6889072" y="5379867"/>
              <a:ext cx="1615736" cy="639194"/>
            </a:xfrm>
            <a:prstGeom prst="rect">
              <a:avLst/>
            </a:prstGeom>
            <a:noFill/>
            <a:ln w="31750" cap="flat" cmpd="sng" algn="ctr">
              <a:solidFill>
                <a:schemeClr val="tx1">
                  <a:alpha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grpSp>
      <p:grpSp>
        <p:nvGrpSpPr>
          <p:cNvPr id="56" name="Fine"/>
          <p:cNvGrpSpPr/>
          <p:nvPr/>
        </p:nvGrpSpPr>
        <p:grpSpPr>
          <a:xfrm>
            <a:off x="7672827" y="1183542"/>
            <a:ext cx="3614046" cy="5574541"/>
            <a:chOff x="5273337" y="1633491"/>
            <a:chExt cx="3240350" cy="4998128"/>
          </a:xfrm>
        </p:grpSpPr>
        <p:sp>
          <p:nvSpPr>
            <p:cNvPr id="46" name="Rectangle 45"/>
            <p:cNvSpPr/>
            <p:nvPr/>
          </p:nvSpPr>
          <p:spPr bwMode="auto">
            <a:xfrm flipV="1">
              <a:off x="5273337" y="2467990"/>
              <a:ext cx="3240350" cy="186433"/>
            </a:xfrm>
            <a:prstGeom prst="rect">
              <a:avLst/>
            </a:prstGeom>
            <a:noFill/>
            <a:ln w="31750" cap="flat" cmpd="sng" algn="ctr">
              <a:solidFill>
                <a:schemeClr val="tx1">
                  <a:alpha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53" name="Rectangle 52"/>
            <p:cNvSpPr/>
            <p:nvPr/>
          </p:nvSpPr>
          <p:spPr bwMode="auto">
            <a:xfrm flipV="1">
              <a:off x="5273337" y="3107182"/>
              <a:ext cx="3240350" cy="186433"/>
            </a:xfrm>
            <a:prstGeom prst="rect">
              <a:avLst/>
            </a:prstGeom>
            <a:noFill/>
            <a:ln w="31750" cap="flat" cmpd="sng" algn="ctr">
              <a:solidFill>
                <a:schemeClr val="tx1">
                  <a:alpha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54" name="Rectangle 53"/>
            <p:cNvSpPr/>
            <p:nvPr/>
          </p:nvSpPr>
          <p:spPr bwMode="auto">
            <a:xfrm flipV="1">
              <a:off x="7155403" y="1633491"/>
              <a:ext cx="248574" cy="4998128"/>
            </a:xfrm>
            <a:prstGeom prst="rect">
              <a:avLst/>
            </a:prstGeom>
            <a:noFill/>
            <a:ln w="31750" cap="flat" cmpd="sng" algn="ctr">
              <a:solidFill>
                <a:schemeClr val="tx1">
                  <a:alpha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55" name="Rectangle 54"/>
            <p:cNvSpPr/>
            <p:nvPr/>
          </p:nvSpPr>
          <p:spPr bwMode="auto">
            <a:xfrm flipV="1">
              <a:off x="6400801" y="1633491"/>
              <a:ext cx="231227" cy="3148716"/>
            </a:xfrm>
            <a:prstGeom prst="rect">
              <a:avLst/>
            </a:prstGeom>
            <a:noFill/>
            <a:ln w="31750" cap="flat" cmpd="sng" algn="ctr">
              <a:solidFill>
                <a:schemeClr val="tx1">
                  <a:alpha val="5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grpSp>
      <p:pic>
        <p:nvPicPr>
          <p:cNvPr id="60" name="Picture 5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4916" y="3236334"/>
            <a:ext cx="5105283" cy="1485681"/>
          </a:xfrm>
          <a:prstGeom prst="rect">
            <a:avLst/>
          </a:prstGeom>
          <a:solidFill>
            <a:schemeClr val="bg1"/>
          </a:solidFill>
        </p:spPr>
      </p:pic>
      <p:pic>
        <p:nvPicPr>
          <p:cNvPr id="61" name="Picture 6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4916" y="3236334"/>
            <a:ext cx="5105283" cy="1485681"/>
          </a:xfrm>
          <a:prstGeom prst="rect">
            <a:avLst/>
          </a:prstGeom>
          <a:solidFill>
            <a:schemeClr val="bg1"/>
          </a:solidFill>
        </p:spPr>
      </p:pic>
      <p:sp>
        <p:nvSpPr>
          <p:cNvPr id="62" name="Rectangle 61"/>
          <p:cNvSpPr/>
          <p:nvPr/>
        </p:nvSpPr>
        <p:spPr bwMode="auto">
          <a:xfrm>
            <a:off x="5168542" y="3267866"/>
            <a:ext cx="914400" cy="1429408"/>
          </a:xfrm>
          <a:prstGeom prst="rect">
            <a:avLst/>
          </a:prstGeom>
          <a:solidFill>
            <a:srgbClr val="FFFF00">
              <a:alpha val="20000"/>
            </a:srgbClr>
          </a:solidFill>
          <a:ln w="412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Tree>
    <p:extLst>
      <p:ext uri="{BB962C8B-B14F-4D97-AF65-F5344CB8AC3E}">
        <p14:creationId xmlns:p14="http://schemas.microsoft.com/office/powerpoint/2010/main" val="1977910846"/>
      </p:ext>
    </p:extLst>
  </p:cSld>
  <p:clrMapOvr>
    <a:masterClrMapping/>
  </p:clrMapOvr>
  <p:transition advTm="15000">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56"/>
                                        </p:tgtEl>
                                      </p:cBhvr>
                                    </p:animEffect>
                                    <p:set>
                                      <p:cBhvr>
                                        <p:cTn id="15" dur="1" fill="hold">
                                          <p:stCondLst>
                                            <p:cond delay="499"/>
                                          </p:stCondLst>
                                        </p:cTn>
                                        <p:tgtEl>
                                          <p:spTgt spid="5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wipe(up)">
                                      <p:cBhvr>
                                        <p:cTn id="20" dur="500"/>
                                        <p:tgtEl>
                                          <p:spTgt spid="6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879566"/>
            <a:ext cx="9144000" cy="5683966"/>
          </a:xfrm>
        </p:spPr>
        <p:txBody>
          <a:bodyPr/>
          <a:lstStyle/>
          <a:p>
            <a:r>
              <a:rPr lang="en-US" sz="11500" dirty="0"/>
              <a:t>FLOW</a:t>
            </a:r>
            <a:br>
              <a:rPr lang="en-US" sz="11500" dirty="0"/>
            </a:br>
            <a:r>
              <a:rPr lang="en-US" sz="11500" dirty="0"/>
              <a:t>MODELS</a:t>
            </a:r>
            <a:br>
              <a:rPr lang="en-US" sz="11500" dirty="0"/>
            </a:br>
            <a:r>
              <a:rPr lang="en-US" sz="4400" dirty="0"/>
              <a:t> ─●─</a:t>
            </a:r>
            <a:br>
              <a:rPr lang="en-US" sz="4400" dirty="0"/>
            </a:br>
            <a:r>
              <a:rPr lang="en-US" sz="4400" dirty="0"/>
              <a:t>Consistent Stories—Not Data</a:t>
            </a:r>
            <a:endParaRPr lang="en-US" sz="11500" dirty="0"/>
          </a:p>
        </p:txBody>
      </p:sp>
    </p:spTree>
    <p:extLst>
      <p:ext uri="{BB962C8B-B14F-4D97-AF65-F5344CB8AC3E}">
        <p14:creationId xmlns:p14="http://schemas.microsoft.com/office/powerpoint/2010/main" val="3488325694"/>
      </p:ext>
    </p:extLst>
  </p:cSld>
  <p:clrMapOvr>
    <a:masterClrMapping/>
  </p:clrMapOvr>
  <p:transition advTm="15000">
    <p:wipe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Arrays</a:t>
            </a:r>
          </a:p>
        </p:txBody>
      </p:sp>
      <p:sp>
        <p:nvSpPr>
          <p:cNvPr id="3" name="Content Placeholder 2"/>
          <p:cNvSpPr>
            <a:spLocks noGrp="1"/>
          </p:cNvSpPr>
          <p:nvPr>
            <p:ph idx="1"/>
          </p:nvPr>
        </p:nvSpPr>
        <p:spPr>
          <a:xfrm>
            <a:off x="534913" y="1103884"/>
            <a:ext cx="7155294" cy="5408924"/>
          </a:xfrm>
        </p:spPr>
        <p:txBody>
          <a:bodyPr/>
          <a:lstStyle/>
          <a:p>
            <a:pPr>
              <a:spcBef>
                <a:spcPts val="300"/>
              </a:spcBef>
            </a:pPr>
            <a:r>
              <a:rPr lang="en-US" dirty="0"/>
              <a:t>Distribute hydraulic properties</a:t>
            </a:r>
          </a:p>
          <a:p>
            <a:pPr lvl="1">
              <a:spcBef>
                <a:spcPts val="300"/>
              </a:spcBef>
            </a:pPr>
            <a:r>
              <a:rPr lang="en-US" dirty="0"/>
              <a:t>Must fill entire model</a:t>
            </a:r>
          </a:p>
          <a:p>
            <a:pPr lvl="1">
              <a:spcBef>
                <a:spcPts val="300"/>
              </a:spcBef>
            </a:pPr>
            <a:r>
              <a:rPr lang="en-US" dirty="0"/>
              <a:t>Specify in arrays, many values</a:t>
            </a:r>
          </a:p>
          <a:p>
            <a:pPr lvl="1">
              <a:spcBef>
                <a:spcPts val="300"/>
              </a:spcBef>
            </a:pPr>
            <a:r>
              <a:rPr lang="en-US" dirty="0"/>
              <a:t>Can change cells from squares to other shapes, same extrapolation problem</a:t>
            </a:r>
          </a:p>
          <a:p>
            <a:pPr>
              <a:spcBef>
                <a:spcPts val="300"/>
              </a:spcBef>
            </a:pPr>
            <a:r>
              <a:rPr lang="en-US" dirty="0"/>
              <a:t>Eagle Valley example</a:t>
            </a:r>
          </a:p>
          <a:p>
            <a:pPr lvl="1">
              <a:spcBef>
                <a:spcPts val="300"/>
              </a:spcBef>
            </a:pPr>
            <a:r>
              <a:rPr lang="en-US" dirty="0"/>
              <a:t>186 by 130 = 24,180 cells</a:t>
            </a:r>
          </a:p>
          <a:p>
            <a:pPr lvl="1">
              <a:spcBef>
                <a:spcPts val="300"/>
              </a:spcBef>
            </a:pPr>
            <a:r>
              <a:rPr lang="en-US" dirty="0"/>
              <a:t>Active cells still 12,183 values</a:t>
            </a:r>
          </a:p>
          <a:p>
            <a:pPr lvl="1">
              <a:spcBef>
                <a:spcPts val="300"/>
              </a:spcBef>
            </a:pPr>
            <a:r>
              <a:rPr lang="en-US" dirty="0"/>
              <a:t>Less than 200 wells</a:t>
            </a:r>
          </a:p>
          <a:p>
            <a:pPr>
              <a:spcBef>
                <a:spcPts val="300"/>
              </a:spcBef>
            </a:pPr>
            <a:r>
              <a:rPr lang="en-US" dirty="0"/>
              <a:t>Numbers exceed ignorance, </a:t>
            </a:r>
            <a:br>
              <a:rPr lang="en-US" dirty="0"/>
            </a:br>
            <a:r>
              <a:rPr lang="en-US" dirty="0"/>
              <a:t>Must extrapolate</a:t>
            </a:r>
          </a:p>
        </p:txBody>
      </p:sp>
      <p:pic>
        <p:nvPicPr>
          <p:cNvPr id="4" name="Base">
            <a:extLst>
              <a:ext uri="{FF2B5EF4-FFF2-40B4-BE49-F238E27FC236}">
                <a16:creationId xmlns:a16="http://schemas.microsoft.com/office/drawing/2014/main" id="{2A71D778-3C31-DFC3-4046-15DA6EB0CD79}"/>
              </a:ext>
            </a:extLst>
          </p:cNvPr>
          <p:cNvPicPr>
            <a:picLocks noChangeAspect="1" noChangeArrowheads="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bwMode="auto">
          <a:xfrm>
            <a:off x="7773394" y="1103884"/>
            <a:ext cx="4194889" cy="5701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ound">
            <a:extLst>
              <a:ext uri="{FF2B5EF4-FFF2-40B4-BE49-F238E27FC236}">
                <a16:creationId xmlns:a16="http://schemas.microsoft.com/office/drawing/2014/main" id="{B1B22025-507A-D0C7-20A4-E2D43539575B}"/>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767719" y="1103884"/>
            <a:ext cx="4206240" cy="5701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EV_Grid">
            <a:extLst>
              <a:ext uri="{FF2B5EF4-FFF2-40B4-BE49-F238E27FC236}">
                <a16:creationId xmlns:a16="http://schemas.microsoft.com/office/drawing/2014/main" id="{808FE1B5-FDA5-829D-F79B-FB6D12141B43}"/>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7767719" y="1103884"/>
            <a:ext cx="4206240" cy="5701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BarScale">
            <a:extLst>
              <a:ext uri="{FF2B5EF4-FFF2-40B4-BE49-F238E27FC236}">
                <a16:creationId xmlns:a16="http://schemas.microsoft.com/office/drawing/2014/main" id="{B8F3F653-2637-1F13-C2D3-9D0ED7B07C8A}"/>
              </a:ext>
            </a:extLst>
          </p:cNvPr>
          <p:cNvGrpSpPr/>
          <p:nvPr/>
        </p:nvGrpSpPr>
        <p:grpSpPr>
          <a:xfrm>
            <a:off x="10545901" y="6254289"/>
            <a:ext cx="1307454" cy="460375"/>
            <a:chOff x="2327861" y="5759200"/>
            <a:chExt cx="1100138" cy="460375"/>
          </a:xfrm>
        </p:grpSpPr>
        <p:sp>
          <p:nvSpPr>
            <p:cNvPr id="8" name="Rectangle 6">
              <a:extLst>
                <a:ext uri="{FF2B5EF4-FFF2-40B4-BE49-F238E27FC236}">
                  <a16:creationId xmlns:a16="http://schemas.microsoft.com/office/drawing/2014/main" id="{A07428D7-EAD2-264A-F9D4-AA3BAC510025}"/>
                </a:ext>
              </a:extLst>
            </p:cNvPr>
            <p:cNvSpPr>
              <a:spLocks noChangeArrowheads="1"/>
            </p:cNvSpPr>
            <p:nvPr/>
          </p:nvSpPr>
          <p:spPr bwMode="auto">
            <a:xfrm>
              <a:off x="2358023" y="5789362"/>
              <a:ext cx="520700" cy="400050"/>
            </a:xfrm>
            <a:prstGeom prst="rect">
              <a:avLst/>
            </a:prstGeom>
            <a:solidFill>
              <a:schemeClr val="tx1"/>
            </a:solidFill>
            <a:ln>
              <a:solidFill>
                <a:srgbClr val="FFFF00"/>
              </a:solidFill>
            </a:ln>
          </p:spPr>
          <p:txBody>
            <a:bodyPr vert="horz" wrap="square" lIns="91440" tIns="45720" rIns="91440" bIns="45720" numCol="1" anchor="t" anchorCtr="0" compatLnSpc="1">
              <a:prstTxWarp prst="textNoShape">
                <a:avLst/>
              </a:prstTxWarp>
            </a:bodyPr>
            <a:lstStyle/>
            <a:p>
              <a:endParaRPr lang="en-US" dirty="0"/>
            </a:p>
          </p:txBody>
        </p:sp>
        <p:sp>
          <p:nvSpPr>
            <p:cNvPr id="9" name="Freeform 7">
              <a:extLst>
                <a:ext uri="{FF2B5EF4-FFF2-40B4-BE49-F238E27FC236}">
                  <a16:creationId xmlns:a16="http://schemas.microsoft.com/office/drawing/2014/main" id="{A3F6272F-F020-F98F-3BBD-BB1A2853DCA6}"/>
                </a:ext>
              </a:extLst>
            </p:cNvPr>
            <p:cNvSpPr>
              <a:spLocks noEditPoints="1"/>
            </p:cNvSpPr>
            <p:nvPr/>
          </p:nvSpPr>
          <p:spPr bwMode="auto">
            <a:xfrm>
              <a:off x="2327861" y="5759200"/>
              <a:ext cx="579438" cy="460375"/>
            </a:xfrm>
            <a:custGeom>
              <a:avLst/>
              <a:gdLst>
                <a:gd name="T0" fmla="*/ 0 w 928"/>
                <a:gd name="T1" fmla="*/ 48 h 736"/>
                <a:gd name="T2" fmla="*/ 48 w 928"/>
                <a:gd name="T3" fmla="*/ 0 h 736"/>
                <a:gd name="T4" fmla="*/ 880 w 928"/>
                <a:gd name="T5" fmla="*/ 0 h 736"/>
                <a:gd name="T6" fmla="*/ 928 w 928"/>
                <a:gd name="T7" fmla="*/ 48 h 736"/>
                <a:gd name="T8" fmla="*/ 928 w 928"/>
                <a:gd name="T9" fmla="*/ 688 h 736"/>
                <a:gd name="T10" fmla="*/ 880 w 928"/>
                <a:gd name="T11" fmla="*/ 736 h 736"/>
                <a:gd name="T12" fmla="*/ 48 w 928"/>
                <a:gd name="T13" fmla="*/ 736 h 736"/>
                <a:gd name="T14" fmla="*/ 0 w 928"/>
                <a:gd name="T15" fmla="*/ 688 h 736"/>
                <a:gd name="T16" fmla="*/ 0 w 928"/>
                <a:gd name="T17" fmla="*/ 48 h 736"/>
                <a:gd name="T18" fmla="*/ 96 w 928"/>
                <a:gd name="T19" fmla="*/ 688 h 736"/>
                <a:gd name="T20" fmla="*/ 48 w 928"/>
                <a:gd name="T21" fmla="*/ 640 h 736"/>
                <a:gd name="T22" fmla="*/ 880 w 928"/>
                <a:gd name="T23" fmla="*/ 640 h 736"/>
                <a:gd name="T24" fmla="*/ 832 w 928"/>
                <a:gd name="T25" fmla="*/ 688 h 736"/>
                <a:gd name="T26" fmla="*/ 832 w 928"/>
                <a:gd name="T27" fmla="*/ 48 h 736"/>
                <a:gd name="T28" fmla="*/ 880 w 928"/>
                <a:gd name="T29" fmla="*/ 96 h 736"/>
                <a:gd name="T30" fmla="*/ 48 w 928"/>
                <a:gd name="T31" fmla="*/ 96 h 736"/>
                <a:gd name="T32" fmla="*/ 96 w 928"/>
                <a:gd name="T33" fmla="*/ 48 h 736"/>
                <a:gd name="T34" fmla="*/ 96 w 928"/>
                <a:gd name="T35" fmla="*/ 688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8" h="736">
                  <a:moveTo>
                    <a:pt x="0" y="48"/>
                  </a:moveTo>
                  <a:cubicBezTo>
                    <a:pt x="0" y="22"/>
                    <a:pt x="22" y="0"/>
                    <a:pt x="48" y="0"/>
                  </a:cubicBezTo>
                  <a:lnTo>
                    <a:pt x="880" y="0"/>
                  </a:lnTo>
                  <a:cubicBezTo>
                    <a:pt x="907" y="0"/>
                    <a:pt x="928" y="22"/>
                    <a:pt x="928" y="48"/>
                  </a:cubicBezTo>
                  <a:lnTo>
                    <a:pt x="928" y="688"/>
                  </a:lnTo>
                  <a:cubicBezTo>
                    <a:pt x="928" y="715"/>
                    <a:pt x="907" y="736"/>
                    <a:pt x="880" y="736"/>
                  </a:cubicBezTo>
                  <a:lnTo>
                    <a:pt x="48" y="736"/>
                  </a:lnTo>
                  <a:cubicBezTo>
                    <a:pt x="22" y="736"/>
                    <a:pt x="0" y="715"/>
                    <a:pt x="0" y="688"/>
                  </a:cubicBezTo>
                  <a:lnTo>
                    <a:pt x="0" y="48"/>
                  </a:lnTo>
                  <a:close/>
                  <a:moveTo>
                    <a:pt x="96" y="688"/>
                  </a:moveTo>
                  <a:lnTo>
                    <a:pt x="48" y="640"/>
                  </a:lnTo>
                  <a:lnTo>
                    <a:pt x="880" y="640"/>
                  </a:lnTo>
                  <a:lnTo>
                    <a:pt x="832" y="688"/>
                  </a:lnTo>
                  <a:lnTo>
                    <a:pt x="832" y="48"/>
                  </a:lnTo>
                  <a:lnTo>
                    <a:pt x="880" y="96"/>
                  </a:lnTo>
                  <a:lnTo>
                    <a:pt x="48" y="96"/>
                  </a:lnTo>
                  <a:lnTo>
                    <a:pt x="96" y="48"/>
                  </a:lnTo>
                  <a:lnTo>
                    <a:pt x="96" y="688"/>
                  </a:lnTo>
                  <a:close/>
                </a:path>
              </a:pathLst>
            </a:custGeom>
            <a:solidFill>
              <a:srgbClr val="FFFF00"/>
            </a:solidFill>
            <a:ln w="0" cap="flat">
              <a:solidFill>
                <a:srgbClr val="FFFF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Rectangle 8">
              <a:extLst>
                <a:ext uri="{FF2B5EF4-FFF2-40B4-BE49-F238E27FC236}">
                  <a16:creationId xmlns:a16="http://schemas.microsoft.com/office/drawing/2014/main" id="{1AECA118-8A0D-D34A-51F3-39FE189204C5}"/>
                </a:ext>
              </a:extLst>
            </p:cNvPr>
            <p:cNvSpPr>
              <a:spLocks noChangeArrowheads="1"/>
            </p:cNvSpPr>
            <p:nvPr/>
          </p:nvSpPr>
          <p:spPr bwMode="auto">
            <a:xfrm>
              <a:off x="2878723" y="5789362"/>
              <a:ext cx="519113" cy="400050"/>
            </a:xfrm>
            <a:prstGeom prst="rect">
              <a:avLst/>
            </a:prstGeom>
            <a:solidFill>
              <a:srgbClr val="FFFF0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774FAC37-3B37-F21F-F44C-5D7568AF97B1}"/>
                </a:ext>
              </a:extLst>
            </p:cNvPr>
            <p:cNvSpPr>
              <a:spLocks noEditPoints="1"/>
            </p:cNvSpPr>
            <p:nvPr/>
          </p:nvSpPr>
          <p:spPr bwMode="auto">
            <a:xfrm>
              <a:off x="2848561" y="5759200"/>
              <a:ext cx="579438" cy="460375"/>
            </a:xfrm>
            <a:custGeom>
              <a:avLst/>
              <a:gdLst>
                <a:gd name="T0" fmla="*/ 0 w 928"/>
                <a:gd name="T1" fmla="*/ 48 h 736"/>
                <a:gd name="T2" fmla="*/ 48 w 928"/>
                <a:gd name="T3" fmla="*/ 0 h 736"/>
                <a:gd name="T4" fmla="*/ 880 w 928"/>
                <a:gd name="T5" fmla="*/ 0 h 736"/>
                <a:gd name="T6" fmla="*/ 928 w 928"/>
                <a:gd name="T7" fmla="*/ 48 h 736"/>
                <a:gd name="T8" fmla="*/ 928 w 928"/>
                <a:gd name="T9" fmla="*/ 688 h 736"/>
                <a:gd name="T10" fmla="*/ 880 w 928"/>
                <a:gd name="T11" fmla="*/ 736 h 736"/>
                <a:gd name="T12" fmla="*/ 48 w 928"/>
                <a:gd name="T13" fmla="*/ 736 h 736"/>
                <a:gd name="T14" fmla="*/ 0 w 928"/>
                <a:gd name="T15" fmla="*/ 688 h 736"/>
                <a:gd name="T16" fmla="*/ 0 w 928"/>
                <a:gd name="T17" fmla="*/ 48 h 736"/>
                <a:gd name="T18" fmla="*/ 96 w 928"/>
                <a:gd name="T19" fmla="*/ 688 h 736"/>
                <a:gd name="T20" fmla="*/ 48 w 928"/>
                <a:gd name="T21" fmla="*/ 640 h 736"/>
                <a:gd name="T22" fmla="*/ 880 w 928"/>
                <a:gd name="T23" fmla="*/ 640 h 736"/>
                <a:gd name="T24" fmla="*/ 832 w 928"/>
                <a:gd name="T25" fmla="*/ 688 h 736"/>
                <a:gd name="T26" fmla="*/ 832 w 928"/>
                <a:gd name="T27" fmla="*/ 48 h 736"/>
                <a:gd name="T28" fmla="*/ 880 w 928"/>
                <a:gd name="T29" fmla="*/ 96 h 736"/>
                <a:gd name="T30" fmla="*/ 48 w 928"/>
                <a:gd name="T31" fmla="*/ 96 h 736"/>
                <a:gd name="T32" fmla="*/ 96 w 928"/>
                <a:gd name="T33" fmla="*/ 48 h 736"/>
                <a:gd name="T34" fmla="*/ 96 w 928"/>
                <a:gd name="T35" fmla="*/ 688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8" h="736">
                  <a:moveTo>
                    <a:pt x="0" y="48"/>
                  </a:moveTo>
                  <a:cubicBezTo>
                    <a:pt x="0" y="22"/>
                    <a:pt x="22" y="0"/>
                    <a:pt x="48" y="0"/>
                  </a:cubicBezTo>
                  <a:lnTo>
                    <a:pt x="880" y="0"/>
                  </a:lnTo>
                  <a:cubicBezTo>
                    <a:pt x="907" y="0"/>
                    <a:pt x="928" y="22"/>
                    <a:pt x="928" y="48"/>
                  </a:cubicBezTo>
                  <a:lnTo>
                    <a:pt x="928" y="688"/>
                  </a:lnTo>
                  <a:cubicBezTo>
                    <a:pt x="928" y="715"/>
                    <a:pt x="907" y="736"/>
                    <a:pt x="880" y="736"/>
                  </a:cubicBezTo>
                  <a:lnTo>
                    <a:pt x="48" y="736"/>
                  </a:lnTo>
                  <a:cubicBezTo>
                    <a:pt x="22" y="736"/>
                    <a:pt x="0" y="715"/>
                    <a:pt x="0" y="688"/>
                  </a:cubicBezTo>
                  <a:lnTo>
                    <a:pt x="0" y="48"/>
                  </a:lnTo>
                  <a:close/>
                  <a:moveTo>
                    <a:pt x="96" y="688"/>
                  </a:moveTo>
                  <a:lnTo>
                    <a:pt x="48" y="640"/>
                  </a:lnTo>
                  <a:lnTo>
                    <a:pt x="880" y="640"/>
                  </a:lnTo>
                  <a:lnTo>
                    <a:pt x="832" y="688"/>
                  </a:lnTo>
                  <a:lnTo>
                    <a:pt x="832" y="48"/>
                  </a:lnTo>
                  <a:lnTo>
                    <a:pt x="880" y="96"/>
                  </a:lnTo>
                  <a:lnTo>
                    <a:pt x="48" y="96"/>
                  </a:lnTo>
                  <a:lnTo>
                    <a:pt x="96" y="48"/>
                  </a:lnTo>
                  <a:lnTo>
                    <a:pt x="96" y="68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Rectangle 10">
              <a:extLst>
                <a:ext uri="{FF2B5EF4-FFF2-40B4-BE49-F238E27FC236}">
                  <a16:creationId xmlns:a16="http://schemas.microsoft.com/office/drawing/2014/main" id="{039D59D6-840D-335C-435E-B125EECD5FDD}"/>
                </a:ext>
              </a:extLst>
            </p:cNvPr>
            <p:cNvSpPr>
              <a:spLocks noChangeArrowheads="1"/>
            </p:cNvSpPr>
            <p:nvPr/>
          </p:nvSpPr>
          <p:spPr bwMode="auto">
            <a:xfrm>
              <a:off x="2963017" y="5866248"/>
              <a:ext cx="35743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l"/>
              <a:r>
                <a:rPr lang="en-US" sz="1700" dirty="0">
                  <a:solidFill>
                    <a:srgbClr val="000000"/>
                  </a:solidFill>
                  <a:latin typeface="Arial" pitchFamily="34" charset="0"/>
                  <a:cs typeface="Arial" pitchFamily="34" charset="0"/>
                </a:rPr>
                <a:t>1 MI</a:t>
              </a:r>
              <a:endParaRPr lang="en-US" sz="1800" b="0" dirty="0">
                <a:latin typeface="Arial" pitchFamily="34" charset="0"/>
                <a:cs typeface="Arial" pitchFamily="34" charset="0"/>
              </a:endParaRPr>
            </a:p>
          </p:txBody>
        </p:sp>
      </p:grpSp>
      <p:pic>
        <p:nvPicPr>
          <p:cNvPr id="15" name="BigWELL">
            <a:extLst>
              <a:ext uri="{FF2B5EF4-FFF2-40B4-BE49-F238E27FC236}">
                <a16:creationId xmlns:a16="http://schemas.microsoft.com/office/drawing/2014/main" id="{1D1EF28F-8329-14A0-F375-CC5F7B706C3C}"/>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781921" y="1113544"/>
            <a:ext cx="4206240" cy="5699760"/>
          </a:xfrm>
          <a:prstGeom prst="rect">
            <a:avLst/>
          </a:prstGeom>
        </p:spPr>
      </p:pic>
      <p:pic>
        <p:nvPicPr>
          <p:cNvPr id="16" name="TinyWELL">
            <a:extLst>
              <a:ext uri="{FF2B5EF4-FFF2-40B4-BE49-F238E27FC236}">
                <a16:creationId xmlns:a16="http://schemas.microsoft.com/office/drawing/2014/main" id="{27977D86-7B3A-B927-7C9F-4E79CE03F4BF}"/>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774686" y="1113476"/>
            <a:ext cx="4206240" cy="5699760"/>
          </a:xfrm>
          <a:prstGeom prst="rect">
            <a:avLst/>
          </a:prstGeom>
        </p:spPr>
      </p:pic>
    </p:spTree>
    <p:custDataLst>
      <p:tags r:id="rId1"/>
    </p:custDataLst>
    <p:extLst>
      <p:ext uri="{BB962C8B-B14F-4D97-AF65-F5344CB8AC3E}">
        <p14:creationId xmlns:p14="http://schemas.microsoft.com/office/powerpoint/2010/main" val="1991554718"/>
      </p:ext>
    </p:extLst>
  </p:cSld>
  <p:clrMapOvr>
    <a:masterClrMapping/>
  </p:clrMapOvr>
  <p:transition advTm="57195">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2000"/>
                                        <p:tgtEl>
                                          <p:spTgt spid="15"/>
                                        </p:tgtEl>
                                      </p:cBhvr>
                                    </p:animEffect>
                                    <p:set>
                                      <p:cBhvr>
                                        <p:cTn id="17" dur="1" fill="hold">
                                          <p:stCondLst>
                                            <p:cond delay="1999"/>
                                          </p:stCondLst>
                                        </p:cTn>
                                        <p:tgtEl>
                                          <p:spTgt spid="15"/>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Parameters to Arrays</a:t>
            </a:r>
          </a:p>
        </p:txBody>
      </p:sp>
      <p:sp>
        <p:nvSpPr>
          <p:cNvPr id="3" name="Content Placeholder 2"/>
          <p:cNvSpPr>
            <a:spLocks noGrp="1"/>
          </p:cNvSpPr>
          <p:nvPr>
            <p:ph idx="1"/>
          </p:nvPr>
        </p:nvSpPr>
        <p:spPr>
          <a:xfrm>
            <a:off x="14322" y="1101913"/>
            <a:ext cx="7089864" cy="5410895"/>
          </a:xfrm>
        </p:spPr>
        <p:txBody>
          <a:bodyPr/>
          <a:lstStyle/>
          <a:p>
            <a:pPr>
              <a:spcBef>
                <a:spcPts val="600"/>
              </a:spcBef>
            </a:pPr>
            <a:r>
              <a:rPr lang="en-US" sz="2800" dirty="0"/>
              <a:t>Define hydraulic properties (</a:t>
            </a:r>
            <a:r>
              <a:rPr lang="en-US" sz="2800" b="1" i="1" dirty="0"/>
              <a:t>T,S,...</a:t>
            </a:r>
            <a:r>
              <a:rPr lang="en-US" sz="2800" dirty="0"/>
              <a:t>)</a:t>
            </a:r>
          </a:p>
          <a:p>
            <a:pPr lvl="1">
              <a:spcBef>
                <a:spcPts val="600"/>
              </a:spcBef>
            </a:pPr>
            <a:r>
              <a:rPr lang="en-US" sz="2400" dirty="0"/>
              <a:t>Relatively few values specified &amp; estimated</a:t>
            </a:r>
          </a:p>
          <a:p>
            <a:pPr lvl="1">
              <a:spcBef>
                <a:spcPts val="600"/>
              </a:spcBef>
            </a:pPr>
            <a:r>
              <a:rPr lang="en-US" sz="2400" dirty="0"/>
              <a:t>Extrapolate from parameters to arrays</a:t>
            </a:r>
          </a:p>
          <a:p>
            <a:pPr>
              <a:spcBef>
                <a:spcPts val="600"/>
              </a:spcBef>
            </a:pPr>
            <a:r>
              <a:rPr lang="en-US" sz="2800" dirty="0"/>
              <a:t>Two primary methods </a:t>
            </a:r>
          </a:p>
          <a:p>
            <a:pPr lvl="1" defTabSz="1230313">
              <a:spcBef>
                <a:spcPts val="600"/>
              </a:spcBef>
            </a:pPr>
            <a:r>
              <a:rPr lang="en-US" sz="2400" dirty="0"/>
              <a:t>Zones,	Single value in area</a:t>
            </a:r>
          </a:p>
          <a:p>
            <a:pPr lvl="1" defTabSz="1230313">
              <a:spcBef>
                <a:spcPts val="600"/>
              </a:spcBef>
            </a:pPr>
            <a:r>
              <a:rPr lang="en-US" sz="2400" dirty="0"/>
              <a:t>Pilot points,	Smoothly vary from points</a:t>
            </a:r>
          </a:p>
          <a:p>
            <a:pPr>
              <a:spcBef>
                <a:spcPts val="600"/>
              </a:spcBef>
            </a:pPr>
            <a:r>
              <a:rPr lang="en-US" sz="2800" dirty="0"/>
              <a:t>Demonstrate with simple array</a:t>
            </a:r>
          </a:p>
          <a:p>
            <a:pPr lvl="1">
              <a:spcBef>
                <a:spcPts val="600"/>
              </a:spcBef>
            </a:pPr>
            <a:r>
              <a:rPr lang="en-US" sz="2400" dirty="0"/>
              <a:t>Arrays indexed from upper, left</a:t>
            </a:r>
          </a:p>
          <a:p>
            <a:pPr lvl="1">
              <a:spcBef>
                <a:spcPts val="600"/>
              </a:spcBef>
            </a:pPr>
            <a:r>
              <a:rPr lang="en-US" sz="2400" dirty="0"/>
              <a:t>Values at cell—</a:t>
            </a:r>
            <a:r>
              <a:rPr lang="en-US" sz="2400" b="1" dirty="0"/>
              <a:t>head (h)</a:t>
            </a:r>
            <a:r>
              <a:rPr lang="en-US" sz="2400" dirty="0"/>
              <a:t>, </a:t>
            </a:r>
            <a:r>
              <a:rPr lang="en-US" sz="2400" b="1" dirty="0"/>
              <a:t>T</a:t>
            </a:r>
            <a:r>
              <a:rPr lang="en-US" sz="2400" dirty="0"/>
              <a:t>, </a:t>
            </a:r>
            <a:r>
              <a:rPr lang="en-US" sz="2400" b="1" dirty="0"/>
              <a:t>S</a:t>
            </a:r>
          </a:p>
          <a:p>
            <a:pPr lvl="1">
              <a:spcBef>
                <a:spcPts val="600"/>
              </a:spcBef>
            </a:pPr>
            <a:r>
              <a:rPr lang="en-US" sz="2400" dirty="0"/>
              <a:t>Calculate between nodes—</a:t>
            </a:r>
            <a:r>
              <a:rPr lang="en-US" sz="2400" b="1" dirty="0"/>
              <a:t>Q</a:t>
            </a:r>
          </a:p>
          <a:p>
            <a:pPr lvl="1">
              <a:spcBef>
                <a:spcPts val="600"/>
              </a:spcBef>
            </a:pPr>
            <a:r>
              <a:rPr lang="en-US" sz="2400" dirty="0"/>
              <a:t>Safer if rows ≠ columns, Bad demo</a:t>
            </a:r>
          </a:p>
          <a:p>
            <a:pPr lvl="1">
              <a:spcBef>
                <a:spcPts val="600"/>
              </a:spcBef>
            </a:pPr>
            <a:endParaRPr lang="en-US" sz="2400" dirty="0"/>
          </a:p>
          <a:p>
            <a:pPr>
              <a:spcBef>
                <a:spcPts val="600"/>
              </a:spcBef>
            </a:pPr>
            <a:endParaRPr lang="en-US" sz="28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7444" y="1205151"/>
            <a:ext cx="5290235" cy="5410894"/>
          </a:xfrm>
          <a:prstGeom prst="rect">
            <a:avLst/>
          </a:prstGeom>
        </p:spPr>
      </p:pic>
      <p:sp>
        <p:nvSpPr>
          <p:cNvPr id="80" name="Rectangle 79"/>
          <p:cNvSpPr>
            <a:spLocks/>
          </p:cNvSpPr>
          <p:nvPr/>
        </p:nvSpPr>
        <p:spPr bwMode="auto">
          <a:xfrm>
            <a:off x="9018575" y="3742056"/>
            <a:ext cx="612773" cy="565607"/>
          </a:xfrm>
          <a:prstGeom prst="rect">
            <a:avLst/>
          </a:prstGeom>
          <a:solidFill>
            <a:srgbClr val="FFFF00">
              <a:alpha val="20000"/>
            </a:srgbClr>
          </a:solidFill>
          <a:ln w="412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grpSp>
        <p:nvGrpSpPr>
          <p:cNvPr id="9" name="Group 8"/>
          <p:cNvGrpSpPr/>
          <p:nvPr/>
        </p:nvGrpSpPr>
        <p:grpSpPr>
          <a:xfrm>
            <a:off x="8826046" y="3607125"/>
            <a:ext cx="999992" cy="895935"/>
            <a:chOff x="6506800" y="3788569"/>
            <a:chExt cx="806428" cy="703463"/>
          </a:xfrm>
        </p:grpSpPr>
        <p:grpSp>
          <p:nvGrpSpPr>
            <p:cNvPr id="7" name="Group 6"/>
            <p:cNvGrpSpPr/>
            <p:nvPr/>
          </p:nvGrpSpPr>
          <p:grpSpPr>
            <a:xfrm>
              <a:off x="6506800" y="4133158"/>
              <a:ext cx="806428" cy="0"/>
              <a:chOff x="6499656" y="4131679"/>
              <a:chExt cx="806428" cy="0"/>
            </a:xfrm>
          </p:grpSpPr>
          <p:cxnSp>
            <p:nvCxnSpPr>
              <p:cNvPr id="6" name="Straight Arrow Connector 5"/>
              <p:cNvCxnSpPr/>
              <p:nvPr/>
            </p:nvCxnSpPr>
            <p:spPr bwMode="auto">
              <a:xfrm>
                <a:off x="6992575" y="4131679"/>
                <a:ext cx="313509" cy="0"/>
              </a:xfrm>
              <a:prstGeom prst="straightConnector1">
                <a:avLst/>
              </a:prstGeom>
              <a:noFill/>
              <a:ln w="28575" cap="flat" cmpd="sng" algn="ctr">
                <a:solidFill>
                  <a:srgbClr val="FFC000"/>
                </a:solidFill>
                <a:prstDash val="solid"/>
                <a:round/>
                <a:headEnd type="arrow" w="med" len="med"/>
                <a:tailEnd type="arrow"/>
              </a:ln>
              <a:effectLst/>
            </p:spPr>
          </p:cxnSp>
          <p:cxnSp>
            <p:nvCxnSpPr>
              <p:cNvPr id="82" name="Straight Arrow Connector 81"/>
              <p:cNvCxnSpPr/>
              <p:nvPr/>
            </p:nvCxnSpPr>
            <p:spPr bwMode="auto">
              <a:xfrm>
                <a:off x="6499656" y="4131679"/>
                <a:ext cx="313509" cy="0"/>
              </a:xfrm>
              <a:prstGeom prst="straightConnector1">
                <a:avLst/>
              </a:prstGeom>
              <a:noFill/>
              <a:ln w="28575" cap="flat" cmpd="sng" algn="ctr">
                <a:solidFill>
                  <a:srgbClr val="FFC000"/>
                </a:solidFill>
                <a:prstDash val="solid"/>
                <a:round/>
                <a:headEnd type="arrow" w="med" len="med"/>
                <a:tailEnd type="arrow"/>
              </a:ln>
              <a:effectLst/>
            </p:spPr>
          </p:cxnSp>
        </p:grpSp>
        <p:grpSp>
          <p:nvGrpSpPr>
            <p:cNvPr id="84" name="Group 83"/>
            <p:cNvGrpSpPr/>
            <p:nvPr/>
          </p:nvGrpSpPr>
          <p:grpSpPr>
            <a:xfrm rot="5400000">
              <a:off x="6558283" y="4140301"/>
              <a:ext cx="703463" cy="0"/>
              <a:chOff x="6499656" y="4131679"/>
              <a:chExt cx="806428" cy="0"/>
            </a:xfrm>
          </p:grpSpPr>
          <p:cxnSp>
            <p:nvCxnSpPr>
              <p:cNvPr id="85" name="Straight Arrow Connector 84"/>
              <p:cNvCxnSpPr/>
              <p:nvPr/>
            </p:nvCxnSpPr>
            <p:spPr bwMode="auto">
              <a:xfrm>
                <a:off x="6992575" y="4131679"/>
                <a:ext cx="313509" cy="0"/>
              </a:xfrm>
              <a:prstGeom prst="straightConnector1">
                <a:avLst/>
              </a:prstGeom>
              <a:noFill/>
              <a:ln w="28575" cap="flat" cmpd="sng" algn="ctr">
                <a:solidFill>
                  <a:srgbClr val="FFC000"/>
                </a:solidFill>
                <a:prstDash val="solid"/>
                <a:round/>
                <a:headEnd type="arrow" w="med" len="med"/>
                <a:tailEnd type="arrow"/>
              </a:ln>
              <a:effectLst/>
            </p:spPr>
          </p:cxnSp>
          <p:cxnSp>
            <p:nvCxnSpPr>
              <p:cNvPr id="86" name="Straight Arrow Connector 85"/>
              <p:cNvCxnSpPr/>
              <p:nvPr/>
            </p:nvCxnSpPr>
            <p:spPr bwMode="auto">
              <a:xfrm>
                <a:off x="6499656" y="4131679"/>
                <a:ext cx="313509" cy="0"/>
              </a:xfrm>
              <a:prstGeom prst="straightConnector1">
                <a:avLst/>
              </a:prstGeom>
              <a:noFill/>
              <a:ln w="28575" cap="flat" cmpd="sng" algn="ctr">
                <a:solidFill>
                  <a:srgbClr val="FFC000"/>
                </a:solidFill>
                <a:prstDash val="solid"/>
                <a:round/>
                <a:headEnd type="arrow" w="med" len="med"/>
                <a:tailEnd type="arrow"/>
              </a:ln>
              <a:effectLst/>
            </p:spPr>
          </p:cxnSp>
        </p:grpSp>
      </p:grpSp>
    </p:spTree>
    <p:custDataLst>
      <p:tags r:id="rId1"/>
    </p:custDataLst>
    <p:extLst>
      <p:ext uri="{BB962C8B-B14F-4D97-AF65-F5344CB8AC3E}">
        <p14:creationId xmlns:p14="http://schemas.microsoft.com/office/powerpoint/2010/main" val="555721245"/>
      </p:ext>
    </p:extLst>
  </p:cSld>
  <p:clrMapOvr>
    <a:masterClrMapping/>
  </p:clrMapOvr>
  <p:transition advTm="57195">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up)">
                                      <p:cBhvr>
                                        <p:cTn id="7" dur="500"/>
                                        <p:tgtEl>
                                          <p:spTgt spid="80"/>
                                        </p:tgtEl>
                                      </p:cBhvr>
                                    </p:animEffect>
                                  </p:childTnLst>
                                </p:cTn>
                              </p:par>
                            </p:childTnLst>
                          </p:cTn>
                        </p:par>
                        <p:par>
                          <p:cTn id="8" fill="hold">
                            <p:stCondLst>
                              <p:cond delay="500"/>
                            </p:stCondLst>
                            <p:childTnLst>
                              <p:par>
                                <p:cTn id="9" presetID="10" presetClass="entr" presetSubtype="0" fill="hold" nodeType="afterEffect">
                                  <p:stCondLst>
                                    <p:cond delay="15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cept">
            <a:extLst>
              <a:ext uri="{FF2B5EF4-FFF2-40B4-BE49-F238E27FC236}">
                <a16:creationId xmlns:a16="http://schemas.microsoft.com/office/drawing/2014/main" id="{3157224A-9976-74B4-F3B5-39620E804BF2}"/>
              </a:ext>
            </a:extLst>
          </p:cNvPr>
          <p:cNvPicPr>
            <a:picLocks noChangeAspect="1"/>
          </p:cNvPicPr>
          <p:nvPr/>
        </p:nvPicPr>
        <p:blipFill>
          <a:blip r:embed="rId3"/>
          <a:srcRect/>
          <a:stretch/>
        </p:blipFill>
        <p:spPr>
          <a:xfrm>
            <a:off x="9144000" y="1097282"/>
            <a:ext cx="2873827" cy="5669276"/>
          </a:xfrm>
          <a:prstGeom prst="rect">
            <a:avLst/>
          </a:prstGeom>
        </p:spPr>
      </p:pic>
      <p:pic>
        <p:nvPicPr>
          <p:cNvPr id="24" name="no cell"/>
          <p:cNvPicPr>
            <a:picLocks noChangeAspect="1"/>
          </p:cNvPicPr>
          <p:nvPr/>
        </p:nvPicPr>
        <p:blipFill>
          <a:blip r:embed="rId4"/>
          <a:srcRect/>
          <a:stretch/>
        </p:blipFill>
        <p:spPr>
          <a:xfrm>
            <a:off x="9144000" y="1098853"/>
            <a:ext cx="2872233" cy="5666134"/>
          </a:xfrm>
          <a:prstGeom prst="rect">
            <a:avLst/>
          </a:prstGeom>
        </p:spPr>
      </p:pic>
      <p:pic>
        <p:nvPicPr>
          <p:cNvPr id="25" name="1 cell"/>
          <p:cNvPicPr>
            <a:picLocks noChangeAspect="1"/>
          </p:cNvPicPr>
          <p:nvPr/>
        </p:nvPicPr>
        <p:blipFill>
          <a:blip r:embed="rId5"/>
          <a:srcRect/>
          <a:stretch/>
        </p:blipFill>
        <p:spPr>
          <a:xfrm>
            <a:off x="9144000" y="1098853"/>
            <a:ext cx="2872233" cy="5666134"/>
          </a:xfrm>
          <a:prstGeom prst="rect">
            <a:avLst/>
          </a:prstGeom>
        </p:spPr>
      </p:pic>
      <p:sp>
        <p:nvSpPr>
          <p:cNvPr id="2" name="Title 1"/>
          <p:cNvSpPr>
            <a:spLocks noGrp="1"/>
          </p:cNvSpPr>
          <p:nvPr>
            <p:ph type="title"/>
          </p:nvPr>
        </p:nvSpPr>
        <p:spPr/>
        <p:txBody>
          <a:bodyPr/>
          <a:lstStyle/>
          <a:p>
            <a:r>
              <a:rPr lang="en-US" sz="6000" dirty="0"/>
              <a:t>Zones</a:t>
            </a:r>
          </a:p>
        </p:txBody>
      </p:sp>
      <p:sp>
        <p:nvSpPr>
          <p:cNvPr id="3" name="Content Placeholder 2"/>
          <p:cNvSpPr>
            <a:spLocks noGrp="1"/>
          </p:cNvSpPr>
          <p:nvPr>
            <p:ph idx="1"/>
          </p:nvPr>
        </p:nvSpPr>
        <p:spPr>
          <a:xfrm>
            <a:off x="317500" y="1097280"/>
            <a:ext cx="8733400" cy="5532819"/>
          </a:xfrm>
        </p:spPr>
        <p:txBody>
          <a:bodyPr/>
          <a:lstStyle/>
          <a:p>
            <a:pPr>
              <a:spcBef>
                <a:spcPts val="300"/>
              </a:spcBef>
            </a:pPr>
            <a:r>
              <a:rPr lang="en-US" dirty="0"/>
              <a:t>Similar features grouped— Basin fill, bedrock</a:t>
            </a:r>
          </a:p>
          <a:p>
            <a:pPr>
              <a:spcBef>
                <a:spcPts val="300"/>
              </a:spcBef>
            </a:pPr>
            <a:r>
              <a:rPr lang="en-US" dirty="0"/>
              <a:t>Map features with integers </a:t>
            </a:r>
          </a:p>
          <a:p>
            <a:pPr>
              <a:spcBef>
                <a:spcPts val="300"/>
              </a:spcBef>
            </a:pPr>
            <a:r>
              <a:rPr lang="en-US" dirty="0"/>
              <a:t>Pair hydraulic conductivity (K) with integers  </a:t>
            </a:r>
          </a:p>
          <a:p>
            <a:pPr>
              <a:spcBef>
                <a:spcPts val="300"/>
              </a:spcBef>
            </a:pPr>
            <a:r>
              <a:rPr lang="en-US" dirty="0"/>
              <a:t>Create array of K</a:t>
            </a:r>
          </a:p>
          <a:p>
            <a:pPr lvl="1">
              <a:spcBef>
                <a:spcPts val="0"/>
              </a:spcBef>
            </a:pPr>
            <a:r>
              <a:rPr lang="en-US" dirty="0"/>
              <a:t>Locate zone number</a:t>
            </a:r>
          </a:p>
          <a:p>
            <a:pPr lvl="1">
              <a:spcBef>
                <a:spcPts val="0"/>
              </a:spcBef>
            </a:pPr>
            <a:r>
              <a:rPr lang="en-US" dirty="0"/>
              <a:t>Find K in zone-K table</a:t>
            </a:r>
          </a:p>
          <a:p>
            <a:pPr lvl="1">
              <a:spcBef>
                <a:spcPts val="0"/>
              </a:spcBef>
            </a:pPr>
            <a:r>
              <a:rPr lang="en-US" dirty="0"/>
              <a:t>Assign K at (row, column)</a:t>
            </a:r>
          </a:p>
          <a:p>
            <a:pPr>
              <a:spcBef>
                <a:spcPts val="300"/>
              </a:spcBef>
            </a:pPr>
            <a:r>
              <a:rPr lang="en-US" dirty="0"/>
              <a:t>Parameters are K in zone-K table</a:t>
            </a:r>
          </a:p>
          <a:p>
            <a:pPr>
              <a:spcBef>
                <a:spcPts val="300"/>
              </a:spcBef>
            </a:pPr>
            <a:r>
              <a:rPr lang="en-US" dirty="0"/>
              <a:t>Resulting array</a:t>
            </a:r>
          </a:p>
          <a:p>
            <a:pPr lvl="1">
              <a:spcBef>
                <a:spcPts val="300"/>
              </a:spcBef>
            </a:pPr>
            <a:r>
              <a:rPr lang="en-US" dirty="0"/>
              <a:t>Homogeneous in a zone</a:t>
            </a:r>
          </a:p>
          <a:p>
            <a:pPr lvl="1">
              <a:spcBef>
                <a:spcPts val="300"/>
              </a:spcBef>
            </a:pPr>
            <a:r>
              <a:rPr lang="en-US" dirty="0"/>
              <a:t>No interpolation between zones</a:t>
            </a:r>
          </a:p>
          <a:p>
            <a:pPr marL="457200" lvl="1" indent="0">
              <a:spcBef>
                <a:spcPts val="300"/>
              </a:spcBef>
              <a:buNone/>
            </a:pPr>
            <a:endParaRPr lang="en-US" dirty="0"/>
          </a:p>
        </p:txBody>
      </p:sp>
      <p:pic>
        <p:nvPicPr>
          <p:cNvPr id="48" name="Picture 47"/>
          <p:cNvPicPr>
            <a:picLocks noChangeAspect="1"/>
          </p:cNvPicPr>
          <p:nvPr/>
        </p:nvPicPr>
        <p:blipFill>
          <a:blip r:embed="rId6"/>
          <a:srcRect/>
          <a:stretch/>
        </p:blipFill>
        <p:spPr>
          <a:xfrm>
            <a:off x="9144000" y="1098853"/>
            <a:ext cx="2872233" cy="5666134"/>
          </a:xfrm>
          <a:prstGeom prst="rect">
            <a:avLst/>
          </a:prstGeom>
        </p:spPr>
      </p:pic>
      <p:pic>
        <p:nvPicPr>
          <p:cNvPr id="10" name="Table">
            <a:extLst>
              <a:ext uri="{FF2B5EF4-FFF2-40B4-BE49-F238E27FC236}">
                <a16:creationId xmlns:a16="http://schemas.microsoft.com/office/drawing/2014/main" id="{0004CE31-D86A-C3A1-21E4-4C319FB5F49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49152" y="3352625"/>
            <a:ext cx="3017520" cy="1164853"/>
          </a:xfrm>
          <a:prstGeom prst="rect">
            <a:avLst/>
          </a:prstGeom>
        </p:spPr>
      </p:pic>
      <p:sp>
        <p:nvSpPr>
          <p:cNvPr id="13" name="Rectangle 12"/>
          <p:cNvSpPr/>
          <p:nvPr/>
        </p:nvSpPr>
        <p:spPr bwMode="auto">
          <a:xfrm>
            <a:off x="11335849" y="5103266"/>
            <a:ext cx="340111" cy="278675"/>
          </a:xfrm>
          <a:prstGeom prst="rect">
            <a:avLst/>
          </a:prstGeom>
          <a:solidFill>
            <a:srgbClr val="FFFF00">
              <a:alpha val="20000"/>
            </a:srgbClr>
          </a:solidFill>
          <a:ln w="412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cxnSp>
        <p:nvCxnSpPr>
          <p:cNvPr id="19" name="Straight Arrow Connector 18"/>
          <p:cNvCxnSpPr>
            <a:cxnSpLocks/>
          </p:cNvCxnSpPr>
          <p:nvPr/>
        </p:nvCxnSpPr>
        <p:spPr bwMode="auto">
          <a:xfrm flipV="1">
            <a:off x="11547764" y="2431474"/>
            <a:ext cx="0" cy="2587335"/>
          </a:xfrm>
          <a:prstGeom prst="straightConnector1">
            <a:avLst/>
          </a:prstGeom>
          <a:noFill/>
          <a:ln w="44450" cap="flat" cmpd="sng" algn="ctr">
            <a:solidFill>
              <a:schemeClr val="tx1"/>
            </a:solidFill>
            <a:prstDash val="solid"/>
            <a:round/>
            <a:headEnd type="none" w="med" len="med"/>
            <a:tailEnd type="arrow"/>
          </a:ln>
          <a:effectLst/>
        </p:spPr>
      </p:cxnSp>
      <p:cxnSp>
        <p:nvCxnSpPr>
          <p:cNvPr id="23" name="Straight Arrow Connector 22"/>
          <p:cNvCxnSpPr>
            <a:cxnSpLocks/>
          </p:cNvCxnSpPr>
          <p:nvPr/>
        </p:nvCxnSpPr>
        <p:spPr bwMode="auto">
          <a:xfrm flipH="1">
            <a:off x="8077201" y="2336282"/>
            <a:ext cx="3377463" cy="1164853"/>
          </a:xfrm>
          <a:prstGeom prst="straightConnector1">
            <a:avLst/>
          </a:prstGeom>
          <a:noFill/>
          <a:ln w="44450" cap="flat" cmpd="sng" algn="ctr">
            <a:solidFill>
              <a:schemeClr val="tx1"/>
            </a:solidFill>
            <a:prstDash val="solid"/>
            <a:round/>
            <a:headEnd type="none" w="med" len="med"/>
            <a:tailEnd type="arrow"/>
          </a:ln>
          <a:effectLst/>
        </p:spPr>
      </p:cxnSp>
      <p:cxnSp>
        <p:nvCxnSpPr>
          <p:cNvPr id="26" name="Straight Arrow Connector 25"/>
          <p:cNvCxnSpPr>
            <a:cxnSpLocks/>
          </p:cNvCxnSpPr>
          <p:nvPr/>
        </p:nvCxnSpPr>
        <p:spPr bwMode="auto">
          <a:xfrm>
            <a:off x="7622290" y="3587599"/>
            <a:ext cx="0" cy="496280"/>
          </a:xfrm>
          <a:prstGeom prst="straightConnector1">
            <a:avLst/>
          </a:prstGeom>
          <a:noFill/>
          <a:ln w="44450" cap="flat" cmpd="sng" algn="ctr">
            <a:solidFill>
              <a:schemeClr val="tx1"/>
            </a:solidFill>
            <a:prstDash val="solid"/>
            <a:round/>
            <a:headEnd type="none" w="med" len="med"/>
            <a:tailEnd type="arrow"/>
          </a:ln>
          <a:effectLst/>
        </p:spPr>
      </p:cxnSp>
      <p:cxnSp>
        <p:nvCxnSpPr>
          <p:cNvPr id="30" name="Straight Arrow Connector 29"/>
          <p:cNvCxnSpPr>
            <a:cxnSpLocks/>
            <a:stCxn id="36" idx="3"/>
            <a:endCxn id="13" idx="1"/>
          </p:cNvCxnSpPr>
          <p:nvPr/>
        </p:nvCxnSpPr>
        <p:spPr bwMode="auto">
          <a:xfrm>
            <a:off x="9053945" y="4083879"/>
            <a:ext cx="2281904" cy="1158725"/>
          </a:xfrm>
          <a:prstGeom prst="straightConnector1">
            <a:avLst/>
          </a:prstGeom>
          <a:noFill/>
          <a:ln w="44450" cap="flat" cmpd="sng" algn="ctr">
            <a:solidFill>
              <a:schemeClr val="tx1"/>
            </a:solidFill>
            <a:prstDash val="solid"/>
            <a:round/>
            <a:headEnd type="none" w="med" len="med"/>
            <a:tailEnd type="arrow"/>
          </a:ln>
          <a:effectLst/>
        </p:spPr>
      </p:cxnSp>
      <p:cxnSp>
        <p:nvCxnSpPr>
          <p:cNvPr id="34" name="Straight Arrow Connector 33"/>
          <p:cNvCxnSpPr/>
          <p:nvPr/>
        </p:nvCxnSpPr>
        <p:spPr bwMode="auto">
          <a:xfrm>
            <a:off x="7992792" y="4062864"/>
            <a:ext cx="457200" cy="10392"/>
          </a:xfrm>
          <a:prstGeom prst="straightConnector1">
            <a:avLst/>
          </a:prstGeom>
          <a:noFill/>
          <a:ln w="44450" cap="flat" cmpd="sng" algn="ctr">
            <a:solidFill>
              <a:schemeClr val="tx1"/>
            </a:solidFill>
            <a:prstDash val="solid"/>
            <a:round/>
            <a:headEnd type="none" w="med" len="med"/>
            <a:tailEnd type="arrow"/>
          </a:ln>
          <a:effectLst/>
        </p:spPr>
      </p:cxnSp>
      <p:sp>
        <p:nvSpPr>
          <p:cNvPr id="36" name="Rectangle 35"/>
          <p:cNvSpPr/>
          <p:nvPr/>
        </p:nvSpPr>
        <p:spPr bwMode="auto">
          <a:xfrm>
            <a:off x="8163495" y="3650280"/>
            <a:ext cx="890450" cy="867198"/>
          </a:xfrm>
          <a:prstGeom prst="rect">
            <a:avLst/>
          </a:prstGeom>
          <a:solidFill>
            <a:srgbClr val="FFFF00">
              <a:alpha val="20000"/>
            </a:srgbClr>
          </a:solidFill>
          <a:ln w="412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Tree>
    <p:custDataLst>
      <p:tags r:id="rId1"/>
    </p:custDataLst>
    <p:extLst>
      <p:ext uri="{BB962C8B-B14F-4D97-AF65-F5344CB8AC3E}">
        <p14:creationId xmlns:p14="http://schemas.microsoft.com/office/powerpoint/2010/main" val="1770569340"/>
      </p:ext>
    </p:extLst>
  </p:cSld>
  <p:clrMapOvr>
    <a:masterClrMapping/>
  </p:clrMapOvr>
  <p:transition advTm="57195">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childTnLst>
                          </p:cTn>
                        </p:par>
                        <p:par>
                          <p:cTn id="18" fill="hold">
                            <p:stCondLst>
                              <p:cond delay="500"/>
                            </p:stCondLst>
                            <p:childTnLst>
                              <p:par>
                                <p:cTn id="19" presetID="22" presetClass="entr" presetSubtype="2" fill="hold" nodeType="afterEffect">
                                  <p:stCondLst>
                                    <p:cond delay="500"/>
                                  </p:stCondLst>
                                  <p:childTnLst>
                                    <p:set>
                                      <p:cBhvr>
                                        <p:cTn id="20" dur="1" fill="hold">
                                          <p:stCondLst>
                                            <p:cond delay="0"/>
                                          </p:stCondLst>
                                        </p:cTn>
                                        <p:tgtEl>
                                          <p:spTgt spid="23"/>
                                        </p:tgtEl>
                                        <p:attrNameLst>
                                          <p:attrName>style.visibility</p:attrName>
                                        </p:attrNameLst>
                                      </p:cBhvr>
                                      <p:to>
                                        <p:strVal val="visible"/>
                                      </p:to>
                                    </p:set>
                                    <p:animEffect transition="in" filter="wipe(right)">
                                      <p:cBhvr>
                                        <p:cTn id="21" dur="500"/>
                                        <p:tgtEl>
                                          <p:spTgt spid="23"/>
                                        </p:tgtEl>
                                      </p:cBhvr>
                                    </p:animEffect>
                                  </p:childTnLst>
                                </p:cTn>
                              </p:par>
                            </p:childTnLst>
                          </p:cTn>
                        </p:par>
                        <p:par>
                          <p:cTn id="22" fill="hold">
                            <p:stCondLst>
                              <p:cond delay="1500"/>
                            </p:stCondLst>
                            <p:childTnLst>
                              <p:par>
                                <p:cTn id="23" presetID="22" presetClass="entr" presetSubtype="1" fill="hold" nodeType="afterEffect">
                                  <p:stCondLst>
                                    <p:cond delay="500"/>
                                  </p:stCondLst>
                                  <p:childTnLst>
                                    <p:set>
                                      <p:cBhvr>
                                        <p:cTn id="24" dur="1" fill="hold">
                                          <p:stCondLst>
                                            <p:cond delay="0"/>
                                          </p:stCondLst>
                                        </p:cTn>
                                        <p:tgtEl>
                                          <p:spTgt spid="26"/>
                                        </p:tgtEl>
                                        <p:attrNameLst>
                                          <p:attrName>style.visibility</p:attrName>
                                        </p:attrNameLst>
                                      </p:cBhvr>
                                      <p:to>
                                        <p:strVal val="visible"/>
                                      </p:to>
                                    </p:set>
                                    <p:animEffect transition="in" filter="wipe(up)">
                                      <p:cBhvr>
                                        <p:cTn id="25" dur="500"/>
                                        <p:tgtEl>
                                          <p:spTgt spid="26"/>
                                        </p:tgtEl>
                                      </p:cBhvr>
                                    </p:animEffect>
                                  </p:childTnLst>
                                </p:cTn>
                              </p:par>
                            </p:childTnLst>
                          </p:cTn>
                        </p:par>
                        <p:par>
                          <p:cTn id="26" fill="hold">
                            <p:stCondLst>
                              <p:cond delay="2500"/>
                            </p:stCondLst>
                            <p:childTnLst>
                              <p:par>
                                <p:cTn id="27" presetID="22" presetClass="entr" presetSubtype="8" fill="hold" nodeType="afterEffect">
                                  <p:stCondLst>
                                    <p:cond delay="500"/>
                                  </p:stCondLst>
                                  <p:childTnLst>
                                    <p:set>
                                      <p:cBhvr>
                                        <p:cTn id="28" dur="1" fill="hold">
                                          <p:stCondLst>
                                            <p:cond delay="0"/>
                                          </p:stCondLst>
                                        </p:cTn>
                                        <p:tgtEl>
                                          <p:spTgt spid="34"/>
                                        </p:tgtEl>
                                        <p:attrNameLst>
                                          <p:attrName>style.visibility</p:attrName>
                                        </p:attrNameLst>
                                      </p:cBhvr>
                                      <p:to>
                                        <p:strVal val="visible"/>
                                      </p:to>
                                    </p:set>
                                    <p:animEffect transition="in" filter="wipe(left)">
                                      <p:cBhvr>
                                        <p:cTn id="29" dur="500"/>
                                        <p:tgtEl>
                                          <p:spTgt spid="34"/>
                                        </p:tgtEl>
                                      </p:cBhvr>
                                    </p:animEffect>
                                  </p:childTnLst>
                                </p:cTn>
                              </p:par>
                            </p:childTnLst>
                          </p:cTn>
                        </p:par>
                        <p:par>
                          <p:cTn id="30" fill="hold">
                            <p:stCondLst>
                              <p:cond delay="3500"/>
                            </p:stCondLst>
                            <p:childTnLst>
                              <p:par>
                                <p:cTn id="31" presetID="22" presetClass="entr" presetSubtype="8" fill="hold" nodeType="afterEffect">
                                  <p:stCondLst>
                                    <p:cond delay="50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childTnLst>
                          </p:cTn>
                        </p:par>
                        <p:par>
                          <p:cTn id="34" fill="hold">
                            <p:stCondLst>
                              <p:cond delay="4500"/>
                            </p:stCondLst>
                            <p:childTnLst>
                              <p:par>
                                <p:cTn id="35" presetID="10" presetClass="entr" presetSubtype="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19"/>
                                        </p:tgtEl>
                                      </p:cBhvr>
                                    </p:animEffect>
                                    <p:set>
                                      <p:cBhvr>
                                        <p:cTn id="45" dur="1" fill="hold">
                                          <p:stCondLst>
                                            <p:cond delay="499"/>
                                          </p:stCondLst>
                                        </p:cTn>
                                        <p:tgtEl>
                                          <p:spTgt spid="19"/>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23"/>
                                        </p:tgtEl>
                                      </p:cBhvr>
                                    </p:animEffect>
                                    <p:set>
                                      <p:cBhvr>
                                        <p:cTn id="48" dur="1" fill="hold">
                                          <p:stCondLst>
                                            <p:cond delay="499"/>
                                          </p:stCondLst>
                                        </p:cTn>
                                        <p:tgtEl>
                                          <p:spTgt spid="23"/>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26"/>
                                        </p:tgtEl>
                                      </p:cBhvr>
                                    </p:animEffect>
                                    <p:set>
                                      <p:cBhvr>
                                        <p:cTn id="51" dur="1" fill="hold">
                                          <p:stCondLst>
                                            <p:cond delay="499"/>
                                          </p:stCondLst>
                                        </p:cTn>
                                        <p:tgtEl>
                                          <p:spTgt spid="26"/>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34"/>
                                        </p:tgtEl>
                                      </p:cBhvr>
                                    </p:animEffect>
                                    <p:set>
                                      <p:cBhvr>
                                        <p:cTn id="54" dur="1" fill="hold">
                                          <p:stCondLst>
                                            <p:cond delay="499"/>
                                          </p:stCondLst>
                                        </p:cTn>
                                        <p:tgtEl>
                                          <p:spTgt spid="34"/>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30"/>
                                        </p:tgtEl>
                                      </p:cBhvr>
                                    </p:animEffect>
                                    <p:set>
                                      <p:cBhvr>
                                        <p:cTn id="57" dur="1" fill="hold">
                                          <p:stCondLst>
                                            <p:cond delay="499"/>
                                          </p:stCondLst>
                                        </p:cTn>
                                        <p:tgtEl>
                                          <p:spTgt spid="30"/>
                                        </p:tgtEl>
                                        <p:attrNameLst>
                                          <p:attrName>style.visibility</p:attrName>
                                        </p:attrNameLst>
                                      </p:cBhvr>
                                      <p:to>
                                        <p:strVal val="hidden"/>
                                      </p:to>
                                    </p:set>
                                  </p:childTnLst>
                                </p:cTn>
                              </p:par>
                            </p:childTnLst>
                          </p:cTn>
                        </p:par>
                        <p:par>
                          <p:cTn id="58" fill="hold">
                            <p:stCondLst>
                              <p:cond delay="500"/>
                            </p:stCondLst>
                            <p:childTnLst>
                              <p:par>
                                <p:cTn id="59" presetID="10" presetClass="entr" presetSubtype="0"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wipe(up)">
                                      <p:cBhvr>
                                        <p:cTn id="6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3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p:cNvPicPr>
            <a:picLocks noChangeAspect="1"/>
          </p:cNvPicPr>
          <p:nvPr/>
        </p:nvPicPr>
        <p:blipFill rotWithShape="1">
          <a:blip r:embed="rId3">
            <a:extLst>
              <a:ext uri="{28A0092B-C50C-407E-A947-70E740481C1C}">
                <a14:useLocalDpi xmlns:a14="http://schemas.microsoft.com/office/drawing/2010/main" val="0"/>
              </a:ext>
            </a:extLst>
          </a:blip>
          <a:srcRect r="44555" b="18919"/>
          <a:stretch/>
        </p:blipFill>
        <p:spPr>
          <a:xfrm>
            <a:off x="7922413" y="2776327"/>
            <a:ext cx="1988172" cy="940849"/>
          </a:xfrm>
          <a:prstGeom prst="rect">
            <a:avLst/>
          </a:prstGeom>
        </p:spPr>
      </p:pic>
      <p:sp>
        <p:nvSpPr>
          <p:cNvPr id="2" name="Title 1"/>
          <p:cNvSpPr>
            <a:spLocks noGrp="1"/>
          </p:cNvSpPr>
          <p:nvPr>
            <p:ph type="title"/>
          </p:nvPr>
        </p:nvSpPr>
        <p:spPr/>
        <p:txBody>
          <a:bodyPr/>
          <a:lstStyle/>
          <a:p>
            <a:r>
              <a:rPr lang="en-US" sz="6000" dirty="0"/>
              <a:t>Pilot Points (PP)</a:t>
            </a:r>
          </a:p>
        </p:txBody>
      </p:sp>
      <p:sp>
        <p:nvSpPr>
          <p:cNvPr id="3" name="Content Placeholder 2"/>
          <p:cNvSpPr>
            <a:spLocks noGrp="1"/>
          </p:cNvSpPr>
          <p:nvPr>
            <p:ph idx="1"/>
          </p:nvPr>
        </p:nvSpPr>
        <p:spPr>
          <a:xfrm>
            <a:off x="191581" y="1166950"/>
            <a:ext cx="7119628" cy="5410895"/>
          </a:xfrm>
        </p:spPr>
        <p:txBody>
          <a:bodyPr/>
          <a:lstStyle/>
          <a:p>
            <a:pPr>
              <a:spcBef>
                <a:spcPts val="200"/>
              </a:spcBef>
            </a:pPr>
            <a:r>
              <a:rPr lang="en-US" sz="2800" dirty="0"/>
              <a:t>Interpolate in a unit—Basin fill or bedrock</a:t>
            </a:r>
          </a:p>
          <a:p>
            <a:pPr>
              <a:spcBef>
                <a:spcPts val="200"/>
              </a:spcBef>
            </a:pPr>
            <a:r>
              <a:rPr lang="en-US" sz="2800" dirty="0"/>
              <a:t>Specify </a:t>
            </a:r>
            <a:r>
              <a:rPr lang="en-US" sz="2800" b="0" i="0" u="none" strike="noStrike" baseline="0" dirty="0">
                <a:solidFill>
                  <a:srgbClr val="000000"/>
                </a:solidFill>
                <a:latin typeface="Arial" panose="020B0604020202020204" pitchFamily="34" charset="0"/>
              </a:rPr>
              <a:t>hydraulic conductivity (K)</a:t>
            </a:r>
            <a:r>
              <a:rPr lang="en-US" sz="2800" dirty="0"/>
              <a:t> on map </a:t>
            </a:r>
          </a:p>
          <a:p>
            <a:pPr lvl="1">
              <a:spcBef>
                <a:spcPts val="200"/>
              </a:spcBef>
            </a:pPr>
            <a:r>
              <a:rPr lang="en-US" sz="2400" dirty="0"/>
              <a:t>Row, column simplification</a:t>
            </a:r>
          </a:p>
          <a:p>
            <a:pPr lvl="1">
              <a:spcBef>
                <a:spcPts val="200"/>
              </a:spcBef>
            </a:pPr>
            <a:r>
              <a:rPr lang="en-US" sz="2400" dirty="0"/>
              <a:t>Usually coordinates, UTM</a:t>
            </a:r>
          </a:p>
          <a:p>
            <a:pPr lvl="1">
              <a:spcBef>
                <a:spcPts val="200"/>
              </a:spcBef>
            </a:pPr>
            <a:r>
              <a:rPr lang="en-US" sz="2400" dirty="0"/>
              <a:t>Independent of grid</a:t>
            </a:r>
          </a:p>
          <a:p>
            <a:pPr>
              <a:spcBef>
                <a:spcPts val="200"/>
              </a:spcBef>
            </a:pPr>
            <a:r>
              <a:rPr lang="en-US" sz="2800" dirty="0"/>
              <a:t>Create array of K</a:t>
            </a:r>
          </a:p>
          <a:p>
            <a:pPr lvl="1">
              <a:spcBef>
                <a:spcPts val="200"/>
              </a:spcBef>
            </a:pPr>
            <a:r>
              <a:rPr lang="en-US" sz="2400" dirty="0"/>
              <a:t>Distances from PP to K-parameter</a:t>
            </a:r>
          </a:p>
          <a:p>
            <a:pPr lvl="1">
              <a:spcBef>
                <a:spcPts val="200"/>
              </a:spcBef>
            </a:pPr>
            <a:r>
              <a:rPr lang="en-US" sz="2400" dirty="0"/>
              <a:t>Calculate weights, inverse distance</a:t>
            </a:r>
          </a:p>
          <a:p>
            <a:pPr lvl="1">
              <a:spcBef>
                <a:spcPts val="200"/>
              </a:spcBef>
            </a:pPr>
            <a:r>
              <a:rPr lang="en-US" sz="2400" dirty="0"/>
              <a:t>K = weight * K-parameter at each PP</a:t>
            </a:r>
          </a:p>
          <a:p>
            <a:pPr>
              <a:spcBef>
                <a:spcPts val="200"/>
              </a:spcBef>
            </a:pPr>
            <a:r>
              <a:rPr lang="en-US" sz="2800" dirty="0"/>
              <a:t>Parameters are K in PP table</a:t>
            </a:r>
          </a:p>
          <a:p>
            <a:pPr>
              <a:spcBef>
                <a:spcPts val="200"/>
              </a:spcBef>
            </a:pPr>
            <a:r>
              <a:rPr lang="en-US" sz="2800" dirty="0"/>
              <a:t>Resulting array</a:t>
            </a:r>
          </a:p>
          <a:p>
            <a:pPr lvl="1">
              <a:spcBef>
                <a:spcPts val="200"/>
              </a:spcBef>
            </a:pPr>
            <a:r>
              <a:rPr lang="en-US" sz="2400" dirty="0"/>
              <a:t>Smoothly variable in a zone</a:t>
            </a:r>
          </a:p>
        </p:txBody>
      </p:sp>
      <p:pic>
        <p:nvPicPr>
          <p:cNvPr id="7" name="Array3cells"/>
          <p:cNvPicPr>
            <a:picLocks noChangeAspect="1"/>
          </p:cNvPicPr>
          <p:nvPr/>
        </p:nvPicPr>
        <p:blipFill>
          <a:blip r:embed="rId4">
            <a:extLst>
              <a:ext uri="{28A0092B-C50C-407E-A947-70E740481C1C}">
                <a14:useLocalDpi xmlns:a14="http://schemas.microsoft.com/office/drawing/2010/main" val="0"/>
              </a:ext>
            </a:extLst>
          </a:blip>
          <a:srcRect/>
          <a:stretch/>
        </p:blipFill>
        <p:spPr>
          <a:xfrm>
            <a:off x="8721731" y="4052081"/>
            <a:ext cx="2767765" cy="26797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rcRect/>
          <a:stretch/>
        </p:blipFill>
        <p:spPr>
          <a:xfrm>
            <a:off x="8721731" y="4052081"/>
            <a:ext cx="2767765" cy="2679700"/>
          </a:xfrm>
          <a:prstGeom prst="rect">
            <a:avLst/>
          </a:prstGeom>
        </p:spPr>
      </p:pic>
      <p:pic>
        <p:nvPicPr>
          <p:cNvPr id="9" name="Picture 8"/>
          <p:cNvPicPr>
            <a:picLocks noChangeAspect="1"/>
          </p:cNvPicPr>
          <p:nvPr/>
        </p:nvPicPr>
        <p:blipFill>
          <a:blip r:embed="rId6"/>
          <a:srcRect/>
          <a:stretch/>
        </p:blipFill>
        <p:spPr>
          <a:xfrm>
            <a:off x="7443402" y="1119449"/>
            <a:ext cx="1556989" cy="1500371"/>
          </a:xfrm>
          <a:prstGeom prst="rect">
            <a:avLst/>
          </a:prstGeom>
        </p:spPr>
      </p:pic>
      <p:pic>
        <p:nvPicPr>
          <p:cNvPr id="10" name="Picture 9"/>
          <p:cNvPicPr>
            <a:picLocks noChangeAspect="1"/>
          </p:cNvPicPr>
          <p:nvPr/>
        </p:nvPicPr>
        <p:blipFill>
          <a:blip r:embed="rId7"/>
          <a:srcRect/>
          <a:stretch/>
        </p:blipFill>
        <p:spPr>
          <a:xfrm>
            <a:off x="9076033" y="1119449"/>
            <a:ext cx="1457908" cy="1500371"/>
          </a:xfrm>
          <a:prstGeom prst="rect">
            <a:avLst/>
          </a:prstGeom>
        </p:spPr>
      </p:pic>
      <p:pic>
        <p:nvPicPr>
          <p:cNvPr id="11" name="Picture 10"/>
          <p:cNvPicPr>
            <a:picLocks noChangeAspect="1"/>
          </p:cNvPicPr>
          <p:nvPr/>
        </p:nvPicPr>
        <p:blipFill>
          <a:blip r:embed="rId8"/>
          <a:srcRect/>
          <a:stretch/>
        </p:blipFill>
        <p:spPr>
          <a:xfrm>
            <a:off x="10609607" y="1119449"/>
            <a:ext cx="1457908" cy="1500371"/>
          </a:xfrm>
          <a:prstGeom prst="rect">
            <a:avLst/>
          </a:prstGeom>
        </p:spPr>
      </p:pic>
      <p:pic>
        <p:nvPicPr>
          <p:cNvPr id="5" name="Filled Array"/>
          <p:cNvPicPr>
            <a:picLocks noChangeAspect="1"/>
          </p:cNvPicPr>
          <p:nvPr/>
        </p:nvPicPr>
        <p:blipFill>
          <a:blip r:embed="rId9">
            <a:extLst>
              <a:ext uri="{28A0092B-C50C-407E-A947-70E740481C1C}">
                <a14:useLocalDpi xmlns:a14="http://schemas.microsoft.com/office/drawing/2010/main" val="0"/>
              </a:ext>
            </a:extLst>
          </a:blip>
          <a:srcRect/>
          <a:stretch/>
        </p:blipFill>
        <p:spPr>
          <a:xfrm>
            <a:off x="8702954" y="4073125"/>
            <a:ext cx="2805319" cy="2677804"/>
          </a:xfrm>
          <a:prstGeom prst="rect">
            <a:avLst/>
          </a:prstGeom>
        </p:spPr>
      </p:pic>
      <p:sp>
        <p:nvSpPr>
          <p:cNvPr id="27" name="Rectangle 26"/>
          <p:cNvSpPr/>
          <p:nvPr/>
        </p:nvSpPr>
        <p:spPr bwMode="auto">
          <a:xfrm>
            <a:off x="10815393" y="5101886"/>
            <a:ext cx="340111" cy="278675"/>
          </a:xfrm>
          <a:prstGeom prst="rect">
            <a:avLst/>
          </a:prstGeom>
          <a:solidFill>
            <a:srgbClr val="FFFF00">
              <a:alpha val="20000"/>
            </a:srgbClr>
          </a:solidFill>
          <a:ln w="412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28" name="Rectangle 27"/>
          <p:cNvSpPr/>
          <p:nvPr/>
        </p:nvSpPr>
        <p:spPr bwMode="auto">
          <a:xfrm>
            <a:off x="8654254" y="1703369"/>
            <a:ext cx="158430" cy="171825"/>
          </a:xfrm>
          <a:prstGeom prst="rect">
            <a:avLst/>
          </a:prstGeom>
          <a:solidFill>
            <a:srgbClr val="FFFF00">
              <a:alpha val="20000"/>
            </a:srgbClr>
          </a:solidFill>
          <a:ln w="412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29" name="Rectangle 28"/>
          <p:cNvSpPr/>
          <p:nvPr/>
        </p:nvSpPr>
        <p:spPr bwMode="auto">
          <a:xfrm>
            <a:off x="10201700" y="1703369"/>
            <a:ext cx="158430" cy="171825"/>
          </a:xfrm>
          <a:prstGeom prst="rect">
            <a:avLst/>
          </a:prstGeom>
          <a:solidFill>
            <a:srgbClr val="FFFF00">
              <a:alpha val="20000"/>
            </a:srgbClr>
          </a:solidFill>
          <a:ln w="412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31" name="Rectangle 30"/>
          <p:cNvSpPr/>
          <p:nvPr/>
        </p:nvSpPr>
        <p:spPr bwMode="auto">
          <a:xfrm>
            <a:off x="11739098" y="1703369"/>
            <a:ext cx="158430" cy="171825"/>
          </a:xfrm>
          <a:prstGeom prst="rect">
            <a:avLst/>
          </a:prstGeom>
          <a:solidFill>
            <a:srgbClr val="FFFF00">
              <a:alpha val="20000"/>
            </a:srgbClr>
          </a:solidFill>
          <a:ln w="412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2413" y="2776327"/>
            <a:ext cx="3585860" cy="1160389"/>
          </a:xfrm>
          <a:prstGeom prst="rect">
            <a:avLst/>
          </a:prstGeom>
        </p:spPr>
      </p:pic>
      <p:cxnSp>
        <p:nvCxnSpPr>
          <p:cNvPr id="35" name="Arrow1 UP"/>
          <p:cNvCxnSpPr>
            <a:cxnSpLocks/>
          </p:cNvCxnSpPr>
          <p:nvPr/>
        </p:nvCxnSpPr>
        <p:spPr bwMode="auto">
          <a:xfrm flipH="1">
            <a:off x="8157041" y="1789282"/>
            <a:ext cx="497213" cy="1371681"/>
          </a:xfrm>
          <a:prstGeom prst="straightConnector1">
            <a:avLst/>
          </a:prstGeom>
          <a:noFill/>
          <a:ln w="44450" cap="flat" cmpd="sng" algn="ctr">
            <a:solidFill>
              <a:schemeClr val="tx1"/>
            </a:solidFill>
            <a:prstDash val="solid"/>
            <a:round/>
            <a:headEnd type="arrow" w="med" len="med"/>
            <a:tailEnd type="none"/>
          </a:ln>
          <a:effectLst/>
        </p:spPr>
      </p:cxnSp>
      <p:cxnSp>
        <p:nvCxnSpPr>
          <p:cNvPr id="38" name="Arrow2 UP"/>
          <p:cNvCxnSpPr>
            <a:cxnSpLocks/>
          </p:cNvCxnSpPr>
          <p:nvPr/>
        </p:nvCxnSpPr>
        <p:spPr bwMode="auto">
          <a:xfrm flipH="1">
            <a:off x="8157041" y="1810271"/>
            <a:ext cx="1988172" cy="1545162"/>
          </a:xfrm>
          <a:prstGeom prst="straightConnector1">
            <a:avLst/>
          </a:prstGeom>
          <a:noFill/>
          <a:ln w="44450" cap="flat" cmpd="sng" algn="ctr">
            <a:solidFill>
              <a:schemeClr val="tx1"/>
            </a:solidFill>
            <a:prstDash val="solid"/>
            <a:round/>
            <a:headEnd type="arrow" w="med" len="med"/>
            <a:tailEnd type="none"/>
          </a:ln>
          <a:effectLst/>
        </p:spPr>
      </p:cxnSp>
      <p:sp>
        <p:nvSpPr>
          <p:cNvPr id="42" name="Rectangle 41">
            <a:hlinkClick r:id="rId10" action="ppaction://hlinkfile"/>
          </p:cNvPr>
          <p:cNvSpPr/>
          <p:nvPr/>
        </p:nvSpPr>
        <p:spPr bwMode="auto">
          <a:xfrm>
            <a:off x="9228456" y="3013789"/>
            <a:ext cx="662032" cy="683288"/>
          </a:xfrm>
          <a:prstGeom prst="rect">
            <a:avLst/>
          </a:prstGeom>
          <a:solidFill>
            <a:srgbClr val="FFFF00">
              <a:alpha val="20000"/>
            </a:srgbClr>
          </a:solidFill>
          <a:ln w="412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cxnSp>
        <p:nvCxnSpPr>
          <p:cNvPr id="40" name="Arrow3 UP"/>
          <p:cNvCxnSpPr>
            <a:cxnSpLocks/>
          </p:cNvCxnSpPr>
          <p:nvPr/>
        </p:nvCxnSpPr>
        <p:spPr bwMode="auto">
          <a:xfrm flipH="1">
            <a:off x="8157041" y="1810271"/>
            <a:ext cx="3582057" cy="1704588"/>
          </a:xfrm>
          <a:prstGeom prst="straightConnector1">
            <a:avLst/>
          </a:prstGeom>
          <a:noFill/>
          <a:ln w="44450" cap="flat" cmpd="sng" algn="ctr">
            <a:solidFill>
              <a:schemeClr val="tx1"/>
            </a:solidFill>
            <a:prstDash val="solid"/>
            <a:round/>
            <a:headEnd type="arrow" w="med" len="med"/>
            <a:tailEnd type="none"/>
          </a:ln>
          <a:effectLst/>
        </p:spPr>
      </p:cxnSp>
      <p:cxnSp>
        <p:nvCxnSpPr>
          <p:cNvPr id="17" name="Arrow1 DOWN">
            <a:extLst>
              <a:ext uri="{FF2B5EF4-FFF2-40B4-BE49-F238E27FC236}">
                <a16:creationId xmlns:a16="http://schemas.microsoft.com/office/drawing/2014/main" id="{BFE16895-39CD-5A5F-7317-F43C3A2DE3D7}"/>
              </a:ext>
            </a:extLst>
          </p:cNvPr>
          <p:cNvCxnSpPr>
            <a:cxnSpLocks/>
          </p:cNvCxnSpPr>
          <p:nvPr/>
        </p:nvCxnSpPr>
        <p:spPr bwMode="auto">
          <a:xfrm flipH="1">
            <a:off x="10135164" y="5251271"/>
            <a:ext cx="822960" cy="0"/>
          </a:xfrm>
          <a:prstGeom prst="straightConnector1">
            <a:avLst/>
          </a:prstGeom>
          <a:noFill/>
          <a:ln w="44450" cap="flat" cmpd="sng" algn="ctr">
            <a:solidFill>
              <a:schemeClr val="tx1"/>
            </a:solidFill>
            <a:prstDash val="solid"/>
            <a:round/>
            <a:headEnd type="arrow" w="med" len="med"/>
            <a:tailEnd type="none"/>
          </a:ln>
          <a:effectLst/>
        </p:spPr>
      </p:cxnSp>
      <p:cxnSp>
        <p:nvCxnSpPr>
          <p:cNvPr id="19" name="Arrow2 DOWN">
            <a:extLst>
              <a:ext uri="{FF2B5EF4-FFF2-40B4-BE49-F238E27FC236}">
                <a16:creationId xmlns:a16="http://schemas.microsoft.com/office/drawing/2014/main" id="{98979745-9582-3B3E-A625-D7968BE0B9C7}"/>
              </a:ext>
            </a:extLst>
          </p:cNvPr>
          <p:cNvCxnSpPr>
            <a:cxnSpLocks/>
          </p:cNvCxnSpPr>
          <p:nvPr/>
        </p:nvCxnSpPr>
        <p:spPr bwMode="auto">
          <a:xfrm flipH="1">
            <a:off x="10985448" y="5285105"/>
            <a:ext cx="1" cy="457200"/>
          </a:xfrm>
          <a:prstGeom prst="straightConnector1">
            <a:avLst/>
          </a:prstGeom>
          <a:noFill/>
          <a:ln w="44450" cap="flat" cmpd="sng" algn="ctr">
            <a:solidFill>
              <a:schemeClr val="tx1"/>
            </a:solidFill>
            <a:prstDash val="solid"/>
            <a:round/>
            <a:headEnd type="arrow" w="med" len="med"/>
            <a:tailEnd type="none"/>
          </a:ln>
          <a:effectLst/>
        </p:spPr>
      </p:cxnSp>
      <p:cxnSp>
        <p:nvCxnSpPr>
          <p:cNvPr id="20" name="Arrow3 DOWN">
            <a:extLst>
              <a:ext uri="{FF2B5EF4-FFF2-40B4-BE49-F238E27FC236}">
                <a16:creationId xmlns:a16="http://schemas.microsoft.com/office/drawing/2014/main" id="{48F4EB51-82D3-83D2-274F-A38C50063320}"/>
              </a:ext>
            </a:extLst>
          </p:cNvPr>
          <p:cNvCxnSpPr>
            <a:cxnSpLocks/>
          </p:cNvCxnSpPr>
          <p:nvPr/>
        </p:nvCxnSpPr>
        <p:spPr bwMode="auto">
          <a:xfrm flipH="1">
            <a:off x="9804987" y="5333850"/>
            <a:ext cx="1091309" cy="921229"/>
          </a:xfrm>
          <a:prstGeom prst="straightConnector1">
            <a:avLst/>
          </a:prstGeom>
          <a:noFill/>
          <a:ln w="44450" cap="flat" cmpd="sng" algn="ctr">
            <a:solidFill>
              <a:schemeClr val="tx1"/>
            </a:solidFill>
            <a:prstDash val="solid"/>
            <a:round/>
            <a:headEnd type="arrow" w="med" len="med"/>
            <a:tailEnd type="none"/>
          </a:ln>
          <a:effectLst/>
        </p:spPr>
      </p:cxnSp>
    </p:spTree>
    <p:custDataLst>
      <p:tags r:id="rId1"/>
    </p:custDataLst>
    <p:extLst>
      <p:ext uri="{BB962C8B-B14F-4D97-AF65-F5344CB8AC3E}">
        <p14:creationId xmlns:p14="http://schemas.microsoft.com/office/powerpoint/2010/main" val="916370018"/>
      </p:ext>
    </p:extLst>
  </p:cSld>
  <p:clrMapOvr>
    <a:masterClrMapping/>
  </p:clrMapOvr>
  <p:transition advTm="57195">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par>
                                <p:cTn id="12" presetID="22" presetClass="entr" presetSubtype="1"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up)">
                                      <p:cBhvr>
                                        <p:cTn id="14" dur="500"/>
                                        <p:tgtEl>
                                          <p:spTgt spid="28"/>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left)">
                                      <p:cBhvr>
                                        <p:cTn id="18" dur="500"/>
                                        <p:tgtEl>
                                          <p:spTgt spid="35"/>
                                        </p:tgtEl>
                                      </p:cBhvr>
                                    </p:animEffect>
                                  </p:childTnLst>
                                </p:cTn>
                              </p:par>
                              <p:par>
                                <p:cTn id="19" presetID="2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par>
                                <p:cTn id="26" presetID="22" presetClass="entr" presetSubtype="1"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up)">
                                      <p:cBhvr>
                                        <p:cTn id="28" dur="500"/>
                                        <p:tgtEl>
                                          <p:spTgt spid="29"/>
                                        </p:tgtEl>
                                      </p:cBhvr>
                                    </p:animEffect>
                                  </p:childTnLst>
                                </p:cTn>
                              </p:par>
                              <p:par>
                                <p:cTn id="29" presetID="22" presetClass="entr" presetSubtype="8"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par>
                                <p:cTn id="32" presetID="22" presetClass="entr" presetSubtype="4"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childTnLst>
                          </p:cTn>
                        </p:par>
                        <p:par>
                          <p:cTn id="35" fill="hold">
                            <p:stCondLst>
                              <p:cond delay="500"/>
                            </p:stCondLst>
                            <p:childTnLst>
                              <p:par>
                                <p:cTn id="36" presetID="1" presetClass="entr" presetSubtype="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par>
                                <p:cTn id="38" presetID="22" presetClass="entr" presetSubtype="1"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up)">
                                      <p:cBhvr>
                                        <p:cTn id="40" dur="500"/>
                                        <p:tgtEl>
                                          <p:spTgt spid="31"/>
                                        </p:tgtEl>
                                      </p:cBhvr>
                                    </p:animEffect>
                                  </p:childTnLst>
                                </p:cTn>
                              </p:par>
                              <p:par>
                                <p:cTn id="41" presetID="22" presetClass="entr" presetSubtype="8"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par>
                                <p:cTn id="44" presetID="22" presetClass="entr" presetSubtype="8"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5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childTnLst>
                          </p:cTn>
                        </p:par>
                        <p:par>
                          <p:cTn id="62" fill="hold">
                            <p:stCondLst>
                              <p:cond delay="500"/>
                            </p:stCondLst>
                            <p:childTnLst>
                              <p:par>
                                <p:cTn id="63" presetID="10" presetClass="exit" presetSubtype="0" fill="hold" grpId="1" nodeType="afterEffect">
                                  <p:stCondLst>
                                    <p:cond delay="0"/>
                                  </p:stCondLst>
                                  <p:childTnLst>
                                    <p:animEffect transition="out" filter="fade">
                                      <p:cBhvr>
                                        <p:cTn id="64" dur="500"/>
                                        <p:tgtEl>
                                          <p:spTgt spid="27"/>
                                        </p:tgtEl>
                                      </p:cBhvr>
                                    </p:animEffect>
                                    <p:set>
                                      <p:cBhvr>
                                        <p:cTn id="65" dur="1" fill="hold">
                                          <p:stCondLst>
                                            <p:cond delay="499"/>
                                          </p:stCondLst>
                                        </p:cTn>
                                        <p:tgtEl>
                                          <p:spTgt spid="27"/>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28"/>
                                        </p:tgtEl>
                                      </p:cBhvr>
                                    </p:animEffect>
                                    <p:set>
                                      <p:cBhvr>
                                        <p:cTn id="68" dur="1" fill="hold">
                                          <p:stCondLst>
                                            <p:cond delay="499"/>
                                          </p:stCondLst>
                                        </p:cTn>
                                        <p:tgtEl>
                                          <p:spTgt spid="28"/>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35"/>
                                        </p:tgtEl>
                                      </p:cBhvr>
                                    </p:animEffect>
                                    <p:set>
                                      <p:cBhvr>
                                        <p:cTn id="71" dur="1" fill="hold">
                                          <p:stCondLst>
                                            <p:cond delay="499"/>
                                          </p:stCondLst>
                                        </p:cTn>
                                        <p:tgtEl>
                                          <p:spTgt spid="35"/>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17"/>
                                        </p:tgtEl>
                                      </p:cBhvr>
                                    </p:animEffect>
                                    <p:set>
                                      <p:cBhvr>
                                        <p:cTn id="74" dur="1" fill="hold">
                                          <p:stCondLst>
                                            <p:cond delay="499"/>
                                          </p:stCondLst>
                                        </p:cTn>
                                        <p:tgtEl>
                                          <p:spTgt spid="17"/>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29"/>
                                        </p:tgtEl>
                                      </p:cBhvr>
                                    </p:animEffect>
                                    <p:set>
                                      <p:cBhvr>
                                        <p:cTn id="77" dur="1" fill="hold">
                                          <p:stCondLst>
                                            <p:cond delay="499"/>
                                          </p:stCondLst>
                                        </p:cTn>
                                        <p:tgtEl>
                                          <p:spTgt spid="29"/>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38"/>
                                        </p:tgtEl>
                                      </p:cBhvr>
                                    </p:animEffect>
                                    <p:set>
                                      <p:cBhvr>
                                        <p:cTn id="80" dur="1" fill="hold">
                                          <p:stCondLst>
                                            <p:cond delay="499"/>
                                          </p:stCondLst>
                                        </p:cTn>
                                        <p:tgtEl>
                                          <p:spTgt spid="38"/>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19"/>
                                        </p:tgtEl>
                                      </p:cBhvr>
                                    </p:animEffect>
                                    <p:set>
                                      <p:cBhvr>
                                        <p:cTn id="83" dur="1" fill="hold">
                                          <p:stCondLst>
                                            <p:cond delay="499"/>
                                          </p:stCondLst>
                                        </p:cTn>
                                        <p:tgtEl>
                                          <p:spTgt spid="19"/>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31"/>
                                        </p:tgtEl>
                                      </p:cBhvr>
                                    </p:animEffect>
                                    <p:set>
                                      <p:cBhvr>
                                        <p:cTn id="86" dur="1" fill="hold">
                                          <p:stCondLst>
                                            <p:cond delay="499"/>
                                          </p:stCondLst>
                                        </p:cTn>
                                        <p:tgtEl>
                                          <p:spTgt spid="31"/>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40"/>
                                        </p:tgtEl>
                                      </p:cBhvr>
                                    </p:animEffect>
                                    <p:set>
                                      <p:cBhvr>
                                        <p:cTn id="89" dur="1" fill="hold">
                                          <p:stCondLst>
                                            <p:cond delay="499"/>
                                          </p:stCondLst>
                                        </p:cTn>
                                        <p:tgtEl>
                                          <p:spTgt spid="40"/>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20"/>
                                        </p:tgtEl>
                                      </p:cBhvr>
                                    </p:animEffect>
                                    <p:set>
                                      <p:cBhvr>
                                        <p:cTn id="92" dur="1" fill="hold">
                                          <p:stCondLst>
                                            <p:cond delay="499"/>
                                          </p:stCondLst>
                                        </p:cTn>
                                        <p:tgtEl>
                                          <p:spTgt spid="20"/>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500"/>
                                        <p:tgtEl>
                                          <p:spTgt spid="18"/>
                                        </p:tgtEl>
                                      </p:cBhvr>
                                    </p:animEffect>
                                    <p:set>
                                      <p:cBhvr>
                                        <p:cTn id="95" dur="1" fill="hold">
                                          <p:stCondLst>
                                            <p:cond delay="499"/>
                                          </p:stCondLst>
                                        </p:cTn>
                                        <p:tgtEl>
                                          <p:spTgt spid="18"/>
                                        </p:tgtEl>
                                        <p:attrNameLst>
                                          <p:attrName>style.visibility</p:attrName>
                                        </p:attrNameLst>
                                      </p:cBhvr>
                                      <p:to>
                                        <p:strVal val="hidden"/>
                                      </p:to>
                                    </p:set>
                                  </p:childTnLst>
                                </p:cTn>
                              </p:par>
                            </p:childTnLst>
                          </p:cTn>
                        </p:par>
                        <p:par>
                          <p:cTn id="96" fill="hold">
                            <p:stCondLst>
                              <p:cond delay="1000"/>
                            </p:stCondLst>
                            <p:childTnLst>
                              <p:par>
                                <p:cTn id="97" presetID="22" presetClass="entr" presetSubtype="1" fill="hold" grpId="0" nodeType="afterEffect">
                                  <p:stCondLst>
                                    <p:cond delay="1000"/>
                                  </p:stCondLst>
                                  <p:childTnLst>
                                    <p:set>
                                      <p:cBhvr>
                                        <p:cTn id="98" dur="1" fill="hold">
                                          <p:stCondLst>
                                            <p:cond delay="0"/>
                                          </p:stCondLst>
                                        </p:cTn>
                                        <p:tgtEl>
                                          <p:spTgt spid="42"/>
                                        </p:tgtEl>
                                        <p:attrNameLst>
                                          <p:attrName>style.visibility</p:attrName>
                                        </p:attrNameLst>
                                      </p:cBhvr>
                                      <p:to>
                                        <p:strVal val="visible"/>
                                      </p:to>
                                    </p:set>
                                    <p:animEffect transition="in" filter="wipe(up)">
                                      <p:cBhvr>
                                        <p:cTn id="9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8" grpId="0" animBg="1"/>
      <p:bldP spid="28" grpId="1" animBg="1"/>
      <p:bldP spid="29" grpId="0" animBg="1"/>
      <p:bldP spid="29" grpId="1" animBg="1"/>
      <p:bldP spid="31" grpId="0" animBg="1"/>
      <p:bldP spid="31" grpId="1" animBg="1"/>
      <p:bldP spid="4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Pilot Points &amp; Zones</a:t>
            </a:r>
          </a:p>
        </p:txBody>
      </p:sp>
      <p:sp>
        <p:nvSpPr>
          <p:cNvPr id="3" name="Content Placeholder 2"/>
          <p:cNvSpPr>
            <a:spLocks noGrp="1"/>
          </p:cNvSpPr>
          <p:nvPr>
            <p:ph idx="1"/>
          </p:nvPr>
        </p:nvSpPr>
        <p:spPr>
          <a:xfrm>
            <a:off x="316207" y="1106905"/>
            <a:ext cx="7034535" cy="5437686"/>
          </a:xfrm>
        </p:spPr>
        <p:txBody>
          <a:bodyPr/>
          <a:lstStyle/>
          <a:p>
            <a:pPr>
              <a:spcBef>
                <a:spcPts val="600"/>
              </a:spcBef>
            </a:pPr>
            <a:r>
              <a:rPr lang="en-US" sz="2800" dirty="0"/>
              <a:t>Merit in both approaches</a:t>
            </a:r>
          </a:p>
          <a:p>
            <a:pPr defTabSz="858838">
              <a:spcBef>
                <a:spcPts val="600"/>
              </a:spcBef>
            </a:pPr>
            <a:r>
              <a:rPr lang="en-US" sz="2800" dirty="0"/>
              <a:t>Zones	—	Sharp K contrast</a:t>
            </a:r>
          </a:p>
          <a:p>
            <a:pPr lvl="1">
              <a:spcBef>
                <a:spcPts val="600"/>
              </a:spcBef>
            </a:pPr>
            <a:r>
              <a:rPr lang="en-US" sz="2400" dirty="0"/>
              <a:t>Bedrock / basin-fill contact</a:t>
            </a:r>
          </a:p>
          <a:p>
            <a:pPr lvl="1">
              <a:spcBef>
                <a:spcPts val="600"/>
              </a:spcBef>
            </a:pPr>
            <a:r>
              <a:rPr lang="en-US" sz="2400" dirty="0"/>
              <a:t>No interpolation between materials</a:t>
            </a:r>
          </a:p>
          <a:p>
            <a:pPr defTabSz="758825">
              <a:spcBef>
                <a:spcPts val="600"/>
              </a:spcBef>
            </a:pPr>
            <a:r>
              <a:rPr lang="en-US" sz="2800" dirty="0"/>
              <a:t>Pilot points —	Gradational or </a:t>
            </a:r>
            <a:br>
              <a:rPr lang="en-US" sz="2800" dirty="0"/>
            </a:br>
            <a:r>
              <a:rPr lang="en-US" sz="2800" dirty="0"/>
              <a:t>				Unknown K change </a:t>
            </a:r>
          </a:p>
          <a:p>
            <a:pPr lvl="1">
              <a:spcBef>
                <a:spcPts val="600"/>
              </a:spcBef>
            </a:pPr>
            <a:r>
              <a:rPr lang="en-US" sz="2400" dirty="0"/>
              <a:t>Coarse-grain to fine-grain</a:t>
            </a:r>
          </a:p>
          <a:p>
            <a:pPr lvl="1">
              <a:spcBef>
                <a:spcPts val="600"/>
              </a:spcBef>
            </a:pPr>
            <a:r>
              <a:rPr lang="en-US" sz="2400" dirty="0"/>
              <a:t>Subsurface change fuzzy</a:t>
            </a:r>
          </a:p>
          <a:p>
            <a:pPr lvl="1">
              <a:spcBef>
                <a:spcPts val="600"/>
              </a:spcBef>
            </a:pPr>
            <a:r>
              <a:rPr lang="en-US" sz="2400" dirty="0"/>
              <a:t>Contrast not extreme</a:t>
            </a:r>
          </a:p>
          <a:p>
            <a:pPr lvl="1">
              <a:spcBef>
                <a:spcPts val="600"/>
              </a:spcBef>
            </a:pPr>
            <a:r>
              <a:rPr lang="en-US" sz="2400" dirty="0"/>
              <a:t>Constrain K estimates with stories,</a:t>
            </a:r>
            <a:br>
              <a:rPr lang="en-US" sz="2400" dirty="0"/>
            </a:br>
            <a:r>
              <a:rPr lang="en-US" sz="2400" dirty="0"/>
              <a:t>		K</a:t>
            </a:r>
            <a:r>
              <a:rPr lang="en-US" sz="2400" b="1" baseline="-25000" dirty="0"/>
              <a:t>SAND</a:t>
            </a:r>
            <a:r>
              <a:rPr lang="en-US" sz="2400" dirty="0"/>
              <a:t> ~ 100*K</a:t>
            </a:r>
            <a:r>
              <a:rPr lang="en-US" sz="2400" b="1" baseline="-25000" dirty="0"/>
              <a:t>PLAYA</a:t>
            </a:r>
            <a:endParaRPr lang="en-US" dirty="0"/>
          </a:p>
        </p:txBody>
      </p:sp>
      <p:sp>
        <p:nvSpPr>
          <p:cNvPr id="68" name="Rectangle 67"/>
          <p:cNvSpPr/>
          <p:nvPr/>
        </p:nvSpPr>
        <p:spPr>
          <a:xfrm>
            <a:off x="7447546" y="1106905"/>
            <a:ext cx="4642853" cy="5650119"/>
          </a:xfrm>
          <a:prstGeom prst="rect">
            <a:avLst/>
          </a:prstGeom>
          <a:solidFill>
            <a:schemeClr val="bg1"/>
          </a:solidFill>
        </p:spPr>
        <p:txBody>
          <a:bodyPr/>
          <a:lstStyle/>
          <a:p>
            <a:endParaRPr lang="en-US"/>
          </a:p>
        </p:txBody>
      </p:sp>
      <p:pic>
        <p:nvPicPr>
          <p:cNvPr id="69" name="Picture 68"/>
          <p:cNvPicPr/>
          <p:nvPr/>
        </p:nvPicPr>
        <p:blipFill rotWithShape="1">
          <a:blip r:embed="rId2" cstate="print">
            <a:extLst>
              <a:ext uri="{28A0092B-C50C-407E-A947-70E740481C1C}">
                <a14:useLocalDpi xmlns:a14="http://schemas.microsoft.com/office/drawing/2010/main" val="0"/>
              </a:ext>
            </a:extLst>
          </a:blip>
          <a:srcRect/>
          <a:stretch/>
        </p:blipFill>
        <p:spPr>
          <a:xfrm>
            <a:off x="7543796" y="1511057"/>
            <a:ext cx="4453906" cy="5194854"/>
          </a:xfrm>
          <a:prstGeom prst="rect">
            <a:avLst/>
          </a:prstGeom>
        </p:spPr>
      </p:pic>
      <p:grpSp>
        <p:nvGrpSpPr>
          <p:cNvPr id="6" name="Group 5">
            <a:extLst>
              <a:ext uri="{FF2B5EF4-FFF2-40B4-BE49-F238E27FC236}">
                <a16:creationId xmlns:a16="http://schemas.microsoft.com/office/drawing/2014/main" id="{C424ED39-D3BD-CE01-EBA9-5B3CF0CEF559}"/>
              </a:ext>
            </a:extLst>
          </p:cNvPr>
          <p:cNvGrpSpPr/>
          <p:nvPr/>
        </p:nvGrpSpPr>
        <p:grpSpPr>
          <a:xfrm>
            <a:off x="7737372" y="1150518"/>
            <a:ext cx="1624751" cy="2808340"/>
            <a:chOff x="7737372" y="1150518"/>
            <a:chExt cx="1624751" cy="2808340"/>
          </a:xfrm>
        </p:grpSpPr>
        <p:sp>
          <p:nvSpPr>
            <p:cNvPr id="70" name="Text Box 20"/>
            <p:cNvSpPr txBox="1"/>
            <p:nvPr/>
          </p:nvSpPr>
          <p:spPr>
            <a:xfrm>
              <a:off x="7737372" y="1150518"/>
              <a:ext cx="1379318" cy="29355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77358" tIns="38679" rIns="77358" bIns="38679" numCol="1" spcCol="0" rtlCol="0" fromWordArt="0" anchor="t" anchorCtr="0" forceAA="0" compatLnSpc="1">
              <a:prstTxWarp prst="textNoShape">
                <a:avLst/>
              </a:prstTxWarp>
              <a:spAutoFit/>
            </a:bodyPr>
            <a:lstStyle/>
            <a:p>
              <a:pPr>
                <a:spcAft>
                  <a:spcPts val="0"/>
                </a:spcAft>
                <a:tabLst>
                  <a:tab pos="800100" algn="l"/>
                  <a:tab pos="3538220" algn="r"/>
                  <a:tab pos="4114800" algn="r"/>
                  <a:tab pos="4681220" algn="dec"/>
                  <a:tab pos="5486400" algn="dec"/>
                  <a:tab pos="5595620" algn="dec"/>
                </a:tabLst>
              </a:pPr>
              <a:r>
                <a:rPr lang="en-US" sz="1400" dirty="0">
                  <a:latin typeface="Arial" panose="020B0604020202020204" pitchFamily="34" charset="0"/>
                  <a:ea typeface="Times New Roman" panose="02020603050405020304" pitchFamily="18" charset="0"/>
                  <a:cs typeface="Times New Roman" panose="02020603050405020304" pitchFamily="18" charset="0"/>
                </a:rPr>
                <a:t>Sharp Contact</a:t>
              </a:r>
              <a:endParaRPr lang="en-US" sz="1800" dirty="0">
                <a:latin typeface="Arial" panose="020B0604020202020204" pitchFamily="34" charset="0"/>
                <a:ea typeface="Times New Roman" panose="02020603050405020304" pitchFamily="18" charset="0"/>
                <a:cs typeface="Times New Roman" panose="02020603050405020304" pitchFamily="18" charset="0"/>
              </a:endParaRPr>
            </a:p>
          </p:txBody>
        </p:sp>
        <p:cxnSp>
          <p:nvCxnSpPr>
            <p:cNvPr id="71" name="Straight Connector 70"/>
            <p:cNvCxnSpPr/>
            <p:nvPr/>
          </p:nvCxnSpPr>
          <p:spPr>
            <a:xfrm>
              <a:off x="8453281" y="1419938"/>
              <a:ext cx="466282" cy="3964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Freeform 72"/>
            <p:cNvSpPr/>
            <p:nvPr/>
          </p:nvSpPr>
          <p:spPr>
            <a:xfrm>
              <a:off x="7835163" y="1499372"/>
              <a:ext cx="1526960" cy="2459486"/>
            </a:xfrm>
            <a:custGeom>
              <a:avLst/>
              <a:gdLst>
                <a:gd name="connsiteX0" fmla="*/ 791935 w 1069521"/>
                <a:gd name="connsiteY0" fmla="*/ 0 h 1469571"/>
                <a:gd name="connsiteX1" fmla="*/ 1036864 w 1069521"/>
                <a:gd name="connsiteY1" fmla="*/ 587829 h 1469571"/>
                <a:gd name="connsiteX2" fmla="*/ 1069521 w 1069521"/>
                <a:gd name="connsiteY2" fmla="*/ 1012371 h 1469571"/>
                <a:gd name="connsiteX3" fmla="*/ 865414 w 1069521"/>
                <a:gd name="connsiteY3" fmla="*/ 1314450 h 1469571"/>
                <a:gd name="connsiteX4" fmla="*/ 449035 w 1069521"/>
                <a:gd name="connsiteY4" fmla="*/ 1330779 h 1469571"/>
                <a:gd name="connsiteX5" fmla="*/ 204107 w 1069521"/>
                <a:gd name="connsiteY5" fmla="*/ 1420586 h 1469571"/>
                <a:gd name="connsiteX6" fmla="*/ 0 w 1069521"/>
                <a:gd name="connsiteY6" fmla="*/ 1469571 h 1469571"/>
                <a:gd name="connsiteX7" fmla="*/ 0 w 1069521"/>
                <a:gd name="connsiteY7" fmla="*/ 1469571 h 1469571"/>
                <a:gd name="connsiteX0" fmla="*/ 767466 w 1069521"/>
                <a:gd name="connsiteY0" fmla="*/ 0 h 1722685"/>
                <a:gd name="connsiteX1" fmla="*/ 1036864 w 1069521"/>
                <a:gd name="connsiteY1" fmla="*/ 840943 h 1722685"/>
                <a:gd name="connsiteX2" fmla="*/ 1069521 w 1069521"/>
                <a:gd name="connsiteY2" fmla="*/ 1265485 h 1722685"/>
                <a:gd name="connsiteX3" fmla="*/ 865414 w 1069521"/>
                <a:gd name="connsiteY3" fmla="*/ 1567564 h 1722685"/>
                <a:gd name="connsiteX4" fmla="*/ 449035 w 1069521"/>
                <a:gd name="connsiteY4" fmla="*/ 1583893 h 1722685"/>
                <a:gd name="connsiteX5" fmla="*/ 204107 w 1069521"/>
                <a:gd name="connsiteY5" fmla="*/ 1673700 h 1722685"/>
                <a:gd name="connsiteX6" fmla="*/ 0 w 1069521"/>
                <a:gd name="connsiteY6" fmla="*/ 1722685 h 1722685"/>
                <a:gd name="connsiteX7" fmla="*/ 0 w 1069521"/>
                <a:gd name="connsiteY7" fmla="*/ 1722685 h 1722685"/>
                <a:gd name="connsiteX0" fmla="*/ 767466 w 1069521"/>
                <a:gd name="connsiteY0" fmla="*/ 0 h 1722685"/>
                <a:gd name="connsiteX1" fmla="*/ 1036864 w 1069521"/>
                <a:gd name="connsiteY1" fmla="*/ 840943 h 1722685"/>
                <a:gd name="connsiteX2" fmla="*/ 1069521 w 1069521"/>
                <a:gd name="connsiteY2" fmla="*/ 1265485 h 1722685"/>
                <a:gd name="connsiteX3" fmla="*/ 865414 w 1069521"/>
                <a:gd name="connsiteY3" fmla="*/ 1567564 h 1722685"/>
                <a:gd name="connsiteX4" fmla="*/ 449035 w 1069521"/>
                <a:gd name="connsiteY4" fmla="*/ 1583893 h 1722685"/>
                <a:gd name="connsiteX5" fmla="*/ 204107 w 1069521"/>
                <a:gd name="connsiteY5" fmla="*/ 1673700 h 1722685"/>
                <a:gd name="connsiteX6" fmla="*/ 0 w 1069521"/>
                <a:gd name="connsiteY6" fmla="*/ 1722685 h 1722685"/>
                <a:gd name="connsiteX7" fmla="*/ 0 w 1069521"/>
                <a:gd name="connsiteY7" fmla="*/ 1722685 h 172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9521" h="1722685">
                  <a:moveTo>
                    <a:pt x="767466" y="0"/>
                  </a:moveTo>
                  <a:cubicBezTo>
                    <a:pt x="800140" y="280338"/>
                    <a:pt x="947065" y="560629"/>
                    <a:pt x="1036864" y="840943"/>
                  </a:cubicBezTo>
                  <a:lnTo>
                    <a:pt x="1069521" y="1265485"/>
                  </a:lnTo>
                  <a:lnTo>
                    <a:pt x="865414" y="1567564"/>
                  </a:lnTo>
                  <a:lnTo>
                    <a:pt x="449035" y="1583893"/>
                  </a:lnTo>
                  <a:lnTo>
                    <a:pt x="204107" y="1673700"/>
                  </a:lnTo>
                  <a:lnTo>
                    <a:pt x="0" y="1722685"/>
                  </a:lnTo>
                  <a:lnTo>
                    <a:pt x="0" y="1722685"/>
                  </a:lnTo>
                </a:path>
              </a:pathLst>
            </a:custGeom>
            <a:noFill/>
            <a:ln w="101600">
              <a:solidFill>
                <a:srgbClr val="FF0000">
                  <a:alpha val="8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7358" tIns="38679" rIns="77358" bIns="38679" numCol="1" spcCol="0" rtlCol="0" fromWordArt="0" anchor="ctr" anchorCtr="0" forceAA="0" compatLnSpc="1">
              <a:prstTxWarp prst="textNoShape">
                <a:avLst/>
              </a:prstTxWarp>
              <a:noAutofit/>
            </a:bodyPr>
            <a:lstStyle/>
            <a:p>
              <a:endParaRPr lang="en-US" sz="8000" dirty="0"/>
            </a:p>
          </p:txBody>
        </p:sp>
      </p:grpSp>
      <p:grpSp>
        <p:nvGrpSpPr>
          <p:cNvPr id="7" name="Group 6">
            <a:extLst>
              <a:ext uri="{FF2B5EF4-FFF2-40B4-BE49-F238E27FC236}">
                <a16:creationId xmlns:a16="http://schemas.microsoft.com/office/drawing/2014/main" id="{16CA1656-250A-C2F3-31D2-F8344034BD77}"/>
              </a:ext>
            </a:extLst>
          </p:cNvPr>
          <p:cNvGrpSpPr/>
          <p:nvPr/>
        </p:nvGrpSpPr>
        <p:grpSpPr>
          <a:xfrm>
            <a:off x="9713534" y="1150518"/>
            <a:ext cx="2244093" cy="3752637"/>
            <a:chOff x="9713534" y="1150518"/>
            <a:chExt cx="2244093" cy="3752637"/>
          </a:xfrm>
        </p:grpSpPr>
        <p:sp>
          <p:nvSpPr>
            <p:cNvPr id="74" name="Text Box 26"/>
            <p:cNvSpPr txBox="1"/>
            <p:nvPr/>
          </p:nvSpPr>
          <p:spPr>
            <a:xfrm>
              <a:off x="10092599" y="1150518"/>
              <a:ext cx="1865028" cy="29355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77358" tIns="38679" rIns="77358" bIns="38679" numCol="1" spcCol="0" rtlCol="0" fromWordArt="0" anchor="t" anchorCtr="0" forceAA="0" compatLnSpc="1">
              <a:prstTxWarp prst="textNoShape">
                <a:avLst/>
              </a:prstTxWarp>
              <a:spAutoFit/>
            </a:bodyPr>
            <a:lstStyle/>
            <a:p>
              <a:pPr>
                <a:spcAft>
                  <a:spcPts val="0"/>
                </a:spcAft>
                <a:tabLst>
                  <a:tab pos="800100" algn="l"/>
                  <a:tab pos="3538220" algn="r"/>
                  <a:tab pos="4114800" algn="r"/>
                  <a:tab pos="4681220" algn="dec"/>
                  <a:tab pos="5486400" algn="dec"/>
                  <a:tab pos="5595620" algn="dec"/>
                </a:tabLst>
              </a:pPr>
              <a:r>
                <a:rPr lang="en-US" sz="1400" dirty="0">
                  <a:latin typeface="Arial" panose="020B0604020202020204" pitchFamily="34" charset="0"/>
                  <a:ea typeface="Times New Roman" panose="02020603050405020304" pitchFamily="18" charset="0"/>
                  <a:cs typeface="Times New Roman" panose="02020603050405020304" pitchFamily="18" charset="0"/>
                </a:rPr>
                <a:t>Gradational Contact</a:t>
              </a:r>
              <a:endParaRPr lang="en-US" sz="1800" dirty="0">
                <a:latin typeface="Arial" panose="020B0604020202020204" pitchFamily="34" charset="0"/>
                <a:ea typeface="Times New Roman" panose="02020603050405020304" pitchFamily="18" charset="0"/>
                <a:cs typeface="Times New Roman" panose="02020603050405020304" pitchFamily="18" charset="0"/>
              </a:endParaRPr>
            </a:p>
          </p:txBody>
        </p:sp>
        <p:sp>
          <p:nvSpPr>
            <p:cNvPr id="75" name="Freeform 74"/>
            <p:cNvSpPr/>
            <p:nvPr/>
          </p:nvSpPr>
          <p:spPr>
            <a:xfrm>
              <a:off x="9713534" y="1522408"/>
              <a:ext cx="1397091" cy="3380747"/>
            </a:xfrm>
            <a:custGeom>
              <a:avLst/>
              <a:gdLst>
                <a:gd name="connsiteX0" fmla="*/ 791935 w 1069521"/>
                <a:gd name="connsiteY0" fmla="*/ 0 h 1469571"/>
                <a:gd name="connsiteX1" fmla="*/ 1036864 w 1069521"/>
                <a:gd name="connsiteY1" fmla="*/ 587829 h 1469571"/>
                <a:gd name="connsiteX2" fmla="*/ 1069521 w 1069521"/>
                <a:gd name="connsiteY2" fmla="*/ 1012371 h 1469571"/>
                <a:gd name="connsiteX3" fmla="*/ 865414 w 1069521"/>
                <a:gd name="connsiteY3" fmla="*/ 1314450 h 1469571"/>
                <a:gd name="connsiteX4" fmla="*/ 449035 w 1069521"/>
                <a:gd name="connsiteY4" fmla="*/ 1330779 h 1469571"/>
                <a:gd name="connsiteX5" fmla="*/ 204107 w 1069521"/>
                <a:gd name="connsiteY5" fmla="*/ 1420586 h 1469571"/>
                <a:gd name="connsiteX6" fmla="*/ 0 w 1069521"/>
                <a:gd name="connsiteY6" fmla="*/ 1469571 h 1469571"/>
                <a:gd name="connsiteX7" fmla="*/ 0 w 1069521"/>
                <a:gd name="connsiteY7" fmla="*/ 1469571 h 1469571"/>
                <a:gd name="connsiteX0" fmla="*/ 767466 w 1069521"/>
                <a:gd name="connsiteY0" fmla="*/ 0 h 1722685"/>
                <a:gd name="connsiteX1" fmla="*/ 1036864 w 1069521"/>
                <a:gd name="connsiteY1" fmla="*/ 840943 h 1722685"/>
                <a:gd name="connsiteX2" fmla="*/ 1069521 w 1069521"/>
                <a:gd name="connsiteY2" fmla="*/ 1265485 h 1722685"/>
                <a:gd name="connsiteX3" fmla="*/ 865414 w 1069521"/>
                <a:gd name="connsiteY3" fmla="*/ 1567564 h 1722685"/>
                <a:gd name="connsiteX4" fmla="*/ 449035 w 1069521"/>
                <a:gd name="connsiteY4" fmla="*/ 1583893 h 1722685"/>
                <a:gd name="connsiteX5" fmla="*/ 204107 w 1069521"/>
                <a:gd name="connsiteY5" fmla="*/ 1673700 h 1722685"/>
                <a:gd name="connsiteX6" fmla="*/ 0 w 1069521"/>
                <a:gd name="connsiteY6" fmla="*/ 1722685 h 1722685"/>
                <a:gd name="connsiteX7" fmla="*/ 0 w 1069521"/>
                <a:gd name="connsiteY7" fmla="*/ 1722685 h 1722685"/>
                <a:gd name="connsiteX0" fmla="*/ 767466 w 1069521"/>
                <a:gd name="connsiteY0" fmla="*/ 0 h 1722685"/>
                <a:gd name="connsiteX1" fmla="*/ 1036864 w 1069521"/>
                <a:gd name="connsiteY1" fmla="*/ 840943 h 1722685"/>
                <a:gd name="connsiteX2" fmla="*/ 1069521 w 1069521"/>
                <a:gd name="connsiteY2" fmla="*/ 1265485 h 1722685"/>
                <a:gd name="connsiteX3" fmla="*/ 865414 w 1069521"/>
                <a:gd name="connsiteY3" fmla="*/ 1567564 h 1722685"/>
                <a:gd name="connsiteX4" fmla="*/ 449035 w 1069521"/>
                <a:gd name="connsiteY4" fmla="*/ 1583893 h 1722685"/>
                <a:gd name="connsiteX5" fmla="*/ 204107 w 1069521"/>
                <a:gd name="connsiteY5" fmla="*/ 1673700 h 1722685"/>
                <a:gd name="connsiteX6" fmla="*/ 0 w 1069521"/>
                <a:gd name="connsiteY6" fmla="*/ 1722685 h 1722685"/>
                <a:gd name="connsiteX7" fmla="*/ 0 w 1069521"/>
                <a:gd name="connsiteY7" fmla="*/ 1722685 h 1722685"/>
                <a:gd name="connsiteX0" fmla="*/ 767466 w 1069521"/>
                <a:gd name="connsiteY0" fmla="*/ 0 h 1722685"/>
                <a:gd name="connsiteX1" fmla="*/ 938889 w 1069521"/>
                <a:gd name="connsiteY1" fmla="*/ 290774 h 1722685"/>
                <a:gd name="connsiteX2" fmla="*/ 1069521 w 1069521"/>
                <a:gd name="connsiteY2" fmla="*/ 1265485 h 1722685"/>
                <a:gd name="connsiteX3" fmla="*/ 865414 w 1069521"/>
                <a:gd name="connsiteY3" fmla="*/ 1567564 h 1722685"/>
                <a:gd name="connsiteX4" fmla="*/ 449035 w 1069521"/>
                <a:gd name="connsiteY4" fmla="*/ 1583893 h 1722685"/>
                <a:gd name="connsiteX5" fmla="*/ 204107 w 1069521"/>
                <a:gd name="connsiteY5" fmla="*/ 1673700 h 1722685"/>
                <a:gd name="connsiteX6" fmla="*/ 0 w 1069521"/>
                <a:gd name="connsiteY6" fmla="*/ 1722685 h 1722685"/>
                <a:gd name="connsiteX7" fmla="*/ 0 w 1069521"/>
                <a:gd name="connsiteY7" fmla="*/ 1722685 h 1722685"/>
                <a:gd name="connsiteX0" fmla="*/ 767466 w 1069521"/>
                <a:gd name="connsiteY0" fmla="*/ 0 h 1722685"/>
                <a:gd name="connsiteX1" fmla="*/ 1012370 w 1069521"/>
                <a:gd name="connsiteY1" fmla="*/ 618652 h 1722685"/>
                <a:gd name="connsiteX2" fmla="*/ 1069521 w 1069521"/>
                <a:gd name="connsiteY2" fmla="*/ 1265485 h 1722685"/>
                <a:gd name="connsiteX3" fmla="*/ 865414 w 1069521"/>
                <a:gd name="connsiteY3" fmla="*/ 1567564 h 1722685"/>
                <a:gd name="connsiteX4" fmla="*/ 449035 w 1069521"/>
                <a:gd name="connsiteY4" fmla="*/ 1583893 h 1722685"/>
                <a:gd name="connsiteX5" fmla="*/ 204107 w 1069521"/>
                <a:gd name="connsiteY5" fmla="*/ 1673700 h 1722685"/>
                <a:gd name="connsiteX6" fmla="*/ 0 w 1069521"/>
                <a:gd name="connsiteY6" fmla="*/ 1722685 h 1722685"/>
                <a:gd name="connsiteX7" fmla="*/ 0 w 1069521"/>
                <a:gd name="connsiteY7" fmla="*/ 1722685 h 1722685"/>
                <a:gd name="connsiteX0" fmla="*/ 767466 w 1012370"/>
                <a:gd name="connsiteY0" fmla="*/ 0 h 1722685"/>
                <a:gd name="connsiteX1" fmla="*/ 1012370 w 1012370"/>
                <a:gd name="connsiteY1" fmla="*/ 618652 h 1722685"/>
                <a:gd name="connsiteX2" fmla="*/ 800091 w 1012370"/>
                <a:gd name="connsiteY2" fmla="*/ 876477 h 1722685"/>
                <a:gd name="connsiteX3" fmla="*/ 865414 w 1012370"/>
                <a:gd name="connsiteY3" fmla="*/ 1567564 h 1722685"/>
                <a:gd name="connsiteX4" fmla="*/ 449035 w 1012370"/>
                <a:gd name="connsiteY4" fmla="*/ 1583893 h 1722685"/>
                <a:gd name="connsiteX5" fmla="*/ 204107 w 1012370"/>
                <a:gd name="connsiteY5" fmla="*/ 1673700 h 1722685"/>
                <a:gd name="connsiteX6" fmla="*/ 0 w 1012370"/>
                <a:gd name="connsiteY6" fmla="*/ 1722685 h 1722685"/>
                <a:gd name="connsiteX7" fmla="*/ 0 w 1012370"/>
                <a:gd name="connsiteY7" fmla="*/ 1722685 h 1722685"/>
                <a:gd name="connsiteX0" fmla="*/ 767466 w 1012370"/>
                <a:gd name="connsiteY0" fmla="*/ 0 h 1722685"/>
                <a:gd name="connsiteX1" fmla="*/ 1012370 w 1012370"/>
                <a:gd name="connsiteY1" fmla="*/ 618652 h 1722685"/>
                <a:gd name="connsiteX2" fmla="*/ 800091 w 1012370"/>
                <a:gd name="connsiteY2" fmla="*/ 876477 h 1722685"/>
                <a:gd name="connsiteX3" fmla="*/ 865414 w 1012370"/>
                <a:gd name="connsiteY3" fmla="*/ 1567564 h 1722685"/>
                <a:gd name="connsiteX4" fmla="*/ 449035 w 1012370"/>
                <a:gd name="connsiteY4" fmla="*/ 1583893 h 1722685"/>
                <a:gd name="connsiteX5" fmla="*/ 204107 w 1012370"/>
                <a:gd name="connsiteY5" fmla="*/ 1673700 h 1722685"/>
                <a:gd name="connsiteX6" fmla="*/ 0 w 1012370"/>
                <a:gd name="connsiteY6" fmla="*/ 1722685 h 1722685"/>
                <a:gd name="connsiteX7" fmla="*/ 0 w 1012370"/>
                <a:gd name="connsiteY7" fmla="*/ 1722685 h 1722685"/>
                <a:gd name="connsiteX0" fmla="*/ 767466 w 1445097"/>
                <a:gd name="connsiteY0" fmla="*/ 0 h 1722685"/>
                <a:gd name="connsiteX1" fmla="*/ 1012370 w 1445097"/>
                <a:gd name="connsiteY1" fmla="*/ 618652 h 1722685"/>
                <a:gd name="connsiteX2" fmla="*/ 800091 w 1445097"/>
                <a:gd name="connsiteY2" fmla="*/ 876477 h 1722685"/>
                <a:gd name="connsiteX3" fmla="*/ 1445097 w 1445097"/>
                <a:gd name="connsiteY3" fmla="*/ 1550892 h 1722685"/>
                <a:gd name="connsiteX4" fmla="*/ 449035 w 1445097"/>
                <a:gd name="connsiteY4" fmla="*/ 1583893 h 1722685"/>
                <a:gd name="connsiteX5" fmla="*/ 204107 w 1445097"/>
                <a:gd name="connsiteY5" fmla="*/ 1673700 h 1722685"/>
                <a:gd name="connsiteX6" fmla="*/ 0 w 1445097"/>
                <a:gd name="connsiteY6" fmla="*/ 1722685 h 1722685"/>
                <a:gd name="connsiteX7" fmla="*/ 0 w 1445097"/>
                <a:gd name="connsiteY7" fmla="*/ 1722685 h 1722685"/>
                <a:gd name="connsiteX0" fmla="*/ 767466 w 1445097"/>
                <a:gd name="connsiteY0" fmla="*/ 0 h 1722685"/>
                <a:gd name="connsiteX1" fmla="*/ 1012370 w 1445097"/>
                <a:gd name="connsiteY1" fmla="*/ 618652 h 1722685"/>
                <a:gd name="connsiteX2" fmla="*/ 800091 w 1445097"/>
                <a:gd name="connsiteY2" fmla="*/ 876477 h 1722685"/>
                <a:gd name="connsiteX3" fmla="*/ 1445097 w 1445097"/>
                <a:gd name="connsiteY3" fmla="*/ 1550892 h 1722685"/>
                <a:gd name="connsiteX4" fmla="*/ 449035 w 1445097"/>
                <a:gd name="connsiteY4" fmla="*/ 1583893 h 1722685"/>
                <a:gd name="connsiteX5" fmla="*/ 204107 w 1445097"/>
                <a:gd name="connsiteY5" fmla="*/ 1673700 h 1722685"/>
                <a:gd name="connsiteX6" fmla="*/ 0 w 1445097"/>
                <a:gd name="connsiteY6" fmla="*/ 1722685 h 1722685"/>
                <a:gd name="connsiteX7" fmla="*/ 0 w 1445097"/>
                <a:gd name="connsiteY7" fmla="*/ 1722685 h 1722685"/>
                <a:gd name="connsiteX0" fmla="*/ 767466 w 1445097"/>
                <a:gd name="connsiteY0" fmla="*/ 0 h 1722685"/>
                <a:gd name="connsiteX1" fmla="*/ 1012370 w 1445097"/>
                <a:gd name="connsiteY1" fmla="*/ 618652 h 1722685"/>
                <a:gd name="connsiteX2" fmla="*/ 800091 w 1445097"/>
                <a:gd name="connsiteY2" fmla="*/ 876477 h 1722685"/>
                <a:gd name="connsiteX3" fmla="*/ 1445097 w 1445097"/>
                <a:gd name="connsiteY3" fmla="*/ 1550892 h 1722685"/>
                <a:gd name="connsiteX4" fmla="*/ 971623 w 1445097"/>
                <a:gd name="connsiteY4" fmla="*/ 1561604 h 1722685"/>
                <a:gd name="connsiteX5" fmla="*/ 449035 w 1445097"/>
                <a:gd name="connsiteY5" fmla="*/ 1583893 h 1722685"/>
                <a:gd name="connsiteX6" fmla="*/ 204107 w 1445097"/>
                <a:gd name="connsiteY6" fmla="*/ 1673700 h 1722685"/>
                <a:gd name="connsiteX7" fmla="*/ 0 w 1445097"/>
                <a:gd name="connsiteY7" fmla="*/ 1722685 h 1722685"/>
                <a:gd name="connsiteX8" fmla="*/ 0 w 1445097"/>
                <a:gd name="connsiteY8" fmla="*/ 1722685 h 1722685"/>
                <a:gd name="connsiteX0" fmla="*/ 767466 w 1453331"/>
                <a:gd name="connsiteY0" fmla="*/ 0 h 1722685"/>
                <a:gd name="connsiteX1" fmla="*/ 1012370 w 1453331"/>
                <a:gd name="connsiteY1" fmla="*/ 618652 h 1722685"/>
                <a:gd name="connsiteX2" fmla="*/ 800091 w 1453331"/>
                <a:gd name="connsiteY2" fmla="*/ 876477 h 1722685"/>
                <a:gd name="connsiteX3" fmla="*/ 1445097 w 1453331"/>
                <a:gd name="connsiteY3" fmla="*/ 1550892 h 1722685"/>
                <a:gd name="connsiteX4" fmla="*/ 1453331 w 1453331"/>
                <a:gd name="connsiteY4" fmla="*/ 1611619 h 1722685"/>
                <a:gd name="connsiteX5" fmla="*/ 449035 w 1453331"/>
                <a:gd name="connsiteY5" fmla="*/ 1583893 h 1722685"/>
                <a:gd name="connsiteX6" fmla="*/ 204107 w 1453331"/>
                <a:gd name="connsiteY6" fmla="*/ 1673700 h 1722685"/>
                <a:gd name="connsiteX7" fmla="*/ 0 w 1453331"/>
                <a:gd name="connsiteY7" fmla="*/ 1722685 h 1722685"/>
                <a:gd name="connsiteX8" fmla="*/ 0 w 1453331"/>
                <a:gd name="connsiteY8" fmla="*/ 1722685 h 1722685"/>
                <a:gd name="connsiteX0" fmla="*/ 767466 w 1453331"/>
                <a:gd name="connsiteY0" fmla="*/ 0 h 1722685"/>
                <a:gd name="connsiteX1" fmla="*/ 1012370 w 1453331"/>
                <a:gd name="connsiteY1" fmla="*/ 618652 h 1722685"/>
                <a:gd name="connsiteX2" fmla="*/ 800091 w 1453331"/>
                <a:gd name="connsiteY2" fmla="*/ 876477 h 1722685"/>
                <a:gd name="connsiteX3" fmla="*/ 1445097 w 1453331"/>
                <a:gd name="connsiteY3" fmla="*/ 1550892 h 1722685"/>
                <a:gd name="connsiteX4" fmla="*/ 1453331 w 1453331"/>
                <a:gd name="connsiteY4" fmla="*/ 1611619 h 1722685"/>
                <a:gd name="connsiteX5" fmla="*/ 677642 w 1453331"/>
                <a:gd name="connsiteY5" fmla="*/ 822549 h 1722685"/>
                <a:gd name="connsiteX6" fmla="*/ 204107 w 1453331"/>
                <a:gd name="connsiteY6" fmla="*/ 1673700 h 1722685"/>
                <a:gd name="connsiteX7" fmla="*/ 0 w 1453331"/>
                <a:gd name="connsiteY7" fmla="*/ 1722685 h 1722685"/>
                <a:gd name="connsiteX8" fmla="*/ 0 w 1453331"/>
                <a:gd name="connsiteY8" fmla="*/ 1722685 h 1722685"/>
                <a:gd name="connsiteX0" fmla="*/ 767466 w 1453331"/>
                <a:gd name="connsiteY0" fmla="*/ 0 h 1722685"/>
                <a:gd name="connsiteX1" fmla="*/ 1012370 w 1453331"/>
                <a:gd name="connsiteY1" fmla="*/ 618652 h 1722685"/>
                <a:gd name="connsiteX2" fmla="*/ 800091 w 1453331"/>
                <a:gd name="connsiteY2" fmla="*/ 876477 h 1722685"/>
                <a:gd name="connsiteX3" fmla="*/ 1445097 w 1453331"/>
                <a:gd name="connsiteY3" fmla="*/ 1550892 h 1722685"/>
                <a:gd name="connsiteX4" fmla="*/ 1453331 w 1453331"/>
                <a:gd name="connsiteY4" fmla="*/ 1611619 h 1722685"/>
                <a:gd name="connsiteX5" fmla="*/ 677642 w 1453331"/>
                <a:gd name="connsiteY5" fmla="*/ 822549 h 1722685"/>
                <a:gd name="connsiteX6" fmla="*/ 204107 w 1453331"/>
                <a:gd name="connsiteY6" fmla="*/ 1673700 h 1722685"/>
                <a:gd name="connsiteX7" fmla="*/ 0 w 1453331"/>
                <a:gd name="connsiteY7" fmla="*/ 1722685 h 1722685"/>
                <a:gd name="connsiteX8" fmla="*/ 0 w 1453331"/>
                <a:gd name="connsiteY8" fmla="*/ 1722685 h 1722685"/>
                <a:gd name="connsiteX0" fmla="*/ 767466 w 1453331"/>
                <a:gd name="connsiteY0" fmla="*/ 0 h 1722685"/>
                <a:gd name="connsiteX1" fmla="*/ 1012370 w 1453331"/>
                <a:gd name="connsiteY1" fmla="*/ 618652 h 1722685"/>
                <a:gd name="connsiteX2" fmla="*/ 800091 w 1453331"/>
                <a:gd name="connsiteY2" fmla="*/ 876477 h 1722685"/>
                <a:gd name="connsiteX3" fmla="*/ 1445097 w 1453331"/>
                <a:gd name="connsiteY3" fmla="*/ 1550892 h 1722685"/>
                <a:gd name="connsiteX4" fmla="*/ 1453331 w 1453331"/>
                <a:gd name="connsiteY4" fmla="*/ 1611619 h 1722685"/>
                <a:gd name="connsiteX5" fmla="*/ 677642 w 1453331"/>
                <a:gd name="connsiteY5" fmla="*/ 822549 h 1722685"/>
                <a:gd name="connsiteX6" fmla="*/ 204107 w 1453331"/>
                <a:gd name="connsiteY6" fmla="*/ 1673700 h 1722685"/>
                <a:gd name="connsiteX7" fmla="*/ 0 w 1453331"/>
                <a:gd name="connsiteY7" fmla="*/ 1722685 h 1722685"/>
                <a:gd name="connsiteX8" fmla="*/ 0 w 1453331"/>
                <a:gd name="connsiteY8" fmla="*/ 1722685 h 1722685"/>
                <a:gd name="connsiteX0" fmla="*/ 767466 w 1453331"/>
                <a:gd name="connsiteY0" fmla="*/ 0 h 1722685"/>
                <a:gd name="connsiteX1" fmla="*/ 1012370 w 1453331"/>
                <a:gd name="connsiteY1" fmla="*/ 618652 h 1722685"/>
                <a:gd name="connsiteX2" fmla="*/ 800091 w 1453331"/>
                <a:gd name="connsiteY2" fmla="*/ 876477 h 1722685"/>
                <a:gd name="connsiteX3" fmla="*/ 1445097 w 1453331"/>
                <a:gd name="connsiteY3" fmla="*/ 1550892 h 1722685"/>
                <a:gd name="connsiteX4" fmla="*/ 1453331 w 1453331"/>
                <a:gd name="connsiteY4" fmla="*/ 1611619 h 1722685"/>
                <a:gd name="connsiteX5" fmla="*/ 677642 w 1453331"/>
                <a:gd name="connsiteY5" fmla="*/ 822549 h 1722685"/>
                <a:gd name="connsiteX6" fmla="*/ 587840 w 1453331"/>
                <a:gd name="connsiteY6" fmla="*/ 251042 h 1722685"/>
                <a:gd name="connsiteX7" fmla="*/ 0 w 1453331"/>
                <a:gd name="connsiteY7" fmla="*/ 1722685 h 1722685"/>
                <a:gd name="connsiteX8" fmla="*/ 0 w 1453331"/>
                <a:gd name="connsiteY8" fmla="*/ 1722685 h 1722685"/>
                <a:gd name="connsiteX0" fmla="*/ 767632 w 1453497"/>
                <a:gd name="connsiteY0" fmla="*/ 65 h 1723997"/>
                <a:gd name="connsiteX1" fmla="*/ 1012536 w 1453497"/>
                <a:gd name="connsiteY1" fmla="*/ 618717 h 1723997"/>
                <a:gd name="connsiteX2" fmla="*/ 800257 w 1453497"/>
                <a:gd name="connsiteY2" fmla="*/ 876542 h 1723997"/>
                <a:gd name="connsiteX3" fmla="*/ 1445263 w 1453497"/>
                <a:gd name="connsiteY3" fmla="*/ 1550957 h 1723997"/>
                <a:gd name="connsiteX4" fmla="*/ 1453497 w 1453497"/>
                <a:gd name="connsiteY4" fmla="*/ 1611684 h 1723997"/>
                <a:gd name="connsiteX5" fmla="*/ 677808 w 1453497"/>
                <a:gd name="connsiteY5" fmla="*/ 822614 h 1723997"/>
                <a:gd name="connsiteX6" fmla="*/ 588006 w 1453497"/>
                <a:gd name="connsiteY6" fmla="*/ 251107 h 1723997"/>
                <a:gd name="connsiteX7" fmla="*/ 166 w 1453497"/>
                <a:gd name="connsiteY7" fmla="*/ 1722750 h 1723997"/>
                <a:gd name="connsiteX8" fmla="*/ 645165 w 1453497"/>
                <a:gd name="connsiteY8" fmla="*/ 0 h 1723997"/>
                <a:gd name="connsiteX0" fmla="*/ 180033 w 865898"/>
                <a:gd name="connsiteY0" fmla="*/ 65 h 1611684"/>
                <a:gd name="connsiteX1" fmla="*/ 424937 w 865898"/>
                <a:gd name="connsiteY1" fmla="*/ 618717 h 1611684"/>
                <a:gd name="connsiteX2" fmla="*/ 212658 w 865898"/>
                <a:gd name="connsiteY2" fmla="*/ 876542 h 1611684"/>
                <a:gd name="connsiteX3" fmla="*/ 857664 w 865898"/>
                <a:gd name="connsiteY3" fmla="*/ 1550957 h 1611684"/>
                <a:gd name="connsiteX4" fmla="*/ 865898 w 865898"/>
                <a:gd name="connsiteY4" fmla="*/ 1611684 h 1611684"/>
                <a:gd name="connsiteX5" fmla="*/ 90209 w 865898"/>
                <a:gd name="connsiteY5" fmla="*/ 822614 h 1611684"/>
                <a:gd name="connsiteX6" fmla="*/ 407 w 865898"/>
                <a:gd name="connsiteY6" fmla="*/ 251107 h 1611684"/>
                <a:gd name="connsiteX7" fmla="*/ 57566 w 865898"/>
                <a:gd name="connsiteY7" fmla="*/ 0 h 1611684"/>
                <a:gd name="connsiteX0" fmla="*/ 281377 w 967242"/>
                <a:gd name="connsiteY0" fmla="*/ 65 h 1611684"/>
                <a:gd name="connsiteX1" fmla="*/ 526281 w 967242"/>
                <a:gd name="connsiteY1" fmla="*/ 618717 h 1611684"/>
                <a:gd name="connsiteX2" fmla="*/ 314002 w 967242"/>
                <a:gd name="connsiteY2" fmla="*/ 876542 h 1611684"/>
                <a:gd name="connsiteX3" fmla="*/ 959008 w 967242"/>
                <a:gd name="connsiteY3" fmla="*/ 1550957 h 1611684"/>
                <a:gd name="connsiteX4" fmla="*/ 967242 w 967242"/>
                <a:gd name="connsiteY4" fmla="*/ 1611684 h 1611684"/>
                <a:gd name="connsiteX5" fmla="*/ 191553 w 967242"/>
                <a:gd name="connsiteY5" fmla="*/ 822614 h 1611684"/>
                <a:gd name="connsiteX6" fmla="*/ 101751 w 967242"/>
                <a:gd name="connsiteY6" fmla="*/ 251107 h 1611684"/>
                <a:gd name="connsiteX7" fmla="*/ 158910 w 967242"/>
                <a:gd name="connsiteY7" fmla="*/ 0 h 1611684"/>
                <a:gd name="connsiteX0" fmla="*/ 292693 w 978558"/>
                <a:gd name="connsiteY0" fmla="*/ 65 h 1611684"/>
                <a:gd name="connsiteX1" fmla="*/ 537597 w 978558"/>
                <a:gd name="connsiteY1" fmla="*/ 618717 h 1611684"/>
                <a:gd name="connsiteX2" fmla="*/ 325318 w 978558"/>
                <a:gd name="connsiteY2" fmla="*/ 876542 h 1611684"/>
                <a:gd name="connsiteX3" fmla="*/ 970324 w 978558"/>
                <a:gd name="connsiteY3" fmla="*/ 1550957 h 1611684"/>
                <a:gd name="connsiteX4" fmla="*/ 978558 w 978558"/>
                <a:gd name="connsiteY4" fmla="*/ 1611684 h 1611684"/>
                <a:gd name="connsiteX5" fmla="*/ 202869 w 978558"/>
                <a:gd name="connsiteY5" fmla="*/ 822614 h 1611684"/>
                <a:gd name="connsiteX6" fmla="*/ 113067 w 978558"/>
                <a:gd name="connsiteY6" fmla="*/ 251107 h 1611684"/>
                <a:gd name="connsiteX7" fmla="*/ 170226 w 978558"/>
                <a:gd name="connsiteY7" fmla="*/ 0 h 1611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8558" h="1611684">
                  <a:moveTo>
                    <a:pt x="292693" y="65"/>
                  </a:moveTo>
                  <a:cubicBezTo>
                    <a:pt x="325367" y="280403"/>
                    <a:pt x="447798" y="338403"/>
                    <a:pt x="537597" y="618717"/>
                  </a:cubicBezTo>
                  <a:lnTo>
                    <a:pt x="325318" y="876542"/>
                  </a:lnTo>
                  <a:cubicBezTo>
                    <a:pt x="232788" y="1106904"/>
                    <a:pt x="-31196" y="1381725"/>
                    <a:pt x="970324" y="1550957"/>
                  </a:cubicBezTo>
                  <a:lnTo>
                    <a:pt x="978558" y="1611684"/>
                  </a:lnTo>
                  <a:cubicBezTo>
                    <a:pt x="752654" y="1559836"/>
                    <a:pt x="-110086" y="1507989"/>
                    <a:pt x="202869" y="822614"/>
                  </a:cubicBezTo>
                  <a:cubicBezTo>
                    <a:pt x="-186306" y="721028"/>
                    <a:pt x="102179" y="441609"/>
                    <a:pt x="113067" y="251107"/>
                  </a:cubicBezTo>
                  <a:cubicBezTo>
                    <a:pt x="107627" y="114005"/>
                    <a:pt x="158318" y="52314"/>
                    <a:pt x="170226" y="0"/>
                  </a:cubicBezTo>
                </a:path>
              </a:pathLst>
            </a:custGeom>
            <a:noFill/>
            <a:ln w="76200" cap="rnd">
              <a:solidFill>
                <a:srgbClr val="00B050">
                  <a:alpha val="80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7358" tIns="38679" rIns="77358" bIns="38679" numCol="1" spcCol="0" rtlCol="0" fromWordArt="0" anchor="ctr" anchorCtr="0" forceAA="0" compatLnSpc="1">
              <a:prstTxWarp prst="textNoShape">
                <a:avLst/>
              </a:prstTxWarp>
              <a:noAutofit/>
            </a:bodyPr>
            <a:lstStyle/>
            <a:p>
              <a:endParaRPr lang="en-US" sz="8000"/>
            </a:p>
          </p:txBody>
        </p:sp>
        <p:cxnSp>
          <p:nvCxnSpPr>
            <p:cNvPr id="76" name="Straight Connector 75"/>
            <p:cNvCxnSpPr>
              <a:cxnSpLocks/>
            </p:cNvCxnSpPr>
            <p:nvPr/>
          </p:nvCxnSpPr>
          <p:spPr>
            <a:xfrm flipH="1">
              <a:off x="10248041" y="1444075"/>
              <a:ext cx="466333" cy="4744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77" name="Picture 76"/>
          <p:cNvPicPr/>
          <p:nvPr/>
        </p:nvPicPr>
        <p:blipFill rotWithShape="1">
          <a:blip r:embed="rId3">
            <a:extLst>
              <a:ext uri="{28A0092B-C50C-407E-A947-70E740481C1C}">
                <a14:useLocalDpi xmlns:a14="http://schemas.microsoft.com/office/drawing/2010/main" val="0"/>
              </a:ext>
            </a:extLst>
          </a:blip>
          <a:srcRect/>
          <a:stretch/>
        </p:blipFill>
        <p:spPr>
          <a:xfrm>
            <a:off x="10144474" y="5202189"/>
            <a:ext cx="1888693" cy="1564371"/>
          </a:xfrm>
          <a:prstGeom prst="rect">
            <a:avLst/>
          </a:prstGeom>
        </p:spPr>
      </p:pic>
      <p:sp>
        <p:nvSpPr>
          <p:cNvPr id="79" name="Rectangle 78"/>
          <p:cNvSpPr/>
          <p:nvPr/>
        </p:nvSpPr>
        <p:spPr bwMode="auto">
          <a:xfrm>
            <a:off x="7769304" y="6304546"/>
            <a:ext cx="1993619" cy="328469"/>
          </a:xfrm>
          <a:prstGeom prst="rect">
            <a:avLst/>
          </a:prstGeom>
          <a:solidFill>
            <a:schemeClr val="bg1"/>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2000" dirty="0">
                <a:latin typeface="Arial" panose="020B0604020202020204" pitchFamily="34" charset="0"/>
                <a:cs typeface="Arial" panose="020B0604020202020204" pitchFamily="34" charset="0"/>
              </a:rPr>
              <a:t>20 MILES</a:t>
            </a:r>
          </a:p>
        </p:txBody>
      </p:sp>
      <p:sp>
        <p:nvSpPr>
          <p:cNvPr id="4" name="Text Box 81">
            <a:extLst>
              <a:ext uri="{FF2B5EF4-FFF2-40B4-BE49-F238E27FC236}">
                <a16:creationId xmlns:a16="http://schemas.microsoft.com/office/drawing/2014/main" id="{48087530-5BC9-514F-D266-0A027A75D2BF}"/>
              </a:ext>
            </a:extLst>
          </p:cNvPr>
          <p:cNvSpPr txBox="1">
            <a:spLocks noChangeArrowheads="1"/>
          </p:cNvSpPr>
          <p:nvPr/>
        </p:nvSpPr>
        <p:spPr bwMode="auto">
          <a:xfrm>
            <a:off x="5177887" y="6609065"/>
            <a:ext cx="22696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0" bIns="0">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r"/>
            <a:r>
              <a:rPr lang="en-US" altLang="en-US" sz="1400" b="0" dirty="0">
                <a:latin typeface="Arial" panose="020B0604020202020204" pitchFamily="34" charset="0"/>
                <a:cs typeface="Arial" panose="020B0604020202020204" pitchFamily="34" charset="0"/>
              </a:rPr>
              <a:t>(</a:t>
            </a:r>
            <a:r>
              <a:rPr lang="en-US" sz="1400" b="0" dirty="0">
                <a:latin typeface="Arial" panose="020B0604020202020204" pitchFamily="34" charset="0"/>
                <a:cs typeface="Arial" panose="020B0604020202020204" pitchFamily="34" charset="0"/>
                <a:hlinkClick r:id="rId4"/>
              </a:rPr>
              <a:t>Halford and Plume, 2011</a:t>
            </a:r>
            <a:r>
              <a:rPr lang="en-US" altLang="en-US" sz="1400" b="0" dirty="0">
                <a:latin typeface="Arial" panose="020B0604020202020204" pitchFamily="34" charset="0"/>
                <a:cs typeface="Arial" panose="020B0604020202020204" pitchFamily="34" charset="0"/>
              </a:rPr>
              <a:t>)</a:t>
            </a:r>
            <a:endParaRPr lang="en-US" altLang="en-US" sz="1400" b="0" baseline="-25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1083861"/>
      </p:ext>
    </p:extLst>
  </p:cSld>
  <p:clrMapOvr>
    <a:masterClrMapping/>
  </p:clrMapOvr>
  <p:transition advTm="15000">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dirty="0"/>
              <a:t>Quantifying Calibration</a:t>
            </a:r>
          </a:p>
        </p:txBody>
      </p:sp>
      <p:sp>
        <p:nvSpPr>
          <p:cNvPr id="9219" name="Rectangle 3"/>
          <p:cNvSpPr>
            <a:spLocks noGrp="1" noChangeArrowheads="1"/>
          </p:cNvSpPr>
          <p:nvPr>
            <p:ph idx="1"/>
          </p:nvPr>
        </p:nvSpPr>
        <p:spPr>
          <a:xfrm>
            <a:off x="266700" y="1073694"/>
            <a:ext cx="6096000" cy="5786846"/>
          </a:xfrm>
        </p:spPr>
        <p:txBody>
          <a:bodyPr/>
          <a:lstStyle/>
          <a:p>
            <a:pPr eaLnBrk="1" hangingPunct="1">
              <a:spcBef>
                <a:spcPts val="600"/>
              </a:spcBef>
              <a:buFontTx/>
              <a:buNone/>
            </a:pPr>
            <a:r>
              <a:rPr lang="en-US" altLang="en-US" sz="4400" b="1" dirty="0"/>
              <a:t>DOES</a:t>
            </a:r>
          </a:p>
          <a:p>
            <a:pPr eaLnBrk="1" hangingPunct="1">
              <a:spcBef>
                <a:spcPts val="600"/>
              </a:spcBef>
            </a:pPr>
            <a:r>
              <a:rPr lang="en-US" altLang="en-US" sz="3600" dirty="0"/>
              <a:t>Dump work on computer</a:t>
            </a:r>
          </a:p>
          <a:p>
            <a:pPr eaLnBrk="1" hangingPunct="1">
              <a:spcBef>
                <a:spcPts val="600"/>
              </a:spcBef>
            </a:pPr>
            <a:r>
              <a:rPr lang="en-US" altLang="en-US" sz="3600" dirty="0"/>
              <a:t>Test more alternatives</a:t>
            </a:r>
          </a:p>
          <a:p>
            <a:pPr lvl="1" eaLnBrk="1" hangingPunct="1">
              <a:spcBef>
                <a:spcPts val="600"/>
              </a:spcBef>
            </a:pPr>
            <a:r>
              <a:rPr lang="en-US" altLang="en-US" sz="3200" dirty="0"/>
              <a:t>Invalidate more bad ideas</a:t>
            </a:r>
          </a:p>
          <a:p>
            <a:pPr lvl="1" eaLnBrk="1" hangingPunct="1">
              <a:spcBef>
                <a:spcPts val="600"/>
              </a:spcBef>
            </a:pPr>
            <a:r>
              <a:rPr lang="en-US" altLang="en-US" sz="3200" dirty="0"/>
              <a:t>Twiddle knobs less</a:t>
            </a:r>
          </a:p>
          <a:p>
            <a:pPr eaLnBrk="1" hangingPunct="1">
              <a:spcBef>
                <a:spcPts val="600"/>
              </a:spcBef>
            </a:pPr>
            <a:r>
              <a:rPr lang="en-US" altLang="en-US" sz="3600" dirty="0"/>
              <a:t>Rub nose in data limitations</a:t>
            </a:r>
          </a:p>
          <a:p>
            <a:pPr eaLnBrk="1" hangingPunct="1">
              <a:spcBef>
                <a:spcPts val="600"/>
              </a:spcBef>
            </a:pPr>
            <a:r>
              <a:rPr lang="en-US" altLang="en-US" sz="3600" dirty="0"/>
              <a:t>Enforces consistency &amp; repeatability</a:t>
            </a:r>
          </a:p>
        </p:txBody>
      </p:sp>
      <p:sp>
        <p:nvSpPr>
          <p:cNvPr id="2" name="Rectangle 3">
            <a:extLst>
              <a:ext uri="{FF2B5EF4-FFF2-40B4-BE49-F238E27FC236}">
                <a16:creationId xmlns:a16="http://schemas.microsoft.com/office/drawing/2014/main" id="{DF395888-1A1B-3862-8978-A7A3CE6C9379}"/>
              </a:ext>
            </a:extLst>
          </p:cNvPr>
          <p:cNvSpPr txBox="1">
            <a:spLocks noChangeArrowheads="1"/>
          </p:cNvSpPr>
          <p:nvPr/>
        </p:nvSpPr>
        <p:spPr bwMode="auto">
          <a:xfrm>
            <a:off x="6261100" y="1073694"/>
            <a:ext cx="5930900" cy="578684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Arial"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eaLnBrk="1" hangingPunct="1">
              <a:spcBef>
                <a:spcPts val="600"/>
              </a:spcBef>
              <a:buFontTx/>
              <a:buNone/>
            </a:pPr>
            <a:r>
              <a:rPr lang="en-US" altLang="en-US" sz="4800" b="1" kern="0" dirty="0"/>
              <a:t>DOES NOT</a:t>
            </a:r>
          </a:p>
          <a:p>
            <a:pPr eaLnBrk="1" hangingPunct="1">
              <a:spcBef>
                <a:spcPts val="600"/>
              </a:spcBef>
            </a:pPr>
            <a:r>
              <a:rPr lang="en-US" altLang="en-US" sz="3600" b="0" kern="0" dirty="0"/>
              <a:t>Automatically improve estimates </a:t>
            </a:r>
          </a:p>
          <a:p>
            <a:pPr eaLnBrk="1" hangingPunct="1">
              <a:spcBef>
                <a:spcPts val="600"/>
              </a:spcBef>
            </a:pPr>
            <a:r>
              <a:rPr lang="en-US" altLang="en-US" sz="3600" b="0" kern="0" dirty="0"/>
              <a:t>Eliminate subjectivity</a:t>
            </a:r>
          </a:p>
        </p:txBody>
      </p:sp>
    </p:spTree>
    <p:extLst>
      <p:ext uri="{BB962C8B-B14F-4D97-AF65-F5344CB8AC3E}">
        <p14:creationId xmlns:p14="http://schemas.microsoft.com/office/powerpoint/2010/main" val="3515612439"/>
      </p:ext>
    </p:extLst>
  </p:cSld>
  <p:clrMapOvr>
    <a:masterClrMapping/>
  </p:clrMapOvr>
  <p:transition advTm="15000">
    <p:wipe di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Tube Model</a:t>
            </a:r>
          </a:p>
        </p:txBody>
      </p:sp>
      <p:sp>
        <p:nvSpPr>
          <p:cNvPr id="3" name="Content Placeholder 2"/>
          <p:cNvSpPr>
            <a:spLocks noGrp="1"/>
          </p:cNvSpPr>
          <p:nvPr>
            <p:ph idx="1"/>
          </p:nvPr>
        </p:nvSpPr>
        <p:spPr>
          <a:xfrm>
            <a:off x="322729" y="1389740"/>
            <a:ext cx="6418729" cy="5294841"/>
          </a:xfrm>
        </p:spPr>
        <p:txBody>
          <a:bodyPr/>
          <a:lstStyle/>
          <a:p>
            <a:r>
              <a:rPr lang="en-US" dirty="0"/>
              <a:t>Calibration example </a:t>
            </a:r>
          </a:p>
          <a:p>
            <a:r>
              <a:rPr lang="en-US" dirty="0"/>
              <a:t>Reality, physical model </a:t>
            </a:r>
          </a:p>
          <a:p>
            <a:pPr marL="342900" lvl="1" indent="-342900">
              <a:buFontTx/>
              <a:buChar char="•"/>
            </a:pPr>
            <a:r>
              <a:rPr lang="en-US" sz="3200" dirty="0"/>
              <a:t>Solve numerical model</a:t>
            </a:r>
          </a:p>
          <a:p>
            <a:pPr marL="742950" lvl="2" indent="-342900"/>
            <a:r>
              <a:rPr lang="en-US" sz="2800" dirty="0"/>
              <a:t>Workbook,</a:t>
            </a:r>
            <a:r>
              <a:rPr lang="en-US" sz="3200" dirty="0"/>
              <a:t> </a:t>
            </a:r>
            <a:br>
              <a:rPr lang="en-US" sz="3200" dirty="0"/>
            </a:br>
            <a:r>
              <a:rPr lang="en-US" dirty="0">
                <a:hlinkClick r:id="rId2" action="ppaction://hlinkfile"/>
              </a:rPr>
              <a:t>02_Tube_Model-WL_Profiles.xlsm</a:t>
            </a:r>
            <a:endParaRPr lang="en-US" dirty="0"/>
          </a:p>
          <a:p>
            <a:r>
              <a:rPr lang="en-US" dirty="0"/>
              <a:t>Topics</a:t>
            </a:r>
          </a:p>
          <a:p>
            <a:pPr lvl="1"/>
            <a:r>
              <a:rPr lang="en-US" dirty="0"/>
              <a:t>Defining parameters</a:t>
            </a:r>
          </a:p>
          <a:p>
            <a:pPr lvl="1"/>
            <a:r>
              <a:rPr lang="en-US" dirty="0"/>
              <a:t>Evaluating misfit</a:t>
            </a:r>
          </a:p>
          <a:p>
            <a:pPr lvl="1"/>
            <a:r>
              <a:rPr lang="en-US" dirty="0"/>
              <a:t>Weighting observations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256591" y="1210446"/>
            <a:ext cx="5857047" cy="5294841"/>
          </a:xfrm>
          <a:prstGeom prst="rect">
            <a:avLst/>
          </a:prstGeom>
        </p:spPr>
      </p:pic>
    </p:spTree>
    <p:extLst>
      <p:ext uri="{BB962C8B-B14F-4D97-AF65-F5344CB8AC3E}">
        <p14:creationId xmlns:p14="http://schemas.microsoft.com/office/powerpoint/2010/main" val="3738775731"/>
      </p:ext>
    </p:extLst>
  </p:cSld>
  <p:clrMapOvr>
    <a:masterClrMapping/>
  </p:clrMapOvr>
  <p:transition advTm="15000">
    <p:wipe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91C1E-E607-4202-69F0-1508906DA75A}"/>
              </a:ext>
            </a:extLst>
          </p:cNvPr>
          <p:cNvSpPr>
            <a:spLocks noGrp="1"/>
          </p:cNvSpPr>
          <p:nvPr>
            <p:ph type="title"/>
          </p:nvPr>
        </p:nvSpPr>
        <p:spPr/>
        <p:txBody>
          <a:bodyPr/>
          <a:lstStyle/>
          <a:p>
            <a:r>
              <a:rPr lang="en-US" dirty="0"/>
              <a:t>References</a:t>
            </a:r>
          </a:p>
        </p:txBody>
      </p:sp>
      <p:sp useBgFill="1">
        <p:nvSpPr>
          <p:cNvPr id="3" name="Content Placeholder 2">
            <a:extLst>
              <a:ext uri="{FF2B5EF4-FFF2-40B4-BE49-F238E27FC236}">
                <a16:creationId xmlns:a16="http://schemas.microsoft.com/office/drawing/2014/main" id="{E597CEA0-E2B3-F8CB-C82F-D75EFF22131F}"/>
              </a:ext>
            </a:extLst>
          </p:cNvPr>
          <p:cNvSpPr>
            <a:spLocks noGrp="1"/>
          </p:cNvSpPr>
          <p:nvPr>
            <p:ph idx="1"/>
          </p:nvPr>
        </p:nvSpPr>
        <p:spPr>
          <a:xfrm>
            <a:off x="0" y="1005840"/>
            <a:ext cx="12191999" cy="5852160"/>
          </a:xfrm>
        </p:spPr>
        <p:txBody>
          <a:bodyPr>
            <a:normAutofit/>
          </a:bodyPr>
          <a:lstStyle/>
          <a:p>
            <a:pPr>
              <a:spcBef>
                <a:spcPts val="200"/>
              </a:spcBef>
            </a:pPr>
            <a:r>
              <a:rPr lang="en-US" sz="1100" dirty="0"/>
              <a:t>Belcher, W.R., ed., 2004, Death Valley regional ground-water flow system, Nevada and California—Hydrogeologic framework and transient ground-water flow model: U.S. Geological Survey Scientific Investigations Report 2004-5205, 408 p., </a:t>
            </a:r>
            <a:r>
              <a:rPr lang="en-US" sz="1100" dirty="0">
                <a:hlinkClick r:id="rId2"/>
              </a:rPr>
              <a:t>https://pubs.er.usgs.gov/publication/sir20045205</a:t>
            </a:r>
            <a:r>
              <a:rPr lang="en-US" sz="1100" dirty="0"/>
              <a:t> </a:t>
            </a:r>
          </a:p>
          <a:p>
            <a:pPr>
              <a:spcBef>
                <a:spcPts val="200"/>
              </a:spcBef>
            </a:pPr>
            <a:r>
              <a:rPr lang="en-US" sz="1100" dirty="0"/>
              <a:t>Cooper, H.H. and C.E. Jacob, 1946. A generalized graphical method for evaluating formation constants and summarizing well field history, Am. </a:t>
            </a:r>
            <a:r>
              <a:rPr lang="en-US" sz="1100" dirty="0" err="1"/>
              <a:t>Geophys</a:t>
            </a:r>
            <a:r>
              <a:rPr lang="en-US" sz="1100" dirty="0"/>
              <a:t>. Union Trans., vol. 27, pp. 526-534.</a:t>
            </a:r>
          </a:p>
          <a:p>
            <a:pPr>
              <a:spcBef>
                <a:spcPts val="200"/>
              </a:spcBef>
            </a:pPr>
            <a:r>
              <a:rPr lang="en-US" sz="1100" dirty="0"/>
              <a:t>Halford, K.J., and Plume, R.W., 2011, Potential effects of groundwater pumping on water levels, phreatophytes, and spring discharges in Spring and Snake Valleys, White Pine County, Nevada, and adjacent areas in Nevada and Utah: U.S. Geological Survey Scientific Investigations Report 2011-5032, 52 p. </a:t>
            </a:r>
            <a:r>
              <a:rPr lang="en-US" sz="1100" dirty="0">
                <a:hlinkClick r:id="rId3"/>
              </a:rPr>
              <a:t>https://doi.org/10.3133/sir20115032</a:t>
            </a:r>
            <a:r>
              <a:rPr lang="en-US" sz="1100" dirty="0"/>
              <a:t>  </a:t>
            </a:r>
          </a:p>
          <a:p>
            <a:pPr>
              <a:spcBef>
                <a:spcPts val="200"/>
              </a:spcBef>
            </a:pPr>
            <a:r>
              <a:rPr lang="en-US" sz="1100" dirty="0"/>
              <a:t>Halford, K.J., and Jackson, T.R., 2020, Groundwater characterization and effects of pumping in the Death Valley regional groundwater flow system, Nevada and California, with special reference to Devils Hole: U.S. Geological Survey Professional Paper 1863, 178 p., </a:t>
            </a:r>
            <a:r>
              <a:rPr lang="en-US" sz="1100" dirty="0">
                <a:hlinkClick r:id="rId4"/>
              </a:rPr>
              <a:t>https://doi.org/10.3133/pp1863</a:t>
            </a:r>
            <a:r>
              <a:rPr lang="en-US" sz="1100" dirty="0"/>
              <a:t> </a:t>
            </a:r>
          </a:p>
          <a:p>
            <a:pPr>
              <a:spcBef>
                <a:spcPts val="200"/>
              </a:spcBef>
            </a:pPr>
            <a:r>
              <a:rPr lang="en-US" sz="1100" dirty="0"/>
              <a:t>Harbaugh, A.W., 2005, MODFLOW-2005, the U.S. Geological Survey modular ground-water model—the Ground-Water Flow Process: U.S. Geological Survey Techniques and Methods, book 6, chap. A16, variously paged, accessed June 27, 2017, at </a:t>
            </a:r>
            <a:r>
              <a:rPr lang="en-US" sz="1100" dirty="0">
                <a:hlinkClick r:id="rId5"/>
              </a:rPr>
              <a:t>https://pubs.usgs.gov/tm/2005/tm6A16/</a:t>
            </a:r>
            <a:r>
              <a:rPr lang="en-US" sz="1100" dirty="0"/>
              <a:t>  </a:t>
            </a:r>
          </a:p>
          <a:p>
            <a:pPr>
              <a:spcBef>
                <a:spcPts val="200"/>
              </a:spcBef>
            </a:pPr>
            <a:r>
              <a:rPr lang="en-US" sz="1100" dirty="0"/>
              <a:t>Harbaugh, A.W., and McDonald, M.G., 1996, User’s documentation for MODFLOW-96, an update to the U.S. Geological Survey modular finite-difference ground-water flow model: U.S. Geological Survey Techniques of Water-Resources Investigations, book 6, chap. A1, 586 p. </a:t>
            </a:r>
            <a:r>
              <a:rPr lang="en-US" sz="1100" dirty="0">
                <a:hlinkClick r:id="rId6"/>
              </a:rPr>
              <a:t>https://doi.org/10.3133/ofr96485</a:t>
            </a:r>
            <a:r>
              <a:rPr lang="en-US" sz="1100" dirty="0"/>
              <a:t> </a:t>
            </a:r>
          </a:p>
          <a:p>
            <a:pPr>
              <a:spcBef>
                <a:spcPts val="200"/>
              </a:spcBef>
            </a:pPr>
            <a:r>
              <a:rPr lang="en-US" sz="1100" dirty="0"/>
              <a:t>Harbaugh, A.W., Banta, E.R., Hill, M.C., and McDonald, M.G., 2000, User guide to modularization concepts and the Ground-Water Flow Process, MODFLOW-2000 the U.S. Geological Survey modular ground-water model: U.S. Geological Survey Open-File Report 00–92, 121 p., </a:t>
            </a:r>
            <a:r>
              <a:rPr lang="en-US" sz="1100" dirty="0">
                <a:hlinkClick r:id="rId7"/>
              </a:rPr>
              <a:t>https://pubs.er.usgs.gov/publication/ofr200092</a:t>
            </a:r>
            <a:r>
              <a:rPr lang="en-US" sz="1100" dirty="0"/>
              <a:t>  </a:t>
            </a:r>
          </a:p>
          <a:p>
            <a:pPr>
              <a:spcBef>
                <a:spcPts val="200"/>
              </a:spcBef>
            </a:pPr>
            <a:r>
              <a:rPr lang="en-US" sz="1100" dirty="0"/>
              <a:t>IT Corporation, 1997, Regional groundwater flow and tritium transport modeling and risk assessment of the underground test area, Nevada Test Site, Nevada: Report DOE/NV-477 prepared by the IT Corporation, Las Vegas, Nevada, for the U.S. Department of Energy Nevada Operations Office [variously paged], </a:t>
            </a:r>
            <a:r>
              <a:rPr lang="en-US" sz="1100" dirty="0">
                <a:hlinkClick r:id="rId8"/>
              </a:rPr>
              <a:t>https://www.osti.gov/biblio/788792</a:t>
            </a:r>
            <a:r>
              <a:rPr lang="en-US" sz="1100" dirty="0"/>
              <a:t> </a:t>
            </a:r>
          </a:p>
          <a:p>
            <a:pPr>
              <a:spcBef>
                <a:spcPts val="200"/>
              </a:spcBef>
            </a:pPr>
            <a:r>
              <a:rPr lang="en-US" sz="1100" dirty="0"/>
              <a:t>Langevin, C.D., Hughes, J.D., Banta, E.R., Niswonger, R.G., Panday, </a:t>
            </a:r>
            <a:r>
              <a:rPr lang="en-US" sz="1100" dirty="0" err="1"/>
              <a:t>Sorab</a:t>
            </a:r>
            <a:r>
              <a:rPr lang="en-US" sz="1100" dirty="0"/>
              <a:t>, and Provost, A.M., 2017, Documentation for the MODFLOW 6 Groundwater Flow Model: U.S. Geological Survey Techniques and Methods, book 6, chap. A55, 197 p., </a:t>
            </a:r>
            <a:r>
              <a:rPr lang="en-US" sz="1100" dirty="0">
                <a:hlinkClick r:id="rId9"/>
              </a:rPr>
              <a:t>https://doi.org/10.3133/tm6A55</a:t>
            </a:r>
            <a:r>
              <a:rPr lang="en-US" sz="1100" dirty="0"/>
              <a:t> </a:t>
            </a:r>
          </a:p>
          <a:p>
            <a:pPr>
              <a:spcBef>
                <a:spcPts val="200"/>
              </a:spcBef>
            </a:pPr>
            <a:r>
              <a:rPr lang="en-US" sz="1100" dirty="0"/>
              <a:t>McDonald, M.G. and A.W. Harbaugh, 1984, A modular three-dimensional finite-difference ground-water flow model: U.S. Geological Survey Open-File Report 83-875, 528 p. </a:t>
            </a:r>
            <a:r>
              <a:rPr lang="en-US" sz="1100" dirty="0">
                <a:hlinkClick r:id="rId10"/>
              </a:rPr>
              <a:t>https://doi.org/10.3133/ofr83875</a:t>
            </a:r>
            <a:r>
              <a:rPr lang="en-US" sz="1100" dirty="0"/>
              <a:t> </a:t>
            </a:r>
          </a:p>
          <a:p>
            <a:pPr>
              <a:spcBef>
                <a:spcPts val="200"/>
              </a:spcBef>
            </a:pPr>
            <a:r>
              <a:rPr lang="en-US" sz="1100" dirty="0"/>
              <a:t>Navarro-</a:t>
            </a:r>
            <a:r>
              <a:rPr lang="en-US" sz="1100" dirty="0" err="1"/>
              <a:t>Intera</a:t>
            </a:r>
            <a:r>
              <a:rPr lang="en-US" sz="1100" dirty="0"/>
              <a:t>, LLC, 2013, Phase I flow and transport model document for Corrective Action Unit 97—Yucca Flat/Climax Mine, Nevada National Security Site, Nye County, Nevada, Rev. 1: Las Vegas, Nevada, Navarro-</a:t>
            </a:r>
            <a:r>
              <a:rPr lang="en-US" sz="1100" dirty="0" err="1"/>
              <a:t>Intera</a:t>
            </a:r>
            <a:r>
              <a:rPr lang="en-US" sz="1100" dirty="0"/>
              <a:t> Report N-I/28091-080, </a:t>
            </a:r>
            <a:r>
              <a:rPr lang="en-US" sz="1100" dirty="0">
                <a:hlinkClick r:id="rId11"/>
              </a:rPr>
              <a:t>https://www.osti.gov/scitech/biblio/1094979</a:t>
            </a:r>
            <a:r>
              <a:rPr lang="en-US" sz="1100" dirty="0"/>
              <a:t> </a:t>
            </a:r>
          </a:p>
          <a:p>
            <a:pPr>
              <a:spcBef>
                <a:spcPts val="200"/>
              </a:spcBef>
            </a:pPr>
            <a:r>
              <a:rPr lang="en-US" sz="1100" dirty="0"/>
              <a:t>Southern Nevada Water Authority, 2009, Transient numerical model of groundwater flow for the Central Carbonate Rock Province—Clark, Lincoln, and White Pine Counties Groundwater Development Project. Prepared in cooperation with the Bureau of Land Management: Southern Nevada Water Authority, Las Vegas, Nevada, 394 p.</a:t>
            </a:r>
          </a:p>
          <a:p>
            <a:pPr>
              <a:spcBef>
                <a:spcPts val="200"/>
              </a:spcBef>
            </a:pPr>
            <a:r>
              <a:rPr lang="en-US" sz="1100" dirty="0"/>
              <a:t>McDonald, M.G., and Harbaugh, A.W., 1988, A modular three-dimensional finite-difference ground-water flow model: U.S. Geological Survey Techniques of Water-Resources Investigations, book 6, chap. A1, 586 p., </a:t>
            </a:r>
            <a:r>
              <a:rPr lang="en-US" sz="1100" dirty="0">
                <a:hlinkClick r:id="rId12"/>
              </a:rPr>
              <a:t>https://pubs.er.usgs.gov/publication/twri06A1</a:t>
            </a:r>
            <a:r>
              <a:rPr lang="en-US" sz="1100" dirty="0"/>
              <a:t> </a:t>
            </a:r>
          </a:p>
          <a:p>
            <a:pPr>
              <a:spcBef>
                <a:spcPts val="200"/>
              </a:spcBef>
            </a:pPr>
            <a:r>
              <a:rPr lang="en-US" sz="1100" dirty="0"/>
              <a:t>Waddell, R.K., 1982, Two-dimensional, steady-state model of ground-water flow, Nevada Test Site and vicinity, Nevada-California: U.S. Geological Survey Water-Resources Investigations Report 82-4085, 72 p., 1 pl., </a:t>
            </a:r>
            <a:r>
              <a:rPr lang="en-US" sz="1100" dirty="0">
                <a:hlinkClick r:id="rId13"/>
              </a:rPr>
              <a:t>https://doi.org/10.3133/wri824085</a:t>
            </a:r>
            <a:r>
              <a:rPr lang="en-US" sz="1100" dirty="0"/>
              <a:t> </a:t>
            </a:r>
          </a:p>
          <a:p>
            <a:pPr>
              <a:spcBef>
                <a:spcPts val="200"/>
              </a:spcBef>
            </a:pPr>
            <a:r>
              <a:rPr lang="en-US" sz="1100" dirty="0" err="1"/>
              <a:t>Wicklein</a:t>
            </a:r>
            <a:r>
              <a:rPr lang="en-US" sz="1100" dirty="0"/>
              <a:t>, S.M., and Gain, W.S., 1999, Probability analysis of the relation of salinity to freshwater Discharge in the St. Sebastian River, Florida: U.S. Geological Survey Water-Resources Investigations Report 99-4003, 37 p. </a:t>
            </a:r>
            <a:r>
              <a:rPr lang="en-US" sz="1100" dirty="0">
                <a:hlinkClick r:id="rId14"/>
              </a:rPr>
              <a:t>https://doi.org/10.3133/wri994003</a:t>
            </a:r>
            <a:r>
              <a:rPr lang="en-US" sz="1100" dirty="0"/>
              <a:t> </a:t>
            </a:r>
          </a:p>
          <a:p>
            <a:pPr>
              <a:spcBef>
                <a:spcPts val="200"/>
              </a:spcBef>
            </a:pPr>
            <a:r>
              <a:rPr lang="en-US" sz="1100" dirty="0"/>
              <a:t>Zheng, </a:t>
            </a:r>
            <a:r>
              <a:rPr lang="en-US" sz="1100" dirty="0" err="1"/>
              <a:t>Chunmiao</a:t>
            </a:r>
            <a:r>
              <a:rPr lang="en-US" sz="1100" dirty="0"/>
              <a:t>, and Wang, P.P., 1999, MT3DMS—A modular three-dimensional multi-species transport model for simulation of advection, dispersion and chemical reactions of contaminants in groundwater systems; Documentation and user’s guide: Contract report SERDP–99–1: Vicksburg, Miss., U.S. Army Engineer Research and Development Center, 169 p. </a:t>
            </a:r>
            <a:r>
              <a:rPr lang="en-US" sz="1100" dirty="0">
                <a:hlinkClick r:id="rId15"/>
              </a:rPr>
              <a:t>https://hydro.geo.ua.edu/mt3d/index.htm</a:t>
            </a:r>
            <a:r>
              <a:rPr lang="en-US" sz="1100" dirty="0"/>
              <a:t> </a:t>
            </a:r>
          </a:p>
        </p:txBody>
      </p:sp>
    </p:spTree>
    <p:extLst>
      <p:ext uri="{BB962C8B-B14F-4D97-AF65-F5344CB8AC3E}">
        <p14:creationId xmlns:p14="http://schemas.microsoft.com/office/powerpoint/2010/main" val="181927035"/>
      </p:ext>
    </p:extLst>
  </p:cSld>
  <p:clrMapOvr>
    <a:masterClrMapping/>
  </p:clrMapOvr>
  <p:transition advTm="15000">
    <p:wipe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83E0DA24-D327-AFC4-F8BF-8B456CD76195}"/>
              </a:ext>
            </a:extLst>
          </p:cNvPr>
          <p:cNvGrpSpPr/>
          <p:nvPr/>
        </p:nvGrpSpPr>
        <p:grpSpPr>
          <a:xfrm>
            <a:off x="9179368" y="2182877"/>
            <a:ext cx="2743200" cy="4114801"/>
            <a:chOff x="9179368" y="2182877"/>
            <a:chExt cx="2743200" cy="4114801"/>
          </a:xfrm>
        </p:grpSpPr>
        <p:grpSp>
          <p:nvGrpSpPr>
            <p:cNvPr id="22" name="Group 21">
              <a:extLst>
                <a:ext uri="{FF2B5EF4-FFF2-40B4-BE49-F238E27FC236}">
                  <a16:creationId xmlns:a16="http://schemas.microsoft.com/office/drawing/2014/main" id="{369F1BD5-7421-4972-9752-2247489D7DE7}"/>
                </a:ext>
              </a:extLst>
            </p:cNvPr>
            <p:cNvGrpSpPr/>
            <p:nvPr/>
          </p:nvGrpSpPr>
          <p:grpSpPr>
            <a:xfrm>
              <a:off x="9179368" y="2182877"/>
              <a:ext cx="2743200" cy="4114800"/>
              <a:chOff x="9185477" y="2742444"/>
              <a:chExt cx="2743200" cy="3788932"/>
            </a:xfrm>
          </p:grpSpPr>
          <p:cxnSp>
            <p:nvCxnSpPr>
              <p:cNvPr id="12" name="Straight Connector 11">
                <a:extLst>
                  <a:ext uri="{FF2B5EF4-FFF2-40B4-BE49-F238E27FC236}">
                    <a16:creationId xmlns:a16="http://schemas.microsoft.com/office/drawing/2014/main" id="{97DC6DA0-D2DB-9CB5-CB40-BE7C072FFC57}"/>
                  </a:ext>
                </a:extLst>
              </p:cNvPr>
              <p:cNvCxnSpPr>
                <a:cxnSpLocks/>
              </p:cNvCxnSpPr>
              <p:nvPr/>
            </p:nvCxnSpPr>
            <p:spPr bwMode="auto">
              <a:xfrm>
                <a:off x="9185477" y="2742444"/>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cxnSp>
            <p:nvCxnSpPr>
              <p:cNvPr id="13" name="Straight Connector 12">
                <a:extLst>
                  <a:ext uri="{FF2B5EF4-FFF2-40B4-BE49-F238E27FC236}">
                    <a16:creationId xmlns:a16="http://schemas.microsoft.com/office/drawing/2014/main" id="{7EFBE497-958A-429D-3904-ED962474A1C1}"/>
                  </a:ext>
                </a:extLst>
              </p:cNvPr>
              <p:cNvCxnSpPr>
                <a:cxnSpLocks/>
              </p:cNvCxnSpPr>
              <p:nvPr/>
            </p:nvCxnSpPr>
            <p:spPr bwMode="auto">
              <a:xfrm>
                <a:off x="9185477" y="3163436"/>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cxnSp>
            <p:nvCxnSpPr>
              <p:cNvPr id="14" name="Straight Connector 13">
                <a:extLst>
                  <a:ext uri="{FF2B5EF4-FFF2-40B4-BE49-F238E27FC236}">
                    <a16:creationId xmlns:a16="http://schemas.microsoft.com/office/drawing/2014/main" id="{4B68AAB7-F1C8-142C-A4AF-610AE4AF7ACF}"/>
                  </a:ext>
                </a:extLst>
              </p:cNvPr>
              <p:cNvCxnSpPr>
                <a:cxnSpLocks/>
              </p:cNvCxnSpPr>
              <p:nvPr/>
            </p:nvCxnSpPr>
            <p:spPr bwMode="auto">
              <a:xfrm>
                <a:off x="9185477" y="3584428"/>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cxnSp>
            <p:nvCxnSpPr>
              <p:cNvPr id="15" name="Straight Connector 14">
                <a:extLst>
                  <a:ext uri="{FF2B5EF4-FFF2-40B4-BE49-F238E27FC236}">
                    <a16:creationId xmlns:a16="http://schemas.microsoft.com/office/drawing/2014/main" id="{268B89D0-D1A0-0CF6-0B4B-C1562501F7CF}"/>
                  </a:ext>
                </a:extLst>
              </p:cNvPr>
              <p:cNvCxnSpPr>
                <a:cxnSpLocks/>
              </p:cNvCxnSpPr>
              <p:nvPr/>
            </p:nvCxnSpPr>
            <p:spPr bwMode="auto">
              <a:xfrm>
                <a:off x="9185477" y="4005420"/>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cxnSp>
            <p:nvCxnSpPr>
              <p:cNvPr id="16" name="Straight Connector 15">
                <a:extLst>
                  <a:ext uri="{FF2B5EF4-FFF2-40B4-BE49-F238E27FC236}">
                    <a16:creationId xmlns:a16="http://schemas.microsoft.com/office/drawing/2014/main" id="{944E2C57-1F5D-3F7D-6F1C-F37D699751BC}"/>
                  </a:ext>
                </a:extLst>
              </p:cNvPr>
              <p:cNvCxnSpPr>
                <a:cxnSpLocks/>
              </p:cNvCxnSpPr>
              <p:nvPr/>
            </p:nvCxnSpPr>
            <p:spPr bwMode="auto">
              <a:xfrm>
                <a:off x="9185477" y="4426412"/>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cxnSp>
            <p:nvCxnSpPr>
              <p:cNvPr id="17" name="Straight Connector 16">
                <a:extLst>
                  <a:ext uri="{FF2B5EF4-FFF2-40B4-BE49-F238E27FC236}">
                    <a16:creationId xmlns:a16="http://schemas.microsoft.com/office/drawing/2014/main" id="{96237552-9AFD-47A9-0E93-4C3497942DB0}"/>
                  </a:ext>
                </a:extLst>
              </p:cNvPr>
              <p:cNvCxnSpPr>
                <a:cxnSpLocks/>
              </p:cNvCxnSpPr>
              <p:nvPr/>
            </p:nvCxnSpPr>
            <p:spPr bwMode="auto">
              <a:xfrm>
                <a:off x="9185477" y="4847404"/>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cxnSp>
            <p:nvCxnSpPr>
              <p:cNvPr id="18" name="Straight Connector 17">
                <a:extLst>
                  <a:ext uri="{FF2B5EF4-FFF2-40B4-BE49-F238E27FC236}">
                    <a16:creationId xmlns:a16="http://schemas.microsoft.com/office/drawing/2014/main" id="{8EA7E7E5-1A45-217B-24BA-A4FC8A428D77}"/>
                  </a:ext>
                </a:extLst>
              </p:cNvPr>
              <p:cNvCxnSpPr>
                <a:cxnSpLocks/>
              </p:cNvCxnSpPr>
              <p:nvPr/>
            </p:nvCxnSpPr>
            <p:spPr bwMode="auto">
              <a:xfrm>
                <a:off x="9185477" y="5268396"/>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cxnSp>
            <p:nvCxnSpPr>
              <p:cNvPr id="19" name="Straight Connector 18">
                <a:extLst>
                  <a:ext uri="{FF2B5EF4-FFF2-40B4-BE49-F238E27FC236}">
                    <a16:creationId xmlns:a16="http://schemas.microsoft.com/office/drawing/2014/main" id="{BD8B4148-5973-D524-7156-009DBB870596}"/>
                  </a:ext>
                </a:extLst>
              </p:cNvPr>
              <p:cNvCxnSpPr>
                <a:cxnSpLocks/>
              </p:cNvCxnSpPr>
              <p:nvPr/>
            </p:nvCxnSpPr>
            <p:spPr bwMode="auto">
              <a:xfrm>
                <a:off x="9185477" y="5689388"/>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cxnSp>
            <p:nvCxnSpPr>
              <p:cNvPr id="20" name="Straight Connector 19">
                <a:extLst>
                  <a:ext uri="{FF2B5EF4-FFF2-40B4-BE49-F238E27FC236}">
                    <a16:creationId xmlns:a16="http://schemas.microsoft.com/office/drawing/2014/main" id="{D4F42A9D-EB1D-FAFB-EFA2-412750108132}"/>
                  </a:ext>
                </a:extLst>
              </p:cNvPr>
              <p:cNvCxnSpPr>
                <a:cxnSpLocks/>
              </p:cNvCxnSpPr>
              <p:nvPr/>
            </p:nvCxnSpPr>
            <p:spPr bwMode="auto">
              <a:xfrm>
                <a:off x="9185477" y="6110380"/>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cxnSp>
            <p:nvCxnSpPr>
              <p:cNvPr id="21" name="Straight Connector 20">
                <a:extLst>
                  <a:ext uri="{FF2B5EF4-FFF2-40B4-BE49-F238E27FC236}">
                    <a16:creationId xmlns:a16="http://schemas.microsoft.com/office/drawing/2014/main" id="{BB35D701-C8A7-2685-73A2-E65AD9321D88}"/>
                  </a:ext>
                </a:extLst>
              </p:cNvPr>
              <p:cNvCxnSpPr>
                <a:cxnSpLocks/>
              </p:cNvCxnSpPr>
              <p:nvPr/>
            </p:nvCxnSpPr>
            <p:spPr bwMode="auto">
              <a:xfrm>
                <a:off x="9185477" y="6531376"/>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grpSp>
        <p:grpSp>
          <p:nvGrpSpPr>
            <p:cNvPr id="23" name="Group 22">
              <a:extLst>
                <a:ext uri="{FF2B5EF4-FFF2-40B4-BE49-F238E27FC236}">
                  <a16:creationId xmlns:a16="http://schemas.microsoft.com/office/drawing/2014/main" id="{536D08EB-2B73-C967-1A9E-E5CD4E34C5EC}"/>
                </a:ext>
              </a:extLst>
            </p:cNvPr>
            <p:cNvGrpSpPr/>
            <p:nvPr/>
          </p:nvGrpSpPr>
          <p:grpSpPr>
            <a:xfrm rot="5400000">
              <a:off x="8493567" y="2868679"/>
              <a:ext cx="4114800" cy="2743197"/>
              <a:chOff x="9185477" y="2742444"/>
              <a:chExt cx="2743200" cy="2525952"/>
            </a:xfrm>
          </p:grpSpPr>
          <p:cxnSp>
            <p:nvCxnSpPr>
              <p:cNvPr id="24" name="Straight Connector 23">
                <a:extLst>
                  <a:ext uri="{FF2B5EF4-FFF2-40B4-BE49-F238E27FC236}">
                    <a16:creationId xmlns:a16="http://schemas.microsoft.com/office/drawing/2014/main" id="{62F66CE7-43AE-98D5-784F-45C580738FDC}"/>
                  </a:ext>
                </a:extLst>
              </p:cNvPr>
              <p:cNvCxnSpPr>
                <a:cxnSpLocks/>
              </p:cNvCxnSpPr>
              <p:nvPr/>
            </p:nvCxnSpPr>
            <p:spPr bwMode="auto">
              <a:xfrm>
                <a:off x="9185477" y="2742444"/>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cxnSp>
            <p:nvCxnSpPr>
              <p:cNvPr id="25" name="Straight Connector 24">
                <a:extLst>
                  <a:ext uri="{FF2B5EF4-FFF2-40B4-BE49-F238E27FC236}">
                    <a16:creationId xmlns:a16="http://schemas.microsoft.com/office/drawing/2014/main" id="{C3074D2F-32BF-9CCC-7313-8970A572378C}"/>
                  </a:ext>
                </a:extLst>
              </p:cNvPr>
              <p:cNvCxnSpPr>
                <a:cxnSpLocks/>
              </p:cNvCxnSpPr>
              <p:nvPr/>
            </p:nvCxnSpPr>
            <p:spPr bwMode="auto">
              <a:xfrm>
                <a:off x="9185477" y="3163436"/>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cxnSp>
            <p:nvCxnSpPr>
              <p:cNvPr id="26" name="Straight Connector 25">
                <a:extLst>
                  <a:ext uri="{FF2B5EF4-FFF2-40B4-BE49-F238E27FC236}">
                    <a16:creationId xmlns:a16="http://schemas.microsoft.com/office/drawing/2014/main" id="{53568EAA-FAE1-91F9-5705-EFE6E1EEF3C2}"/>
                  </a:ext>
                </a:extLst>
              </p:cNvPr>
              <p:cNvCxnSpPr>
                <a:cxnSpLocks/>
              </p:cNvCxnSpPr>
              <p:nvPr/>
            </p:nvCxnSpPr>
            <p:spPr bwMode="auto">
              <a:xfrm>
                <a:off x="9185477" y="3584428"/>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cxnSp>
            <p:nvCxnSpPr>
              <p:cNvPr id="27" name="Straight Connector 26">
                <a:extLst>
                  <a:ext uri="{FF2B5EF4-FFF2-40B4-BE49-F238E27FC236}">
                    <a16:creationId xmlns:a16="http://schemas.microsoft.com/office/drawing/2014/main" id="{122B869C-D3FD-B87E-8FDC-1F9BE4F02676}"/>
                  </a:ext>
                </a:extLst>
              </p:cNvPr>
              <p:cNvCxnSpPr>
                <a:cxnSpLocks/>
              </p:cNvCxnSpPr>
              <p:nvPr/>
            </p:nvCxnSpPr>
            <p:spPr bwMode="auto">
              <a:xfrm>
                <a:off x="9185477" y="4005420"/>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cxnSp>
            <p:nvCxnSpPr>
              <p:cNvPr id="28" name="Straight Connector 27">
                <a:extLst>
                  <a:ext uri="{FF2B5EF4-FFF2-40B4-BE49-F238E27FC236}">
                    <a16:creationId xmlns:a16="http://schemas.microsoft.com/office/drawing/2014/main" id="{3AF0F978-5C0D-E6CB-7373-A39BAF475100}"/>
                  </a:ext>
                </a:extLst>
              </p:cNvPr>
              <p:cNvCxnSpPr>
                <a:cxnSpLocks/>
              </p:cNvCxnSpPr>
              <p:nvPr/>
            </p:nvCxnSpPr>
            <p:spPr bwMode="auto">
              <a:xfrm>
                <a:off x="9185477" y="4426412"/>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cxnSp>
            <p:nvCxnSpPr>
              <p:cNvPr id="29" name="Straight Connector 28">
                <a:extLst>
                  <a:ext uri="{FF2B5EF4-FFF2-40B4-BE49-F238E27FC236}">
                    <a16:creationId xmlns:a16="http://schemas.microsoft.com/office/drawing/2014/main" id="{DCF3042E-BA8B-BAB6-FBF7-80696027F017}"/>
                  </a:ext>
                </a:extLst>
              </p:cNvPr>
              <p:cNvCxnSpPr>
                <a:cxnSpLocks/>
              </p:cNvCxnSpPr>
              <p:nvPr/>
            </p:nvCxnSpPr>
            <p:spPr bwMode="auto">
              <a:xfrm>
                <a:off x="9185477" y="4847404"/>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cxnSp>
            <p:nvCxnSpPr>
              <p:cNvPr id="30" name="Straight Connector 29">
                <a:extLst>
                  <a:ext uri="{FF2B5EF4-FFF2-40B4-BE49-F238E27FC236}">
                    <a16:creationId xmlns:a16="http://schemas.microsoft.com/office/drawing/2014/main" id="{D59CE102-E467-7689-AF0B-62C14D9F4629}"/>
                  </a:ext>
                </a:extLst>
              </p:cNvPr>
              <p:cNvCxnSpPr>
                <a:cxnSpLocks/>
              </p:cNvCxnSpPr>
              <p:nvPr/>
            </p:nvCxnSpPr>
            <p:spPr bwMode="auto">
              <a:xfrm>
                <a:off x="9185477" y="5268396"/>
                <a:ext cx="2743200" cy="0"/>
              </a:xfrm>
              <a:prstGeom prst="line">
                <a:avLst/>
              </a:prstGeom>
              <a:noFill/>
              <a:ln w="25400" cap="flat" cmpd="sng" algn="ctr">
                <a:solidFill>
                  <a:schemeClr val="bg1">
                    <a:lumMod val="65000"/>
                  </a:schemeClr>
                </a:solidFill>
                <a:prstDash val="solid"/>
                <a:round/>
                <a:headEnd type="none" w="med" len="med"/>
                <a:tailEnd type="none" w="med" len="med"/>
              </a:ln>
              <a:effectLst/>
            </p:spPr>
          </p:cxnSp>
        </p:grpSp>
      </p:grpSp>
      <p:sp>
        <p:nvSpPr>
          <p:cNvPr id="177154" name="Rectangle 2"/>
          <p:cNvSpPr>
            <a:spLocks noGrp="1" noChangeArrowheads="1"/>
          </p:cNvSpPr>
          <p:nvPr>
            <p:ph type="title"/>
          </p:nvPr>
        </p:nvSpPr>
        <p:spPr>
          <a:xfrm>
            <a:off x="1524000" y="3"/>
            <a:ext cx="9144000" cy="1069975"/>
          </a:xfrm>
        </p:spPr>
        <p:txBody>
          <a:bodyPr/>
          <a:lstStyle/>
          <a:p>
            <a:r>
              <a:rPr lang="en-US" altLang="en-US" sz="6000"/>
              <a:t>Numerical Methods</a:t>
            </a:r>
          </a:p>
        </p:txBody>
      </p:sp>
      <p:sp>
        <p:nvSpPr>
          <p:cNvPr id="177155" name="Rectangle 3"/>
          <p:cNvSpPr>
            <a:spLocks noGrp="1" noChangeArrowheads="1"/>
          </p:cNvSpPr>
          <p:nvPr>
            <p:ph type="body" idx="1"/>
          </p:nvPr>
        </p:nvSpPr>
        <p:spPr>
          <a:xfrm>
            <a:off x="263323" y="2574002"/>
            <a:ext cx="8666668" cy="4106862"/>
          </a:xfrm>
        </p:spPr>
        <p:txBody>
          <a:bodyPr/>
          <a:lstStyle/>
          <a:p>
            <a:pPr>
              <a:lnSpc>
                <a:spcPct val="110000"/>
              </a:lnSpc>
            </a:pPr>
            <a:r>
              <a:rPr lang="en-US" altLang="en-US" dirty="0"/>
              <a:t>General, less exact numerical solution traded for exact and limited analytical solution</a:t>
            </a:r>
          </a:p>
          <a:p>
            <a:pPr>
              <a:lnSpc>
                <a:spcPct val="110000"/>
              </a:lnSpc>
            </a:pPr>
            <a:r>
              <a:rPr lang="en-US" altLang="en-US" dirty="0"/>
              <a:t>Minor limitation given that both solutions are inexact approximations of reality </a:t>
            </a:r>
          </a:p>
          <a:p>
            <a:pPr>
              <a:lnSpc>
                <a:spcPct val="110000"/>
              </a:lnSpc>
            </a:pPr>
            <a:r>
              <a:rPr lang="en-US" altLang="en-US" dirty="0"/>
              <a:t>Carve model domain into many small boxes</a:t>
            </a:r>
          </a:p>
          <a:p>
            <a:pPr>
              <a:lnSpc>
                <a:spcPct val="110000"/>
              </a:lnSpc>
            </a:pPr>
            <a:r>
              <a:rPr lang="en-US" altLang="en-US" dirty="0"/>
              <a:t>Flow between boxes defined by Darcy’s Law</a:t>
            </a:r>
          </a:p>
        </p:txBody>
      </p:sp>
      <p:graphicFrame>
        <p:nvGraphicFramePr>
          <p:cNvPr id="177156" name="Object 4"/>
          <p:cNvGraphicFramePr>
            <a:graphicFrameLocks noChangeAspect="1"/>
          </p:cNvGraphicFramePr>
          <p:nvPr>
            <p:extLst>
              <p:ext uri="{D42A27DB-BD31-4B8C-83A1-F6EECF244321}">
                <p14:modId xmlns:p14="http://schemas.microsoft.com/office/powerpoint/2010/main" val="3736430605"/>
              </p:ext>
            </p:extLst>
          </p:nvPr>
        </p:nvGraphicFramePr>
        <p:xfrm>
          <a:off x="4996303" y="1063958"/>
          <a:ext cx="2811463" cy="1277938"/>
        </p:xfrm>
        <a:graphic>
          <a:graphicData uri="http://schemas.openxmlformats.org/presentationml/2006/ole">
            <mc:AlternateContent xmlns:mc="http://schemas.openxmlformats.org/markup-compatibility/2006">
              <mc:Choice xmlns:v="urn:schemas-microsoft-com:vml" Requires="v">
                <p:oleObj name="Equation" r:id="rId2" imgW="774360" imgH="393480" progId="Equation.3">
                  <p:embed/>
                </p:oleObj>
              </mc:Choice>
              <mc:Fallback>
                <p:oleObj name="Equation" r:id="rId2" imgW="774360" imgH="393480" progId="Equation.3">
                  <p:embed/>
                  <p:pic>
                    <p:nvPicPr>
                      <p:cNvPr id="177156"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6303" y="1063958"/>
                        <a:ext cx="2811463" cy="1277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7157" name="Text Box 5"/>
          <p:cNvSpPr txBox="1">
            <a:spLocks noChangeArrowheads="1"/>
          </p:cNvSpPr>
          <p:nvPr/>
        </p:nvSpPr>
        <p:spPr bwMode="auto">
          <a:xfrm>
            <a:off x="1146613" y="1343361"/>
            <a:ext cx="3708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4000" dirty="0">
                <a:latin typeface="Arial" panose="020B0604020202020204" pitchFamily="34" charset="0"/>
              </a:rPr>
              <a:t>Darcy’s Law</a:t>
            </a:r>
          </a:p>
        </p:txBody>
      </p:sp>
      <p:sp>
        <p:nvSpPr>
          <p:cNvPr id="2" name="Rectangle 1">
            <a:extLst>
              <a:ext uri="{FF2B5EF4-FFF2-40B4-BE49-F238E27FC236}">
                <a16:creationId xmlns:a16="http://schemas.microsoft.com/office/drawing/2014/main" id="{5FBD8314-05DD-04F4-F63C-1D0671094419}"/>
              </a:ext>
            </a:extLst>
          </p:cNvPr>
          <p:cNvSpPr/>
          <p:nvPr/>
        </p:nvSpPr>
        <p:spPr bwMode="auto">
          <a:xfrm>
            <a:off x="10102503" y="5398503"/>
            <a:ext cx="443330" cy="436381"/>
          </a:xfrm>
          <a:prstGeom prst="rect">
            <a:avLst/>
          </a:prstGeom>
          <a:solidFill>
            <a:schemeClr val="tx1">
              <a:lumMod val="95000"/>
              <a:lumOff val="5000"/>
              <a:alpha val="40000"/>
            </a:schemeClr>
          </a:solidFill>
          <a:ln w="412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grpSp>
        <p:nvGrpSpPr>
          <p:cNvPr id="3" name="Group 2">
            <a:extLst>
              <a:ext uri="{FF2B5EF4-FFF2-40B4-BE49-F238E27FC236}">
                <a16:creationId xmlns:a16="http://schemas.microsoft.com/office/drawing/2014/main" id="{40386A05-5791-46D4-EF68-CA5B26748B41}"/>
              </a:ext>
            </a:extLst>
          </p:cNvPr>
          <p:cNvGrpSpPr/>
          <p:nvPr/>
        </p:nvGrpSpPr>
        <p:grpSpPr>
          <a:xfrm>
            <a:off x="9944197" y="5257298"/>
            <a:ext cx="751836" cy="722513"/>
            <a:chOff x="6530684" y="3788569"/>
            <a:chExt cx="751836" cy="703463"/>
          </a:xfrm>
        </p:grpSpPr>
        <p:grpSp>
          <p:nvGrpSpPr>
            <p:cNvPr id="4" name="Group 3">
              <a:extLst>
                <a:ext uri="{FF2B5EF4-FFF2-40B4-BE49-F238E27FC236}">
                  <a16:creationId xmlns:a16="http://schemas.microsoft.com/office/drawing/2014/main" id="{D481BD52-FE60-CC96-71A1-DE57097A6B81}"/>
                </a:ext>
              </a:extLst>
            </p:cNvPr>
            <p:cNvGrpSpPr/>
            <p:nvPr/>
          </p:nvGrpSpPr>
          <p:grpSpPr>
            <a:xfrm>
              <a:off x="6530684" y="4133084"/>
              <a:ext cx="751836" cy="74"/>
              <a:chOff x="6523540" y="4131605"/>
              <a:chExt cx="751836" cy="74"/>
            </a:xfrm>
          </p:grpSpPr>
          <p:cxnSp>
            <p:nvCxnSpPr>
              <p:cNvPr id="8" name="Straight Arrow Connector 7">
                <a:extLst>
                  <a:ext uri="{FF2B5EF4-FFF2-40B4-BE49-F238E27FC236}">
                    <a16:creationId xmlns:a16="http://schemas.microsoft.com/office/drawing/2014/main" id="{E8DA5C62-3E35-A8A7-712A-9EE24E20E67F}"/>
                  </a:ext>
                </a:extLst>
              </p:cNvPr>
              <p:cNvCxnSpPr/>
              <p:nvPr/>
            </p:nvCxnSpPr>
            <p:spPr bwMode="auto">
              <a:xfrm>
                <a:off x="6961867" y="4131605"/>
                <a:ext cx="313509" cy="0"/>
              </a:xfrm>
              <a:prstGeom prst="straightConnector1">
                <a:avLst/>
              </a:prstGeom>
              <a:noFill/>
              <a:ln w="25400" cap="flat" cmpd="sng" algn="ctr">
                <a:solidFill>
                  <a:schemeClr val="tx1">
                    <a:lumMod val="95000"/>
                    <a:lumOff val="5000"/>
                  </a:schemeClr>
                </a:solidFill>
                <a:prstDash val="solid"/>
                <a:round/>
                <a:headEnd type="arrow" w="med" len="med"/>
                <a:tailEnd type="arrow"/>
              </a:ln>
              <a:effectLst/>
            </p:spPr>
          </p:cxnSp>
          <p:cxnSp>
            <p:nvCxnSpPr>
              <p:cNvPr id="9" name="Straight Arrow Connector 8">
                <a:extLst>
                  <a:ext uri="{FF2B5EF4-FFF2-40B4-BE49-F238E27FC236}">
                    <a16:creationId xmlns:a16="http://schemas.microsoft.com/office/drawing/2014/main" id="{1AC1E8EC-DB7E-BD8F-3ED8-B2B4EA750426}"/>
                  </a:ext>
                </a:extLst>
              </p:cNvPr>
              <p:cNvCxnSpPr/>
              <p:nvPr/>
            </p:nvCxnSpPr>
            <p:spPr bwMode="auto">
              <a:xfrm>
                <a:off x="6523540" y="4131679"/>
                <a:ext cx="313509" cy="0"/>
              </a:xfrm>
              <a:prstGeom prst="straightConnector1">
                <a:avLst/>
              </a:prstGeom>
              <a:noFill/>
              <a:ln w="25400" cap="flat" cmpd="sng" algn="ctr">
                <a:solidFill>
                  <a:schemeClr val="tx1">
                    <a:lumMod val="95000"/>
                    <a:lumOff val="5000"/>
                  </a:schemeClr>
                </a:solidFill>
                <a:prstDash val="solid"/>
                <a:round/>
                <a:headEnd type="arrow" w="med" len="med"/>
                <a:tailEnd type="arrow"/>
              </a:ln>
              <a:effectLst/>
            </p:spPr>
          </p:cxnSp>
        </p:grpSp>
        <p:grpSp>
          <p:nvGrpSpPr>
            <p:cNvPr id="5" name="Group 4">
              <a:extLst>
                <a:ext uri="{FF2B5EF4-FFF2-40B4-BE49-F238E27FC236}">
                  <a16:creationId xmlns:a16="http://schemas.microsoft.com/office/drawing/2014/main" id="{3612ACC3-68C5-EB53-3330-4CC1E44D463B}"/>
                </a:ext>
              </a:extLst>
            </p:cNvPr>
            <p:cNvGrpSpPr/>
            <p:nvPr/>
          </p:nvGrpSpPr>
          <p:grpSpPr>
            <a:xfrm rot="5400000">
              <a:off x="6558283" y="4140301"/>
              <a:ext cx="703463" cy="0"/>
              <a:chOff x="6499656" y="4131679"/>
              <a:chExt cx="806428" cy="0"/>
            </a:xfrm>
          </p:grpSpPr>
          <p:cxnSp>
            <p:nvCxnSpPr>
              <p:cNvPr id="6" name="Straight Arrow Connector 5">
                <a:extLst>
                  <a:ext uri="{FF2B5EF4-FFF2-40B4-BE49-F238E27FC236}">
                    <a16:creationId xmlns:a16="http://schemas.microsoft.com/office/drawing/2014/main" id="{7F4BD576-F158-E4B0-619F-145FA9755237}"/>
                  </a:ext>
                </a:extLst>
              </p:cNvPr>
              <p:cNvCxnSpPr/>
              <p:nvPr/>
            </p:nvCxnSpPr>
            <p:spPr bwMode="auto">
              <a:xfrm>
                <a:off x="6992575" y="4131679"/>
                <a:ext cx="313509" cy="0"/>
              </a:xfrm>
              <a:prstGeom prst="straightConnector1">
                <a:avLst/>
              </a:prstGeom>
              <a:noFill/>
              <a:ln w="25400" cap="flat" cmpd="sng" algn="ctr">
                <a:solidFill>
                  <a:schemeClr val="tx1">
                    <a:lumMod val="95000"/>
                    <a:lumOff val="5000"/>
                  </a:schemeClr>
                </a:solidFill>
                <a:prstDash val="solid"/>
                <a:round/>
                <a:headEnd type="arrow" w="med" len="med"/>
                <a:tailEnd type="arrow"/>
              </a:ln>
              <a:effectLst/>
            </p:spPr>
          </p:cxnSp>
          <p:cxnSp>
            <p:nvCxnSpPr>
              <p:cNvPr id="7" name="Straight Arrow Connector 6">
                <a:extLst>
                  <a:ext uri="{FF2B5EF4-FFF2-40B4-BE49-F238E27FC236}">
                    <a16:creationId xmlns:a16="http://schemas.microsoft.com/office/drawing/2014/main" id="{CFF5EBFA-9475-5E4B-BB03-78F4CB052334}"/>
                  </a:ext>
                </a:extLst>
              </p:cNvPr>
              <p:cNvCxnSpPr/>
              <p:nvPr/>
            </p:nvCxnSpPr>
            <p:spPr bwMode="auto">
              <a:xfrm>
                <a:off x="6499656" y="4131679"/>
                <a:ext cx="313509" cy="0"/>
              </a:xfrm>
              <a:prstGeom prst="straightConnector1">
                <a:avLst/>
              </a:prstGeom>
              <a:noFill/>
              <a:ln w="25400" cap="flat" cmpd="sng" algn="ctr">
                <a:solidFill>
                  <a:schemeClr val="tx1">
                    <a:lumMod val="95000"/>
                    <a:lumOff val="5000"/>
                  </a:schemeClr>
                </a:solidFill>
                <a:prstDash val="solid"/>
                <a:round/>
                <a:headEnd type="arrow" w="med" len="med"/>
                <a:tailEnd type="arrow"/>
              </a:ln>
              <a:effectLst/>
            </p:spPr>
          </p:cxnSp>
        </p:grpSp>
      </p:grpSp>
      <p:sp>
        <p:nvSpPr>
          <p:cNvPr id="10" name="Rectangle 9">
            <a:extLst>
              <a:ext uri="{FF2B5EF4-FFF2-40B4-BE49-F238E27FC236}">
                <a16:creationId xmlns:a16="http://schemas.microsoft.com/office/drawing/2014/main" id="{F974FDF0-FF26-5DCC-0AA5-BB007C752B5D}"/>
              </a:ext>
            </a:extLst>
          </p:cNvPr>
          <p:cNvSpPr/>
          <p:nvPr/>
        </p:nvSpPr>
        <p:spPr bwMode="auto">
          <a:xfrm>
            <a:off x="9179368" y="2182877"/>
            <a:ext cx="2743200" cy="4114800"/>
          </a:xfrm>
          <a:prstGeom prst="rect">
            <a:avLst/>
          </a:prstGeom>
          <a:noFill/>
          <a:ln w="3175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35" name="Text Box 127">
            <a:extLst>
              <a:ext uri="{FF2B5EF4-FFF2-40B4-BE49-F238E27FC236}">
                <a16:creationId xmlns:a16="http://schemas.microsoft.com/office/drawing/2014/main" id="{346EF16F-475A-3B96-F771-530065716991}"/>
              </a:ext>
            </a:extLst>
          </p:cNvPr>
          <p:cNvSpPr txBox="1">
            <a:spLocks noChangeArrowheads="1"/>
          </p:cNvSpPr>
          <p:nvPr/>
        </p:nvSpPr>
        <p:spPr bwMode="auto">
          <a:xfrm>
            <a:off x="9537182" y="1388020"/>
            <a:ext cx="200567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algn="ctr" eaLnBrk="0" fontAlgn="base" hangingPunct="0">
              <a:spcBef>
                <a:spcPct val="0"/>
              </a:spcBef>
              <a:spcAft>
                <a:spcPct val="0"/>
              </a:spcAft>
              <a:defRPr sz="1600">
                <a:solidFill>
                  <a:schemeClr val="tx1"/>
                </a:solidFill>
                <a:latin typeface="Arial" charset="0"/>
              </a:defRPr>
            </a:lvl6pPr>
            <a:lvl7pPr marL="2971800" indent="-228600" algn="ctr" eaLnBrk="0" fontAlgn="base" hangingPunct="0">
              <a:spcBef>
                <a:spcPct val="0"/>
              </a:spcBef>
              <a:spcAft>
                <a:spcPct val="0"/>
              </a:spcAft>
              <a:defRPr sz="1600">
                <a:solidFill>
                  <a:schemeClr val="tx1"/>
                </a:solidFill>
                <a:latin typeface="Arial" charset="0"/>
              </a:defRPr>
            </a:lvl7pPr>
            <a:lvl8pPr marL="3429000" indent="-228600" algn="ctr" eaLnBrk="0" fontAlgn="base" hangingPunct="0">
              <a:spcBef>
                <a:spcPct val="0"/>
              </a:spcBef>
              <a:spcAft>
                <a:spcPct val="0"/>
              </a:spcAft>
              <a:defRPr sz="1600">
                <a:solidFill>
                  <a:schemeClr val="tx1"/>
                </a:solidFill>
                <a:latin typeface="Arial" charset="0"/>
              </a:defRPr>
            </a:lvl8pPr>
            <a:lvl9pPr marL="3886200" indent="-228600" algn="ctr" eaLnBrk="0" fontAlgn="base" hangingPunct="0">
              <a:spcBef>
                <a:spcPct val="0"/>
              </a:spcBef>
              <a:spcAft>
                <a:spcPct val="0"/>
              </a:spcAft>
              <a:defRPr sz="1600">
                <a:solidFill>
                  <a:schemeClr val="tx1"/>
                </a:solidFill>
                <a:latin typeface="Arial" charset="0"/>
              </a:defRPr>
            </a:lvl9pPr>
          </a:lstStyle>
          <a:p>
            <a:r>
              <a:rPr lang="en-US" sz="1800" dirty="0"/>
              <a:t>Area of Interest /</a:t>
            </a:r>
          </a:p>
          <a:p>
            <a:r>
              <a:rPr lang="en-US" sz="1800" dirty="0"/>
              <a:t>Model Domain</a:t>
            </a:r>
          </a:p>
        </p:txBody>
      </p:sp>
    </p:spTree>
    <p:extLst>
      <p:ext uri="{BB962C8B-B14F-4D97-AF65-F5344CB8AC3E}">
        <p14:creationId xmlns:p14="http://schemas.microsoft.com/office/powerpoint/2010/main" val="22617432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500"/>
                            </p:stCondLst>
                            <p:childTnLst>
                              <p:par>
                                <p:cTn id="14" presetID="10" presetClass="entr" presetSubtype="0" fill="hold" nodeType="afterEffect">
                                  <p:stCondLst>
                                    <p:cond delay="15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Groundwater Models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74963" y="1310410"/>
                <a:ext cx="6445381" cy="5225472"/>
              </a:xfrm>
            </p:spPr>
            <p:txBody>
              <a:bodyPr/>
              <a:lstStyle/>
              <a:p>
                <a:r>
                  <a:rPr lang="en-US" sz="3600" dirty="0"/>
                  <a:t>Models balance mass</a:t>
                </a:r>
              </a:p>
              <a:p>
                <a:r>
                  <a:rPr lang="en-US" sz="3600" dirty="0"/>
                  <a:t>1-block crudest case,</a:t>
                </a:r>
                <a:br>
                  <a:rPr lang="en-US" sz="3600" dirty="0"/>
                </a:br>
                <a:r>
                  <a:rPr lang="en-US" sz="3600" dirty="0"/>
                  <a:t>i.e. a water-budget</a:t>
                </a:r>
              </a:p>
              <a:p>
                <a:r>
                  <a:rPr lang="en-US" sz="3600" dirty="0"/>
                  <a:t>Want to know more</a:t>
                </a:r>
              </a:p>
              <a:p>
                <a:pPr lvl="1"/>
                <a:r>
                  <a:rPr lang="en-US" sz="3200" dirty="0"/>
                  <a:t>Divide into small blocks / cells </a:t>
                </a:r>
              </a:p>
              <a:p>
                <a:pPr lvl="1"/>
                <a:r>
                  <a:rPr lang="en-US" sz="3200" dirty="0"/>
                  <a:t>Equations connect,</a:t>
                </a:r>
                <a:br>
                  <a:rPr lang="en-US" sz="3200" dirty="0"/>
                </a:br>
                <a14:m>
                  <m:oMath xmlns:m="http://schemas.openxmlformats.org/officeDocument/2006/math">
                    <m:r>
                      <a:rPr lang="en-US" sz="3200" b="0" i="1" smtClean="0">
                        <a:latin typeface="Cambria Math" panose="02040503050406030204" pitchFamily="18" charset="0"/>
                      </a:rPr>
                      <m:t>𝑄</m:t>
                    </m:r>
                    <m:r>
                      <a:rPr lang="en-US" sz="3200" b="0" i="1" smtClean="0">
                        <a:latin typeface="Cambria Math" panose="02040503050406030204" pitchFamily="18" charset="0"/>
                      </a:rPr>
                      <m:t>=</m:t>
                    </m:r>
                    <m:f>
                      <m:fPr>
                        <m:ctrlPr>
                          <a:rPr lang="en-US" sz="3200" b="0" i="1" smtClean="0">
                            <a:latin typeface="Cambria Math" panose="02040503050406030204" pitchFamily="18" charset="0"/>
                          </a:rPr>
                        </m:ctrlPr>
                      </m:fPr>
                      <m:num>
                        <m:r>
                          <a:rPr lang="en-US" sz="3200" i="1">
                            <a:latin typeface="Cambria Math" panose="02040503050406030204" pitchFamily="18" charset="0"/>
                          </a:rPr>
                          <m:t>𝑊𝑖𝑑𝑡h</m:t>
                        </m:r>
                      </m:num>
                      <m:den>
                        <m:r>
                          <a:rPr lang="en-US" sz="3200" b="0" i="1" smtClean="0">
                            <a:latin typeface="Cambria Math" panose="02040503050406030204" pitchFamily="18" charset="0"/>
                          </a:rPr>
                          <m:t>𝐿𝑒𝑛𝑔𝑡h</m:t>
                        </m:r>
                      </m:den>
                    </m:f>
                    <m:r>
                      <a:rPr lang="en-US" sz="3200" b="0" i="1" smtClean="0">
                        <a:latin typeface="Cambria Math" panose="02040503050406030204" pitchFamily="18" charset="0"/>
                      </a:rPr>
                      <m:t> ∗</m:t>
                    </m:r>
                    <m:r>
                      <a:rPr lang="en-US" sz="3200" b="0" i="1" smtClean="0">
                        <a:latin typeface="Cambria Math" panose="02040503050406030204" pitchFamily="18" charset="0"/>
                      </a:rPr>
                      <m:t>𝑇</m:t>
                    </m:r>
                    <m:r>
                      <a:rPr lang="en-US" sz="3200" b="0" i="1" smtClean="0">
                        <a:latin typeface="Cambria Math" panose="02040503050406030204" pitchFamily="18" charset="0"/>
                      </a:rPr>
                      <m:t>(</m:t>
                    </m:r>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h</m:t>
                        </m:r>
                      </m:e>
                      <m:sub>
                        <m:r>
                          <a:rPr lang="en-US" sz="3200" b="0" i="1" smtClean="0">
                            <a:latin typeface="Cambria Math" panose="02040503050406030204" pitchFamily="18" charset="0"/>
                          </a:rPr>
                          <m:t>𝑛</m:t>
                        </m:r>
                        <m:r>
                          <a:rPr lang="en-US" sz="3200" b="0" i="1" smtClean="0">
                            <a:latin typeface="Cambria Math" panose="02040503050406030204" pitchFamily="18" charset="0"/>
                          </a:rPr>
                          <m:t>+1</m:t>
                        </m:r>
                      </m:sub>
                    </m:sSub>
                    <m:r>
                      <a:rPr lang="en-US" sz="3200" b="0" i="1" smtClean="0">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h</m:t>
                        </m:r>
                      </m:e>
                      <m:sub>
                        <m:r>
                          <a:rPr lang="en-US" sz="3200" i="1">
                            <a:latin typeface="Cambria Math" panose="02040503050406030204" pitchFamily="18" charset="0"/>
                          </a:rPr>
                          <m:t>𝑛</m:t>
                        </m:r>
                      </m:sub>
                    </m:sSub>
                  </m:oMath>
                </a14:m>
                <a:r>
                  <a:rPr lang="en-US" sz="3200" dirty="0"/>
                  <a:t>),</a:t>
                </a:r>
                <a:br>
                  <a:rPr lang="en-US" sz="3200" dirty="0"/>
                </a:br>
                <a:r>
                  <a:rPr lang="en-US" sz="3200" dirty="0"/>
                  <a:t>Darcy’s law</a:t>
                </a:r>
              </a:p>
              <a:p>
                <a:endParaRPr lang="en-US" sz="36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74963" y="1310410"/>
                <a:ext cx="6445381" cy="5225472"/>
              </a:xfrm>
              <a:blipFill>
                <a:blip r:embed="rId3"/>
                <a:stretch>
                  <a:fillRect l="-2649" t="-1867" r="-1798"/>
                </a:stretch>
              </a:blipFill>
            </p:spPr>
            <p:txBody>
              <a:bodyPr/>
              <a:lstStyle/>
              <a:p>
                <a:r>
                  <a:rPr lang="en-US">
                    <a:noFill/>
                  </a:rPr>
                  <a:t> </a:t>
                </a:r>
              </a:p>
            </p:txBody>
          </p:sp>
        </mc:Fallback>
      </mc:AlternateContent>
      <p:grpSp>
        <p:nvGrpSpPr>
          <p:cNvPr id="5" name="Group 5"/>
          <p:cNvGrpSpPr>
            <a:grpSpLocks/>
          </p:cNvGrpSpPr>
          <p:nvPr/>
        </p:nvGrpSpPr>
        <p:grpSpPr bwMode="auto">
          <a:xfrm>
            <a:off x="7287949" y="2740256"/>
            <a:ext cx="4537215" cy="3438125"/>
            <a:chOff x="1049" y="576"/>
            <a:chExt cx="2791" cy="2498"/>
          </a:xfrm>
        </p:grpSpPr>
        <p:grpSp>
          <p:nvGrpSpPr>
            <p:cNvPr id="132" name="Group 6"/>
            <p:cNvGrpSpPr>
              <a:grpSpLocks/>
            </p:cNvGrpSpPr>
            <p:nvPr/>
          </p:nvGrpSpPr>
          <p:grpSpPr bwMode="auto">
            <a:xfrm>
              <a:off x="1050" y="576"/>
              <a:ext cx="2785" cy="2496"/>
              <a:chOff x="1050" y="576"/>
              <a:chExt cx="2785" cy="2496"/>
            </a:xfrm>
          </p:grpSpPr>
          <p:grpSp>
            <p:nvGrpSpPr>
              <p:cNvPr id="142" name="Group 7"/>
              <p:cNvGrpSpPr>
                <a:grpSpLocks/>
              </p:cNvGrpSpPr>
              <p:nvPr/>
            </p:nvGrpSpPr>
            <p:grpSpPr bwMode="auto">
              <a:xfrm>
                <a:off x="1056" y="576"/>
                <a:ext cx="2773" cy="2496"/>
                <a:chOff x="1056" y="1104"/>
                <a:chExt cx="2773" cy="2832"/>
              </a:xfrm>
            </p:grpSpPr>
            <p:sp>
              <p:nvSpPr>
                <p:cNvPr id="153" name="Freeform 8"/>
                <p:cNvSpPr>
                  <a:spLocks/>
                </p:cNvSpPr>
                <p:nvPr/>
              </p:nvSpPr>
              <p:spPr bwMode="auto">
                <a:xfrm>
                  <a:off x="1056" y="1104"/>
                  <a:ext cx="1525" cy="1584"/>
                </a:xfrm>
                <a:custGeom>
                  <a:avLst/>
                  <a:gdLst>
                    <a:gd name="T0" fmla="*/ 0 w 3744"/>
                    <a:gd name="T1" fmla="*/ 1584 h 3888"/>
                    <a:gd name="T2" fmla="*/ 0 w 3744"/>
                    <a:gd name="T3" fmla="*/ 626 h 3888"/>
                    <a:gd name="T4" fmla="*/ 1525 w 3744"/>
                    <a:gd name="T5" fmla="*/ 0 h 3888"/>
                    <a:gd name="T6" fmla="*/ 0 60000 65536"/>
                    <a:gd name="T7" fmla="*/ 0 60000 65536"/>
                    <a:gd name="T8" fmla="*/ 0 60000 65536"/>
                  </a:gdLst>
                  <a:ahLst/>
                  <a:cxnLst>
                    <a:cxn ang="T6">
                      <a:pos x="T0" y="T1"/>
                    </a:cxn>
                    <a:cxn ang="T7">
                      <a:pos x="T2" y="T3"/>
                    </a:cxn>
                    <a:cxn ang="T8">
                      <a:pos x="T4" y="T5"/>
                    </a:cxn>
                  </a:cxnLst>
                  <a:rect l="0" t="0" r="r" b="b"/>
                  <a:pathLst>
                    <a:path w="3744" h="3888">
                      <a:moveTo>
                        <a:pt x="0" y="3888"/>
                      </a:moveTo>
                      <a:lnTo>
                        <a:pt x="0" y="1536"/>
                      </a:lnTo>
                      <a:lnTo>
                        <a:pt x="3744"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54" name="Freeform 9"/>
                <p:cNvSpPr>
                  <a:spLocks/>
                </p:cNvSpPr>
                <p:nvPr/>
              </p:nvSpPr>
              <p:spPr bwMode="auto">
                <a:xfrm>
                  <a:off x="1152" y="1200"/>
                  <a:ext cx="1525" cy="1584"/>
                </a:xfrm>
                <a:custGeom>
                  <a:avLst/>
                  <a:gdLst>
                    <a:gd name="T0" fmla="*/ 0 w 3744"/>
                    <a:gd name="T1" fmla="*/ 1584 h 3888"/>
                    <a:gd name="T2" fmla="*/ 0 w 3744"/>
                    <a:gd name="T3" fmla="*/ 626 h 3888"/>
                    <a:gd name="T4" fmla="*/ 1525 w 3744"/>
                    <a:gd name="T5" fmla="*/ 0 h 3888"/>
                    <a:gd name="T6" fmla="*/ 0 60000 65536"/>
                    <a:gd name="T7" fmla="*/ 0 60000 65536"/>
                    <a:gd name="T8" fmla="*/ 0 60000 65536"/>
                  </a:gdLst>
                  <a:ahLst/>
                  <a:cxnLst>
                    <a:cxn ang="T6">
                      <a:pos x="T0" y="T1"/>
                    </a:cxn>
                    <a:cxn ang="T7">
                      <a:pos x="T2" y="T3"/>
                    </a:cxn>
                    <a:cxn ang="T8">
                      <a:pos x="T4" y="T5"/>
                    </a:cxn>
                  </a:cxnLst>
                  <a:rect l="0" t="0" r="r" b="b"/>
                  <a:pathLst>
                    <a:path w="3744" h="3888">
                      <a:moveTo>
                        <a:pt x="0" y="3888"/>
                      </a:moveTo>
                      <a:lnTo>
                        <a:pt x="0" y="1536"/>
                      </a:lnTo>
                      <a:lnTo>
                        <a:pt x="3744"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55" name="Freeform 10"/>
                <p:cNvSpPr>
                  <a:spLocks/>
                </p:cNvSpPr>
                <p:nvPr/>
              </p:nvSpPr>
              <p:spPr bwMode="auto">
                <a:xfrm>
                  <a:off x="1248" y="1296"/>
                  <a:ext cx="1525" cy="1584"/>
                </a:xfrm>
                <a:custGeom>
                  <a:avLst/>
                  <a:gdLst>
                    <a:gd name="T0" fmla="*/ 0 w 3744"/>
                    <a:gd name="T1" fmla="*/ 1584 h 3888"/>
                    <a:gd name="T2" fmla="*/ 0 w 3744"/>
                    <a:gd name="T3" fmla="*/ 626 h 3888"/>
                    <a:gd name="T4" fmla="*/ 1525 w 3744"/>
                    <a:gd name="T5" fmla="*/ 0 h 3888"/>
                    <a:gd name="T6" fmla="*/ 0 60000 65536"/>
                    <a:gd name="T7" fmla="*/ 0 60000 65536"/>
                    <a:gd name="T8" fmla="*/ 0 60000 65536"/>
                  </a:gdLst>
                  <a:ahLst/>
                  <a:cxnLst>
                    <a:cxn ang="T6">
                      <a:pos x="T0" y="T1"/>
                    </a:cxn>
                    <a:cxn ang="T7">
                      <a:pos x="T2" y="T3"/>
                    </a:cxn>
                    <a:cxn ang="T8">
                      <a:pos x="T4" y="T5"/>
                    </a:cxn>
                  </a:cxnLst>
                  <a:rect l="0" t="0" r="r" b="b"/>
                  <a:pathLst>
                    <a:path w="3744" h="3888">
                      <a:moveTo>
                        <a:pt x="0" y="3888"/>
                      </a:moveTo>
                      <a:lnTo>
                        <a:pt x="0" y="1536"/>
                      </a:lnTo>
                      <a:lnTo>
                        <a:pt x="3744"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56" name="Freeform 11"/>
                <p:cNvSpPr>
                  <a:spLocks/>
                </p:cNvSpPr>
                <p:nvPr/>
              </p:nvSpPr>
              <p:spPr bwMode="auto">
                <a:xfrm>
                  <a:off x="1344" y="1392"/>
                  <a:ext cx="1525" cy="1584"/>
                </a:xfrm>
                <a:custGeom>
                  <a:avLst/>
                  <a:gdLst>
                    <a:gd name="T0" fmla="*/ 0 w 3744"/>
                    <a:gd name="T1" fmla="*/ 1584 h 3888"/>
                    <a:gd name="T2" fmla="*/ 0 w 3744"/>
                    <a:gd name="T3" fmla="*/ 626 h 3888"/>
                    <a:gd name="T4" fmla="*/ 1525 w 3744"/>
                    <a:gd name="T5" fmla="*/ 0 h 3888"/>
                    <a:gd name="T6" fmla="*/ 0 60000 65536"/>
                    <a:gd name="T7" fmla="*/ 0 60000 65536"/>
                    <a:gd name="T8" fmla="*/ 0 60000 65536"/>
                  </a:gdLst>
                  <a:ahLst/>
                  <a:cxnLst>
                    <a:cxn ang="T6">
                      <a:pos x="T0" y="T1"/>
                    </a:cxn>
                    <a:cxn ang="T7">
                      <a:pos x="T2" y="T3"/>
                    </a:cxn>
                    <a:cxn ang="T8">
                      <a:pos x="T4" y="T5"/>
                    </a:cxn>
                  </a:cxnLst>
                  <a:rect l="0" t="0" r="r" b="b"/>
                  <a:pathLst>
                    <a:path w="3744" h="3888">
                      <a:moveTo>
                        <a:pt x="0" y="3888"/>
                      </a:moveTo>
                      <a:lnTo>
                        <a:pt x="0" y="1536"/>
                      </a:lnTo>
                      <a:lnTo>
                        <a:pt x="3744"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57" name="Freeform 12"/>
                <p:cNvSpPr>
                  <a:spLocks/>
                </p:cNvSpPr>
                <p:nvPr/>
              </p:nvSpPr>
              <p:spPr bwMode="auto">
                <a:xfrm>
                  <a:off x="1440" y="1488"/>
                  <a:ext cx="1525" cy="1584"/>
                </a:xfrm>
                <a:custGeom>
                  <a:avLst/>
                  <a:gdLst>
                    <a:gd name="T0" fmla="*/ 0 w 3744"/>
                    <a:gd name="T1" fmla="*/ 1584 h 3888"/>
                    <a:gd name="T2" fmla="*/ 0 w 3744"/>
                    <a:gd name="T3" fmla="*/ 626 h 3888"/>
                    <a:gd name="T4" fmla="*/ 1525 w 3744"/>
                    <a:gd name="T5" fmla="*/ 0 h 3888"/>
                    <a:gd name="T6" fmla="*/ 0 60000 65536"/>
                    <a:gd name="T7" fmla="*/ 0 60000 65536"/>
                    <a:gd name="T8" fmla="*/ 0 60000 65536"/>
                  </a:gdLst>
                  <a:ahLst/>
                  <a:cxnLst>
                    <a:cxn ang="T6">
                      <a:pos x="T0" y="T1"/>
                    </a:cxn>
                    <a:cxn ang="T7">
                      <a:pos x="T2" y="T3"/>
                    </a:cxn>
                    <a:cxn ang="T8">
                      <a:pos x="T4" y="T5"/>
                    </a:cxn>
                  </a:cxnLst>
                  <a:rect l="0" t="0" r="r" b="b"/>
                  <a:pathLst>
                    <a:path w="3744" h="3888">
                      <a:moveTo>
                        <a:pt x="0" y="3888"/>
                      </a:moveTo>
                      <a:lnTo>
                        <a:pt x="0" y="1536"/>
                      </a:lnTo>
                      <a:lnTo>
                        <a:pt x="3744"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58" name="Freeform 13"/>
                <p:cNvSpPr>
                  <a:spLocks/>
                </p:cNvSpPr>
                <p:nvPr/>
              </p:nvSpPr>
              <p:spPr bwMode="auto">
                <a:xfrm>
                  <a:off x="1536" y="1584"/>
                  <a:ext cx="1525" cy="1584"/>
                </a:xfrm>
                <a:custGeom>
                  <a:avLst/>
                  <a:gdLst>
                    <a:gd name="T0" fmla="*/ 0 w 3744"/>
                    <a:gd name="T1" fmla="*/ 1584 h 3888"/>
                    <a:gd name="T2" fmla="*/ 0 w 3744"/>
                    <a:gd name="T3" fmla="*/ 626 h 3888"/>
                    <a:gd name="T4" fmla="*/ 1525 w 3744"/>
                    <a:gd name="T5" fmla="*/ 0 h 3888"/>
                    <a:gd name="T6" fmla="*/ 0 60000 65536"/>
                    <a:gd name="T7" fmla="*/ 0 60000 65536"/>
                    <a:gd name="T8" fmla="*/ 0 60000 65536"/>
                  </a:gdLst>
                  <a:ahLst/>
                  <a:cxnLst>
                    <a:cxn ang="T6">
                      <a:pos x="T0" y="T1"/>
                    </a:cxn>
                    <a:cxn ang="T7">
                      <a:pos x="T2" y="T3"/>
                    </a:cxn>
                    <a:cxn ang="T8">
                      <a:pos x="T4" y="T5"/>
                    </a:cxn>
                  </a:cxnLst>
                  <a:rect l="0" t="0" r="r" b="b"/>
                  <a:pathLst>
                    <a:path w="3744" h="3888">
                      <a:moveTo>
                        <a:pt x="0" y="3888"/>
                      </a:moveTo>
                      <a:lnTo>
                        <a:pt x="0" y="1536"/>
                      </a:lnTo>
                      <a:lnTo>
                        <a:pt x="3744"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59" name="Freeform 14"/>
                <p:cNvSpPr>
                  <a:spLocks/>
                </p:cNvSpPr>
                <p:nvPr/>
              </p:nvSpPr>
              <p:spPr bwMode="auto">
                <a:xfrm>
                  <a:off x="1632" y="1680"/>
                  <a:ext cx="1525" cy="1584"/>
                </a:xfrm>
                <a:custGeom>
                  <a:avLst/>
                  <a:gdLst>
                    <a:gd name="T0" fmla="*/ 0 w 3744"/>
                    <a:gd name="T1" fmla="*/ 1584 h 3888"/>
                    <a:gd name="T2" fmla="*/ 0 w 3744"/>
                    <a:gd name="T3" fmla="*/ 626 h 3888"/>
                    <a:gd name="T4" fmla="*/ 1525 w 3744"/>
                    <a:gd name="T5" fmla="*/ 0 h 3888"/>
                    <a:gd name="T6" fmla="*/ 0 60000 65536"/>
                    <a:gd name="T7" fmla="*/ 0 60000 65536"/>
                    <a:gd name="T8" fmla="*/ 0 60000 65536"/>
                  </a:gdLst>
                  <a:ahLst/>
                  <a:cxnLst>
                    <a:cxn ang="T6">
                      <a:pos x="T0" y="T1"/>
                    </a:cxn>
                    <a:cxn ang="T7">
                      <a:pos x="T2" y="T3"/>
                    </a:cxn>
                    <a:cxn ang="T8">
                      <a:pos x="T4" y="T5"/>
                    </a:cxn>
                  </a:cxnLst>
                  <a:rect l="0" t="0" r="r" b="b"/>
                  <a:pathLst>
                    <a:path w="3744" h="3888">
                      <a:moveTo>
                        <a:pt x="0" y="3888"/>
                      </a:moveTo>
                      <a:lnTo>
                        <a:pt x="0" y="1536"/>
                      </a:lnTo>
                      <a:lnTo>
                        <a:pt x="3744"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60" name="Freeform 15"/>
                <p:cNvSpPr>
                  <a:spLocks/>
                </p:cNvSpPr>
                <p:nvPr/>
              </p:nvSpPr>
              <p:spPr bwMode="auto">
                <a:xfrm>
                  <a:off x="1728" y="1776"/>
                  <a:ext cx="1525" cy="1584"/>
                </a:xfrm>
                <a:custGeom>
                  <a:avLst/>
                  <a:gdLst>
                    <a:gd name="T0" fmla="*/ 0 w 3744"/>
                    <a:gd name="T1" fmla="*/ 1584 h 3888"/>
                    <a:gd name="T2" fmla="*/ 0 w 3744"/>
                    <a:gd name="T3" fmla="*/ 626 h 3888"/>
                    <a:gd name="T4" fmla="*/ 1525 w 3744"/>
                    <a:gd name="T5" fmla="*/ 0 h 3888"/>
                    <a:gd name="T6" fmla="*/ 0 60000 65536"/>
                    <a:gd name="T7" fmla="*/ 0 60000 65536"/>
                    <a:gd name="T8" fmla="*/ 0 60000 65536"/>
                  </a:gdLst>
                  <a:ahLst/>
                  <a:cxnLst>
                    <a:cxn ang="T6">
                      <a:pos x="T0" y="T1"/>
                    </a:cxn>
                    <a:cxn ang="T7">
                      <a:pos x="T2" y="T3"/>
                    </a:cxn>
                    <a:cxn ang="T8">
                      <a:pos x="T4" y="T5"/>
                    </a:cxn>
                  </a:cxnLst>
                  <a:rect l="0" t="0" r="r" b="b"/>
                  <a:pathLst>
                    <a:path w="3744" h="3888">
                      <a:moveTo>
                        <a:pt x="0" y="3888"/>
                      </a:moveTo>
                      <a:lnTo>
                        <a:pt x="0" y="1536"/>
                      </a:lnTo>
                      <a:lnTo>
                        <a:pt x="3744"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61" name="Freeform 16"/>
                <p:cNvSpPr>
                  <a:spLocks/>
                </p:cNvSpPr>
                <p:nvPr/>
              </p:nvSpPr>
              <p:spPr bwMode="auto">
                <a:xfrm>
                  <a:off x="1824" y="1872"/>
                  <a:ext cx="1525" cy="1584"/>
                </a:xfrm>
                <a:custGeom>
                  <a:avLst/>
                  <a:gdLst>
                    <a:gd name="T0" fmla="*/ 0 w 3744"/>
                    <a:gd name="T1" fmla="*/ 1584 h 3888"/>
                    <a:gd name="T2" fmla="*/ 0 w 3744"/>
                    <a:gd name="T3" fmla="*/ 626 h 3888"/>
                    <a:gd name="T4" fmla="*/ 1525 w 3744"/>
                    <a:gd name="T5" fmla="*/ 0 h 3888"/>
                    <a:gd name="T6" fmla="*/ 0 60000 65536"/>
                    <a:gd name="T7" fmla="*/ 0 60000 65536"/>
                    <a:gd name="T8" fmla="*/ 0 60000 65536"/>
                  </a:gdLst>
                  <a:ahLst/>
                  <a:cxnLst>
                    <a:cxn ang="T6">
                      <a:pos x="T0" y="T1"/>
                    </a:cxn>
                    <a:cxn ang="T7">
                      <a:pos x="T2" y="T3"/>
                    </a:cxn>
                    <a:cxn ang="T8">
                      <a:pos x="T4" y="T5"/>
                    </a:cxn>
                  </a:cxnLst>
                  <a:rect l="0" t="0" r="r" b="b"/>
                  <a:pathLst>
                    <a:path w="3744" h="3888">
                      <a:moveTo>
                        <a:pt x="0" y="3888"/>
                      </a:moveTo>
                      <a:lnTo>
                        <a:pt x="0" y="1536"/>
                      </a:lnTo>
                      <a:lnTo>
                        <a:pt x="3744"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62" name="Freeform 17"/>
                <p:cNvSpPr>
                  <a:spLocks/>
                </p:cNvSpPr>
                <p:nvPr/>
              </p:nvSpPr>
              <p:spPr bwMode="auto">
                <a:xfrm>
                  <a:off x="1920" y="1968"/>
                  <a:ext cx="1525" cy="1584"/>
                </a:xfrm>
                <a:custGeom>
                  <a:avLst/>
                  <a:gdLst>
                    <a:gd name="T0" fmla="*/ 0 w 3744"/>
                    <a:gd name="T1" fmla="*/ 1584 h 3888"/>
                    <a:gd name="T2" fmla="*/ 0 w 3744"/>
                    <a:gd name="T3" fmla="*/ 626 h 3888"/>
                    <a:gd name="T4" fmla="*/ 1525 w 3744"/>
                    <a:gd name="T5" fmla="*/ 0 h 3888"/>
                    <a:gd name="T6" fmla="*/ 0 60000 65536"/>
                    <a:gd name="T7" fmla="*/ 0 60000 65536"/>
                    <a:gd name="T8" fmla="*/ 0 60000 65536"/>
                  </a:gdLst>
                  <a:ahLst/>
                  <a:cxnLst>
                    <a:cxn ang="T6">
                      <a:pos x="T0" y="T1"/>
                    </a:cxn>
                    <a:cxn ang="T7">
                      <a:pos x="T2" y="T3"/>
                    </a:cxn>
                    <a:cxn ang="T8">
                      <a:pos x="T4" y="T5"/>
                    </a:cxn>
                  </a:cxnLst>
                  <a:rect l="0" t="0" r="r" b="b"/>
                  <a:pathLst>
                    <a:path w="3744" h="3888">
                      <a:moveTo>
                        <a:pt x="0" y="3888"/>
                      </a:moveTo>
                      <a:lnTo>
                        <a:pt x="0" y="1536"/>
                      </a:lnTo>
                      <a:lnTo>
                        <a:pt x="3744"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63" name="Freeform 18"/>
                <p:cNvSpPr>
                  <a:spLocks/>
                </p:cNvSpPr>
                <p:nvPr/>
              </p:nvSpPr>
              <p:spPr bwMode="auto">
                <a:xfrm>
                  <a:off x="2016" y="2064"/>
                  <a:ext cx="1525" cy="1584"/>
                </a:xfrm>
                <a:custGeom>
                  <a:avLst/>
                  <a:gdLst>
                    <a:gd name="T0" fmla="*/ 0 w 3744"/>
                    <a:gd name="T1" fmla="*/ 1584 h 3888"/>
                    <a:gd name="T2" fmla="*/ 0 w 3744"/>
                    <a:gd name="T3" fmla="*/ 626 h 3888"/>
                    <a:gd name="T4" fmla="*/ 1525 w 3744"/>
                    <a:gd name="T5" fmla="*/ 0 h 3888"/>
                    <a:gd name="T6" fmla="*/ 0 60000 65536"/>
                    <a:gd name="T7" fmla="*/ 0 60000 65536"/>
                    <a:gd name="T8" fmla="*/ 0 60000 65536"/>
                  </a:gdLst>
                  <a:ahLst/>
                  <a:cxnLst>
                    <a:cxn ang="T6">
                      <a:pos x="T0" y="T1"/>
                    </a:cxn>
                    <a:cxn ang="T7">
                      <a:pos x="T2" y="T3"/>
                    </a:cxn>
                    <a:cxn ang="T8">
                      <a:pos x="T4" y="T5"/>
                    </a:cxn>
                  </a:cxnLst>
                  <a:rect l="0" t="0" r="r" b="b"/>
                  <a:pathLst>
                    <a:path w="3744" h="3888">
                      <a:moveTo>
                        <a:pt x="0" y="3888"/>
                      </a:moveTo>
                      <a:lnTo>
                        <a:pt x="0" y="1536"/>
                      </a:lnTo>
                      <a:lnTo>
                        <a:pt x="3744"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64" name="Freeform 19"/>
                <p:cNvSpPr>
                  <a:spLocks/>
                </p:cNvSpPr>
                <p:nvPr/>
              </p:nvSpPr>
              <p:spPr bwMode="auto">
                <a:xfrm>
                  <a:off x="2112" y="2160"/>
                  <a:ext cx="1525" cy="1584"/>
                </a:xfrm>
                <a:custGeom>
                  <a:avLst/>
                  <a:gdLst>
                    <a:gd name="T0" fmla="*/ 0 w 3744"/>
                    <a:gd name="T1" fmla="*/ 1584 h 3888"/>
                    <a:gd name="T2" fmla="*/ 0 w 3744"/>
                    <a:gd name="T3" fmla="*/ 626 h 3888"/>
                    <a:gd name="T4" fmla="*/ 1525 w 3744"/>
                    <a:gd name="T5" fmla="*/ 0 h 3888"/>
                    <a:gd name="T6" fmla="*/ 0 60000 65536"/>
                    <a:gd name="T7" fmla="*/ 0 60000 65536"/>
                    <a:gd name="T8" fmla="*/ 0 60000 65536"/>
                  </a:gdLst>
                  <a:ahLst/>
                  <a:cxnLst>
                    <a:cxn ang="T6">
                      <a:pos x="T0" y="T1"/>
                    </a:cxn>
                    <a:cxn ang="T7">
                      <a:pos x="T2" y="T3"/>
                    </a:cxn>
                    <a:cxn ang="T8">
                      <a:pos x="T4" y="T5"/>
                    </a:cxn>
                  </a:cxnLst>
                  <a:rect l="0" t="0" r="r" b="b"/>
                  <a:pathLst>
                    <a:path w="3744" h="3888">
                      <a:moveTo>
                        <a:pt x="0" y="3888"/>
                      </a:moveTo>
                      <a:lnTo>
                        <a:pt x="0" y="1536"/>
                      </a:lnTo>
                      <a:lnTo>
                        <a:pt x="3744"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65" name="Freeform 20"/>
                <p:cNvSpPr>
                  <a:spLocks/>
                </p:cNvSpPr>
                <p:nvPr/>
              </p:nvSpPr>
              <p:spPr bwMode="auto">
                <a:xfrm>
                  <a:off x="2208" y="2256"/>
                  <a:ext cx="1525" cy="1584"/>
                </a:xfrm>
                <a:custGeom>
                  <a:avLst/>
                  <a:gdLst>
                    <a:gd name="T0" fmla="*/ 0 w 3744"/>
                    <a:gd name="T1" fmla="*/ 1584 h 3888"/>
                    <a:gd name="T2" fmla="*/ 0 w 3744"/>
                    <a:gd name="T3" fmla="*/ 626 h 3888"/>
                    <a:gd name="T4" fmla="*/ 1525 w 3744"/>
                    <a:gd name="T5" fmla="*/ 0 h 3888"/>
                    <a:gd name="T6" fmla="*/ 0 60000 65536"/>
                    <a:gd name="T7" fmla="*/ 0 60000 65536"/>
                    <a:gd name="T8" fmla="*/ 0 60000 65536"/>
                  </a:gdLst>
                  <a:ahLst/>
                  <a:cxnLst>
                    <a:cxn ang="T6">
                      <a:pos x="T0" y="T1"/>
                    </a:cxn>
                    <a:cxn ang="T7">
                      <a:pos x="T2" y="T3"/>
                    </a:cxn>
                    <a:cxn ang="T8">
                      <a:pos x="T4" y="T5"/>
                    </a:cxn>
                  </a:cxnLst>
                  <a:rect l="0" t="0" r="r" b="b"/>
                  <a:pathLst>
                    <a:path w="3744" h="3888">
                      <a:moveTo>
                        <a:pt x="0" y="3888"/>
                      </a:moveTo>
                      <a:lnTo>
                        <a:pt x="0" y="1536"/>
                      </a:lnTo>
                      <a:lnTo>
                        <a:pt x="3744"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66" name="Freeform 21"/>
                <p:cNvSpPr>
                  <a:spLocks/>
                </p:cNvSpPr>
                <p:nvPr/>
              </p:nvSpPr>
              <p:spPr bwMode="auto">
                <a:xfrm>
                  <a:off x="2304" y="2352"/>
                  <a:ext cx="1525" cy="1584"/>
                </a:xfrm>
                <a:custGeom>
                  <a:avLst/>
                  <a:gdLst>
                    <a:gd name="T0" fmla="*/ 0 w 3744"/>
                    <a:gd name="T1" fmla="*/ 1584 h 3888"/>
                    <a:gd name="T2" fmla="*/ 0 w 3744"/>
                    <a:gd name="T3" fmla="*/ 626 h 3888"/>
                    <a:gd name="T4" fmla="*/ 1525 w 3744"/>
                    <a:gd name="T5" fmla="*/ 0 h 3888"/>
                    <a:gd name="T6" fmla="*/ 0 60000 65536"/>
                    <a:gd name="T7" fmla="*/ 0 60000 65536"/>
                    <a:gd name="T8" fmla="*/ 0 60000 65536"/>
                  </a:gdLst>
                  <a:ahLst/>
                  <a:cxnLst>
                    <a:cxn ang="T6">
                      <a:pos x="T0" y="T1"/>
                    </a:cxn>
                    <a:cxn ang="T7">
                      <a:pos x="T2" y="T3"/>
                    </a:cxn>
                    <a:cxn ang="T8">
                      <a:pos x="T4" y="T5"/>
                    </a:cxn>
                  </a:cxnLst>
                  <a:rect l="0" t="0" r="r" b="b"/>
                  <a:pathLst>
                    <a:path w="3744" h="3888">
                      <a:moveTo>
                        <a:pt x="0" y="3888"/>
                      </a:moveTo>
                      <a:lnTo>
                        <a:pt x="0" y="1536"/>
                      </a:lnTo>
                      <a:lnTo>
                        <a:pt x="3744"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
            <p:nvSpPr>
              <p:cNvPr id="143" name="Freeform 22"/>
              <p:cNvSpPr>
                <a:spLocks/>
              </p:cNvSpPr>
              <p:nvPr/>
            </p:nvSpPr>
            <p:spPr bwMode="auto">
              <a:xfrm>
                <a:off x="1050" y="1131"/>
                <a:ext cx="1255" cy="1941"/>
              </a:xfrm>
              <a:custGeom>
                <a:avLst/>
                <a:gdLst>
                  <a:gd name="T0" fmla="*/ 1255 w 1255"/>
                  <a:gd name="T1" fmla="*/ 1941 h 1941"/>
                  <a:gd name="T2" fmla="*/ 1255 w 1255"/>
                  <a:gd name="T3" fmla="*/ 1097 h 1941"/>
                  <a:gd name="T4" fmla="*/ 0 w 1255"/>
                  <a:gd name="T5" fmla="*/ 0 h 1941"/>
                  <a:gd name="T6" fmla="*/ 0 60000 65536"/>
                  <a:gd name="T7" fmla="*/ 0 60000 65536"/>
                  <a:gd name="T8" fmla="*/ 0 60000 65536"/>
                </a:gdLst>
                <a:ahLst/>
                <a:cxnLst>
                  <a:cxn ang="T6">
                    <a:pos x="T0" y="T1"/>
                  </a:cxn>
                  <a:cxn ang="T7">
                    <a:pos x="T2" y="T3"/>
                  </a:cxn>
                  <a:cxn ang="T8">
                    <a:pos x="T4" y="T5"/>
                  </a:cxn>
                </a:cxnLst>
                <a:rect l="0" t="0" r="r" b="b"/>
                <a:pathLst>
                  <a:path w="1255" h="1941">
                    <a:moveTo>
                      <a:pt x="1255" y="1941"/>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44" name="Freeform 23"/>
              <p:cNvSpPr>
                <a:spLocks/>
              </p:cNvSpPr>
              <p:nvPr/>
            </p:nvSpPr>
            <p:spPr bwMode="auto">
              <a:xfrm>
                <a:off x="1203" y="1080"/>
                <a:ext cx="1255" cy="1941"/>
              </a:xfrm>
              <a:custGeom>
                <a:avLst/>
                <a:gdLst>
                  <a:gd name="T0" fmla="*/ 1255 w 1255"/>
                  <a:gd name="T1" fmla="*/ 1941 h 1941"/>
                  <a:gd name="T2" fmla="*/ 1255 w 1255"/>
                  <a:gd name="T3" fmla="*/ 1097 h 1941"/>
                  <a:gd name="T4" fmla="*/ 0 w 1255"/>
                  <a:gd name="T5" fmla="*/ 0 h 1941"/>
                  <a:gd name="T6" fmla="*/ 0 60000 65536"/>
                  <a:gd name="T7" fmla="*/ 0 60000 65536"/>
                  <a:gd name="T8" fmla="*/ 0 60000 65536"/>
                </a:gdLst>
                <a:ahLst/>
                <a:cxnLst>
                  <a:cxn ang="T6">
                    <a:pos x="T0" y="T1"/>
                  </a:cxn>
                  <a:cxn ang="T7">
                    <a:pos x="T2" y="T3"/>
                  </a:cxn>
                  <a:cxn ang="T8">
                    <a:pos x="T4" y="T5"/>
                  </a:cxn>
                </a:cxnLst>
                <a:rect l="0" t="0" r="r" b="b"/>
                <a:pathLst>
                  <a:path w="1255" h="1941">
                    <a:moveTo>
                      <a:pt x="1255" y="1941"/>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45" name="Freeform 24"/>
              <p:cNvSpPr>
                <a:spLocks/>
              </p:cNvSpPr>
              <p:nvPr/>
            </p:nvSpPr>
            <p:spPr bwMode="auto">
              <a:xfrm>
                <a:off x="1395" y="1001"/>
                <a:ext cx="1255" cy="1941"/>
              </a:xfrm>
              <a:custGeom>
                <a:avLst/>
                <a:gdLst>
                  <a:gd name="T0" fmla="*/ 1255 w 1255"/>
                  <a:gd name="T1" fmla="*/ 1941 h 1941"/>
                  <a:gd name="T2" fmla="*/ 1255 w 1255"/>
                  <a:gd name="T3" fmla="*/ 1097 h 1941"/>
                  <a:gd name="T4" fmla="*/ 0 w 1255"/>
                  <a:gd name="T5" fmla="*/ 0 h 1941"/>
                  <a:gd name="T6" fmla="*/ 0 60000 65536"/>
                  <a:gd name="T7" fmla="*/ 0 60000 65536"/>
                  <a:gd name="T8" fmla="*/ 0 60000 65536"/>
                </a:gdLst>
                <a:ahLst/>
                <a:cxnLst>
                  <a:cxn ang="T6">
                    <a:pos x="T0" y="T1"/>
                  </a:cxn>
                  <a:cxn ang="T7">
                    <a:pos x="T2" y="T3"/>
                  </a:cxn>
                  <a:cxn ang="T8">
                    <a:pos x="T4" y="T5"/>
                  </a:cxn>
                </a:cxnLst>
                <a:rect l="0" t="0" r="r" b="b"/>
                <a:pathLst>
                  <a:path w="1255" h="1941">
                    <a:moveTo>
                      <a:pt x="1255" y="1941"/>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46" name="Freeform 25"/>
              <p:cNvSpPr>
                <a:spLocks/>
              </p:cNvSpPr>
              <p:nvPr/>
            </p:nvSpPr>
            <p:spPr bwMode="auto">
              <a:xfrm>
                <a:off x="1577" y="939"/>
                <a:ext cx="1255" cy="1941"/>
              </a:xfrm>
              <a:custGeom>
                <a:avLst/>
                <a:gdLst>
                  <a:gd name="T0" fmla="*/ 1255 w 1255"/>
                  <a:gd name="T1" fmla="*/ 1941 h 1941"/>
                  <a:gd name="T2" fmla="*/ 1255 w 1255"/>
                  <a:gd name="T3" fmla="*/ 1097 h 1941"/>
                  <a:gd name="T4" fmla="*/ 0 w 1255"/>
                  <a:gd name="T5" fmla="*/ 0 h 1941"/>
                  <a:gd name="T6" fmla="*/ 0 60000 65536"/>
                  <a:gd name="T7" fmla="*/ 0 60000 65536"/>
                  <a:gd name="T8" fmla="*/ 0 60000 65536"/>
                </a:gdLst>
                <a:ahLst/>
                <a:cxnLst>
                  <a:cxn ang="T6">
                    <a:pos x="T0" y="T1"/>
                  </a:cxn>
                  <a:cxn ang="T7">
                    <a:pos x="T2" y="T3"/>
                  </a:cxn>
                  <a:cxn ang="T8">
                    <a:pos x="T4" y="T5"/>
                  </a:cxn>
                </a:cxnLst>
                <a:rect l="0" t="0" r="r" b="b"/>
                <a:pathLst>
                  <a:path w="1255" h="1941">
                    <a:moveTo>
                      <a:pt x="1255" y="1941"/>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47" name="Freeform 26"/>
              <p:cNvSpPr>
                <a:spLocks/>
              </p:cNvSpPr>
              <p:nvPr/>
            </p:nvSpPr>
            <p:spPr bwMode="auto">
              <a:xfrm>
                <a:off x="1925" y="815"/>
                <a:ext cx="1255" cy="1941"/>
              </a:xfrm>
              <a:custGeom>
                <a:avLst/>
                <a:gdLst>
                  <a:gd name="T0" fmla="*/ 1255 w 1255"/>
                  <a:gd name="T1" fmla="*/ 1941 h 1941"/>
                  <a:gd name="T2" fmla="*/ 1255 w 1255"/>
                  <a:gd name="T3" fmla="*/ 1097 h 1941"/>
                  <a:gd name="T4" fmla="*/ 0 w 1255"/>
                  <a:gd name="T5" fmla="*/ 0 h 1941"/>
                  <a:gd name="T6" fmla="*/ 0 60000 65536"/>
                  <a:gd name="T7" fmla="*/ 0 60000 65536"/>
                  <a:gd name="T8" fmla="*/ 0 60000 65536"/>
                </a:gdLst>
                <a:ahLst/>
                <a:cxnLst>
                  <a:cxn ang="T6">
                    <a:pos x="T0" y="T1"/>
                  </a:cxn>
                  <a:cxn ang="T7">
                    <a:pos x="T2" y="T3"/>
                  </a:cxn>
                  <a:cxn ang="T8">
                    <a:pos x="T4" y="T5"/>
                  </a:cxn>
                </a:cxnLst>
                <a:rect l="0" t="0" r="r" b="b"/>
                <a:pathLst>
                  <a:path w="1255" h="1941">
                    <a:moveTo>
                      <a:pt x="1255" y="1941"/>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48" name="Freeform 27"/>
              <p:cNvSpPr>
                <a:spLocks/>
              </p:cNvSpPr>
              <p:nvPr/>
            </p:nvSpPr>
            <p:spPr bwMode="auto">
              <a:xfrm>
                <a:off x="2259" y="696"/>
                <a:ext cx="1255" cy="1941"/>
              </a:xfrm>
              <a:custGeom>
                <a:avLst/>
                <a:gdLst>
                  <a:gd name="T0" fmla="*/ 1255 w 1255"/>
                  <a:gd name="T1" fmla="*/ 1941 h 1941"/>
                  <a:gd name="T2" fmla="*/ 1255 w 1255"/>
                  <a:gd name="T3" fmla="*/ 1097 h 1941"/>
                  <a:gd name="T4" fmla="*/ 0 w 1255"/>
                  <a:gd name="T5" fmla="*/ 0 h 1941"/>
                  <a:gd name="T6" fmla="*/ 0 60000 65536"/>
                  <a:gd name="T7" fmla="*/ 0 60000 65536"/>
                  <a:gd name="T8" fmla="*/ 0 60000 65536"/>
                </a:gdLst>
                <a:ahLst/>
                <a:cxnLst>
                  <a:cxn ang="T6">
                    <a:pos x="T0" y="T1"/>
                  </a:cxn>
                  <a:cxn ang="T7">
                    <a:pos x="T2" y="T3"/>
                  </a:cxn>
                  <a:cxn ang="T8">
                    <a:pos x="T4" y="T5"/>
                  </a:cxn>
                </a:cxnLst>
                <a:rect l="0" t="0" r="r" b="b"/>
                <a:pathLst>
                  <a:path w="1255" h="1941">
                    <a:moveTo>
                      <a:pt x="1255" y="1941"/>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49" name="Freeform 28"/>
              <p:cNvSpPr>
                <a:spLocks/>
              </p:cNvSpPr>
              <p:nvPr/>
            </p:nvSpPr>
            <p:spPr bwMode="auto">
              <a:xfrm>
                <a:off x="2406" y="636"/>
                <a:ext cx="1255" cy="1941"/>
              </a:xfrm>
              <a:custGeom>
                <a:avLst/>
                <a:gdLst>
                  <a:gd name="T0" fmla="*/ 1255 w 1255"/>
                  <a:gd name="T1" fmla="*/ 1941 h 1941"/>
                  <a:gd name="T2" fmla="*/ 1255 w 1255"/>
                  <a:gd name="T3" fmla="*/ 1097 h 1941"/>
                  <a:gd name="T4" fmla="*/ 0 w 1255"/>
                  <a:gd name="T5" fmla="*/ 0 h 1941"/>
                  <a:gd name="T6" fmla="*/ 0 60000 65536"/>
                  <a:gd name="T7" fmla="*/ 0 60000 65536"/>
                  <a:gd name="T8" fmla="*/ 0 60000 65536"/>
                </a:gdLst>
                <a:ahLst/>
                <a:cxnLst>
                  <a:cxn ang="T6">
                    <a:pos x="T0" y="T1"/>
                  </a:cxn>
                  <a:cxn ang="T7">
                    <a:pos x="T2" y="T3"/>
                  </a:cxn>
                  <a:cxn ang="T8">
                    <a:pos x="T4" y="T5"/>
                  </a:cxn>
                </a:cxnLst>
                <a:rect l="0" t="0" r="r" b="b"/>
                <a:pathLst>
                  <a:path w="1255" h="1941">
                    <a:moveTo>
                      <a:pt x="1255" y="1941"/>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50" name="Freeform 29"/>
              <p:cNvSpPr>
                <a:spLocks/>
              </p:cNvSpPr>
              <p:nvPr/>
            </p:nvSpPr>
            <p:spPr bwMode="auto">
              <a:xfrm>
                <a:off x="2580" y="576"/>
                <a:ext cx="1255" cy="1941"/>
              </a:xfrm>
              <a:custGeom>
                <a:avLst/>
                <a:gdLst>
                  <a:gd name="T0" fmla="*/ 1255 w 1255"/>
                  <a:gd name="T1" fmla="*/ 1941 h 1941"/>
                  <a:gd name="T2" fmla="*/ 1255 w 1255"/>
                  <a:gd name="T3" fmla="*/ 1097 h 1941"/>
                  <a:gd name="T4" fmla="*/ 0 w 1255"/>
                  <a:gd name="T5" fmla="*/ 0 h 1941"/>
                  <a:gd name="T6" fmla="*/ 0 60000 65536"/>
                  <a:gd name="T7" fmla="*/ 0 60000 65536"/>
                  <a:gd name="T8" fmla="*/ 0 60000 65536"/>
                </a:gdLst>
                <a:ahLst/>
                <a:cxnLst>
                  <a:cxn ang="T6">
                    <a:pos x="T0" y="T1"/>
                  </a:cxn>
                  <a:cxn ang="T7">
                    <a:pos x="T2" y="T3"/>
                  </a:cxn>
                  <a:cxn ang="T8">
                    <a:pos x="T4" y="T5"/>
                  </a:cxn>
                </a:cxnLst>
                <a:rect l="0" t="0" r="r" b="b"/>
                <a:pathLst>
                  <a:path w="1255" h="1941">
                    <a:moveTo>
                      <a:pt x="1255" y="1941"/>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51" name="Freeform 30"/>
              <p:cNvSpPr>
                <a:spLocks/>
              </p:cNvSpPr>
              <p:nvPr/>
            </p:nvSpPr>
            <p:spPr bwMode="auto">
              <a:xfrm>
                <a:off x="1756" y="877"/>
                <a:ext cx="1255" cy="1941"/>
              </a:xfrm>
              <a:custGeom>
                <a:avLst/>
                <a:gdLst>
                  <a:gd name="T0" fmla="*/ 1255 w 1255"/>
                  <a:gd name="T1" fmla="*/ 1941 h 1941"/>
                  <a:gd name="T2" fmla="*/ 1255 w 1255"/>
                  <a:gd name="T3" fmla="*/ 1097 h 1941"/>
                  <a:gd name="T4" fmla="*/ 0 w 1255"/>
                  <a:gd name="T5" fmla="*/ 0 h 1941"/>
                  <a:gd name="T6" fmla="*/ 0 60000 65536"/>
                  <a:gd name="T7" fmla="*/ 0 60000 65536"/>
                  <a:gd name="T8" fmla="*/ 0 60000 65536"/>
                </a:gdLst>
                <a:ahLst/>
                <a:cxnLst>
                  <a:cxn ang="T6">
                    <a:pos x="T0" y="T1"/>
                  </a:cxn>
                  <a:cxn ang="T7">
                    <a:pos x="T2" y="T3"/>
                  </a:cxn>
                  <a:cxn ang="T8">
                    <a:pos x="T4" y="T5"/>
                  </a:cxn>
                </a:cxnLst>
                <a:rect l="0" t="0" r="r" b="b"/>
                <a:pathLst>
                  <a:path w="1255" h="1941">
                    <a:moveTo>
                      <a:pt x="1255" y="1941"/>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52" name="Freeform 31"/>
              <p:cNvSpPr>
                <a:spLocks/>
              </p:cNvSpPr>
              <p:nvPr/>
            </p:nvSpPr>
            <p:spPr bwMode="auto">
              <a:xfrm>
                <a:off x="2117" y="752"/>
                <a:ext cx="1255" cy="1941"/>
              </a:xfrm>
              <a:custGeom>
                <a:avLst/>
                <a:gdLst>
                  <a:gd name="T0" fmla="*/ 1255 w 1255"/>
                  <a:gd name="T1" fmla="*/ 1941 h 1941"/>
                  <a:gd name="T2" fmla="*/ 1255 w 1255"/>
                  <a:gd name="T3" fmla="*/ 1097 h 1941"/>
                  <a:gd name="T4" fmla="*/ 0 w 1255"/>
                  <a:gd name="T5" fmla="*/ 0 h 1941"/>
                  <a:gd name="T6" fmla="*/ 0 60000 65536"/>
                  <a:gd name="T7" fmla="*/ 0 60000 65536"/>
                  <a:gd name="T8" fmla="*/ 0 60000 65536"/>
                </a:gdLst>
                <a:ahLst/>
                <a:cxnLst>
                  <a:cxn ang="T6">
                    <a:pos x="T0" y="T1"/>
                  </a:cxn>
                  <a:cxn ang="T7">
                    <a:pos x="T2" y="T3"/>
                  </a:cxn>
                  <a:cxn ang="T8">
                    <a:pos x="T4" y="T5"/>
                  </a:cxn>
                </a:cxnLst>
                <a:rect l="0" t="0" r="r" b="b"/>
                <a:pathLst>
                  <a:path w="1255" h="1941">
                    <a:moveTo>
                      <a:pt x="1255" y="1941"/>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
          <p:nvSpPr>
            <p:cNvPr id="133" name="Freeform 32"/>
            <p:cNvSpPr>
              <a:spLocks/>
            </p:cNvSpPr>
            <p:nvPr/>
          </p:nvSpPr>
          <p:spPr bwMode="auto">
            <a:xfrm>
              <a:off x="1049" y="1977"/>
              <a:ext cx="2788" cy="1097"/>
            </a:xfrm>
            <a:custGeom>
              <a:avLst/>
              <a:gdLst>
                <a:gd name="T0" fmla="*/ 2788 w 2788"/>
                <a:gd name="T1" fmla="*/ 543 h 1097"/>
                <a:gd name="T2" fmla="*/ 1255 w 2788"/>
                <a:gd name="T3" fmla="*/ 1097 h 1097"/>
                <a:gd name="T4" fmla="*/ 0 w 2788"/>
                <a:gd name="T5" fmla="*/ 0 h 1097"/>
                <a:gd name="T6" fmla="*/ 0 60000 65536"/>
                <a:gd name="T7" fmla="*/ 0 60000 65536"/>
                <a:gd name="T8" fmla="*/ 0 60000 65536"/>
              </a:gdLst>
              <a:ahLst/>
              <a:cxnLst>
                <a:cxn ang="T6">
                  <a:pos x="T0" y="T1"/>
                </a:cxn>
                <a:cxn ang="T7">
                  <a:pos x="T2" y="T3"/>
                </a:cxn>
                <a:cxn ang="T8">
                  <a:pos x="T4" y="T5"/>
                </a:cxn>
              </a:cxnLst>
              <a:rect l="0" t="0" r="r" b="b"/>
              <a:pathLst>
                <a:path w="2788" h="1097">
                  <a:moveTo>
                    <a:pt x="2788" y="543"/>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34" name="Freeform 33"/>
            <p:cNvSpPr>
              <a:spLocks/>
            </p:cNvSpPr>
            <p:nvPr/>
          </p:nvSpPr>
          <p:spPr bwMode="auto">
            <a:xfrm>
              <a:off x="1052" y="1206"/>
              <a:ext cx="2788" cy="1097"/>
            </a:xfrm>
            <a:custGeom>
              <a:avLst/>
              <a:gdLst>
                <a:gd name="T0" fmla="*/ 2788 w 2788"/>
                <a:gd name="T1" fmla="*/ 543 h 1097"/>
                <a:gd name="T2" fmla="*/ 1255 w 2788"/>
                <a:gd name="T3" fmla="*/ 1097 h 1097"/>
                <a:gd name="T4" fmla="*/ 0 w 2788"/>
                <a:gd name="T5" fmla="*/ 0 h 1097"/>
                <a:gd name="T6" fmla="*/ 0 60000 65536"/>
                <a:gd name="T7" fmla="*/ 0 60000 65536"/>
                <a:gd name="T8" fmla="*/ 0 60000 65536"/>
              </a:gdLst>
              <a:ahLst/>
              <a:cxnLst>
                <a:cxn ang="T6">
                  <a:pos x="T0" y="T1"/>
                </a:cxn>
                <a:cxn ang="T7">
                  <a:pos x="T2" y="T3"/>
                </a:cxn>
                <a:cxn ang="T8">
                  <a:pos x="T4" y="T5"/>
                </a:cxn>
              </a:cxnLst>
              <a:rect l="0" t="0" r="r" b="b"/>
              <a:pathLst>
                <a:path w="2788" h="1097">
                  <a:moveTo>
                    <a:pt x="2788" y="543"/>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35" name="Freeform 34"/>
            <p:cNvSpPr>
              <a:spLocks/>
            </p:cNvSpPr>
            <p:nvPr/>
          </p:nvSpPr>
          <p:spPr bwMode="auto">
            <a:xfrm>
              <a:off x="1052" y="1272"/>
              <a:ext cx="2788" cy="1097"/>
            </a:xfrm>
            <a:custGeom>
              <a:avLst/>
              <a:gdLst>
                <a:gd name="T0" fmla="*/ 2788 w 2788"/>
                <a:gd name="T1" fmla="*/ 543 h 1097"/>
                <a:gd name="T2" fmla="*/ 1255 w 2788"/>
                <a:gd name="T3" fmla="*/ 1097 h 1097"/>
                <a:gd name="T4" fmla="*/ 0 w 2788"/>
                <a:gd name="T5" fmla="*/ 0 h 1097"/>
                <a:gd name="T6" fmla="*/ 0 60000 65536"/>
                <a:gd name="T7" fmla="*/ 0 60000 65536"/>
                <a:gd name="T8" fmla="*/ 0 60000 65536"/>
              </a:gdLst>
              <a:ahLst/>
              <a:cxnLst>
                <a:cxn ang="T6">
                  <a:pos x="T0" y="T1"/>
                </a:cxn>
                <a:cxn ang="T7">
                  <a:pos x="T2" y="T3"/>
                </a:cxn>
                <a:cxn ang="T8">
                  <a:pos x="T4" y="T5"/>
                </a:cxn>
              </a:cxnLst>
              <a:rect l="0" t="0" r="r" b="b"/>
              <a:pathLst>
                <a:path w="2788" h="1097">
                  <a:moveTo>
                    <a:pt x="2788" y="543"/>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36" name="Freeform 35"/>
            <p:cNvSpPr>
              <a:spLocks/>
            </p:cNvSpPr>
            <p:nvPr/>
          </p:nvSpPr>
          <p:spPr bwMode="auto">
            <a:xfrm>
              <a:off x="1052" y="1347"/>
              <a:ext cx="2788" cy="1097"/>
            </a:xfrm>
            <a:custGeom>
              <a:avLst/>
              <a:gdLst>
                <a:gd name="T0" fmla="*/ 2788 w 2788"/>
                <a:gd name="T1" fmla="*/ 543 h 1097"/>
                <a:gd name="T2" fmla="*/ 1255 w 2788"/>
                <a:gd name="T3" fmla="*/ 1097 h 1097"/>
                <a:gd name="T4" fmla="*/ 0 w 2788"/>
                <a:gd name="T5" fmla="*/ 0 h 1097"/>
                <a:gd name="T6" fmla="*/ 0 60000 65536"/>
                <a:gd name="T7" fmla="*/ 0 60000 65536"/>
                <a:gd name="T8" fmla="*/ 0 60000 65536"/>
              </a:gdLst>
              <a:ahLst/>
              <a:cxnLst>
                <a:cxn ang="T6">
                  <a:pos x="T0" y="T1"/>
                </a:cxn>
                <a:cxn ang="T7">
                  <a:pos x="T2" y="T3"/>
                </a:cxn>
                <a:cxn ang="T8">
                  <a:pos x="T4" y="T5"/>
                </a:cxn>
              </a:cxnLst>
              <a:rect l="0" t="0" r="r" b="b"/>
              <a:pathLst>
                <a:path w="2788" h="1097">
                  <a:moveTo>
                    <a:pt x="2788" y="543"/>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37" name="Freeform 36"/>
            <p:cNvSpPr>
              <a:spLocks/>
            </p:cNvSpPr>
            <p:nvPr/>
          </p:nvSpPr>
          <p:spPr bwMode="auto">
            <a:xfrm>
              <a:off x="1052" y="1431"/>
              <a:ext cx="2788" cy="1097"/>
            </a:xfrm>
            <a:custGeom>
              <a:avLst/>
              <a:gdLst>
                <a:gd name="T0" fmla="*/ 2788 w 2788"/>
                <a:gd name="T1" fmla="*/ 543 h 1097"/>
                <a:gd name="T2" fmla="*/ 1255 w 2788"/>
                <a:gd name="T3" fmla="*/ 1097 h 1097"/>
                <a:gd name="T4" fmla="*/ 0 w 2788"/>
                <a:gd name="T5" fmla="*/ 0 h 1097"/>
                <a:gd name="T6" fmla="*/ 0 60000 65536"/>
                <a:gd name="T7" fmla="*/ 0 60000 65536"/>
                <a:gd name="T8" fmla="*/ 0 60000 65536"/>
              </a:gdLst>
              <a:ahLst/>
              <a:cxnLst>
                <a:cxn ang="T6">
                  <a:pos x="T0" y="T1"/>
                </a:cxn>
                <a:cxn ang="T7">
                  <a:pos x="T2" y="T3"/>
                </a:cxn>
                <a:cxn ang="T8">
                  <a:pos x="T4" y="T5"/>
                </a:cxn>
              </a:cxnLst>
              <a:rect l="0" t="0" r="r" b="b"/>
              <a:pathLst>
                <a:path w="2788" h="1097">
                  <a:moveTo>
                    <a:pt x="2788" y="543"/>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38" name="Freeform 37"/>
            <p:cNvSpPr>
              <a:spLocks/>
            </p:cNvSpPr>
            <p:nvPr/>
          </p:nvSpPr>
          <p:spPr bwMode="auto">
            <a:xfrm>
              <a:off x="1052" y="1524"/>
              <a:ext cx="2788" cy="1097"/>
            </a:xfrm>
            <a:custGeom>
              <a:avLst/>
              <a:gdLst>
                <a:gd name="T0" fmla="*/ 2788 w 2788"/>
                <a:gd name="T1" fmla="*/ 543 h 1097"/>
                <a:gd name="T2" fmla="*/ 1255 w 2788"/>
                <a:gd name="T3" fmla="*/ 1097 h 1097"/>
                <a:gd name="T4" fmla="*/ 0 w 2788"/>
                <a:gd name="T5" fmla="*/ 0 h 1097"/>
                <a:gd name="T6" fmla="*/ 0 60000 65536"/>
                <a:gd name="T7" fmla="*/ 0 60000 65536"/>
                <a:gd name="T8" fmla="*/ 0 60000 65536"/>
              </a:gdLst>
              <a:ahLst/>
              <a:cxnLst>
                <a:cxn ang="T6">
                  <a:pos x="T0" y="T1"/>
                </a:cxn>
                <a:cxn ang="T7">
                  <a:pos x="T2" y="T3"/>
                </a:cxn>
                <a:cxn ang="T8">
                  <a:pos x="T4" y="T5"/>
                </a:cxn>
              </a:cxnLst>
              <a:rect l="0" t="0" r="r" b="b"/>
              <a:pathLst>
                <a:path w="2788" h="1097">
                  <a:moveTo>
                    <a:pt x="2788" y="543"/>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39" name="Freeform 38"/>
            <p:cNvSpPr>
              <a:spLocks/>
            </p:cNvSpPr>
            <p:nvPr/>
          </p:nvSpPr>
          <p:spPr bwMode="auto">
            <a:xfrm>
              <a:off x="1052" y="1629"/>
              <a:ext cx="2788" cy="1097"/>
            </a:xfrm>
            <a:custGeom>
              <a:avLst/>
              <a:gdLst>
                <a:gd name="T0" fmla="*/ 2788 w 2788"/>
                <a:gd name="T1" fmla="*/ 543 h 1097"/>
                <a:gd name="T2" fmla="*/ 1255 w 2788"/>
                <a:gd name="T3" fmla="*/ 1097 h 1097"/>
                <a:gd name="T4" fmla="*/ 0 w 2788"/>
                <a:gd name="T5" fmla="*/ 0 h 1097"/>
                <a:gd name="T6" fmla="*/ 0 60000 65536"/>
                <a:gd name="T7" fmla="*/ 0 60000 65536"/>
                <a:gd name="T8" fmla="*/ 0 60000 65536"/>
              </a:gdLst>
              <a:ahLst/>
              <a:cxnLst>
                <a:cxn ang="T6">
                  <a:pos x="T0" y="T1"/>
                </a:cxn>
                <a:cxn ang="T7">
                  <a:pos x="T2" y="T3"/>
                </a:cxn>
                <a:cxn ang="T8">
                  <a:pos x="T4" y="T5"/>
                </a:cxn>
              </a:cxnLst>
              <a:rect l="0" t="0" r="r" b="b"/>
              <a:pathLst>
                <a:path w="2788" h="1097">
                  <a:moveTo>
                    <a:pt x="2788" y="543"/>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40" name="Freeform 39"/>
            <p:cNvSpPr>
              <a:spLocks/>
            </p:cNvSpPr>
            <p:nvPr/>
          </p:nvSpPr>
          <p:spPr bwMode="auto">
            <a:xfrm>
              <a:off x="1052" y="1743"/>
              <a:ext cx="2788" cy="1097"/>
            </a:xfrm>
            <a:custGeom>
              <a:avLst/>
              <a:gdLst>
                <a:gd name="T0" fmla="*/ 2788 w 2788"/>
                <a:gd name="T1" fmla="*/ 543 h 1097"/>
                <a:gd name="T2" fmla="*/ 1255 w 2788"/>
                <a:gd name="T3" fmla="*/ 1097 h 1097"/>
                <a:gd name="T4" fmla="*/ 0 w 2788"/>
                <a:gd name="T5" fmla="*/ 0 h 1097"/>
                <a:gd name="T6" fmla="*/ 0 60000 65536"/>
                <a:gd name="T7" fmla="*/ 0 60000 65536"/>
                <a:gd name="T8" fmla="*/ 0 60000 65536"/>
              </a:gdLst>
              <a:ahLst/>
              <a:cxnLst>
                <a:cxn ang="T6">
                  <a:pos x="T0" y="T1"/>
                </a:cxn>
                <a:cxn ang="T7">
                  <a:pos x="T2" y="T3"/>
                </a:cxn>
                <a:cxn ang="T8">
                  <a:pos x="T4" y="T5"/>
                </a:cxn>
              </a:cxnLst>
              <a:rect l="0" t="0" r="r" b="b"/>
              <a:pathLst>
                <a:path w="2788" h="1097">
                  <a:moveTo>
                    <a:pt x="2788" y="543"/>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41" name="Freeform 40"/>
            <p:cNvSpPr>
              <a:spLocks/>
            </p:cNvSpPr>
            <p:nvPr/>
          </p:nvSpPr>
          <p:spPr bwMode="auto">
            <a:xfrm>
              <a:off x="1052" y="1845"/>
              <a:ext cx="2788" cy="1097"/>
            </a:xfrm>
            <a:custGeom>
              <a:avLst/>
              <a:gdLst>
                <a:gd name="T0" fmla="*/ 2788 w 2788"/>
                <a:gd name="T1" fmla="*/ 543 h 1097"/>
                <a:gd name="T2" fmla="*/ 1255 w 2788"/>
                <a:gd name="T3" fmla="*/ 1097 h 1097"/>
                <a:gd name="T4" fmla="*/ 0 w 2788"/>
                <a:gd name="T5" fmla="*/ 0 h 1097"/>
                <a:gd name="T6" fmla="*/ 0 60000 65536"/>
                <a:gd name="T7" fmla="*/ 0 60000 65536"/>
                <a:gd name="T8" fmla="*/ 0 60000 65536"/>
              </a:gdLst>
              <a:ahLst/>
              <a:cxnLst>
                <a:cxn ang="T6">
                  <a:pos x="T0" y="T1"/>
                </a:cxn>
                <a:cxn ang="T7">
                  <a:pos x="T2" y="T3"/>
                </a:cxn>
                <a:cxn ang="T8">
                  <a:pos x="T4" y="T5"/>
                </a:cxn>
              </a:cxnLst>
              <a:rect l="0" t="0" r="r" b="b"/>
              <a:pathLst>
                <a:path w="2788" h="1097">
                  <a:moveTo>
                    <a:pt x="2788" y="543"/>
                  </a:moveTo>
                  <a:lnTo>
                    <a:pt x="1255" y="1097"/>
                  </a:lnTo>
                  <a:lnTo>
                    <a:pt x="0" y="0"/>
                  </a:lnTo>
                </a:path>
              </a:pathLst>
            </a:custGeom>
            <a:noFill/>
            <a:ln w="28575" cmpd="sng">
              <a:solidFill>
                <a:schemeClr val="bg1">
                  <a:lumMod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grpSp>
        <p:nvGrpSpPr>
          <p:cNvPr id="6" name="Group 77"/>
          <p:cNvGrpSpPr>
            <a:grpSpLocks/>
          </p:cNvGrpSpPr>
          <p:nvPr/>
        </p:nvGrpSpPr>
        <p:grpSpPr bwMode="auto">
          <a:xfrm>
            <a:off x="7289215" y="2740256"/>
            <a:ext cx="4532151" cy="3438125"/>
            <a:chOff x="-3293" y="1364"/>
            <a:chExt cx="3579" cy="1658"/>
          </a:xfrm>
        </p:grpSpPr>
        <p:sp>
          <p:nvSpPr>
            <p:cNvPr id="127" name="Freeform 44"/>
            <p:cNvSpPr>
              <a:spLocks/>
            </p:cNvSpPr>
            <p:nvPr/>
          </p:nvSpPr>
          <p:spPr bwMode="auto">
            <a:xfrm>
              <a:off x="-3284" y="1364"/>
              <a:ext cx="1958" cy="927"/>
            </a:xfrm>
            <a:custGeom>
              <a:avLst/>
              <a:gdLst>
                <a:gd name="T0" fmla="*/ 0 w 3744"/>
                <a:gd name="T1" fmla="*/ 927 h 3888"/>
                <a:gd name="T2" fmla="*/ 0 w 3744"/>
                <a:gd name="T3" fmla="*/ 366 h 3888"/>
                <a:gd name="T4" fmla="*/ 1958 w 3744"/>
                <a:gd name="T5" fmla="*/ 0 h 3888"/>
                <a:gd name="T6" fmla="*/ 0 60000 65536"/>
                <a:gd name="T7" fmla="*/ 0 60000 65536"/>
                <a:gd name="T8" fmla="*/ 0 60000 65536"/>
              </a:gdLst>
              <a:ahLst/>
              <a:cxnLst>
                <a:cxn ang="T6">
                  <a:pos x="T0" y="T1"/>
                </a:cxn>
                <a:cxn ang="T7">
                  <a:pos x="T2" y="T3"/>
                </a:cxn>
                <a:cxn ang="T8">
                  <a:pos x="T4" y="T5"/>
                </a:cxn>
              </a:cxnLst>
              <a:rect l="0" t="0" r="r" b="b"/>
              <a:pathLst>
                <a:path w="3744" h="3888">
                  <a:moveTo>
                    <a:pt x="0" y="3888"/>
                  </a:moveTo>
                  <a:lnTo>
                    <a:pt x="0" y="1536"/>
                  </a:lnTo>
                  <a:lnTo>
                    <a:pt x="3744" y="0"/>
                  </a:lnTo>
                </a:path>
              </a:pathLst>
            </a:custGeom>
            <a:noFill/>
            <a:ln w="571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28" name="Freeform 57"/>
            <p:cNvSpPr>
              <a:spLocks/>
            </p:cNvSpPr>
            <p:nvPr/>
          </p:nvSpPr>
          <p:spPr bwMode="auto">
            <a:xfrm>
              <a:off x="-1682" y="2094"/>
              <a:ext cx="1958" cy="927"/>
            </a:xfrm>
            <a:custGeom>
              <a:avLst/>
              <a:gdLst>
                <a:gd name="T0" fmla="*/ 0 w 3744"/>
                <a:gd name="T1" fmla="*/ 927 h 3888"/>
                <a:gd name="T2" fmla="*/ 0 w 3744"/>
                <a:gd name="T3" fmla="*/ 366 h 3888"/>
                <a:gd name="T4" fmla="*/ 1958 w 3744"/>
                <a:gd name="T5" fmla="*/ 0 h 3888"/>
                <a:gd name="T6" fmla="*/ 0 60000 65536"/>
                <a:gd name="T7" fmla="*/ 0 60000 65536"/>
                <a:gd name="T8" fmla="*/ 0 60000 65536"/>
              </a:gdLst>
              <a:ahLst/>
              <a:cxnLst>
                <a:cxn ang="T6">
                  <a:pos x="T0" y="T1"/>
                </a:cxn>
                <a:cxn ang="T7">
                  <a:pos x="T2" y="T3"/>
                </a:cxn>
                <a:cxn ang="T8">
                  <a:pos x="T4" y="T5"/>
                </a:cxn>
              </a:cxnLst>
              <a:rect l="0" t="0" r="r" b="b"/>
              <a:pathLst>
                <a:path w="3744" h="3888">
                  <a:moveTo>
                    <a:pt x="0" y="3888"/>
                  </a:moveTo>
                  <a:lnTo>
                    <a:pt x="0" y="1536"/>
                  </a:lnTo>
                  <a:lnTo>
                    <a:pt x="3744" y="0"/>
                  </a:lnTo>
                </a:path>
              </a:pathLst>
            </a:custGeom>
            <a:noFill/>
            <a:ln w="571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29" name="Freeform 58"/>
            <p:cNvSpPr>
              <a:spLocks/>
            </p:cNvSpPr>
            <p:nvPr/>
          </p:nvSpPr>
          <p:spPr bwMode="auto">
            <a:xfrm>
              <a:off x="-3292" y="1732"/>
              <a:ext cx="1611" cy="1289"/>
            </a:xfrm>
            <a:custGeom>
              <a:avLst/>
              <a:gdLst>
                <a:gd name="T0" fmla="*/ 1611 w 1255"/>
                <a:gd name="T1" fmla="*/ 1289 h 1941"/>
                <a:gd name="T2" fmla="*/ 1611 w 1255"/>
                <a:gd name="T3" fmla="*/ 729 h 1941"/>
                <a:gd name="T4" fmla="*/ 0 w 1255"/>
                <a:gd name="T5" fmla="*/ 0 h 1941"/>
                <a:gd name="T6" fmla="*/ 0 60000 65536"/>
                <a:gd name="T7" fmla="*/ 0 60000 65536"/>
                <a:gd name="T8" fmla="*/ 0 60000 65536"/>
              </a:gdLst>
              <a:ahLst/>
              <a:cxnLst>
                <a:cxn ang="T6">
                  <a:pos x="T0" y="T1"/>
                </a:cxn>
                <a:cxn ang="T7">
                  <a:pos x="T2" y="T3"/>
                </a:cxn>
                <a:cxn ang="T8">
                  <a:pos x="T4" y="T5"/>
                </a:cxn>
              </a:cxnLst>
              <a:rect l="0" t="0" r="r" b="b"/>
              <a:pathLst>
                <a:path w="1255" h="1941">
                  <a:moveTo>
                    <a:pt x="1255" y="1941"/>
                  </a:moveTo>
                  <a:lnTo>
                    <a:pt x="1255" y="1097"/>
                  </a:lnTo>
                  <a:lnTo>
                    <a:pt x="0" y="0"/>
                  </a:lnTo>
                </a:path>
              </a:pathLst>
            </a:custGeom>
            <a:noFill/>
            <a:ln w="571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30" name="Freeform 65"/>
            <p:cNvSpPr>
              <a:spLocks/>
            </p:cNvSpPr>
            <p:nvPr/>
          </p:nvSpPr>
          <p:spPr bwMode="auto">
            <a:xfrm>
              <a:off x="-1327" y="1364"/>
              <a:ext cx="1611" cy="1289"/>
            </a:xfrm>
            <a:custGeom>
              <a:avLst/>
              <a:gdLst>
                <a:gd name="T0" fmla="*/ 1611 w 1255"/>
                <a:gd name="T1" fmla="*/ 1289 h 1941"/>
                <a:gd name="T2" fmla="*/ 1611 w 1255"/>
                <a:gd name="T3" fmla="*/ 729 h 1941"/>
                <a:gd name="T4" fmla="*/ 0 w 1255"/>
                <a:gd name="T5" fmla="*/ 0 h 1941"/>
                <a:gd name="T6" fmla="*/ 0 60000 65536"/>
                <a:gd name="T7" fmla="*/ 0 60000 65536"/>
                <a:gd name="T8" fmla="*/ 0 60000 65536"/>
              </a:gdLst>
              <a:ahLst/>
              <a:cxnLst>
                <a:cxn ang="T6">
                  <a:pos x="T0" y="T1"/>
                </a:cxn>
                <a:cxn ang="T7">
                  <a:pos x="T2" y="T3"/>
                </a:cxn>
                <a:cxn ang="T8">
                  <a:pos x="T4" y="T5"/>
                </a:cxn>
              </a:cxnLst>
              <a:rect l="0" t="0" r="r" b="b"/>
              <a:pathLst>
                <a:path w="1255" h="1941">
                  <a:moveTo>
                    <a:pt x="1255" y="1941"/>
                  </a:moveTo>
                  <a:lnTo>
                    <a:pt x="1255" y="1097"/>
                  </a:lnTo>
                  <a:lnTo>
                    <a:pt x="0" y="0"/>
                  </a:lnTo>
                </a:path>
              </a:pathLst>
            </a:custGeom>
            <a:noFill/>
            <a:ln w="571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31" name="Freeform 68"/>
            <p:cNvSpPr>
              <a:spLocks/>
            </p:cNvSpPr>
            <p:nvPr/>
          </p:nvSpPr>
          <p:spPr bwMode="auto">
            <a:xfrm>
              <a:off x="-3293" y="2294"/>
              <a:ext cx="3579" cy="728"/>
            </a:xfrm>
            <a:custGeom>
              <a:avLst/>
              <a:gdLst>
                <a:gd name="T0" fmla="*/ 3579 w 2788"/>
                <a:gd name="T1" fmla="*/ 360 h 1097"/>
                <a:gd name="T2" fmla="*/ 1611 w 2788"/>
                <a:gd name="T3" fmla="*/ 728 h 1097"/>
                <a:gd name="T4" fmla="*/ 0 w 2788"/>
                <a:gd name="T5" fmla="*/ 0 h 1097"/>
                <a:gd name="T6" fmla="*/ 0 60000 65536"/>
                <a:gd name="T7" fmla="*/ 0 60000 65536"/>
                <a:gd name="T8" fmla="*/ 0 60000 65536"/>
              </a:gdLst>
              <a:ahLst/>
              <a:cxnLst>
                <a:cxn ang="T6">
                  <a:pos x="T0" y="T1"/>
                </a:cxn>
                <a:cxn ang="T7">
                  <a:pos x="T2" y="T3"/>
                </a:cxn>
                <a:cxn ang="T8">
                  <a:pos x="T4" y="T5"/>
                </a:cxn>
              </a:cxnLst>
              <a:rect l="0" t="0" r="r" b="b"/>
              <a:pathLst>
                <a:path w="2788" h="1097">
                  <a:moveTo>
                    <a:pt x="2788" y="543"/>
                  </a:moveTo>
                  <a:lnTo>
                    <a:pt x="1255" y="1097"/>
                  </a:lnTo>
                  <a:lnTo>
                    <a:pt x="0" y="0"/>
                  </a:lnTo>
                </a:path>
              </a:pathLst>
            </a:custGeom>
            <a:noFill/>
            <a:ln w="571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grpSp>
        <p:nvGrpSpPr>
          <p:cNvPr id="7" name="Group 89"/>
          <p:cNvGrpSpPr>
            <a:grpSpLocks/>
          </p:cNvGrpSpPr>
          <p:nvPr/>
        </p:nvGrpSpPr>
        <p:grpSpPr bwMode="auto">
          <a:xfrm>
            <a:off x="10359283" y="2538656"/>
            <a:ext cx="187415" cy="994956"/>
            <a:chOff x="2348" y="2002"/>
            <a:chExt cx="148" cy="383"/>
          </a:xfrm>
        </p:grpSpPr>
        <p:grpSp>
          <p:nvGrpSpPr>
            <p:cNvPr id="111" name="Group 90"/>
            <p:cNvGrpSpPr>
              <a:grpSpLocks/>
            </p:cNvGrpSpPr>
            <p:nvPr/>
          </p:nvGrpSpPr>
          <p:grpSpPr bwMode="auto">
            <a:xfrm>
              <a:off x="2348" y="2097"/>
              <a:ext cx="129" cy="288"/>
              <a:chOff x="1848" y="1903"/>
              <a:chExt cx="462" cy="1824"/>
            </a:xfrm>
          </p:grpSpPr>
          <p:grpSp>
            <p:nvGrpSpPr>
              <p:cNvPr id="121" name="Group 91"/>
              <p:cNvGrpSpPr>
                <a:grpSpLocks/>
              </p:cNvGrpSpPr>
              <p:nvPr/>
            </p:nvGrpSpPr>
            <p:grpSpPr bwMode="auto">
              <a:xfrm>
                <a:off x="1848" y="2815"/>
                <a:ext cx="462" cy="912"/>
                <a:chOff x="1848" y="2815"/>
                <a:chExt cx="462" cy="912"/>
              </a:xfrm>
            </p:grpSpPr>
            <p:sp>
              <p:nvSpPr>
                <p:cNvPr id="125" name="Arc 92"/>
                <p:cNvSpPr>
                  <a:spLocks/>
                </p:cNvSpPr>
                <p:nvPr/>
              </p:nvSpPr>
              <p:spPr bwMode="auto">
                <a:xfrm>
                  <a:off x="2076" y="2815"/>
                  <a:ext cx="234" cy="456"/>
                </a:xfrm>
                <a:custGeom>
                  <a:avLst/>
                  <a:gdLst>
                    <a:gd name="T0" fmla="*/ 0 w 21600"/>
                    <a:gd name="T1" fmla="*/ 0 h 43200"/>
                    <a:gd name="T2" fmla="*/ 0 w 21600"/>
                    <a:gd name="T3" fmla="*/ 456 h 43200"/>
                    <a:gd name="T4" fmla="*/ 0 w 21600"/>
                    <a:gd name="T5" fmla="*/ 228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26" name="Arc 93"/>
                <p:cNvSpPr>
                  <a:spLocks/>
                </p:cNvSpPr>
                <p:nvPr/>
              </p:nvSpPr>
              <p:spPr bwMode="auto">
                <a:xfrm flipH="1">
                  <a:off x="1848" y="3271"/>
                  <a:ext cx="234" cy="456"/>
                </a:xfrm>
                <a:custGeom>
                  <a:avLst/>
                  <a:gdLst>
                    <a:gd name="T0" fmla="*/ 0 w 21600"/>
                    <a:gd name="T1" fmla="*/ 0 h 43200"/>
                    <a:gd name="T2" fmla="*/ 0 w 21600"/>
                    <a:gd name="T3" fmla="*/ 456 h 43200"/>
                    <a:gd name="T4" fmla="*/ 0 w 21600"/>
                    <a:gd name="T5" fmla="*/ 228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122" name="Group 94"/>
              <p:cNvGrpSpPr>
                <a:grpSpLocks/>
              </p:cNvGrpSpPr>
              <p:nvPr/>
            </p:nvGrpSpPr>
            <p:grpSpPr bwMode="auto">
              <a:xfrm>
                <a:off x="1848" y="1903"/>
                <a:ext cx="462" cy="912"/>
                <a:chOff x="1848" y="2815"/>
                <a:chExt cx="462" cy="912"/>
              </a:xfrm>
            </p:grpSpPr>
            <p:sp>
              <p:nvSpPr>
                <p:cNvPr id="123" name="Arc 95"/>
                <p:cNvSpPr>
                  <a:spLocks/>
                </p:cNvSpPr>
                <p:nvPr/>
              </p:nvSpPr>
              <p:spPr bwMode="auto">
                <a:xfrm>
                  <a:off x="2076" y="2815"/>
                  <a:ext cx="234" cy="456"/>
                </a:xfrm>
                <a:custGeom>
                  <a:avLst/>
                  <a:gdLst>
                    <a:gd name="T0" fmla="*/ 0 w 21600"/>
                    <a:gd name="T1" fmla="*/ 0 h 43200"/>
                    <a:gd name="T2" fmla="*/ 0 w 21600"/>
                    <a:gd name="T3" fmla="*/ 456 h 43200"/>
                    <a:gd name="T4" fmla="*/ 0 w 21600"/>
                    <a:gd name="T5" fmla="*/ 228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24" name="Arc 96"/>
                <p:cNvSpPr>
                  <a:spLocks/>
                </p:cNvSpPr>
                <p:nvPr/>
              </p:nvSpPr>
              <p:spPr bwMode="auto">
                <a:xfrm flipH="1">
                  <a:off x="1848" y="3271"/>
                  <a:ext cx="234" cy="456"/>
                </a:xfrm>
                <a:custGeom>
                  <a:avLst/>
                  <a:gdLst>
                    <a:gd name="T0" fmla="*/ 0 w 21600"/>
                    <a:gd name="T1" fmla="*/ 0 h 43200"/>
                    <a:gd name="T2" fmla="*/ 0 w 21600"/>
                    <a:gd name="T3" fmla="*/ 456 h 43200"/>
                    <a:gd name="T4" fmla="*/ 0 w 21600"/>
                    <a:gd name="T5" fmla="*/ 228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grpSp>
          <p:nvGrpSpPr>
            <p:cNvPr id="112" name="Group 97"/>
            <p:cNvGrpSpPr>
              <a:grpSpLocks/>
            </p:cNvGrpSpPr>
            <p:nvPr/>
          </p:nvGrpSpPr>
          <p:grpSpPr bwMode="auto">
            <a:xfrm>
              <a:off x="2348" y="2002"/>
              <a:ext cx="148" cy="381"/>
              <a:chOff x="2214" y="3346"/>
              <a:chExt cx="148" cy="381"/>
            </a:xfrm>
          </p:grpSpPr>
          <p:grpSp>
            <p:nvGrpSpPr>
              <p:cNvPr id="113" name="Group 98"/>
              <p:cNvGrpSpPr>
                <a:grpSpLocks/>
              </p:cNvGrpSpPr>
              <p:nvPr/>
            </p:nvGrpSpPr>
            <p:grpSpPr bwMode="auto">
              <a:xfrm>
                <a:off x="2214" y="3439"/>
                <a:ext cx="129" cy="288"/>
                <a:chOff x="1848" y="1903"/>
                <a:chExt cx="462" cy="1824"/>
              </a:xfrm>
            </p:grpSpPr>
            <p:grpSp>
              <p:nvGrpSpPr>
                <p:cNvPr id="115" name="Group 99"/>
                <p:cNvGrpSpPr>
                  <a:grpSpLocks/>
                </p:cNvGrpSpPr>
                <p:nvPr/>
              </p:nvGrpSpPr>
              <p:grpSpPr bwMode="auto">
                <a:xfrm>
                  <a:off x="1848" y="2815"/>
                  <a:ext cx="462" cy="912"/>
                  <a:chOff x="1848" y="2815"/>
                  <a:chExt cx="462" cy="912"/>
                </a:xfrm>
              </p:grpSpPr>
              <p:sp>
                <p:nvSpPr>
                  <p:cNvPr id="119" name="Arc 100"/>
                  <p:cNvSpPr>
                    <a:spLocks/>
                  </p:cNvSpPr>
                  <p:nvPr/>
                </p:nvSpPr>
                <p:spPr bwMode="auto">
                  <a:xfrm>
                    <a:off x="2076" y="2815"/>
                    <a:ext cx="234" cy="456"/>
                  </a:xfrm>
                  <a:custGeom>
                    <a:avLst/>
                    <a:gdLst>
                      <a:gd name="T0" fmla="*/ 0 w 21600"/>
                      <a:gd name="T1" fmla="*/ 0 h 43200"/>
                      <a:gd name="T2" fmla="*/ 0 w 21600"/>
                      <a:gd name="T3" fmla="*/ 456 h 43200"/>
                      <a:gd name="T4" fmla="*/ 0 w 21600"/>
                      <a:gd name="T5" fmla="*/ 228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20" name="Arc 101"/>
                  <p:cNvSpPr>
                    <a:spLocks/>
                  </p:cNvSpPr>
                  <p:nvPr/>
                </p:nvSpPr>
                <p:spPr bwMode="auto">
                  <a:xfrm flipH="1">
                    <a:off x="1848" y="3271"/>
                    <a:ext cx="234" cy="456"/>
                  </a:xfrm>
                  <a:custGeom>
                    <a:avLst/>
                    <a:gdLst>
                      <a:gd name="T0" fmla="*/ 0 w 21600"/>
                      <a:gd name="T1" fmla="*/ 0 h 43200"/>
                      <a:gd name="T2" fmla="*/ 0 w 21600"/>
                      <a:gd name="T3" fmla="*/ 456 h 43200"/>
                      <a:gd name="T4" fmla="*/ 0 w 21600"/>
                      <a:gd name="T5" fmla="*/ 228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116" name="Group 102"/>
                <p:cNvGrpSpPr>
                  <a:grpSpLocks/>
                </p:cNvGrpSpPr>
                <p:nvPr/>
              </p:nvGrpSpPr>
              <p:grpSpPr bwMode="auto">
                <a:xfrm>
                  <a:off x="1848" y="1903"/>
                  <a:ext cx="462" cy="912"/>
                  <a:chOff x="1848" y="2815"/>
                  <a:chExt cx="462" cy="912"/>
                </a:xfrm>
              </p:grpSpPr>
              <p:sp>
                <p:nvSpPr>
                  <p:cNvPr id="117" name="Arc 103"/>
                  <p:cNvSpPr>
                    <a:spLocks/>
                  </p:cNvSpPr>
                  <p:nvPr/>
                </p:nvSpPr>
                <p:spPr bwMode="auto">
                  <a:xfrm>
                    <a:off x="2076" y="2815"/>
                    <a:ext cx="234" cy="456"/>
                  </a:xfrm>
                  <a:custGeom>
                    <a:avLst/>
                    <a:gdLst>
                      <a:gd name="T0" fmla="*/ 0 w 21600"/>
                      <a:gd name="T1" fmla="*/ 0 h 43200"/>
                      <a:gd name="T2" fmla="*/ 0 w 21600"/>
                      <a:gd name="T3" fmla="*/ 456 h 43200"/>
                      <a:gd name="T4" fmla="*/ 0 w 21600"/>
                      <a:gd name="T5" fmla="*/ 228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18" name="Arc 104"/>
                  <p:cNvSpPr>
                    <a:spLocks/>
                  </p:cNvSpPr>
                  <p:nvPr/>
                </p:nvSpPr>
                <p:spPr bwMode="auto">
                  <a:xfrm flipH="1">
                    <a:off x="1848" y="3271"/>
                    <a:ext cx="234" cy="456"/>
                  </a:xfrm>
                  <a:custGeom>
                    <a:avLst/>
                    <a:gdLst>
                      <a:gd name="T0" fmla="*/ 0 w 21600"/>
                      <a:gd name="T1" fmla="*/ 0 h 43200"/>
                      <a:gd name="T2" fmla="*/ 0 w 21600"/>
                      <a:gd name="T3" fmla="*/ 456 h 43200"/>
                      <a:gd name="T4" fmla="*/ 0 w 21600"/>
                      <a:gd name="T5" fmla="*/ 228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sp>
            <p:nvSpPr>
              <p:cNvPr id="114" name="AutoShape 105"/>
              <p:cNvSpPr>
                <a:spLocks noChangeArrowheads="1"/>
              </p:cNvSpPr>
              <p:nvPr/>
            </p:nvSpPr>
            <p:spPr bwMode="auto">
              <a:xfrm rot="-5386225">
                <a:off x="2245" y="3316"/>
                <a:ext cx="88" cy="147"/>
              </a:xfrm>
              <a:prstGeom prst="notchedRightArrow">
                <a:avLst>
                  <a:gd name="adj1" fmla="val 50731"/>
                  <a:gd name="adj2" fmla="val 100000"/>
                </a:avLst>
              </a:prstGeom>
              <a:solidFill>
                <a:srgbClr val="00FFFF"/>
              </a:solidFill>
              <a:ln w="127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grpSp>
        <p:nvGrpSpPr>
          <p:cNvPr id="8" name="Group 106"/>
          <p:cNvGrpSpPr>
            <a:grpSpLocks/>
          </p:cNvGrpSpPr>
          <p:nvPr/>
        </p:nvGrpSpPr>
        <p:grpSpPr bwMode="auto">
          <a:xfrm>
            <a:off x="10057899" y="2710110"/>
            <a:ext cx="187415" cy="994956"/>
            <a:chOff x="2348" y="2002"/>
            <a:chExt cx="148" cy="383"/>
          </a:xfrm>
        </p:grpSpPr>
        <p:grpSp>
          <p:nvGrpSpPr>
            <p:cNvPr id="95" name="Group 107"/>
            <p:cNvGrpSpPr>
              <a:grpSpLocks/>
            </p:cNvGrpSpPr>
            <p:nvPr/>
          </p:nvGrpSpPr>
          <p:grpSpPr bwMode="auto">
            <a:xfrm>
              <a:off x="2348" y="2097"/>
              <a:ext cx="129" cy="288"/>
              <a:chOff x="1848" y="1903"/>
              <a:chExt cx="462" cy="1824"/>
            </a:xfrm>
          </p:grpSpPr>
          <p:grpSp>
            <p:nvGrpSpPr>
              <p:cNvPr id="105" name="Group 108"/>
              <p:cNvGrpSpPr>
                <a:grpSpLocks/>
              </p:cNvGrpSpPr>
              <p:nvPr/>
            </p:nvGrpSpPr>
            <p:grpSpPr bwMode="auto">
              <a:xfrm>
                <a:off x="1848" y="2815"/>
                <a:ext cx="462" cy="912"/>
                <a:chOff x="1848" y="2815"/>
                <a:chExt cx="462" cy="912"/>
              </a:xfrm>
            </p:grpSpPr>
            <p:sp>
              <p:nvSpPr>
                <p:cNvPr id="109" name="Arc 109"/>
                <p:cNvSpPr>
                  <a:spLocks/>
                </p:cNvSpPr>
                <p:nvPr/>
              </p:nvSpPr>
              <p:spPr bwMode="auto">
                <a:xfrm>
                  <a:off x="2076" y="2815"/>
                  <a:ext cx="234" cy="456"/>
                </a:xfrm>
                <a:custGeom>
                  <a:avLst/>
                  <a:gdLst>
                    <a:gd name="T0" fmla="*/ 0 w 21600"/>
                    <a:gd name="T1" fmla="*/ 0 h 43200"/>
                    <a:gd name="T2" fmla="*/ 0 w 21600"/>
                    <a:gd name="T3" fmla="*/ 456 h 43200"/>
                    <a:gd name="T4" fmla="*/ 0 w 21600"/>
                    <a:gd name="T5" fmla="*/ 228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10" name="Arc 110"/>
                <p:cNvSpPr>
                  <a:spLocks/>
                </p:cNvSpPr>
                <p:nvPr/>
              </p:nvSpPr>
              <p:spPr bwMode="auto">
                <a:xfrm flipH="1">
                  <a:off x="1848" y="3271"/>
                  <a:ext cx="234" cy="456"/>
                </a:xfrm>
                <a:custGeom>
                  <a:avLst/>
                  <a:gdLst>
                    <a:gd name="T0" fmla="*/ 0 w 21600"/>
                    <a:gd name="T1" fmla="*/ 0 h 43200"/>
                    <a:gd name="T2" fmla="*/ 0 w 21600"/>
                    <a:gd name="T3" fmla="*/ 456 h 43200"/>
                    <a:gd name="T4" fmla="*/ 0 w 21600"/>
                    <a:gd name="T5" fmla="*/ 228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106" name="Group 111"/>
              <p:cNvGrpSpPr>
                <a:grpSpLocks/>
              </p:cNvGrpSpPr>
              <p:nvPr/>
            </p:nvGrpSpPr>
            <p:grpSpPr bwMode="auto">
              <a:xfrm>
                <a:off x="1848" y="1903"/>
                <a:ext cx="462" cy="912"/>
                <a:chOff x="1848" y="2815"/>
                <a:chExt cx="462" cy="912"/>
              </a:xfrm>
            </p:grpSpPr>
            <p:sp>
              <p:nvSpPr>
                <p:cNvPr id="107" name="Arc 112"/>
                <p:cNvSpPr>
                  <a:spLocks/>
                </p:cNvSpPr>
                <p:nvPr/>
              </p:nvSpPr>
              <p:spPr bwMode="auto">
                <a:xfrm>
                  <a:off x="2076" y="2815"/>
                  <a:ext cx="234" cy="456"/>
                </a:xfrm>
                <a:custGeom>
                  <a:avLst/>
                  <a:gdLst>
                    <a:gd name="T0" fmla="*/ 0 w 21600"/>
                    <a:gd name="T1" fmla="*/ 0 h 43200"/>
                    <a:gd name="T2" fmla="*/ 0 w 21600"/>
                    <a:gd name="T3" fmla="*/ 456 h 43200"/>
                    <a:gd name="T4" fmla="*/ 0 w 21600"/>
                    <a:gd name="T5" fmla="*/ 228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08" name="Arc 113"/>
                <p:cNvSpPr>
                  <a:spLocks/>
                </p:cNvSpPr>
                <p:nvPr/>
              </p:nvSpPr>
              <p:spPr bwMode="auto">
                <a:xfrm flipH="1">
                  <a:off x="1848" y="3271"/>
                  <a:ext cx="234" cy="456"/>
                </a:xfrm>
                <a:custGeom>
                  <a:avLst/>
                  <a:gdLst>
                    <a:gd name="T0" fmla="*/ 0 w 21600"/>
                    <a:gd name="T1" fmla="*/ 0 h 43200"/>
                    <a:gd name="T2" fmla="*/ 0 w 21600"/>
                    <a:gd name="T3" fmla="*/ 456 h 43200"/>
                    <a:gd name="T4" fmla="*/ 0 w 21600"/>
                    <a:gd name="T5" fmla="*/ 228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grpSp>
          <p:nvGrpSpPr>
            <p:cNvPr id="96" name="Group 114"/>
            <p:cNvGrpSpPr>
              <a:grpSpLocks/>
            </p:cNvGrpSpPr>
            <p:nvPr/>
          </p:nvGrpSpPr>
          <p:grpSpPr bwMode="auto">
            <a:xfrm>
              <a:off x="2348" y="2002"/>
              <a:ext cx="148" cy="381"/>
              <a:chOff x="2214" y="3346"/>
              <a:chExt cx="148" cy="381"/>
            </a:xfrm>
          </p:grpSpPr>
          <p:grpSp>
            <p:nvGrpSpPr>
              <p:cNvPr id="97" name="Group 115"/>
              <p:cNvGrpSpPr>
                <a:grpSpLocks/>
              </p:cNvGrpSpPr>
              <p:nvPr/>
            </p:nvGrpSpPr>
            <p:grpSpPr bwMode="auto">
              <a:xfrm>
                <a:off x="2214" y="3439"/>
                <a:ext cx="129" cy="288"/>
                <a:chOff x="1848" y="1903"/>
                <a:chExt cx="462" cy="1824"/>
              </a:xfrm>
            </p:grpSpPr>
            <p:grpSp>
              <p:nvGrpSpPr>
                <p:cNvPr id="99" name="Group 116"/>
                <p:cNvGrpSpPr>
                  <a:grpSpLocks/>
                </p:cNvGrpSpPr>
                <p:nvPr/>
              </p:nvGrpSpPr>
              <p:grpSpPr bwMode="auto">
                <a:xfrm>
                  <a:off x="1848" y="2815"/>
                  <a:ext cx="462" cy="912"/>
                  <a:chOff x="1848" y="2815"/>
                  <a:chExt cx="462" cy="912"/>
                </a:xfrm>
              </p:grpSpPr>
              <p:sp>
                <p:nvSpPr>
                  <p:cNvPr id="103" name="Arc 117"/>
                  <p:cNvSpPr>
                    <a:spLocks/>
                  </p:cNvSpPr>
                  <p:nvPr/>
                </p:nvSpPr>
                <p:spPr bwMode="auto">
                  <a:xfrm>
                    <a:off x="2076" y="2815"/>
                    <a:ext cx="234" cy="456"/>
                  </a:xfrm>
                  <a:custGeom>
                    <a:avLst/>
                    <a:gdLst>
                      <a:gd name="T0" fmla="*/ 0 w 21600"/>
                      <a:gd name="T1" fmla="*/ 0 h 43200"/>
                      <a:gd name="T2" fmla="*/ 0 w 21600"/>
                      <a:gd name="T3" fmla="*/ 456 h 43200"/>
                      <a:gd name="T4" fmla="*/ 0 w 21600"/>
                      <a:gd name="T5" fmla="*/ 228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04" name="Arc 118"/>
                  <p:cNvSpPr>
                    <a:spLocks/>
                  </p:cNvSpPr>
                  <p:nvPr/>
                </p:nvSpPr>
                <p:spPr bwMode="auto">
                  <a:xfrm flipH="1">
                    <a:off x="1848" y="3271"/>
                    <a:ext cx="234" cy="456"/>
                  </a:xfrm>
                  <a:custGeom>
                    <a:avLst/>
                    <a:gdLst>
                      <a:gd name="T0" fmla="*/ 0 w 21600"/>
                      <a:gd name="T1" fmla="*/ 0 h 43200"/>
                      <a:gd name="T2" fmla="*/ 0 w 21600"/>
                      <a:gd name="T3" fmla="*/ 456 h 43200"/>
                      <a:gd name="T4" fmla="*/ 0 w 21600"/>
                      <a:gd name="T5" fmla="*/ 228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100" name="Group 119"/>
                <p:cNvGrpSpPr>
                  <a:grpSpLocks/>
                </p:cNvGrpSpPr>
                <p:nvPr/>
              </p:nvGrpSpPr>
              <p:grpSpPr bwMode="auto">
                <a:xfrm>
                  <a:off x="1848" y="1903"/>
                  <a:ext cx="462" cy="912"/>
                  <a:chOff x="1848" y="2815"/>
                  <a:chExt cx="462" cy="912"/>
                </a:xfrm>
              </p:grpSpPr>
              <p:sp>
                <p:nvSpPr>
                  <p:cNvPr id="101" name="Arc 120"/>
                  <p:cNvSpPr>
                    <a:spLocks/>
                  </p:cNvSpPr>
                  <p:nvPr/>
                </p:nvSpPr>
                <p:spPr bwMode="auto">
                  <a:xfrm>
                    <a:off x="2076" y="2815"/>
                    <a:ext cx="234" cy="456"/>
                  </a:xfrm>
                  <a:custGeom>
                    <a:avLst/>
                    <a:gdLst>
                      <a:gd name="T0" fmla="*/ 0 w 21600"/>
                      <a:gd name="T1" fmla="*/ 0 h 43200"/>
                      <a:gd name="T2" fmla="*/ 0 w 21600"/>
                      <a:gd name="T3" fmla="*/ 456 h 43200"/>
                      <a:gd name="T4" fmla="*/ 0 w 21600"/>
                      <a:gd name="T5" fmla="*/ 228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02" name="Arc 121"/>
                  <p:cNvSpPr>
                    <a:spLocks/>
                  </p:cNvSpPr>
                  <p:nvPr/>
                </p:nvSpPr>
                <p:spPr bwMode="auto">
                  <a:xfrm flipH="1">
                    <a:off x="1848" y="3271"/>
                    <a:ext cx="234" cy="456"/>
                  </a:xfrm>
                  <a:custGeom>
                    <a:avLst/>
                    <a:gdLst>
                      <a:gd name="T0" fmla="*/ 0 w 21600"/>
                      <a:gd name="T1" fmla="*/ 0 h 43200"/>
                      <a:gd name="T2" fmla="*/ 0 w 21600"/>
                      <a:gd name="T3" fmla="*/ 456 h 43200"/>
                      <a:gd name="T4" fmla="*/ 0 w 21600"/>
                      <a:gd name="T5" fmla="*/ 228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sp>
            <p:nvSpPr>
              <p:cNvPr id="98" name="AutoShape 122"/>
              <p:cNvSpPr>
                <a:spLocks noChangeArrowheads="1"/>
              </p:cNvSpPr>
              <p:nvPr/>
            </p:nvSpPr>
            <p:spPr bwMode="auto">
              <a:xfrm rot="-5386225">
                <a:off x="2245" y="3316"/>
                <a:ext cx="88" cy="147"/>
              </a:xfrm>
              <a:prstGeom prst="notchedRightArrow">
                <a:avLst>
                  <a:gd name="adj1" fmla="val 50731"/>
                  <a:gd name="adj2" fmla="val 100000"/>
                </a:avLst>
              </a:prstGeom>
              <a:solidFill>
                <a:srgbClr val="00FFFF"/>
              </a:solidFill>
              <a:ln w="127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sp>
        <p:nvSpPr>
          <p:cNvPr id="9" name="Text Box 128"/>
          <p:cNvSpPr txBox="1">
            <a:spLocks noChangeArrowheads="1"/>
          </p:cNvSpPr>
          <p:nvPr/>
        </p:nvSpPr>
        <p:spPr bwMode="auto">
          <a:xfrm>
            <a:off x="9958278" y="2225792"/>
            <a:ext cx="181492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algn="ctr" eaLnBrk="0" fontAlgn="base" hangingPunct="0">
              <a:spcBef>
                <a:spcPct val="0"/>
              </a:spcBef>
              <a:spcAft>
                <a:spcPct val="0"/>
              </a:spcAft>
              <a:defRPr sz="1600">
                <a:solidFill>
                  <a:schemeClr val="tx1"/>
                </a:solidFill>
                <a:latin typeface="Arial" charset="0"/>
              </a:defRPr>
            </a:lvl6pPr>
            <a:lvl7pPr marL="2971800" indent="-228600" algn="ctr" eaLnBrk="0" fontAlgn="base" hangingPunct="0">
              <a:spcBef>
                <a:spcPct val="0"/>
              </a:spcBef>
              <a:spcAft>
                <a:spcPct val="0"/>
              </a:spcAft>
              <a:defRPr sz="1600">
                <a:solidFill>
                  <a:schemeClr val="tx1"/>
                </a:solidFill>
                <a:latin typeface="Arial" charset="0"/>
              </a:defRPr>
            </a:lvl7pPr>
            <a:lvl8pPr marL="3429000" indent="-228600" algn="ctr" eaLnBrk="0" fontAlgn="base" hangingPunct="0">
              <a:spcBef>
                <a:spcPct val="0"/>
              </a:spcBef>
              <a:spcAft>
                <a:spcPct val="0"/>
              </a:spcAft>
              <a:defRPr sz="1600">
                <a:solidFill>
                  <a:schemeClr val="tx1"/>
                </a:solidFill>
                <a:latin typeface="Arial" charset="0"/>
              </a:defRPr>
            </a:lvl8pPr>
            <a:lvl9pPr marL="3886200" indent="-228600" algn="ctr" eaLnBrk="0" fontAlgn="base" hangingPunct="0">
              <a:spcBef>
                <a:spcPct val="0"/>
              </a:spcBef>
              <a:spcAft>
                <a:spcPct val="0"/>
              </a:spcAft>
              <a:defRPr sz="1600">
                <a:solidFill>
                  <a:schemeClr val="tx1"/>
                </a:solidFill>
                <a:latin typeface="Arial" charset="0"/>
              </a:defRPr>
            </a:lvl9pPr>
          </a:lstStyle>
          <a:p>
            <a:pPr algn="l"/>
            <a:r>
              <a:rPr lang="en-US" sz="1400" dirty="0"/>
              <a:t>Evapotranspiration</a:t>
            </a:r>
          </a:p>
        </p:txBody>
      </p:sp>
      <p:sp>
        <p:nvSpPr>
          <p:cNvPr id="10" name="Text Box 132"/>
          <p:cNvSpPr txBox="1">
            <a:spLocks noChangeArrowheads="1"/>
          </p:cNvSpPr>
          <p:nvPr/>
        </p:nvSpPr>
        <p:spPr bwMode="auto">
          <a:xfrm>
            <a:off x="9736849" y="4150903"/>
            <a:ext cx="1223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algn="ctr" eaLnBrk="0" fontAlgn="base" hangingPunct="0">
              <a:spcBef>
                <a:spcPct val="0"/>
              </a:spcBef>
              <a:spcAft>
                <a:spcPct val="0"/>
              </a:spcAft>
              <a:defRPr sz="1600">
                <a:solidFill>
                  <a:schemeClr val="tx1"/>
                </a:solidFill>
                <a:latin typeface="Arial" charset="0"/>
              </a:defRPr>
            </a:lvl6pPr>
            <a:lvl7pPr marL="2971800" indent="-228600" algn="ctr" eaLnBrk="0" fontAlgn="base" hangingPunct="0">
              <a:spcBef>
                <a:spcPct val="0"/>
              </a:spcBef>
              <a:spcAft>
                <a:spcPct val="0"/>
              </a:spcAft>
              <a:defRPr sz="1600">
                <a:solidFill>
                  <a:schemeClr val="tx1"/>
                </a:solidFill>
                <a:latin typeface="Arial" charset="0"/>
              </a:defRPr>
            </a:lvl7pPr>
            <a:lvl8pPr marL="3429000" indent="-228600" algn="ctr" eaLnBrk="0" fontAlgn="base" hangingPunct="0">
              <a:spcBef>
                <a:spcPct val="0"/>
              </a:spcBef>
              <a:spcAft>
                <a:spcPct val="0"/>
              </a:spcAft>
              <a:defRPr sz="1600">
                <a:solidFill>
                  <a:schemeClr val="tx1"/>
                </a:solidFill>
                <a:latin typeface="Arial" charset="0"/>
              </a:defRPr>
            </a:lvl8pPr>
            <a:lvl9pPr marL="3886200" indent="-228600" algn="ctr" eaLnBrk="0" fontAlgn="base" hangingPunct="0">
              <a:spcBef>
                <a:spcPct val="0"/>
              </a:spcBef>
              <a:spcAft>
                <a:spcPct val="0"/>
              </a:spcAft>
              <a:defRPr sz="1600">
                <a:solidFill>
                  <a:schemeClr val="tx1"/>
                </a:solidFill>
                <a:latin typeface="Arial" charset="0"/>
              </a:defRPr>
            </a:lvl9pPr>
          </a:lstStyle>
          <a:p>
            <a:pPr algn="l"/>
            <a:r>
              <a:rPr lang="en-US" sz="1800" dirty="0"/>
              <a:t>Pumpage</a:t>
            </a:r>
          </a:p>
        </p:txBody>
      </p:sp>
      <p:sp>
        <p:nvSpPr>
          <p:cNvPr id="11" name="AutoShape 144"/>
          <p:cNvSpPr>
            <a:spLocks noChangeArrowheads="1"/>
          </p:cNvSpPr>
          <p:nvPr/>
        </p:nvSpPr>
        <p:spPr bwMode="auto">
          <a:xfrm>
            <a:off x="9378636" y="4269982"/>
            <a:ext cx="448276" cy="498776"/>
          </a:xfrm>
          <a:prstGeom prst="curvedDownArrow">
            <a:avLst>
              <a:gd name="adj1" fmla="val 36875"/>
              <a:gd name="adj2" fmla="val 73750"/>
              <a:gd name="adj3" fmla="val 33333"/>
            </a:avLst>
          </a:prstGeom>
          <a:solidFill>
            <a:srgbClr val="00FFFF"/>
          </a:solidFill>
          <a:ln w="19050">
            <a:solidFill>
              <a:srgbClr val="0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2" name="Text Box 127"/>
          <p:cNvSpPr txBox="1">
            <a:spLocks noChangeArrowheads="1"/>
          </p:cNvSpPr>
          <p:nvPr/>
        </p:nvSpPr>
        <p:spPr bwMode="auto">
          <a:xfrm>
            <a:off x="7708351" y="1706352"/>
            <a:ext cx="147649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algn="ctr" eaLnBrk="0" fontAlgn="base" hangingPunct="0">
              <a:spcBef>
                <a:spcPct val="0"/>
              </a:spcBef>
              <a:spcAft>
                <a:spcPct val="0"/>
              </a:spcAft>
              <a:defRPr sz="1600">
                <a:solidFill>
                  <a:schemeClr val="tx1"/>
                </a:solidFill>
                <a:latin typeface="Arial" charset="0"/>
              </a:defRPr>
            </a:lvl6pPr>
            <a:lvl7pPr marL="2971800" indent="-228600" algn="ctr" eaLnBrk="0" fontAlgn="base" hangingPunct="0">
              <a:spcBef>
                <a:spcPct val="0"/>
              </a:spcBef>
              <a:spcAft>
                <a:spcPct val="0"/>
              </a:spcAft>
              <a:defRPr sz="1600">
                <a:solidFill>
                  <a:schemeClr val="tx1"/>
                </a:solidFill>
                <a:latin typeface="Arial" charset="0"/>
              </a:defRPr>
            </a:lvl7pPr>
            <a:lvl8pPr marL="3429000" indent="-228600" algn="ctr" eaLnBrk="0" fontAlgn="base" hangingPunct="0">
              <a:spcBef>
                <a:spcPct val="0"/>
              </a:spcBef>
              <a:spcAft>
                <a:spcPct val="0"/>
              </a:spcAft>
              <a:defRPr sz="1600">
                <a:solidFill>
                  <a:schemeClr val="tx1"/>
                </a:solidFill>
                <a:latin typeface="Arial" charset="0"/>
              </a:defRPr>
            </a:lvl8pPr>
            <a:lvl9pPr marL="3886200" indent="-228600" algn="ctr" eaLnBrk="0" fontAlgn="base" hangingPunct="0">
              <a:spcBef>
                <a:spcPct val="0"/>
              </a:spcBef>
              <a:spcAft>
                <a:spcPct val="0"/>
              </a:spcAft>
              <a:defRPr sz="1600">
                <a:solidFill>
                  <a:schemeClr val="tx1"/>
                </a:solidFill>
                <a:latin typeface="Arial" charset="0"/>
              </a:defRPr>
            </a:lvl9pPr>
          </a:lstStyle>
          <a:p>
            <a:pPr algn="l"/>
            <a:r>
              <a:rPr lang="en-US" sz="1400" dirty="0"/>
              <a:t>Precipitation</a:t>
            </a:r>
          </a:p>
        </p:txBody>
      </p:sp>
      <p:grpSp>
        <p:nvGrpSpPr>
          <p:cNvPr id="13" name="Group 230"/>
          <p:cNvGrpSpPr>
            <a:grpSpLocks/>
          </p:cNvGrpSpPr>
          <p:nvPr/>
        </p:nvGrpSpPr>
        <p:grpSpPr bwMode="auto">
          <a:xfrm>
            <a:off x="7586740" y="1986875"/>
            <a:ext cx="1503786" cy="1184101"/>
            <a:chOff x="1177" y="1079"/>
            <a:chExt cx="611" cy="505"/>
          </a:xfrm>
        </p:grpSpPr>
        <p:grpSp>
          <p:nvGrpSpPr>
            <p:cNvPr id="14" name="Group 146"/>
            <p:cNvGrpSpPr>
              <a:grpSpLocks/>
            </p:cNvGrpSpPr>
            <p:nvPr/>
          </p:nvGrpSpPr>
          <p:grpSpPr bwMode="auto">
            <a:xfrm rot="1342160">
              <a:off x="1254" y="1091"/>
              <a:ext cx="73" cy="204"/>
              <a:chOff x="1552" y="4072"/>
              <a:chExt cx="168" cy="520"/>
            </a:xfrm>
          </p:grpSpPr>
          <p:grpSp>
            <p:nvGrpSpPr>
              <p:cNvPr id="87" name="Group 147"/>
              <p:cNvGrpSpPr>
                <a:grpSpLocks/>
              </p:cNvGrpSpPr>
              <p:nvPr/>
            </p:nvGrpSpPr>
            <p:grpSpPr bwMode="auto">
              <a:xfrm>
                <a:off x="1552" y="4072"/>
                <a:ext cx="168" cy="304"/>
                <a:chOff x="1552" y="4072"/>
                <a:chExt cx="168" cy="304"/>
              </a:xfrm>
            </p:grpSpPr>
            <p:sp>
              <p:nvSpPr>
                <p:cNvPr id="92" name="Line 148"/>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93" name="Line 149"/>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94" name="Line 150"/>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88" name="Group 151"/>
              <p:cNvGrpSpPr>
                <a:grpSpLocks/>
              </p:cNvGrpSpPr>
              <p:nvPr/>
            </p:nvGrpSpPr>
            <p:grpSpPr bwMode="auto">
              <a:xfrm flipV="1">
                <a:off x="1552" y="4288"/>
                <a:ext cx="168" cy="304"/>
                <a:chOff x="1552" y="4072"/>
                <a:chExt cx="168" cy="304"/>
              </a:xfrm>
            </p:grpSpPr>
            <p:sp>
              <p:nvSpPr>
                <p:cNvPr id="89" name="Line 152"/>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90" name="Line 153"/>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91" name="Line 154"/>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grpSp>
          <p:nvGrpSpPr>
            <p:cNvPr id="15" name="Group 155"/>
            <p:cNvGrpSpPr>
              <a:grpSpLocks/>
            </p:cNvGrpSpPr>
            <p:nvPr/>
          </p:nvGrpSpPr>
          <p:grpSpPr bwMode="auto">
            <a:xfrm rot="19342159">
              <a:off x="1257" y="1079"/>
              <a:ext cx="66" cy="227"/>
              <a:chOff x="1552" y="4072"/>
              <a:chExt cx="168" cy="520"/>
            </a:xfrm>
          </p:grpSpPr>
          <p:grpSp>
            <p:nvGrpSpPr>
              <p:cNvPr id="79" name="Group 156"/>
              <p:cNvGrpSpPr>
                <a:grpSpLocks/>
              </p:cNvGrpSpPr>
              <p:nvPr/>
            </p:nvGrpSpPr>
            <p:grpSpPr bwMode="auto">
              <a:xfrm>
                <a:off x="1552" y="4072"/>
                <a:ext cx="168" cy="304"/>
                <a:chOff x="1552" y="4072"/>
                <a:chExt cx="168" cy="304"/>
              </a:xfrm>
            </p:grpSpPr>
            <p:sp>
              <p:nvSpPr>
                <p:cNvPr id="84" name="Line 157"/>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85" name="Line 158"/>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86" name="Line 159"/>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80" name="Group 160"/>
              <p:cNvGrpSpPr>
                <a:grpSpLocks/>
              </p:cNvGrpSpPr>
              <p:nvPr/>
            </p:nvGrpSpPr>
            <p:grpSpPr bwMode="auto">
              <a:xfrm flipV="1">
                <a:off x="1552" y="4288"/>
                <a:ext cx="168" cy="304"/>
                <a:chOff x="1552" y="4072"/>
                <a:chExt cx="168" cy="304"/>
              </a:xfrm>
            </p:grpSpPr>
            <p:sp>
              <p:nvSpPr>
                <p:cNvPr id="81" name="Line 161"/>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82" name="Line 162"/>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83" name="Line 163"/>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grpSp>
          <p:nvGrpSpPr>
            <p:cNvPr id="16" name="Group 164"/>
            <p:cNvGrpSpPr>
              <a:grpSpLocks/>
            </p:cNvGrpSpPr>
            <p:nvPr/>
          </p:nvGrpSpPr>
          <p:grpSpPr bwMode="auto">
            <a:xfrm rot="4942160">
              <a:off x="1258" y="1079"/>
              <a:ext cx="66" cy="227"/>
              <a:chOff x="1552" y="4072"/>
              <a:chExt cx="168" cy="520"/>
            </a:xfrm>
          </p:grpSpPr>
          <p:grpSp>
            <p:nvGrpSpPr>
              <p:cNvPr id="71" name="Group 165"/>
              <p:cNvGrpSpPr>
                <a:grpSpLocks/>
              </p:cNvGrpSpPr>
              <p:nvPr/>
            </p:nvGrpSpPr>
            <p:grpSpPr bwMode="auto">
              <a:xfrm>
                <a:off x="1552" y="4072"/>
                <a:ext cx="168" cy="304"/>
                <a:chOff x="1552" y="4072"/>
                <a:chExt cx="168" cy="304"/>
              </a:xfrm>
            </p:grpSpPr>
            <p:sp>
              <p:nvSpPr>
                <p:cNvPr id="76" name="Line 166"/>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77" name="Line 167"/>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78" name="Line 168"/>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72" name="Group 169"/>
              <p:cNvGrpSpPr>
                <a:grpSpLocks/>
              </p:cNvGrpSpPr>
              <p:nvPr/>
            </p:nvGrpSpPr>
            <p:grpSpPr bwMode="auto">
              <a:xfrm flipV="1">
                <a:off x="1552" y="4288"/>
                <a:ext cx="168" cy="304"/>
                <a:chOff x="1552" y="4072"/>
                <a:chExt cx="168" cy="304"/>
              </a:xfrm>
            </p:grpSpPr>
            <p:sp>
              <p:nvSpPr>
                <p:cNvPr id="73" name="Line 170"/>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74" name="Line 171"/>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75" name="Line 172"/>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grpSp>
          <p:nvGrpSpPr>
            <p:cNvPr id="17" name="Group 174"/>
            <p:cNvGrpSpPr>
              <a:grpSpLocks/>
            </p:cNvGrpSpPr>
            <p:nvPr/>
          </p:nvGrpSpPr>
          <p:grpSpPr bwMode="auto">
            <a:xfrm rot="20257840" flipH="1">
              <a:off x="1397" y="1352"/>
              <a:ext cx="79" cy="221"/>
              <a:chOff x="1552" y="4072"/>
              <a:chExt cx="168" cy="520"/>
            </a:xfrm>
          </p:grpSpPr>
          <p:grpSp>
            <p:nvGrpSpPr>
              <p:cNvPr id="63" name="Group 175"/>
              <p:cNvGrpSpPr>
                <a:grpSpLocks/>
              </p:cNvGrpSpPr>
              <p:nvPr/>
            </p:nvGrpSpPr>
            <p:grpSpPr bwMode="auto">
              <a:xfrm>
                <a:off x="1552" y="4072"/>
                <a:ext cx="168" cy="304"/>
                <a:chOff x="1552" y="4072"/>
                <a:chExt cx="168" cy="304"/>
              </a:xfrm>
            </p:grpSpPr>
            <p:sp>
              <p:nvSpPr>
                <p:cNvPr id="68" name="Line 176"/>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69" name="Line 177"/>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70" name="Line 178"/>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64" name="Group 179"/>
              <p:cNvGrpSpPr>
                <a:grpSpLocks/>
              </p:cNvGrpSpPr>
              <p:nvPr/>
            </p:nvGrpSpPr>
            <p:grpSpPr bwMode="auto">
              <a:xfrm flipV="1">
                <a:off x="1552" y="4288"/>
                <a:ext cx="168" cy="304"/>
                <a:chOff x="1552" y="4072"/>
                <a:chExt cx="168" cy="304"/>
              </a:xfrm>
            </p:grpSpPr>
            <p:sp>
              <p:nvSpPr>
                <p:cNvPr id="65" name="Line 180"/>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66" name="Line 181"/>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67" name="Line 182"/>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grpSp>
          <p:nvGrpSpPr>
            <p:cNvPr id="18" name="Group 183"/>
            <p:cNvGrpSpPr>
              <a:grpSpLocks/>
            </p:cNvGrpSpPr>
            <p:nvPr/>
          </p:nvGrpSpPr>
          <p:grpSpPr bwMode="auto">
            <a:xfrm rot="2257841" flipH="1">
              <a:off x="1400" y="1339"/>
              <a:ext cx="72" cy="245"/>
              <a:chOff x="1552" y="4072"/>
              <a:chExt cx="168" cy="520"/>
            </a:xfrm>
          </p:grpSpPr>
          <p:grpSp>
            <p:nvGrpSpPr>
              <p:cNvPr id="55" name="Group 184"/>
              <p:cNvGrpSpPr>
                <a:grpSpLocks/>
              </p:cNvGrpSpPr>
              <p:nvPr/>
            </p:nvGrpSpPr>
            <p:grpSpPr bwMode="auto">
              <a:xfrm>
                <a:off x="1552" y="4072"/>
                <a:ext cx="168" cy="304"/>
                <a:chOff x="1552" y="4072"/>
                <a:chExt cx="168" cy="304"/>
              </a:xfrm>
            </p:grpSpPr>
            <p:sp>
              <p:nvSpPr>
                <p:cNvPr id="60" name="Line 185"/>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61" name="Line 186"/>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62" name="Line 187"/>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56" name="Group 188"/>
              <p:cNvGrpSpPr>
                <a:grpSpLocks/>
              </p:cNvGrpSpPr>
              <p:nvPr/>
            </p:nvGrpSpPr>
            <p:grpSpPr bwMode="auto">
              <a:xfrm flipV="1">
                <a:off x="1552" y="4288"/>
                <a:ext cx="168" cy="304"/>
                <a:chOff x="1552" y="4072"/>
                <a:chExt cx="168" cy="304"/>
              </a:xfrm>
            </p:grpSpPr>
            <p:sp>
              <p:nvSpPr>
                <p:cNvPr id="57" name="Line 189"/>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58" name="Line 190"/>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59" name="Line 191"/>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grpSp>
          <p:nvGrpSpPr>
            <p:cNvPr id="19" name="Group 192"/>
            <p:cNvGrpSpPr>
              <a:grpSpLocks/>
            </p:cNvGrpSpPr>
            <p:nvPr/>
          </p:nvGrpSpPr>
          <p:grpSpPr bwMode="auto">
            <a:xfrm rot="16657840" flipH="1">
              <a:off x="1401" y="1340"/>
              <a:ext cx="72" cy="245"/>
              <a:chOff x="1552" y="4072"/>
              <a:chExt cx="168" cy="520"/>
            </a:xfrm>
          </p:grpSpPr>
          <p:grpSp>
            <p:nvGrpSpPr>
              <p:cNvPr id="47" name="Group 193"/>
              <p:cNvGrpSpPr>
                <a:grpSpLocks/>
              </p:cNvGrpSpPr>
              <p:nvPr/>
            </p:nvGrpSpPr>
            <p:grpSpPr bwMode="auto">
              <a:xfrm>
                <a:off x="1552" y="4072"/>
                <a:ext cx="168" cy="304"/>
                <a:chOff x="1552" y="4072"/>
                <a:chExt cx="168" cy="304"/>
              </a:xfrm>
            </p:grpSpPr>
            <p:sp>
              <p:nvSpPr>
                <p:cNvPr id="52" name="Line 194"/>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53" name="Line 195"/>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54" name="Line 196"/>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48" name="Group 197"/>
              <p:cNvGrpSpPr>
                <a:grpSpLocks/>
              </p:cNvGrpSpPr>
              <p:nvPr/>
            </p:nvGrpSpPr>
            <p:grpSpPr bwMode="auto">
              <a:xfrm flipV="1">
                <a:off x="1552" y="4288"/>
                <a:ext cx="168" cy="304"/>
                <a:chOff x="1552" y="4072"/>
                <a:chExt cx="168" cy="304"/>
              </a:xfrm>
            </p:grpSpPr>
            <p:sp>
              <p:nvSpPr>
                <p:cNvPr id="49" name="Line 198"/>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50" name="Line 199"/>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51" name="Line 200"/>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grpSp>
          <p:nvGrpSpPr>
            <p:cNvPr id="20" name="Group 202"/>
            <p:cNvGrpSpPr>
              <a:grpSpLocks/>
            </p:cNvGrpSpPr>
            <p:nvPr/>
          </p:nvGrpSpPr>
          <p:grpSpPr bwMode="auto">
            <a:xfrm rot="1342160" flipH="1" flipV="1">
              <a:off x="1638" y="1099"/>
              <a:ext cx="73" cy="204"/>
              <a:chOff x="1552" y="4072"/>
              <a:chExt cx="168" cy="520"/>
            </a:xfrm>
          </p:grpSpPr>
          <p:grpSp>
            <p:nvGrpSpPr>
              <p:cNvPr id="39" name="Group 203"/>
              <p:cNvGrpSpPr>
                <a:grpSpLocks/>
              </p:cNvGrpSpPr>
              <p:nvPr/>
            </p:nvGrpSpPr>
            <p:grpSpPr bwMode="auto">
              <a:xfrm>
                <a:off x="1552" y="4072"/>
                <a:ext cx="168" cy="304"/>
                <a:chOff x="1552" y="4072"/>
                <a:chExt cx="168" cy="304"/>
              </a:xfrm>
            </p:grpSpPr>
            <p:sp>
              <p:nvSpPr>
                <p:cNvPr id="44" name="Line 204"/>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45" name="Line 205"/>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46" name="Line 206"/>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40" name="Group 207"/>
              <p:cNvGrpSpPr>
                <a:grpSpLocks/>
              </p:cNvGrpSpPr>
              <p:nvPr/>
            </p:nvGrpSpPr>
            <p:grpSpPr bwMode="auto">
              <a:xfrm flipV="1">
                <a:off x="1552" y="4288"/>
                <a:ext cx="168" cy="304"/>
                <a:chOff x="1552" y="4072"/>
                <a:chExt cx="168" cy="304"/>
              </a:xfrm>
            </p:grpSpPr>
            <p:sp>
              <p:nvSpPr>
                <p:cNvPr id="41" name="Line 208"/>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42" name="Line 209"/>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43" name="Line 210"/>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grpSp>
          <p:nvGrpSpPr>
            <p:cNvPr id="21" name="Group 211"/>
            <p:cNvGrpSpPr>
              <a:grpSpLocks/>
            </p:cNvGrpSpPr>
            <p:nvPr/>
          </p:nvGrpSpPr>
          <p:grpSpPr bwMode="auto">
            <a:xfrm rot="19342159" flipH="1" flipV="1">
              <a:off x="1641" y="1087"/>
              <a:ext cx="66" cy="227"/>
              <a:chOff x="1552" y="4072"/>
              <a:chExt cx="168" cy="520"/>
            </a:xfrm>
          </p:grpSpPr>
          <p:grpSp>
            <p:nvGrpSpPr>
              <p:cNvPr id="31" name="Group 212"/>
              <p:cNvGrpSpPr>
                <a:grpSpLocks/>
              </p:cNvGrpSpPr>
              <p:nvPr/>
            </p:nvGrpSpPr>
            <p:grpSpPr bwMode="auto">
              <a:xfrm>
                <a:off x="1552" y="4072"/>
                <a:ext cx="168" cy="304"/>
                <a:chOff x="1552" y="4072"/>
                <a:chExt cx="168" cy="304"/>
              </a:xfrm>
            </p:grpSpPr>
            <p:sp>
              <p:nvSpPr>
                <p:cNvPr id="36" name="Line 213"/>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37" name="Line 214"/>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38" name="Line 215"/>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32" name="Group 216"/>
              <p:cNvGrpSpPr>
                <a:grpSpLocks/>
              </p:cNvGrpSpPr>
              <p:nvPr/>
            </p:nvGrpSpPr>
            <p:grpSpPr bwMode="auto">
              <a:xfrm flipV="1">
                <a:off x="1552" y="4288"/>
                <a:ext cx="168" cy="304"/>
                <a:chOff x="1552" y="4072"/>
                <a:chExt cx="168" cy="304"/>
              </a:xfrm>
            </p:grpSpPr>
            <p:sp>
              <p:nvSpPr>
                <p:cNvPr id="33" name="Line 217"/>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34" name="Line 218"/>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35" name="Line 219"/>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grpSp>
          <p:nvGrpSpPr>
            <p:cNvPr id="22" name="Group 220"/>
            <p:cNvGrpSpPr>
              <a:grpSpLocks/>
            </p:cNvGrpSpPr>
            <p:nvPr/>
          </p:nvGrpSpPr>
          <p:grpSpPr bwMode="auto">
            <a:xfrm rot="4942160" flipH="1" flipV="1">
              <a:off x="1642" y="1087"/>
              <a:ext cx="66" cy="227"/>
              <a:chOff x="1552" y="4072"/>
              <a:chExt cx="168" cy="520"/>
            </a:xfrm>
          </p:grpSpPr>
          <p:grpSp>
            <p:nvGrpSpPr>
              <p:cNvPr id="23" name="Group 221"/>
              <p:cNvGrpSpPr>
                <a:grpSpLocks/>
              </p:cNvGrpSpPr>
              <p:nvPr/>
            </p:nvGrpSpPr>
            <p:grpSpPr bwMode="auto">
              <a:xfrm>
                <a:off x="1552" y="4072"/>
                <a:ext cx="168" cy="304"/>
                <a:chOff x="1552" y="4072"/>
                <a:chExt cx="168" cy="304"/>
              </a:xfrm>
            </p:grpSpPr>
            <p:sp>
              <p:nvSpPr>
                <p:cNvPr id="28" name="Line 222"/>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9" name="Line 223"/>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30" name="Line 224"/>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nvGrpSpPr>
              <p:cNvPr id="24" name="Group 225"/>
              <p:cNvGrpSpPr>
                <a:grpSpLocks/>
              </p:cNvGrpSpPr>
              <p:nvPr/>
            </p:nvGrpSpPr>
            <p:grpSpPr bwMode="auto">
              <a:xfrm flipV="1">
                <a:off x="1552" y="4288"/>
                <a:ext cx="168" cy="304"/>
                <a:chOff x="1552" y="4072"/>
                <a:chExt cx="168" cy="304"/>
              </a:xfrm>
            </p:grpSpPr>
            <p:sp>
              <p:nvSpPr>
                <p:cNvPr id="25" name="Line 226"/>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6" name="Line 227"/>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7" name="Line 228"/>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grpSp>
        </p:grpSp>
      </p:grpSp>
    </p:spTree>
    <p:custDataLst>
      <p:tags r:id="rId1"/>
    </p:custDataLst>
    <p:extLst>
      <p:ext uri="{BB962C8B-B14F-4D97-AF65-F5344CB8AC3E}">
        <p14:creationId xmlns:p14="http://schemas.microsoft.com/office/powerpoint/2010/main" val="4234301419"/>
      </p:ext>
    </p:extLst>
  </p:cSld>
  <p:clrMapOvr>
    <a:masterClrMapping/>
  </p:clrMapOvr>
  <p:transition advTm="62413">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9" name="Picture 31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306659" y="1954074"/>
            <a:ext cx="4580217" cy="3784507"/>
          </a:xfrm>
          <a:prstGeom prst="rect">
            <a:avLst/>
          </a:prstGeom>
        </p:spPr>
      </p:pic>
      <p:sp>
        <p:nvSpPr>
          <p:cNvPr id="180226" name="Rectangle 2"/>
          <p:cNvSpPr>
            <a:spLocks noGrp="1" noChangeArrowheads="1"/>
          </p:cNvSpPr>
          <p:nvPr>
            <p:ph type="title"/>
          </p:nvPr>
        </p:nvSpPr>
        <p:spPr/>
        <p:txBody>
          <a:bodyPr/>
          <a:lstStyle/>
          <a:p>
            <a:r>
              <a:rPr lang="en-US" altLang="en-US" dirty="0">
                <a:cs typeface="Times New Roman" panose="02020603050405020304" pitchFamily="18" charset="0"/>
              </a:rPr>
              <a:t>Price</a:t>
            </a:r>
            <a:r>
              <a:rPr lang="en-US" altLang="en-US" dirty="0"/>
              <a:t> of Details</a:t>
            </a:r>
          </a:p>
        </p:txBody>
      </p:sp>
      <p:sp>
        <p:nvSpPr>
          <p:cNvPr id="180227" name="Rectangle 3"/>
          <p:cNvSpPr>
            <a:spLocks noGrp="1" noChangeArrowheads="1"/>
          </p:cNvSpPr>
          <p:nvPr>
            <p:ph type="body" idx="1"/>
          </p:nvPr>
        </p:nvSpPr>
        <p:spPr>
          <a:xfrm>
            <a:off x="228561" y="1076618"/>
            <a:ext cx="8627069" cy="5601521"/>
          </a:xfrm>
        </p:spPr>
        <p:txBody>
          <a:bodyPr/>
          <a:lstStyle/>
          <a:p>
            <a:pPr>
              <a:spcBef>
                <a:spcPts val="600"/>
              </a:spcBef>
            </a:pPr>
            <a:r>
              <a:rPr lang="en-US" altLang="en-US" dirty="0"/>
              <a:t>Added detail requires additional knowledge</a:t>
            </a:r>
          </a:p>
          <a:p>
            <a:pPr>
              <a:spcBef>
                <a:spcPts val="600"/>
              </a:spcBef>
            </a:pPr>
            <a:r>
              <a:rPr lang="en-US" altLang="en-US" dirty="0"/>
              <a:t>Where and when</a:t>
            </a:r>
          </a:p>
          <a:p>
            <a:pPr lvl="1">
              <a:spcBef>
                <a:spcPts val="600"/>
              </a:spcBef>
            </a:pPr>
            <a:r>
              <a:rPr lang="en-US" altLang="en-US" dirty="0"/>
              <a:t>Recharge / evapotranspiration (ET)</a:t>
            </a:r>
          </a:p>
          <a:p>
            <a:pPr>
              <a:spcBef>
                <a:spcPts val="600"/>
              </a:spcBef>
            </a:pPr>
            <a:r>
              <a:rPr lang="en-US" altLang="en-US" dirty="0"/>
              <a:t>Rivers &amp; springs</a:t>
            </a:r>
          </a:p>
          <a:p>
            <a:pPr lvl="1">
              <a:spcBef>
                <a:spcPts val="600"/>
              </a:spcBef>
            </a:pPr>
            <a:r>
              <a:rPr lang="en-US" altLang="en-US" dirty="0"/>
              <a:t>Flows &amp; stages</a:t>
            </a:r>
          </a:p>
          <a:p>
            <a:pPr>
              <a:spcBef>
                <a:spcPts val="600"/>
              </a:spcBef>
            </a:pPr>
            <a:r>
              <a:rPr lang="en-US" altLang="en-US" dirty="0"/>
              <a:t>Where are wells </a:t>
            </a:r>
          </a:p>
          <a:p>
            <a:pPr lvl="1">
              <a:spcBef>
                <a:spcPts val="600"/>
              </a:spcBef>
            </a:pPr>
            <a:r>
              <a:rPr lang="en-US" altLang="en-US" dirty="0"/>
              <a:t>Quantity &amp; timing of pumping</a:t>
            </a:r>
          </a:p>
          <a:p>
            <a:pPr>
              <a:spcBef>
                <a:spcPts val="600"/>
              </a:spcBef>
            </a:pPr>
            <a:r>
              <a:rPr lang="en-US" altLang="en-US" dirty="0"/>
              <a:t>Distribute hydraulic properties</a:t>
            </a:r>
          </a:p>
          <a:p>
            <a:pPr lvl="1">
              <a:spcBef>
                <a:spcPts val="600"/>
              </a:spcBef>
            </a:pPr>
            <a:r>
              <a:rPr lang="en-US" altLang="en-US" dirty="0"/>
              <a:t>Transmissivity </a:t>
            </a:r>
            <a:r>
              <a:rPr lang="en-US" altLang="en-US"/>
              <a:t>/ hydraulic </a:t>
            </a:r>
            <a:r>
              <a:rPr lang="en-US" altLang="en-US" dirty="0"/>
              <a:t>conductivity</a:t>
            </a:r>
          </a:p>
          <a:p>
            <a:pPr lvl="1">
              <a:spcBef>
                <a:spcPts val="600"/>
              </a:spcBef>
            </a:pPr>
            <a:r>
              <a:rPr lang="en-US" altLang="en-US" dirty="0"/>
              <a:t>Specific yield &amp; specific storage</a:t>
            </a:r>
          </a:p>
        </p:txBody>
      </p:sp>
      <p:grpSp>
        <p:nvGrpSpPr>
          <p:cNvPr id="180272" name="Group 48"/>
          <p:cNvGrpSpPr>
            <a:grpSpLocks/>
          </p:cNvGrpSpPr>
          <p:nvPr/>
        </p:nvGrpSpPr>
        <p:grpSpPr bwMode="auto">
          <a:xfrm>
            <a:off x="10795006" y="3445270"/>
            <a:ext cx="118887" cy="391807"/>
            <a:chOff x="2348" y="2002"/>
            <a:chExt cx="148" cy="383"/>
          </a:xfrm>
        </p:grpSpPr>
        <p:grpSp>
          <p:nvGrpSpPr>
            <p:cNvPr id="180273" name="Group 49"/>
            <p:cNvGrpSpPr>
              <a:grpSpLocks/>
            </p:cNvGrpSpPr>
            <p:nvPr/>
          </p:nvGrpSpPr>
          <p:grpSpPr bwMode="auto">
            <a:xfrm>
              <a:off x="2348" y="2097"/>
              <a:ext cx="129" cy="288"/>
              <a:chOff x="1848" y="1903"/>
              <a:chExt cx="462" cy="1824"/>
            </a:xfrm>
          </p:grpSpPr>
          <p:grpSp>
            <p:nvGrpSpPr>
              <p:cNvPr id="180274" name="Group 50"/>
              <p:cNvGrpSpPr>
                <a:grpSpLocks/>
              </p:cNvGrpSpPr>
              <p:nvPr/>
            </p:nvGrpSpPr>
            <p:grpSpPr bwMode="auto">
              <a:xfrm>
                <a:off x="1848" y="2815"/>
                <a:ext cx="462" cy="912"/>
                <a:chOff x="1848" y="2815"/>
                <a:chExt cx="462" cy="912"/>
              </a:xfrm>
            </p:grpSpPr>
            <p:sp>
              <p:nvSpPr>
                <p:cNvPr id="180275" name="Arc 51"/>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76" name="Arc 52"/>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277" name="Group 53"/>
              <p:cNvGrpSpPr>
                <a:grpSpLocks/>
              </p:cNvGrpSpPr>
              <p:nvPr/>
            </p:nvGrpSpPr>
            <p:grpSpPr bwMode="auto">
              <a:xfrm>
                <a:off x="1848" y="1903"/>
                <a:ext cx="462" cy="912"/>
                <a:chOff x="1848" y="2815"/>
                <a:chExt cx="462" cy="912"/>
              </a:xfrm>
            </p:grpSpPr>
            <p:sp>
              <p:nvSpPr>
                <p:cNvPr id="180278" name="Arc 54"/>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79" name="Arc 55"/>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280" name="Group 56"/>
            <p:cNvGrpSpPr>
              <a:grpSpLocks/>
            </p:cNvGrpSpPr>
            <p:nvPr/>
          </p:nvGrpSpPr>
          <p:grpSpPr bwMode="auto">
            <a:xfrm>
              <a:off x="2348" y="2002"/>
              <a:ext cx="148" cy="381"/>
              <a:chOff x="2214" y="3346"/>
              <a:chExt cx="148" cy="381"/>
            </a:xfrm>
          </p:grpSpPr>
          <p:grpSp>
            <p:nvGrpSpPr>
              <p:cNvPr id="180281" name="Group 57"/>
              <p:cNvGrpSpPr>
                <a:grpSpLocks/>
              </p:cNvGrpSpPr>
              <p:nvPr/>
            </p:nvGrpSpPr>
            <p:grpSpPr bwMode="auto">
              <a:xfrm>
                <a:off x="2214" y="3439"/>
                <a:ext cx="129" cy="288"/>
                <a:chOff x="1848" y="1903"/>
                <a:chExt cx="462" cy="1824"/>
              </a:xfrm>
            </p:grpSpPr>
            <p:grpSp>
              <p:nvGrpSpPr>
                <p:cNvPr id="180282" name="Group 58"/>
                <p:cNvGrpSpPr>
                  <a:grpSpLocks/>
                </p:cNvGrpSpPr>
                <p:nvPr/>
              </p:nvGrpSpPr>
              <p:grpSpPr bwMode="auto">
                <a:xfrm>
                  <a:off x="1848" y="2815"/>
                  <a:ext cx="462" cy="912"/>
                  <a:chOff x="1848" y="2815"/>
                  <a:chExt cx="462" cy="912"/>
                </a:xfrm>
              </p:grpSpPr>
              <p:sp>
                <p:nvSpPr>
                  <p:cNvPr id="180283" name="Arc 59"/>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84" name="Arc 60"/>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285" name="Group 61"/>
                <p:cNvGrpSpPr>
                  <a:grpSpLocks/>
                </p:cNvGrpSpPr>
                <p:nvPr/>
              </p:nvGrpSpPr>
              <p:grpSpPr bwMode="auto">
                <a:xfrm>
                  <a:off x="1848" y="1903"/>
                  <a:ext cx="462" cy="912"/>
                  <a:chOff x="1848" y="2815"/>
                  <a:chExt cx="462" cy="912"/>
                </a:xfrm>
              </p:grpSpPr>
              <p:sp>
                <p:nvSpPr>
                  <p:cNvPr id="180286" name="Arc 62"/>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87" name="Arc 63"/>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180288" name="AutoShape 64"/>
              <p:cNvSpPr>
                <a:spLocks noChangeArrowheads="1"/>
              </p:cNvSpPr>
              <p:nvPr/>
            </p:nvSpPr>
            <p:spPr bwMode="auto">
              <a:xfrm rot="-5386225">
                <a:off x="2245" y="3316"/>
                <a:ext cx="88" cy="147"/>
              </a:xfrm>
              <a:prstGeom prst="notchedRightArrow">
                <a:avLst>
                  <a:gd name="adj1" fmla="val 50731"/>
                  <a:gd name="adj2" fmla="val 100000"/>
                </a:avLst>
              </a:prstGeom>
              <a:solidFill>
                <a:srgbClr val="00FFFF"/>
              </a:solidFill>
              <a:ln w="127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289" name="Group 65"/>
          <p:cNvGrpSpPr>
            <a:grpSpLocks/>
          </p:cNvGrpSpPr>
          <p:nvPr/>
        </p:nvGrpSpPr>
        <p:grpSpPr bwMode="auto">
          <a:xfrm rot="21287778">
            <a:off x="7232317" y="1621818"/>
            <a:ext cx="2556085" cy="889520"/>
            <a:chOff x="562" y="798"/>
            <a:chExt cx="1802" cy="537"/>
          </a:xfrm>
        </p:grpSpPr>
        <p:grpSp>
          <p:nvGrpSpPr>
            <p:cNvPr id="180290" name="Group 66"/>
            <p:cNvGrpSpPr>
              <a:grpSpLocks/>
            </p:cNvGrpSpPr>
            <p:nvPr/>
          </p:nvGrpSpPr>
          <p:grpSpPr bwMode="auto">
            <a:xfrm>
              <a:off x="562" y="1108"/>
              <a:ext cx="227" cy="227"/>
              <a:chOff x="4883" y="1098"/>
              <a:chExt cx="227" cy="227"/>
            </a:xfrm>
          </p:grpSpPr>
          <p:grpSp>
            <p:nvGrpSpPr>
              <p:cNvPr id="180291" name="Group 67"/>
              <p:cNvGrpSpPr>
                <a:grpSpLocks/>
              </p:cNvGrpSpPr>
              <p:nvPr/>
            </p:nvGrpSpPr>
            <p:grpSpPr bwMode="auto">
              <a:xfrm rot="1342160">
                <a:off x="4960" y="1110"/>
                <a:ext cx="73" cy="204"/>
                <a:chOff x="1552" y="4072"/>
                <a:chExt cx="168" cy="520"/>
              </a:xfrm>
            </p:grpSpPr>
            <p:grpSp>
              <p:nvGrpSpPr>
                <p:cNvPr id="180292" name="Group 68"/>
                <p:cNvGrpSpPr>
                  <a:grpSpLocks/>
                </p:cNvGrpSpPr>
                <p:nvPr/>
              </p:nvGrpSpPr>
              <p:grpSpPr bwMode="auto">
                <a:xfrm>
                  <a:off x="1552" y="4072"/>
                  <a:ext cx="168" cy="304"/>
                  <a:chOff x="1552" y="4072"/>
                  <a:chExt cx="168" cy="304"/>
                </a:xfrm>
              </p:grpSpPr>
              <p:sp>
                <p:nvSpPr>
                  <p:cNvPr id="180293" name="Line 69"/>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94" name="Line 70"/>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95" name="Line 71"/>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296" name="Group 72"/>
                <p:cNvGrpSpPr>
                  <a:grpSpLocks/>
                </p:cNvGrpSpPr>
                <p:nvPr/>
              </p:nvGrpSpPr>
              <p:grpSpPr bwMode="auto">
                <a:xfrm flipV="1">
                  <a:off x="1552" y="4288"/>
                  <a:ext cx="168" cy="304"/>
                  <a:chOff x="1552" y="4072"/>
                  <a:chExt cx="168" cy="304"/>
                </a:xfrm>
              </p:grpSpPr>
              <p:sp>
                <p:nvSpPr>
                  <p:cNvPr id="180297" name="Line 73"/>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98" name="Line 74"/>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299" name="Line 75"/>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300" name="Group 76"/>
              <p:cNvGrpSpPr>
                <a:grpSpLocks/>
              </p:cNvGrpSpPr>
              <p:nvPr/>
            </p:nvGrpSpPr>
            <p:grpSpPr bwMode="auto">
              <a:xfrm rot="19342159">
                <a:off x="4963" y="1098"/>
                <a:ext cx="66" cy="227"/>
                <a:chOff x="1552" y="4072"/>
                <a:chExt cx="168" cy="520"/>
              </a:xfrm>
            </p:grpSpPr>
            <p:grpSp>
              <p:nvGrpSpPr>
                <p:cNvPr id="180301" name="Group 77"/>
                <p:cNvGrpSpPr>
                  <a:grpSpLocks/>
                </p:cNvGrpSpPr>
                <p:nvPr/>
              </p:nvGrpSpPr>
              <p:grpSpPr bwMode="auto">
                <a:xfrm>
                  <a:off x="1552" y="4072"/>
                  <a:ext cx="168" cy="304"/>
                  <a:chOff x="1552" y="4072"/>
                  <a:chExt cx="168" cy="304"/>
                </a:xfrm>
              </p:grpSpPr>
              <p:sp>
                <p:nvSpPr>
                  <p:cNvPr id="180302" name="Line 78"/>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03" name="Line 79"/>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04" name="Line 80"/>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305" name="Group 81"/>
                <p:cNvGrpSpPr>
                  <a:grpSpLocks/>
                </p:cNvGrpSpPr>
                <p:nvPr/>
              </p:nvGrpSpPr>
              <p:grpSpPr bwMode="auto">
                <a:xfrm flipV="1">
                  <a:off x="1552" y="4288"/>
                  <a:ext cx="168" cy="304"/>
                  <a:chOff x="1552" y="4072"/>
                  <a:chExt cx="168" cy="304"/>
                </a:xfrm>
              </p:grpSpPr>
              <p:sp>
                <p:nvSpPr>
                  <p:cNvPr id="180306" name="Line 82"/>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07" name="Line 83"/>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08" name="Line 84"/>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309" name="Group 85"/>
              <p:cNvGrpSpPr>
                <a:grpSpLocks/>
              </p:cNvGrpSpPr>
              <p:nvPr/>
            </p:nvGrpSpPr>
            <p:grpSpPr bwMode="auto">
              <a:xfrm rot="4942160">
                <a:off x="4964" y="1098"/>
                <a:ext cx="66" cy="227"/>
                <a:chOff x="1552" y="4072"/>
                <a:chExt cx="168" cy="520"/>
              </a:xfrm>
            </p:grpSpPr>
            <p:grpSp>
              <p:nvGrpSpPr>
                <p:cNvPr id="180310" name="Group 86"/>
                <p:cNvGrpSpPr>
                  <a:grpSpLocks/>
                </p:cNvGrpSpPr>
                <p:nvPr/>
              </p:nvGrpSpPr>
              <p:grpSpPr bwMode="auto">
                <a:xfrm>
                  <a:off x="1552" y="4072"/>
                  <a:ext cx="168" cy="304"/>
                  <a:chOff x="1552" y="4072"/>
                  <a:chExt cx="168" cy="304"/>
                </a:xfrm>
              </p:grpSpPr>
              <p:sp>
                <p:nvSpPr>
                  <p:cNvPr id="180311" name="Line 87"/>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12" name="Line 88"/>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13" name="Line 89"/>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314" name="Group 90"/>
                <p:cNvGrpSpPr>
                  <a:grpSpLocks/>
                </p:cNvGrpSpPr>
                <p:nvPr/>
              </p:nvGrpSpPr>
              <p:grpSpPr bwMode="auto">
                <a:xfrm flipV="1">
                  <a:off x="1552" y="4288"/>
                  <a:ext cx="168" cy="304"/>
                  <a:chOff x="1552" y="4072"/>
                  <a:chExt cx="168" cy="304"/>
                </a:xfrm>
              </p:grpSpPr>
              <p:sp>
                <p:nvSpPr>
                  <p:cNvPr id="180315" name="Line 91"/>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16" name="Line 92"/>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17" name="Line 93"/>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180318" name="Group 94"/>
            <p:cNvGrpSpPr>
              <a:grpSpLocks/>
            </p:cNvGrpSpPr>
            <p:nvPr/>
          </p:nvGrpSpPr>
          <p:grpSpPr bwMode="auto">
            <a:xfrm>
              <a:off x="844" y="1014"/>
              <a:ext cx="245" cy="245"/>
              <a:chOff x="5020" y="1358"/>
              <a:chExt cx="245" cy="245"/>
            </a:xfrm>
          </p:grpSpPr>
          <p:grpSp>
            <p:nvGrpSpPr>
              <p:cNvPr id="180319" name="Group 95"/>
              <p:cNvGrpSpPr>
                <a:grpSpLocks/>
              </p:cNvGrpSpPr>
              <p:nvPr/>
            </p:nvGrpSpPr>
            <p:grpSpPr bwMode="auto">
              <a:xfrm rot="20257840" flipH="1">
                <a:off x="5103" y="1371"/>
                <a:ext cx="79" cy="221"/>
                <a:chOff x="1552" y="4072"/>
                <a:chExt cx="168" cy="520"/>
              </a:xfrm>
            </p:grpSpPr>
            <p:grpSp>
              <p:nvGrpSpPr>
                <p:cNvPr id="180320" name="Group 96"/>
                <p:cNvGrpSpPr>
                  <a:grpSpLocks/>
                </p:cNvGrpSpPr>
                <p:nvPr/>
              </p:nvGrpSpPr>
              <p:grpSpPr bwMode="auto">
                <a:xfrm>
                  <a:off x="1552" y="4072"/>
                  <a:ext cx="168" cy="304"/>
                  <a:chOff x="1552" y="4072"/>
                  <a:chExt cx="168" cy="304"/>
                </a:xfrm>
              </p:grpSpPr>
              <p:sp>
                <p:nvSpPr>
                  <p:cNvPr id="180321" name="Line 97"/>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22" name="Line 98"/>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23" name="Line 99"/>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324" name="Group 100"/>
                <p:cNvGrpSpPr>
                  <a:grpSpLocks/>
                </p:cNvGrpSpPr>
                <p:nvPr/>
              </p:nvGrpSpPr>
              <p:grpSpPr bwMode="auto">
                <a:xfrm flipV="1">
                  <a:off x="1552" y="4288"/>
                  <a:ext cx="168" cy="304"/>
                  <a:chOff x="1552" y="4072"/>
                  <a:chExt cx="168" cy="304"/>
                </a:xfrm>
              </p:grpSpPr>
              <p:sp>
                <p:nvSpPr>
                  <p:cNvPr id="180325" name="Line 101"/>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26" name="Line 102"/>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27" name="Line 103"/>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328" name="Group 104"/>
              <p:cNvGrpSpPr>
                <a:grpSpLocks/>
              </p:cNvGrpSpPr>
              <p:nvPr/>
            </p:nvGrpSpPr>
            <p:grpSpPr bwMode="auto">
              <a:xfrm rot="2257841" flipH="1">
                <a:off x="5106" y="1358"/>
                <a:ext cx="72" cy="245"/>
                <a:chOff x="1552" y="4072"/>
                <a:chExt cx="168" cy="520"/>
              </a:xfrm>
            </p:grpSpPr>
            <p:grpSp>
              <p:nvGrpSpPr>
                <p:cNvPr id="180329" name="Group 105"/>
                <p:cNvGrpSpPr>
                  <a:grpSpLocks/>
                </p:cNvGrpSpPr>
                <p:nvPr/>
              </p:nvGrpSpPr>
              <p:grpSpPr bwMode="auto">
                <a:xfrm>
                  <a:off x="1552" y="4072"/>
                  <a:ext cx="168" cy="304"/>
                  <a:chOff x="1552" y="4072"/>
                  <a:chExt cx="168" cy="304"/>
                </a:xfrm>
              </p:grpSpPr>
              <p:sp>
                <p:nvSpPr>
                  <p:cNvPr id="180330" name="Line 106"/>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31" name="Line 107"/>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32" name="Line 108"/>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333" name="Group 109"/>
                <p:cNvGrpSpPr>
                  <a:grpSpLocks/>
                </p:cNvGrpSpPr>
                <p:nvPr/>
              </p:nvGrpSpPr>
              <p:grpSpPr bwMode="auto">
                <a:xfrm flipV="1">
                  <a:off x="1552" y="4288"/>
                  <a:ext cx="168" cy="304"/>
                  <a:chOff x="1552" y="4072"/>
                  <a:chExt cx="168" cy="304"/>
                </a:xfrm>
              </p:grpSpPr>
              <p:sp>
                <p:nvSpPr>
                  <p:cNvPr id="180334" name="Line 110"/>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35" name="Line 111"/>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36" name="Line 112"/>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337" name="Group 113"/>
              <p:cNvGrpSpPr>
                <a:grpSpLocks/>
              </p:cNvGrpSpPr>
              <p:nvPr/>
            </p:nvGrpSpPr>
            <p:grpSpPr bwMode="auto">
              <a:xfrm rot="16657840" flipH="1">
                <a:off x="5107" y="1359"/>
                <a:ext cx="72" cy="245"/>
                <a:chOff x="1552" y="4072"/>
                <a:chExt cx="168" cy="520"/>
              </a:xfrm>
            </p:grpSpPr>
            <p:grpSp>
              <p:nvGrpSpPr>
                <p:cNvPr id="180338" name="Group 114"/>
                <p:cNvGrpSpPr>
                  <a:grpSpLocks/>
                </p:cNvGrpSpPr>
                <p:nvPr/>
              </p:nvGrpSpPr>
              <p:grpSpPr bwMode="auto">
                <a:xfrm>
                  <a:off x="1552" y="4072"/>
                  <a:ext cx="168" cy="304"/>
                  <a:chOff x="1552" y="4072"/>
                  <a:chExt cx="168" cy="304"/>
                </a:xfrm>
              </p:grpSpPr>
              <p:sp>
                <p:nvSpPr>
                  <p:cNvPr id="180339" name="Line 115"/>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40" name="Line 116"/>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41" name="Line 117"/>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342" name="Group 118"/>
                <p:cNvGrpSpPr>
                  <a:grpSpLocks/>
                </p:cNvGrpSpPr>
                <p:nvPr/>
              </p:nvGrpSpPr>
              <p:grpSpPr bwMode="auto">
                <a:xfrm flipV="1">
                  <a:off x="1552" y="4288"/>
                  <a:ext cx="168" cy="304"/>
                  <a:chOff x="1552" y="4072"/>
                  <a:chExt cx="168" cy="304"/>
                </a:xfrm>
              </p:grpSpPr>
              <p:sp>
                <p:nvSpPr>
                  <p:cNvPr id="180343" name="Line 119"/>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44" name="Line 120"/>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45" name="Line 121"/>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180346" name="Group 122"/>
            <p:cNvGrpSpPr>
              <a:grpSpLocks/>
            </p:cNvGrpSpPr>
            <p:nvPr/>
          </p:nvGrpSpPr>
          <p:grpSpPr bwMode="auto">
            <a:xfrm>
              <a:off x="1206" y="952"/>
              <a:ext cx="227" cy="227"/>
              <a:chOff x="5267" y="1106"/>
              <a:chExt cx="227" cy="227"/>
            </a:xfrm>
          </p:grpSpPr>
          <p:grpSp>
            <p:nvGrpSpPr>
              <p:cNvPr id="180347" name="Group 123"/>
              <p:cNvGrpSpPr>
                <a:grpSpLocks/>
              </p:cNvGrpSpPr>
              <p:nvPr/>
            </p:nvGrpSpPr>
            <p:grpSpPr bwMode="auto">
              <a:xfrm rot="1342160" flipH="1" flipV="1">
                <a:off x="5344" y="1118"/>
                <a:ext cx="73" cy="204"/>
                <a:chOff x="1552" y="4072"/>
                <a:chExt cx="168" cy="520"/>
              </a:xfrm>
            </p:grpSpPr>
            <p:grpSp>
              <p:nvGrpSpPr>
                <p:cNvPr id="180348" name="Group 124"/>
                <p:cNvGrpSpPr>
                  <a:grpSpLocks/>
                </p:cNvGrpSpPr>
                <p:nvPr/>
              </p:nvGrpSpPr>
              <p:grpSpPr bwMode="auto">
                <a:xfrm>
                  <a:off x="1552" y="4072"/>
                  <a:ext cx="168" cy="304"/>
                  <a:chOff x="1552" y="4072"/>
                  <a:chExt cx="168" cy="304"/>
                </a:xfrm>
              </p:grpSpPr>
              <p:sp>
                <p:nvSpPr>
                  <p:cNvPr id="180349" name="Line 125"/>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50" name="Line 126"/>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51" name="Line 127"/>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352" name="Group 128"/>
                <p:cNvGrpSpPr>
                  <a:grpSpLocks/>
                </p:cNvGrpSpPr>
                <p:nvPr/>
              </p:nvGrpSpPr>
              <p:grpSpPr bwMode="auto">
                <a:xfrm flipV="1">
                  <a:off x="1552" y="4288"/>
                  <a:ext cx="168" cy="304"/>
                  <a:chOff x="1552" y="4072"/>
                  <a:chExt cx="168" cy="304"/>
                </a:xfrm>
              </p:grpSpPr>
              <p:sp>
                <p:nvSpPr>
                  <p:cNvPr id="180353" name="Line 129"/>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54" name="Line 130"/>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55" name="Line 131"/>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356" name="Group 132"/>
              <p:cNvGrpSpPr>
                <a:grpSpLocks/>
              </p:cNvGrpSpPr>
              <p:nvPr/>
            </p:nvGrpSpPr>
            <p:grpSpPr bwMode="auto">
              <a:xfrm rot="19342159" flipH="1" flipV="1">
                <a:off x="5347" y="1106"/>
                <a:ext cx="66" cy="227"/>
                <a:chOff x="1552" y="4072"/>
                <a:chExt cx="168" cy="520"/>
              </a:xfrm>
            </p:grpSpPr>
            <p:grpSp>
              <p:nvGrpSpPr>
                <p:cNvPr id="180357" name="Group 133"/>
                <p:cNvGrpSpPr>
                  <a:grpSpLocks/>
                </p:cNvGrpSpPr>
                <p:nvPr/>
              </p:nvGrpSpPr>
              <p:grpSpPr bwMode="auto">
                <a:xfrm>
                  <a:off x="1552" y="4072"/>
                  <a:ext cx="168" cy="304"/>
                  <a:chOff x="1552" y="4072"/>
                  <a:chExt cx="168" cy="304"/>
                </a:xfrm>
              </p:grpSpPr>
              <p:sp>
                <p:nvSpPr>
                  <p:cNvPr id="180358" name="Line 134"/>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59" name="Line 135"/>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60" name="Line 136"/>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361" name="Group 137"/>
                <p:cNvGrpSpPr>
                  <a:grpSpLocks/>
                </p:cNvGrpSpPr>
                <p:nvPr/>
              </p:nvGrpSpPr>
              <p:grpSpPr bwMode="auto">
                <a:xfrm flipV="1">
                  <a:off x="1552" y="4288"/>
                  <a:ext cx="168" cy="304"/>
                  <a:chOff x="1552" y="4072"/>
                  <a:chExt cx="168" cy="304"/>
                </a:xfrm>
              </p:grpSpPr>
              <p:sp>
                <p:nvSpPr>
                  <p:cNvPr id="180362" name="Line 138"/>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63" name="Line 139"/>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64" name="Line 140"/>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365" name="Group 141"/>
              <p:cNvGrpSpPr>
                <a:grpSpLocks/>
              </p:cNvGrpSpPr>
              <p:nvPr/>
            </p:nvGrpSpPr>
            <p:grpSpPr bwMode="auto">
              <a:xfrm rot="4942160" flipH="1" flipV="1">
                <a:off x="5348" y="1106"/>
                <a:ext cx="66" cy="227"/>
                <a:chOff x="1552" y="4072"/>
                <a:chExt cx="168" cy="520"/>
              </a:xfrm>
            </p:grpSpPr>
            <p:grpSp>
              <p:nvGrpSpPr>
                <p:cNvPr id="180366" name="Group 142"/>
                <p:cNvGrpSpPr>
                  <a:grpSpLocks/>
                </p:cNvGrpSpPr>
                <p:nvPr/>
              </p:nvGrpSpPr>
              <p:grpSpPr bwMode="auto">
                <a:xfrm>
                  <a:off x="1552" y="4072"/>
                  <a:ext cx="168" cy="304"/>
                  <a:chOff x="1552" y="4072"/>
                  <a:chExt cx="168" cy="304"/>
                </a:xfrm>
              </p:grpSpPr>
              <p:sp>
                <p:nvSpPr>
                  <p:cNvPr id="180367" name="Line 143"/>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68" name="Line 144"/>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69" name="Line 145"/>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370" name="Group 146"/>
                <p:cNvGrpSpPr>
                  <a:grpSpLocks/>
                </p:cNvGrpSpPr>
                <p:nvPr/>
              </p:nvGrpSpPr>
              <p:grpSpPr bwMode="auto">
                <a:xfrm flipV="1">
                  <a:off x="1552" y="4288"/>
                  <a:ext cx="168" cy="304"/>
                  <a:chOff x="1552" y="4072"/>
                  <a:chExt cx="168" cy="304"/>
                </a:xfrm>
              </p:grpSpPr>
              <p:sp>
                <p:nvSpPr>
                  <p:cNvPr id="180371" name="Line 147"/>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72" name="Line 148"/>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73" name="Line 149"/>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180374" name="Group 150"/>
            <p:cNvGrpSpPr>
              <a:grpSpLocks/>
            </p:cNvGrpSpPr>
            <p:nvPr/>
          </p:nvGrpSpPr>
          <p:grpSpPr bwMode="auto">
            <a:xfrm>
              <a:off x="1522" y="875"/>
              <a:ext cx="227" cy="227"/>
              <a:chOff x="5267" y="1106"/>
              <a:chExt cx="227" cy="227"/>
            </a:xfrm>
          </p:grpSpPr>
          <p:grpSp>
            <p:nvGrpSpPr>
              <p:cNvPr id="180375" name="Group 151"/>
              <p:cNvGrpSpPr>
                <a:grpSpLocks/>
              </p:cNvGrpSpPr>
              <p:nvPr/>
            </p:nvGrpSpPr>
            <p:grpSpPr bwMode="auto">
              <a:xfrm rot="1342160" flipH="1" flipV="1">
                <a:off x="5344" y="1118"/>
                <a:ext cx="73" cy="204"/>
                <a:chOff x="1552" y="4072"/>
                <a:chExt cx="168" cy="520"/>
              </a:xfrm>
            </p:grpSpPr>
            <p:grpSp>
              <p:nvGrpSpPr>
                <p:cNvPr id="180376" name="Group 152"/>
                <p:cNvGrpSpPr>
                  <a:grpSpLocks/>
                </p:cNvGrpSpPr>
                <p:nvPr/>
              </p:nvGrpSpPr>
              <p:grpSpPr bwMode="auto">
                <a:xfrm>
                  <a:off x="1552" y="4072"/>
                  <a:ext cx="168" cy="304"/>
                  <a:chOff x="1552" y="4072"/>
                  <a:chExt cx="168" cy="304"/>
                </a:xfrm>
              </p:grpSpPr>
              <p:sp>
                <p:nvSpPr>
                  <p:cNvPr id="180377" name="Line 153"/>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78" name="Line 154"/>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79" name="Line 155"/>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380" name="Group 156"/>
                <p:cNvGrpSpPr>
                  <a:grpSpLocks/>
                </p:cNvGrpSpPr>
                <p:nvPr/>
              </p:nvGrpSpPr>
              <p:grpSpPr bwMode="auto">
                <a:xfrm flipV="1">
                  <a:off x="1552" y="4288"/>
                  <a:ext cx="168" cy="304"/>
                  <a:chOff x="1552" y="4072"/>
                  <a:chExt cx="168" cy="304"/>
                </a:xfrm>
              </p:grpSpPr>
              <p:sp>
                <p:nvSpPr>
                  <p:cNvPr id="180381" name="Line 157"/>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82" name="Line 158"/>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83" name="Line 159"/>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384" name="Group 160"/>
              <p:cNvGrpSpPr>
                <a:grpSpLocks/>
              </p:cNvGrpSpPr>
              <p:nvPr/>
            </p:nvGrpSpPr>
            <p:grpSpPr bwMode="auto">
              <a:xfrm rot="19342159" flipH="1" flipV="1">
                <a:off x="5347" y="1106"/>
                <a:ext cx="66" cy="227"/>
                <a:chOff x="1552" y="4072"/>
                <a:chExt cx="168" cy="520"/>
              </a:xfrm>
            </p:grpSpPr>
            <p:grpSp>
              <p:nvGrpSpPr>
                <p:cNvPr id="180385" name="Group 161"/>
                <p:cNvGrpSpPr>
                  <a:grpSpLocks/>
                </p:cNvGrpSpPr>
                <p:nvPr/>
              </p:nvGrpSpPr>
              <p:grpSpPr bwMode="auto">
                <a:xfrm>
                  <a:off x="1552" y="4072"/>
                  <a:ext cx="168" cy="304"/>
                  <a:chOff x="1552" y="4072"/>
                  <a:chExt cx="168" cy="304"/>
                </a:xfrm>
              </p:grpSpPr>
              <p:sp>
                <p:nvSpPr>
                  <p:cNvPr id="180386" name="Line 162"/>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87" name="Line 163"/>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88" name="Line 164"/>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389" name="Group 165"/>
                <p:cNvGrpSpPr>
                  <a:grpSpLocks/>
                </p:cNvGrpSpPr>
                <p:nvPr/>
              </p:nvGrpSpPr>
              <p:grpSpPr bwMode="auto">
                <a:xfrm flipV="1">
                  <a:off x="1552" y="4288"/>
                  <a:ext cx="168" cy="304"/>
                  <a:chOff x="1552" y="4072"/>
                  <a:chExt cx="168" cy="304"/>
                </a:xfrm>
              </p:grpSpPr>
              <p:sp>
                <p:nvSpPr>
                  <p:cNvPr id="180390" name="Line 166"/>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91" name="Line 167"/>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92" name="Line 168"/>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393" name="Group 169"/>
              <p:cNvGrpSpPr>
                <a:grpSpLocks/>
              </p:cNvGrpSpPr>
              <p:nvPr/>
            </p:nvGrpSpPr>
            <p:grpSpPr bwMode="auto">
              <a:xfrm rot="4942160" flipH="1" flipV="1">
                <a:off x="5348" y="1106"/>
                <a:ext cx="66" cy="227"/>
                <a:chOff x="1552" y="4072"/>
                <a:chExt cx="168" cy="520"/>
              </a:xfrm>
            </p:grpSpPr>
            <p:grpSp>
              <p:nvGrpSpPr>
                <p:cNvPr id="180394" name="Group 170"/>
                <p:cNvGrpSpPr>
                  <a:grpSpLocks/>
                </p:cNvGrpSpPr>
                <p:nvPr/>
              </p:nvGrpSpPr>
              <p:grpSpPr bwMode="auto">
                <a:xfrm>
                  <a:off x="1552" y="4072"/>
                  <a:ext cx="168" cy="304"/>
                  <a:chOff x="1552" y="4072"/>
                  <a:chExt cx="168" cy="304"/>
                </a:xfrm>
              </p:grpSpPr>
              <p:sp>
                <p:nvSpPr>
                  <p:cNvPr id="180395" name="Line 171"/>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96" name="Line 172"/>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397" name="Line 173"/>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398" name="Group 174"/>
                <p:cNvGrpSpPr>
                  <a:grpSpLocks/>
                </p:cNvGrpSpPr>
                <p:nvPr/>
              </p:nvGrpSpPr>
              <p:grpSpPr bwMode="auto">
                <a:xfrm flipV="1">
                  <a:off x="1552" y="4288"/>
                  <a:ext cx="168" cy="304"/>
                  <a:chOff x="1552" y="4072"/>
                  <a:chExt cx="168" cy="304"/>
                </a:xfrm>
              </p:grpSpPr>
              <p:sp>
                <p:nvSpPr>
                  <p:cNvPr id="180399" name="Line 175"/>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00" name="Line 176"/>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01" name="Line 177"/>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180402" name="Group 178"/>
            <p:cNvGrpSpPr>
              <a:grpSpLocks/>
            </p:cNvGrpSpPr>
            <p:nvPr/>
          </p:nvGrpSpPr>
          <p:grpSpPr bwMode="auto">
            <a:xfrm>
              <a:off x="1820" y="846"/>
              <a:ext cx="227" cy="227"/>
              <a:chOff x="5267" y="1106"/>
              <a:chExt cx="227" cy="227"/>
            </a:xfrm>
          </p:grpSpPr>
          <p:grpSp>
            <p:nvGrpSpPr>
              <p:cNvPr id="180403" name="Group 179"/>
              <p:cNvGrpSpPr>
                <a:grpSpLocks/>
              </p:cNvGrpSpPr>
              <p:nvPr/>
            </p:nvGrpSpPr>
            <p:grpSpPr bwMode="auto">
              <a:xfrm rot="1342160" flipH="1" flipV="1">
                <a:off x="5344" y="1118"/>
                <a:ext cx="73" cy="204"/>
                <a:chOff x="1552" y="4072"/>
                <a:chExt cx="168" cy="520"/>
              </a:xfrm>
            </p:grpSpPr>
            <p:grpSp>
              <p:nvGrpSpPr>
                <p:cNvPr id="180404" name="Group 180"/>
                <p:cNvGrpSpPr>
                  <a:grpSpLocks/>
                </p:cNvGrpSpPr>
                <p:nvPr/>
              </p:nvGrpSpPr>
              <p:grpSpPr bwMode="auto">
                <a:xfrm>
                  <a:off x="1552" y="4072"/>
                  <a:ext cx="168" cy="304"/>
                  <a:chOff x="1552" y="4072"/>
                  <a:chExt cx="168" cy="304"/>
                </a:xfrm>
              </p:grpSpPr>
              <p:sp>
                <p:nvSpPr>
                  <p:cNvPr id="180405" name="Line 181"/>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06" name="Line 182"/>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07" name="Line 183"/>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408" name="Group 184"/>
                <p:cNvGrpSpPr>
                  <a:grpSpLocks/>
                </p:cNvGrpSpPr>
                <p:nvPr/>
              </p:nvGrpSpPr>
              <p:grpSpPr bwMode="auto">
                <a:xfrm flipV="1">
                  <a:off x="1552" y="4288"/>
                  <a:ext cx="168" cy="304"/>
                  <a:chOff x="1552" y="4072"/>
                  <a:chExt cx="168" cy="304"/>
                </a:xfrm>
              </p:grpSpPr>
              <p:sp>
                <p:nvSpPr>
                  <p:cNvPr id="180409" name="Line 185"/>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10" name="Line 186"/>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11" name="Line 187"/>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412" name="Group 188"/>
              <p:cNvGrpSpPr>
                <a:grpSpLocks/>
              </p:cNvGrpSpPr>
              <p:nvPr/>
            </p:nvGrpSpPr>
            <p:grpSpPr bwMode="auto">
              <a:xfrm rot="19342159" flipH="1" flipV="1">
                <a:off x="5347" y="1106"/>
                <a:ext cx="66" cy="227"/>
                <a:chOff x="1552" y="4072"/>
                <a:chExt cx="168" cy="520"/>
              </a:xfrm>
            </p:grpSpPr>
            <p:grpSp>
              <p:nvGrpSpPr>
                <p:cNvPr id="180413" name="Group 189"/>
                <p:cNvGrpSpPr>
                  <a:grpSpLocks/>
                </p:cNvGrpSpPr>
                <p:nvPr/>
              </p:nvGrpSpPr>
              <p:grpSpPr bwMode="auto">
                <a:xfrm>
                  <a:off x="1552" y="4072"/>
                  <a:ext cx="168" cy="304"/>
                  <a:chOff x="1552" y="4072"/>
                  <a:chExt cx="168" cy="304"/>
                </a:xfrm>
              </p:grpSpPr>
              <p:sp>
                <p:nvSpPr>
                  <p:cNvPr id="180414" name="Line 190"/>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15" name="Line 191"/>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16" name="Line 192"/>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417" name="Group 193"/>
                <p:cNvGrpSpPr>
                  <a:grpSpLocks/>
                </p:cNvGrpSpPr>
                <p:nvPr/>
              </p:nvGrpSpPr>
              <p:grpSpPr bwMode="auto">
                <a:xfrm flipV="1">
                  <a:off x="1552" y="4288"/>
                  <a:ext cx="168" cy="304"/>
                  <a:chOff x="1552" y="4072"/>
                  <a:chExt cx="168" cy="304"/>
                </a:xfrm>
              </p:grpSpPr>
              <p:sp>
                <p:nvSpPr>
                  <p:cNvPr id="180418" name="Line 194"/>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19" name="Line 195"/>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20" name="Line 196"/>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421" name="Group 197"/>
              <p:cNvGrpSpPr>
                <a:grpSpLocks/>
              </p:cNvGrpSpPr>
              <p:nvPr/>
            </p:nvGrpSpPr>
            <p:grpSpPr bwMode="auto">
              <a:xfrm rot="4942160" flipH="1" flipV="1">
                <a:off x="5348" y="1106"/>
                <a:ext cx="66" cy="227"/>
                <a:chOff x="1552" y="4072"/>
                <a:chExt cx="168" cy="520"/>
              </a:xfrm>
            </p:grpSpPr>
            <p:grpSp>
              <p:nvGrpSpPr>
                <p:cNvPr id="180422" name="Group 198"/>
                <p:cNvGrpSpPr>
                  <a:grpSpLocks/>
                </p:cNvGrpSpPr>
                <p:nvPr/>
              </p:nvGrpSpPr>
              <p:grpSpPr bwMode="auto">
                <a:xfrm>
                  <a:off x="1552" y="4072"/>
                  <a:ext cx="168" cy="304"/>
                  <a:chOff x="1552" y="4072"/>
                  <a:chExt cx="168" cy="304"/>
                </a:xfrm>
              </p:grpSpPr>
              <p:sp>
                <p:nvSpPr>
                  <p:cNvPr id="180423" name="Line 199"/>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24" name="Line 200"/>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25" name="Line 201"/>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426" name="Group 202"/>
                <p:cNvGrpSpPr>
                  <a:grpSpLocks/>
                </p:cNvGrpSpPr>
                <p:nvPr/>
              </p:nvGrpSpPr>
              <p:grpSpPr bwMode="auto">
                <a:xfrm flipV="1">
                  <a:off x="1552" y="4288"/>
                  <a:ext cx="168" cy="304"/>
                  <a:chOff x="1552" y="4072"/>
                  <a:chExt cx="168" cy="304"/>
                </a:xfrm>
              </p:grpSpPr>
              <p:sp>
                <p:nvSpPr>
                  <p:cNvPr id="180427" name="Line 203"/>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28" name="Line 204"/>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29" name="Line 205"/>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180430" name="Group 206"/>
            <p:cNvGrpSpPr>
              <a:grpSpLocks/>
            </p:cNvGrpSpPr>
            <p:nvPr/>
          </p:nvGrpSpPr>
          <p:grpSpPr bwMode="auto">
            <a:xfrm>
              <a:off x="2137" y="798"/>
              <a:ext cx="227" cy="227"/>
              <a:chOff x="5267" y="1106"/>
              <a:chExt cx="227" cy="227"/>
            </a:xfrm>
          </p:grpSpPr>
          <p:grpSp>
            <p:nvGrpSpPr>
              <p:cNvPr id="180431" name="Group 207"/>
              <p:cNvGrpSpPr>
                <a:grpSpLocks/>
              </p:cNvGrpSpPr>
              <p:nvPr/>
            </p:nvGrpSpPr>
            <p:grpSpPr bwMode="auto">
              <a:xfrm rot="1342160" flipH="1" flipV="1">
                <a:off x="5344" y="1118"/>
                <a:ext cx="73" cy="204"/>
                <a:chOff x="1552" y="4072"/>
                <a:chExt cx="168" cy="520"/>
              </a:xfrm>
            </p:grpSpPr>
            <p:grpSp>
              <p:nvGrpSpPr>
                <p:cNvPr id="180432" name="Group 208"/>
                <p:cNvGrpSpPr>
                  <a:grpSpLocks/>
                </p:cNvGrpSpPr>
                <p:nvPr/>
              </p:nvGrpSpPr>
              <p:grpSpPr bwMode="auto">
                <a:xfrm>
                  <a:off x="1552" y="4072"/>
                  <a:ext cx="168" cy="304"/>
                  <a:chOff x="1552" y="4072"/>
                  <a:chExt cx="168" cy="304"/>
                </a:xfrm>
              </p:grpSpPr>
              <p:sp>
                <p:nvSpPr>
                  <p:cNvPr id="180433" name="Line 209"/>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34" name="Line 210"/>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35" name="Line 211"/>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436" name="Group 212"/>
                <p:cNvGrpSpPr>
                  <a:grpSpLocks/>
                </p:cNvGrpSpPr>
                <p:nvPr/>
              </p:nvGrpSpPr>
              <p:grpSpPr bwMode="auto">
                <a:xfrm flipV="1">
                  <a:off x="1552" y="4288"/>
                  <a:ext cx="168" cy="304"/>
                  <a:chOff x="1552" y="4072"/>
                  <a:chExt cx="168" cy="304"/>
                </a:xfrm>
              </p:grpSpPr>
              <p:sp>
                <p:nvSpPr>
                  <p:cNvPr id="180437" name="Line 213"/>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38" name="Line 214"/>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39" name="Line 215"/>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440" name="Group 216"/>
              <p:cNvGrpSpPr>
                <a:grpSpLocks/>
              </p:cNvGrpSpPr>
              <p:nvPr/>
            </p:nvGrpSpPr>
            <p:grpSpPr bwMode="auto">
              <a:xfrm rot="19342159" flipH="1" flipV="1">
                <a:off x="5347" y="1106"/>
                <a:ext cx="66" cy="227"/>
                <a:chOff x="1552" y="4072"/>
                <a:chExt cx="168" cy="520"/>
              </a:xfrm>
            </p:grpSpPr>
            <p:grpSp>
              <p:nvGrpSpPr>
                <p:cNvPr id="180441" name="Group 217"/>
                <p:cNvGrpSpPr>
                  <a:grpSpLocks/>
                </p:cNvGrpSpPr>
                <p:nvPr/>
              </p:nvGrpSpPr>
              <p:grpSpPr bwMode="auto">
                <a:xfrm>
                  <a:off x="1552" y="4072"/>
                  <a:ext cx="168" cy="304"/>
                  <a:chOff x="1552" y="4072"/>
                  <a:chExt cx="168" cy="304"/>
                </a:xfrm>
              </p:grpSpPr>
              <p:sp>
                <p:nvSpPr>
                  <p:cNvPr id="180442" name="Line 218"/>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43" name="Line 219"/>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44" name="Line 220"/>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445" name="Group 221"/>
                <p:cNvGrpSpPr>
                  <a:grpSpLocks/>
                </p:cNvGrpSpPr>
                <p:nvPr/>
              </p:nvGrpSpPr>
              <p:grpSpPr bwMode="auto">
                <a:xfrm flipV="1">
                  <a:off x="1552" y="4288"/>
                  <a:ext cx="168" cy="304"/>
                  <a:chOff x="1552" y="4072"/>
                  <a:chExt cx="168" cy="304"/>
                </a:xfrm>
              </p:grpSpPr>
              <p:sp>
                <p:nvSpPr>
                  <p:cNvPr id="180446" name="Line 222"/>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47" name="Line 223"/>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48" name="Line 224"/>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449" name="Group 225"/>
              <p:cNvGrpSpPr>
                <a:grpSpLocks/>
              </p:cNvGrpSpPr>
              <p:nvPr/>
            </p:nvGrpSpPr>
            <p:grpSpPr bwMode="auto">
              <a:xfrm rot="4942160" flipH="1" flipV="1">
                <a:off x="5348" y="1106"/>
                <a:ext cx="66" cy="227"/>
                <a:chOff x="1552" y="4072"/>
                <a:chExt cx="168" cy="520"/>
              </a:xfrm>
            </p:grpSpPr>
            <p:grpSp>
              <p:nvGrpSpPr>
                <p:cNvPr id="180450" name="Group 226"/>
                <p:cNvGrpSpPr>
                  <a:grpSpLocks/>
                </p:cNvGrpSpPr>
                <p:nvPr/>
              </p:nvGrpSpPr>
              <p:grpSpPr bwMode="auto">
                <a:xfrm>
                  <a:off x="1552" y="4072"/>
                  <a:ext cx="168" cy="304"/>
                  <a:chOff x="1552" y="4072"/>
                  <a:chExt cx="168" cy="304"/>
                </a:xfrm>
              </p:grpSpPr>
              <p:sp>
                <p:nvSpPr>
                  <p:cNvPr id="180451" name="Line 227"/>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52" name="Line 228"/>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53" name="Line 229"/>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454" name="Group 230"/>
                <p:cNvGrpSpPr>
                  <a:grpSpLocks/>
                </p:cNvGrpSpPr>
                <p:nvPr/>
              </p:nvGrpSpPr>
              <p:grpSpPr bwMode="auto">
                <a:xfrm flipV="1">
                  <a:off x="1552" y="4288"/>
                  <a:ext cx="168" cy="304"/>
                  <a:chOff x="1552" y="4072"/>
                  <a:chExt cx="168" cy="304"/>
                </a:xfrm>
              </p:grpSpPr>
              <p:sp>
                <p:nvSpPr>
                  <p:cNvPr id="180455" name="Line 231"/>
                  <p:cNvSpPr>
                    <a:spLocks noChangeShapeType="1"/>
                  </p:cNvSpPr>
                  <p:nvPr/>
                </p:nvSpPr>
                <p:spPr bwMode="auto">
                  <a:xfrm>
                    <a:off x="1632" y="4072"/>
                    <a:ext cx="0" cy="30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56" name="Line 232"/>
                  <p:cNvSpPr>
                    <a:spLocks noChangeShapeType="1"/>
                  </p:cNvSpPr>
                  <p:nvPr/>
                </p:nvSpPr>
                <p:spPr bwMode="auto">
                  <a:xfrm flipH="1">
                    <a:off x="1624" y="4096"/>
                    <a:ext cx="96" cy="12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57" name="Line 233"/>
                  <p:cNvSpPr>
                    <a:spLocks noChangeShapeType="1"/>
                  </p:cNvSpPr>
                  <p:nvPr/>
                </p:nvSpPr>
                <p:spPr bwMode="auto">
                  <a:xfrm flipH="1" flipV="1">
                    <a:off x="1552" y="4104"/>
                    <a:ext cx="80" cy="11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grpSp>
        <p:nvGrpSpPr>
          <p:cNvPr id="180458" name="Group 234"/>
          <p:cNvGrpSpPr>
            <a:grpSpLocks/>
          </p:cNvGrpSpPr>
          <p:nvPr/>
        </p:nvGrpSpPr>
        <p:grpSpPr bwMode="auto">
          <a:xfrm>
            <a:off x="11154489" y="3150736"/>
            <a:ext cx="451287" cy="438004"/>
            <a:chOff x="3200" y="1326"/>
            <a:chExt cx="416" cy="420"/>
          </a:xfrm>
        </p:grpSpPr>
        <p:grpSp>
          <p:nvGrpSpPr>
            <p:cNvPr id="180459" name="Group 235"/>
            <p:cNvGrpSpPr>
              <a:grpSpLocks/>
            </p:cNvGrpSpPr>
            <p:nvPr/>
          </p:nvGrpSpPr>
          <p:grpSpPr bwMode="auto">
            <a:xfrm>
              <a:off x="3468" y="1326"/>
              <a:ext cx="148" cy="383"/>
              <a:chOff x="2348" y="2002"/>
              <a:chExt cx="148" cy="383"/>
            </a:xfrm>
          </p:grpSpPr>
          <p:grpSp>
            <p:nvGrpSpPr>
              <p:cNvPr id="180460" name="Group 236"/>
              <p:cNvGrpSpPr>
                <a:grpSpLocks/>
              </p:cNvGrpSpPr>
              <p:nvPr/>
            </p:nvGrpSpPr>
            <p:grpSpPr bwMode="auto">
              <a:xfrm>
                <a:off x="2348" y="2097"/>
                <a:ext cx="129" cy="288"/>
                <a:chOff x="1848" y="1903"/>
                <a:chExt cx="462" cy="1824"/>
              </a:xfrm>
            </p:grpSpPr>
            <p:grpSp>
              <p:nvGrpSpPr>
                <p:cNvPr id="180461" name="Group 237"/>
                <p:cNvGrpSpPr>
                  <a:grpSpLocks/>
                </p:cNvGrpSpPr>
                <p:nvPr/>
              </p:nvGrpSpPr>
              <p:grpSpPr bwMode="auto">
                <a:xfrm>
                  <a:off x="1848" y="2815"/>
                  <a:ext cx="462" cy="912"/>
                  <a:chOff x="1848" y="2815"/>
                  <a:chExt cx="462" cy="912"/>
                </a:xfrm>
              </p:grpSpPr>
              <p:sp>
                <p:nvSpPr>
                  <p:cNvPr id="180462" name="Arc 238"/>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63" name="Arc 239"/>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464" name="Group 240"/>
                <p:cNvGrpSpPr>
                  <a:grpSpLocks/>
                </p:cNvGrpSpPr>
                <p:nvPr/>
              </p:nvGrpSpPr>
              <p:grpSpPr bwMode="auto">
                <a:xfrm>
                  <a:off x="1848" y="1903"/>
                  <a:ext cx="462" cy="912"/>
                  <a:chOff x="1848" y="2815"/>
                  <a:chExt cx="462" cy="912"/>
                </a:xfrm>
              </p:grpSpPr>
              <p:sp>
                <p:nvSpPr>
                  <p:cNvPr id="180465" name="Arc 241"/>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66" name="Arc 242"/>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467" name="Group 243"/>
              <p:cNvGrpSpPr>
                <a:grpSpLocks/>
              </p:cNvGrpSpPr>
              <p:nvPr/>
            </p:nvGrpSpPr>
            <p:grpSpPr bwMode="auto">
              <a:xfrm>
                <a:off x="2348" y="2002"/>
                <a:ext cx="148" cy="381"/>
                <a:chOff x="2214" y="3346"/>
                <a:chExt cx="148" cy="381"/>
              </a:xfrm>
            </p:grpSpPr>
            <p:grpSp>
              <p:nvGrpSpPr>
                <p:cNvPr id="180468" name="Group 244"/>
                <p:cNvGrpSpPr>
                  <a:grpSpLocks/>
                </p:cNvGrpSpPr>
                <p:nvPr/>
              </p:nvGrpSpPr>
              <p:grpSpPr bwMode="auto">
                <a:xfrm>
                  <a:off x="2214" y="3439"/>
                  <a:ext cx="129" cy="288"/>
                  <a:chOff x="1848" y="1903"/>
                  <a:chExt cx="462" cy="1824"/>
                </a:xfrm>
              </p:grpSpPr>
              <p:grpSp>
                <p:nvGrpSpPr>
                  <p:cNvPr id="180469" name="Group 245"/>
                  <p:cNvGrpSpPr>
                    <a:grpSpLocks/>
                  </p:cNvGrpSpPr>
                  <p:nvPr/>
                </p:nvGrpSpPr>
                <p:grpSpPr bwMode="auto">
                  <a:xfrm>
                    <a:off x="1848" y="2815"/>
                    <a:ext cx="462" cy="912"/>
                    <a:chOff x="1848" y="2815"/>
                    <a:chExt cx="462" cy="912"/>
                  </a:xfrm>
                </p:grpSpPr>
                <p:sp>
                  <p:nvSpPr>
                    <p:cNvPr id="180470" name="Arc 246"/>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71" name="Arc 247"/>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472" name="Group 248"/>
                  <p:cNvGrpSpPr>
                    <a:grpSpLocks/>
                  </p:cNvGrpSpPr>
                  <p:nvPr/>
                </p:nvGrpSpPr>
                <p:grpSpPr bwMode="auto">
                  <a:xfrm>
                    <a:off x="1848" y="1903"/>
                    <a:ext cx="462" cy="912"/>
                    <a:chOff x="1848" y="2815"/>
                    <a:chExt cx="462" cy="912"/>
                  </a:xfrm>
                </p:grpSpPr>
                <p:sp>
                  <p:nvSpPr>
                    <p:cNvPr id="180473" name="Arc 249"/>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74" name="Arc 250"/>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180475" name="AutoShape 251"/>
                <p:cNvSpPr>
                  <a:spLocks noChangeArrowheads="1"/>
                </p:cNvSpPr>
                <p:nvPr/>
              </p:nvSpPr>
              <p:spPr bwMode="auto">
                <a:xfrm rot="-5386225">
                  <a:off x="2245" y="3316"/>
                  <a:ext cx="88" cy="147"/>
                </a:xfrm>
                <a:prstGeom prst="notchedRightArrow">
                  <a:avLst>
                    <a:gd name="adj1" fmla="val 50731"/>
                    <a:gd name="adj2" fmla="val 100000"/>
                  </a:avLst>
                </a:prstGeom>
                <a:solidFill>
                  <a:srgbClr val="00FFFF"/>
                </a:solidFill>
                <a:ln w="127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476" name="Group 252"/>
            <p:cNvGrpSpPr>
              <a:grpSpLocks/>
            </p:cNvGrpSpPr>
            <p:nvPr/>
          </p:nvGrpSpPr>
          <p:grpSpPr bwMode="auto">
            <a:xfrm>
              <a:off x="3200" y="1363"/>
              <a:ext cx="148" cy="383"/>
              <a:chOff x="2348" y="2002"/>
              <a:chExt cx="148" cy="383"/>
            </a:xfrm>
          </p:grpSpPr>
          <p:grpSp>
            <p:nvGrpSpPr>
              <p:cNvPr id="180477" name="Group 253"/>
              <p:cNvGrpSpPr>
                <a:grpSpLocks/>
              </p:cNvGrpSpPr>
              <p:nvPr/>
            </p:nvGrpSpPr>
            <p:grpSpPr bwMode="auto">
              <a:xfrm>
                <a:off x="2348" y="2097"/>
                <a:ext cx="129" cy="288"/>
                <a:chOff x="1848" y="1903"/>
                <a:chExt cx="462" cy="1824"/>
              </a:xfrm>
            </p:grpSpPr>
            <p:grpSp>
              <p:nvGrpSpPr>
                <p:cNvPr id="180478" name="Group 254"/>
                <p:cNvGrpSpPr>
                  <a:grpSpLocks/>
                </p:cNvGrpSpPr>
                <p:nvPr/>
              </p:nvGrpSpPr>
              <p:grpSpPr bwMode="auto">
                <a:xfrm>
                  <a:off x="1848" y="2815"/>
                  <a:ext cx="462" cy="912"/>
                  <a:chOff x="1848" y="2815"/>
                  <a:chExt cx="462" cy="912"/>
                </a:xfrm>
              </p:grpSpPr>
              <p:sp>
                <p:nvSpPr>
                  <p:cNvPr id="180479" name="Arc 255"/>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80" name="Arc 256"/>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481" name="Group 257"/>
                <p:cNvGrpSpPr>
                  <a:grpSpLocks/>
                </p:cNvGrpSpPr>
                <p:nvPr/>
              </p:nvGrpSpPr>
              <p:grpSpPr bwMode="auto">
                <a:xfrm>
                  <a:off x="1848" y="1903"/>
                  <a:ext cx="462" cy="912"/>
                  <a:chOff x="1848" y="2815"/>
                  <a:chExt cx="462" cy="912"/>
                </a:xfrm>
              </p:grpSpPr>
              <p:sp>
                <p:nvSpPr>
                  <p:cNvPr id="180482" name="Arc 258"/>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83" name="Arc 259"/>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484" name="Group 260"/>
              <p:cNvGrpSpPr>
                <a:grpSpLocks/>
              </p:cNvGrpSpPr>
              <p:nvPr/>
            </p:nvGrpSpPr>
            <p:grpSpPr bwMode="auto">
              <a:xfrm>
                <a:off x="2348" y="2002"/>
                <a:ext cx="148" cy="381"/>
                <a:chOff x="2214" y="3346"/>
                <a:chExt cx="148" cy="381"/>
              </a:xfrm>
            </p:grpSpPr>
            <p:grpSp>
              <p:nvGrpSpPr>
                <p:cNvPr id="180485" name="Group 261"/>
                <p:cNvGrpSpPr>
                  <a:grpSpLocks/>
                </p:cNvGrpSpPr>
                <p:nvPr/>
              </p:nvGrpSpPr>
              <p:grpSpPr bwMode="auto">
                <a:xfrm>
                  <a:off x="2214" y="3439"/>
                  <a:ext cx="129" cy="288"/>
                  <a:chOff x="1848" y="1903"/>
                  <a:chExt cx="462" cy="1824"/>
                </a:xfrm>
              </p:grpSpPr>
              <p:grpSp>
                <p:nvGrpSpPr>
                  <p:cNvPr id="180486" name="Group 262"/>
                  <p:cNvGrpSpPr>
                    <a:grpSpLocks/>
                  </p:cNvGrpSpPr>
                  <p:nvPr/>
                </p:nvGrpSpPr>
                <p:grpSpPr bwMode="auto">
                  <a:xfrm>
                    <a:off x="1848" y="2815"/>
                    <a:ext cx="462" cy="912"/>
                    <a:chOff x="1848" y="2815"/>
                    <a:chExt cx="462" cy="912"/>
                  </a:xfrm>
                </p:grpSpPr>
                <p:sp>
                  <p:nvSpPr>
                    <p:cNvPr id="180487" name="Arc 263"/>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88" name="Arc 264"/>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489" name="Group 265"/>
                  <p:cNvGrpSpPr>
                    <a:grpSpLocks/>
                  </p:cNvGrpSpPr>
                  <p:nvPr/>
                </p:nvGrpSpPr>
                <p:grpSpPr bwMode="auto">
                  <a:xfrm>
                    <a:off x="1848" y="1903"/>
                    <a:ext cx="462" cy="912"/>
                    <a:chOff x="1848" y="2815"/>
                    <a:chExt cx="462" cy="912"/>
                  </a:xfrm>
                </p:grpSpPr>
                <p:sp>
                  <p:nvSpPr>
                    <p:cNvPr id="180490" name="Arc 266"/>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91" name="Arc 267"/>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180492" name="AutoShape 268"/>
                <p:cNvSpPr>
                  <a:spLocks noChangeArrowheads="1"/>
                </p:cNvSpPr>
                <p:nvPr/>
              </p:nvSpPr>
              <p:spPr bwMode="auto">
                <a:xfrm rot="-5386225">
                  <a:off x="2245" y="3316"/>
                  <a:ext cx="88" cy="147"/>
                </a:xfrm>
                <a:prstGeom prst="notchedRightArrow">
                  <a:avLst>
                    <a:gd name="adj1" fmla="val 50731"/>
                    <a:gd name="adj2" fmla="val 100000"/>
                  </a:avLst>
                </a:prstGeom>
                <a:solidFill>
                  <a:srgbClr val="00FFFF"/>
                </a:solidFill>
                <a:ln w="127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180493" name="Group 269"/>
          <p:cNvGrpSpPr>
            <a:grpSpLocks/>
          </p:cNvGrpSpPr>
          <p:nvPr/>
        </p:nvGrpSpPr>
        <p:grpSpPr bwMode="auto">
          <a:xfrm>
            <a:off x="10597894" y="3018236"/>
            <a:ext cx="452814" cy="459247"/>
            <a:chOff x="2750" y="1094"/>
            <a:chExt cx="417" cy="441"/>
          </a:xfrm>
        </p:grpSpPr>
        <p:grpSp>
          <p:nvGrpSpPr>
            <p:cNvPr id="180494" name="Group 270"/>
            <p:cNvGrpSpPr>
              <a:grpSpLocks/>
            </p:cNvGrpSpPr>
            <p:nvPr/>
          </p:nvGrpSpPr>
          <p:grpSpPr bwMode="auto">
            <a:xfrm>
              <a:off x="2750" y="1152"/>
              <a:ext cx="148" cy="383"/>
              <a:chOff x="2348" y="2002"/>
              <a:chExt cx="148" cy="383"/>
            </a:xfrm>
          </p:grpSpPr>
          <p:grpSp>
            <p:nvGrpSpPr>
              <p:cNvPr id="180495" name="Group 271"/>
              <p:cNvGrpSpPr>
                <a:grpSpLocks/>
              </p:cNvGrpSpPr>
              <p:nvPr/>
            </p:nvGrpSpPr>
            <p:grpSpPr bwMode="auto">
              <a:xfrm>
                <a:off x="2348" y="2097"/>
                <a:ext cx="129" cy="288"/>
                <a:chOff x="1848" y="1903"/>
                <a:chExt cx="462" cy="1824"/>
              </a:xfrm>
            </p:grpSpPr>
            <p:grpSp>
              <p:nvGrpSpPr>
                <p:cNvPr id="180496" name="Group 272"/>
                <p:cNvGrpSpPr>
                  <a:grpSpLocks/>
                </p:cNvGrpSpPr>
                <p:nvPr/>
              </p:nvGrpSpPr>
              <p:grpSpPr bwMode="auto">
                <a:xfrm>
                  <a:off x="1848" y="2815"/>
                  <a:ext cx="462" cy="912"/>
                  <a:chOff x="1848" y="2815"/>
                  <a:chExt cx="462" cy="912"/>
                </a:xfrm>
              </p:grpSpPr>
              <p:sp>
                <p:nvSpPr>
                  <p:cNvPr id="180497" name="Arc 273"/>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498" name="Arc 274"/>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499" name="Group 275"/>
                <p:cNvGrpSpPr>
                  <a:grpSpLocks/>
                </p:cNvGrpSpPr>
                <p:nvPr/>
              </p:nvGrpSpPr>
              <p:grpSpPr bwMode="auto">
                <a:xfrm>
                  <a:off x="1848" y="1903"/>
                  <a:ext cx="462" cy="912"/>
                  <a:chOff x="1848" y="2815"/>
                  <a:chExt cx="462" cy="912"/>
                </a:xfrm>
              </p:grpSpPr>
              <p:sp>
                <p:nvSpPr>
                  <p:cNvPr id="180500" name="Arc 276"/>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501" name="Arc 277"/>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502" name="Group 278"/>
              <p:cNvGrpSpPr>
                <a:grpSpLocks/>
              </p:cNvGrpSpPr>
              <p:nvPr/>
            </p:nvGrpSpPr>
            <p:grpSpPr bwMode="auto">
              <a:xfrm>
                <a:off x="2348" y="2002"/>
                <a:ext cx="148" cy="381"/>
                <a:chOff x="2214" y="3346"/>
                <a:chExt cx="148" cy="381"/>
              </a:xfrm>
            </p:grpSpPr>
            <p:grpSp>
              <p:nvGrpSpPr>
                <p:cNvPr id="180503" name="Group 279"/>
                <p:cNvGrpSpPr>
                  <a:grpSpLocks/>
                </p:cNvGrpSpPr>
                <p:nvPr/>
              </p:nvGrpSpPr>
              <p:grpSpPr bwMode="auto">
                <a:xfrm>
                  <a:off x="2214" y="3439"/>
                  <a:ext cx="129" cy="288"/>
                  <a:chOff x="1848" y="1903"/>
                  <a:chExt cx="462" cy="1824"/>
                </a:xfrm>
              </p:grpSpPr>
              <p:grpSp>
                <p:nvGrpSpPr>
                  <p:cNvPr id="180504" name="Group 280"/>
                  <p:cNvGrpSpPr>
                    <a:grpSpLocks/>
                  </p:cNvGrpSpPr>
                  <p:nvPr/>
                </p:nvGrpSpPr>
                <p:grpSpPr bwMode="auto">
                  <a:xfrm>
                    <a:off x="1848" y="2815"/>
                    <a:ext cx="462" cy="912"/>
                    <a:chOff x="1848" y="2815"/>
                    <a:chExt cx="462" cy="912"/>
                  </a:xfrm>
                </p:grpSpPr>
                <p:sp>
                  <p:nvSpPr>
                    <p:cNvPr id="180505" name="Arc 281"/>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506" name="Arc 282"/>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507" name="Group 283"/>
                  <p:cNvGrpSpPr>
                    <a:grpSpLocks/>
                  </p:cNvGrpSpPr>
                  <p:nvPr/>
                </p:nvGrpSpPr>
                <p:grpSpPr bwMode="auto">
                  <a:xfrm>
                    <a:off x="1848" y="1903"/>
                    <a:ext cx="462" cy="912"/>
                    <a:chOff x="1848" y="2815"/>
                    <a:chExt cx="462" cy="912"/>
                  </a:xfrm>
                </p:grpSpPr>
                <p:sp>
                  <p:nvSpPr>
                    <p:cNvPr id="180508" name="Arc 284"/>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509" name="Arc 285"/>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180510" name="AutoShape 286"/>
                <p:cNvSpPr>
                  <a:spLocks noChangeArrowheads="1"/>
                </p:cNvSpPr>
                <p:nvPr/>
              </p:nvSpPr>
              <p:spPr bwMode="auto">
                <a:xfrm rot="-5386225">
                  <a:off x="2245" y="3316"/>
                  <a:ext cx="88" cy="147"/>
                </a:xfrm>
                <a:prstGeom prst="notchedRightArrow">
                  <a:avLst>
                    <a:gd name="adj1" fmla="val 50731"/>
                    <a:gd name="adj2" fmla="val 100000"/>
                  </a:avLst>
                </a:prstGeom>
                <a:solidFill>
                  <a:srgbClr val="00FFFF"/>
                </a:solidFill>
                <a:ln w="127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511" name="Group 287"/>
            <p:cNvGrpSpPr>
              <a:grpSpLocks/>
            </p:cNvGrpSpPr>
            <p:nvPr/>
          </p:nvGrpSpPr>
          <p:grpSpPr bwMode="auto">
            <a:xfrm>
              <a:off x="3019" y="1094"/>
              <a:ext cx="148" cy="383"/>
              <a:chOff x="2348" y="2002"/>
              <a:chExt cx="148" cy="383"/>
            </a:xfrm>
          </p:grpSpPr>
          <p:grpSp>
            <p:nvGrpSpPr>
              <p:cNvPr id="180512" name="Group 288"/>
              <p:cNvGrpSpPr>
                <a:grpSpLocks/>
              </p:cNvGrpSpPr>
              <p:nvPr/>
            </p:nvGrpSpPr>
            <p:grpSpPr bwMode="auto">
              <a:xfrm>
                <a:off x="2348" y="2097"/>
                <a:ext cx="129" cy="288"/>
                <a:chOff x="1848" y="1903"/>
                <a:chExt cx="462" cy="1824"/>
              </a:xfrm>
            </p:grpSpPr>
            <p:grpSp>
              <p:nvGrpSpPr>
                <p:cNvPr id="180513" name="Group 289"/>
                <p:cNvGrpSpPr>
                  <a:grpSpLocks/>
                </p:cNvGrpSpPr>
                <p:nvPr/>
              </p:nvGrpSpPr>
              <p:grpSpPr bwMode="auto">
                <a:xfrm>
                  <a:off x="1848" y="2815"/>
                  <a:ext cx="462" cy="912"/>
                  <a:chOff x="1848" y="2815"/>
                  <a:chExt cx="462" cy="912"/>
                </a:xfrm>
              </p:grpSpPr>
              <p:sp>
                <p:nvSpPr>
                  <p:cNvPr id="180514" name="Arc 290"/>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515" name="Arc 291"/>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516" name="Group 292"/>
                <p:cNvGrpSpPr>
                  <a:grpSpLocks/>
                </p:cNvGrpSpPr>
                <p:nvPr/>
              </p:nvGrpSpPr>
              <p:grpSpPr bwMode="auto">
                <a:xfrm>
                  <a:off x="1848" y="1903"/>
                  <a:ext cx="462" cy="912"/>
                  <a:chOff x="1848" y="2815"/>
                  <a:chExt cx="462" cy="912"/>
                </a:xfrm>
              </p:grpSpPr>
              <p:sp>
                <p:nvSpPr>
                  <p:cNvPr id="180517" name="Arc 293"/>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518" name="Arc 294"/>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5715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180519" name="Group 295"/>
              <p:cNvGrpSpPr>
                <a:grpSpLocks/>
              </p:cNvGrpSpPr>
              <p:nvPr/>
            </p:nvGrpSpPr>
            <p:grpSpPr bwMode="auto">
              <a:xfrm>
                <a:off x="2348" y="2002"/>
                <a:ext cx="148" cy="381"/>
                <a:chOff x="2214" y="3346"/>
                <a:chExt cx="148" cy="381"/>
              </a:xfrm>
            </p:grpSpPr>
            <p:grpSp>
              <p:nvGrpSpPr>
                <p:cNvPr id="180520" name="Group 296"/>
                <p:cNvGrpSpPr>
                  <a:grpSpLocks/>
                </p:cNvGrpSpPr>
                <p:nvPr/>
              </p:nvGrpSpPr>
              <p:grpSpPr bwMode="auto">
                <a:xfrm>
                  <a:off x="2214" y="3439"/>
                  <a:ext cx="129" cy="288"/>
                  <a:chOff x="1848" y="1903"/>
                  <a:chExt cx="462" cy="1824"/>
                </a:xfrm>
              </p:grpSpPr>
              <p:grpSp>
                <p:nvGrpSpPr>
                  <p:cNvPr id="180521" name="Group 297"/>
                  <p:cNvGrpSpPr>
                    <a:grpSpLocks/>
                  </p:cNvGrpSpPr>
                  <p:nvPr/>
                </p:nvGrpSpPr>
                <p:grpSpPr bwMode="auto">
                  <a:xfrm>
                    <a:off x="1848" y="2815"/>
                    <a:ext cx="462" cy="912"/>
                    <a:chOff x="1848" y="2815"/>
                    <a:chExt cx="462" cy="912"/>
                  </a:xfrm>
                </p:grpSpPr>
                <p:sp>
                  <p:nvSpPr>
                    <p:cNvPr id="180522" name="Arc 298"/>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523" name="Arc 299"/>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524" name="Group 300"/>
                  <p:cNvGrpSpPr>
                    <a:grpSpLocks/>
                  </p:cNvGrpSpPr>
                  <p:nvPr/>
                </p:nvGrpSpPr>
                <p:grpSpPr bwMode="auto">
                  <a:xfrm>
                    <a:off x="1848" y="1903"/>
                    <a:ext cx="462" cy="912"/>
                    <a:chOff x="1848" y="2815"/>
                    <a:chExt cx="462" cy="912"/>
                  </a:xfrm>
                </p:grpSpPr>
                <p:sp>
                  <p:nvSpPr>
                    <p:cNvPr id="180525" name="Arc 301"/>
                    <p:cNvSpPr>
                      <a:spLocks/>
                    </p:cNvSpPr>
                    <p:nvPr/>
                  </p:nvSpPr>
                  <p:spPr bwMode="auto">
                    <a:xfrm>
                      <a:off x="2076" y="2815"/>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526" name="Arc 302"/>
                    <p:cNvSpPr>
                      <a:spLocks/>
                    </p:cNvSpPr>
                    <p:nvPr/>
                  </p:nvSpPr>
                  <p:spPr bwMode="auto">
                    <a:xfrm flipH="1">
                      <a:off x="1848" y="3271"/>
                      <a:ext cx="234" cy="456"/>
                    </a:xfrm>
                    <a:custGeom>
                      <a:avLst/>
                      <a:gdLst>
                        <a:gd name="G0" fmla="+- 0 0 0"/>
                        <a:gd name="G1" fmla="+- 21600 0 0"/>
                        <a:gd name="G2" fmla="+- 21600 0 0"/>
                        <a:gd name="T0" fmla="*/ 0 w 21600"/>
                        <a:gd name="T1" fmla="*/ 0 h 43200"/>
                        <a:gd name="T2" fmla="*/ 0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529"/>
                            <a:pt x="11929" y="43200"/>
                            <a:pt x="0" y="43200"/>
                          </a:cubicBezTo>
                        </a:path>
                        <a:path w="21600" h="43200" stroke="0" extrusionOk="0">
                          <a:moveTo>
                            <a:pt x="-1" y="0"/>
                          </a:moveTo>
                          <a:cubicBezTo>
                            <a:pt x="11929" y="0"/>
                            <a:pt x="21600" y="9670"/>
                            <a:pt x="21600" y="21600"/>
                          </a:cubicBezTo>
                          <a:cubicBezTo>
                            <a:pt x="21600" y="33529"/>
                            <a:pt x="11929" y="43200"/>
                            <a:pt x="0" y="43200"/>
                          </a:cubicBezTo>
                          <a:lnTo>
                            <a:pt x="0" y="21600"/>
                          </a:lnTo>
                          <a:close/>
                        </a:path>
                      </a:pathLst>
                    </a:custGeom>
                    <a:noFill/>
                    <a:ln w="19050">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180527" name="AutoShape 303"/>
                <p:cNvSpPr>
                  <a:spLocks noChangeArrowheads="1"/>
                </p:cNvSpPr>
                <p:nvPr/>
              </p:nvSpPr>
              <p:spPr bwMode="auto">
                <a:xfrm rot="-5386225">
                  <a:off x="2245" y="3316"/>
                  <a:ext cx="88" cy="147"/>
                </a:xfrm>
                <a:prstGeom prst="notchedRightArrow">
                  <a:avLst>
                    <a:gd name="adj1" fmla="val 50731"/>
                    <a:gd name="adj2" fmla="val 100000"/>
                  </a:avLst>
                </a:prstGeom>
                <a:solidFill>
                  <a:srgbClr val="00FFFF"/>
                </a:solidFill>
                <a:ln w="127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grpSp>
        <p:nvGrpSpPr>
          <p:cNvPr id="180528" name="Group 304"/>
          <p:cNvGrpSpPr>
            <a:grpSpLocks/>
          </p:cNvGrpSpPr>
          <p:nvPr/>
        </p:nvGrpSpPr>
        <p:grpSpPr bwMode="auto">
          <a:xfrm>
            <a:off x="8148886" y="2190000"/>
            <a:ext cx="1904445" cy="1366591"/>
            <a:chOff x="1133" y="1066"/>
            <a:chExt cx="1488" cy="604"/>
          </a:xfrm>
        </p:grpSpPr>
        <p:sp>
          <p:nvSpPr>
            <p:cNvPr id="180529" name="Freeform 305"/>
            <p:cNvSpPr>
              <a:spLocks/>
            </p:cNvSpPr>
            <p:nvPr/>
          </p:nvSpPr>
          <p:spPr bwMode="auto">
            <a:xfrm>
              <a:off x="1133" y="1306"/>
              <a:ext cx="1190" cy="364"/>
            </a:xfrm>
            <a:custGeom>
              <a:avLst/>
              <a:gdLst>
                <a:gd name="T0" fmla="*/ 0 w 1190"/>
                <a:gd name="T1" fmla="*/ 0 h 364"/>
                <a:gd name="T2" fmla="*/ 192 w 1190"/>
                <a:gd name="T3" fmla="*/ 153 h 364"/>
                <a:gd name="T4" fmla="*/ 374 w 1190"/>
                <a:gd name="T5" fmla="*/ 153 h 364"/>
                <a:gd name="T6" fmla="*/ 489 w 1190"/>
                <a:gd name="T7" fmla="*/ 240 h 364"/>
                <a:gd name="T8" fmla="*/ 528 w 1190"/>
                <a:gd name="T9" fmla="*/ 307 h 364"/>
                <a:gd name="T10" fmla="*/ 595 w 1190"/>
                <a:gd name="T11" fmla="*/ 326 h 364"/>
                <a:gd name="T12" fmla="*/ 758 w 1190"/>
                <a:gd name="T13" fmla="*/ 240 h 364"/>
                <a:gd name="T14" fmla="*/ 893 w 1190"/>
                <a:gd name="T15" fmla="*/ 249 h 364"/>
                <a:gd name="T16" fmla="*/ 969 w 1190"/>
                <a:gd name="T17" fmla="*/ 288 h 364"/>
                <a:gd name="T18" fmla="*/ 1094 w 1190"/>
                <a:gd name="T19" fmla="*/ 297 h 364"/>
                <a:gd name="T20" fmla="*/ 1190 w 1190"/>
                <a:gd name="T21" fmla="*/ 36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90" h="364">
                  <a:moveTo>
                    <a:pt x="0" y="0"/>
                  </a:moveTo>
                  <a:cubicBezTo>
                    <a:pt x="45" y="67"/>
                    <a:pt x="114" y="129"/>
                    <a:pt x="192" y="153"/>
                  </a:cubicBezTo>
                  <a:cubicBezTo>
                    <a:pt x="246" y="148"/>
                    <a:pt x="319" y="135"/>
                    <a:pt x="374" y="153"/>
                  </a:cubicBezTo>
                  <a:cubicBezTo>
                    <a:pt x="403" y="163"/>
                    <a:pt x="467" y="209"/>
                    <a:pt x="489" y="240"/>
                  </a:cubicBezTo>
                  <a:cubicBezTo>
                    <a:pt x="495" y="249"/>
                    <a:pt x="517" y="298"/>
                    <a:pt x="528" y="307"/>
                  </a:cubicBezTo>
                  <a:cubicBezTo>
                    <a:pt x="546" y="321"/>
                    <a:pt x="573" y="320"/>
                    <a:pt x="595" y="326"/>
                  </a:cubicBezTo>
                  <a:cubicBezTo>
                    <a:pt x="653" y="297"/>
                    <a:pt x="696" y="259"/>
                    <a:pt x="758" y="240"/>
                  </a:cubicBezTo>
                  <a:cubicBezTo>
                    <a:pt x="803" y="243"/>
                    <a:pt x="848" y="244"/>
                    <a:pt x="893" y="249"/>
                  </a:cubicBezTo>
                  <a:cubicBezTo>
                    <a:pt x="923" y="252"/>
                    <a:pt x="941" y="278"/>
                    <a:pt x="969" y="288"/>
                  </a:cubicBezTo>
                  <a:cubicBezTo>
                    <a:pt x="1010" y="326"/>
                    <a:pt x="1044" y="314"/>
                    <a:pt x="1094" y="297"/>
                  </a:cubicBezTo>
                  <a:cubicBezTo>
                    <a:pt x="1145" y="305"/>
                    <a:pt x="1190" y="302"/>
                    <a:pt x="1190" y="364"/>
                  </a:cubicBezTo>
                </a:path>
              </a:pathLst>
            </a:custGeom>
            <a:noFill/>
            <a:ln w="57150" cap="flat" cmpd="sng">
              <a:solidFill>
                <a:srgbClr val="0000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530" name="Freeform 306"/>
            <p:cNvSpPr>
              <a:spLocks/>
            </p:cNvSpPr>
            <p:nvPr/>
          </p:nvSpPr>
          <p:spPr bwMode="auto">
            <a:xfrm>
              <a:off x="2016" y="1066"/>
              <a:ext cx="605" cy="499"/>
            </a:xfrm>
            <a:custGeom>
              <a:avLst/>
              <a:gdLst>
                <a:gd name="T0" fmla="*/ 0 w 605"/>
                <a:gd name="T1" fmla="*/ 0 h 499"/>
                <a:gd name="T2" fmla="*/ 67 w 605"/>
                <a:gd name="T3" fmla="*/ 115 h 499"/>
                <a:gd name="T4" fmla="*/ 125 w 605"/>
                <a:gd name="T5" fmla="*/ 163 h 499"/>
                <a:gd name="T6" fmla="*/ 144 w 605"/>
                <a:gd name="T7" fmla="*/ 230 h 499"/>
                <a:gd name="T8" fmla="*/ 269 w 605"/>
                <a:gd name="T9" fmla="*/ 268 h 499"/>
                <a:gd name="T10" fmla="*/ 317 w 605"/>
                <a:gd name="T11" fmla="*/ 307 h 499"/>
                <a:gd name="T12" fmla="*/ 336 w 605"/>
                <a:gd name="T13" fmla="*/ 374 h 499"/>
                <a:gd name="T14" fmla="*/ 442 w 605"/>
                <a:gd name="T15" fmla="*/ 384 h 499"/>
                <a:gd name="T16" fmla="*/ 557 w 605"/>
                <a:gd name="T17" fmla="*/ 499 h 499"/>
                <a:gd name="T18" fmla="*/ 605 w 605"/>
                <a:gd name="T19" fmla="*/ 48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5" h="499">
                  <a:moveTo>
                    <a:pt x="0" y="0"/>
                  </a:moveTo>
                  <a:cubicBezTo>
                    <a:pt x="18" y="35"/>
                    <a:pt x="37" y="85"/>
                    <a:pt x="67" y="115"/>
                  </a:cubicBezTo>
                  <a:cubicBezTo>
                    <a:pt x="85" y="133"/>
                    <a:pt x="107" y="145"/>
                    <a:pt x="125" y="163"/>
                  </a:cubicBezTo>
                  <a:cubicBezTo>
                    <a:pt x="132" y="185"/>
                    <a:pt x="126" y="215"/>
                    <a:pt x="144" y="230"/>
                  </a:cubicBezTo>
                  <a:cubicBezTo>
                    <a:pt x="167" y="249"/>
                    <a:pt x="240" y="259"/>
                    <a:pt x="269" y="268"/>
                  </a:cubicBezTo>
                  <a:cubicBezTo>
                    <a:pt x="283" y="283"/>
                    <a:pt x="304" y="291"/>
                    <a:pt x="317" y="307"/>
                  </a:cubicBezTo>
                  <a:cubicBezTo>
                    <a:pt x="321" y="312"/>
                    <a:pt x="335" y="374"/>
                    <a:pt x="336" y="374"/>
                  </a:cubicBezTo>
                  <a:cubicBezTo>
                    <a:pt x="369" y="388"/>
                    <a:pt x="407" y="381"/>
                    <a:pt x="442" y="384"/>
                  </a:cubicBezTo>
                  <a:cubicBezTo>
                    <a:pt x="481" y="423"/>
                    <a:pt x="511" y="469"/>
                    <a:pt x="557" y="499"/>
                  </a:cubicBezTo>
                  <a:cubicBezTo>
                    <a:pt x="592" y="487"/>
                    <a:pt x="576" y="489"/>
                    <a:pt x="605" y="489"/>
                  </a:cubicBezTo>
                </a:path>
              </a:pathLst>
            </a:custGeom>
            <a:noFill/>
            <a:ln w="57150" cap="flat" cmpd="sng">
              <a:solidFill>
                <a:srgbClr val="0000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80531" name="Group 307"/>
          <p:cNvGrpSpPr>
            <a:grpSpLocks/>
          </p:cNvGrpSpPr>
          <p:nvPr/>
        </p:nvGrpSpPr>
        <p:grpSpPr bwMode="auto">
          <a:xfrm>
            <a:off x="8591732" y="3620025"/>
            <a:ext cx="1880133" cy="1481789"/>
            <a:chOff x="1371" y="1709"/>
            <a:chExt cx="1469" cy="832"/>
          </a:xfrm>
        </p:grpSpPr>
        <p:sp>
          <p:nvSpPr>
            <p:cNvPr id="180532" name="Rectangle 308"/>
            <p:cNvSpPr>
              <a:spLocks noChangeArrowheads="1"/>
            </p:cNvSpPr>
            <p:nvPr/>
          </p:nvSpPr>
          <p:spPr bwMode="auto">
            <a:xfrm>
              <a:off x="2125" y="2099"/>
              <a:ext cx="72" cy="417"/>
            </a:xfrm>
            <a:prstGeom prst="rect">
              <a:avLst/>
            </a:prstGeom>
            <a:solidFill>
              <a:srgbClr val="FF00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533" name="Rectangle 309"/>
            <p:cNvSpPr>
              <a:spLocks noChangeArrowheads="1"/>
            </p:cNvSpPr>
            <p:nvPr/>
          </p:nvSpPr>
          <p:spPr bwMode="auto">
            <a:xfrm>
              <a:off x="2530" y="2011"/>
              <a:ext cx="76" cy="530"/>
            </a:xfrm>
            <a:prstGeom prst="rect">
              <a:avLst/>
            </a:prstGeom>
            <a:solidFill>
              <a:srgbClr val="FF00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534" name="Rectangle 310"/>
            <p:cNvSpPr>
              <a:spLocks noChangeArrowheads="1"/>
            </p:cNvSpPr>
            <p:nvPr/>
          </p:nvSpPr>
          <p:spPr bwMode="auto">
            <a:xfrm>
              <a:off x="1634" y="1973"/>
              <a:ext cx="77" cy="249"/>
            </a:xfrm>
            <a:prstGeom prst="rect">
              <a:avLst/>
            </a:prstGeom>
            <a:solidFill>
              <a:srgbClr val="FF00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535" name="AutoShape 311"/>
            <p:cNvSpPr>
              <a:spLocks noChangeArrowheads="1"/>
            </p:cNvSpPr>
            <p:nvPr/>
          </p:nvSpPr>
          <p:spPr bwMode="auto">
            <a:xfrm rot="6382650">
              <a:off x="1454" y="1626"/>
              <a:ext cx="191" cy="357"/>
            </a:xfrm>
            <a:prstGeom prst="curvedRightArrow">
              <a:avLst>
                <a:gd name="adj1" fmla="val 37382"/>
                <a:gd name="adj2" fmla="val 74764"/>
                <a:gd name="adj3" fmla="val 33333"/>
              </a:avLst>
            </a:prstGeom>
            <a:solidFill>
              <a:schemeClr val="accent1"/>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536" name="AutoShape 312"/>
            <p:cNvSpPr>
              <a:spLocks noChangeArrowheads="1"/>
            </p:cNvSpPr>
            <p:nvPr/>
          </p:nvSpPr>
          <p:spPr bwMode="auto">
            <a:xfrm rot="15217350" flipH="1">
              <a:off x="2566" y="1675"/>
              <a:ext cx="191" cy="357"/>
            </a:xfrm>
            <a:prstGeom prst="curvedRightArrow">
              <a:avLst>
                <a:gd name="adj1" fmla="val 37382"/>
                <a:gd name="adj2" fmla="val 74764"/>
                <a:gd name="adj3" fmla="val 33333"/>
              </a:avLst>
            </a:prstGeom>
            <a:solidFill>
              <a:schemeClr val="accent1"/>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537" name="AutoShape 313"/>
            <p:cNvSpPr>
              <a:spLocks noChangeArrowheads="1"/>
            </p:cNvSpPr>
            <p:nvPr/>
          </p:nvSpPr>
          <p:spPr bwMode="auto">
            <a:xfrm rot="15217350" flipH="1">
              <a:off x="2144" y="1779"/>
              <a:ext cx="191" cy="357"/>
            </a:xfrm>
            <a:prstGeom prst="curvedRightArrow">
              <a:avLst>
                <a:gd name="adj1" fmla="val 37382"/>
                <a:gd name="adj2" fmla="val 74764"/>
                <a:gd name="adj3" fmla="val 33333"/>
              </a:avLst>
            </a:prstGeom>
            <a:solidFill>
              <a:schemeClr val="accent1"/>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34989418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80289"/>
                                        </p:tgtEl>
                                        <p:attrNameLst>
                                          <p:attrName>style.visibility</p:attrName>
                                        </p:attrNameLst>
                                      </p:cBhvr>
                                      <p:to>
                                        <p:strVal val="visible"/>
                                      </p:to>
                                    </p:set>
                                    <p:animEffect transition="in" filter="dissolve">
                                      <p:cBhvr>
                                        <p:cTn id="7" dur="500"/>
                                        <p:tgtEl>
                                          <p:spTgt spid="1802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80272"/>
                                        </p:tgtEl>
                                        <p:attrNameLst>
                                          <p:attrName>style.visibility</p:attrName>
                                        </p:attrNameLst>
                                      </p:cBhvr>
                                      <p:to>
                                        <p:strVal val="visible"/>
                                      </p:to>
                                    </p:set>
                                    <p:animEffect transition="in" filter="dissolve">
                                      <p:cBhvr>
                                        <p:cTn id="12" dur="500"/>
                                        <p:tgtEl>
                                          <p:spTgt spid="180272"/>
                                        </p:tgtEl>
                                      </p:cBhvr>
                                    </p:animEffect>
                                  </p:childTnLst>
                                </p:cTn>
                              </p:par>
                            </p:childTnLst>
                          </p:cTn>
                        </p:par>
                        <p:par>
                          <p:cTn id="13" fill="hold" nodeType="afterGroup">
                            <p:stCondLst>
                              <p:cond delay="500"/>
                            </p:stCondLst>
                            <p:childTnLst>
                              <p:par>
                                <p:cTn id="14" presetID="9" presetClass="entr" presetSubtype="0" fill="hold" nodeType="afterEffect">
                                  <p:stCondLst>
                                    <p:cond delay="0"/>
                                  </p:stCondLst>
                                  <p:childTnLst>
                                    <p:set>
                                      <p:cBhvr>
                                        <p:cTn id="15" dur="1" fill="hold">
                                          <p:stCondLst>
                                            <p:cond delay="0"/>
                                          </p:stCondLst>
                                        </p:cTn>
                                        <p:tgtEl>
                                          <p:spTgt spid="180458"/>
                                        </p:tgtEl>
                                        <p:attrNameLst>
                                          <p:attrName>style.visibility</p:attrName>
                                        </p:attrNameLst>
                                      </p:cBhvr>
                                      <p:to>
                                        <p:strVal val="visible"/>
                                      </p:to>
                                    </p:set>
                                    <p:animEffect transition="in" filter="dissolve">
                                      <p:cBhvr>
                                        <p:cTn id="16" dur="500"/>
                                        <p:tgtEl>
                                          <p:spTgt spid="180458"/>
                                        </p:tgtEl>
                                      </p:cBhvr>
                                    </p:animEffect>
                                  </p:childTnLst>
                                </p:cTn>
                              </p:par>
                            </p:childTnLst>
                          </p:cTn>
                        </p:par>
                        <p:par>
                          <p:cTn id="17" fill="hold" nodeType="afterGroup">
                            <p:stCondLst>
                              <p:cond delay="1000"/>
                            </p:stCondLst>
                            <p:childTnLst>
                              <p:par>
                                <p:cTn id="18" presetID="9" presetClass="entr" presetSubtype="0" fill="hold" nodeType="afterEffect">
                                  <p:stCondLst>
                                    <p:cond delay="0"/>
                                  </p:stCondLst>
                                  <p:childTnLst>
                                    <p:set>
                                      <p:cBhvr>
                                        <p:cTn id="19" dur="1" fill="hold">
                                          <p:stCondLst>
                                            <p:cond delay="0"/>
                                          </p:stCondLst>
                                        </p:cTn>
                                        <p:tgtEl>
                                          <p:spTgt spid="180493"/>
                                        </p:tgtEl>
                                        <p:attrNameLst>
                                          <p:attrName>style.visibility</p:attrName>
                                        </p:attrNameLst>
                                      </p:cBhvr>
                                      <p:to>
                                        <p:strVal val="visible"/>
                                      </p:to>
                                    </p:set>
                                    <p:animEffect transition="in" filter="dissolve">
                                      <p:cBhvr>
                                        <p:cTn id="20" dur="500"/>
                                        <p:tgtEl>
                                          <p:spTgt spid="180493"/>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nodeType="clickEffect">
                                  <p:stCondLst>
                                    <p:cond delay="0"/>
                                  </p:stCondLst>
                                  <p:childTnLst>
                                    <p:set>
                                      <p:cBhvr>
                                        <p:cTn id="24" dur="1" fill="hold">
                                          <p:stCondLst>
                                            <p:cond delay="0"/>
                                          </p:stCondLst>
                                        </p:cTn>
                                        <p:tgtEl>
                                          <p:spTgt spid="180528"/>
                                        </p:tgtEl>
                                        <p:attrNameLst>
                                          <p:attrName>style.visibility</p:attrName>
                                        </p:attrNameLst>
                                      </p:cBhvr>
                                      <p:to>
                                        <p:strVal val="visible"/>
                                      </p:to>
                                    </p:set>
                                    <p:animEffect transition="in" filter="dissolve">
                                      <p:cBhvr>
                                        <p:cTn id="25" dur="500"/>
                                        <p:tgtEl>
                                          <p:spTgt spid="18052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nodeType="clickEffect">
                                  <p:stCondLst>
                                    <p:cond delay="0"/>
                                  </p:stCondLst>
                                  <p:childTnLst>
                                    <p:set>
                                      <p:cBhvr>
                                        <p:cTn id="29" dur="1" fill="hold">
                                          <p:stCondLst>
                                            <p:cond delay="0"/>
                                          </p:stCondLst>
                                        </p:cTn>
                                        <p:tgtEl>
                                          <p:spTgt spid="180531"/>
                                        </p:tgtEl>
                                        <p:attrNameLst>
                                          <p:attrName>style.visibility</p:attrName>
                                        </p:attrNameLst>
                                      </p:cBhvr>
                                      <p:to>
                                        <p:strVal val="visible"/>
                                      </p:to>
                                    </p:set>
                                    <p:animEffect transition="in" filter="dissolve">
                                      <p:cBhvr>
                                        <p:cTn id="30" dur="500"/>
                                        <p:tgtEl>
                                          <p:spTgt spid="180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Define an Area</a:t>
            </a:r>
          </a:p>
        </p:txBody>
      </p:sp>
      <p:sp>
        <p:nvSpPr>
          <p:cNvPr id="3" name="Content Placeholder 2"/>
          <p:cNvSpPr>
            <a:spLocks noGrp="1"/>
          </p:cNvSpPr>
          <p:nvPr>
            <p:ph idx="1"/>
          </p:nvPr>
        </p:nvSpPr>
        <p:spPr>
          <a:xfrm>
            <a:off x="1359876" y="1100174"/>
            <a:ext cx="10832123" cy="5648325"/>
          </a:xfrm>
        </p:spPr>
        <p:txBody>
          <a:bodyPr/>
          <a:lstStyle/>
          <a:p>
            <a:pPr>
              <a:spcBef>
                <a:spcPts val="600"/>
              </a:spcBef>
            </a:pPr>
            <a:r>
              <a:rPr lang="en-US" dirty="0"/>
              <a:t>Encompass problem</a:t>
            </a:r>
          </a:p>
          <a:p>
            <a:pPr lvl="1">
              <a:spcBef>
                <a:spcPts val="600"/>
              </a:spcBef>
            </a:pPr>
            <a:r>
              <a:rPr lang="en-US" dirty="0"/>
              <a:t>New pumping &amp; spring of concern</a:t>
            </a:r>
          </a:p>
          <a:p>
            <a:pPr lvl="1">
              <a:spcBef>
                <a:spcPts val="600"/>
              </a:spcBef>
            </a:pPr>
            <a:r>
              <a:rPr lang="en-US" dirty="0"/>
              <a:t>Contamination &amp; potential receptors</a:t>
            </a:r>
          </a:p>
          <a:p>
            <a:pPr>
              <a:spcBef>
                <a:spcPts val="600"/>
              </a:spcBef>
            </a:pPr>
            <a:r>
              <a:rPr lang="en-US" dirty="0"/>
              <a:t>Expand to </a:t>
            </a:r>
            <a:r>
              <a:rPr lang="en-US" b="1" i="1" dirty="0"/>
              <a:t>nearest</a:t>
            </a:r>
            <a:r>
              <a:rPr lang="en-US" dirty="0"/>
              <a:t> well-defined, boundaries </a:t>
            </a:r>
          </a:p>
          <a:p>
            <a:pPr lvl="1">
              <a:spcBef>
                <a:spcPts val="600"/>
              </a:spcBef>
            </a:pPr>
            <a:r>
              <a:rPr lang="en-US" dirty="0"/>
              <a:t>No-flow by low permeability or groundwater divide</a:t>
            </a:r>
          </a:p>
          <a:p>
            <a:pPr lvl="1">
              <a:spcBef>
                <a:spcPts val="600"/>
              </a:spcBef>
            </a:pPr>
            <a:r>
              <a:rPr lang="en-US" dirty="0"/>
              <a:t>Specified head—Major river, lake, ocean, </a:t>
            </a:r>
            <a:br>
              <a:rPr lang="en-US" dirty="0"/>
            </a:br>
            <a:r>
              <a:rPr lang="en-US" b="1" i="1" dirty="0"/>
              <a:t>Minimal utility in Nevada</a:t>
            </a:r>
          </a:p>
          <a:p>
            <a:pPr>
              <a:spcBef>
                <a:spcPts val="600"/>
              </a:spcBef>
            </a:pPr>
            <a:r>
              <a:rPr lang="en-US" dirty="0"/>
              <a:t>Consider liabilities if simulating the world</a:t>
            </a:r>
          </a:p>
          <a:p>
            <a:pPr lvl="1">
              <a:spcBef>
                <a:spcPts val="600"/>
              </a:spcBef>
            </a:pPr>
            <a:r>
              <a:rPr lang="en-US" dirty="0"/>
              <a:t>More features to define/make-up</a:t>
            </a:r>
          </a:p>
          <a:p>
            <a:pPr lvl="2">
              <a:spcBef>
                <a:spcPts val="600"/>
              </a:spcBef>
            </a:pPr>
            <a:r>
              <a:rPr lang="en-US" dirty="0"/>
              <a:t>Hydraulic properties, recharge, springs, etc.</a:t>
            </a:r>
          </a:p>
          <a:p>
            <a:pPr lvl="1">
              <a:spcBef>
                <a:spcPts val="600"/>
              </a:spcBef>
            </a:pPr>
            <a:r>
              <a:rPr lang="en-US" dirty="0"/>
              <a:t>More likely to reveal ignorance </a:t>
            </a:r>
          </a:p>
        </p:txBody>
      </p:sp>
    </p:spTree>
    <p:extLst>
      <p:ext uri="{BB962C8B-B14F-4D97-AF65-F5344CB8AC3E}">
        <p14:creationId xmlns:p14="http://schemas.microsoft.com/office/powerpoint/2010/main" val="3635782801"/>
      </p:ext>
    </p:extLst>
  </p:cSld>
  <p:clrMapOvr>
    <a:masterClrMapping/>
  </p:clrMapOvr>
  <p:transition advTm="15000">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altLang="en-US" dirty="0"/>
              <a:t>Surface-Water Problem</a:t>
            </a:r>
          </a:p>
        </p:txBody>
      </p:sp>
      <p:sp>
        <p:nvSpPr>
          <p:cNvPr id="4099" name="Rectangle 3"/>
          <p:cNvSpPr>
            <a:spLocks noGrp="1" noChangeArrowheads="1"/>
          </p:cNvSpPr>
          <p:nvPr>
            <p:ph idx="1"/>
          </p:nvPr>
        </p:nvSpPr>
        <p:spPr>
          <a:xfrm>
            <a:off x="140679" y="1135676"/>
            <a:ext cx="6913552" cy="5147893"/>
          </a:xfrm>
        </p:spPr>
        <p:txBody>
          <a:bodyPr/>
          <a:lstStyle/>
          <a:p>
            <a:pPr eaLnBrk="1" hangingPunct="1">
              <a:spcBef>
                <a:spcPts val="600"/>
              </a:spcBef>
            </a:pPr>
            <a:r>
              <a:rPr lang="en-US" altLang="en-US" sz="2800" dirty="0"/>
              <a:t>Problem</a:t>
            </a:r>
          </a:p>
          <a:p>
            <a:pPr lvl="1">
              <a:spcBef>
                <a:spcPts val="600"/>
              </a:spcBef>
            </a:pPr>
            <a:r>
              <a:rPr lang="en-US" altLang="en-US" sz="2400" dirty="0"/>
              <a:t>Freshwater releases affect oyster beds </a:t>
            </a:r>
          </a:p>
          <a:p>
            <a:pPr eaLnBrk="1" hangingPunct="1">
              <a:spcBef>
                <a:spcPts val="600"/>
              </a:spcBef>
            </a:pPr>
            <a:r>
              <a:rPr lang="en-US" altLang="en-US" sz="2800" dirty="0"/>
              <a:t>Develop 2-D model of Sebastian River </a:t>
            </a:r>
          </a:p>
          <a:p>
            <a:pPr lvl="1">
              <a:spcBef>
                <a:spcPts val="600"/>
              </a:spcBef>
            </a:pPr>
            <a:r>
              <a:rPr lang="en-US" altLang="en-US" sz="2400" dirty="0"/>
              <a:t>Model simulates areal mixing</a:t>
            </a:r>
          </a:p>
          <a:p>
            <a:pPr lvl="1">
              <a:spcBef>
                <a:spcPts val="600"/>
              </a:spcBef>
            </a:pPr>
            <a:r>
              <a:rPr lang="en-US" altLang="en-US" sz="2400" dirty="0"/>
              <a:t>Measurements show vertical stratification much more significant than areal mixing</a:t>
            </a:r>
          </a:p>
          <a:p>
            <a:pPr lvl="1">
              <a:spcBef>
                <a:spcPts val="600"/>
              </a:spcBef>
            </a:pPr>
            <a:r>
              <a:rPr lang="en-US" altLang="en-US" sz="2400" dirty="0"/>
              <a:t>Much consternation</a:t>
            </a:r>
          </a:p>
          <a:p>
            <a:pPr>
              <a:spcBef>
                <a:spcPts val="600"/>
              </a:spcBef>
            </a:pPr>
            <a:r>
              <a:rPr lang="en-US" altLang="en-US" sz="2800" dirty="0"/>
              <a:t>Concerns about approach, Not relevant</a:t>
            </a:r>
          </a:p>
          <a:p>
            <a:pPr>
              <a:spcBef>
                <a:spcPts val="600"/>
              </a:spcBef>
            </a:pPr>
            <a:r>
              <a:rPr lang="en-US" altLang="en-US" sz="2800" dirty="0"/>
              <a:t>Oyster beds — Outside of model</a:t>
            </a:r>
          </a:p>
          <a:p>
            <a:pPr lvl="1">
              <a:spcBef>
                <a:spcPts val="600"/>
              </a:spcBef>
            </a:pPr>
            <a:r>
              <a:rPr lang="en-US" altLang="en-US" sz="2400" dirty="0"/>
              <a:t>Scrapped model</a:t>
            </a:r>
          </a:p>
          <a:p>
            <a:pPr lvl="1">
              <a:spcBef>
                <a:spcPts val="600"/>
              </a:spcBef>
            </a:pPr>
            <a:r>
              <a:rPr lang="en-US" altLang="en-US" sz="2400" dirty="0"/>
              <a:t>Replaced with statistical analysis</a:t>
            </a:r>
          </a:p>
          <a:p>
            <a:pPr>
              <a:spcBef>
                <a:spcPts val="600"/>
              </a:spcBef>
            </a:pPr>
            <a:endParaRPr lang="en-US" altLang="en-US" sz="2400" dirty="0"/>
          </a:p>
        </p:txBody>
      </p:sp>
      <p:pic>
        <p:nvPicPr>
          <p:cNvPr id="3"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054231" y="1203960"/>
            <a:ext cx="4997091" cy="5577840"/>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054231" y="1203960"/>
            <a:ext cx="4997091" cy="5577840"/>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054231" y="1203960"/>
            <a:ext cx="4997091" cy="5577840"/>
          </a:xfrm>
          <a:prstGeom prst="rect">
            <a:avLst/>
          </a:prstGeom>
        </p:spPr>
      </p:pic>
      <p:pic>
        <p:nvPicPr>
          <p:cNvPr id="6" name="Picture 5"/>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54231" y="1203960"/>
            <a:ext cx="4997091" cy="5577840"/>
          </a:xfrm>
          <a:prstGeom prst="rect">
            <a:avLst/>
          </a:prstGeom>
        </p:spPr>
      </p:pic>
      <p:pic>
        <p:nvPicPr>
          <p:cNvPr id="7" name="Picture 6"/>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7054231" y="1203960"/>
            <a:ext cx="4997091" cy="5577840"/>
          </a:xfrm>
          <a:prstGeom prst="rect">
            <a:avLst/>
          </a:prstGeom>
        </p:spPr>
      </p:pic>
      <p:pic>
        <p:nvPicPr>
          <p:cNvPr id="8" name="Picture 7"/>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054231" y="1203960"/>
            <a:ext cx="4997091" cy="5577840"/>
          </a:xfrm>
          <a:prstGeom prst="rect">
            <a:avLst/>
          </a:prstGeom>
        </p:spPr>
      </p:pic>
      <p:pic>
        <p:nvPicPr>
          <p:cNvPr id="9" name="Picture 8"/>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7054231" y="1203960"/>
            <a:ext cx="4997091" cy="5577840"/>
          </a:xfrm>
          <a:prstGeom prst="rect">
            <a:avLst/>
          </a:prstGeom>
        </p:spPr>
      </p:pic>
      <p:pic>
        <p:nvPicPr>
          <p:cNvPr id="10" name="Picture 9"/>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054231" y="1203960"/>
            <a:ext cx="4997091" cy="5577840"/>
          </a:xfrm>
          <a:prstGeom prst="rect">
            <a:avLst/>
          </a:prstGeom>
        </p:spPr>
      </p:pic>
      <p:sp>
        <p:nvSpPr>
          <p:cNvPr id="13" name="Rectangle 12"/>
          <p:cNvSpPr/>
          <p:nvPr/>
        </p:nvSpPr>
        <p:spPr bwMode="auto">
          <a:xfrm>
            <a:off x="8867050" y="5654040"/>
            <a:ext cx="1660268" cy="299846"/>
          </a:xfrm>
          <a:prstGeom prst="rect">
            <a:avLst/>
          </a:prstGeom>
          <a:solidFill>
            <a:schemeClr val="bg1"/>
          </a:solidFill>
          <a:ln w="2857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sz="1400" dirty="0">
                <a:latin typeface="Arial" panose="020B0604020202020204" pitchFamily="34" charset="0"/>
                <a:cs typeface="Arial" panose="020B0604020202020204" pitchFamily="34" charset="0"/>
              </a:rPr>
              <a:t>1 MILE</a:t>
            </a:r>
          </a:p>
        </p:txBody>
      </p:sp>
      <p:sp>
        <p:nvSpPr>
          <p:cNvPr id="14" name="TextBox 13"/>
          <p:cNvSpPr txBox="1"/>
          <p:nvPr/>
        </p:nvSpPr>
        <p:spPr>
          <a:xfrm rot="17467832">
            <a:off x="7812915" y="3792825"/>
            <a:ext cx="2108270" cy="400110"/>
          </a:xfrm>
          <a:prstGeom prst="rect">
            <a:avLst/>
          </a:prstGeom>
          <a:noFill/>
        </p:spPr>
        <p:txBody>
          <a:bodyPr wrap="none" rtlCol="0">
            <a:spAutoFit/>
          </a:bodyPr>
          <a:lstStyle/>
          <a:p>
            <a:r>
              <a:rPr lang="en-US" sz="2000" dirty="0">
                <a:ln w="12700">
                  <a:noFill/>
                </a:ln>
                <a:solidFill>
                  <a:srgbClr val="FFFF00"/>
                </a:solidFill>
                <a:latin typeface="Arial" panose="020B0604020202020204" pitchFamily="34" charset="0"/>
                <a:cs typeface="Arial" panose="020B0604020202020204" pitchFamily="34" charset="0"/>
              </a:rPr>
              <a:t>Sebastian River</a:t>
            </a:r>
          </a:p>
        </p:txBody>
      </p:sp>
      <p:sp>
        <p:nvSpPr>
          <p:cNvPr id="15" name="TextBox 14"/>
          <p:cNvSpPr txBox="1"/>
          <p:nvPr/>
        </p:nvSpPr>
        <p:spPr>
          <a:xfrm>
            <a:off x="10162611" y="1463152"/>
            <a:ext cx="1694695" cy="400110"/>
          </a:xfrm>
          <a:prstGeom prst="rect">
            <a:avLst/>
          </a:prstGeom>
          <a:noFill/>
        </p:spPr>
        <p:txBody>
          <a:bodyPr wrap="none" rtlCol="0">
            <a:spAutoFit/>
          </a:bodyPr>
          <a:lstStyle/>
          <a:p>
            <a:r>
              <a:rPr lang="en-US" sz="2000" dirty="0">
                <a:ln w="12700">
                  <a:noFill/>
                </a:ln>
                <a:solidFill>
                  <a:srgbClr val="FFFF00"/>
                </a:solidFill>
                <a:latin typeface="Arial" panose="020B0604020202020204" pitchFamily="34" charset="0"/>
                <a:cs typeface="Arial" panose="020B0604020202020204" pitchFamily="34" charset="0"/>
              </a:rPr>
              <a:t>Oyster Beds</a:t>
            </a:r>
          </a:p>
        </p:txBody>
      </p:sp>
      <p:sp>
        <p:nvSpPr>
          <p:cNvPr id="2" name="Text Box 81">
            <a:extLst>
              <a:ext uri="{FF2B5EF4-FFF2-40B4-BE49-F238E27FC236}">
                <a16:creationId xmlns:a16="http://schemas.microsoft.com/office/drawing/2014/main" id="{8B6299AB-FB38-A51C-C283-EAB83AE60FA9}"/>
              </a:ext>
            </a:extLst>
          </p:cNvPr>
          <p:cNvSpPr txBox="1">
            <a:spLocks noChangeArrowheads="1"/>
          </p:cNvSpPr>
          <p:nvPr/>
        </p:nvSpPr>
        <p:spPr bwMode="auto">
          <a:xfrm>
            <a:off x="4809707" y="6579754"/>
            <a:ext cx="224452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0" bIns="0">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r"/>
            <a:r>
              <a:rPr lang="en-US" altLang="en-US" sz="1400" b="0" dirty="0">
                <a:latin typeface="Arial" panose="020B0604020202020204" pitchFamily="34" charset="0"/>
              </a:rPr>
              <a:t>(</a:t>
            </a:r>
            <a:r>
              <a:rPr lang="en-US" altLang="en-US" sz="1400" b="0" dirty="0" err="1">
                <a:latin typeface="Arial" panose="020B0604020202020204" pitchFamily="34" charset="0"/>
                <a:hlinkClick r:id="rId10"/>
              </a:rPr>
              <a:t>Wicklein</a:t>
            </a:r>
            <a:r>
              <a:rPr lang="en-US" altLang="en-US" sz="1400" b="0" dirty="0">
                <a:latin typeface="Arial" panose="020B0604020202020204" pitchFamily="34" charset="0"/>
                <a:hlinkClick r:id="rId10"/>
              </a:rPr>
              <a:t> and Gain, 1999</a:t>
            </a:r>
            <a:r>
              <a:rPr lang="en-US" altLang="en-US" sz="1400" b="0" dirty="0">
                <a:latin typeface="Arial" panose="020B0604020202020204" pitchFamily="34" charset="0"/>
              </a:rPr>
              <a:t>)</a:t>
            </a:r>
            <a:endParaRPr lang="en-US" altLang="en-US" sz="1400" b="0" baseline="-25000" dirty="0">
              <a:latin typeface="Arial" panose="020B0604020202020204" pitchFamily="34" charset="0"/>
            </a:endParaRPr>
          </a:p>
        </p:txBody>
      </p:sp>
    </p:spTree>
    <p:extLst>
      <p:ext uri="{BB962C8B-B14F-4D97-AF65-F5344CB8AC3E}">
        <p14:creationId xmlns:p14="http://schemas.microsoft.com/office/powerpoint/2010/main" val="2745264161"/>
      </p:ext>
    </p:extLst>
  </p:cSld>
  <p:clrMapOvr>
    <a:masterClrMapping/>
  </p:clrMapOvr>
  <p:transition advTm="15000">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7"/>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50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par>
                          <p:cTn id="25" fill="hold">
                            <p:stCondLst>
                              <p:cond delay="0"/>
                            </p:stCondLst>
                            <p:childTnLst>
                              <p:par>
                                <p:cTn id="26" presetID="10" presetClass="entr" presetSubtype="0" fill="hold" grpId="0" nodeType="afterEffect">
                                  <p:stCondLst>
                                    <p:cond delay="50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0"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Must Be Inside Model</a:t>
            </a:r>
          </a:p>
        </p:txBody>
      </p:sp>
      <p:sp>
        <p:nvSpPr>
          <p:cNvPr id="3" name="Content Placeholder 2"/>
          <p:cNvSpPr>
            <a:spLocks noGrp="1"/>
          </p:cNvSpPr>
          <p:nvPr>
            <p:ph idx="1"/>
          </p:nvPr>
        </p:nvSpPr>
        <p:spPr>
          <a:xfrm>
            <a:off x="1" y="1084632"/>
            <a:ext cx="7220504" cy="5342038"/>
          </a:xfrm>
        </p:spPr>
        <p:txBody>
          <a:bodyPr/>
          <a:lstStyle/>
          <a:p>
            <a:r>
              <a:rPr lang="en-US" sz="2800" dirty="0"/>
              <a:t>Nuclear testing in Yucca Flat, Nevada</a:t>
            </a:r>
          </a:p>
          <a:p>
            <a:pPr lvl="1"/>
            <a:r>
              <a:rPr lang="en-US" sz="2400" dirty="0"/>
              <a:t>Radionuclide transport in groundwater</a:t>
            </a:r>
          </a:p>
          <a:p>
            <a:pPr lvl="1"/>
            <a:r>
              <a:rPr lang="en-US" sz="2400" dirty="0"/>
              <a:t>Define contamination extent during 1,000 </a:t>
            </a:r>
            <a:r>
              <a:rPr lang="en-US" sz="2400" dirty="0" err="1"/>
              <a:t>yrs</a:t>
            </a:r>
            <a:endParaRPr lang="en-US" sz="2400" dirty="0"/>
          </a:p>
          <a:p>
            <a:pPr lvl="1"/>
            <a:r>
              <a:rPr lang="en-US" sz="2400" dirty="0"/>
              <a:t>Tritium defines extent, limited to ~150 </a:t>
            </a:r>
            <a:r>
              <a:rPr lang="en-US" sz="2400" dirty="0" err="1"/>
              <a:t>yrs</a:t>
            </a:r>
            <a:endParaRPr lang="en-US" sz="2400" dirty="0"/>
          </a:p>
          <a:p>
            <a:r>
              <a:rPr lang="en-US" sz="2800" dirty="0"/>
              <a:t>Develop calibrated flow model</a:t>
            </a:r>
          </a:p>
          <a:p>
            <a:pPr lvl="1"/>
            <a:r>
              <a:rPr lang="en-US" sz="2400" dirty="0"/>
              <a:t>Transport from a dozen detonations</a:t>
            </a:r>
          </a:p>
          <a:p>
            <a:pPr lvl="1"/>
            <a:r>
              <a:rPr lang="en-US" sz="2400" dirty="0"/>
              <a:t>Simulated plume hits model edge,</a:t>
            </a:r>
            <a:br>
              <a:rPr lang="en-US" sz="2400" dirty="0"/>
            </a:br>
            <a:r>
              <a:rPr lang="en-US" sz="2400" dirty="0"/>
              <a:t>Extent undefined</a:t>
            </a:r>
          </a:p>
          <a:p>
            <a:r>
              <a:rPr lang="en-US" sz="2800" dirty="0"/>
              <a:t>Not uncommon mode of failure</a:t>
            </a:r>
          </a:p>
          <a:p>
            <a:r>
              <a:rPr lang="en-US" sz="2800" dirty="0"/>
              <a:t>Features &amp; results must be inside model</a:t>
            </a:r>
          </a:p>
          <a:p>
            <a:pPr>
              <a:spcBef>
                <a:spcPts val="0"/>
              </a:spcBef>
            </a:pPr>
            <a:r>
              <a:rPr lang="en-US" sz="2800" dirty="0"/>
              <a:t>Seems stupid; </a:t>
            </a:r>
            <a:r>
              <a:rPr lang="en-US" sz="4000" b="1" i="1" dirty="0"/>
              <a:t>IT IS</a:t>
            </a:r>
            <a:r>
              <a:rPr lang="en-US" sz="2800" b="1" i="1" dirty="0"/>
              <a:t> </a:t>
            </a:r>
            <a:r>
              <a:rPr lang="en-US" sz="2800" dirty="0"/>
              <a:t>— Ask questions</a:t>
            </a:r>
          </a:p>
        </p:txBody>
      </p:sp>
      <p:pic>
        <p:nvPicPr>
          <p:cNvPr id="10" name="Picture 9">
            <a:extLst>
              <a:ext uri="{FF2B5EF4-FFF2-40B4-BE49-F238E27FC236}">
                <a16:creationId xmlns:a16="http://schemas.microsoft.com/office/drawing/2014/main" id="{84E4EC4C-1BCB-78B0-731D-F9BF48C75228}"/>
              </a:ext>
            </a:extLst>
          </p:cNvPr>
          <p:cNvPicPr>
            <a:picLocks noChangeAspect="1"/>
          </p:cNvPicPr>
          <p:nvPr/>
        </p:nvPicPr>
        <p:blipFill>
          <a:blip r:embed="rId2"/>
          <a:stretch>
            <a:fillRect/>
          </a:stretch>
        </p:blipFill>
        <p:spPr>
          <a:xfrm>
            <a:off x="7223760" y="1097280"/>
            <a:ext cx="4934504" cy="5669280"/>
          </a:xfrm>
          <a:prstGeom prst="rect">
            <a:avLst/>
          </a:prstGeom>
        </p:spPr>
      </p:pic>
      <p:grpSp>
        <p:nvGrpSpPr>
          <p:cNvPr id="42" name="YF blast">
            <a:extLst>
              <a:ext uri="{FF2B5EF4-FFF2-40B4-BE49-F238E27FC236}">
                <a16:creationId xmlns:a16="http://schemas.microsoft.com/office/drawing/2014/main" id="{C82ED917-CD8D-6509-E280-EC492A4410EB}"/>
              </a:ext>
            </a:extLst>
          </p:cNvPr>
          <p:cNvGrpSpPr>
            <a:grpSpLocks noChangeAspect="1"/>
          </p:cNvGrpSpPr>
          <p:nvPr/>
        </p:nvGrpSpPr>
        <p:grpSpPr bwMode="auto">
          <a:xfrm rot="5400000">
            <a:off x="9490071" y="4882580"/>
            <a:ext cx="841880" cy="914400"/>
            <a:chOff x="2508" y="1462"/>
            <a:chExt cx="1318" cy="1566"/>
          </a:xfrm>
        </p:grpSpPr>
        <p:sp>
          <p:nvSpPr>
            <p:cNvPr id="43" name="AutoShape 37">
              <a:extLst>
                <a:ext uri="{FF2B5EF4-FFF2-40B4-BE49-F238E27FC236}">
                  <a16:creationId xmlns:a16="http://schemas.microsoft.com/office/drawing/2014/main" id="{E88597FA-F83A-12EC-43F1-4949465B832D}"/>
                </a:ext>
              </a:extLst>
            </p:cNvPr>
            <p:cNvSpPr>
              <a:spLocks noChangeArrowheads="1"/>
            </p:cNvSpPr>
            <p:nvPr/>
          </p:nvSpPr>
          <p:spPr bwMode="auto">
            <a:xfrm rot="-20910103">
              <a:off x="2508" y="1462"/>
              <a:ext cx="1318" cy="1566"/>
            </a:xfrm>
            <a:prstGeom prst="irregularSeal1">
              <a:avLst/>
            </a:prstGeom>
            <a:gradFill rotWithShape="1">
              <a:gsLst>
                <a:gs pos="0">
                  <a:srgbClr val="4D0808"/>
                </a:gs>
                <a:gs pos="30000">
                  <a:srgbClr val="FF0300"/>
                </a:gs>
                <a:gs pos="55000">
                  <a:srgbClr val="FF7A00"/>
                </a:gs>
                <a:gs pos="100000">
                  <a:srgbClr val="FFF200"/>
                </a:gs>
              </a:gsLst>
              <a:path path="shape">
                <a:fillToRect l="50000" t="50000" r="50000" b="50000"/>
              </a:path>
            </a:gradFill>
            <a:ln w="9525">
              <a:solidFill>
                <a:srgbClr val="FFCC00"/>
              </a:solidFill>
              <a:miter lim="800000"/>
              <a:headEnd/>
              <a:tailEnd/>
            </a:ln>
            <a:effectLst/>
          </p:spPr>
          <p:txBody>
            <a:bodyPr wrap="none" anchor="ctr"/>
            <a:lstStyle/>
            <a:p>
              <a:pPr algn="ctr"/>
              <a:endParaRPr lang="en-US" sz="2800">
                <a:solidFill>
                  <a:srgbClr val="FF0066"/>
                </a:solidFill>
              </a:endParaRPr>
            </a:p>
          </p:txBody>
        </p:sp>
        <p:sp>
          <p:nvSpPr>
            <p:cNvPr id="44" name="WordArt 38">
              <a:extLst>
                <a:ext uri="{FF2B5EF4-FFF2-40B4-BE49-F238E27FC236}">
                  <a16:creationId xmlns:a16="http://schemas.microsoft.com/office/drawing/2014/main" id="{57886FEF-40A4-9D4A-84B9-37AD876A9B44}"/>
                </a:ext>
              </a:extLst>
            </p:cNvPr>
            <p:cNvSpPr>
              <a:spLocks noChangeArrowheads="1" noChangeShapeType="1" noTextEdit="1"/>
            </p:cNvSpPr>
            <p:nvPr/>
          </p:nvSpPr>
          <p:spPr bwMode="auto">
            <a:xfrm rot="16200000">
              <a:off x="2527" y="1910"/>
              <a:ext cx="922" cy="657"/>
            </a:xfrm>
            <a:prstGeom prst="rect">
              <a:avLst/>
            </a:prstGeom>
          </p:spPr>
          <p:txBody>
            <a:bodyPr spcFirstLastPara="1" wrap="none" fromWordArt="1">
              <a:prstTxWarp prst="textArchUp">
                <a:avLst>
                  <a:gd name="adj" fmla="val 10800000"/>
                </a:avLst>
              </a:prstTxWarp>
            </a:bodyPr>
            <a:lstStyle/>
            <a:p>
              <a:pPr algn="ctr"/>
              <a:r>
                <a:rPr lang="en-US" sz="3600" kern="10" dirty="0">
                  <a:ln w="19050">
                    <a:noFill/>
                    <a:miter lim="800000"/>
                    <a:headEnd/>
                    <a:tailEnd/>
                  </a:ln>
                  <a:solidFill>
                    <a:srgbClr val="FF0000"/>
                  </a:solidFill>
                  <a:latin typeface="Arial Black"/>
                </a:rPr>
                <a:t>BOOM!</a:t>
              </a:r>
            </a:p>
          </p:txBody>
        </p:sp>
      </p:grpSp>
      <p:sp>
        <p:nvSpPr>
          <p:cNvPr id="8" name="150miles">
            <a:extLst>
              <a:ext uri="{FF2B5EF4-FFF2-40B4-BE49-F238E27FC236}">
                <a16:creationId xmlns:a16="http://schemas.microsoft.com/office/drawing/2014/main" id="{2B77E210-50BD-E41C-6AD7-6E0CB50BF172}"/>
              </a:ext>
            </a:extLst>
          </p:cNvPr>
          <p:cNvSpPr/>
          <p:nvPr/>
        </p:nvSpPr>
        <p:spPr bwMode="auto">
          <a:xfrm>
            <a:off x="7344174" y="6368302"/>
            <a:ext cx="1783080" cy="274320"/>
          </a:xfrm>
          <a:prstGeom prst="rect">
            <a:avLst/>
          </a:prstGeom>
          <a:solidFill>
            <a:schemeClr val="tx1">
              <a:lumMod val="95000"/>
              <a:lumOff val="5000"/>
            </a:schemeClr>
          </a:solidFill>
          <a:ln w="31750"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150 MILES</a:t>
            </a:r>
          </a:p>
        </p:txBody>
      </p:sp>
      <p:pic>
        <p:nvPicPr>
          <p:cNvPr id="12" name="Picture 11">
            <a:extLst>
              <a:ext uri="{FF2B5EF4-FFF2-40B4-BE49-F238E27FC236}">
                <a16:creationId xmlns:a16="http://schemas.microsoft.com/office/drawing/2014/main" id="{29BA6DF3-DAFB-9948-7D67-5A55AA60D8B8}"/>
              </a:ext>
            </a:extLst>
          </p:cNvPr>
          <p:cNvPicPr>
            <a:picLocks noChangeAspect="1"/>
          </p:cNvPicPr>
          <p:nvPr/>
        </p:nvPicPr>
        <p:blipFill>
          <a:blip r:embed="rId3"/>
          <a:stretch>
            <a:fillRect/>
          </a:stretch>
        </p:blipFill>
        <p:spPr>
          <a:xfrm>
            <a:off x="7223760" y="1097280"/>
            <a:ext cx="4934504" cy="5669280"/>
          </a:xfrm>
          <a:prstGeom prst="rect">
            <a:avLst/>
          </a:prstGeom>
        </p:spPr>
      </p:pic>
      <p:pic>
        <p:nvPicPr>
          <p:cNvPr id="14" name="Picture 13">
            <a:extLst>
              <a:ext uri="{FF2B5EF4-FFF2-40B4-BE49-F238E27FC236}">
                <a16:creationId xmlns:a16="http://schemas.microsoft.com/office/drawing/2014/main" id="{1B5B7224-CB1E-47FF-B02E-FE6CBD5B0DD2}"/>
              </a:ext>
            </a:extLst>
          </p:cNvPr>
          <p:cNvPicPr>
            <a:picLocks noChangeAspect="1"/>
          </p:cNvPicPr>
          <p:nvPr/>
        </p:nvPicPr>
        <p:blipFill>
          <a:blip r:embed="rId4"/>
          <a:stretch>
            <a:fillRect/>
          </a:stretch>
        </p:blipFill>
        <p:spPr>
          <a:xfrm>
            <a:off x="7223760" y="1097280"/>
            <a:ext cx="4934504" cy="5669280"/>
          </a:xfrm>
          <a:prstGeom prst="rect">
            <a:avLst/>
          </a:prstGeom>
        </p:spPr>
      </p:pic>
      <p:pic>
        <p:nvPicPr>
          <p:cNvPr id="16" name="Picture 15">
            <a:extLst>
              <a:ext uri="{FF2B5EF4-FFF2-40B4-BE49-F238E27FC236}">
                <a16:creationId xmlns:a16="http://schemas.microsoft.com/office/drawing/2014/main" id="{60284272-AC1A-63EA-8769-441B6CD08F56}"/>
              </a:ext>
            </a:extLst>
          </p:cNvPr>
          <p:cNvPicPr>
            <a:picLocks noChangeAspect="1"/>
          </p:cNvPicPr>
          <p:nvPr/>
        </p:nvPicPr>
        <p:blipFill>
          <a:blip r:embed="rId5"/>
          <a:stretch>
            <a:fillRect/>
          </a:stretch>
        </p:blipFill>
        <p:spPr>
          <a:xfrm>
            <a:off x="7223760" y="1097280"/>
            <a:ext cx="4934504" cy="5669280"/>
          </a:xfrm>
          <a:prstGeom prst="rect">
            <a:avLst/>
          </a:prstGeom>
        </p:spPr>
      </p:pic>
      <p:pic>
        <p:nvPicPr>
          <p:cNvPr id="18" name="Picture 17">
            <a:extLst>
              <a:ext uri="{FF2B5EF4-FFF2-40B4-BE49-F238E27FC236}">
                <a16:creationId xmlns:a16="http://schemas.microsoft.com/office/drawing/2014/main" id="{550AA3DA-8B75-EEBB-95AA-824CE96DF204}"/>
              </a:ext>
            </a:extLst>
          </p:cNvPr>
          <p:cNvPicPr>
            <a:picLocks noChangeAspect="1"/>
          </p:cNvPicPr>
          <p:nvPr/>
        </p:nvPicPr>
        <p:blipFill>
          <a:blip r:embed="rId6"/>
          <a:srcRect/>
          <a:stretch/>
        </p:blipFill>
        <p:spPr>
          <a:xfrm>
            <a:off x="7223760" y="1097281"/>
            <a:ext cx="4934504" cy="5669277"/>
          </a:xfrm>
          <a:prstGeom prst="rect">
            <a:avLst/>
          </a:prstGeom>
        </p:spPr>
      </p:pic>
      <p:pic>
        <p:nvPicPr>
          <p:cNvPr id="20" name="Picture 19">
            <a:extLst>
              <a:ext uri="{FF2B5EF4-FFF2-40B4-BE49-F238E27FC236}">
                <a16:creationId xmlns:a16="http://schemas.microsoft.com/office/drawing/2014/main" id="{44E09236-958D-AA8E-834A-9B93403FEA02}"/>
              </a:ext>
            </a:extLst>
          </p:cNvPr>
          <p:cNvPicPr>
            <a:picLocks noChangeAspect="1"/>
          </p:cNvPicPr>
          <p:nvPr/>
        </p:nvPicPr>
        <p:blipFill>
          <a:blip r:embed="rId7"/>
          <a:srcRect/>
          <a:stretch/>
        </p:blipFill>
        <p:spPr>
          <a:xfrm>
            <a:off x="7223760" y="1097281"/>
            <a:ext cx="4934504" cy="5669277"/>
          </a:xfrm>
          <a:prstGeom prst="rect">
            <a:avLst/>
          </a:prstGeom>
        </p:spPr>
      </p:pic>
      <p:pic>
        <p:nvPicPr>
          <p:cNvPr id="28" name="Plume">
            <a:extLst>
              <a:ext uri="{FF2B5EF4-FFF2-40B4-BE49-F238E27FC236}">
                <a16:creationId xmlns:a16="http://schemas.microsoft.com/office/drawing/2014/main" id="{08FF0629-7793-BAE9-073A-D481BAB8CD07}"/>
              </a:ext>
            </a:extLst>
          </p:cNvPr>
          <p:cNvPicPr>
            <a:picLocks noChangeAspect="1"/>
          </p:cNvPicPr>
          <p:nvPr/>
        </p:nvPicPr>
        <p:blipFill rotWithShape="1">
          <a:blip r:embed="rId8"/>
          <a:srcRect l="29998" r="33464"/>
          <a:stretch/>
        </p:blipFill>
        <p:spPr bwMode="auto">
          <a:xfrm>
            <a:off x="9230655" y="1424471"/>
            <a:ext cx="1541721" cy="4708843"/>
          </a:xfrm>
          <a:prstGeom prst="rect">
            <a:avLst/>
          </a:prstGeom>
          <a:noFill/>
          <a:ln w="9525">
            <a:noFill/>
            <a:miter lim="800000"/>
            <a:headEnd/>
            <a:tailEnd/>
          </a:ln>
        </p:spPr>
      </p:pic>
      <p:sp>
        <p:nvSpPr>
          <p:cNvPr id="22" name="YF_Shield">
            <a:extLst>
              <a:ext uri="{FF2B5EF4-FFF2-40B4-BE49-F238E27FC236}">
                <a16:creationId xmlns:a16="http://schemas.microsoft.com/office/drawing/2014/main" id="{4D43778C-7CC9-C96C-44B6-0EB4595BF4FD}"/>
              </a:ext>
            </a:extLst>
          </p:cNvPr>
          <p:cNvSpPr>
            <a:spLocks/>
          </p:cNvSpPr>
          <p:nvPr/>
        </p:nvSpPr>
        <p:spPr bwMode="auto">
          <a:xfrm>
            <a:off x="7223760" y="1097280"/>
            <a:ext cx="4937760" cy="5669280"/>
          </a:xfrm>
          <a:custGeom>
            <a:avLst/>
            <a:gdLst>
              <a:gd name="T0" fmla="*/ 2006 w 2006"/>
              <a:gd name="T1" fmla="*/ 0 h 2039"/>
              <a:gd name="T2" fmla="*/ 0 w 2006"/>
              <a:gd name="T3" fmla="*/ 0 h 2039"/>
              <a:gd name="T4" fmla="*/ 1059 w 2006"/>
              <a:gd name="T5" fmla="*/ 152 h 2039"/>
              <a:gd name="T6" fmla="*/ 1009 w 2006"/>
              <a:gd name="T7" fmla="*/ 158 h 2039"/>
              <a:gd name="T8" fmla="*/ 989 w 2006"/>
              <a:gd name="T9" fmla="*/ 187 h 2039"/>
              <a:gd name="T10" fmla="*/ 978 w 2006"/>
              <a:gd name="T11" fmla="*/ 205 h 2039"/>
              <a:gd name="T12" fmla="*/ 970 w 2006"/>
              <a:gd name="T13" fmla="*/ 244 h 2039"/>
              <a:gd name="T14" fmla="*/ 958 w 2006"/>
              <a:gd name="T15" fmla="*/ 264 h 2039"/>
              <a:gd name="T16" fmla="*/ 965 w 2006"/>
              <a:gd name="T17" fmla="*/ 321 h 2039"/>
              <a:gd name="T18" fmla="*/ 977 w 2006"/>
              <a:gd name="T19" fmla="*/ 356 h 2039"/>
              <a:gd name="T20" fmla="*/ 989 w 2006"/>
              <a:gd name="T21" fmla="*/ 385 h 2039"/>
              <a:gd name="T22" fmla="*/ 1035 w 2006"/>
              <a:gd name="T23" fmla="*/ 403 h 2039"/>
              <a:gd name="T24" fmla="*/ 1055 w 2006"/>
              <a:gd name="T25" fmla="*/ 426 h 2039"/>
              <a:gd name="T26" fmla="*/ 1098 w 2006"/>
              <a:gd name="T27" fmla="*/ 465 h 2039"/>
              <a:gd name="T28" fmla="*/ 1105 w 2006"/>
              <a:gd name="T29" fmla="*/ 489 h 2039"/>
              <a:gd name="T30" fmla="*/ 1119 w 2006"/>
              <a:gd name="T31" fmla="*/ 512 h 2039"/>
              <a:gd name="T32" fmla="*/ 1126 w 2006"/>
              <a:gd name="T33" fmla="*/ 535 h 2039"/>
              <a:gd name="T34" fmla="*/ 1137 w 2006"/>
              <a:gd name="T35" fmla="*/ 547 h 2039"/>
              <a:gd name="T36" fmla="*/ 1175 w 2006"/>
              <a:gd name="T37" fmla="*/ 610 h 2039"/>
              <a:gd name="T38" fmla="*/ 1201 w 2006"/>
              <a:gd name="T39" fmla="*/ 617 h 2039"/>
              <a:gd name="T40" fmla="*/ 1209 w 2006"/>
              <a:gd name="T41" fmla="*/ 629 h 2039"/>
              <a:gd name="T42" fmla="*/ 1292 w 2006"/>
              <a:gd name="T43" fmla="*/ 675 h 2039"/>
              <a:gd name="T44" fmla="*/ 1305 w 2006"/>
              <a:gd name="T45" fmla="*/ 687 h 2039"/>
              <a:gd name="T46" fmla="*/ 1336 w 2006"/>
              <a:gd name="T47" fmla="*/ 693 h 2039"/>
              <a:gd name="T48" fmla="*/ 1368 w 2006"/>
              <a:gd name="T49" fmla="*/ 744 h 2039"/>
              <a:gd name="T50" fmla="*/ 1407 w 2006"/>
              <a:gd name="T51" fmla="*/ 756 h 2039"/>
              <a:gd name="T52" fmla="*/ 1388 w 2006"/>
              <a:gd name="T53" fmla="*/ 778 h 2039"/>
              <a:gd name="T54" fmla="*/ 1433 w 2006"/>
              <a:gd name="T55" fmla="*/ 797 h 2039"/>
              <a:gd name="T56" fmla="*/ 1445 w 2006"/>
              <a:gd name="T57" fmla="*/ 814 h 2039"/>
              <a:gd name="T58" fmla="*/ 1484 w 2006"/>
              <a:gd name="T59" fmla="*/ 901 h 2039"/>
              <a:gd name="T60" fmla="*/ 1498 w 2006"/>
              <a:gd name="T61" fmla="*/ 914 h 2039"/>
              <a:gd name="T62" fmla="*/ 1504 w 2006"/>
              <a:gd name="T63" fmla="*/ 932 h 2039"/>
              <a:gd name="T64" fmla="*/ 1516 w 2006"/>
              <a:gd name="T65" fmla="*/ 937 h 2039"/>
              <a:gd name="T66" fmla="*/ 1524 w 2006"/>
              <a:gd name="T67" fmla="*/ 1022 h 2039"/>
              <a:gd name="T68" fmla="*/ 1587 w 2006"/>
              <a:gd name="T69" fmla="*/ 1030 h 2039"/>
              <a:gd name="T70" fmla="*/ 1593 w 2006"/>
              <a:gd name="T71" fmla="*/ 1046 h 2039"/>
              <a:gd name="T72" fmla="*/ 1665 w 2006"/>
              <a:gd name="T73" fmla="*/ 1094 h 2039"/>
              <a:gd name="T74" fmla="*/ 1692 w 2006"/>
              <a:gd name="T75" fmla="*/ 1107 h 2039"/>
              <a:gd name="T76" fmla="*/ 1910 w 2006"/>
              <a:gd name="T77" fmla="*/ 1094 h 2039"/>
              <a:gd name="T78" fmla="*/ 440 w 2006"/>
              <a:gd name="T79" fmla="*/ 1443 h 2039"/>
              <a:gd name="T80" fmla="*/ 598 w 2006"/>
              <a:gd name="T81" fmla="*/ 1305 h 2039"/>
              <a:gd name="T82" fmla="*/ 520 w 2006"/>
              <a:gd name="T83" fmla="*/ 1025 h 2039"/>
              <a:gd name="T84" fmla="*/ 662 w 2006"/>
              <a:gd name="T85" fmla="*/ 978 h 2039"/>
              <a:gd name="T86" fmla="*/ 682 w 2006"/>
              <a:gd name="T87" fmla="*/ 932 h 2039"/>
              <a:gd name="T88" fmla="*/ 669 w 2006"/>
              <a:gd name="T89" fmla="*/ 902 h 2039"/>
              <a:gd name="T90" fmla="*/ 662 w 2006"/>
              <a:gd name="T91" fmla="*/ 868 h 2039"/>
              <a:gd name="T92" fmla="*/ 648 w 2006"/>
              <a:gd name="T93" fmla="*/ 849 h 2039"/>
              <a:gd name="T94" fmla="*/ 642 w 2006"/>
              <a:gd name="T95" fmla="*/ 826 h 2039"/>
              <a:gd name="T96" fmla="*/ 602 w 2006"/>
              <a:gd name="T97" fmla="*/ 820 h 2039"/>
              <a:gd name="T98" fmla="*/ 597 w 2006"/>
              <a:gd name="T99" fmla="*/ 802 h 2039"/>
              <a:gd name="T100" fmla="*/ 519 w 2006"/>
              <a:gd name="T101" fmla="*/ 814 h 2039"/>
              <a:gd name="T102" fmla="*/ 443 w 2006"/>
              <a:gd name="T103" fmla="*/ 536 h 2039"/>
              <a:gd name="T104" fmla="*/ 674 w 2006"/>
              <a:gd name="T105" fmla="*/ 396 h 2039"/>
              <a:gd name="T106" fmla="*/ 830 w 2006"/>
              <a:gd name="T107" fmla="*/ 258 h 2039"/>
              <a:gd name="T108" fmla="*/ 916 w 2006"/>
              <a:gd name="T109" fmla="*/ 188 h 2039"/>
              <a:gd name="T110" fmla="*/ 959 w 2006"/>
              <a:gd name="T111" fmla="*/ 154 h 2039"/>
              <a:gd name="T112" fmla="*/ 967 w 2006"/>
              <a:gd name="T113" fmla="*/ 121 h 2039"/>
              <a:gd name="T114" fmla="*/ 1060 w 2006"/>
              <a:gd name="T115" fmla="*/ 117 h 2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06" h="2039">
                <a:moveTo>
                  <a:pt x="1060" y="117"/>
                </a:moveTo>
                <a:lnTo>
                  <a:pt x="1060" y="0"/>
                </a:lnTo>
                <a:lnTo>
                  <a:pt x="2006" y="0"/>
                </a:lnTo>
                <a:lnTo>
                  <a:pt x="2006" y="2039"/>
                </a:lnTo>
                <a:lnTo>
                  <a:pt x="0" y="2039"/>
                </a:lnTo>
                <a:lnTo>
                  <a:pt x="0" y="0"/>
                </a:lnTo>
                <a:lnTo>
                  <a:pt x="1060" y="0"/>
                </a:lnTo>
                <a:lnTo>
                  <a:pt x="1060" y="117"/>
                </a:lnTo>
                <a:lnTo>
                  <a:pt x="1059" y="152"/>
                </a:lnTo>
                <a:lnTo>
                  <a:pt x="1014" y="153"/>
                </a:lnTo>
                <a:lnTo>
                  <a:pt x="1015" y="158"/>
                </a:lnTo>
                <a:lnTo>
                  <a:pt x="1009" y="158"/>
                </a:lnTo>
                <a:lnTo>
                  <a:pt x="1009" y="169"/>
                </a:lnTo>
                <a:lnTo>
                  <a:pt x="990" y="171"/>
                </a:lnTo>
                <a:lnTo>
                  <a:pt x="989" y="187"/>
                </a:lnTo>
                <a:lnTo>
                  <a:pt x="985" y="189"/>
                </a:lnTo>
                <a:lnTo>
                  <a:pt x="985" y="204"/>
                </a:lnTo>
                <a:lnTo>
                  <a:pt x="978" y="205"/>
                </a:lnTo>
                <a:lnTo>
                  <a:pt x="978" y="227"/>
                </a:lnTo>
                <a:lnTo>
                  <a:pt x="970" y="228"/>
                </a:lnTo>
                <a:lnTo>
                  <a:pt x="970" y="244"/>
                </a:lnTo>
                <a:lnTo>
                  <a:pt x="964" y="245"/>
                </a:lnTo>
                <a:lnTo>
                  <a:pt x="964" y="262"/>
                </a:lnTo>
                <a:lnTo>
                  <a:pt x="958" y="264"/>
                </a:lnTo>
                <a:lnTo>
                  <a:pt x="958" y="290"/>
                </a:lnTo>
                <a:lnTo>
                  <a:pt x="965" y="291"/>
                </a:lnTo>
                <a:lnTo>
                  <a:pt x="965" y="321"/>
                </a:lnTo>
                <a:lnTo>
                  <a:pt x="970" y="321"/>
                </a:lnTo>
                <a:lnTo>
                  <a:pt x="970" y="356"/>
                </a:lnTo>
                <a:lnTo>
                  <a:pt x="977" y="356"/>
                </a:lnTo>
                <a:lnTo>
                  <a:pt x="978" y="372"/>
                </a:lnTo>
                <a:lnTo>
                  <a:pt x="989" y="372"/>
                </a:lnTo>
                <a:lnTo>
                  <a:pt x="989" y="385"/>
                </a:lnTo>
                <a:lnTo>
                  <a:pt x="1014" y="385"/>
                </a:lnTo>
                <a:lnTo>
                  <a:pt x="1016" y="402"/>
                </a:lnTo>
                <a:lnTo>
                  <a:pt x="1035" y="403"/>
                </a:lnTo>
                <a:lnTo>
                  <a:pt x="1035" y="414"/>
                </a:lnTo>
                <a:lnTo>
                  <a:pt x="1055" y="414"/>
                </a:lnTo>
                <a:lnTo>
                  <a:pt x="1055" y="426"/>
                </a:lnTo>
                <a:lnTo>
                  <a:pt x="1060" y="426"/>
                </a:lnTo>
                <a:lnTo>
                  <a:pt x="1061" y="465"/>
                </a:lnTo>
                <a:lnTo>
                  <a:pt x="1098" y="465"/>
                </a:lnTo>
                <a:lnTo>
                  <a:pt x="1099" y="478"/>
                </a:lnTo>
                <a:lnTo>
                  <a:pt x="1105" y="478"/>
                </a:lnTo>
                <a:lnTo>
                  <a:pt x="1105" y="489"/>
                </a:lnTo>
                <a:lnTo>
                  <a:pt x="1112" y="489"/>
                </a:lnTo>
                <a:lnTo>
                  <a:pt x="1111" y="512"/>
                </a:lnTo>
                <a:lnTo>
                  <a:pt x="1119" y="512"/>
                </a:lnTo>
                <a:lnTo>
                  <a:pt x="1118" y="523"/>
                </a:lnTo>
                <a:lnTo>
                  <a:pt x="1126" y="523"/>
                </a:lnTo>
                <a:lnTo>
                  <a:pt x="1126" y="535"/>
                </a:lnTo>
                <a:lnTo>
                  <a:pt x="1131" y="535"/>
                </a:lnTo>
                <a:lnTo>
                  <a:pt x="1131" y="546"/>
                </a:lnTo>
                <a:lnTo>
                  <a:pt x="1137" y="547"/>
                </a:lnTo>
                <a:lnTo>
                  <a:pt x="1137" y="605"/>
                </a:lnTo>
                <a:lnTo>
                  <a:pt x="1174" y="605"/>
                </a:lnTo>
                <a:lnTo>
                  <a:pt x="1175" y="610"/>
                </a:lnTo>
                <a:lnTo>
                  <a:pt x="1183" y="610"/>
                </a:lnTo>
                <a:lnTo>
                  <a:pt x="1184" y="616"/>
                </a:lnTo>
                <a:lnTo>
                  <a:pt x="1201" y="617"/>
                </a:lnTo>
                <a:lnTo>
                  <a:pt x="1202" y="623"/>
                </a:lnTo>
                <a:lnTo>
                  <a:pt x="1209" y="623"/>
                </a:lnTo>
                <a:lnTo>
                  <a:pt x="1209" y="629"/>
                </a:lnTo>
                <a:lnTo>
                  <a:pt x="1215" y="629"/>
                </a:lnTo>
                <a:lnTo>
                  <a:pt x="1215" y="676"/>
                </a:lnTo>
                <a:lnTo>
                  <a:pt x="1292" y="675"/>
                </a:lnTo>
                <a:lnTo>
                  <a:pt x="1292" y="680"/>
                </a:lnTo>
                <a:lnTo>
                  <a:pt x="1305" y="680"/>
                </a:lnTo>
                <a:lnTo>
                  <a:pt x="1305" y="687"/>
                </a:lnTo>
                <a:lnTo>
                  <a:pt x="1316" y="687"/>
                </a:lnTo>
                <a:lnTo>
                  <a:pt x="1317" y="694"/>
                </a:lnTo>
                <a:lnTo>
                  <a:pt x="1336" y="693"/>
                </a:lnTo>
                <a:lnTo>
                  <a:pt x="1337" y="676"/>
                </a:lnTo>
                <a:lnTo>
                  <a:pt x="1367" y="676"/>
                </a:lnTo>
                <a:lnTo>
                  <a:pt x="1368" y="744"/>
                </a:lnTo>
                <a:lnTo>
                  <a:pt x="1412" y="745"/>
                </a:lnTo>
                <a:lnTo>
                  <a:pt x="1409" y="753"/>
                </a:lnTo>
                <a:lnTo>
                  <a:pt x="1407" y="756"/>
                </a:lnTo>
                <a:lnTo>
                  <a:pt x="1395" y="757"/>
                </a:lnTo>
                <a:lnTo>
                  <a:pt x="1389" y="766"/>
                </a:lnTo>
                <a:lnTo>
                  <a:pt x="1388" y="778"/>
                </a:lnTo>
                <a:lnTo>
                  <a:pt x="1422" y="779"/>
                </a:lnTo>
                <a:lnTo>
                  <a:pt x="1432" y="785"/>
                </a:lnTo>
                <a:lnTo>
                  <a:pt x="1433" y="797"/>
                </a:lnTo>
                <a:lnTo>
                  <a:pt x="1439" y="798"/>
                </a:lnTo>
                <a:lnTo>
                  <a:pt x="1439" y="814"/>
                </a:lnTo>
                <a:lnTo>
                  <a:pt x="1445" y="814"/>
                </a:lnTo>
                <a:lnTo>
                  <a:pt x="1446" y="883"/>
                </a:lnTo>
                <a:lnTo>
                  <a:pt x="1484" y="884"/>
                </a:lnTo>
                <a:lnTo>
                  <a:pt x="1484" y="901"/>
                </a:lnTo>
                <a:lnTo>
                  <a:pt x="1491" y="902"/>
                </a:lnTo>
                <a:lnTo>
                  <a:pt x="1491" y="908"/>
                </a:lnTo>
                <a:lnTo>
                  <a:pt x="1498" y="914"/>
                </a:lnTo>
                <a:lnTo>
                  <a:pt x="1498" y="920"/>
                </a:lnTo>
                <a:lnTo>
                  <a:pt x="1504" y="921"/>
                </a:lnTo>
                <a:lnTo>
                  <a:pt x="1504" y="932"/>
                </a:lnTo>
                <a:lnTo>
                  <a:pt x="1509" y="932"/>
                </a:lnTo>
                <a:lnTo>
                  <a:pt x="1509" y="936"/>
                </a:lnTo>
                <a:lnTo>
                  <a:pt x="1516" y="937"/>
                </a:lnTo>
                <a:lnTo>
                  <a:pt x="1516" y="943"/>
                </a:lnTo>
                <a:lnTo>
                  <a:pt x="1524" y="943"/>
                </a:lnTo>
                <a:lnTo>
                  <a:pt x="1524" y="1022"/>
                </a:lnTo>
                <a:lnTo>
                  <a:pt x="1581" y="1022"/>
                </a:lnTo>
                <a:lnTo>
                  <a:pt x="1581" y="1030"/>
                </a:lnTo>
                <a:lnTo>
                  <a:pt x="1587" y="1030"/>
                </a:lnTo>
                <a:lnTo>
                  <a:pt x="1587" y="1040"/>
                </a:lnTo>
                <a:lnTo>
                  <a:pt x="1593" y="1041"/>
                </a:lnTo>
                <a:lnTo>
                  <a:pt x="1593" y="1046"/>
                </a:lnTo>
                <a:lnTo>
                  <a:pt x="1599" y="1047"/>
                </a:lnTo>
                <a:lnTo>
                  <a:pt x="1600" y="1093"/>
                </a:lnTo>
                <a:lnTo>
                  <a:pt x="1665" y="1094"/>
                </a:lnTo>
                <a:lnTo>
                  <a:pt x="1665" y="1101"/>
                </a:lnTo>
                <a:lnTo>
                  <a:pt x="1692" y="1101"/>
                </a:lnTo>
                <a:lnTo>
                  <a:pt x="1692" y="1107"/>
                </a:lnTo>
                <a:lnTo>
                  <a:pt x="1768" y="1106"/>
                </a:lnTo>
                <a:lnTo>
                  <a:pt x="1768" y="1093"/>
                </a:lnTo>
                <a:lnTo>
                  <a:pt x="1910" y="1094"/>
                </a:lnTo>
                <a:lnTo>
                  <a:pt x="1911" y="1792"/>
                </a:lnTo>
                <a:lnTo>
                  <a:pt x="441" y="1793"/>
                </a:lnTo>
                <a:lnTo>
                  <a:pt x="440" y="1443"/>
                </a:lnTo>
                <a:lnTo>
                  <a:pt x="520" y="1443"/>
                </a:lnTo>
                <a:lnTo>
                  <a:pt x="519" y="1305"/>
                </a:lnTo>
                <a:lnTo>
                  <a:pt x="598" y="1305"/>
                </a:lnTo>
                <a:lnTo>
                  <a:pt x="598" y="1237"/>
                </a:lnTo>
                <a:lnTo>
                  <a:pt x="520" y="1236"/>
                </a:lnTo>
                <a:lnTo>
                  <a:pt x="520" y="1025"/>
                </a:lnTo>
                <a:lnTo>
                  <a:pt x="597" y="1023"/>
                </a:lnTo>
                <a:lnTo>
                  <a:pt x="598" y="979"/>
                </a:lnTo>
                <a:lnTo>
                  <a:pt x="662" y="978"/>
                </a:lnTo>
                <a:lnTo>
                  <a:pt x="663" y="967"/>
                </a:lnTo>
                <a:lnTo>
                  <a:pt x="681" y="966"/>
                </a:lnTo>
                <a:lnTo>
                  <a:pt x="682" y="932"/>
                </a:lnTo>
                <a:lnTo>
                  <a:pt x="674" y="932"/>
                </a:lnTo>
                <a:lnTo>
                  <a:pt x="674" y="902"/>
                </a:lnTo>
                <a:lnTo>
                  <a:pt x="669" y="902"/>
                </a:lnTo>
                <a:lnTo>
                  <a:pt x="669" y="886"/>
                </a:lnTo>
                <a:lnTo>
                  <a:pt x="663" y="885"/>
                </a:lnTo>
                <a:lnTo>
                  <a:pt x="662" y="868"/>
                </a:lnTo>
                <a:lnTo>
                  <a:pt x="654" y="868"/>
                </a:lnTo>
                <a:lnTo>
                  <a:pt x="653" y="849"/>
                </a:lnTo>
                <a:lnTo>
                  <a:pt x="648" y="849"/>
                </a:lnTo>
                <a:lnTo>
                  <a:pt x="648" y="838"/>
                </a:lnTo>
                <a:lnTo>
                  <a:pt x="642" y="838"/>
                </a:lnTo>
                <a:lnTo>
                  <a:pt x="642" y="826"/>
                </a:lnTo>
                <a:lnTo>
                  <a:pt x="624" y="825"/>
                </a:lnTo>
                <a:lnTo>
                  <a:pt x="623" y="820"/>
                </a:lnTo>
                <a:lnTo>
                  <a:pt x="602" y="820"/>
                </a:lnTo>
                <a:lnTo>
                  <a:pt x="602" y="826"/>
                </a:lnTo>
                <a:lnTo>
                  <a:pt x="596" y="826"/>
                </a:lnTo>
                <a:lnTo>
                  <a:pt x="597" y="802"/>
                </a:lnTo>
                <a:lnTo>
                  <a:pt x="572" y="802"/>
                </a:lnTo>
                <a:lnTo>
                  <a:pt x="571" y="814"/>
                </a:lnTo>
                <a:lnTo>
                  <a:pt x="519" y="814"/>
                </a:lnTo>
                <a:lnTo>
                  <a:pt x="520" y="745"/>
                </a:lnTo>
                <a:lnTo>
                  <a:pt x="442" y="745"/>
                </a:lnTo>
                <a:lnTo>
                  <a:pt x="443" y="536"/>
                </a:lnTo>
                <a:lnTo>
                  <a:pt x="598" y="535"/>
                </a:lnTo>
                <a:lnTo>
                  <a:pt x="598" y="396"/>
                </a:lnTo>
                <a:lnTo>
                  <a:pt x="674" y="396"/>
                </a:lnTo>
                <a:lnTo>
                  <a:pt x="674" y="328"/>
                </a:lnTo>
                <a:lnTo>
                  <a:pt x="830" y="327"/>
                </a:lnTo>
                <a:lnTo>
                  <a:pt x="830" y="258"/>
                </a:lnTo>
                <a:lnTo>
                  <a:pt x="892" y="256"/>
                </a:lnTo>
                <a:lnTo>
                  <a:pt x="891" y="217"/>
                </a:lnTo>
                <a:lnTo>
                  <a:pt x="916" y="188"/>
                </a:lnTo>
                <a:lnTo>
                  <a:pt x="926" y="186"/>
                </a:lnTo>
                <a:lnTo>
                  <a:pt x="953" y="155"/>
                </a:lnTo>
                <a:lnTo>
                  <a:pt x="959" y="154"/>
                </a:lnTo>
                <a:lnTo>
                  <a:pt x="958" y="136"/>
                </a:lnTo>
                <a:lnTo>
                  <a:pt x="968" y="127"/>
                </a:lnTo>
                <a:lnTo>
                  <a:pt x="967" y="121"/>
                </a:lnTo>
                <a:lnTo>
                  <a:pt x="974" y="120"/>
                </a:lnTo>
                <a:lnTo>
                  <a:pt x="974" y="116"/>
                </a:lnTo>
                <a:lnTo>
                  <a:pt x="1060" y="117"/>
                </a:lnTo>
              </a:path>
            </a:pathLst>
          </a:custGeom>
          <a:solidFill>
            <a:schemeClr val="bg1"/>
          </a:solidFill>
          <a:ln w="19050" cap="rnd">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5_miles">
            <a:extLst>
              <a:ext uri="{FF2B5EF4-FFF2-40B4-BE49-F238E27FC236}">
                <a16:creationId xmlns:a16="http://schemas.microsoft.com/office/drawing/2014/main" id="{96A629A3-2606-7EDE-2096-6B09F0BB3BA6}"/>
              </a:ext>
            </a:extLst>
          </p:cNvPr>
          <p:cNvSpPr/>
          <p:nvPr/>
        </p:nvSpPr>
        <p:spPr bwMode="auto">
          <a:xfrm>
            <a:off x="10915758" y="6426670"/>
            <a:ext cx="1014984" cy="274320"/>
          </a:xfrm>
          <a:prstGeom prst="rect">
            <a:avLst/>
          </a:prstGeom>
          <a:solidFill>
            <a:schemeClr val="tx1">
              <a:lumMod val="95000"/>
              <a:lumOff val="5000"/>
            </a:schemeClr>
          </a:solidFill>
          <a:ln w="31750"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5 MILES</a:t>
            </a:r>
          </a:p>
        </p:txBody>
      </p:sp>
      <p:sp>
        <p:nvSpPr>
          <p:cNvPr id="24" name="YFOutline">
            <a:extLst>
              <a:ext uri="{FF2B5EF4-FFF2-40B4-BE49-F238E27FC236}">
                <a16:creationId xmlns:a16="http://schemas.microsoft.com/office/drawing/2014/main" id="{B0D15CE8-1F17-D7B6-232F-2EA46B3142F7}"/>
              </a:ext>
            </a:extLst>
          </p:cNvPr>
          <p:cNvSpPr>
            <a:spLocks/>
          </p:cNvSpPr>
          <p:nvPr/>
        </p:nvSpPr>
        <p:spPr bwMode="auto">
          <a:xfrm>
            <a:off x="8316685" y="1424473"/>
            <a:ext cx="3614057" cy="4652865"/>
          </a:xfrm>
          <a:custGeom>
            <a:avLst/>
            <a:gdLst>
              <a:gd name="T0" fmla="*/ 574 w 1471"/>
              <a:gd name="T1" fmla="*/ 37 h 1677"/>
              <a:gd name="T2" fmla="*/ 569 w 1471"/>
              <a:gd name="T3" fmla="*/ 53 h 1677"/>
              <a:gd name="T4" fmla="*/ 545 w 1471"/>
              <a:gd name="T5" fmla="*/ 73 h 1677"/>
              <a:gd name="T6" fmla="*/ 538 w 1471"/>
              <a:gd name="T7" fmla="*/ 111 h 1677"/>
              <a:gd name="T8" fmla="*/ 524 w 1471"/>
              <a:gd name="T9" fmla="*/ 129 h 1677"/>
              <a:gd name="T10" fmla="*/ 518 w 1471"/>
              <a:gd name="T11" fmla="*/ 174 h 1677"/>
              <a:gd name="T12" fmla="*/ 530 w 1471"/>
              <a:gd name="T13" fmla="*/ 205 h 1677"/>
              <a:gd name="T14" fmla="*/ 538 w 1471"/>
              <a:gd name="T15" fmla="*/ 256 h 1677"/>
              <a:gd name="T16" fmla="*/ 574 w 1471"/>
              <a:gd name="T17" fmla="*/ 269 h 1677"/>
              <a:gd name="T18" fmla="*/ 595 w 1471"/>
              <a:gd name="T19" fmla="*/ 298 h 1677"/>
              <a:gd name="T20" fmla="*/ 620 w 1471"/>
              <a:gd name="T21" fmla="*/ 310 h 1677"/>
              <a:gd name="T22" fmla="*/ 659 w 1471"/>
              <a:gd name="T23" fmla="*/ 362 h 1677"/>
              <a:gd name="T24" fmla="*/ 672 w 1471"/>
              <a:gd name="T25" fmla="*/ 373 h 1677"/>
              <a:gd name="T26" fmla="*/ 678 w 1471"/>
              <a:gd name="T27" fmla="*/ 407 h 1677"/>
              <a:gd name="T28" fmla="*/ 691 w 1471"/>
              <a:gd name="T29" fmla="*/ 419 h 1677"/>
              <a:gd name="T30" fmla="*/ 697 w 1471"/>
              <a:gd name="T31" fmla="*/ 489 h 1677"/>
              <a:gd name="T32" fmla="*/ 743 w 1471"/>
              <a:gd name="T33" fmla="*/ 494 h 1677"/>
              <a:gd name="T34" fmla="*/ 762 w 1471"/>
              <a:gd name="T35" fmla="*/ 507 h 1677"/>
              <a:gd name="T36" fmla="*/ 775 w 1471"/>
              <a:gd name="T37" fmla="*/ 513 h 1677"/>
              <a:gd name="T38" fmla="*/ 852 w 1471"/>
              <a:gd name="T39" fmla="*/ 564 h 1677"/>
              <a:gd name="T40" fmla="*/ 876 w 1471"/>
              <a:gd name="T41" fmla="*/ 571 h 1677"/>
              <a:gd name="T42" fmla="*/ 897 w 1471"/>
              <a:gd name="T43" fmla="*/ 560 h 1677"/>
              <a:gd name="T44" fmla="*/ 972 w 1471"/>
              <a:gd name="T45" fmla="*/ 629 h 1677"/>
              <a:gd name="T46" fmla="*/ 955 w 1471"/>
              <a:gd name="T47" fmla="*/ 641 h 1677"/>
              <a:gd name="T48" fmla="*/ 982 w 1471"/>
              <a:gd name="T49" fmla="*/ 663 h 1677"/>
              <a:gd name="T50" fmla="*/ 999 w 1471"/>
              <a:gd name="T51" fmla="*/ 682 h 1677"/>
              <a:gd name="T52" fmla="*/ 1006 w 1471"/>
              <a:gd name="T53" fmla="*/ 767 h 1677"/>
              <a:gd name="T54" fmla="*/ 1051 w 1471"/>
              <a:gd name="T55" fmla="*/ 786 h 1677"/>
              <a:gd name="T56" fmla="*/ 1058 w 1471"/>
              <a:gd name="T57" fmla="*/ 804 h 1677"/>
              <a:gd name="T58" fmla="*/ 1069 w 1471"/>
              <a:gd name="T59" fmla="*/ 816 h 1677"/>
              <a:gd name="T60" fmla="*/ 1076 w 1471"/>
              <a:gd name="T61" fmla="*/ 827 h 1677"/>
              <a:gd name="T62" fmla="*/ 1141 w 1471"/>
              <a:gd name="T63" fmla="*/ 906 h 1677"/>
              <a:gd name="T64" fmla="*/ 1147 w 1471"/>
              <a:gd name="T65" fmla="*/ 924 h 1677"/>
              <a:gd name="T66" fmla="*/ 1159 w 1471"/>
              <a:gd name="T67" fmla="*/ 931 h 1677"/>
              <a:gd name="T68" fmla="*/ 1225 w 1471"/>
              <a:gd name="T69" fmla="*/ 985 h 1677"/>
              <a:gd name="T70" fmla="*/ 1328 w 1471"/>
              <a:gd name="T71" fmla="*/ 990 h 1677"/>
              <a:gd name="T72" fmla="*/ 1471 w 1471"/>
              <a:gd name="T73" fmla="*/ 1676 h 1677"/>
              <a:gd name="T74" fmla="*/ 80 w 1471"/>
              <a:gd name="T75" fmla="*/ 1327 h 1677"/>
              <a:gd name="T76" fmla="*/ 158 w 1471"/>
              <a:gd name="T77" fmla="*/ 1121 h 1677"/>
              <a:gd name="T78" fmla="*/ 157 w 1471"/>
              <a:gd name="T79" fmla="*/ 907 h 1677"/>
              <a:gd name="T80" fmla="*/ 223 w 1471"/>
              <a:gd name="T81" fmla="*/ 851 h 1677"/>
              <a:gd name="T82" fmla="*/ 234 w 1471"/>
              <a:gd name="T83" fmla="*/ 816 h 1677"/>
              <a:gd name="T84" fmla="*/ 229 w 1471"/>
              <a:gd name="T85" fmla="*/ 770 h 1677"/>
              <a:gd name="T86" fmla="*/ 214 w 1471"/>
              <a:gd name="T87" fmla="*/ 752 h 1677"/>
              <a:gd name="T88" fmla="*/ 208 w 1471"/>
              <a:gd name="T89" fmla="*/ 722 h 1677"/>
              <a:gd name="T90" fmla="*/ 184 w 1471"/>
              <a:gd name="T91" fmla="*/ 709 h 1677"/>
              <a:gd name="T92" fmla="*/ 162 w 1471"/>
              <a:gd name="T93" fmla="*/ 710 h 1677"/>
              <a:gd name="T94" fmla="*/ 132 w 1471"/>
              <a:gd name="T95" fmla="*/ 686 h 1677"/>
              <a:gd name="T96" fmla="*/ 80 w 1471"/>
              <a:gd name="T97" fmla="*/ 629 h 1677"/>
              <a:gd name="T98" fmla="*/ 158 w 1471"/>
              <a:gd name="T99" fmla="*/ 419 h 1677"/>
              <a:gd name="T100" fmla="*/ 234 w 1471"/>
              <a:gd name="T101" fmla="*/ 212 h 1677"/>
              <a:gd name="T102" fmla="*/ 452 w 1471"/>
              <a:gd name="T103" fmla="*/ 140 h 1677"/>
              <a:gd name="T104" fmla="*/ 486 w 1471"/>
              <a:gd name="T105" fmla="*/ 70 h 1677"/>
              <a:gd name="T106" fmla="*/ 518 w 1471"/>
              <a:gd name="T107" fmla="*/ 20 h 1677"/>
              <a:gd name="T108" fmla="*/ 534 w 1471"/>
              <a:gd name="T109" fmla="*/ 4 h 1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71" h="1677">
                <a:moveTo>
                  <a:pt x="620" y="1"/>
                </a:moveTo>
                <a:lnTo>
                  <a:pt x="619" y="36"/>
                </a:lnTo>
                <a:lnTo>
                  <a:pt x="574" y="37"/>
                </a:lnTo>
                <a:lnTo>
                  <a:pt x="575" y="42"/>
                </a:lnTo>
                <a:lnTo>
                  <a:pt x="569" y="42"/>
                </a:lnTo>
                <a:lnTo>
                  <a:pt x="569" y="53"/>
                </a:lnTo>
                <a:lnTo>
                  <a:pt x="550" y="55"/>
                </a:lnTo>
                <a:lnTo>
                  <a:pt x="549" y="71"/>
                </a:lnTo>
                <a:lnTo>
                  <a:pt x="545" y="73"/>
                </a:lnTo>
                <a:lnTo>
                  <a:pt x="545" y="88"/>
                </a:lnTo>
                <a:lnTo>
                  <a:pt x="538" y="89"/>
                </a:lnTo>
                <a:lnTo>
                  <a:pt x="538" y="111"/>
                </a:lnTo>
                <a:lnTo>
                  <a:pt x="530" y="112"/>
                </a:lnTo>
                <a:lnTo>
                  <a:pt x="530" y="128"/>
                </a:lnTo>
                <a:lnTo>
                  <a:pt x="524" y="129"/>
                </a:lnTo>
                <a:lnTo>
                  <a:pt x="524" y="146"/>
                </a:lnTo>
                <a:lnTo>
                  <a:pt x="518" y="148"/>
                </a:lnTo>
                <a:lnTo>
                  <a:pt x="518" y="174"/>
                </a:lnTo>
                <a:lnTo>
                  <a:pt x="525" y="175"/>
                </a:lnTo>
                <a:lnTo>
                  <a:pt x="525" y="205"/>
                </a:lnTo>
                <a:lnTo>
                  <a:pt x="530" y="205"/>
                </a:lnTo>
                <a:lnTo>
                  <a:pt x="530" y="240"/>
                </a:lnTo>
                <a:lnTo>
                  <a:pt x="537" y="240"/>
                </a:lnTo>
                <a:lnTo>
                  <a:pt x="538" y="256"/>
                </a:lnTo>
                <a:lnTo>
                  <a:pt x="549" y="256"/>
                </a:lnTo>
                <a:lnTo>
                  <a:pt x="549" y="269"/>
                </a:lnTo>
                <a:lnTo>
                  <a:pt x="574" y="269"/>
                </a:lnTo>
                <a:lnTo>
                  <a:pt x="576" y="286"/>
                </a:lnTo>
                <a:lnTo>
                  <a:pt x="595" y="287"/>
                </a:lnTo>
                <a:lnTo>
                  <a:pt x="595" y="298"/>
                </a:lnTo>
                <a:lnTo>
                  <a:pt x="615" y="298"/>
                </a:lnTo>
                <a:lnTo>
                  <a:pt x="615" y="310"/>
                </a:lnTo>
                <a:lnTo>
                  <a:pt x="620" y="310"/>
                </a:lnTo>
                <a:lnTo>
                  <a:pt x="621" y="349"/>
                </a:lnTo>
                <a:lnTo>
                  <a:pt x="658" y="349"/>
                </a:lnTo>
                <a:lnTo>
                  <a:pt x="659" y="362"/>
                </a:lnTo>
                <a:lnTo>
                  <a:pt x="665" y="362"/>
                </a:lnTo>
                <a:lnTo>
                  <a:pt x="665" y="373"/>
                </a:lnTo>
                <a:lnTo>
                  <a:pt x="672" y="373"/>
                </a:lnTo>
                <a:lnTo>
                  <a:pt x="671" y="396"/>
                </a:lnTo>
                <a:lnTo>
                  <a:pt x="679" y="396"/>
                </a:lnTo>
                <a:lnTo>
                  <a:pt x="678" y="407"/>
                </a:lnTo>
                <a:lnTo>
                  <a:pt x="686" y="407"/>
                </a:lnTo>
                <a:lnTo>
                  <a:pt x="686" y="419"/>
                </a:lnTo>
                <a:lnTo>
                  <a:pt x="691" y="419"/>
                </a:lnTo>
                <a:lnTo>
                  <a:pt x="691" y="430"/>
                </a:lnTo>
                <a:lnTo>
                  <a:pt x="697" y="431"/>
                </a:lnTo>
                <a:lnTo>
                  <a:pt x="697" y="489"/>
                </a:lnTo>
                <a:lnTo>
                  <a:pt x="734" y="489"/>
                </a:lnTo>
                <a:lnTo>
                  <a:pt x="735" y="494"/>
                </a:lnTo>
                <a:lnTo>
                  <a:pt x="743" y="494"/>
                </a:lnTo>
                <a:lnTo>
                  <a:pt x="744" y="500"/>
                </a:lnTo>
                <a:lnTo>
                  <a:pt x="761" y="501"/>
                </a:lnTo>
                <a:lnTo>
                  <a:pt x="762" y="507"/>
                </a:lnTo>
                <a:lnTo>
                  <a:pt x="769" y="507"/>
                </a:lnTo>
                <a:lnTo>
                  <a:pt x="769" y="513"/>
                </a:lnTo>
                <a:lnTo>
                  <a:pt x="775" y="513"/>
                </a:lnTo>
                <a:lnTo>
                  <a:pt x="775" y="560"/>
                </a:lnTo>
                <a:lnTo>
                  <a:pt x="852" y="559"/>
                </a:lnTo>
                <a:lnTo>
                  <a:pt x="852" y="564"/>
                </a:lnTo>
                <a:lnTo>
                  <a:pt x="865" y="564"/>
                </a:lnTo>
                <a:lnTo>
                  <a:pt x="865" y="571"/>
                </a:lnTo>
                <a:lnTo>
                  <a:pt x="876" y="571"/>
                </a:lnTo>
                <a:lnTo>
                  <a:pt x="877" y="578"/>
                </a:lnTo>
                <a:lnTo>
                  <a:pt x="896" y="577"/>
                </a:lnTo>
                <a:lnTo>
                  <a:pt x="897" y="560"/>
                </a:lnTo>
                <a:lnTo>
                  <a:pt x="927" y="560"/>
                </a:lnTo>
                <a:lnTo>
                  <a:pt x="928" y="628"/>
                </a:lnTo>
                <a:lnTo>
                  <a:pt x="972" y="629"/>
                </a:lnTo>
                <a:lnTo>
                  <a:pt x="969" y="637"/>
                </a:lnTo>
                <a:lnTo>
                  <a:pt x="967" y="640"/>
                </a:lnTo>
                <a:lnTo>
                  <a:pt x="955" y="641"/>
                </a:lnTo>
                <a:lnTo>
                  <a:pt x="949" y="650"/>
                </a:lnTo>
                <a:lnTo>
                  <a:pt x="948" y="662"/>
                </a:lnTo>
                <a:lnTo>
                  <a:pt x="982" y="663"/>
                </a:lnTo>
                <a:lnTo>
                  <a:pt x="992" y="669"/>
                </a:lnTo>
                <a:lnTo>
                  <a:pt x="993" y="681"/>
                </a:lnTo>
                <a:lnTo>
                  <a:pt x="999" y="682"/>
                </a:lnTo>
                <a:lnTo>
                  <a:pt x="999" y="698"/>
                </a:lnTo>
                <a:lnTo>
                  <a:pt x="1005" y="698"/>
                </a:lnTo>
                <a:lnTo>
                  <a:pt x="1006" y="767"/>
                </a:lnTo>
                <a:lnTo>
                  <a:pt x="1044" y="768"/>
                </a:lnTo>
                <a:lnTo>
                  <a:pt x="1044" y="785"/>
                </a:lnTo>
                <a:lnTo>
                  <a:pt x="1051" y="786"/>
                </a:lnTo>
                <a:lnTo>
                  <a:pt x="1051" y="792"/>
                </a:lnTo>
                <a:lnTo>
                  <a:pt x="1058" y="798"/>
                </a:lnTo>
                <a:lnTo>
                  <a:pt x="1058" y="804"/>
                </a:lnTo>
                <a:lnTo>
                  <a:pt x="1064" y="805"/>
                </a:lnTo>
                <a:lnTo>
                  <a:pt x="1064" y="816"/>
                </a:lnTo>
                <a:lnTo>
                  <a:pt x="1069" y="816"/>
                </a:lnTo>
                <a:lnTo>
                  <a:pt x="1069" y="820"/>
                </a:lnTo>
                <a:lnTo>
                  <a:pt x="1076" y="821"/>
                </a:lnTo>
                <a:lnTo>
                  <a:pt x="1076" y="827"/>
                </a:lnTo>
                <a:lnTo>
                  <a:pt x="1084" y="827"/>
                </a:lnTo>
                <a:lnTo>
                  <a:pt x="1084" y="906"/>
                </a:lnTo>
                <a:lnTo>
                  <a:pt x="1141" y="906"/>
                </a:lnTo>
                <a:lnTo>
                  <a:pt x="1141" y="914"/>
                </a:lnTo>
                <a:lnTo>
                  <a:pt x="1147" y="914"/>
                </a:lnTo>
                <a:lnTo>
                  <a:pt x="1147" y="924"/>
                </a:lnTo>
                <a:lnTo>
                  <a:pt x="1153" y="925"/>
                </a:lnTo>
                <a:lnTo>
                  <a:pt x="1153" y="930"/>
                </a:lnTo>
                <a:lnTo>
                  <a:pt x="1159" y="931"/>
                </a:lnTo>
                <a:lnTo>
                  <a:pt x="1160" y="977"/>
                </a:lnTo>
                <a:lnTo>
                  <a:pt x="1225" y="978"/>
                </a:lnTo>
                <a:lnTo>
                  <a:pt x="1225" y="985"/>
                </a:lnTo>
                <a:lnTo>
                  <a:pt x="1252" y="985"/>
                </a:lnTo>
                <a:lnTo>
                  <a:pt x="1252" y="991"/>
                </a:lnTo>
                <a:lnTo>
                  <a:pt x="1328" y="990"/>
                </a:lnTo>
                <a:lnTo>
                  <a:pt x="1328" y="977"/>
                </a:lnTo>
                <a:lnTo>
                  <a:pt x="1470" y="978"/>
                </a:lnTo>
                <a:lnTo>
                  <a:pt x="1471" y="1676"/>
                </a:lnTo>
                <a:lnTo>
                  <a:pt x="1" y="1677"/>
                </a:lnTo>
                <a:lnTo>
                  <a:pt x="0" y="1327"/>
                </a:lnTo>
                <a:lnTo>
                  <a:pt x="80" y="1327"/>
                </a:lnTo>
                <a:lnTo>
                  <a:pt x="79" y="1189"/>
                </a:lnTo>
                <a:lnTo>
                  <a:pt x="158" y="1189"/>
                </a:lnTo>
                <a:lnTo>
                  <a:pt x="158" y="1121"/>
                </a:lnTo>
                <a:lnTo>
                  <a:pt x="80" y="1120"/>
                </a:lnTo>
                <a:lnTo>
                  <a:pt x="80" y="909"/>
                </a:lnTo>
                <a:lnTo>
                  <a:pt x="157" y="907"/>
                </a:lnTo>
                <a:lnTo>
                  <a:pt x="158" y="863"/>
                </a:lnTo>
                <a:lnTo>
                  <a:pt x="222" y="862"/>
                </a:lnTo>
                <a:lnTo>
                  <a:pt x="223" y="851"/>
                </a:lnTo>
                <a:lnTo>
                  <a:pt x="241" y="850"/>
                </a:lnTo>
                <a:lnTo>
                  <a:pt x="242" y="816"/>
                </a:lnTo>
                <a:lnTo>
                  <a:pt x="234" y="816"/>
                </a:lnTo>
                <a:lnTo>
                  <a:pt x="234" y="786"/>
                </a:lnTo>
                <a:lnTo>
                  <a:pt x="229" y="786"/>
                </a:lnTo>
                <a:lnTo>
                  <a:pt x="229" y="770"/>
                </a:lnTo>
                <a:lnTo>
                  <a:pt x="223" y="769"/>
                </a:lnTo>
                <a:lnTo>
                  <a:pt x="222" y="752"/>
                </a:lnTo>
                <a:lnTo>
                  <a:pt x="214" y="752"/>
                </a:lnTo>
                <a:lnTo>
                  <a:pt x="213" y="733"/>
                </a:lnTo>
                <a:lnTo>
                  <a:pt x="208" y="733"/>
                </a:lnTo>
                <a:lnTo>
                  <a:pt x="208" y="722"/>
                </a:lnTo>
                <a:lnTo>
                  <a:pt x="202" y="722"/>
                </a:lnTo>
                <a:lnTo>
                  <a:pt x="202" y="710"/>
                </a:lnTo>
                <a:lnTo>
                  <a:pt x="184" y="709"/>
                </a:lnTo>
                <a:lnTo>
                  <a:pt x="183" y="704"/>
                </a:lnTo>
                <a:lnTo>
                  <a:pt x="162" y="704"/>
                </a:lnTo>
                <a:lnTo>
                  <a:pt x="162" y="710"/>
                </a:lnTo>
                <a:lnTo>
                  <a:pt x="156" y="710"/>
                </a:lnTo>
                <a:lnTo>
                  <a:pt x="157" y="686"/>
                </a:lnTo>
                <a:lnTo>
                  <a:pt x="132" y="686"/>
                </a:lnTo>
                <a:lnTo>
                  <a:pt x="131" y="698"/>
                </a:lnTo>
                <a:lnTo>
                  <a:pt x="79" y="698"/>
                </a:lnTo>
                <a:lnTo>
                  <a:pt x="80" y="629"/>
                </a:lnTo>
                <a:lnTo>
                  <a:pt x="2" y="629"/>
                </a:lnTo>
                <a:lnTo>
                  <a:pt x="3" y="420"/>
                </a:lnTo>
                <a:lnTo>
                  <a:pt x="158" y="419"/>
                </a:lnTo>
                <a:lnTo>
                  <a:pt x="158" y="280"/>
                </a:lnTo>
                <a:lnTo>
                  <a:pt x="234" y="280"/>
                </a:lnTo>
                <a:lnTo>
                  <a:pt x="234" y="212"/>
                </a:lnTo>
                <a:lnTo>
                  <a:pt x="390" y="211"/>
                </a:lnTo>
                <a:lnTo>
                  <a:pt x="390" y="142"/>
                </a:lnTo>
                <a:lnTo>
                  <a:pt x="452" y="140"/>
                </a:lnTo>
                <a:lnTo>
                  <a:pt x="451" y="101"/>
                </a:lnTo>
                <a:lnTo>
                  <a:pt x="476" y="72"/>
                </a:lnTo>
                <a:lnTo>
                  <a:pt x="486" y="70"/>
                </a:lnTo>
                <a:lnTo>
                  <a:pt x="513" y="39"/>
                </a:lnTo>
                <a:lnTo>
                  <a:pt x="519" y="38"/>
                </a:lnTo>
                <a:lnTo>
                  <a:pt x="518" y="20"/>
                </a:lnTo>
                <a:lnTo>
                  <a:pt x="528" y="11"/>
                </a:lnTo>
                <a:lnTo>
                  <a:pt x="527" y="5"/>
                </a:lnTo>
                <a:lnTo>
                  <a:pt x="534" y="4"/>
                </a:lnTo>
                <a:lnTo>
                  <a:pt x="534" y="0"/>
                </a:lnTo>
                <a:lnTo>
                  <a:pt x="620" y="1"/>
                </a:lnTo>
              </a:path>
            </a:pathLst>
          </a:custGeom>
          <a:noFill/>
          <a:ln w="63500" cap="rnd">
            <a:solidFill>
              <a:srgbClr val="0099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25" name="North">
            <a:extLst>
              <a:ext uri="{FF2B5EF4-FFF2-40B4-BE49-F238E27FC236}">
                <a16:creationId xmlns:a16="http://schemas.microsoft.com/office/drawing/2014/main" id="{901C3156-D276-94CD-2985-802EEF30BD41}"/>
              </a:ext>
            </a:extLst>
          </p:cNvPr>
          <p:cNvGrpSpPr/>
          <p:nvPr/>
        </p:nvGrpSpPr>
        <p:grpSpPr>
          <a:xfrm>
            <a:off x="11260376" y="1376118"/>
            <a:ext cx="222818" cy="1358894"/>
            <a:chOff x="11708422" y="1157590"/>
            <a:chExt cx="222818" cy="1358894"/>
          </a:xfrm>
        </p:grpSpPr>
        <p:sp>
          <p:nvSpPr>
            <p:cNvPr id="26" name="TextBox 25">
              <a:extLst>
                <a:ext uri="{FF2B5EF4-FFF2-40B4-BE49-F238E27FC236}">
                  <a16:creationId xmlns:a16="http://schemas.microsoft.com/office/drawing/2014/main" id="{07AF281A-AE92-E94D-06F5-629862AF2764}"/>
                </a:ext>
              </a:extLst>
            </p:cNvPr>
            <p:cNvSpPr txBox="1"/>
            <p:nvPr/>
          </p:nvSpPr>
          <p:spPr>
            <a:xfrm>
              <a:off x="11708422" y="1157590"/>
              <a:ext cx="222818" cy="461665"/>
            </a:xfrm>
            <a:prstGeom prst="rect">
              <a:avLst/>
            </a:prstGeom>
            <a:noFill/>
          </p:spPr>
          <p:txBody>
            <a:bodyPr wrap="none" lIns="0" rIns="0" rtlCol="0">
              <a:spAutoFit/>
            </a:bodyPr>
            <a:lstStyle/>
            <a:p>
              <a:r>
                <a:rPr lang="en-US" sz="2400" b="1" i="1" dirty="0">
                  <a:solidFill>
                    <a:schemeClr val="tx1">
                      <a:lumMod val="95000"/>
                      <a:lumOff val="5000"/>
                    </a:schemeClr>
                  </a:solidFill>
                  <a:latin typeface="Arial" panose="020B0604020202020204" pitchFamily="34" charset="0"/>
                  <a:cs typeface="Arial" panose="020B0604020202020204" pitchFamily="34" charset="0"/>
                </a:rPr>
                <a:t>N</a:t>
              </a:r>
            </a:p>
          </p:txBody>
        </p:sp>
        <p:sp>
          <p:nvSpPr>
            <p:cNvPr id="27" name="Freeform: Shape 26">
              <a:extLst>
                <a:ext uri="{FF2B5EF4-FFF2-40B4-BE49-F238E27FC236}">
                  <a16:creationId xmlns:a16="http://schemas.microsoft.com/office/drawing/2014/main" id="{6E4BD8D5-AE9C-CEF5-22EB-4612D173B8CC}"/>
                </a:ext>
              </a:extLst>
            </p:cNvPr>
            <p:cNvSpPr>
              <a:spLocks noChangeAspect="1"/>
            </p:cNvSpPr>
            <p:nvPr/>
          </p:nvSpPr>
          <p:spPr>
            <a:xfrm>
              <a:off x="11763024" y="1602084"/>
              <a:ext cx="113615" cy="914400"/>
            </a:xfrm>
            <a:custGeom>
              <a:avLst/>
              <a:gdLst>
                <a:gd name="connsiteX0" fmla="*/ 644236 w 675409"/>
                <a:gd name="connsiteY0" fmla="*/ 2306782 h 2306782"/>
                <a:gd name="connsiteX1" fmla="*/ 675409 w 675409"/>
                <a:gd name="connsiteY1" fmla="*/ 0 h 2306782"/>
                <a:gd name="connsiteX2" fmla="*/ 51954 w 675409"/>
                <a:gd name="connsiteY2" fmla="*/ 1132609 h 2306782"/>
                <a:gd name="connsiteX3" fmla="*/ 675409 w 675409"/>
                <a:gd name="connsiteY3" fmla="*/ 675409 h 2306782"/>
                <a:gd name="connsiteX4" fmla="*/ 0 w 675409"/>
                <a:gd name="connsiteY4" fmla="*/ 2078182 h 2306782"/>
                <a:gd name="connsiteX0" fmla="*/ 592282 w 623455"/>
                <a:gd name="connsiteY0" fmla="*/ 2306782 h 2306782"/>
                <a:gd name="connsiteX1" fmla="*/ 623455 w 623455"/>
                <a:gd name="connsiteY1" fmla="*/ 0 h 2306782"/>
                <a:gd name="connsiteX2" fmla="*/ 0 w 623455"/>
                <a:gd name="connsiteY2" fmla="*/ 1132609 h 2306782"/>
                <a:gd name="connsiteX3" fmla="*/ 623455 w 623455"/>
                <a:gd name="connsiteY3" fmla="*/ 675409 h 2306782"/>
                <a:gd name="connsiteX0" fmla="*/ 592282 w 623455"/>
                <a:gd name="connsiteY0" fmla="*/ 2306782 h 2306782"/>
                <a:gd name="connsiteX1" fmla="*/ 623455 w 623455"/>
                <a:gd name="connsiteY1" fmla="*/ 0 h 2306782"/>
                <a:gd name="connsiteX2" fmla="*/ 0 w 623455"/>
                <a:gd name="connsiteY2" fmla="*/ 1132609 h 2306782"/>
                <a:gd name="connsiteX3" fmla="*/ 623455 w 623455"/>
                <a:gd name="connsiteY3" fmla="*/ 675409 h 2306782"/>
                <a:gd name="connsiteX4" fmla="*/ 592282 w 623455"/>
                <a:gd name="connsiteY4" fmla="*/ 2306782 h 2306782"/>
                <a:gd name="connsiteX0" fmla="*/ 592282 w 623455"/>
                <a:gd name="connsiteY0" fmla="*/ 2306782 h 2306782"/>
                <a:gd name="connsiteX1" fmla="*/ 590204 w 623455"/>
                <a:gd name="connsiteY1" fmla="*/ 0 h 2306782"/>
                <a:gd name="connsiteX2" fmla="*/ 0 w 623455"/>
                <a:gd name="connsiteY2" fmla="*/ 1132609 h 2306782"/>
                <a:gd name="connsiteX3" fmla="*/ 623455 w 623455"/>
                <a:gd name="connsiteY3" fmla="*/ 675409 h 2306782"/>
                <a:gd name="connsiteX4" fmla="*/ 592282 w 623455"/>
                <a:gd name="connsiteY4" fmla="*/ 2306782 h 2306782"/>
                <a:gd name="connsiteX0" fmla="*/ 384463 w 415636"/>
                <a:gd name="connsiteY0" fmla="*/ 2306782 h 2306782"/>
                <a:gd name="connsiteX1" fmla="*/ 382385 w 415636"/>
                <a:gd name="connsiteY1" fmla="*/ 0 h 2306782"/>
                <a:gd name="connsiteX2" fmla="*/ 0 w 415636"/>
                <a:gd name="connsiteY2" fmla="*/ 898952 h 2306782"/>
                <a:gd name="connsiteX3" fmla="*/ 415636 w 415636"/>
                <a:gd name="connsiteY3" fmla="*/ 675409 h 2306782"/>
                <a:gd name="connsiteX4" fmla="*/ 384463 w 415636"/>
                <a:gd name="connsiteY4" fmla="*/ 2306782 h 2306782"/>
                <a:gd name="connsiteX0" fmla="*/ 384463 w 386543"/>
                <a:gd name="connsiteY0" fmla="*/ 2306782 h 2306782"/>
                <a:gd name="connsiteX1" fmla="*/ 382385 w 386543"/>
                <a:gd name="connsiteY1" fmla="*/ 0 h 2306782"/>
                <a:gd name="connsiteX2" fmla="*/ 0 w 386543"/>
                <a:gd name="connsiteY2" fmla="*/ 898952 h 2306782"/>
                <a:gd name="connsiteX3" fmla="*/ 386543 w 386543"/>
                <a:gd name="connsiteY3" fmla="*/ 679902 h 2306782"/>
                <a:gd name="connsiteX4" fmla="*/ 384463 w 386543"/>
                <a:gd name="connsiteY4" fmla="*/ 2306782 h 2306782"/>
                <a:gd name="connsiteX0" fmla="*/ 384463 w 386543"/>
                <a:gd name="connsiteY0" fmla="*/ 2306782 h 2306782"/>
                <a:gd name="connsiteX1" fmla="*/ 382385 w 386543"/>
                <a:gd name="connsiteY1" fmla="*/ 0 h 2306782"/>
                <a:gd name="connsiteX2" fmla="*/ 0 w 386543"/>
                <a:gd name="connsiteY2" fmla="*/ 898952 h 2306782"/>
                <a:gd name="connsiteX3" fmla="*/ 386543 w 386543"/>
                <a:gd name="connsiteY3" fmla="*/ 679902 h 2306782"/>
                <a:gd name="connsiteX4" fmla="*/ 384463 w 386543"/>
                <a:gd name="connsiteY4" fmla="*/ 2306782 h 2306782"/>
                <a:gd name="connsiteX0" fmla="*/ 384463 w 386543"/>
                <a:gd name="connsiteY0" fmla="*/ 2306782 h 2306782"/>
                <a:gd name="connsiteX1" fmla="*/ 382385 w 386543"/>
                <a:gd name="connsiteY1" fmla="*/ 0 h 2306782"/>
                <a:gd name="connsiteX2" fmla="*/ 0 w 386543"/>
                <a:gd name="connsiteY2" fmla="*/ 898952 h 2306782"/>
                <a:gd name="connsiteX3" fmla="*/ 386543 w 386543"/>
                <a:gd name="connsiteY3" fmla="*/ 679902 h 2306782"/>
                <a:gd name="connsiteX4" fmla="*/ 384463 w 386543"/>
                <a:gd name="connsiteY4" fmla="*/ 2306782 h 2306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543" h="2306782">
                  <a:moveTo>
                    <a:pt x="384463" y="2306782"/>
                  </a:moveTo>
                  <a:cubicBezTo>
                    <a:pt x="383770" y="1537855"/>
                    <a:pt x="383078" y="768927"/>
                    <a:pt x="382385" y="0"/>
                  </a:cubicBezTo>
                  <a:cubicBezTo>
                    <a:pt x="308956" y="337845"/>
                    <a:pt x="264622" y="554367"/>
                    <a:pt x="0" y="898952"/>
                  </a:cubicBezTo>
                  <a:lnTo>
                    <a:pt x="386543" y="679902"/>
                  </a:lnTo>
                  <a:cubicBezTo>
                    <a:pt x="385850" y="1222195"/>
                    <a:pt x="385156" y="1764489"/>
                    <a:pt x="384463" y="2306782"/>
                  </a:cubicBezTo>
                  <a:close/>
                </a:path>
              </a:pathLst>
            </a:custGeom>
            <a:solidFill>
              <a:schemeClr val="tx1"/>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9" name="shots">
            <a:extLst>
              <a:ext uri="{FF2B5EF4-FFF2-40B4-BE49-F238E27FC236}">
                <a16:creationId xmlns:a16="http://schemas.microsoft.com/office/drawing/2014/main" id="{3E6E72A2-F2D4-8A88-E14D-91D2ACEA9DA9}"/>
              </a:ext>
            </a:extLst>
          </p:cNvPr>
          <p:cNvGrpSpPr/>
          <p:nvPr/>
        </p:nvGrpSpPr>
        <p:grpSpPr>
          <a:xfrm>
            <a:off x="8443007" y="2277812"/>
            <a:ext cx="1787944" cy="1768848"/>
            <a:chOff x="8443007" y="2277812"/>
            <a:chExt cx="1787944" cy="1768848"/>
          </a:xfrm>
        </p:grpSpPr>
        <p:sp>
          <p:nvSpPr>
            <p:cNvPr id="47" name="Star: 24 Points 46">
              <a:extLst>
                <a:ext uri="{FF2B5EF4-FFF2-40B4-BE49-F238E27FC236}">
                  <a16:creationId xmlns:a16="http://schemas.microsoft.com/office/drawing/2014/main" id="{D55A99DB-8872-BEF8-3B41-DBEAC12EC0A3}"/>
                </a:ext>
              </a:extLst>
            </p:cNvPr>
            <p:cNvSpPr>
              <a:spLocks noChangeAspect="1"/>
            </p:cNvSpPr>
            <p:nvPr/>
          </p:nvSpPr>
          <p:spPr>
            <a:xfrm>
              <a:off x="8443007" y="2735012"/>
              <a:ext cx="182880" cy="182880"/>
            </a:xfrm>
            <a:prstGeom prst="star24">
              <a:avLst>
                <a:gd name="adj" fmla="val 29388"/>
              </a:avLst>
            </a:prstGeom>
            <a:gradFill flip="none" rotWithShape="1">
              <a:gsLst>
                <a:gs pos="13000">
                  <a:srgbClr val="C85C12"/>
                </a:gs>
                <a:gs pos="50000">
                  <a:srgbClr val="FFE181"/>
                </a:gs>
              </a:gsLst>
              <a:path path="circle">
                <a:fillToRect l="50000" t="50000" r="50000" b="50000"/>
              </a:path>
              <a:tileRect/>
            </a:gradFill>
            <a:ln w="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
          <p:nvSpPr>
            <p:cNvPr id="48" name="Star: 24 Points 47">
              <a:extLst>
                <a:ext uri="{FF2B5EF4-FFF2-40B4-BE49-F238E27FC236}">
                  <a16:creationId xmlns:a16="http://schemas.microsoft.com/office/drawing/2014/main" id="{DE03ED83-B980-F31F-4F41-0B4C6B71974B}"/>
                </a:ext>
              </a:extLst>
            </p:cNvPr>
            <p:cNvSpPr>
              <a:spLocks noChangeAspect="1"/>
            </p:cNvSpPr>
            <p:nvPr/>
          </p:nvSpPr>
          <p:spPr>
            <a:xfrm>
              <a:off x="9252537" y="2277812"/>
              <a:ext cx="182880" cy="182880"/>
            </a:xfrm>
            <a:prstGeom prst="star24">
              <a:avLst>
                <a:gd name="adj" fmla="val 29388"/>
              </a:avLst>
            </a:prstGeom>
            <a:gradFill flip="none" rotWithShape="1">
              <a:gsLst>
                <a:gs pos="13000">
                  <a:srgbClr val="C85C12"/>
                </a:gs>
                <a:gs pos="50000">
                  <a:srgbClr val="FFE181"/>
                </a:gs>
              </a:gsLst>
              <a:path path="circle">
                <a:fillToRect l="50000" t="50000" r="50000" b="50000"/>
              </a:path>
              <a:tileRect/>
            </a:gradFill>
            <a:ln w="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
          <p:nvSpPr>
            <p:cNvPr id="49" name="Star: 24 Points 48">
              <a:extLst>
                <a:ext uri="{FF2B5EF4-FFF2-40B4-BE49-F238E27FC236}">
                  <a16:creationId xmlns:a16="http://schemas.microsoft.com/office/drawing/2014/main" id="{F4E5EB83-A0CF-38BA-A763-AF96BA145415}"/>
                </a:ext>
              </a:extLst>
            </p:cNvPr>
            <p:cNvSpPr>
              <a:spLocks noChangeAspect="1"/>
            </p:cNvSpPr>
            <p:nvPr/>
          </p:nvSpPr>
          <p:spPr>
            <a:xfrm>
              <a:off x="9457299" y="2305800"/>
              <a:ext cx="182880" cy="182880"/>
            </a:xfrm>
            <a:prstGeom prst="star24">
              <a:avLst>
                <a:gd name="adj" fmla="val 29388"/>
              </a:avLst>
            </a:prstGeom>
            <a:gradFill flip="none" rotWithShape="1">
              <a:gsLst>
                <a:gs pos="13000">
                  <a:srgbClr val="C85C12"/>
                </a:gs>
                <a:gs pos="50000">
                  <a:srgbClr val="FFE181"/>
                </a:gs>
              </a:gsLst>
              <a:path path="circle">
                <a:fillToRect l="50000" t="50000" r="50000" b="50000"/>
              </a:path>
              <a:tileRect/>
            </a:gradFill>
            <a:ln w="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
          <p:nvSpPr>
            <p:cNvPr id="50" name="Star: 24 Points 49">
              <a:extLst>
                <a:ext uri="{FF2B5EF4-FFF2-40B4-BE49-F238E27FC236}">
                  <a16:creationId xmlns:a16="http://schemas.microsoft.com/office/drawing/2014/main" id="{66A4B47E-00E3-A825-FF36-D4B3A88CF04F}"/>
                </a:ext>
              </a:extLst>
            </p:cNvPr>
            <p:cNvSpPr>
              <a:spLocks noChangeAspect="1"/>
            </p:cNvSpPr>
            <p:nvPr/>
          </p:nvSpPr>
          <p:spPr>
            <a:xfrm>
              <a:off x="9410768" y="2387503"/>
              <a:ext cx="182880" cy="182880"/>
            </a:xfrm>
            <a:prstGeom prst="star24">
              <a:avLst>
                <a:gd name="adj" fmla="val 29388"/>
              </a:avLst>
            </a:prstGeom>
            <a:gradFill flip="none" rotWithShape="1">
              <a:gsLst>
                <a:gs pos="13000">
                  <a:srgbClr val="C85C12"/>
                </a:gs>
                <a:gs pos="50000">
                  <a:srgbClr val="FFE181"/>
                </a:gs>
              </a:gsLst>
              <a:path path="circle">
                <a:fillToRect l="50000" t="50000" r="50000" b="50000"/>
              </a:path>
              <a:tileRect/>
            </a:gradFill>
            <a:ln w="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
          <p:nvSpPr>
            <p:cNvPr id="51" name="Star: 24 Points 50">
              <a:extLst>
                <a:ext uri="{FF2B5EF4-FFF2-40B4-BE49-F238E27FC236}">
                  <a16:creationId xmlns:a16="http://schemas.microsoft.com/office/drawing/2014/main" id="{E6D76921-01B1-3DFD-5E01-B8AD36CAE082}"/>
                </a:ext>
              </a:extLst>
            </p:cNvPr>
            <p:cNvSpPr>
              <a:spLocks noChangeAspect="1"/>
            </p:cNvSpPr>
            <p:nvPr/>
          </p:nvSpPr>
          <p:spPr>
            <a:xfrm>
              <a:off x="9573534" y="2574555"/>
              <a:ext cx="182880" cy="182880"/>
            </a:xfrm>
            <a:prstGeom prst="star24">
              <a:avLst>
                <a:gd name="adj" fmla="val 29388"/>
              </a:avLst>
            </a:prstGeom>
            <a:gradFill flip="none" rotWithShape="1">
              <a:gsLst>
                <a:gs pos="13000">
                  <a:srgbClr val="C85C12"/>
                </a:gs>
                <a:gs pos="50000">
                  <a:srgbClr val="FFE181"/>
                </a:gs>
              </a:gsLst>
              <a:path path="circle">
                <a:fillToRect l="50000" t="50000" r="50000" b="50000"/>
              </a:path>
              <a:tileRect/>
            </a:gradFill>
            <a:ln w="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
          <p:nvSpPr>
            <p:cNvPr id="52" name="Star: 24 Points 51">
              <a:extLst>
                <a:ext uri="{FF2B5EF4-FFF2-40B4-BE49-F238E27FC236}">
                  <a16:creationId xmlns:a16="http://schemas.microsoft.com/office/drawing/2014/main" id="{5C8AFA6D-BC85-520E-D302-4A1A4F09DD7E}"/>
                </a:ext>
              </a:extLst>
            </p:cNvPr>
            <p:cNvSpPr>
              <a:spLocks noChangeAspect="1"/>
            </p:cNvSpPr>
            <p:nvPr/>
          </p:nvSpPr>
          <p:spPr>
            <a:xfrm>
              <a:off x="9390654" y="2971500"/>
              <a:ext cx="182880" cy="182880"/>
            </a:xfrm>
            <a:prstGeom prst="star24">
              <a:avLst>
                <a:gd name="adj" fmla="val 29388"/>
              </a:avLst>
            </a:prstGeom>
            <a:gradFill flip="none" rotWithShape="1">
              <a:gsLst>
                <a:gs pos="13000">
                  <a:srgbClr val="C85C12"/>
                </a:gs>
                <a:gs pos="50000">
                  <a:srgbClr val="FFE181"/>
                </a:gs>
              </a:gsLst>
              <a:path path="circle">
                <a:fillToRect l="50000" t="50000" r="50000" b="50000"/>
              </a:path>
              <a:tileRect/>
            </a:gradFill>
            <a:ln w="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
          <p:nvSpPr>
            <p:cNvPr id="53" name="Star: 24 Points 52">
              <a:extLst>
                <a:ext uri="{FF2B5EF4-FFF2-40B4-BE49-F238E27FC236}">
                  <a16:creationId xmlns:a16="http://schemas.microsoft.com/office/drawing/2014/main" id="{463FB3E2-1BAE-36DA-30FD-0940F73C9739}"/>
                </a:ext>
              </a:extLst>
            </p:cNvPr>
            <p:cNvSpPr>
              <a:spLocks noChangeAspect="1"/>
            </p:cNvSpPr>
            <p:nvPr/>
          </p:nvSpPr>
          <p:spPr>
            <a:xfrm>
              <a:off x="9560979" y="3415440"/>
              <a:ext cx="182880" cy="182880"/>
            </a:xfrm>
            <a:prstGeom prst="star24">
              <a:avLst>
                <a:gd name="adj" fmla="val 29388"/>
              </a:avLst>
            </a:prstGeom>
            <a:gradFill flip="none" rotWithShape="1">
              <a:gsLst>
                <a:gs pos="13000">
                  <a:srgbClr val="C85C12"/>
                </a:gs>
                <a:gs pos="50000">
                  <a:srgbClr val="FFE181"/>
                </a:gs>
              </a:gsLst>
              <a:path path="circle">
                <a:fillToRect l="50000" t="50000" r="50000" b="50000"/>
              </a:path>
              <a:tileRect/>
            </a:gradFill>
            <a:ln w="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
          <p:nvSpPr>
            <p:cNvPr id="54" name="Star: 24 Points 53">
              <a:extLst>
                <a:ext uri="{FF2B5EF4-FFF2-40B4-BE49-F238E27FC236}">
                  <a16:creationId xmlns:a16="http://schemas.microsoft.com/office/drawing/2014/main" id="{13856EF5-6ECD-3CF7-DFD2-32819D41FE4E}"/>
                </a:ext>
              </a:extLst>
            </p:cNvPr>
            <p:cNvSpPr>
              <a:spLocks noChangeAspect="1"/>
            </p:cNvSpPr>
            <p:nvPr/>
          </p:nvSpPr>
          <p:spPr>
            <a:xfrm>
              <a:off x="9798191" y="3465541"/>
              <a:ext cx="182880" cy="182880"/>
            </a:xfrm>
            <a:prstGeom prst="star24">
              <a:avLst>
                <a:gd name="adj" fmla="val 29388"/>
              </a:avLst>
            </a:prstGeom>
            <a:gradFill flip="none" rotWithShape="1">
              <a:gsLst>
                <a:gs pos="13000">
                  <a:srgbClr val="C85C12"/>
                </a:gs>
                <a:gs pos="50000">
                  <a:srgbClr val="FFE181"/>
                </a:gs>
              </a:gsLst>
              <a:path path="circle">
                <a:fillToRect l="50000" t="50000" r="50000" b="50000"/>
              </a:path>
              <a:tileRect/>
            </a:gradFill>
            <a:ln w="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
          <p:nvSpPr>
            <p:cNvPr id="55" name="Star: 24 Points 54">
              <a:extLst>
                <a:ext uri="{FF2B5EF4-FFF2-40B4-BE49-F238E27FC236}">
                  <a16:creationId xmlns:a16="http://schemas.microsoft.com/office/drawing/2014/main" id="{A0925603-BE0B-D9E6-5357-62E06F96C73A}"/>
                </a:ext>
              </a:extLst>
            </p:cNvPr>
            <p:cNvSpPr>
              <a:spLocks noChangeAspect="1"/>
            </p:cNvSpPr>
            <p:nvPr/>
          </p:nvSpPr>
          <p:spPr>
            <a:xfrm>
              <a:off x="9956631" y="3330218"/>
              <a:ext cx="182880" cy="182880"/>
            </a:xfrm>
            <a:prstGeom prst="star24">
              <a:avLst>
                <a:gd name="adj" fmla="val 29388"/>
              </a:avLst>
            </a:prstGeom>
            <a:gradFill flip="none" rotWithShape="1">
              <a:gsLst>
                <a:gs pos="13000">
                  <a:srgbClr val="C85C12"/>
                </a:gs>
                <a:gs pos="50000">
                  <a:srgbClr val="FFE181"/>
                </a:gs>
              </a:gsLst>
              <a:path path="circle">
                <a:fillToRect l="50000" t="50000" r="50000" b="50000"/>
              </a:path>
              <a:tileRect/>
            </a:gradFill>
            <a:ln w="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
          <p:nvSpPr>
            <p:cNvPr id="56" name="Star: 24 Points 55">
              <a:extLst>
                <a:ext uri="{FF2B5EF4-FFF2-40B4-BE49-F238E27FC236}">
                  <a16:creationId xmlns:a16="http://schemas.microsoft.com/office/drawing/2014/main" id="{4FFC2C8F-CD37-39FE-90B6-D8672EDA7473}"/>
                </a:ext>
              </a:extLst>
            </p:cNvPr>
            <p:cNvSpPr>
              <a:spLocks noChangeAspect="1"/>
            </p:cNvSpPr>
            <p:nvPr/>
          </p:nvSpPr>
          <p:spPr>
            <a:xfrm>
              <a:off x="10048071" y="3669511"/>
              <a:ext cx="182880" cy="182880"/>
            </a:xfrm>
            <a:prstGeom prst="star24">
              <a:avLst>
                <a:gd name="adj" fmla="val 29388"/>
              </a:avLst>
            </a:prstGeom>
            <a:gradFill flip="none" rotWithShape="1">
              <a:gsLst>
                <a:gs pos="13000">
                  <a:srgbClr val="C85C12"/>
                </a:gs>
                <a:gs pos="50000">
                  <a:srgbClr val="FFE181"/>
                </a:gs>
              </a:gsLst>
              <a:path path="circle">
                <a:fillToRect l="50000" t="50000" r="50000" b="50000"/>
              </a:path>
              <a:tileRect/>
            </a:gradFill>
            <a:ln w="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
          <p:nvSpPr>
            <p:cNvPr id="57" name="Star: 24 Points 56">
              <a:extLst>
                <a:ext uri="{FF2B5EF4-FFF2-40B4-BE49-F238E27FC236}">
                  <a16:creationId xmlns:a16="http://schemas.microsoft.com/office/drawing/2014/main" id="{DB9A5563-2BE5-8392-DF98-41F9EEC9424A}"/>
                </a:ext>
              </a:extLst>
            </p:cNvPr>
            <p:cNvSpPr>
              <a:spLocks noChangeAspect="1"/>
            </p:cNvSpPr>
            <p:nvPr/>
          </p:nvSpPr>
          <p:spPr>
            <a:xfrm>
              <a:off x="9754531" y="3831368"/>
              <a:ext cx="182880" cy="182880"/>
            </a:xfrm>
            <a:prstGeom prst="star24">
              <a:avLst>
                <a:gd name="adj" fmla="val 29388"/>
              </a:avLst>
            </a:prstGeom>
            <a:gradFill flip="none" rotWithShape="1">
              <a:gsLst>
                <a:gs pos="13000">
                  <a:srgbClr val="C85C12"/>
                </a:gs>
                <a:gs pos="50000">
                  <a:srgbClr val="FFE181"/>
                </a:gs>
              </a:gsLst>
              <a:path path="circle">
                <a:fillToRect l="50000" t="50000" r="50000" b="50000"/>
              </a:path>
              <a:tileRect/>
            </a:gradFill>
            <a:ln w="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
          <p:nvSpPr>
            <p:cNvPr id="58" name="Star: 24 Points 57">
              <a:extLst>
                <a:ext uri="{FF2B5EF4-FFF2-40B4-BE49-F238E27FC236}">
                  <a16:creationId xmlns:a16="http://schemas.microsoft.com/office/drawing/2014/main" id="{57B777DF-C4B2-47E0-E3E4-D11C4C9D75BB}"/>
                </a:ext>
              </a:extLst>
            </p:cNvPr>
            <p:cNvSpPr>
              <a:spLocks noChangeAspect="1"/>
            </p:cNvSpPr>
            <p:nvPr/>
          </p:nvSpPr>
          <p:spPr>
            <a:xfrm>
              <a:off x="9521495" y="3863780"/>
              <a:ext cx="182880" cy="182880"/>
            </a:xfrm>
            <a:prstGeom prst="star24">
              <a:avLst>
                <a:gd name="adj" fmla="val 29388"/>
              </a:avLst>
            </a:prstGeom>
            <a:gradFill flip="none" rotWithShape="1">
              <a:gsLst>
                <a:gs pos="13000">
                  <a:srgbClr val="C85C12"/>
                </a:gs>
                <a:gs pos="50000">
                  <a:srgbClr val="FFE181"/>
                </a:gs>
              </a:gsLst>
              <a:path path="circle">
                <a:fillToRect l="50000" t="50000" r="50000" b="50000"/>
              </a:path>
              <a:tileRect/>
            </a:gradFill>
            <a:ln w="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grpSp>
      <p:grpSp>
        <p:nvGrpSpPr>
          <p:cNvPr id="29" name="Explanation">
            <a:extLst>
              <a:ext uri="{FF2B5EF4-FFF2-40B4-BE49-F238E27FC236}">
                <a16:creationId xmlns:a16="http://schemas.microsoft.com/office/drawing/2014/main" id="{8FDDBA5B-D6C8-9306-BE8E-647754707F33}"/>
              </a:ext>
            </a:extLst>
          </p:cNvPr>
          <p:cNvGrpSpPr/>
          <p:nvPr/>
        </p:nvGrpSpPr>
        <p:grpSpPr>
          <a:xfrm>
            <a:off x="7299917" y="1176620"/>
            <a:ext cx="1522483" cy="2809709"/>
            <a:chOff x="7239757" y="1333033"/>
            <a:chExt cx="1522483" cy="2809709"/>
          </a:xfrm>
        </p:grpSpPr>
        <p:pic>
          <p:nvPicPr>
            <p:cNvPr id="30" name="Picture 29">
              <a:extLst>
                <a:ext uri="{FF2B5EF4-FFF2-40B4-BE49-F238E27FC236}">
                  <a16:creationId xmlns:a16="http://schemas.microsoft.com/office/drawing/2014/main" id="{5EA07925-6E1D-1269-67A7-4D7A1AFBA452}"/>
                </a:ext>
              </a:extLst>
            </p:cNvPr>
            <p:cNvPicPr>
              <a:picLocks noChangeAspect="1"/>
            </p:cNvPicPr>
            <p:nvPr/>
          </p:nvPicPr>
          <p:blipFill>
            <a:blip r:embed="rId9"/>
            <a:stretch>
              <a:fillRect/>
            </a:stretch>
          </p:blipFill>
          <p:spPr>
            <a:xfrm flipV="1">
              <a:off x="7317108" y="1856253"/>
              <a:ext cx="390515" cy="2209700"/>
            </a:xfrm>
            <a:prstGeom prst="rect">
              <a:avLst/>
            </a:prstGeom>
          </p:spPr>
        </p:pic>
        <p:sp>
          <p:nvSpPr>
            <p:cNvPr id="31" name="Text Box 196">
              <a:extLst>
                <a:ext uri="{FF2B5EF4-FFF2-40B4-BE49-F238E27FC236}">
                  <a16:creationId xmlns:a16="http://schemas.microsoft.com/office/drawing/2014/main" id="{C326B41F-92B0-2F05-DE68-76E00B3FA52C}"/>
                </a:ext>
              </a:extLst>
            </p:cNvPr>
            <p:cNvSpPr txBox="1">
              <a:spLocks noChangeArrowheads="1"/>
            </p:cNvSpPr>
            <p:nvPr/>
          </p:nvSpPr>
          <p:spPr bwMode="auto">
            <a:xfrm>
              <a:off x="7284207" y="1333033"/>
              <a:ext cx="147803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dirty="0">
                  <a:latin typeface="Arial" panose="020B0604020202020204" pitchFamily="34" charset="0"/>
                </a:rPr>
                <a:t>Transport time,</a:t>
              </a:r>
              <a:br>
                <a:rPr lang="en-US" altLang="en-US" sz="1400" dirty="0">
                  <a:latin typeface="Arial" panose="020B0604020202020204" pitchFamily="34" charset="0"/>
                </a:rPr>
              </a:br>
              <a:r>
                <a:rPr lang="en-US" altLang="en-US" sz="1400" dirty="0">
                  <a:latin typeface="Arial" panose="020B0604020202020204" pitchFamily="34" charset="0"/>
                </a:rPr>
                <a:t>in years</a:t>
              </a:r>
            </a:p>
          </p:txBody>
        </p:sp>
        <p:grpSp>
          <p:nvGrpSpPr>
            <p:cNvPr id="32" name="Group 31">
              <a:extLst>
                <a:ext uri="{FF2B5EF4-FFF2-40B4-BE49-F238E27FC236}">
                  <a16:creationId xmlns:a16="http://schemas.microsoft.com/office/drawing/2014/main" id="{01B45D46-C98A-18B9-FBA9-D68BD8618D72}"/>
                </a:ext>
              </a:extLst>
            </p:cNvPr>
            <p:cNvGrpSpPr/>
            <p:nvPr/>
          </p:nvGrpSpPr>
          <p:grpSpPr>
            <a:xfrm>
              <a:off x="7735261" y="1778651"/>
              <a:ext cx="631904" cy="2364091"/>
              <a:chOff x="7684461" y="1778651"/>
              <a:chExt cx="631904" cy="2364091"/>
            </a:xfrm>
          </p:grpSpPr>
          <p:sp>
            <p:nvSpPr>
              <p:cNvPr id="37" name="Text Box 196">
                <a:extLst>
                  <a:ext uri="{FF2B5EF4-FFF2-40B4-BE49-F238E27FC236}">
                    <a16:creationId xmlns:a16="http://schemas.microsoft.com/office/drawing/2014/main" id="{F1B7BA09-02EC-C820-6CDD-D70340315D0F}"/>
                  </a:ext>
                </a:extLst>
              </p:cNvPr>
              <p:cNvSpPr txBox="1">
                <a:spLocks noChangeArrowheads="1"/>
              </p:cNvSpPr>
              <p:nvPr/>
            </p:nvSpPr>
            <p:spPr bwMode="auto">
              <a:xfrm>
                <a:off x="7684461" y="1778651"/>
                <a:ext cx="2840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dirty="0">
                    <a:latin typeface="Arial" panose="020B0604020202020204" pitchFamily="34" charset="0"/>
                  </a:rPr>
                  <a:t>0</a:t>
                </a:r>
              </a:p>
            </p:txBody>
          </p:sp>
          <p:sp>
            <p:nvSpPr>
              <p:cNvPr id="38" name="Text Box 196">
                <a:extLst>
                  <a:ext uri="{FF2B5EF4-FFF2-40B4-BE49-F238E27FC236}">
                    <a16:creationId xmlns:a16="http://schemas.microsoft.com/office/drawing/2014/main" id="{0BDBED87-311E-AB4A-104B-A4F86D2832F4}"/>
                  </a:ext>
                </a:extLst>
              </p:cNvPr>
              <p:cNvSpPr txBox="1">
                <a:spLocks noChangeArrowheads="1"/>
              </p:cNvSpPr>
              <p:nvPr/>
            </p:nvSpPr>
            <p:spPr bwMode="auto">
              <a:xfrm>
                <a:off x="7684461" y="3834965"/>
                <a:ext cx="63190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dirty="0">
                    <a:latin typeface="Arial" panose="020B0604020202020204" pitchFamily="34" charset="0"/>
                  </a:rPr>
                  <a:t>1,000</a:t>
                </a:r>
              </a:p>
            </p:txBody>
          </p:sp>
          <p:sp>
            <p:nvSpPr>
              <p:cNvPr id="39" name="Text Box 196">
                <a:extLst>
                  <a:ext uri="{FF2B5EF4-FFF2-40B4-BE49-F238E27FC236}">
                    <a16:creationId xmlns:a16="http://schemas.microsoft.com/office/drawing/2014/main" id="{F7592D83-FFAC-4C91-46E3-7D80804E06BC}"/>
                  </a:ext>
                </a:extLst>
              </p:cNvPr>
              <p:cNvSpPr txBox="1">
                <a:spLocks noChangeArrowheads="1"/>
              </p:cNvSpPr>
              <p:nvPr/>
            </p:nvSpPr>
            <p:spPr bwMode="auto">
              <a:xfrm>
                <a:off x="7684461" y="2070128"/>
                <a:ext cx="48282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dirty="0">
                    <a:latin typeface="Arial" panose="020B0604020202020204" pitchFamily="34" charset="0"/>
                  </a:rPr>
                  <a:t>150</a:t>
                </a:r>
              </a:p>
            </p:txBody>
          </p:sp>
          <p:sp>
            <p:nvSpPr>
              <p:cNvPr id="40" name="Text Box 196">
                <a:extLst>
                  <a:ext uri="{FF2B5EF4-FFF2-40B4-BE49-F238E27FC236}">
                    <a16:creationId xmlns:a16="http://schemas.microsoft.com/office/drawing/2014/main" id="{4207035A-C3C0-D448-4549-70DF0D6C7268}"/>
                  </a:ext>
                </a:extLst>
              </p:cNvPr>
              <p:cNvSpPr txBox="1">
                <a:spLocks noChangeArrowheads="1"/>
              </p:cNvSpPr>
              <p:nvPr/>
            </p:nvSpPr>
            <p:spPr bwMode="auto">
              <a:xfrm>
                <a:off x="7684461" y="2802041"/>
                <a:ext cx="48282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400" dirty="0">
                    <a:latin typeface="Arial" panose="020B0604020202020204" pitchFamily="34" charset="0"/>
                  </a:rPr>
                  <a:t>500</a:t>
                </a:r>
              </a:p>
            </p:txBody>
          </p:sp>
        </p:grpSp>
        <p:cxnSp>
          <p:nvCxnSpPr>
            <p:cNvPr id="33" name="Straight Connector 32">
              <a:extLst>
                <a:ext uri="{FF2B5EF4-FFF2-40B4-BE49-F238E27FC236}">
                  <a16:creationId xmlns:a16="http://schemas.microsoft.com/office/drawing/2014/main" id="{3E009F10-0C45-1DA6-E2B4-D695704E97AB}"/>
                </a:ext>
              </a:extLst>
            </p:cNvPr>
            <p:cNvCxnSpPr>
              <a:cxnSpLocks/>
            </p:cNvCxnSpPr>
            <p:nvPr/>
          </p:nvCxnSpPr>
          <p:spPr bwMode="auto">
            <a:xfrm>
              <a:off x="7239757" y="1927580"/>
              <a:ext cx="548640" cy="0"/>
            </a:xfrm>
            <a:prstGeom prst="line">
              <a:avLst/>
            </a:prstGeom>
            <a:noFill/>
            <a:ln w="19050" cap="flat" cmpd="sng" algn="ctr">
              <a:solidFill>
                <a:schemeClr val="tx1">
                  <a:lumMod val="95000"/>
                  <a:lumOff val="5000"/>
                </a:schemeClr>
              </a:solidFill>
              <a:prstDash val="solid"/>
              <a:round/>
              <a:headEnd type="none" w="med" len="med"/>
              <a:tailEnd type="none" w="med" len="med"/>
            </a:ln>
            <a:effectLst/>
          </p:spPr>
        </p:cxnSp>
        <p:cxnSp>
          <p:nvCxnSpPr>
            <p:cNvPr id="34" name="Straight Connector 33">
              <a:extLst>
                <a:ext uri="{FF2B5EF4-FFF2-40B4-BE49-F238E27FC236}">
                  <a16:creationId xmlns:a16="http://schemas.microsoft.com/office/drawing/2014/main" id="{A65CC29F-6168-A990-E988-48738A1D438A}"/>
                </a:ext>
              </a:extLst>
            </p:cNvPr>
            <p:cNvCxnSpPr>
              <a:cxnSpLocks/>
            </p:cNvCxnSpPr>
            <p:nvPr/>
          </p:nvCxnSpPr>
          <p:spPr bwMode="auto">
            <a:xfrm>
              <a:off x="7239757" y="2232380"/>
              <a:ext cx="548640" cy="0"/>
            </a:xfrm>
            <a:prstGeom prst="line">
              <a:avLst/>
            </a:prstGeom>
            <a:noFill/>
            <a:ln w="19050" cap="flat" cmpd="sng" algn="ctr">
              <a:solidFill>
                <a:schemeClr val="tx1">
                  <a:lumMod val="95000"/>
                  <a:lumOff val="5000"/>
                </a:schemeClr>
              </a:solidFill>
              <a:prstDash val="solid"/>
              <a:round/>
              <a:headEnd type="none" w="med" len="med"/>
              <a:tailEnd type="none" w="med" len="med"/>
            </a:ln>
            <a:effectLst/>
          </p:spPr>
        </p:cxnSp>
        <p:cxnSp>
          <p:nvCxnSpPr>
            <p:cNvPr id="35" name="Straight Connector 34">
              <a:extLst>
                <a:ext uri="{FF2B5EF4-FFF2-40B4-BE49-F238E27FC236}">
                  <a16:creationId xmlns:a16="http://schemas.microsoft.com/office/drawing/2014/main" id="{4445E8FA-78CF-69C2-5E45-D63375D58BC4}"/>
                </a:ext>
              </a:extLst>
            </p:cNvPr>
            <p:cNvCxnSpPr>
              <a:cxnSpLocks/>
            </p:cNvCxnSpPr>
            <p:nvPr/>
          </p:nvCxnSpPr>
          <p:spPr bwMode="auto">
            <a:xfrm>
              <a:off x="7239757" y="2958283"/>
              <a:ext cx="548640" cy="0"/>
            </a:xfrm>
            <a:prstGeom prst="line">
              <a:avLst/>
            </a:prstGeom>
            <a:noFill/>
            <a:ln w="19050" cap="flat" cmpd="sng" algn="ctr">
              <a:solidFill>
                <a:schemeClr val="tx1">
                  <a:lumMod val="95000"/>
                  <a:lumOff val="5000"/>
                </a:schemeClr>
              </a:solidFill>
              <a:prstDash val="solid"/>
              <a:round/>
              <a:headEnd type="none" w="med" len="med"/>
              <a:tailEnd type="none" w="med" len="med"/>
            </a:ln>
            <a:effectLst/>
          </p:spPr>
        </p:cxnSp>
        <p:cxnSp>
          <p:nvCxnSpPr>
            <p:cNvPr id="36" name="Straight Connector 35">
              <a:extLst>
                <a:ext uri="{FF2B5EF4-FFF2-40B4-BE49-F238E27FC236}">
                  <a16:creationId xmlns:a16="http://schemas.microsoft.com/office/drawing/2014/main" id="{B3B039E5-B5D5-C6CB-6450-B5B4CE811150}"/>
                </a:ext>
              </a:extLst>
            </p:cNvPr>
            <p:cNvCxnSpPr>
              <a:cxnSpLocks/>
            </p:cNvCxnSpPr>
            <p:nvPr/>
          </p:nvCxnSpPr>
          <p:spPr bwMode="auto">
            <a:xfrm>
              <a:off x="7239757" y="3999683"/>
              <a:ext cx="548640" cy="0"/>
            </a:xfrm>
            <a:prstGeom prst="line">
              <a:avLst/>
            </a:prstGeom>
            <a:noFill/>
            <a:ln w="19050" cap="flat" cmpd="sng" algn="ctr">
              <a:solidFill>
                <a:schemeClr val="tx1">
                  <a:lumMod val="95000"/>
                  <a:lumOff val="5000"/>
                </a:schemeClr>
              </a:solidFill>
              <a:prstDash val="solid"/>
              <a:round/>
              <a:headEnd type="none" w="med" len="med"/>
              <a:tailEnd type="none" w="med" len="med"/>
            </a:ln>
            <a:effectLst/>
          </p:spPr>
        </p:cxnSp>
      </p:grpSp>
      <p:sp>
        <p:nvSpPr>
          <p:cNvPr id="41" name="? where">
            <a:extLst>
              <a:ext uri="{FF2B5EF4-FFF2-40B4-BE49-F238E27FC236}">
                <a16:creationId xmlns:a16="http://schemas.microsoft.com/office/drawing/2014/main" id="{74DED968-EAC0-CF26-C6A3-404EC00E58E3}"/>
              </a:ext>
            </a:extLst>
          </p:cNvPr>
          <p:cNvSpPr txBox="1">
            <a:spLocks noChangeArrowheads="1"/>
          </p:cNvSpPr>
          <p:nvPr/>
        </p:nvSpPr>
        <p:spPr bwMode="auto">
          <a:xfrm>
            <a:off x="9754214" y="5914915"/>
            <a:ext cx="654346"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6000" dirty="0">
                <a:latin typeface="Arial" panose="020B0604020202020204" pitchFamily="34" charset="0"/>
              </a:rPr>
              <a:t>?</a:t>
            </a:r>
            <a:endParaRPr lang="en-US" altLang="en-US" sz="1800" dirty="0">
              <a:latin typeface="Arial" panose="020B0604020202020204" pitchFamily="34" charset="0"/>
            </a:endParaRPr>
          </a:p>
        </p:txBody>
      </p:sp>
      <p:sp>
        <p:nvSpPr>
          <p:cNvPr id="7" name="Text Box 81">
            <a:extLst>
              <a:ext uri="{FF2B5EF4-FFF2-40B4-BE49-F238E27FC236}">
                <a16:creationId xmlns:a16="http://schemas.microsoft.com/office/drawing/2014/main" id="{A6164DA5-CADA-FB6D-A984-26D399FBE082}"/>
              </a:ext>
            </a:extLst>
          </p:cNvPr>
          <p:cNvSpPr txBox="1">
            <a:spLocks noChangeArrowheads="1"/>
          </p:cNvSpPr>
          <p:nvPr/>
        </p:nvSpPr>
        <p:spPr bwMode="auto">
          <a:xfrm>
            <a:off x="4506468" y="6642622"/>
            <a:ext cx="271099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tIns="0" bIns="0">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algn="l"/>
            <a:r>
              <a:rPr lang="en-US" altLang="en-US" sz="1200" b="0" dirty="0">
                <a:latin typeface="Arial" panose="020B0604020202020204" pitchFamily="34" charset="0"/>
              </a:rPr>
              <a:t>(</a:t>
            </a:r>
            <a:r>
              <a:rPr lang="en-US" altLang="en-US" sz="1200" b="0" dirty="0">
                <a:latin typeface="Arial" panose="020B0604020202020204" pitchFamily="34" charset="0"/>
                <a:hlinkClick r:id="rId10"/>
              </a:rPr>
              <a:t>Navarro-</a:t>
            </a:r>
            <a:r>
              <a:rPr lang="en-US" altLang="en-US" sz="1200" b="0" dirty="0" err="1">
                <a:latin typeface="Arial" panose="020B0604020202020204" pitchFamily="34" charset="0"/>
                <a:hlinkClick r:id="rId10"/>
              </a:rPr>
              <a:t>Intera</a:t>
            </a:r>
            <a:r>
              <a:rPr lang="en-US" altLang="en-US" sz="1200" b="0" dirty="0">
                <a:latin typeface="Arial" panose="020B0604020202020204" pitchFamily="34" charset="0"/>
                <a:hlinkClick r:id="rId10"/>
              </a:rPr>
              <a:t>, LLC, 2013</a:t>
            </a:r>
            <a:r>
              <a:rPr lang="en-US" altLang="en-US" sz="1200" b="0" dirty="0">
                <a:latin typeface="Arial" panose="020B0604020202020204" pitchFamily="34" charset="0"/>
              </a:rPr>
              <a:t>; fig. 5-49)</a:t>
            </a:r>
            <a:endParaRPr lang="en-US" altLang="en-US" sz="1200" b="0" baseline="-25000" dirty="0">
              <a:latin typeface="Arial" panose="020B0604020202020204" pitchFamily="34" charset="0"/>
            </a:endParaRPr>
          </a:p>
        </p:txBody>
      </p:sp>
    </p:spTree>
    <p:extLst>
      <p:ext uri="{BB962C8B-B14F-4D97-AF65-F5344CB8AC3E}">
        <p14:creationId xmlns:p14="http://schemas.microsoft.com/office/powerpoint/2010/main" val="2868491362"/>
      </p:ext>
    </p:extLst>
  </p:cSld>
  <p:clrMapOvr>
    <a:masterClrMapping/>
  </p:clrMapOvr>
  <p:transition advTm="15000">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6" presetClass="emph" presetSubtype="0" autoRev="1" fill="hold" nodeType="withEffect">
                                  <p:stCondLst>
                                    <p:cond delay="0"/>
                                  </p:stCondLst>
                                  <p:childTnLst>
                                    <p:animScale>
                                      <p:cBhvr>
                                        <p:cTn id="8" dur="250" fill="hold"/>
                                        <p:tgtEl>
                                          <p:spTgt spid="42"/>
                                        </p:tgtEl>
                                      </p:cBhvr>
                                      <p:by x="200000" y="200000"/>
                                    </p:animScale>
                                  </p:childTnLst>
                                </p:cTn>
                              </p:par>
                              <p:par>
                                <p:cTn id="9" presetID="38" presetClass="path" presetSubtype="0" fill="hold" nodeType="withEffect">
                                  <p:stCondLst>
                                    <p:cond delay="0"/>
                                  </p:stCondLst>
                                  <p:childTnLst>
                                    <p:animMotion origin="layout" path="M -0.00078 -0.0007 C 0.00573 0.00301 -0.02422 -0.00278 -0.03008 0.00254 C -0.02305 0.00949 0.02357 0.00393 0.02656 0.00416 C 0.03294 0.00324 -0.01028 0.00116 -0.01836 -0.00255 C -0.02396 -0.00417 0.0086 -0.00417 0.01159 -0.00371 C 0.00794 -0.00046 -0.00182 -0.00139 -0.00078 -0.0007 " pathEditMode="relative" rAng="0" ptsTypes="AAAAAA">
                                      <p:cBhvr>
                                        <p:cTn id="10" dur="500" fill="hold"/>
                                        <p:tgtEl>
                                          <p:spTgt spid="10"/>
                                        </p:tgtEl>
                                        <p:attrNameLst>
                                          <p:attrName>ppt_x</p:attrName>
                                          <p:attrName>ppt_y</p:attrName>
                                        </p:attrNameLst>
                                      </p:cBhvr>
                                      <p:rCtr x="-6500" y="18500"/>
                                    </p:animMotion>
                                  </p:childTnLst>
                                </p:cTn>
                              </p:par>
                            </p:childTnLst>
                          </p:cTn>
                        </p:par>
                        <p:par>
                          <p:cTn id="11" fill="hold">
                            <p:stCondLst>
                              <p:cond delay="500"/>
                            </p:stCondLst>
                            <p:childTnLst>
                              <p:par>
                                <p:cTn id="12" presetID="10" presetClass="entr" presetSubtype="0" fill="hold" nodeType="afterEffect">
                                  <p:stCondLst>
                                    <p:cond delay="10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2000"/>
                            </p:stCondLst>
                            <p:childTnLst>
                              <p:par>
                                <p:cTn id="16" presetID="10" presetClass="entr" presetSubtype="0" fill="hold" nodeType="afterEffect">
                                  <p:stCondLst>
                                    <p:cond delay="5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3000"/>
                            </p:stCondLst>
                            <p:childTnLst>
                              <p:par>
                                <p:cTn id="20" presetID="10" presetClass="entr" presetSubtype="0" fill="hold" nodeType="after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4000"/>
                            </p:stCondLst>
                            <p:childTnLst>
                              <p:par>
                                <p:cTn id="24" presetID="10" presetClass="entr" presetSubtype="0" fill="hold" nodeType="afterEffect">
                                  <p:stCondLst>
                                    <p:cond delay="50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par>
                          <p:cTn id="27" fill="hold">
                            <p:stCondLst>
                              <p:cond delay="5500"/>
                            </p:stCondLst>
                            <p:childTnLst>
                              <p:par>
                                <p:cTn id="28" presetID="22" presetClass="entr" presetSubtype="8"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par>
                          <p:cTn id="31" fill="hold">
                            <p:stCondLst>
                              <p:cond delay="6000"/>
                            </p:stCondLst>
                            <p:childTnLst>
                              <p:par>
                                <p:cTn id="32" presetID="22" presetClass="entr" presetSubtype="4"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down)">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childTnLst>
                          </p:cTn>
                        </p:par>
                        <p:par>
                          <p:cTn id="40" fill="hold">
                            <p:stCondLst>
                              <p:cond delay="500"/>
                            </p:stCondLst>
                            <p:childTnLst>
                              <p:par>
                                <p:cTn id="41" presetID="10" presetClass="entr" presetSubtype="0" fill="hold" grpId="0" nodeType="afterEffect">
                                  <p:stCondLst>
                                    <p:cond delay="100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nodeType="withEffect">
                                  <p:stCondLst>
                                    <p:cond delay="100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10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up)">
                                      <p:cBhvr>
                                        <p:cTn id="56" dur="1000"/>
                                        <p:tgtEl>
                                          <p:spTgt spid="28"/>
                                        </p:tgtEl>
                                      </p:cBhvr>
                                    </p:animEffect>
                                  </p:childTnLst>
                                </p:cTn>
                              </p:par>
                            </p:childTnLst>
                          </p:cTn>
                        </p:par>
                        <p:par>
                          <p:cTn id="57" fill="hold">
                            <p:stCondLst>
                              <p:cond delay="1000"/>
                            </p:stCondLst>
                            <p:childTnLst>
                              <p:par>
                                <p:cTn id="58" presetID="22" presetClass="entr" presetSubtype="1"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up)">
                                      <p:cBhvr>
                                        <p:cTn id="60" dur="500"/>
                                        <p:tgtEl>
                                          <p:spTgt spid="29"/>
                                        </p:tgtEl>
                                      </p:cBhvr>
                                    </p:animEffect>
                                  </p:childTnLst>
                                </p:cTn>
                              </p:par>
                            </p:childTnLst>
                          </p:cTn>
                        </p:par>
                        <p:par>
                          <p:cTn id="61" fill="hold">
                            <p:stCondLst>
                              <p:cond delay="1500"/>
                            </p:stCondLst>
                            <p:childTnLst>
                              <p:par>
                                <p:cTn id="62" presetID="22" presetClass="entr" presetSubtype="1" fill="hold" grpId="0" nodeType="afterEffect">
                                  <p:stCondLst>
                                    <p:cond delay="1000"/>
                                  </p:stCondLst>
                                  <p:childTnLst>
                                    <p:set>
                                      <p:cBhvr>
                                        <p:cTn id="63" dur="1" fill="hold">
                                          <p:stCondLst>
                                            <p:cond delay="0"/>
                                          </p:stCondLst>
                                        </p:cTn>
                                        <p:tgtEl>
                                          <p:spTgt spid="41"/>
                                        </p:tgtEl>
                                        <p:attrNameLst>
                                          <p:attrName>style.visibility</p:attrName>
                                        </p:attrNameLst>
                                      </p:cBhvr>
                                      <p:to>
                                        <p:strVal val="visible"/>
                                      </p:to>
                                    </p:set>
                                    <p:animEffect transition="in" filter="wipe(up)">
                                      <p:cBhvr>
                                        <p:cTn id="64" dur="1000"/>
                                        <p:tgtEl>
                                          <p:spTgt spid="41"/>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P spid="24" grpId="0" animBg="1"/>
      <p:bldP spid="41"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BDD6A366-F969-366D-3382-A6ADF18FFB31}"/>
              </a:ext>
            </a:extLst>
          </p:cNvPr>
          <p:cNvSpPr/>
          <p:nvPr/>
        </p:nvSpPr>
        <p:spPr bwMode="auto">
          <a:xfrm>
            <a:off x="0" y="6153374"/>
            <a:ext cx="2220686" cy="704626"/>
          </a:xfrm>
          <a:prstGeom prst="rect">
            <a:avLst/>
          </a:prstGeom>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400" b="1" i="0" u="none" strike="noStrike" cap="none" normalizeH="0" baseline="0">
              <a:ln>
                <a:noFill/>
              </a:ln>
              <a:solidFill>
                <a:schemeClr val="tx1"/>
              </a:solidFill>
              <a:effectLst/>
              <a:latin typeface="Times New Roman" pitchFamily="18" charset="0"/>
            </a:endParaRPr>
          </a:p>
        </p:txBody>
      </p:sp>
      <p:sp>
        <p:nvSpPr>
          <p:cNvPr id="2" name="Title 1">
            <a:extLst>
              <a:ext uri="{FF2B5EF4-FFF2-40B4-BE49-F238E27FC236}">
                <a16:creationId xmlns:a16="http://schemas.microsoft.com/office/drawing/2014/main" id="{5A5B1782-358E-ABEF-EFAF-0B797FDA2A14}"/>
              </a:ext>
            </a:extLst>
          </p:cNvPr>
          <p:cNvSpPr>
            <a:spLocks noGrp="1"/>
          </p:cNvSpPr>
          <p:nvPr>
            <p:ph type="title"/>
          </p:nvPr>
        </p:nvSpPr>
        <p:spPr/>
        <p:txBody>
          <a:bodyPr/>
          <a:lstStyle/>
          <a:p>
            <a:r>
              <a:rPr lang="en-US" dirty="0"/>
              <a:t>Lateral Extent—Just So</a:t>
            </a:r>
          </a:p>
        </p:txBody>
      </p:sp>
      <p:sp>
        <p:nvSpPr>
          <p:cNvPr id="3" name="Content Placeholder 2">
            <a:extLst>
              <a:ext uri="{FF2B5EF4-FFF2-40B4-BE49-F238E27FC236}">
                <a16:creationId xmlns:a16="http://schemas.microsoft.com/office/drawing/2014/main" id="{86DC0DA0-43B9-2646-E46A-5FFA564CD312}"/>
              </a:ext>
            </a:extLst>
          </p:cNvPr>
          <p:cNvSpPr>
            <a:spLocks noGrp="1"/>
          </p:cNvSpPr>
          <p:nvPr>
            <p:ph idx="1"/>
          </p:nvPr>
        </p:nvSpPr>
        <p:spPr>
          <a:xfrm>
            <a:off x="2" y="964487"/>
            <a:ext cx="7215530" cy="5820000"/>
          </a:xfrm>
          <a:noFill/>
        </p:spPr>
        <p:txBody>
          <a:bodyPr/>
          <a:lstStyle/>
          <a:p>
            <a:pPr>
              <a:spcBef>
                <a:spcPts val="0"/>
              </a:spcBef>
            </a:pPr>
            <a:r>
              <a:rPr lang="en-US" sz="2400" dirty="0"/>
              <a:t>Enough for problem, without simulating the world</a:t>
            </a:r>
          </a:p>
          <a:p>
            <a:r>
              <a:rPr lang="en-US" sz="2400" dirty="0"/>
              <a:t>Extents of regional models for radionuclide transport from NNSS must encompass,</a:t>
            </a:r>
          </a:p>
          <a:p>
            <a:pPr lvl="1"/>
            <a:r>
              <a:rPr lang="en-US" sz="2000" dirty="0"/>
              <a:t>Nuclear tests &amp; plausible receptors (springs)</a:t>
            </a:r>
          </a:p>
          <a:p>
            <a:r>
              <a:rPr lang="en-US" sz="2400" dirty="0"/>
              <a:t>4 model extents ranged from 7,800 to 15,900 mi²</a:t>
            </a:r>
          </a:p>
          <a:p>
            <a:pPr lvl="1"/>
            <a:r>
              <a:rPr lang="en-US" sz="2000" b="1" i="1" dirty="0"/>
              <a:t>2D-FE</a:t>
            </a:r>
            <a:r>
              <a:rPr lang="en-US" sz="2000" dirty="0"/>
              <a:t> (</a:t>
            </a:r>
            <a:r>
              <a:rPr lang="en-US" sz="2000" dirty="0">
                <a:hlinkClick r:id="rId2"/>
              </a:rPr>
              <a:t>Waddell, 1982</a:t>
            </a:r>
            <a:r>
              <a:rPr lang="en-US" sz="2000" dirty="0"/>
              <a:t>) </a:t>
            </a:r>
          </a:p>
          <a:p>
            <a:pPr lvl="2"/>
            <a:r>
              <a:rPr lang="en-US" sz="1600" dirty="0"/>
              <a:t>Adequate, but doubts remained about flow from north of NNSS</a:t>
            </a:r>
          </a:p>
          <a:p>
            <a:pPr lvl="1"/>
            <a:r>
              <a:rPr lang="en-US" sz="2000" b="1" i="1" dirty="0"/>
              <a:t>UGTA</a:t>
            </a:r>
            <a:r>
              <a:rPr lang="en-US" sz="2000" dirty="0"/>
              <a:t> (</a:t>
            </a:r>
            <a:r>
              <a:rPr lang="en-US" sz="2000" dirty="0">
                <a:hlinkClick r:id="rId3"/>
              </a:rPr>
              <a:t>IT Corporation, 1997</a:t>
            </a:r>
            <a:r>
              <a:rPr lang="en-US" sz="2000" dirty="0"/>
              <a:t>)</a:t>
            </a:r>
            <a:endParaRPr lang="en-US" sz="2800" dirty="0"/>
          </a:p>
          <a:p>
            <a:pPr lvl="2"/>
            <a:r>
              <a:rPr lang="en-US" sz="1600" dirty="0"/>
              <a:t>Boundary extended north, more water-levels </a:t>
            </a:r>
          </a:p>
          <a:p>
            <a:pPr lvl="1"/>
            <a:r>
              <a:rPr lang="en-US" sz="1800" b="1" i="1" dirty="0"/>
              <a:t>DVRFS.v1</a:t>
            </a:r>
            <a:r>
              <a:rPr lang="en-US" sz="1800" dirty="0"/>
              <a:t> (</a:t>
            </a:r>
            <a:r>
              <a:rPr lang="en-US" sz="1800" dirty="0">
                <a:hlinkClick r:id="rId4"/>
              </a:rPr>
              <a:t>Belcher, 2004</a:t>
            </a:r>
            <a:r>
              <a:rPr lang="en-US" sz="1800" dirty="0"/>
              <a:t>)</a:t>
            </a:r>
            <a:r>
              <a:rPr lang="en-US" sz="2000" dirty="0"/>
              <a:t>, Expansion not needed, </a:t>
            </a:r>
            <a:r>
              <a:rPr lang="en-US" sz="2000" b="1" i="1" dirty="0"/>
              <a:t>BUT</a:t>
            </a:r>
          </a:p>
          <a:p>
            <a:pPr lvl="2"/>
            <a:r>
              <a:rPr lang="en-US" sz="1600" dirty="0"/>
              <a:t>Pahrump fairly added for what-abouts… </a:t>
            </a:r>
          </a:p>
          <a:p>
            <a:pPr lvl="2"/>
            <a:r>
              <a:rPr lang="en-US" sz="1600" dirty="0"/>
              <a:t>Modeling by committee added remainder, Little supporting data</a:t>
            </a:r>
          </a:p>
          <a:p>
            <a:pPr lvl="2"/>
            <a:r>
              <a:rPr lang="en-US" sz="1600" dirty="0"/>
              <a:t>Unknown expansion by specified heads on all edges </a:t>
            </a:r>
          </a:p>
          <a:p>
            <a:pPr lvl="1"/>
            <a:r>
              <a:rPr lang="en-US" sz="2000" b="1" i="1" dirty="0"/>
              <a:t>DV3</a:t>
            </a:r>
            <a:r>
              <a:rPr lang="en-US" sz="2000" dirty="0"/>
              <a:t>, (</a:t>
            </a:r>
            <a:r>
              <a:rPr lang="en-US" sz="2000" dirty="0">
                <a:hlinkClick r:id="rId5"/>
              </a:rPr>
              <a:t>Halford and Jackson, 2020</a:t>
            </a:r>
            <a:r>
              <a:rPr lang="en-US" sz="2000" dirty="0"/>
              <a:t>)</a:t>
            </a:r>
          </a:p>
          <a:p>
            <a:pPr lvl="2"/>
            <a:r>
              <a:rPr lang="en-US" sz="1600" dirty="0"/>
              <a:t>Pared back to primary objectives, </a:t>
            </a:r>
          </a:p>
          <a:p>
            <a:pPr lvl="2"/>
            <a:r>
              <a:rPr lang="en-US" sz="1600" dirty="0"/>
              <a:t>Transport of radionuclides &amp;</a:t>
            </a:r>
          </a:p>
          <a:p>
            <a:pPr lvl="2"/>
            <a:r>
              <a:rPr lang="en-US" sz="1600" dirty="0"/>
              <a:t>Effects of pumping on water levels in Devils Hole</a:t>
            </a:r>
            <a:r>
              <a:rPr lang="en-US" sz="1200" dirty="0"/>
              <a:t> </a:t>
            </a:r>
          </a:p>
        </p:txBody>
      </p:sp>
      <p:pic>
        <p:nvPicPr>
          <p:cNvPr id="10" name="Map_NoWells">
            <a:extLst>
              <a:ext uri="{FF2B5EF4-FFF2-40B4-BE49-F238E27FC236}">
                <a16:creationId xmlns:a16="http://schemas.microsoft.com/office/drawing/2014/main" id="{CA395BB2-C5D8-A514-2917-98C9A4F5E4E8}"/>
              </a:ext>
            </a:extLst>
          </p:cNvPr>
          <p:cNvPicPr>
            <a:picLocks noChangeAspect="1"/>
          </p:cNvPicPr>
          <p:nvPr/>
        </p:nvPicPr>
        <p:blipFill>
          <a:blip r:embed="rId6"/>
          <a:stretch>
            <a:fillRect/>
          </a:stretch>
        </p:blipFill>
        <p:spPr>
          <a:xfrm>
            <a:off x="7223760" y="1097280"/>
            <a:ext cx="4922738" cy="5669280"/>
          </a:xfrm>
          <a:prstGeom prst="rect">
            <a:avLst/>
          </a:prstGeom>
        </p:spPr>
      </p:pic>
      <p:pic>
        <p:nvPicPr>
          <p:cNvPr id="6" name="Map_WithWells">
            <a:extLst>
              <a:ext uri="{FF2B5EF4-FFF2-40B4-BE49-F238E27FC236}">
                <a16:creationId xmlns:a16="http://schemas.microsoft.com/office/drawing/2014/main" id="{40368F14-C839-C9FD-8CFA-8C09FA205491}"/>
              </a:ext>
            </a:extLst>
          </p:cNvPr>
          <p:cNvPicPr>
            <a:picLocks noChangeAspect="1"/>
          </p:cNvPicPr>
          <p:nvPr/>
        </p:nvPicPr>
        <p:blipFill>
          <a:blip r:embed="rId7"/>
          <a:srcRect/>
          <a:stretch/>
        </p:blipFill>
        <p:spPr>
          <a:xfrm>
            <a:off x="7223760" y="1097280"/>
            <a:ext cx="4922738" cy="5669279"/>
          </a:xfrm>
          <a:prstGeom prst="rect">
            <a:avLst/>
          </a:prstGeom>
        </p:spPr>
      </p:pic>
      <p:sp>
        <p:nvSpPr>
          <p:cNvPr id="7" name="150miles">
            <a:extLst>
              <a:ext uri="{FF2B5EF4-FFF2-40B4-BE49-F238E27FC236}">
                <a16:creationId xmlns:a16="http://schemas.microsoft.com/office/drawing/2014/main" id="{29F67C33-A89E-13F3-6B39-8E59DB734602}"/>
              </a:ext>
            </a:extLst>
          </p:cNvPr>
          <p:cNvSpPr/>
          <p:nvPr/>
        </p:nvSpPr>
        <p:spPr bwMode="auto">
          <a:xfrm>
            <a:off x="10556165" y="6499376"/>
            <a:ext cx="1545336" cy="182880"/>
          </a:xfrm>
          <a:prstGeom prst="rect">
            <a:avLst/>
          </a:prstGeom>
          <a:solidFill>
            <a:schemeClr val="tx1">
              <a:lumMod val="95000"/>
              <a:lumOff val="5000"/>
            </a:schemeClr>
          </a:solidFill>
          <a:ln w="12700"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50 MILES</a:t>
            </a:r>
          </a:p>
        </p:txBody>
      </p:sp>
      <p:pic>
        <p:nvPicPr>
          <p:cNvPr id="14" name="FE_1982">
            <a:extLst>
              <a:ext uri="{FF2B5EF4-FFF2-40B4-BE49-F238E27FC236}">
                <a16:creationId xmlns:a16="http://schemas.microsoft.com/office/drawing/2014/main" id="{B3B72EC2-B577-3CD4-A404-D9DBD4E3D160}"/>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7223760" y="1097280"/>
            <a:ext cx="4937760" cy="5669280"/>
          </a:xfrm>
          <a:prstGeom prst="rect">
            <a:avLst/>
          </a:prstGeom>
        </p:spPr>
      </p:pic>
      <p:pic>
        <p:nvPicPr>
          <p:cNvPr id="15" name="UGTA">
            <a:extLst>
              <a:ext uri="{FF2B5EF4-FFF2-40B4-BE49-F238E27FC236}">
                <a16:creationId xmlns:a16="http://schemas.microsoft.com/office/drawing/2014/main" id="{F42E55D3-8613-91CF-E118-2E595579908C}"/>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7223760" y="1097280"/>
            <a:ext cx="4945380" cy="5669280"/>
          </a:xfrm>
          <a:prstGeom prst="rect">
            <a:avLst/>
          </a:prstGeom>
        </p:spPr>
      </p:pic>
      <p:pic>
        <p:nvPicPr>
          <p:cNvPr id="16" name="DVRFS.v1">
            <a:extLst>
              <a:ext uri="{FF2B5EF4-FFF2-40B4-BE49-F238E27FC236}">
                <a16:creationId xmlns:a16="http://schemas.microsoft.com/office/drawing/2014/main" id="{AF2548ED-C4C4-DEE6-C683-31D575F8F43C}"/>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7223760" y="1097280"/>
            <a:ext cx="4937760" cy="5669280"/>
          </a:xfrm>
          <a:prstGeom prst="rect">
            <a:avLst/>
          </a:prstGeom>
        </p:spPr>
      </p:pic>
      <p:pic>
        <p:nvPicPr>
          <p:cNvPr id="13" name="DV3">
            <a:extLst>
              <a:ext uri="{FF2B5EF4-FFF2-40B4-BE49-F238E27FC236}">
                <a16:creationId xmlns:a16="http://schemas.microsoft.com/office/drawing/2014/main" id="{72B92D93-AF1B-43F7-3428-A2E9DC568704}"/>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7223760" y="1097280"/>
            <a:ext cx="4937760" cy="5669280"/>
          </a:xfrm>
          <a:prstGeom prst="rect">
            <a:avLst/>
          </a:prstGeom>
        </p:spPr>
      </p:pic>
      <p:pic>
        <p:nvPicPr>
          <p:cNvPr id="17" name="nuclear">
            <a:extLst>
              <a:ext uri="{FF2B5EF4-FFF2-40B4-BE49-F238E27FC236}">
                <a16:creationId xmlns:a16="http://schemas.microsoft.com/office/drawing/2014/main" id="{47C6D150-01AE-127D-2EB8-DC4DF8AD85C7}"/>
              </a:ext>
            </a:extLst>
          </p:cNvPr>
          <p:cNvPicPr>
            <a:picLocks noChangeAspect="1"/>
          </p:cNvPicPr>
          <p:nvPr/>
        </p:nvPicPr>
        <p:blipFill>
          <a:blip r:embed="rId12">
            <a:clrChange>
              <a:clrFrom>
                <a:srgbClr val="FFFFFF"/>
              </a:clrFrom>
              <a:clrTo>
                <a:srgbClr val="FFFFFF">
                  <a:alpha val="0"/>
                </a:srgbClr>
              </a:clrTo>
            </a:clrChange>
          </a:blip>
          <a:stretch>
            <a:fillRect/>
          </a:stretch>
        </p:blipFill>
        <p:spPr>
          <a:xfrm>
            <a:off x="7223760" y="1097280"/>
            <a:ext cx="4945380" cy="5669280"/>
          </a:xfrm>
          <a:prstGeom prst="rect">
            <a:avLst/>
          </a:prstGeom>
        </p:spPr>
      </p:pic>
      <p:pic>
        <p:nvPicPr>
          <p:cNvPr id="18" name="springs">
            <a:extLst>
              <a:ext uri="{FF2B5EF4-FFF2-40B4-BE49-F238E27FC236}">
                <a16:creationId xmlns:a16="http://schemas.microsoft.com/office/drawing/2014/main" id="{DB635691-E53D-ACC6-EF57-DDBBACF335E6}"/>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7238174" y="1097280"/>
            <a:ext cx="4916552" cy="5669280"/>
          </a:xfrm>
          <a:prstGeom prst="rect">
            <a:avLst/>
          </a:prstGeom>
        </p:spPr>
      </p:pic>
      <p:sp>
        <p:nvSpPr>
          <p:cNvPr id="20" name="Cite:2DFE">
            <a:extLst>
              <a:ext uri="{FF2B5EF4-FFF2-40B4-BE49-F238E27FC236}">
                <a16:creationId xmlns:a16="http://schemas.microsoft.com/office/drawing/2014/main" id="{4D183E4A-D46D-3B5D-AF34-21444BAFD5C0}"/>
              </a:ext>
            </a:extLst>
          </p:cNvPr>
          <p:cNvSpPr txBox="1">
            <a:spLocks noChangeArrowheads="1"/>
          </p:cNvSpPr>
          <p:nvPr/>
        </p:nvSpPr>
        <p:spPr bwMode="auto">
          <a:xfrm>
            <a:off x="7223760" y="1097279"/>
            <a:ext cx="1223412" cy="523220"/>
          </a:xfrm>
          <a:prstGeom prst="rect">
            <a:avLst/>
          </a:prstGeom>
          <a:noFill/>
          <a:ln>
            <a:noFill/>
          </a:ln>
          <a:effectLst/>
        </p:spPr>
        <p:txBody>
          <a:bodyPr wrap="none">
            <a:spAutoFit/>
          </a:bodyPr>
          <a:lstStyle/>
          <a:p>
            <a:pPr algn="l" eaLnBrk="0" hangingPunct="0"/>
            <a:r>
              <a:rPr lang="en-US" altLang="en-US" sz="2800" dirty="0">
                <a:ln>
                  <a:solidFill>
                    <a:schemeClr val="bg1"/>
                  </a:solidFill>
                </a:ln>
                <a:solidFill>
                  <a:schemeClr val="tx1">
                    <a:lumMod val="95000"/>
                    <a:lumOff val="5000"/>
                  </a:schemeClr>
                </a:solidFill>
                <a:latin typeface="Arial" panose="020B0604020202020204" pitchFamily="34" charset="0"/>
              </a:rPr>
              <a:t>2D-FE</a:t>
            </a:r>
          </a:p>
        </p:txBody>
      </p:sp>
      <p:sp>
        <p:nvSpPr>
          <p:cNvPr id="19" name="Cite:UGTA">
            <a:extLst>
              <a:ext uri="{FF2B5EF4-FFF2-40B4-BE49-F238E27FC236}">
                <a16:creationId xmlns:a16="http://schemas.microsoft.com/office/drawing/2014/main" id="{9CDFCCFF-AF30-4CDF-3C34-8728D730D49A}"/>
              </a:ext>
            </a:extLst>
          </p:cNvPr>
          <p:cNvSpPr txBox="1">
            <a:spLocks noChangeArrowheads="1"/>
          </p:cNvSpPr>
          <p:nvPr/>
        </p:nvSpPr>
        <p:spPr bwMode="auto">
          <a:xfrm>
            <a:off x="7223760" y="1097279"/>
            <a:ext cx="1175899" cy="523220"/>
          </a:xfrm>
          <a:prstGeom prst="rect">
            <a:avLst/>
          </a:prstGeom>
          <a:noFill/>
          <a:ln>
            <a:noFill/>
          </a:ln>
          <a:effectLst/>
        </p:spPr>
        <p:txBody>
          <a:bodyPr wrap="none">
            <a:spAutoFit/>
          </a:bodyPr>
          <a:lstStyle/>
          <a:p>
            <a:pPr algn="l" eaLnBrk="0" hangingPunct="0"/>
            <a:r>
              <a:rPr lang="en-US" altLang="en-US" sz="2800" dirty="0">
                <a:ln>
                  <a:solidFill>
                    <a:schemeClr val="bg1"/>
                  </a:solidFill>
                </a:ln>
                <a:solidFill>
                  <a:schemeClr val="tx1">
                    <a:lumMod val="95000"/>
                    <a:lumOff val="5000"/>
                  </a:schemeClr>
                </a:solidFill>
                <a:latin typeface="Arial" panose="020B0604020202020204" pitchFamily="34" charset="0"/>
              </a:rPr>
              <a:t>UGTA</a:t>
            </a:r>
          </a:p>
        </p:txBody>
      </p:sp>
      <p:sp>
        <p:nvSpPr>
          <p:cNvPr id="12" name="Cite:DVRFS.v1">
            <a:extLst>
              <a:ext uri="{FF2B5EF4-FFF2-40B4-BE49-F238E27FC236}">
                <a16:creationId xmlns:a16="http://schemas.microsoft.com/office/drawing/2014/main" id="{11901739-6738-D64D-BB22-34117C402BAB}"/>
              </a:ext>
            </a:extLst>
          </p:cNvPr>
          <p:cNvSpPr txBox="1">
            <a:spLocks noChangeArrowheads="1"/>
          </p:cNvSpPr>
          <p:nvPr/>
        </p:nvSpPr>
        <p:spPr bwMode="auto">
          <a:xfrm>
            <a:off x="7223760" y="1097279"/>
            <a:ext cx="1901483" cy="523220"/>
          </a:xfrm>
          <a:prstGeom prst="rect">
            <a:avLst/>
          </a:prstGeom>
          <a:noFill/>
          <a:ln>
            <a:noFill/>
          </a:ln>
          <a:effectLst/>
        </p:spPr>
        <p:txBody>
          <a:bodyPr wrap="none">
            <a:spAutoFit/>
          </a:bodyPr>
          <a:lstStyle/>
          <a:p>
            <a:pPr algn="l" eaLnBrk="0" hangingPunct="0"/>
            <a:r>
              <a:rPr lang="en-US" altLang="en-US" sz="2800" dirty="0">
                <a:ln>
                  <a:solidFill>
                    <a:schemeClr val="bg1"/>
                  </a:solidFill>
                </a:ln>
                <a:solidFill>
                  <a:schemeClr val="tx1">
                    <a:lumMod val="95000"/>
                    <a:lumOff val="5000"/>
                  </a:schemeClr>
                </a:solidFill>
                <a:latin typeface="Arial" panose="020B0604020202020204" pitchFamily="34" charset="0"/>
              </a:rPr>
              <a:t>DVRFS.v1</a:t>
            </a:r>
          </a:p>
        </p:txBody>
      </p:sp>
      <p:sp>
        <p:nvSpPr>
          <p:cNvPr id="11" name="Cite:DV3">
            <a:extLst>
              <a:ext uri="{FF2B5EF4-FFF2-40B4-BE49-F238E27FC236}">
                <a16:creationId xmlns:a16="http://schemas.microsoft.com/office/drawing/2014/main" id="{1A645A66-8E4B-83E7-7845-69B0E58D5D9F}"/>
              </a:ext>
            </a:extLst>
          </p:cNvPr>
          <p:cNvSpPr txBox="1">
            <a:spLocks noChangeArrowheads="1"/>
          </p:cNvSpPr>
          <p:nvPr/>
        </p:nvSpPr>
        <p:spPr bwMode="auto">
          <a:xfrm>
            <a:off x="7223760" y="1097279"/>
            <a:ext cx="883575" cy="523220"/>
          </a:xfrm>
          <a:prstGeom prst="rect">
            <a:avLst/>
          </a:prstGeom>
          <a:noFill/>
          <a:ln>
            <a:noFill/>
          </a:ln>
          <a:effectLst/>
        </p:spPr>
        <p:txBody>
          <a:bodyPr wrap="none">
            <a:spAutoFit/>
          </a:bodyPr>
          <a:lstStyle/>
          <a:p>
            <a:pPr algn="l" eaLnBrk="0" hangingPunct="0"/>
            <a:r>
              <a:rPr lang="en-US" altLang="en-US" sz="2800" dirty="0">
                <a:ln>
                  <a:solidFill>
                    <a:schemeClr val="bg1"/>
                  </a:solidFill>
                </a:ln>
                <a:solidFill>
                  <a:schemeClr val="tx1">
                    <a:lumMod val="95000"/>
                    <a:lumOff val="5000"/>
                  </a:schemeClr>
                </a:solidFill>
                <a:latin typeface="Arial" panose="020B0604020202020204" pitchFamily="34" charset="0"/>
              </a:rPr>
              <a:t>DV3</a:t>
            </a:r>
          </a:p>
        </p:txBody>
      </p:sp>
      <p:grpSp>
        <p:nvGrpSpPr>
          <p:cNvPr id="4" name="DevilsHole">
            <a:extLst>
              <a:ext uri="{FF2B5EF4-FFF2-40B4-BE49-F238E27FC236}">
                <a16:creationId xmlns:a16="http://schemas.microsoft.com/office/drawing/2014/main" id="{9D57291F-C297-FFC3-7460-8D6E1D0EA729}"/>
              </a:ext>
            </a:extLst>
          </p:cNvPr>
          <p:cNvGrpSpPr/>
          <p:nvPr/>
        </p:nvGrpSpPr>
        <p:grpSpPr>
          <a:xfrm>
            <a:off x="9623923" y="4143576"/>
            <a:ext cx="1423732" cy="675323"/>
            <a:chOff x="9170834" y="4109286"/>
            <a:chExt cx="1423732" cy="675323"/>
          </a:xfrm>
        </p:grpSpPr>
        <p:sp>
          <p:nvSpPr>
            <p:cNvPr id="5" name="TextBox 4">
              <a:extLst>
                <a:ext uri="{FF2B5EF4-FFF2-40B4-BE49-F238E27FC236}">
                  <a16:creationId xmlns:a16="http://schemas.microsoft.com/office/drawing/2014/main" id="{B6C4DA2C-240C-B27A-8E0E-951DC9D78DC6}"/>
                </a:ext>
              </a:extLst>
            </p:cNvPr>
            <p:cNvSpPr txBox="1"/>
            <p:nvPr/>
          </p:nvSpPr>
          <p:spPr>
            <a:xfrm>
              <a:off x="9805567" y="4109286"/>
              <a:ext cx="788999" cy="492443"/>
            </a:xfrm>
            <a:prstGeom prst="rect">
              <a:avLst/>
            </a:prstGeom>
            <a:noFill/>
          </p:spPr>
          <p:txBody>
            <a:bodyPr wrap="none" tIns="0" bIns="0" rtlCol="0">
              <a:spAutoFit/>
            </a:bodyPr>
            <a:lstStyle/>
            <a:p>
              <a:r>
                <a:rPr lang="en-US" sz="1600" dirty="0">
                  <a:ln w="6350">
                    <a:solidFill>
                      <a:schemeClr val="bg1"/>
                    </a:solidFill>
                  </a:ln>
                  <a:solidFill>
                    <a:schemeClr val="tx1">
                      <a:lumMod val="95000"/>
                      <a:lumOff val="5000"/>
                    </a:schemeClr>
                  </a:solidFill>
                  <a:latin typeface="Arial" panose="020B0604020202020204" pitchFamily="34" charset="0"/>
                  <a:cs typeface="Arial" panose="020B0604020202020204" pitchFamily="34" charset="0"/>
                </a:rPr>
                <a:t>Devils</a:t>
              </a:r>
            </a:p>
            <a:p>
              <a:r>
                <a:rPr lang="en-US" sz="1600" dirty="0">
                  <a:ln w="6350">
                    <a:solidFill>
                      <a:schemeClr val="bg1"/>
                    </a:solidFill>
                  </a:ln>
                  <a:solidFill>
                    <a:schemeClr val="tx1">
                      <a:lumMod val="95000"/>
                      <a:lumOff val="5000"/>
                    </a:schemeClr>
                  </a:solidFill>
                  <a:latin typeface="Arial" panose="020B0604020202020204" pitchFamily="34" charset="0"/>
                  <a:cs typeface="Arial" panose="020B0604020202020204" pitchFamily="34" charset="0"/>
                </a:rPr>
                <a:t>Hole</a:t>
              </a:r>
            </a:p>
          </p:txBody>
        </p:sp>
        <p:sp>
          <p:nvSpPr>
            <p:cNvPr id="9" name="Isosceles Triangle 8">
              <a:extLst>
                <a:ext uri="{FF2B5EF4-FFF2-40B4-BE49-F238E27FC236}">
                  <a16:creationId xmlns:a16="http://schemas.microsoft.com/office/drawing/2014/main" id="{A574D156-8FCA-E09D-E825-8B41EFCD8342}"/>
                </a:ext>
              </a:extLst>
            </p:cNvPr>
            <p:cNvSpPr>
              <a:spLocks noChangeAspect="1"/>
            </p:cNvSpPr>
            <p:nvPr/>
          </p:nvSpPr>
          <p:spPr bwMode="auto">
            <a:xfrm>
              <a:off x="9170834" y="4601729"/>
              <a:ext cx="212141" cy="182880"/>
            </a:xfrm>
            <a:prstGeom prst="triangle">
              <a:avLst/>
            </a:prstGeom>
            <a:noFill/>
            <a:ln w="571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6000" b="1" i="0" u="none" strike="noStrike" cap="none" normalizeH="0" baseline="0">
                <a:ln>
                  <a:noFill/>
                </a:ln>
                <a:solidFill>
                  <a:schemeClr val="tx1"/>
                </a:solidFill>
                <a:effectLst/>
                <a:latin typeface="Times New Roman" pitchFamily="18" charset="0"/>
              </a:endParaRPr>
            </a:p>
          </p:txBody>
        </p:sp>
        <p:cxnSp>
          <p:nvCxnSpPr>
            <p:cNvPr id="21" name="Straight Connector 20">
              <a:extLst>
                <a:ext uri="{FF2B5EF4-FFF2-40B4-BE49-F238E27FC236}">
                  <a16:creationId xmlns:a16="http://schemas.microsoft.com/office/drawing/2014/main" id="{2B0AD4D3-DA5B-5AC7-8FBD-2E3AD1C76D8C}"/>
                </a:ext>
              </a:extLst>
            </p:cNvPr>
            <p:cNvCxnSpPr>
              <a:cxnSpLocks/>
            </p:cNvCxnSpPr>
            <p:nvPr/>
          </p:nvCxnSpPr>
          <p:spPr bwMode="auto">
            <a:xfrm flipV="1">
              <a:off x="9391203" y="4392930"/>
              <a:ext cx="522718" cy="300239"/>
            </a:xfrm>
            <a:prstGeom prst="line">
              <a:avLst/>
            </a:prstGeom>
            <a:noFill/>
            <a:ln w="12700"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1778596826"/>
      </p:ext>
    </p:extLst>
  </p:cSld>
  <p:clrMapOvr>
    <a:masterClrMapping/>
  </p:clrMapOvr>
  <p:transition advTm="15000">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1"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500"/>
                            </p:stCondLst>
                            <p:childTnLst>
                              <p:par>
                                <p:cTn id="26" presetID="1"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childTnLst>
                                </p:cTn>
                              </p:par>
                            </p:childTnLst>
                          </p:cTn>
                        </p:par>
                        <p:par>
                          <p:cTn id="28" fill="hold">
                            <p:stCondLst>
                              <p:cond delay="500"/>
                            </p:stCondLst>
                            <p:childTnLst>
                              <p:par>
                                <p:cTn id="29" presetID="1" presetClass="exit" presetSubtype="0" fill="hold" grpId="1" nodeType="afterEffect">
                                  <p:stCondLst>
                                    <p:cond delay="0"/>
                                  </p:stCondLst>
                                  <p:childTnLst>
                                    <p:set>
                                      <p:cBhvr>
                                        <p:cTn id="30" dur="1" fill="hold">
                                          <p:stCondLst>
                                            <p:cond delay="0"/>
                                          </p:stCondLst>
                                        </p:cTn>
                                        <p:tgtEl>
                                          <p:spTgt spid="20"/>
                                        </p:tgtEl>
                                        <p:attrNameLst>
                                          <p:attrName>style.visibility</p:attrName>
                                        </p:attrNameLst>
                                      </p:cBhvr>
                                      <p:to>
                                        <p:strVal val="hidden"/>
                                      </p:to>
                                    </p:set>
                                  </p:childTnLst>
                                </p:cTn>
                              </p:par>
                            </p:childTnLst>
                          </p:cTn>
                        </p:par>
                        <p:par>
                          <p:cTn id="31" fill="hold">
                            <p:stCondLst>
                              <p:cond delay="500"/>
                            </p:stCondLst>
                            <p:childTnLst>
                              <p:par>
                                <p:cTn id="32" presetID="9" presetClass="emph" presetSubtype="0" nodeType="afterEffect">
                                  <p:stCondLst>
                                    <p:cond delay="0"/>
                                  </p:stCondLst>
                                  <p:childTnLst>
                                    <p:set>
                                      <p:cBhvr>
                                        <p:cTn id="33" dur="indefinite"/>
                                        <p:tgtEl>
                                          <p:spTgt spid="14"/>
                                        </p:tgtEl>
                                        <p:attrNameLst>
                                          <p:attrName>style.opacity</p:attrName>
                                        </p:attrNameLst>
                                      </p:cBhvr>
                                      <p:to>
                                        <p:strVal val="0.35"/>
                                      </p:to>
                                    </p:set>
                                    <p:animEffect filter="image" prLst="opacity: 0.35">
                                      <p:cBhvr rctx="IE">
                                        <p:cTn id="34" dur="indefinite"/>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500"/>
                            </p:stCondLst>
                            <p:childTnLst>
                              <p:par>
                                <p:cTn id="41" presetID="1"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par>
                                <p:cTn id="43" presetID="1" presetClass="exit" presetSubtype="0" fill="hold" grpId="1" nodeType="withEffect">
                                  <p:stCondLst>
                                    <p:cond delay="0"/>
                                  </p:stCondLst>
                                  <p:childTnLst>
                                    <p:set>
                                      <p:cBhvr>
                                        <p:cTn id="44" dur="1" fill="hold">
                                          <p:stCondLst>
                                            <p:cond delay="0"/>
                                          </p:stCondLst>
                                        </p:cTn>
                                        <p:tgtEl>
                                          <p:spTgt spid="19"/>
                                        </p:tgtEl>
                                        <p:attrNameLst>
                                          <p:attrName>style.visibility</p:attrName>
                                        </p:attrNameLst>
                                      </p:cBhvr>
                                      <p:to>
                                        <p:strVal val="hidden"/>
                                      </p:to>
                                    </p:set>
                                  </p:childTnLst>
                                </p:cTn>
                              </p:par>
                            </p:childTnLst>
                          </p:cTn>
                        </p:par>
                        <p:par>
                          <p:cTn id="45" fill="hold">
                            <p:stCondLst>
                              <p:cond delay="500"/>
                            </p:stCondLst>
                            <p:childTnLst>
                              <p:par>
                                <p:cTn id="46" presetID="9" presetClass="emph" presetSubtype="0" nodeType="afterEffect">
                                  <p:stCondLst>
                                    <p:cond delay="0"/>
                                  </p:stCondLst>
                                  <p:childTnLst>
                                    <p:set>
                                      <p:cBhvr>
                                        <p:cTn id="47" dur="indefinite"/>
                                        <p:tgtEl>
                                          <p:spTgt spid="15"/>
                                        </p:tgtEl>
                                        <p:attrNameLst>
                                          <p:attrName>style.opacity</p:attrName>
                                        </p:attrNameLst>
                                      </p:cBhvr>
                                      <p:to>
                                        <p:strVal val="0.5"/>
                                      </p:to>
                                    </p:set>
                                    <p:animEffect filter="image" prLst="opacity: 0.5">
                                      <p:cBhvr rctx="IE">
                                        <p:cTn id="48" dur="indefinite"/>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nodeType="clickEffect">
                                  <p:stCondLst>
                                    <p:cond delay="0"/>
                                  </p:stCondLst>
                                  <p:childTnLst>
                                    <p:animEffect transition="out" filter="fade">
                                      <p:cBhvr>
                                        <p:cTn id="52" dur="500"/>
                                        <p:tgtEl>
                                          <p:spTgt spid="17"/>
                                        </p:tgtEl>
                                      </p:cBhvr>
                                    </p:animEffect>
                                    <p:set>
                                      <p:cBhvr>
                                        <p:cTn id="53" dur="1" fill="hold">
                                          <p:stCondLst>
                                            <p:cond delay="499"/>
                                          </p:stCondLst>
                                        </p:cTn>
                                        <p:tgtEl>
                                          <p:spTgt spid="17"/>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18"/>
                                        </p:tgtEl>
                                      </p:cBhvr>
                                    </p:animEffect>
                                    <p:set>
                                      <p:cBhvr>
                                        <p:cTn id="56" dur="1" fill="hold">
                                          <p:stCondLst>
                                            <p:cond delay="499"/>
                                          </p:stCondLst>
                                        </p:cTn>
                                        <p:tgtEl>
                                          <p:spTgt spid="18"/>
                                        </p:tgtEl>
                                        <p:attrNameLst>
                                          <p:attrName>style.visibility</p:attrName>
                                        </p:attrNameLst>
                                      </p:cBhvr>
                                      <p:to>
                                        <p:strVal val="hidden"/>
                                      </p:to>
                                    </p:set>
                                  </p:childTnLst>
                                </p:cTn>
                              </p:par>
                            </p:childTnLst>
                          </p:cTn>
                        </p:par>
                        <p:par>
                          <p:cTn id="57" fill="hold">
                            <p:stCondLst>
                              <p:cond delay="500"/>
                            </p:stCondLst>
                            <p:childTnLst>
                              <p:par>
                                <p:cTn id="58" presetID="10" presetClass="entr" presetSubtype="0" fill="hold"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fade">
                                      <p:cBhvr>
                                        <p:cTn id="60" dur="500"/>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childTnLst>
                          </p:cTn>
                        </p:par>
                        <p:par>
                          <p:cTn id="66" fill="hold">
                            <p:stCondLst>
                              <p:cond delay="500"/>
                            </p:stCondLst>
                            <p:childTnLst>
                              <p:par>
                                <p:cTn id="67" presetID="1"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childTnLst>
                                </p:cTn>
                              </p:par>
                              <p:par>
                                <p:cTn id="69" presetID="1" presetClass="exit" presetSubtype="0" fill="hold" grpId="1" nodeType="withEffect">
                                  <p:stCondLst>
                                    <p:cond delay="0"/>
                                  </p:stCondLst>
                                  <p:childTnLst>
                                    <p:set>
                                      <p:cBhvr>
                                        <p:cTn id="70" dur="1" fill="hold">
                                          <p:stCondLst>
                                            <p:cond delay="0"/>
                                          </p:stCondLst>
                                        </p:cTn>
                                        <p:tgtEl>
                                          <p:spTgt spid="12"/>
                                        </p:tgtEl>
                                        <p:attrNameLst>
                                          <p:attrName>style.visibility</p:attrName>
                                        </p:attrNameLst>
                                      </p:cBhvr>
                                      <p:to>
                                        <p:strVal val="hidden"/>
                                      </p:to>
                                    </p:set>
                                  </p:childTnLst>
                                </p:cTn>
                              </p:par>
                              <p:par>
                                <p:cTn id="71" presetID="9" presetClass="emph" presetSubtype="0" nodeType="withEffect">
                                  <p:stCondLst>
                                    <p:cond delay="500"/>
                                  </p:stCondLst>
                                  <p:childTnLst>
                                    <p:set>
                                      <p:cBhvr>
                                        <p:cTn id="72" dur="indefinite"/>
                                        <p:tgtEl>
                                          <p:spTgt spid="16"/>
                                        </p:tgtEl>
                                        <p:attrNameLst>
                                          <p:attrName>style.opacity</p:attrName>
                                        </p:attrNameLst>
                                      </p:cBhvr>
                                      <p:to>
                                        <p:strVal val="0.25"/>
                                      </p:to>
                                    </p:set>
                                    <p:animEffect filter="image" prLst="opacity: 0.25">
                                      <p:cBhvr rctx="IE">
                                        <p:cTn id="73" dur="indefinite"/>
                                        <p:tgtEl>
                                          <p:spTgt spid="16"/>
                                        </p:tgtEl>
                                      </p:cBhvr>
                                    </p:animEffect>
                                  </p:childTnLst>
                                </p:cTn>
                              </p:par>
                            </p:childTnLst>
                          </p:cTn>
                        </p:par>
                        <p:par>
                          <p:cTn id="74" fill="hold">
                            <p:stCondLst>
                              <p:cond delay="1000"/>
                            </p:stCondLst>
                            <p:childTnLst>
                              <p:par>
                                <p:cTn id="75" presetID="22" presetClass="entr" presetSubtype="8" fill="hold" nodeType="afterEffect">
                                  <p:stCondLst>
                                    <p:cond delay="1000"/>
                                  </p:stCondLst>
                                  <p:childTnLst>
                                    <p:set>
                                      <p:cBhvr>
                                        <p:cTn id="76" dur="1" fill="hold">
                                          <p:stCondLst>
                                            <p:cond delay="0"/>
                                          </p:stCondLst>
                                        </p:cTn>
                                        <p:tgtEl>
                                          <p:spTgt spid="4"/>
                                        </p:tgtEl>
                                        <p:attrNameLst>
                                          <p:attrName>style.visibility</p:attrName>
                                        </p:attrNameLst>
                                      </p:cBhvr>
                                      <p:to>
                                        <p:strVal val="visible"/>
                                      </p:to>
                                    </p:set>
                                    <p:animEffect transition="in" filter="wipe(left)">
                                      <p:cBhvr>
                                        <p:cTn id="7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19" grpId="0"/>
      <p:bldP spid="19" grpId="1"/>
      <p:bldP spid="12" grpId="0"/>
      <p:bldP spid="12" grpId="1"/>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7.4"/>
</p:tagLst>
</file>

<file path=ppt/tags/tag2.xml><?xml version="1.0" encoding="utf-8"?>
<p:tagLst xmlns:a="http://schemas.openxmlformats.org/drawingml/2006/main" xmlns:r="http://schemas.openxmlformats.org/officeDocument/2006/relationships" xmlns:p="http://schemas.openxmlformats.org/presentationml/2006/main">
  <p:tag name="TIMING" val="|8.5|11.3|22|13.1"/>
</p:tagLst>
</file>

<file path=ppt/tags/tag3.xml><?xml version="1.0" encoding="utf-8"?>
<p:tagLst xmlns:a="http://schemas.openxmlformats.org/drawingml/2006/main" xmlns:r="http://schemas.openxmlformats.org/officeDocument/2006/relationships" xmlns:p="http://schemas.openxmlformats.org/presentationml/2006/main">
  <p:tag name="TIMING" val="|10.1|6|14.5|5.2|7.2|14.1"/>
</p:tagLst>
</file>

<file path=ppt/tags/tag4.xml><?xml version="1.0" encoding="utf-8"?>
<p:tagLst xmlns:a="http://schemas.openxmlformats.org/drawingml/2006/main" xmlns:r="http://schemas.openxmlformats.org/officeDocument/2006/relationships" xmlns:p="http://schemas.openxmlformats.org/presentationml/2006/main">
  <p:tag name="TIMING" val="|66.7"/>
</p:tagLst>
</file>

<file path=ppt/tags/tag5.xml><?xml version="1.0" encoding="utf-8"?>
<p:tagLst xmlns:a="http://schemas.openxmlformats.org/drawingml/2006/main" xmlns:r="http://schemas.openxmlformats.org/officeDocument/2006/relationships" xmlns:p="http://schemas.openxmlformats.org/presentationml/2006/main">
  <p:tag name="TIMING" val="|8.5|3"/>
</p:tagLst>
</file>

<file path=ppt/tags/tag6.xml><?xml version="1.0" encoding="utf-8"?>
<p:tagLst xmlns:a="http://schemas.openxmlformats.org/drawingml/2006/main" xmlns:r="http://schemas.openxmlformats.org/officeDocument/2006/relationships" xmlns:p="http://schemas.openxmlformats.org/presentationml/2006/main">
  <p:tag name="TIMING" val="|8.5|3"/>
</p:tagLst>
</file>

<file path=ppt/tags/tag7.xml><?xml version="1.0" encoding="utf-8"?>
<p:tagLst xmlns:a="http://schemas.openxmlformats.org/drawingml/2006/main" xmlns:r="http://schemas.openxmlformats.org/officeDocument/2006/relationships" xmlns:p="http://schemas.openxmlformats.org/presentationml/2006/main">
  <p:tag name="TIMING" val="|8.5|3"/>
</p:tagLst>
</file>

<file path=ppt/tags/tag8.xml><?xml version="1.0" encoding="utf-8"?>
<p:tagLst xmlns:a="http://schemas.openxmlformats.org/drawingml/2006/main" xmlns:r="http://schemas.openxmlformats.org/officeDocument/2006/relationships" xmlns:p="http://schemas.openxmlformats.org/presentationml/2006/main">
  <p:tag name="TIMING" val="|8.5|3"/>
</p:tagLst>
</file>

<file path=ppt/theme/theme1.xml><?xml version="1.0" encoding="utf-8"?>
<a:theme xmlns:a="http://schemas.openxmlformats.org/drawingml/2006/main" name="3_Default Design">
  <a:themeElements>
    <a:clrScheme name="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0099FF"/>
      </a:folHlink>
    </a:clrScheme>
    <a:fontScheme name="3_Default Desig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400" b="1" i="0" u="none" strike="noStrike" cap="none" normalizeH="0" baseline="0" smtClean="0">
            <a:ln>
              <a:noFill/>
            </a:ln>
            <a:solidFill>
              <a:schemeClr val="tx1"/>
            </a:solidFill>
            <a:effectLst/>
            <a:latin typeface="Times New Roman" pitchFamily="18" charset="0"/>
          </a:defRPr>
        </a:defPPr>
      </a:lstStyle>
    </a:lnDef>
    <a:txDef>
      <a:spPr>
        <a:noFill/>
      </a:spPr>
      <a:bodyPr wrap="none" rtlCol="0">
        <a:spAutoFit/>
      </a:bodyPr>
      <a:lstStyle>
        <a:defPPr>
          <a:defRPr sz="2800" b="0" dirty="0" smtClean="0">
            <a:latin typeface="Arial" pitchFamily="34" charset="0"/>
            <a:cs typeface="Arial" pitchFamily="34" charset="0"/>
          </a:defRPr>
        </a:defPPr>
      </a:lstStyle>
    </a:tx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0099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26022</TotalTime>
  <Words>2450</Words>
  <Application>Microsoft Office PowerPoint</Application>
  <PresentationFormat>Widescreen</PresentationFormat>
  <Paragraphs>322</Paragraphs>
  <Slides>27</Slides>
  <Notes>2</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34" baseType="lpstr">
      <vt:lpstr>Arial</vt:lpstr>
      <vt:lpstr>Arial Black</vt:lpstr>
      <vt:lpstr>Cambria Math</vt:lpstr>
      <vt:lpstr>Symbol</vt:lpstr>
      <vt:lpstr>Times New Roman</vt:lpstr>
      <vt:lpstr>3_Default Design</vt:lpstr>
      <vt:lpstr>Equation</vt:lpstr>
      <vt:lpstr>Obtaining Useful Answers from Groundwater Models:    Flow Models &amp; Calibration</vt:lpstr>
      <vt:lpstr>FLOW MODELS  ─●─ Consistent Stories—Not Data</vt:lpstr>
      <vt:lpstr>Numerical Methods</vt:lpstr>
      <vt:lpstr>Groundwater Models</vt:lpstr>
      <vt:lpstr>Price of Details</vt:lpstr>
      <vt:lpstr>Define an Area</vt:lpstr>
      <vt:lpstr>Surface-Water Problem</vt:lpstr>
      <vt:lpstr>Must Be Inside Model</vt:lpstr>
      <vt:lpstr>Lateral Extent—Just So</vt:lpstr>
      <vt:lpstr>Discretization</vt:lpstr>
      <vt:lpstr>Distributions, Not Points</vt:lpstr>
      <vt:lpstr>Geohydrologic Framework</vt:lpstr>
      <vt:lpstr>Divide &amp; Distribute</vt:lpstr>
      <vt:lpstr>Software</vt:lpstr>
      <vt:lpstr>CALIBRATION</vt:lpstr>
      <vt:lpstr>Aquifer Test Example</vt:lpstr>
      <vt:lpstr>Parameter Estimation</vt:lpstr>
      <vt:lpstr>Objective Function</vt:lpstr>
      <vt:lpstr>Weights</vt:lpstr>
      <vt:lpstr>Arrays</vt:lpstr>
      <vt:lpstr>Parameters to Arrays</vt:lpstr>
      <vt:lpstr>Zones</vt:lpstr>
      <vt:lpstr>Pilot Points (PP)</vt:lpstr>
      <vt:lpstr>Pilot Points &amp; Zones</vt:lpstr>
      <vt:lpstr>Quantifying Calibration</vt:lpstr>
      <vt:lpstr>Tube Model</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Halford, Keith J.</dc:creator>
  <cp:lastModifiedBy>Keith Halford</cp:lastModifiedBy>
  <cp:revision>1282</cp:revision>
  <cp:lastPrinted>2018-02-23T17:52:07Z</cp:lastPrinted>
  <dcterms:created xsi:type="dcterms:W3CDTF">1601-01-01T00:00:00Z</dcterms:created>
  <dcterms:modified xsi:type="dcterms:W3CDTF">2026-01-25T21:00:09Z</dcterms:modified>
</cp:coreProperties>
</file>