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3"/>
  </p:notesMasterIdLst>
  <p:sldIdLst>
    <p:sldId id="256" r:id="rId5"/>
    <p:sldId id="921" r:id="rId6"/>
    <p:sldId id="553" r:id="rId7"/>
    <p:sldId id="552" r:id="rId8"/>
    <p:sldId id="551" r:id="rId9"/>
    <p:sldId id="568" r:id="rId10"/>
    <p:sldId id="920" r:id="rId11"/>
    <p:sldId id="578" r:id="rId12"/>
    <p:sldId id="922" r:id="rId13"/>
    <p:sldId id="574" r:id="rId14"/>
    <p:sldId id="929" r:id="rId15"/>
    <p:sldId id="575" r:id="rId16"/>
    <p:sldId id="577" r:id="rId17"/>
    <p:sldId id="925" r:id="rId18"/>
    <p:sldId id="927" r:id="rId19"/>
    <p:sldId id="926" r:id="rId20"/>
    <p:sldId id="930" r:id="rId21"/>
    <p:sldId id="931" r:id="rId22"/>
    <p:sldId id="579" r:id="rId23"/>
    <p:sldId id="618" r:id="rId24"/>
    <p:sldId id="760" r:id="rId25"/>
    <p:sldId id="758" r:id="rId26"/>
    <p:sldId id="914" r:id="rId27"/>
    <p:sldId id="754" r:id="rId28"/>
    <p:sldId id="915" r:id="rId29"/>
    <p:sldId id="933" r:id="rId30"/>
    <p:sldId id="937" r:id="rId31"/>
    <p:sldId id="938" r:id="rId32"/>
    <p:sldId id="936" r:id="rId33"/>
    <p:sldId id="934" r:id="rId34"/>
    <p:sldId id="943" r:id="rId35"/>
    <p:sldId id="940" r:id="rId36"/>
    <p:sldId id="941" r:id="rId37"/>
    <p:sldId id="944" r:id="rId38"/>
    <p:sldId id="939" r:id="rId39"/>
    <p:sldId id="919" r:id="rId40"/>
    <p:sldId id="569" r:id="rId41"/>
    <p:sldId id="481" r:id="rId42"/>
    <p:sldId id="617" r:id="rId43"/>
    <p:sldId id="928" r:id="rId44"/>
    <p:sldId id="287" r:id="rId45"/>
    <p:sldId id="485" r:id="rId46"/>
    <p:sldId id="486" r:id="rId47"/>
    <p:sldId id="610" r:id="rId48"/>
    <p:sldId id="614" r:id="rId49"/>
    <p:sldId id="472" r:id="rId50"/>
    <p:sldId id="612" r:id="rId51"/>
    <p:sldId id="935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FC2D636-71A4-4A18-86DE-E23C25C00F1A}">
          <p14:sldIdLst>
            <p14:sldId id="256"/>
            <p14:sldId id="921"/>
            <p14:sldId id="553"/>
            <p14:sldId id="552"/>
            <p14:sldId id="551"/>
            <p14:sldId id="568"/>
            <p14:sldId id="920"/>
            <p14:sldId id="578"/>
            <p14:sldId id="922"/>
            <p14:sldId id="574"/>
            <p14:sldId id="929"/>
            <p14:sldId id="575"/>
            <p14:sldId id="577"/>
            <p14:sldId id="925"/>
            <p14:sldId id="927"/>
            <p14:sldId id="926"/>
            <p14:sldId id="930"/>
            <p14:sldId id="931"/>
            <p14:sldId id="579"/>
            <p14:sldId id="618"/>
            <p14:sldId id="760"/>
            <p14:sldId id="758"/>
            <p14:sldId id="914"/>
            <p14:sldId id="754"/>
            <p14:sldId id="915"/>
            <p14:sldId id="933"/>
            <p14:sldId id="937"/>
            <p14:sldId id="938"/>
            <p14:sldId id="936"/>
            <p14:sldId id="934"/>
            <p14:sldId id="943"/>
            <p14:sldId id="940"/>
            <p14:sldId id="941"/>
            <p14:sldId id="944"/>
            <p14:sldId id="939"/>
            <p14:sldId id="919"/>
            <p14:sldId id="569"/>
            <p14:sldId id="481"/>
            <p14:sldId id="617"/>
            <p14:sldId id="928"/>
            <p14:sldId id="287"/>
            <p14:sldId id="485"/>
            <p14:sldId id="486"/>
            <p14:sldId id="610"/>
            <p14:sldId id="614"/>
            <p14:sldId id="472"/>
            <p14:sldId id="612"/>
            <p14:sldId id="935"/>
          </p14:sldIdLst>
        </p14:section>
        <p14:section name="Default Section" id="{7F593F4D-F9DB-4CFD-B3C3-B19E20450AF5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th Halford" initials="KH" lastIdx="4" clrIdx="0">
    <p:extLst>
      <p:ext uri="{19B8F6BF-5375-455C-9EA6-DF929625EA0E}">
        <p15:presenceInfo xmlns:p15="http://schemas.microsoft.com/office/powerpoint/2012/main" userId="e3aa9827ffb61ac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BEE6FF"/>
    <a:srgbClr val="BFE5FF"/>
    <a:srgbClr val="43CEFF"/>
    <a:srgbClr val="FF6D6D"/>
    <a:srgbClr val="000000"/>
    <a:srgbClr val="D0CECE"/>
    <a:srgbClr val="E6E6E6"/>
    <a:srgbClr val="F2F2F2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6968" autoAdjust="0"/>
  </p:normalViewPr>
  <p:slideViewPr>
    <p:cSldViewPr snapToGrid="0">
      <p:cViewPr varScale="1">
        <p:scale>
          <a:sx n="85" d="100"/>
          <a:sy n="85" d="100"/>
        </p:scale>
        <p:origin x="86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5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90B6F-478F-423A-9E73-06146369F565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4199C-C4D5-497B-BABC-6D2201E4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29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GM! This workshop is an introduction to GW modeling, where Keith and I will present basin concepts and guidance on how to determine if a model is "good" or "bad" to help </a:t>
            </a:r>
            <a:r>
              <a:rPr lang="en-US"/>
              <a:t>you assess </a:t>
            </a:r>
            <a:r>
              <a:rPr lang="en-US" dirty="0"/>
              <a:t>whether model results can be trusted.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4199C-C4D5-497B-BABC-6D2201E42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5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4199C-C4D5-497B-BABC-6D2201E428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19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Runtime of 1 hour or less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4199C-C4D5-497B-BABC-6D2201E428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4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4199C-C4D5-497B-BABC-6D2201E428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37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WL in ET area and perched springs: DEM that sampled 1:24,000 scale maps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CBCD56-B907-423A-971B-DC99E98E7DD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74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Simulated water levels compare favorably to measured water levels in DV3-SS model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CBCD56-B907-423A-971B-DC99E98E7DD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78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8804" y="2895599"/>
            <a:ext cx="10515600" cy="13255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FE7F2-10FB-4EA4-8827-F115268D4E4F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1C49-1E24-4C98-AFC7-8D45B05A01A6}" type="slidenum">
              <a:rPr lang="en-US" smtClean="0"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A5D87F-7A6C-BE74-1C34-A5209B11DD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567" y="529804"/>
            <a:ext cx="3929256" cy="19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6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10699954" cy="13255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3"/>
            <a:ext cx="5810596" cy="5407746"/>
          </a:xfrm>
        </p:spPr>
        <p:txBody>
          <a:bodyPr>
            <a:normAutofit/>
          </a:bodyPr>
          <a:lstStyle>
            <a:lvl1pPr marL="228600" indent="-228600">
              <a:buSzPct val="80000"/>
              <a:buFontTx/>
              <a:buBlip>
                <a:blip r:embed="rId3"/>
              </a:buBlip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SzPct val="80000"/>
              <a:buFontTx/>
              <a:buBlip>
                <a:blip r:embed="rId4"/>
              </a:buBlip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B0BFE-485F-AB5B-ECFB-A840BBC556C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6484" y="0"/>
            <a:ext cx="1105516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DCFB5-B3C7-4F49-A705-563372363001}" type="datetimeFigureOut">
              <a:rPr lang="en-ZA" smtClean="0"/>
              <a:t>2026/01/31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74764" y="-7505"/>
            <a:ext cx="517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6933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gwat.12647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hyperlink" Target="https://pubs.er.usgs.gov/publication/pp1863" TargetMode="External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ubs.er.usgs.gov/publication/pp1863" TargetMode="Externa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s.er.usgs.gov/publication/pp1863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11/gwat.12647" TargetMode="External"/><Relationship Id="rId3" Type="http://schemas.openxmlformats.org/officeDocument/2006/relationships/hyperlink" Target="https://doi.org/10.3133/pp1863" TargetMode="External"/><Relationship Id="rId7" Type="http://schemas.openxmlformats.org/officeDocument/2006/relationships/hyperlink" Target="https://doi.org/10.3133/sir20205134" TargetMode="External"/><Relationship Id="rId2" Type="http://schemas.openxmlformats.org/officeDocument/2006/relationships/hyperlink" Target="https://doi.org/10.3133/sir2016515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wsp2220" TargetMode="External"/><Relationship Id="rId5" Type="http://schemas.openxmlformats.org/officeDocument/2006/relationships/hyperlink" Target="https://doi.org/10.3133/tm6A16" TargetMode="External"/><Relationship Id="rId4" Type="http://schemas.openxmlformats.org/officeDocument/2006/relationships/hyperlink" Target="https://doi.org/10.1111/j.1745-6584.2009.00670.x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133/wsp2220" TargetMode="Externa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NUL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sir20205134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39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hyperlink" Target="https://doi.org/10.3133/wsp2220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wsp2220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wsp2220" TargetMode="External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3133/wsp2220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3133/wsp2220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308804" y="2936148"/>
            <a:ext cx="6883196" cy="2734810"/>
          </a:xfrm>
        </p:spPr>
        <p:txBody>
          <a:bodyPr>
            <a:noAutofit/>
          </a:bodyPr>
          <a:lstStyle/>
          <a:p>
            <a:r>
              <a:rPr lang="en-US" altLang="en-US" sz="3600" dirty="0">
                <a:solidFill>
                  <a:schemeClr val="tx1"/>
                </a:solidFill>
              </a:rPr>
              <a:t>Obtaining Useful Answers from Groundwater Models:</a:t>
            </a:r>
            <a:br>
              <a:rPr lang="en-US" altLang="en-US" sz="3600" dirty="0">
                <a:solidFill>
                  <a:schemeClr val="tx1"/>
                </a:solidFill>
              </a:rPr>
            </a:br>
            <a:br>
              <a:rPr lang="en-US" altLang="en-US" sz="3600" dirty="0">
                <a:solidFill>
                  <a:schemeClr val="tx1"/>
                </a:solidFill>
              </a:rPr>
            </a:br>
            <a:r>
              <a:rPr lang="en-US" altLang="en-US" sz="3600" b="1" dirty="0">
                <a:solidFill>
                  <a:schemeClr val="tx1"/>
                </a:solidFill>
              </a:rPr>
              <a:t>INTRODUCTION</a:t>
            </a:r>
            <a:endParaRPr lang="en-ZA" sz="3600" b="1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C1BD44A-B3B0-2DD3-49BD-D630D96C5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1467" y="5922628"/>
            <a:ext cx="5690533" cy="93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2800" dirty="0"/>
              <a:t>Tracie R Jackson, Henderson, NV</a:t>
            </a:r>
          </a:p>
          <a:p>
            <a:pPr algn="ctr">
              <a:lnSpc>
                <a:spcPct val="80000"/>
              </a:lnSpc>
            </a:pPr>
            <a:r>
              <a:rPr lang="en-US" altLang="en-US" sz="2800" dirty="0"/>
              <a:t>Keith J Halford, Carson City, NV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6EFE55-EF03-873A-DF86-EC3F7E2E1F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642" y="6063859"/>
            <a:ext cx="3200400" cy="79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69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Specified (Constant) Head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0"/>
            <a:ext cx="8041037" cy="5514109"/>
          </a:xfrm>
        </p:spPr>
        <p:txBody>
          <a:bodyPr>
            <a:normAutofit/>
          </a:bodyPr>
          <a:lstStyle/>
          <a:p>
            <a:r>
              <a:rPr lang="en-US" sz="2200" dirty="0"/>
              <a:t>Water body where head elevation is fixed or </a:t>
            </a:r>
            <a:br>
              <a:rPr lang="en-US" sz="2200" dirty="0"/>
            </a:br>
            <a:r>
              <a:rPr lang="en-US" sz="2200" dirty="0"/>
              <a:t>known with time</a:t>
            </a:r>
          </a:p>
          <a:p>
            <a:r>
              <a:rPr lang="en-US" sz="2200" dirty="0"/>
              <a:t>At least one location in model must have a </a:t>
            </a:r>
            <a:br>
              <a:rPr lang="en-US" sz="2200" dirty="0"/>
            </a:br>
            <a:r>
              <a:rPr lang="en-US" sz="2200" dirty="0"/>
              <a:t>specified head to constrain heads</a:t>
            </a:r>
            <a:br>
              <a:rPr lang="en-US" sz="2200" dirty="0"/>
            </a:br>
            <a:endParaRPr lang="en-US" sz="2200" dirty="0"/>
          </a:p>
          <a:p>
            <a:r>
              <a:rPr lang="en-US" sz="2200" b="1" dirty="0"/>
              <a:t>Examples:</a:t>
            </a:r>
          </a:p>
          <a:p>
            <a:pPr lvl="1"/>
            <a:r>
              <a:rPr lang="en-US" sz="2200" dirty="0"/>
              <a:t>Large reservoir or lake</a:t>
            </a:r>
            <a:br>
              <a:rPr lang="en-US" sz="2200" dirty="0"/>
            </a:br>
            <a:endParaRPr lang="en-US" sz="2200" dirty="0"/>
          </a:p>
          <a:p>
            <a:pPr lvl="1"/>
            <a:r>
              <a:rPr lang="en-US" sz="2200" dirty="0"/>
              <a:t>Desert playa</a:t>
            </a:r>
          </a:p>
          <a:p>
            <a:pPr lvl="2"/>
            <a:r>
              <a:rPr lang="en-US" sz="2000" dirty="0"/>
              <a:t>Head is at or near land surface</a:t>
            </a:r>
          </a:p>
          <a:p>
            <a:pPr lvl="2"/>
            <a:r>
              <a:rPr lang="en-US" sz="2000" dirty="0"/>
              <a:t>Assign head to land surface</a:t>
            </a:r>
          </a:p>
          <a:p>
            <a:pPr lvl="2"/>
            <a:r>
              <a:rPr lang="en-US" sz="2000" dirty="0"/>
              <a:t>Evaporation rate immeasurably small</a:t>
            </a:r>
          </a:p>
          <a:p>
            <a:pPr lvl="2"/>
            <a:r>
              <a:rPr lang="en-US" sz="2000" dirty="0"/>
              <a:t>Playas are salt and clay</a:t>
            </a:r>
          </a:p>
          <a:p>
            <a:pPr lvl="3"/>
            <a:r>
              <a:rPr lang="en-US" sz="2000" dirty="0"/>
              <a:t>Assign low K ~ 10</a:t>
            </a:r>
            <a:r>
              <a:rPr lang="en-US" sz="2000" baseline="30000" dirty="0"/>
              <a:t>-5</a:t>
            </a:r>
            <a:r>
              <a:rPr lang="en-US" sz="2000" dirty="0"/>
              <a:t> ft/d, which limits flux from playa</a:t>
            </a:r>
          </a:p>
          <a:p>
            <a:pPr lvl="2"/>
            <a:endParaRPr lang="en-US" sz="20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00339DD-8A26-5A8B-DEC2-29F882D8EC44}"/>
              </a:ext>
            </a:extLst>
          </p:cNvPr>
          <p:cNvGrpSpPr/>
          <p:nvPr/>
        </p:nvGrpSpPr>
        <p:grpSpPr>
          <a:xfrm>
            <a:off x="6524125" y="1128713"/>
            <a:ext cx="5574116" cy="2187575"/>
            <a:chOff x="6524125" y="1128713"/>
            <a:chExt cx="5574116" cy="2187575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A36E3B8-081F-84C0-481D-04B6EED15F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24125" y="1128713"/>
              <a:ext cx="5574116" cy="2128838"/>
            </a:xfrm>
            <a:prstGeom prst="rect">
              <a:avLst/>
            </a:prstGeom>
          </p:spPr>
        </p:pic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2E99358-0301-8484-70A3-66112F0DEA08}"/>
                </a:ext>
              </a:extLst>
            </p:cNvPr>
            <p:cNvSpPr txBox="1"/>
            <p:nvPr/>
          </p:nvSpPr>
          <p:spPr>
            <a:xfrm>
              <a:off x="8194048" y="2854623"/>
              <a:ext cx="2952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FF00"/>
                  </a:solidFill>
                </a:rPr>
                <a:t>Death Valley Playa, CA</a:t>
              </a:r>
            </a:p>
          </p:txBody>
        </p: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49271A0D-D5FD-8924-8589-D8F59E9C6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6929" y="6400800"/>
            <a:ext cx="18950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3"/>
              </a:rPr>
              <a:t>Jackson, et al, 2018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09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Specified (Constant) Head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0"/>
            <a:ext cx="6544491" cy="3510843"/>
          </a:xfrm>
        </p:spPr>
        <p:txBody>
          <a:bodyPr>
            <a:normAutofit/>
          </a:bodyPr>
          <a:lstStyle/>
          <a:p>
            <a:r>
              <a:rPr lang="en-US" sz="2200" dirty="0"/>
              <a:t>Specified head = infinite source of water</a:t>
            </a:r>
            <a:br>
              <a:rPr lang="en-US" sz="2200" dirty="0"/>
            </a:br>
            <a:br>
              <a:rPr lang="en-US" sz="2200" dirty="0"/>
            </a:br>
            <a:endParaRPr lang="en-US" sz="2200" dirty="0"/>
          </a:p>
          <a:p>
            <a:r>
              <a:rPr lang="en-US" sz="2200" dirty="0"/>
              <a:t>Watch for interactions with pumping wells or recharge</a:t>
            </a:r>
            <a:br>
              <a:rPr lang="en-US" sz="2200" dirty="0"/>
            </a:br>
            <a:br>
              <a:rPr lang="en-US" sz="2200" dirty="0"/>
            </a:br>
            <a:endParaRPr lang="en-US" sz="2200" dirty="0"/>
          </a:p>
          <a:p>
            <a:r>
              <a:rPr lang="en-US" sz="2200" dirty="0"/>
              <a:t>Monitor discharges from specified head boundaries to ensure flow rates are reasonable</a:t>
            </a:r>
          </a:p>
          <a:p>
            <a:endParaRPr lang="en-US" sz="2200" dirty="0"/>
          </a:p>
          <a:p>
            <a:pPr lvl="2"/>
            <a:endParaRPr lang="en-US" sz="2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95E18F8-18EA-6FCB-2616-9744D5CF3EF0}"/>
              </a:ext>
            </a:extLst>
          </p:cNvPr>
          <p:cNvGrpSpPr/>
          <p:nvPr/>
        </p:nvGrpSpPr>
        <p:grpSpPr>
          <a:xfrm>
            <a:off x="7188199" y="1427644"/>
            <a:ext cx="4708526" cy="2287106"/>
            <a:chOff x="7188199" y="1427644"/>
            <a:chExt cx="4708526" cy="22871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3F5EC15-26FE-4672-E0A8-F0B0353FC759}"/>
                </a:ext>
              </a:extLst>
            </p:cNvPr>
            <p:cNvSpPr/>
            <p:nvPr/>
          </p:nvSpPr>
          <p:spPr>
            <a:xfrm>
              <a:off x="7191375" y="1428750"/>
              <a:ext cx="4705350" cy="228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B7B9CB-927D-E037-6085-D30DD3F79D7A}"/>
                </a:ext>
              </a:extLst>
            </p:cNvPr>
            <p:cNvSpPr/>
            <p:nvPr/>
          </p:nvSpPr>
          <p:spPr>
            <a:xfrm>
              <a:off x="7188199" y="1427644"/>
              <a:ext cx="4705961" cy="991706"/>
            </a:xfrm>
            <a:custGeom>
              <a:avLst/>
              <a:gdLst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311150 w 4718050"/>
                <a:gd name="connsiteY2" fmla="*/ 12700 h 584200"/>
                <a:gd name="connsiteX3" fmla="*/ 539750 w 4718050"/>
                <a:gd name="connsiteY3" fmla="*/ 5080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31115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2730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2730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330700 w 4718050"/>
                <a:gd name="connsiteY9" fmla="*/ 527050 h 584200"/>
                <a:gd name="connsiteX10" fmla="*/ 4718050 w 4718050"/>
                <a:gd name="connsiteY10" fmla="*/ 584200 h 584200"/>
                <a:gd name="connsiteX0" fmla="*/ 0 w 4711700"/>
                <a:gd name="connsiteY0" fmla="*/ 406400 h 939800"/>
                <a:gd name="connsiteX1" fmla="*/ 273050 w 4711700"/>
                <a:gd name="connsiteY1" fmla="*/ 406400 h 939800"/>
                <a:gd name="connsiteX2" fmla="*/ 406400 w 4711700"/>
                <a:gd name="connsiteY2" fmla="*/ 419100 h 939800"/>
                <a:gd name="connsiteX3" fmla="*/ 781050 w 4711700"/>
                <a:gd name="connsiteY3" fmla="*/ 488950 h 939800"/>
                <a:gd name="connsiteX4" fmla="*/ 1136650 w 4711700"/>
                <a:gd name="connsiteY4" fmla="*/ 552450 h 939800"/>
                <a:gd name="connsiteX5" fmla="*/ 1828800 w 4711700"/>
                <a:gd name="connsiteY5" fmla="*/ 635000 h 939800"/>
                <a:gd name="connsiteX6" fmla="*/ 2736850 w 4711700"/>
                <a:gd name="connsiteY6" fmla="*/ 749300 h 939800"/>
                <a:gd name="connsiteX7" fmla="*/ 3644900 w 4711700"/>
                <a:gd name="connsiteY7" fmla="*/ 857250 h 939800"/>
                <a:gd name="connsiteX8" fmla="*/ 4318000 w 4711700"/>
                <a:gd name="connsiteY8" fmla="*/ 939800 h 939800"/>
                <a:gd name="connsiteX9" fmla="*/ 4330700 w 4711700"/>
                <a:gd name="connsiteY9" fmla="*/ 933450 h 939800"/>
                <a:gd name="connsiteX10" fmla="*/ 4711700 w 4711700"/>
                <a:gd name="connsiteY10" fmla="*/ 0 h 939800"/>
                <a:gd name="connsiteX0" fmla="*/ 0 w 4711700"/>
                <a:gd name="connsiteY0" fmla="*/ 406400 h 1009650"/>
                <a:gd name="connsiteX1" fmla="*/ 273050 w 4711700"/>
                <a:gd name="connsiteY1" fmla="*/ 406400 h 1009650"/>
                <a:gd name="connsiteX2" fmla="*/ 406400 w 4711700"/>
                <a:gd name="connsiteY2" fmla="*/ 419100 h 1009650"/>
                <a:gd name="connsiteX3" fmla="*/ 781050 w 4711700"/>
                <a:gd name="connsiteY3" fmla="*/ 488950 h 1009650"/>
                <a:gd name="connsiteX4" fmla="*/ 1136650 w 4711700"/>
                <a:gd name="connsiteY4" fmla="*/ 552450 h 1009650"/>
                <a:gd name="connsiteX5" fmla="*/ 1828800 w 4711700"/>
                <a:gd name="connsiteY5" fmla="*/ 635000 h 1009650"/>
                <a:gd name="connsiteX6" fmla="*/ 2736850 w 4711700"/>
                <a:gd name="connsiteY6" fmla="*/ 749300 h 1009650"/>
                <a:gd name="connsiteX7" fmla="*/ 3644900 w 4711700"/>
                <a:gd name="connsiteY7" fmla="*/ 857250 h 1009650"/>
                <a:gd name="connsiteX8" fmla="*/ 4318000 w 4711700"/>
                <a:gd name="connsiteY8" fmla="*/ 939800 h 1009650"/>
                <a:gd name="connsiteX9" fmla="*/ 4705350 w 4711700"/>
                <a:gd name="connsiteY9" fmla="*/ 1009650 h 1009650"/>
                <a:gd name="connsiteX10" fmla="*/ 4711700 w 4711700"/>
                <a:gd name="connsiteY10" fmla="*/ 0 h 1009650"/>
                <a:gd name="connsiteX0" fmla="*/ 0 w 4711700"/>
                <a:gd name="connsiteY0" fmla="*/ 406400 h 965200"/>
                <a:gd name="connsiteX1" fmla="*/ 273050 w 4711700"/>
                <a:gd name="connsiteY1" fmla="*/ 406400 h 965200"/>
                <a:gd name="connsiteX2" fmla="*/ 406400 w 4711700"/>
                <a:gd name="connsiteY2" fmla="*/ 419100 h 965200"/>
                <a:gd name="connsiteX3" fmla="*/ 781050 w 4711700"/>
                <a:gd name="connsiteY3" fmla="*/ 488950 h 965200"/>
                <a:gd name="connsiteX4" fmla="*/ 1136650 w 4711700"/>
                <a:gd name="connsiteY4" fmla="*/ 552450 h 965200"/>
                <a:gd name="connsiteX5" fmla="*/ 1828800 w 4711700"/>
                <a:gd name="connsiteY5" fmla="*/ 635000 h 965200"/>
                <a:gd name="connsiteX6" fmla="*/ 2736850 w 4711700"/>
                <a:gd name="connsiteY6" fmla="*/ 749300 h 965200"/>
                <a:gd name="connsiteX7" fmla="*/ 3644900 w 4711700"/>
                <a:gd name="connsiteY7" fmla="*/ 857250 h 965200"/>
                <a:gd name="connsiteX8" fmla="*/ 4318000 w 4711700"/>
                <a:gd name="connsiteY8" fmla="*/ 939800 h 965200"/>
                <a:gd name="connsiteX9" fmla="*/ 4705350 w 4711700"/>
                <a:gd name="connsiteY9" fmla="*/ 965200 h 965200"/>
                <a:gd name="connsiteX10" fmla="*/ 4711700 w 4711700"/>
                <a:gd name="connsiteY10" fmla="*/ 0 h 965200"/>
                <a:gd name="connsiteX0" fmla="*/ 0 w 4705961"/>
                <a:gd name="connsiteY0" fmla="*/ 425450 h 984250"/>
                <a:gd name="connsiteX1" fmla="*/ 273050 w 4705961"/>
                <a:gd name="connsiteY1" fmla="*/ 425450 h 984250"/>
                <a:gd name="connsiteX2" fmla="*/ 406400 w 4705961"/>
                <a:gd name="connsiteY2" fmla="*/ 438150 h 984250"/>
                <a:gd name="connsiteX3" fmla="*/ 781050 w 4705961"/>
                <a:gd name="connsiteY3" fmla="*/ 508000 h 984250"/>
                <a:gd name="connsiteX4" fmla="*/ 1136650 w 4705961"/>
                <a:gd name="connsiteY4" fmla="*/ 571500 h 984250"/>
                <a:gd name="connsiteX5" fmla="*/ 1828800 w 4705961"/>
                <a:gd name="connsiteY5" fmla="*/ 654050 h 984250"/>
                <a:gd name="connsiteX6" fmla="*/ 2736850 w 4705961"/>
                <a:gd name="connsiteY6" fmla="*/ 768350 h 984250"/>
                <a:gd name="connsiteX7" fmla="*/ 3644900 w 4705961"/>
                <a:gd name="connsiteY7" fmla="*/ 876300 h 984250"/>
                <a:gd name="connsiteX8" fmla="*/ 4318000 w 4705961"/>
                <a:gd name="connsiteY8" fmla="*/ 958850 h 984250"/>
                <a:gd name="connsiteX9" fmla="*/ 4705350 w 4705961"/>
                <a:gd name="connsiteY9" fmla="*/ 984250 h 984250"/>
                <a:gd name="connsiteX10" fmla="*/ 4705350 w 4705961"/>
                <a:gd name="connsiteY10" fmla="*/ 0 h 984250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4692651 w 4705961"/>
                <a:gd name="connsiteY11" fmla="*/ 68406 h 1059006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38101 w 4705961"/>
                <a:gd name="connsiteY11" fmla="*/ 68406 h 1059006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38101 w 4705961"/>
                <a:gd name="connsiteY11" fmla="*/ 68406 h 10590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38101 w 4705961"/>
                <a:gd name="connsiteY11" fmla="*/ 11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0" fmla="*/ 336303 w 5042264"/>
                <a:gd name="connsiteY0" fmla="*/ 438150 h 996950"/>
                <a:gd name="connsiteX1" fmla="*/ 609353 w 5042264"/>
                <a:gd name="connsiteY1" fmla="*/ 438150 h 996950"/>
                <a:gd name="connsiteX2" fmla="*/ 742703 w 5042264"/>
                <a:gd name="connsiteY2" fmla="*/ 450850 h 996950"/>
                <a:gd name="connsiteX3" fmla="*/ 1117353 w 5042264"/>
                <a:gd name="connsiteY3" fmla="*/ 520700 h 996950"/>
                <a:gd name="connsiteX4" fmla="*/ 1472953 w 5042264"/>
                <a:gd name="connsiteY4" fmla="*/ 584200 h 996950"/>
                <a:gd name="connsiteX5" fmla="*/ 2165103 w 5042264"/>
                <a:gd name="connsiteY5" fmla="*/ 666750 h 996950"/>
                <a:gd name="connsiteX6" fmla="*/ 3073153 w 5042264"/>
                <a:gd name="connsiteY6" fmla="*/ 781050 h 996950"/>
                <a:gd name="connsiteX7" fmla="*/ 3981203 w 5042264"/>
                <a:gd name="connsiteY7" fmla="*/ 889000 h 996950"/>
                <a:gd name="connsiteX8" fmla="*/ 4654303 w 5042264"/>
                <a:gd name="connsiteY8" fmla="*/ 971550 h 996950"/>
                <a:gd name="connsiteX9" fmla="*/ 5041653 w 5042264"/>
                <a:gd name="connsiteY9" fmla="*/ 996950 h 996950"/>
                <a:gd name="connsiteX10" fmla="*/ 5041653 w 5042264"/>
                <a:gd name="connsiteY10" fmla="*/ 12700 h 996950"/>
                <a:gd name="connsiteX11" fmla="*/ 342654 w 5042264"/>
                <a:gd name="connsiteY11" fmla="*/ 6350 h 996950"/>
                <a:gd name="connsiteX12" fmla="*/ 361704 w 5042264"/>
                <a:gd name="connsiteY12" fmla="*/ 0 h 996950"/>
                <a:gd name="connsiteX0" fmla="*/ 339549 w 5045510"/>
                <a:gd name="connsiteY0" fmla="*/ 432906 h 991706"/>
                <a:gd name="connsiteX1" fmla="*/ 612599 w 5045510"/>
                <a:gd name="connsiteY1" fmla="*/ 432906 h 991706"/>
                <a:gd name="connsiteX2" fmla="*/ 745949 w 5045510"/>
                <a:gd name="connsiteY2" fmla="*/ 445606 h 991706"/>
                <a:gd name="connsiteX3" fmla="*/ 1120599 w 5045510"/>
                <a:gd name="connsiteY3" fmla="*/ 515456 h 991706"/>
                <a:gd name="connsiteX4" fmla="*/ 1476199 w 5045510"/>
                <a:gd name="connsiteY4" fmla="*/ 578956 h 991706"/>
                <a:gd name="connsiteX5" fmla="*/ 2168349 w 5045510"/>
                <a:gd name="connsiteY5" fmla="*/ 661506 h 991706"/>
                <a:gd name="connsiteX6" fmla="*/ 3076399 w 5045510"/>
                <a:gd name="connsiteY6" fmla="*/ 775806 h 991706"/>
                <a:gd name="connsiteX7" fmla="*/ 3984449 w 5045510"/>
                <a:gd name="connsiteY7" fmla="*/ 883756 h 991706"/>
                <a:gd name="connsiteX8" fmla="*/ 4657549 w 5045510"/>
                <a:gd name="connsiteY8" fmla="*/ 966306 h 991706"/>
                <a:gd name="connsiteX9" fmla="*/ 5044899 w 5045510"/>
                <a:gd name="connsiteY9" fmla="*/ 991706 h 991706"/>
                <a:gd name="connsiteX10" fmla="*/ 5044899 w 5045510"/>
                <a:gd name="connsiteY10" fmla="*/ 7456 h 991706"/>
                <a:gd name="connsiteX11" fmla="*/ 345900 w 5045510"/>
                <a:gd name="connsiteY11" fmla="*/ 1106 h 991706"/>
                <a:gd name="connsiteX12" fmla="*/ 352250 w 5045510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5961" h="991706">
                  <a:moveTo>
                    <a:pt x="0" y="432906"/>
                  </a:moveTo>
                  <a:lnTo>
                    <a:pt x="273050" y="432906"/>
                  </a:lnTo>
                  <a:lnTo>
                    <a:pt x="406400" y="445606"/>
                  </a:lnTo>
                  <a:lnTo>
                    <a:pt x="781050" y="515456"/>
                  </a:lnTo>
                  <a:lnTo>
                    <a:pt x="1136650" y="578956"/>
                  </a:lnTo>
                  <a:lnTo>
                    <a:pt x="1828800" y="661506"/>
                  </a:lnTo>
                  <a:lnTo>
                    <a:pt x="2736850" y="775806"/>
                  </a:lnTo>
                  <a:lnTo>
                    <a:pt x="3644900" y="883756"/>
                  </a:lnTo>
                  <a:lnTo>
                    <a:pt x="4318000" y="966306"/>
                  </a:lnTo>
                  <a:lnTo>
                    <a:pt x="4705350" y="991706"/>
                  </a:lnTo>
                  <a:cubicBezTo>
                    <a:pt x="4707467" y="655156"/>
                    <a:pt x="4703233" y="344006"/>
                    <a:pt x="4705350" y="7456"/>
                  </a:cubicBezTo>
                  <a:cubicBezTo>
                    <a:pt x="4601634" y="-5244"/>
                    <a:pt x="8997" y="2429"/>
                    <a:pt x="6351" y="1106"/>
                  </a:cubicBezTo>
                  <a:cubicBezTo>
                    <a:pt x="1060" y="322839"/>
                    <a:pt x="8732" y="446929"/>
                    <a:pt x="12701" y="445606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EDE083E-484E-9F44-76A8-C7926D293013}"/>
                </a:ext>
              </a:extLst>
            </p:cNvPr>
            <p:cNvSpPr/>
            <p:nvPr/>
          </p:nvSpPr>
          <p:spPr>
            <a:xfrm>
              <a:off x="7194550" y="1428750"/>
              <a:ext cx="190500" cy="228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Specified head</a:t>
              </a:r>
            </a:p>
          </p:txBody>
        </p:sp>
        <p:sp>
          <p:nvSpPr>
            <p:cNvPr id="8" name="Flowchart: Extract 7">
              <a:extLst>
                <a:ext uri="{FF2B5EF4-FFF2-40B4-BE49-F238E27FC236}">
                  <a16:creationId xmlns:a16="http://schemas.microsoft.com/office/drawing/2014/main" id="{C8C59040-7755-933A-05C7-7260B33CD776}"/>
                </a:ext>
              </a:extLst>
            </p:cNvPr>
            <p:cNvSpPr/>
            <p:nvPr/>
          </p:nvSpPr>
          <p:spPr>
            <a:xfrm rot="10800000">
              <a:off x="10852150" y="2216150"/>
              <a:ext cx="171450" cy="95250"/>
            </a:xfrm>
            <a:prstGeom prst="flowChartExtract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E1B32944-6882-4E4D-2C6C-AA33061AAC96}"/>
                </a:ext>
              </a:extLst>
            </p:cNvPr>
            <p:cNvSpPr/>
            <p:nvPr/>
          </p:nvSpPr>
          <p:spPr>
            <a:xfrm>
              <a:off x="7394575" y="2751619"/>
              <a:ext cx="504824" cy="533400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Q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3A9550-9906-2C54-6B1F-87FB5F2D729F}"/>
              </a:ext>
            </a:extLst>
          </p:cNvPr>
          <p:cNvGrpSpPr/>
          <p:nvPr/>
        </p:nvGrpSpPr>
        <p:grpSpPr>
          <a:xfrm>
            <a:off x="7188199" y="4313719"/>
            <a:ext cx="4708526" cy="2287106"/>
            <a:chOff x="7188199" y="4313719"/>
            <a:chExt cx="4708526" cy="228710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A9011B4-7214-FDA3-7FE0-C47705C50CC5}"/>
                </a:ext>
              </a:extLst>
            </p:cNvPr>
            <p:cNvSpPr/>
            <p:nvPr/>
          </p:nvSpPr>
          <p:spPr>
            <a:xfrm>
              <a:off x="7191375" y="4314825"/>
              <a:ext cx="4705350" cy="2286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2FFE03B-1709-DF03-490F-63B2E37F1E56}"/>
                </a:ext>
              </a:extLst>
            </p:cNvPr>
            <p:cNvSpPr/>
            <p:nvPr/>
          </p:nvSpPr>
          <p:spPr>
            <a:xfrm>
              <a:off x="7188199" y="4313719"/>
              <a:ext cx="4705961" cy="991706"/>
            </a:xfrm>
            <a:custGeom>
              <a:avLst/>
              <a:gdLst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311150 w 4718050"/>
                <a:gd name="connsiteY2" fmla="*/ 12700 h 584200"/>
                <a:gd name="connsiteX3" fmla="*/ 539750 w 4718050"/>
                <a:gd name="connsiteY3" fmla="*/ 5080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31115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1841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2730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718050 w 4718050"/>
                <a:gd name="connsiteY9" fmla="*/ 584200 h 584200"/>
                <a:gd name="connsiteX0" fmla="*/ 0 w 4718050"/>
                <a:gd name="connsiteY0" fmla="*/ 0 h 584200"/>
                <a:gd name="connsiteX1" fmla="*/ 273050 w 4718050"/>
                <a:gd name="connsiteY1" fmla="*/ 0 h 584200"/>
                <a:gd name="connsiteX2" fmla="*/ 406400 w 4718050"/>
                <a:gd name="connsiteY2" fmla="*/ 12700 h 584200"/>
                <a:gd name="connsiteX3" fmla="*/ 781050 w 4718050"/>
                <a:gd name="connsiteY3" fmla="*/ 82550 h 584200"/>
                <a:gd name="connsiteX4" fmla="*/ 1136650 w 4718050"/>
                <a:gd name="connsiteY4" fmla="*/ 146050 h 584200"/>
                <a:gd name="connsiteX5" fmla="*/ 1828800 w 4718050"/>
                <a:gd name="connsiteY5" fmla="*/ 228600 h 584200"/>
                <a:gd name="connsiteX6" fmla="*/ 2736850 w 4718050"/>
                <a:gd name="connsiteY6" fmla="*/ 342900 h 584200"/>
                <a:gd name="connsiteX7" fmla="*/ 3644900 w 4718050"/>
                <a:gd name="connsiteY7" fmla="*/ 450850 h 584200"/>
                <a:gd name="connsiteX8" fmla="*/ 4318000 w 4718050"/>
                <a:gd name="connsiteY8" fmla="*/ 533400 h 584200"/>
                <a:gd name="connsiteX9" fmla="*/ 4330700 w 4718050"/>
                <a:gd name="connsiteY9" fmla="*/ 527050 h 584200"/>
                <a:gd name="connsiteX10" fmla="*/ 4718050 w 4718050"/>
                <a:gd name="connsiteY10" fmla="*/ 584200 h 584200"/>
                <a:gd name="connsiteX0" fmla="*/ 0 w 4711700"/>
                <a:gd name="connsiteY0" fmla="*/ 406400 h 939800"/>
                <a:gd name="connsiteX1" fmla="*/ 273050 w 4711700"/>
                <a:gd name="connsiteY1" fmla="*/ 406400 h 939800"/>
                <a:gd name="connsiteX2" fmla="*/ 406400 w 4711700"/>
                <a:gd name="connsiteY2" fmla="*/ 419100 h 939800"/>
                <a:gd name="connsiteX3" fmla="*/ 781050 w 4711700"/>
                <a:gd name="connsiteY3" fmla="*/ 488950 h 939800"/>
                <a:gd name="connsiteX4" fmla="*/ 1136650 w 4711700"/>
                <a:gd name="connsiteY4" fmla="*/ 552450 h 939800"/>
                <a:gd name="connsiteX5" fmla="*/ 1828800 w 4711700"/>
                <a:gd name="connsiteY5" fmla="*/ 635000 h 939800"/>
                <a:gd name="connsiteX6" fmla="*/ 2736850 w 4711700"/>
                <a:gd name="connsiteY6" fmla="*/ 749300 h 939800"/>
                <a:gd name="connsiteX7" fmla="*/ 3644900 w 4711700"/>
                <a:gd name="connsiteY7" fmla="*/ 857250 h 939800"/>
                <a:gd name="connsiteX8" fmla="*/ 4318000 w 4711700"/>
                <a:gd name="connsiteY8" fmla="*/ 939800 h 939800"/>
                <a:gd name="connsiteX9" fmla="*/ 4330700 w 4711700"/>
                <a:gd name="connsiteY9" fmla="*/ 933450 h 939800"/>
                <a:gd name="connsiteX10" fmla="*/ 4711700 w 4711700"/>
                <a:gd name="connsiteY10" fmla="*/ 0 h 939800"/>
                <a:gd name="connsiteX0" fmla="*/ 0 w 4711700"/>
                <a:gd name="connsiteY0" fmla="*/ 406400 h 1009650"/>
                <a:gd name="connsiteX1" fmla="*/ 273050 w 4711700"/>
                <a:gd name="connsiteY1" fmla="*/ 406400 h 1009650"/>
                <a:gd name="connsiteX2" fmla="*/ 406400 w 4711700"/>
                <a:gd name="connsiteY2" fmla="*/ 419100 h 1009650"/>
                <a:gd name="connsiteX3" fmla="*/ 781050 w 4711700"/>
                <a:gd name="connsiteY3" fmla="*/ 488950 h 1009650"/>
                <a:gd name="connsiteX4" fmla="*/ 1136650 w 4711700"/>
                <a:gd name="connsiteY4" fmla="*/ 552450 h 1009650"/>
                <a:gd name="connsiteX5" fmla="*/ 1828800 w 4711700"/>
                <a:gd name="connsiteY5" fmla="*/ 635000 h 1009650"/>
                <a:gd name="connsiteX6" fmla="*/ 2736850 w 4711700"/>
                <a:gd name="connsiteY6" fmla="*/ 749300 h 1009650"/>
                <a:gd name="connsiteX7" fmla="*/ 3644900 w 4711700"/>
                <a:gd name="connsiteY7" fmla="*/ 857250 h 1009650"/>
                <a:gd name="connsiteX8" fmla="*/ 4318000 w 4711700"/>
                <a:gd name="connsiteY8" fmla="*/ 939800 h 1009650"/>
                <a:gd name="connsiteX9" fmla="*/ 4705350 w 4711700"/>
                <a:gd name="connsiteY9" fmla="*/ 1009650 h 1009650"/>
                <a:gd name="connsiteX10" fmla="*/ 4711700 w 4711700"/>
                <a:gd name="connsiteY10" fmla="*/ 0 h 1009650"/>
                <a:gd name="connsiteX0" fmla="*/ 0 w 4711700"/>
                <a:gd name="connsiteY0" fmla="*/ 406400 h 965200"/>
                <a:gd name="connsiteX1" fmla="*/ 273050 w 4711700"/>
                <a:gd name="connsiteY1" fmla="*/ 406400 h 965200"/>
                <a:gd name="connsiteX2" fmla="*/ 406400 w 4711700"/>
                <a:gd name="connsiteY2" fmla="*/ 419100 h 965200"/>
                <a:gd name="connsiteX3" fmla="*/ 781050 w 4711700"/>
                <a:gd name="connsiteY3" fmla="*/ 488950 h 965200"/>
                <a:gd name="connsiteX4" fmla="*/ 1136650 w 4711700"/>
                <a:gd name="connsiteY4" fmla="*/ 552450 h 965200"/>
                <a:gd name="connsiteX5" fmla="*/ 1828800 w 4711700"/>
                <a:gd name="connsiteY5" fmla="*/ 635000 h 965200"/>
                <a:gd name="connsiteX6" fmla="*/ 2736850 w 4711700"/>
                <a:gd name="connsiteY6" fmla="*/ 749300 h 965200"/>
                <a:gd name="connsiteX7" fmla="*/ 3644900 w 4711700"/>
                <a:gd name="connsiteY7" fmla="*/ 857250 h 965200"/>
                <a:gd name="connsiteX8" fmla="*/ 4318000 w 4711700"/>
                <a:gd name="connsiteY8" fmla="*/ 939800 h 965200"/>
                <a:gd name="connsiteX9" fmla="*/ 4705350 w 4711700"/>
                <a:gd name="connsiteY9" fmla="*/ 965200 h 965200"/>
                <a:gd name="connsiteX10" fmla="*/ 4711700 w 4711700"/>
                <a:gd name="connsiteY10" fmla="*/ 0 h 965200"/>
                <a:gd name="connsiteX0" fmla="*/ 0 w 4705961"/>
                <a:gd name="connsiteY0" fmla="*/ 425450 h 984250"/>
                <a:gd name="connsiteX1" fmla="*/ 273050 w 4705961"/>
                <a:gd name="connsiteY1" fmla="*/ 425450 h 984250"/>
                <a:gd name="connsiteX2" fmla="*/ 406400 w 4705961"/>
                <a:gd name="connsiteY2" fmla="*/ 438150 h 984250"/>
                <a:gd name="connsiteX3" fmla="*/ 781050 w 4705961"/>
                <a:gd name="connsiteY3" fmla="*/ 508000 h 984250"/>
                <a:gd name="connsiteX4" fmla="*/ 1136650 w 4705961"/>
                <a:gd name="connsiteY4" fmla="*/ 571500 h 984250"/>
                <a:gd name="connsiteX5" fmla="*/ 1828800 w 4705961"/>
                <a:gd name="connsiteY5" fmla="*/ 654050 h 984250"/>
                <a:gd name="connsiteX6" fmla="*/ 2736850 w 4705961"/>
                <a:gd name="connsiteY6" fmla="*/ 768350 h 984250"/>
                <a:gd name="connsiteX7" fmla="*/ 3644900 w 4705961"/>
                <a:gd name="connsiteY7" fmla="*/ 876300 h 984250"/>
                <a:gd name="connsiteX8" fmla="*/ 4318000 w 4705961"/>
                <a:gd name="connsiteY8" fmla="*/ 958850 h 984250"/>
                <a:gd name="connsiteX9" fmla="*/ 4705350 w 4705961"/>
                <a:gd name="connsiteY9" fmla="*/ 984250 h 984250"/>
                <a:gd name="connsiteX10" fmla="*/ 4705350 w 4705961"/>
                <a:gd name="connsiteY10" fmla="*/ 0 h 984250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4692651 w 4705961"/>
                <a:gd name="connsiteY11" fmla="*/ 68406 h 1059006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38101 w 4705961"/>
                <a:gd name="connsiteY11" fmla="*/ 68406 h 1059006"/>
                <a:gd name="connsiteX0" fmla="*/ 0 w 4705961"/>
                <a:gd name="connsiteY0" fmla="*/ 500206 h 1059006"/>
                <a:gd name="connsiteX1" fmla="*/ 273050 w 4705961"/>
                <a:gd name="connsiteY1" fmla="*/ 500206 h 1059006"/>
                <a:gd name="connsiteX2" fmla="*/ 406400 w 4705961"/>
                <a:gd name="connsiteY2" fmla="*/ 512906 h 1059006"/>
                <a:gd name="connsiteX3" fmla="*/ 781050 w 4705961"/>
                <a:gd name="connsiteY3" fmla="*/ 582756 h 1059006"/>
                <a:gd name="connsiteX4" fmla="*/ 1136650 w 4705961"/>
                <a:gd name="connsiteY4" fmla="*/ 646256 h 1059006"/>
                <a:gd name="connsiteX5" fmla="*/ 1828800 w 4705961"/>
                <a:gd name="connsiteY5" fmla="*/ 728806 h 1059006"/>
                <a:gd name="connsiteX6" fmla="*/ 2736850 w 4705961"/>
                <a:gd name="connsiteY6" fmla="*/ 843106 h 1059006"/>
                <a:gd name="connsiteX7" fmla="*/ 3644900 w 4705961"/>
                <a:gd name="connsiteY7" fmla="*/ 951056 h 1059006"/>
                <a:gd name="connsiteX8" fmla="*/ 4318000 w 4705961"/>
                <a:gd name="connsiteY8" fmla="*/ 1033606 h 1059006"/>
                <a:gd name="connsiteX9" fmla="*/ 4705350 w 4705961"/>
                <a:gd name="connsiteY9" fmla="*/ 1059006 h 1059006"/>
                <a:gd name="connsiteX10" fmla="*/ 4705350 w 4705961"/>
                <a:gd name="connsiteY10" fmla="*/ 74756 h 1059006"/>
                <a:gd name="connsiteX11" fmla="*/ 38101 w 4705961"/>
                <a:gd name="connsiteY11" fmla="*/ 68406 h 10590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38101 w 4705961"/>
                <a:gd name="connsiteY11" fmla="*/ 11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0" fmla="*/ 336303 w 5042264"/>
                <a:gd name="connsiteY0" fmla="*/ 438150 h 996950"/>
                <a:gd name="connsiteX1" fmla="*/ 609353 w 5042264"/>
                <a:gd name="connsiteY1" fmla="*/ 438150 h 996950"/>
                <a:gd name="connsiteX2" fmla="*/ 742703 w 5042264"/>
                <a:gd name="connsiteY2" fmla="*/ 450850 h 996950"/>
                <a:gd name="connsiteX3" fmla="*/ 1117353 w 5042264"/>
                <a:gd name="connsiteY3" fmla="*/ 520700 h 996950"/>
                <a:gd name="connsiteX4" fmla="*/ 1472953 w 5042264"/>
                <a:gd name="connsiteY4" fmla="*/ 584200 h 996950"/>
                <a:gd name="connsiteX5" fmla="*/ 2165103 w 5042264"/>
                <a:gd name="connsiteY5" fmla="*/ 666750 h 996950"/>
                <a:gd name="connsiteX6" fmla="*/ 3073153 w 5042264"/>
                <a:gd name="connsiteY6" fmla="*/ 781050 h 996950"/>
                <a:gd name="connsiteX7" fmla="*/ 3981203 w 5042264"/>
                <a:gd name="connsiteY7" fmla="*/ 889000 h 996950"/>
                <a:gd name="connsiteX8" fmla="*/ 4654303 w 5042264"/>
                <a:gd name="connsiteY8" fmla="*/ 971550 h 996950"/>
                <a:gd name="connsiteX9" fmla="*/ 5041653 w 5042264"/>
                <a:gd name="connsiteY9" fmla="*/ 996950 h 996950"/>
                <a:gd name="connsiteX10" fmla="*/ 5041653 w 5042264"/>
                <a:gd name="connsiteY10" fmla="*/ 12700 h 996950"/>
                <a:gd name="connsiteX11" fmla="*/ 342654 w 5042264"/>
                <a:gd name="connsiteY11" fmla="*/ 6350 h 996950"/>
                <a:gd name="connsiteX12" fmla="*/ 361704 w 5042264"/>
                <a:gd name="connsiteY12" fmla="*/ 0 h 996950"/>
                <a:gd name="connsiteX0" fmla="*/ 339549 w 5045510"/>
                <a:gd name="connsiteY0" fmla="*/ 432906 h 991706"/>
                <a:gd name="connsiteX1" fmla="*/ 612599 w 5045510"/>
                <a:gd name="connsiteY1" fmla="*/ 432906 h 991706"/>
                <a:gd name="connsiteX2" fmla="*/ 745949 w 5045510"/>
                <a:gd name="connsiteY2" fmla="*/ 445606 h 991706"/>
                <a:gd name="connsiteX3" fmla="*/ 1120599 w 5045510"/>
                <a:gd name="connsiteY3" fmla="*/ 515456 h 991706"/>
                <a:gd name="connsiteX4" fmla="*/ 1476199 w 5045510"/>
                <a:gd name="connsiteY4" fmla="*/ 578956 h 991706"/>
                <a:gd name="connsiteX5" fmla="*/ 2168349 w 5045510"/>
                <a:gd name="connsiteY5" fmla="*/ 661506 h 991706"/>
                <a:gd name="connsiteX6" fmla="*/ 3076399 w 5045510"/>
                <a:gd name="connsiteY6" fmla="*/ 775806 h 991706"/>
                <a:gd name="connsiteX7" fmla="*/ 3984449 w 5045510"/>
                <a:gd name="connsiteY7" fmla="*/ 883756 h 991706"/>
                <a:gd name="connsiteX8" fmla="*/ 4657549 w 5045510"/>
                <a:gd name="connsiteY8" fmla="*/ 966306 h 991706"/>
                <a:gd name="connsiteX9" fmla="*/ 5044899 w 5045510"/>
                <a:gd name="connsiteY9" fmla="*/ 991706 h 991706"/>
                <a:gd name="connsiteX10" fmla="*/ 5044899 w 5045510"/>
                <a:gd name="connsiteY10" fmla="*/ 7456 h 991706"/>
                <a:gd name="connsiteX11" fmla="*/ 345900 w 5045510"/>
                <a:gd name="connsiteY11" fmla="*/ 1106 h 991706"/>
                <a:gd name="connsiteX12" fmla="*/ 352250 w 5045510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781050 w 4705961"/>
                <a:gd name="connsiteY3" fmla="*/ 515456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1136650 w 4705961"/>
                <a:gd name="connsiteY4" fmla="*/ 578956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828800 w 4705961"/>
                <a:gd name="connsiteY5" fmla="*/ 66150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36850 w 4705961"/>
                <a:gd name="connsiteY6" fmla="*/ 775806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406400 w 4705961"/>
                <a:gd name="connsiteY2" fmla="*/ 44560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56866 w 4705961"/>
                <a:gd name="connsiteY2" fmla="*/ 564876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59065 w 4705961"/>
                <a:gd name="connsiteY5" fmla="*/ 697286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  <a:gd name="connsiteX0" fmla="*/ 0 w 4705961"/>
                <a:gd name="connsiteY0" fmla="*/ 432906 h 991706"/>
                <a:gd name="connsiteX1" fmla="*/ 273050 w 4705961"/>
                <a:gd name="connsiteY1" fmla="*/ 432906 h 991706"/>
                <a:gd name="connsiteX2" fmla="*/ 609158 w 4705961"/>
                <a:gd name="connsiteY2" fmla="*/ 620535 h 991706"/>
                <a:gd name="connsiteX3" fmla="*/ 816831 w 4705961"/>
                <a:gd name="connsiteY3" fmla="*/ 980608 h 991706"/>
                <a:gd name="connsiteX4" fmla="*/ 997502 w 4705961"/>
                <a:gd name="connsiteY4" fmla="*/ 849301 h 991706"/>
                <a:gd name="connsiteX5" fmla="*/ 1490962 w 4705961"/>
                <a:gd name="connsiteY5" fmla="*/ 750449 h 991706"/>
                <a:gd name="connsiteX6" fmla="*/ 2705044 w 4705961"/>
                <a:gd name="connsiteY6" fmla="*/ 791709 h 991706"/>
                <a:gd name="connsiteX7" fmla="*/ 3644900 w 4705961"/>
                <a:gd name="connsiteY7" fmla="*/ 883756 h 991706"/>
                <a:gd name="connsiteX8" fmla="*/ 4318000 w 4705961"/>
                <a:gd name="connsiteY8" fmla="*/ 966306 h 991706"/>
                <a:gd name="connsiteX9" fmla="*/ 4705350 w 4705961"/>
                <a:gd name="connsiteY9" fmla="*/ 991706 h 991706"/>
                <a:gd name="connsiteX10" fmla="*/ 4705350 w 4705961"/>
                <a:gd name="connsiteY10" fmla="*/ 7456 h 991706"/>
                <a:gd name="connsiteX11" fmla="*/ 6351 w 4705961"/>
                <a:gd name="connsiteY11" fmla="*/ 1106 h 991706"/>
                <a:gd name="connsiteX12" fmla="*/ 12701 w 4705961"/>
                <a:gd name="connsiteY12" fmla="*/ 445606 h 99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5961" h="991706">
                  <a:moveTo>
                    <a:pt x="0" y="432906"/>
                  </a:moveTo>
                  <a:lnTo>
                    <a:pt x="273050" y="432906"/>
                  </a:lnTo>
                  <a:cubicBezTo>
                    <a:pt x="389061" y="475571"/>
                    <a:pt x="520976" y="514260"/>
                    <a:pt x="609158" y="620535"/>
                  </a:cubicBezTo>
                  <a:cubicBezTo>
                    <a:pt x="686333" y="704778"/>
                    <a:pt x="747607" y="860584"/>
                    <a:pt x="816831" y="980608"/>
                  </a:cubicBezTo>
                  <a:cubicBezTo>
                    <a:pt x="877055" y="909010"/>
                    <a:pt x="937278" y="893070"/>
                    <a:pt x="997502" y="849301"/>
                  </a:cubicBezTo>
                  <a:cubicBezTo>
                    <a:pt x="1147380" y="786702"/>
                    <a:pt x="1321205" y="785219"/>
                    <a:pt x="1490962" y="750449"/>
                  </a:cubicBezTo>
                  <a:lnTo>
                    <a:pt x="2705044" y="791709"/>
                  </a:lnTo>
                  <a:lnTo>
                    <a:pt x="3644900" y="883756"/>
                  </a:lnTo>
                  <a:lnTo>
                    <a:pt x="4318000" y="966306"/>
                  </a:lnTo>
                  <a:lnTo>
                    <a:pt x="4705350" y="991706"/>
                  </a:lnTo>
                  <a:cubicBezTo>
                    <a:pt x="4707467" y="655156"/>
                    <a:pt x="4703233" y="344006"/>
                    <a:pt x="4705350" y="7456"/>
                  </a:cubicBezTo>
                  <a:cubicBezTo>
                    <a:pt x="4601634" y="-5244"/>
                    <a:pt x="8997" y="2429"/>
                    <a:pt x="6351" y="1106"/>
                  </a:cubicBezTo>
                  <a:cubicBezTo>
                    <a:pt x="1060" y="322839"/>
                    <a:pt x="8732" y="446929"/>
                    <a:pt x="12701" y="445606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07F514-0DC5-DE6E-0718-602F4DB1F636}"/>
                </a:ext>
              </a:extLst>
            </p:cNvPr>
            <p:cNvSpPr/>
            <p:nvPr/>
          </p:nvSpPr>
          <p:spPr>
            <a:xfrm>
              <a:off x="7194550" y="4314825"/>
              <a:ext cx="190500" cy="2286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Specified head</a:t>
              </a:r>
            </a:p>
          </p:txBody>
        </p:sp>
        <p:sp>
          <p:nvSpPr>
            <p:cNvPr id="12" name="Flowchart: Extract 11">
              <a:extLst>
                <a:ext uri="{FF2B5EF4-FFF2-40B4-BE49-F238E27FC236}">
                  <a16:creationId xmlns:a16="http://schemas.microsoft.com/office/drawing/2014/main" id="{B824C7BD-0DDF-46D9-6C52-0F2A2302F5C1}"/>
                </a:ext>
              </a:extLst>
            </p:cNvPr>
            <p:cNvSpPr/>
            <p:nvPr/>
          </p:nvSpPr>
          <p:spPr>
            <a:xfrm rot="10800000">
              <a:off x="10852150" y="5102225"/>
              <a:ext cx="171450" cy="95250"/>
            </a:xfrm>
            <a:prstGeom prst="flowChartExtract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9E873B3-C222-AB44-8262-F760C592CFCB}"/>
                </a:ext>
              </a:extLst>
            </p:cNvPr>
            <p:cNvSpPr/>
            <p:nvPr/>
          </p:nvSpPr>
          <p:spPr>
            <a:xfrm>
              <a:off x="7962900" y="4313719"/>
              <a:ext cx="66674" cy="228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1107F231-788B-87BA-0B8F-4415D9356221}"/>
                </a:ext>
              </a:extLst>
            </p:cNvPr>
            <p:cNvSpPr/>
            <p:nvPr/>
          </p:nvSpPr>
          <p:spPr>
            <a:xfrm>
              <a:off x="7394575" y="5637694"/>
              <a:ext cx="504824" cy="533400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Q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E43D8A5-BCFE-33D4-68E2-512654039C00}"/>
              </a:ext>
            </a:extLst>
          </p:cNvPr>
          <p:cNvSpPr/>
          <p:nvPr/>
        </p:nvSpPr>
        <p:spPr>
          <a:xfrm>
            <a:off x="7962900" y="6143072"/>
            <a:ext cx="66674" cy="457200"/>
          </a:xfrm>
          <a:prstGeom prst="rect">
            <a:avLst/>
          </a:prstGeom>
          <a:pattFill prst="dkHorz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54E52C-E393-93E3-6AA3-8A3F9EBAED5B}"/>
              </a:ext>
            </a:extLst>
          </p:cNvPr>
          <p:cNvSpPr txBox="1"/>
          <p:nvPr/>
        </p:nvSpPr>
        <p:spPr>
          <a:xfrm>
            <a:off x="7755307" y="3943834"/>
            <a:ext cx="3878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Improper placement of specified head?</a:t>
            </a:r>
          </a:p>
        </p:txBody>
      </p:sp>
    </p:spTree>
    <p:extLst>
      <p:ext uri="{BB962C8B-B14F-4D97-AF65-F5344CB8AC3E}">
        <p14:creationId xmlns:p14="http://schemas.microsoft.com/office/powerpoint/2010/main" val="319343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Specified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0"/>
            <a:ext cx="6544491" cy="5514109"/>
          </a:xfrm>
        </p:spPr>
        <p:txBody>
          <a:bodyPr>
            <a:normAutofit/>
          </a:bodyPr>
          <a:lstStyle/>
          <a:p>
            <a:r>
              <a:rPr lang="en-US" sz="2200" dirty="0"/>
              <a:t>Discharge is fixed or known with time</a:t>
            </a:r>
          </a:p>
          <a:p>
            <a:r>
              <a:rPr lang="en-US" sz="2200" dirty="0"/>
              <a:t>Constrains water budget</a:t>
            </a:r>
            <a:br>
              <a:rPr lang="en-US" sz="2200" dirty="0"/>
            </a:br>
            <a:endParaRPr lang="en-US" sz="2200" dirty="0"/>
          </a:p>
          <a:p>
            <a:r>
              <a:rPr lang="en-US" sz="2200" b="1" dirty="0"/>
              <a:t>Examples:</a:t>
            </a:r>
          </a:p>
          <a:p>
            <a:pPr lvl="1"/>
            <a:r>
              <a:rPr lang="en-US" sz="2200" dirty="0"/>
              <a:t>Wells (pumping / injection)</a:t>
            </a:r>
          </a:p>
          <a:p>
            <a:pPr lvl="1"/>
            <a:r>
              <a:rPr lang="en-US" sz="2200" dirty="0"/>
              <a:t>Recharge</a:t>
            </a:r>
          </a:p>
          <a:p>
            <a:pPr lvl="1"/>
            <a:r>
              <a:rPr lang="en-US" sz="2200" dirty="0"/>
              <a:t>Interbasin flow</a:t>
            </a:r>
          </a:p>
          <a:p>
            <a:pPr lvl="1"/>
            <a:r>
              <a:rPr lang="en-US" sz="2200" dirty="0"/>
              <a:t>No flow (discharge = 0)</a:t>
            </a:r>
          </a:p>
          <a:p>
            <a:pPr lvl="2"/>
            <a:r>
              <a:rPr lang="en-US" sz="2200" dirty="0"/>
              <a:t>Groundwater divide</a:t>
            </a:r>
          </a:p>
          <a:p>
            <a:pPr lvl="2"/>
            <a:r>
              <a:rPr lang="en-US" sz="2200" dirty="0"/>
              <a:t>Impermeable bedrock</a:t>
            </a:r>
          </a:p>
          <a:p>
            <a:pPr lvl="2"/>
            <a:r>
              <a:rPr lang="en-US" sz="2200" dirty="0"/>
              <a:t>Impermeable fault zone</a:t>
            </a:r>
          </a:p>
          <a:p>
            <a:pPr lvl="2"/>
            <a:r>
              <a:rPr lang="en-US" sz="2200" dirty="0"/>
              <a:t>Saltwater interface (coastal aquifer)</a:t>
            </a:r>
          </a:p>
          <a:p>
            <a:pPr lvl="2"/>
            <a:endParaRPr lang="en-US" sz="2200" dirty="0"/>
          </a:p>
        </p:txBody>
      </p:sp>
      <p:pic>
        <p:nvPicPr>
          <p:cNvPr id="2052" name="Picture 4" descr="Boundary Flux Example #1 - Specified Flux">
            <a:extLst>
              <a:ext uri="{FF2B5EF4-FFF2-40B4-BE49-F238E27FC236}">
                <a16:creationId xmlns:a16="http://schemas.microsoft.com/office/drawing/2014/main" id="{CEB95918-99ED-DAB5-CF98-C40D2AB21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900" y="1219200"/>
            <a:ext cx="335280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Box 6 Adding Recharge to the Unconfined Aquifer System | Hydrogeologic  Properties of Earth Materials and Principles of Groundwater Flow">
            <a:extLst>
              <a:ext uri="{FF2B5EF4-FFF2-40B4-BE49-F238E27FC236}">
                <a16:creationId xmlns:a16="http://schemas.microsoft.com/office/drawing/2014/main" id="{DC3C9AAD-3D18-661C-E34D-96A2803F5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4246540"/>
            <a:ext cx="5867400" cy="248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earning Geology: Groundwater Flow">
            <a:extLst>
              <a:ext uri="{FF2B5EF4-FFF2-40B4-BE49-F238E27FC236}">
                <a16:creationId xmlns:a16="http://schemas.microsoft.com/office/drawing/2014/main" id="{3E7F3A08-6D8B-C4D6-9AE4-511F75E052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82"/>
          <a:stretch>
            <a:fillRect/>
          </a:stretch>
        </p:blipFill>
        <p:spPr bwMode="auto">
          <a:xfrm>
            <a:off x="4658574" y="1979169"/>
            <a:ext cx="3922184" cy="213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31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0"/>
            <a:ext cx="5553075" cy="5514109"/>
          </a:xfrm>
        </p:spPr>
        <p:txBody>
          <a:bodyPr>
            <a:noAutofit/>
          </a:bodyPr>
          <a:lstStyle/>
          <a:p>
            <a:r>
              <a:rPr lang="en-US" sz="2200" dirty="0"/>
              <a:t>Flow rate into or out of aquifer varies in response to head changes</a:t>
            </a:r>
          </a:p>
          <a:p>
            <a:r>
              <a:rPr lang="en-US" sz="2200" dirty="0"/>
              <a:t>Specify head and boundary conductance</a:t>
            </a:r>
            <a:br>
              <a:rPr lang="en-US" sz="2200" dirty="0"/>
            </a:br>
            <a:endParaRPr lang="en-US" sz="2200" dirty="0"/>
          </a:p>
          <a:p>
            <a:r>
              <a:rPr lang="en-US" sz="2200" b="1" dirty="0"/>
              <a:t>Represents leakage processes:</a:t>
            </a:r>
          </a:p>
          <a:p>
            <a:pPr lvl="1"/>
            <a:r>
              <a:rPr lang="en-US" sz="2200" dirty="0"/>
              <a:t>General head (GHD) boundary</a:t>
            </a:r>
          </a:p>
          <a:p>
            <a:pPr lvl="2"/>
            <a:r>
              <a:rPr lang="en-US" sz="2200" dirty="0"/>
              <a:t>Infinite source or sink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7CA3541-F99B-41E6-9669-93213A827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373" y="2676525"/>
            <a:ext cx="5421179" cy="398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30FF23A0-98A2-665C-745C-DBA3275DA51A}"/>
              </a:ext>
            </a:extLst>
          </p:cNvPr>
          <p:cNvSpPr txBox="1"/>
          <p:nvPr/>
        </p:nvSpPr>
        <p:spPr>
          <a:xfrm>
            <a:off x="6389372" y="1085850"/>
            <a:ext cx="54211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Q = C(H</a:t>
            </a:r>
            <a:r>
              <a:rPr lang="en-US" sz="2000" b="1" baseline="-25000" dirty="0"/>
              <a:t>b  </a:t>
            </a:r>
            <a:r>
              <a:rPr lang="en-US" sz="2000" b="1" dirty="0"/>
              <a:t>– H)</a:t>
            </a:r>
          </a:p>
          <a:p>
            <a:r>
              <a:rPr lang="en-US" sz="2000" dirty="0"/>
              <a:t>     Q  = Flux into or out of model (“aquifer”)</a:t>
            </a:r>
          </a:p>
          <a:p>
            <a:r>
              <a:rPr lang="en-US" sz="2000" dirty="0"/>
              <a:t>     H</a:t>
            </a:r>
            <a:r>
              <a:rPr lang="en-US" sz="2000" baseline="-25000" dirty="0"/>
              <a:t>b</a:t>
            </a:r>
            <a:r>
              <a:rPr lang="en-US" sz="2000" dirty="0"/>
              <a:t> = Boundary head (specified)</a:t>
            </a:r>
          </a:p>
          <a:p>
            <a:r>
              <a:rPr lang="en-US" sz="2000" dirty="0"/>
              <a:t>     H   = Head in GHB cell (simulated)</a:t>
            </a:r>
          </a:p>
          <a:p>
            <a:r>
              <a:rPr lang="en-US" sz="2000" dirty="0"/>
              <a:t>     C   = Conductance;  C = K x (W x L) / 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35E740-4833-5B75-91CC-0FE0BA2443BD}"/>
              </a:ext>
            </a:extLst>
          </p:cNvPr>
          <p:cNvGrpSpPr/>
          <p:nvPr/>
        </p:nvGrpSpPr>
        <p:grpSpPr>
          <a:xfrm>
            <a:off x="1026562" y="3932388"/>
            <a:ext cx="3916471" cy="2328048"/>
            <a:chOff x="983018" y="3703789"/>
            <a:chExt cx="3916471" cy="232804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696030-19B2-CC1D-348D-A7F5CB900B0D}"/>
                </a:ext>
              </a:extLst>
            </p:cNvPr>
            <p:cNvCxnSpPr/>
            <p:nvPr/>
          </p:nvCxnSpPr>
          <p:spPr>
            <a:xfrm>
              <a:off x="3079614" y="4312222"/>
              <a:ext cx="0" cy="17196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C51B94B-FF41-3F27-92BC-ADD5717E15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05330" y="5125375"/>
              <a:ext cx="17485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676458-83F2-1F03-9C8D-A222E33B72F2}"/>
                </a:ext>
              </a:extLst>
            </p:cNvPr>
            <p:cNvSpPr txBox="1"/>
            <p:nvPr/>
          </p:nvSpPr>
          <p:spPr>
            <a:xfrm>
              <a:off x="1296605" y="4942505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= H</a:t>
              </a:r>
              <a:r>
                <a:rPr lang="en-US" baseline="-25000" dirty="0"/>
                <a:t>b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C625F5-DBF3-2A51-4989-140A7AD6A3D1}"/>
                </a:ext>
              </a:extLst>
            </p:cNvPr>
            <p:cNvSpPr txBox="1"/>
            <p:nvPr/>
          </p:nvSpPr>
          <p:spPr>
            <a:xfrm>
              <a:off x="2059620" y="3703789"/>
              <a:ext cx="23222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Flux in/out of aquifer (Q)</a:t>
              </a:r>
              <a:endParaRPr lang="en-US" sz="1600" baseline="-250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C31FF3-CB7C-0CDF-CEC8-E796601C7374}"/>
                </a:ext>
              </a:extLst>
            </p:cNvPr>
            <p:cNvSpPr txBox="1"/>
            <p:nvPr/>
          </p:nvSpPr>
          <p:spPr>
            <a:xfrm rot="16200000">
              <a:off x="262628" y="4935406"/>
              <a:ext cx="17793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Head in Aquifer (H)</a:t>
              </a:r>
              <a:endParaRPr lang="en-US" sz="1600" baseline="-25000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E219BDF-ACAF-B734-5573-8EF7F54968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07776" y="4279564"/>
              <a:ext cx="1713461" cy="1669971"/>
            </a:xfrm>
            <a:prstGeom prst="line">
              <a:avLst/>
            </a:prstGeom>
            <a:ln w="44450">
              <a:gradFill>
                <a:gsLst>
                  <a:gs pos="50500">
                    <a:schemeClr val="bg1"/>
                  </a:gs>
                  <a:gs pos="85000">
                    <a:srgbClr val="FF0000"/>
                  </a:gs>
                  <a:gs pos="17000">
                    <a:srgbClr val="00B0F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33AF994-B70F-CD98-FFCB-8A69FCF74809}"/>
                </a:ext>
              </a:extLst>
            </p:cNvPr>
            <p:cNvSpPr txBox="1"/>
            <p:nvPr/>
          </p:nvSpPr>
          <p:spPr>
            <a:xfrm>
              <a:off x="2055839" y="4694732"/>
              <a:ext cx="877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Flux out</a:t>
              </a:r>
              <a:br>
                <a:rPr lang="en-US" sz="1200" dirty="0"/>
              </a:br>
              <a:r>
                <a:rPr lang="en-US" sz="1200" dirty="0"/>
                <a:t>of aquifer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A678CAB-AFC0-5F92-339B-225228829549}"/>
                </a:ext>
              </a:extLst>
            </p:cNvPr>
            <p:cNvSpPr txBox="1"/>
            <p:nvPr/>
          </p:nvSpPr>
          <p:spPr>
            <a:xfrm>
              <a:off x="1323005" y="5614748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&lt; H</a:t>
              </a:r>
              <a:r>
                <a:rPr lang="en-US" baseline="-25000" dirty="0"/>
                <a:t>b</a:t>
              </a:r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1E513B-E5AB-DA1C-95D8-54A225C0A985}"/>
                </a:ext>
              </a:extLst>
            </p:cNvPr>
            <p:cNvSpPr txBox="1"/>
            <p:nvPr/>
          </p:nvSpPr>
          <p:spPr>
            <a:xfrm>
              <a:off x="3314601" y="5112513"/>
              <a:ext cx="732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Flux into aquifer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1EA6ED-3C42-DF35-B148-9CF7B7678544}"/>
                </a:ext>
              </a:extLst>
            </p:cNvPr>
            <p:cNvSpPr txBox="1"/>
            <p:nvPr/>
          </p:nvSpPr>
          <p:spPr>
            <a:xfrm>
              <a:off x="1323005" y="4270262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&gt; H</a:t>
              </a:r>
              <a:r>
                <a:rPr lang="en-US" baseline="-25000" dirty="0"/>
                <a:t>b</a:t>
              </a:r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AA4FEC-AE3F-87EB-69D3-C7C862A18486}"/>
                </a:ext>
              </a:extLst>
            </p:cNvPr>
            <p:cNvSpPr txBox="1"/>
            <p:nvPr/>
          </p:nvSpPr>
          <p:spPr>
            <a:xfrm>
              <a:off x="3227236" y="4491099"/>
              <a:ext cx="1672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 = </a:t>
              </a:r>
              <a:r>
                <a:rPr lang="en-US" dirty="0">
                  <a:solidFill>
                    <a:srgbClr val="6600FF"/>
                  </a:solidFill>
                </a:rPr>
                <a:t>slope of line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72E3954-B8C8-D0D5-22F9-2FBFD8379301}"/>
                </a:ext>
              </a:extLst>
            </p:cNvPr>
            <p:cNvGrpSpPr/>
            <p:nvPr/>
          </p:nvGrpSpPr>
          <p:grpSpPr>
            <a:xfrm>
              <a:off x="2140771" y="3977732"/>
              <a:ext cx="1915111" cy="369332"/>
              <a:chOff x="2227858" y="3999504"/>
              <a:chExt cx="1915111" cy="36933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C25D144-56C7-31EB-34A7-8FAE0D14A0FE}"/>
                  </a:ext>
                </a:extLst>
              </p:cNvPr>
              <p:cNvSpPr txBox="1"/>
              <p:nvPr/>
            </p:nvSpPr>
            <p:spPr>
              <a:xfrm>
                <a:off x="3024357" y="4010529"/>
                <a:ext cx="288450" cy="3472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  <a:endParaRPr lang="en-US" baseline="-25000" dirty="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9C5142F-035E-F08F-D88D-982F7264A58E}"/>
                  </a:ext>
                </a:extLst>
              </p:cNvPr>
              <p:cNvSpPr txBox="1"/>
              <p:nvPr/>
            </p:nvSpPr>
            <p:spPr>
              <a:xfrm>
                <a:off x="3405267" y="3999504"/>
                <a:ext cx="7377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+Q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►</a:t>
                </a:r>
                <a:endParaRPr lang="en-US" baseline="-25000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A03184D-ADD0-8833-6937-5F1FF6CB4E51}"/>
                  </a:ext>
                </a:extLst>
              </p:cNvPr>
              <p:cNvSpPr txBox="1"/>
              <p:nvPr/>
            </p:nvSpPr>
            <p:spPr>
              <a:xfrm>
                <a:off x="2227858" y="3999504"/>
                <a:ext cx="704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◄ </a:t>
                </a:r>
                <a:r>
                  <a:rPr lang="en-US" dirty="0"/>
                  <a:t>-Q</a:t>
                </a:r>
                <a:endParaRPr lang="en-US" baseline="-25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261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1"/>
            <a:ext cx="5553075" cy="2187112"/>
          </a:xfrm>
        </p:spPr>
        <p:txBody>
          <a:bodyPr>
            <a:noAutofit/>
          </a:bodyPr>
          <a:lstStyle/>
          <a:p>
            <a:r>
              <a:rPr lang="en-US" sz="2200" b="1" dirty="0"/>
              <a:t>Represents leakage processes:</a:t>
            </a:r>
          </a:p>
          <a:p>
            <a:pPr lvl="1"/>
            <a:r>
              <a:rPr lang="en-US" sz="2200" dirty="0"/>
              <a:t>Drain</a:t>
            </a:r>
          </a:p>
          <a:p>
            <a:pPr lvl="2"/>
            <a:r>
              <a:rPr lang="en-US" sz="2200" dirty="0"/>
              <a:t>Infinite sink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0FF23A0-98A2-665C-745C-DBA3275DA51A}"/>
              </a:ext>
            </a:extLst>
          </p:cNvPr>
          <p:cNvSpPr txBox="1"/>
          <p:nvPr/>
        </p:nvSpPr>
        <p:spPr>
          <a:xfrm>
            <a:off x="6389372" y="1085850"/>
            <a:ext cx="54211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Q = C(H</a:t>
            </a:r>
            <a:r>
              <a:rPr lang="en-US" sz="2000" b="1" baseline="-25000" dirty="0"/>
              <a:t>b  </a:t>
            </a:r>
            <a:r>
              <a:rPr lang="en-US" sz="2000" b="1" dirty="0"/>
              <a:t>– H)</a:t>
            </a:r>
          </a:p>
          <a:p>
            <a:r>
              <a:rPr lang="en-US" sz="2000" dirty="0"/>
              <a:t>     Q  = Flux out of model (“aquifer”)</a:t>
            </a:r>
          </a:p>
          <a:p>
            <a:r>
              <a:rPr lang="en-US" sz="2000" dirty="0"/>
              <a:t>     </a:t>
            </a:r>
            <a:r>
              <a:rPr lang="en-US" sz="2000" dirty="0">
                <a:solidFill>
                  <a:srgbClr val="0070C0"/>
                </a:solidFill>
              </a:rPr>
              <a:t>H</a:t>
            </a:r>
            <a:r>
              <a:rPr lang="en-US" sz="2000" baseline="-25000" dirty="0">
                <a:solidFill>
                  <a:srgbClr val="0070C0"/>
                </a:solidFill>
              </a:rPr>
              <a:t>b</a:t>
            </a:r>
            <a:r>
              <a:rPr lang="en-US" sz="2000" dirty="0">
                <a:solidFill>
                  <a:srgbClr val="0070C0"/>
                </a:solidFill>
              </a:rPr>
              <a:t> = Drain elevation (specified)</a:t>
            </a:r>
          </a:p>
          <a:p>
            <a:r>
              <a:rPr lang="en-US" sz="2000" dirty="0"/>
              <a:t>     H   = Head in drain cell (simulated)</a:t>
            </a:r>
          </a:p>
          <a:p>
            <a:r>
              <a:rPr lang="en-US" sz="2000" dirty="0"/>
              <a:t>     C   = Conductance;  C = K x (W x L) / D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CD6327B-59CF-7AD1-9BA9-C250FD5EA47D}"/>
              </a:ext>
            </a:extLst>
          </p:cNvPr>
          <p:cNvSpPr/>
          <p:nvPr/>
        </p:nvSpPr>
        <p:spPr>
          <a:xfrm>
            <a:off x="6925058" y="3794317"/>
            <a:ext cx="1371600" cy="13716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A909CD-A2D7-BD01-819F-8EEC68889CC6}"/>
              </a:ext>
            </a:extLst>
          </p:cNvPr>
          <p:cNvSpPr/>
          <p:nvPr/>
        </p:nvSpPr>
        <p:spPr>
          <a:xfrm>
            <a:off x="6925058" y="5164974"/>
            <a:ext cx="1371600" cy="13716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E7EA392-6030-B0F9-60A9-C09D8E3BDD14}"/>
              </a:ext>
            </a:extLst>
          </p:cNvPr>
          <p:cNvCxnSpPr/>
          <p:nvPr/>
        </p:nvCxnSpPr>
        <p:spPr>
          <a:xfrm>
            <a:off x="6942986" y="5887083"/>
            <a:ext cx="1371600" cy="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0AAAE8D7-6607-474D-6DDC-2972D1615E8C}"/>
              </a:ext>
            </a:extLst>
          </p:cNvPr>
          <p:cNvSpPr/>
          <p:nvPr/>
        </p:nvSpPr>
        <p:spPr>
          <a:xfrm>
            <a:off x="9824071" y="3793374"/>
            <a:ext cx="1371600" cy="13716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937F22C-248E-E384-769E-7A08F8853834}"/>
              </a:ext>
            </a:extLst>
          </p:cNvPr>
          <p:cNvSpPr/>
          <p:nvPr/>
        </p:nvSpPr>
        <p:spPr>
          <a:xfrm>
            <a:off x="9824071" y="5164031"/>
            <a:ext cx="1371600" cy="13716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90394B-CD0B-B98A-CF87-E2A049A976A6}"/>
              </a:ext>
            </a:extLst>
          </p:cNvPr>
          <p:cNvCxnSpPr/>
          <p:nvPr/>
        </p:nvCxnSpPr>
        <p:spPr>
          <a:xfrm>
            <a:off x="9841999" y="4591486"/>
            <a:ext cx="1371600" cy="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C8BC03A-607B-6187-E2DB-2E605CF94619}"/>
              </a:ext>
            </a:extLst>
          </p:cNvPr>
          <p:cNvSpPr txBox="1"/>
          <p:nvPr/>
        </p:nvSpPr>
        <p:spPr>
          <a:xfrm>
            <a:off x="7386572" y="4689927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</a:t>
            </a:r>
            <a:r>
              <a:rPr lang="en-US" sz="2400" baseline="-25000" dirty="0"/>
              <a:t>b</a:t>
            </a:r>
            <a:endParaRPr lang="en-US" sz="2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0778FD-7E22-C4D5-9E01-0FD40B74E9FF}"/>
              </a:ext>
            </a:extLst>
          </p:cNvPr>
          <p:cNvSpPr txBox="1"/>
          <p:nvPr/>
        </p:nvSpPr>
        <p:spPr>
          <a:xfrm>
            <a:off x="7403295" y="5438801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B36070C-59F7-0D01-6D13-FE895700F959}"/>
              </a:ext>
            </a:extLst>
          </p:cNvPr>
          <p:cNvSpPr txBox="1"/>
          <p:nvPr/>
        </p:nvSpPr>
        <p:spPr>
          <a:xfrm>
            <a:off x="10357274" y="4140844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A8FFD00-A20C-C9AF-D2B8-472A62C1A5E6}"/>
              </a:ext>
            </a:extLst>
          </p:cNvPr>
          <p:cNvSpPr txBox="1"/>
          <p:nvPr/>
        </p:nvSpPr>
        <p:spPr>
          <a:xfrm>
            <a:off x="7060102" y="2955168"/>
            <a:ext cx="11240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/>
              <a:t>Q</a:t>
            </a:r>
            <a:r>
              <a:rPr lang="en-US" sz="2400" baseline="-25000" dirty="0" err="1"/>
              <a:t>out</a:t>
            </a:r>
            <a:r>
              <a:rPr lang="en-US" sz="2400" dirty="0"/>
              <a:t> = 0</a:t>
            </a:r>
          </a:p>
          <a:p>
            <a:pPr algn="ctr"/>
            <a:r>
              <a:rPr lang="en-US" sz="2400" dirty="0"/>
              <a:t>H &lt; H</a:t>
            </a:r>
            <a:r>
              <a:rPr lang="en-US" sz="2400" baseline="-25000" dirty="0"/>
              <a:t>b</a:t>
            </a:r>
            <a:endParaRPr lang="en-US" sz="2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ED0BDA-8302-D69A-C606-C145D2EC8524}"/>
              </a:ext>
            </a:extLst>
          </p:cNvPr>
          <p:cNvSpPr txBox="1"/>
          <p:nvPr/>
        </p:nvSpPr>
        <p:spPr>
          <a:xfrm>
            <a:off x="9939426" y="2964557"/>
            <a:ext cx="11240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/>
              <a:t>Q</a:t>
            </a:r>
            <a:r>
              <a:rPr lang="en-US" sz="2400" baseline="-25000" dirty="0" err="1"/>
              <a:t>out</a:t>
            </a:r>
            <a:r>
              <a:rPr lang="en-US" sz="2400" dirty="0"/>
              <a:t> &gt; 0</a:t>
            </a:r>
          </a:p>
          <a:p>
            <a:pPr algn="ctr"/>
            <a:r>
              <a:rPr lang="en-US" sz="2400" dirty="0"/>
              <a:t>H &gt; H</a:t>
            </a:r>
            <a:r>
              <a:rPr lang="en-US" sz="2400" baseline="-25000" dirty="0"/>
              <a:t>b</a:t>
            </a:r>
            <a:endParaRPr lang="en-US" sz="2400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837BCD2-0052-FFC1-9678-D8B517DC078F}"/>
              </a:ext>
            </a:extLst>
          </p:cNvPr>
          <p:cNvCxnSpPr/>
          <p:nvPr/>
        </p:nvCxnSpPr>
        <p:spPr>
          <a:xfrm>
            <a:off x="6936314" y="5155139"/>
            <a:ext cx="1371600" cy="0"/>
          </a:xfrm>
          <a:prstGeom prst="line">
            <a:avLst/>
          </a:prstGeom>
          <a:ln w="571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2D3A7EC-69D0-6CD4-64E3-62DC74A66AE5}"/>
              </a:ext>
            </a:extLst>
          </p:cNvPr>
          <p:cNvCxnSpPr/>
          <p:nvPr/>
        </p:nvCxnSpPr>
        <p:spPr>
          <a:xfrm>
            <a:off x="9831539" y="5172029"/>
            <a:ext cx="1371600" cy="0"/>
          </a:xfrm>
          <a:prstGeom prst="line">
            <a:avLst/>
          </a:prstGeom>
          <a:ln w="571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B8CF917-85BE-36EF-4D6F-20BBF65F8B76}"/>
              </a:ext>
            </a:extLst>
          </p:cNvPr>
          <p:cNvSpPr txBox="1"/>
          <p:nvPr/>
        </p:nvSpPr>
        <p:spPr>
          <a:xfrm>
            <a:off x="10345807" y="4708912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</a:t>
            </a:r>
            <a:r>
              <a:rPr lang="en-US" sz="2400" baseline="-25000" dirty="0"/>
              <a:t>b</a:t>
            </a:r>
            <a:endParaRPr lang="en-US" sz="24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540BBDC-063B-81A7-527F-F602BA755E87}"/>
              </a:ext>
            </a:extLst>
          </p:cNvPr>
          <p:cNvGrpSpPr/>
          <p:nvPr/>
        </p:nvGrpSpPr>
        <p:grpSpPr>
          <a:xfrm>
            <a:off x="983018" y="3703789"/>
            <a:ext cx="3916471" cy="2328048"/>
            <a:chOff x="983018" y="3703789"/>
            <a:chExt cx="3916471" cy="232804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B6B2574-F653-B21C-9B99-C707EE75934D}"/>
                </a:ext>
              </a:extLst>
            </p:cNvPr>
            <p:cNvCxnSpPr/>
            <p:nvPr/>
          </p:nvCxnSpPr>
          <p:spPr>
            <a:xfrm>
              <a:off x="3079614" y="4312222"/>
              <a:ext cx="0" cy="17196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5303DA7-6EA5-D117-6A39-035BF1866B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05330" y="5125375"/>
              <a:ext cx="17485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1E1008E-8F5C-CDA4-E8F3-97CE04E25AFD}"/>
                </a:ext>
              </a:extLst>
            </p:cNvPr>
            <p:cNvSpPr txBox="1"/>
            <p:nvPr/>
          </p:nvSpPr>
          <p:spPr>
            <a:xfrm>
              <a:off x="1340140" y="4942505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= H</a:t>
              </a:r>
              <a:r>
                <a:rPr lang="en-US" baseline="-25000" dirty="0"/>
                <a:t>b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5A036F1-4412-EFD3-1ACC-0000BDC32158}"/>
                </a:ext>
              </a:extLst>
            </p:cNvPr>
            <p:cNvSpPr txBox="1"/>
            <p:nvPr/>
          </p:nvSpPr>
          <p:spPr>
            <a:xfrm>
              <a:off x="2059620" y="3703789"/>
              <a:ext cx="23222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Flux in/out of aquifer (Q)</a:t>
              </a:r>
              <a:endParaRPr lang="en-US" sz="1600" baseline="-250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0ABCB83-C4A2-E044-B3F5-852AAE5315F7}"/>
                </a:ext>
              </a:extLst>
            </p:cNvPr>
            <p:cNvSpPr txBox="1"/>
            <p:nvPr/>
          </p:nvSpPr>
          <p:spPr>
            <a:xfrm rot="16200000">
              <a:off x="262628" y="4935406"/>
              <a:ext cx="17793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Head in Aquifer (H)</a:t>
              </a:r>
              <a:endParaRPr lang="en-US" sz="1600" baseline="-25000" dirty="0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59F49FC-088F-7E89-A853-F2D6C741228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07776" y="4279564"/>
              <a:ext cx="873414" cy="851246"/>
            </a:xfrm>
            <a:prstGeom prst="line">
              <a:avLst/>
            </a:prstGeom>
            <a:ln w="44450">
              <a:gradFill>
                <a:gsLst>
                  <a:gs pos="0">
                    <a:schemeClr val="bg1"/>
                  </a:gs>
                  <a:gs pos="77000">
                    <a:srgbClr val="FF000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D96C1F-6426-C879-7BBD-E36CC5590921}"/>
                </a:ext>
              </a:extLst>
            </p:cNvPr>
            <p:cNvSpPr txBox="1"/>
            <p:nvPr/>
          </p:nvSpPr>
          <p:spPr>
            <a:xfrm>
              <a:off x="2055839" y="4694732"/>
              <a:ext cx="877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Flux out</a:t>
              </a:r>
              <a:br>
                <a:rPr lang="en-US" sz="1200" dirty="0"/>
              </a:br>
              <a:r>
                <a:rPr lang="en-US" sz="1200" dirty="0"/>
                <a:t>of aquifer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99B54EC-135C-E125-B396-AC1E9C8FE264}"/>
                </a:ext>
              </a:extLst>
            </p:cNvPr>
            <p:cNvSpPr txBox="1"/>
            <p:nvPr/>
          </p:nvSpPr>
          <p:spPr>
            <a:xfrm>
              <a:off x="1323005" y="5614748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&lt; H</a:t>
              </a:r>
              <a:r>
                <a:rPr lang="en-US" baseline="-25000" dirty="0"/>
                <a:t>b</a:t>
              </a:r>
              <a:endParaRPr 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1C378D-7566-1567-C6E4-13F0D2B233BF}"/>
                </a:ext>
              </a:extLst>
            </p:cNvPr>
            <p:cNvSpPr txBox="1"/>
            <p:nvPr/>
          </p:nvSpPr>
          <p:spPr>
            <a:xfrm>
              <a:off x="3144175" y="5201470"/>
              <a:ext cx="732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Flux into aquifer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2CAFFDA-428E-9974-C07B-47A3ABCC1676}"/>
                </a:ext>
              </a:extLst>
            </p:cNvPr>
            <p:cNvSpPr txBox="1"/>
            <p:nvPr/>
          </p:nvSpPr>
          <p:spPr>
            <a:xfrm>
              <a:off x="1323005" y="4270262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 &gt; H</a:t>
              </a:r>
              <a:r>
                <a:rPr lang="en-US" baseline="-25000" dirty="0"/>
                <a:t>b</a:t>
              </a:r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DADEA34-8232-8B04-67BC-A9AB24BB16E0}"/>
                </a:ext>
              </a:extLst>
            </p:cNvPr>
            <p:cNvSpPr txBox="1"/>
            <p:nvPr/>
          </p:nvSpPr>
          <p:spPr>
            <a:xfrm>
              <a:off x="3227236" y="4491099"/>
              <a:ext cx="1672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 = </a:t>
              </a:r>
              <a:r>
                <a:rPr lang="en-US" dirty="0">
                  <a:solidFill>
                    <a:srgbClr val="6600FF"/>
                  </a:solidFill>
                </a:rPr>
                <a:t>slope of line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E5337C0-C764-88C8-2B18-E4A4275308BD}"/>
                </a:ext>
              </a:extLst>
            </p:cNvPr>
            <p:cNvGrpSpPr/>
            <p:nvPr/>
          </p:nvGrpSpPr>
          <p:grpSpPr>
            <a:xfrm>
              <a:off x="2140771" y="3977732"/>
              <a:ext cx="1084949" cy="369332"/>
              <a:chOff x="2227858" y="3999504"/>
              <a:chExt cx="1084949" cy="36933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8401B90-C541-06E6-225B-E51E95354296}"/>
                  </a:ext>
                </a:extLst>
              </p:cNvPr>
              <p:cNvSpPr txBox="1"/>
              <p:nvPr/>
            </p:nvSpPr>
            <p:spPr>
              <a:xfrm>
                <a:off x="3024357" y="4010529"/>
                <a:ext cx="288450" cy="3472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  <a:endParaRPr lang="en-US" baseline="-25000" dirty="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BA5FE1D-C246-EBF8-93AA-BC1D36B7252C}"/>
                  </a:ext>
                </a:extLst>
              </p:cNvPr>
              <p:cNvSpPr txBox="1"/>
              <p:nvPr/>
            </p:nvSpPr>
            <p:spPr>
              <a:xfrm>
                <a:off x="2227858" y="3999504"/>
                <a:ext cx="704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◄ </a:t>
                </a:r>
                <a:r>
                  <a:rPr lang="en-US" dirty="0"/>
                  <a:t>-Q</a:t>
                </a:r>
                <a:endParaRPr lang="en-US" baseline="-25000" dirty="0"/>
              </a:p>
            </p:txBody>
          </p:sp>
        </p:grp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1B38FF7-2162-BA46-1A5C-6413BE6A192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80483" y="5125375"/>
              <a:ext cx="873414" cy="0"/>
            </a:xfrm>
            <a:prstGeom prst="line">
              <a:avLst/>
            </a:prstGeom>
            <a:ln w="47625">
              <a:solidFill>
                <a:schemeClr val="bg1"/>
              </a:solidFill>
              <a:prstDash val="solid"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0DA223B-84E1-A713-15CC-5F0629C11388}"/>
              </a:ext>
            </a:extLst>
          </p:cNvPr>
          <p:cNvSpPr txBox="1"/>
          <p:nvPr/>
        </p:nvSpPr>
        <p:spPr>
          <a:xfrm>
            <a:off x="3361724" y="398861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+Q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►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406797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4" grpId="0" animBg="1"/>
      <p:bldP spid="35" grpId="0" animBg="1"/>
      <p:bldP spid="38" grpId="0"/>
      <p:bldP spid="44" grpId="0"/>
      <p:bldP spid="45" grpId="0"/>
      <p:bldP spid="47" grpId="0"/>
      <p:bldP spid="48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Strong Flower" descr="2,097 Wilted Plant Illustrations &amp; Clip Art - iStock">
            <a:extLst>
              <a:ext uri="{FF2B5EF4-FFF2-40B4-BE49-F238E27FC236}">
                <a16:creationId xmlns:a16="http://schemas.microsoft.com/office/drawing/2014/main" id="{15BC7357-0DDE-3777-C7DC-5F0A0F49D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57" r="42573"/>
          <a:stretch/>
        </p:blipFill>
        <p:spPr bwMode="auto">
          <a:xfrm>
            <a:off x="6557926" y="4580965"/>
            <a:ext cx="959372" cy="1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42675B7-250C-5A06-75B2-64612B87216A}"/>
              </a:ext>
            </a:extLst>
          </p:cNvPr>
          <p:cNvSpPr/>
          <p:nvPr/>
        </p:nvSpPr>
        <p:spPr>
          <a:xfrm>
            <a:off x="6160643" y="6118685"/>
            <a:ext cx="2011680" cy="7393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Wimpy Flower" descr="2,097 Wilted Plant Illustrations &amp; Clip Art - iStock">
            <a:extLst>
              <a:ext uri="{FF2B5EF4-FFF2-40B4-BE49-F238E27FC236}">
                <a16:creationId xmlns:a16="http://schemas.microsoft.com/office/drawing/2014/main" id="{FD7C4640-D583-AF5A-0F38-DA2576EF7D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8" r="24971"/>
          <a:stretch/>
        </p:blipFill>
        <p:spPr bwMode="auto">
          <a:xfrm>
            <a:off x="8773847" y="4580965"/>
            <a:ext cx="959373" cy="1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Dead Flower" descr="2,097 Wilted Plant Illustrations &amp; Clip Art - iStock">
            <a:extLst>
              <a:ext uri="{FF2B5EF4-FFF2-40B4-BE49-F238E27FC236}">
                <a16:creationId xmlns:a16="http://schemas.microsoft.com/office/drawing/2014/main" id="{092152E6-A081-673C-535F-D545DA3140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0" t="49636"/>
          <a:stretch/>
        </p:blipFill>
        <p:spPr bwMode="auto">
          <a:xfrm>
            <a:off x="10837739" y="5416455"/>
            <a:ext cx="761565" cy="84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1"/>
            <a:ext cx="5553075" cy="1448102"/>
          </a:xfrm>
        </p:spPr>
        <p:txBody>
          <a:bodyPr>
            <a:noAutofit/>
          </a:bodyPr>
          <a:lstStyle/>
          <a:p>
            <a:r>
              <a:rPr lang="en-US" sz="2200" b="1" dirty="0"/>
              <a:t>Represents leakage processes:</a:t>
            </a:r>
          </a:p>
          <a:p>
            <a:pPr lvl="1"/>
            <a:r>
              <a:rPr lang="en-US" sz="2200" dirty="0"/>
              <a:t>Evapotranspiration (EVT package)</a:t>
            </a:r>
          </a:p>
          <a:p>
            <a:pPr lvl="2"/>
            <a:r>
              <a:rPr lang="en-US" sz="2200" dirty="0"/>
              <a:t>Finite sink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0FF23A0-98A2-665C-745C-DBA3275DA51A}"/>
              </a:ext>
            </a:extLst>
          </p:cNvPr>
          <p:cNvSpPr txBox="1"/>
          <p:nvPr/>
        </p:nvSpPr>
        <p:spPr>
          <a:xfrm>
            <a:off x="6389372" y="1085850"/>
            <a:ext cx="542117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If H </a:t>
            </a:r>
            <a:r>
              <a:rPr lang="en-US" b="1" u="sng" dirty="0"/>
              <a:t>&gt;</a:t>
            </a:r>
            <a:r>
              <a:rPr lang="en-US" b="1" dirty="0"/>
              <a:t> H</a:t>
            </a:r>
            <a:r>
              <a:rPr lang="en-US" b="1" baseline="-25000" dirty="0"/>
              <a:t>LS </a:t>
            </a:r>
            <a:r>
              <a:rPr lang="en-US" b="1" dirty="0"/>
              <a:t>               Q = </a:t>
            </a:r>
            <a:r>
              <a:rPr lang="en-US" b="1" dirty="0" err="1"/>
              <a:t>Q</a:t>
            </a:r>
            <a:r>
              <a:rPr lang="en-US" b="1" baseline="-25000" dirty="0" err="1"/>
              <a:t>max</a:t>
            </a:r>
            <a:endParaRPr lang="en-US" b="1" baseline="-25000" dirty="0"/>
          </a:p>
          <a:p>
            <a:r>
              <a:rPr lang="en-US" b="1" dirty="0"/>
              <a:t>If H</a:t>
            </a:r>
            <a:r>
              <a:rPr lang="en-US" b="1" baseline="-25000" dirty="0"/>
              <a:t>ex</a:t>
            </a:r>
            <a:r>
              <a:rPr lang="en-US" b="1" dirty="0"/>
              <a:t> </a:t>
            </a:r>
            <a:r>
              <a:rPr lang="en-US" b="1" u="sng" dirty="0"/>
              <a:t>&lt;</a:t>
            </a:r>
            <a:r>
              <a:rPr lang="en-US" b="1" dirty="0"/>
              <a:t> H &lt; H</a:t>
            </a:r>
            <a:r>
              <a:rPr lang="en-US" b="1" baseline="-25000" dirty="0"/>
              <a:t>LS         </a:t>
            </a:r>
            <a:r>
              <a:rPr lang="en-US" b="1" dirty="0"/>
              <a:t>Q = C(H</a:t>
            </a:r>
            <a:r>
              <a:rPr lang="en-US" b="1" baseline="-25000" dirty="0"/>
              <a:t>ex  </a:t>
            </a:r>
            <a:r>
              <a:rPr lang="en-US" b="1" dirty="0"/>
              <a:t>– H)</a:t>
            </a:r>
          </a:p>
          <a:p>
            <a:r>
              <a:rPr lang="en-US" b="1" dirty="0"/>
              <a:t>If H &lt; H</a:t>
            </a:r>
            <a:r>
              <a:rPr lang="en-US" b="1" baseline="-25000" dirty="0"/>
              <a:t>ex </a:t>
            </a:r>
            <a:r>
              <a:rPr lang="en-US" b="1" dirty="0"/>
              <a:t>               Q = 0</a:t>
            </a:r>
            <a:endParaRPr lang="en-US" b="1" baseline="-25000" dirty="0"/>
          </a:p>
          <a:p>
            <a:endParaRPr lang="en-US" b="1" baseline="-25000" dirty="0"/>
          </a:p>
          <a:p>
            <a:r>
              <a:rPr lang="en-US" dirty="0"/>
              <a:t>     Q      = Flux out of model (“aquifer”)</a:t>
            </a:r>
          </a:p>
          <a:p>
            <a:r>
              <a:rPr lang="en-US" dirty="0"/>
              <a:t>     </a:t>
            </a:r>
            <a:r>
              <a:rPr lang="en-US" dirty="0" err="1"/>
              <a:t>Q</a:t>
            </a:r>
            <a:r>
              <a:rPr lang="en-US" baseline="-25000" dirty="0" err="1"/>
              <a:t>max</a:t>
            </a:r>
            <a:r>
              <a:rPr lang="en-US" dirty="0"/>
              <a:t> = Maximum ET flux (L/T) (specified)</a:t>
            </a:r>
          </a:p>
          <a:p>
            <a:r>
              <a:rPr lang="en-US" dirty="0"/>
              <a:t>     H</a:t>
            </a:r>
            <a:r>
              <a:rPr lang="en-US" baseline="-25000" dirty="0"/>
              <a:t>LS</a:t>
            </a:r>
            <a:r>
              <a:rPr lang="en-US" dirty="0"/>
              <a:t>    = Land-surface elevation (specified)</a:t>
            </a:r>
          </a:p>
          <a:p>
            <a:r>
              <a:rPr lang="en-US" dirty="0"/>
              <a:t>     H</a:t>
            </a:r>
            <a:r>
              <a:rPr lang="en-US" baseline="-25000" dirty="0"/>
              <a:t>ex</a:t>
            </a:r>
            <a:r>
              <a:rPr lang="en-US" dirty="0"/>
              <a:t>    = Extinction depth (specified)</a:t>
            </a:r>
          </a:p>
          <a:p>
            <a:r>
              <a:rPr lang="en-US" dirty="0"/>
              <a:t>     H       = Head in EVT cell (simulated)</a:t>
            </a:r>
          </a:p>
          <a:p>
            <a:r>
              <a:rPr lang="en-US" dirty="0"/>
              <a:t>     C       = Conductance;  C = K x (W x L) / D 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40799CE-82EC-74EA-AA11-7BFFD4980F4C}"/>
              </a:ext>
            </a:extLst>
          </p:cNvPr>
          <p:cNvCxnSpPr>
            <a:cxnSpLocks/>
          </p:cNvCxnSpPr>
          <p:nvPr/>
        </p:nvCxnSpPr>
        <p:spPr>
          <a:xfrm flipV="1">
            <a:off x="7118648" y="3962167"/>
            <a:ext cx="0" cy="4218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BE8C375-B244-3077-5950-0D3F167CB8B5}"/>
              </a:ext>
            </a:extLst>
          </p:cNvPr>
          <p:cNvCxnSpPr>
            <a:cxnSpLocks/>
          </p:cNvCxnSpPr>
          <p:nvPr/>
        </p:nvCxnSpPr>
        <p:spPr>
          <a:xfrm flipV="1">
            <a:off x="9372807" y="4082902"/>
            <a:ext cx="0" cy="30112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F36F4E69-C474-0E02-D575-37B32FA010B2}"/>
              </a:ext>
            </a:extLst>
          </p:cNvPr>
          <p:cNvSpPr txBox="1"/>
          <p:nvPr/>
        </p:nvSpPr>
        <p:spPr>
          <a:xfrm>
            <a:off x="6009704" y="3995636"/>
            <a:ext cx="979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 = </a:t>
            </a:r>
            <a:r>
              <a:rPr lang="en-US" dirty="0" err="1"/>
              <a:t>Q</a:t>
            </a:r>
            <a:r>
              <a:rPr lang="en-US" baseline="-25000" dirty="0" err="1"/>
              <a:t>max</a:t>
            </a:r>
            <a:endParaRPr lang="en-US" baseline="-25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366D44D-6F04-0C47-558E-F78A735F5D43}"/>
              </a:ext>
            </a:extLst>
          </p:cNvPr>
          <p:cNvSpPr txBox="1"/>
          <p:nvPr/>
        </p:nvSpPr>
        <p:spPr>
          <a:xfrm>
            <a:off x="8773847" y="4347330"/>
            <a:ext cx="1318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&lt; Q &lt; </a:t>
            </a:r>
            <a:r>
              <a:rPr lang="en-US" dirty="0" err="1"/>
              <a:t>Q</a:t>
            </a:r>
            <a:r>
              <a:rPr lang="en-US" baseline="-25000" dirty="0" err="1"/>
              <a:t>max</a:t>
            </a:r>
            <a:endParaRPr lang="en-US" baseline="-25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A7C546-1442-7C11-C071-2C46C2F78DC0}"/>
              </a:ext>
            </a:extLst>
          </p:cNvPr>
          <p:cNvSpPr txBox="1"/>
          <p:nvPr/>
        </p:nvSpPr>
        <p:spPr>
          <a:xfrm>
            <a:off x="11012174" y="5097357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 = 0</a:t>
            </a:r>
            <a:endParaRPr lang="en-US" baseline="-250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94F97BE-F111-8089-C8E4-EE1D9AC5CEE2}"/>
              </a:ext>
            </a:extLst>
          </p:cNvPr>
          <p:cNvSpPr/>
          <p:nvPr/>
        </p:nvSpPr>
        <p:spPr>
          <a:xfrm>
            <a:off x="10186220" y="6121167"/>
            <a:ext cx="2011680" cy="7393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58AB0DD-8BB9-A7C0-F0F2-C5CCD30A0F15}"/>
              </a:ext>
            </a:extLst>
          </p:cNvPr>
          <p:cNvSpPr/>
          <p:nvPr/>
        </p:nvSpPr>
        <p:spPr>
          <a:xfrm>
            <a:off x="8168635" y="6118685"/>
            <a:ext cx="2011680" cy="7393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18B3B8C-1A92-3710-94A2-FC58A23F4ECB}"/>
              </a:ext>
            </a:extLst>
          </p:cNvPr>
          <p:cNvCxnSpPr/>
          <p:nvPr/>
        </p:nvCxnSpPr>
        <p:spPr>
          <a:xfrm>
            <a:off x="6160643" y="6562067"/>
            <a:ext cx="603135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0FAC98C8-2444-4D4B-AFE5-B7A85DB484ED}"/>
              </a:ext>
            </a:extLst>
          </p:cNvPr>
          <p:cNvSpPr txBox="1"/>
          <p:nvPr/>
        </p:nvSpPr>
        <p:spPr>
          <a:xfrm>
            <a:off x="5724488" y="6316256"/>
            <a:ext cx="47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</a:t>
            </a:r>
            <a:r>
              <a:rPr lang="en-US" baseline="-25000" dirty="0">
                <a:solidFill>
                  <a:srgbClr val="FF0000"/>
                </a:solidFill>
              </a:rPr>
              <a:t>ex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32DD946-FDEC-0FCF-B498-6EAB5E3CE61B}"/>
              </a:ext>
            </a:extLst>
          </p:cNvPr>
          <p:cNvSpPr txBox="1"/>
          <p:nvPr/>
        </p:nvSpPr>
        <p:spPr>
          <a:xfrm>
            <a:off x="5724488" y="587159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  <a:r>
              <a:rPr lang="en-US" baseline="-25000" dirty="0"/>
              <a:t>LS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ABD43B3-CCD1-D181-E764-CCB5F10C8D43}"/>
              </a:ext>
            </a:extLst>
          </p:cNvPr>
          <p:cNvCxnSpPr>
            <a:cxnSpLocks/>
          </p:cNvCxnSpPr>
          <p:nvPr/>
        </p:nvCxnSpPr>
        <p:spPr>
          <a:xfrm>
            <a:off x="6160643" y="6081815"/>
            <a:ext cx="200209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9649FE6E-3E93-2178-C262-DE3264718AB9}"/>
              </a:ext>
            </a:extLst>
          </p:cNvPr>
          <p:cNvSpPr txBox="1"/>
          <p:nvPr/>
        </p:nvSpPr>
        <p:spPr>
          <a:xfrm>
            <a:off x="6399298" y="5779645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CAA1BD5-F9E0-3C02-C736-2187D07A4EA8}"/>
              </a:ext>
            </a:extLst>
          </p:cNvPr>
          <p:cNvCxnSpPr>
            <a:cxnSpLocks/>
          </p:cNvCxnSpPr>
          <p:nvPr/>
        </p:nvCxnSpPr>
        <p:spPr>
          <a:xfrm>
            <a:off x="8187259" y="6438547"/>
            <a:ext cx="200209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09F818B2-DF69-955E-5EA6-04466F455758}"/>
              </a:ext>
            </a:extLst>
          </p:cNvPr>
          <p:cNvSpPr txBox="1"/>
          <p:nvPr/>
        </p:nvSpPr>
        <p:spPr>
          <a:xfrm>
            <a:off x="9736483" y="6125088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3CB62AC-06A6-67DE-CA4D-53F7F4B81A4E}"/>
              </a:ext>
            </a:extLst>
          </p:cNvPr>
          <p:cNvCxnSpPr>
            <a:cxnSpLocks/>
          </p:cNvCxnSpPr>
          <p:nvPr/>
        </p:nvCxnSpPr>
        <p:spPr>
          <a:xfrm>
            <a:off x="10186209" y="6804274"/>
            <a:ext cx="200209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0B11002B-ABE0-B5C0-1B2D-24E1B28A4D6B}"/>
              </a:ext>
            </a:extLst>
          </p:cNvPr>
          <p:cNvSpPr txBox="1"/>
          <p:nvPr/>
        </p:nvSpPr>
        <p:spPr>
          <a:xfrm>
            <a:off x="10967789" y="6502104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H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10" name="MaxRate">
            <a:extLst>
              <a:ext uri="{FF2B5EF4-FFF2-40B4-BE49-F238E27FC236}">
                <a16:creationId xmlns:a16="http://schemas.microsoft.com/office/drawing/2014/main" id="{153BA92C-E3EE-49FA-F36B-92EA6EB8F405}"/>
              </a:ext>
            </a:extLst>
          </p:cNvPr>
          <p:cNvSpPr/>
          <p:nvPr/>
        </p:nvSpPr>
        <p:spPr>
          <a:xfrm>
            <a:off x="2253086" y="4304825"/>
            <a:ext cx="1645920" cy="365760"/>
          </a:xfrm>
          <a:prstGeom prst="rect">
            <a:avLst/>
          </a:prstGeom>
          <a:solidFill>
            <a:srgbClr val="FF6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MiddleRate">
            <a:extLst>
              <a:ext uri="{FF2B5EF4-FFF2-40B4-BE49-F238E27FC236}">
                <a16:creationId xmlns:a16="http://schemas.microsoft.com/office/drawing/2014/main" id="{F5DE71AA-E7C9-F51D-DBC2-DB93FA6AD0D7}"/>
              </a:ext>
            </a:extLst>
          </p:cNvPr>
          <p:cNvSpPr/>
          <p:nvPr/>
        </p:nvSpPr>
        <p:spPr>
          <a:xfrm>
            <a:off x="2253086" y="4672242"/>
            <a:ext cx="1645920" cy="731520"/>
          </a:xfrm>
          <a:prstGeom prst="rect">
            <a:avLst/>
          </a:prstGeom>
          <a:gradFill flip="none" rotWithShape="1">
            <a:gsLst>
              <a:gs pos="97000">
                <a:schemeClr val="bg1"/>
              </a:gs>
              <a:gs pos="0">
                <a:srgbClr val="FF6D6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NoFlow">
            <a:extLst>
              <a:ext uri="{FF2B5EF4-FFF2-40B4-BE49-F238E27FC236}">
                <a16:creationId xmlns:a16="http://schemas.microsoft.com/office/drawing/2014/main" id="{040EF532-0446-E982-87CB-060E87D69597}"/>
              </a:ext>
            </a:extLst>
          </p:cNvPr>
          <p:cNvSpPr/>
          <p:nvPr/>
        </p:nvSpPr>
        <p:spPr>
          <a:xfrm>
            <a:off x="2253086" y="5383649"/>
            <a:ext cx="1645920" cy="640080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5EF5A7E-2A15-F2D1-B437-9E5263496C8F}"/>
              </a:ext>
            </a:extLst>
          </p:cNvPr>
          <p:cNvGrpSpPr/>
          <p:nvPr/>
        </p:nvGrpSpPr>
        <p:grpSpPr>
          <a:xfrm>
            <a:off x="779815" y="3740639"/>
            <a:ext cx="3256177" cy="2650636"/>
            <a:chOff x="525820" y="3757572"/>
            <a:chExt cx="3256177" cy="265063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55B9EF1-2E24-190C-DB76-9B2F7C262D55}"/>
                </a:ext>
              </a:extLst>
            </p:cNvPr>
            <p:cNvSpPr txBox="1"/>
            <p:nvPr/>
          </p:nvSpPr>
          <p:spPr>
            <a:xfrm>
              <a:off x="1685782" y="3757572"/>
              <a:ext cx="20962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Flux out of aquifer (Q)</a:t>
              </a:r>
              <a:endParaRPr lang="en-US" sz="1600" baseline="-250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8ADDCBA-0579-7952-4B59-23EB35963EE0}"/>
                </a:ext>
              </a:extLst>
            </p:cNvPr>
            <p:cNvSpPr txBox="1"/>
            <p:nvPr/>
          </p:nvSpPr>
          <p:spPr>
            <a:xfrm rot="16200000">
              <a:off x="-194570" y="4902748"/>
              <a:ext cx="17793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Head in Aquifer (H)</a:t>
              </a:r>
              <a:endParaRPr lang="en-US" sz="1600" baseline="-250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709D660-6AA1-E078-6A26-D569387AB659}"/>
                </a:ext>
              </a:extLst>
            </p:cNvPr>
            <p:cNvSpPr txBox="1"/>
            <p:nvPr/>
          </p:nvSpPr>
          <p:spPr>
            <a:xfrm>
              <a:off x="2132032" y="4941310"/>
              <a:ext cx="877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Flux out</a:t>
              </a:r>
              <a:br>
                <a:rPr lang="en-US" sz="1200" dirty="0"/>
              </a:br>
              <a:r>
                <a:rPr lang="en-US" sz="1200" dirty="0"/>
                <a:t>of aquifer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D552C6A-CC56-B7E5-1CDF-BE438E12DFB0}"/>
                </a:ext>
              </a:extLst>
            </p:cNvPr>
            <p:cNvSpPr txBox="1"/>
            <p:nvPr/>
          </p:nvSpPr>
          <p:spPr>
            <a:xfrm>
              <a:off x="1699284" y="6038876"/>
              <a:ext cx="1672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 = </a:t>
              </a:r>
              <a:r>
                <a:rPr lang="en-US" dirty="0">
                  <a:solidFill>
                    <a:srgbClr val="6600FF"/>
                  </a:solidFill>
                </a:rPr>
                <a:t>slope of line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4842861-4ED9-7B73-AF2A-21D984A30AF4}"/>
                </a:ext>
              </a:extLst>
            </p:cNvPr>
            <p:cNvGrpSpPr/>
            <p:nvPr/>
          </p:nvGrpSpPr>
          <p:grpSpPr>
            <a:xfrm>
              <a:off x="2184310" y="3977732"/>
              <a:ext cx="1596578" cy="369332"/>
              <a:chOff x="2630629" y="3999504"/>
              <a:chExt cx="1596578" cy="369332"/>
            </a:xfrm>
          </p:grpSpPr>
          <p:sp>
            <p:nvSpPr>
              <p:cNvPr id="5122" name="TextBox 5121">
                <a:extLst>
                  <a:ext uri="{FF2B5EF4-FFF2-40B4-BE49-F238E27FC236}">
                    <a16:creationId xmlns:a16="http://schemas.microsoft.com/office/drawing/2014/main" id="{FA0BB534-A876-05DA-062C-A3F6388AF163}"/>
                  </a:ext>
                </a:extLst>
              </p:cNvPr>
              <p:cNvSpPr txBox="1"/>
              <p:nvPr/>
            </p:nvSpPr>
            <p:spPr>
              <a:xfrm>
                <a:off x="3938757" y="4010529"/>
                <a:ext cx="288450" cy="3472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  <a:endParaRPr lang="en-US" baseline="-25000" dirty="0"/>
              </a:p>
            </p:txBody>
          </p:sp>
          <p:sp>
            <p:nvSpPr>
              <p:cNvPr id="5123" name="TextBox 5122">
                <a:extLst>
                  <a:ext uri="{FF2B5EF4-FFF2-40B4-BE49-F238E27FC236}">
                    <a16:creationId xmlns:a16="http://schemas.microsoft.com/office/drawing/2014/main" id="{5C4CD9B9-4AF6-E5E9-617C-BE93334E61DB}"/>
                  </a:ext>
                </a:extLst>
              </p:cNvPr>
              <p:cNvSpPr txBox="1"/>
              <p:nvPr/>
            </p:nvSpPr>
            <p:spPr>
              <a:xfrm>
                <a:off x="2630629" y="3999504"/>
                <a:ext cx="704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◄ </a:t>
                </a:r>
                <a:r>
                  <a:rPr lang="en-US" dirty="0"/>
                  <a:t>-Q</a:t>
                </a:r>
                <a:endParaRPr lang="en-US" baseline="-25000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2D3C82B-5EA8-329A-0B65-A697F2987A5F}"/>
                </a:ext>
              </a:extLst>
            </p:cNvPr>
            <p:cNvGrpSpPr/>
            <p:nvPr/>
          </p:nvGrpSpPr>
          <p:grpSpPr>
            <a:xfrm>
              <a:off x="1981668" y="4299586"/>
              <a:ext cx="1661333" cy="1737360"/>
              <a:chOff x="4256897" y="4258160"/>
              <a:chExt cx="1661333" cy="1737360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08AACA28-4D7B-4445-E6E3-0D7B25FC43E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5044412" y="5126840"/>
                <a:ext cx="173736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C124347E-7C64-EFBF-F340-9D58A2AB923B}"/>
                  </a:ext>
                </a:extLst>
              </p:cNvPr>
              <p:cNvGrpSpPr/>
              <p:nvPr/>
            </p:nvGrpSpPr>
            <p:grpSpPr>
              <a:xfrm>
                <a:off x="4256897" y="4382058"/>
                <a:ext cx="1661333" cy="1297804"/>
                <a:chOff x="4256897" y="4382058"/>
                <a:chExt cx="1661333" cy="1297804"/>
              </a:xfrm>
            </p:grpSpPr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9761907F-2A0E-7065-41AF-CC27715E78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5079857" y="4546908"/>
                  <a:ext cx="0" cy="1645920"/>
                </a:xfrm>
                <a:prstGeom prst="lin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1857EF65-F852-033A-9715-767943E6B2F3}"/>
                    </a:ext>
                  </a:extLst>
                </p:cNvPr>
                <p:cNvSpPr txBox="1"/>
                <p:nvPr/>
              </p:nvSpPr>
              <p:spPr>
                <a:xfrm rot="10800000" flipV="1">
                  <a:off x="4256898" y="5372085"/>
                  <a:ext cx="138986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Extinction depth</a:t>
                  </a:r>
                  <a:endParaRPr lang="en-US" sz="1400" baseline="-25000" dirty="0"/>
                </a:p>
              </p:txBody>
            </p:sp>
            <p:cxnSp>
              <p:nvCxnSpPr>
                <p:cNvPr id="5120" name="Straight Connector 5119">
                  <a:extLst>
                    <a:ext uri="{FF2B5EF4-FFF2-40B4-BE49-F238E27FC236}">
                      <a16:creationId xmlns:a16="http://schemas.microsoft.com/office/drawing/2014/main" id="{B43BCDDF-AE27-905E-2BE2-6A0B875D46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5079857" y="3830489"/>
                  <a:ext cx="0" cy="1645920"/>
                </a:xfrm>
                <a:prstGeom prst="lin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21" name="TextBox 5120">
                  <a:extLst>
                    <a:ext uri="{FF2B5EF4-FFF2-40B4-BE49-F238E27FC236}">
                      <a16:creationId xmlns:a16="http://schemas.microsoft.com/office/drawing/2014/main" id="{565E5CDD-D2A1-D25F-63AB-057EB1CAE8B7}"/>
                    </a:ext>
                  </a:extLst>
                </p:cNvPr>
                <p:cNvSpPr txBox="1"/>
                <p:nvPr/>
              </p:nvSpPr>
              <p:spPr>
                <a:xfrm rot="10800000" flipV="1">
                  <a:off x="4812158" y="4382058"/>
                  <a:ext cx="1106072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1400" dirty="0"/>
                    <a:t>Land surface</a:t>
                  </a:r>
                  <a:endParaRPr lang="en-US" sz="1400" baseline="-25000" dirty="0"/>
                </a:p>
              </p:txBody>
            </p:sp>
          </p:grpSp>
        </p:grp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F2D9C29-1873-08F9-F5E4-1D85EB0B51A7}"/>
                </a:ext>
              </a:extLst>
            </p:cNvPr>
            <p:cNvSpPr/>
            <p:nvPr/>
          </p:nvSpPr>
          <p:spPr>
            <a:xfrm rot="16200000" flipV="1">
              <a:off x="2406351" y="4183558"/>
              <a:ext cx="1092510" cy="1346323"/>
            </a:xfrm>
            <a:custGeom>
              <a:avLst/>
              <a:gdLst>
                <a:gd name="connsiteX0" fmla="*/ 0 w 1786269"/>
                <a:gd name="connsiteY0" fmla="*/ 0 h 1190846"/>
                <a:gd name="connsiteX1" fmla="*/ 425302 w 1786269"/>
                <a:gd name="connsiteY1" fmla="*/ 10632 h 1190846"/>
                <a:gd name="connsiteX2" fmla="*/ 1148316 w 1786269"/>
                <a:gd name="connsiteY2" fmla="*/ 1190846 h 1190846"/>
                <a:gd name="connsiteX3" fmla="*/ 1786269 w 1786269"/>
                <a:gd name="connsiteY3" fmla="*/ 1190846 h 1190846"/>
                <a:gd name="connsiteX0" fmla="*/ 0 w 1360967"/>
                <a:gd name="connsiteY0" fmla="*/ 0 h 1180214"/>
                <a:gd name="connsiteX1" fmla="*/ 723014 w 1360967"/>
                <a:gd name="connsiteY1" fmla="*/ 1180214 h 1180214"/>
                <a:gd name="connsiteX2" fmla="*/ 1360967 w 1360967"/>
                <a:gd name="connsiteY2" fmla="*/ 1180214 h 1180214"/>
                <a:gd name="connsiteX0" fmla="*/ 0 w 1077938"/>
                <a:gd name="connsiteY0" fmla="*/ 0 h 1180214"/>
                <a:gd name="connsiteX1" fmla="*/ 723014 w 1077938"/>
                <a:gd name="connsiteY1" fmla="*/ 1180214 h 1180214"/>
                <a:gd name="connsiteX2" fmla="*/ 1077938 w 1077938"/>
                <a:gd name="connsiteY2" fmla="*/ 1161076 h 1180214"/>
                <a:gd name="connsiteX0" fmla="*/ 0 w 1074295"/>
                <a:gd name="connsiteY0" fmla="*/ 0 h 1189898"/>
                <a:gd name="connsiteX1" fmla="*/ 723014 w 1074295"/>
                <a:gd name="connsiteY1" fmla="*/ 1180214 h 1189898"/>
                <a:gd name="connsiteX2" fmla="*/ 1074295 w 1074295"/>
                <a:gd name="connsiteY2" fmla="*/ 1189898 h 1189898"/>
                <a:gd name="connsiteX0" fmla="*/ 0 w 1092510"/>
                <a:gd name="connsiteY0" fmla="*/ 0 h 1183493"/>
                <a:gd name="connsiteX1" fmla="*/ 723014 w 1092510"/>
                <a:gd name="connsiteY1" fmla="*/ 1180214 h 1183493"/>
                <a:gd name="connsiteX2" fmla="*/ 1092510 w 1092510"/>
                <a:gd name="connsiteY2" fmla="*/ 1183493 h 118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2510" h="1183493">
                  <a:moveTo>
                    <a:pt x="0" y="0"/>
                  </a:moveTo>
                  <a:lnTo>
                    <a:pt x="723014" y="1180214"/>
                  </a:lnTo>
                  <a:lnTo>
                    <a:pt x="1092510" y="1183493"/>
                  </a:lnTo>
                </a:path>
              </a:pathLst>
            </a:custGeom>
            <a:noFill/>
            <a:ln w="44450">
              <a:gradFill flip="none" rotWithShape="1">
                <a:gsLst>
                  <a:gs pos="96000">
                    <a:schemeClr val="accent1">
                      <a:lumMod val="5000"/>
                      <a:lumOff val="95000"/>
                    </a:schemeClr>
                  </a:gs>
                  <a:gs pos="55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0A77150-929B-0A9F-5BCF-2DFFB1F90EB8}"/>
                </a:ext>
              </a:extLst>
            </p:cNvPr>
            <p:cNvGrpSpPr/>
            <p:nvPr/>
          </p:nvGrpSpPr>
          <p:grpSpPr>
            <a:xfrm>
              <a:off x="756752" y="4235420"/>
              <a:ext cx="1301254" cy="1677969"/>
              <a:chOff x="756752" y="4235420"/>
              <a:chExt cx="1301254" cy="167796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33FBB85-7C4E-81C0-E5F9-02123CD76C99}"/>
                  </a:ext>
                </a:extLst>
              </p:cNvPr>
              <p:cNvSpPr txBox="1"/>
              <p:nvPr/>
            </p:nvSpPr>
            <p:spPr>
              <a:xfrm>
                <a:off x="756752" y="4889739"/>
                <a:ext cx="13012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H</a:t>
                </a:r>
                <a:r>
                  <a:rPr lang="en-US" baseline="-25000" dirty="0"/>
                  <a:t>ex </a:t>
                </a:r>
                <a:r>
                  <a:rPr lang="en-US" u="sng" dirty="0"/>
                  <a:t>&lt;</a:t>
                </a:r>
                <a:r>
                  <a:rPr lang="en-US" baseline="-25000" dirty="0"/>
                  <a:t> </a:t>
                </a:r>
                <a:r>
                  <a:rPr lang="en-US" dirty="0"/>
                  <a:t>H &lt; H</a:t>
                </a:r>
                <a:r>
                  <a:rPr lang="en-US" baseline="-25000" dirty="0"/>
                  <a:t>LS</a:t>
                </a:r>
                <a:endParaRPr lang="en-US" dirty="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E462487-DDA8-04CB-B8FD-F79C05377EDE}"/>
                  </a:ext>
                </a:extLst>
              </p:cNvPr>
              <p:cNvSpPr txBox="1"/>
              <p:nvPr/>
            </p:nvSpPr>
            <p:spPr>
              <a:xfrm>
                <a:off x="1221623" y="5544057"/>
                <a:ext cx="8363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H &lt; H</a:t>
                </a:r>
                <a:r>
                  <a:rPr lang="en-US" baseline="-25000" dirty="0"/>
                  <a:t>ex</a:t>
                </a:r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CC9A8DE-4BCE-F29D-710A-693E3957F747}"/>
                  </a:ext>
                </a:extLst>
              </p:cNvPr>
              <p:cNvSpPr txBox="1"/>
              <p:nvPr/>
            </p:nvSpPr>
            <p:spPr>
              <a:xfrm>
                <a:off x="1228933" y="4235420"/>
                <a:ext cx="8290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H </a:t>
                </a:r>
                <a:r>
                  <a:rPr lang="en-US" u="sng" dirty="0"/>
                  <a:t>&gt;</a:t>
                </a:r>
                <a:r>
                  <a:rPr lang="en-US" dirty="0"/>
                  <a:t> H</a:t>
                </a:r>
                <a:r>
                  <a:rPr lang="en-US" baseline="-25000" dirty="0"/>
                  <a:t>LS</a:t>
                </a:r>
                <a:endParaRPr lang="en-US" dirty="0"/>
              </a:p>
            </p:txBody>
          </p:sp>
        </p:grp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DB987D8-C6E0-BD24-E9B8-886FC8C8FB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637690" y="5443081"/>
              <a:ext cx="0" cy="548640"/>
            </a:xfrm>
            <a:prstGeom prst="line">
              <a:avLst/>
            </a:prstGeom>
            <a:ln w="47625">
              <a:solidFill>
                <a:schemeClr val="bg1"/>
              </a:solidFill>
              <a:prstDash val="solid"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13DD809-EB5A-4C5E-6C3B-806F3E491F86}"/>
              </a:ext>
            </a:extLst>
          </p:cNvPr>
          <p:cNvGrpSpPr/>
          <p:nvPr/>
        </p:nvGrpSpPr>
        <p:grpSpPr>
          <a:xfrm>
            <a:off x="10647821" y="6116315"/>
            <a:ext cx="1174601" cy="385790"/>
            <a:chOff x="-959556" y="2912533"/>
            <a:chExt cx="3499556" cy="298026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1F9BC8F-1DC2-6D1E-E1B6-E0EE1ADB2330}"/>
                </a:ext>
              </a:extLst>
            </p:cNvPr>
            <p:cNvSpPr/>
            <p:nvPr/>
          </p:nvSpPr>
          <p:spPr>
            <a:xfrm>
              <a:off x="-959556" y="2912533"/>
              <a:ext cx="1952978" cy="2088445"/>
            </a:xfrm>
            <a:custGeom>
              <a:avLst/>
              <a:gdLst>
                <a:gd name="csX0" fmla="*/ 1952978 w 1952978"/>
                <a:gd name="csY0" fmla="*/ 0 h 2088445"/>
                <a:gd name="csX1" fmla="*/ 1873956 w 1952978"/>
                <a:gd name="csY1" fmla="*/ 225778 h 2088445"/>
                <a:gd name="csX2" fmla="*/ 1591734 w 1952978"/>
                <a:gd name="csY2" fmla="*/ 395111 h 2088445"/>
                <a:gd name="csX3" fmla="*/ 1286934 w 1952978"/>
                <a:gd name="csY3" fmla="*/ 485423 h 2088445"/>
                <a:gd name="csX4" fmla="*/ 1128889 w 1952978"/>
                <a:gd name="csY4" fmla="*/ 711200 h 2088445"/>
                <a:gd name="csX5" fmla="*/ 1027289 w 1952978"/>
                <a:gd name="csY5" fmla="*/ 1016000 h 2088445"/>
                <a:gd name="csX6" fmla="*/ 801512 w 1952978"/>
                <a:gd name="csY6" fmla="*/ 1253067 h 2088445"/>
                <a:gd name="csX7" fmla="*/ 462845 w 1952978"/>
                <a:gd name="csY7" fmla="*/ 1388534 h 2088445"/>
                <a:gd name="csX8" fmla="*/ 270934 w 1952978"/>
                <a:gd name="csY8" fmla="*/ 1580445 h 2088445"/>
                <a:gd name="csX9" fmla="*/ 180623 w 1952978"/>
                <a:gd name="csY9" fmla="*/ 1828800 h 2088445"/>
                <a:gd name="csX10" fmla="*/ 0 w 1952978"/>
                <a:gd name="csY10" fmla="*/ 2088445 h 20884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952978" h="2088445">
                  <a:moveTo>
                    <a:pt x="1952978" y="0"/>
                  </a:moveTo>
                  <a:cubicBezTo>
                    <a:pt x="1943570" y="79963"/>
                    <a:pt x="1934163" y="159926"/>
                    <a:pt x="1873956" y="225778"/>
                  </a:cubicBezTo>
                  <a:cubicBezTo>
                    <a:pt x="1813749" y="291630"/>
                    <a:pt x="1689571" y="351837"/>
                    <a:pt x="1591734" y="395111"/>
                  </a:cubicBezTo>
                  <a:cubicBezTo>
                    <a:pt x="1493897" y="438385"/>
                    <a:pt x="1364075" y="432742"/>
                    <a:pt x="1286934" y="485423"/>
                  </a:cubicBezTo>
                  <a:cubicBezTo>
                    <a:pt x="1209793" y="538104"/>
                    <a:pt x="1172163" y="622771"/>
                    <a:pt x="1128889" y="711200"/>
                  </a:cubicBezTo>
                  <a:cubicBezTo>
                    <a:pt x="1085615" y="799630"/>
                    <a:pt x="1081852" y="925689"/>
                    <a:pt x="1027289" y="1016000"/>
                  </a:cubicBezTo>
                  <a:cubicBezTo>
                    <a:pt x="972726" y="1106311"/>
                    <a:pt x="895586" y="1190978"/>
                    <a:pt x="801512" y="1253067"/>
                  </a:cubicBezTo>
                  <a:cubicBezTo>
                    <a:pt x="707438" y="1315156"/>
                    <a:pt x="551275" y="1333971"/>
                    <a:pt x="462845" y="1388534"/>
                  </a:cubicBezTo>
                  <a:cubicBezTo>
                    <a:pt x="374415" y="1443097"/>
                    <a:pt x="317971" y="1507067"/>
                    <a:pt x="270934" y="1580445"/>
                  </a:cubicBezTo>
                  <a:cubicBezTo>
                    <a:pt x="223897" y="1653823"/>
                    <a:pt x="225779" y="1744133"/>
                    <a:pt x="180623" y="1828800"/>
                  </a:cubicBezTo>
                  <a:cubicBezTo>
                    <a:pt x="135467" y="1913467"/>
                    <a:pt x="67733" y="2000956"/>
                    <a:pt x="0" y="20884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56D52D9-2451-48C9-1C64-86958E55607F}"/>
                </a:ext>
              </a:extLst>
            </p:cNvPr>
            <p:cNvSpPr/>
            <p:nvPr/>
          </p:nvSpPr>
          <p:spPr>
            <a:xfrm>
              <a:off x="-349956" y="3635022"/>
              <a:ext cx="541867" cy="406400"/>
            </a:xfrm>
            <a:custGeom>
              <a:avLst/>
              <a:gdLst>
                <a:gd name="csX0" fmla="*/ 541867 w 541867"/>
                <a:gd name="csY0" fmla="*/ 0 h 406400"/>
                <a:gd name="csX1" fmla="*/ 259645 w 541867"/>
                <a:gd name="csY1" fmla="*/ 45156 h 406400"/>
                <a:gd name="csX2" fmla="*/ 101600 w 541867"/>
                <a:gd name="csY2" fmla="*/ 214489 h 406400"/>
                <a:gd name="csX3" fmla="*/ 0 w 541867"/>
                <a:gd name="csY3" fmla="*/ 406400 h 4064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541867" h="406400">
                  <a:moveTo>
                    <a:pt x="541867" y="0"/>
                  </a:moveTo>
                  <a:cubicBezTo>
                    <a:pt x="437445" y="4704"/>
                    <a:pt x="333023" y="9408"/>
                    <a:pt x="259645" y="45156"/>
                  </a:cubicBezTo>
                  <a:cubicBezTo>
                    <a:pt x="186267" y="80904"/>
                    <a:pt x="144874" y="154282"/>
                    <a:pt x="101600" y="214489"/>
                  </a:cubicBezTo>
                  <a:cubicBezTo>
                    <a:pt x="58326" y="274696"/>
                    <a:pt x="29163" y="340548"/>
                    <a:pt x="0" y="406400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423D519-B47E-B185-A946-CDEA2E0CD077}"/>
                </a:ext>
              </a:extLst>
            </p:cNvPr>
            <p:cNvSpPr/>
            <p:nvPr/>
          </p:nvSpPr>
          <p:spPr>
            <a:xfrm>
              <a:off x="-395111" y="4176889"/>
              <a:ext cx="259644" cy="462844"/>
            </a:xfrm>
            <a:custGeom>
              <a:avLst/>
              <a:gdLst>
                <a:gd name="csX0" fmla="*/ 259644 w 259644"/>
                <a:gd name="csY0" fmla="*/ 0 h 462844"/>
                <a:gd name="csX1" fmla="*/ 191911 w 259644"/>
                <a:gd name="csY1" fmla="*/ 248355 h 462844"/>
                <a:gd name="csX2" fmla="*/ 101600 w 259644"/>
                <a:gd name="csY2" fmla="*/ 372533 h 462844"/>
                <a:gd name="csX3" fmla="*/ 0 w 259644"/>
                <a:gd name="csY3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259644" h="462844">
                  <a:moveTo>
                    <a:pt x="259644" y="0"/>
                  </a:moveTo>
                  <a:cubicBezTo>
                    <a:pt x="238948" y="93133"/>
                    <a:pt x="218252" y="186266"/>
                    <a:pt x="191911" y="248355"/>
                  </a:cubicBezTo>
                  <a:cubicBezTo>
                    <a:pt x="165570" y="310444"/>
                    <a:pt x="133585" y="336785"/>
                    <a:pt x="101600" y="372533"/>
                  </a:cubicBezTo>
                  <a:cubicBezTo>
                    <a:pt x="69615" y="408281"/>
                    <a:pt x="34807" y="435562"/>
                    <a:pt x="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5DCA3A3-37FF-AD3F-4E9F-9C9C2493A182}"/>
                </a:ext>
              </a:extLst>
            </p:cNvPr>
            <p:cNvSpPr/>
            <p:nvPr/>
          </p:nvSpPr>
          <p:spPr>
            <a:xfrm>
              <a:off x="799787" y="3138311"/>
              <a:ext cx="125902" cy="587022"/>
            </a:xfrm>
            <a:custGeom>
              <a:avLst/>
              <a:gdLst>
                <a:gd name="csX0" fmla="*/ 125902 w 125902"/>
                <a:gd name="csY0" fmla="*/ 0 h 587022"/>
                <a:gd name="csX1" fmla="*/ 1724 w 125902"/>
                <a:gd name="csY1" fmla="*/ 304800 h 587022"/>
                <a:gd name="csX2" fmla="*/ 58169 w 125902"/>
                <a:gd name="csY2" fmla="*/ 508000 h 587022"/>
                <a:gd name="csX3" fmla="*/ 125902 w 125902"/>
                <a:gd name="csY3" fmla="*/ 587022 h 5870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5902" h="587022">
                  <a:moveTo>
                    <a:pt x="125902" y="0"/>
                  </a:moveTo>
                  <a:cubicBezTo>
                    <a:pt x="69457" y="110066"/>
                    <a:pt x="13013" y="220133"/>
                    <a:pt x="1724" y="304800"/>
                  </a:cubicBezTo>
                  <a:cubicBezTo>
                    <a:pt x="-9565" y="389467"/>
                    <a:pt x="37473" y="460963"/>
                    <a:pt x="58169" y="508000"/>
                  </a:cubicBezTo>
                  <a:cubicBezTo>
                    <a:pt x="78865" y="555037"/>
                    <a:pt x="102383" y="571029"/>
                    <a:pt x="125902" y="587022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3472E2D-232D-841C-D317-1097E353DED2}"/>
                </a:ext>
              </a:extLst>
            </p:cNvPr>
            <p:cNvSpPr/>
            <p:nvPr/>
          </p:nvSpPr>
          <p:spPr>
            <a:xfrm>
              <a:off x="701438" y="3499556"/>
              <a:ext cx="122651" cy="677333"/>
            </a:xfrm>
            <a:custGeom>
              <a:avLst/>
              <a:gdLst>
                <a:gd name="csX0" fmla="*/ 122651 w 122651"/>
                <a:gd name="csY0" fmla="*/ 0 h 677333"/>
                <a:gd name="csX1" fmla="*/ 9762 w 122651"/>
                <a:gd name="csY1" fmla="*/ 270933 h 677333"/>
                <a:gd name="csX2" fmla="*/ 9762 w 122651"/>
                <a:gd name="csY2" fmla="*/ 462844 h 677333"/>
                <a:gd name="csX3" fmla="*/ 43629 w 122651"/>
                <a:gd name="csY3" fmla="*/ 677333 h 6773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2651" h="677333">
                  <a:moveTo>
                    <a:pt x="122651" y="0"/>
                  </a:moveTo>
                  <a:cubicBezTo>
                    <a:pt x="75614" y="96896"/>
                    <a:pt x="28577" y="193792"/>
                    <a:pt x="9762" y="270933"/>
                  </a:cubicBezTo>
                  <a:cubicBezTo>
                    <a:pt x="-9053" y="348074"/>
                    <a:pt x="4118" y="395111"/>
                    <a:pt x="9762" y="462844"/>
                  </a:cubicBezTo>
                  <a:cubicBezTo>
                    <a:pt x="15406" y="530577"/>
                    <a:pt x="29517" y="603955"/>
                    <a:pt x="43629" y="67733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176B59A-01FD-D5B5-E73A-C13DA6B11E06}"/>
                </a:ext>
              </a:extLst>
            </p:cNvPr>
            <p:cNvSpPr/>
            <p:nvPr/>
          </p:nvSpPr>
          <p:spPr>
            <a:xfrm>
              <a:off x="979543" y="3014133"/>
              <a:ext cx="1267766" cy="970845"/>
            </a:xfrm>
            <a:custGeom>
              <a:avLst/>
              <a:gdLst>
                <a:gd name="csX0" fmla="*/ 2590 w 1267766"/>
                <a:gd name="csY0" fmla="*/ 0 h 970845"/>
                <a:gd name="csX1" fmla="*/ 92901 w 1267766"/>
                <a:gd name="csY1" fmla="*/ 203200 h 970845"/>
                <a:gd name="csX2" fmla="*/ 612190 w 1267766"/>
                <a:gd name="csY2" fmla="*/ 406400 h 970845"/>
                <a:gd name="csX3" fmla="*/ 758946 w 1267766"/>
                <a:gd name="csY3" fmla="*/ 587023 h 970845"/>
                <a:gd name="csX4" fmla="*/ 1041168 w 1267766"/>
                <a:gd name="csY4" fmla="*/ 654756 h 970845"/>
                <a:gd name="csX5" fmla="*/ 1233079 w 1267766"/>
                <a:gd name="csY5" fmla="*/ 869245 h 970845"/>
                <a:gd name="csX6" fmla="*/ 1266946 w 1267766"/>
                <a:gd name="csY6" fmla="*/ 970845 h 9708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267766" h="970845">
                  <a:moveTo>
                    <a:pt x="2590" y="0"/>
                  </a:moveTo>
                  <a:cubicBezTo>
                    <a:pt x="-3055" y="67733"/>
                    <a:pt x="-8699" y="135467"/>
                    <a:pt x="92901" y="203200"/>
                  </a:cubicBezTo>
                  <a:cubicBezTo>
                    <a:pt x="194501" y="270933"/>
                    <a:pt x="501183" y="342430"/>
                    <a:pt x="612190" y="406400"/>
                  </a:cubicBezTo>
                  <a:cubicBezTo>
                    <a:pt x="723197" y="470370"/>
                    <a:pt x="687450" y="545630"/>
                    <a:pt x="758946" y="587023"/>
                  </a:cubicBezTo>
                  <a:cubicBezTo>
                    <a:pt x="830442" y="628416"/>
                    <a:pt x="962146" y="607719"/>
                    <a:pt x="1041168" y="654756"/>
                  </a:cubicBezTo>
                  <a:cubicBezTo>
                    <a:pt x="1120190" y="701793"/>
                    <a:pt x="1195449" y="816564"/>
                    <a:pt x="1233079" y="869245"/>
                  </a:cubicBezTo>
                  <a:cubicBezTo>
                    <a:pt x="1270709" y="921927"/>
                    <a:pt x="1268827" y="946386"/>
                    <a:pt x="1266946" y="9708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F419DA2-C3FC-2D66-7F59-29547D6BAD35}"/>
                </a:ext>
              </a:extLst>
            </p:cNvPr>
            <p:cNvSpPr/>
            <p:nvPr/>
          </p:nvSpPr>
          <p:spPr>
            <a:xfrm>
              <a:off x="1715911" y="3612444"/>
              <a:ext cx="824089" cy="790223"/>
            </a:xfrm>
            <a:custGeom>
              <a:avLst/>
              <a:gdLst>
                <a:gd name="csX0" fmla="*/ 0 w 824089"/>
                <a:gd name="csY0" fmla="*/ 0 h 790223"/>
                <a:gd name="csX1" fmla="*/ 45156 w 824089"/>
                <a:gd name="csY1" fmla="*/ 248356 h 790223"/>
                <a:gd name="csX2" fmla="*/ 191911 w 824089"/>
                <a:gd name="csY2" fmla="*/ 428978 h 790223"/>
                <a:gd name="csX3" fmla="*/ 338667 w 824089"/>
                <a:gd name="csY3" fmla="*/ 553156 h 790223"/>
                <a:gd name="csX4" fmla="*/ 609600 w 824089"/>
                <a:gd name="csY4" fmla="*/ 632178 h 790223"/>
                <a:gd name="csX5" fmla="*/ 824089 w 824089"/>
                <a:gd name="csY5" fmla="*/ 790223 h 7902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824089" h="790223">
                  <a:moveTo>
                    <a:pt x="0" y="0"/>
                  </a:moveTo>
                  <a:cubicBezTo>
                    <a:pt x="6585" y="88430"/>
                    <a:pt x="13171" y="176860"/>
                    <a:pt x="45156" y="248356"/>
                  </a:cubicBezTo>
                  <a:cubicBezTo>
                    <a:pt x="77141" y="319852"/>
                    <a:pt x="142993" y="378178"/>
                    <a:pt x="191911" y="428978"/>
                  </a:cubicBezTo>
                  <a:cubicBezTo>
                    <a:pt x="240830" y="479778"/>
                    <a:pt x="269052" y="519289"/>
                    <a:pt x="338667" y="553156"/>
                  </a:cubicBezTo>
                  <a:cubicBezTo>
                    <a:pt x="408282" y="587023"/>
                    <a:pt x="528696" y="592667"/>
                    <a:pt x="609600" y="632178"/>
                  </a:cubicBezTo>
                  <a:cubicBezTo>
                    <a:pt x="690504" y="671689"/>
                    <a:pt x="757296" y="730956"/>
                    <a:pt x="824089" y="7902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C93BE5-D411-4E80-9F7C-8EC47E286F6C}"/>
                </a:ext>
              </a:extLst>
            </p:cNvPr>
            <p:cNvSpPr/>
            <p:nvPr/>
          </p:nvSpPr>
          <p:spPr>
            <a:xfrm>
              <a:off x="2077156" y="4176889"/>
              <a:ext cx="203200" cy="462844"/>
            </a:xfrm>
            <a:custGeom>
              <a:avLst/>
              <a:gdLst>
                <a:gd name="csX0" fmla="*/ 0 w 203200"/>
                <a:gd name="csY0" fmla="*/ 0 h 462844"/>
                <a:gd name="csX1" fmla="*/ 45155 w 203200"/>
                <a:gd name="csY1" fmla="*/ 225778 h 462844"/>
                <a:gd name="csX2" fmla="*/ 203200 w 203200"/>
                <a:gd name="csY2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203200" h="462844">
                  <a:moveTo>
                    <a:pt x="0" y="0"/>
                  </a:moveTo>
                  <a:cubicBezTo>
                    <a:pt x="5644" y="74318"/>
                    <a:pt x="11288" y="148637"/>
                    <a:pt x="45155" y="225778"/>
                  </a:cubicBezTo>
                  <a:cubicBezTo>
                    <a:pt x="79022" y="302919"/>
                    <a:pt x="141111" y="382881"/>
                    <a:pt x="20320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EC703A5-C03C-F1ED-7526-10ABAA82512E}"/>
                </a:ext>
              </a:extLst>
            </p:cNvPr>
            <p:cNvSpPr/>
            <p:nvPr/>
          </p:nvSpPr>
          <p:spPr>
            <a:xfrm>
              <a:off x="1117600" y="3262489"/>
              <a:ext cx="327378" cy="1309511"/>
            </a:xfrm>
            <a:custGeom>
              <a:avLst/>
              <a:gdLst>
                <a:gd name="csX0" fmla="*/ 0 w 327378"/>
                <a:gd name="csY0" fmla="*/ 0 h 1309511"/>
                <a:gd name="csX1" fmla="*/ 33867 w 327378"/>
                <a:gd name="csY1" fmla="*/ 304800 h 1309511"/>
                <a:gd name="csX2" fmla="*/ 112889 w 327378"/>
                <a:gd name="csY2" fmla="*/ 553155 h 1309511"/>
                <a:gd name="csX3" fmla="*/ 169333 w 327378"/>
                <a:gd name="csY3" fmla="*/ 824089 h 1309511"/>
                <a:gd name="csX4" fmla="*/ 248356 w 327378"/>
                <a:gd name="csY4" fmla="*/ 1004711 h 1309511"/>
                <a:gd name="csX5" fmla="*/ 304800 w 327378"/>
                <a:gd name="csY5" fmla="*/ 1162755 h 1309511"/>
                <a:gd name="csX6" fmla="*/ 327378 w 327378"/>
                <a:gd name="csY6" fmla="*/ 1309511 h 130951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27378" h="1309511">
                  <a:moveTo>
                    <a:pt x="0" y="0"/>
                  </a:moveTo>
                  <a:cubicBezTo>
                    <a:pt x="7526" y="106304"/>
                    <a:pt x="15052" y="212608"/>
                    <a:pt x="33867" y="304800"/>
                  </a:cubicBezTo>
                  <a:cubicBezTo>
                    <a:pt x="52682" y="396992"/>
                    <a:pt x="90311" y="466607"/>
                    <a:pt x="112889" y="553155"/>
                  </a:cubicBezTo>
                  <a:cubicBezTo>
                    <a:pt x="135467" y="639703"/>
                    <a:pt x="146755" y="748830"/>
                    <a:pt x="169333" y="824089"/>
                  </a:cubicBezTo>
                  <a:cubicBezTo>
                    <a:pt x="191911" y="899348"/>
                    <a:pt x="225778" y="948267"/>
                    <a:pt x="248356" y="1004711"/>
                  </a:cubicBezTo>
                  <a:cubicBezTo>
                    <a:pt x="270934" y="1061155"/>
                    <a:pt x="291630" y="1111955"/>
                    <a:pt x="304800" y="1162755"/>
                  </a:cubicBezTo>
                  <a:cubicBezTo>
                    <a:pt x="317970" y="1213555"/>
                    <a:pt x="322674" y="1261533"/>
                    <a:pt x="327378" y="1309511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3D04C9-3ACB-C0D9-F434-61D6077740D3}"/>
                </a:ext>
              </a:extLst>
            </p:cNvPr>
            <p:cNvSpPr/>
            <p:nvPr/>
          </p:nvSpPr>
          <p:spPr>
            <a:xfrm>
              <a:off x="947581" y="3702756"/>
              <a:ext cx="249041" cy="2190044"/>
            </a:xfrm>
            <a:custGeom>
              <a:avLst/>
              <a:gdLst>
                <a:gd name="csX0" fmla="*/ 249041 w 249041"/>
                <a:gd name="csY0" fmla="*/ 0 h 2190044"/>
                <a:gd name="csX1" fmla="*/ 90997 w 249041"/>
                <a:gd name="csY1" fmla="*/ 259644 h 2190044"/>
                <a:gd name="csX2" fmla="*/ 686 w 249041"/>
                <a:gd name="csY2" fmla="*/ 553155 h 2190044"/>
                <a:gd name="csX3" fmla="*/ 57130 w 249041"/>
                <a:gd name="csY3" fmla="*/ 812800 h 2190044"/>
                <a:gd name="csX4" fmla="*/ 192597 w 249041"/>
                <a:gd name="csY4" fmla="*/ 1095022 h 2190044"/>
                <a:gd name="csX5" fmla="*/ 147441 w 249041"/>
                <a:gd name="csY5" fmla="*/ 1388533 h 2190044"/>
                <a:gd name="csX6" fmla="*/ 90997 w 249041"/>
                <a:gd name="csY6" fmla="*/ 1614311 h 2190044"/>
                <a:gd name="csX7" fmla="*/ 57130 w 249041"/>
                <a:gd name="csY7" fmla="*/ 1873955 h 2190044"/>
                <a:gd name="csX8" fmla="*/ 79708 w 249041"/>
                <a:gd name="csY8" fmla="*/ 2099733 h 2190044"/>
                <a:gd name="csX9" fmla="*/ 124863 w 249041"/>
                <a:gd name="csY9" fmla="*/ 2190044 h 21900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49041" h="2190044">
                  <a:moveTo>
                    <a:pt x="249041" y="0"/>
                  </a:moveTo>
                  <a:cubicBezTo>
                    <a:pt x="190715" y="83726"/>
                    <a:pt x="132389" y="167452"/>
                    <a:pt x="90997" y="259644"/>
                  </a:cubicBezTo>
                  <a:cubicBezTo>
                    <a:pt x="49605" y="351836"/>
                    <a:pt x="6330" y="460962"/>
                    <a:pt x="686" y="553155"/>
                  </a:cubicBezTo>
                  <a:cubicBezTo>
                    <a:pt x="-4959" y="645348"/>
                    <a:pt x="25145" y="722489"/>
                    <a:pt x="57130" y="812800"/>
                  </a:cubicBezTo>
                  <a:cubicBezTo>
                    <a:pt x="89115" y="903111"/>
                    <a:pt x="177545" y="999067"/>
                    <a:pt x="192597" y="1095022"/>
                  </a:cubicBezTo>
                  <a:cubicBezTo>
                    <a:pt x="207649" y="1190977"/>
                    <a:pt x="164374" y="1301985"/>
                    <a:pt x="147441" y="1388533"/>
                  </a:cubicBezTo>
                  <a:cubicBezTo>
                    <a:pt x="130508" y="1475081"/>
                    <a:pt x="106049" y="1533407"/>
                    <a:pt x="90997" y="1614311"/>
                  </a:cubicBezTo>
                  <a:cubicBezTo>
                    <a:pt x="75945" y="1695215"/>
                    <a:pt x="59011" y="1793051"/>
                    <a:pt x="57130" y="1873955"/>
                  </a:cubicBezTo>
                  <a:cubicBezTo>
                    <a:pt x="55249" y="1954859"/>
                    <a:pt x="68419" y="2047052"/>
                    <a:pt x="79708" y="2099733"/>
                  </a:cubicBezTo>
                  <a:cubicBezTo>
                    <a:pt x="90997" y="2152414"/>
                    <a:pt x="107930" y="2171229"/>
                    <a:pt x="124863" y="21900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2F4D21E-337E-559D-F0A3-F5B51B8BBA56}"/>
                </a:ext>
              </a:extLst>
            </p:cNvPr>
            <p:cNvSpPr/>
            <p:nvPr/>
          </p:nvSpPr>
          <p:spPr>
            <a:xfrm>
              <a:off x="829734" y="4334933"/>
              <a:ext cx="141110" cy="688623"/>
            </a:xfrm>
            <a:custGeom>
              <a:avLst/>
              <a:gdLst>
                <a:gd name="csX0" fmla="*/ 141110 w 141110"/>
                <a:gd name="csY0" fmla="*/ 0 h 688623"/>
                <a:gd name="csX1" fmla="*/ 50799 w 141110"/>
                <a:gd name="csY1" fmla="*/ 169334 h 688623"/>
                <a:gd name="csX2" fmla="*/ 5644 w 141110"/>
                <a:gd name="csY2" fmla="*/ 361245 h 688623"/>
                <a:gd name="csX3" fmla="*/ 5644 w 141110"/>
                <a:gd name="csY3" fmla="*/ 564445 h 688623"/>
                <a:gd name="csX4" fmla="*/ 50799 w 141110"/>
                <a:gd name="csY4" fmla="*/ 688623 h 6886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1110" h="688623">
                  <a:moveTo>
                    <a:pt x="141110" y="0"/>
                  </a:moveTo>
                  <a:cubicBezTo>
                    <a:pt x="107243" y="54563"/>
                    <a:pt x="73377" y="109127"/>
                    <a:pt x="50799" y="169334"/>
                  </a:cubicBezTo>
                  <a:cubicBezTo>
                    <a:pt x="28221" y="229541"/>
                    <a:pt x="13170" y="295393"/>
                    <a:pt x="5644" y="361245"/>
                  </a:cubicBezTo>
                  <a:cubicBezTo>
                    <a:pt x="-1882" y="427097"/>
                    <a:pt x="-1882" y="509882"/>
                    <a:pt x="5644" y="564445"/>
                  </a:cubicBezTo>
                  <a:cubicBezTo>
                    <a:pt x="13170" y="619008"/>
                    <a:pt x="31984" y="653815"/>
                    <a:pt x="50799" y="6886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92188CC-C4C1-CEAE-0F00-9F61C496E145}"/>
                </a:ext>
              </a:extLst>
            </p:cNvPr>
            <p:cNvSpPr/>
            <p:nvPr/>
          </p:nvSpPr>
          <p:spPr>
            <a:xfrm>
              <a:off x="1128889" y="5023556"/>
              <a:ext cx="158332" cy="632177"/>
            </a:xfrm>
            <a:custGeom>
              <a:avLst/>
              <a:gdLst>
                <a:gd name="csX0" fmla="*/ 0 w 158332"/>
                <a:gd name="csY0" fmla="*/ 0 h 632177"/>
                <a:gd name="csX1" fmla="*/ 101600 w 158332"/>
                <a:gd name="csY1" fmla="*/ 112888 h 632177"/>
                <a:gd name="csX2" fmla="*/ 158044 w 158332"/>
                <a:gd name="csY2" fmla="*/ 451555 h 632177"/>
                <a:gd name="csX3" fmla="*/ 79022 w 158332"/>
                <a:gd name="csY3" fmla="*/ 632177 h 6321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58332" h="632177">
                  <a:moveTo>
                    <a:pt x="0" y="0"/>
                  </a:moveTo>
                  <a:cubicBezTo>
                    <a:pt x="37629" y="18814"/>
                    <a:pt x="75259" y="37629"/>
                    <a:pt x="101600" y="112888"/>
                  </a:cubicBezTo>
                  <a:cubicBezTo>
                    <a:pt x="127941" y="188147"/>
                    <a:pt x="161807" y="365007"/>
                    <a:pt x="158044" y="451555"/>
                  </a:cubicBezTo>
                  <a:cubicBezTo>
                    <a:pt x="154281" y="538103"/>
                    <a:pt x="116651" y="585140"/>
                    <a:pt x="79022" y="632177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80A0FF4-DF3E-7CBB-4FD6-82937ADE0F5F}"/>
              </a:ext>
            </a:extLst>
          </p:cNvPr>
          <p:cNvGrpSpPr/>
          <p:nvPr/>
        </p:nvGrpSpPr>
        <p:grpSpPr>
          <a:xfrm>
            <a:off x="8501371" y="6121160"/>
            <a:ext cx="1174601" cy="385790"/>
            <a:chOff x="-959556" y="2912533"/>
            <a:chExt cx="3499556" cy="298026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A2D1A71-03F7-0E28-49E9-1B1E65996DC6}"/>
                </a:ext>
              </a:extLst>
            </p:cNvPr>
            <p:cNvSpPr/>
            <p:nvPr/>
          </p:nvSpPr>
          <p:spPr>
            <a:xfrm>
              <a:off x="-959556" y="2912533"/>
              <a:ext cx="1952978" cy="2088445"/>
            </a:xfrm>
            <a:custGeom>
              <a:avLst/>
              <a:gdLst>
                <a:gd name="csX0" fmla="*/ 1952978 w 1952978"/>
                <a:gd name="csY0" fmla="*/ 0 h 2088445"/>
                <a:gd name="csX1" fmla="*/ 1873956 w 1952978"/>
                <a:gd name="csY1" fmla="*/ 225778 h 2088445"/>
                <a:gd name="csX2" fmla="*/ 1591734 w 1952978"/>
                <a:gd name="csY2" fmla="*/ 395111 h 2088445"/>
                <a:gd name="csX3" fmla="*/ 1286934 w 1952978"/>
                <a:gd name="csY3" fmla="*/ 485423 h 2088445"/>
                <a:gd name="csX4" fmla="*/ 1128889 w 1952978"/>
                <a:gd name="csY4" fmla="*/ 711200 h 2088445"/>
                <a:gd name="csX5" fmla="*/ 1027289 w 1952978"/>
                <a:gd name="csY5" fmla="*/ 1016000 h 2088445"/>
                <a:gd name="csX6" fmla="*/ 801512 w 1952978"/>
                <a:gd name="csY6" fmla="*/ 1253067 h 2088445"/>
                <a:gd name="csX7" fmla="*/ 462845 w 1952978"/>
                <a:gd name="csY7" fmla="*/ 1388534 h 2088445"/>
                <a:gd name="csX8" fmla="*/ 270934 w 1952978"/>
                <a:gd name="csY8" fmla="*/ 1580445 h 2088445"/>
                <a:gd name="csX9" fmla="*/ 180623 w 1952978"/>
                <a:gd name="csY9" fmla="*/ 1828800 h 2088445"/>
                <a:gd name="csX10" fmla="*/ 0 w 1952978"/>
                <a:gd name="csY10" fmla="*/ 2088445 h 20884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952978" h="2088445">
                  <a:moveTo>
                    <a:pt x="1952978" y="0"/>
                  </a:moveTo>
                  <a:cubicBezTo>
                    <a:pt x="1943570" y="79963"/>
                    <a:pt x="1934163" y="159926"/>
                    <a:pt x="1873956" y="225778"/>
                  </a:cubicBezTo>
                  <a:cubicBezTo>
                    <a:pt x="1813749" y="291630"/>
                    <a:pt x="1689571" y="351837"/>
                    <a:pt x="1591734" y="395111"/>
                  </a:cubicBezTo>
                  <a:cubicBezTo>
                    <a:pt x="1493897" y="438385"/>
                    <a:pt x="1364075" y="432742"/>
                    <a:pt x="1286934" y="485423"/>
                  </a:cubicBezTo>
                  <a:cubicBezTo>
                    <a:pt x="1209793" y="538104"/>
                    <a:pt x="1172163" y="622771"/>
                    <a:pt x="1128889" y="711200"/>
                  </a:cubicBezTo>
                  <a:cubicBezTo>
                    <a:pt x="1085615" y="799630"/>
                    <a:pt x="1081852" y="925689"/>
                    <a:pt x="1027289" y="1016000"/>
                  </a:cubicBezTo>
                  <a:cubicBezTo>
                    <a:pt x="972726" y="1106311"/>
                    <a:pt x="895586" y="1190978"/>
                    <a:pt x="801512" y="1253067"/>
                  </a:cubicBezTo>
                  <a:cubicBezTo>
                    <a:pt x="707438" y="1315156"/>
                    <a:pt x="551275" y="1333971"/>
                    <a:pt x="462845" y="1388534"/>
                  </a:cubicBezTo>
                  <a:cubicBezTo>
                    <a:pt x="374415" y="1443097"/>
                    <a:pt x="317971" y="1507067"/>
                    <a:pt x="270934" y="1580445"/>
                  </a:cubicBezTo>
                  <a:cubicBezTo>
                    <a:pt x="223897" y="1653823"/>
                    <a:pt x="225779" y="1744133"/>
                    <a:pt x="180623" y="1828800"/>
                  </a:cubicBezTo>
                  <a:cubicBezTo>
                    <a:pt x="135467" y="1913467"/>
                    <a:pt x="67733" y="2000956"/>
                    <a:pt x="0" y="20884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1BDBD81-4DC0-AD75-5F67-618444DFE1DF}"/>
                </a:ext>
              </a:extLst>
            </p:cNvPr>
            <p:cNvSpPr/>
            <p:nvPr/>
          </p:nvSpPr>
          <p:spPr>
            <a:xfrm>
              <a:off x="-349956" y="3635022"/>
              <a:ext cx="541867" cy="406400"/>
            </a:xfrm>
            <a:custGeom>
              <a:avLst/>
              <a:gdLst>
                <a:gd name="csX0" fmla="*/ 541867 w 541867"/>
                <a:gd name="csY0" fmla="*/ 0 h 406400"/>
                <a:gd name="csX1" fmla="*/ 259645 w 541867"/>
                <a:gd name="csY1" fmla="*/ 45156 h 406400"/>
                <a:gd name="csX2" fmla="*/ 101600 w 541867"/>
                <a:gd name="csY2" fmla="*/ 214489 h 406400"/>
                <a:gd name="csX3" fmla="*/ 0 w 541867"/>
                <a:gd name="csY3" fmla="*/ 406400 h 4064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541867" h="406400">
                  <a:moveTo>
                    <a:pt x="541867" y="0"/>
                  </a:moveTo>
                  <a:cubicBezTo>
                    <a:pt x="437445" y="4704"/>
                    <a:pt x="333023" y="9408"/>
                    <a:pt x="259645" y="45156"/>
                  </a:cubicBezTo>
                  <a:cubicBezTo>
                    <a:pt x="186267" y="80904"/>
                    <a:pt x="144874" y="154282"/>
                    <a:pt x="101600" y="214489"/>
                  </a:cubicBezTo>
                  <a:cubicBezTo>
                    <a:pt x="58326" y="274696"/>
                    <a:pt x="29163" y="340548"/>
                    <a:pt x="0" y="406400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9C4A0C5-3023-C9CC-61DB-585B3C1AB6FE}"/>
                </a:ext>
              </a:extLst>
            </p:cNvPr>
            <p:cNvSpPr/>
            <p:nvPr/>
          </p:nvSpPr>
          <p:spPr>
            <a:xfrm>
              <a:off x="-395111" y="4176889"/>
              <a:ext cx="259644" cy="462844"/>
            </a:xfrm>
            <a:custGeom>
              <a:avLst/>
              <a:gdLst>
                <a:gd name="csX0" fmla="*/ 259644 w 259644"/>
                <a:gd name="csY0" fmla="*/ 0 h 462844"/>
                <a:gd name="csX1" fmla="*/ 191911 w 259644"/>
                <a:gd name="csY1" fmla="*/ 248355 h 462844"/>
                <a:gd name="csX2" fmla="*/ 101600 w 259644"/>
                <a:gd name="csY2" fmla="*/ 372533 h 462844"/>
                <a:gd name="csX3" fmla="*/ 0 w 259644"/>
                <a:gd name="csY3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259644" h="462844">
                  <a:moveTo>
                    <a:pt x="259644" y="0"/>
                  </a:moveTo>
                  <a:cubicBezTo>
                    <a:pt x="238948" y="93133"/>
                    <a:pt x="218252" y="186266"/>
                    <a:pt x="191911" y="248355"/>
                  </a:cubicBezTo>
                  <a:cubicBezTo>
                    <a:pt x="165570" y="310444"/>
                    <a:pt x="133585" y="336785"/>
                    <a:pt x="101600" y="372533"/>
                  </a:cubicBezTo>
                  <a:cubicBezTo>
                    <a:pt x="69615" y="408281"/>
                    <a:pt x="34807" y="435562"/>
                    <a:pt x="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2BCE33C-5FE8-E375-8FD1-9857CE778EEE}"/>
                </a:ext>
              </a:extLst>
            </p:cNvPr>
            <p:cNvSpPr/>
            <p:nvPr/>
          </p:nvSpPr>
          <p:spPr>
            <a:xfrm>
              <a:off x="799787" y="3138311"/>
              <a:ext cx="125902" cy="587022"/>
            </a:xfrm>
            <a:custGeom>
              <a:avLst/>
              <a:gdLst>
                <a:gd name="csX0" fmla="*/ 125902 w 125902"/>
                <a:gd name="csY0" fmla="*/ 0 h 587022"/>
                <a:gd name="csX1" fmla="*/ 1724 w 125902"/>
                <a:gd name="csY1" fmla="*/ 304800 h 587022"/>
                <a:gd name="csX2" fmla="*/ 58169 w 125902"/>
                <a:gd name="csY2" fmla="*/ 508000 h 587022"/>
                <a:gd name="csX3" fmla="*/ 125902 w 125902"/>
                <a:gd name="csY3" fmla="*/ 587022 h 5870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5902" h="587022">
                  <a:moveTo>
                    <a:pt x="125902" y="0"/>
                  </a:moveTo>
                  <a:cubicBezTo>
                    <a:pt x="69457" y="110066"/>
                    <a:pt x="13013" y="220133"/>
                    <a:pt x="1724" y="304800"/>
                  </a:cubicBezTo>
                  <a:cubicBezTo>
                    <a:pt x="-9565" y="389467"/>
                    <a:pt x="37473" y="460963"/>
                    <a:pt x="58169" y="508000"/>
                  </a:cubicBezTo>
                  <a:cubicBezTo>
                    <a:pt x="78865" y="555037"/>
                    <a:pt x="102383" y="571029"/>
                    <a:pt x="125902" y="587022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49E196F-6585-B20D-85A4-0B40031B79BB}"/>
                </a:ext>
              </a:extLst>
            </p:cNvPr>
            <p:cNvSpPr/>
            <p:nvPr/>
          </p:nvSpPr>
          <p:spPr>
            <a:xfrm>
              <a:off x="701438" y="3499556"/>
              <a:ext cx="122651" cy="677333"/>
            </a:xfrm>
            <a:custGeom>
              <a:avLst/>
              <a:gdLst>
                <a:gd name="csX0" fmla="*/ 122651 w 122651"/>
                <a:gd name="csY0" fmla="*/ 0 h 677333"/>
                <a:gd name="csX1" fmla="*/ 9762 w 122651"/>
                <a:gd name="csY1" fmla="*/ 270933 h 677333"/>
                <a:gd name="csX2" fmla="*/ 9762 w 122651"/>
                <a:gd name="csY2" fmla="*/ 462844 h 677333"/>
                <a:gd name="csX3" fmla="*/ 43629 w 122651"/>
                <a:gd name="csY3" fmla="*/ 677333 h 6773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2651" h="677333">
                  <a:moveTo>
                    <a:pt x="122651" y="0"/>
                  </a:moveTo>
                  <a:cubicBezTo>
                    <a:pt x="75614" y="96896"/>
                    <a:pt x="28577" y="193792"/>
                    <a:pt x="9762" y="270933"/>
                  </a:cubicBezTo>
                  <a:cubicBezTo>
                    <a:pt x="-9053" y="348074"/>
                    <a:pt x="4118" y="395111"/>
                    <a:pt x="9762" y="462844"/>
                  </a:cubicBezTo>
                  <a:cubicBezTo>
                    <a:pt x="15406" y="530577"/>
                    <a:pt x="29517" y="603955"/>
                    <a:pt x="43629" y="67733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D95A01E-1CE6-9C24-B0F2-88A9EE41B18B}"/>
                </a:ext>
              </a:extLst>
            </p:cNvPr>
            <p:cNvSpPr/>
            <p:nvPr/>
          </p:nvSpPr>
          <p:spPr>
            <a:xfrm>
              <a:off x="979543" y="3014133"/>
              <a:ext cx="1267766" cy="970845"/>
            </a:xfrm>
            <a:custGeom>
              <a:avLst/>
              <a:gdLst>
                <a:gd name="csX0" fmla="*/ 2590 w 1267766"/>
                <a:gd name="csY0" fmla="*/ 0 h 970845"/>
                <a:gd name="csX1" fmla="*/ 92901 w 1267766"/>
                <a:gd name="csY1" fmla="*/ 203200 h 970845"/>
                <a:gd name="csX2" fmla="*/ 612190 w 1267766"/>
                <a:gd name="csY2" fmla="*/ 406400 h 970845"/>
                <a:gd name="csX3" fmla="*/ 758946 w 1267766"/>
                <a:gd name="csY3" fmla="*/ 587023 h 970845"/>
                <a:gd name="csX4" fmla="*/ 1041168 w 1267766"/>
                <a:gd name="csY4" fmla="*/ 654756 h 970845"/>
                <a:gd name="csX5" fmla="*/ 1233079 w 1267766"/>
                <a:gd name="csY5" fmla="*/ 869245 h 970845"/>
                <a:gd name="csX6" fmla="*/ 1266946 w 1267766"/>
                <a:gd name="csY6" fmla="*/ 970845 h 9708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267766" h="970845">
                  <a:moveTo>
                    <a:pt x="2590" y="0"/>
                  </a:moveTo>
                  <a:cubicBezTo>
                    <a:pt x="-3055" y="67733"/>
                    <a:pt x="-8699" y="135467"/>
                    <a:pt x="92901" y="203200"/>
                  </a:cubicBezTo>
                  <a:cubicBezTo>
                    <a:pt x="194501" y="270933"/>
                    <a:pt x="501183" y="342430"/>
                    <a:pt x="612190" y="406400"/>
                  </a:cubicBezTo>
                  <a:cubicBezTo>
                    <a:pt x="723197" y="470370"/>
                    <a:pt x="687450" y="545630"/>
                    <a:pt x="758946" y="587023"/>
                  </a:cubicBezTo>
                  <a:cubicBezTo>
                    <a:pt x="830442" y="628416"/>
                    <a:pt x="962146" y="607719"/>
                    <a:pt x="1041168" y="654756"/>
                  </a:cubicBezTo>
                  <a:cubicBezTo>
                    <a:pt x="1120190" y="701793"/>
                    <a:pt x="1195449" y="816564"/>
                    <a:pt x="1233079" y="869245"/>
                  </a:cubicBezTo>
                  <a:cubicBezTo>
                    <a:pt x="1270709" y="921927"/>
                    <a:pt x="1268827" y="946386"/>
                    <a:pt x="1266946" y="9708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5" name="Freeform: Shape 5124">
              <a:extLst>
                <a:ext uri="{FF2B5EF4-FFF2-40B4-BE49-F238E27FC236}">
                  <a16:creationId xmlns:a16="http://schemas.microsoft.com/office/drawing/2014/main" id="{0718D366-6D7D-7107-7817-126E501C8031}"/>
                </a:ext>
              </a:extLst>
            </p:cNvPr>
            <p:cNvSpPr/>
            <p:nvPr/>
          </p:nvSpPr>
          <p:spPr>
            <a:xfrm>
              <a:off x="1715911" y="3612444"/>
              <a:ext cx="824089" cy="790223"/>
            </a:xfrm>
            <a:custGeom>
              <a:avLst/>
              <a:gdLst>
                <a:gd name="csX0" fmla="*/ 0 w 824089"/>
                <a:gd name="csY0" fmla="*/ 0 h 790223"/>
                <a:gd name="csX1" fmla="*/ 45156 w 824089"/>
                <a:gd name="csY1" fmla="*/ 248356 h 790223"/>
                <a:gd name="csX2" fmla="*/ 191911 w 824089"/>
                <a:gd name="csY2" fmla="*/ 428978 h 790223"/>
                <a:gd name="csX3" fmla="*/ 338667 w 824089"/>
                <a:gd name="csY3" fmla="*/ 553156 h 790223"/>
                <a:gd name="csX4" fmla="*/ 609600 w 824089"/>
                <a:gd name="csY4" fmla="*/ 632178 h 790223"/>
                <a:gd name="csX5" fmla="*/ 824089 w 824089"/>
                <a:gd name="csY5" fmla="*/ 790223 h 7902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824089" h="790223">
                  <a:moveTo>
                    <a:pt x="0" y="0"/>
                  </a:moveTo>
                  <a:cubicBezTo>
                    <a:pt x="6585" y="88430"/>
                    <a:pt x="13171" y="176860"/>
                    <a:pt x="45156" y="248356"/>
                  </a:cubicBezTo>
                  <a:cubicBezTo>
                    <a:pt x="77141" y="319852"/>
                    <a:pt x="142993" y="378178"/>
                    <a:pt x="191911" y="428978"/>
                  </a:cubicBezTo>
                  <a:cubicBezTo>
                    <a:pt x="240830" y="479778"/>
                    <a:pt x="269052" y="519289"/>
                    <a:pt x="338667" y="553156"/>
                  </a:cubicBezTo>
                  <a:cubicBezTo>
                    <a:pt x="408282" y="587023"/>
                    <a:pt x="528696" y="592667"/>
                    <a:pt x="609600" y="632178"/>
                  </a:cubicBezTo>
                  <a:cubicBezTo>
                    <a:pt x="690504" y="671689"/>
                    <a:pt x="757296" y="730956"/>
                    <a:pt x="824089" y="7902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6" name="Freeform: Shape 5125">
              <a:extLst>
                <a:ext uri="{FF2B5EF4-FFF2-40B4-BE49-F238E27FC236}">
                  <a16:creationId xmlns:a16="http://schemas.microsoft.com/office/drawing/2014/main" id="{3A8E1888-9324-3ECC-BB4E-1A7F284C0D4C}"/>
                </a:ext>
              </a:extLst>
            </p:cNvPr>
            <p:cNvSpPr/>
            <p:nvPr/>
          </p:nvSpPr>
          <p:spPr>
            <a:xfrm>
              <a:off x="2077156" y="4176889"/>
              <a:ext cx="203200" cy="462844"/>
            </a:xfrm>
            <a:custGeom>
              <a:avLst/>
              <a:gdLst>
                <a:gd name="csX0" fmla="*/ 0 w 203200"/>
                <a:gd name="csY0" fmla="*/ 0 h 462844"/>
                <a:gd name="csX1" fmla="*/ 45155 w 203200"/>
                <a:gd name="csY1" fmla="*/ 225778 h 462844"/>
                <a:gd name="csX2" fmla="*/ 203200 w 203200"/>
                <a:gd name="csY2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203200" h="462844">
                  <a:moveTo>
                    <a:pt x="0" y="0"/>
                  </a:moveTo>
                  <a:cubicBezTo>
                    <a:pt x="5644" y="74318"/>
                    <a:pt x="11288" y="148637"/>
                    <a:pt x="45155" y="225778"/>
                  </a:cubicBezTo>
                  <a:cubicBezTo>
                    <a:pt x="79022" y="302919"/>
                    <a:pt x="141111" y="382881"/>
                    <a:pt x="20320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7" name="Freeform: Shape 5126">
              <a:extLst>
                <a:ext uri="{FF2B5EF4-FFF2-40B4-BE49-F238E27FC236}">
                  <a16:creationId xmlns:a16="http://schemas.microsoft.com/office/drawing/2014/main" id="{2A166E6F-FC5A-8C67-0E26-B05E48E57CF8}"/>
                </a:ext>
              </a:extLst>
            </p:cNvPr>
            <p:cNvSpPr/>
            <p:nvPr/>
          </p:nvSpPr>
          <p:spPr>
            <a:xfrm>
              <a:off x="1117600" y="3262489"/>
              <a:ext cx="327378" cy="1309511"/>
            </a:xfrm>
            <a:custGeom>
              <a:avLst/>
              <a:gdLst>
                <a:gd name="csX0" fmla="*/ 0 w 327378"/>
                <a:gd name="csY0" fmla="*/ 0 h 1309511"/>
                <a:gd name="csX1" fmla="*/ 33867 w 327378"/>
                <a:gd name="csY1" fmla="*/ 304800 h 1309511"/>
                <a:gd name="csX2" fmla="*/ 112889 w 327378"/>
                <a:gd name="csY2" fmla="*/ 553155 h 1309511"/>
                <a:gd name="csX3" fmla="*/ 169333 w 327378"/>
                <a:gd name="csY3" fmla="*/ 824089 h 1309511"/>
                <a:gd name="csX4" fmla="*/ 248356 w 327378"/>
                <a:gd name="csY4" fmla="*/ 1004711 h 1309511"/>
                <a:gd name="csX5" fmla="*/ 304800 w 327378"/>
                <a:gd name="csY5" fmla="*/ 1162755 h 1309511"/>
                <a:gd name="csX6" fmla="*/ 327378 w 327378"/>
                <a:gd name="csY6" fmla="*/ 1309511 h 130951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27378" h="1309511">
                  <a:moveTo>
                    <a:pt x="0" y="0"/>
                  </a:moveTo>
                  <a:cubicBezTo>
                    <a:pt x="7526" y="106304"/>
                    <a:pt x="15052" y="212608"/>
                    <a:pt x="33867" y="304800"/>
                  </a:cubicBezTo>
                  <a:cubicBezTo>
                    <a:pt x="52682" y="396992"/>
                    <a:pt x="90311" y="466607"/>
                    <a:pt x="112889" y="553155"/>
                  </a:cubicBezTo>
                  <a:cubicBezTo>
                    <a:pt x="135467" y="639703"/>
                    <a:pt x="146755" y="748830"/>
                    <a:pt x="169333" y="824089"/>
                  </a:cubicBezTo>
                  <a:cubicBezTo>
                    <a:pt x="191911" y="899348"/>
                    <a:pt x="225778" y="948267"/>
                    <a:pt x="248356" y="1004711"/>
                  </a:cubicBezTo>
                  <a:cubicBezTo>
                    <a:pt x="270934" y="1061155"/>
                    <a:pt x="291630" y="1111955"/>
                    <a:pt x="304800" y="1162755"/>
                  </a:cubicBezTo>
                  <a:cubicBezTo>
                    <a:pt x="317970" y="1213555"/>
                    <a:pt x="322674" y="1261533"/>
                    <a:pt x="327378" y="1309511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8" name="Freeform: Shape 5127">
              <a:extLst>
                <a:ext uri="{FF2B5EF4-FFF2-40B4-BE49-F238E27FC236}">
                  <a16:creationId xmlns:a16="http://schemas.microsoft.com/office/drawing/2014/main" id="{17FCF19F-8F8B-4EB8-A803-E83B5FADACB5}"/>
                </a:ext>
              </a:extLst>
            </p:cNvPr>
            <p:cNvSpPr/>
            <p:nvPr/>
          </p:nvSpPr>
          <p:spPr>
            <a:xfrm>
              <a:off x="947581" y="3702756"/>
              <a:ext cx="249041" cy="2190044"/>
            </a:xfrm>
            <a:custGeom>
              <a:avLst/>
              <a:gdLst>
                <a:gd name="csX0" fmla="*/ 249041 w 249041"/>
                <a:gd name="csY0" fmla="*/ 0 h 2190044"/>
                <a:gd name="csX1" fmla="*/ 90997 w 249041"/>
                <a:gd name="csY1" fmla="*/ 259644 h 2190044"/>
                <a:gd name="csX2" fmla="*/ 686 w 249041"/>
                <a:gd name="csY2" fmla="*/ 553155 h 2190044"/>
                <a:gd name="csX3" fmla="*/ 57130 w 249041"/>
                <a:gd name="csY3" fmla="*/ 812800 h 2190044"/>
                <a:gd name="csX4" fmla="*/ 192597 w 249041"/>
                <a:gd name="csY4" fmla="*/ 1095022 h 2190044"/>
                <a:gd name="csX5" fmla="*/ 147441 w 249041"/>
                <a:gd name="csY5" fmla="*/ 1388533 h 2190044"/>
                <a:gd name="csX6" fmla="*/ 90997 w 249041"/>
                <a:gd name="csY6" fmla="*/ 1614311 h 2190044"/>
                <a:gd name="csX7" fmla="*/ 57130 w 249041"/>
                <a:gd name="csY7" fmla="*/ 1873955 h 2190044"/>
                <a:gd name="csX8" fmla="*/ 79708 w 249041"/>
                <a:gd name="csY8" fmla="*/ 2099733 h 2190044"/>
                <a:gd name="csX9" fmla="*/ 124863 w 249041"/>
                <a:gd name="csY9" fmla="*/ 2190044 h 21900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49041" h="2190044">
                  <a:moveTo>
                    <a:pt x="249041" y="0"/>
                  </a:moveTo>
                  <a:cubicBezTo>
                    <a:pt x="190715" y="83726"/>
                    <a:pt x="132389" y="167452"/>
                    <a:pt x="90997" y="259644"/>
                  </a:cubicBezTo>
                  <a:cubicBezTo>
                    <a:pt x="49605" y="351836"/>
                    <a:pt x="6330" y="460962"/>
                    <a:pt x="686" y="553155"/>
                  </a:cubicBezTo>
                  <a:cubicBezTo>
                    <a:pt x="-4959" y="645348"/>
                    <a:pt x="25145" y="722489"/>
                    <a:pt x="57130" y="812800"/>
                  </a:cubicBezTo>
                  <a:cubicBezTo>
                    <a:pt x="89115" y="903111"/>
                    <a:pt x="177545" y="999067"/>
                    <a:pt x="192597" y="1095022"/>
                  </a:cubicBezTo>
                  <a:cubicBezTo>
                    <a:pt x="207649" y="1190977"/>
                    <a:pt x="164374" y="1301985"/>
                    <a:pt x="147441" y="1388533"/>
                  </a:cubicBezTo>
                  <a:cubicBezTo>
                    <a:pt x="130508" y="1475081"/>
                    <a:pt x="106049" y="1533407"/>
                    <a:pt x="90997" y="1614311"/>
                  </a:cubicBezTo>
                  <a:cubicBezTo>
                    <a:pt x="75945" y="1695215"/>
                    <a:pt x="59011" y="1793051"/>
                    <a:pt x="57130" y="1873955"/>
                  </a:cubicBezTo>
                  <a:cubicBezTo>
                    <a:pt x="55249" y="1954859"/>
                    <a:pt x="68419" y="2047052"/>
                    <a:pt x="79708" y="2099733"/>
                  </a:cubicBezTo>
                  <a:cubicBezTo>
                    <a:pt x="90997" y="2152414"/>
                    <a:pt x="107930" y="2171229"/>
                    <a:pt x="124863" y="21900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9" name="Freeform: Shape 5128">
              <a:extLst>
                <a:ext uri="{FF2B5EF4-FFF2-40B4-BE49-F238E27FC236}">
                  <a16:creationId xmlns:a16="http://schemas.microsoft.com/office/drawing/2014/main" id="{ADCA32CB-8BC0-852F-61C3-5748B1DCE137}"/>
                </a:ext>
              </a:extLst>
            </p:cNvPr>
            <p:cNvSpPr/>
            <p:nvPr/>
          </p:nvSpPr>
          <p:spPr>
            <a:xfrm>
              <a:off x="829734" y="4334933"/>
              <a:ext cx="141110" cy="688623"/>
            </a:xfrm>
            <a:custGeom>
              <a:avLst/>
              <a:gdLst>
                <a:gd name="csX0" fmla="*/ 141110 w 141110"/>
                <a:gd name="csY0" fmla="*/ 0 h 688623"/>
                <a:gd name="csX1" fmla="*/ 50799 w 141110"/>
                <a:gd name="csY1" fmla="*/ 169334 h 688623"/>
                <a:gd name="csX2" fmla="*/ 5644 w 141110"/>
                <a:gd name="csY2" fmla="*/ 361245 h 688623"/>
                <a:gd name="csX3" fmla="*/ 5644 w 141110"/>
                <a:gd name="csY3" fmla="*/ 564445 h 688623"/>
                <a:gd name="csX4" fmla="*/ 50799 w 141110"/>
                <a:gd name="csY4" fmla="*/ 688623 h 6886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1110" h="688623">
                  <a:moveTo>
                    <a:pt x="141110" y="0"/>
                  </a:moveTo>
                  <a:cubicBezTo>
                    <a:pt x="107243" y="54563"/>
                    <a:pt x="73377" y="109127"/>
                    <a:pt x="50799" y="169334"/>
                  </a:cubicBezTo>
                  <a:cubicBezTo>
                    <a:pt x="28221" y="229541"/>
                    <a:pt x="13170" y="295393"/>
                    <a:pt x="5644" y="361245"/>
                  </a:cubicBezTo>
                  <a:cubicBezTo>
                    <a:pt x="-1882" y="427097"/>
                    <a:pt x="-1882" y="509882"/>
                    <a:pt x="5644" y="564445"/>
                  </a:cubicBezTo>
                  <a:cubicBezTo>
                    <a:pt x="13170" y="619008"/>
                    <a:pt x="31984" y="653815"/>
                    <a:pt x="50799" y="6886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0" name="Freeform: Shape 5129">
              <a:extLst>
                <a:ext uri="{FF2B5EF4-FFF2-40B4-BE49-F238E27FC236}">
                  <a16:creationId xmlns:a16="http://schemas.microsoft.com/office/drawing/2014/main" id="{D23EBBCE-C1FF-78CE-490D-0E50B55D01AE}"/>
                </a:ext>
              </a:extLst>
            </p:cNvPr>
            <p:cNvSpPr/>
            <p:nvPr/>
          </p:nvSpPr>
          <p:spPr>
            <a:xfrm>
              <a:off x="1128889" y="5023556"/>
              <a:ext cx="158332" cy="632177"/>
            </a:xfrm>
            <a:custGeom>
              <a:avLst/>
              <a:gdLst>
                <a:gd name="csX0" fmla="*/ 0 w 158332"/>
                <a:gd name="csY0" fmla="*/ 0 h 632177"/>
                <a:gd name="csX1" fmla="*/ 101600 w 158332"/>
                <a:gd name="csY1" fmla="*/ 112888 h 632177"/>
                <a:gd name="csX2" fmla="*/ 158044 w 158332"/>
                <a:gd name="csY2" fmla="*/ 451555 h 632177"/>
                <a:gd name="csX3" fmla="*/ 79022 w 158332"/>
                <a:gd name="csY3" fmla="*/ 632177 h 6321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58332" h="632177">
                  <a:moveTo>
                    <a:pt x="0" y="0"/>
                  </a:moveTo>
                  <a:cubicBezTo>
                    <a:pt x="37629" y="18814"/>
                    <a:pt x="75259" y="37629"/>
                    <a:pt x="101600" y="112888"/>
                  </a:cubicBezTo>
                  <a:cubicBezTo>
                    <a:pt x="127941" y="188147"/>
                    <a:pt x="161807" y="365007"/>
                    <a:pt x="158044" y="451555"/>
                  </a:cubicBezTo>
                  <a:cubicBezTo>
                    <a:pt x="154281" y="538103"/>
                    <a:pt x="116651" y="585140"/>
                    <a:pt x="79022" y="632177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31" name="Group 5130">
            <a:extLst>
              <a:ext uri="{FF2B5EF4-FFF2-40B4-BE49-F238E27FC236}">
                <a16:creationId xmlns:a16="http://schemas.microsoft.com/office/drawing/2014/main" id="{E09C4BC0-2C2E-FE99-324A-30707AE119F9}"/>
              </a:ext>
            </a:extLst>
          </p:cNvPr>
          <p:cNvGrpSpPr/>
          <p:nvPr/>
        </p:nvGrpSpPr>
        <p:grpSpPr>
          <a:xfrm>
            <a:off x="6431480" y="6121457"/>
            <a:ext cx="1174601" cy="385790"/>
            <a:chOff x="-959556" y="2912533"/>
            <a:chExt cx="3499556" cy="2980267"/>
          </a:xfrm>
        </p:grpSpPr>
        <p:sp>
          <p:nvSpPr>
            <p:cNvPr id="5132" name="Freeform: Shape 5131">
              <a:extLst>
                <a:ext uri="{FF2B5EF4-FFF2-40B4-BE49-F238E27FC236}">
                  <a16:creationId xmlns:a16="http://schemas.microsoft.com/office/drawing/2014/main" id="{4D7DFE47-F515-E297-1D83-2066AA450541}"/>
                </a:ext>
              </a:extLst>
            </p:cNvPr>
            <p:cNvSpPr/>
            <p:nvPr/>
          </p:nvSpPr>
          <p:spPr>
            <a:xfrm>
              <a:off x="-959556" y="2912533"/>
              <a:ext cx="1952978" cy="2088445"/>
            </a:xfrm>
            <a:custGeom>
              <a:avLst/>
              <a:gdLst>
                <a:gd name="csX0" fmla="*/ 1952978 w 1952978"/>
                <a:gd name="csY0" fmla="*/ 0 h 2088445"/>
                <a:gd name="csX1" fmla="*/ 1873956 w 1952978"/>
                <a:gd name="csY1" fmla="*/ 225778 h 2088445"/>
                <a:gd name="csX2" fmla="*/ 1591734 w 1952978"/>
                <a:gd name="csY2" fmla="*/ 395111 h 2088445"/>
                <a:gd name="csX3" fmla="*/ 1286934 w 1952978"/>
                <a:gd name="csY3" fmla="*/ 485423 h 2088445"/>
                <a:gd name="csX4" fmla="*/ 1128889 w 1952978"/>
                <a:gd name="csY4" fmla="*/ 711200 h 2088445"/>
                <a:gd name="csX5" fmla="*/ 1027289 w 1952978"/>
                <a:gd name="csY5" fmla="*/ 1016000 h 2088445"/>
                <a:gd name="csX6" fmla="*/ 801512 w 1952978"/>
                <a:gd name="csY6" fmla="*/ 1253067 h 2088445"/>
                <a:gd name="csX7" fmla="*/ 462845 w 1952978"/>
                <a:gd name="csY7" fmla="*/ 1388534 h 2088445"/>
                <a:gd name="csX8" fmla="*/ 270934 w 1952978"/>
                <a:gd name="csY8" fmla="*/ 1580445 h 2088445"/>
                <a:gd name="csX9" fmla="*/ 180623 w 1952978"/>
                <a:gd name="csY9" fmla="*/ 1828800 h 2088445"/>
                <a:gd name="csX10" fmla="*/ 0 w 1952978"/>
                <a:gd name="csY10" fmla="*/ 2088445 h 20884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1952978" h="2088445">
                  <a:moveTo>
                    <a:pt x="1952978" y="0"/>
                  </a:moveTo>
                  <a:cubicBezTo>
                    <a:pt x="1943570" y="79963"/>
                    <a:pt x="1934163" y="159926"/>
                    <a:pt x="1873956" y="225778"/>
                  </a:cubicBezTo>
                  <a:cubicBezTo>
                    <a:pt x="1813749" y="291630"/>
                    <a:pt x="1689571" y="351837"/>
                    <a:pt x="1591734" y="395111"/>
                  </a:cubicBezTo>
                  <a:cubicBezTo>
                    <a:pt x="1493897" y="438385"/>
                    <a:pt x="1364075" y="432742"/>
                    <a:pt x="1286934" y="485423"/>
                  </a:cubicBezTo>
                  <a:cubicBezTo>
                    <a:pt x="1209793" y="538104"/>
                    <a:pt x="1172163" y="622771"/>
                    <a:pt x="1128889" y="711200"/>
                  </a:cubicBezTo>
                  <a:cubicBezTo>
                    <a:pt x="1085615" y="799630"/>
                    <a:pt x="1081852" y="925689"/>
                    <a:pt x="1027289" y="1016000"/>
                  </a:cubicBezTo>
                  <a:cubicBezTo>
                    <a:pt x="972726" y="1106311"/>
                    <a:pt x="895586" y="1190978"/>
                    <a:pt x="801512" y="1253067"/>
                  </a:cubicBezTo>
                  <a:cubicBezTo>
                    <a:pt x="707438" y="1315156"/>
                    <a:pt x="551275" y="1333971"/>
                    <a:pt x="462845" y="1388534"/>
                  </a:cubicBezTo>
                  <a:cubicBezTo>
                    <a:pt x="374415" y="1443097"/>
                    <a:pt x="317971" y="1507067"/>
                    <a:pt x="270934" y="1580445"/>
                  </a:cubicBezTo>
                  <a:cubicBezTo>
                    <a:pt x="223897" y="1653823"/>
                    <a:pt x="225779" y="1744133"/>
                    <a:pt x="180623" y="1828800"/>
                  </a:cubicBezTo>
                  <a:cubicBezTo>
                    <a:pt x="135467" y="1913467"/>
                    <a:pt x="67733" y="2000956"/>
                    <a:pt x="0" y="20884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3" name="Freeform: Shape 5132">
              <a:extLst>
                <a:ext uri="{FF2B5EF4-FFF2-40B4-BE49-F238E27FC236}">
                  <a16:creationId xmlns:a16="http://schemas.microsoft.com/office/drawing/2014/main" id="{00D548A6-3457-AADD-B3AB-741F4749815F}"/>
                </a:ext>
              </a:extLst>
            </p:cNvPr>
            <p:cNvSpPr/>
            <p:nvPr/>
          </p:nvSpPr>
          <p:spPr>
            <a:xfrm>
              <a:off x="-349956" y="3635022"/>
              <a:ext cx="541867" cy="406400"/>
            </a:xfrm>
            <a:custGeom>
              <a:avLst/>
              <a:gdLst>
                <a:gd name="csX0" fmla="*/ 541867 w 541867"/>
                <a:gd name="csY0" fmla="*/ 0 h 406400"/>
                <a:gd name="csX1" fmla="*/ 259645 w 541867"/>
                <a:gd name="csY1" fmla="*/ 45156 h 406400"/>
                <a:gd name="csX2" fmla="*/ 101600 w 541867"/>
                <a:gd name="csY2" fmla="*/ 214489 h 406400"/>
                <a:gd name="csX3" fmla="*/ 0 w 541867"/>
                <a:gd name="csY3" fmla="*/ 406400 h 4064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541867" h="406400">
                  <a:moveTo>
                    <a:pt x="541867" y="0"/>
                  </a:moveTo>
                  <a:cubicBezTo>
                    <a:pt x="437445" y="4704"/>
                    <a:pt x="333023" y="9408"/>
                    <a:pt x="259645" y="45156"/>
                  </a:cubicBezTo>
                  <a:cubicBezTo>
                    <a:pt x="186267" y="80904"/>
                    <a:pt x="144874" y="154282"/>
                    <a:pt x="101600" y="214489"/>
                  </a:cubicBezTo>
                  <a:cubicBezTo>
                    <a:pt x="58326" y="274696"/>
                    <a:pt x="29163" y="340548"/>
                    <a:pt x="0" y="406400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4" name="Freeform: Shape 5133">
              <a:extLst>
                <a:ext uri="{FF2B5EF4-FFF2-40B4-BE49-F238E27FC236}">
                  <a16:creationId xmlns:a16="http://schemas.microsoft.com/office/drawing/2014/main" id="{53D0BF59-41C8-570B-D250-C8D69221414F}"/>
                </a:ext>
              </a:extLst>
            </p:cNvPr>
            <p:cNvSpPr/>
            <p:nvPr/>
          </p:nvSpPr>
          <p:spPr>
            <a:xfrm>
              <a:off x="-395111" y="4176889"/>
              <a:ext cx="259644" cy="462844"/>
            </a:xfrm>
            <a:custGeom>
              <a:avLst/>
              <a:gdLst>
                <a:gd name="csX0" fmla="*/ 259644 w 259644"/>
                <a:gd name="csY0" fmla="*/ 0 h 462844"/>
                <a:gd name="csX1" fmla="*/ 191911 w 259644"/>
                <a:gd name="csY1" fmla="*/ 248355 h 462844"/>
                <a:gd name="csX2" fmla="*/ 101600 w 259644"/>
                <a:gd name="csY2" fmla="*/ 372533 h 462844"/>
                <a:gd name="csX3" fmla="*/ 0 w 259644"/>
                <a:gd name="csY3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259644" h="462844">
                  <a:moveTo>
                    <a:pt x="259644" y="0"/>
                  </a:moveTo>
                  <a:cubicBezTo>
                    <a:pt x="238948" y="93133"/>
                    <a:pt x="218252" y="186266"/>
                    <a:pt x="191911" y="248355"/>
                  </a:cubicBezTo>
                  <a:cubicBezTo>
                    <a:pt x="165570" y="310444"/>
                    <a:pt x="133585" y="336785"/>
                    <a:pt x="101600" y="372533"/>
                  </a:cubicBezTo>
                  <a:cubicBezTo>
                    <a:pt x="69615" y="408281"/>
                    <a:pt x="34807" y="435562"/>
                    <a:pt x="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5" name="Freeform: Shape 5134">
              <a:extLst>
                <a:ext uri="{FF2B5EF4-FFF2-40B4-BE49-F238E27FC236}">
                  <a16:creationId xmlns:a16="http://schemas.microsoft.com/office/drawing/2014/main" id="{E8D39DCB-7785-BCC1-E1C7-EAECE592B1EE}"/>
                </a:ext>
              </a:extLst>
            </p:cNvPr>
            <p:cNvSpPr/>
            <p:nvPr/>
          </p:nvSpPr>
          <p:spPr>
            <a:xfrm>
              <a:off x="799787" y="3138311"/>
              <a:ext cx="125902" cy="587022"/>
            </a:xfrm>
            <a:custGeom>
              <a:avLst/>
              <a:gdLst>
                <a:gd name="csX0" fmla="*/ 125902 w 125902"/>
                <a:gd name="csY0" fmla="*/ 0 h 587022"/>
                <a:gd name="csX1" fmla="*/ 1724 w 125902"/>
                <a:gd name="csY1" fmla="*/ 304800 h 587022"/>
                <a:gd name="csX2" fmla="*/ 58169 w 125902"/>
                <a:gd name="csY2" fmla="*/ 508000 h 587022"/>
                <a:gd name="csX3" fmla="*/ 125902 w 125902"/>
                <a:gd name="csY3" fmla="*/ 587022 h 5870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5902" h="587022">
                  <a:moveTo>
                    <a:pt x="125902" y="0"/>
                  </a:moveTo>
                  <a:cubicBezTo>
                    <a:pt x="69457" y="110066"/>
                    <a:pt x="13013" y="220133"/>
                    <a:pt x="1724" y="304800"/>
                  </a:cubicBezTo>
                  <a:cubicBezTo>
                    <a:pt x="-9565" y="389467"/>
                    <a:pt x="37473" y="460963"/>
                    <a:pt x="58169" y="508000"/>
                  </a:cubicBezTo>
                  <a:cubicBezTo>
                    <a:pt x="78865" y="555037"/>
                    <a:pt x="102383" y="571029"/>
                    <a:pt x="125902" y="587022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6" name="Freeform: Shape 5135">
              <a:extLst>
                <a:ext uri="{FF2B5EF4-FFF2-40B4-BE49-F238E27FC236}">
                  <a16:creationId xmlns:a16="http://schemas.microsoft.com/office/drawing/2014/main" id="{9C693D71-8C88-B512-84BC-FA11A5F3B8E8}"/>
                </a:ext>
              </a:extLst>
            </p:cNvPr>
            <p:cNvSpPr/>
            <p:nvPr/>
          </p:nvSpPr>
          <p:spPr>
            <a:xfrm>
              <a:off x="701438" y="3499556"/>
              <a:ext cx="122651" cy="677333"/>
            </a:xfrm>
            <a:custGeom>
              <a:avLst/>
              <a:gdLst>
                <a:gd name="csX0" fmla="*/ 122651 w 122651"/>
                <a:gd name="csY0" fmla="*/ 0 h 677333"/>
                <a:gd name="csX1" fmla="*/ 9762 w 122651"/>
                <a:gd name="csY1" fmla="*/ 270933 h 677333"/>
                <a:gd name="csX2" fmla="*/ 9762 w 122651"/>
                <a:gd name="csY2" fmla="*/ 462844 h 677333"/>
                <a:gd name="csX3" fmla="*/ 43629 w 122651"/>
                <a:gd name="csY3" fmla="*/ 677333 h 6773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22651" h="677333">
                  <a:moveTo>
                    <a:pt x="122651" y="0"/>
                  </a:moveTo>
                  <a:cubicBezTo>
                    <a:pt x="75614" y="96896"/>
                    <a:pt x="28577" y="193792"/>
                    <a:pt x="9762" y="270933"/>
                  </a:cubicBezTo>
                  <a:cubicBezTo>
                    <a:pt x="-9053" y="348074"/>
                    <a:pt x="4118" y="395111"/>
                    <a:pt x="9762" y="462844"/>
                  </a:cubicBezTo>
                  <a:cubicBezTo>
                    <a:pt x="15406" y="530577"/>
                    <a:pt x="29517" y="603955"/>
                    <a:pt x="43629" y="67733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7" name="Freeform: Shape 5136">
              <a:extLst>
                <a:ext uri="{FF2B5EF4-FFF2-40B4-BE49-F238E27FC236}">
                  <a16:creationId xmlns:a16="http://schemas.microsoft.com/office/drawing/2014/main" id="{BA296D4E-F59C-B083-D2B3-0F24B4E65EAC}"/>
                </a:ext>
              </a:extLst>
            </p:cNvPr>
            <p:cNvSpPr/>
            <p:nvPr/>
          </p:nvSpPr>
          <p:spPr>
            <a:xfrm>
              <a:off x="979543" y="3014133"/>
              <a:ext cx="1267766" cy="970845"/>
            </a:xfrm>
            <a:custGeom>
              <a:avLst/>
              <a:gdLst>
                <a:gd name="csX0" fmla="*/ 2590 w 1267766"/>
                <a:gd name="csY0" fmla="*/ 0 h 970845"/>
                <a:gd name="csX1" fmla="*/ 92901 w 1267766"/>
                <a:gd name="csY1" fmla="*/ 203200 h 970845"/>
                <a:gd name="csX2" fmla="*/ 612190 w 1267766"/>
                <a:gd name="csY2" fmla="*/ 406400 h 970845"/>
                <a:gd name="csX3" fmla="*/ 758946 w 1267766"/>
                <a:gd name="csY3" fmla="*/ 587023 h 970845"/>
                <a:gd name="csX4" fmla="*/ 1041168 w 1267766"/>
                <a:gd name="csY4" fmla="*/ 654756 h 970845"/>
                <a:gd name="csX5" fmla="*/ 1233079 w 1267766"/>
                <a:gd name="csY5" fmla="*/ 869245 h 970845"/>
                <a:gd name="csX6" fmla="*/ 1266946 w 1267766"/>
                <a:gd name="csY6" fmla="*/ 970845 h 9708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267766" h="970845">
                  <a:moveTo>
                    <a:pt x="2590" y="0"/>
                  </a:moveTo>
                  <a:cubicBezTo>
                    <a:pt x="-3055" y="67733"/>
                    <a:pt x="-8699" y="135467"/>
                    <a:pt x="92901" y="203200"/>
                  </a:cubicBezTo>
                  <a:cubicBezTo>
                    <a:pt x="194501" y="270933"/>
                    <a:pt x="501183" y="342430"/>
                    <a:pt x="612190" y="406400"/>
                  </a:cubicBezTo>
                  <a:cubicBezTo>
                    <a:pt x="723197" y="470370"/>
                    <a:pt x="687450" y="545630"/>
                    <a:pt x="758946" y="587023"/>
                  </a:cubicBezTo>
                  <a:cubicBezTo>
                    <a:pt x="830442" y="628416"/>
                    <a:pt x="962146" y="607719"/>
                    <a:pt x="1041168" y="654756"/>
                  </a:cubicBezTo>
                  <a:cubicBezTo>
                    <a:pt x="1120190" y="701793"/>
                    <a:pt x="1195449" y="816564"/>
                    <a:pt x="1233079" y="869245"/>
                  </a:cubicBezTo>
                  <a:cubicBezTo>
                    <a:pt x="1270709" y="921927"/>
                    <a:pt x="1268827" y="946386"/>
                    <a:pt x="1266946" y="970845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8" name="Freeform: Shape 5137">
              <a:extLst>
                <a:ext uri="{FF2B5EF4-FFF2-40B4-BE49-F238E27FC236}">
                  <a16:creationId xmlns:a16="http://schemas.microsoft.com/office/drawing/2014/main" id="{D75D4585-A837-49D4-97DC-7B7831EB3B05}"/>
                </a:ext>
              </a:extLst>
            </p:cNvPr>
            <p:cNvSpPr/>
            <p:nvPr/>
          </p:nvSpPr>
          <p:spPr>
            <a:xfrm>
              <a:off x="1715911" y="3612444"/>
              <a:ext cx="824089" cy="790223"/>
            </a:xfrm>
            <a:custGeom>
              <a:avLst/>
              <a:gdLst>
                <a:gd name="csX0" fmla="*/ 0 w 824089"/>
                <a:gd name="csY0" fmla="*/ 0 h 790223"/>
                <a:gd name="csX1" fmla="*/ 45156 w 824089"/>
                <a:gd name="csY1" fmla="*/ 248356 h 790223"/>
                <a:gd name="csX2" fmla="*/ 191911 w 824089"/>
                <a:gd name="csY2" fmla="*/ 428978 h 790223"/>
                <a:gd name="csX3" fmla="*/ 338667 w 824089"/>
                <a:gd name="csY3" fmla="*/ 553156 h 790223"/>
                <a:gd name="csX4" fmla="*/ 609600 w 824089"/>
                <a:gd name="csY4" fmla="*/ 632178 h 790223"/>
                <a:gd name="csX5" fmla="*/ 824089 w 824089"/>
                <a:gd name="csY5" fmla="*/ 790223 h 7902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824089" h="790223">
                  <a:moveTo>
                    <a:pt x="0" y="0"/>
                  </a:moveTo>
                  <a:cubicBezTo>
                    <a:pt x="6585" y="88430"/>
                    <a:pt x="13171" y="176860"/>
                    <a:pt x="45156" y="248356"/>
                  </a:cubicBezTo>
                  <a:cubicBezTo>
                    <a:pt x="77141" y="319852"/>
                    <a:pt x="142993" y="378178"/>
                    <a:pt x="191911" y="428978"/>
                  </a:cubicBezTo>
                  <a:cubicBezTo>
                    <a:pt x="240830" y="479778"/>
                    <a:pt x="269052" y="519289"/>
                    <a:pt x="338667" y="553156"/>
                  </a:cubicBezTo>
                  <a:cubicBezTo>
                    <a:pt x="408282" y="587023"/>
                    <a:pt x="528696" y="592667"/>
                    <a:pt x="609600" y="632178"/>
                  </a:cubicBezTo>
                  <a:cubicBezTo>
                    <a:pt x="690504" y="671689"/>
                    <a:pt x="757296" y="730956"/>
                    <a:pt x="824089" y="7902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9" name="Freeform: Shape 5138">
              <a:extLst>
                <a:ext uri="{FF2B5EF4-FFF2-40B4-BE49-F238E27FC236}">
                  <a16:creationId xmlns:a16="http://schemas.microsoft.com/office/drawing/2014/main" id="{DA1EB4F7-FAC1-DD93-8C57-20C6FA4943C8}"/>
                </a:ext>
              </a:extLst>
            </p:cNvPr>
            <p:cNvSpPr/>
            <p:nvPr/>
          </p:nvSpPr>
          <p:spPr>
            <a:xfrm>
              <a:off x="2077156" y="4176889"/>
              <a:ext cx="203200" cy="462844"/>
            </a:xfrm>
            <a:custGeom>
              <a:avLst/>
              <a:gdLst>
                <a:gd name="csX0" fmla="*/ 0 w 203200"/>
                <a:gd name="csY0" fmla="*/ 0 h 462844"/>
                <a:gd name="csX1" fmla="*/ 45155 w 203200"/>
                <a:gd name="csY1" fmla="*/ 225778 h 462844"/>
                <a:gd name="csX2" fmla="*/ 203200 w 203200"/>
                <a:gd name="csY2" fmla="*/ 462844 h 462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203200" h="462844">
                  <a:moveTo>
                    <a:pt x="0" y="0"/>
                  </a:moveTo>
                  <a:cubicBezTo>
                    <a:pt x="5644" y="74318"/>
                    <a:pt x="11288" y="148637"/>
                    <a:pt x="45155" y="225778"/>
                  </a:cubicBezTo>
                  <a:cubicBezTo>
                    <a:pt x="79022" y="302919"/>
                    <a:pt x="141111" y="382881"/>
                    <a:pt x="203200" y="4628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0" name="Freeform: Shape 5139">
              <a:extLst>
                <a:ext uri="{FF2B5EF4-FFF2-40B4-BE49-F238E27FC236}">
                  <a16:creationId xmlns:a16="http://schemas.microsoft.com/office/drawing/2014/main" id="{E4CE6D3D-CC15-6DF8-68B2-4AC0DB4A6067}"/>
                </a:ext>
              </a:extLst>
            </p:cNvPr>
            <p:cNvSpPr/>
            <p:nvPr/>
          </p:nvSpPr>
          <p:spPr>
            <a:xfrm>
              <a:off x="1117600" y="3262489"/>
              <a:ext cx="327378" cy="1309511"/>
            </a:xfrm>
            <a:custGeom>
              <a:avLst/>
              <a:gdLst>
                <a:gd name="csX0" fmla="*/ 0 w 327378"/>
                <a:gd name="csY0" fmla="*/ 0 h 1309511"/>
                <a:gd name="csX1" fmla="*/ 33867 w 327378"/>
                <a:gd name="csY1" fmla="*/ 304800 h 1309511"/>
                <a:gd name="csX2" fmla="*/ 112889 w 327378"/>
                <a:gd name="csY2" fmla="*/ 553155 h 1309511"/>
                <a:gd name="csX3" fmla="*/ 169333 w 327378"/>
                <a:gd name="csY3" fmla="*/ 824089 h 1309511"/>
                <a:gd name="csX4" fmla="*/ 248356 w 327378"/>
                <a:gd name="csY4" fmla="*/ 1004711 h 1309511"/>
                <a:gd name="csX5" fmla="*/ 304800 w 327378"/>
                <a:gd name="csY5" fmla="*/ 1162755 h 1309511"/>
                <a:gd name="csX6" fmla="*/ 327378 w 327378"/>
                <a:gd name="csY6" fmla="*/ 1309511 h 130951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27378" h="1309511">
                  <a:moveTo>
                    <a:pt x="0" y="0"/>
                  </a:moveTo>
                  <a:cubicBezTo>
                    <a:pt x="7526" y="106304"/>
                    <a:pt x="15052" y="212608"/>
                    <a:pt x="33867" y="304800"/>
                  </a:cubicBezTo>
                  <a:cubicBezTo>
                    <a:pt x="52682" y="396992"/>
                    <a:pt x="90311" y="466607"/>
                    <a:pt x="112889" y="553155"/>
                  </a:cubicBezTo>
                  <a:cubicBezTo>
                    <a:pt x="135467" y="639703"/>
                    <a:pt x="146755" y="748830"/>
                    <a:pt x="169333" y="824089"/>
                  </a:cubicBezTo>
                  <a:cubicBezTo>
                    <a:pt x="191911" y="899348"/>
                    <a:pt x="225778" y="948267"/>
                    <a:pt x="248356" y="1004711"/>
                  </a:cubicBezTo>
                  <a:cubicBezTo>
                    <a:pt x="270934" y="1061155"/>
                    <a:pt x="291630" y="1111955"/>
                    <a:pt x="304800" y="1162755"/>
                  </a:cubicBezTo>
                  <a:cubicBezTo>
                    <a:pt x="317970" y="1213555"/>
                    <a:pt x="322674" y="1261533"/>
                    <a:pt x="327378" y="1309511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1" name="Freeform: Shape 5140">
              <a:extLst>
                <a:ext uri="{FF2B5EF4-FFF2-40B4-BE49-F238E27FC236}">
                  <a16:creationId xmlns:a16="http://schemas.microsoft.com/office/drawing/2014/main" id="{CB6D07A0-F64E-917A-D128-137A97C1A623}"/>
                </a:ext>
              </a:extLst>
            </p:cNvPr>
            <p:cNvSpPr/>
            <p:nvPr/>
          </p:nvSpPr>
          <p:spPr>
            <a:xfrm>
              <a:off x="947581" y="3702756"/>
              <a:ext cx="249041" cy="2190044"/>
            </a:xfrm>
            <a:custGeom>
              <a:avLst/>
              <a:gdLst>
                <a:gd name="csX0" fmla="*/ 249041 w 249041"/>
                <a:gd name="csY0" fmla="*/ 0 h 2190044"/>
                <a:gd name="csX1" fmla="*/ 90997 w 249041"/>
                <a:gd name="csY1" fmla="*/ 259644 h 2190044"/>
                <a:gd name="csX2" fmla="*/ 686 w 249041"/>
                <a:gd name="csY2" fmla="*/ 553155 h 2190044"/>
                <a:gd name="csX3" fmla="*/ 57130 w 249041"/>
                <a:gd name="csY3" fmla="*/ 812800 h 2190044"/>
                <a:gd name="csX4" fmla="*/ 192597 w 249041"/>
                <a:gd name="csY4" fmla="*/ 1095022 h 2190044"/>
                <a:gd name="csX5" fmla="*/ 147441 w 249041"/>
                <a:gd name="csY5" fmla="*/ 1388533 h 2190044"/>
                <a:gd name="csX6" fmla="*/ 90997 w 249041"/>
                <a:gd name="csY6" fmla="*/ 1614311 h 2190044"/>
                <a:gd name="csX7" fmla="*/ 57130 w 249041"/>
                <a:gd name="csY7" fmla="*/ 1873955 h 2190044"/>
                <a:gd name="csX8" fmla="*/ 79708 w 249041"/>
                <a:gd name="csY8" fmla="*/ 2099733 h 2190044"/>
                <a:gd name="csX9" fmla="*/ 124863 w 249041"/>
                <a:gd name="csY9" fmla="*/ 2190044 h 21900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49041" h="2190044">
                  <a:moveTo>
                    <a:pt x="249041" y="0"/>
                  </a:moveTo>
                  <a:cubicBezTo>
                    <a:pt x="190715" y="83726"/>
                    <a:pt x="132389" y="167452"/>
                    <a:pt x="90997" y="259644"/>
                  </a:cubicBezTo>
                  <a:cubicBezTo>
                    <a:pt x="49605" y="351836"/>
                    <a:pt x="6330" y="460962"/>
                    <a:pt x="686" y="553155"/>
                  </a:cubicBezTo>
                  <a:cubicBezTo>
                    <a:pt x="-4959" y="645348"/>
                    <a:pt x="25145" y="722489"/>
                    <a:pt x="57130" y="812800"/>
                  </a:cubicBezTo>
                  <a:cubicBezTo>
                    <a:pt x="89115" y="903111"/>
                    <a:pt x="177545" y="999067"/>
                    <a:pt x="192597" y="1095022"/>
                  </a:cubicBezTo>
                  <a:cubicBezTo>
                    <a:pt x="207649" y="1190977"/>
                    <a:pt x="164374" y="1301985"/>
                    <a:pt x="147441" y="1388533"/>
                  </a:cubicBezTo>
                  <a:cubicBezTo>
                    <a:pt x="130508" y="1475081"/>
                    <a:pt x="106049" y="1533407"/>
                    <a:pt x="90997" y="1614311"/>
                  </a:cubicBezTo>
                  <a:cubicBezTo>
                    <a:pt x="75945" y="1695215"/>
                    <a:pt x="59011" y="1793051"/>
                    <a:pt x="57130" y="1873955"/>
                  </a:cubicBezTo>
                  <a:cubicBezTo>
                    <a:pt x="55249" y="1954859"/>
                    <a:pt x="68419" y="2047052"/>
                    <a:pt x="79708" y="2099733"/>
                  </a:cubicBezTo>
                  <a:cubicBezTo>
                    <a:pt x="90997" y="2152414"/>
                    <a:pt x="107930" y="2171229"/>
                    <a:pt x="124863" y="2190044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2" name="Freeform: Shape 5141">
              <a:extLst>
                <a:ext uri="{FF2B5EF4-FFF2-40B4-BE49-F238E27FC236}">
                  <a16:creationId xmlns:a16="http://schemas.microsoft.com/office/drawing/2014/main" id="{8A2370A3-DD0E-0736-25BE-048E1289066D}"/>
                </a:ext>
              </a:extLst>
            </p:cNvPr>
            <p:cNvSpPr/>
            <p:nvPr/>
          </p:nvSpPr>
          <p:spPr>
            <a:xfrm>
              <a:off x="829734" y="4334933"/>
              <a:ext cx="141110" cy="688623"/>
            </a:xfrm>
            <a:custGeom>
              <a:avLst/>
              <a:gdLst>
                <a:gd name="csX0" fmla="*/ 141110 w 141110"/>
                <a:gd name="csY0" fmla="*/ 0 h 688623"/>
                <a:gd name="csX1" fmla="*/ 50799 w 141110"/>
                <a:gd name="csY1" fmla="*/ 169334 h 688623"/>
                <a:gd name="csX2" fmla="*/ 5644 w 141110"/>
                <a:gd name="csY2" fmla="*/ 361245 h 688623"/>
                <a:gd name="csX3" fmla="*/ 5644 w 141110"/>
                <a:gd name="csY3" fmla="*/ 564445 h 688623"/>
                <a:gd name="csX4" fmla="*/ 50799 w 141110"/>
                <a:gd name="csY4" fmla="*/ 688623 h 6886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41110" h="688623">
                  <a:moveTo>
                    <a:pt x="141110" y="0"/>
                  </a:moveTo>
                  <a:cubicBezTo>
                    <a:pt x="107243" y="54563"/>
                    <a:pt x="73377" y="109127"/>
                    <a:pt x="50799" y="169334"/>
                  </a:cubicBezTo>
                  <a:cubicBezTo>
                    <a:pt x="28221" y="229541"/>
                    <a:pt x="13170" y="295393"/>
                    <a:pt x="5644" y="361245"/>
                  </a:cubicBezTo>
                  <a:cubicBezTo>
                    <a:pt x="-1882" y="427097"/>
                    <a:pt x="-1882" y="509882"/>
                    <a:pt x="5644" y="564445"/>
                  </a:cubicBezTo>
                  <a:cubicBezTo>
                    <a:pt x="13170" y="619008"/>
                    <a:pt x="31984" y="653815"/>
                    <a:pt x="50799" y="688623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3" name="Freeform: Shape 5142">
              <a:extLst>
                <a:ext uri="{FF2B5EF4-FFF2-40B4-BE49-F238E27FC236}">
                  <a16:creationId xmlns:a16="http://schemas.microsoft.com/office/drawing/2014/main" id="{A49B1DB4-D33D-830C-1AA7-361D3FB64B0F}"/>
                </a:ext>
              </a:extLst>
            </p:cNvPr>
            <p:cNvSpPr/>
            <p:nvPr/>
          </p:nvSpPr>
          <p:spPr>
            <a:xfrm>
              <a:off x="1128889" y="5023556"/>
              <a:ext cx="158332" cy="632177"/>
            </a:xfrm>
            <a:custGeom>
              <a:avLst/>
              <a:gdLst>
                <a:gd name="csX0" fmla="*/ 0 w 158332"/>
                <a:gd name="csY0" fmla="*/ 0 h 632177"/>
                <a:gd name="csX1" fmla="*/ 101600 w 158332"/>
                <a:gd name="csY1" fmla="*/ 112888 h 632177"/>
                <a:gd name="csX2" fmla="*/ 158044 w 158332"/>
                <a:gd name="csY2" fmla="*/ 451555 h 632177"/>
                <a:gd name="csX3" fmla="*/ 79022 w 158332"/>
                <a:gd name="csY3" fmla="*/ 632177 h 6321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58332" h="632177">
                  <a:moveTo>
                    <a:pt x="0" y="0"/>
                  </a:moveTo>
                  <a:cubicBezTo>
                    <a:pt x="37629" y="18814"/>
                    <a:pt x="75259" y="37629"/>
                    <a:pt x="101600" y="112888"/>
                  </a:cubicBezTo>
                  <a:cubicBezTo>
                    <a:pt x="127941" y="188147"/>
                    <a:pt x="161807" y="365007"/>
                    <a:pt x="158044" y="451555"/>
                  </a:cubicBezTo>
                  <a:cubicBezTo>
                    <a:pt x="154281" y="538103"/>
                    <a:pt x="116651" y="585140"/>
                    <a:pt x="79022" y="632177"/>
                  </a:cubicBezTo>
                </a:path>
              </a:pathLst>
            </a:cu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710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9" grpId="0"/>
      <p:bldP spid="40" grpId="0"/>
      <p:bldP spid="41" grpId="0"/>
      <p:bldP spid="44" grpId="0" animBg="1"/>
      <p:bldP spid="45" grpId="0" animBg="1"/>
      <p:bldP spid="52" grpId="0"/>
      <p:bldP spid="53" grpId="0"/>
      <p:bldP spid="56" grpId="0"/>
      <p:bldP spid="58" grpId="0"/>
      <p:bldP spid="60" grpId="0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1"/>
            <a:ext cx="5553075" cy="1590213"/>
          </a:xfrm>
        </p:spPr>
        <p:txBody>
          <a:bodyPr>
            <a:noAutofit/>
          </a:bodyPr>
          <a:lstStyle/>
          <a:p>
            <a:r>
              <a:rPr lang="en-US" sz="2200" b="1" dirty="0"/>
              <a:t>Represents leakage processes:</a:t>
            </a:r>
          </a:p>
          <a:p>
            <a:pPr lvl="1"/>
            <a:r>
              <a:rPr lang="en-US" sz="2200" dirty="0"/>
              <a:t>River </a:t>
            </a:r>
            <a:r>
              <a:rPr lang="en-US" sz="2200"/>
              <a:t>/ stream (RIV package)</a:t>
            </a:r>
            <a:endParaRPr lang="en-US" sz="2200" dirty="0"/>
          </a:p>
          <a:p>
            <a:pPr lvl="2"/>
            <a:r>
              <a:rPr lang="en-US" sz="2200" dirty="0"/>
              <a:t>Finite source (losing)</a:t>
            </a:r>
          </a:p>
          <a:p>
            <a:pPr lvl="2"/>
            <a:r>
              <a:rPr lang="en-US" sz="2200" dirty="0"/>
              <a:t>Infinite sink (gaining)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855B32F-ABA7-DD36-7911-5483DBCB547A}"/>
              </a:ext>
            </a:extLst>
          </p:cNvPr>
          <p:cNvSpPr/>
          <p:nvPr/>
        </p:nvSpPr>
        <p:spPr>
          <a:xfrm>
            <a:off x="5807177" y="1497013"/>
            <a:ext cx="203097" cy="18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82C50C-0F37-7465-1C50-6924C478B3B4}"/>
              </a:ext>
            </a:extLst>
          </p:cNvPr>
          <p:cNvSpPr/>
          <p:nvPr/>
        </p:nvSpPr>
        <p:spPr>
          <a:xfrm>
            <a:off x="9067952" y="1478757"/>
            <a:ext cx="295123" cy="207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ainGroup">
            <a:extLst>
              <a:ext uri="{FF2B5EF4-FFF2-40B4-BE49-F238E27FC236}">
                <a16:creationId xmlns:a16="http://schemas.microsoft.com/office/drawing/2014/main" id="{1CD33193-5C2F-4A3C-D9DF-8E310405FE03}"/>
              </a:ext>
            </a:extLst>
          </p:cNvPr>
          <p:cNvGrpSpPr/>
          <p:nvPr/>
        </p:nvGrpSpPr>
        <p:grpSpPr>
          <a:xfrm>
            <a:off x="10061957" y="4399873"/>
            <a:ext cx="2113964" cy="2324179"/>
            <a:chOff x="5394961" y="4368877"/>
            <a:chExt cx="2113964" cy="2324179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D0DDE1B-B564-F194-00E8-68703AB2D42E}"/>
                </a:ext>
              </a:extLst>
            </p:cNvPr>
            <p:cNvGrpSpPr/>
            <p:nvPr/>
          </p:nvGrpSpPr>
          <p:grpSpPr>
            <a:xfrm>
              <a:off x="5395868" y="4368877"/>
              <a:ext cx="2062363" cy="1869022"/>
              <a:chOff x="5767046" y="4368877"/>
              <a:chExt cx="2062363" cy="1869022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EF3248A-73C8-E2C5-83D9-064F7056925C}"/>
                  </a:ext>
                </a:extLst>
              </p:cNvPr>
              <p:cNvSpPr/>
              <p:nvPr/>
            </p:nvSpPr>
            <p:spPr>
              <a:xfrm>
                <a:off x="5767046" y="4409099"/>
                <a:ext cx="2011680" cy="18288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A4BC6BD-6F1A-7F0A-0914-6B99ACBC06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67048" y="4714627"/>
                <a:ext cx="2011680" cy="0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FED1CA5-2EEF-A5C2-5E4B-0A3C12F7AD56}"/>
                  </a:ext>
                </a:extLst>
              </p:cNvPr>
              <p:cNvSpPr/>
              <p:nvPr/>
            </p:nvSpPr>
            <p:spPr>
              <a:xfrm>
                <a:off x="6268603" y="4409099"/>
                <a:ext cx="1097280" cy="10454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osceles Triangle 17">
                <a:extLst>
                  <a:ext uri="{FF2B5EF4-FFF2-40B4-BE49-F238E27FC236}">
                    <a16:creationId xmlns:a16="http://schemas.microsoft.com/office/drawing/2014/main" id="{F0DD5F1E-7D76-1ECC-38CB-2B8E9729169F}"/>
                  </a:ext>
                </a:extLst>
              </p:cNvPr>
              <p:cNvSpPr/>
              <p:nvPr/>
            </p:nvSpPr>
            <p:spPr>
              <a:xfrm rot="10800000">
                <a:off x="5922769" y="4564262"/>
                <a:ext cx="217272" cy="122481"/>
              </a:xfrm>
              <a:prstGeom prst="triangle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E846110-9331-B560-61C1-829D47D1EC80}"/>
                  </a:ext>
                </a:extLst>
              </p:cNvPr>
              <p:cNvSpPr txBox="1"/>
              <p:nvPr/>
            </p:nvSpPr>
            <p:spPr>
              <a:xfrm>
                <a:off x="7311318" y="4368877"/>
                <a:ext cx="5180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cell</a:t>
                </a:r>
                <a:endParaRPr lang="en-US" sz="1600" baseline="-25000" dirty="0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642BC912-A3AB-F5D2-0FEE-26F6323176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8603" y="4857973"/>
                <a:ext cx="1097280" cy="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9137D88-6025-AC13-3AB4-5BCDB03ACD34}"/>
                  </a:ext>
                </a:extLst>
              </p:cNvPr>
              <p:cNvSpPr/>
              <p:nvPr/>
            </p:nvSpPr>
            <p:spPr>
              <a:xfrm>
                <a:off x="6277656" y="4881554"/>
                <a:ext cx="1088227" cy="56966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716EB2A-E30C-388A-4152-E6D7B55EC587}"/>
                  </a:ext>
                </a:extLst>
              </p:cNvPr>
              <p:cNvSpPr txBox="1"/>
              <p:nvPr/>
            </p:nvSpPr>
            <p:spPr>
              <a:xfrm>
                <a:off x="6593160" y="5118104"/>
                <a:ext cx="5405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bed</a:t>
                </a:r>
                <a:endParaRPr lang="en-US" sz="1600" baseline="-25000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EFAD31A-AAFB-E66C-200B-33A459A3DCA1}"/>
                  </a:ext>
                </a:extLst>
              </p:cNvPr>
              <p:cNvSpPr txBox="1"/>
              <p:nvPr/>
            </p:nvSpPr>
            <p:spPr>
              <a:xfrm>
                <a:off x="6567474" y="4500432"/>
                <a:ext cx="621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stage</a:t>
                </a:r>
                <a:endParaRPr lang="en-US" sz="1600" baseline="-25000" dirty="0"/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B9E3D83-6FF9-3759-6F58-341008476D38}"/>
                </a:ext>
              </a:extLst>
            </p:cNvPr>
            <p:cNvSpPr txBox="1"/>
            <p:nvPr/>
          </p:nvSpPr>
          <p:spPr>
            <a:xfrm>
              <a:off x="5394961" y="6323724"/>
              <a:ext cx="2113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Gaining: </a:t>
              </a:r>
              <a:r>
                <a:rPr lang="en-US" dirty="0" err="1"/>
                <a:t>H</a:t>
              </a:r>
              <a:r>
                <a:rPr lang="en-US" baseline="-25000" dirty="0" err="1"/>
                <a:t>cell</a:t>
              </a:r>
              <a:r>
                <a:rPr lang="en-US" dirty="0"/>
                <a:t> &gt; </a:t>
              </a:r>
              <a:r>
                <a:rPr lang="en-US" dirty="0" err="1"/>
                <a:t>H</a:t>
              </a:r>
              <a:r>
                <a:rPr lang="en-US" baseline="-25000" dirty="0" err="1"/>
                <a:t>stage</a:t>
              </a:r>
              <a:endParaRPr lang="en-US" baseline="-25000" dirty="0"/>
            </a:p>
          </p:txBody>
        </p:sp>
      </p:grpSp>
      <p:grpSp>
        <p:nvGrpSpPr>
          <p:cNvPr id="62" name="LosingGroup">
            <a:extLst>
              <a:ext uri="{FF2B5EF4-FFF2-40B4-BE49-F238E27FC236}">
                <a16:creationId xmlns:a16="http://schemas.microsoft.com/office/drawing/2014/main" id="{4C45B301-5A65-627E-36C4-6FEE8104AAB1}"/>
              </a:ext>
            </a:extLst>
          </p:cNvPr>
          <p:cNvGrpSpPr/>
          <p:nvPr/>
        </p:nvGrpSpPr>
        <p:grpSpPr>
          <a:xfrm>
            <a:off x="7458691" y="4415671"/>
            <a:ext cx="2531399" cy="2277385"/>
            <a:chOff x="7614139" y="4415671"/>
            <a:chExt cx="2531399" cy="227738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7F7894A-B56E-B0F5-A965-1C56ADC48342}"/>
                </a:ext>
              </a:extLst>
            </p:cNvPr>
            <p:cNvGrpSpPr/>
            <p:nvPr/>
          </p:nvGrpSpPr>
          <p:grpSpPr>
            <a:xfrm>
              <a:off x="7814283" y="4415671"/>
              <a:ext cx="2062363" cy="1828800"/>
              <a:chOff x="5767046" y="4409099"/>
              <a:chExt cx="2062363" cy="182880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C2FFF99-5A1B-80F9-7A5A-0E3B05C40811}"/>
                  </a:ext>
                </a:extLst>
              </p:cNvPr>
              <p:cNvSpPr/>
              <p:nvPr/>
            </p:nvSpPr>
            <p:spPr>
              <a:xfrm>
                <a:off x="5767046" y="4409099"/>
                <a:ext cx="2011680" cy="18288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0C97BE99-EBDC-F1DE-9D08-AC2D550C40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67048" y="5176348"/>
                <a:ext cx="2011680" cy="0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707ED553-44D1-3445-2235-07FDE839AC46}"/>
                  </a:ext>
                </a:extLst>
              </p:cNvPr>
              <p:cNvSpPr/>
              <p:nvPr/>
            </p:nvSpPr>
            <p:spPr>
              <a:xfrm>
                <a:off x="6268603" y="4409099"/>
                <a:ext cx="1097280" cy="10454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id="{3486B9B7-53DF-7ED1-2278-49446F45B5EC}"/>
                  </a:ext>
                </a:extLst>
              </p:cNvPr>
              <p:cNvSpPr/>
              <p:nvPr/>
            </p:nvSpPr>
            <p:spPr>
              <a:xfrm rot="10800000">
                <a:off x="5922769" y="5025983"/>
                <a:ext cx="217272" cy="122481"/>
              </a:xfrm>
              <a:prstGeom prst="triangle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23D76A8-05F9-3649-313B-C4B6DD1453B8}"/>
                  </a:ext>
                </a:extLst>
              </p:cNvPr>
              <p:cNvSpPr txBox="1"/>
              <p:nvPr/>
            </p:nvSpPr>
            <p:spPr>
              <a:xfrm>
                <a:off x="7311318" y="4830598"/>
                <a:ext cx="5180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cell</a:t>
                </a:r>
                <a:endParaRPr lang="en-US" sz="1600" baseline="-25000" dirty="0"/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2DB07DA3-33CD-B3ED-729D-CDB8A4106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8603" y="4867026"/>
                <a:ext cx="1097280" cy="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9754279-0D8B-F09C-4E80-C01FE5CFF0BD}"/>
                  </a:ext>
                </a:extLst>
              </p:cNvPr>
              <p:cNvSpPr/>
              <p:nvPr/>
            </p:nvSpPr>
            <p:spPr>
              <a:xfrm>
                <a:off x="6277656" y="4881554"/>
                <a:ext cx="1088227" cy="56966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C4E5F07-013B-45F0-0F8F-1C42A3B06F5D}"/>
                  </a:ext>
                </a:extLst>
              </p:cNvPr>
              <p:cNvSpPr txBox="1"/>
              <p:nvPr/>
            </p:nvSpPr>
            <p:spPr>
              <a:xfrm>
                <a:off x="6593160" y="5118104"/>
                <a:ext cx="5405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bed</a:t>
                </a:r>
                <a:endParaRPr lang="en-US" sz="1600" baseline="-25000" dirty="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B96002C-F29E-AC06-704C-E31F4B61E387}"/>
                  </a:ext>
                </a:extLst>
              </p:cNvPr>
              <p:cNvSpPr txBox="1"/>
              <p:nvPr/>
            </p:nvSpPr>
            <p:spPr>
              <a:xfrm>
                <a:off x="6567474" y="4500432"/>
                <a:ext cx="621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stage</a:t>
                </a:r>
                <a:endParaRPr lang="en-US" sz="1600" baseline="-25000" dirty="0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DDC9B80-CA8C-373F-94EF-44177921030A}"/>
                </a:ext>
              </a:extLst>
            </p:cNvPr>
            <p:cNvSpPr txBox="1"/>
            <p:nvPr/>
          </p:nvSpPr>
          <p:spPr>
            <a:xfrm>
              <a:off x="7614139" y="6323724"/>
              <a:ext cx="25313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Losing: </a:t>
              </a:r>
              <a:r>
                <a:rPr lang="en-US" dirty="0" err="1"/>
                <a:t>H</a:t>
              </a:r>
              <a:r>
                <a:rPr lang="en-US" baseline="-25000" dirty="0" err="1"/>
                <a:t>bed</a:t>
              </a:r>
              <a:r>
                <a:rPr lang="en-US" baseline="-25000" dirty="0"/>
                <a:t> </a:t>
              </a:r>
              <a:r>
                <a:rPr lang="en-US" dirty="0"/>
                <a:t>&lt; </a:t>
              </a:r>
              <a:r>
                <a:rPr lang="en-US" dirty="0" err="1"/>
                <a:t>H</a:t>
              </a:r>
              <a:r>
                <a:rPr lang="en-US" baseline="-25000" dirty="0" err="1"/>
                <a:t>cell</a:t>
              </a:r>
              <a:r>
                <a:rPr lang="en-US" dirty="0"/>
                <a:t> &lt; </a:t>
              </a:r>
              <a:r>
                <a:rPr lang="en-US" dirty="0" err="1"/>
                <a:t>H</a:t>
              </a:r>
              <a:r>
                <a:rPr lang="en-US" baseline="-25000" dirty="0" err="1"/>
                <a:t>stage</a:t>
              </a:r>
              <a:endParaRPr lang="en-US" baseline="-25000" dirty="0"/>
            </a:p>
          </p:txBody>
        </p:sp>
      </p:grpSp>
      <p:grpSp>
        <p:nvGrpSpPr>
          <p:cNvPr id="61" name="MaxLossGroup">
            <a:extLst>
              <a:ext uri="{FF2B5EF4-FFF2-40B4-BE49-F238E27FC236}">
                <a16:creationId xmlns:a16="http://schemas.microsoft.com/office/drawing/2014/main" id="{BA370D23-458F-1D98-B2CB-CA81FA3144E8}"/>
              </a:ext>
            </a:extLst>
          </p:cNvPr>
          <p:cNvGrpSpPr/>
          <p:nvPr/>
        </p:nvGrpSpPr>
        <p:grpSpPr>
          <a:xfrm>
            <a:off x="5148576" y="4399873"/>
            <a:ext cx="2062363" cy="2277385"/>
            <a:chOff x="9993369" y="4415671"/>
            <a:chExt cx="2062363" cy="2277385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C02D936-15CA-284A-3141-967557FD84B6}"/>
                </a:ext>
              </a:extLst>
            </p:cNvPr>
            <p:cNvGrpSpPr/>
            <p:nvPr/>
          </p:nvGrpSpPr>
          <p:grpSpPr>
            <a:xfrm>
              <a:off x="9993369" y="4415671"/>
              <a:ext cx="2062363" cy="1828800"/>
              <a:chOff x="5767046" y="4409099"/>
              <a:chExt cx="2062363" cy="182880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C37F00DD-577E-0105-478D-59E391B46D05}"/>
                  </a:ext>
                </a:extLst>
              </p:cNvPr>
              <p:cNvSpPr/>
              <p:nvPr/>
            </p:nvSpPr>
            <p:spPr>
              <a:xfrm>
                <a:off x="5767046" y="4409099"/>
                <a:ext cx="2011680" cy="18288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0935187-9F42-CE6B-B829-CABB248A9E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67048" y="5746715"/>
                <a:ext cx="2011680" cy="0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696C81A-8022-974D-3AA3-F02A89BC4CD4}"/>
                  </a:ext>
                </a:extLst>
              </p:cNvPr>
              <p:cNvSpPr/>
              <p:nvPr/>
            </p:nvSpPr>
            <p:spPr>
              <a:xfrm>
                <a:off x="6268603" y="4409099"/>
                <a:ext cx="1097280" cy="104540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Isosceles Triangle 50">
                <a:extLst>
                  <a:ext uri="{FF2B5EF4-FFF2-40B4-BE49-F238E27FC236}">
                    <a16:creationId xmlns:a16="http://schemas.microsoft.com/office/drawing/2014/main" id="{483FEFB8-1117-69DD-287C-D17B8E2BB42B}"/>
                  </a:ext>
                </a:extLst>
              </p:cNvPr>
              <p:cNvSpPr/>
              <p:nvPr/>
            </p:nvSpPr>
            <p:spPr>
              <a:xfrm rot="10800000">
                <a:off x="5922769" y="5596350"/>
                <a:ext cx="217272" cy="122481"/>
              </a:xfrm>
              <a:prstGeom prst="triangle">
                <a:avLst/>
              </a:prstGeom>
              <a:noFill/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BFAEF8C-5380-02DA-AFCA-8278FC3D4BC0}"/>
                  </a:ext>
                </a:extLst>
              </p:cNvPr>
              <p:cNvSpPr txBox="1"/>
              <p:nvPr/>
            </p:nvSpPr>
            <p:spPr>
              <a:xfrm>
                <a:off x="7311318" y="5400965"/>
                <a:ext cx="5180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cell</a:t>
                </a:r>
                <a:endParaRPr lang="en-US" sz="1600" baseline="-25000" dirty="0"/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B3CD4BF9-7B7B-9481-45EC-C720E90608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68603" y="4867026"/>
                <a:ext cx="1097280" cy="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540F84D-4B8A-2EB0-4BB6-10F9AA3E3A50}"/>
                  </a:ext>
                </a:extLst>
              </p:cNvPr>
              <p:cNvSpPr/>
              <p:nvPr/>
            </p:nvSpPr>
            <p:spPr>
              <a:xfrm>
                <a:off x="6277656" y="4881554"/>
                <a:ext cx="1088227" cy="56966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C24B6C6-33BE-778E-F1C7-0B1C085A632E}"/>
                  </a:ext>
                </a:extLst>
              </p:cNvPr>
              <p:cNvSpPr txBox="1"/>
              <p:nvPr/>
            </p:nvSpPr>
            <p:spPr>
              <a:xfrm>
                <a:off x="6593160" y="5118104"/>
                <a:ext cx="5405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bed</a:t>
                </a:r>
                <a:endParaRPr lang="en-US" sz="1600" baseline="-25000" dirty="0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E6B62391-EE65-ACC0-4FBC-6915E4B0E824}"/>
                  </a:ext>
                </a:extLst>
              </p:cNvPr>
              <p:cNvSpPr txBox="1"/>
              <p:nvPr/>
            </p:nvSpPr>
            <p:spPr>
              <a:xfrm>
                <a:off x="6567474" y="4500432"/>
                <a:ext cx="621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/>
                  <a:t>H</a:t>
                </a:r>
                <a:r>
                  <a:rPr lang="en-US" sz="1600" baseline="-25000" dirty="0" err="1"/>
                  <a:t>stage</a:t>
                </a:r>
                <a:endParaRPr lang="en-US" sz="1600" baseline="-25000" dirty="0"/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B1D7224-DF72-48D3-89BC-F985372B8507}"/>
                </a:ext>
              </a:extLst>
            </p:cNvPr>
            <p:cNvSpPr txBox="1"/>
            <p:nvPr/>
          </p:nvSpPr>
          <p:spPr>
            <a:xfrm>
              <a:off x="10070474" y="6323724"/>
              <a:ext cx="19143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Losing: </a:t>
              </a:r>
              <a:r>
                <a:rPr lang="en-US" dirty="0" err="1"/>
                <a:t>H</a:t>
              </a:r>
              <a:r>
                <a:rPr lang="en-US" baseline="-25000" dirty="0" err="1"/>
                <a:t>cell</a:t>
              </a:r>
              <a:r>
                <a:rPr lang="en-US" dirty="0"/>
                <a:t> &lt; </a:t>
              </a:r>
              <a:r>
                <a:rPr lang="en-US" dirty="0" err="1"/>
                <a:t>H</a:t>
              </a:r>
              <a:r>
                <a:rPr lang="en-US" baseline="-25000" dirty="0" err="1"/>
                <a:t>bed</a:t>
              </a:r>
              <a:endParaRPr lang="en-US" baseline="-25000" dirty="0"/>
            </a:p>
          </p:txBody>
        </p:sp>
      </p:grpSp>
      <p:sp>
        <p:nvSpPr>
          <p:cNvPr id="6147" name="Arrow: Right 6146">
            <a:extLst>
              <a:ext uri="{FF2B5EF4-FFF2-40B4-BE49-F238E27FC236}">
                <a16:creationId xmlns:a16="http://schemas.microsoft.com/office/drawing/2014/main" id="{AD5C0DF2-73E9-C0AB-FACA-5A4B7CC76CAB}"/>
              </a:ext>
            </a:extLst>
          </p:cNvPr>
          <p:cNvSpPr/>
          <p:nvPr/>
        </p:nvSpPr>
        <p:spPr>
          <a:xfrm>
            <a:off x="10195484" y="5201019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9" name="Arrow: Right 6148">
            <a:extLst>
              <a:ext uri="{FF2B5EF4-FFF2-40B4-BE49-F238E27FC236}">
                <a16:creationId xmlns:a16="http://schemas.microsoft.com/office/drawing/2014/main" id="{BEB57E48-067F-60FD-578E-F5489AE84347}"/>
              </a:ext>
            </a:extLst>
          </p:cNvPr>
          <p:cNvSpPr/>
          <p:nvPr/>
        </p:nvSpPr>
        <p:spPr>
          <a:xfrm rot="10800000">
            <a:off x="11722371" y="5201019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0" name="Arrow: Right 6149">
            <a:extLst>
              <a:ext uri="{FF2B5EF4-FFF2-40B4-BE49-F238E27FC236}">
                <a16:creationId xmlns:a16="http://schemas.microsoft.com/office/drawing/2014/main" id="{070E2F15-2ADB-9CBD-20B7-5B42989D022A}"/>
              </a:ext>
            </a:extLst>
          </p:cNvPr>
          <p:cNvSpPr/>
          <p:nvPr/>
        </p:nvSpPr>
        <p:spPr>
          <a:xfrm rot="10800000">
            <a:off x="7775437" y="5277994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1" name="Arrow: Right 6150">
            <a:extLst>
              <a:ext uri="{FF2B5EF4-FFF2-40B4-BE49-F238E27FC236}">
                <a16:creationId xmlns:a16="http://schemas.microsoft.com/office/drawing/2014/main" id="{63D397A9-0619-DE9C-8C09-3155A1519701}"/>
              </a:ext>
            </a:extLst>
          </p:cNvPr>
          <p:cNvSpPr/>
          <p:nvPr/>
        </p:nvSpPr>
        <p:spPr>
          <a:xfrm>
            <a:off x="9329568" y="5316154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2" name="Arrow: Right 6151">
            <a:extLst>
              <a:ext uri="{FF2B5EF4-FFF2-40B4-BE49-F238E27FC236}">
                <a16:creationId xmlns:a16="http://schemas.microsoft.com/office/drawing/2014/main" id="{A1227E2F-F21E-8876-8D9D-C345F81A13F1}"/>
              </a:ext>
            </a:extLst>
          </p:cNvPr>
          <p:cNvSpPr/>
          <p:nvPr/>
        </p:nvSpPr>
        <p:spPr>
          <a:xfrm rot="10800000">
            <a:off x="5270095" y="5239834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3" name="Arrow: Right 6152">
            <a:extLst>
              <a:ext uri="{FF2B5EF4-FFF2-40B4-BE49-F238E27FC236}">
                <a16:creationId xmlns:a16="http://schemas.microsoft.com/office/drawing/2014/main" id="{E4F9F017-17ED-F762-B18D-5D3D61FEFEF0}"/>
              </a:ext>
            </a:extLst>
          </p:cNvPr>
          <p:cNvSpPr/>
          <p:nvPr/>
        </p:nvSpPr>
        <p:spPr>
          <a:xfrm>
            <a:off x="6824226" y="5277994"/>
            <a:ext cx="287619" cy="164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56" name="Group 6155">
            <a:extLst>
              <a:ext uri="{FF2B5EF4-FFF2-40B4-BE49-F238E27FC236}">
                <a16:creationId xmlns:a16="http://schemas.microsoft.com/office/drawing/2014/main" id="{67DE56FC-EFE5-D93C-5C97-E51F89E3C8AF}"/>
              </a:ext>
            </a:extLst>
          </p:cNvPr>
          <p:cNvGrpSpPr/>
          <p:nvPr/>
        </p:nvGrpSpPr>
        <p:grpSpPr>
          <a:xfrm>
            <a:off x="5037896" y="2306307"/>
            <a:ext cx="5029200" cy="1965378"/>
            <a:chOff x="5037896" y="2306307"/>
            <a:chExt cx="5029200" cy="196537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E7365FB-E3E9-D6F3-A200-58532902B5A1}"/>
                </a:ext>
              </a:extLst>
            </p:cNvPr>
            <p:cNvSpPr txBox="1"/>
            <p:nvPr/>
          </p:nvSpPr>
          <p:spPr>
            <a:xfrm>
              <a:off x="5557714" y="2306307"/>
              <a:ext cx="44594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Losing reach</a:t>
              </a:r>
            </a:p>
          </p:txBody>
        </p:sp>
        <p:pic>
          <p:nvPicPr>
            <p:cNvPr id="3074" name="Picture 2" descr="Interaction Between Groundwater Systems and Surface Water Streams (from Tarbuck et al., 2005)  ">
              <a:extLst>
                <a:ext uri="{FF2B5EF4-FFF2-40B4-BE49-F238E27FC236}">
                  <a16:creationId xmlns:a16="http://schemas.microsoft.com/office/drawing/2014/main" id="{7DADBA79-B5D4-DC0F-B859-E5FB0B518A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23" b="38526"/>
            <a:stretch/>
          </p:blipFill>
          <p:spPr bwMode="auto">
            <a:xfrm>
              <a:off x="5037896" y="2626871"/>
              <a:ext cx="5029200" cy="1644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55" name="Group 6154">
            <a:extLst>
              <a:ext uri="{FF2B5EF4-FFF2-40B4-BE49-F238E27FC236}">
                <a16:creationId xmlns:a16="http://schemas.microsoft.com/office/drawing/2014/main" id="{B03F7CF6-69BA-6F7D-FB1E-6B7E0C21D41A}"/>
              </a:ext>
            </a:extLst>
          </p:cNvPr>
          <p:cNvGrpSpPr/>
          <p:nvPr/>
        </p:nvGrpSpPr>
        <p:grpSpPr>
          <a:xfrm>
            <a:off x="7099572" y="93701"/>
            <a:ext cx="5029200" cy="1870016"/>
            <a:chOff x="7119450" y="83762"/>
            <a:chExt cx="5029200" cy="1870016"/>
          </a:xfrm>
          <a:solidFill>
            <a:schemeClr val="bg1"/>
          </a:solidFill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971F76-EDA4-7227-1332-D03C21F4C03C}"/>
                </a:ext>
              </a:extLst>
            </p:cNvPr>
            <p:cNvSpPr txBox="1"/>
            <p:nvPr/>
          </p:nvSpPr>
          <p:spPr>
            <a:xfrm>
              <a:off x="7784401" y="83762"/>
              <a:ext cx="429910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Gaining reach</a:t>
              </a:r>
            </a:p>
          </p:txBody>
        </p:sp>
        <p:pic>
          <p:nvPicPr>
            <p:cNvPr id="6154" name="Picture 2" descr="Interaction Between Groundwater Systems and Surface Water Streams (from Tarbuck et al., 2005)  ">
              <a:extLst>
                <a:ext uri="{FF2B5EF4-FFF2-40B4-BE49-F238E27FC236}">
                  <a16:creationId xmlns:a16="http://schemas.microsoft.com/office/drawing/2014/main" id="{37F0FDD2-3D7C-C25B-AD68-B2EC54404B4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72692"/>
            <a:stretch/>
          </p:blipFill>
          <p:spPr bwMode="auto">
            <a:xfrm>
              <a:off x="7119450" y="449105"/>
              <a:ext cx="5029200" cy="1504673"/>
            </a:xfrm>
            <a:prstGeom prst="rect">
              <a:avLst/>
            </a:prstGeom>
            <a:grpFill/>
          </p:spPr>
        </p:pic>
      </p:grpSp>
      <p:sp>
        <p:nvSpPr>
          <p:cNvPr id="6168" name="GainingReach">
            <a:extLst>
              <a:ext uri="{FF2B5EF4-FFF2-40B4-BE49-F238E27FC236}">
                <a16:creationId xmlns:a16="http://schemas.microsoft.com/office/drawing/2014/main" id="{552C46A9-FD89-F028-64A5-AAB05A0C0B84}"/>
              </a:ext>
            </a:extLst>
          </p:cNvPr>
          <p:cNvSpPr/>
          <p:nvPr/>
        </p:nvSpPr>
        <p:spPr>
          <a:xfrm>
            <a:off x="1645213" y="4159225"/>
            <a:ext cx="2377440" cy="694916"/>
          </a:xfrm>
          <a:prstGeom prst="rect">
            <a:avLst/>
          </a:prstGeom>
          <a:gradFill flip="none" rotWithShape="1">
            <a:gsLst>
              <a:gs pos="79000">
                <a:schemeClr val="bg1"/>
              </a:gs>
              <a:gs pos="0">
                <a:srgbClr val="FF6D6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9" name="LosingReach">
            <a:extLst>
              <a:ext uri="{FF2B5EF4-FFF2-40B4-BE49-F238E27FC236}">
                <a16:creationId xmlns:a16="http://schemas.microsoft.com/office/drawing/2014/main" id="{F69A61E5-98AC-BC60-EE4A-9E6EAFC3A0FF}"/>
              </a:ext>
            </a:extLst>
          </p:cNvPr>
          <p:cNvSpPr/>
          <p:nvPr/>
        </p:nvSpPr>
        <p:spPr>
          <a:xfrm>
            <a:off x="1645213" y="4862032"/>
            <a:ext cx="2377440" cy="548640"/>
          </a:xfrm>
          <a:prstGeom prst="rect">
            <a:avLst/>
          </a:prstGeom>
          <a:gradFill>
            <a:gsLst>
              <a:gs pos="12000">
                <a:schemeClr val="bg1"/>
              </a:gs>
              <a:gs pos="92000">
                <a:srgbClr val="43CE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70" name="MaxLoss">
            <a:extLst>
              <a:ext uri="{FF2B5EF4-FFF2-40B4-BE49-F238E27FC236}">
                <a16:creationId xmlns:a16="http://schemas.microsoft.com/office/drawing/2014/main" id="{86C8CB98-CB63-277F-D567-BB2194975B8B}"/>
              </a:ext>
            </a:extLst>
          </p:cNvPr>
          <p:cNvSpPr/>
          <p:nvPr/>
        </p:nvSpPr>
        <p:spPr>
          <a:xfrm>
            <a:off x="1645213" y="5398620"/>
            <a:ext cx="2377440" cy="461665"/>
          </a:xfrm>
          <a:prstGeom prst="rect">
            <a:avLst/>
          </a:prstGeom>
          <a:solidFill>
            <a:srgbClr val="43C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171" name="Group 6170">
            <a:extLst>
              <a:ext uri="{FF2B5EF4-FFF2-40B4-BE49-F238E27FC236}">
                <a16:creationId xmlns:a16="http://schemas.microsoft.com/office/drawing/2014/main" id="{9352FD19-1E00-C97E-1EA9-4654DEF8B435}"/>
              </a:ext>
            </a:extLst>
          </p:cNvPr>
          <p:cNvGrpSpPr/>
          <p:nvPr/>
        </p:nvGrpSpPr>
        <p:grpSpPr>
          <a:xfrm>
            <a:off x="863350" y="3087727"/>
            <a:ext cx="3176799" cy="3208921"/>
            <a:chOff x="1324779" y="3113127"/>
            <a:chExt cx="3176799" cy="3208921"/>
          </a:xfrm>
        </p:grpSpPr>
        <p:sp>
          <p:nvSpPr>
            <p:cNvPr id="6172" name="TextBox 6171">
              <a:extLst>
                <a:ext uri="{FF2B5EF4-FFF2-40B4-BE49-F238E27FC236}">
                  <a16:creationId xmlns:a16="http://schemas.microsoft.com/office/drawing/2014/main" id="{620F9285-503B-7268-5A80-520F5E5CCAAE}"/>
                </a:ext>
              </a:extLst>
            </p:cNvPr>
            <p:cNvSpPr txBox="1"/>
            <p:nvPr/>
          </p:nvSpPr>
          <p:spPr>
            <a:xfrm rot="16200000">
              <a:off x="604389" y="4946635"/>
              <a:ext cx="17793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Head in Aquifer (H)</a:t>
              </a:r>
              <a:endParaRPr lang="en-US" sz="1600" baseline="-25000" dirty="0"/>
            </a:p>
          </p:txBody>
        </p:sp>
        <p:sp>
          <p:nvSpPr>
            <p:cNvPr id="6173" name="TextBox 6172">
              <a:extLst>
                <a:ext uri="{FF2B5EF4-FFF2-40B4-BE49-F238E27FC236}">
                  <a16:creationId xmlns:a16="http://schemas.microsoft.com/office/drawing/2014/main" id="{5571F196-E8A5-EDF2-F9FC-EEBB47B32A44}"/>
                </a:ext>
              </a:extLst>
            </p:cNvPr>
            <p:cNvSpPr txBox="1"/>
            <p:nvPr/>
          </p:nvSpPr>
          <p:spPr>
            <a:xfrm>
              <a:off x="1540806" y="5952716"/>
              <a:ext cx="1672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 = </a:t>
              </a:r>
              <a:r>
                <a:rPr lang="en-US" dirty="0">
                  <a:solidFill>
                    <a:srgbClr val="6600FF"/>
                  </a:solidFill>
                </a:rPr>
                <a:t>slope of line</a:t>
              </a:r>
            </a:p>
          </p:txBody>
        </p:sp>
        <p:cxnSp>
          <p:nvCxnSpPr>
            <p:cNvPr id="6174" name="Straight Connector 6173">
              <a:extLst>
                <a:ext uri="{FF2B5EF4-FFF2-40B4-BE49-F238E27FC236}">
                  <a16:creationId xmlns:a16="http://schemas.microsoft.com/office/drawing/2014/main" id="{D4ED73AE-C47B-F6E4-11D4-F1B6770A8687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2183805" y="5037758"/>
              <a:ext cx="173736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75" name="Group 6174">
              <a:extLst>
                <a:ext uri="{FF2B5EF4-FFF2-40B4-BE49-F238E27FC236}">
                  <a16:creationId xmlns:a16="http://schemas.microsoft.com/office/drawing/2014/main" id="{F320DDBB-E5EF-CC3D-0386-6EAE8F55A5F8}"/>
                </a:ext>
              </a:extLst>
            </p:cNvPr>
            <p:cNvGrpSpPr/>
            <p:nvPr/>
          </p:nvGrpSpPr>
          <p:grpSpPr>
            <a:xfrm>
              <a:off x="2124138" y="4879541"/>
              <a:ext cx="2377440" cy="548640"/>
              <a:chOff x="4256897" y="4653449"/>
              <a:chExt cx="1645920" cy="716419"/>
            </a:xfrm>
          </p:grpSpPr>
          <p:cxnSp>
            <p:nvCxnSpPr>
              <p:cNvPr id="6187" name="Straight Connector 6186">
                <a:extLst>
                  <a:ext uri="{FF2B5EF4-FFF2-40B4-BE49-F238E27FC236}">
                    <a16:creationId xmlns:a16="http://schemas.microsoft.com/office/drawing/2014/main" id="{8BE00053-E3C2-43B4-37B3-D66B74C421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079857" y="4546908"/>
                <a:ext cx="0" cy="1645920"/>
              </a:xfrm>
              <a:prstGeom prst="lin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8" name="Straight Connector 6187">
                <a:extLst>
                  <a:ext uri="{FF2B5EF4-FFF2-40B4-BE49-F238E27FC236}">
                    <a16:creationId xmlns:a16="http://schemas.microsoft.com/office/drawing/2014/main" id="{FEA7DD8B-C51E-3500-63D2-BDA7FBFCFB0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079857" y="3830489"/>
                <a:ext cx="0" cy="1645920"/>
              </a:xfrm>
              <a:prstGeom prst="lin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76" name="Freeform: Shape 6175">
              <a:extLst>
                <a:ext uri="{FF2B5EF4-FFF2-40B4-BE49-F238E27FC236}">
                  <a16:creationId xmlns:a16="http://schemas.microsoft.com/office/drawing/2014/main" id="{A109FD8B-5E56-6FA7-EEA3-0E9502FADF58}"/>
                </a:ext>
              </a:extLst>
            </p:cNvPr>
            <p:cNvSpPr/>
            <p:nvPr/>
          </p:nvSpPr>
          <p:spPr>
            <a:xfrm rot="16200000" flipH="1">
              <a:off x="2096565" y="4351958"/>
              <a:ext cx="1737360" cy="1371600"/>
            </a:xfrm>
            <a:custGeom>
              <a:avLst/>
              <a:gdLst>
                <a:gd name="connsiteX0" fmla="*/ 0 w 1786269"/>
                <a:gd name="connsiteY0" fmla="*/ 0 h 1190846"/>
                <a:gd name="connsiteX1" fmla="*/ 425302 w 1786269"/>
                <a:gd name="connsiteY1" fmla="*/ 10632 h 1190846"/>
                <a:gd name="connsiteX2" fmla="*/ 1148316 w 1786269"/>
                <a:gd name="connsiteY2" fmla="*/ 1190846 h 1190846"/>
                <a:gd name="connsiteX3" fmla="*/ 1786269 w 1786269"/>
                <a:gd name="connsiteY3" fmla="*/ 1190846 h 1190846"/>
                <a:gd name="connsiteX0" fmla="*/ 0 w 1360967"/>
                <a:gd name="connsiteY0" fmla="*/ 0 h 1180214"/>
                <a:gd name="connsiteX1" fmla="*/ 723014 w 1360967"/>
                <a:gd name="connsiteY1" fmla="*/ 1180214 h 1180214"/>
                <a:gd name="connsiteX2" fmla="*/ 1360967 w 1360967"/>
                <a:gd name="connsiteY2" fmla="*/ 1180214 h 1180214"/>
                <a:gd name="connsiteX0" fmla="*/ 0 w 1077938"/>
                <a:gd name="connsiteY0" fmla="*/ 0 h 1180214"/>
                <a:gd name="connsiteX1" fmla="*/ 723014 w 1077938"/>
                <a:gd name="connsiteY1" fmla="*/ 1180214 h 1180214"/>
                <a:gd name="connsiteX2" fmla="*/ 1077938 w 1077938"/>
                <a:gd name="connsiteY2" fmla="*/ 1161076 h 1180214"/>
                <a:gd name="connsiteX0" fmla="*/ 0 w 1074295"/>
                <a:gd name="connsiteY0" fmla="*/ 0 h 1189898"/>
                <a:gd name="connsiteX1" fmla="*/ 723014 w 1074295"/>
                <a:gd name="connsiteY1" fmla="*/ 1180214 h 1189898"/>
                <a:gd name="connsiteX2" fmla="*/ 1074295 w 1074295"/>
                <a:gd name="connsiteY2" fmla="*/ 1189898 h 1189898"/>
                <a:gd name="connsiteX0" fmla="*/ 0 w 1092510"/>
                <a:gd name="connsiteY0" fmla="*/ 0 h 1183493"/>
                <a:gd name="connsiteX1" fmla="*/ 723014 w 1092510"/>
                <a:gd name="connsiteY1" fmla="*/ 1180214 h 1183493"/>
                <a:gd name="connsiteX2" fmla="*/ 1092510 w 1092510"/>
                <a:gd name="connsiteY2" fmla="*/ 1183493 h 1183493"/>
                <a:gd name="connsiteX0" fmla="*/ 0 w 1092510"/>
                <a:gd name="connsiteY0" fmla="*/ 0 h 1183493"/>
                <a:gd name="connsiteX1" fmla="*/ 793218 w 1092510"/>
                <a:gd name="connsiteY1" fmla="*/ 1180214 h 1183493"/>
                <a:gd name="connsiteX2" fmla="*/ 1092510 w 1092510"/>
                <a:gd name="connsiteY2" fmla="*/ 1183493 h 118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2510" h="1183493">
                  <a:moveTo>
                    <a:pt x="0" y="0"/>
                  </a:moveTo>
                  <a:lnTo>
                    <a:pt x="793218" y="1180214"/>
                  </a:lnTo>
                  <a:lnTo>
                    <a:pt x="1092510" y="1183493"/>
                  </a:lnTo>
                </a:path>
              </a:pathLst>
            </a:custGeom>
            <a:noFill/>
            <a:ln w="44450">
              <a:gradFill flip="none" rotWithShape="1">
                <a:gsLst>
                  <a:gs pos="21000">
                    <a:srgbClr val="00B0F0"/>
                  </a:gs>
                  <a:gs pos="60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77" name="TextBox 6176">
              <a:extLst>
                <a:ext uri="{FF2B5EF4-FFF2-40B4-BE49-F238E27FC236}">
                  <a16:creationId xmlns:a16="http://schemas.microsoft.com/office/drawing/2014/main" id="{75529AE1-BC46-4501-7815-7537E9488EA6}"/>
                </a:ext>
              </a:extLst>
            </p:cNvPr>
            <p:cNvSpPr txBox="1"/>
            <p:nvPr/>
          </p:nvSpPr>
          <p:spPr>
            <a:xfrm>
              <a:off x="1755159" y="3531404"/>
              <a:ext cx="23222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Flux in/out of aquifer (Q)</a:t>
              </a:r>
              <a:endParaRPr lang="en-US" sz="1600" baseline="-25000" dirty="0"/>
            </a:p>
          </p:txBody>
        </p:sp>
        <p:grpSp>
          <p:nvGrpSpPr>
            <p:cNvPr id="6178" name="Group 6177">
              <a:extLst>
                <a:ext uri="{FF2B5EF4-FFF2-40B4-BE49-F238E27FC236}">
                  <a16:creationId xmlns:a16="http://schemas.microsoft.com/office/drawing/2014/main" id="{D19B3A0F-8E80-1DFE-52CD-B3C5DA7439CE}"/>
                </a:ext>
              </a:extLst>
            </p:cNvPr>
            <p:cNvGrpSpPr/>
            <p:nvPr/>
          </p:nvGrpSpPr>
          <p:grpSpPr>
            <a:xfrm>
              <a:off x="2119779" y="3764493"/>
              <a:ext cx="1915111" cy="369332"/>
              <a:chOff x="2227858" y="3999504"/>
              <a:chExt cx="1915111" cy="369332"/>
            </a:xfrm>
          </p:grpSpPr>
          <p:sp>
            <p:nvSpPr>
              <p:cNvPr id="6184" name="TextBox 6183">
                <a:extLst>
                  <a:ext uri="{FF2B5EF4-FFF2-40B4-BE49-F238E27FC236}">
                    <a16:creationId xmlns:a16="http://schemas.microsoft.com/office/drawing/2014/main" id="{F7FBDC21-7BFB-3394-0D43-2C751AE4DED6}"/>
                  </a:ext>
                </a:extLst>
              </p:cNvPr>
              <p:cNvSpPr txBox="1"/>
              <p:nvPr/>
            </p:nvSpPr>
            <p:spPr>
              <a:xfrm>
                <a:off x="3024357" y="4010529"/>
                <a:ext cx="288450" cy="3472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  <a:endParaRPr lang="en-US" baseline="-25000" dirty="0"/>
              </a:p>
            </p:txBody>
          </p:sp>
          <p:sp>
            <p:nvSpPr>
              <p:cNvPr id="6185" name="TextBox 6184">
                <a:extLst>
                  <a:ext uri="{FF2B5EF4-FFF2-40B4-BE49-F238E27FC236}">
                    <a16:creationId xmlns:a16="http://schemas.microsoft.com/office/drawing/2014/main" id="{64593390-82D4-782E-15A5-6D6922B83196}"/>
                  </a:ext>
                </a:extLst>
              </p:cNvPr>
              <p:cNvSpPr txBox="1"/>
              <p:nvPr/>
            </p:nvSpPr>
            <p:spPr>
              <a:xfrm>
                <a:off x="3405267" y="3999504"/>
                <a:ext cx="7377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+Q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►</a:t>
                </a:r>
                <a:endParaRPr lang="en-US" baseline="-25000" dirty="0"/>
              </a:p>
            </p:txBody>
          </p:sp>
          <p:sp>
            <p:nvSpPr>
              <p:cNvPr id="6186" name="TextBox 6185">
                <a:extLst>
                  <a:ext uri="{FF2B5EF4-FFF2-40B4-BE49-F238E27FC236}">
                    <a16:creationId xmlns:a16="http://schemas.microsoft.com/office/drawing/2014/main" id="{AC01BE59-4EE2-0182-9CB5-EE11BC21BE05}"/>
                  </a:ext>
                </a:extLst>
              </p:cNvPr>
              <p:cNvSpPr txBox="1"/>
              <p:nvPr/>
            </p:nvSpPr>
            <p:spPr>
              <a:xfrm>
                <a:off x="2227858" y="3999504"/>
                <a:ext cx="704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◄ </a:t>
                </a:r>
                <a:r>
                  <a:rPr lang="en-US" dirty="0"/>
                  <a:t>-Q</a:t>
                </a:r>
                <a:endParaRPr lang="en-US" baseline="-25000" dirty="0"/>
              </a:p>
            </p:txBody>
          </p:sp>
        </p:grpSp>
        <p:sp>
          <p:nvSpPr>
            <p:cNvPr id="6179" name="TextBox 6178">
              <a:extLst>
                <a:ext uri="{FF2B5EF4-FFF2-40B4-BE49-F238E27FC236}">
                  <a16:creationId xmlns:a16="http://schemas.microsoft.com/office/drawing/2014/main" id="{189CB7E3-BCEF-97DF-CB39-C630061DBD51}"/>
                </a:ext>
              </a:extLst>
            </p:cNvPr>
            <p:cNvSpPr txBox="1"/>
            <p:nvPr/>
          </p:nvSpPr>
          <p:spPr>
            <a:xfrm flipH="1">
              <a:off x="1619550" y="4695031"/>
              <a:ext cx="621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H</a:t>
              </a:r>
              <a:r>
                <a:rPr lang="en-US" sz="1600" baseline="-25000" dirty="0" err="1"/>
                <a:t>stage</a:t>
              </a:r>
              <a:endParaRPr lang="en-US" sz="1600" baseline="-25000" dirty="0"/>
            </a:p>
          </p:txBody>
        </p:sp>
        <p:sp>
          <p:nvSpPr>
            <p:cNvPr id="6180" name="TextBox 6179">
              <a:extLst>
                <a:ext uri="{FF2B5EF4-FFF2-40B4-BE49-F238E27FC236}">
                  <a16:creationId xmlns:a16="http://schemas.microsoft.com/office/drawing/2014/main" id="{4DDABEB6-0E5F-433A-96A9-018E305361E6}"/>
                </a:ext>
              </a:extLst>
            </p:cNvPr>
            <p:cNvSpPr txBox="1"/>
            <p:nvPr/>
          </p:nvSpPr>
          <p:spPr>
            <a:xfrm flipH="1">
              <a:off x="1619550" y="5245138"/>
              <a:ext cx="5405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H</a:t>
              </a:r>
              <a:r>
                <a:rPr lang="en-US" sz="1600" baseline="-25000" dirty="0" err="1"/>
                <a:t>bed</a:t>
              </a:r>
              <a:endParaRPr lang="en-US" sz="1600" baseline="-25000" dirty="0"/>
            </a:p>
          </p:txBody>
        </p:sp>
        <p:sp>
          <p:nvSpPr>
            <p:cNvPr id="6181" name="TextBox 6180">
              <a:extLst>
                <a:ext uri="{FF2B5EF4-FFF2-40B4-BE49-F238E27FC236}">
                  <a16:creationId xmlns:a16="http://schemas.microsoft.com/office/drawing/2014/main" id="{4EE3E349-BFEA-0C6A-917F-0DE4573DBE50}"/>
                </a:ext>
              </a:extLst>
            </p:cNvPr>
            <p:cNvSpPr txBox="1"/>
            <p:nvPr/>
          </p:nvSpPr>
          <p:spPr>
            <a:xfrm flipH="1">
              <a:off x="3139347" y="4250978"/>
              <a:ext cx="13622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/>
                <a:t>Flux out of aquifer </a:t>
              </a:r>
              <a:br>
                <a:rPr lang="en-US" sz="1200" dirty="0"/>
              </a:br>
              <a:r>
                <a:rPr lang="en-US" sz="1200" dirty="0"/>
                <a:t>(gaining river)</a:t>
              </a:r>
            </a:p>
          </p:txBody>
        </p:sp>
        <p:sp>
          <p:nvSpPr>
            <p:cNvPr id="6182" name="TextBox 6181">
              <a:extLst>
                <a:ext uri="{FF2B5EF4-FFF2-40B4-BE49-F238E27FC236}">
                  <a16:creationId xmlns:a16="http://schemas.microsoft.com/office/drawing/2014/main" id="{A6956E57-6C56-8AA3-9E27-6C0FDC096FD6}"/>
                </a:ext>
              </a:extLst>
            </p:cNvPr>
            <p:cNvSpPr txBox="1"/>
            <p:nvPr/>
          </p:nvSpPr>
          <p:spPr>
            <a:xfrm flipH="1">
              <a:off x="3305738" y="4938473"/>
              <a:ext cx="1195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/>
                <a:t>Flux into aquifer</a:t>
              </a:r>
              <a:br>
                <a:rPr lang="en-US" sz="1200" dirty="0"/>
              </a:br>
              <a:r>
                <a:rPr lang="en-US" sz="1200" dirty="0"/>
                <a:t>(losing river)</a:t>
              </a:r>
            </a:p>
          </p:txBody>
        </p:sp>
        <p:sp>
          <p:nvSpPr>
            <p:cNvPr id="6183" name="TextBox 6182">
              <a:extLst>
                <a:ext uri="{FF2B5EF4-FFF2-40B4-BE49-F238E27FC236}">
                  <a16:creationId xmlns:a16="http://schemas.microsoft.com/office/drawing/2014/main" id="{F7A1877E-AA67-036E-E008-AC6D62425DAB}"/>
                </a:ext>
              </a:extLst>
            </p:cNvPr>
            <p:cNvSpPr txBox="1"/>
            <p:nvPr/>
          </p:nvSpPr>
          <p:spPr>
            <a:xfrm flipH="1">
              <a:off x="2703703" y="3113127"/>
              <a:ext cx="786369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/>
                <a:t>River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15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2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68" grpId="0" animBg="1"/>
      <p:bldP spid="6168" grpId="1" animBg="1"/>
      <p:bldP spid="6169" grpId="0" animBg="1"/>
      <p:bldP spid="6169" grpId="1" animBg="1"/>
      <p:bldP spid="61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FR - Streamflow-Routing Package">
            <a:extLst>
              <a:ext uri="{FF2B5EF4-FFF2-40B4-BE49-F238E27FC236}">
                <a16:creationId xmlns:a16="http://schemas.microsoft.com/office/drawing/2014/main" id="{98DFED73-5F5C-A492-597D-B4B335494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086" y="1085060"/>
            <a:ext cx="5620992" cy="536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D1990A-1728-474A-82F8-039422219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0BB3F-0F9E-8CC3-53D7-CED1B5EA4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644" y="1140178"/>
            <a:ext cx="6547556" cy="5593131"/>
          </a:xfrm>
        </p:spPr>
        <p:txBody>
          <a:bodyPr>
            <a:noAutofit/>
          </a:bodyPr>
          <a:lstStyle/>
          <a:p>
            <a:r>
              <a:rPr lang="en-US" b="1" dirty="0"/>
              <a:t>Stream Flow Routing (SFR) </a:t>
            </a:r>
            <a:r>
              <a:rPr lang="en-US" dirty="0"/>
              <a:t>package features:</a:t>
            </a:r>
          </a:p>
          <a:p>
            <a:pPr lvl="1"/>
            <a:r>
              <a:rPr lang="en-US" sz="1800" dirty="0"/>
              <a:t>Specified streamflow into the first stream reach</a:t>
            </a:r>
          </a:p>
          <a:p>
            <a:pPr lvl="1"/>
            <a:r>
              <a:rPr lang="en-US" sz="1800" dirty="0"/>
              <a:t>Tributaries</a:t>
            </a:r>
          </a:p>
          <a:p>
            <a:pPr lvl="1"/>
            <a:r>
              <a:rPr lang="en-US" sz="1800" dirty="0"/>
              <a:t>Points of diversion</a:t>
            </a:r>
          </a:p>
          <a:p>
            <a:pPr lvl="1"/>
            <a:r>
              <a:rPr lang="en-US" sz="1800" dirty="0"/>
              <a:t>Gaining / losing reaches</a:t>
            </a:r>
          </a:p>
          <a:p>
            <a:pPr lvl="1"/>
            <a:r>
              <a:rPr lang="en-US" sz="1800" dirty="0"/>
              <a:t>Precipitation, ET, and runoff on channel</a:t>
            </a:r>
          </a:p>
          <a:p>
            <a:pPr lvl="1"/>
            <a:r>
              <a:rPr lang="en-US" sz="1800" dirty="0"/>
              <a:t>Groundwater &amp; surface water accounting – stream can go dry</a:t>
            </a:r>
          </a:p>
          <a:p>
            <a:pPr lvl="1"/>
            <a:r>
              <a:rPr lang="en-US" sz="1800" dirty="0"/>
              <a:t>Channel properties defined independently of grid</a:t>
            </a:r>
          </a:p>
          <a:p>
            <a:pPr lvl="2"/>
            <a:r>
              <a:rPr lang="en-US" sz="1800" dirty="0"/>
              <a:t>Length of stream reach in model cell</a:t>
            </a:r>
          </a:p>
          <a:p>
            <a:pPr lvl="2"/>
            <a:r>
              <a:rPr lang="en-US" sz="1800" dirty="0"/>
              <a:t>At upstream and downstream end of each reach:</a:t>
            </a:r>
          </a:p>
          <a:p>
            <a:pPr lvl="3"/>
            <a:r>
              <a:rPr lang="en-US" sz="1800" dirty="0"/>
              <a:t>Streambed elevation, thickness, and K</a:t>
            </a:r>
          </a:p>
          <a:p>
            <a:pPr lvl="3"/>
            <a:r>
              <a:rPr lang="en-US" sz="1800" dirty="0"/>
              <a:t>Channel width and depth</a:t>
            </a:r>
          </a:p>
          <a:p>
            <a:pPr lvl="2"/>
            <a:r>
              <a:rPr lang="en-US" sz="1800" dirty="0"/>
              <a:t>Slope of channel</a:t>
            </a:r>
          </a:p>
          <a:p>
            <a:pPr lvl="2"/>
            <a:r>
              <a:rPr lang="en-US" sz="1800" dirty="0"/>
              <a:t>Streambed and overbank roughness (Manning’s </a:t>
            </a:r>
            <a:r>
              <a:rPr lang="en-US" sz="1800" i="1" dirty="0"/>
              <a:t>n</a:t>
            </a:r>
            <a:r>
              <a:rPr lang="en-US" sz="1800" dirty="0"/>
              <a:t>)</a:t>
            </a:r>
          </a:p>
          <a:p>
            <a:pPr lvl="2"/>
            <a:r>
              <a:rPr lang="en-US" sz="1800" dirty="0"/>
              <a:t>Unsaturated zone properties beneath streambed</a:t>
            </a:r>
          </a:p>
          <a:p>
            <a:pPr lvl="3"/>
            <a:r>
              <a:rPr lang="en-US" sz="1800" dirty="0"/>
              <a:t>Initial and saturated volumetric water content</a:t>
            </a:r>
          </a:p>
          <a:p>
            <a:pPr lvl="3"/>
            <a:r>
              <a:rPr lang="en-US" sz="1800" dirty="0"/>
              <a:t>Vertical saturated hydraulic conductivity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0E392-9D14-4B5B-EDFB-86A1E4A9A256}"/>
              </a:ext>
            </a:extLst>
          </p:cNvPr>
          <p:cNvSpPr txBox="1"/>
          <p:nvPr/>
        </p:nvSpPr>
        <p:spPr>
          <a:xfrm>
            <a:off x="9874979" y="6448110"/>
            <a:ext cx="2279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Niswonger and Prudic (2005)</a:t>
            </a:r>
          </a:p>
        </p:txBody>
      </p:sp>
    </p:spTree>
    <p:extLst>
      <p:ext uri="{BB962C8B-B14F-4D97-AF65-F5344CB8AC3E}">
        <p14:creationId xmlns:p14="http://schemas.microsoft.com/office/powerpoint/2010/main" val="19981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08C29-EB82-2049-647A-7A8A22D53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3B299-B030-ED5B-5442-5E6562B59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Head-Dependent Flux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A7D8C-6741-FA83-5E9D-096B2F5783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644" y="1140178"/>
            <a:ext cx="6205708" cy="55931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Lake package </a:t>
            </a:r>
            <a:r>
              <a:rPr lang="en-US" dirty="0"/>
              <a:t>(LAK) simulates lakes</a:t>
            </a:r>
          </a:p>
          <a:p>
            <a:r>
              <a:rPr lang="en-US" dirty="0"/>
              <a:t>Lake stage rises or declines from interaction with groundwater or streams simulated with SFR</a:t>
            </a:r>
          </a:p>
          <a:p>
            <a:r>
              <a:rPr lang="en-US" dirty="0"/>
              <a:t>Lake package accounts for:</a:t>
            </a:r>
          </a:p>
          <a:p>
            <a:pPr lvl="1"/>
            <a:r>
              <a:rPr lang="en-US" sz="1800" dirty="0"/>
              <a:t>Precipitation, evaporation, and runoff from lake</a:t>
            </a:r>
            <a:br>
              <a:rPr lang="en-US" sz="1800" dirty="0"/>
            </a:br>
            <a:endParaRPr lang="en-US" sz="1800" dirty="0"/>
          </a:p>
          <a:p>
            <a:pPr lvl="1"/>
            <a:r>
              <a:rPr lang="en-US" sz="1800" dirty="0"/>
              <a:t>Pumping water to or from lake</a:t>
            </a:r>
            <a:br>
              <a:rPr lang="en-US" sz="1800" dirty="0"/>
            </a:br>
            <a:endParaRPr lang="en-US" sz="1800" dirty="0"/>
          </a:p>
          <a:p>
            <a:pPr lvl="1"/>
            <a:r>
              <a:rPr lang="en-US" sz="1800" dirty="0"/>
              <a:t>Lake properties can be defined independently of grid</a:t>
            </a:r>
          </a:p>
          <a:p>
            <a:pPr lvl="2"/>
            <a:r>
              <a:rPr lang="en-US" sz="1800" dirty="0"/>
              <a:t>Separate text file can specify bathymetry</a:t>
            </a:r>
          </a:p>
          <a:p>
            <a:pPr lvl="3"/>
            <a:r>
              <a:rPr lang="en-US" sz="1800" dirty="0"/>
              <a:t>Lake stage, surface area, volume</a:t>
            </a:r>
            <a:br>
              <a:rPr lang="en-US" sz="1800" dirty="0"/>
            </a:br>
            <a:endParaRPr lang="en-US" sz="1800" dirty="0"/>
          </a:p>
          <a:p>
            <a:pPr lvl="1"/>
            <a:r>
              <a:rPr lang="en-US" sz="1800" dirty="0"/>
              <a:t>Define initial, minimum, and maximum lake stages</a:t>
            </a:r>
            <a:br>
              <a:rPr lang="en-US" sz="1800" dirty="0"/>
            </a:br>
            <a:endParaRPr lang="en-US" sz="1800" dirty="0"/>
          </a:p>
          <a:p>
            <a:pPr lvl="1"/>
            <a:r>
              <a:rPr lang="en-US" sz="1800" dirty="0"/>
              <a:t>Lakebed leakance</a:t>
            </a:r>
            <a:br>
              <a:rPr lang="en-US" sz="1800" dirty="0"/>
            </a:br>
            <a:endParaRPr lang="en-US" sz="1800" dirty="0"/>
          </a:p>
          <a:p>
            <a:r>
              <a:rPr lang="en-US" dirty="0"/>
              <a:t>Groundwater inflows and outflows from lake extracted from model output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B913E7-1EBB-8FED-FB4C-186A9EBCB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022" y="1135124"/>
            <a:ext cx="2603875" cy="26224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AC79AFB-D754-5C83-72A2-C4881ABDA0DC}"/>
              </a:ext>
            </a:extLst>
          </p:cNvPr>
          <p:cNvGrpSpPr/>
          <p:nvPr/>
        </p:nvGrpSpPr>
        <p:grpSpPr>
          <a:xfrm>
            <a:off x="6214568" y="4047629"/>
            <a:ext cx="5891642" cy="2415029"/>
            <a:chOff x="377406" y="180824"/>
            <a:chExt cx="5891642" cy="241502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383D590-0DE3-5A40-165E-7CAEB6060032}"/>
                </a:ext>
              </a:extLst>
            </p:cNvPr>
            <p:cNvGrpSpPr/>
            <p:nvPr/>
          </p:nvGrpSpPr>
          <p:grpSpPr>
            <a:xfrm>
              <a:off x="377406" y="180824"/>
              <a:ext cx="5891642" cy="2415029"/>
              <a:chOff x="377406" y="180824"/>
              <a:chExt cx="5891642" cy="2415029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C25FE31-48D1-8C4F-8672-CE30AD9D13E2}"/>
                  </a:ext>
                </a:extLst>
              </p:cNvPr>
              <p:cNvGrpSpPr/>
              <p:nvPr/>
            </p:nvGrpSpPr>
            <p:grpSpPr>
              <a:xfrm>
                <a:off x="377406" y="180824"/>
                <a:ext cx="5891642" cy="2415029"/>
                <a:chOff x="377406" y="180824"/>
                <a:chExt cx="5891642" cy="2415029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A49634F7-BB0E-1C84-C99C-D7743B7D60DA}"/>
                    </a:ext>
                  </a:extLst>
                </p:cNvPr>
                <p:cNvGrpSpPr/>
                <p:nvPr/>
              </p:nvGrpSpPr>
              <p:grpSpPr>
                <a:xfrm>
                  <a:off x="377406" y="180824"/>
                  <a:ext cx="2904119" cy="2393359"/>
                  <a:chOff x="377406" y="162213"/>
                  <a:chExt cx="2904119" cy="2393359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AFFE6564-5579-0F85-0F12-F4652BA5F03C}"/>
                      </a:ext>
                    </a:extLst>
                  </p:cNvPr>
                  <p:cNvSpPr/>
                  <p:nvPr/>
                </p:nvSpPr>
                <p:spPr>
                  <a:xfrm>
                    <a:off x="2463082" y="1802245"/>
                    <a:ext cx="48356" cy="175864"/>
                  </a:xfrm>
                  <a:custGeom>
                    <a:avLst/>
                    <a:gdLst>
                      <a:gd name="connsiteX0" fmla="*/ 0 w 92482"/>
                      <a:gd name="connsiteY0" fmla="*/ 266700 h 266700"/>
                      <a:gd name="connsiteX1" fmla="*/ 69850 w 92482"/>
                      <a:gd name="connsiteY1" fmla="*/ 203200 h 266700"/>
                      <a:gd name="connsiteX2" fmla="*/ 88900 w 92482"/>
                      <a:gd name="connsiteY2" fmla="*/ 107950 h 266700"/>
                      <a:gd name="connsiteX3" fmla="*/ 6350 w 92482"/>
                      <a:gd name="connsiteY3" fmla="*/ 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482" h="266700">
                        <a:moveTo>
                          <a:pt x="0" y="266700"/>
                        </a:moveTo>
                        <a:cubicBezTo>
                          <a:pt x="27516" y="248179"/>
                          <a:pt x="55033" y="229658"/>
                          <a:pt x="69850" y="203200"/>
                        </a:cubicBezTo>
                        <a:cubicBezTo>
                          <a:pt x="84667" y="176742"/>
                          <a:pt x="99483" y="141817"/>
                          <a:pt x="88900" y="107950"/>
                        </a:cubicBezTo>
                        <a:cubicBezTo>
                          <a:pt x="78317" y="74083"/>
                          <a:pt x="42333" y="37041"/>
                          <a:pt x="6350" y="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bg1"/>
                    </a:solidFill>
                    <a:headEnd type="none"/>
                    <a:tailEnd type="stealt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112AD087-19CE-F776-96AA-6633B79194E8}"/>
                      </a:ext>
                    </a:extLst>
                  </p:cNvPr>
                  <p:cNvSpPr/>
                  <p:nvPr/>
                </p:nvSpPr>
                <p:spPr>
                  <a:xfrm>
                    <a:off x="1053232" y="1568613"/>
                    <a:ext cx="1428826" cy="651851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 dirty="0"/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40DF5380-A4E3-F208-9130-844B87A51A99}"/>
                      </a:ext>
                    </a:extLst>
                  </p:cNvPr>
                  <p:cNvSpPr/>
                  <p:nvPr/>
                </p:nvSpPr>
                <p:spPr>
                  <a:xfrm>
                    <a:off x="382906" y="626091"/>
                    <a:ext cx="2898619" cy="1929481"/>
                  </a:xfrm>
                  <a:custGeom>
                    <a:avLst/>
                    <a:gdLst>
                      <a:gd name="connsiteX0" fmla="*/ 0 w 6121400"/>
                      <a:gd name="connsiteY0" fmla="*/ 0 h 3371850"/>
                      <a:gd name="connsiteX1" fmla="*/ 76200 w 6121400"/>
                      <a:gd name="connsiteY1" fmla="*/ 3371850 h 3371850"/>
                      <a:gd name="connsiteX2" fmla="*/ 6102350 w 6121400"/>
                      <a:gd name="connsiteY2" fmla="*/ 3365500 h 3371850"/>
                      <a:gd name="connsiteX3" fmla="*/ 6121400 w 6121400"/>
                      <a:gd name="connsiteY3" fmla="*/ 679450 h 3371850"/>
                      <a:gd name="connsiteX4" fmla="*/ 5797550 w 6121400"/>
                      <a:gd name="connsiteY4" fmla="*/ 679450 h 3371850"/>
                      <a:gd name="connsiteX5" fmla="*/ 5676900 w 6121400"/>
                      <a:gd name="connsiteY5" fmla="*/ 692150 h 3371850"/>
                      <a:gd name="connsiteX6" fmla="*/ 5530850 w 6121400"/>
                      <a:gd name="connsiteY6" fmla="*/ 742950 h 3371850"/>
                      <a:gd name="connsiteX7" fmla="*/ 5480050 w 6121400"/>
                      <a:gd name="connsiteY7" fmla="*/ 768350 h 3371850"/>
                      <a:gd name="connsiteX8" fmla="*/ 5372100 w 6121400"/>
                      <a:gd name="connsiteY8" fmla="*/ 831850 h 3371850"/>
                      <a:gd name="connsiteX9" fmla="*/ 5283200 w 6121400"/>
                      <a:gd name="connsiteY9" fmla="*/ 971550 h 3371850"/>
                      <a:gd name="connsiteX10" fmla="*/ 5200650 w 6121400"/>
                      <a:gd name="connsiteY10" fmla="*/ 1003300 h 3371850"/>
                      <a:gd name="connsiteX11" fmla="*/ 5156200 w 6121400"/>
                      <a:gd name="connsiteY11" fmla="*/ 1009650 h 3371850"/>
                      <a:gd name="connsiteX12" fmla="*/ 5073650 w 6121400"/>
                      <a:gd name="connsiteY12" fmla="*/ 1073150 h 3371850"/>
                      <a:gd name="connsiteX13" fmla="*/ 5003800 w 6121400"/>
                      <a:gd name="connsiteY13" fmla="*/ 1117600 h 3371850"/>
                      <a:gd name="connsiteX14" fmla="*/ 4984750 w 6121400"/>
                      <a:gd name="connsiteY14" fmla="*/ 1149350 h 3371850"/>
                      <a:gd name="connsiteX15" fmla="*/ 4864100 w 6121400"/>
                      <a:gd name="connsiteY15" fmla="*/ 1149350 h 3371850"/>
                      <a:gd name="connsiteX16" fmla="*/ 4724400 w 6121400"/>
                      <a:gd name="connsiteY16" fmla="*/ 1460500 h 3371850"/>
                      <a:gd name="connsiteX17" fmla="*/ 4629150 w 6121400"/>
                      <a:gd name="connsiteY17" fmla="*/ 1460500 h 3371850"/>
                      <a:gd name="connsiteX18" fmla="*/ 4508500 w 6121400"/>
                      <a:gd name="connsiteY18" fmla="*/ 1860550 h 3371850"/>
                      <a:gd name="connsiteX19" fmla="*/ 4419600 w 6121400"/>
                      <a:gd name="connsiteY19" fmla="*/ 1866900 h 3371850"/>
                      <a:gd name="connsiteX20" fmla="*/ 4241800 w 6121400"/>
                      <a:gd name="connsiteY20" fmla="*/ 2152650 h 3371850"/>
                      <a:gd name="connsiteX21" fmla="*/ 4127500 w 6121400"/>
                      <a:gd name="connsiteY21" fmla="*/ 2152650 h 3371850"/>
                      <a:gd name="connsiteX22" fmla="*/ 3937000 w 6121400"/>
                      <a:gd name="connsiteY22" fmla="*/ 2425700 h 3371850"/>
                      <a:gd name="connsiteX23" fmla="*/ 3784600 w 6121400"/>
                      <a:gd name="connsiteY23" fmla="*/ 2425700 h 3371850"/>
                      <a:gd name="connsiteX24" fmla="*/ 3632200 w 6121400"/>
                      <a:gd name="connsiteY24" fmla="*/ 2654300 h 3371850"/>
                      <a:gd name="connsiteX25" fmla="*/ 2768600 w 6121400"/>
                      <a:gd name="connsiteY25" fmla="*/ 2654300 h 3371850"/>
                      <a:gd name="connsiteX26" fmla="*/ 2603500 w 6121400"/>
                      <a:gd name="connsiteY26" fmla="*/ 2432050 h 3371850"/>
                      <a:gd name="connsiteX27" fmla="*/ 2520950 w 6121400"/>
                      <a:gd name="connsiteY27" fmla="*/ 2425700 h 3371850"/>
                      <a:gd name="connsiteX28" fmla="*/ 2349500 w 6121400"/>
                      <a:gd name="connsiteY28" fmla="*/ 2190750 h 3371850"/>
                      <a:gd name="connsiteX29" fmla="*/ 2222500 w 6121400"/>
                      <a:gd name="connsiteY29" fmla="*/ 2184400 h 3371850"/>
                      <a:gd name="connsiteX30" fmla="*/ 2057400 w 6121400"/>
                      <a:gd name="connsiteY30" fmla="*/ 1835150 h 3371850"/>
                      <a:gd name="connsiteX31" fmla="*/ 1955800 w 6121400"/>
                      <a:gd name="connsiteY31" fmla="*/ 1835150 h 3371850"/>
                      <a:gd name="connsiteX32" fmla="*/ 1803400 w 6121400"/>
                      <a:gd name="connsiteY32" fmla="*/ 1473200 h 3371850"/>
                      <a:gd name="connsiteX33" fmla="*/ 1689100 w 6121400"/>
                      <a:gd name="connsiteY33" fmla="*/ 1479550 h 3371850"/>
                      <a:gd name="connsiteX34" fmla="*/ 1441450 w 6121400"/>
                      <a:gd name="connsiteY34" fmla="*/ 1136650 h 3371850"/>
                      <a:gd name="connsiteX35" fmla="*/ 1308100 w 6121400"/>
                      <a:gd name="connsiteY35" fmla="*/ 1143000 h 3371850"/>
                      <a:gd name="connsiteX36" fmla="*/ 1143000 w 6121400"/>
                      <a:gd name="connsiteY36" fmla="*/ 882650 h 3371850"/>
                      <a:gd name="connsiteX37" fmla="*/ 990600 w 6121400"/>
                      <a:gd name="connsiteY37" fmla="*/ 889000 h 3371850"/>
                      <a:gd name="connsiteX38" fmla="*/ 869950 w 6121400"/>
                      <a:gd name="connsiteY38" fmla="*/ 641350 h 3371850"/>
                      <a:gd name="connsiteX39" fmla="*/ 692150 w 6121400"/>
                      <a:gd name="connsiteY39" fmla="*/ 635000 h 3371850"/>
                      <a:gd name="connsiteX40" fmla="*/ 603250 w 6121400"/>
                      <a:gd name="connsiteY40" fmla="*/ 457200 h 3371850"/>
                      <a:gd name="connsiteX41" fmla="*/ 444500 w 6121400"/>
                      <a:gd name="connsiteY41" fmla="*/ 444500 h 3371850"/>
                      <a:gd name="connsiteX42" fmla="*/ 336550 w 6121400"/>
                      <a:gd name="connsiteY42" fmla="*/ 196850 h 3371850"/>
                      <a:gd name="connsiteX43" fmla="*/ 184150 w 6121400"/>
                      <a:gd name="connsiteY43" fmla="*/ 190500 h 3371850"/>
                      <a:gd name="connsiteX44" fmla="*/ 0 w 6121400"/>
                      <a:gd name="connsiteY44" fmla="*/ 0 h 3371850"/>
                      <a:gd name="connsiteX0" fmla="*/ 0 w 6121400"/>
                      <a:gd name="connsiteY0" fmla="*/ 0 h 3371850"/>
                      <a:gd name="connsiteX1" fmla="*/ 76200 w 6121400"/>
                      <a:gd name="connsiteY1" fmla="*/ 3371850 h 3371850"/>
                      <a:gd name="connsiteX2" fmla="*/ 6102350 w 6121400"/>
                      <a:gd name="connsiteY2" fmla="*/ 3365500 h 3371850"/>
                      <a:gd name="connsiteX3" fmla="*/ 6121400 w 6121400"/>
                      <a:gd name="connsiteY3" fmla="*/ 679450 h 3371850"/>
                      <a:gd name="connsiteX4" fmla="*/ 5797550 w 6121400"/>
                      <a:gd name="connsiteY4" fmla="*/ 679450 h 3371850"/>
                      <a:gd name="connsiteX5" fmla="*/ 5676900 w 6121400"/>
                      <a:gd name="connsiteY5" fmla="*/ 692150 h 3371850"/>
                      <a:gd name="connsiteX6" fmla="*/ 5530850 w 6121400"/>
                      <a:gd name="connsiteY6" fmla="*/ 742950 h 3371850"/>
                      <a:gd name="connsiteX7" fmla="*/ 5480050 w 6121400"/>
                      <a:gd name="connsiteY7" fmla="*/ 768350 h 3371850"/>
                      <a:gd name="connsiteX8" fmla="*/ 5372100 w 6121400"/>
                      <a:gd name="connsiteY8" fmla="*/ 831850 h 3371850"/>
                      <a:gd name="connsiteX9" fmla="*/ 5283200 w 6121400"/>
                      <a:gd name="connsiteY9" fmla="*/ 971550 h 3371850"/>
                      <a:gd name="connsiteX10" fmla="*/ 5200650 w 6121400"/>
                      <a:gd name="connsiteY10" fmla="*/ 1003300 h 3371850"/>
                      <a:gd name="connsiteX11" fmla="*/ 5156200 w 6121400"/>
                      <a:gd name="connsiteY11" fmla="*/ 1009650 h 3371850"/>
                      <a:gd name="connsiteX12" fmla="*/ 5073650 w 6121400"/>
                      <a:gd name="connsiteY12" fmla="*/ 1073150 h 3371850"/>
                      <a:gd name="connsiteX13" fmla="*/ 5003800 w 6121400"/>
                      <a:gd name="connsiteY13" fmla="*/ 1117600 h 3371850"/>
                      <a:gd name="connsiteX14" fmla="*/ 4984750 w 6121400"/>
                      <a:gd name="connsiteY14" fmla="*/ 1149350 h 3371850"/>
                      <a:gd name="connsiteX15" fmla="*/ 4864100 w 6121400"/>
                      <a:gd name="connsiteY15" fmla="*/ 1149350 h 3371850"/>
                      <a:gd name="connsiteX16" fmla="*/ 4724400 w 6121400"/>
                      <a:gd name="connsiteY16" fmla="*/ 1460500 h 3371850"/>
                      <a:gd name="connsiteX17" fmla="*/ 4629150 w 6121400"/>
                      <a:gd name="connsiteY17" fmla="*/ 1460500 h 3371850"/>
                      <a:gd name="connsiteX18" fmla="*/ 4508500 w 6121400"/>
                      <a:gd name="connsiteY18" fmla="*/ 1860550 h 3371850"/>
                      <a:gd name="connsiteX19" fmla="*/ 4419600 w 6121400"/>
                      <a:gd name="connsiteY19" fmla="*/ 1866900 h 3371850"/>
                      <a:gd name="connsiteX20" fmla="*/ 4241800 w 6121400"/>
                      <a:gd name="connsiteY20" fmla="*/ 2152650 h 3371850"/>
                      <a:gd name="connsiteX21" fmla="*/ 4127500 w 6121400"/>
                      <a:gd name="connsiteY21" fmla="*/ 2152650 h 3371850"/>
                      <a:gd name="connsiteX22" fmla="*/ 3937000 w 6121400"/>
                      <a:gd name="connsiteY22" fmla="*/ 2425700 h 3371850"/>
                      <a:gd name="connsiteX23" fmla="*/ 3784600 w 6121400"/>
                      <a:gd name="connsiteY23" fmla="*/ 2425700 h 3371850"/>
                      <a:gd name="connsiteX24" fmla="*/ 3632200 w 6121400"/>
                      <a:gd name="connsiteY24" fmla="*/ 2654300 h 3371850"/>
                      <a:gd name="connsiteX25" fmla="*/ 2768600 w 6121400"/>
                      <a:gd name="connsiteY25" fmla="*/ 2654300 h 3371850"/>
                      <a:gd name="connsiteX26" fmla="*/ 2603500 w 6121400"/>
                      <a:gd name="connsiteY26" fmla="*/ 2432050 h 3371850"/>
                      <a:gd name="connsiteX27" fmla="*/ 2520950 w 6121400"/>
                      <a:gd name="connsiteY27" fmla="*/ 2425700 h 3371850"/>
                      <a:gd name="connsiteX28" fmla="*/ 2349500 w 6121400"/>
                      <a:gd name="connsiteY28" fmla="*/ 2190750 h 3371850"/>
                      <a:gd name="connsiteX29" fmla="*/ 2222500 w 6121400"/>
                      <a:gd name="connsiteY29" fmla="*/ 2184400 h 3371850"/>
                      <a:gd name="connsiteX30" fmla="*/ 2057400 w 6121400"/>
                      <a:gd name="connsiteY30" fmla="*/ 1835150 h 3371850"/>
                      <a:gd name="connsiteX31" fmla="*/ 1955800 w 6121400"/>
                      <a:gd name="connsiteY31" fmla="*/ 1835150 h 3371850"/>
                      <a:gd name="connsiteX32" fmla="*/ 1803400 w 6121400"/>
                      <a:gd name="connsiteY32" fmla="*/ 1473200 h 3371850"/>
                      <a:gd name="connsiteX33" fmla="*/ 1689100 w 6121400"/>
                      <a:gd name="connsiteY33" fmla="*/ 1479550 h 3371850"/>
                      <a:gd name="connsiteX34" fmla="*/ 1441450 w 6121400"/>
                      <a:gd name="connsiteY34" fmla="*/ 1136650 h 3371850"/>
                      <a:gd name="connsiteX35" fmla="*/ 1308100 w 6121400"/>
                      <a:gd name="connsiteY35" fmla="*/ 1143000 h 3371850"/>
                      <a:gd name="connsiteX36" fmla="*/ 1143000 w 6121400"/>
                      <a:gd name="connsiteY36" fmla="*/ 882650 h 3371850"/>
                      <a:gd name="connsiteX37" fmla="*/ 990600 w 6121400"/>
                      <a:gd name="connsiteY37" fmla="*/ 889000 h 3371850"/>
                      <a:gd name="connsiteX38" fmla="*/ 869950 w 6121400"/>
                      <a:gd name="connsiteY38" fmla="*/ 641350 h 3371850"/>
                      <a:gd name="connsiteX39" fmla="*/ 692150 w 6121400"/>
                      <a:gd name="connsiteY39" fmla="*/ 635000 h 3371850"/>
                      <a:gd name="connsiteX40" fmla="*/ 603250 w 6121400"/>
                      <a:gd name="connsiteY40" fmla="*/ 457200 h 3371850"/>
                      <a:gd name="connsiteX41" fmla="*/ 444500 w 6121400"/>
                      <a:gd name="connsiteY41" fmla="*/ 444500 h 3371850"/>
                      <a:gd name="connsiteX42" fmla="*/ 336550 w 6121400"/>
                      <a:gd name="connsiteY42" fmla="*/ 196850 h 3371850"/>
                      <a:gd name="connsiteX43" fmla="*/ 184150 w 6121400"/>
                      <a:gd name="connsiteY43" fmla="*/ 190500 h 3371850"/>
                      <a:gd name="connsiteX44" fmla="*/ 0 w 6121400"/>
                      <a:gd name="connsiteY44" fmla="*/ 0 h 3371850"/>
                      <a:gd name="connsiteX0" fmla="*/ 0 w 6127750"/>
                      <a:gd name="connsiteY0" fmla="*/ 0 h 3378200"/>
                      <a:gd name="connsiteX1" fmla="*/ 82550 w 6127750"/>
                      <a:gd name="connsiteY1" fmla="*/ 3378200 h 3378200"/>
                      <a:gd name="connsiteX2" fmla="*/ 6108700 w 6127750"/>
                      <a:gd name="connsiteY2" fmla="*/ 3371850 h 3378200"/>
                      <a:gd name="connsiteX3" fmla="*/ 6127750 w 6127750"/>
                      <a:gd name="connsiteY3" fmla="*/ 685800 h 3378200"/>
                      <a:gd name="connsiteX4" fmla="*/ 5803900 w 6127750"/>
                      <a:gd name="connsiteY4" fmla="*/ 685800 h 3378200"/>
                      <a:gd name="connsiteX5" fmla="*/ 5683250 w 6127750"/>
                      <a:gd name="connsiteY5" fmla="*/ 698500 h 3378200"/>
                      <a:gd name="connsiteX6" fmla="*/ 5537200 w 6127750"/>
                      <a:gd name="connsiteY6" fmla="*/ 749300 h 3378200"/>
                      <a:gd name="connsiteX7" fmla="*/ 5486400 w 6127750"/>
                      <a:gd name="connsiteY7" fmla="*/ 774700 h 3378200"/>
                      <a:gd name="connsiteX8" fmla="*/ 5378450 w 6127750"/>
                      <a:gd name="connsiteY8" fmla="*/ 838200 h 3378200"/>
                      <a:gd name="connsiteX9" fmla="*/ 5289550 w 6127750"/>
                      <a:gd name="connsiteY9" fmla="*/ 977900 h 3378200"/>
                      <a:gd name="connsiteX10" fmla="*/ 5207000 w 6127750"/>
                      <a:gd name="connsiteY10" fmla="*/ 1009650 h 3378200"/>
                      <a:gd name="connsiteX11" fmla="*/ 5162550 w 6127750"/>
                      <a:gd name="connsiteY11" fmla="*/ 1016000 h 3378200"/>
                      <a:gd name="connsiteX12" fmla="*/ 5080000 w 6127750"/>
                      <a:gd name="connsiteY12" fmla="*/ 1079500 h 3378200"/>
                      <a:gd name="connsiteX13" fmla="*/ 5010150 w 6127750"/>
                      <a:gd name="connsiteY13" fmla="*/ 1123950 h 3378200"/>
                      <a:gd name="connsiteX14" fmla="*/ 4991100 w 6127750"/>
                      <a:gd name="connsiteY14" fmla="*/ 1155700 h 3378200"/>
                      <a:gd name="connsiteX15" fmla="*/ 4870450 w 6127750"/>
                      <a:gd name="connsiteY15" fmla="*/ 1155700 h 3378200"/>
                      <a:gd name="connsiteX16" fmla="*/ 4730750 w 6127750"/>
                      <a:gd name="connsiteY16" fmla="*/ 1466850 h 3378200"/>
                      <a:gd name="connsiteX17" fmla="*/ 4635500 w 6127750"/>
                      <a:gd name="connsiteY17" fmla="*/ 1466850 h 3378200"/>
                      <a:gd name="connsiteX18" fmla="*/ 4514850 w 6127750"/>
                      <a:gd name="connsiteY18" fmla="*/ 1866900 h 3378200"/>
                      <a:gd name="connsiteX19" fmla="*/ 4425950 w 6127750"/>
                      <a:gd name="connsiteY19" fmla="*/ 1873250 h 3378200"/>
                      <a:gd name="connsiteX20" fmla="*/ 4248150 w 6127750"/>
                      <a:gd name="connsiteY20" fmla="*/ 2159000 h 3378200"/>
                      <a:gd name="connsiteX21" fmla="*/ 4133850 w 6127750"/>
                      <a:gd name="connsiteY21" fmla="*/ 2159000 h 3378200"/>
                      <a:gd name="connsiteX22" fmla="*/ 3943350 w 6127750"/>
                      <a:gd name="connsiteY22" fmla="*/ 2432050 h 3378200"/>
                      <a:gd name="connsiteX23" fmla="*/ 3790950 w 6127750"/>
                      <a:gd name="connsiteY23" fmla="*/ 2432050 h 3378200"/>
                      <a:gd name="connsiteX24" fmla="*/ 3638550 w 6127750"/>
                      <a:gd name="connsiteY24" fmla="*/ 2660650 h 3378200"/>
                      <a:gd name="connsiteX25" fmla="*/ 2774950 w 6127750"/>
                      <a:gd name="connsiteY25" fmla="*/ 2660650 h 3378200"/>
                      <a:gd name="connsiteX26" fmla="*/ 2609850 w 6127750"/>
                      <a:gd name="connsiteY26" fmla="*/ 2438400 h 3378200"/>
                      <a:gd name="connsiteX27" fmla="*/ 2527300 w 6127750"/>
                      <a:gd name="connsiteY27" fmla="*/ 2432050 h 3378200"/>
                      <a:gd name="connsiteX28" fmla="*/ 2355850 w 6127750"/>
                      <a:gd name="connsiteY28" fmla="*/ 2197100 h 3378200"/>
                      <a:gd name="connsiteX29" fmla="*/ 2228850 w 6127750"/>
                      <a:gd name="connsiteY29" fmla="*/ 2190750 h 3378200"/>
                      <a:gd name="connsiteX30" fmla="*/ 2063750 w 6127750"/>
                      <a:gd name="connsiteY30" fmla="*/ 1841500 h 3378200"/>
                      <a:gd name="connsiteX31" fmla="*/ 1962150 w 6127750"/>
                      <a:gd name="connsiteY31" fmla="*/ 1841500 h 3378200"/>
                      <a:gd name="connsiteX32" fmla="*/ 1809750 w 6127750"/>
                      <a:gd name="connsiteY32" fmla="*/ 1479550 h 3378200"/>
                      <a:gd name="connsiteX33" fmla="*/ 1695450 w 6127750"/>
                      <a:gd name="connsiteY33" fmla="*/ 1485900 h 3378200"/>
                      <a:gd name="connsiteX34" fmla="*/ 1447800 w 6127750"/>
                      <a:gd name="connsiteY34" fmla="*/ 1143000 h 3378200"/>
                      <a:gd name="connsiteX35" fmla="*/ 1314450 w 6127750"/>
                      <a:gd name="connsiteY35" fmla="*/ 1149350 h 3378200"/>
                      <a:gd name="connsiteX36" fmla="*/ 1149350 w 6127750"/>
                      <a:gd name="connsiteY36" fmla="*/ 889000 h 3378200"/>
                      <a:gd name="connsiteX37" fmla="*/ 996950 w 6127750"/>
                      <a:gd name="connsiteY37" fmla="*/ 895350 h 3378200"/>
                      <a:gd name="connsiteX38" fmla="*/ 876300 w 6127750"/>
                      <a:gd name="connsiteY38" fmla="*/ 647700 h 3378200"/>
                      <a:gd name="connsiteX39" fmla="*/ 698500 w 6127750"/>
                      <a:gd name="connsiteY39" fmla="*/ 641350 h 3378200"/>
                      <a:gd name="connsiteX40" fmla="*/ 609600 w 6127750"/>
                      <a:gd name="connsiteY40" fmla="*/ 463550 h 3378200"/>
                      <a:gd name="connsiteX41" fmla="*/ 450850 w 6127750"/>
                      <a:gd name="connsiteY41" fmla="*/ 450850 h 3378200"/>
                      <a:gd name="connsiteX42" fmla="*/ 342900 w 6127750"/>
                      <a:gd name="connsiteY42" fmla="*/ 203200 h 3378200"/>
                      <a:gd name="connsiteX43" fmla="*/ 190500 w 6127750"/>
                      <a:gd name="connsiteY43" fmla="*/ 196850 h 3378200"/>
                      <a:gd name="connsiteX44" fmla="*/ 0 w 6127750"/>
                      <a:gd name="connsiteY44" fmla="*/ 0 h 3378200"/>
                      <a:gd name="connsiteX0" fmla="*/ 0 w 6115050"/>
                      <a:gd name="connsiteY0" fmla="*/ 0 h 3359150"/>
                      <a:gd name="connsiteX1" fmla="*/ 69850 w 6115050"/>
                      <a:gd name="connsiteY1" fmla="*/ 3359150 h 3359150"/>
                      <a:gd name="connsiteX2" fmla="*/ 6096000 w 6115050"/>
                      <a:gd name="connsiteY2" fmla="*/ 3352800 h 3359150"/>
                      <a:gd name="connsiteX3" fmla="*/ 6115050 w 6115050"/>
                      <a:gd name="connsiteY3" fmla="*/ 666750 h 3359150"/>
                      <a:gd name="connsiteX4" fmla="*/ 5791200 w 6115050"/>
                      <a:gd name="connsiteY4" fmla="*/ 666750 h 3359150"/>
                      <a:gd name="connsiteX5" fmla="*/ 5670550 w 6115050"/>
                      <a:gd name="connsiteY5" fmla="*/ 679450 h 3359150"/>
                      <a:gd name="connsiteX6" fmla="*/ 5524500 w 6115050"/>
                      <a:gd name="connsiteY6" fmla="*/ 730250 h 3359150"/>
                      <a:gd name="connsiteX7" fmla="*/ 5473700 w 6115050"/>
                      <a:gd name="connsiteY7" fmla="*/ 755650 h 3359150"/>
                      <a:gd name="connsiteX8" fmla="*/ 5365750 w 6115050"/>
                      <a:gd name="connsiteY8" fmla="*/ 819150 h 3359150"/>
                      <a:gd name="connsiteX9" fmla="*/ 5276850 w 6115050"/>
                      <a:gd name="connsiteY9" fmla="*/ 958850 h 3359150"/>
                      <a:gd name="connsiteX10" fmla="*/ 5194300 w 6115050"/>
                      <a:gd name="connsiteY10" fmla="*/ 990600 h 3359150"/>
                      <a:gd name="connsiteX11" fmla="*/ 5149850 w 6115050"/>
                      <a:gd name="connsiteY11" fmla="*/ 996950 h 3359150"/>
                      <a:gd name="connsiteX12" fmla="*/ 5067300 w 6115050"/>
                      <a:gd name="connsiteY12" fmla="*/ 1060450 h 3359150"/>
                      <a:gd name="connsiteX13" fmla="*/ 4997450 w 6115050"/>
                      <a:gd name="connsiteY13" fmla="*/ 1104900 h 3359150"/>
                      <a:gd name="connsiteX14" fmla="*/ 4978400 w 6115050"/>
                      <a:gd name="connsiteY14" fmla="*/ 1136650 h 3359150"/>
                      <a:gd name="connsiteX15" fmla="*/ 4857750 w 6115050"/>
                      <a:gd name="connsiteY15" fmla="*/ 1136650 h 3359150"/>
                      <a:gd name="connsiteX16" fmla="*/ 4718050 w 6115050"/>
                      <a:gd name="connsiteY16" fmla="*/ 1447800 h 3359150"/>
                      <a:gd name="connsiteX17" fmla="*/ 4622800 w 6115050"/>
                      <a:gd name="connsiteY17" fmla="*/ 1447800 h 3359150"/>
                      <a:gd name="connsiteX18" fmla="*/ 4502150 w 6115050"/>
                      <a:gd name="connsiteY18" fmla="*/ 1847850 h 3359150"/>
                      <a:gd name="connsiteX19" fmla="*/ 4413250 w 6115050"/>
                      <a:gd name="connsiteY19" fmla="*/ 1854200 h 3359150"/>
                      <a:gd name="connsiteX20" fmla="*/ 4235450 w 6115050"/>
                      <a:gd name="connsiteY20" fmla="*/ 2139950 h 3359150"/>
                      <a:gd name="connsiteX21" fmla="*/ 4121150 w 6115050"/>
                      <a:gd name="connsiteY21" fmla="*/ 2139950 h 3359150"/>
                      <a:gd name="connsiteX22" fmla="*/ 3930650 w 6115050"/>
                      <a:gd name="connsiteY22" fmla="*/ 2413000 h 3359150"/>
                      <a:gd name="connsiteX23" fmla="*/ 3778250 w 6115050"/>
                      <a:gd name="connsiteY23" fmla="*/ 2413000 h 3359150"/>
                      <a:gd name="connsiteX24" fmla="*/ 3625850 w 6115050"/>
                      <a:gd name="connsiteY24" fmla="*/ 2641600 h 3359150"/>
                      <a:gd name="connsiteX25" fmla="*/ 2762250 w 6115050"/>
                      <a:gd name="connsiteY25" fmla="*/ 2641600 h 3359150"/>
                      <a:gd name="connsiteX26" fmla="*/ 2597150 w 6115050"/>
                      <a:gd name="connsiteY26" fmla="*/ 2419350 h 3359150"/>
                      <a:gd name="connsiteX27" fmla="*/ 2514600 w 6115050"/>
                      <a:gd name="connsiteY27" fmla="*/ 2413000 h 3359150"/>
                      <a:gd name="connsiteX28" fmla="*/ 2343150 w 6115050"/>
                      <a:gd name="connsiteY28" fmla="*/ 2178050 h 3359150"/>
                      <a:gd name="connsiteX29" fmla="*/ 2216150 w 6115050"/>
                      <a:gd name="connsiteY29" fmla="*/ 2171700 h 3359150"/>
                      <a:gd name="connsiteX30" fmla="*/ 2051050 w 6115050"/>
                      <a:gd name="connsiteY30" fmla="*/ 1822450 h 3359150"/>
                      <a:gd name="connsiteX31" fmla="*/ 1949450 w 6115050"/>
                      <a:gd name="connsiteY31" fmla="*/ 1822450 h 3359150"/>
                      <a:gd name="connsiteX32" fmla="*/ 1797050 w 6115050"/>
                      <a:gd name="connsiteY32" fmla="*/ 1460500 h 3359150"/>
                      <a:gd name="connsiteX33" fmla="*/ 1682750 w 6115050"/>
                      <a:gd name="connsiteY33" fmla="*/ 1466850 h 3359150"/>
                      <a:gd name="connsiteX34" fmla="*/ 1435100 w 6115050"/>
                      <a:gd name="connsiteY34" fmla="*/ 1123950 h 3359150"/>
                      <a:gd name="connsiteX35" fmla="*/ 1301750 w 6115050"/>
                      <a:gd name="connsiteY35" fmla="*/ 1130300 h 3359150"/>
                      <a:gd name="connsiteX36" fmla="*/ 1136650 w 6115050"/>
                      <a:gd name="connsiteY36" fmla="*/ 869950 h 3359150"/>
                      <a:gd name="connsiteX37" fmla="*/ 984250 w 6115050"/>
                      <a:gd name="connsiteY37" fmla="*/ 876300 h 3359150"/>
                      <a:gd name="connsiteX38" fmla="*/ 863600 w 6115050"/>
                      <a:gd name="connsiteY38" fmla="*/ 628650 h 3359150"/>
                      <a:gd name="connsiteX39" fmla="*/ 685800 w 6115050"/>
                      <a:gd name="connsiteY39" fmla="*/ 622300 h 3359150"/>
                      <a:gd name="connsiteX40" fmla="*/ 596900 w 6115050"/>
                      <a:gd name="connsiteY40" fmla="*/ 444500 h 3359150"/>
                      <a:gd name="connsiteX41" fmla="*/ 438150 w 6115050"/>
                      <a:gd name="connsiteY41" fmla="*/ 431800 h 3359150"/>
                      <a:gd name="connsiteX42" fmla="*/ 330200 w 6115050"/>
                      <a:gd name="connsiteY42" fmla="*/ 184150 h 3359150"/>
                      <a:gd name="connsiteX43" fmla="*/ 177800 w 6115050"/>
                      <a:gd name="connsiteY43" fmla="*/ 177800 h 3359150"/>
                      <a:gd name="connsiteX44" fmla="*/ 0 w 6115050"/>
                      <a:gd name="connsiteY44" fmla="*/ 0 h 3359150"/>
                      <a:gd name="connsiteX0" fmla="*/ 0 w 6096000"/>
                      <a:gd name="connsiteY0" fmla="*/ 0 h 3359150"/>
                      <a:gd name="connsiteX1" fmla="*/ 50800 w 6096000"/>
                      <a:gd name="connsiteY1" fmla="*/ 3359150 h 3359150"/>
                      <a:gd name="connsiteX2" fmla="*/ 6076950 w 6096000"/>
                      <a:gd name="connsiteY2" fmla="*/ 3352800 h 3359150"/>
                      <a:gd name="connsiteX3" fmla="*/ 6096000 w 6096000"/>
                      <a:gd name="connsiteY3" fmla="*/ 666750 h 3359150"/>
                      <a:gd name="connsiteX4" fmla="*/ 5772150 w 6096000"/>
                      <a:gd name="connsiteY4" fmla="*/ 666750 h 3359150"/>
                      <a:gd name="connsiteX5" fmla="*/ 5651500 w 6096000"/>
                      <a:gd name="connsiteY5" fmla="*/ 679450 h 3359150"/>
                      <a:gd name="connsiteX6" fmla="*/ 5505450 w 6096000"/>
                      <a:gd name="connsiteY6" fmla="*/ 730250 h 3359150"/>
                      <a:gd name="connsiteX7" fmla="*/ 5454650 w 6096000"/>
                      <a:gd name="connsiteY7" fmla="*/ 755650 h 3359150"/>
                      <a:gd name="connsiteX8" fmla="*/ 5346700 w 6096000"/>
                      <a:gd name="connsiteY8" fmla="*/ 819150 h 3359150"/>
                      <a:gd name="connsiteX9" fmla="*/ 5257800 w 6096000"/>
                      <a:gd name="connsiteY9" fmla="*/ 958850 h 3359150"/>
                      <a:gd name="connsiteX10" fmla="*/ 5175250 w 6096000"/>
                      <a:gd name="connsiteY10" fmla="*/ 990600 h 3359150"/>
                      <a:gd name="connsiteX11" fmla="*/ 5130800 w 6096000"/>
                      <a:gd name="connsiteY11" fmla="*/ 996950 h 3359150"/>
                      <a:gd name="connsiteX12" fmla="*/ 5048250 w 6096000"/>
                      <a:gd name="connsiteY12" fmla="*/ 1060450 h 3359150"/>
                      <a:gd name="connsiteX13" fmla="*/ 4978400 w 6096000"/>
                      <a:gd name="connsiteY13" fmla="*/ 1104900 h 3359150"/>
                      <a:gd name="connsiteX14" fmla="*/ 4959350 w 6096000"/>
                      <a:gd name="connsiteY14" fmla="*/ 1136650 h 3359150"/>
                      <a:gd name="connsiteX15" fmla="*/ 4838700 w 6096000"/>
                      <a:gd name="connsiteY15" fmla="*/ 1136650 h 3359150"/>
                      <a:gd name="connsiteX16" fmla="*/ 4699000 w 6096000"/>
                      <a:gd name="connsiteY16" fmla="*/ 1447800 h 3359150"/>
                      <a:gd name="connsiteX17" fmla="*/ 4603750 w 6096000"/>
                      <a:gd name="connsiteY17" fmla="*/ 1447800 h 3359150"/>
                      <a:gd name="connsiteX18" fmla="*/ 4483100 w 6096000"/>
                      <a:gd name="connsiteY18" fmla="*/ 1847850 h 3359150"/>
                      <a:gd name="connsiteX19" fmla="*/ 4394200 w 6096000"/>
                      <a:gd name="connsiteY19" fmla="*/ 1854200 h 3359150"/>
                      <a:gd name="connsiteX20" fmla="*/ 4216400 w 6096000"/>
                      <a:gd name="connsiteY20" fmla="*/ 2139950 h 3359150"/>
                      <a:gd name="connsiteX21" fmla="*/ 4102100 w 6096000"/>
                      <a:gd name="connsiteY21" fmla="*/ 2139950 h 3359150"/>
                      <a:gd name="connsiteX22" fmla="*/ 3911600 w 6096000"/>
                      <a:gd name="connsiteY22" fmla="*/ 2413000 h 3359150"/>
                      <a:gd name="connsiteX23" fmla="*/ 3759200 w 6096000"/>
                      <a:gd name="connsiteY23" fmla="*/ 2413000 h 3359150"/>
                      <a:gd name="connsiteX24" fmla="*/ 3606800 w 6096000"/>
                      <a:gd name="connsiteY24" fmla="*/ 2641600 h 3359150"/>
                      <a:gd name="connsiteX25" fmla="*/ 2743200 w 6096000"/>
                      <a:gd name="connsiteY25" fmla="*/ 2641600 h 3359150"/>
                      <a:gd name="connsiteX26" fmla="*/ 2578100 w 6096000"/>
                      <a:gd name="connsiteY26" fmla="*/ 2419350 h 3359150"/>
                      <a:gd name="connsiteX27" fmla="*/ 2495550 w 6096000"/>
                      <a:gd name="connsiteY27" fmla="*/ 2413000 h 3359150"/>
                      <a:gd name="connsiteX28" fmla="*/ 2324100 w 6096000"/>
                      <a:gd name="connsiteY28" fmla="*/ 2178050 h 3359150"/>
                      <a:gd name="connsiteX29" fmla="*/ 2197100 w 6096000"/>
                      <a:gd name="connsiteY29" fmla="*/ 2171700 h 3359150"/>
                      <a:gd name="connsiteX30" fmla="*/ 2032000 w 6096000"/>
                      <a:gd name="connsiteY30" fmla="*/ 1822450 h 3359150"/>
                      <a:gd name="connsiteX31" fmla="*/ 1930400 w 6096000"/>
                      <a:gd name="connsiteY31" fmla="*/ 1822450 h 3359150"/>
                      <a:gd name="connsiteX32" fmla="*/ 1778000 w 6096000"/>
                      <a:gd name="connsiteY32" fmla="*/ 1460500 h 3359150"/>
                      <a:gd name="connsiteX33" fmla="*/ 1663700 w 6096000"/>
                      <a:gd name="connsiteY33" fmla="*/ 1466850 h 3359150"/>
                      <a:gd name="connsiteX34" fmla="*/ 1416050 w 6096000"/>
                      <a:gd name="connsiteY34" fmla="*/ 1123950 h 3359150"/>
                      <a:gd name="connsiteX35" fmla="*/ 1282700 w 6096000"/>
                      <a:gd name="connsiteY35" fmla="*/ 1130300 h 3359150"/>
                      <a:gd name="connsiteX36" fmla="*/ 1117600 w 6096000"/>
                      <a:gd name="connsiteY36" fmla="*/ 869950 h 3359150"/>
                      <a:gd name="connsiteX37" fmla="*/ 965200 w 6096000"/>
                      <a:gd name="connsiteY37" fmla="*/ 876300 h 3359150"/>
                      <a:gd name="connsiteX38" fmla="*/ 844550 w 6096000"/>
                      <a:gd name="connsiteY38" fmla="*/ 628650 h 3359150"/>
                      <a:gd name="connsiteX39" fmla="*/ 666750 w 6096000"/>
                      <a:gd name="connsiteY39" fmla="*/ 622300 h 3359150"/>
                      <a:gd name="connsiteX40" fmla="*/ 577850 w 6096000"/>
                      <a:gd name="connsiteY40" fmla="*/ 444500 h 3359150"/>
                      <a:gd name="connsiteX41" fmla="*/ 419100 w 6096000"/>
                      <a:gd name="connsiteY41" fmla="*/ 431800 h 3359150"/>
                      <a:gd name="connsiteX42" fmla="*/ 311150 w 6096000"/>
                      <a:gd name="connsiteY42" fmla="*/ 184150 h 3359150"/>
                      <a:gd name="connsiteX43" fmla="*/ 158750 w 6096000"/>
                      <a:gd name="connsiteY43" fmla="*/ 177800 h 3359150"/>
                      <a:gd name="connsiteX44" fmla="*/ 0 w 6096000"/>
                      <a:gd name="connsiteY44" fmla="*/ 0 h 3359150"/>
                      <a:gd name="connsiteX0" fmla="*/ 0 w 6108700"/>
                      <a:gd name="connsiteY0" fmla="*/ 0 h 3371850"/>
                      <a:gd name="connsiteX1" fmla="*/ 63500 w 6108700"/>
                      <a:gd name="connsiteY1" fmla="*/ 3371850 h 3371850"/>
                      <a:gd name="connsiteX2" fmla="*/ 6089650 w 6108700"/>
                      <a:gd name="connsiteY2" fmla="*/ 3365500 h 3371850"/>
                      <a:gd name="connsiteX3" fmla="*/ 6108700 w 6108700"/>
                      <a:gd name="connsiteY3" fmla="*/ 679450 h 3371850"/>
                      <a:gd name="connsiteX4" fmla="*/ 5784850 w 6108700"/>
                      <a:gd name="connsiteY4" fmla="*/ 679450 h 3371850"/>
                      <a:gd name="connsiteX5" fmla="*/ 5664200 w 6108700"/>
                      <a:gd name="connsiteY5" fmla="*/ 692150 h 3371850"/>
                      <a:gd name="connsiteX6" fmla="*/ 5518150 w 6108700"/>
                      <a:gd name="connsiteY6" fmla="*/ 742950 h 3371850"/>
                      <a:gd name="connsiteX7" fmla="*/ 5467350 w 6108700"/>
                      <a:gd name="connsiteY7" fmla="*/ 768350 h 3371850"/>
                      <a:gd name="connsiteX8" fmla="*/ 5359400 w 6108700"/>
                      <a:gd name="connsiteY8" fmla="*/ 831850 h 3371850"/>
                      <a:gd name="connsiteX9" fmla="*/ 5270500 w 6108700"/>
                      <a:gd name="connsiteY9" fmla="*/ 971550 h 3371850"/>
                      <a:gd name="connsiteX10" fmla="*/ 5187950 w 6108700"/>
                      <a:gd name="connsiteY10" fmla="*/ 1003300 h 3371850"/>
                      <a:gd name="connsiteX11" fmla="*/ 5143500 w 6108700"/>
                      <a:gd name="connsiteY11" fmla="*/ 1009650 h 3371850"/>
                      <a:gd name="connsiteX12" fmla="*/ 5060950 w 6108700"/>
                      <a:gd name="connsiteY12" fmla="*/ 1073150 h 3371850"/>
                      <a:gd name="connsiteX13" fmla="*/ 4991100 w 6108700"/>
                      <a:gd name="connsiteY13" fmla="*/ 1117600 h 3371850"/>
                      <a:gd name="connsiteX14" fmla="*/ 4972050 w 6108700"/>
                      <a:gd name="connsiteY14" fmla="*/ 1149350 h 3371850"/>
                      <a:gd name="connsiteX15" fmla="*/ 4851400 w 6108700"/>
                      <a:gd name="connsiteY15" fmla="*/ 1149350 h 3371850"/>
                      <a:gd name="connsiteX16" fmla="*/ 4711700 w 6108700"/>
                      <a:gd name="connsiteY16" fmla="*/ 1460500 h 3371850"/>
                      <a:gd name="connsiteX17" fmla="*/ 4616450 w 6108700"/>
                      <a:gd name="connsiteY17" fmla="*/ 1460500 h 3371850"/>
                      <a:gd name="connsiteX18" fmla="*/ 4495800 w 6108700"/>
                      <a:gd name="connsiteY18" fmla="*/ 1860550 h 3371850"/>
                      <a:gd name="connsiteX19" fmla="*/ 4406900 w 6108700"/>
                      <a:gd name="connsiteY19" fmla="*/ 1866900 h 3371850"/>
                      <a:gd name="connsiteX20" fmla="*/ 4229100 w 6108700"/>
                      <a:gd name="connsiteY20" fmla="*/ 2152650 h 3371850"/>
                      <a:gd name="connsiteX21" fmla="*/ 4114800 w 6108700"/>
                      <a:gd name="connsiteY21" fmla="*/ 2152650 h 3371850"/>
                      <a:gd name="connsiteX22" fmla="*/ 3924300 w 6108700"/>
                      <a:gd name="connsiteY22" fmla="*/ 2425700 h 3371850"/>
                      <a:gd name="connsiteX23" fmla="*/ 3771900 w 6108700"/>
                      <a:gd name="connsiteY23" fmla="*/ 2425700 h 3371850"/>
                      <a:gd name="connsiteX24" fmla="*/ 3619500 w 6108700"/>
                      <a:gd name="connsiteY24" fmla="*/ 2654300 h 3371850"/>
                      <a:gd name="connsiteX25" fmla="*/ 2755900 w 6108700"/>
                      <a:gd name="connsiteY25" fmla="*/ 2654300 h 3371850"/>
                      <a:gd name="connsiteX26" fmla="*/ 2590800 w 6108700"/>
                      <a:gd name="connsiteY26" fmla="*/ 2432050 h 3371850"/>
                      <a:gd name="connsiteX27" fmla="*/ 2508250 w 6108700"/>
                      <a:gd name="connsiteY27" fmla="*/ 2425700 h 3371850"/>
                      <a:gd name="connsiteX28" fmla="*/ 2336800 w 6108700"/>
                      <a:gd name="connsiteY28" fmla="*/ 2190750 h 3371850"/>
                      <a:gd name="connsiteX29" fmla="*/ 2209800 w 6108700"/>
                      <a:gd name="connsiteY29" fmla="*/ 2184400 h 3371850"/>
                      <a:gd name="connsiteX30" fmla="*/ 2044700 w 6108700"/>
                      <a:gd name="connsiteY30" fmla="*/ 1835150 h 3371850"/>
                      <a:gd name="connsiteX31" fmla="*/ 1943100 w 6108700"/>
                      <a:gd name="connsiteY31" fmla="*/ 1835150 h 3371850"/>
                      <a:gd name="connsiteX32" fmla="*/ 1790700 w 6108700"/>
                      <a:gd name="connsiteY32" fmla="*/ 1473200 h 3371850"/>
                      <a:gd name="connsiteX33" fmla="*/ 1676400 w 6108700"/>
                      <a:gd name="connsiteY33" fmla="*/ 1479550 h 3371850"/>
                      <a:gd name="connsiteX34" fmla="*/ 1428750 w 6108700"/>
                      <a:gd name="connsiteY34" fmla="*/ 1136650 h 3371850"/>
                      <a:gd name="connsiteX35" fmla="*/ 1295400 w 6108700"/>
                      <a:gd name="connsiteY35" fmla="*/ 1143000 h 3371850"/>
                      <a:gd name="connsiteX36" fmla="*/ 1130300 w 6108700"/>
                      <a:gd name="connsiteY36" fmla="*/ 882650 h 3371850"/>
                      <a:gd name="connsiteX37" fmla="*/ 977900 w 6108700"/>
                      <a:gd name="connsiteY37" fmla="*/ 889000 h 3371850"/>
                      <a:gd name="connsiteX38" fmla="*/ 857250 w 6108700"/>
                      <a:gd name="connsiteY38" fmla="*/ 641350 h 3371850"/>
                      <a:gd name="connsiteX39" fmla="*/ 679450 w 6108700"/>
                      <a:gd name="connsiteY39" fmla="*/ 635000 h 3371850"/>
                      <a:gd name="connsiteX40" fmla="*/ 590550 w 6108700"/>
                      <a:gd name="connsiteY40" fmla="*/ 457200 h 3371850"/>
                      <a:gd name="connsiteX41" fmla="*/ 431800 w 6108700"/>
                      <a:gd name="connsiteY41" fmla="*/ 444500 h 3371850"/>
                      <a:gd name="connsiteX42" fmla="*/ 323850 w 6108700"/>
                      <a:gd name="connsiteY42" fmla="*/ 196850 h 3371850"/>
                      <a:gd name="connsiteX43" fmla="*/ 171450 w 6108700"/>
                      <a:gd name="connsiteY43" fmla="*/ 190500 h 3371850"/>
                      <a:gd name="connsiteX44" fmla="*/ 0 w 6108700"/>
                      <a:gd name="connsiteY44" fmla="*/ 0 h 3371850"/>
                      <a:gd name="connsiteX0" fmla="*/ 0 w 6096000"/>
                      <a:gd name="connsiteY0" fmla="*/ 0 h 3359150"/>
                      <a:gd name="connsiteX1" fmla="*/ 50800 w 6096000"/>
                      <a:gd name="connsiteY1" fmla="*/ 3359150 h 3359150"/>
                      <a:gd name="connsiteX2" fmla="*/ 6076950 w 6096000"/>
                      <a:gd name="connsiteY2" fmla="*/ 3352800 h 3359150"/>
                      <a:gd name="connsiteX3" fmla="*/ 6096000 w 6096000"/>
                      <a:gd name="connsiteY3" fmla="*/ 666750 h 3359150"/>
                      <a:gd name="connsiteX4" fmla="*/ 5772150 w 6096000"/>
                      <a:gd name="connsiteY4" fmla="*/ 666750 h 3359150"/>
                      <a:gd name="connsiteX5" fmla="*/ 5651500 w 6096000"/>
                      <a:gd name="connsiteY5" fmla="*/ 679450 h 3359150"/>
                      <a:gd name="connsiteX6" fmla="*/ 5505450 w 6096000"/>
                      <a:gd name="connsiteY6" fmla="*/ 730250 h 3359150"/>
                      <a:gd name="connsiteX7" fmla="*/ 5454650 w 6096000"/>
                      <a:gd name="connsiteY7" fmla="*/ 755650 h 3359150"/>
                      <a:gd name="connsiteX8" fmla="*/ 5346700 w 6096000"/>
                      <a:gd name="connsiteY8" fmla="*/ 819150 h 3359150"/>
                      <a:gd name="connsiteX9" fmla="*/ 5257800 w 6096000"/>
                      <a:gd name="connsiteY9" fmla="*/ 958850 h 3359150"/>
                      <a:gd name="connsiteX10" fmla="*/ 5175250 w 6096000"/>
                      <a:gd name="connsiteY10" fmla="*/ 990600 h 3359150"/>
                      <a:gd name="connsiteX11" fmla="*/ 5130800 w 6096000"/>
                      <a:gd name="connsiteY11" fmla="*/ 996950 h 3359150"/>
                      <a:gd name="connsiteX12" fmla="*/ 5048250 w 6096000"/>
                      <a:gd name="connsiteY12" fmla="*/ 1060450 h 3359150"/>
                      <a:gd name="connsiteX13" fmla="*/ 4978400 w 6096000"/>
                      <a:gd name="connsiteY13" fmla="*/ 1104900 h 3359150"/>
                      <a:gd name="connsiteX14" fmla="*/ 4959350 w 6096000"/>
                      <a:gd name="connsiteY14" fmla="*/ 1136650 h 3359150"/>
                      <a:gd name="connsiteX15" fmla="*/ 4838700 w 6096000"/>
                      <a:gd name="connsiteY15" fmla="*/ 1136650 h 3359150"/>
                      <a:gd name="connsiteX16" fmla="*/ 4699000 w 6096000"/>
                      <a:gd name="connsiteY16" fmla="*/ 1447800 h 3359150"/>
                      <a:gd name="connsiteX17" fmla="*/ 4603750 w 6096000"/>
                      <a:gd name="connsiteY17" fmla="*/ 1447800 h 3359150"/>
                      <a:gd name="connsiteX18" fmla="*/ 4483100 w 6096000"/>
                      <a:gd name="connsiteY18" fmla="*/ 1847850 h 3359150"/>
                      <a:gd name="connsiteX19" fmla="*/ 4394200 w 6096000"/>
                      <a:gd name="connsiteY19" fmla="*/ 1854200 h 3359150"/>
                      <a:gd name="connsiteX20" fmla="*/ 4216400 w 6096000"/>
                      <a:gd name="connsiteY20" fmla="*/ 2139950 h 3359150"/>
                      <a:gd name="connsiteX21" fmla="*/ 4102100 w 6096000"/>
                      <a:gd name="connsiteY21" fmla="*/ 2139950 h 3359150"/>
                      <a:gd name="connsiteX22" fmla="*/ 3911600 w 6096000"/>
                      <a:gd name="connsiteY22" fmla="*/ 2413000 h 3359150"/>
                      <a:gd name="connsiteX23" fmla="*/ 3759200 w 6096000"/>
                      <a:gd name="connsiteY23" fmla="*/ 2413000 h 3359150"/>
                      <a:gd name="connsiteX24" fmla="*/ 3606800 w 6096000"/>
                      <a:gd name="connsiteY24" fmla="*/ 2641600 h 3359150"/>
                      <a:gd name="connsiteX25" fmla="*/ 2743200 w 6096000"/>
                      <a:gd name="connsiteY25" fmla="*/ 2641600 h 3359150"/>
                      <a:gd name="connsiteX26" fmla="*/ 2578100 w 6096000"/>
                      <a:gd name="connsiteY26" fmla="*/ 2419350 h 3359150"/>
                      <a:gd name="connsiteX27" fmla="*/ 2495550 w 6096000"/>
                      <a:gd name="connsiteY27" fmla="*/ 2413000 h 3359150"/>
                      <a:gd name="connsiteX28" fmla="*/ 2324100 w 6096000"/>
                      <a:gd name="connsiteY28" fmla="*/ 2178050 h 3359150"/>
                      <a:gd name="connsiteX29" fmla="*/ 2197100 w 6096000"/>
                      <a:gd name="connsiteY29" fmla="*/ 2171700 h 3359150"/>
                      <a:gd name="connsiteX30" fmla="*/ 2032000 w 6096000"/>
                      <a:gd name="connsiteY30" fmla="*/ 1822450 h 3359150"/>
                      <a:gd name="connsiteX31" fmla="*/ 1930400 w 6096000"/>
                      <a:gd name="connsiteY31" fmla="*/ 1822450 h 3359150"/>
                      <a:gd name="connsiteX32" fmla="*/ 1778000 w 6096000"/>
                      <a:gd name="connsiteY32" fmla="*/ 1460500 h 3359150"/>
                      <a:gd name="connsiteX33" fmla="*/ 1663700 w 6096000"/>
                      <a:gd name="connsiteY33" fmla="*/ 1466850 h 3359150"/>
                      <a:gd name="connsiteX34" fmla="*/ 1416050 w 6096000"/>
                      <a:gd name="connsiteY34" fmla="*/ 1123950 h 3359150"/>
                      <a:gd name="connsiteX35" fmla="*/ 1282700 w 6096000"/>
                      <a:gd name="connsiteY35" fmla="*/ 1130300 h 3359150"/>
                      <a:gd name="connsiteX36" fmla="*/ 1117600 w 6096000"/>
                      <a:gd name="connsiteY36" fmla="*/ 869950 h 3359150"/>
                      <a:gd name="connsiteX37" fmla="*/ 965200 w 6096000"/>
                      <a:gd name="connsiteY37" fmla="*/ 876300 h 3359150"/>
                      <a:gd name="connsiteX38" fmla="*/ 844550 w 6096000"/>
                      <a:gd name="connsiteY38" fmla="*/ 628650 h 3359150"/>
                      <a:gd name="connsiteX39" fmla="*/ 666750 w 6096000"/>
                      <a:gd name="connsiteY39" fmla="*/ 622300 h 3359150"/>
                      <a:gd name="connsiteX40" fmla="*/ 577850 w 6096000"/>
                      <a:gd name="connsiteY40" fmla="*/ 444500 h 3359150"/>
                      <a:gd name="connsiteX41" fmla="*/ 419100 w 6096000"/>
                      <a:gd name="connsiteY41" fmla="*/ 431800 h 3359150"/>
                      <a:gd name="connsiteX42" fmla="*/ 311150 w 6096000"/>
                      <a:gd name="connsiteY42" fmla="*/ 184150 h 3359150"/>
                      <a:gd name="connsiteX43" fmla="*/ 158750 w 6096000"/>
                      <a:gd name="connsiteY43" fmla="*/ 177800 h 3359150"/>
                      <a:gd name="connsiteX44" fmla="*/ 0 w 6096000"/>
                      <a:gd name="connsiteY44" fmla="*/ 0 h 3359150"/>
                      <a:gd name="connsiteX0" fmla="*/ 0 w 6108700"/>
                      <a:gd name="connsiteY0" fmla="*/ 0 h 3359150"/>
                      <a:gd name="connsiteX1" fmla="*/ 63500 w 6108700"/>
                      <a:gd name="connsiteY1" fmla="*/ 3359150 h 3359150"/>
                      <a:gd name="connsiteX2" fmla="*/ 6089650 w 6108700"/>
                      <a:gd name="connsiteY2" fmla="*/ 3352800 h 3359150"/>
                      <a:gd name="connsiteX3" fmla="*/ 6108700 w 6108700"/>
                      <a:gd name="connsiteY3" fmla="*/ 666750 h 3359150"/>
                      <a:gd name="connsiteX4" fmla="*/ 5784850 w 6108700"/>
                      <a:gd name="connsiteY4" fmla="*/ 666750 h 3359150"/>
                      <a:gd name="connsiteX5" fmla="*/ 5664200 w 6108700"/>
                      <a:gd name="connsiteY5" fmla="*/ 679450 h 3359150"/>
                      <a:gd name="connsiteX6" fmla="*/ 5518150 w 6108700"/>
                      <a:gd name="connsiteY6" fmla="*/ 730250 h 3359150"/>
                      <a:gd name="connsiteX7" fmla="*/ 5467350 w 6108700"/>
                      <a:gd name="connsiteY7" fmla="*/ 755650 h 3359150"/>
                      <a:gd name="connsiteX8" fmla="*/ 5359400 w 6108700"/>
                      <a:gd name="connsiteY8" fmla="*/ 819150 h 3359150"/>
                      <a:gd name="connsiteX9" fmla="*/ 5270500 w 6108700"/>
                      <a:gd name="connsiteY9" fmla="*/ 958850 h 3359150"/>
                      <a:gd name="connsiteX10" fmla="*/ 5187950 w 6108700"/>
                      <a:gd name="connsiteY10" fmla="*/ 990600 h 3359150"/>
                      <a:gd name="connsiteX11" fmla="*/ 5143500 w 6108700"/>
                      <a:gd name="connsiteY11" fmla="*/ 996950 h 3359150"/>
                      <a:gd name="connsiteX12" fmla="*/ 5060950 w 6108700"/>
                      <a:gd name="connsiteY12" fmla="*/ 1060450 h 3359150"/>
                      <a:gd name="connsiteX13" fmla="*/ 4991100 w 6108700"/>
                      <a:gd name="connsiteY13" fmla="*/ 1104900 h 3359150"/>
                      <a:gd name="connsiteX14" fmla="*/ 4972050 w 6108700"/>
                      <a:gd name="connsiteY14" fmla="*/ 1136650 h 3359150"/>
                      <a:gd name="connsiteX15" fmla="*/ 4851400 w 6108700"/>
                      <a:gd name="connsiteY15" fmla="*/ 1136650 h 3359150"/>
                      <a:gd name="connsiteX16" fmla="*/ 4711700 w 6108700"/>
                      <a:gd name="connsiteY16" fmla="*/ 1447800 h 3359150"/>
                      <a:gd name="connsiteX17" fmla="*/ 4616450 w 6108700"/>
                      <a:gd name="connsiteY17" fmla="*/ 1447800 h 3359150"/>
                      <a:gd name="connsiteX18" fmla="*/ 4495800 w 6108700"/>
                      <a:gd name="connsiteY18" fmla="*/ 1847850 h 3359150"/>
                      <a:gd name="connsiteX19" fmla="*/ 4406900 w 6108700"/>
                      <a:gd name="connsiteY19" fmla="*/ 1854200 h 3359150"/>
                      <a:gd name="connsiteX20" fmla="*/ 4229100 w 6108700"/>
                      <a:gd name="connsiteY20" fmla="*/ 2139950 h 3359150"/>
                      <a:gd name="connsiteX21" fmla="*/ 4114800 w 6108700"/>
                      <a:gd name="connsiteY21" fmla="*/ 2139950 h 3359150"/>
                      <a:gd name="connsiteX22" fmla="*/ 3924300 w 6108700"/>
                      <a:gd name="connsiteY22" fmla="*/ 2413000 h 3359150"/>
                      <a:gd name="connsiteX23" fmla="*/ 3771900 w 6108700"/>
                      <a:gd name="connsiteY23" fmla="*/ 2413000 h 3359150"/>
                      <a:gd name="connsiteX24" fmla="*/ 3619500 w 6108700"/>
                      <a:gd name="connsiteY24" fmla="*/ 2641600 h 3359150"/>
                      <a:gd name="connsiteX25" fmla="*/ 2755900 w 6108700"/>
                      <a:gd name="connsiteY25" fmla="*/ 2641600 h 3359150"/>
                      <a:gd name="connsiteX26" fmla="*/ 2590800 w 6108700"/>
                      <a:gd name="connsiteY26" fmla="*/ 2419350 h 3359150"/>
                      <a:gd name="connsiteX27" fmla="*/ 2508250 w 6108700"/>
                      <a:gd name="connsiteY27" fmla="*/ 2413000 h 3359150"/>
                      <a:gd name="connsiteX28" fmla="*/ 2336800 w 6108700"/>
                      <a:gd name="connsiteY28" fmla="*/ 2178050 h 3359150"/>
                      <a:gd name="connsiteX29" fmla="*/ 2209800 w 6108700"/>
                      <a:gd name="connsiteY29" fmla="*/ 2171700 h 3359150"/>
                      <a:gd name="connsiteX30" fmla="*/ 2044700 w 6108700"/>
                      <a:gd name="connsiteY30" fmla="*/ 1822450 h 3359150"/>
                      <a:gd name="connsiteX31" fmla="*/ 1943100 w 6108700"/>
                      <a:gd name="connsiteY31" fmla="*/ 1822450 h 3359150"/>
                      <a:gd name="connsiteX32" fmla="*/ 1790700 w 6108700"/>
                      <a:gd name="connsiteY32" fmla="*/ 1460500 h 3359150"/>
                      <a:gd name="connsiteX33" fmla="*/ 1676400 w 6108700"/>
                      <a:gd name="connsiteY33" fmla="*/ 1466850 h 3359150"/>
                      <a:gd name="connsiteX34" fmla="*/ 1428750 w 6108700"/>
                      <a:gd name="connsiteY34" fmla="*/ 1123950 h 3359150"/>
                      <a:gd name="connsiteX35" fmla="*/ 1295400 w 6108700"/>
                      <a:gd name="connsiteY35" fmla="*/ 1130300 h 3359150"/>
                      <a:gd name="connsiteX36" fmla="*/ 1130300 w 6108700"/>
                      <a:gd name="connsiteY36" fmla="*/ 869950 h 3359150"/>
                      <a:gd name="connsiteX37" fmla="*/ 977900 w 6108700"/>
                      <a:gd name="connsiteY37" fmla="*/ 876300 h 3359150"/>
                      <a:gd name="connsiteX38" fmla="*/ 857250 w 6108700"/>
                      <a:gd name="connsiteY38" fmla="*/ 628650 h 3359150"/>
                      <a:gd name="connsiteX39" fmla="*/ 679450 w 6108700"/>
                      <a:gd name="connsiteY39" fmla="*/ 622300 h 3359150"/>
                      <a:gd name="connsiteX40" fmla="*/ 590550 w 6108700"/>
                      <a:gd name="connsiteY40" fmla="*/ 444500 h 3359150"/>
                      <a:gd name="connsiteX41" fmla="*/ 431800 w 6108700"/>
                      <a:gd name="connsiteY41" fmla="*/ 431800 h 3359150"/>
                      <a:gd name="connsiteX42" fmla="*/ 323850 w 6108700"/>
                      <a:gd name="connsiteY42" fmla="*/ 184150 h 3359150"/>
                      <a:gd name="connsiteX43" fmla="*/ 171450 w 6108700"/>
                      <a:gd name="connsiteY43" fmla="*/ 177800 h 3359150"/>
                      <a:gd name="connsiteX44" fmla="*/ 0 w 6108700"/>
                      <a:gd name="connsiteY44" fmla="*/ 0 h 3359150"/>
                      <a:gd name="connsiteX0" fmla="*/ 0 w 6102350"/>
                      <a:gd name="connsiteY0" fmla="*/ 0 h 3359150"/>
                      <a:gd name="connsiteX1" fmla="*/ 57150 w 6102350"/>
                      <a:gd name="connsiteY1" fmla="*/ 3359150 h 3359150"/>
                      <a:gd name="connsiteX2" fmla="*/ 6083300 w 6102350"/>
                      <a:gd name="connsiteY2" fmla="*/ 3352800 h 3359150"/>
                      <a:gd name="connsiteX3" fmla="*/ 6102350 w 6102350"/>
                      <a:gd name="connsiteY3" fmla="*/ 666750 h 3359150"/>
                      <a:gd name="connsiteX4" fmla="*/ 5778500 w 6102350"/>
                      <a:gd name="connsiteY4" fmla="*/ 666750 h 3359150"/>
                      <a:gd name="connsiteX5" fmla="*/ 5657850 w 6102350"/>
                      <a:gd name="connsiteY5" fmla="*/ 679450 h 3359150"/>
                      <a:gd name="connsiteX6" fmla="*/ 5511800 w 6102350"/>
                      <a:gd name="connsiteY6" fmla="*/ 730250 h 3359150"/>
                      <a:gd name="connsiteX7" fmla="*/ 5461000 w 6102350"/>
                      <a:gd name="connsiteY7" fmla="*/ 755650 h 3359150"/>
                      <a:gd name="connsiteX8" fmla="*/ 5353050 w 6102350"/>
                      <a:gd name="connsiteY8" fmla="*/ 819150 h 3359150"/>
                      <a:gd name="connsiteX9" fmla="*/ 5264150 w 6102350"/>
                      <a:gd name="connsiteY9" fmla="*/ 958850 h 3359150"/>
                      <a:gd name="connsiteX10" fmla="*/ 5181600 w 6102350"/>
                      <a:gd name="connsiteY10" fmla="*/ 990600 h 3359150"/>
                      <a:gd name="connsiteX11" fmla="*/ 5137150 w 6102350"/>
                      <a:gd name="connsiteY11" fmla="*/ 996950 h 3359150"/>
                      <a:gd name="connsiteX12" fmla="*/ 5054600 w 6102350"/>
                      <a:gd name="connsiteY12" fmla="*/ 1060450 h 3359150"/>
                      <a:gd name="connsiteX13" fmla="*/ 4984750 w 6102350"/>
                      <a:gd name="connsiteY13" fmla="*/ 1104900 h 3359150"/>
                      <a:gd name="connsiteX14" fmla="*/ 4965700 w 6102350"/>
                      <a:gd name="connsiteY14" fmla="*/ 1136650 h 3359150"/>
                      <a:gd name="connsiteX15" fmla="*/ 4845050 w 6102350"/>
                      <a:gd name="connsiteY15" fmla="*/ 1136650 h 3359150"/>
                      <a:gd name="connsiteX16" fmla="*/ 4705350 w 6102350"/>
                      <a:gd name="connsiteY16" fmla="*/ 1447800 h 3359150"/>
                      <a:gd name="connsiteX17" fmla="*/ 4610100 w 6102350"/>
                      <a:gd name="connsiteY17" fmla="*/ 1447800 h 3359150"/>
                      <a:gd name="connsiteX18" fmla="*/ 4489450 w 6102350"/>
                      <a:gd name="connsiteY18" fmla="*/ 1847850 h 3359150"/>
                      <a:gd name="connsiteX19" fmla="*/ 4400550 w 6102350"/>
                      <a:gd name="connsiteY19" fmla="*/ 1854200 h 3359150"/>
                      <a:gd name="connsiteX20" fmla="*/ 4222750 w 6102350"/>
                      <a:gd name="connsiteY20" fmla="*/ 2139950 h 3359150"/>
                      <a:gd name="connsiteX21" fmla="*/ 4108450 w 6102350"/>
                      <a:gd name="connsiteY21" fmla="*/ 2139950 h 3359150"/>
                      <a:gd name="connsiteX22" fmla="*/ 3917950 w 6102350"/>
                      <a:gd name="connsiteY22" fmla="*/ 2413000 h 3359150"/>
                      <a:gd name="connsiteX23" fmla="*/ 3765550 w 6102350"/>
                      <a:gd name="connsiteY23" fmla="*/ 2413000 h 3359150"/>
                      <a:gd name="connsiteX24" fmla="*/ 3613150 w 6102350"/>
                      <a:gd name="connsiteY24" fmla="*/ 2641600 h 3359150"/>
                      <a:gd name="connsiteX25" fmla="*/ 2749550 w 6102350"/>
                      <a:gd name="connsiteY25" fmla="*/ 2641600 h 3359150"/>
                      <a:gd name="connsiteX26" fmla="*/ 2584450 w 6102350"/>
                      <a:gd name="connsiteY26" fmla="*/ 2419350 h 3359150"/>
                      <a:gd name="connsiteX27" fmla="*/ 2501900 w 6102350"/>
                      <a:gd name="connsiteY27" fmla="*/ 2413000 h 3359150"/>
                      <a:gd name="connsiteX28" fmla="*/ 2330450 w 6102350"/>
                      <a:gd name="connsiteY28" fmla="*/ 2178050 h 3359150"/>
                      <a:gd name="connsiteX29" fmla="*/ 2203450 w 6102350"/>
                      <a:gd name="connsiteY29" fmla="*/ 2171700 h 3359150"/>
                      <a:gd name="connsiteX30" fmla="*/ 2038350 w 6102350"/>
                      <a:gd name="connsiteY30" fmla="*/ 1822450 h 3359150"/>
                      <a:gd name="connsiteX31" fmla="*/ 1936750 w 6102350"/>
                      <a:gd name="connsiteY31" fmla="*/ 1822450 h 3359150"/>
                      <a:gd name="connsiteX32" fmla="*/ 1784350 w 6102350"/>
                      <a:gd name="connsiteY32" fmla="*/ 1460500 h 3359150"/>
                      <a:gd name="connsiteX33" fmla="*/ 1670050 w 6102350"/>
                      <a:gd name="connsiteY33" fmla="*/ 1466850 h 3359150"/>
                      <a:gd name="connsiteX34" fmla="*/ 1422400 w 6102350"/>
                      <a:gd name="connsiteY34" fmla="*/ 1123950 h 3359150"/>
                      <a:gd name="connsiteX35" fmla="*/ 1289050 w 6102350"/>
                      <a:gd name="connsiteY35" fmla="*/ 1130300 h 3359150"/>
                      <a:gd name="connsiteX36" fmla="*/ 1123950 w 6102350"/>
                      <a:gd name="connsiteY36" fmla="*/ 869950 h 3359150"/>
                      <a:gd name="connsiteX37" fmla="*/ 971550 w 6102350"/>
                      <a:gd name="connsiteY37" fmla="*/ 876300 h 3359150"/>
                      <a:gd name="connsiteX38" fmla="*/ 850900 w 6102350"/>
                      <a:gd name="connsiteY38" fmla="*/ 628650 h 3359150"/>
                      <a:gd name="connsiteX39" fmla="*/ 673100 w 6102350"/>
                      <a:gd name="connsiteY39" fmla="*/ 622300 h 3359150"/>
                      <a:gd name="connsiteX40" fmla="*/ 584200 w 6102350"/>
                      <a:gd name="connsiteY40" fmla="*/ 444500 h 3359150"/>
                      <a:gd name="connsiteX41" fmla="*/ 425450 w 6102350"/>
                      <a:gd name="connsiteY41" fmla="*/ 431800 h 3359150"/>
                      <a:gd name="connsiteX42" fmla="*/ 317500 w 6102350"/>
                      <a:gd name="connsiteY42" fmla="*/ 184150 h 3359150"/>
                      <a:gd name="connsiteX43" fmla="*/ 165100 w 6102350"/>
                      <a:gd name="connsiteY43" fmla="*/ 177800 h 3359150"/>
                      <a:gd name="connsiteX44" fmla="*/ 0 w 6102350"/>
                      <a:gd name="connsiteY44" fmla="*/ 0 h 3359150"/>
                      <a:gd name="connsiteX0" fmla="*/ 0 w 6076950"/>
                      <a:gd name="connsiteY0" fmla="*/ 0 h 3352800"/>
                      <a:gd name="connsiteX1" fmla="*/ 31750 w 6076950"/>
                      <a:gd name="connsiteY1" fmla="*/ 3352800 h 3352800"/>
                      <a:gd name="connsiteX2" fmla="*/ 6057900 w 6076950"/>
                      <a:gd name="connsiteY2" fmla="*/ 3346450 h 3352800"/>
                      <a:gd name="connsiteX3" fmla="*/ 6076950 w 6076950"/>
                      <a:gd name="connsiteY3" fmla="*/ 660400 h 3352800"/>
                      <a:gd name="connsiteX4" fmla="*/ 5753100 w 6076950"/>
                      <a:gd name="connsiteY4" fmla="*/ 660400 h 3352800"/>
                      <a:gd name="connsiteX5" fmla="*/ 5632450 w 6076950"/>
                      <a:gd name="connsiteY5" fmla="*/ 673100 h 3352800"/>
                      <a:gd name="connsiteX6" fmla="*/ 5486400 w 6076950"/>
                      <a:gd name="connsiteY6" fmla="*/ 723900 h 3352800"/>
                      <a:gd name="connsiteX7" fmla="*/ 5435600 w 6076950"/>
                      <a:gd name="connsiteY7" fmla="*/ 749300 h 3352800"/>
                      <a:gd name="connsiteX8" fmla="*/ 5327650 w 6076950"/>
                      <a:gd name="connsiteY8" fmla="*/ 812800 h 3352800"/>
                      <a:gd name="connsiteX9" fmla="*/ 5238750 w 6076950"/>
                      <a:gd name="connsiteY9" fmla="*/ 952500 h 3352800"/>
                      <a:gd name="connsiteX10" fmla="*/ 5156200 w 6076950"/>
                      <a:gd name="connsiteY10" fmla="*/ 984250 h 3352800"/>
                      <a:gd name="connsiteX11" fmla="*/ 5111750 w 6076950"/>
                      <a:gd name="connsiteY11" fmla="*/ 990600 h 3352800"/>
                      <a:gd name="connsiteX12" fmla="*/ 5029200 w 6076950"/>
                      <a:gd name="connsiteY12" fmla="*/ 1054100 h 3352800"/>
                      <a:gd name="connsiteX13" fmla="*/ 4959350 w 6076950"/>
                      <a:gd name="connsiteY13" fmla="*/ 1098550 h 3352800"/>
                      <a:gd name="connsiteX14" fmla="*/ 4940300 w 6076950"/>
                      <a:gd name="connsiteY14" fmla="*/ 1130300 h 3352800"/>
                      <a:gd name="connsiteX15" fmla="*/ 4819650 w 6076950"/>
                      <a:gd name="connsiteY15" fmla="*/ 1130300 h 3352800"/>
                      <a:gd name="connsiteX16" fmla="*/ 4679950 w 6076950"/>
                      <a:gd name="connsiteY16" fmla="*/ 1441450 h 3352800"/>
                      <a:gd name="connsiteX17" fmla="*/ 4584700 w 6076950"/>
                      <a:gd name="connsiteY17" fmla="*/ 1441450 h 3352800"/>
                      <a:gd name="connsiteX18" fmla="*/ 4464050 w 6076950"/>
                      <a:gd name="connsiteY18" fmla="*/ 1841500 h 3352800"/>
                      <a:gd name="connsiteX19" fmla="*/ 4375150 w 6076950"/>
                      <a:gd name="connsiteY19" fmla="*/ 1847850 h 3352800"/>
                      <a:gd name="connsiteX20" fmla="*/ 4197350 w 6076950"/>
                      <a:gd name="connsiteY20" fmla="*/ 2133600 h 3352800"/>
                      <a:gd name="connsiteX21" fmla="*/ 4083050 w 6076950"/>
                      <a:gd name="connsiteY21" fmla="*/ 2133600 h 3352800"/>
                      <a:gd name="connsiteX22" fmla="*/ 3892550 w 6076950"/>
                      <a:gd name="connsiteY22" fmla="*/ 2406650 h 3352800"/>
                      <a:gd name="connsiteX23" fmla="*/ 3740150 w 6076950"/>
                      <a:gd name="connsiteY23" fmla="*/ 2406650 h 3352800"/>
                      <a:gd name="connsiteX24" fmla="*/ 3587750 w 6076950"/>
                      <a:gd name="connsiteY24" fmla="*/ 2635250 h 3352800"/>
                      <a:gd name="connsiteX25" fmla="*/ 2724150 w 6076950"/>
                      <a:gd name="connsiteY25" fmla="*/ 2635250 h 3352800"/>
                      <a:gd name="connsiteX26" fmla="*/ 2559050 w 6076950"/>
                      <a:gd name="connsiteY26" fmla="*/ 2413000 h 3352800"/>
                      <a:gd name="connsiteX27" fmla="*/ 2476500 w 6076950"/>
                      <a:gd name="connsiteY27" fmla="*/ 2406650 h 3352800"/>
                      <a:gd name="connsiteX28" fmla="*/ 2305050 w 6076950"/>
                      <a:gd name="connsiteY28" fmla="*/ 2171700 h 3352800"/>
                      <a:gd name="connsiteX29" fmla="*/ 2178050 w 6076950"/>
                      <a:gd name="connsiteY29" fmla="*/ 2165350 h 3352800"/>
                      <a:gd name="connsiteX30" fmla="*/ 2012950 w 6076950"/>
                      <a:gd name="connsiteY30" fmla="*/ 1816100 h 3352800"/>
                      <a:gd name="connsiteX31" fmla="*/ 1911350 w 6076950"/>
                      <a:gd name="connsiteY31" fmla="*/ 1816100 h 3352800"/>
                      <a:gd name="connsiteX32" fmla="*/ 1758950 w 6076950"/>
                      <a:gd name="connsiteY32" fmla="*/ 1454150 h 3352800"/>
                      <a:gd name="connsiteX33" fmla="*/ 1644650 w 6076950"/>
                      <a:gd name="connsiteY33" fmla="*/ 1460500 h 3352800"/>
                      <a:gd name="connsiteX34" fmla="*/ 1397000 w 6076950"/>
                      <a:gd name="connsiteY34" fmla="*/ 1117600 h 3352800"/>
                      <a:gd name="connsiteX35" fmla="*/ 1263650 w 6076950"/>
                      <a:gd name="connsiteY35" fmla="*/ 1123950 h 3352800"/>
                      <a:gd name="connsiteX36" fmla="*/ 1098550 w 6076950"/>
                      <a:gd name="connsiteY36" fmla="*/ 863600 h 3352800"/>
                      <a:gd name="connsiteX37" fmla="*/ 946150 w 6076950"/>
                      <a:gd name="connsiteY37" fmla="*/ 869950 h 3352800"/>
                      <a:gd name="connsiteX38" fmla="*/ 825500 w 6076950"/>
                      <a:gd name="connsiteY38" fmla="*/ 622300 h 3352800"/>
                      <a:gd name="connsiteX39" fmla="*/ 647700 w 6076950"/>
                      <a:gd name="connsiteY39" fmla="*/ 615950 h 3352800"/>
                      <a:gd name="connsiteX40" fmla="*/ 558800 w 6076950"/>
                      <a:gd name="connsiteY40" fmla="*/ 438150 h 3352800"/>
                      <a:gd name="connsiteX41" fmla="*/ 400050 w 6076950"/>
                      <a:gd name="connsiteY41" fmla="*/ 425450 h 3352800"/>
                      <a:gd name="connsiteX42" fmla="*/ 292100 w 6076950"/>
                      <a:gd name="connsiteY42" fmla="*/ 177800 h 3352800"/>
                      <a:gd name="connsiteX43" fmla="*/ 139700 w 6076950"/>
                      <a:gd name="connsiteY43" fmla="*/ 171450 h 3352800"/>
                      <a:gd name="connsiteX44" fmla="*/ 0 w 60769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89200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60500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60500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59714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4438 w 6089650"/>
                      <a:gd name="connsiteY19" fmla="*/ 1837615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59714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670892"/>
                      <a:gd name="connsiteY0" fmla="*/ 0 h 3352800"/>
                      <a:gd name="connsiteX1" fmla="*/ 44450 w 6670892"/>
                      <a:gd name="connsiteY1" fmla="*/ 3352800 h 3352800"/>
                      <a:gd name="connsiteX2" fmla="*/ 6670892 w 6670892"/>
                      <a:gd name="connsiteY2" fmla="*/ 3335536 h 3352800"/>
                      <a:gd name="connsiteX3" fmla="*/ 6089650 w 6670892"/>
                      <a:gd name="connsiteY3" fmla="*/ 660400 h 3352800"/>
                      <a:gd name="connsiteX4" fmla="*/ 5765800 w 6670892"/>
                      <a:gd name="connsiteY4" fmla="*/ 660400 h 3352800"/>
                      <a:gd name="connsiteX5" fmla="*/ 5645150 w 6670892"/>
                      <a:gd name="connsiteY5" fmla="*/ 673100 h 3352800"/>
                      <a:gd name="connsiteX6" fmla="*/ 5499100 w 6670892"/>
                      <a:gd name="connsiteY6" fmla="*/ 723900 h 3352800"/>
                      <a:gd name="connsiteX7" fmla="*/ 5448300 w 6670892"/>
                      <a:gd name="connsiteY7" fmla="*/ 749300 h 3352800"/>
                      <a:gd name="connsiteX8" fmla="*/ 5340350 w 6670892"/>
                      <a:gd name="connsiteY8" fmla="*/ 812800 h 3352800"/>
                      <a:gd name="connsiteX9" fmla="*/ 5251450 w 6670892"/>
                      <a:gd name="connsiteY9" fmla="*/ 952500 h 3352800"/>
                      <a:gd name="connsiteX10" fmla="*/ 5168900 w 6670892"/>
                      <a:gd name="connsiteY10" fmla="*/ 984250 h 3352800"/>
                      <a:gd name="connsiteX11" fmla="*/ 5124450 w 6670892"/>
                      <a:gd name="connsiteY11" fmla="*/ 990600 h 3352800"/>
                      <a:gd name="connsiteX12" fmla="*/ 5041900 w 6670892"/>
                      <a:gd name="connsiteY12" fmla="*/ 1054100 h 3352800"/>
                      <a:gd name="connsiteX13" fmla="*/ 4972050 w 6670892"/>
                      <a:gd name="connsiteY13" fmla="*/ 1098550 h 3352800"/>
                      <a:gd name="connsiteX14" fmla="*/ 4953000 w 6670892"/>
                      <a:gd name="connsiteY14" fmla="*/ 1130300 h 3352800"/>
                      <a:gd name="connsiteX15" fmla="*/ 4832350 w 6670892"/>
                      <a:gd name="connsiteY15" fmla="*/ 1130300 h 3352800"/>
                      <a:gd name="connsiteX16" fmla="*/ 4692650 w 6670892"/>
                      <a:gd name="connsiteY16" fmla="*/ 1441450 h 3352800"/>
                      <a:gd name="connsiteX17" fmla="*/ 4597400 w 6670892"/>
                      <a:gd name="connsiteY17" fmla="*/ 1441450 h 3352800"/>
                      <a:gd name="connsiteX18" fmla="*/ 4476750 w 6670892"/>
                      <a:gd name="connsiteY18" fmla="*/ 1841500 h 3352800"/>
                      <a:gd name="connsiteX19" fmla="*/ 4384438 w 6670892"/>
                      <a:gd name="connsiteY19" fmla="*/ 1837615 h 3352800"/>
                      <a:gd name="connsiteX20" fmla="*/ 4210050 w 6670892"/>
                      <a:gd name="connsiteY20" fmla="*/ 2133600 h 3352800"/>
                      <a:gd name="connsiteX21" fmla="*/ 4095750 w 6670892"/>
                      <a:gd name="connsiteY21" fmla="*/ 2133600 h 3352800"/>
                      <a:gd name="connsiteX22" fmla="*/ 3905250 w 6670892"/>
                      <a:gd name="connsiteY22" fmla="*/ 2406650 h 3352800"/>
                      <a:gd name="connsiteX23" fmla="*/ 3752850 w 6670892"/>
                      <a:gd name="connsiteY23" fmla="*/ 2406650 h 3352800"/>
                      <a:gd name="connsiteX24" fmla="*/ 3600450 w 6670892"/>
                      <a:gd name="connsiteY24" fmla="*/ 2635250 h 3352800"/>
                      <a:gd name="connsiteX25" fmla="*/ 2736850 w 6670892"/>
                      <a:gd name="connsiteY25" fmla="*/ 2635250 h 3352800"/>
                      <a:gd name="connsiteX26" fmla="*/ 2571750 w 6670892"/>
                      <a:gd name="connsiteY26" fmla="*/ 2413000 h 3352800"/>
                      <a:gd name="connsiteX27" fmla="*/ 2492612 w 6670892"/>
                      <a:gd name="connsiteY27" fmla="*/ 2406650 h 3352800"/>
                      <a:gd name="connsiteX28" fmla="*/ 2317750 w 6670892"/>
                      <a:gd name="connsiteY28" fmla="*/ 2171700 h 3352800"/>
                      <a:gd name="connsiteX29" fmla="*/ 2190750 w 6670892"/>
                      <a:gd name="connsiteY29" fmla="*/ 2165350 h 3352800"/>
                      <a:gd name="connsiteX30" fmla="*/ 2025650 w 6670892"/>
                      <a:gd name="connsiteY30" fmla="*/ 1816100 h 3352800"/>
                      <a:gd name="connsiteX31" fmla="*/ 1924050 w 6670892"/>
                      <a:gd name="connsiteY31" fmla="*/ 1816100 h 3352800"/>
                      <a:gd name="connsiteX32" fmla="*/ 1771650 w 6670892"/>
                      <a:gd name="connsiteY32" fmla="*/ 1454150 h 3352800"/>
                      <a:gd name="connsiteX33" fmla="*/ 1657350 w 6670892"/>
                      <a:gd name="connsiteY33" fmla="*/ 1450264 h 3352800"/>
                      <a:gd name="connsiteX34" fmla="*/ 1409700 w 6670892"/>
                      <a:gd name="connsiteY34" fmla="*/ 1117600 h 3352800"/>
                      <a:gd name="connsiteX35" fmla="*/ 1276350 w 6670892"/>
                      <a:gd name="connsiteY35" fmla="*/ 1123950 h 3352800"/>
                      <a:gd name="connsiteX36" fmla="*/ 1111250 w 6670892"/>
                      <a:gd name="connsiteY36" fmla="*/ 863600 h 3352800"/>
                      <a:gd name="connsiteX37" fmla="*/ 958850 w 6670892"/>
                      <a:gd name="connsiteY37" fmla="*/ 859714 h 3352800"/>
                      <a:gd name="connsiteX38" fmla="*/ 838200 w 6670892"/>
                      <a:gd name="connsiteY38" fmla="*/ 622300 h 3352800"/>
                      <a:gd name="connsiteX39" fmla="*/ 660400 w 6670892"/>
                      <a:gd name="connsiteY39" fmla="*/ 615950 h 3352800"/>
                      <a:gd name="connsiteX40" fmla="*/ 571500 w 6670892"/>
                      <a:gd name="connsiteY40" fmla="*/ 438150 h 3352800"/>
                      <a:gd name="connsiteX41" fmla="*/ 412750 w 6670892"/>
                      <a:gd name="connsiteY41" fmla="*/ 425450 h 3352800"/>
                      <a:gd name="connsiteX42" fmla="*/ 304800 w 6670892"/>
                      <a:gd name="connsiteY42" fmla="*/ 177800 h 3352800"/>
                      <a:gd name="connsiteX43" fmla="*/ 152400 w 6670892"/>
                      <a:gd name="connsiteY43" fmla="*/ 171450 h 3352800"/>
                      <a:gd name="connsiteX44" fmla="*/ 0 w 6670892"/>
                      <a:gd name="connsiteY44" fmla="*/ 0 h 3352800"/>
                      <a:gd name="connsiteX0" fmla="*/ 0 w 6667276"/>
                      <a:gd name="connsiteY0" fmla="*/ 0 h 3352800"/>
                      <a:gd name="connsiteX1" fmla="*/ 44450 w 6667276"/>
                      <a:gd name="connsiteY1" fmla="*/ 3352800 h 3352800"/>
                      <a:gd name="connsiteX2" fmla="*/ 6667276 w 6667276"/>
                      <a:gd name="connsiteY2" fmla="*/ 3342812 h 3352800"/>
                      <a:gd name="connsiteX3" fmla="*/ 6089650 w 6667276"/>
                      <a:gd name="connsiteY3" fmla="*/ 660400 h 3352800"/>
                      <a:gd name="connsiteX4" fmla="*/ 5765800 w 6667276"/>
                      <a:gd name="connsiteY4" fmla="*/ 660400 h 3352800"/>
                      <a:gd name="connsiteX5" fmla="*/ 5645150 w 6667276"/>
                      <a:gd name="connsiteY5" fmla="*/ 673100 h 3352800"/>
                      <a:gd name="connsiteX6" fmla="*/ 5499100 w 6667276"/>
                      <a:gd name="connsiteY6" fmla="*/ 723900 h 3352800"/>
                      <a:gd name="connsiteX7" fmla="*/ 5448300 w 6667276"/>
                      <a:gd name="connsiteY7" fmla="*/ 749300 h 3352800"/>
                      <a:gd name="connsiteX8" fmla="*/ 5340350 w 6667276"/>
                      <a:gd name="connsiteY8" fmla="*/ 812800 h 3352800"/>
                      <a:gd name="connsiteX9" fmla="*/ 5251450 w 6667276"/>
                      <a:gd name="connsiteY9" fmla="*/ 952500 h 3352800"/>
                      <a:gd name="connsiteX10" fmla="*/ 5168900 w 6667276"/>
                      <a:gd name="connsiteY10" fmla="*/ 984250 h 3352800"/>
                      <a:gd name="connsiteX11" fmla="*/ 5124450 w 6667276"/>
                      <a:gd name="connsiteY11" fmla="*/ 990600 h 3352800"/>
                      <a:gd name="connsiteX12" fmla="*/ 5041900 w 6667276"/>
                      <a:gd name="connsiteY12" fmla="*/ 1054100 h 3352800"/>
                      <a:gd name="connsiteX13" fmla="*/ 4972050 w 6667276"/>
                      <a:gd name="connsiteY13" fmla="*/ 1098550 h 3352800"/>
                      <a:gd name="connsiteX14" fmla="*/ 4953000 w 6667276"/>
                      <a:gd name="connsiteY14" fmla="*/ 1130300 h 3352800"/>
                      <a:gd name="connsiteX15" fmla="*/ 4832350 w 6667276"/>
                      <a:gd name="connsiteY15" fmla="*/ 1130300 h 3352800"/>
                      <a:gd name="connsiteX16" fmla="*/ 4692650 w 6667276"/>
                      <a:gd name="connsiteY16" fmla="*/ 1441450 h 3352800"/>
                      <a:gd name="connsiteX17" fmla="*/ 4597400 w 6667276"/>
                      <a:gd name="connsiteY17" fmla="*/ 1441450 h 3352800"/>
                      <a:gd name="connsiteX18" fmla="*/ 4476750 w 6667276"/>
                      <a:gd name="connsiteY18" fmla="*/ 1841500 h 3352800"/>
                      <a:gd name="connsiteX19" fmla="*/ 4384438 w 6667276"/>
                      <a:gd name="connsiteY19" fmla="*/ 1837615 h 3352800"/>
                      <a:gd name="connsiteX20" fmla="*/ 4210050 w 6667276"/>
                      <a:gd name="connsiteY20" fmla="*/ 2133600 h 3352800"/>
                      <a:gd name="connsiteX21" fmla="*/ 4095750 w 6667276"/>
                      <a:gd name="connsiteY21" fmla="*/ 2133600 h 3352800"/>
                      <a:gd name="connsiteX22" fmla="*/ 3905250 w 6667276"/>
                      <a:gd name="connsiteY22" fmla="*/ 2406650 h 3352800"/>
                      <a:gd name="connsiteX23" fmla="*/ 3752850 w 6667276"/>
                      <a:gd name="connsiteY23" fmla="*/ 2406650 h 3352800"/>
                      <a:gd name="connsiteX24" fmla="*/ 3600450 w 6667276"/>
                      <a:gd name="connsiteY24" fmla="*/ 2635250 h 3352800"/>
                      <a:gd name="connsiteX25" fmla="*/ 2736850 w 6667276"/>
                      <a:gd name="connsiteY25" fmla="*/ 2635250 h 3352800"/>
                      <a:gd name="connsiteX26" fmla="*/ 2571750 w 6667276"/>
                      <a:gd name="connsiteY26" fmla="*/ 2413000 h 3352800"/>
                      <a:gd name="connsiteX27" fmla="*/ 2492612 w 6667276"/>
                      <a:gd name="connsiteY27" fmla="*/ 2406650 h 3352800"/>
                      <a:gd name="connsiteX28" fmla="*/ 2317750 w 6667276"/>
                      <a:gd name="connsiteY28" fmla="*/ 2171700 h 3352800"/>
                      <a:gd name="connsiteX29" fmla="*/ 2190750 w 6667276"/>
                      <a:gd name="connsiteY29" fmla="*/ 2165350 h 3352800"/>
                      <a:gd name="connsiteX30" fmla="*/ 2025650 w 6667276"/>
                      <a:gd name="connsiteY30" fmla="*/ 1816100 h 3352800"/>
                      <a:gd name="connsiteX31" fmla="*/ 1924050 w 6667276"/>
                      <a:gd name="connsiteY31" fmla="*/ 1816100 h 3352800"/>
                      <a:gd name="connsiteX32" fmla="*/ 1771650 w 6667276"/>
                      <a:gd name="connsiteY32" fmla="*/ 1454150 h 3352800"/>
                      <a:gd name="connsiteX33" fmla="*/ 1657350 w 6667276"/>
                      <a:gd name="connsiteY33" fmla="*/ 1450264 h 3352800"/>
                      <a:gd name="connsiteX34" fmla="*/ 1409700 w 6667276"/>
                      <a:gd name="connsiteY34" fmla="*/ 1117600 h 3352800"/>
                      <a:gd name="connsiteX35" fmla="*/ 1276350 w 6667276"/>
                      <a:gd name="connsiteY35" fmla="*/ 1123950 h 3352800"/>
                      <a:gd name="connsiteX36" fmla="*/ 1111250 w 6667276"/>
                      <a:gd name="connsiteY36" fmla="*/ 863600 h 3352800"/>
                      <a:gd name="connsiteX37" fmla="*/ 958850 w 6667276"/>
                      <a:gd name="connsiteY37" fmla="*/ 859714 h 3352800"/>
                      <a:gd name="connsiteX38" fmla="*/ 838200 w 6667276"/>
                      <a:gd name="connsiteY38" fmla="*/ 622300 h 3352800"/>
                      <a:gd name="connsiteX39" fmla="*/ 660400 w 6667276"/>
                      <a:gd name="connsiteY39" fmla="*/ 615950 h 3352800"/>
                      <a:gd name="connsiteX40" fmla="*/ 571500 w 6667276"/>
                      <a:gd name="connsiteY40" fmla="*/ 438150 h 3352800"/>
                      <a:gd name="connsiteX41" fmla="*/ 412750 w 6667276"/>
                      <a:gd name="connsiteY41" fmla="*/ 425450 h 3352800"/>
                      <a:gd name="connsiteX42" fmla="*/ 304800 w 6667276"/>
                      <a:gd name="connsiteY42" fmla="*/ 177800 h 3352800"/>
                      <a:gd name="connsiteX43" fmla="*/ 152400 w 6667276"/>
                      <a:gd name="connsiteY43" fmla="*/ 171450 h 3352800"/>
                      <a:gd name="connsiteX44" fmla="*/ 0 w 6667276"/>
                      <a:gd name="connsiteY44" fmla="*/ 0 h 3352800"/>
                      <a:gd name="connsiteX0" fmla="*/ 0 w 6693558"/>
                      <a:gd name="connsiteY0" fmla="*/ 0 h 3352800"/>
                      <a:gd name="connsiteX1" fmla="*/ 44450 w 6693558"/>
                      <a:gd name="connsiteY1" fmla="*/ 3352800 h 3352800"/>
                      <a:gd name="connsiteX2" fmla="*/ 6667276 w 6693558"/>
                      <a:gd name="connsiteY2" fmla="*/ 3342812 h 3352800"/>
                      <a:gd name="connsiteX3" fmla="*/ 6693558 w 6693558"/>
                      <a:gd name="connsiteY3" fmla="*/ 613106 h 3352800"/>
                      <a:gd name="connsiteX4" fmla="*/ 5765800 w 6693558"/>
                      <a:gd name="connsiteY4" fmla="*/ 660400 h 3352800"/>
                      <a:gd name="connsiteX5" fmla="*/ 5645150 w 6693558"/>
                      <a:gd name="connsiteY5" fmla="*/ 673100 h 3352800"/>
                      <a:gd name="connsiteX6" fmla="*/ 5499100 w 6693558"/>
                      <a:gd name="connsiteY6" fmla="*/ 723900 h 3352800"/>
                      <a:gd name="connsiteX7" fmla="*/ 5448300 w 6693558"/>
                      <a:gd name="connsiteY7" fmla="*/ 749300 h 3352800"/>
                      <a:gd name="connsiteX8" fmla="*/ 5340350 w 6693558"/>
                      <a:gd name="connsiteY8" fmla="*/ 812800 h 3352800"/>
                      <a:gd name="connsiteX9" fmla="*/ 5251450 w 6693558"/>
                      <a:gd name="connsiteY9" fmla="*/ 952500 h 3352800"/>
                      <a:gd name="connsiteX10" fmla="*/ 5168900 w 6693558"/>
                      <a:gd name="connsiteY10" fmla="*/ 984250 h 3352800"/>
                      <a:gd name="connsiteX11" fmla="*/ 5124450 w 6693558"/>
                      <a:gd name="connsiteY11" fmla="*/ 990600 h 3352800"/>
                      <a:gd name="connsiteX12" fmla="*/ 5041900 w 6693558"/>
                      <a:gd name="connsiteY12" fmla="*/ 1054100 h 3352800"/>
                      <a:gd name="connsiteX13" fmla="*/ 4972050 w 6693558"/>
                      <a:gd name="connsiteY13" fmla="*/ 1098550 h 3352800"/>
                      <a:gd name="connsiteX14" fmla="*/ 4953000 w 6693558"/>
                      <a:gd name="connsiteY14" fmla="*/ 1130300 h 3352800"/>
                      <a:gd name="connsiteX15" fmla="*/ 4832350 w 6693558"/>
                      <a:gd name="connsiteY15" fmla="*/ 1130300 h 3352800"/>
                      <a:gd name="connsiteX16" fmla="*/ 4692650 w 6693558"/>
                      <a:gd name="connsiteY16" fmla="*/ 1441450 h 3352800"/>
                      <a:gd name="connsiteX17" fmla="*/ 4597400 w 6693558"/>
                      <a:gd name="connsiteY17" fmla="*/ 1441450 h 3352800"/>
                      <a:gd name="connsiteX18" fmla="*/ 4476750 w 6693558"/>
                      <a:gd name="connsiteY18" fmla="*/ 1841500 h 3352800"/>
                      <a:gd name="connsiteX19" fmla="*/ 4384438 w 6693558"/>
                      <a:gd name="connsiteY19" fmla="*/ 1837615 h 3352800"/>
                      <a:gd name="connsiteX20" fmla="*/ 4210050 w 6693558"/>
                      <a:gd name="connsiteY20" fmla="*/ 2133600 h 3352800"/>
                      <a:gd name="connsiteX21" fmla="*/ 4095750 w 6693558"/>
                      <a:gd name="connsiteY21" fmla="*/ 2133600 h 3352800"/>
                      <a:gd name="connsiteX22" fmla="*/ 3905250 w 6693558"/>
                      <a:gd name="connsiteY22" fmla="*/ 2406650 h 3352800"/>
                      <a:gd name="connsiteX23" fmla="*/ 3752850 w 6693558"/>
                      <a:gd name="connsiteY23" fmla="*/ 2406650 h 3352800"/>
                      <a:gd name="connsiteX24" fmla="*/ 3600450 w 6693558"/>
                      <a:gd name="connsiteY24" fmla="*/ 2635250 h 3352800"/>
                      <a:gd name="connsiteX25" fmla="*/ 2736850 w 6693558"/>
                      <a:gd name="connsiteY25" fmla="*/ 2635250 h 3352800"/>
                      <a:gd name="connsiteX26" fmla="*/ 2571750 w 6693558"/>
                      <a:gd name="connsiteY26" fmla="*/ 2413000 h 3352800"/>
                      <a:gd name="connsiteX27" fmla="*/ 2492612 w 6693558"/>
                      <a:gd name="connsiteY27" fmla="*/ 2406650 h 3352800"/>
                      <a:gd name="connsiteX28" fmla="*/ 2317750 w 6693558"/>
                      <a:gd name="connsiteY28" fmla="*/ 2171700 h 3352800"/>
                      <a:gd name="connsiteX29" fmla="*/ 2190750 w 6693558"/>
                      <a:gd name="connsiteY29" fmla="*/ 2165350 h 3352800"/>
                      <a:gd name="connsiteX30" fmla="*/ 2025650 w 6693558"/>
                      <a:gd name="connsiteY30" fmla="*/ 1816100 h 3352800"/>
                      <a:gd name="connsiteX31" fmla="*/ 1924050 w 6693558"/>
                      <a:gd name="connsiteY31" fmla="*/ 1816100 h 3352800"/>
                      <a:gd name="connsiteX32" fmla="*/ 1771650 w 6693558"/>
                      <a:gd name="connsiteY32" fmla="*/ 1454150 h 3352800"/>
                      <a:gd name="connsiteX33" fmla="*/ 1657350 w 6693558"/>
                      <a:gd name="connsiteY33" fmla="*/ 1450264 h 3352800"/>
                      <a:gd name="connsiteX34" fmla="*/ 1409700 w 6693558"/>
                      <a:gd name="connsiteY34" fmla="*/ 1117600 h 3352800"/>
                      <a:gd name="connsiteX35" fmla="*/ 1276350 w 6693558"/>
                      <a:gd name="connsiteY35" fmla="*/ 1123950 h 3352800"/>
                      <a:gd name="connsiteX36" fmla="*/ 1111250 w 6693558"/>
                      <a:gd name="connsiteY36" fmla="*/ 863600 h 3352800"/>
                      <a:gd name="connsiteX37" fmla="*/ 958850 w 6693558"/>
                      <a:gd name="connsiteY37" fmla="*/ 859714 h 3352800"/>
                      <a:gd name="connsiteX38" fmla="*/ 838200 w 6693558"/>
                      <a:gd name="connsiteY38" fmla="*/ 622300 h 3352800"/>
                      <a:gd name="connsiteX39" fmla="*/ 660400 w 6693558"/>
                      <a:gd name="connsiteY39" fmla="*/ 615950 h 3352800"/>
                      <a:gd name="connsiteX40" fmla="*/ 571500 w 6693558"/>
                      <a:gd name="connsiteY40" fmla="*/ 438150 h 3352800"/>
                      <a:gd name="connsiteX41" fmla="*/ 412750 w 6693558"/>
                      <a:gd name="connsiteY41" fmla="*/ 425450 h 3352800"/>
                      <a:gd name="connsiteX42" fmla="*/ 304800 w 6693558"/>
                      <a:gd name="connsiteY42" fmla="*/ 177800 h 3352800"/>
                      <a:gd name="connsiteX43" fmla="*/ 152400 w 6693558"/>
                      <a:gd name="connsiteY43" fmla="*/ 171450 h 3352800"/>
                      <a:gd name="connsiteX44" fmla="*/ 0 w 6693558"/>
                      <a:gd name="connsiteY44" fmla="*/ 0 h 3352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6693558" h="3352800">
                        <a:moveTo>
                          <a:pt x="0" y="0"/>
                        </a:moveTo>
                        <a:lnTo>
                          <a:pt x="44450" y="3352800"/>
                        </a:lnTo>
                        <a:lnTo>
                          <a:pt x="6667276" y="3342812"/>
                        </a:lnTo>
                        <a:lnTo>
                          <a:pt x="6693558" y="613106"/>
                        </a:lnTo>
                        <a:lnTo>
                          <a:pt x="5765800" y="660400"/>
                        </a:lnTo>
                        <a:lnTo>
                          <a:pt x="5645150" y="673100"/>
                        </a:lnTo>
                        <a:lnTo>
                          <a:pt x="5499100" y="723900"/>
                        </a:lnTo>
                        <a:lnTo>
                          <a:pt x="5448300" y="749300"/>
                        </a:lnTo>
                        <a:lnTo>
                          <a:pt x="5340350" y="812800"/>
                        </a:lnTo>
                        <a:lnTo>
                          <a:pt x="5251450" y="952500"/>
                        </a:lnTo>
                        <a:lnTo>
                          <a:pt x="5168900" y="984250"/>
                        </a:lnTo>
                        <a:lnTo>
                          <a:pt x="5124450" y="990600"/>
                        </a:lnTo>
                        <a:lnTo>
                          <a:pt x="5041900" y="1054100"/>
                        </a:lnTo>
                        <a:lnTo>
                          <a:pt x="4972050" y="1098550"/>
                        </a:lnTo>
                        <a:lnTo>
                          <a:pt x="4953000" y="1130300"/>
                        </a:lnTo>
                        <a:lnTo>
                          <a:pt x="4832350" y="1130300"/>
                        </a:lnTo>
                        <a:lnTo>
                          <a:pt x="4692650" y="1441450"/>
                        </a:lnTo>
                        <a:lnTo>
                          <a:pt x="4597400" y="1441450"/>
                        </a:lnTo>
                        <a:lnTo>
                          <a:pt x="4476750" y="1841500"/>
                        </a:lnTo>
                        <a:lnTo>
                          <a:pt x="4384438" y="1837615"/>
                        </a:lnTo>
                        <a:lnTo>
                          <a:pt x="4210050" y="2133600"/>
                        </a:lnTo>
                        <a:lnTo>
                          <a:pt x="4095750" y="2133600"/>
                        </a:lnTo>
                        <a:lnTo>
                          <a:pt x="3905250" y="2406650"/>
                        </a:lnTo>
                        <a:lnTo>
                          <a:pt x="3752850" y="2406650"/>
                        </a:lnTo>
                        <a:lnTo>
                          <a:pt x="3600450" y="2635250"/>
                        </a:lnTo>
                        <a:lnTo>
                          <a:pt x="2736850" y="2635250"/>
                        </a:lnTo>
                        <a:lnTo>
                          <a:pt x="2571750" y="2413000"/>
                        </a:lnTo>
                        <a:lnTo>
                          <a:pt x="2492612" y="2406650"/>
                        </a:lnTo>
                        <a:lnTo>
                          <a:pt x="2317750" y="2171700"/>
                        </a:lnTo>
                        <a:lnTo>
                          <a:pt x="2190750" y="2165350"/>
                        </a:lnTo>
                        <a:lnTo>
                          <a:pt x="2025650" y="1816100"/>
                        </a:lnTo>
                        <a:lnTo>
                          <a:pt x="1924050" y="1816100"/>
                        </a:lnTo>
                        <a:lnTo>
                          <a:pt x="1771650" y="1454150"/>
                        </a:lnTo>
                        <a:lnTo>
                          <a:pt x="1657350" y="1450264"/>
                        </a:lnTo>
                        <a:lnTo>
                          <a:pt x="1409700" y="1117600"/>
                        </a:lnTo>
                        <a:lnTo>
                          <a:pt x="1276350" y="1123950"/>
                        </a:lnTo>
                        <a:lnTo>
                          <a:pt x="1111250" y="863600"/>
                        </a:lnTo>
                        <a:lnTo>
                          <a:pt x="958850" y="859714"/>
                        </a:lnTo>
                        <a:lnTo>
                          <a:pt x="838200" y="622300"/>
                        </a:lnTo>
                        <a:lnTo>
                          <a:pt x="660400" y="615950"/>
                        </a:lnTo>
                        <a:lnTo>
                          <a:pt x="571500" y="438150"/>
                        </a:lnTo>
                        <a:lnTo>
                          <a:pt x="412750" y="425450"/>
                        </a:lnTo>
                        <a:lnTo>
                          <a:pt x="304800" y="177800"/>
                        </a:lnTo>
                        <a:lnTo>
                          <a:pt x="152400" y="1714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AC6B8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cxnSp>
                <p:nvCxnSpPr>
                  <p:cNvPr id="45" name="Straight Arrow Connector 44">
                    <a:extLst>
                      <a:ext uri="{FF2B5EF4-FFF2-40B4-BE49-F238E27FC236}">
                        <a16:creationId xmlns:a16="http://schemas.microsoft.com/office/drawing/2014/main" id="{52487A87-8A83-8E84-2840-6B0CC7F2E6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3220" y="1176112"/>
                    <a:ext cx="0" cy="274319"/>
                  </a:xfrm>
                  <a:prstGeom prst="straightConnector1">
                    <a:avLst/>
                  </a:prstGeom>
                  <a:ln w="19050">
                    <a:solidFill>
                      <a:srgbClr val="00B0F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>
                    <a:extLst>
                      <a:ext uri="{FF2B5EF4-FFF2-40B4-BE49-F238E27FC236}">
                        <a16:creationId xmlns:a16="http://schemas.microsoft.com/office/drawing/2014/main" id="{0124DB8F-40DA-8C7A-A2EC-1BE3B042EB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88171" y="1267131"/>
                    <a:ext cx="0" cy="274319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91398FE-2E6C-EE0D-D190-9C4F7936793B}"/>
                      </a:ext>
                    </a:extLst>
                  </p:cNvPr>
                  <p:cNvSpPr txBox="1"/>
                  <p:nvPr/>
                </p:nvSpPr>
                <p:spPr>
                  <a:xfrm>
                    <a:off x="1003268" y="999516"/>
                    <a:ext cx="663964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700" b="1" dirty="0"/>
                      <a:t>Precipitation</a:t>
                    </a:r>
                  </a:p>
                </p:txBody>
              </p:sp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044F6616-DC30-7C33-EE93-533AE4D439A7}"/>
                      </a:ext>
                    </a:extLst>
                  </p:cNvPr>
                  <p:cNvSpPr txBox="1"/>
                  <p:nvPr/>
                </p:nvSpPr>
                <p:spPr>
                  <a:xfrm>
                    <a:off x="1269974" y="1115931"/>
                    <a:ext cx="636713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700" b="1" dirty="0"/>
                      <a:t>Evaporation</a:t>
                    </a:r>
                  </a:p>
                </p:txBody>
              </p:sp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0A27BD13-6DDE-594B-C009-758AC04B4E56}"/>
                      </a:ext>
                    </a:extLst>
                  </p:cNvPr>
                  <p:cNvSpPr txBox="1"/>
                  <p:nvPr/>
                </p:nvSpPr>
                <p:spPr>
                  <a:xfrm rot="2704414">
                    <a:off x="741435" y="964318"/>
                    <a:ext cx="450541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Runoff</a:t>
                    </a:r>
                  </a:p>
                </p:txBody>
              </p:sp>
              <p:cxnSp>
                <p:nvCxnSpPr>
                  <p:cNvPr id="50" name="Straight Arrow Connector 49">
                    <a:extLst>
                      <a:ext uri="{FF2B5EF4-FFF2-40B4-BE49-F238E27FC236}">
                        <a16:creationId xmlns:a16="http://schemas.microsoft.com/office/drawing/2014/main" id="{5A071117-6A5A-2C73-3D51-CC2A645AD3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24437" y="1041793"/>
                    <a:ext cx="205333" cy="205537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>
                    <a:extLst>
                      <a:ext uri="{FF2B5EF4-FFF2-40B4-BE49-F238E27FC236}">
                        <a16:creationId xmlns:a16="http://schemas.microsoft.com/office/drawing/2014/main" id="{65C3F870-B7C4-21DD-867B-9B52492829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18079" y="1939705"/>
                    <a:ext cx="271745" cy="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Arrow Connector 51">
                    <a:extLst>
                      <a:ext uri="{FF2B5EF4-FFF2-40B4-BE49-F238E27FC236}">
                        <a16:creationId xmlns:a16="http://schemas.microsoft.com/office/drawing/2014/main" id="{493BAAE4-83C6-D95E-A292-556EAD42E2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144715" y="1939705"/>
                    <a:ext cx="271745" cy="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Arrow Connector 52">
                    <a:extLst>
                      <a:ext uri="{FF2B5EF4-FFF2-40B4-BE49-F238E27FC236}">
                        <a16:creationId xmlns:a16="http://schemas.microsoft.com/office/drawing/2014/main" id="{B7A06E6F-BE06-0178-78AC-C779A44B0F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743399" y="2173209"/>
                    <a:ext cx="0" cy="18288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5A429237-0B53-FC78-47C0-253873F6CAE6}"/>
                      </a:ext>
                    </a:extLst>
                  </p:cNvPr>
                  <p:cNvSpPr txBox="1"/>
                  <p:nvPr/>
                </p:nvSpPr>
                <p:spPr>
                  <a:xfrm>
                    <a:off x="444771" y="1794718"/>
                    <a:ext cx="695268" cy="3077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IN</a:t>
                    </a:r>
                  </a:p>
                </p:txBody>
              </p:sp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2F0C51D6-1968-E661-D368-E9B2DBC6E8E9}"/>
                      </a:ext>
                    </a:extLst>
                  </p:cNvPr>
                  <p:cNvSpPr txBox="1"/>
                  <p:nvPr/>
                </p:nvSpPr>
                <p:spPr>
                  <a:xfrm rot="169700">
                    <a:off x="401274" y="1247434"/>
                    <a:ext cx="521801" cy="3077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>
                        <a:solidFill>
                          <a:srgbClr val="0070C0"/>
                        </a:solidFill>
                      </a:rPr>
                      <a:t>Water  Table</a:t>
                    </a: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949C3C9-D51A-8810-B298-4C34CA21BD1B}"/>
                      </a:ext>
                    </a:extLst>
                  </p:cNvPr>
                  <p:cNvSpPr/>
                  <p:nvPr/>
                </p:nvSpPr>
                <p:spPr>
                  <a:xfrm>
                    <a:off x="2349769" y="1336475"/>
                    <a:ext cx="926256" cy="231782"/>
                  </a:xfrm>
                  <a:custGeom>
                    <a:avLst/>
                    <a:gdLst>
                      <a:gd name="connsiteX0" fmla="*/ 0 w 741484"/>
                      <a:gd name="connsiteY0" fmla="*/ 284284 h 284284"/>
                      <a:gd name="connsiteX1" fmla="*/ 90854 w 741484"/>
                      <a:gd name="connsiteY1" fmla="*/ 202223 h 284284"/>
                      <a:gd name="connsiteX2" fmla="*/ 199292 w 741484"/>
                      <a:gd name="connsiteY2" fmla="*/ 131884 h 284284"/>
                      <a:gd name="connsiteX3" fmla="*/ 334107 w 741484"/>
                      <a:gd name="connsiteY3" fmla="*/ 73269 h 284284"/>
                      <a:gd name="connsiteX4" fmla="*/ 483577 w 741484"/>
                      <a:gd name="connsiteY4" fmla="*/ 35169 h 284284"/>
                      <a:gd name="connsiteX5" fmla="*/ 741484 w 741484"/>
                      <a:gd name="connsiteY5" fmla="*/ 0 h 284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484" h="284284">
                        <a:moveTo>
                          <a:pt x="0" y="284284"/>
                        </a:moveTo>
                        <a:cubicBezTo>
                          <a:pt x="28819" y="255953"/>
                          <a:pt x="57639" y="227623"/>
                          <a:pt x="90854" y="202223"/>
                        </a:cubicBezTo>
                        <a:cubicBezTo>
                          <a:pt x="124069" y="176823"/>
                          <a:pt x="158750" y="153376"/>
                          <a:pt x="199292" y="131884"/>
                        </a:cubicBezTo>
                        <a:cubicBezTo>
                          <a:pt x="239834" y="110392"/>
                          <a:pt x="286726" y="89388"/>
                          <a:pt x="334107" y="73269"/>
                        </a:cubicBezTo>
                        <a:cubicBezTo>
                          <a:pt x="381488" y="57150"/>
                          <a:pt x="415681" y="47380"/>
                          <a:pt x="483577" y="35169"/>
                        </a:cubicBezTo>
                        <a:cubicBezTo>
                          <a:pt x="551473" y="22958"/>
                          <a:pt x="646478" y="11479"/>
                          <a:pt x="741484" y="0"/>
                        </a:cubicBezTo>
                      </a:path>
                    </a:pathLst>
                  </a:custGeom>
                  <a:noFill/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9530E8AC-5608-8440-ADFA-6B1324855FBD}"/>
                      </a:ext>
                    </a:extLst>
                  </p:cNvPr>
                  <p:cNvSpPr/>
                  <p:nvPr/>
                </p:nvSpPr>
                <p:spPr>
                  <a:xfrm flipH="1">
                    <a:off x="382422" y="1372259"/>
                    <a:ext cx="794971" cy="196350"/>
                  </a:xfrm>
                  <a:custGeom>
                    <a:avLst/>
                    <a:gdLst>
                      <a:gd name="connsiteX0" fmla="*/ 0 w 741484"/>
                      <a:gd name="connsiteY0" fmla="*/ 284284 h 284284"/>
                      <a:gd name="connsiteX1" fmla="*/ 90854 w 741484"/>
                      <a:gd name="connsiteY1" fmla="*/ 202223 h 284284"/>
                      <a:gd name="connsiteX2" fmla="*/ 199292 w 741484"/>
                      <a:gd name="connsiteY2" fmla="*/ 131884 h 284284"/>
                      <a:gd name="connsiteX3" fmla="*/ 334107 w 741484"/>
                      <a:gd name="connsiteY3" fmla="*/ 73269 h 284284"/>
                      <a:gd name="connsiteX4" fmla="*/ 483577 w 741484"/>
                      <a:gd name="connsiteY4" fmla="*/ 35169 h 284284"/>
                      <a:gd name="connsiteX5" fmla="*/ 741484 w 741484"/>
                      <a:gd name="connsiteY5" fmla="*/ 0 h 284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484" h="284284">
                        <a:moveTo>
                          <a:pt x="0" y="284284"/>
                        </a:moveTo>
                        <a:cubicBezTo>
                          <a:pt x="28819" y="255953"/>
                          <a:pt x="57639" y="227623"/>
                          <a:pt x="90854" y="202223"/>
                        </a:cubicBezTo>
                        <a:cubicBezTo>
                          <a:pt x="124069" y="176823"/>
                          <a:pt x="158750" y="153376"/>
                          <a:pt x="199292" y="131884"/>
                        </a:cubicBezTo>
                        <a:cubicBezTo>
                          <a:pt x="239834" y="110392"/>
                          <a:pt x="286726" y="89388"/>
                          <a:pt x="334107" y="73269"/>
                        </a:cubicBezTo>
                        <a:cubicBezTo>
                          <a:pt x="381488" y="57150"/>
                          <a:pt x="415681" y="47380"/>
                          <a:pt x="483577" y="35169"/>
                        </a:cubicBezTo>
                        <a:cubicBezTo>
                          <a:pt x="551473" y="22958"/>
                          <a:pt x="646478" y="11479"/>
                          <a:pt x="741484" y="0"/>
                        </a:cubicBezTo>
                      </a:path>
                    </a:pathLst>
                  </a:custGeom>
                  <a:noFill/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5B2DFF6E-C741-D02D-432E-C2C8E99B9FDC}"/>
                      </a:ext>
                    </a:extLst>
                  </p:cNvPr>
                  <p:cNvSpPr txBox="1"/>
                  <p:nvPr/>
                </p:nvSpPr>
                <p:spPr>
                  <a:xfrm>
                    <a:off x="2403684" y="1794718"/>
                    <a:ext cx="695268" cy="3077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IN</a:t>
                    </a:r>
                  </a:p>
                </p:txBody>
              </p:sp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98854053-288D-6C53-9693-6564ABEB1441}"/>
                      </a:ext>
                    </a:extLst>
                  </p:cNvPr>
                  <p:cNvSpPr txBox="1"/>
                  <p:nvPr/>
                </p:nvSpPr>
                <p:spPr>
                  <a:xfrm>
                    <a:off x="1235730" y="2346610"/>
                    <a:ext cx="1018445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IN</a:t>
                    </a:r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95E03F28-6E22-89AC-1C03-3B39C254E092}"/>
                      </a:ext>
                    </a:extLst>
                  </p:cNvPr>
                  <p:cNvSpPr txBox="1"/>
                  <p:nvPr/>
                </p:nvSpPr>
                <p:spPr>
                  <a:xfrm rot="21355206">
                    <a:off x="2785854" y="1210387"/>
                    <a:ext cx="428377" cy="3077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>
                        <a:solidFill>
                          <a:srgbClr val="0070C0"/>
                        </a:solidFill>
                      </a:rPr>
                      <a:t>Water  Table</a:t>
                    </a:r>
                  </a:p>
                </p:txBody>
              </p:sp>
              <p:sp>
                <p:nvSpPr>
                  <p:cNvPr id="61" name="TextBox 40">
                    <a:extLst>
                      <a:ext uri="{FF2B5EF4-FFF2-40B4-BE49-F238E27FC236}">
                        <a16:creationId xmlns:a16="http://schemas.microsoft.com/office/drawing/2014/main" id="{58B4999D-3CF3-404E-C73C-A5E13600CAFA}"/>
                      </a:ext>
                    </a:extLst>
                  </p:cNvPr>
                  <p:cNvSpPr txBox="1"/>
                  <p:nvPr/>
                </p:nvSpPr>
                <p:spPr>
                  <a:xfrm>
                    <a:off x="1088325" y="580476"/>
                    <a:ext cx="468430" cy="1841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fld id="{8502616A-0F0B-450E-990C-3C375F74D340}" type="TxLink">
                      <a:rPr lang="en-US" sz="800" b="1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pPr algn="ctr"/>
                      <a:t>Climate</a:t>
                    </a:fld>
                    <a:endParaRPr lang="en-US" sz="800" b="1" dirty="0">
                      <a:ln w="3175">
                        <a:noFill/>
                      </a:ln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ight Brace 61">
                    <a:extLst>
                      <a:ext uri="{FF2B5EF4-FFF2-40B4-BE49-F238E27FC236}">
                        <a16:creationId xmlns:a16="http://schemas.microsoft.com/office/drawing/2014/main" id="{8F2DBF66-1084-7126-C8F6-5F4A5857B588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217220" y="376803"/>
                    <a:ext cx="225119" cy="1018430"/>
                  </a:xfrm>
                  <a:prstGeom prst="rightBrace">
                    <a:avLst>
                      <a:gd name="adj1" fmla="val 24789"/>
                      <a:gd name="adj2" fmla="val 49050"/>
                    </a:avLst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467"/>
                  </a:p>
                </p:txBody>
              </p:sp>
              <p:sp>
                <p:nvSpPr>
                  <p:cNvPr id="63" name="TextBox 40">
                    <a:extLst>
                      <a:ext uri="{FF2B5EF4-FFF2-40B4-BE49-F238E27FC236}">
                        <a16:creationId xmlns:a16="http://schemas.microsoft.com/office/drawing/2014/main" id="{FE8D5FC9-CE3C-49FF-5C83-F69D4EBD35AD}"/>
                      </a:ext>
                    </a:extLst>
                  </p:cNvPr>
                  <p:cNvSpPr txBox="1"/>
                  <p:nvPr/>
                </p:nvSpPr>
                <p:spPr>
                  <a:xfrm>
                    <a:off x="1784888" y="580475"/>
                    <a:ext cx="737442" cy="18996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fld id="{A6D02303-3298-4434-B4EC-3807F8222E6F}" type="TxLink">
                      <a:rPr lang="en-US" sz="800" b="1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pPr algn="ctr"/>
                      <a:t>Net Pumping</a:t>
                    </a:fld>
                    <a:endParaRPr lang="en-US" sz="800" b="1" dirty="0">
                      <a:ln w="3175">
                        <a:noFill/>
                      </a:ln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24" name="Right Brace 1023">
                    <a:extLst>
                      <a:ext uri="{FF2B5EF4-FFF2-40B4-BE49-F238E27FC236}">
                        <a16:creationId xmlns:a16="http://schemas.microsoft.com/office/drawing/2014/main" id="{3F80D95D-C3FB-A586-94A9-E691EA50131D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047475" y="629592"/>
                    <a:ext cx="225119" cy="512852"/>
                  </a:xfrm>
                  <a:prstGeom prst="rightBrace">
                    <a:avLst>
                      <a:gd name="adj1" fmla="val 24789"/>
                      <a:gd name="adj2" fmla="val 49050"/>
                    </a:avLst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467"/>
                  </a:p>
                </p:txBody>
              </p:sp>
              <p:cxnSp>
                <p:nvCxnSpPr>
                  <p:cNvPr id="1025" name="Straight Arrow Connector 1024">
                    <a:extLst>
                      <a:ext uri="{FF2B5EF4-FFF2-40B4-BE49-F238E27FC236}">
                        <a16:creationId xmlns:a16="http://schemas.microsoft.com/office/drawing/2014/main" id="{1FE3D148-8F93-D79E-907C-00F30D519D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49733" y="1235380"/>
                    <a:ext cx="0" cy="301481"/>
                  </a:xfrm>
                  <a:prstGeom prst="straightConnector1">
                    <a:avLst/>
                  </a:prstGeom>
                  <a:ln w="19050">
                    <a:solidFill>
                      <a:srgbClr val="4B3A2B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7" name="TextBox 1026">
                    <a:extLst>
                      <a:ext uri="{FF2B5EF4-FFF2-40B4-BE49-F238E27FC236}">
                        <a16:creationId xmlns:a16="http://schemas.microsoft.com/office/drawing/2014/main" id="{E3D948BC-1A38-5A9C-0D70-7A1BA76396D3}"/>
                      </a:ext>
                    </a:extLst>
                  </p:cNvPr>
                  <p:cNvSpPr txBox="1"/>
                  <p:nvPr/>
                </p:nvSpPr>
                <p:spPr>
                  <a:xfrm>
                    <a:off x="1903607" y="873894"/>
                    <a:ext cx="496910" cy="4154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Pumped Water IN/OUT</a:t>
                    </a:r>
                  </a:p>
                </p:txBody>
              </p:sp>
              <p:sp>
                <p:nvSpPr>
                  <p:cNvPr id="1028" name="TextBox 40">
                    <a:extLst>
                      <a:ext uri="{FF2B5EF4-FFF2-40B4-BE49-F238E27FC236}">
                        <a16:creationId xmlns:a16="http://schemas.microsoft.com/office/drawing/2014/main" id="{4A473931-EF27-F06E-4476-5434550C9636}"/>
                      </a:ext>
                    </a:extLst>
                  </p:cNvPr>
                  <p:cNvSpPr txBox="1"/>
                  <p:nvPr/>
                </p:nvSpPr>
                <p:spPr>
                  <a:xfrm>
                    <a:off x="377406" y="187025"/>
                    <a:ext cx="2898619" cy="41386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900" b="1" dirty="0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Terminal Pit Lake </a:t>
                    </a:r>
                  </a:p>
                  <a:p>
                    <a:pPr algn="ctr"/>
                    <a:r>
                      <a:rPr lang="en-US" sz="900" b="1" dirty="0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(Hydraulic Sink)</a:t>
                    </a:r>
                    <a:endParaRPr lang="en-US" sz="900" b="1" dirty="0">
                      <a:ln w="3175">
                        <a:noFill/>
                      </a:ln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29" name="TextBox 1028">
                    <a:extLst>
                      <a:ext uri="{FF2B5EF4-FFF2-40B4-BE49-F238E27FC236}">
                        <a16:creationId xmlns:a16="http://schemas.microsoft.com/office/drawing/2014/main" id="{740E4B27-4C64-635B-D093-613CE777F13D}"/>
                      </a:ext>
                    </a:extLst>
                  </p:cNvPr>
                  <p:cNvSpPr txBox="1"/>
                  <p:nvPr/>
                </p:nvSpPr>
                <p:spPr>
                  <a:xfrm>
                    <a:off x="377406" y="162213"/>
                    <a:ext cx="25501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</a:t>
                    </a:r>
                  </a:p>
                </p:txBody>
              </p: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5D0499F5-280A-BDA3-F6DF-7B24837D1FDB}"/>
                    </a:ext>
                  </a:extLst>
                </p:cNvPr>
                <p:cNvGrpSpPr/>
                <p:nvPr/>
              </p:nvGrpSpPr>
              <p:grpSpPr>
                <a:xfrm>
                  <a:off x="3342968" y="208695"/>
                  <a:ext cx="2926080" cy="2387158"/>
                  <a:chOff x="377406" y="2756160"/>
                  <a:chExt cx="2926080" cy="2387158"/>
                </a:xfrm>
              </p:grpSpPr>
              <p:sp>
                <p:nvSpPr>
                  <p:cNvPr id="17" name="Freeform: Shape 16">
                    <a:extLst>
                      <a:ext uri="{FF2B5EF4-FFF2-40B4-BE49-F238E27FC236}">
                        <a16:creationId xmlns:a16="http://schemas.microsoft.com/office/drawing/2014/main" id="{338FEC7A-533A-FDA6-9D05-94F7FC98F737}"/>
                      </a:ext>
                    </a:extLst>
                  </p:cNvPr>
                  <p:cNvSpPr/>
                  <p:nvPr/>
                </p:nvSpPr>
                <p:spPr>
                  <a:xfrm>
                    <a:off x="2485043" y="4365031"/>
                    <a:ext cx="48356" cy="175865"/>
                  </a:xfrm>
                  <a:custGeom>
                    <a:avLst/>
                    <a:gdLst>
                      <a:gd name="connsiteX0" fmla="*/ 0 w 92482"/>
                      <a:gd name="connsiteY0" fmla="*/ 266700 h 266700"/>
                      <a:gd name="connsiteX1" fmla="*/ 69850 w 92482"/>
                      <a:gd name="connsiteY1" fmla="*/ 203200 h 266700"/>
                      <a:gd name="connsiteX2" fmla="*/ 88900 w 92482"/>
                      <a:gd name="connsiteY2" fmla="*/ 107950 h 266700"/>
                      <a:gd name="connsiteX3" fmla="*/ 6350 w 92482"/>
                      <a:gd name="connsiteY3" fmla="*/ 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2482" h="266700">
                        <a:moveTo>
                          <a:pt x="0" y="266700"/>
                        </a:moveTo>
                        <a:cubicBezTo>
                          <a:pt x="27516" y="248179"/>
                          <a:pt x="55033" y="229658"/>
                          <a:pt x="69850" y="203200"/>
                        </a:cubicBezTo>
                        <a:cubicBezTo>
                          <a:pt x="84667" y="176742"/>
                          <a:pt x="99483" y="141817"/>
                          <a:pt x="88900" y="107950"/>
                        </a:cubicBezTo>
                        <a:cubicBezTo>
                          <a:pt x="78317" y="74083"/>
                          <a:pt x="42333" y="37041"/>
                          <a:pt x="6350" y="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bg1"/>
                    </a:solidFill>
                    <a:headEnd type="none"/>
                    <a:tailEnd type="stealt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6B91DE3A-3119-646D-0AEA-651D9DF50EB9}"/>
                      </a:ext>
                    </a:extLst>
                  </p:cNvPr>
                  <p:cNvSpPr/>
                  <p:nvPr/>
                </p:nvSpPr>
                <p:spPr>
                  <a:xfrm>
                    <a:off x="1075193" y="4131398"/>
                    <a:ext cx="1428826" cy="651853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 dirty="0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8F048D83-E27B-D856-6FA0-8AF406575037}"/>
                      </a:ext>
                    </a:extLst>
                  </p:cNvPr>
                  <p:cNvSpPr/>
                  <p:nvPr/>
                </p:nvSpPr>
                <p:spPr>
                  <a:xfrm>
                    <a:off x="404867" y="3188873"/>
                    <a:ext cx="2898619" cy="1929487"/>
                  </a:xfrm>
                  <a:custGeom>
                    <a:avLst/>
                    <a:gdLst>
                      <a:gd name="connsiteX0" fmla="*/ 0 w 6121400"/>
                      <a:gd name="connsiteY0" fmla="*/ 0 h 3371850"/>
                      <a:gd name="connsiteX1" fmla="*/ 76200 w 6121400"/>
                      <a:gd name="connsiteY1" fmla="*/ 3371850 h 3371850"/>
                      <a:gd name="connsiteX2" fmla="*/ 6102350 w 6121400"/>
                      <a:gd name="connsiteY2" fmla="*/ 3365500 h 3371850"/>
                      <a:gd name="connsiteX3" fmla="*/ 6121400 w 6121400"/>
                      <a:gd name="connsiteY3" fmla="*/ 679450 h 3371850"/>
                      <a:gd name="connsiteX4" fmla="*/ 5797550 w 6121400"/>
                      <a:gd name="connsiteY4" fmla="*/ 679450 h 3371850"/>
                      <a:gd name="connsiteX5" fmla="*/ 5676900 w 6121400"/>
                      <a:gd name="connsiteY5" fmla="*/ 692150 h 3371850"/>
                      <a:gd name="connsiteX6" fmla="*/ 5530850 w 6121400"/>
                      <a:gd name="connsiteY6" fmla="*/ 742950 h 3371850"/>
                      <a:gd name="connsiteX7" fmla="*/ 5480050 w 6121400"/>
                      <a:gd name="connsiteY7" fmla="*/ 768350 h 3371850"/>
                      <a:gd name="connsiteX8" fmla="*/ 5372100 w 6121400"/>
                      <a:gd name="connsiteY8" fmla="*/ 831850 h 3371850"/>
                      <a:gd name="connsiteX9" fmla="*/ 5283200 w 6121400"/>
                      <a:gd name="connsiteY9" fmla="*/ 971550 h 3371850"/>
                      <a:gd name="connsiteX10" fmla="*/ 5200650 w 6121400"/>
                      <a:gd name="connsiteY10" fmla="*/ 1003300 h 3371850"/>
                      <a:gd name="connsiteX11" fmla="*/ 5156200 w 6121400"/>
                      <a:gd name="connsiteY11" fmla="*/ 1009650 h 3371850"/>
                      <a:gd name="connsiteX12" fmla="*/ 5073650 w 6121400"/>
                      <a:gd name="connsiteY12" fmla="*/ 1073150 h 3371850"/>
                      <a:gd name="connsiteX13" fmla="*/ 5003800 w 6121400"/>
                      <a:gd name="connsiteY13" fmla="*/ 1117600 h 3371850"/>
                      <a:gd name="connsiteX14" fmla="*/ 4984750 w 6121400"/>
                      <a:gd name="connsiteY14" fmla="*/ 1149350 h 3371850"/>
                      <a:gd name="connsiteX15" fmla="*/ 4864100 w 6121400"/>
                      <a:gd name="connsiteY15" fmla="*/ 1149350 h 3371850"/>
                      <a:gd name="connsiteX16" fmla="*/ 4724400 w 6121400"/>
                      <a:gd name="connsiteY16" fmla="*/ 1460500 h 3371850"/>
                      <a:gd name="connsiteX17" fmla="*/ 4629150 w 6121400"/>
                      <a:gd name="connsiteY17" fmla="*/ 1460500 h 3371850"/>
                      <a:gd name="connsiteX18" fmla="*/ 4508500 w 6121400"/>
                      <a:gd name="connsiteY18" fmla="*/ 1860550 h 3371850"/>
                      <a:gd name="connsiteX19" fmla="*/ 4419600 w 6121400"/>
                      <a:gd name="connsiteY19" fmla="*/ 1866900 h 3371850"/>
                      <a:gd name="connsiteX20" fmla="*/ 4241800 w 6121400"/>
                      <a:gd name="connsiteY20" fmla="*/ 2152650 h 3371850"/>
                      <a:gd name="connsiteX21" fmla="*/ 4127500 w 6121400"/>
                      <a:gd name="connsiteY21" fmla="*/ 2152650 h 3371850"/>
                      <a:gd name="connsiteX22" fmla="*/ 3937000 w 6121400"/>
                      <a:gd name="connsiteY22" fmla="*/ 2425700 h 3371850"/>
                      <a:gd name="connsiteX23" fmla="*/ 3784600 w 6121400"/>
                      <a:gd name="connsiteY23" fmla="*/ 2425700 h 3371850"/>
                      <a:gd name="connsiteX24" fmla="*/ 3632200 w 6121400"/>
                      <a:gd name="connsiteY24" fmla="*/ 2654300 h 3371850"/>
                      <a:gd name="connsiteX25" fmla="*/ 2768600 w 6121400"/>
                      <a:gd name="connsiteY25" fmla="*/ 2654300 h 3371850"/>
                      <a:gd name="connsiteX26" fmla="*/ 2603500 w 6121400"/>
                      <a:gd name="connsiteY26" fmla="*/ 2432050 h 3371850"/>
                      <a:gd name="connsiteX27" fmla="*/ 2520950 w 6121400"/>
                      <a:gd name="connsiteY27" fmla="*/ 2425700 h 3371850"/>
                      <a:gd name="connsiteX28" fmla="*/ 2349500 w 6121400"/>
                      <a:gd name="connsiteY28" fmla="*/ 2190750 h 3371850"/>
                      <a:gd name="connsiteX29" fmla="*/ 2222500 w 6121400"/>
                      <a:gd name="connsiteY29" fmla="*/ 2184400 h 3371850"/>
                      <a:gd name="connsiteX30" fmla="*/ 2057400 w 6121400"/>
                      <a:gd name="connsiteY30" fmla="*/ 1835150 h 3371850"/>
                      <a:gd name="connsiteX31" fmla="*/ 1955800 w 6121400"/>
                      <a:gd name="connsiteY31" fmla="*/ 1835150 h 3371850"/>
                      <a:gd name="connsiteX32" fmla="*/ 1803400 w 6121400"/>
                      <a:gd name="connsiteY32" fmla="*/ 1473200 h 3371850"/>
                      <a:gd name="connsiteX33" fmla="*/ 1689100 w 6121400"/>
                      <a:gd name="connsiteY33" fmla="*/ 1479550 h 3371850"/>
                      <a:gd name="connsiteX34" fmla="*/ 1441450 w 6121400"/>
                      <a:gd name="connsiteY34" fmla="*/ 1136650 h 3371850"/>
                      <a:gd name="connsiteX35" fmla="*/ 1308100 w 6121400"/>
                      <a:gd name="connsiteY35" fmla="*/ 1143000 h 3371850"/>
                      <a:gd name="connsiteX36" fmla="*/ 1143000 w 6121400"/>
                      <a:gd name="connsiteY36" fmla="*/ 882650 h 3371850"/>
                      <a:gd name="connsiteX37" fmla="*/ 990600 w 6121400"/>
                      <a:gd name="connsiteY37" fmla="*/ 889000 h 3371850"/>
                      <a:gd name="connsiteX38" fmla="*/ 869950 w 6121400"/>
                      <a:gd name="connsiteY38" fmla="*/ 641350 h 3371850"/>
                      <a:gd name="connsiteX39" fmla="*/ 692150 w 6121400"/>
                      <a:gd name="connsiteY39" fmla="*/ 635000 h 3371850"/>
                      <a:gd name="connsiteX40" fmla="*/ 603250 w 6121400"/>
                      <a:gd name="connsiteY40" fmla="*/ 457200 h 3371850"/>
                      <a:gd name="connsiteX41" fmla="*/ 444500 w 6121400"/>
                      <a:gd name="connsiteY41" fmla="*/ 444500 h 3371850"/>
                      <a:gd name="connsiteX42" fmla="*/ 336550 w 6121400"/>
                      <a:gd name="connsiteY42" fmla="*/ 196850 h 3371850"/>
                      <a:gd name="connsiteX43" fmla="*/ 184150 w 6121400"/>
                      <a:gd name="connsiteY43" fmla="*/ 190500 h 3371850"/>
                      <a:gd name="connsiteX44" fmla="*/ 0 w 6121400"/>
                      <a:gd name="connsiteY44" fmla="*/ 0 h 3371850"/>
                      <a:gd name="connsiteX0" fmla="*/ 0 w 6121400"/>
                      <a:gd name="connsiteY0" fmla="*/ 0 h 3371850"/>
                      <a:gd name="connsiteX1" fmla="*/ 76200 w 6121400"/>
                      <a:gd name="connsiteY1" fmla="*/ 3371850 h 3371850"/>
                      <a:gd name="connsiteX2" fmla="*/ 6102350 w 6121400"/>
                      <a:gd name="connsiteY2" fmla="*/ 3365500 h 3371850"/>
                      <a:gd name="connsiteX3" fmla="*/ 6121400 w 6121400"/>
                      <a:gd name="connsiteY3" fmla="*/ 679450 h 3371850"/>
                      <a:gd name="connsiteX4" fmla="*/ 5797550 w 6121400"/>
                      <a:gd name="connsiteY4" fmla="*/ 679450 h 3371850"/>
                      <a:gd name="connsiteX5" fmla="*/ 5676900 w 6121400"/>
                      <a:gd name="connsiteY5" fmla="*/ 692150 h 3371850"/>
                      <a:gd name="connsiteX6" fmla="*/ 5530850 w 6121400"/>
                      <a:gd name="connsiteY6" fmla="*/ 742950 h 3371850"/>
                      <a:gd name="connsiteX7" fmla="*/ 5480050 w 6121400"/>
                      <a:gd name="connsiteY7" fmla="*/ 768350 h 3371850"/>
                      <a:gd name="connsiteX8" fmla="*/ 5372100 w 6121400"/>
                      <a:gd name="connsiteY8" fmla="*/ 831850 h 3371850"/>
                      <a:gd name="connsiteX9" fmla="*/ 5283200 w 6121400"/>
                      <a:gd name="connsiteY9" fmla="*/ 971550 h 3371850"/>
                      <a:gd name="connsiteX10" fmla="*/ 5200650 w 6121400"/>
                      <a:gd name="connsiteY10" fmla="*/ 1003300 h 3371850"/>
                      <a:gd name="connsiteX11" fmla="*/ 5156200 w 6121400"/>
                      <a:gd name="connsiteY11" fmla="*/ 1009650 h 3371850"/>
                      <a:gd name="connsiteX12" fmla="*/ 5073650 w 6121400"/>
                      <a:gd name="connsiteY12" fmla="*/ 1073150 h 3371850"/>
                      <a:gd name="connsiteX13" fmla="*/ 5003800 w 6121400"/>
                      <a:gd name="connsiteY13" fmla="*/ 1117600 h 3371850"/>
                      <a:gd name="connsiteX14" fmla="*/ 4984750 w 6121400"/>
                      <a:gd name="connsiteY14" fmla="*/ 1149350 h 3371850"/>
                      <a:gd name="connsiteX15" fmla="*/ 4864100 w 6121400"/>
                      <a:gd name="connsiteY15" fmla="*/ 1149350 h 3371850"/>
                      <a:gd name="connsiteX16" fmla="*/ 4724400 w 6121400"/>
                      <a:gd name="connsiteY16" fmla="*/ 1460500 h 3371850"/>
                      <a:gd name="connsiteX17" fmla="*/ 4629150 w 6121400"/>
                      <a:gd name="connsiteY17" fmla="*/ 1460500 h 3371850"/>
                      <a:gd name="connsiteX18" fmla="*/ 4508500 w 6121400"/>
                      <a:gd name="connsiteY18" fmla="*/ 1860550 h 3371850"/>
                      <a:gd name="connsiteX19" fmla="*/ 4419600 w 6121400"/>
                      <a:gd name="connsiteY19" fmla="*/ 1866900 h 3371850"/>
                      <a:gd name="connsiteX20" fmla="*/ 4241800 w 6121400"/>
                      <a:gd name="connsiteY20" fmla="*/ 2152650 h 3371850"/>
                      <a:gd name="connsiteX21" fmla="*/ 4127500 w 6121400"/>
                      <a:gd name="connsiteY21" fmla="*/ 2152650 h 3371850"/>
                      <a:gd name="connsiteX22" fmla="*/ 3937000 w 6121400"/>
                      <a:gd name="connsiteY22" fmla="*/ 2425700 h 3371850"/>
                      <a:gd name="connsiteX23" fmla="*/ 3784600 w 6121400"/>
                      <a:gd name="connsiteY23" fmla="*/ 2425700 h 3371850"/>
                      <a:gd name="connsiteX24" fmla="*/ 3632200 w 6121400"/>
                      <a:gd name="connsiteY24" fmla="*/ 2654300 h 3371850"/>
                      <a:gd name="connsiteX25" fmla="*/ 2768600 w 6121400"/>
                      <a:gd name="connsiteY25" fmla="*/ 2654300 h 3371850"/>
                      <a:gd name="connsiteX26" fmla="*/ 2603500 w 6121400"/>
                      <a:gd name="connsiteY26" fmla="*/ 2432050 h 3371850"/>
                      <a:gd name="connsiteX27" fmla="*/ 2520950 w 6121400"/>
                      <a:gd name="connsiteY27" fmla="*/ 2425700 h 3371850"/>
                      <a:gd name="connsiteX28" fmla="*/ 2349500 w 6121400"/>
                      <a:gd name="connsiteY28" fmla="*/ 2190750 h 3371850"/>
                      <a:gd name="connsiteX29" fmla="*/ 2222500 w 6121400"/>
                      <a:gd name="connsiteY29" fmla="*/ 2184400 h 3371850"/>
                      <a:gd name="connsiteX30" fmla="*/ 2057400 w 6121400"/>
                      <a:gd name="connsiteY30" fmla="*/ 1835150 h 3371850"/>
                      <a:gd name="connsiteX31" fmla="*/ 1955800 w 6121400"/>
                      <a:gd name="connsiteY31" fmla="*/ 1835150 h 3371850"/>
                      <a:gd name="connsiteX32" fmla="*/ 1803400 w 6121400"/>
                      <a:gd name="connsiteY32" fmla="*/ 1473200 h 3371850"/>
                      <a:gd name="connsiteX33" fmla="*/ 1689100 w 6121400"/>
                      <a:gd name="connsiteY33" fmla="*/ 1479550 h 3371850"/>
                      <a:gd name="connsiteX34" fmla="*/ 1441450 w 6121400"/>
                      <a:gd name="connsiteY34" fmla="*/ 1136650 h 3371850"/>
                      <a:gd name="connsiteX35" fmla="*/ 1308100 w 6121400"/>
                      <a:gd name="connsiteY35" fmla="*/ 1143000 h 3371850"/>
                      <a:gd name="connsiteX36" fmla="*/ 1143000 w 6121400"/>
                      <a:gd name="connsiteY36" fmla="*/ 882650 h 3371850"/>
                      <a:gd name="connsiteX37" fmla="*/ 990600 w 6121400"/>
                      <a:gd name="connsiteY37" fmla="*/ 889000 h 3371850"/>
                      <a:gd name="connsiteX38" fmla="*/ 869950 w 6121400"/>
                      <a:gd name="connsiteY38" fmla="*/ 641350 h 3371850"/>
                      <a:gd name="connsiteX39" fmla="*/ 692150 w 6121400"/>
                      <a:gd name="connsiteY39" fmla="*/ 635000 h 3371850"/>
                      <a:gd name="connsiteX40" fmla="*/ 603250 w 6121400"/>
                      <a:gd name="connsiteY40" fmla="*/ 457200 h 3371850"/>
                      <a:gd name="connsiteX41" fmla="*/ 444500 w 6121400"/>
                      <a:gd name="connsiteY41" fmla="*/ 444500 h 3371850"/>
                      <a:gd name="connsiteX42" fmla="*/ 336550 w 6121400"/>
                      <a:gd name="connsiteY42" fmla="*/ 196850 h 3371850"/>
                      <a:gd name="connsiteX43" fmla="*/ 184150 w 6121400"/>
                      <a:gd name="connsiteY43" fmla="*/ 190500 h 3371850"/>
                      <a:gd name="connsiteX44" fmla="*/ 0 w 6121400"/>
                      <a:gd name="connsiteY44" fmla="*/ 0 h 3371850"/>
                      <a:gd name="connsiteX0" fmla="*/ 0 w 6127750"/>
                      <a:gd name="connsiteY0" fmla="*/ 0 h 3378200"/>
                      <a:gd name="connsiteX1" fmla="*/ 82550 w 6127750"/>
                      <a:gd name="connsiteY1" fmla="*/ 3378200 h 3378200"/>
                      <a:gd name="connsiteX2" fmla="*/ 6108700 w 6127750"/>
                      <a:gd name="connsiteY2" fmla="*/ 3371850 h 3378200"/>
                      <a:gd name="connsiteX3" fmla="*/ 6127750 w 6127750"/>
                      <a:gd name="connsiteY3" fmla="*/ 685800 h 3378200"/>
                      <a:gd name="connsiteX4" fmla="*/ 5803900 w 6127750"/>
                      <a:gd name="connsiteY4" fmla="*/ 685800 h 3378200"/>
                      <a:gd name="connsiteX5" fmla="*/ 5683250 w 6127750"/>
                      <a:gd name="connsiteY5" fmla="*/ 698500 h 3378200"/>
                      <a:gd name="connsiteX6" fmla="*/ 5537200 w 6127750"/>
                      <a:gd name="connsiteY6" fmla="*/ 749300 h 3378200"/>
                      <a:gd name="connsiteX7" fmla="*/ 5486400 w 6127750"/>
                      <a:gd name="connsiteY7" fmla="*/ 774700 h 3378200"/>
                      <a:gd name="connsiteX8" fmla="*/ 5378450 w 6127750"/>
                      <a:gd name="connsiteY8" fmla="*/ 838200 h 3378200"/>
                      <a:gd name="connsiteX9" fmla="*/ 5289550 w 6127750"/>
                      <a:gd name="connsiteY9" fmla="*/ 977900 h 3378200"/>
                      <a:gd name="connsiteX10" fmla="*/ 5207000 w 6127750"/>
                      <a:gd name="connsiteY10" fmla="*/ 1009650 h 3378200"/>
                      <a:gd name="connsiteX11" fmla="*/ 5162550 w 6127750"/>
                      <a:gd name="connsiteY11" fmla="*/ 1016000 h 3378200"/>
                      <a:gd name="connsiteX12" fmla="*/ 5080000 w 6127750"/>
                      <a:gd name="connsiteY12" fmla="*/ 1079500 h 3378200"/>
                      <a:gd name="connsiteX13" fmla="*/ 5010150 w 6127750"/>
                      <a:gd name="connsiteY13" fmla="*/ 1123950 h 3378200"/>
                      <a:gd name="connsiteX14" fmla="*/ 4991100 w 6127750"/>
                      <a:gd name="connsiteY14" fmla="*/ 1155700 h 3378200"/>
                      <a:gd name="connsiteX15" fmla="*/ 4870450 w 6127750"/>
                      <a:gd name="connsiteY15" fmla="*/ 1155700 h 3378200"/>
                      <a:gd name="connsiteX16" fmla="*/ 4730750 w 6127750"/>
                      <a:gd name="connsiteY16" fmla="*/ 1466850 h 3378200"/>
                      <a:gd name="connsiteX17" fmla="*/ 4635500 w 6127750"/>
                      <a:gd name="connsiteY17" fmla="*/ 1466850 h 3378200"/>
                      <a:gd name="connsiteX18" fmla="*/ 4514850 w 6127750"/>
                      <a:gd name="connsiteY18" fmla="*/ 1866900 h 3378200"/>
                      <a:gd name="connsiteX19" fmla="*/ 4425950 w 6127750"/>
                      <a:gd name="connsiteY19" fmla="*/ 1873250 h 3378200"/>
                      <a:gd name="connsiteX20" fmla="*/ 4248150 w 6127750"/>
                      <a:gd name="connsiteY20" fmla="*/ 2159000 h 3378200"/>
                      <a:gd name="connsiteX21" fmla="*/ 4133850 w 6127750"/>
                      <a:gd name="connsiteY21" fmla="*/ 2159000 h 3378200"/>
                      <a:gd name="connsiteX22" fmla="*/ 3943350 w 6127750"/>
                      <a:gd name="connsiteY22" fmla="*/ 2432050 h 3378200"/>
                      <a:gd name="connsiteX23" fmla="*/ 3790950 w 6127750"/>
                      <a:gd name="connsiteY23" fmla="*/ 2432050 h 3378200"/>
                      <a:gd name="connsiteX24" fmla="*/ 3638550 w 6127750"/>
                      <a:gd name="connsiteY24" fmla="*/ 2660650 h 3378200"/>
                      <a:gd name="connsiteX25" fmla="*/ 2774950 w 6127750"/>
                      <a:gd name="connsiteY25" fmla="*/ 2660650 h 3378200"/>
                      <a:gd name="connsiteX26" fmla="*/ 2609850 w 6127750"/>
                      <a:gd name="connsiteY26" fmla="*/ 2438400 h 3378200"/>
                      <a:gd name="connsiteX27" fmla="*/ 2527300 w 6127750"/>
                      <a:gd name="connsiteY27" fmla="*/ 2432050 h 3378200"/>
                      <a:gd name="connsiteX28" fmla="*/ 2355850 w 6127750"/>
                      <a:gd name="connsiteY28" fmla="*/ 2197100 h 3378200"/>
                      <a:gd name="connsiteX29" fmla="*/ 2228850 w 6127750"/>
                      <a:gd name="connsiteY29" fmla="*/ 2190750 h 3378200"/>
                      <a:gd name="connsiteX30" fmla="*/ 2063750 w 6127750"/>
                      <a:gd name="connsiteY30" fmla="*/ 1841500 h 3378200"/>
                      <a:gd name="connsiteX31" fmla="*/ 1962150 w 6127750"/>
                      <a:gd name="connsiteY31" fmla="*/ 1841500 h 3378200"/>
                      <a:gd name="connsiteX32" fmla="*/ 1809750 w 6127750"/>
                      <a:gd name="connsiteY32" fmla="*/ 1479550 h 3378200"/>
                      <a:gd name="connsiteX33" fmla="*/ 1695450 w 6127750"/>
                      <a:gd name="connsiteY33" fmla="*/ 1485900 h 3378200"/>
                      <a:gd name="connsiteX34" fmla="*/ 1447800 w 6127750"/>
                      <a:gd name="connsiteY34" fmla="*/ 1143000 h 3378200"/>
                      <a:gd name="connsiteX35" fmla="*/ 1314450 w 6127750"/>
                      <a:gd name="connsiteY35" fmla="*/ 1149350 h 3378200"/>
                      <a:gd name="connsiteX36" fmla="*/ 1149350 w 6127750"/>
                      <a:gd name="connsiteY36" fmla="*/ 889000 h 3378200"/>
                      <a:gd name="connsiteX37" fmla="*/ 996950 w 6127750"/>
                      <a:gd name="connsiteY37" fmla="*/ 895350 h 3378200"/>
                      <a:gd name="connsiteX38" fmla="*/ 876300 w 6127750"/>
                      <a:gd name="connsiteY38" fmla="*/ 647700 h 3378200"/>
                      <a:gd name="connsiteX39" fmla="*/ 698500 w 6127750"/>
                      <a:gd name="connsiteY39" fmla="*/ 641350 h 3378200"/>
                      <a:gd name="connsiteX40" fmla="*/ 609600 w 6127750"/>
                      <a:gd name="connsiteY40" fmla="*/ 463550 h 3378200"/>
                      <a:gd name="connsiteX41" fmla="*/ 450850 w 6127750"/>
                      <a:gd name="connsiteY41" fmla="*/ 450850 h 3378200"/>
                      <a:gd name="connsiteX42" fmla="*/ 342900 w 6127750"/>
                      <a:gd name="connsiteY42" fmla="*/ 203200 h 3378200"/>
                      <a:gd name="connsiteX43" fmla="*/ 190500 w 6127750"/>
                      <a:gd name="connsiteY43" fmla="*/ 196850 h 3378200"/>
                      <a:gd name="connsiteX44" fmla="*/ 0 w 6127750"/>
                      <a:gd name="connsiteY44" fmla="*/ 0 h 3378200"/>
                      <a:gd name="connsiteX0" fmla="*/ 0 w 6115050"/>
                      <a:gd name="connsiteY0" fmla="*/ 0 h 3359150"/>
                      <a:gd name="connsiteX1" fmla="*/ 69850 w 6115050"/>
                      <a:gd name="connsiteY1" fmla="*/ 3359150 h 3359150"/>
                      <a:gd name="connsiteX2" fmla="*/ 6096000 w 6115050"/>
                      <a:gd name="connsiteY2" fmla="*/ 3352800 h 3359150"/>
                      <a:gd name="connsiteX3" fmla="*/ 6115050 w 6115050"/>
                      <a:gd name="connsiteY3" fmla="*/ 666750 h 3359150"/>
                      <a:gd name="connsiteX4" fmla="*/ 5791200 w 6115050"/>
                      <a:gd name="connsiteY4" fmla="*/ 666750 h 3359150"/>
                      <a:gd name="connsiteX5" fmla="*/ 5670550 w 6115050"/>
                      <a:gd name="connsiteY5" fmla="*/ 679450 h 3359150"/>
                      <a:gd name="connsiteX6" fmla="*/ 5524500 w 6115050"/>
                      <a:gd name="connsiteY6" fmla="*/ 730250 h 3359150"/>
                      <a:gd name="connsiteX7" fmla="*/ 5473700 w 6115050"/>
                      <a:gd name="connsiteY7" fmla="*/ 755650 h 3359150"/>
                      <a:gd name="connsiteX8" fmla="*/ 5365750 w 6115050"/>
                      <a:gd name="connsiteY8" fmla="*/ 819150 h 3359150"/>
                      <a:gd name="connsiteX9" fmla="*/ 5276850 w 6115050"/>
                      <a:gd name="connsiteY9" fmla="*/ 958850 h 3359150"/>
                      <a:gd name="connsiteX10" fmla="*/ 5194300 w 6115050"/>
                      <a:gd name="connsiteY10" fmla="*/ 990600 h 3359150"/>
                      <a:gd name="connsiteX11" fmla="*/ 5149850 w 6115050"/>
                      <a:gd name="connsiteY11" fmla="*/ 996950 h 3359150"/>
                      <a:gd name="connsiteX12" fmla="*/ 5067300 w 6115050"/>
                      <a:gd name="connsiteY12" fmla="*/ 1060450 h 3359150"/>
                      <a:gd name="connsiteX13" fmla="*/ 4997450 w 6115050"/>
                      <a:gd name="connsiteY13" fmla="*/ 1104900 h 3359150"/>
                      <a:gd name="connsiteX14" fmla="*/ 4978400 w 6115050"/>
                      <a:gd name="connsiteY14" fmla="*/ 1136650 h 3359150"/>
                      <a:gd name="connsiteX15" fmla="*/ 4857750 w 6115050"/>
                      <a:gd name="connsiteY15" fmla="*/ 1136650 h 3359150"/>
                      <a:gd name="connsiteX16" fmla="*/ 4718050 w 6115050"/>
                      <a:gd name="connsiteY16" fmla="*/ 1447800 h 3359150"/>
                      <a:gd name="connsiteX17" fmla="*/ 4622800 w 6115050"/>
                      <a:gd name="connsiteY17" fmla="*/ 1447800 h 3359150"/>
                      <a:gd name="connsiteX18" fmla="*/ 4502150 w 6115050"/>
                      <a:gd name="connsiteY18" fmla="*/ 1847850 h 3359150"/>
                      <a:gd name="connsiteX19" fmla="*/ 4413250 w 6115050"/>
                      <a:gd name="connsiteY19" fmla="*/ 1854200 h 3359150"/>
                      <a:gd name="connsiteX20" fmla="*/ 4235450 w 6115050"/>
                      <a:gd name="connsiteY20" fmla="*/ 2139950 h 3359150"/>
                      <a:gd name="connsiteX21" fmla="*/ 4121150 w 6115050"/>
                      <a:gd name="connsiteY21" fmla="*/ 2139950 h 3359150"/>
                      <a:gd name="connsiteX22" fmla="*/ 3930650 w 6115050"/>
                      <a:gd name="connsiteY22" fmla="*/ 2413000 h 3359150"/>
                      <a:gd name="connsiteX23" fmla="*/ 3778250 w 6115050"/>
                      <a:gd name="connsiteY23" fmla="*/ 2413000 h 3359150"/>
                      <a:gd name="connsiteX24" fmla="*/ 3625850 w 6115050"/>
                      <a:gd name="connsiteY24" fmla="*/ 2641600 h 3359150"/>
                      <a:gd name="connsiteX25" fmla="*/ 2762250 w 6115050"/>
                      <a:gd name="connsiteY25" fmla="*/ 2641600 h 3359150"/>
                      <a:gd name="connsiteX26" fmla="*/ 2597150 w 6115050"/>
                      <a:gd name="connsiteY26" fmla="*/ 2419350 h 3359150"/>
                      <a:gd name="connsiteX27" fmla="*/ 2514600 w 6115050"/>
                      <a:gd name="connsiteY27" fmla="*/ 2413000 h 3359150"/>
                      <a:gd name="connsiteX28" fmla="*/ 2343150 w 6115050"/>
                      <a:gd name="connsiteY28" fmla="*/ 2178050 h 3359150"/>
                      <a:gd name="connsiteX29" fmla="*/ 2216150 w 6115050"/>
                      <a:gd name="connsiteY29" fmla="*/ 2171700 h 3359150"/>
                      <a:gd name="connsiteX30" fmla="*/ 2051050 w 6115050"/>
                      <a:gd name="connsiteY30" fmla="*/ 1822450 h 3359150"/>
                      <a:gd name="connsiteX31" fmla="*/ 1949450 w 6115050"/>
                      <a:gd name="connsiteY31" fmla="*/ 1822450 h 3359150"/>
                      <a:gd name="connsiteX32" fmla="*/ 1797050 w 6115050"/>
                      <a:gd name="connsiteY32" fmla="*/ 1460500 h 3359150"/>
                      <a:gd name="connsiteX33" fmla="*/ 1682750 w 6115050"/>
                      <a:gd name="connsiteY33" fmla="*/ 1466850 h 3359150"/>
                      <a:gd name="connsiteX34" fmla="*/ 1435100 w 6115050"/>
                      <a:gd name="connsiteY34" fmla="*/ 1123950 h 3359150"/>
                      <a:gd name="connsiteX35" fmla="*/ 1301750 w 6115050"/>
                      <a:gd name="connsiteY35" fmla="*/ 1130300 h 3359150"/>
                      <a:gd name="connsiteX36" fmla="*/ 1136650 w 6115050"/>
                      <a:gd name="connsiteY36" fmla="*/ 869950 h 3359150"/>
                      <a:gd name="connsiteX37" fmla="*/ 984250 w 6115050"/>
                      <a:gd name="connsiteY37" fmla="*/ 876300 h 3359150"/>
                      <a:gd name="connsiteX38" fmla="*/ 863600 w 6115050"/>
                      <a:gd name="connsiteY38" fmla="*/ 628650 h 3359150"/>
                      <a:gd name="connsiteX39" fmla="*/ 685800 w 6115050"/>
                      <a:gd name="connsiteY39" fmla="*/ 622300 h 3359150"/>
                      <a:gd name="connsiteX40" fmla="*/ 596900 w 6115050"/>
                      <a:gd name="connsiteY40" fmla="*/ 444500 h 3359150"/>
                      <a:gd name="connsiteX41" fmla="*/ 438150 w 6115050"/>
                      <a:gd name="connsiteY41" fmla="*/ 431800 h 3359150"/>
                      <a:gd name="connsiteX42" fmla="*/ 330200 w 6115050"/>
                      <a:gd name="connsiteY42" fmla="*/ 184150 h 3359150"/>
                      <a:gd name="connsiteX43" fmla="*/ 177800 w 6115050"/>
                      <a:gd name="connsiteY43" fmla="*/ 177800 h 3359150"/>
                      <a:gd name="connsiteX44" fmla="*/ 0 w 6115050"/>
                      <a:gd name="connsiteY44" fmla="*/ 0 h 3359150"/>
                      <a:gd name="connsiteX0" fmla="*/ 0 w 6096000"/>
                      <a:gd name="connsiteY0" fmla="*/ 0 h 3359150"/>
                      <a:gd name="connsiteX1" fmla="*/ 50800 w 6096000"/>
                      <a:gd name="connsiteY1" fmla="*/ 3359150 h 3359150"/>
                      <a:gd name="connsiteX2" fmla="*/ 6076950 w 6096000"/>
                      <a:gd name="connsiteY2" fmla="*/ 3352800 h 3359150"/>
                      <a:gd name="connsiteX3" fmla="*/ 6096000 w 6096000"/>
                      <a:gd name="connsiteY3" fmla="*/ 666750 h 3359150"/>
                      <a:gd name="connsiteX4" fmla="*/ 5772150 w 6096000"/>
                      <a:gd name="connsiteY4" fmla="*/ 666750 h 3359150"/>
                      <a:gd name="connsiteX5" fmla="*/ 5651500 w 6096000"/>
                      <a:gd name="connsiteY5" fmla="*/ 679450 h 3359150"/>
                      <a:gd name="connsiteX6" fmla="*/ 5505450 w 6096000"/>
                      <a:gd name="connsiteY6" fmla="*/ 730250 h 3359150"/>
                      <a:gd name="connsiteX7" fmla="*/ 5454650 w 6096000"/>
                      <a:gd name="connsiteY7" fmla="*/ 755650 h 3359150"/>
                      <a:gd name="connsiteX8" fmla="*/ 5346700 w 6096000"/>
                      <a:gd name="connsiteY8" fmla="*/ 819150 h 3359150"/>
                      <a:gd name="connsiteX9" fmla="*/ 5257800 w 6096000"/>
                      <a:gd name="connsiteY9" fmla="*/ 958850 h 3359150"/>
                      <a:gd name="connsiteX10" fmla="*/ 5175250 w 6096000"/>
                      <a:gd name="connsiteY10" fmla="*/ 990600 h 3359150"/>
                      <a:gd name="connsiteX11" fmla="*/ 5130800 w 6096000"/>
                      <a:gd name="connsiteY11" fmla="*/ 996950 h 3359150"/>
                      <a:gd name="connsiteX12" fmla="*/ 5048250 w 6096000"/>
                      <a:gd name="connsiteY12" fmla="*/ 1060450 h 3359150"/>
                      <a:gd name="connsiteX13" fmla="*/ 4978400 w 6096000"/>
                      <a:gd name="connsiteY13" fmla="*/ 1104900 h 3359150"/>
                      <a:gd name="connsiteX14" fmla="*/ 4959350 w 6096000"/>
                      <a:gd name="connsiteY14" fmla="*/ 1136650 h 3359150"/>
                      <a:gd name="connsiteX15" fmla="*/ 4838700 w 6096000"/>
                      <a:gd name="connsiteY15" fmla="*/ 1136650 h 3359150"/>
                      <a:gd name="connsiteX16" fmla="*/ 4699000 w 6096000"/>
                      <a:gd name="connsiteY16" fmla="*/ 1447800 h 3359150"/>
                      <a:gd name="connsiteX17" fmla="*/ 4603750 w 6096000"/>
                      <a:gd name="connsiteY17" fmla="*/ 1447800 h 3359150"/>
                      <a:gd name="connsiteX18" fmla="*/ 4483100 w 6096000"/>
                      <a:gd name="connsiteY18" fmla="*/ 1847850 h 3359150"/>
                      <a:gd name="connsiteX19" fmla="*/ 4394200 w 6096000"/>
                      <a:gd name="connsiteY19" fmla="*/ 1854200 h 3359150"/>
                      <a:gd name="connsiteX20" fmla="*/ 4216400 w 6096000"/>
                      <a:gd name="connsiteY20" fmla="*/ 2139950 h 3359150"/>
                      <a:gd name="connsiteX21" fmla="*/ 4102100 w 6096000"/>
                      <a:gd name="connsiteY21" fmla="*/ 2139950 h 3359150"/>
                      <a:gd name="connsiteX22" fmla="*/ 3911600 w 6096000"/>
                      <a:gd name="connsiteY22" fmla="*/ 2413000 h 3359150"/>
                      <a:gd name="connsiteX23" fmla="*/ 3759200 w 6096000"/>
                      <a:gd name="connsiteY23" fmla="*/ 2413000 h 3359150"/>
                      <a:gd name="connsiteX24" fmla="*/ 3606800 w 6096000"/>
                      <a:gd name="connsiteY24" fmla="*/ 2641600 h 3359150"/>
                      <a:gd name="connsiteX25" fmla="*/ 2743200 w 6096000"/>
                      <a:gd name="connsiteY25" fmla="*/ 2641600 h 3359150"/>
                      <a:gd name="connsiteX26" fmla="*/ 2578100 w 6096000"/>
                      <a:gd name="connsiteY26" fmla="*/ 2419350 h 3359150"/>
                      <a:gd name="connsiteX27" fmla="*/ 2495550 w 6096000"/>
                      <a:gd name="connsiteY27" fmla="*/ 2413000 h 3359150"/>
                      <a:gd name="connsiteX28" fmla="*/ 2324100 w 6096000"/>
                      <a:gd name="connsiteY28" fmla="*/ 2178050 h 3359150"/>
                      <a:gd name="connsiteX29" fmla="*/ 2197100 w 6096000"/>
                      <a:gd name="connsiteY29" fmla="*/ 2171700 h 3359150"/>
                      <a:gd name="connsiteX30" fmla="*/ 2032000 w 6096000"/>
                      <a:gd name="connsiteY30" fmla="*/ 1822450 h 3359150"/>
                      <a:gd name="connsiteX31" fmla="*/ 1930400 w 6096000"/>
                      <a:gd name="connsiteY31" fmla="*/ 1822450 h 3359150"/>
                      <a:gd name="connsiteX32" fmla="*/ 1778000 w 6096000"/>
                      <a:gd name="connsiteY32" fmla="*/ 1460500 h 3359150"/>
                      <a:gd name="connsiteX33" fmla="*/ 1663700 w 6096000"/>
                      <a:gd name="connsiteY33" fmla="*/ 1466850 h 3359150"/>
                      <a:gd name="connsiteX34" fmla="*/ 1416050 w 6096000"/>
                      <a:gd name="connsiteY34" fmla="*/ 1123950 h 3359150"/>
                      <a:gd name="connsiteX35" fmla="*/ 1282700 w 6096000"/>
                      <a:gd name="connsiteY35" fmla="*/ 1130300 h 3359150"/>
                      <a:gd name="connsiteX36" fmla="*/ 1117600 w 6096000"/>
                      <a:gd name="connsiteY36" fmla="*/ 869950 h 3359150"/>
                      <a:gd name="connsiteX37" fmla="*/ 965200 w 6096000"/>
                      <a:gd name="connsiteY37" fmla="*/ 876300 h 3359150"/>
                      <a:gd name="connsiteX38" fmla="*/ 844550 w 6096000"/>
                      <a:gd name="connsiteY38" fmla="*/ 628650 h 3359150"/>
                      <a:gd name="connsiteX39" fmla="*/ 666750 w 6096000"/>
                      <a:gd name="connsiteY39" fmla="*/ 622300 h 3359150"/>
                      <a:gd name="connsiteX40" fmla="*/ 577850 w 6096000"/>
                      <a:gd name="connsiteY40" fmla="*/ 444500 h 3359150"/>
                      <a:gd name="connsiteX41" fmla="*/ 419100 w 6096000"/>
                      <a:gd name="connsiteY41" fmla="*/ 431800 h 3359150"/>
                      <a:gd name="connsiteX42" fmla="*/ 311150 w 6096000"/>
                      <a:gd name="connsiteY42" fmla="*/ 184150 h 3359150"/>
                      <a:gd name="connsiteX43" fmla="*/ 158750 w 6096000"/>
                      <a:gd name="connsiteY43" fmla="*/ 177800 h 3359150"/>
                      <a:gd name="connsiteX44" fmla="*/ 0 w 6096000"/>
                      <a:gd name="connsiteY44" fmla="*/ 0 h 3359150"/>
                      <a:gd name="connsiteX0" fmla="*/ 0 w 6108700"/>
                      <a:gd name="connsiteY0" fmla="*/ 0 h 3371850"/>
                      <a:gd name="connsiteX1" fmla="*/ 63500 w 6108700"/>
                      <a:gd name="connsiteY1" fmla="*/ 3371850 h 3371850"/>
                      <a:gd name="connsiteX2" fmla="*/ 6089650 w 6108700"/>
                      <a:gd name="connsiteY2" fmla="*/ 3365500 h 3371850"/>
                      <a:gd name="connsiteX3" fmla="*/ 6108700 w 6108700"/>
                      <a:gd name="connsiteY3" fmla="*/ 679450 h 3371850"/>
                      <a:gd name="connsiteX4" fmla="*/ 5784850 w 6108700"/>
                      <a:gd name="connsiteY4" fmla="*/ 679450 h 3371850"/>
                      <a:gd name="connsiteX5" fmla="*/ 5664200 w 6108700"/>
                      <a:gd name="connsiteY5" fmla="*/ 692150 h 3371850"/>
                      <a:gd name="connsiteX6" fmla="*/ 5518150 w 6108700"/>
                      <a:gd name="connsiteY6" fmla="*/ 742950 h 3371850"/>
                      <a:gd name="connsiteX7" fmla="*/ 5467350 w 6108700"/>
                      <a:gd name="connsiteY7" fmla="*/ 768350 h 3371850"/>
                      <a:gd name="connsiteX8" fmla="*/ 5359400 w 6108700"/>
                      <a:gd name="connsiteY8" fmla="*/ 831850 h 3371850"/>
                      <a:gd name="connsiteX9" fmla="*/ 5270500 w 6108700"/>
                      <a:gd name="connsiteY9" fmla="*/ 971550 h 3371850"/>
                      <a:gd name="connsiteX10" fmla="*/ 5187950 w 6108700"/>
                      <a:gd name="connsiteY10" fmla="*/ 1003300 h 3371850"/>
                      <a:gd name="connsiteX11" fmla="*/ 5143500 w 6108700"/>
                      <a:gd name="connsiteY11" fmla="*/ 1009650 h 3371850"/>
                      <a:gd name="connsiteX12" fmla="*/ 5060950 w 6108700"/>
                      <a:gd name="connsiteY12" fmla="*/ 1073150 h 3371850"/>
                      <a:gd name="connsiteX13" fmla="*/ 4991100 w 6108700"/>
                      <a:gd name="connsiteY13" fmla="*/ 1117600 h 3371850"/>
                      <a:gd name="connsiteX14" fmla="*/ 4972050 w 6108700"/>
                      <a:gd name="connsiteY14" fmla="*/ 1149350 h 3371850"/>
                      <a:gd name="connsiteX15" fmla="*/ 4851400 w 6108700"/>
                      <a:gd name="connsiteY15" fmla="*/ 1149350 h 3371850"/>
                      <a:gd name="connsiteX16" fmla="*/ 4711700 w 6108700"/>
                      <a:gd name="connsiteY16" fmla="*/ 1460500 h 3371850"/>
                      <a:gd name="connsiteX17" fmla="*/ 4616450 w 6108700"/>
                      <a:gd name="connsiteY17" fmla="*/ 1460500 h 3371850"/>
                      <a:gd name="connsiteX18" fmla="*/ 4495800 w 6108700"/>
                      <a:gd name="connsiteY18" fmla="*/ 1860550 h 3371850"/>
                      <a:gd name="connsiteX19" fmla="*/ 4406900 w 6108700"/>
                      <a:gd name="connsiteY19" fmla="*/ 1866900 h 3371850"/>
                      <a:gd name="connsiteX20" fmla="*/ 4229100 w 6108700"/>
                      <a:gd name="connsiteY20" fmla="*/ 2152650 h 3371850"/>
                      <a:gd name="connsiteX21" fmla="*/ 4114800 w 6108700"/>
                      <a:gd name="connsiteY21" fmla="*/ 2152650 h 3371850"/>
                      <a:gd name="connsiteX22" fmla="*/ 3924300 w 6108700"/>
                      <a:gd name="connsiteY22" fmla="*/ 2425700 h 3371850"/>
                      <a:gd name="connsiteX23" fmla="*/ 3771900 w 6108700"/>
                      <a:gd name="connsiteY23" fmla="*/ 2425700 h 3371850"/>
                      <a:gd name="connsiteX24" fmla="*/ 3619500 w 6108700"/>
                      <a:gd name="connsiteY24" fmla="*/ 2654300 h 3371850"/>
                      <a:gd name="connsiteX25" fmla="*/ 2755900 w 6108700"/>
                      <a:gd name="connsiteY25" fmla="*/ 2654300 h 3371850"/>
                      <a:gd name="connsiteX26" fmla="*/ 2590800 w 6108700"/>
                      <a:gd name="connsiteY26" fmla="*/ 2432050 h 3371850"/>
                      <a:gd name="connsiteX27" fmla="*/ 2508250 w 6108700"/>
                      <a:gd name="connsiteY27" fmla="*/ 2425700 h 3371850"/>
                      <a:gd name="connsiteX28" fmla="*/ 2336800 w 6108700"/>
                      <a:gd name="connsiteY28" fmla="*/ 2190750 h 3371850"/>
                      <a:gd name="connsiteX29" fmla="*/ 2209800 w 6108700"/>
                      <a:gd name="connsiteY29" fmla="*/ 2184400 h 3371850"/>
                      <a:gd name="connsiteX30" fmla="*/ 2044700 w 6108700"/>
                      <a:gd name="connsiteY30" fmla="*/ 1835150 h 3371850"/>
                      <a:gd name="connsiteX31" fmla="*/ 1943100 w 6108700"/>
                      <a:gd name="connsiteY31" fmla="*/ 1835150 h 3371850"/>
                      <a:gd name="connsiteX32" fmla="*/ 1790700 w 6108700"/>
                      <a:gd name="connsiteY32" fmla="*/ 1473200 h 3371850"/>
                      <a:gd name="connsiteX33" fmla="*/ 1676400 w 6108700"/>
                      <a:gd name="connsiteY33" fmla="*/ 1479550 h 3371850"/>
                      <a:gd name="connsiteX34" fmla="*/ 1428750 w 6108700"/>
                      <a:gd name="connsiteY34" fmla="*/ 1136650 h 3371850"/>
                      <a:gd name="connsiteX35" fmla="*/ 1295400 w 6108700"/>
                      <a:gd name="connsiteY35" fmla="*/ 1143000 h 3371850"/>
                      <a:gd name="connsiteX36" fmla="*/ 1130300 w 6108700"/>
                      <a:gd name="connsiteY36" fmla="*/ 882650 h 3371850"/>
                      <a:gd name="connsiteX37" fmla="*/ 977900 w 6108700"/>
                      <a:gd name="connsiteY37" fmla="*/ 889000 h 3371850"/>
                      <a:gd name="connsiteX38" fmla="*/ 857250 w 6108700"/>
                      <a:gd name="connsiteY38" fmla="*/ 641350 h 3371850"/>
                      <a:gd name="connsiteX39" fmla="*/ 679450 w 6108700"/>
                      <a:gd name="connsiteY39" fmla="*/ 635000 h 3371850"/>
                      <a:gd name="connsiteX40" fmla="*/ 590550 w 6108700"/>
                      <a:gd name="connsiteY40" fmla="*/ 457200 h 3371850"/>
                      <a:gd name="connsiteX41" fmla="*/ 431800 w 6108700"/>
                      <a:gd name="connsiteY41" fmla="*/ 444500 h 3371850"/>
                      <a:gd name="connsiteX42" fmla="*/ 323850 w 6108700"/>
                      <a:gd name="connsiteY42" fmla="*/ 196850 h 3371850"/>
                      <a:gd name="connsiteX43" fmla="*/ 171450 w 6108700"/>
                      <a:gd name="connsiteY43" fmla="*/ 190500 h 3371850"/>
                      <a:gd name="connsiteX44" fmla="*/ 0 w 6108700"/>
                      <a:gd name="connsiteY44" fmla="*/ 0 h 3371850"/>
                      <a:gd name="connsiteX0" fmla="*/ 0 w 6096000"/>
                      <a:gd name="connsiteY0" fmla="*/ 0 h 3359150"/>
                      <a:gd name="connsiteX1" fmla="*/ 50800 w 6096000"/>
                      <a:gd name="connsiteY1" fmla="*/ 3359150 h 3359150"/>
                      <a:gd name="connsiteX2" fmla="*/ 6076950 w 6096000"/>
                      <a:gd name="connsiteY2" fmla="*/ 3352800 h 3359150"/>
                      <a:gd name="connsiteX3" fmla="*/ 6096000 w 6096000"/>
                      <a:gd name="connsiteY3" fmla="*/ 666750 h 3359150"/>
                      <a:gd name="connsiteX4" fmla="*/ 5772150 w 6096000"/>
                      <a:gd name="connsiteY4" fmla="*/ 666750 h 3359150"/>
                      <a:gd name="connsiteX5" fmla="*/ 5651500 w 6096000"/>
                      <a:gd name="connsiteY5" fmla="*/ 679450 h 3359150"/>
                      <a:gd name="connsiteX6" fmla="*/ 5505450 w 6096000"/>
                      <a:gd name="connsiteY6" fmla="*/ 730250 h 3359150"/>
                      <a:gd name="connsiteX7" fmla="*/ 5454650 w 6096000"/>
                      <a:gd name="connsiteY7" fmla="*/ 755650 h 3359150"/>
                      <a:gd name="connsiteX8" fmla="*/ 5346700 w 6096000"/>
                      <a:gd name="connsiteY8" fmla="*/ 819150 h 3359150"/>
                      <a:gd name="connsiteX9" fmla="*/ 5257800 w 6096000"/>
                      <a:gd name="connsiteY9" fmla="*/ 958850 h 3359150"/>
                      <a:gd name="connsiteX10" fmla="*/ 5175250 w 6096000"/>
                      <a:gd name="connsiteY10" fmla="*/ 990600 h 3359150"/>
                      <a:gd name="connsiteX11" fmla="*/ 5130800 w 6096000"/>
                      <a:gd name="connsiteY11" fmla="*/ 996950 h 3359150"/>
                      <a:gd name="connsiteX12" fmla="*/ 5048250 w 6096000"/>
                      <a:gd name="connsiteY12" fmla="*/ 1060450 h 3359150"/>
                      <a:gd name="connsiteX13" fmla="*/ 4978400 w 6096000"/>
                      <a:gd name="connsiteY13" fmla="*/ 1104900 h 3359150"/>
                      <a:gd name="connsiteX14" fmla="*/ 4959350 w 6096000"/>
                      <a:gd name="connsiteY14" fmla="*/ 1136650 h 3359150"/>
                      <a:gd name="connsiteX15" fmla="*/ 4838700 w 6096000"/>
                      <a:gd name="connsiteY15" fmla="*/ 1136650 h 3359150"/>
                      <a:gd name="connsiteX16" fmla="*/ 4699000 w 6096000"/>
                      <a:gd name="connsiteY16" fmla="*/ 1447800 h 3359150"/>
                      <a:gd name="connsiteX17" fmla="*/ 4603750 w 6096000"/>
                      <a:gd name="connsiteY17" fmla="*/ 1447800 h 3359150"/>
                      <a:gd name="connsiteX18" fmla="*/ 4483100 w 6096000"/>
                      <a:gd name="connsiteY18" fmla="*/ 1847850 h 3359150"/>
                      <a:gd name="connsiteX19" fmla="*/ 4394200 w 6096000"/>
                      <a:gd name="connsiteY19" fmla="*/ 1854200 h 3359150"/>
                      <a:gd name="connsiteX20" fmla="*/ 4216400 w 6096000"/>
                      <a:gd name="connsiteY20" fmla="*/ 2139950 h 3359150"/>
                      <a:gd name="connsiteX21" fmla="*/ 4102100 w 6096000"/>
                      <a:gd name="connsiteY21" fmla="*/ 2139950 h 3359150"/>
                      <a:gd name="connsiteX22" fmla="*/ 3911600 w 6096000"/>
                      <a:gd name="connsiteY22" fmla="*/ 2413000 h 3359150"/>
                      <a:gd name="connsiteX23" fmla="*/ 3759200 w 6096000"/>
                      <a:gd name="connsiteY23" fmla="*/ 2413000 h 3359150"/>
                      <a:gd name="connsiteX24" fmla="*/ 3606800 w 6096000"/>
                      <a:gd name="connsiteY24" fmla="*/ 2641600 h 3359150"/>
                      <a:gd name="connsiteX25" fmla="*/ 2743200 w 6096000"/>
                      <a:gd name="connsiteY25" fmla="*/ 2641600 h 3359150"/>
                      <a:gd name="connsiteX26" fmla="*/ 2578100 w 6096000"/>
                      <a:gd name="connsiteY26" fmla="*/ 2419350 h 3359150"/>
                      <a:gd name="connsiteX27" fmla="*/ 2495550 w 6096000"/>
                      <a:gd name="connsiteY27" fmla="*/ 2413000 h 3359150"/>
                      <a:gd name="connsiteX28" fmla="*/ 2324100 w 6096000"/>
                      <a:gd name="connsiteY28" fmla="*/ 2178050 h 3359150"/>
                      <a:gd name="connsiteX29" fmla="*/ 2197100 w 6096000"/>
                      <a:gd name="connsiteY29" fmla="*/ 2171700 h 3359150"/>
                      <a:gd name="connsiteX30" fmla="*/ 2032000 w 6096000"/>
                      <a:gd name="connsiteY30" fmla="*/ 1822450 h 3359150"/>
                      <a:gd name="connsiteX31" fmla="*/ 1930400 w 6096000"/>
                      <a:gd name="connsiteY31" fmla="*/ 1822450 h 3359150"/>
                      <a:gd name="connsiteX32" fmla="*/ 1778000 w 6096000"/>
                      <a:gd name="connsiteY32" fmla="*/ 1460500 h 3359150"/>
                      <a:gd name="connsiteX33" fmla="*/ 1663700 w 6096000"/>
                      <a:gd name="connsiteY33" fmla="*/ 1466850 h 3359150"/>
                      <a:gd name="connsiteX34" fmla="*/ 1416050 w 6096000"/>
                      <a:gd name="connsiteY34" fmla="*/ 1123950 h 3359150"/>
                      <a:gd name="connsiteX35" fmla="*/ 1282700 w 6096000"/>
                      <a:gd name="connsiteY35" fmla="*/ 1130300 h 3359150"/>
                      <a:gd name="connsiteX36" fmla="*/ 1117600 w 6096000"/>
                      <a:gd name="connsiteY36" fmla="*/ 869950 h 3359150"/>
                      <a:gd name="connsiteX37" fmla="*/ 965200 w 6096000"/>
                      <a:gd name="connsiteY37" fmla="*/ 876300 h 3359150"/>
                      <a:gd name="connsiteX38" fmla="*/ 844550 w 6096000"/>
                      <a:gd name="connsiteY38" fmla="*/ 628650 h 3359150"/>
                      <a:gd name="connsiteX39" fmla="*/ 666750 w 6096000"/>
                      <a:gd name="connsiteY39" fmla="*/ 622300 h 3359150"/>
                      <a:gd name="connsiteX40" fmla="*/ 577850 w 6096000"/>
                      <a:gd name="connsiteY40" fmla="*/ 444500 h 3359150"/>
                      <a:gd name="connsiteX41" fmla="*/ 419100 w 6096000"/>
                      <a:gd name="connsiteY41" fmla="*/ 431800 h 3359150"/>
                      <a:gd name="connsiteX42" fmla="*/ 311150 w 6096000"/>
                      <a:gd name="connsiteY42" fmla="*/ 184150 h 3359150"/>
                      <a:gd name="connsiteX43" fmla="*/ 158750 w 6096000"/>
                      <a:gd name="connsiteY43" fmla="*/ 177800 h 3359150"/>
                      <a:gd name="connsiteX44" fmla="*/ 0 w 6096000"/>
                      <a:gd name="connsiteY44" fmla="*/ 0 h 3359150"/>
                      <a:gd name="connsiteX0" fmla="*/ 0 w 6108700"/>
                      <a:gd name="connsiteY0" fmla="*/ 0 h 3359150"/>
                      <a:gd name="connsiteX1" fmla="*/ 63500 w 6108700"/>
                      <a:gd name="connsiteY1" fmla="*/ 3359150 h 3359150"/>
                      <a:gd name="connsiteX2" fmla="*/ 6089650 w 6108700"/>
                      <a:gd name="connsiteY2" fmla="*/ 3352800 h 3359150"/>
                      <a:gd name="connsiteX3" fmla="*/ 6108700 w 6108700"/>
                      <a:gd name="connsiteY3" fmla="*/ 666750 h 3359150"/>
                      <a:gd name="connsiteX4" fmla="*/ 5784850 w 6108700"/>
                      <a:gd name="connsiteY4" fmla="*/ 666750 h 3359150"/>
                      <a:gd name="connsiteX5" fmla="*/ 5664200 w 6108700"/>
                      <a:gd name="connsiteY5" fmla="*/ 679450 h 3359150"/>
                      <a:gd name="connsiteX6" fmla="*/ 5518150 w 6108700"/>
                      <a:gd name="connsiteY6" fmla="*/ 730250 h 3359150"/>
                      <a:gd name="connsiteX7" fmla="*/ 5467350 w 6108700"/>
                      <a:gd name="connsiteY7" fmla="*/ 755650 h 3359150"/>
                      <a:gd name="connsiteX8" fmla="*/ 5359400 w 6108700"/>
                      <a:gd name="connsiteY8" fmla="*/ 819150 h 3359150"/>
                      <a:gd name="connsiteX9" fmla="*/ 5270500 w 6108700"/>
                      <a:gd name="connsiteY9" fmla="*/ 958850 h 3359150"/>
                      <a:gd name="connsiteX10" fmla="*/ 5187950 w 6108700"/>
                      <a:gd name="connsiteY10" fmla="*/ 990600 h 3359150"/>
                      <a:gd name="connsiteX11" fmla="*/ 5143500 w 6108700"/>
                      <a:gd name="connsiteY11" fmla="*/ 996950 h 3359150"/>
                      <a:gd name="connsiteX12" fmla="*/ 5060950 w 6108700"/>
                      <a:gd name="connsiteY12" fmla="*/ 1060450 h 3359150"/>
                      <a:gd name="connsiteX13" fmla="*/ 4991100 w 6108700"/>
                      <a:gd name="connsiteY13" fmla="*/ 1104900 h 3359150"/>
                      <a:gd name="connsiteX14" fmla="*/ 4972050 w 6108700"/>
                      <a:gd name="connsiteY14" fmla="*/ 1136650 h 3359150"/>
                      <a:gd name="connsiteX15" fmla="*/ 4851400 w 6108700"/>
                      <a:gd name="connsiteY15" fmla="*/ 1136650 h 3359150"/>
                      <a:gd name="connsiteX16" fmla="*/ 4711700 w 6108700"/>
                      <a:gd name="connsiteY16" fmla="*/ 1447800 h 3359150"/>
                      <a:gd name="connsiteX17" fmla="*/ 4616450 w 6108700"/>
                      <a:gd name="connsiteY17" fmla="*/ 1447800 h 3359150"/>
                      <a:gd name="connsiteX18" fmla="*/ 4495800 w 6108700"/>
                      <a:gd name="connsiteY18" fmla="*/ 1847850 h 3359150"/>
                      <a:gd name="connsiteX19" fmla="*/ 4406900 w 6108700"/>
                      <a:gd name="connsiteY19" fmla="*/ 1854200 h 3359150"/>
                      <a:gd name="connsiteX20" fmla="*/ 4229100 w 6108700"/>
                      <a:gd name="connsiteY20" fmla="*/ 2139950 h 3359150"/>
                      <a:gd name="connsiteX21" fmla="*/ 4114800 w 6108700"/>
                      <a:gd name="connsiteY21" fmla="*/ 2139950 h 3359150"/>
                      <a:gd name="connsiteX22" fmla="*/ 3924300 w 6108700"/>
                      <a:gd name="connsiteY22" fmla="*/ 2413000 h 3359150"/>
                      <a:gd name="connsiteX23" fmla="*/ 3771900 w 6108700"/>
                      <a:gd name="connsiteY23" fmla="*/ 2413000 h 3359150"/>
                      <a:gd name="connsiteX24" fmla="*/ 3619500 w 6108700"/>
                      <a:gd name="connsiteY24" fmla="*/ 2641600 h 3359150"/>
                      <a:gd name="connsiteX25" fmla="*/ 2755900 w 6108700"/>
                      <a:gd name="connsiteY25" fmla="*/ 2641600 h 3359150"/>
                      <a:gd name="connsiteX26" fmla="*/ 2590800 w 6108700"/>
                      <a:gd name="connsiteY26" fmla="*/ 2419350 h 3359150"/>
                      <a:gd name="connsiteX27" fmla="*/ 2508250 w 6108700"/>
                      <a:gd name="connsiteY27" fmla="*/ 2413000 h 3359150"/>
                      <a:gd name="connsiteX28" fmla="*/ 2336800 w 6108700"/>
                      <a:gd name="connsiteY28" fmla="*/ 2178050 h 3359150"/>
                      <a:gd name="connsiteX29" fmla="*/ 2209800 w 6108700"/>
                      <a:gd name="connsiteY29" fmla="*/ 2171700 h 3359150"/>
                      <a:gd name="connsiteX30" fmla="*/ 2044700 w 6108700"/>
                      <a:gd name="connsiteY30" fmla="*/ 1822450 h 3359150"/>
                      <a:gd name="connsiteX31" fmla="*/ 1943100 w 6108700"/>
                      <a:gd name="connsiteY31" fmla="*/ 1822450 h 3359150"/>
                      <a:gd name="connsiteX32" fmla="*/ 1790700 w 6108700"/>
                      <a:gd name="connsiteY32" fmla="*/ 1460500 h 3359150"/>
                      <a:gd name="connsiteX33" fmla="*/ 1676400 w 6108700"/>
                      <a:gd name="connsiteY33" fmla="*/ 1466850 h 3359150"/>
                      <a:gd name="connsiteX34" fmla="*/ 1428750 w 6108700"/>
                      <a:gd name="connsiteY34" fmla="*/ 1123950 h 3359150"/>
                      <a:gd name="connsiteX35" fmla="*/ 1295400 w 6108700"/>
                      <a:gd name="connsiteY35" fmla="*/ 1130300 h 3359150"/>
                      <a:gd name="connsiteX36" fmla="*/ 1130300 w 6108700"/>
                      <a:gd name="connsiteY36" fmla="*/ 869950 h 3359150"/>
                      <a:gd name="connsiteX37" fmla="*/ 977900 w 6108700"/>
                      <a:gd name="connsiteY37" fmla="*/ 876300 h 3359150"/>
                      <a:gd name="connsiteX38" fmla="*/ 857250 w 6108700"/>
                      <a:gd name="connsiteY38" fmla="*/ 628650 h 3359150"/>
                      <a:gd name="connsiteX39" fmla="*/ 679450 w 6108700"/>
                      <a:gd name="connsiteY39" fmla="*/ 622300 h 3359150"/>
                      <a:gd name="connsiteX40" fmla="*/ 590550 w 6108700"/>
                      <a:gd name="connsiteY40" fmla="*/ 444500 h 3359150"/>
                      <a:gd name="connsiteX41" fmla="*/ 431800 w 6108700"/>
                      <a:gd name="connsiteY41" fmla="*/ 431800 h 3359150"/>
                      <a:gd name="connsiteX42" fmla="*/ 323850 w 6108700"/>
                      <a:gd name="connsiteY42" fmla="*/ 184150 h 3359150"/>
                      <a:gd name="connsiteX43" fmla="*/ 171450 w 6108700"/>
                      <a:gd name="connsiteY43" fmla="*/ 177800 h 3359150"/>
                      <a:gd name="connsiteX44" fmla="*/ 0 w 6108700"/>
                      <a:gd name="connsiteY44" fmla="*/ 0 h 3359150"/>
                      <a:gd name="connsiteX0" fmla="*/ 0 w 6102350"/>
                      <a:gd name="connsiteY0" fmla="*/ 0 h 3359150"/>
                      <a:gd name="connsiteX1" fmla="*/ 57150 w 6102350"/>
                      <a:gd name="connsiteY1" fmla="*/ 3359150 h 3359150"/>
                      <a:gd name="connsiteX2" fmla="*/ 6083300 w 6102350"/>
                      <a:gd name="connsiteY2" fmla="*/ 3352800 h 3359150"/>
                      <a:gd name="connsiteX3" fmla="*/ 6102350 w 6102350"/>
                      <a:gd name="connsiteY3" fmla="*/ 666750 h 3359150"/>
                      <a:gd name="connsiteX4" fmla="*/ 5778500 w 6102350"/>
                      <a:gd name="connsiteY4" fmla="*/ 666750 h 3359150"/>
                      <a:gd name="connsiteX5" fmla="*/ 5657850 w 6102350"/>
                      <a:gd name="connsiteY5" fmla="*/ 679450 h 3359150"/>
                      <a:gd name="connsiteX6" fmla="*/ 5511800 w 6102350"/>
                      <a:gd name="connsiteY6" fmla="*/ 730250 h 3359150"/>
                      <a:gd name="connsiteX7" fmla="*/ 5461000 w 6102350"/>
                      <a:gd name="connsiteY7" fmla="*/ 755650 h 3359150"/>
                      <a:gd name="connsiteX8" fmla="*/ 5353050 w 6102350"/>
                      <a:gd name="connsiteY8" fmla="*/ 819150 h 3359150"/>
                      <a:gd name="connsiteX9" fmla="*/ 5264150 w 6102350"/>
                      <a:gd name="connsiteY9" fmla="*/ 958850 h 3359150"/>
                      <a:gd name="connsiteX10" fmla="*/ 5181600 w 6102350"/>
                      <a:gd name="connsiteY10" fmla="*/ 990600 h 3359150"/>
                      <a:gd name="connsiteX11" fmla="*/ 5137150 w 6102350"/>
                      <a:gd name="connsiteY11" fmla="*/ 996950 h 3359150"/>
                      <a:gd name="connsiteX12" fmla="*/ 5054600 w 6102350"/>
                      <a:gd name="connsiteY12" fmla="*/ 1060450 h 3359150"/>
                      <a:gd name="connsiteX13" fmla="*/ 4984750 w 6102350"/>
                      <a:gd name="connsiteY13" fmla="*/ 1104900 h 3359150"/>
                      <a:gd name="connsiteX14" fmla="*/ 4965700 w 6102350"/>
                      <a:gd name="connsiteY14" fmla="*/ 1136650 h 3359150"/>
                      <a:gd name="connsiteX15" fmla="*/ 4845050 w 6102350"/>
                      <a:gd name="connsiteY15" fmla="*/ 1136650 h 3359150"/>
                      <a:gd name="connsiteX16" fmla="*/ 4705350 w 6102350"/>
                      <a:gd name="connsiteY16" fmla="*/ 1447800 h 3359150"/>
                      <a:gd name="connsiteX17" fmla="*/ 4610100 w 6102350"/>
                      <a:gd name="connsiteY17" fmla="*/ 1447800 h 3359150"/>
                      <a:gd name="connsiteX18" fmla="*/ 4489450 w 6102350"/>
                      <a:gd name="connsiteY18" fmla="*/ 1847850 h 3359150"/>
                      <a:gd name="connsiteX19" fmla="*/ 4400550 w 6102350"/>
                      <a:gd name="connsiteY19" fmla="*/ 1854200 h 3359150"/>
                      <a:gd name="connsiteX20" fmla="*/ 4222750 w 6102350"/>
                      <a:gd name="connsiteY20" fmla="*/ 2139950 h 3359150"/>
                      <a:gd name="connsiteX21" fmla="*/ 4108450 w 6102350"/>
                      <a:gd name="connsiteY21" fmla="*/ 2139950 h 3359150"/>
                      <a:gd name="connsiteX22" fmla="*/ 3917950 w 6102350"/>
                      <a:gd name="connsiteY22" fmla="*/ 2413000 h 3359150"/>
                      <a:gd name="connsiteX23" fmla="*/ 3765550 w 6102350"/>
                      <a:gd name="connsiteY23" fmla="*/ 2413000 h 3359150"/>
                      <a:gd name="connsiteX24" fmla="*/ 3613150 w 6102350"/>
                      <a:gd name="connsiteY24" fmla="*/ 2641600 h 3359150"/>
                      <a:gd name="connsiteX25" fmla="*/ 2749550 w 6102350"/>
                      <a:gd name="connsiteY25" fmla="*/ 2641600 h 3359150"/>
                      <a:gd name="connsiteX26" fmla="*/ 2584450 w 6102350"/>
                      <a:gd name="connsiteY26" fmla="*/ 2419350 h 3359150"/>
                      <a:gd name="connsiteX27" fmla="*/ 2501900 w 6102350"/>
                      <a:gd name="connsiteY27" fmla="*/ 2413000 h 3359150"/>
                      <a:gd name="connsiteX28" fmla="*/ 2330450 w 6102350"/>
                      <a:gd name="connsiteY28" fmla="*/ 2178050 h 3359150"/>
                      <a:gd name="connsiteX29" fmla="*/ 2203450 w 6102350"/>
                      <a:gd name="connsiteY29" fmla="*/ 2171700 h 3359150"/>
                      <a:gd name="connsiteX30" fmla="*/ 2038350 w 6102350"/>
                      <a:gd name="connsiteY30" fmla="*/ 1822450 h 3359150"/>
                      <a:gd name="connsiteX31" fmla="*/ 1936750 w 6102350"/>
                      <a:gd name="connsiteY31" fmla="*/ 1822450 h 3359150"/>
                      <a:gd name="connsiteX32" fmla="*/ 1784350 w 6102350"/>
                      <a:gd name="connsiteY32" fmla="*/ 1460500 h 3359150"/>
                      <a:gd name="connsiteX33" fmla="*/ 1670050 w 6102350"/>
                      <a:gd name="connsiteY33" fmla="*/ 1466850 h 3359150"/>
                      <a:gd name="connsiteX34" fmla="*/ 1422400 w 6102350"/>
                      <a:gd name="connsiteY34" fmla="*/ 1123950 h 3359150"/>
                      <a:gd name="connsiteX35" fmla="*/ 1289050 w 6102350"/>
                      <a:gd name="connsiteY35" fmla="*/ 1130300 h 3359150"/>
                      <a:gd name="connsiteX36" fmla="*/ 1123950 w 6102350"/>
                      <a:gd name="connsiteY36" fmla="*/ 869950 h 3359150"/>
                      <a:gd name="connsiteX37" fmla="*/ 971550 w 6102350"/>
                      <a:gd name="connsiteY37" fmla="*/ 876300 h 3359150"/>
                      <a:gd name="connsiteX38" fmla="*/ 850900 w 6102350"/>
                      <a:gd name="connsiteY38" fmla="*/ 628650 h 3359150"/>
                      <a:gd name="connsiteX39" fmla="*/ 673100 w 6102350"/>
                      <a:gd name="connsiteY39" fmla="*/ 622300 h 3359150"/>
                      <a:gd name="connsiteX40" fmla="*/ 584200 w 6102350"/>
                      <a:gd name="connsiteY40" fmla="*/ 444500 h 3359150"/>
                      <a:gd name="connsiteX41" fmla="*/ 425450 w 6102350"/>
                      <a:gd name="connsiteY41" fmla="*/ 431800 h 3359150"/>
                      <a:gd name="connsiteX42" fmla="*/ 317500 w 6102350"/>
                      <a:gd name="connsiteY42" fmla="*/ 184150 h 3359150"/>
                      <a:gd name="connsiteX43" fmla="*/ 165100 w 6102350"/>
                      <a:gd name="connsiteY43" fmla="*/ 177800 h 3359150"/>
                      <a:gd name="connsiteX44" fmla="*/ 0 w 6102350"/>
                      <a:gd name="connsiteY44" fmla="*/ 0 h 3359150"/>
                      <a:gd name="connsiteX0" fmla="*/ 0 w 6076950"/>
                      <a:gd name="connsiteY0" fmla="*/ 0 h 3352800"/>
                      <a:gd name="connsiteX1" fmla="*/ 31750 w 6076950"/>
                      <a:gd name="connsiteY1" fmla="*/ 3352800 h 3352800"/>
                      <a:gd name="connsiteX2" fmla="*/ 6057900 w 6076950"/>
                      <a:gd name="connsiteY2" fmla="*/ 3346450 h 3352800"/>
                      <a:gd name="connsiteX3" fmla="*/ 6076950 w 6076950"/>
                      <a:gd name="connsiteY3" fmla="*/ 660400 h 3352800"/>
                      <a:gd name="connsiteX4" fmla="*/ 5753100 w 6076950"/>
                      <a:gd name="connsiteY4" fmla="*/ 660400 h 3352800"/>
                      <a:gd name="connsiteX5" fmla="*/ 5632450 w 6076950"/>
                      <a:gd name="connsiteY5" fmla="*/ 673100 h 3352800"/>
                      <a:gd name="connsiteX6" fmla="*/ 5486400 w 6076950"/>
                      <a:gd name="connsiteY6" fmla="*/ 723900 h 3352800"/>
                      <a:gd name="connsiteX7" fmla="*/ 5435600 w 6076950"/>
                      <a:gd name="connsiteY7" fmla="*/ 749300 h 3352800"/>
                      <a:gd name="connsiteX8" fmla="*/ 5327650 w 6076950"/>
                      <a:gd name="connsiteY8" fmla="*/ 812800 h 3352800"/>
                      <a:gd name="connsiteX9" fmla="*/ 5238750 w 6076950"/>
                      <a:gd name="connsiteY9" fmla="*/ 952500 h 3352800"/>
                      <a:gd name="connsiteX10" fmla="*/ 5156200 w 6076950"/>
                      <a:gd name="connsiteY10" fmla="*/ 984250 h 3352800"/>
                      <a:gd name="connsiteX11" fmla="*/ 5111750 w 6076950"/>
                      <a:gd name="connsiteY11" fmla="*/ 990600 h 3352800"/>
                      <a:gd name="connsiteX12" fmla="*/ 5029200 w 6076950"/>
                      <a:gd name="connsiteY12" fmla="*/ 1054100 h 3352800"/>
                      <a:gd name="connsiteX13" fmla="*/ 4959350 w 6076950"/>
                      <a:gd name="connsiteY13" fmla="*/ 1098550 h 3352800"/>
                      <a:gd name="connsiteX14" fmla="*/ 4940300 w 6076950"/>
                      <a:gd name="connsiteY14" fmla="*/ 1130300 h 3352800"/>
                      <a:gd name="connsiteX15" fmla="*/ 4819650 w 6076950"/>
                      <a:gd name="connsiteY15" fmla="*/ 1130300 h 3352800"/>
                      <a:gd name="connsiteX16" fmla="*/ 4679950 w 6076950"/>
                      <a:gd name="connsiteY16" fmla="*/ 1441450 h 3352800"/>
                      <a:gd name="connsiteX17" fmla="*/ 4584700 w 6076950"/>
                      <a:gd name="connsiteY17" fmla="*/ 1441450 h 3352800"/>
                      <a:gd name="connsiteX18" fmla="*/ 4464050 w 6076950"/>
                      <a:gd name="connsiteY18" fmla="*/ 1841500 h 3352800"/>
                      <a:gd name="connsiteX19" fmla="*/ 4375150 w 6076950"/>
                      <a:gd name="connsiteY19" fmla="*/ 1847850 h 3352800"/>
                      <a:gd name="connsiteX20" fmla="*/ 4197350 w 6076950"/>
                      <a:gd name="connsiteY20" fmla="*/ 2133600 h 3352800"/>
                      <a:gd name="connsiteX21" fmla="*/ 4083050 w 6076950"/>
                      <a:gd name="connsiteY21" fmla="*/ 2133600 h 3352800"/>
                      <a:gd name="connsiteX22" fmla="*/ 3892550 w 6076950"/>
                      <a:gd name="connsiteY22" fmla="*/ 2406650 h 3352800"/>
                      <a:gd name="connsiteX23" fmla="*/ 3740150 w 6076950"/>
                      <a:gd name="connsiteY23" fmla="*/ 2406650 h 3352800"/>
                      <a:gd name="connsiteX24" fmla="*/ 3587750 w 6076950"/>
                      <a:gd name="connsiteY24" fmla="*/ 2635250 h 3352800"/>
                      <a:gd name="connsiteX25" fmla="*/ 2724150 w 6076950"/>
                      <a:gd name="connsiteY25" fmla="*/ 2635250 h 3352800"/>
                      <a:gd name="connsiteX26" fmla="*/ 2559050 w 6076950"/>
                      <a:gd name="connsiteY26" fmla="*/ 2413000 h 3352800"/>
                      <a:gd name="connsiteX27" fmla="*/ 2476500 w 6076950"/>
                      <a:gd name="connsiteY27" fmla="*/ 2406650 h 3352800"/>
                      <a:gd name="connsiteX28" fmla="*/ 2305050 w 6076950"/>
                      <a:gd name="connsiteY28" fmla="*/ 2171700 h 3352800"/>
                      <a:gd name="connsiteX29" fmla="*/ 2178050 w 6076950"/>
                      <a:gd name="connsiteY29" fmla="*/ 2165350 h 3352800"/>
                      <a:gd name="connsiteX30" fmla="*/ 2012950 w 6076950"/>
                      <a:gd name="connsiteY30" fmla="*/ 1816100 h 3352800"/>
                      <a:gd name="connsiteX31" fmla="*/ 1911350 w 6076950"/>
                      <a:gd name="connsiteY31" fmla="*/ 1816100 h 3352800"/>
                      <a:gd name="connsiteX32" fmla="*/ 1758950 w 6076950"/>
                      <a:gd name="connsiteY32" fmla="*/ 1454150 h 3352800"/>
                      <a:gd name="connsiteX33" fmla="*/ 1644650 w 6076950"/>
                      <a:gd name="connsiteY33" fmla="*/ 1460500 h 3352800"/>
                      <a:gd name="connsiteX34" fmla="*/ 1397000 w 6076950"/>
                      <a:gd name="connsiteY34" fmla="*/ 1117600 h 3352800"/>
                      <a:gd name="connsiteX35" fmla="*/ 1263650 w 6076950"/>
                      <a:gd name="connsiteY35" fmla="*/ 1123950 h 3352800"/>
                      <a:gd name="connsiteX36" fmla="*/ 1098550 w 6076950"/>
                      <a:gd name="connsiteY36" fmla="*/ 863600 h 3352800"/>
                      <a:gd name="connsiteX37" fmla="*/ 946150 w 6076950"/>
                      <a:gd name="connsiteY37" fmla="*/ 869950 h 3352800"/>
                      <a:gd name="connsiteX38" fmla="*/ 825500 w 6076950"/>
                      <a:gd name="connsiteY38" fmla="*/ 622300 h 3352800"/>
                      <a:gd name="connsiteX39" fmla="*/ 647700 w 6076950"/>
                      <a:gd name="connsiteY39" fmla="*/ 615950 h 3352800"/>
                      <a:gd name="connsiteX40" fmla="*/ 558800 w 6076950"/>
                      <a:gd name="connsiteY40" fmla="*/ 438150 h 3352800"/>
                      <a:gd name="connsiteX41" fmla="*/ 400050 w 6076950"/>
                      <a:gd name="connsiteY41" fmla="*/ 425450 h 3352800"/>
                      <a:gd name="connsiteX42" fmla="*/ 292100 w 6076950"/>
                      <a:gd name="connsiteY42" fmla="*/ 177800 h 3352800"/>
                      <a:gd name="connsiteX43" fmla="*/ 139700 w 6076950"/>
                      <a:gd name="connsiteY43" fmla="*/ 171450 h 3352800"/>
                      <a:gd name="connsiteX44" fmla="*/ 0 w 60769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89200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60500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60500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69950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7850 w 6089650"/>
                      <a:gd name="connsiteY19" fmla="*/ 1847850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59714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089650"/>
                      <a:gd name="connsiteY0" fmla="*/ 0 h 3352800"/>
                      <a:gd name="connsiteX1" fmla="*/ 44450 w 6089650"/>
                      <a:gd name="connsiteY1" fmla="*/ 3352800 h 3352800"/>
                      <a:gd name="connsiteX2" fmla="*/ 6070600 w 6089650"/>
                      <a:gd name="connsiteY2" fmla="*/ 3346450 h 3352800"/>
                      <a:gd name="connsiteX3" fmla="*/ 6089650 w 6089650"/>
                      <a:gd name="connsiteY3" fmla="*/ 660400 h 3352800"/>
                      <a:gd name="connsiteX4" fmla="*/ 5765800 w 6089650"/>
                      <a:gd name="connsiteY4" fmla="*/ 660400 h 3352800"/>
                      <a:gd name="connsiteX5" fmla="*/ 5645150 w 6089650"/>
                      <a:gd name="connsiteY5" fmla="*/ 673100 h 3352800"/>
                      <a:gd name="connsiteX6" fmla="*/ 5499100 w 6089650"/>
                      <a:gd name="connsiteY6" fmla="*/ 723900 h 3352800"/>
                      <a:gd name="connsiteX7" fmla="*/ 5448300 w 6089650"/>
                      <a:gd name="connsiteY7" fmla="*/ 749300 h 3352800"/>
                      <a:gd name="connsiteX8" fmla="*/ 5340350 w 6089650"/>
                      <a:gd name="connsiteY8" fmla="*/ 812800 h 3352800"/>
                      <a:gd name="connsiteX9" fmla="*/ 5251450 w 6089650"/>
                      <a:gd name="connsiteY9" fmla="*/ 952500 h 3352800"/>
                      <a:gd name="connsiteX10" fmla="*/ 5168900 w 6089650"/>
                      <a:gd name="connsiteY10" fmla="*/ 984250 h 3352800"/>
                      <a:gd name="connsiteX11" fmla="*/ 5124450 w 6089650"/>
                      <a:gd name="connsiteY11" fmla="*/ 990600 h 3352800"/>
                      <a:gd name="connsiteX12" fmla="*/ 5041900 w 6089650"/>
                      <a:gd name="connsiteY12" fmla="*/ 1054100 h 3352800"/>
                      <a:gd name="connsiteX13" fmla="*/ 4972050 w 6089650"/>
                      <a:gd name="connsiteY13" fmla="*/ 1098550 h 3352800"/>
                      <a:gd name="connsiteX14" fmla="*/ 4953000 w 6089650"/>
                      <a:gd name="connsiteY14" fmla="*/ 1130300 h 3352800"/>
                      <a:gd name="connsiteX15" fmla="*/ 4832350 w 6089650"/>
                      <a:gd name="connsiteY15" fmla="*/ 1130300 h 3352800"/>
                      <a:gd name="connsiteX16" fmla="*/ 4692650 w 6089650"/>
                      <a:gd name="connsiteY16" fmla="*/ 1441450 h 3352800"/>
                      <a:gd name="connsiteX17" fmla="*/ 4597400 w 6089650"/>
                      <a:gd name="connsiteY17" fmla="*/ 1441450 h 3352800"/>
                      <a:gd name="connsiteX18" fmla="*/ 4476750 w 6089650"/>
                      <a:gd name="connsiteY18" fmla="*/ 1841500 h 3352800"/>
                      <a:gd name="connsiteX19" fmla="*/ 4384438 w 6089650"/>
                      <a:gd name="connsiteY19" fmla="*/ 1837615 h 3352800"/>
                      <a:gd name="connsiteX20" fmla="*/ 4210050 w 6089650"/>
                      <a:gd name="connsiteY20" fmla="*/ 2133600 h 3352800"/>
                      <a:gd name="connsiteX21" fmla="*/ 4095750 w 6089650"/>
                      <a:gd name="connsiteY21" fmla="*/ 2133600 h 3352800"/>
                      <a:gd name="connsiteX22" fmla="*/ 3905250 w 6089650"/>
                      <a:gd name="connsiteY22" fmla="*/ 2406650 h 3352800"/>
                      <a:gd name="connsiteX23" fmla="*/ 3752850 w 6089650"/>
                      <a:gd name="connsiteY23" fmla="*/ 2406650 h 3352800"/>
                      <a:gd name="connsiteX24" fmla="*/ 3600450 w 6089650"/>
                      <a:gd name="connsiteY24" fmla="*/ 2635250 h 3352800"/>
                      <a:gd name="connsiteX25" fmla="*/ 2736850 w 6089650"/>
                      <a:gd name="connsiteY25" fmla="*/ 2635250 h 3352800"/>
                      <a:gd name="connsiteX26" fmla="*/ 2571750 w 6089650"/>
                      <a:gd name="connsiteY26" fmla="*/ 2413000 h 3352800"/>
                      <a:gd name="connsiteX27" fmla="*/ 2492612 w 6089650"/>
                      <a:gd name="connsiteY27" fmla="*/ 2406650 h 3352800"/>
                      <a:gd name="connsiteX28" fmla="*/ 2317750 w 6089650"/>
                      <a:gd name="connsiteY28" fmla="*/ 2171700 h 3352800"/>
                      <a:gd name="connsiteX29" fmla="*/ 2190750 w 6089650"/>
                      <a:gd name="connsiteY29" fmla="*/ 2165350 h 3352800"/>
                      <a:gd name="connsiteX30" fmla="*/ 2025650 w 6089650"/>
                      <a:gd name="connsiteY30" fmla="*/ 1816100 h 3352800"/>
                      <a:gd name="connsiteX31" fmla="*/ 1924050 w 6089650"/>
                      <a:gd name="connsiteY31" fmla="*/ 1816100 h 3352800"/>
                      <a:gd name="connsiteX32" fmla="*/ 1771650 w 6089650"/>
                      <a:gd name="connsiteY32" fmla="*/ 1454150 h 3352800"/>
                      <a:gd name="connsiteX33" fmla="*/ 1657350 w 6089650"/>
                      <a:gd name="connsiteY33" fmla="*/ 1450264 h 3352800"/>
                      <a:gd name="connsiteX34" fmla="*/ 1409700 w 6089650"/>
                      <a:gd name="connsiteY34" fmla="*/ 1117600 h 3352800"/>
                      <a:gd name="connsiteX35" fmla="*/ 1276350 w 6089650"/>
                      <a:gd name="connsiteY35" fmla="*/ 1123950 h 3352800"/>
                      <a:gd name="connsiteX36" fmla="*/ 1111250 w 6089650"/>
                      <a:gd name="connsiteY36" fmla="*/ 863600 h 3352800"/>
                      <a:gd name="connsiteX37" fmla="*/ 958850 w 6089650"/>
                      <a:gd name="connsiteY37" fmla="*/ 859714 h 3352800"/>
                      <a:gd name="connsiteX38" fmla="*/ 838200 w 6089650"/>
                      <a:gd name="connsiteY38" fmla="*/ 622300 h 3352800"/>
                      <a:gd name="connsiteX39" fmla="*/ 660400 w 6089650"/>
                      <a:gd name="connsiteY39" fmla="*/ 615950 h 3352800"/>
                      <a:gd name="connsiteX40" fmla="*/ 571500 w 6089650"/>
                      <a:gd name="connsiteY40" fmla="*/ 438150 h 3352800"/>
                      <a:gd name="connsiteX41" fmla="*/ 412750 w 6089650"/>
                      <a:gd name="connsiteY41" fmla="*/ 425450 h 3352800"/>
                      <a:gd name="connsiteX42" fmla="*/ 304800 w 6089650"/>
                      <a:gd name="connsiteY42" fmla="*/ 177800 h 3352800"/>
                      <a:gd name="connsiteX43" fmla="*/ 152400 w 6089650"/>
                      <a:gd name="connsiteY43" fmla="*/ 171450 h 3352800"/>
                      <a:gd name="connsiteX44" fmla="*/ 0 w 6089650"/>
                      <a:gd name="connsiteY44" fmla="*/ 0 h 3352800"/>
                      <a:gd name="connsiteX0" fmla="*/ 0 w 6670892"/>
                      <a:gd name="connsiteY0" fmla="*/ 0 h 3352800"/>
                      <a:gd name="connsiteX1" fmla="*/ 44450 w 6670892"/>
                      <a:gd name="connsiteY1" fmla="*/ 3352800 h 3352800"/>
                      <a:gd name="connsiteX2" fmla="*/ 6670892 w 6670892"/>
                      <a:gd name="connsiteY2" fmla="*/ 3335536 h 3352800"/>
                      <a:gd name="connsiteX3" fmla="*/ 6089650 w 6670892"/>
                      <a:gd name="connsiteY3" fmla="*/ 660400 h 3352800"/>
                      <a:gd name="connsiteX4" fmla="*/ 5765800 w 6670892"/>
                      <a:gd name="connsiteY4" fmla="*/ 660400 h 3352800"/>
                      <a:gd name="connsiteX5" fmla="*/ 5645150 w 6670892"/>
                      <a:gd name="connsiteY5" fmla="*/ 673100 h 3352800"/>
                      <a:gd name="connsiteX6" fmla="*/ 5499100 w 6670892"/>
                      <a:gd name="connsiteY6" fmla="*/ 723900 h 3352800"/>
                      <a:gd name="connsiteX7" fmla="*/ 5448300 w 6670892"/>
                      <a:gd name="connsiteY7" fmla="*/ 749300 h 3352800"/>
                      <a:gd name="connsiteX8" fmla="*/ 5340350 w 6670892"/>
                      <a:gd name="connsiteY8" fmla="*/ 812800 h 3352800"/>
                      <a:gd name="connsiteX9" fmla="*/ 5251450 w 6670892"/>
                      <a:gd name="connsiteY9" fmla="*/ 952500 h 3352800"/>
                      <a:gd name="connsiteX10" fmla="*/ 5168900 w 6670892"/>
                      <a:gd name="connsiteY10" fmla="*/ 984250 h 3352800"/>
                      <a:gd name="connsiteX11" fmla="*/ 5124450 w 6670892"/>
                      <a:gd name="connsiteY11" fmla="*/ 990600 h 3352800"/>
                      <a:gd name="connsiteX12" fmla="*/ 5041900 w 6670892"/>
                      <a:gd name="connsiteY12" fmla="*/ 1054100 h 3352800"/>
                      <a:gd name="connsiteX13" fmla="*/ 4972050 w 6670892"/>
                      <a:gd name="connsiteY13" fmla="*/ 1098550 h 3352800"/>
                      <a:gd name="connsiteX14" fmla="*/ 4953000 w 6670892"/>
                      <a:gd name="connsiteY14" fmla="*/ 1130300 h 3352800"/>
                      <a:gd name="connsiteX15" fmla="*/ 4832350 w 6670892"/>
                      <a:gd name="connsiteY15" fmla="*/ 1130300 h 3352800"/>
                      <a:gd name="connsiteX16" fmla="*/ 4692650 w 6670892"/>
                      <a:gd name="connsiteY16" fmla="*/ 1441450 h 3352800"/>
                      <a:gd name="connsiteX17" fmla="*/ 4597400 w 6670892"/>
                      <a:gd name="connsiteY17" fmla="*/ 1441450 h 3352800"/>
                      <a:gd name="connsiteX18" fmla="*/ 4476750 w 6670892"/>
                      <a:gd name="connsiteY18" fmla="*/ 1841500 h 3352800"/>
                      <a:gd name="connsiteX19" fmla="*/ 4384438 w 6670892"/>
                      <a:gd name="connsiteY19" fmla="*/ 1837615 h 3352800"/>
                      <a:gd name="connsiteX20" fmla="*/ 4210050 w 6670892"/>
                      <a:gd name="connsiteY20" fmla="*/ 2133600 h 3352800"/>
                      <a:gd name="connsiteX21" fmla="*/ 4095750 w 6670892"/>
                      <a:gd name="connsiteY21" fmla="*/ 2133600 h 3352800"/>
                      <a:gd name="connsiteX22" fmla="*/ 3905250 w 6670892"/>
                      <a:gd name="connsiteY22" fmla="*/ 2406650 h 3352800"/>
                      <a:gd name="connsiteX23" fmla="*/ 3752850 w 6670892"/>
                      <a:gd name="connsiteY23" fmla="*/ 2406650 h 3352800"/>
                      <a:gd name="connsiteX24" fmla="*/ 3600450 w 6670892"/>
                      <a:gd name="connsiteY24" fmla="*/ 2635250 h 3352800"/>
                      <a:gd name="connsiteX25" fmla="*/ 2736850 w 6670892"/>
                      <a:gd name="connsiteY25" fmla="*/ 2635250 h 3352800"/>
                      <a:gd name="connsiteX26" fmla="*/ 2571750 w 6670892"/>
                      <a:gd name="connsiteY26" fmla="*/ 2413000 h 3352800"/>
                      <a:gd name="connsiteX27" fmla="*/ 2492612 w 6670892"/>
                      <a:gd name="connsiteY27" fmla="*/ 2406650 h 3352800"/>
                      <a:gd name="connsiteX28" fmla="*/ 2317750 w 6670892"/>
                      <a:gd name="connsiteY28" fmla="*/ 2171700 h 3352800"/>
                      <a:gd name="connsiteX29" fmla="*/ 2190750 w 6670892"/>
                      <a:gd name="connsiteY29" fmla="*/ 2165350 h 3352800"/>
                      <a:gd name="connsiteX30" fmla="*/ 2025650 w 6670892"/>
                      <a:gd name="connsiteY30" fmla="*/ 1816100 h 3352800"/>
                      <a:gd name="connsiteX31" fmla="*/ 1924050 w 6670892"/>
                      <a:gd name="connsiteY31" fmla="*/ 1816100 h 3352800"/>
                      <a:gd name="connsiteX32" fmla="*/ 1771650 w 6670892"/>
                      <a:gd name="connsiteY32" fmla="*/ 1454150 h 3352800"/>
                      <a:gd name="connsiteX33" fmla="*/ 1657350 w 6670892"/>
                      <a:gd name="connsiteY33" fmla="*/ 1450264 h 3352800"/>
                      <a:gd name="connsiteX34" fmla="*/ 1409700 w 6670892"/>
                      <a:gd name="connsiteY34" fmla="*/ 1117600 h 3352800"/>
                      <a:gd name="connsiteX35" fmla="*/ 1276350 w 6670892"/>
                      <a:gd name="connsiteY35" fmla="*/ 1123950 h 3352800"/>
                      <a:gd name="connsiteX36" fmla="*/ 1111250 w 6670892"/>
                      <a:gd name="connsiteY36" fmla="*/ 863600 h 3352800"/>
                      <a:gd name="connsiteX37" fmla="*/ 958850 w 6670892"/>
                      <a:gd name="connsiteY37" fmla="*/ 859714 h 3352800"/>
                      <a:gd name="connsiteX38" fmla="*/ 838200 w 6670892"/>
                      <a:gd name="connsiteY38" fmla="*/ 622300 h 3352800"/>
                      <a:gd name="connsiteX39" fmla="*/ 660400 w 6670892"/>
                      <a:gd name="connsiteY39" fmla="*/ 615950 h 3352800"/>
                      <a:gd name="connsiteX40" fmla="*/ 571500 w 6670892"/>
                      <a:gd name="connsiteY40" fmla="*/ 438150 h 3352800"/>
                      <a:gd name="connsiteX41" fmla="*/ 412750 w 6670892"/>
                      <a:gd name="connsiteY41" fmla="*/ 425450 h 3352800"/>
                      <a:gd name="connsiteX42" fmla="*/ 304800 w 6670892"/>
                      <a:gd name="connsiteY42" fmla="*/ 177800 h 3352800"/>
                      <a:gd name="connsiteX43" fmla="*/ 152400 w 6670892"/>
                      <a:gd name="connsiteY43" fmla="*/ 171450 h 3352800"/>
                      <a:gd name="connsiteX44" fmla="*/ 0 w 6670892"/>
                      <a:gd name="connsiteY44" fmla="*/ 0 h 3352800"/>
                      <a:gd name="connsiteX0" fmla="*/ 0 w 6667276"/>
                      <a:gd name="connsiteY0" fmla="*/ 0 h 3352800"/>
                      <a:gd name="connsiteX1" fmla="*/ 44450 w 6667276"/>
                      <a:gd name="connsiteY1" fmla="*/ 3352800 h 3352800"/>
                      <a:gd name="connsiteX2" fmla="*/ 6667276 w 6667276"/>
                      <a:gd name="connsiteY2" fmla="*/ 3342812 h 3352800"/>
                      <a:gd name="connsiteX3" fmla="*/ 6089650 w 6667276"/>
                      <a:gd name="connsiteY3" fmla="*/ 660400 h 3352800"/>
                      <a:gd name="connsiteX4" fmla="*/ 5765800 w 6667276"/>
                      <a:gd name="connsiteY4" fmla="*/ 660400 h 3352800"/>
                      <a:gd name="connsiteX5" fmla="*/ 5645150 w 6667276"/>
                      <a:gd name="connsiteY5" fmla="*/ 673100 h 3352800"/>
                      <a:gd name="connsiteX6" fmla="*/ 5499100 w 6667276"/>
                      <a:gd name="connsiteY6" fmla="*/ 723900 h 3352800"/>
                      <a:gd name="connsiteX7" fmla="*/ 5448300 w 6667276"/>
                      <a:gd name="connsiteY7" fmla="*/ 749300 h 3352800"/>
                      <a:gd name="connsiteX8" fmla="*/ 5340350 w 6667276"/>
                      <a:gd name="connsiteY8" fmla="*/ 812800 h 3352800"/>
                      <a:gd name="connsiteX9" fmla="*/ 5251450 w 6667276"/>
                      <a:gd name="connsiteY9" fmla="*/ 952500 h 3352800"/>
                      <a:gd name="connsiteX10" fmla="*/ 5168900 w 6667276"/>
                      <a:gd name="connsiteY10" fmla="*/ 984250 h 3352800"/>
                      <a:gd name="connsiteX11" fmla="*/ 5124450 w 6667276"/>
                      <a:gd name="connsiteY11" fmla="*/ 990600 h 3352800"/>
                      <a:gd name="connsiteX12" fmla="*/ 5041900 w 6667276"/>
                      <a:gd name="connsiteY12" fmla="*/ 1054100 h 3352800"/>
                      <a:gd name="connsiteX13" fmla="*/ 4972050 w 6667276"/>
                      <a:gd name="connsiteY13" fmla="*/ 1098550 h 3352800"/>
                      <a:gd name="connsiteX14" fmla="*/ 4953000 w 6667276"/>
                      <a:gd name="connsiteY14" fmla="*/ 1130300 h 3352800"/>
                      <a:gd name="connsiteX15" fmla="*/ 4832350 w 6667276"/>
                      <a:gd name="connsiteY15" fmla="*/ 1130300 h 3352800"/>
                      <a:gd name="connsiteX16" fmla="*/ 4692650 w 6667276"/>
                      <a:gd name="connsiteY16" fmla="*/ 1441450 h 3352800"/>
                      <a:gd name="connsiteX17" fmla="*/ 4597400 w 6667276"/>
                      <a:gd name="connsiteY17" fmla="*/ 1441450 h 3352800"/>
                      <a:gd name="connsiteX18" fmla="*/ 4476750 w 6667276"/>
                      <a:gd name="connsiteY18" fmla="*/ 1841500 h 3352800"/>
                      <a:gd name="connsiteX19" fmla="*/ 4384438 w 6667276"/>
                      <a:gd name="connsiteY19" fmla="*/ 1837615 h 3352800"/>
                      <a:gd name="connsiteX20" fmla="*/ 4210050 w 6667276"/>
                      <a:gd name="connsiteY20" fmla="*/ 2133600 h 3352800"/>
                      <a:gd name="connsiteX21" fmla="*/ 4095750 w 6667276"/>
                      <a:gd name="connsiteY21" fmla="*/ 2133600 h 3352800"/>
                      <a:gd name="connsiteX22" fmla="*/ 3905250 w 6667276"/>
                      <a:gd name="connsiteY22" fmla="*/ 2406650 h 3352800"/>
                      <a:gd name="connsiteX23" fmla="*/ 3752850 w 6667276"/>
                      <a:gd name="connsiteY23" fmla="*/ 2406650 h 3352800"/>
                      <a:gd name="connsiteX24" fmla="*/ 3600450 w 6667276"/>
                      <a:gd name="connsiteY24" fmla="*/ 2635250 h 3352800"/>
                      <a:gd name="connsiteX25" fmla="*/ 2736850 w 6667276"/>
                      <a:gd name="connsiteY25" fmla="*/ 2635250 h 3352800"/>
                      <a:gd name="connsiteX26" fmla="*/ 2571750 w 6667276"/>
                      <a:gd name="connsiteY26" fmla="*/ 2413000 h 3352800"/>
                      <a:gd name="connsiteX27" fmla="*/ 2492612 w 6667276"/>
                      <a:gd name="connsiteY27" fmla="*/ 2406650 h 3352800"/>
                      <a:gd name="connsiteX28" fmla="*/ 2317750 w 6667276"/>
                      <a:gd name="connsiteY28" fmla="*/ 2171700 h 3352800"/>
                      <a:gd name="connsiteX29" fmla="*/ 2190750 w 6667276"/>
                      <a:gd name="connsiteY29" fmla="*/ 2165350 h 3352800"/>
                      <a:gd name="connsiteX30" fmla="*/ 2025650 w 6667276"/>
                      <a:gd name="connsiteY30" fmla="*/ 1816100 h 3352800"/>
                      <a:gd name="connsiteX31" fmla="*/ 1924050 w 6667276"/>
                      <a:gd name="connsiteY31" fmla="*/ 1816100 h 3352800"/>
                      <a:gd name="connsiteX32" fmla="*/ 1771650 w 6667276"/>
                      <a:gd name="connsiteY32" fmla="*/ 1454150 h 3352800"/>
                      <a:gd name="connsiteX33" fmla="*/ 1657350 w 6667276"/>
                      <a:gd name="connsiteY33" fmla="*/ 1450264 h 3352800"/>
                      <a:gd name="connsiteX34" fmla="*/ 1409700 w 6667276"/>
                      <a:gd name="connsiteY34" fmla="*/ 1117600 h 3352800"/>
                      <a:gd name="connsiteX35" fmla="*/ 1276350 w 6667276"/>
                      <a:gd name="connsiteY35" fmla="*/ 1123950 h 3352800"/>
                      <a:gd name="connsiteX36" fmla="*/ 1111250 w 6667276"/>
                      <a:gd name="connsiteY36" fmla="*/ 863600 h 3352800"/>
                      <a:gd name="connsiteX37" fmla="*/ 958850 w 6667276"/>
                      <a:gd name="connsiteY37" fmla="*/ 859714 h 3352800"/>
                      <a:gd name="connsiteX38" fmla="*/ 838200 w 6667276"/>
                      <a:gd name="connsiteY38" fmla="*/ 622300 h 3352800"/>
                      <a:gd name="connsiteX39" fmla="*/ 660400 w 6667276"/>
                      <a:gd name="connsiteY39" fmla="*/ 615950 h 3352800"/>
                      <a:gd name="connsiteX40" fmla="*/ 571500 w 6667276"/>
                      <a:gd name="connsiteY40" fmla="*/ 438150 h 3352800"/>
                      <a:gd name="connsiteX41" fmla="*/ 412750 w 6667276"/>
                      <a:gd name="connsiteY41" fmla="*/ 425450 h 3352800"/>
                      <a:gd name="connsiteX42" fmla="*/ 304800 w 6667276"/>
                      <a:gd name="connsiteY42" fmla="*/ 177800 h 3352800"/>
                      <a:gd name="connsiteX43" fmla="*/ 152400 w 6667276"/>
                      <a:gd name="connsiteY43" fmla="*/ 171450 h 3352800"/>
                      <a:gd name="connsiteX44" fmla="*/ 0 w 6667276"/>
                      <a:gd name="connsiteY44" fmla="*/ 0 h 3352800"/>
                      <a:gd name="connsiteX0" fmla="*/ 0 w 6693558"/>
                      <a:gd name="connsiteY0" fmla="*/ 0 h 3352800"/>
                      <a:gd name="connsiteX1" fmla="*/ 44450 w 6693558"/>
                      <a:gd name="connsiteY1" fmla="*/ 3352800 h 3352800"/>
                      <a:gd name="connsiteX2" fmla="*/ 6667276 w 6693558"/>
                      <a:gd name="connsiteY2" fmla="*/ 3342812 h 3352800"/>
                      <a:gd name="connsiteX3" fmla="*/ 6693558 w 6693558"/>
                      <a:gd name="connsiteY3" fmla="*/ 613106 h 3352800"/>
                      <a:gd name="connsiteX4" fmla="*/ 5765800 w 6693558"/>
                      <a:gd name="connsiteY4" fmla="*/ 660400 h 3352800"/>
                      <a:gd name="connsiteX5" fmla="*/ 5645150 w 6693558"/>
                      <a:gd name="connsiteY5" fmla="*/ 673100 h 3352800"/>
                      <a:gd name="connsiteX6" fmla="*/ 5499100 w 6693558"/>
                      <a:gd name="connsiteY6" fmla="*/ 723900 h 3352800"/>
                      <a:gd name="connsiteX7" fmla="*/ 5448300 w 6693558"/>
                      <a:gd name="connsiteY7" fmla="*/ 749300 h 3352800"/>
                      <a:gd name="connsiteX8" fmla="*/ 5340350 w 6693558"/>
                      <a:gd name="connsiteY8" fmla="*/ 812800 h 3352800"/>
                      <a:gd name="connsiteX9" fmla="*/ 5251450 w 6693558"/>
                      <a:gd name="connsiteY9" fmla="*/ 952500 h 3352800"/>
                      <a:gd name="connsiteX10" fmla="*/ 5168900 w 6693558"/>
                      <a:gd name="connsiteY10" fmla="*/ 984250 h 3352800"/>
                      <a:gd name="connsiteX11" fmla="*/ 5124450 w 6693558"/>
                      <a:gd name="connsiteY11" fmla="*/ 990600 h 3352800"/>
                      <a:gd name="connsiteX12" fmla="*/ 5041900 w 6693558"/>
                      <a:gd name="connsiteY12" fmla="*/ 1054100 h 3352800"/>
                      <a:gd name="connsiteX13" fmla="*/ 4972050 w 6693558"/>
                      <a:gd name="connsiteY13" fmla="*/ 1098550 h 3352800"/>
                      <a:gd name="connsiteX14" fmla="*/ 4953000 w 6693558"/>
                      <a:gd name="connsiteY14" fmla="*/ 1130300 h 3352800"/>
                      <a:gd name="connsiteX15" fmla="*/ 4832350 w 6693558"/>
                      <a:gd name="connsiteY15" fmla="*/ 1130300 h 3352800"/>
                      <a:gd name="connsiteX16" fmla="*/ 4692650 w 6693558"/>
                      <a:gd name="connsiteY16" fmla="*/ 1441450 h 3352800"/>
                      <a:gd name="connsiteX17" fmla="*/ 4597400 w 6693558"/>
                      <a:gd name="connsiteY17" fmla="*/ 1441450 h 3352800"/>
                      <a:gd name="connsiteX18" fmla="*/ 4476750 w 6693558"/>
                      <a:gd name="connsiteY18" fmla="*/ 1841500 h 3352800"/>
                      <a:gd name="connsiteX19" fmla="*/ 4384438 w 6693558"/>
                      <a:gd name="connsiteY19" fmla="*/ 1837615 h 3352800"/>
                      <a:gd name="connsiteX20" fmla="*/ 4210050 w 6693558"/>
                      <a:gd name="connsiteY20" fmla="*/ 2133600 h 3352800"/>
                      <a:gd name="connsiteX21" fmla="*/ 4095750 w 6693558"/>
                      <a:gd name="connsiteY21" fmla="*/ 2133600 h 3352800"/>
                      <a:gd name="connsiteX22" fmla="*/ 3905250 w 6693558"/>
                      <a:gd name="connsiteY22" fmla="*/ 2406650 h 3352800"/>
                      <a:gd name="connsiteX23" fmla="*/ 3752850 w 6693558"/>
                      <a:gd name="connsiteY23" fmla="*/ 2406650 h 3352800"/>
                      <a:gd name="connsiteX24" fmla="*/ 3600450 w 6693558"/>
                      <a:gd name="connsiteY24" fmla="*/ 2635250 h 3352800"/>
                      <a:gd name="connsiteX25" fmla="*/ 2736850 w 6693558"/>
                      <a:gd name="connsiteY25" fmla="*/ 2635250 h 3352800"/>
                      <a:gd name="connsiteX26" fmla="*/ 2571750 w 6693558"/>
                      <a:gd name="connsiteY26" fmla="*/ 2413000 h 3352800"/>
                      <a:gd name="connsiteX27" fmla="*/ 2492612 w 6693558"/>
                      <a:gd name="connsiteY27" fmla="*/ 2406650 h 3352800"/>
                      <a:gd name="connsiteX28" fmla="*/ 2317750 w 6693558"/>
                      <a:gd name="connsiteY28" fmla="*/ 2171700 h 3352800"/>
                      <a:gd name="connsiteX29" fmla="*/ 2190750 w 6693558"/>
                      <a:gd name="connsiteY29" fmla="*/ 2165350 h 3352800"/>
                      <a:gd name="connsiteX30" fmla="*/ 2025650 w 6693558"/>
                      <a:gd name="connsiteY30" fmla="*/ 1816100 h 3352800"/>
                      <a:gd name="connsiteX31" fmla="*/ 1924050 w 6693558"/>
                      <a:gd name="connsiteY31" fmla="*/ 1816100 h 3352800"/>
                      <a:gd name="connsiteX32" fmla="*/ 1771650 w 6693558"/>
                      <a:gd name="connsiteY32" fmla="*/ 1454150 h 3352800"/>
                      <a:gd name="connsiteX33" fmla="*/ 1657350 w 6693558"/>
                      <a:gd name="connsiteY33" fmla="*/ 1450264 h 3352800"/>
                      <a:gd name="connsiteX34" fmla="*/ 1409700 w 6693558"/>
                      <a:gd name="connsiteY34" fmla="*/ 1117600 h 3352800"/>
                      <a:gd name="connsiteX35" fmla="*/ 1276350 w 6693558"/>
                      <a:gd name="connsiteY35" fmla="*/ 1123950 h 3352800"/>
                      <a:gd name="connsiteX36" fmla="*/ 1111250 w 6693558"/>
                      <a:gd name="connsiteY36" fmla="*/ 863600 h 3352800"/>
                      <a:gd name="connsiteX37" fmla="*/ 958850 w 6693558"/>
                      <a:gd name="connsiteY37" fmla="*/ 859714 h 3352800"/>
                      <a:gd name="connsiteX38" fmla="*/ 838200 w 6693558"/>
                      <a:gd name="connsiteY38" fmla="*/ 622300 h 3352800"/>
                      <a:gd name="connsiteX39" fmla="*/ 660400 w 6693558"/>
                      <a:gd name="connsiteY39" fmla="*/ 615950 h 3352800"/>
                      <a:gd name="connsiteX40" fmla="*/ 571500 w 6693558"/>
                      <a:gd name="connsiteY40" fmla="*/ 438150 h 3352800"/>
                      <a:gd name="connsiteX41" fmla="*/ 412750 w 6693558"/>
                      <a:gd name="connsiteY41" fmla="*/ 425450 h 3352800"/>
                      <a:gd name="connsiteX42" fmla="*/ 304800 w 6693558"/>
                      <a:gd name="connsiteY42" fmla="*/ 177800 h 3352800"/>
                      <a:gd name="connsiteX43" fmla="*/ 152400 w 6693558"/>
                      <a:gd name="connsiteY43" fmla="*/ 171450 h 3352800"/>
                      <a:gd name="connsiteX44" fmla="*/ 0 w 6693558"/>
                      <a:gd name="connsiteY44" fmla="*/ 0 h 3352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6693558" h="3352800">
                        <a:moveTo>
                          <a:pt x="0" y="0"/>
                        </a:moveTo>
                        <a:lnTo>
                          <a:pt x="44450" y="3352800"/>
                        </a:lnTo>
                        <a:lnTo>
                          <a:pt x="6667276" y="3342812"/>
                        </a:lnTo>
                        <a:lnTo>
                          <a:pt x="6693558" y="613106"/>
                        </a:lnTo>
                        <a:lnTo>
                          <a:pt x="5765800" y="660400"/>
                        </a:lnTo>
                        <a:lnTo>
                          <a:pt x="5645150" y="673100"/>
                        </a:lnTo>
                        <a:lnTo>
                          <a:pt x="5499100" y="723900"/>
                        </a:lnTo>
                        <a:lnTo>
                          <a:pt x="5448300" y="749300"/>
                        </a:lnTo>
                        <a:lnTo>
                          <a:pt x="5340350" y="812800"/>
                        </a:lnTo>
                        <a:lnTo>
                          <a:pt x="5251450" y="952500"/>
                        </a:lnTo>
                        <a:lnTo>
                          <a:pt x="5168900" y="984250"/>
                        </a:lnTo>
                        <a:lnTo>
                          <a:pt x="5124450" y="990600"/>
                        </a:lnTo>
                        <a:lnTo>
                          <a:pt x="5041900" y="1054100"/>
                        </a:lnTo>
                        <a:lnTo>
                          <a:pt x="4972050" y="1098550"/>
                        </a:lnTo>
                        <a:lnTo>
                          <a:pt x="4953000" y="1130300"/>
                        </a:lnTo>
                        <a:lnTo>
                          <a:pt x="4832350" y="1130300"/>
                        </a:lnTo>
                        <a:lnTo>
                          <a:pt x="4692650" y="1441450"/>
                        </a:lnTo>
                        <a:lnTo>
                          <a:pt x="4597400" y="1441450"/>
                        </a:lnTo>
                        <a:lnTo>
                          <a:pt x="4476750" y="1841500"/>
                        </a:lnTo>
                        <a:lnTo>
                          <a:pt x="4384438" y="1837615"/>
                        </a:lnTo>
                        <a:lnTo>
                          <a:pt x="4210050" y="2133600"/>
                        </a:lnTo>
                        <a:lnTo>
                          <a:pt x="4095750" y="2133600"/>
                        </a:lnTo>
                        <a:lnTo>
                          <a:pt x="3905250" y="2406650"/>
                        </a:lnTo>
                        <a:lnTo>
                          <a:pt x="3752850" y="2406650"/>
                        </a:lnTo>
                        <a:lnTo>
                          <a:pt x="3600450" y="2635250"/>
                        </a:lnTo>
                        <a:lnTo>
                          <a:pt x="2736850" y="2635250"/>
                        </a:lnTo>
                        <a:lnTo>
                          <a:pt x="2571750" y="2413000"/>
                        </a:lnTo>
                        <a:lnTo>
                          <a:pt x="2492612" y="2406650"/>
                        </a:lnTo>
                        <a:lnTo>
                          <a:pt x="2317750" y="2171700"/>
                        </a:lnTo>
                        <a:lnTo>
                          <a:pt x="2190750" y="2165350"/>
                        </a:lnTo>
                        <a:lnTo>
                          <a:pt x="2025650" y="1816100"/>
                        </a:lnTo>
                        <a:lnTo>
                          <a:pt x="1924050" y="1816100"/>
                        </a:lnTo>
                        <a:lnTo>
                          <a:pt x="1771650" y="1454150"/>
                        </a:lnTo>
                        <a:lnTo>
                          <a:pt x="1657350" y="1450264"/>
                        </a:lnTo>
                        <a:lnTo>
                          <a:pt x="1409700" y="1117600"/>
                        </a:lnTo>
                        <a:lnTo>
                          <a:pt x="1276350" y="1123950"/>
                        </a:lnTo>
                        <a:lnTo>
                          <a:pt x="1111250" y="863600"/>
                        </a:lnTo>
                        <a:lnTo>
                          <a:pt x="958850" y="859714"/>
                        </a:lnTo>
                        <a:lnTo>
                          <a:pt x="838200" y="622300"/>
                        </a:lnTo>
                        <a:lnTo>
                          <a:pt x="660400" y="615950"/>
                        </a:lnTo>
                        <a:lnTo>
                          <a:pt x="571500" y="438150"/>
                        </a:lnTo>
                        <a:lnTo>
                          <a:pt x="412750" y="425450"/>
                        </a:lnTo>
                        <a:lnTo>
                          <a:pt x="304800" y="177800"/>
                        </a:lnTo>
                        <a:lnTo>
                          <a:pt x="152400" y="1714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DAC6B8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cxnSp>
                <p:nvCxnSpPr>
                  <p:cNvPr id="20" name="Straight Arrow Connector 19">
                    <a:extLst>
                      <a:ext uri="{FF2B5EF4-FFF2-40B4-BE49-F238E27FC236}">
                        <a16:creationId xmlns:a16="http://schemas.microsoft.com/office/drawing/2014/main" id="{971FAB79-4624-534B-214C-AD96D72A49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40040" y="4502491"/>
                    <a:ext cx="271745" cy="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Arrow Connector 20">
                    <a:extLst>
                      <a:ext uri="{FF2B5EF4-FFF2-40B4-BE49-F238E27FC236}">
                        <a16:creationId xmlns:a16="http://schemas.microsoft.com/office/drawing/2014/main" id="{7EFA8E13-9D25-03AF-2DA6-B2A89E7E0D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6676" y="4502491"/>
                    <a:ext cx="271745" cy="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Arrow Connector 21">
                    <a:extLst>
                      <a:ext uri="{FF2B5EF4-FFF2-40B4-BE49-F238E27FC236}">
                        <a16:creationId xmlns:a16="http://schemas.microsoft.com/office/drawing/2014/main" id="{8274334C-2697-CA9F-CF89-83D5276A83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778895" y="4735996"/>
                    <a:ext cx="0" cy="228600"/>
                  </a:xfrm>
                  <a:prstGeom prst="straightConnector1">
                    <a:avLst/>
                  </a:prstGeom>
                  <a:ln w="12700">
                    <a:solidFill>
                      <a:srgbClr val="255095"/>
                    </a:solidFill>
                    <a:headEnd type="stealth"/>
                    <a:tailEnd type="stealt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C3BBDA76-3385-D32F-499F-202F1B44B495}"/>
                      </a:ext>
                    </a:extLst>
                  </p:cNvPr>
                  <p:cNvSpPr txBox="1"/>
                  <p:nvPr/>
                </p:nvSpPr>
                <p:spPr>
                  <a:xfrm>
                    <a:off x="503771" y="4395603"/>
                    <a:ext cx="68284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IN</a:t>
                    </a:r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75513A21-6D11-B009-5236-EC1B204BE495}"/>
                      </a:ext>
                    </a:extLst>
                  </p:cNvPr>
                  <p:cNvSpPr txBox="1"/>
                  <p:nvPr/>
                </p:nvSpPr>
                <p:spPr>
                  <a:xfrm rot="281551">
                    <a:off x="423235" y="3808106"/>
                    <a:ext cx="521801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>
                        <a:solidFill>
                          <a:srgbClr val="0070C0"/>
                        </a:solidFill>
                      </a:rPr>
                      <a:t>Water  Table</a:t>
                    </a:r>
                  </a:p>
                </p:txBody>
              </p:sp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EECA08D9-1BA7-0148-7693-3B0B7E8E5169}"/>
                      </a:ext>
                    </a:extLst>
                  </p:cNvPr>
                  <p:cNvSpPr/>
                  <p:nvPr/>
                </p:nvSpPr>
                <p:spPr>
                  <a:xfrm flipH="1">
                    <a:off x="404383" y="3935043"/>
                    <a:ext cx="794971" cy="196351"/>
                  </a:xfrm>
                  <a:custGeom>
                    <a:avLst/>
                    <a:gdLst>
                      <a:gd name="connsiteX0" fmla="*/ 0 w 741484"/>
                      <a:gd name="connsiteY0" fmla="*/ 284284 h 284284"/>
                      <a:gd name="connsiteX1" fmla="*/ 90854 w 741484"/>
                      <a:gd name="connsiteY1" fmla="*/ 202223 h 284284"/>
                      <a:gd name="connsiteX2" fmla="*/ 199292 w 741484"/>
                      <a:gd name="connsiteY2" fmla="*/ 131884 h 284284"/>
                      <a:gd name="connsiteX3" fmla="*/ 334107 w 741484"/>
                      <a:gd name="connsiteY3" fmla="*/ 73269 h 284284"/>
                      <a:gd name="connsiteX4" fmla="*/ 483577 w 741484"/>
                      <a:gd name="connsiteY4" fmla="*/ 35169 h 284284"/>
                      <a:gd name="connsiteX5" fmla="*/ 741484 w 741484"/>
                      <a:gd name="connsiteY5" fmla="*/ 0 h 2842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1484" h="284284">
                        <a:moveTo>
                          <a:pt x="0" y="284284"/>
                        </a:moveTo>
                        <a:cubicBezTo>
                          <a:pt x="28819" y="255953"/>
                          <a:pt x="57639" y="227623"/>
                          <a:pt x="90854" y="202223"/>
                        </a:cubicBezTo>
                        <a:cubicBezTo>
                          <a:pt x="124069" y="176823"/>
                          <a:pt x="158750" y="153376"/>
                          <a:pt x="199292" y="131884"/>
                        </a:cubicBezTo>
                        <a:cubicBezTo>
                          <a:pt x="239834" y="110392"/>
                          <a:pt x="286726" y="89388"/>
                          <a:pt x="334107" y="73269"/>
                        </a:cubicBezTo>
                        <a:cubicBezTo>
                          <a:pt x="381488" y="57150"/>
                          <a:pt x="415681" y="47380"/>
                          <a:pt x="483577" y="35169"/>
                        </a:cubicBezTo>
                        <a:cubicBezTo>
                          <a:pt x="551473" y="22958"/>
                          <a:pt x="646478" y="11479"/>
                          <a:pt x="741484" y="0"/>
                        </a:cubicBezTo>
                      </a:path>
                    </a:pathLst>
                  </a:custGeom>
                  <a:noFill/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401"/>
                  </a:p>
                </p:txBody>
              </p:sp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2B9E513D-F59B-4A59-97DD-EBDE3B160BD8}"/>
                      </a:ext>
                    </a:extLst>
                  </p:cNvPr>
                  <p:cNvSpPr txBox="1"/>
                  <p:nvPr/>
                </p:nvSpPr>
                <p:spPr>
                  <a:xfrm>
                    <a:off x="2396008" y="4395603"/>
                    <a:ext cx="69526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OUT</a:t>
                    </a:r>
                  </a:p>
                </p:txBody>
              </p:sp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0CD5E137-1BC6-D547-C1CA-744F15D3F88A}"/>
                      </a:ext>
                    </a:extLst>
                  </p:cNvPr>
                  <p:cNvSpPr txBox="1"/>
                  <p:nvPr/>
                </p:nvSpPr>
                <p:spPr>
                  <a:xfrm>
                    <a:off x="1257691" y="4943263"/>
                    <a:ext cx="1018445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Groundwater IN/OUT</a:t>
                    </a:r>
                  </a:p>
                </p:txBody>
              </p:sp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D7355380-BF84-5C1D-91ED-71C067928AC4}"/>
                      </a:ext>
                    </a:extLst>
                  </p:cNvPr>
                  <p:cNvSpPr txBox="1"/>
                  <p:nvPr/>
                </p:nvSpPr>
                <p:spPr>
                  <a:xfrm rot="257413">
                    <a:off x="2715257" y="4157609"/>
                    <a:ext cx="443617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>
                        <a:solidFill>
                          <a:srgbClr val="0070C0"/>
                        </a:solidFill>
                      </a:rPr>
                      <a:t>Water  Table</a:t>
                    </a:r>
                  </a:p>
                </p:txBody>
              </p:sp>
              <p:sp>
                <p:nvSpPr>
                  <p:cNvPr id="29" name="TextBox 40">
                    <a:extLst>
                      <a:ext uri="{FF2B5EF4-FFF2-40B4-BE49-F238E27FC236}">
                        <a16:creationId xmlns:a16="http://schemas.microsoft.com/office/drawing/2014/main" id="{CB77C09D-C603-47F0-44B6-11DB9DCE6131}"/>
                      </a:ext>
                    </a:extLst>
                  </p:cNvPr>
                  <p:cNvSpPr txBox="1"/>
                  <p:nvPr/>
                </p:nvSpPr>
                <p:spPr>
                  <a:xfrm>
                    <a:off x="399367" y="2756160"/>
                    <a:ext cx="2898619" cy="3022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900" b="1" dirty="0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t>Flow-Through Pit Lake</a:t>
                    </a:r>
                  </a:p>
                </p:txBody>
              </p:sp>
              <p:sp>
                <p:nvSpPr>
                  <p:cNvPr id="30" name="TextBox 29">
                    <a:extLst>
                      <a:ext uri="{FF2B5EF4-FFF2-40B4-BE49-F238E27FC236}">
                        <a16:creationId xmlns:a16="http://schemas.microsoft.com/office/drawing/2014/main" id="{75932B28-7CDA-5893-7512-5D7E135046D5}"/>
                      </a:ext>
                    </a:extLst>
                  </p:cNvPr>
                  <p:cNvSpPr txBox="1"/>
                  <p:nvPr/>
                </p:nvSpPr>
                <p:spPr>
                  <a:xfrm>
                    <a:off x="377406" y="2769007"/>
                    <a:ext cx="27764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B</a:t>
                    </a:r>
                  </a:p>
                </p:txBody>
              </p:sp>
              <p:cxnSp>
                <p:nvCxnSpPr>
                  <p:cNvPr id="31" name="Straight Arrow Connector 30">
                    <a:extLst>
                      <a:ext uri="{FF2B5EF4-FFF2-40B4-BE49-F238E27FC236}">
                        <a16:creationId xmlns:a16="http://schemas.microsoft.com/office/drawing/2014/main" id="{02C2D118-D84D-E2B4-FC6E-B4483CDA00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3222" y="3716144"/>
                    <a:ext cx="0" cy="274319"/>
                  </a:xfrm>
                  <a:prstGeom prst="straightConnector1">
                    <a:avLst/>
                  </a:prstGeom>
                  <a:ln w="19050">
                    <a:solidFill>
                      <a:srgbClr val="00B0F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Arrow Connector 31">
                    <a:extLst>
                      <a:ext uri="{FF2B5EF4-FFF2-40B4-BE49-F238E27FC236}">
                        <a16:creationId xmlns:a16="http://schemas.microsoft.com/office/drawing/2014/main" id="{EDFE534E-49EC-C0B7-9269-89B6BC32EF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88173" y="3807163"/>
                    <a:ext cx="0" cy="274319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4FBD07A1-E040-A098-E54F-1868DB3575E7}"/>
                      </a:ext>
                    </a:extLst>
                  </p:cNvPr>
                  <p:cNvSpPr txBox="1"/>
                  <p:nvPr/>
                </p:nvSpPr>
                <p:spPr>
                  <a:xfrm>
                    <a:off x="1269976" y="3655963"/>
                    <a:ext cx="636713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700" b="1" dirty="0"/>
                      <a:t>Evaporation</a:t>
                    </a:r>
                  </a:p>
                </p:txBody>
              </p:sp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1392FF37-F80D-9380-758E-AA12B5D612E3}"/>
                      </a:ext>
                    </a:extLst>
                  </p:cNvPr>
                  <p:cNvSpPr txBox="1"/>
                  <p:nvPr/>
                </p:nvSpPr>
                <p:spPr>
                  <a:xfrm rot="2704414">
                    <a:off x="741437" y="3504350"/>
                    <a:ext cx="450541" cy="200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Runoff</a:t>
                    </a:r>
                  </a:p>
                </p:txBody>
              </p:sp>
              <p:cxnSp>
                <p:nvCxnSpPr>
                  <p:cNvPr id="35" name="Straight Arrow Connector 34">
                    <a:extLst>
                      <a:ext uri="{FF2B5EF4-FFF2-40B4-BE49-F238E27FC236}">
                        <a16:creationId xmlns:a16="http://schemas.microsoft.com/office/drawing/2014/main" id="{F1E90786-6EC8-7084-F629-010D0F630E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24439" y="3581825"/>
                    <a:ext cx="205333" cy="205537"/>
                  </a:xfrm>
                  <a:prstGeom prst="straightConnector1">
                    <a:avLst/>
                  </a:prstGeom>
                  <a:ln w="1905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TextBox 40">
                    <a:extLst>
                      <a:ext uri="{FF2B5EF4-FFF2-40B4-BE49-F238E27FC236}">
                        <a16:creationId xmlns:a16="http://schemas.microsoft.com/office/drawing/2014/main" id="{847DF7D1-1A25-E9E6-56D5-3674BABE4ED7}"/>
                      </a:ext>
                    </a:extLst>
                  </p:cNvPr>
                  <p:cNvSpPr txBox="1"/>
                  <p:nvPr/>
                </p:nvSpPr>
                <p:spPr>
                  <a:xfrm>
                    <a:off x="1088327" y="3120508"/>
                    <a:ext cx="468430" cy="18419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fld id="{8502616A-0F0B-450E-990C-3C375F74D340}" type="TxLink">
                      <a:rPr lang="en-US" sz="800" b="1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pPr algn="ctr"/>
                      <a:t>Climate</a:t>
                    </a:fld>
                    <a:endParaRPr lang="en-US" sz="800" b="1" dirty="0">
                      <a:ln w="3175">
                        <a:noFill/>
                      </a:ln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" name="Right Brace 36">
                    <a:extLst>
                      <a:ext uri="{FF2B5EF4-FFF2-40B4-BE49-F238E27FC236}">
                        <a16:creationId xmlns:a16="http://schemas.microsoft.com/office/drawing/2014/main" id="{3EE69A98-C7A2-103C-F884-1AB5B851985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217222" y="2916835"/>
                    <a:ext cx="225119" cy="1018430"/>
                  </a:xfrm>
                  <a:prstGeom prst="rightBrace">
                    <a:avLst>
                      <a:gd name="adj1" fmla="val 24789"/>
                      <a:gd name="adj2" fmla="val 49050"/>
                    </a:avLst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467"/>
                  </a:p>
                </p:txBody>
              </p:sp>
              <p:sp>
                <p:nvSpPr>
                  <p:cNvPr id="38" name="TextBox 40">
                    <a:extLst>
                      <a:ext uri="{FF2B5EF4-FFF2-40B4-BE49-F238E27FC236}">
                        <a16:creationId xmlns:a16="http://schemas.microsoft.com/office/drawing/2014/main" id="{A70432E2-92C0-3113-739C-9FB9B7A84ED9}"/>
                      </a:ext>
                    </a:extLst>
                  </p:cNvPr>
                  <p:cNvSpPr txBox="1"/>
                  <p:nvPr/>
                </p:nvSpPr>
                <p:spPr>
                  <a:xfrm>
                    <a:off x="1784890" y="3120507"/>
                    <a:ext cx="737442" cy="18996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>
                    <a:defPPr>
                      <a:defRPr lang="en-US"/>
                    </a:defPPr>
                    <a:lvl1pPr marL="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fld id="{A6D02303-3298-4434-B4EC-3807F8222E6F}" type="TxLink">
                      <a:rPr lang="en-US" sz="800" b="1">
                        <a:ln w="3175">
                          <a:noFill/>
                        </a:ln>
                        <a:solidFill>
                          <a:srgbClr val="000000"/>
                        </a:solidFill>
                        <a:latin typeface="Arial"/>
                        <a:cs typeface="Arial"/>
                      </a:rPr>
                      <a:pPr algn="ctr"/>
                      <a:t>Net Pumping</a:t>
                    </a:fld>
                    <a:endParaRPr lang="en-US" sz="800" b="1" dirty="0">
                      <a:ln w="3175">
                        <a:noFill/>
                      </a:ln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" name="Right Brace 38">
                    <a:extLst>
                      <a:ext uri="{FF2B5EF4-FFF2-40B4-BE49-F238E27FC236}">
                        <a16:creationId xmlns:a16="http://schemas.microsoft.com/office/drawing/2014/main" id="{D5C70B56-82C6-23BC-AD57-1CD71D4D2C9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2047477" y="3169624"/>
                    <a:ext cx="225119" cy="512852"/>
                  </a:xfrm>
                  <a:prstGeom prst="rightBrace">
                    <a:avLst>
                      <a:gd name="adj1" fmla="val 24789"/>
                      <a:gd name="adj2" fmla="val 49050"/>
                    </a:avLst>
                  </a:prstGeom>
                  <a:ln w="1270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/>
                    <a:endParaRPr lang="en-US" sz="1467"/>
                  </a:p>
                </p:txBody>
              </p:sp>
              <p:cxnSp>
                <p:nvCxnSpPr>
                  <p:cNvPr id="40" name="Straight Arrow Connector 39">
                    <a:extLst>
                      <a:ext uri="{FF2B5EF4-FFF2-40B4-BE49-F238E27FC236}">
                        <a16:creationId xmlns:a16="http://schemas.microsoft.com/office/drawing/2014/main" id="{D26E0155-5D5D-5B60-82D4-60471875D0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49735" y="3775412"/>
                    <a:ext cx="0" cy="301481"/>
                  </a:xfrm>
                  <a:prstGeom prst="straightConnector1">
                    <a:avLst/>
                  </a:prstGeom>
                  <a:ln w="19050">
                    <a:solidFill>
                      <a:srgbClr val="4B3A2B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29797AD3-94E7-EAA1-E070-2466AA1BFC0E}"/>
                      </a:ext>
                    </a:extLst>
                  </p:cNvPr>
                  <p:cNvSpPr txBox="1"/>
                  <p:nvPr/>
                </p:nvSpPr>
                <p:spPr>
                  <a:xfrm>
                    <a:off x="1903609" y="3413926"/>
                    <a:ext cx="496910" cy="4154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700" b="1" dirty="0"/>
                      <a:t>Pumped Water IN/OUT</a:t>
                    </a:r>
                  </a:p>
                </p:txBody>
              </p:sp>
            </p:grp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74E7E48-1F84-74D8-475A-73D8CCF1D186}"/>
                  </a:ext>
                </a:extLst>
              </p:cNvPr>
              <p:cNvSpPr txBox="1"/>
              <p:nvPr/>
            </p:nvSpPr>
            <p:spPr>
              <a:xfrm>
                <a:off x="3969236" y="988811"/>
                <a:ext cx="66396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 dirty="0"/>
                  <a:t>Precipitation</a:t>
                </a:r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88ABAB7-C62C-3000-F3FB-30CD0478E660}"/>
                </a:ext>
              </a:extLst>
            </p:cNvPr>
            <p:cNvSpPr/>
            <p:nvPr/>
          </p:nvSpPr>
          <p:spPr>
            <a:xfrm>
              <a:off x="5331470" y="1585265"/>
              <a:ext cx="930451" cy="192405"/>
            </a:xfrm>
            <a:custGeom>
              <a:avLst/>
              <a:gdLst>
                <a:gd name="connsiteX0" fmla="*/ 0 w 900650"/>
                <a:gd name="connsiteY0" fmla="*/ 0 h 192505"/>
                <a:gd name="connsiteX1" fmla="*/ 900650 w 900650"/>
                <a:gd name="connsiteY1" fmla="*/ 192505 h 192505"/>
                <a:gd name="connsiteX2" fmla="*/ 900650 w 900650"/>
                <a:gd name="connsiteY2" fmla="*/ 192505 h 192505"/>
                <a:gd name="connsiteX0" fmla="*/ 0 w 900650"/>
                <a:gd name="connsiteY0" fmla="*/ 0 h 192505"/>
                <a:gd name="connsiteX1" fmla="*/ 900650 w 900650"/>
                <a:gd name="connsiteY1" fmla="*/ 192505 h 192505"/>
                <a:gd name="connsiteX2" fmla="*/ 900650 w 900650"/>
                <a:gd name="connsiteY2" fmla="*/ 192505 h 192505"/>
                <a:gd name="connsiteX0" fmla="*/ 0 w 900650"/>
                <a:gd name="connsiteY0" fmla="*/ 0 h 192505"/>
                <a:gd name="connsiteX1" fmla="*/ 900650 w 900650"/>
                <a:gd name="connsiteY1" fmla="*/ 192505 h 192505"/>
                <a:gd name="connsiteX2" fmla="*/ 900650 w 900650"/>
                <a:gd name="connsiteY2" fmla="*/ 192505 h 19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650" h="192505">
                  <a:moveTo>
                    <a:pt x="0" y="0"/>
                  </a:moveTo>
                  <a:cubicBezTo>
                    <a:pt x="307094" y="194865"/>
                    <a:pt x="566048" y="169609"/>
                    <a:pt x="900650" y="192505"/>
                  </a:cubicBezTo>
                  <a:lnTo>
                    <a:pt x="900650" y="192505"/>
                  </a:ln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193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5A2E9-BB0C-5F2D-BC5E-D78FBEC71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Calibration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F1466-3623-B615-19A3-8FC7FE0BD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2112"/>
            <a:ext cx="11865936" cy="5521197"/>
          </a:xfrm>
        </p:spPr>
        <p:txBody>
          <a:bodyPr>
            <a:normAutofit/>
          </a:bodyPr>
          <a:lstStyle/>
          <a:p>
            <a:r>
              <a:rPr lang="en-US" sz="2000" dirty="0"/>
              <a:t>Matching simulated quantities to measured data by adjusting variables in model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Variables adjusted include:</a:t>
            </a:r>
          </a:p>
          <a:p>
            <a:pPr lvl="1"/>
            <a:r>
              <a:rPr lang="en-US" sz="2000" dirty="0"/>
              <a:t>Hydraulic conductivity (K)</a:t>
            </a:r>
          </a:p>
          <a:p>
            <a:pPr lvl="1"/>
            <a:r>
              <a:rPr lang="en-US" sz="2000" dirty="0"/>
              <a:t>Specific storage (S</a:t>
            </a:r>
            <a:r>
              <a:rPr lang="en-US" sz="2000" baseline="-25000" dirty="0"/>
              <a:t>s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Recharge / Discharge (W)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000" dirty="0"/>
              <a:t>Better fit between simulated and measured data implies model results approximate reality</a:t>
            </a:r>
          </a:p>
          <a:p>
            <a:pPr marL="457200" lvl="1" indent="0">
              <a:buNone/>
            </a:pP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D8B8DA3-78C8-551B-7295-E69DFBB098D3}"/>
                  </a:ext>
                </a:extLst>
              </p:cNvPr>
              <p:cNvSpPr txBox="1"/>
              <p:nvPr/>
            </p:nvSpPr>
            <p:spPr>
              <a:xfrm>
                <a:off x="3024331" y="1730364"/>
                <a:ext cx="5554854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𝑧𝑧</m:t>
                              </m:r>
                            </m:sub>
                          </m:sSub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𝑧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𝑊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D8B8DA3-78C8-551B-7295-E69DFBB098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331" y="1730364"/>
                <a:ext cx="5554854" cy="6223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58A44736-4758-8B75-FBA5-231052323A44}"/>
              </a:ext>
            </a:extLst>
          </p:cNvPr>
          <p:cNvSpPr/>
          <p:nvPr/>
        </p:nvSpPr>
        <p:spPr>
          <a:xfrm>
            <a:off x="3476847" y="1881963"/>
            <a:ext cx="382772" cy="329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BBEF18-B355-1CB1-1D08-5476A9E94385}"/>
              </a:ext>
            </a:extLst>
          </p:cNvPr>
          <p:cNvSpPr/>
          <p:nvPr/>
        </p:nvSpPr>
        <p:spPr>
          <a:xfrm>
            <a:off x="4979582" y="1884706"/>
            <a:ext cx="382772" cy="329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E9A989-2F68-57E0-327C-4A3C7DF9967D}"/>
              </a:ext>
            </a:extLst>
          </p:cNvPr>
          <p:cNvSpPr/>
          <p:nvPr/>
        </p:nvSpPr>
        <p:spPr>
          <a:xfrm>
            <a:off x="6446876" y="1894055"/>
            <a:ext cx="382772" cy="329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C2235A-9CF6-E3D9-F30A-941F3A44320A}"/>
              </a:ext>
            </a:extLst>
          </p:cNvPr>
          <p:cNvSpPr/>
          <p:nvPr/>
        </p:nvSpPr>
        <p:spPr>
          <a:xfrm>
            <a:off x="7478236" y="1876734"/>
            <a:ext cx="274320" cy="329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2A0899-BD9D-36E1-45D1-2D97F1ED267E}"/>
              </a:ext>
            </a:extLst>
          </p:cNvPr>
          <p:cNvSpPr/>
          <p:nvPr/>
        </p:nvSpPr>
        <p:spPr>
          <a:xfrm>
            <a:off x="7992144" y="1912175"/>
            <a:ext cx="274320" cy="329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3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2CB6D-F320-AA9D-DCC2-5254DE63D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Groundwater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5013C-EAEB-22ED-7856-509DE6C72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596" y="1185603"/>
            <a:ext cx="4691031" cy="2048377"/>
          </a:xfrm>
        </p:spPr>
        <p:txBody>
          <a:bodyPr>
            <a:noAutofit/>
          </a:bodyPr>
          <a:lstStyle/>
          <a:p>
            <a:r>
              <a:rPr lang="en-US" sz="2000" dirty="0"/>
              <a:t>Simplified representation of a physical groundwater system</a:t>
            </a:r>
          </a:p>
          <a:p>
            <a:r>
              <a:rPr lang="en-US" sz="2000" dirty="0"/>
              <a:t>Level of detail depends on model </a:t>
            </a:r>
            <a:r>
              <a:rPr lang="en-US" sz="2000" u="sng" dirty="0"/>
              <a:t>purpose</a:t>
            </a:r>
          </a:p>
          <a:p>
            <a:r>
              <a:rPr lang="en-ZA" sz="2000" dirty="0"/>
              <a:t>Purpose of model should not be to “build a model”</a:t>
            </a:r>
          </a:p>
        </p:txBody>
      </p:sp>
      <p:pic>
        <p:nvPicPr>
          <p:cNvPr id="1026" name="Picture 2" descr="Water | Free Full-Text | Groundwater Modeling as an Alternative Approach to  Limited Data in the Northeastern Part of Mt. Hermon (Syria), to Develop a  Preliminary Water Budget">
            <a:extLst>
              <a:ext uri="{FF2B5EF4-FFF2-40B4-BE49-F238E27FC236}">
                <a16:creationId xmlns:a16="http://schemas.microsoft.com/office/drawing/2014/main" id="{1EEF86FD-A61A-5642-3C26-61592C3395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t="2530" r="2156" b="2706"/>
          <a:stretch/>
        </p:blipFill>
        <p:spPr bwMode="auto">
          <a:xfrm>
            <a:off x="5160220" y="1134035"/>
            <a:ext cx="6949440" cy="550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8386900-868E-D1D2-FCA5-A809E8332D69}"/>
              </a:ext>
            </a:extLst>
          </p:cNvPr>
          <p:cNvGrpSpPr/>
          <p:nvPr/>
        </p:nvGrpSpPr>
        <p:grpSpPr>
          <a:xfrm>
            <a:off x="253379" y="3254038"/>
            <a:ext cx="4937760" cy="3200400"/>
            <a:chOff x="253380" y="3644563"/>
            <a:chExt cx="4784729" cy="30587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D8683C-B093-A3CD-B915-DCB6C0321C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9715"/>
            <a:stretch/>
          </p:blipFill>
          <p:spPr>
            <a:xfrm>
              <a:off x="457200" y="3797559"/>
              <a:ext cx="4248238" cy="277075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FDDBB20-D03F-0EEA-703E-A131280FC83E}"/>
                </a:ext>
              </a:extLst>
            </p:cNvPr>
            <p:cNvSpPr/>
            <p:nvPr/>
          </p:nvSpPr>
          <p:spPr>
            <a:xfrm rot="20648698">
              <a:off x="544171" y="3644563"/>
              <a:ext cx="2436823" cy="4803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88E40E-CC44-F5EE-1474-4B0CA0711B47}"/>
                </a:ext>
              </a:extLst>
            </p:cNvPr>
            <p:cNvSpPr/>
            <p:nvPr/>
          </p:nvSpPr>
          <p:spPr>
            <a:xfrm rot="1361451">
              <a:off x="2601286" y="3701047"/>
              <a:ext cx="2436823" cy="406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5ED35D5-1F89-8D4E-6BAA-7C469F305E51}"/>
                </a:ext>
              </a:extLst>
            </p:cNvPr>
            <p:cNvSpPr/>
            <p:nvPr/>
          </p:nvSpPr>
          <p:spPr>
            <a:xfrm rot="21395902">
              <a:off x="3241821" y="6208802"/>
              <a:ext cx="1451779" cy="406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B2318BC-9B60-2E2E-4AA2-9AC0B073FB90}"/>
                </a:ext>
              </a:extLst>
            </p:cNvPr>
            <p:cNvSpPr/>
            <p:nvPr/>
          </p:nvSpPr>
          <p:spPr>
            <a:xfrm>
              <a:off x="253380" y="6471872"/>
              <a:ext cx="1734040" cy="231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090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2DDAEF-BCF3-F2BB-FD91-854DD8619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/>
            <a:r>
              <a:rPr lang="en-US" sz="4500" dirty="0"/>
              <a:t>Model Calibration:</a:t>
            </a:r>
            <a:br>
              <a:rPr lang="en-US" sz="4500" dirty="0"/>
            </a:br>
            <a:br>
              <a:rPr lang="en-US" sz="4500" dirty="0"/>
            </a:br>
            <a:r>
              <a:rPr lang="en-US" sz="4500" dirty="0"/>
              <a:t>Types of Measured Data</a:t>
            </a:r>
          </a:p>
        </p:txBody>
      </p:sp>
    </p:spTree>
    <p:extLst>
      <p:ext uri="{BB962C8B-B14F-4D97-AF65-F5344CB8AC3E}">
        <p14:creationId xmlns:p14="http://schemas.microsoft.com/office/powerpoint/2010/main" val="2746650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CB8DA-8DE8-41AD-A14C-11550188D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Observations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6654ED7-E8BB-4778-BB82-9128EDB31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179095"/>
            <a:ext cx="6328611" cy="5134619"/>
          </a:xfrm>
        </p:spPr>
        <p:txBody>
          <a:bodyPr>
            <a:normAutofit/>
          </a:bodyPr>
          <a:lstStyle/>
          <a:p>
            <a:r>
              <a:rPr lang="en-US" sz="2000" dirty="0"/>
              <a:t>Water-level altitudes in evapotranspiration (ET) areas</a:t>
            </a:r>
          </a:p>
          <a:p>
            <a:pPr lvl="1"/>
            <a:r>
              <a:rPr lang="en-US" sz="2000" dirty="0"/>
              <a:t>Measured WL assumed equal to land surface</a:t>
            </a:r>
          </a:p>
          <a:p>
            <a:pPr lvl="1"/>
            <a:r>
              <a:rPr lang="en-US" sz="2000" dirty="0"/>
              <a:t>Specify ET rate in model 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Discharge rate in playas</a:t>
            </a:r>
          </a:p>
          <a:p>
            <a:pPr lvl="1"/>
            <a:r>
              <a:rPr lang="en-US" sz="2000" dirty="0"/>
              <a:t>Monitor discharge rate (actual rate uncertain)</a:t>
            </a:r>
          </a:p>
          <a:p>
            <a:pPr lvl="1"/>
            <a:r>
              <a:rPr lang="en-US" sz="2000" dirty="0"/>
              <a:t>Specify WL as equal to land surface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Water-level altitudes in wells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Spring-pool altitudes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Land-surface altitudes</a:t>
            </a:r>
          </a:p>
          <a:p>
            <a:pPr lvl="1"/>
            <a:endParaRPr lang="en-US" sz="2000" dirty="0"/>
          </a:p>
        </p:txBody>
      </p:sp>
      <p:pic>
        <p:nvPicPr>
          <p:cNvPr id="3" name="Background">
            <a:extLst>
              <a:ext uri="{FF2B5EF4-FFF2-40B4-BE49-F238E27FC236}">
                <a16:creationId xmlns:a16="http://schemas.microsoft.com/office/drawing/2014/main" id="{436C00F2-A5D5-4625-89D1-F20A4D1F8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863" y="0"/>
            <a:ext cx="5215180" cy="6858000"/>
          </a:xfrm>
          <a:prstGeom prst="rect">
            <a:avLst/>
          </a:prstGeom>
        </p:spPr>
      </p:pic>
      <p:pic>
        <p:nvPicPr>
          <p:cNvPr id="15" name="ET">
            <a:extLst>
              <a:ext uri="{FF2B5EF4-FFF2-40B4-BE49-F238E27FC236}">
                <a16:creationId xmlns:a16="http://schemas.microsoft.com/office/drawing/2014/main" id="{26ABEDB1-F01F-404E-9A89-D0AAE314F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863" y="0"/>
            <a:ext cx="5215180" cy="6858000"/>
          </a:xfrm>
          <a:prstGeom prst="rect">
            <a:avLst/>
          </a:prstGeom>
        </p:spPr>
      </p:pic>
      <p:pic>
        <p:nvPicPr>
          <p:cNvPr id="16" name="CHD">
            <a:extLst>
              <a:ext uri="{FF2B5EF4-FFF2-40B4-BE49-F238E27FC236}">
                <a16:creationId xmlns:a16="http://schemas.microsoft.com/office/drawing/2014/main" id="{BA3CD1EF-BC2E-4CF8-A42C-6E38079B80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2863" y="0"/>
            <a:ext cx="5215180" cy="6858000"/>
          </a:xfrm>
          <a:prstGeom prst="rect">
            <a:avLst/>
          </a:prstGeom>
        </p:spPr>
      </p:pic>
      <p:pic>
        <p:nvPicPr>
          <p:cNvPr id="17" name="Wells">
            <a:extLst>
              <a:ext uri="{FF2B5EF4-FFF2-40B4-BE49-F238E27FC236}">
                <a16:creationId xmlns:a16="http://schemas.microsoft.com/office/drawing/2014/main" id="{7B14E06C-3055-4F47-B1FF-53022A0355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2863" y="0"/>
            <a:ext cx="5215180" cy="6858000"/>
          </a:xfrm>
          <a:prstGeom prst="rect">
            <a:avLst/>
          </a:prstGeom>
        </p:spPr>
      </p:pic>
      <p:pic>
        <p:nvPicPr>
          <p:cNvPr id="18" name="SpringQ" hidden="1">
            <a:extLst>
              <a:ext uri="{FF2B5EF4-FFF2-40B4-BE49-F238E27FC236}">
                <a16:creationId xmlns:a16="http://schemas.microsoft.com/office/drawing/2014/main" id="{47212EB8-F0B6-49FE-B5A4-231E3C69F9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2820" y="0"/>
            <a:ext cx="5215180" cy="6858000"/>
          </a:xfrm>
          <a:prstGeom prst="rect">
            <a:avLst/>
          </a:prstGeom>
        </p:spPr>
      </p:pic>
      <p:pic>
        <p:nvPicPr>
          <p:cNvPr id="19" name="SpringWL">
            <a:extLst>
              <a:ext uri="{FF2B5EF4-FFF2-40B4-BE49-F238E27FC236}">
                <a16:creationId xmlns:a16="http://schemas.microsoft.com/office/drawing/2014/main" id="{0B4B9CA4-6AA8-42F2-B57F-164F193CF8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2863" y="0"/>
            <a:ext cx="521518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3725E2-053D-4975-83A3-2C837BB76D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84174" y="6539413"/>
            <a:ext cx="1060804" cy="25527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E6839653-42DA-4FE6-BE89-FF10CBBA4A10}"/>
              </a:ext>
            </a:extLst>
          </p:cNvPr>
          <p:cNvSpPr/>
          <p:nvPr/>
        </p:nvSpPr>
        <p:spPr>
          <a:xfrm>
            <a:off x="8996756" y="4212772"/>
            <a:ext cx="137160" cy="13716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3D0A6E-C767-4786-97EE-3E890088E673}"/>
              </a:ext>
            </a:extLst>
          </p:cNvPr>
          <p:cNvSpPr txBox="1"/>
          <p:nvPr/>
        </p:nvSpPr>
        <p:spPr>
          <a:xfrm>
            <a:off x="9012618" y="3912020"/>
            <a:ext cx="125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Devils Hole</a:t>
            </a:r>
          </a:p>
        </p:txBody>
      </p:sp>
      <p:sp>
        <p:nvSpPr>
          <p:cNvPr id="6" name="Text Box 81">
            <a:extLst>
              <a:ext uri="{FF2B5EF4-FFF2-40B4-BE49-F238E27FC236}">
                <a16:creationId xmlns:a16="http://schemas.microsoft.com/office/drawing/2014/main" id="{FBE527B2-5AEE-9BDB-2017-0BE763B97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30780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46)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5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7FB2AA-A2F4-4E79-BB9E-230B26342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777" y="18117"/>
            <a:ext cx="5500223" cy="68777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1FF476-E7D4-4746-BA43-389E8F59E6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58"/>
          <a:stretch/>
        </p:blipFill>
        <p:spPr>
          <a:xfrm>
            <a:off x="6671778" y="18116"/>
            <a:ext cx="5500222" cy="68596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62BF5D-872C-42AC-A119-7645C843F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429DF-F24B-4E8A-BC19-1FB6ED7E4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Vertical water-level differences</a:t>
            </a:r>
          </a:p>
          <a:p>
            <a:pPr lvl="1"/>
            <a:r>
              <a:rPr lang="en-US" sz="2400" dirty="0"/>
              <a:t>Constrain vertical gradients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r>
              <a:rPr lang="en-US" sz="2400" dirty="0"/>
              <a:t>Lateral water-level differences</a:t>
            </a:r>
          </a:p>
          <a:p>
            <a:pPr lvl="1"/>
            <a:r>
              <a:rPr lang="en-US" sz="2400" dirty="0"/>
              <a:t>Well-to-well</a:t>
            </a:r>
          </a:p>
          <a:p>
            <a:pPr lvl="1"/>
            <a:r>
              <a:rPr lang="en-US" sz="2400" dirty="0"/>
              <a:t>Well-to-spring pool</a:t>
            </a:r>
          </a:p>
          <a:p>
            <a:pPr lvl="1"/>
            <a:r>
              <a:rPr lang="en-US" sz="2400" dirty="0"/>
              <a:t>Constrain lateral gradients</a:t>
            </a:r>
          </a:p>
          <a:p>
            <a:pPr lvl="1"/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43BD74-CF27-4FE4-932E-C40B40530F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777" y="6582955"/>
            <a:ext cx="1060804" cy="255274"/>
          </a:xfrm>
          <a:prstGeom prst="rect">
            <a:avLst/>
          </a:prstGeom>
        </p:spPr>
      </p:pic>
      <p:sp>
        <p:nvSpPr>
          <p:cNvPr id="4" name="Text Box 81">
            <a:extLst>
              <a:ext uri="{FF2B5EF4-FFF2-40B4-BE49-F238E27FC236}">
                <a16:creationId xmlns:a16="http://schemas.microsoft.com/office/drawing/2014/main" id="{F48A3615-4A54-08C3-45F8-B53C456CA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311816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49)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82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F165-202B-482D-8FD4-E41D59AF4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Observations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2C48512-10C2-4E23-A96F-FC49362D8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Capture from ET areas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Capture from springs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Water-level declines in wells</a:t>
            </a:r>
          </a:p>
        </p:txBody>
      </p:sp>
      <p:pic>
        <p:nvPicPr>
          <p:cNvPr id="3" name="Backgrouund">
            <a:extLst>
              <a:ext uri="{FF2B5EF4-FFF2-40B4-BE49-F238E27FC236}">
                <a16:creationId xmlns:a16="http://schemas.microsoft.com/office/drawing/2014/main" id="{8CCC5625-E930-4972-B1CF-7A18C2DF6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3101" y="0"/>
            <a:ext cx="5531652" cy="6858000"/>
          </a:xfrm>
          <a:prstGeom prst="rect">
            <a:avLst/>
          </a:prstGeom>
        </p:spPr>
      </p:pic>
      <p:pic>
        <p:nvPicPr>
          <p:cNvPr id="6" name="ET">
            <a:extLst>
              <a:ext uri="{FF2B5EF4-FFF2-40B4-BE49-F238E27FC236}">
                <a16:creationId xmlns:a16="http://schemas.microsoft.com/office/drawing/2014/main" id="{DBE59ED2-3222-4454-A468-54594C9BB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965" y="0"/>
            <a:ext cx="5531652" cy="6858000"/>
          </a:xfrm>
          <a:prstGeom prst="rect">
            <a:avLst/>
          </a:prstGeom>
        </p:spPr>
      </p:pic>
      <p:pic>
        <p:nvPicPr>
          <p:cNvPr id="7" name="Springs">
            <a:extLst>
              <a:ext uri="{FF2B5EF4-FFF2-40B4-BE49-F238E27FC236}">
                <a16:creationId xmlns:a16="http://schemas.microsoft.com/office/drawing/2014/main" id="{F26AFF09-D126-42AF-B81F-785625EB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966" y="0"/>
            <a:ext cx="5531652" cy="6858000"/>
          </a:xfrm>
          <a:prstGeom prst="rect">
            <a:avLst/>
          </a:prstGeom>
        </p:spPr>
      </p:pic>
      <p:pic>
        <p:nvPicPr>
          <p:cNvPr id="8" name="Obs Well">
            <a:extLst>
              <a:ext uri="{FF2B5EF4-FFF2-40B4-BE49-F238E27FC236}">
                <a16:creationId xmlns:a16="http://schemas.microsoft.com/office/drawing/2014/main" id="{7239F83F-CCFF-4EA1-B51C-2C7529AD7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0966" y="0"/>
            <a:ext cx="5540981" cy="6858000"/>
          </a:xfrm>
          <a:prstGeom prst="rect">
            <a:avLst/>
          </a:prstGeom>
        </p:spPr>
      </p:pic>
      <p:pic>
        <p:nvPicPr>
          <p:cNvPr id="15" name="Scale">
            <a:extLst>
              <a:ext uri="{FF2B5EF4-FFF2-40B4-BE49-F238E27FC236}">
                <a16:creationId xmlns:a16="http://schemas.microsoft.com/office/drawing/2014/main" id="{1E295DDB-D8DF-43C6-AA15-D7EC48B77B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65736" y="6559001"/>
            <a:ext cx="1060804" cy="255274"/>
          </a:xfrm>
          <a:prstGeom prst="rect">
            <a:avLst/>
          </a:prstGeom>
        </p:spPr>
      </p:pic>
      <p:sp>
        <p:nvSpPr>
          <p:cNvPr id="4" name="Text Box 81">
            <a:extLst>
              <a:ext uri="{FF2B5EF4-FFF2-40B4-BE49-F238E27FC236}">
                <a16:creationId xmlns:a16="http://schemas.microsoft.com/office/drawing/2014/main" id="{2E21D9A8-FEB6-A1BF-6780-D71DB58C0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30187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57)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1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3EFF6-978A-4D11-8340-0B45AF355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Goodness of Fit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2EB00F-4A0F-2603-C4E8-DB79FEA94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1105051"/>
            <a:ext cx="5221705" cy="5628258"/>
          </a:xfrm>
        </p:spPr>
        <p:txBody>
          <a:bodyPr>
            <a:normAutofit/>
          </a:bodyPr>
          <a:lstStyle/>
          <a:p>
            <a:r>
              <a:rPr lang="en-US" sz="2000" dirty="0"/>
              <a:t>Good fit between measured and simulated data implies model adequately represents reality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Model calibration is a “data integration” exercise:</a:t>
            </a:r>
          </a:p>
          <a:p>
            <a:pPr lvl="1"/>
            <a:r>
              <a:rPr lang="en-US" sz="2000" dirty="0"/>
              <a:t>Data consistency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QA/QC of geology, </a:t>
            </a:r>
            <a:r>
              <a:rPr lang="en-US" sz="2000" dirty="0" err="1"/>
              <a:t>pumpage</a:t>
            </a:r>
            <a:r>
              <a:rPr lang="en-US" sz="2000" dirty="0"/>
              <a:t>, and water levels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Misconceptions identified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Text Box 81">
            <a:extLst>
              <a:ext uri="{FF2B5EF4-FFF2-40B4-BE49-F238E27FC236}">
                <a16:creationId xmlns:a16="http://schemas.microsoft.com/office/drawing/2014/main" id="{635DFB31-7597-1174-B9FF-D1B40C99E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30187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fig. 54)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C4F44A-AFB0-E13E-E7ED-0E6F1BD96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186" y="1097280"/>
            <a:ext cx="6035040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98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A8D4A-B562-F097-590F-DA2E2A98F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Goodness of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678B2-9193-2563-64D1-950100D52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Hydrograph Comparisons</a:t>
            </a:r>
          </a:p>
          <a:p>
            <a:pPr lvl="1"/>
            <a:r>
              <a:rPr lang="en-US" sz="2200" dirty="0"/>
              <a:t>Should match magnitude and timing of water-level decline and recovery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Matching shape of water-level trend demonstrates model adequately simulates aquifer stresses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7DD883-8C24-2395-7381-C35AB984E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840" y="1229310"/>
            <a:ext cx="5120640" cy="35676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6EE2AA-F985-212E-1556-D27219530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280" y="5007692"/>
            <a:ext cx="5029200" cy="1632629"/>
          </a:xfrm>
          <a:prstGeom prst="rect">
            <a:avLst/>
          </a:prstGeom>
        </p:spPr>
      </p:pic>
      <p:sp>
        <p:nvSpPr>
          <p:cNvPr id="6" name="Text Box 81">
            <a:extLst>
              <a:ext uri="{FF2B5EF4-FFF2-40B4-BE49-F238E27FC236}">
                <a16:creationId xmlns:a16="http://schemas.microsoft.com/office/drawing/2014/main" id="{A8F17D32-36FB-EB96-3E84-E067B998B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35269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Halford and Jackson, 2020</a:t>
            </a:r>
            <a:r>
              <a:rPr lang="en-US" alt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; figs. 66 &amp; 67)</a:t>
            </a:r>
            <a:endParaRPr lang="en-US" altLang="en-US" sz="14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A652E-6C1D-50F2-8F32-0147B629E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90693E-7EA1-DCD0-3C50-AFEBD9426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250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QUIZ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0D8907-B9A9-1C43-B5FA-0089693CE2B7}"/>
              </a:ext>
            </a:extLst>
          </p:cNvPr>
          <p:cNvSpPr/>
          <p:nvPr/>
        </p:nvSpPr>
        <p:spPr>
          <a:xfrm>
            <a:off x="90311" y="632178"/>
            <a:ext cx="10058399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69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BD58B-7537-9A64-9100-9FE448903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84CE0-3AFA-DBE9-8FB4-03571BC18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44" y="0"/>
            <a:ext cx="10897510" cy="1325563"/>
          </a:xfrm>
        </p:spPr>
        <p:txBody>
          <a:bodyPr/>
          <a:lstStyle/>
          <a:p>
            <a:r>
              <a:rPr lang="en-US" dirty="0"/>
              <a:t>Question 1: Model Purpose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8038C5F-1EBD-707B-9451-6A420A11DC7F}"/>
              </a:ext>
            </a:extLst>
          </p:cNvPr>
          <p:cNvSpPr/>
          <p:nvPr/>
        </p:nvSpPr>
        <p:spPr>
          <a:xfrm>
            <a:off x="9701035" y="5382841"/>
            <a:ext cx="182880" cy="1828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08E262-10AA-1ACB-C130-109FF89C311D}"/>
              </a:ext>
            </a:extLst>
          </p:cNvPr>
          <p:cNvSpPr/>
          <p:nvPr/>
        </p:nvSpPr>
        <p:spPr>
          <a:xfrm>
            <a:off x="8882591" y="1881567"/>
            <a:ext cx="182880" cy="1828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CA6CE7D-77C4-08A2-7772-B1D1A4874152}"/>
              </a:ext>
            </a:extLst>
          </p:cNvPr>
          <p:cNvSpPr/>
          <p:nvPr/>
        </p:nvSpPr>
        <p:spPr>
          <a:xfrm>
            <a:off x="11072656" y="4089485"/>
            <a:ext cx="182880" cy="1828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67BA233-011B-09E7-B27B-3CECDFBF18FC}"/>
              </a:ext>
            </a:extLst>
          </p:cNvPr>
          <p:cNvSpPr/>
          <p:nvPr/>
        </p:nvSpPr>
        <p:spPr>
          <a:xfrm>
            <a:off x="10946403" y="1881567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5A877F-5A6D-55C8-BC7E-D8872AEDCF00}"/>
              </a:ext>
            </a:extLst>
          </p:cNvPr>
          <p:cNvSpPr txBox="1"/>
          <p:nvPr/>
        </p:nvSpPr>
        <p:spPr>
          <a:xfrm>
            <a:off x="10553366" y="1489269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 µg/L 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94A1065-AC77-F72D-92D1-3B2C4ECE0612}"/>
              </a:ext>
            </a:extLst>
          </p:cNvPr>
          <p:cNvSpPr txBox="1">
            <a:spLocks/>
          </p:cNvSpPr>
          <p:nvPr/>
        </p:nvSpPr>
        <p:spPr>
          <a:xfrm>
            <a:off x="259643" y="1325563"/>
            <a:ext cx="6626036" cy="540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Problem:</a:t>
            </a:r>
          </a:p>
          <a:p>
            <a:pPr lvl="1"/>
            <a:r>
              <a:rPr lang="en-US" sz="2000" dirty="0"/>
              <a:t>Anomalous uranium concentrations have been measured in 3 wells within study area</a:t>
            </a:r>
          </a:p>
          <a:p>
            <a:pPr lvl="1"/>
            <a:r>
              <a:rPr lang="en-US" sz="2000" dirty="0"/>
              <a:t>Uranium source is unknown</a:t>
            </a:r>
          </a:p>
          <a:p>
            <a:r>
              <a:rPr lang="en-US" sz="2000" b="1" dirty="0"/>
              <a:t>Question posed:</a:t>
            </a:r>
          </a:p>
          <a:p>
            <a:pPr lvl="1"/>
            <a:r>
              <a:rPr lang="en-US" sz="2000" dirty="0"/>
              <a:t>What is the source of uranium?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b="1" i="1" dirty="0"/>
              <a:t>What is the most appropriate first step?</a:t>
            </a:r>
          </a:p>
          <a:p>
            <a:r>
              <a:rPr lang="en-US" sz="2000" dirty="0"/>
              <a:t>A) Build a model to determine uranium source</a:t>
            </a:r>
          </a:p>
          <a:p>
            <a:r>
              <a:rPr lang="en-US" sz="2000" dirty="0"/>
              <a:t>B)  Analyze existing data to characterize </a:t>
            </a:r>
            <a:br>
              <a:rPr lang="en-US" sz="2000" dirty="0"/>
            </a:br>
            <a:r>
              <a:rPr lang="en-US" sz="2000" dirty="0"/>
              <a:t>     groundwater, hydrogeology, and geochemistry</a:t>
            </a:r>
          </a:p>
          <a:p>
            <a:r>
              <a:rPr lang="en-US" sz="2000" dirty="0"/>
              <a:t>C) Multi-year field investigation to collect uranium data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8D3865-19A8-821A-03D1-4895D3379168}"/>
              </a:ext>
            </a:extLst>
          </p:cNvPr>
          <p:cNvSpPr txBox="1"/>
          <p:nvPr/>
        </p:nvSpPr>
        <p:spPr>
          <a:xfrm rot="19013441">
            <a:off x="8447301" y="2791101"/>
            <a:ext cx="1880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Groundwater-flow direction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D7B0A82E-068A-C83F-17E2-4A648D2B8768}"/>
              </a:ext>
            </a:extLst>
          </p:cNvPr>
          <p:cNvSpPr/>
          <p:nvPr/>
        </p:nvSpPr>
        <p:spPr>
          <a:xfrm rot="2859001">
            <a:off x="9472354" y="2715951"/>
            <a:ext cx="255913" cy="1426098"/>
          </a:xfrm>
          <a:prstGeom prst="downArrow">
            <a:avLst/>
          </a:prstGeom>
          <a:solidFill>
            <a:srgbClr val="43CEFF"/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E70142-978C-CA13-3AC5-83431A51F2EF}"/>
              </a:ext>
            </a:extLst>
          </p:cNvPr>
          <p:cNvSpPr txBox="1"/>
          <p:nvPr/>
        </p:nvSpPr>
        <p:spPr>
          <a:xfrm>
            <a:off x="9024546" y="5001758"/>
            <a:ext cx="161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0.009 µg/L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7FEEBF-D5B0-FE86-ADCD-B1E107959D3A}"/>
              </a:ext>
            </a:extLst>
          </p:cNvPr>
          <p:cNvSpPr txBox="1"/>
          <p:nvPr/>
        </p:nvSpPr>
        <p:spPr>
          <a:xfrm>
            <a:off x="10553366" y="3761604"/>
            <a:ext cx="161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0.028 µg/L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F6ACD1-A3D2-E0F5-71AD-013E1EEAB6CE}"/>
              </a:ext>
            </a:extLst>
          </p:cNvPr>
          <p:cNvSpPr txBox="1"/>
          <p:nvPr/>
        </p:nvSpPr>
        <p:spPr>
          <a:xfrm>
            <a:off x="8257300" y="1534299"/>
            <a:ext cx="161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0.012 µg/L 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05C81D0-DC4B-7D2B-A9B4-D1F34D44FE0D}"/>
              </a:ext>
            </a:extLst>
          </p:cNvPr>
          <p:cNvSpPr/>
          <p:nvPr/>
        </p:nvSpPr>
        <p:spPr>
          <a:xfrm>
            <a:off x="10385351" y="2877354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1673EE-35DD-EEEB-BB59-54B095FAF4EE}"/>
              </a:ext>
            </a:extLst>
          </p:cNvPr>
          <p:cNvSpPr txBox="1"/>
          <p:nvPr/>
        </p:nvSpPr>
        <p:spPr>
          <a:xfrm>
            <a:off x="9990914" y="2522888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 µg/L 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7CE696C-EC09-CBF1-0106-1D95CCF43430}"/>
              </a:ext>
            </a:extLst>
          </p:cNvPr>
          <p:cNvSpPr/>
          <p:nvPr/>
        </p:nvSpPr>
        <p:spPr>
          <a:xfrm>
            <a:off x="8887897" y="4416724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B443174-57C1-100F-E829-86E568A86FA6}"/>
              </a:ext>
            </a:extLst>
          </p:cNvPr>
          <p:cNvSpPr txBox="1"/>
          <p:nvPr/>
        </p:nvSpPr>
        <p:spPr>
          <a:xfrm>
            <a:off x="8493460" y="4062258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 µg/L 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5C88608-7CBA-8B3F-8A14-9C441F223ACA}"/>
              </a:ext>
            </a:extLst>
          </p:cNvPr>
          <p:cNvSpPr/>
          <p:nvPr/>
        </p:nvSpPr>
        <p:spPr>
          <a:xfrm>
            <a:off x="8420227" y="2862488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B888748-93EE-F786-40CC-41260BB1C376}"/>
              </a:ext>
            </a:extLst>
          </p:cNvPr>
          <p:cNvSpPr txBox="1"/>
          <p:nvPr/>
        </p:nvSpPr>
        <p:spPr>
          <a:xfrm>
            <a:off x="8025790" y="2508022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 = 0 µg/L </a:t>
            </a:r>
          </a:p>
        </p:txBody>
      </p:sp>
    </p:spTree>
    <p:extLst>
      <p:ext uri="{BB962C8B-B14F-4D97-AF65-F5344CB8AC3E}">
        <p14:creationId xmlns:p14="http://schemas.microsoft.com/office/powerpoint/2010/main" val="9134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0777B-C52E-53B4-96BB-047B2BDB4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3F425-FA47-C8BE-0F65-97DBD0A26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44" y="0"/>
            <a:ext cx="10897510" cy="1325563"/>
          </a:xfrm>
        </p:spPr>
        <p:txBody>
          <a:bodyPr/>
          <a:lstStyle/>
          <a:p>
            <a:r>
              <a:rPr lang="en-US" dirty="0"/>
              <a:t>Question 2: Model Development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13D772C-7C8F-013C-A0DA-48FB4D55B9C1}"/>
              </a:ext>
            </a:extLst>
          </p:cNvPr>
          <p:cNvSpPr txBox="1">
            <a:spLocks/>
          </p:cNvSpPr>
          <p:nvPr/>
        </p:nvSpPr>
        <p:spPr>
          <a:xfrm>
            <a:off x="259642" y="1325563"/>
            <a:ext cx="11582401" cy="540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True or False?</a:t>
            </a:r>
          </a:p>
          <a:p>
            <a:pPr lvl="1"/>
            <a:r>
              <a:rPr lang="en-US" sz="2800" dirty="0"/>
              <a:t>It is not always necessary to develop a conceptual model prior to building a groundwater model.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b="1" dirty="0"/>
              <a:t>FALSE</a:t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12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C5B40-5205-E975-D7B2-07AD03640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A1908-A7DD-50A4-E329-B49926B9F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44" y="0"/>
            <a:ext cx="10897510" cy="1325563"/>
          </a:xfrm>
        </p:spPr>
        <p:txBody>
          <a:bodyPr/>
          <a:lstStyle/>
          <a:p>
            <a:r>
              <a:rPr lang="en-US" dirty="0"/>
              <a:t>Question 3: Boundary Conditions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0AC3DE6-0776-F41C-B09F-CCD2C451AC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9160622"/>
              </p:ext>
            </p:extLst>
          </p:nvPr>
        </p:nvGraphicFramePr>
        <p:xfrm>
          <a:off x="6444191" y="1461787"/>
          <a:ext cx="5486400" cy="47625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8600">
                  <a:extLst>
                    <a:ext uri="{9D8B030D-6E8A-4147-A177-3AD203B41FA5}">
                      <a16:colId xmlns:a16="http://schemas.microsoft.com/office/drawing/2014/main" val="1112342939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00190904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27386431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88937499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264222746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39505266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67753298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70206962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615918361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400931324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53415116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642406788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9621674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30755556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73236138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878638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440698362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864662330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230490524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4181247436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68343614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1472005246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3405977225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88273456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6082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2055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11441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7434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269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0486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43287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1573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110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5727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6014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31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9938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4298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54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2209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5450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7390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6136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5674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2251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7595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49445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9238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36197"/>
                  </a:ext>
                </a:extLst>
              </a:tr>
            </a:tbl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FA3D92C1-AFDF-AEE0-BD19-098CB237166F}"/>
              </a:ext>
            </a:extLst>
          </p:cNvPr>
          <p:cNvSpPr/>
          <p:nvPr/>
        </p:nvSpPr>
        <p:spPr>
          <a:xfrm>
            <a:off x="9209969" y="3751597"/>
            <a:ext cx="182880" cy="18288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FD8924-CFD8-5AC7-F999-17307C0482E7}"/>
              </a:ext>
            </a:extLst>
          </p:cNvPr>
          <p:cNvCxnSpPr>
            <a:cxnSpLocks/>
          </p:cNvCxnSpPr>
          <p:nvPr/>
        </p:nvCxnSpPr>
        <p:spPr>
          <a:xfrm flipV="1">
            <a:off x="9370765" y="3496734"/>
            <a:ext cx="181257" cy="268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31BAACF-AAAC-BBF0-CC53-448D2169F2EB}"/>
              </a:ext>
            </a:extLst>
          </p:cNvPr>
          <p:cNvSpPr txBox="1"/>
          <p:nvPr/>
        </p:nvSpPr>
        <p:spPr>
          <a:xfrm>
            <a:off x="9427526" y="3187592"/>
            <a:ext cx="1452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Pumping well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D57299C-570D-4580-1B85-65A080C38B7F}"/>
              </a:ext>
            </a:extLst>
          </p:cNvPr>
          <p:cNvSpPr/>
          <p:nvPr/>
        </p:nvSpPr>
        <p:spPr>
          <a:xfrm>
            <a:off x="8278635" y="4897419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CBCEACF-706C-5406-0528-9254C1119468}"/>
              </a:ext>
            </a:extLst>
          </p:cNvPr>
          <p:cNvSpPr/>
          <p:nvPr/>
        </p:nvSpPr>
        <p:spPr>
          <a:xfrm>
            <a:off x="10666889" y="4328386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84673B6-99A1-433F-7B63-8474A00E62B0}"/>
              </a:ext>
            </a:extLst>
          </p:cNvPr>
          <p:cNvSpPr/>
          <p:nvPr/>
        </p:nvSpPr>
        <p:spPr>
          <a:xfrm>
            <a:off x="8529249" y="2803331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BD22DAA-7B69-BE12-1900-F96F8BE960BA}"/>
              </a:ext>
            </a:extLst>
          </p:cNvPr>
          <p:cNvSpPr/>
          <p:nvPr/>
        </p:nvSpPr>
        <p:spPr>
          <a:xfrm>
            <a:off x="10809092" y="2233250"/>
            <a:ext cx="182880" cy="182880"/>
          </a:xfrm>
          <a:prstGeom prst="ellipse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7079D6-74D1-64EB-6187-0333F772D2AD}"/>
              </a:ext>
            </a:extLst>
          </p:cNvPr>
          <p:cNvCxnSpPr>
            <a:cxnSpLocks/>
          </p:cNvCxnSpPr>
          <p:nvPr/>
        </p:nvCxnSpPr>
        <p:spPr>
          <a:xfrm flipV="1">
            <a:off x="8404754" y="4616152"/>
            <a:ext cx="181257" cy="2681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5B90DEC-04BF-2499-B847-E33617265F04}"/>
              </a:ext>
            </a:extLst>
          </p:cNvPr>
          <p:cNvSpPr txBox="1"/>
          <p:nvPr/>
        </p:nvSpPr>
        <p:spPr>
          <a:xfrm>
            <a:off x="8461515" y="4307010"/>
            <a:ext cx="1675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Monitoring well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ACEB7D-1174-DCBD-CC96-D677B8F34A43}"/>
              </a:ext>
            </a:extLst>
          </p:cNvPr>
          <p:cNvSpPr/>
          <p:nvPr/>
        </p:nvSpPr>
        <p:spPr>
          <a:xfrm>
            <a:off x="6444191" y="1346243"/>
            <a:ext cx="5486400" cy="1155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11DCFA4-F250-1132-CE23-D743D35D3AE3}"/>
              </a:ext>
            </a:extLst>
          </p:cNvPr>
          <p:cNvSpPr txBox="1"/>
          <p:nvPr/>
        </p:nvSpPr>
        <p:spPr>
          <a:xfrm>
            <a:off x="8120230" y="1041483"/>
            <a:ext cx="250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Constant head boundary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7984BB-6F70-FA6F-A69A-AF129ED82B73}"/>
              </a:ext>
            </a:extLst>
          </p:cNvPr>
          <p:cNvSpPr/>
          <p:nvPr/>
        </p:nvSpPr>
        <p:spPr>
          <a:xfrm>
            <a:off x="6444191" y="6227144"/>
            <a:ext cx="5486400" cy="1155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EAFC7E-C471-7016-99BF-3A8A32C37CD3}"/>
              </a:ext>
            </a:extLst>
          </p:cNvPr>
          <p:cNvSpPr/>
          <p:nvPr/>
        </p:nvSpPr>
        <p:spPr>
          <a:xfrm rot="5400000">
            <a:off x="4007458" y="3778598"/>
            <a:ext cx="4754880" cy="1155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BF94C67-78E0-1819-BF3D-C15F3D00A7EA}"/>
              </a:ext>
            </a:extLst>
          </p:cNvPr>
          <p:cNvSpPr/>
          <p:nvPr/>
        </p:nvSpPr>
        <p:spPr>
          <a:xfrm rot="5400000">
            <a:off x="9610923" y="3785265"/>
            <a:ext cx="4754880" cy="11554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4D346E-5555-74E7-448B-3811A0A10539}"/>
              </a:ext>
            </a:extLst>
          </p:cNvPr>
          <p:cNvSpPr txBox="1"/>
          <p:nvPr/>
        </p:nvSpPr>
        <p:spPr>
          <a:xfrm>
            <a:off x="8278635" y="6294484"/>
            <a:ext cx="250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Constant head boundary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07C12C-2C72-8F65-D29A-C9951869B425}"/>
              </a:ext>
            </a:extLst>
          </p:cNvPr>
          <p:cNvSpPr txBox="1"/>
          <p:nvPr/>
        </p:nvSpPr>
        <p:spPr>
          <a:xfrm rot="16200000">
            <a:off x="4917419" y="3749810"/>
            <a:ext cx="250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Constant head boundary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5D1C4C-1947-19DE-1C45-5275EC8BFC39}"/>
              </a:ext>
            </a:extLst>
          </p:cNvPr>
          <p:cNvSpPr txBox="1"/>
          <p:nvPr/>
        </p:nvSpPr>
        <p:spPr>
          <a:xfrm rot="16200000">
            <a:off x="10496184" y="3749811"/>
            <a:ext cx="2501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Constant head boundary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C1B877B-A237-3162-23D3-139D0DB728EB}"/>
              </a:ext>
            </a:extLst>
          </p:cNvPr>
          <p:cNvSpPr txBox="1">
            <a:spLocks/>
          </p:cNvSpPr>
          <p:nvPr/>
        </p:nvSpPr>
        <p:spPr>
          <a:xfrm>
            <a:off x="259644" y="1325563"/>
            <a:ext cx="5849788" cy="5407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Model purpose:</a:t>
            </a:r>
          </a:p>
          <a:p>
            <a:pPr lvl="1"/>
            <a:r>
              <a:rPr lang="en-US" sz="2000" dirty="0"/>
              <a:t>Characterize the hydraulic properties of rock units, using drawdowns from a multiple-well aquifer test (Nevada)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b="1" i="1" dirty="0"/>
              <a:t>Are the boundary conditions appropriate?</a:t>
            </a:r>
          </a:p>
          <a:p>
            <a:r>
              <a:rPr lang="en-US" sz="2000" dirty="0"/>
              <a:t>No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b="1" i="1" dirty="0"/>
              <a:t>Why?</a:t>
            </a:r>
          </a:p>
          <a:p>
            <a:r>
              <a:rPr lang="en-US" sz="2000" dirty="0"/>
              <a:t>Constant head conceptualizes a rectangular island in the center of a lake</a:t>
            </a:r>
          </a:p>
          <a:p>
            <a:r>
              <a:rPr lang="en-US" sz="2000" dirty="0"/>
              <a:t>If drawdown propagates to constant heads, then an infinite supply of water can come into model domain</a:t>
            </a:r>
          </a:p>
          <a:p>
            <a:r>
              <a:rPr lang="en-US" sz="2000" dirty="0"/>
              <a:t>Hydraulic-property estimates degraded by incorrect conceptualization</a:t>
            </a:r>
          </a:p>
          <a:p>
            <a:pPr lvl="1"/>
            <a:endParaRPr lang="en-US" sz="20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23BE861-17DE-B244-973E-6658568444BA}"/>
              </a:ext>
            </a:extLst>
          </p:cNvPr>
          <p:cNvSpPr/>
          <p:nvPr/>
        </p:nvSpPr>
        <p:spPr>
          <a:xfrm>
            <a:off x="6442669" y="2022438"/>
            <a:ext cx="4714485" cy="3162573"/>
          </a:xfrm>
          <a:custGeom>
            <a:avLst/>
            <a:gdLst>
              <a:gd name="csX0" fmla="*/ 5013064 w 5185186"/>
              <a:gd name="csY0" fmla="*/ 1635162 h 4260028"/>
              <a:gd name="csX1" fmla="*/ 5099125 w 5185186"/>
              <a:gd name="csY1" fmla="*/ 1312433 h 4260028"/>
              <a:gd name="csX2" fmla="*/ 5185186 w 5185186"/>
              <a:gd name="csY2" fmla="*/ 871369 h 4260028"/>
              <a:gd name="csX3" fmla="*/ 5185186 w 5185186"/>
              <a:gd name="csY3" fmla="*/ 322729 h 4260028"/>
              <a:gd name="csX4" fmla="*/ 5099125 w 5185186"/>
              <a:gd name="csY4" fmla="*/ 129092 h 4260028"/>
              <a:gd name="csX5" fmla="*/ 4830184 w 5185186"/>
              <a:gd name="csY5" fmla="*/ 0 h 4260028"/>
              <a:gd name="csX6" fmla="*/ 4023360 w 5185186"/>
              <a:gd name="csY6" fmla="*/ 21515 h 4260028"/>
              <a:gd name="csX7" fmla="*/ 3238052 w 5185186"/>
              <a:gd name="csY7" fmla="*/ 96819 h 4260028"/>
              <a:gd name="csX8" fmla="*/ 2377440 w 5185186"/>
              <a:gd name="csY8" fmla="*/ 161364 h 4260028"/>
              <a:gd name="csX9" fmla="*/ 1463040 w 5185186"/>
              <a:gd name="csY9" fmla="*/ 204395 h 4260028"/>
              <a:gd name="csX10" fmla="*/ 903643 w 5185186"/>
              <a:gd name="csY10" fmla="*/ 344244 h 4260028"/>
              <a:gd name="csX11" fmla="*/ 516367 w 5185186"/>
              <a:gd name="csY11" fmla="*/ 688489 h 4260028"/>
              <a:gd name="csX12" fmla="*/ 96819 w 5185186"/>
              <a:gd name="csY12" fmla="*/ 1129553 h 4260028"/>
              <a:gd name="csX13" fmla="*/ 0 w 5185186"/>
              <a:gd name="csY13" fmla="*/ 1678193 h 4260028"/>
              <a:gd name="csX14" fmla="*/ 32273 w 5185186"/>
              <a:gd name="csY14" fmla="*/ 3485477 h 4260028"/>
              <a:gd name="csX15" fmla="*/ 172123 w 5185186"/>
              <a:gd name="csY15" fmla="*/ 3732903 h 4260028"/>
              <a:gd name="csX16" fmla="*/ 1323191 w 5185186"/>
              <a:gd name="csY16" fmla="*/ 4173967 h 4260028"/>
              <a:gd name="csX17" fmla="*/ 2312894 w 5185186"/>
              <a:gd name="csY17" fmla="*/ 4260028 h 4260028"/>
              <a:gd name="csX18" fmla="*/ 3012141 w 5185186"/>
              <a:gd name="csY18" fmla="*/ 4141694 h 4260028"/>
              <a:gd name="csX19" fmla="*/ 3711389 w 5185186"/>
              <a:gd name="csY19" fmla="*/ 3905026 h 4260028"/>
              <a:gd name="csX20" fmla="*/ 4173967 w 5185186"/>
              <a:gd name="csY20" fmla="*/ 3367143 h 4260028"/>
              <a:gd name="csX21" fmla="*/ 4475181 w 5185186"/>
              <a:gd name="csY21" fmla="*/ 2807746 h 4260028"/>
              <a:gd name="csX22" fmla="*/ 4830184 w 5185186"/>
              <a:gd name="csY22" fmla="*/ 2226833 h 4260028"/>
              <a:gd name="csX23" fmla="*/ 5013064 w 5185186"/>
              <a:gd name="csY23" fmla="*/ 1635162 h 42600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5185186" h="4260028">
                <a:moveTo>
                  <a:pt x="5013064" y="1635162"/>
                </a:moveTo>
                <a:lnTo>
                  <a:pt x="5099125" y="1312433"/>
                </a:lnTo>
                <a:lnTo>
                  <a:pt x="5185186" y="871369"/>
                </a:lnTo>
                <a:lnTo>
                  <a:pt x="5185186" y="322729"/>
                </a:lnTo>
                <a:lnTo>
                  <a:pt x="5099125" y="129092"/>
                </a:lnTo>
                <a:lnTo>
                  <a:pt x="4830184" y="0"/>
                </a:lnTo>
                <a:lnTo>
                  <a:pt x="4023360" y="21515"/>
                </a:lnTo>
                <a:lnTo>
                  <a:pt x="3238052" y="96819"/>
                </a:lnTo>
                <a:lnTo>
                  <a:pt x="2377440" y="161364"/>
                </a:lnTo>
                <a:lnTo>
                  <a:pt x="1463040" y="204395"/>
                </a:lnTo>
                <a:lnTo>
                  <a:pt x="903643" y="344244"/>
                </a:lnTo>
                <a:lnTo>
                  <a:pt x="516367" y="688489"/>
                </a:lnTo>
                <a:lnTo>
                  <a:pt x="96819" y="1129553"/>
                </a:lnTo>
                <a:lnTo>
                  <a:pt x="0" y="1678193"/>
                </a:lnTo>
                <a:lnTo>
                  <a:pt x="32273" y="3485477"/>
                </a:lnTo>
                <a:lnTo>
                  <a:pt x="172123" y="3732903"/>
                </a:lnTo>
                <a:lnTo>
                  <a:pt x="1323191" y="4173967"/>
                </a:lnTo>
                <a:lnTo>
                  <a:pt x="2312894" y="4260028"/>
                </a:lnTo>
                <a:lnTo>
                  <a:pt x="3012141" y="4141694"/>
                </a:lnTo>
                <a:lnTo>
                  <a:pt x="3711389" y="3905026"/>
                </a:lnTo>
                <a:lnTo>
                  <a:pt x="4173967" y="3367143"/>
                </a:lnTo>
                <a:lnTo>
                  <a:pt x="4475181" y="2807746"/>
                </a:lnTo>
                <a:lnTo>
                  <a:pt x="4830184" y="2226833"/>
                </a:lnTo>
                <a:lnTo>
                  <a:pt x="5013064" y="1635162"/>
                </a:lnTo>
                <a:close/>
              </a:path>
            </a:pathLst>
          </a:custGeom>
          <a:noFill/>
          <a:ln w="38100">
            <a:solidFill>
              <a:srgbClr val="66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91DB36-6BF4-A60E-4FB5-18E692E8EF80}"/>
              </a:ext>
            </a:extLst>
          </p:cNvPr>
          <p:cNvSpPr txBox="1"/>
          <p:nvPr/>
        </p:nvSpPr>
        <p:spPr>
          <a:xfrm rot="21391003">
            <a:off x="7819960" y="1748371"/>
            <a:ext cx="2716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10-foot drawdown contour</a:t>
            </a:r>
          </a:p>
        </p:txBody>
      </p:sp>
    </p:spTree>
    <p:extLst>
      <p:ext uri="{BB962C8B-B14F-4D97-AF65-F5344CB8AC3E}">
        <p14:creationId xmlns:p14="http://schemas.microsoft.com/office/powerpoint/2010/main" val="293851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826FA-C621-6786-2B16-4B9B7E38B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Supply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6ED66-043A-91A9-677C-C04346908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87643"/>
            <a:ext cx="6327422" cy="5525070"/>
          </a:xfrm>
        </p:spPr>
        <p:txBody>
          <a:bodyPr>
            <a:normAutofit/>
          </a:bodyPr>
          <a:lstStyle/>
          <a:p>
            <a:r>
              <a:rPr lang="en-US" sz="2200" dirty="0"/>
              <a:t>What will drawdowns be?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dirty="0"/>
              <a:t>When and where will wells go dry?</a:t>
            </a:r>
            <a:br>
              <a:rPr lang="en-US" sz="2200" dirty="0"/>
            </a:br>
            <a:endParaRPr lang="en-US" sz="2200" dirty="0"/>
          </a:p>
          <a:p>
            <a:endParaRPr lang="en-US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4ED0D3-94EA-6F23-1B93-1CDC692AD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271" y="1166327"/>
            <a:ext cx="4101529" cy="5546386"/>
          </a:xfrm>
          <a:prstGeom prst="rect">
            <a:avLst/>
          </a:prstGeom>
        </p:spPr>
      </p:pic>
      <p:pic>
        <p:nvPicPr>
          <p:cNvPr id="1026" name="Picture 2" descr="Over pumping consequences | Download Scientific Diagram">
            <a:extLst>
              <a:ext uri="{FF2B5EF4-FFF2-40B4-BE49-F238E27FC236}">
                <a16:creationId xmlns:a16="http://schemas.microsoft.com/office/drawing/2014/main" id="{58097E1D-DF15-5610-2C88-913481D7E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511" y="2595391"/>
            <a:ext cx="4913489" cy="411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95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EE746-5B7B-2882-3D0C-44FD668A3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78" y="0"/>
            <a:ext cx="10931376" cy="1325563"/>
          </a:xfrm>
        </p:spPr>
        <p:txBody>
          <a:bodyPr/>
          <a:lstStyle/>
          <a:p>
            <a:r>
              <a:rPr lang="en-US" dirty="0"/>
              <a:t>Question 4: Boundary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2FC73-52C4-DFF7-F272-A5B615453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777" y="1325563"/>
            <a:ext cx="6287911" cy="5407746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For a steady-state model simulating </a:t>
            </a:r>
            <a:r>
              <a:rPr lang="en-US" sz="2200" u="sng" dirty="0"/>
              <a:t>predevelopment</a:t>
            </a:r>
            <a:r>
              <a:rPr lang="en-US" sz="2200" dirty="0"/>
              <a:t> conditions…</a:t>
            </a:r>
          </a:p>
          <a:p>
            <a:r>
              <a:rPr lang="en-US" sz="2200" dirty="0"/>
              <a:t>Which boundary condition(s) are appropriate to simulate baseflow along a </a:t>
            </a:r>
            <a:r>
              <a:rPr lang="en-US" sz="2200" u="sng" dirty="0"/>
              <a:t>gaining reach</a:t>
            </a:r>
            <a:r>
              <a:rPr lang="en-US" sz="2200" dirty="0"/>
              <a:t> of a perennial stream?</a:t>
            </a:r>
            <a:br>
              <a:rPr lang="en-US" sz="2200" dirty="0"/>
            </a:br>
            <a:endParaRPr lang="en-US" sz="2200" dirty="0"/>
          </a:p>
          <a:p>
            <a:pPr lvl="1"/>
            <a:r>
              <a:rPr lang="en-US" sz="2000" dirty="0"/>
              <a:t>A) River package (RIV)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B) Drain package (DRN)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C) Streamflow routing (SFR)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D) General head (GHD)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E) Constant head (CHD)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F) Specified flow (WEL/RCH)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2479AC-CE73-296F-3572-FE46495C40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3380" b="9184"/>
          <a:stretch>
            <a:fillRect/>
          </a:stretch>
        </p:blipFill>
        <p:spPr>
          <a:xfrm>
            <a:off x="6762043" y="2363962"/>
            <a:ext cx="5076819" cy="32729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49F6A0-3C63-2C51-87C5-8DAACAE97769}"/>
              </a:ext>
            </a:extLst>
          </p:cNvPr>
          <p:cNvSpPr txBox="1"/>
          <p:nvPr/>
        </p:nvSpPr>
        <p:spPr>
          <a:xfrm>
            <a:off x="11258755" y="5580426"/>
            <a:ext cx="934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Water Table</a:t>
            </a:r>
          </a:p>
        </p:txBody>
      </p:sp>
    </p:spTree>
    <p:extLst>
      <p:ext uri="{BB962C8B-B14F-4D97-AF65-F5344CB8AC3E}">
        <p14:creationId xmlns:p14="http://schemas.microsoft.com/office/powerpoint/2010/main" val="421320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EA34A-54DC-970B-846A-3E97BDB12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985AA-D868-126E-DC32-1561F86E4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78" y="0"/>
            <a:ext cx="10931376" cy="1325563"/>
          </a:xfrm>
        </p:spPr>
        <p:txBody>
          <a:bodyPr/>
          <a:lstStyle/>
          <a:p>
            <a:r>
              <a:rPr lang="en-US" dirty="0"/>
              <a:t>Question 5: Boundary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72561-5177-7EE2-E654-75DB00139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777" y="1325563"/>
            <a:ext cx="11740445" cy="5407746"/>
          </a:xfrm>
        </p:spPr>
        <p:txBody>
          <a:bodyPr>
            <a:normAutofit/>
          </a:bodyPr>
          <a:lstStyle/>
          <a:p>
            <a:r>
              <a:rPr lang="en-US" sz="2200" dirty="0"/>
              <a:t>For a transient model simulating effects of pumping on streamflow…</a:t>
            </a:r>
          </a:p>
          <a:p>
            <a:r>
              <a:rPr lang="en-US" sz="2200" dirty="0"/>
              <a:t>Which boundary condition(s) are appropriate to simulate baseflow along a </a:t>
            </a:r>
            <a:r>
              <a:rPr lang="en-US" sz="2200" u="sng" dirty="0"/>
              <a:t>gaining reach</a:t>
            </a:r>
            <a:r>
              <a:rPr lang="en-US" sz="2200" dirty="0"/>
              <a:t> of a perennial stream, which will go dry if 100% baseflow is captured?</a:t>
            </a:r>
            <a:br>
              <a:rPr lang="en-US" sz="2200" dirty="0"/>
            </a:br>
            <a:endParaRPr lang="en-US" sz="2200" dirty="0"/>
          </a:p>
          <a:p>
            <a:pPr lvl="1"/>
            <a:r>
              <a:rPr lang="en-US" sz="2000" dirty="0"/>
              <a:t>A) River package (RIV)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B) Drain package (DRN)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C) Streamflow routing (SFR)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D) General head (GHD)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E) Constant head (CHD)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F) Specified flow (WEL/RCH)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72F958-41AD-8A3C-ABE1-3A5908B791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1647" b="5204"/>
          <a:stretch>
            <a:fillRect/>
          </a:stretch>
        </p:blipFill>
        <p:spPr>
          <a:xfrm>
            <a:off x="4733364" y="3215484"/>
            <a:ext cx="7458635" cy="2015739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E7B957E2-63D1-7946-F126-A8F5AF080D8F}"/>
              </a:ext>
            </a:extLst>
          </p:cNvPr>
          <p:cNvSpPr/>
          <p:nvPr/>
        </p:nvSpPr>
        <p:spPr>
          <a:xfrm>
            <a:off x="4978400" y="5532437"/>
            <a:ext cx="6604000" cy="692145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0000">
                <a:srgbClr val="FFC000"/>
              </a:gs>
              <a:gs pos="81000">
                <a:srgbClr val="FF0000"/>
              </a:gs>
              <a:gs pos="100000">
                <a:srgbClr val="C00000"/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Increase Pumping – Streamflow reduces to Zero</a:t>
            </a:r>
          </a:p>
        </p:txBody>
      </p:sp>
    </p:spTree>
    <p:extLst>
      <p:ext uri="{BB962C8B-B14F-4D97-AF65-F5344CB8AC3E}">
        <p14:creationId xmlns:p14="http://schemas.microsoft.com/office/powerpoint/2010/main" val="358734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115DE-8FC2-723E-971C-475884F1C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603D5-474B-949F-2682-474C6EB47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78" y="0"/>
            <a:ext cx="10931376" cy="1325563"/>
          </a:xfrm>
        </p:spPr>
        <p:txBody>
          <a:bodyPr/>
          <a:lstStyle/>
          <a:p>
            <a:r>
              <a:rPr lang="en-US" dirty="0"/>
              <a:t>Question 6: Boundary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74972-A4FA-5292-4C6C-A463CFE3E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777" y="1325563"/>
            <a:ext cx="6287911" cy="5407746"/>
          </a:xfrm>
        </p:spPr>
        <p:txBody>
          <a:bodyPr>
            <a:normAutofit/>
          </a:bodyPr>
          <a:lstStyle/>
          <a:p>
            <a:r>
              <a:rPr lang="en-US" sz="2200" dirty="0"/>
              <a:t>Which boundary condition(s) are appropriate to simulate an ephemeral stream?</a:t>
            </a:r>
            <a:br>
              <a:rPr lang="en-US" sz="2200" dirty="0"/>
            </a:br>
            <a:endParaRPr lang="en-US" sz="2200" dirty="0"/>
          </a:p>
          <a:p>
            <a:pPr lvl="1"/>
            <a:r>
              <a:rPr lang="en-US" sz="2000" dirty="0"/>
              <a:t>A) River package (RIV)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B) Drain package (DRN)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C) Streamflow routing (SFR)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D) General head (GHD)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E) Constant head (CHD)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F) Specified flow (WEL/RCH)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9C3E3-1113-79D9-B4AD-3AF21D881E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909"/>
          <a:stretch>
            <a:fillRect/>
          </a:stretch>
        </p:blipFill>
        <p:spPr>
          <a:xfrm>
            <a:off x="6641047" y="2140346"/>
            <a:ext cx="5277099" cy="378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6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7DD07-6145-965C-8F6E-89C9AA95F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D78DB-C907-65A4-C5E6-5835C164C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22" y="0"/>
            <a:ext cx="10874932" cy="1325563"/>
          </a:xfrm>
        </p:spPr>
        <p:txBody>
          <a:bodyPr/>
          <a:lstStyle/>
          <a:p>
            <a:r>
              <a:rPr lang="en-US" dirty="0"/>
              <a:t>Question 7: Calibration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578166-FB4A-4AA2-41BE-7953B3797F18}"/>
              </a:ext>
            </a:extLst>
          </p:cNvPr>
          <p:cNvSpPr txBox="1">
            <a:spLocks/>
          </p:cNvSpPr>
          <p:nvPr/>
        </p:nvSpPr>
        <p:spPr>
          <a:xfrm>
            <a:off x="259643" y="1325563"/>
            <a:ext cx="5836358" cy="540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Is the model fit to the data good or bad? Why?</a:t>
            </a:r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Bad – Simulated curve does not match the magnitude or shape of the water-level trend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3B3739-64BF-48E6-3BA0-E52B0EA2E3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667" y="1778860"/>
            <a:ext cx="5580541" cy="406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6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05F19-CE4B-1F38-4015-B7CF11C75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EDFB5-3283-1BEF-E5AF-6EA4B2A7C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22" y="0"/>
            <a:ext cx="10874932" cy="1325563"/>
          </a:xfrm>
        </p:spPr>
        <p:txBody>
          <a:bodyPr/>
          <a:lstStyle/>
          <a:p>
            <a:r>
              <a:rPr lang="en-US" dirty="0"/>
              <a:t>Question 8: Calibration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7A4D26-4C01-7256-67B3-042B33A0693A}"/>
              </a:ext>
            </a:extLst>
          </p:cNvPr>
          <p:cNvSpPr txBox="1">
            <a:spLocks/>
          </p:cNvSpPr>
          <p:nvPr/>
        </p:nvSpPr>
        <p:spPr>
          <a:xfrm>
            <a:off x="259643" y="1325563"/>
            <a:ext cx="5836358" cy="540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Is the model fit to the data good or bad? Why?</a:t>
            </a:r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Good – Simulated curve does match shape of water-level trend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030680-BF5A-4821-70FB-20F25AB4A5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1" y="1778860"/>
            <a:ext cx="5431528" cy="395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3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6EC16-0D16-C0E6-BDF1-077561A1C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35F2D-1ABA-BCA3-7A5A-A956E943A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44" y="0"/>
            <a:ext cx="10897510" cy="1325563"/>
          </a:xfrm>
        </p:spPr>
        <p:txBody>
          <a:bodyPr/>
          <a:lstStyle/>
          <a:p>
            <a:r>
              <a:rPr lang="en-US" dirty="0"/>
              <a:t>Question 9: Model Development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68F844C-C72A-C826-E77D-CD8048FDA615}"/>
              </a:ext>
            </a:extLst>
          </p:cNvPr>
          <p:cNvSpPr txBox="1">
            <a:spLocks/>
          </p:cNvSpPr>
          <p:nvPr/>
        </p:nvSpPr>
        <p:spPr>
          <a:xfrm>
            <a:off x="259642" y="1128889"/>
            <a:ext cx="11932358" cy="5604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True or False?</a:t>
            </a:r>
          </a:p>
          <a:p>
            <a:pPr lvl="1"/>
            <a:r>
              <a:rPr lang="en-US" sz="2800" dirty="0"/>
              <a:t>This model grid is appropriate for the hydrogeologic conceptualization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b="1" dirty="0"/>
              <a:t>TRUE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50806-03B3-5EC0-1324-3F0E95DE32B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1256"/>
          <a:stretch>
            <a:fillRect/>
          </a:stretch>
        </p:blipFill>
        <p:spPr>
          <a:xfrm>
            <a:off x="3859522" y="2179453"/>
            <a:ext cx="8253455" cy="35858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64D4AF-24CC-CFF6-F540-2B439677F5EC}"/>
              </a:ext>
            </a:extLst>
          </p:cNvPr>
          <p:cNvSpPr/>
          <p:nvPr/>
        </p:nvSpPr>
        <p:spPr>
          <a:xfrm rot="20678880">
            <a:off x="10353953" y="5270732"/>
            <a:ext cx="1790223" cy="89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D460D6-7842-E052-7791-2F45D192E74F}"/>
              </a:ext>
            </a:extLst>
          </p:cNvPr>
          <p:cNvSpPr/>
          <p:nvPr/>
        </p:nvSpPr>
        <p:spPr>
          <a:xfrm rot="1268409">
            <a:off x="7532967" y="5335118"/>
            <a:ext cx="1790223" cy="1114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799460-3FA4-3CB1-05B9-1779674A4DC3}"/>
              </a:ext>
            </a:extLst>
          </p:cNvPr>
          <p:cNvSpPr/>
          <p:nvPr/>
        </p:nvSpPr>
        <p:spPr>
          <a:xfrm>
            <a:off x="7571716" y="5799359"/>
            <a:ext cx="3585438" cy="89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AF29D2-2E5E-2B05-2FC6-4BFE94DA7643}"/>
              </a:ext>
            </a:extLst>
          </p:cNvPr>
          <p:cNvSpPr txBox="1"/>
          <p:nvPr/>
        </p:nvSpPr>
        <p:spPr>
          <a:xfrm>
            <a:off x="10332595" y="6456310"/>
            <a:ext cx="1832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USGS fact sheet FS-127-97</a:t>
            </a:r>
          </a:p>
        </p:txBody>
      </p:sp>
      <p:sp>
        <p:nvSpPr>
          <p:cNvPr id="9" name="AutoShape 2" descr="Conceptual model of a hydrologic system | U.S. Geological Survey">
            <a:extLst>
              <a:ext uri="{FF2B5EF4-FFF2-40B4-BE49-F238E27FC236}">
                <a16:creationId xmlns:a16="http://schemas.microsoft.com/office/drawing/2014/main" id="{B2D10933-AA15-ED0E-CCAF-DD608E3A54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375D45-1E41-A4E5-3BD5-47B8DE83A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5238" y="2553211"/>
            <a:ext cx="4626942" cy="333930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6B0DCF4-2D19-A61A-A59F-732903548777}"/>
              </a:ext>
            </a:extLst>
          </p:cNvPr>
          <p:cNvCxnSpPr>
            <a:cxnSpLocks/>
          </p:cNvCxnSpPr>
          <p:nvPr/>
        </p:nvCxnSpPr>
        <p:spPr>
          <a:xfrm>
            <a:off x="8479465" y="4348716"/>
            <a:ext cx="0" cy="274320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2EC4DB0-8739-42D8-08CD-24FEC7C1F9A6}"/>
              </a:ext>
            </a:extLst>
          </p:cNvPr>
          <p:cNvCxnSpPr>
            <a:cxnSpLocks/>
          </p:cNvCxnSpPr>
          <p:nvPr/>
        </p:nvCxnSpPr>
        <p:spPr>
          <a:xfrm>
            <a:off x="8514908" y="4303000"/>
            <a:ext cx="0" cy="424235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5E67EEA-256C-E67D-51E5-0992C120F665}"/>
              </a:ext>
            </a:extLst>
          </p:cNvPr>
          <p:cNvCxnSpPr>
            <a:cxnSpLocks/>
          </p:cNvCxnSpPr>
          <p:nvPr/>
        </p:nvCxnSpPr>
        <p:spPr>
          <a:xfrm>
            <a:off x="8514908" y="4104167"/>
            <a:ext cx="0" cy="173310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DC2FB3-F98E-3F8B-DB5D-B182F4986814}"/>
              </a:ext>
            </a:extLst>
          </p:cNvPr>
          <p:cNvCxnSpPr>
            <a:cxnSpLocks/>
          </p:cNvCxnSpPr>
          <p:nvPr/>
        </p:nvCxnSpPr>
        <p:spPr>
          <a:xfrm>
            <a:off x="8507819" y="4764855"/>
            <a:ext cx="0" cy="274320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BA03D82-4CFE-FE6C-5845-7797017DFF93}"/>
              </a:ext>
            </a:extLst>
          </p:cNvPr>
          <p:cNvCxnSpPr>
            <a:cxnSpLocks/>
          </p:cNvCxnSpPr>
          <p:nvPr/>
        </p:nvCxnSpPr>
        <p:spPr>
          <a:xfrm>
            <a:off x="8633637" y="4597972"/>
            <a:ext cx="134136" cy="62599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F07D7B-2224-75AB-067D-70B228E95E8A}"/>
              </a:ext>
            </a:extLst>
          </p:cNvPr>
          <p:cNvCxnSpPr>
            <a:cxnSpLocks/>
          </p:cNvCxnSpPr>
          <p:nvPr/>
        </p:nvCxnSpPr>
        <p:spPr>
          <a:xfrm>
            <a:off x="8807134" y="4678724"/>
            <a:ext cx="122483" cy="52336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223D47-6EA0-7804-8643-BF79BA164A95}"/>
              </a:ext>
            </a:extLst>
          </p:cNvPr>
          <p:cNvCxnSpPr>
            <a:cxnSpLocks/>
          </p:cNvCxnSpPr>
          <p:nvPr/>
        </p:nvCxnSpPr>
        <p:spPr>
          <a:xfrm>
            <a:off x="8658504" y="4186932"/>
            <a:ext cx="122482" cy="65021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D7AF11A-C6ED-2471-B3D7-C0486300F666}"/>
              </a:ext>
            </a:extLst>
          </p:cNvPr>
          <p:cNvCxnSpPr>
            <a:cxnSpLocks/>
          </p:cNvCxnSpPr>
          <p:nvPr/>
        </p:nvCxnSpPr>
        <p:spPr>
          <a:xfrm>
            <a:off x="8807134" y="4251953"/>
            <a:ext cx="96975" cy="51047"/>
          </a:xfrm>
          <a:prstGeom prst="line">
            <a:avLst/>
          </a:prstGeom>
          <a:ln w="38100">
            <a:solidFill>
              <a:srgbClr val="BFE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9300997-CE05-C3AA-AE50-760B4CBBC8D9}"/>
              </a:ext>
            </a:extLst>
          </p:cNvPr>
          <p:cNvSpPr/>
          <p:nvPr/>
        </p:nvSpPr>
        <p:spPr>
          <a:xfrm>
            <a:off x="8468430" y="4982571"/>
            <a:ext cx="82836" cy="122581"/>
          </a:xfrm>
          <a:prstGeom prst="rect">
            <a:avLst/>
          </a:prstGeom>
          <a:solidFill>
            <a:srgbClr val="BEE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A3581B6-2470-2121-21E3-A9EB86EEF487}"/>
              </a:ext>
            </a:extLst>
          </p:cNvPr>
          <p:cNvSpPr/>
          <p:nvPr/>
        </p:nvSpPr>
        <p:spPr>
          <a:xfrm>
            <a:off x="8851257" y="4226135"/>
            <a:ext cx="96975" cy="122581"/>
          </a:xfrm>
          <a:prstGeom prst="rect">
            <a:avLst/>
          </a:prstGeom>
          <a:solidFill>
            <a:srgbClr val="BEE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8A76381-A9E1-B2DE-46C7-96078540125C}"/>
              </a:ext>
            </a:extLst>
          </p:cNvPr>
          <p:cNvSpPr/>
          <p:nvPr/>
        </p:nvSpPr>
        <p:spPr>
          <a:xfrm>
            <a:off x="8819887" y="4645790"/>
            <a:ext cx="96975" cy="122581"/>
          </a:xfrm>
          <a:prstGeom prst="rect">
            <a:avLst/>
          </a:prstGeom>
          <a:solidFill>
            <a:srgbClr val="BEE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8D9B0F8-342F-80B1-743C-8CAE7D01B1D6}"/>
              </a:ext>
            </a:extLst>
          </p:cNvPr>
          <p:cNvSpPr/>
          <p:nvPr/>
        </p:nvSpPr>
        <p:spPr>
          <a:xfrm>
            <a:off x="8497301" y="4501556"/>
            <a:ext cx="96975" cy="122581"/>
          </a:xfrm>
          <a:prstGeom prst="rect">
            <a:avLst/>
          </a:prstGeom>
          <a:solidFill>
            <a:srgbClr val="BEE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9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DBC2A-4244-12B3-A72B-F422ADBF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39662-F37E-B350-E90A-F9051421D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3649"/>
            <a:ext cx="11734800" cy="5529660"/>
          </a:xfrm>
        </p:spPr>
        <p:txBody>
          <a:bodyPr>
            <a:normAutofit/>
          </a:bodyPr>
          <a:lstStyle/>
          <a:p>
            <a:r>
              <a:rPr lang="en-US" sz="2600" dirty="0"/>
              <a:t>Groundwater models are developed to </a:t>
            </a:r>
            <a:r>
              <a:rPr lang="en-US" sz="2600" u="sng" dirty="0"/>
              <a:t>address questions</a:t>
            </a:r>
            <a:br>
              <a:rPr lang="en-US" sz="2600" u="sng" dirty="0"/>
            </a:br>
            <a:endParaRPr lang="en-US" sz="2600" u="sng" dirty="0"/>
          </a:p>
          <a:p>
            <a:r>
              <a:rPr lang="en-US" sz="2600" u="sng" dirty="0"/>
              <a:t>Conceptual model</a:t>
            </a:r>
            <a:r>
              <a:rPr lang="en-US" sz="2600" dirty="0"/>
              <a:t> should be developed before groundwater model</a:t>
            </a:r>
            <a:br>
              <a:rPr lang="en-US" sz="2600" dirty="0"/>
            </a:br>
            <a:endParaRPr lang="en-US" sz="2600" dirty="0"/>
          </a:p>
          <a:p>
            <a:r>
              <a:rPr lang="en-US" sz="2600" dirty="0"/>
              <a:t>Boundary conditions should consider </a:t>
            </a:r>
            <a:r>
              <a:rPr lang="en-US" sz="2600" u="sng" dirty="0"/>
              <a:t>model objective</a:t>
            </a:r>
            <a:br>
              <a:rPr lang="en-US" sz="2600" dirty="0"/>
            </a:br>
            <a:endParaRPr lang="en-US" sz="2600" dirty="0"/>
          </a:p>
          <a:p>
            <a:r>
              <a:rPr lang="en-US" sz="2600" dirty="0"/>
              <a:t>Groundwater models are only as good as the </a:t>
            </a:r>
            <a:r>
              <a:rPr lang="en-US" sz="2600" u="sng" dirty="0"/>
              <a:t>data</a:t>
            </a:r>
            <a:br>
              <a:rPr lang="en-US" sz="2600" u="sng" dirty="0"/>
            </a:br>
            <a:endParaRPr lang="en-US" sz="2600" u="sng" dirty="0"/>
          </a:p>
          <a:p>
            <a:r>
              <a:rPr lang="en-US" sz="2600" dirty="0"/>
              <a:t>Better fit between simulated and measured data implies model results approximate reality</a:t>
            </a:r>
          </a:p>
        </p:txBody>
      </p:sp>
    </p:spTree>
    <p:extLst>
      <p:ext uri="{BB962C8B-B14F-4D97-AF65-F5344CB8AC3E}">
        <p14:creationId xmlns:p14="http://schemas.microsoft.com/office/powerpoint/2010/main" val="44379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1C1E-E607-4202-69F0-1508906DA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CEA0-E2B3-F8CB-C82F-D75EFF221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563"/>
            <a:ext cx="11734800" cy="5407746"/>
          </a:xfrm>
        </p:spPr>
        <p:txBody>
          <a:bodyPr>
            <a:normAutofit fontScale="92500"/>
          </a:bodyPr>
          <a:lstStyle/>
          <a:p>
            <a:r>
              <a:rPr lang="en-US" sz="1200" dirty="0"/>
              <a:t>Domenico, P.A. and Schwartz, F.W., 1998, Physical and Chemical Hydrogeology. 2nd Edition, John Wiley &amp; Sons Inc., New York, 506 p.</a:t>
            </a:r>
          </a:p>
          <a:p>
            <a:r>
              <a:rPr lang="en-US" sz="1200" dirty="0"/>
              <a:t>Freeze, R.A. and Cherry, J.A., 1979, Groundwater. Prentice-Hall Inc., Englewood Cliffs, Vol. 7632, 604 p. </a:t>
            </a:r>
          </a:p>
          <a:p>
            <a:r>
              <a:rPr lang="en-US" sz="1200" dirty="0"/>
              <a:t>Garcia, C.A., Jackson, T.R., Halford, K.J., Sweetkind, D.S., Damar, N.A., Fenelon, J.M., and Reiner, S.R., 2017, Hydraulic characterization of volcanic rocks in Pahute Mesa using an Integrated Analysis of 16 multiple-well aquifer tests, Nevada National Security Site, 2009–14: U.S. Geological Survey Scientific Investigations Report 2016-5151, 62 p., </a:t>
            </a:r>
            <a:r>
              <a:rPr lang="en-US" sz="1200" dirty="0">
                <a:hlinkClick r:id="rId2"/>
              </a:rPr>
              <a:t>https://doi.org/10.3133/sir20165151</a:t>
            </a:r>
            <a:r>
              <a:rPr lang="en-US" sz="1200" dirty="0"/>
              <a:t> </a:t>
            </a:r>
          </a:p>
          <a:p>
            <a:r>
              <a:rPr lang="en-US" sz="1200" dirty="0"/>
              <a:t>Halford, K.J., and Jackson, T.R., 2020, Groundwater characterization and effects of pumping in the Death Valley regional groundwater flow system, Nevada and California, with special reference to Devils Hole: U.S. Geological Survey Professional Paper 1863, 178 p., </a:t>
            </a:r>
            <a:r>
              <a:rPr lang="en-US" sz="1200" dirty="0">
                <a:hlinkClick r:id="rId3"/>
              </a:rPr>
              <a:t>https://doi.org/10.3133/pp1863</a:t>
            </a:r>
            <a:endParaRPr lang="en-US" sz="1200" dirty="0"/>
          </a:p>
          <a:p>
            <a:r>
              <a:rPr lang="en-US" sz="1200" dirty="0"/>
              <a:t>Halford, K.J., Stamos, C.L., Nishikawa, T. and Martin, P., 2010, Arsenic Management Through Well Modification and Simulation. Groundwater, 48: 526-537. </a:t>
            </a:r>
            <a:r>
              <a:rPr lang="en-US" sz="1200" dirty="0">
                <a:hlinkClick r:id="rId4"/>
              </a:rPr>
              <a:t>https://doi.org/10.1111/j.1745-6584.2009.00670.x</a:t>
            </a:r>
            <a:r>
              <a:rPr lang="en-US" sz="1200" dirty="0"/>
              <a:t> </a:t>
            </a:r>
          </a:p>
          <a:p>
            <a:r>
              <a:rPr lang="en-US" sz="1200" dirty="0"/>
              <a:t>Halford, K., van Niekerk, J., and van Coller, A., 2025, Potential Effects Of Leeville Expansion And Concurrent Dewatering In The Carlin Trend, Nevada: Digby Wells technical memorandum, prepared for Nevada Gold Mines LLC, 64 p.</a:t>
            </a:r>
          </a:p>
          <a:p>
            <a:r>
              <a:rPr lang="en-US" sz="1200" b="0" i="0" u="none" strike="noStrike" baseline="0" dirty="0">
                <a:solidFill>
                  <a:srgbClr val="211D1E"/>
                </a:solidFill>
              </a:rPr>
              <a:t>Harbaugh, A.W., 2005, MODFLOW-2005, the U.S. Geological Survey modular ground-water model—The ground-water flow process: U.S. Geological Survey Techniques and Methods, book 6, chap. A16, </a:t>
            </a:r>
            <a:r>
              <a:rPr lang="en-US" sz="1200" b="0" i="0" u="none" strike="noStrike" baseline="0" dirty="0">
                <a:solidFill>
                  <a:srgbClr val="211D1E"/>
                </a:solidFill>
                <a:hlinkClick r:id="rId5"/>
              </a:rPr>
              <a:t>https://doi.org/10.3133/tm6A16</a:t>
            </a:r>
            <a:r>
              <a:rPr lang="en-US" sz="1200" b="0" i="0" u="none" strike="noStrike" baseline="0" dirty="0">
                <a:solidFill>
                  <a:srgbClr val="211D1E"/>
                </a:solidFill>
              </a:rPr>
              <a:t> </a:t>
            </a:r>
          </a:p>
          <a:p>
            <a:r>
              <a:rPr lang="en-US" sz="1200" dirty="0"/>
              <a:t>Heath, R.C., 1983, Basic ground-water hydrology: U.S. Geological Survey Water Supply Paper 2220, 84 p. </a:t>
            </a:r>
            <a:r>
              <a:rPr lang="en-US" sz="1200" dirty="0">
                <a:hlinkClick r:id="rId6"/>
              </a:rPr>
              <a:t>https://doi.org/10.3133/wsp2220</a:t>
            </a:r>
            <a:r>
              <a:rPr lang="en-US" sz="1200" dirty="0"/>
              <a:t> </a:t>
            </a:r>
          </a:p>
          <a:p>
            <a:r>
              <a:rPr lang="en-US" sz="1200" dirty="0"/>
              <a:t>Jackson, T.R., Fenelon, J.M., and </a:t>
            </a:r>
            <a:r>
              <a:rPr lang="en-US" sz="1200" dirty="0" err="1"/>
              <a:t>Paylor</a:t>
            </a:r>
            <a:r>
              <a:rPr lang="en-US" sz="1200" dirty="0"/>
              <a:t>, R.L., 2021, Groundwater flow conceptualization of the Pahute Mesa–Oasis Valley Groundwater Basin, Nevada—A synthesis of geologic, hydrologic, hydraulic-property, and tritium data: U.S. Geological Survey Scientific Investigations Report 2020–5134, 100 p., </a:t>
            </a:r>
            <a:r>
              <a:rPr lang="en-US" sz="1200" dirty="0">
                <a:hlinkClick r:id="rId7"/>
              </a:rPr>
              <a:t>https://doi.org/10.3133/sir20205134</a:t>
            </a:r>
            <a:r>
              <a:rPr lang="en-US" sz="1200" dirty="0"/>
              <a:t> </a:t>
            </a:r>
          </a:p>
          <a:p>
            <a:r>
              <a:rPr lang="en-US" sz="1200" dirty="0"/>
              <a:t>Jackson, T. R., Halford, K. J., Gardner, P. M., and Garcia, C.A., 2018, Evaluating micrometeorological estimates of groundwater discharge from Great Basin desert playas: Groundwater, v. 56, no. 6, p. 909–920, </a:t>
            </a:r>
            <a:r>
              <a:rPr lang="en-US" sz="1200" dirty="0">
                <a:hlinkClick r:id="rId8"/>
              </a:rPr>
              <a:t>https://doi.org/10.1111/gwat.12647</a:t>
            </a:r>
            <a:r>
              <a:rPr lang="en-US" sz="1200" dirty="0"/>
              <a:t> </a:t>
            </a:r>
          </a:p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Johnson, A.I., 1967, Specific Yield – Compilation of Specific Yields for Various Materials: U.S. Geological Survey Water-Supply Paper 1662-D, 80 p.</a:t>
            </a:r>
          </a:p>
          <a:p>
            <a:r>
              <a:rPr lang="en-US" sz="1200" dirty="0"/>
              <a:t>Joseph, T., Godwin, T., McManus, D., Nordberg, M., Shannon, H., and </a:t>
            </a:r>
            <a:r>
              <a:rPr lang="en-US" sz="1200" dirty="0" err="1"/>
              <a:t>Stringhorn</a:t>
            </a:r>
            <a:r>
              <a:rPr lang="en-US" sz="1200" dirty="0"/>
              <a:t>, S., 2016, Best Management Practices for the Sustainable Management of Groundwater, Hydrogeologic Conceptual Model: State of California, California Natural Resources Agency report, 25 p.</a:t>
            </a:r>
          </a:p>
          <a:p>
            <a:r>
              <a:rPr lang="en-US" sz="1200" dirty="0"/>
              <a:t>Niswonger, R.G. and Prudic, D.E., 2005, Documentation of the Streamflow-Routing (SFR2) Package to include unsaturated flow beneath streams--A modification to SFR1: U.S. Geological Survey Techniques and Methods, Book 6, Chap. A13, 47 p.</a:t>
            </a:r>
          </a:p>
          <a:p>
            <a:r>
              <a:rPr lang="en-US" sz="1200" dirty="0"/>
              <a:t>Rivera, A., 2014, Chapter 2 of Groundwater Basics in Canada’s Groundwater Resources, ed., A. Rivera: </a:t>
            </a:r>
            <a:r>
              <a:rPr lang="en-US" sz="1200" dirty="0" err="1"/>
              <a:t>Fitzhenny</a:t>
            </a:r>
            <a:r>
              <a:rPr lang="en-US" sz="1200" dirty="0"/>
              <a:t> and Whiteside, Markham, Ontario, Canada, p. 24 -61.</a:t>
            </a:r>
          </a:p>
        </p:txBody>
      </p:sp>
    </p:spTree>
    <p:extLst>
      <p:ext uri="{BB962C8B-B14F-4D97-AF65-F5344CB8AC3E}">
        <p14:creationId xmlns:p14="http://schemas.microsoft.com/office/powerpoint/2010/main" val="1819270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2DDAEF-BCF3-F2BB-FD91-854DD8619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/>
            <a:r>
              <a:rPr lang="en-US" sz="4500" dirty="0"/>
              <a:t>Review of </a:t>
            </a:r>
            <a:br>
              <a:rPr lang="en-US" sz="4500" dirty="0"/>
            </a:br>
            <a:r>
              <a:rPr lang="en-US" sz="4500" dirty="0"/>
              <a:t>Hydraulic Property Fundamentals</a:t>
            </a:r>
          </a:p>
        </p:txBody>
      </p:sp>
    </p:spTree>
    <p:extLst>
      <p:ext uri="{BB962C8B-B14F-4D97-AF65-F5344CB8AC3E}">
        <p14:creationId xmlns:p14="http://schemas.microsoft.com/office/powerpoint/2010/main" val="13823492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8FAC3FD4-AE4B-004F-11B9-0FDDAAE2630E}"/>
                  </a:ext>
                </a:extLst>
              </p:cNvPr>
              <p:cNvSpPr txBox="1"/>
              <p:nvPr/>
            </p:nvSpPr>
            <p:spPr>
              <a:xfrm>
                <a:off x="973183" y="3458311"/>
                <a:ext cx="1135054" cy="5241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𝐾𝐴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8FAC3FD4-AE4B-004F-11B9-0FDDAAE26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183" y="3458311"/>
                <a:ext cx="1135054" cy="5241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E4DED10-FA97-5CD6-2803-1A5A44BD7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D8A2F-3987-7E73-6C0E-553C3D44B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5017"/>
            <a:ext cx="11718524" cy="4988204"/>
          </a:xfrm>
        </p:spPr>
        <p:txBody>
          <a:bodyPr/>
          <a:lstStyle/>
          <a:p>
            <a:r>
              <a:rPr lang="en-US" sz="2000" dirty="0"/>
              <a:t>Transmissivity (</a:t>
            </a:r>
            <a:r>
              <a:rPr lang="en-US" sz="2000" b="1" dirty="0"/>
              <a:t>T</a:t>
            </a:r>
            <a:r>
              <a:rPr lang="en-US" sz="2000" dirty="0"/>
              <a:t>): capacity of an aquifer to transmit groundwater</a:t>
            </a:r>
          </a:p>
          <a:p>
            <a:r>
              <a:rPr lang="en-US" altLang="en-US" sz="2000" dirty="0"/>
              <a:t>T = Hydraulic conductivity (K) x aquifer thickness (b)</a:t>
            </a:r>
          </a:p>
          <a:p>
            <a:endParaRPr lang="en-US" altLang="en-US" dirty="0"/>
          </a:p>
          <a:p>
            <a:endParaRPr lang="en-US" altLang="en-US" sz="2000" dirty="0"/>
          </a:p>
          <a:p>
            <a:r>
              <a:rPr lang="en-US" altLang="en-US" sz="2000" dirty="0"/>
              <a:t>Darcy’s Law:</a:t>
            </a:r>
          </a:p>
          <a:p>
            <a:endParaRPr lang="en-US" altLang="en-US" sz="2000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15">
                <a:extLst>
                  <a:ext uri="{FF2B5EF4-FFF2-40B4-BE49-F238E27FC236}">
                    <a16:creationId xmlns:a16="http://schemas.microsoft.com/office/drawing/2014/main" id="{74785711-1D77-7559-4370-4B56A58DB3F3}"/>
                  </a:ext>
                </a:extLst>
              </p:cNvPr>
              <p:cNvSpPr txBox="1"/>
              <p:nvPr/>
            </p:nvSpPr>
            <p:spPr bwMode="auto">
              <a:xfrm>
                <a:off x="982395" y="2168698"/>
                <a:ext cx="1267481" cy="5072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r>
                  <a:rPr lang="en-US" sz="24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𝐾𝑏</m:t>
                    </m:r>
                  </m:oMath>
                </a14:m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Object 15">
                <a:extLst>
                  <a:ext uri="{FF2B5EF4-FFF2-40B4-BE49-F238E27FC236}">
                    <a16:creationId xmlns:a16="http://schemas.microsoft.com/office/drawing/2014/main" id="{74785711-1D77-7559-4370-4B56A58DB3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2395" y="2168698"/>
                <a:ext cx="1267481" cy="507250"/>
              </a:xfrm>
              <a:prstGeom prst="rect">
                <a:avLst/>
              </a:prstGeom>
              <a:blipFill>
                <a:blip r:embed="rId3"/>
                <a:stretch>
                  <a:fillRect l="-7212" t="-9639" b="-1807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B8090D2-12D1-A79F-0F5A-C04FA64C7835}"/>
                  </a:ext>
                </a:extLst>
              </p:cNvPr>
              <p:cNvSpPr txBox="1"/>
              <p:nvPr/>
            </p:nvSpPr>
            <p:spPr>
              <a:xfrm>
                <a:off x="962297" y="3458311"/>
                <a:ext cx="2680029" cy="5241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𝐾𝐴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𝐾𝑏𝑤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B8090D2-12D1-A79F-0F5A-C04FA64C7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297" y="3458311"/>
                <a:ext cx="2680029" cy="52411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2" name="Group 71">
            <a:extLst>
              <a:ext uri="{FF2B5EF4-FFF2-40B4-BE49-F238E27FC236}">
                <a16:creationId xmlns:a16="http://schemas.microsoft.com/office/drawing/2014/main" id="{64DE360C-1897-85A7-7411-01E6C1530D8E}"/>
              </a:ext>
            </a:extLst>
          </p:cNvPr>
          <p:cNvGrpSpPr/>
          <p:nvPr/>
        </p:nvGrpSpPr>
        <p:grpSpPr>
          <a:xfrm>
            <a:off x="6373684" y="2435861"/>
            <a:ext cx="5557904" cy="4188388"/>
            <a:chOff x="6373684" y="2435861"/>
            <a:chExt cx="5557904" cy="418838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E12BCA4-FA95-BB4B-861F-7BE4BE90788C}"/>
                </a:ext>
              </a:extLst>
            </p:cNvPr>
            <p:cNvSpPr/>
            <p:nvPr/>
          </p:nvSpPr>
          <p:spPr>
            <a:xfrm>
              <a:off x="6393705" y="3559811"/>
              <a:ext cx="5537883" cy="256635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9A1D09D-A648-B8FA-86F4-A5E9155BD3A2}"/>
                </a:ext>
              </a:extLst>
            </p:cNvPr>
            <p:cNvSpPr/>
            <p:nvPr/>
          </p:nvSpPr>
          <p:spPr>
            <a:xfrm>
              <a:off x="6393706" y="2962911"/>
              <a:ext cx="5537882" cy="1122679"/>
            </a:xfrm>
            <a:custGeom>
              <a:avLst/>
              <a:gdLst>
                <a:gd name="connsiteX0" fmla="*/ 0 w 5537882"/>
                <a:gd name="connsiteY0" fmla="*/ 0 h 596899"/>
                <a:gd name="connsiteX1" fmla="*/ 5537882 w 5537882"/>
                <a:gd name="connsiteY1" fmla="*/ 0 h 596899"/>
                <a:gd name="connsiteX2" fmla="*/ 5537882 w 5537882"/>
                <a:gd name="connsiteY2" fmla="*/ 596899 h 596899"/>
                <a:gd name="connsiteX3" fmla="*/ 0 w 5537882"/>
                <a:gd name="connsiteY3" fmla="*/ 596899 h 596899"/>
                <a:gd name="connsiteX4" fmla="*/ 0 w 5537882"/>
                <a:gd name="connsiteY4" fmla="*/ 0 h 596899"/>
                <a:gd name="connsiteX0" fmla="*/ 0 w 5537882"/>
                <a:gd name="connsiteY0" fmla="*/ 0 h 1122679"/>
                <a:gd name="connsiteX1" fmla="*/ 5537882 w 5537882"/>
                <a:gd name="connsiteY1" fmla="*/ 0 h 1122679"/>
                <a:gd name="connsiteX2" fmla="*/ 5537882 w 5537882"/>
                <a:gd name="connsiteY2" fmla="*/ 1122679 h 1122679"/>
                <a:gd name="connsiteX3" fmla="*/ 0 w 5537882"/>
                <a:gd name="connsiteY3" fmla="*/ 596899 h 1122679"/>
                <a:gd name="connsiteX4" fmla="*/ 0 w 5537882"/>
                <a:gd name="connsiteY4" fmla="*/ 0 h 1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7882" h="1122679">
                  <a:moveTo>
                    <a:pt x="0" y="0"/>
                  </a:moveTo>
                  <a:lnTo>
                    <a:pt x="5537882" y="0"/>
                  </a:lnTo>
                  <a:lnTo>
                    <a:pt x="5537882" y="1122679"/>
                  </a:lnTo>
                  <a:lnTo>
                    <a:pt x="0" y="596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1D7C308-1163-65C8-A4D3-ADA572584283}"/>
                </a:ext>
              </a:extLst>
            </p:cNvPr>
            <p:cNvSpPr/>
            <p:nvPr/>
          </p:nvSpPr>
          <p:spPr>
            <a:xfrm>
              <a:off x="7567796" y="2905035"/>
              <a:ext cx="182880" cy="2468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Graphic 39" descr="Withering Tree with solid fill">
              <a:extLst>
                <a:ext uri="{FF2B5EF4-FFF2-40B4-BE49-F238E27FC236}">
                  <a16:creationId xmlns:a16="http://schemas.microsoft.com/office/drawing/2014/main" id="{FB544712-9FBC-6BE5-52C7-8E6372490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007850" y="2435861"/>
              <a:ext cx="577028" cy="577028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8F3A94C-83C7-A4F3-97ED-2168874376AB}"/>
                </a:ext>
              </a:extLst>
            </p:cNvPr>
            <p:cNvSpPr txBox="1"/>
            <p:nvPr/>
          </p:nvSpPr>
          <p:spPr>
            <a:xfrm rot="311399">
              <a:off x="6373684" y="3345689"/>
              <a:ext cx="10463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Water table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7C02247-98ED-8140-B59B-A15054326AC1}"/>
                </a:ext>
              </a:extLst>
            </p:cNvPr>
            <p:cNvSpPr/>
            <p:nvPr/>
          </p:nvSpPr>
          <p:spPr>
            <a:xfrm>
              <a:off x="10036676" y="2905035"/>
              <a:ext cx="182880" cy="2468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36F37B4-582F-D50F-FF2F-E5429C08017C}"/>
                </a:ext>
              </a:extLst>
            </p:cNvPr>
            <p:cNvSpPr/>
            <p:nvPr/>
          </p:nvSpPr>
          <p:spPr>
            <a:xfrm>
              <a:off x="7482840" y="2807556"/>
              <a:ext cx="2872740" cy="1553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955674D-F983-28E9-E19C-B83EE1AE2372}"/>
                </a:ext>
              </a:extLst>
            </p:cNvPr>
            <p:cNvCxnSpPr>
              <a:cxnSpLocks/>
            </p:cNvCxnSpPr>
            <p:nvPr/>
          </p:nvCxnSpPr>
          <p:spPr>
            <a:xfrm>
              <a:off x="6393705" y="3559810"/>
              <a:ext cx="5537883" cy="52578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F626211-6018-2576-02A6-5F7FB2DB3A07}"/>
                </a:ext>
              </a:extLst>
            </p:cNvPr>
            <p:cNvCxnSpPr>
              <a:cxnSpLocks/>
            </p:cNvCxnSpPr>
            <p:nvPr/>
          </p:nvCxnSpPr>
          <p:spPr>
            <a:xfrm>
              <a:off x="7431772" y="3669319"/>
              <a:ext cx="0" cy="245685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15DB4B48-D796-A882-233F-A9F54F98AB38}"/>
                </a:ext>
              </a:extLst>
            </p:cNvPr>
            <p:cNvCxnSpPr>
              <a:cxnSpLocks/>
            </p:cNvCxnSpPr>
            <p:nvPr/>
          </p:nvCxnSpPr>
          <p:spPr>
            <a:xfrm>
              <a:off x="9946372" y="3928758"/>
              <a:ext cx="0" cy="219456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F27AE8E-7579-E396-4E1E-169F0C9989A2}"/>
                </a:ext>
              </a:extLst>
            </p:cNvPr>
            <p:cNvSpPr txBox="1"/>
            <p:nvPr/>
          </p:nvSpPr>
          <p:spPr>
            <a:xfrm>
              <a:off x="6980741" y="4559480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</a:t>
              </a:r>
              <a:r>
                <a:rPr lang="en-US" sz="2000" baseline="-25000" dirty="0"/>
                <a:t>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BD4D7E7-C8A6-1140-E183-9670A44DDCA9}"/>
                </a:ext>
              </a:extLst>
            </p:cNvPr>
            <p:cNvSpPr txBox="1"/>
            <p:nvPr/>
          </p:nvSpPr>
          <p:spPr>
            <a:xfrm>
              <a:off x="9519810" y="4559480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</a:t>
              </a:r>
              <a:r>
                <a:rPr lang="en-US" sz="2000" baseline="-25000" dirty="0"/>
                <a:t>1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D18E34C7-CE3A-3987-5CE2-E6F7F0CEEE1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59236" y="6278569"/>
              <a:ext cx="2468880" cy="1465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C9E3F00-F2FB-ED29-551C-3FB7A5F72AF5}"/>
                </a:ext>
              </a:extLst>
            </p:cNvPr>
            <p:cNvSpPr txBox="1"/>
            <p:nvPr/>
          </p:nvSpPr>
          <p:spPr>
            <a:xfrm>
              <a:off x="7750676" y="6224139"/>
              <a:ext cx="228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L</a:t>
              </a:r>
              <a:endParaRPr lang="en-US" sz="2000" baseline="-25000" dirty="0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9A6E01E-81C2-76FA-F6DC-7EC2F2DD2BF8}"/>
              </a:ext>
            </a:extLst>
          </p:cNvPr>
          <p:cNvSpPr txBox="1"/>
          <p:nvPr/>
        </p:nvSpPr>
        <p:spPr>
          <a:xfrm>
            <a:off x="215662" y="5022881"/>
            <a:ext cx="3447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/>
              <a:t>Q 	= Groundwater-flow rate</a:t>
            </a:r>
          </a:p>
          <a:p>
            <a:pPr defTabSz="457200"/>
            <a:r>
              <a:rPr lang="en-US" sz="1600" dirty="0"/>
              <a:t>K 	= Hydraulic conductivity</a:t>
            </a:r>
          </a:p>
          <a:p>
            <a:pPr defTabSz="457200"/>
            <a:r>
              <a:rPr lang="en-US" sz="1600" dirty="0"/>
              <a:t>A  	= Cross-sectional area of aquifer</a:t>
            </a:r>
          </a:p>
          <a:p>
            <a:pPr defTabSz="457200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Δh</a:t>
            </a:r>
            <a:r>
              <a:rPr lang="en-US" sz="1600" dirty="0"/>
              <a:t>  	= Head difference between wells</a:t>
            </a:r>
          </a:p>
          <a:p>
            <a:pPr defTabSz="457200"/>
            <a:r>
              <a:rPr lang="en-US" sz="1600" dirty="0"/>
              <a:t>L 	= Distance between wells</a:t>
            </a:r>
          </a:p>
          <a:p>
            <a:pPr defTabSz="457200"/>
            <a:r>
              <a:rPr lang="en-US" sz="1600" dirty="0"/>
              <a:t>w 	= Width of aquifer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332C52B-F492-55D7-943D-3F3F661DC228}"/>
                  </a:ext>
                </a:extLst>
              </p:cNvPr>
              <p:cNvSpPr txBox="1"/>
              <p:nvPr/>
            </p:nvSpPr>
            <p:spPr>
              <a:xfrm>
                <a:off x="982395" y="4377168"/>
                <a:ext cx="1611018" cy="5241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𝑇𝑤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332C52B-F492-55D7-943D-3F3F661DC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395" y="4377168"/>
                <a:ext cx="1611018" cy="52411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Box 81">
            <a:extLst>
              <a:ext uri="{FF2B5EF4-FFF2-40B4-BE49-F238E27FC236}">
                <a16:creationId xmlns:a16="http://schemas.microsoft.com/office/drawing/2014/main" id="{717D23D7-8A7C-6024-6004-EE5F5131C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2377" y="6400800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8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4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5" grpId="0"/>
      <p:bldP spid="32" grpId="0"/>
      <p:bldP spid="58" grpId="0"/>
      <p:bldP spid="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80268-CAA1-6836-0ACC-00F7115E5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Contaminant Transport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82D15-418D-8009-E6DA-C5DC1133A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563"/>
            <a:ext cx="6008914" cy="5407746"/>
          </a:xfrm>
        </p:spPr>
        <p:txBody>
          <a:bodyPr>
            <a:normAutofit/>
          </a:bodyPr>
          <a:lstStyle/>
          <a:p>
            <a:r>
              <a:rPr lang="en-US" sz="2200" b="1" dirty="0"/>
              <a:t>Will release of a solvent pose an environmental risk?</a:t>
            </a:r>
          </a:p>
          <a:p>
            <a:pPr lvl="1"/>
            <a:r>
              <a:rPr lang="en-US" sz="2200" dirty="0"/>
              <a:t>What is the contaminant source?</a:t>
            </a:r>
          </a:p>
          <a:p>
            <a:pPr lvl="1"/>
            <a:r>
              <a:rPr lang="en-US" sz="2200" dirty="0"/>
              <a:t>Which way are contaminants moving? </a:t>
            </a:r>
          </a:p>
          <a:p>
            <a:pPr lvl="1"/>
            <a:r>
              <a:rPr lang="en-US" sz="2200" dirty="0"/>
              <a:t>How soon until a receptor is affected?</a:t>
            </a:r>
          </a:p>
          <a:p>
            <a:pPr lvl="1"/>
            <a:r>
              <a:rPr lang="en-US" sz="2200" dirty="0"/>
              <a:t>What concentrations are expected at a receptor?</a:t>
            </a:r>
            <a:br>
              <a:rPr lang="en-US" sz="2200" dirty="0"/>
            </a:br>
            <a:endParaRPr lang="en-US" sz="2200" dirty="0"/>
          </a:p>
          <a:p>
            <a:r>
              <a:rPr lang="en-US" sz="2200" b="1" dirty="0"/>
              <a:t>Remediation approach:</a:t>
            </a:r>
          </a:p>
          <a:p>
            <a:pPr lvl="1"/>
            <a:r>
              <a:rPr lang="en-US" sz="2200" dirty="0"/>
              <a:t>Active or passive water treatment </a:t>
            </a:r>
          </a:p>
          <a:p>
            <a:pPr lvl="1"/>
            <a:r>
              <a:rPr lang="en-US" sz="2200" dirty="0"/>
              <a:t>Long-term monitoring of wells, springs/streams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77CC17-2DC4-558B-4388-4E27ED0B2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396" y="1122022"/>
            <a:ext cx="5548604" cy="556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1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ED10-FA97-5CD6-2803-1A5A44BD7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332C52B-F492-55D7-943D-3F3F661DC228}"/>
                  </a:ext>
                </a:extLst>
              </p:cNvPr>
              <p:cNvSpPr txBox="1"/>
              <p:nvPr/>
            </p:nvSpPr>
            <p:spPr>
              <a:xfrm>
                <a:off x="639495" y="1107071"/>
                <a:ext cx="2144433" cy="698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𝑇𝑤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2332C52B-F492-55D7-943D-3F3F661DC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95" y="1107071"/>
                <a:ext cx="2144433" cy="69884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76D1F23-B3BB-598E-D955-99607A4B192A}"/>
              </a:ext>
            </a:extLst>
          </p:cNvPr>
          <p:cNvCxnSpPr>
            <a:cxnSpLocks/>
          </p:cNvCxnSpPr>
          <p:nvPr/>
        </p:nvCxnSpPr>
        <p:spPr>
          <a:xfrm flipV="1">
            <a:off x="1739363" y="4526438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621CD4EF-850B-AD02-2A70-6D79DBC281D1}"/>
              </a:ext>
            </a:extLst>
          </p:cNvPr>
          <p:cNvCxnSpPr>
            <a:cxnSpLocks/>
          </p:cNvCxnSpPr>
          <p:nvPr/>
        </p:nvCxnSpPr>
        <p:spPr>
          <a:xfrm>
            <a:off x="1739363" y="2820201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7A8FD12-7D29-891F-3A65-C4C32EFFC965}"/>
                  </a:ext>
                </a:extLst>
              </p:cNvPr>
              <p:cNvSpPr txBox="1"/>
              <p:nvPr/>
            </p:nvSpPr>
            <p:spPr>
              <a:xfrm>
                <a:off x="1942285" y="2722792"/>
                <a:ext cx="1056123" cy="698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E7A8FD12-7D29-891F-3A65-C4C32EFFC9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2285" y="2722792"/>
                <a:ext cx="1056123" cy="6988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10D2EAC9-51BE-1547-024E-4BB05B496276}"/>
              </a:ext>
            </a:extLst>
          </p:cNvPr>
          <p:cNvCxnSpPr>
            <a:cxnSpLocks/>
          </p:cNvCxnSpPr>
          <p:nvPr/>
        </p:nvCxnSpPr>
        <p:spPr>
          <a:xfrm flipV="1">
            <a:off x="1050871" y="2820201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82A2806-AEAF-8F9A-9D31-B2D8F6BD7776}"/>
                  </a:ext>
                </a:extLst>
              </p:cNvPr>
              <p:cNvSpPr txBox="1"/>
              <p:nvPr/>
            </p:nvSpPr>
            <p:spPr>
              <a:xfrm>
                <a:off x="1999435" y="4568742"/>
                <a:ext cx="2863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82A2806-AEAF-8F9A-9D31-B2D8F6BD7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9435" y="4568742"/>
                <a:ext cx="286360" cy="369332"/>
              </a:xfrm>
              <a:prstGeom prst="rect">
                <a:avLst/>
              </a:prstGeom>
              <a:blipFill>
                <a:blip r:embed="rId4"/>
                <a:stretch>
                  <a:fillRect l="-34043" r="-31915" b="-27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bject 15">
            <a:extLst>
              <a:ext uri="{FF2B5EF4-FFF2-40B4-BE49-F238E27FC236}">
                <a16:creationId xmlns:a16="http://schemas.microsoft.com/office/drawing/2014/main" id="{1269A0D9-0E34-BABF-5FB8-D06941C3FB3A}"/>
              </a:ext>
            </a:extLst>
          </p:cNvPr>
          <p:cNvSpPr txBox="1"/>
          <p:nvPr/>
        </p:nvSpPr>
        <p:spPr bwMode="auto">
          <a:xfrm>
            <a:off x="1187020" y="4486275"/>
            <a:ext cx="412598" cy="507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51CDD4FF-734F-F109-71DB-20F536BFE1E6}"/>
              </a:ext>
            </a:extLst>
          </p:cNvPr>
          <p:cNvCxnSpPr>
            <a:cxnSpLocks/>
          </p:cNvCxnSpPr>
          <p:nvPr/>
        </p:nvCxnSpPr>
        <p:spPr>
          <a:xfrm flipV="1">
            <a:off x="1050871" y="4526438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bject 15">
            <a:extLst>
              <a:ext uri="{FF2B5EF4-FFF2-40B4-BE49-F238E27FC236}">
                <a16:creationId xmlns:a16="http://schemas.microsoft.com/office/drawing/2014/main" id="{B815EBE6-BC59-DCBC-A362-94BABF4A5AF6}"/>
              </a:ext>
            </a:extLst>
          </p:cNvPr>
          <p:cNvSpPr txBox="1"/>
          <p:nvPr/>
        </p:nvSpPr>
        <p:spPr bwMode="auto">
          <a:xfrm>
            <a:off x="1187020" y="2785459"/>
            <a:ext cx="412598" cy="5072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</a:t>
            </a:r>
            <a:endParaRPr lang="en-US" sz="2400" dirty="0"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741B09-396F-01DB-DE55-E989CA7481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542" y="0"/>
            <a:ext cx="5100458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950230-493C-D67A-FBBF-E6F081067C87}"/>
              </a:ext>
            </a:extLst>
          </p:cNvPr>
          <p:cNvSpPr txBox="1"/>
          <p:nvPr/>
        </p:nvSpPr>
        <p:spPr>
          <a:xfrm>
            <a:off x="457181" y="2126190"/>
            <a:ext cx="6420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High transmissivity: farther apart water-level contours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D2A82-E71D-C235-8438-19824EEB278D}"/>
              </a:ext>
            </a:extLst>
          </p:cNvPr>
          <p:cNvSpPr txBox="1"/>
          <p:nvPr/>
        </p:nvSpPr>
        <p:spPr>
          <a:xfrm>
            <a:off x="438425" y="3844528"/>
            <a:ext cx="56846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High transmissivity: increased groundwater flow</a:t>
            </a:r>
          </a:p>
        </p:txBody>
      </p:sp>
      <p:sp>
        <p:nvSpPr>
          <p:cNvPr id="3" name="Text Box 81">
            <a:extLst>
              <a:ext uri="{FF2B5EF4-FFF2-40B4-BE49-F238E27FC236}">
                <a16:creationId xmlns:a16="http://schemas.microsoft.com/office/drawing/2014/main" id="{D45E4169-A3DA-FA12-9AE6-C433D561B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8950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6"/>
              </a:rPr>
              <a:t>Jackson, et al, 2021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80FB8AD1-9F0F-0BD2-9E71-10618B892670}"/>
              </a:ext>
            </a:extLst>
          </p:cNvPr>
          <p:cNvSpPr/>
          <p:nvPr/>
        </p:nvSpPr>
        <p:spPr>
          <a:xfrm rot="18782119">
            <a:off x="9056967" y="2561783"/>
            <a:ext cx="137512" cy="286881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FAF7218E-B5F1-7675-74D3-0D2D9446EA01}"/>
              </a:ext>
            </a:extLst>
          </p:cNvPr>
          <p:cNvSpPr/>
          <p:nvPr/>
        </p:nvSpPr>
        <p:spPr>
          <a:xfrm rot="535078">
            <a:off x="10635396" y="1830385"/>
            <a:ext cx="137512" cy="286881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F9BA3F8F-5257-2616-30E8-D9CFAFEA269E}"/>
              </a:ext>
            </a:extLst>
          </p:cNvPr>
          <p:cNvSpPr/>
          <p:nvPr/>
        </p:nvSpPr>
        <p:spPr>
          <a:xfrm rot="5900889">
            <a:off x="10936496" y="3612235"/>
            <a:ext cx="137512" cy="286881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2CE94F06-3239-FA32-99C4-4227F3017981}"/>
              </a:ext>
            </a:extLst>
          </p:cNvPr>
          <p:cNvSpPr/>
          <p:nvPr/>
        </p:nvSpPr>
        <p:spPr>
          <a:xfrm rot="1650785">
            <a:off x="9372624" y="3811616"/>
            <a:ext cx="491279" cy="682230"/>
          </a:xfrm>
          <a:prstGeom prst="down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2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6" grpId="0"/>
      <p:bldP spid="67" grpId="0"/>
      <p:bldP spid="70" grpId="0"/>
      <p:bldP spid="8" grpId="0"/>
      <p:bldP spid="9" grpId="0"/>
      <p:bldP spid="4" grpId="0" animBg="1"/>
      <p:bldP spid="5" grpId="0" animBg="1"/>
      <p:bldP spid="6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ED10-FA97-5CD6-2803-1A5A44BD7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D8A2F-3987-7E73-6C0E-553C3D44B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5017"/>
            <a:ext cx="11718524" cy="4988204"/>
          </a:xfrm>
        </p:spPr>
        <p:txBody>
          <a:bodyPr/>
          <a:lstStyle/>
          <a:p>
            <a:r>
              <a:rPr lang="en-US" dirty="0"/>
              <a:t>Storativity (</a:t>
            </a:r>
            <a:r>
              <a:rPr lang="en-US" b="1" dirty="0"/>
              <a:t>S</a:t>
            </a:r>
            <a:r>
              <a:rPr lang="en-US" dirty="0"/>
              <a:t>): volume of water an aquifer releases from or takes into storage per unit surface area of the aquifer per unit change in head</a:t>
            </a:r>
          </a:p>
          <a:p>
            <a:r>
              <a:rPr lang="en-US" dirty="0"/>
              <a:t>Related to porosity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2E304E-E321-29CC-8884-7EBE06A5D54D}"/>
              </a:ext>
            </a:extLst>
          </p:cNvPr>
          <p:cNvSpPr/>
          <p:nvPr/>
        </p:nvSpPr>
        <p:spPr>
          <a:xfrm>
            <a:off x="8296275" y="5766507"/>
            <a:ext cx="70485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04BCFC-8BFA-7BFB-C393-EF499AC58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12" y="5410060"/>
            <a:ext cx="484383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FCB47E-2A94-EE41-3C67-CF1238D86291}"/>
              </a:ext>
            </a:extLst>
          </p:cNvPr>
          <p:cNvSpPr txBox="1"/>
          <p:nvPr/>
        </p:nvSpPr>
        <p:spPr>
          <a:xfrm>
            <a:off x="378107" y="2373990"/>
            <a:ext cx="56942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Porosity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A56A04-54BF-947E-EC09-D8191E9CF227}"/>
              </a:ext>
            </a:extLst>
          </p:cNvPr>
          <p:cNvSpPr txBox="1"/>
          <p:nvPr/>
        </p:nvSpPr>
        <p:spPr>
          <a:xfrm>
            <a:off x="6643213" y="2373990"/>
            <a:ext cx="53357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Specific Yield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6792A0-82F5-D3DE-49A8-5CEF2750BA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538" b="1"/>
          <a:stretch/>
        </p:blipFill>
        <p:spPr>
          <a:xfrm>
            <a:off x="6527155" y="2734041"/>
            <a:ext cx="3266383" cy="994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A3EEE0-08D8-D519-8655-217B2EEE9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949" y="5410060"/>
            <a:ext cx="3657600" cy="7315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60088D-5DD6-5D0D-9F3A-5B740D00F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57697"/>
            <a:ext cx="2310063" cy="1920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A626C17-F469-B36E-B01D-073DB0D7C9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1260" y="2820644"/>
            <a:ext cx="3113922" cy="2651760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C5AF54C9-C971-2CF1-0606-7EB606FC3302}"/>
              </a:ext>
            </a:extLst>
          </p:cNvPr>
          <p:cNvSpPr/>
          <p:nvPr/>
        </p:nvSpPr>
        <p:spPr>
          <a:xfrm>
            <a:off x="2310063" y="3688930"/>
            <a:ext cx="701197" cy="43088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307DAB-BBBB-222E-FB8E-D9635C373BBC}"/>
              </a:ext>
            </a:extLst>
          </p:cNvPr>
          <p:cNvSpPr txBox="1"/>
          <p:nvPr/>
        </p:nvSpPr>
        <p:spPr>
          <a:xfrm>
            <a:off x="9909595" y="2696819"/>
            <a:ext cx="22824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Specific yield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Water stored in pore space that will drain by gravity</a:t>
            </a:r>
          </a:p>
          <a:p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= Specific retention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Water stored in pore space that remains as film on rock surface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B144371-467C-DAF5-BBDA-A23061A545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01" b="37289"/>
          <a:stretch/>
        </p:blipFill>
        <p:spPr>
          <a:xfrm>
            <a:off x="6536680" y="3733367"/>
            <a:ext cx="3266383" cy="16675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75D786C-3DE9-A27A-6089-36E48A66746B}"/>
              </a:ext>
            </a:extLst>
          </p:cNvPr>
          <p:cNvSpPr txBox="1"/>
          <p:nvPr/>
        </p:nvSpPr>
        <p:spPr>
          <a:xfrm>
            <a:off x="5619565" y="6173760"/>
            <a:ext cx="6572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**S</a:t>
            </a:r>
            <a:r>
              <a:rPr lang="en-US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sometimes used as “effective porosity” in contaminant transport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81">
            <a:extLst>
              <a:ext uri="{FF2B5EF4-FFF2-40B4-BE49-F238E27FC236}">
                <a16:creationId xmlns:a16="http://schemas.microsoft.com/office/drawing/2014/main" id="{0BD86E5D-9EA1-ABE6-9304-72DE5EDB3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47557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7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9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 animBg="1"/>
      <p:bldP spid="16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B0E176F-3051-F5BF-81CA-3B0CECC0EA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56" t="68237" b="1196"/>
          <a:stretch/>
        </p:blipFill>
        <p:spPr>
          <a:xfrm>
            <a:off x="7226561" y="2151948"/>
            <a:ext cx="2114804" cy="8817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2B1C1F-45CC-F323-3308-BC2D9194D83C}"/>
              </a:ext>
            </a:extLst>
          </p:cNvPr>
          <p:cNvSpPr/>
          <p:nvPr/>
        </p:nvSpPr>
        <p:spPr>
          <a:xfrm>
            <a:off x="7618499" y="4287569"/>
            <a:ext cx="4255745" cy="2269473"/>
          </a:xfrm>
          <a:prstGeom prst="rect">
            <a:avLst/>
          </a:prstGeom>
          <a:pattFill prst="pct5">
            <a:fgClr>
              <a:srgbClr val="A39161"/>
            </a:fgClr>
            <a:bgClr>
              <a:srgbClr val="88E2FB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142E09-40F9-789A-19A3-5CE42FA07E86}"/>
              </a:ext>
            </a:extLst>
          </p:cNvPr>
          <p:cNvCxnSpPr/>
          <p:nvPr/>
        </p:nvCxnSpPr>
        <p:spPr>
          <a:xfrm>
            <a:off x="7618499" y="4287569"/>
            <a:ext cx="425574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69A1548-6B38-0E25-7DE7-5E2F777B1643}"/>
              </a:ext>
            </a:extLst>
          </p:cNvPr>
          <p:cNvGrpSpPr/>
          <p:nvPr/>
        </p:nvGrpSpPr>
        <p:grpSpPr>
          <a:xfrm>
            <a:off x="9230544" y="3232484"/>
            <a:ext cx="1243130" cy="1000688"/>
            <a:chOff x="6000844" y="4297369"/>
            <a:chExt cx="1243130" cy="1000688"/>
          </a:xfrm>
        </p:grpSpPr>
        <p:sp>
          <p:nvSpPr>
            <p:cNvPr id="35" name="Oval 5">
              <a:extLst>
                <a:ext uri="{FF2B5EF4-FFF2-40B4-BE49-F238E27FC236}">
                  <a16:creationId xmlns:a16="http://schemas.microsoft.com/office/drawing/2014/main" id="{151FFD25-E5BC-F178-CABD-60DBD8DB8254}"/>
                </a:ext>
              </a:extLst>
            </p:cNvPr>
            <p:cNvSpPr/>
            <p:nvPr/>
          </p:nvSpPr>
          <p:spPr>
            <a:xfrm>
              <a:off x="6603894" y="4297369"/>
              <a:ext cx="640080" cy="1000688"/>
            </a:xfrm>
            <a:custGeom>
              <a:avLst/>
              <a:gdLst>
                <a:gd name="connsiteX0" fmla="*/ 0 w 1584940"/>
                <a:gd name="connsiteY0" fmla="*/ 650290 h 1300579"/>
                <a:gd name="connsiteX1" fmla="*/ 792470 w 1584940"/>
                <a:gd name="connsiteY1" fmla="*/ 0 h 1300579"/>
                <a:gd name="connsiteX2" fmla="*/ 1584940 w 1584940"/>
                <a:gd name="connsiteY2" fmla="*/ 650290 h 1300579"/>
                <a:gd name="connsiteX3" fmla="*/ 792470 w 1584940"/>
                <a:gd name="connsiteY3" fmla="*/ 1300580 h 1300579"/>
                <a:gd name="connsiteX4" fmla="*/ 0 w 1584940"/>
                <a:gd name="connsiteY4" fmla="*/ 650290 h 1300579"/>
                <a:gd name="connsiteX0" fmla="*/ 26108 w 1611048"/>
                <a:gd name="connsiteY0" fmla="*/ 650290 h 1318873"/>
                <a:gd name="connsiteX1" fmla="*/ 818578 w 1611048"/>
                <a:gd name="connsiteY1" fmla="*/ 0 h 1318873"/>
                <a:gd name="connsiteX2" fmla="*/ 1611048 w 1611048"/>
                <a:gd name="connsiteY2" fmla="*/ 650290 h 1318873"/>
                <a:gd name="connsiteX3" fmla="*/ 818578 w 1611048"/>
                <a:gd name="connsiteY3" fmla="*/ 1300580 h 1318873"/>
                <a:gd name="connsiteX4" fmla="*/ 248358 w 1611048"/>
                <a:gd name="connsiteY4" fmla="*/ 1096901 h 1318873"/>
                <a:gd name="connsiteX5" fmla="*/ 26108 w 1611048"/>
                <a:gd name="connsiteY5" fmla="*/ 650290 h 1318873"/>
                <a:gd name="connsiteX0" fmla="*/ 26108 w 1631270"/>
                <a:gd name="connsiteY0" fmla="*/ 650290 h 1300957"/>
                <a:gd name="connsiteX1" fmla="*/ 818578 w 1631270"/>
                <a:gd name="connsiteY1" fmla="*/ 0 h 1300957"/>
                <a:gd name="connsiteX2" fmla="*/ 1611048 w 1631270"/>
                <a:gd name="connsiteY2" fmla="*/ 650290 h 1300957"/>
                <a:gd name="connsiteX3" fmla="*/ 1346908 w 1631270"/>
                <a:gd name="connsiteY3" fmla="*/ 1052451 h 1300957"/>
                <a:gd name="connsiteX4" fmla="*/ 818578 w 1631270"/>
                <a:gd name="connsiteY4" fmla="*/ 1300580 h 1300957"/>
                <a:gd name="connsiteX5" fmla="*/ 248358 w 1631270"/>
                <a:gd name="connsiteY5" fmla="*/ 1096901 h 1300957"/>
                <a:gd name="connsiteX6" fmla="*/ 26108 w 1631270"/>
                <a:gd name="connsiteY6" fmla="*/ 650290 h 1300957"/>
                <a:gd name="connsiteX0" fmla="*/ 16884 w 1768096"/>
                <a:gd name="connsiteY0" fmla="*/ 512646 h 1303013"/>
                <a:gd name="connsiteX1" fmla="*/ 955404 w 1768096"/>
                <a:gd name="connsiteY1" fmla="*/ 2056 h 1303013"/>
                <a:gd name="connsiteX2" fmla="*/ 1747874 w 1768096"/>
                <a:gd name="connsiteY2" fmla="*/ 652346 h 1303013"/>
                <a:gd name="connsiteX3" fmla="*/ 1483734 w 1768096"/>
                <a:gd name="connsiteY3" fmla="*/ 1054507 h 1303013"/>
                <a:gd name="connsiteX4" fmla="*/ 955404 w 1768096"/>
                <a:gd name="connsiteY4" fmla="*/ 1302636 h 1303013"/>
                <a:gd name="connsiteX5" fmla="*/ 385184 w 1768096"/>
                <a:gd name="connsiteY5" fmla="*/ 1098957 h 1303013"/>
                <a:gd name="connsiteX6" fmla="*/ 16884 w 1768096"/>
                <a:gd name="connsiteY6" fmla="*/ 512646 h 1303013"/>
                <a:gd name="connsiteX0" fmla="*/ 16884 w 2050088"/>
                <a:gd name="connsiteY0" fmla="*/ 510614 h 1300981"/>
                <a:gd name="connsiteX1" fmla="*/ 955404 w 2050088"/>
                <a:gd name="connsiteY1" fmla="*/ 24 h 1300981"/>
                <a:gd name="connsiteX2" fmla="*/ 2039974 w 2050088"/>
                <a:gd name="connsiteY2" fmla="*/ 491564 h 1300981"/>
                <a:gd name="connsiteX3" fmla="*/ 1483734 w 2050088"/>
                <a:gd name="connsiteY3" fmla="*/ 1052475 h 1300981"/>
                <a:gd name="connsiteX4" fmla="*/ 955404 w 2050088"/>
                <a:gd name="connsiteY4" fmla="*/ 1300604 h 1300981"/>
                <a:gd name="connsiteX5" fmla="*/ 385184 w 2050088"/>
                <a:gd name="connsiteY5" fmla="*/ 1096925 h 1300981"/>
                <a:gd name="connsiteX6" fmla="*/ 16884 w 2050088"/>
                <a:gd name="connsiteY6" fmla="*/ 510614 h 1300981"/>
                <a:gd name="connsiteX0" fmla="*/ 16884 w 1975417"/>
                <a:gd name="connsiteY0" fmla="*/ 510632 h 1300999"/>
                <a:gd name="connsiteX1" fmla="*/ 955404 w 1975417"/>
                <a:gd name="connsiteY1" fmla="*/ 42 h 1300999"/>
                <a:gd name="connsiteX2" fmla="*/ 1963774 w 1975417"/>
                <a:gd name="connsiteY2" fmla="*/ 485232 h 1300999"/>
                <a:gd name="connsiteX3" fmla="*/ 1483734 w 1975417"/>
                <a:gd name="connsiteY3" fmla="*/ 1052493 h 1300999"/>
                <a:gd name="connsiteX4" fmla="*/ 955404 w 1975417"/>
                <a:gd name="connsiteY4" fmla="*/ 1300622 h 1300999"/>
                <a:gd name="connsiteX5" fmla="*/ 385184 w 1975417"/>
                <a:gd name="connsiteY5" fmla="*/ 1096943 h 1300999"/>
                <a:gd name="connsiteX6" fmla="*/ 16884 w 1975417"/>
                <a:gd name="connsiteY6" fmla="*/ 510632 h 1300999"/>
                <a:gd name="connsiteX0" fmla="*/ 16884 w 1975417"/>
                <a:gd name="connsiteY0" fmla="*/ 510632 h 1300999"/>
                <a:gd name="connsiteX1" fmla="*/ 955404 w 1975417"/>
                <a:gd name="connsiteY1" fmla="*/ 42 h 1300999"/>
                <a:gd name="connsiteX2" fmla="*/ 1963774 w 1975417"/>
                <a:gd name="connsiteY2" fmla="*/ 485232 h 1300999"/>
                <a:gd name="connsiteX3" fmla="*/ 1483734 w 1975417"/>
                <a:gd name="connsiteY3" fmla="*/ 1052493 h 1300999"/>
                <a:gd name="connsiteX4" fmla="*/ 968104 w 1975417"/>
                <a:gd name="connsiteY4" fmla="*/ 1300622 h 1300999"/>
                <a:gd name="connsiteX5" fmla="*/ 385184 w 1975417"/>
                <a:gd name="connsiteY5" fmla="*/ 1096943 h 1300999"/>
                <a:gd name="connsiteX6" fmla="*/ 16884 w 1975417"/>
                <a:gd name="connsiteY6" fmla="*/ 510632 h 1300999"/>
                <a:gd name="connsiteX0" fmla="*/ 16884 w 1977091"/>
                <a:gd name="connsiteY0" fmla="*/ 510632 h 1300904"/>
                <a:gd name="connsiteX1" fmla="*/ 955404 w 1977091"/>
                <a:gd name="connsiteY1" fmla="*/ 42 h 1300904"/>
                <a:gd name="connsiteX2" fmla="*/ 1963774 w 1977091"/>
                <a:gd name="connsiteY2" fmla="*/ 485232 h 1300904"/>
                <a:gd name="connsiteX3" fmla="*/ 1547234 w 1977091"/>
                <a:gd name="connsiteY3" fmla="*/ 1058843 h 1300904"/>
                <a:gd name="connsiteX4" fmla="*/ 968104 w 1977091"/>
                <a:gd name="connsiteY4" fmla="*/ 1300622 h 1300904"/>
                <a:gd name="connsiteX5" fmla="*/ 385184 w 1977091"/>
                <a:gd name="connsiteY5" fmla="*/ 1096943 h 1300904"/>
                <a:gd name="connsiteX6" fmla="*/ 16884 w 1977091"/>
                <a:gd name="connsiteY6" fmla="*/ 510632 h 1300904"/>
                <a:gd name="connsiteX0" fmla="*/ 25 w 1960232"/>
                <a:gd name="connsiteY0" fmla="*/ 510632 h 1304606"/>
                <a:gd name="connsiteX1" fmla="*/ 938545 w 1960232"/>
                <a:gd name="connsiteY1" fmla="*/ 42 h 1304606"/>
                <a:gd name="connsiteX2" fmla="*/ 1946915 w 1960232"/>
                <a:gd name="connsiteY2" fmla="*/ 485232 h 1304606"/>
                <a:gd name="connsiteX3" fmla="*/ 1530375 w 1960232"/>
                <a:gd name="connsiteY3" fmla="*/ 1058843 h 1304606"/>
                <a:gd name="connsiteX4" fmla="*/ 951245 w 1960232"/>
                <a:gd name="connsiteY4" fmla="*/ 1300622 h 1304606"/>
                <a:gd name="connsiteX5" fmla="*/ 908075 w 1960232"/>
                <a:gd name="connsiteY5" fmla="*/ 868343 h 1304606"/>
                <a:gd name="connsiteX6" fmla="*/ 25 w 1960232"/>
                <a:gd name="connsiteY6" fmla="*/ 510632 h 1304606"/>
                <a:gd name="connsiteX0" fmla="*/ 25 w 1960232"/>
                <a:gd name="connsiteY0" fmla="*/ 510632 h 1304606"/>
                <a:gd name="connsiteX1" fmla="*/ 938545 w 1960232"/>
                <a:gd name="connsiteY1" fmla="*/ 42 h 1304606"/>
                <a:gd name="connsiteX2" fmla="*/ 1946915 w 1960232"/>
                <a:gd name="connsiteY2" fmla="*/ 485232 h 1304606"/>
                <a:gd name="connsiteX3" fmla="*/ 1530375 w 1960232"/>
                <a:gd name="connsiteY3" fmla="*/ 1058843 h 1304606"/>
                <a:gd name="connsiteX4" fmla="*/ 982995 w 1960232"/>
                <a:gd name="connsiteY4" fmla="*/ 1300622 h 1304606"/>
                <a:gd name="connsiteX5" fmla="*/ 908075 w 1960232"/>
                <a:gd name="connsiteY5" fmla="*/ 868343 h 1304606"/>
                <a:gd name="connsiteX6" fmla="*/ 25 w 1960232"/>
                <a:gd name="connsiteY6" fmla="*/ 510632 h 1304606"/>
                <a:gd name="connsiteX0" fmla="*/ 99512 w 1100869"/>
                <a:gd name="connsiteY0" fmla="*/ 459832 h 1304606"/>
                <a:gd name="connsiteX1" fmla="*/ 79182 w 1100869"/>
                <a:gd name="connsiteY1" fmla="*/ 42 h 1304606"/>
                <a:gd name="connsiteX2" fmla="*/ 1087552 w 1100869"/>
                <a:gd name="connsiteY2" fmla="*/ 485232 h 1304606"/>
                <a:gd name="connsiteX3" fmla="*/ 671012 w 1100869"/>
                <a:gd name="connsiteY3" fmla="*/ 1058843 h 1304606"/>
                <a:gd name="connsiteX4" fmla="*/ 123632 w 1100869"/>
                <a:gd name="connsiteY4" fmla="*/ 1300622 h 1304606"/>
                <a:gd name="connsiteX5" fmla="*/ 48712 w 1100869"/>
                <a:gd name="connsiteY5" fmla="*/ 868343 h 1304606"/>
                <a:gd name="connsiteX6" fmla="*/ 99512 w 1100869"/>
                <a:gd name="connsiteY6" fmla="*/ 459832 h 1304606"/>
                <a:gd name="connsiteX0" fmla="*/ 89480 w 1090837"/>
                <a:gd name="connsiteY0" fmla="*/ 459832 h 1305546"/>
                <a:gd name="connsiteX1" fmla="*/ 69150 w 1090837"/>
                <a:gd name="connsiteY1" fmla="*/ 42 h 1305546"/>
                <a:gd name="connsiteX2" fmla="*/ 1077520 w 1090837"/>
                <a:gd name="connsiteY2" fmla="*/ 485232 h 1305546"/>
                <a:gd name="connsiteX3" fmla="*/ 660980 w 1090837"/>
                <a:gd name="connsiteY3" fmla="*/ 1058843 h 1305546"/>
                <a:gd name="connsiteX4" fmla="*/ 113600 w 1090837"/>
                <a:gd name="connsiteY4" fmla="*/ 1300622 h 1305546"/>
                <a:gd name="connsiteX5" fmla="*/ 95830 w 1090837"/>
                <a:gd name="connsiteY5" fmla="*/ 842943 h 1305546"/>
                <a:gd name="connsiteX6" fmla="*/ 89480 w 1090837"/>
                <a:gd name="connsiteY6" fmla="*/ 459832 h 1305546"/>
                <a:gd name="connsiteX0" fmla="*/ 90078 w 1091435"/>
                <a:gd name="connsiteY0" fmla="*/ 459843 h 1305557"/>
                <a:gd name="connsiteX1" fmla="*/ 69748 w 1091435"/>
                <a:gd name="connsiteY1" fmla="*/ 53 h 1305557"/>
                <a:gd name="connsiteX2" fmla="*/ 1078118 w 1091435"/>
                <a:gd name="connsiteY2" fmla="*/ 485243 h 1305557"/>
                <a:gd name="connsiteX3" fmla="*/ 661578 w 1091435"/>
                <a:gd name="connsiteY3" fmla="*/ 1058854 h 1305557"/>
                <a:gd name="connsiteX4" fmla="*/ 114198 w 1091435"/>
                <a:gd name="connsiteY4" fmla="*/ 1300633 h 1305557"/>
                <a:gd name="connsiteX5" fmla="*/ 90078 w 1091435"/>
                <a:gd name="connsiteY5" fmla="*/ 459843 h 1305557"/>
                <a:gd name="connsiteX0" fmla="*/ 59195 w 1060552"/>
                <a:gd name="connsiteY0" fmla="*/ 156506 h 1002220"/>
                <a:gd name="connsiteX1" fmla="*/ 635765 w 1060552"/>
                <a:gd name="connsiteY1" fmla="*/ 1516 h 1002220"/>
                <a:gd name="connsiteX2" fmla="*/ 1047235 w 1060552"/>
                <a:gd name="connsiteY2" fmla="*/ 181906 h 1002220"/>
                <a:gd name="connsiteX3" fmla="*/ 630695 w 1060552"/>
                <a:gd name="connsiteY3" fmla="*/ 755517 h 1002220"/>
                <a:gd name="connsiteX4" fmla="*/ 83315 w 1060552"/>
                <a:gd name="connsiteY4" fmla="*/ 997296 h 1002220"/>
                <a:gd name="connsiteX5" fmla="*/ 59195 w 1060552"/>
                <a:gd name="connsiteY5" fmla="*/ 156506 h 1002220"/>
                <a:gd name="connsiteX0" fmla="*/ 59195 w 987110"/>
                <a:gd name="connsiteY0" fmla="*/ 155785 h 1001499"/>
                <a:gd name="connsiteX1" fmla="*/ 635765 w 987110"/>
                <a:gd name="connsiteY1" fmla="*/ 795 h 1001499"/>
                <a:gd name="connsiteX2" fmla="*/ 971035 w 987110"/>
                <a:gd name="connsiteY2" fmla="*/ 168485 h 1001499"/>
                <a:gd name="connsiteX3" fmla="*/ 630695 w 987110"/>
                <a:gd name="connsiteY3" fmla="*/ 754796 h 1001499"/>
                <a:gd name="connsiteX4" fmla="*/ 83315 w 987110"/>
                <a:gd name="connsiteY4" fmla="*/ 996575 h 1001499"/>
                <a:gd name="connsiteX5" fmla="*/ 59195 w 987110"/>
                <a:gd name="connsiteY5" fmla="*/ 155785 h 1001499"/>
                <a:gd name="connsiteX0" fmla="*/ 59195 w 1091410"/>
                <a:gd name="connsiteY0" fmla="*/ 156138 h 1001852"/>
                <a:gd name="connsiteX1" fmla="*/ 635765 w 1091410"/>
                <a:gd name="connsiteY1" fmla="*/ 1148 h 1001852"/>
                <a:gd name="connsiteX2" fmla="*/ 1078985 w 1091410"/>
                <a:gd name="connsiteY2" fmla="*/ 175188 h 1001852"/>
                <a:gd name="connsiteX3" fmla="*/ 630695 w 1091410"/>
                <a:gd name="connsiteY3" fmla="*/ 755149 h 1001852"/>
                <a:gd name="connsiteX4" fmla="*/ 83315 w 1091410"/>
                <a:gd name="connsiteY4" fmla="*/ 996928 h 1001852"/>
                <a:gd name="connsiteX5" fmla="*/ 59195 w 1091410"/>
                <a:gd name="connsiteY5" fmla="*/ 156138 h 1001852"/>
                <a:gd name="connsiteX0" fmla="*/ 59195 w 1079054"/>
                <a:gd name="connsiteY0" fmla="*/ 156138 h 1001852"/>
                <a:gd name="connsiteX1" fmla="*/ 635765 w 1079054"/>
                <a:gd name="connsiteY1" fmla="*/ 1148 h 1001852"/>
                <a:gd name="connsiteX2" fmla="*/ 1078985 w 1079054"/>
                <a:gd name="connsiteY2" fmla="*/ 175188 h 1001852"/>
                <a:gd name="connsiteX3" fmla="*/ 630695 w 1079054"/>
                <a:gd name="connsiteY3" fmla="*/ 755149 h 1001852"/>
                <a:gd name="connsiteX4" fmla="*/ 83315 w 1079054"/>
                <a:gd name="connsiteY4" fmla="*/ 996928 h 1001852"/>
                <a:gd name="connsiteX5" fmla="*/ 59195 w 1079054"/>
                <a:gd name="connsiteY5" fmla="*/ 156138 h 1001852"/>
                <a:gd name="connsiteX0" fmla="*/ 59195 w 1081395"/>
                <a:gd name="connsiteY0" fmla="*/ 156138 h 1001852"/>
                <a:gd name="connsiteX1" fmla="*/ 635765 w 1081395"/>
                <a:gd name="connsiteY1" fmla="*/ 1148 h 1001852"/>
                <a:gd name="connsiteX2" fmla="*/ 1078985 w 1081395"/>
                <a:gd name="connsiteY2" fmla="*/ 175188 h 1001852"/>
                <a:gd name="connsiteX3" fmla="*/ 630695 w 1081395"/>
                <a:gd name="connsiteY3" fmla="*/ 755149 h 1001852"/>
                <a:gd name="connsiteX4" fmla="*/ 83315 w 1081395"/>
                <a:gd name="connsiteY4" fmla="*/ 996928 h 1001852"/>
                <a:gd name="connsiteX5" fmla="*/ 59195 w 1081395"/>
                <a:gd name="connsiteY5" fmla="*/ 156138 h 1001852"/>
                <a:gd name="connsiteX0" fmla="*/ 59195 w 1112967"/>
                <a:gd name="connsiteY0" fmla="*/ 156138 h 1001852"/>
                <a:gd name="connsiteX1" fmla="*/ 635765 w 1112967"/>
                <a:gd name="connsiteY1" fmla="*/ 1148 h 1001852"/>
                <a:gd name="connsiteX2" fmla="*/ 1110735 w 1112967"/>
                <a:gd name="connsiteY2" fmla="*/ 175188 h 1001852"/>
                <a:gd name="connsiteX3" fmla="*/ 630695 w 1112967"/>
                <a:gd name="connsiteY3" fmla="*/ 755149 h 1001852"/>
                <a:gd name="connsiteX4" fmla="*/ 83315 w 1112967"/>
                <a:gd name="connsiteY4" fmla="*/ 996928 h 1001852"/>
                <a:gd name="connsiteX5" fmla="*/ 59195 w 1112967"/>
                <a:gd name="connsiteY5" fmla="*/ 156138 h 1001852"/>
                <a:gd name="connsiteX0" fmla="*/ 59195 w 1112967"/>
                <a:gd name="connsiteY0" fmla="*/ 156138 h 1001852"/>
                <a:gd name="connsiteX1" fmla="*/ 635765 w 1112967"/>
                <a:gd name="connsiteY1" fmla="*/ 1148 h 1001852"/>
                <a:gd name="connsiteX2" fmla="*/ 1110735 w 1112967"/>
                <a:gd name="connsiteY2" fmla="*/ 175188 h 1001852"/>
                <a:gd name="connsiteX3" fmla="*/ 630695 w 1112967"/>
                <a:gd name="connsiteY3" fmla="*/ 755149 h 1001852"/>
                <a:gd name="connsiteX4" fmla="*/ 83315 w 1112967"/>
                <a:gd name="connsiteY4" fmla="*/ 996928 h 1001852"/>
                <a:gd name="connsiteX5" fmla="*/ 59195 w 1112967"/>
                <a:gd name="connsiteY5" fmla="*/ 156138 h 1001852"/>
                <a:gd name="connsiteX0" fmla="*/ 73799 w 1127571"/>
                <a:gd name="connsiteY0" fmla="*/ 156138 h 1002857"/>
                <a:gd name="connsiteX1" fmla="*/ 650369 w 1127571"/>
                <a:gd name="connsiteY1" fmla="*/ 1148 h 1002857"/>
                <a:gd name="connsiteX2" fmla="*/ 1125339 w 1127571"/>
                <a:gd name="connsiteY2" fmla="*/ 175188 h 1002857"/>
                <a:gd name="connsiteX3" fmla="*/ 645299 w 1127571"/>
                <a:gd name="connsiteY3" fmla="*/ 755149 h 1002857"/>
                <a:gd name="connsiteX4" fmla="*/ 97919 w 1127571"/>
                <a:gd name="connsiteY4" fmla="*/ 996928 h 1002857"/>
                <a:gd name="connsiteX5" fmla="*/ 10298 w 1127571"/>
                <a:gd name="connsiteY5" fmla="*/ 513849 h 1002857"/>
                <a:gd name="connsiteX6" fmla="*/ 73799 w 1127571"/>
                <a:gd name="connsiteY6" fmla="*/ 156138 h 1002857"/>
                <a:gd name="connsiteX0" fmla="*/ 37624 w 1091396"/>
                <a:gd name="connsiteY0" fmla="*/ 155098 h 1000571"/>
                <a:gd name="connsiteX1" fmla="*/ 614194 w 1091396"/>
                <a:gd name="connsiteY1" fmla="*/ 108 h 1000571"/>
                <a:gd name="connsiteX2" fmla="*/ 1089164 w 1091396"/>
                <a:gd name="connsiteY2" fmla="*/ 174148 h 1000571"/>
                <a:gd name="connsiteX3" fmla="*/ 609124 w 1091396"/>
                <a:gd name="connsiteY3" fmla="*/ 754109 h 1000571"/>
                <a:gd name="connsiteX4" fmla="*/ 61744 w 1091396"/>
                <a:gd name="connsiteY4" fmla="*/ 995888 h 1000571"/>
                <a:gd name="connsiteX5" fmla="*/ 56673 w 1091396"/>
                <a:gd name="connsiteY5" fmla="*/ 544559 h 1000571"/>
                <a:gd name="connsiteX6" fmla="*/ 37624 w 1091396"/>
                <a:gd name="connsiteY6" fmla="*/ 155098 h 1000571"/>
                <a:gd name="connsiteX0" fmla="*/ 17231 w 1071003"/>
                <a:gd name="connsiteY0" fmla="*/ 155215 h 1000688"/>
                <a:gd name="connsiteX1" fmla="*/ 593801 w 1071003"/>
                <a:gd name="connsiteY1" fmla="*/ 225 h 1000688"/>
                <a:gd name="connsiteX2" fmla="*/ 1068771 w 1071003"/>
                <a:gd name="connsiteY2" fmla="*/ 174265 h 1000688"/>
                <a:gd name="connsiteX3" fmla="*/ 588731 w 1071003"/>
                <a:gd name="connsiteY3" fmla="*/ 754226 h 1000688"/>
                <a:gd name="connsiteX4" fmla="*/ 41351 w 1071003"/>
                <a:gd name="connsiteY4" fmla="*/ 996005 h 1000688"/>
                <a:gd name="connsiteX5" fmla="*/ 36280 w 1071003"/>
                <a:gd name="connsiteY5" fmla="*/ 544676 h 1000688"/>
                <a:gd name="connsiteX6" fmla="*/ 17231 w 1071003"/>
                <a:gd name="connsiteY6" fmla="*/ 155215 h 10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1003" h="1000688">
                  <a:moveTo>
                    <a:pt x="17231" y="155215"/>
                  </a:moveTo>
                  <a:cubicBezTo>
                    <a:pt x="40301" y="26373"/>
                    <a:pt x="418544" y="-2950"/>
                    <a:pt x="593801" y="225"/>
                  </a:cubicBezTo>
                  <a:cubicBezTo>
                    <a:pt x="769058" y="3400"/>
                    <a:pt x="1101366" y="-20193"/>
                    <a:pt x="1068771" y="174265"/>
                  </a:cubicBezTo>
                  <a:cubicBezTo>
                    <a:pt x="998076" y="419523"/>
                    <a:pt x="720809" y="645844"/>
                    <a:pt x="588731" y="754226"/>
                  </a:cubicBezTo>
                  <a:cubicBezTo>
                    <a:pt x="456653" y="862608"/>
                    <a:pt x="133426" y="1030930"/>
                    <a:pt x="41351" y="996005"/>
                  </a:cubicBezTo>
                  <a:cubicBezTo>
                    <a:pt x="-50724" y="961080"/>
                    <a:pt x="40300" y="684808"/>
                    <a:pt x="36280" y="544676"/>
                  </a:cubicBezTo>
                  <a:cubicBezTo>
                    <a:pt x="32260" y="404544"/>
                    <a:pt x="-5839" y="284057"/>
                    <a:pt x="17231" y="155215"/>
                  </a:cubicBezTo>
                  <a:close/>
                </a:path>
              </a:pathLst>
            </a:custGeom>
            <a:pattFill prst="pct10">
              <a:fgClr>
                <a:schemeClr val="bg2">
                  <a:lumMod val="25000"/>
                </a:schemeClr>
              </a:fgClr>
              <a:bgClr>
                <a:schemeClr val="bg1"/>
              </a:bgClr>
            </a:pattFill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5">
              <a:extLst>
                <a:ext uri="{FF2B5EF4-FFF2-40B4-BE49-F238E27FC236}">
                  <a16:creationId xmlns:a16="http://schemas.microsoft.com/office/drawing/2014/main" id="{5846B8FD-DEEA-547D-BB4F-4F94DA031F25}"/>
                </a:ext>
              </a:extLst>
            </p:cNvPr>
            <p:cNvSpPr/>
            <p:nvPr/>
          </p:nvSpPr>
          <p:spPr>
            <a:xfrm flipH="1">
              <a:off x="6000844" y="4297369"/>
              <a:ext cx="640080" cy="1000688"/>
            </a:xfrm>
            <a:custGeom>
              <a:avLst/>
              <a:gdLst>
                <a:gd name="connsiteX0" fmla="*/ 0 w 1584940"/>
                <a:gd name="connsiteY0" fmla="*/ 650290 h 1300579"/>
                <a:gd name="connsiteX1" fmla="*/ 792470 w 1584940"/>
                <a:gd name="connsiteY1" fmla="*/ 0 h 1300579"/>
                <a:gd name="connsiteX2" fmla="*/ 1584940 w 1584940"/>
                <a:gd name="connsiteY2" fmla="*/ 650290 h 1300579"/>
                <a:gd name="connsiteX3" fmla="*/ 792470 w 1584940"/>
                <a:gd name="connsiteY3" fmla="*/ 1300580 h 1300579"/>
                <a:gd name="connsiteX4" fmla="*/ 0 w 1584940"/>
                <a:gd name="connsiteY4" fmla="*/ 650290 h 1300579"/>
                <a:gd name="connsiteX0" fmla="*/ 26108 w 1611048"/>
                <a:gd name="connsiteY0" fmla="*/ 650290 h 1318873"/>
                <a:gd name="connsiteX1" fmla="*/ 818578 w 1611048"/>
                <a:gd name="connsiteY1" fmla="*/ 0 h 1318873"/>
                <a:gd name="connsiteX2" fmla="*/ 1611048 w 1611048"/>
                <a:gd name="connsiteY2" fmla="*/ 650290 h 1318873"/>
                <a:gd name="connsiteX3" fmla="*/ 818578 w 1611048"/>
                <a:gd name="connsiteY3" fmla="*/ 1300580 h 1318873"/>
                <a:gd name="connsiteX4" fmla="*/ 248358 w 1611048"/>
                <a:gd name="connsiteY4" fmla="*/ 1096901 h 1318873"/>
                <a:gd name="connsiteX5" fmla="*/ 26108 w 1611048"/>
                <a:gd name="connsiteY5" fmla="*/ 650290 h 1318873"/>
                <a:gd name="connsiteX0" fmla="*/ 26108 w 1631270"/>
                <a:gd name="connsiteY0" fmla="*/ 650290 h 1300957"/>
                <a:gd name="connsiteX1" fmla="*/ 818578 w 1631270"/>
                <a:gd name="connsiteY1" fmla="*/ 0 h 1300957"/>
                <a:gd name="connsiteX2" fmla="*/ 1611048 w 1631270"/>
                <a:gd name="connsiteY2" fmla="*/ 650290 h 1300957"/>
                <a:gd name="connsiteX3" fmla="*/ 1346908 w 1631270"/>
                <a:gd name="connsiteY3" fmla="*/ 1052451 h 1300957"/>
                <a:gd name="connsiteX4" fmla="*/ 818578 w 1631270"/>
                <a:gd name="connsiteY4" fmla="*/ 1300580 h 1300957"/>
                <a:gd name="connsiteX5" fmla="*/ 248358 w 1631270"/>
                <a:gd name="connsiteY5" fmla="*/ 1096901 h 1300957"/>
                <a:gd name="connsiteX6" fmla="*/ 26108 w 1631270"/>
                <a:gd name="connsiteY6" fmla="*/ 650290 h 1300957"/>
                <a:gd name="connsiteX0" fmla="*/ 16884 w 1768096"/>
                <a:gd name="connsiteY0" fmla="*/ 512646 h 1303013"/>
                <a:gd name="connsiteX1" fmla="*/ 955404 w 1768096"/>
                <a:gd name="connsiteY1" fmla="*/ 2056 h 1303013"/>
                <a:gd name="connsiteX2" fmla="*/ 1747874 w 1768096"/>
                <a:gd name="connsiteY2" fmla="*/ 652346 h 1303013"/>
                <a:gd name="connsiteX3" fmla="*/ 1483734 w 1768096"/>
                <a:gd name="connsiteY3" fmla="*/ 1054507 h 1303013"/>
                <a:gd name="connsiteX4" fmla="*/ 955404 w 1768096"/>
                <a:gd name="connsiteY4" fmla="*/ 1302636 h 1303013"/>
                <a:gd name="connsiteX5" fmla="*/ 385184 w 1768096"/>
                <a:gd name="connsiteY5" fmla="*/ 1098957 h 1303013"/>
                <a:gd name="connsiteX6" fmla="*/ 16884 w 1768096"/>
                <a:gd name="connsiteY6" fmla="*/ 512646 h 1303013"/>
                <a:gd name="connsiteX0" fmla="*/ 16884 w 2050088"/>
                <a:gd name="connsiteY0" fmla="*/ 510614 h 1300981"/>
                <a:gd name="connsiteX1" fmla="*/ 955404 w 2050088"/>
                <a:gd name="connsiteY1" fmla="*/ 24 h 1300981"/>
                <a:gd name="connsiteX2" fmla="*/ 2039974 w 2050088"/>
                <a:gd name="connsiteY2" fmla="*/ 491564 h 1300981"/>
                <a:gd name="connsiteX3" fmla="*/ 1483734 w 2050088"/>
                <a:gd name="connsiteY3" fmla="*/ 1052475 h 1300981"/>
                <a:gd name="connsiteX4" fmla="*/ 955404 w 2050088"/>
                <a:gd name="connsiteY4" fmla="*/ 1300604 h 1300981"/>
                <a:gd name="connsiteX5" fmla="*/ 385184 w 2050088"/>
                <a:gd name="connsiteY5" fmla="*/ 1096925 h 1300981"/>
                <a:gd name="connsiteX6" fmla="*/ 16884 w 2050088"/>
                <a:gd name="connsiteY6" fmla="*/ 510614 h 1300981"/>
                <a:gd name="connsiteX0" fmla="*/ 16884 w 1975417"/>
                <a:gd name="connsiteY0" fmla="*/ 510632 h 1300999"/>
                <a:gd name="connsiteX1" fmla="*/ 955404 w 1975417"/>
                <a:gd name="connsiteY1" fmla="*/ 42 h 1300999"/>
                <a:gd name="connsiteX2" fmla="*/ 1963774 w 1975417"/>
                <a:gd name="connsiteY2" fmla="*/ 485232 h 1300999"/>
                <a:gd name="connsiteX3" fmla="*/ 1483734 w 1975417"/>
                <a:gd name="connsiteY3" fmla="*/ 1052493 h 1300999"/>
                <a:gd name="connsiteX4" fmla="*/ 955404 w 1975417"/>
                <a:gd name="connsiteY4" fmla="*/ 1300622 h 1300999"/>
                <a:gd name="connsiteX5" fmla="*/ 385184 w 1975417"/>
                <a:gd name="connsiteY5" fmla="*/ 1096943 h 1300999"/>
                <a:gd name="connsiteX6" fmla="*/ 16884 w 1975417"/>
                <a:gd name="connsiteY6" fmla="*/ 510632 h 1300999"/>
                <a:gd name="connsiteX0" fmla="*/ 16884 w 1975417"/>
                <a:gd name="connsiteY0" fmla="*/ 510632 h 1300999"/>
                <a:gd name="connsiteX1" fmla="*/ 955404 w 1975417"/>
                <a:gd name="connsiteY1" fmla="*/ 42 h 1300999"/>
                <a:gd name="connsiteX2" fmla="*/ 1963774 w 1975417"/>
                <a:gd name="connsiteY2" fmla="*/ 485232 h 1300999"/>
                <a:gd name="connsiteX3" fmla="*/ 1483734 w 1975417"/>
                <a:gd name="connsiteY3" fmla="*/ 1052493 h 1300999"/>
                <a:gd name="connsiteX4" fmla="*/ 968104 w 1975417"/>
                <a:gd name="connsiteY4" fmla="*/ 1300622 h 1300999"/>
                <a:gd name="connsiteX5" fmla="*/ 385184 w 1975417"/>
                <a:gd name="connsiteY5" fmla="*/ 1096943 h 1300999"/>
                <a:gd name="connsiteX6" fmla="*/ 16884 w 1975417"/>
                <a:gd name="connsiteY6" fmla="*/ 510632 h 1300999"/>
                <a:gd name="connsiteX0" fmla="*/ 16884 w 1977091"/>
                <a:gd name="connsiteY0" fmla="*/ 510632 h 1300904"/>
                <a:gd name="connsiteX1" fmla="*/ 955404 w 1977091"/>
                <a:gd name="connsiteY1" fmla="*/ 42 h 1300904"/>
                <a:gd name="connsiteX2" fmla="*/ 1963774 w 1977091"/>
                <a:gd name="connsiteY2" fmla="*/ 485232 h 1300904"/>
                <a:gd name="connsiteX3" fmla="*/ 1547234 w 1977091"/>
                <a:gd name="connsiteY3" fmla="*/ 1058843 h 1300904"/>
                <a:gd name="connsiteX4" fmla="*/ 968104 w 1977091"/>
                <a:gd name="connsiteY4" fmla="*/ 1300622 h 1300904"/>
                <a:gd name="connsiteX5" fmla="*/ 385184 w 1977091"/>
                <a:gd name="connsiteY5" fmla="*/ 1096943 h 1300904"/>
                <a:gd name="connsiteX6" fmla="*/ 16884 w 1977091"/>
                <a:gd name="connsiteY6" fmla="*/ 510632 h 1300904"/>
                <a:gd name="connsiteX0" fmla="*/ 25 w 1960232"/>
                <a:gd name="connsiteY0" fmla="*/ 510632 h 1304606"/>
                <a:gd name="connsiteX1" fmla="*/ 938545 w 1960232"/>
                <a:gd name="connsiteY1" fmla="*/ 42 h 1304606"/>
                <a:gd name="connsiteX2" fmla="*/ 1946915 w 1960232"/>
                <a:gd name="connsiteY2" fmla="*/ 485232 h 1304606"/>
                <a:gd name="connsiteX3" fmla="*/ 1530375 w 1960232"/>
                <a:gd name="connsiteY3" fmla="*/ 1058843 h 1304606"/>
                <a:gd name="connsiteX4" fmla="*/ 951245 w 1960232"/>
                <a:gd name="connsiteY4" fmla="*/ 1300622 h 1304606"/>
                <a:gd name="connsiteX5" fmla="*/ 908075 w 1960232"/>
                <a:gd name="connsiteY5" fmla="*/ 868343 h 1304606"/>
                <a:gd name="connsiteX6" fmla="*/ 25 w 1960232"/>
                <a:gd name="connsiteY6" fmla="*/ 510632 h 1304606"/>
                <a:gd name="connsiteX0" fmla="*/ 25 w 1960232"/>
                <a:gd name="connsiteY0" fmla="*/ 510632 h 1304606"/>
                <a:gd name="connsiteX1" fmla="*/ 938545 w 1960232"/>
                <a:gd name="connsiteY1" fmla="*/ 42 h 1304606"/>
                <a:gd name="connsiteX2" fmla="*/ 1946915 w 1960232"/>
                <a:gd name="connsiteY2" fmla="*/ 485232 h 1304606"/>
                <a:gd name="connsiteX3" fmla="*/ 1530375 w 1960232"/>
                <a:gd name="connsiteY3" fmla="*/ 1058843 h 1304606"/>
                <a:gd name="connsiteX4" fmla="*/ 982995 w 1960232"/>
                <a:gd name="connsiteY4" fmla="*/ 1300622 h 1304606"/>
                <a:gd name="connsiteX5" fmla="*/ 908075 w 1960232"/>
                <a:gd name="connsiteY5" fmla="*/ 868343 h 1304606"/>
                <a:gd name="connsiteX6" fmla="*/ 25 w 1960232"/>
                <a:gd name="connsiteY6" fmla="*/ 510632 h 1304606"/>
                <a:gd name="connsiteX0" fmla="*/ 99512 w 1100869"/>
                <a:gd name="connsiteY0" fmla="*/ 459832 h 1304606"/>
                <a:gd name="connsiteX1" fmla="*/ 79182 w 1100869"/>
                <a:gd name="connsiteY1" fmla="*/ 42 h 1304606"/>
                <a:gd name="connsiteX2" fmla="*/ 1087552 w 1100869"/>
                <a:gd name="connsiteY2" fmla="*/ 485232 h 1304606"/>
                <a:gd name="connsiteX3" fmla="*/ 671012 w 1100869"/>
                <a:gd name="connsiteY3" fmla="*/ 1058843 h 1304606"/>
                <a:gd name="connsiteX4" fmla="*/ 123632 w 1100869"/>
                <a:gd name="connsiteY4" fmla="*/ 1300622 h 1304606"/>
                <a:gd name="connsiteX5" fmla="*/ 48712 w 1100869"/>
                <a:gd name="connsiteY5" fmla="*/ 868343 h 1304606"/>
                <a:gd name="connsiteX6" fmla="*/ 99512 w 1100869"/>
                <a:gd name="connsiteY6" fmla="*/ 459832 h 1304606"/>
                <a:gd name="connsiteX0" fmla="*/ 89480 w 1090837"/>
                <a:gd name="connsiteY0" fmla="*/ 459832 h 1305546"/>
                <a:gd name="connsiteX1" fmla="*/ 69150 w 1090837"/>
                <a:gd name="connsiteY1" fmla="*/ 42 h 1305546"/>
                <a:gd name="connsiteX2" fmla="*/ 1077520 w 1090837"/>
                <a:gd name="connsiteY2" fmla="*/ 485232 h 1305546"/>
                <a:gd name="connsiteX3" fmla="*/ 660980 w 1090837"/>
                <a:gd name="connsiteY3" fmla="*/ 1058843 h 1305546"/>
                <a:gd name="connsiteX4" fmla="*/ 113600 w 1090837"/>
                <a:gd name="connsiteY4" fmla="*/ 1300622 h 1305546"/>
                <a:gd name="connsiteX5" fmla="*/ 95830 w 1090837"/>
                <a:gd name="connsiteY5" fmla="*/ 842943 h 1305546"/>
                <a:gd name="connsiteX6" fmla="*/ 89480 w 1090837"/>
                <a:gd name="connsiteY6" fmla="*/ 459832 h 1305546"/>
                <a:gd name="connsiteX0" fmla="*/ 90078 w 1091435"/>
                <a:gd name="connsiteY0" fmla="*/ 459843 h 1305557"/>
                <a:gd name="connsiteX1" fmla="*/ 69748 w 1091435"/>
                <a:gd name="connsiteY1" fmla="*/ 53 h 1305557"/>
                <a:gd name="connsiteX2" fmla="*/ 1078118 w 1091435"/>
                <a:gd name="connsiteY2" fmla="*/ 485243 h 1305557"/>
                <a:gd name="connsiteX3" fmla="*/ 661578 w 1091435"/>
                <a:gd name="connsiteY3" fmla="*/ 1058854 h 1305557"/>
                <a:gd name="connsiteX4" fmla="*/ 114198 w 1091435"/>
                <a:gd name="connsiteY4" fmla="*/ 1300633 h 1305557"/>
                <a:gd name="connsiteX5" fmla="*/ 90078 w 1091435"/>
                <a:gd name="connsiteY5" fmla="*/ 459843 h 1305557"/>
                <a:gd name="connsiteX0" fmla="*/ 59195 w 1060552"/>
                <a:gd name="connsiteY0" fmla="*/ 156506 h 1002220"/>
                <a:gd name="connsiteX1" fmla="*/ 635765 w 1060552"/>
                <a:gd name="connsiteY1" fmla="*/ 1516 h 1002220"/>
                <a:gd name="connsiteX2" fmla="*/ 1047235 w 1060552"/>
                <a:gd name="connsiteY2" fmla="*/ 181906 h 1002220"/>
                <a:gd name="connsiteX3" fmla="*/ 630695 w 1060552"/>
                <a:gd name="connsiteY3" fmla="*/ 755517 h 1002220"/>
                <a:gd name="connsiteX4" fmla="*/ 83315 w 1060552"/>
                <a:gd name="connsiteY4" fmla="*/ 997296 h 1002220"/>
                <a:gd name="connsiteX5" fmla="*/ 59195 w 1060552"/>
                <a:gd name="connsiteY5" fmla="*/ 156506 h 1002220"/>
                <a:gd name="connsiteX0" fmla="*/ 59195 w 987110"/>
                <a:gd name="connsiteY0" fmla="*/ 155785 h 1001499"/>
                <a:gd name="connsiteX1" fmla="*/ 635765 w 987110"/>
                <a:gd name="connsiteY1" fmla="*/ 795 h 1001499"/>
                <a:gd name="connsiteX2" fmla="*/ 971035 w 987110"/>
                <a:gd name="connsiteY2" fmla="*/ 168485 h 1001499"/>
                <a:gd name="connsiteX3" fmla="*/ 630695 w 987110"/>
                <a:gd name="connsiteY3" fmla="*/ 754796 h 1001499"/>
                <a:gd name="connsiteX4" fmla="*/ 83315 w 987110"/>
                <a:gd name="connsiteY4" fmla="*/ 996575 h 1001499"/>
                <a:gd name="connsiteX5" fmla="*/ 59195 w 987110"/>
                <a:gd name="connsiteY5" fmla="*/ 155785 h 1001499"/>
                <a:gd name="connsiteX0" fmla="*/ 59195 w 1091410"/>
                <a:gd name="connsiteY0" fmla="*/ 156138 h 1001852"/>
                <a:gd name="connsiteX1" fmla="*/ 635765 w 1091410"/>
                <a:gd name="connsiteY1" fmla="*/ 1148 h 1001852"/>
                <a:gd name="connsiteX2" fmla="*/ 1078985 w 1091410"/>
                <a:gd name="connsiteY2" fmla="*/ 175188 h 1001852"/>
                <a:gd name="connsiteX3" fmla="*/ 630695 w 1091410"/>
                <a:gd name="connsiteY3" fmla="*/ 755149 h 1001852"/>
                <a:gd name="connsiteX4" fmla="*/ 83315 w 1091410"/>
                <a:gd name="connsiteY4" fmla="*/ 996928 h 1001852"/>
                <a:gd name="connsiteX5" fmla="*/ 59195 w 1091410"/>
                <a:gd name="connsiteY5" fmla="*/ 156138 h 1001852"/>
                <a:gd name="connsiteX0" fmla="*/ 59195 w 1079054"/>
                <a:gd name="connsiteY0" fmla="*/ 156138 h 1001852"/>
                <a:gd name="connsiteX1" fmla="*/ 635765 w 1079054"/>
                <a:gd name="connsiteY1" fmla="*/ 1148 h 1001852"/>
                <a:gd name="connsiteX2" fmla="*/ 1078985 w 1079054"/>
                <a:gd name="connsiteY2" fmla="*/ 175188 h 1001852"/>
                <a:gd name="connsiteX3" fmla="*/ 630695 w 1079054"/>
                <a:gd name="connsiteY3" fmla="*/ 755149 h 1001852"/>
                <a:gd name="connsiteX4" fmla="*/ 83315 w 1079054"/>
                <a:gd name="connsiteY4" fmla="*/ 996928 h 1001852"/>
                <a:gd name="connsiteX5" fmla="*/ 59195 w 1079054"/>
                <a:gd name="connsiteY5" fmla="*/ 156138 h 1001852"/>
                <a:gd name="connsiteX0" fmla="*/ 59195 w 1081395"/>
                <a:gd name="connsiteY0" fmla="*/ 156138 h 1001852"/>
                <a:gd name="connsiteX1" fmla="*/ 635765 w 1081395"/>
                <a:gd name="connsiteY1" fmla="*/ 1148 h 1001852"/>
                <a:gd name="connsiteX2" fmla="*/ 1078985 w 1081395"/>
                <a:gd name="connsiteY2" fmla="*/ 175188 h 1001852"/>
                <a:gd name="connsiteX3" fmla="*/ 630695 w 1081395"/>
                <a:gd name="connsiteY3" fmla="*/ 755149 h 1001852"/>
                <a:gd name="connsiteX4" fmla="*/ 83315 w 1081395"/>
                <a:gd name="connsiteY4" fmla="*/ 996928 h 1001852"/>
                <a:gd name="connsiteX5" fmla="*/ 59195 w 1081395"/>
                <a:gd name="connsiteY5" fmla="*/ 156138 h 1001852"/>
                <a:gd name="connsiteX0" fmla="*/ 59195 w 1112967"/>
                <a:gd name="connsiteY0" fmla="*/ 156138 h 1001852"/>
                <a:gd name="connsiteX1" fmla="*/ 635765 w 1112967"/>
                <a:gd name="connsiteY1" fmla="*/ 1148 h 1001852"/>
                <a:gd name="connsiteX2" fmla="*/ 1110735 w 1112967"/>
                <a:gd name="connsiteY2" fmla="*/ 175188 h 1001852"/>
                <a:gd name="connsiteX3" fmla="*/ 630695 w 1112967"/>
                <a:gd name="connsiteY3" fmla="*/ 755149 h 1001852"/>
                <a:gd name="connsiteX4" fmla="*/ 83315 w 1112967"/>
                <a:gd name="connsiteY4" fmla="*/ 996928 h 1001852"/>
                <a:gd name="connsiteX5" fmla="*/ 59195 w 1112967"/>
                <a:gd name="connsiteY5" fmla="*/ 156138 h 1001852"/>
                <a:gd name="connsiteX0" fmla="*/ 59195 w 1112967"/>
                <a:gd name="connsiteY0" fmla="*/ 156138 h 1001852"/>
                <a:gd name="connsiteX1" fmla="*/ 635765 w 1112967"/>
                <a:gd name="connsiteY1" fmla="*/ 1148 h 1001852"/>
                <a:gd name="connsiteX2" fmla="*/ 1110735 w 1112967"/>
                <a:gd name="connsiteY2" fmla="*/ 175188 h 1001852"/>
                <a:gd name="connsiteX3" fmla="*/ 630695 w 1112967"/>
                <a:gd name="connsiteY3" fmla="*/ 755149 h 1001852"/>
                <a:gd name="connsiteX4" fmla="*/ 83315 w 1112967"/>
                <a:gd name="connsiteY4" fmla="*/ 996928 h 1001852"/>
                <a:gd name="connsiteX5" fmla="*/ 59195 w 1112967"/>
                <a:gd name="connsiteY5" fmla="*/ 156138 h 1001852"/>
                <a:gd name="connsiteX0" fmla="*/ 73799 w 1127571"/>
                <a:gd name="connsiteY0" fmla="*/ 156138 h 1002857"/>
                <a:gd name="connsiteX1" fmla="*/ 650369 w 1127571"/>
                <a:gd name="connsiteY1" fmla="*/ 1148 h 1002857"/>
                <a:gd name="connsiteX2" fmla="*/ 1125339 w 1127571"/>
                <a:gd name="connsiteY2" fmla="*/ 175188 h 1002857"/>
                <a:gd name="connsiteX3" fmla="*/ 645299 w 1127571"/>
                <a:gd name="connsiteY3" fmla="*/ 755149 h 1002857"/>
                <a:gd name="connsiteX4" fmla="*/ 97919 w 1127571"/>
                <a:gd name="connsiteY4" fmla="*/ 996928 h 1002857"/>
                <a:gd name="connsiteX5" fmla="*/ 10298 w 1127571"/>
                <a:gd name="connsiteY5" fmla="*/ 513849 h 1002857"/>
                <a:gd name="connsiteX6" fmla="*/ 73799 w 1127571"/>
                <a:gd name="connsiteY6" fmla="*/ 156138 h 1002857"/>
                <a:gd name="connsiteX0" fmla="*/ 37624 w 1091396"/>
                <a:gd name="connsiteY0" fmla="*/ 155098 h 1000571"/>
                <a:gd name="connsiteX1" fmla="*/ 614194 w 1091396"/>
                <a:gd name="connsiteY1" fmla="*/ 108 h 1000571"/>
                <a:gd name="connsiteX2" fmla="*/ 1089164 w 1091396"/>
                <a:gd name="connsiteY2" fmla="*/ 174148 h 1000571"/>
                <a:gd name="connsiteX3" fmla="*/ 609124 w 1091396"/>
                <a:gd name="connsiteY3" fmla="*/ 754109 h 1000571"/>
                <a:gd name="connsiteX4" fmla="*/ 61744 w 1091396"/>
                <a:gd name="connsiteY4" fmla="*/ 995888 h 1000571"/>
                <a:gd name="connsiteX5" fmla="*/ 56673 w 1091396"/>
                <a:gd name="connsiteY5" fmla="*/ 544559 h 1000571"/>
                <a:gd name="connsiteX6" fmla="*/ 37624 w 1091396"/>
                <a:gd name="connsiteY6" fmla="*/ 155098 h 1000571"/>
                <a:gd name="connsiteX0" fmla="*/ 17231 w 1071003"/>
                <a:gd name="connsiteY0" fmla="*/ 155215 h 1000688"/>
                <a:gd name="connsiteX1" fmla="*/ 593801 w 1071003"/>
                <a:gd name="connsiteY1" fmla="*/ 225 h 1000688"/>
                <a:gd name="connsiteX2" fmla="*/ 1068771 w 1071003"/>
                <a:gd name="connsiteY2" fmla="*/ 174265 h 1000688"/>
                <a:gd name="connsiteX3" fmla="*/ 588731 w 1071003"/>
                <a:gd name="connsiteY3" fmla="*/ 754226 h 1000688"/>
                <a:gd name="connsiteX4" fmla="*/ 41351 w 1071003"/>
                <a:gd name="connsiteY4" fmla="*/ 996005 h 1000688"/>
                <a:gd name="connsiteX5" fmla="*/ 36280 w 1071003"/>
                <a:gd name="connsiteY5" fmla="*/ 544676 h 1000688"/>
                <a:gd name="connsiteX6" fmla="*/ 17231 w 1071003"/>
                <a:gd name="connsiteY6" fmla="*/ 155215 h 10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1003" h="1000688">
                  <a:moveTo>
                    <a:pt x="17231" y="155215"/>
                  </a:moveTo>
                  <a:cubicBezTo>
                    <a:pt x="40301" y="26373"/>
                    <a:pt x="418544" y="-2950"/>
                    <a:pt x="593801" y="225"/>
                  </a:cubicBezTo>
                  <a:cubicBezTo>
                    <a:pt x="769058" y="3400"/>
                    <a:pt x="1101366" y="-20193"/>
                    <a:pt x="1068771" y="174265"/>
                  </a:cubicBezTo>
                  <a:cubicBezTo>
                    <a:pt x="998076" y="419523"/>
                    <a:pt x="720809" y="645844"/>
                    <a:pt x="588731" y="754226"/>
                  </a:cubicBezTo>
                  <a:cubicBezTo>
                    <a:pt x="456653" y="862608"/>
                    <a:pt x="133426" y="1030930"/>
                    <a:pt x="41351" y="996005"/>
                  </a:cubicBezTo>
                  <a:cubicBezTo>
                    <a:pt x="-50724" y="961080"/>
                    <a:pt x="40300" y="684808"/>
                    <a:pt x="36280" y="544676"/>
                  </a:cubicBezTo>
                  <a:cubicBezTo>
                    <a:pt x="32260" y="404544"/>
                    <a:pt x="-5839" y="284057"/>
                    <a:pt x="17231" y="155215"/>
                  </a:cubicBezTo>
                  <a:close/>
                </a:path>
              </a:pathLst>
            </a:custGeom>
            <a:pattFill prst="pct10">
              <a:fgClr>
                <a:schemeClr val="bg2">
                  <a:lumMod val="25000"/>
                </a:schemeClr>
              </a:fgClr>
              <a:bgClr>
                <a:schemeClr val="bg1"/>
              </a:bgClr>
            </a:pattFill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D8987FE-22AC-E290-4950-9C56C4F57006}"/>
              </a:ext>
            </a:extLst>
          </p:cNvPr>
          <p:cNvSpPr/>
          <p:nvPr/>
        </p:nvSpPr>
        <p:spPr>
          <a:xfrm>
            <a:off x="7618499" y="2980771"/>
            <a:ext cx="4255745" cy="1306800"/>
          </a:xfrm>
          <a:prstGeom prst="rect">
            <a:avLst/>
          </a:prstGeom>
          <a:pattFill prst="pct10">
            <a:fgClr>
              <a:schemeClr val="bg2">
                <a:lumMod val="2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B061B2-4910-5BAE-2F42-CAEBA66A5657}"/>
              </a:ext>
            </a:extLst>
          </p:cNvPr>
          <p:cNvSpPr/>
          <p:nvPr/>
        </p:nvSpPr>
        <p:spPr>
          <a:xfrm>
            <a:off x="7618499" y="2966812"/>
            <a:ext cx="4255745" cy="235781"/>
          </a:xfrm>
          <a:prstGeom prst="rect">
            <a:avLst/>
          </a:prstGeom>
          <a:pattFill prst="pct40">
            <a:fgClr>
              <a:schemeClr val="bg2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4DED10-FA97-5CD6-2803-1A5A44BD7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Storativity: Unconfined Aquifer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2DD5B4-97F2-A9BB-5F0D-355F5C1011A1}"/>
              </a:ext>
            </a:extLst>
          </p:cNvPr>
          <p:cNvSpPr/>
          <p:nvPr/>
        </p:nvSpPr>
        <p:spPr>
          <a:xfrm>
            <a:off x="6589416" y="2553170"/>
            <a:ext cx="357686" cy="49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0B0D0C-A9D7-D89A-7846-7B9D8533B9E1}"/>
              </a:ext>
            </a:extLst>
          </p:cNvPr>
          <p:cNvSpPr/>
          <p:nvPr/>
        </p:nvSpPr>
        <p:spPr>
          <a:xfrm>
            <a:off x="6809735" y="5793676"/>
            <a:ext cx="357686" cy="49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ump" descr="Hand pump - Wikipedia">
            <a:extLst>
              <a:ext uri="{FF2B5EF4-FFF2-40B4-BE49-F238E27FC236}">
                <a16:creationId xmlns:a16="http://schemas.microsoft.com/office/drawing/2014/main" id="{9111CB5C-C9CC-E256-2BA8-75515C9F6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428" y="1339851"/>
            <a:ext cx="2095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E17A8F-2AAB-E24A-24D9-07EABA9AD752}"/>
              </a:ext>
            </a:extLst>
          </p:cNvPr>
          <p:cNvSpPr txBox="1"/>
          <p:nvPr/>
        </p:nvSpPr>
        <p:spPr>
          <a:xfrm>
            <a:off x="7611409" y="2900036"/>
            <a:ext cx="1034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Soil Zone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F846AE-1C0E-DA66-1A48-6AEC94C19E2C}"/>
              </a:ext>
            </a:extLst>
          </p:cNvPr>
          <p:cNvSpPr txBox="1"/>
          <p:nvPr/>
        </p:nvSpPr>
        <p:spPr>
          <a:xfrm>
            <a:off x="7624926" y="3485565"/>
            <a:ext cx="186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Unsaturated Zone</a:t>
            </a: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F4FC675C-665E-DBB5-9BAD-FFD3D8C446B3}"/>
              </a:ext>
            </a:extLst>
          </p:cNvPr>
          <p:cNvSpPr/>
          <p:nvPr/>
        </p:nvSpPr>
        <p:spPr>
          <a:xfrm rot="10800000">
            <a:off x="11534775" y="4182794"/>
            <a:ext cx="171450" cy="89711"/>
          </a:xfrm>
          <a:prstGeom prst="triangl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673F92-587F-CF45-2C6E-07E6C8D4F4FF}"/>
              </a:ext>
            </a:extLst>
          </p:cNvPr>
          <p:cNvSpPr txBox="1"/>
          <p:nvPr/>
        </p:nvSpPr>
        <p:spPr>
          <a:xfrm>
            <a:off x="7633120" y="3989875"/>
            <a:ext cx="130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Water Table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428D07-375F-8436-775B-E5C64E81ADEE}"/>
              </a:ext>
            </a:extLst>
          </p:cNvPr>
          <p:cNvSpPr txBox="1"/>
          <p:nvPr/>
        </p:nvSpPr>
        <p:spPr>
          <a:xfrm>
            <a:off x="7643260" y="4941556"/>
            <a:ext cx="1609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Saturated Zone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4D719124-3A22-4FF7-EB51-EB614196B8D2}"/>
              </a:ext>
            </a:extLst>
          </p:cNvPr>
          <p:cNvSpPr/>
          <p:nvPr/>
        </p:nvSpPr>
        <p:spPr>
          <a:xfrm rot="16200000">
            <a:off x="9229402" y="5383592"/>
            <a:ext cx="427214" cy="513187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ED2E23ED-CFCE-B522-AE2D-606D09891D39}"/>
              </a:ext>
            </a:extLst>
          </p:cNvPr>
          <p:cNvSpPr/>
          <p:nvPr/>
        </p:nvSpPr>
        <p:spPr>
          <a:xfrm rot="5400000">
            <a:off x="10040353" y="5383592"/>
            <a:ext cx="427214" cy="513187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0A6525-A3E9-E395-6C6F-65A719629835}"/>
              </a:ext>
            </a:extLst>
          </p:cNvPr>
          <p:cNvSpPr/>
          <p:nvPr/>
        </p:nvSpPr>
        <p:spPr>
          <a:xfrm>
            <a:off x="9741431" y="2966812"/>
            <a:ext cx="219075" cy="29958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CF5955-75C2-D8F4-338E-3FB325F287A9}"/>
              </a:ext>
            </a:extLst>
          </p:cNvPr>
          <p:cNvSpPr/>
          <p:nvPr/>
        </p:nvSpPr>
        <p:spPr>
          <a:xfrm>
            <a:off x="9741431" y="4287568"/>
            <a:ext cx="219075" cy="1677316"/>
          </a:xfrm>
          <a:prstGeom prst="rect">
            <a:avLst/>
          </a:prstGeom>
          <a:solidFill>
            <a:srgbClr val="88E2F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D74861-5786-1F56-092A-2C2D756A38EA}"/>
              </a:ext>
            </a:extLst>
          </p:cNvPr>
          <p:cNvSpPr/>
          <p:nvPr/>
        </p:nvSpPr>
        <p:spPr>
          <a:xfrm>
            <a:off x="9744037" y="2967325"/>
            <a:ext cx="219075" cy="2995323"/>
          </a:xfrm>
          <a:prstGeom prst="rect">
            <a:avLst/>
          </a:prstGeom>
          <a:solidFill>
            <a:srgbClr val="88E2F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FCBBC6A-64DB-660F-59BC-FE624E996655}"/>
              </a:ext>
            </a:extLst>
          </p:cNvPr>
          <p:cNvSpPr/>
          <p:nvPr/>
        </p:nvSpPr>
        <p:spPr>
          <a:xfrm>
            <a:off x="9741431" y="5830582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189D2D-30D9-16C6-4E3A-102A9D1DF0B8}"/>
              </a:ext>
            </a:extLst>
          </p:cNvPr>
          <p:cNvSpPr/>
          <p:nvPr/>
        </p:nvSpPr>
        <p:spPr>
          <a:xfrm>
            <a:off x="9741430" y="5716917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49666E-0C87-FF50-3C73-DAD29E47E9F4}"/>
              </a:ext>
            </a:extLst>
          </p:cNvPr>
          <p:cNvSpPr/>
          <p:nvPr/>
        </p:nvSpPr>
        <p:spPr>
          <a:xfrm>
            <a:off x="9741429" y="5606640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A73A60-C57B-C322-EA32-89663CC45EFA}"/>
              </a:ext>
            </a:extLst>
          </p:cNvPr>
          <p:cNvSpPr/>
          <p:nvPr/>
        </p:nvSpPr>
        <p:spPr>
          <a:xfrm>
            <a:off x="9741429" y="5487895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D4A67C2-E446-E887-7D94-227C0A992B39}"/>
              </a:ext>
            </a:extLst>
          </p:cNvPr>
          <p:cNvSpPr/>
          <p:nvPr/>
        </p:nvSpPr>
        <p:spPr>
          <a:xfrm>
            <a:off x="9741429" y="5374230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94713E-BCDC-31DD-3DAD-6E3E498D2D8D}"/>
              </a:ext>
            </a:extLst>
          </p:cNvPr>
          <p:cNvSpPr txBox="1"/>
          <p:nvPr/>
        </p:nvSpPr>
        <p:spPr>
          <a:xfrm>
            <a:off x="7611409" y="6108555"/>
            <a:ext cx="1995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Unconfined aquifer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AD1BC2-654B-95CB-C7D2-73B3523F5A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76" t="4901" r="4822" b="37289"/>
          <a:stretch/>
        </p:blipFill>
        <p:spPr>
          <a:xfrm>
            <a:off x="8805085" y="4278516"/>
            <a:ext cx="932040" cy="781314"/>
          </a:xfrm>
          <a:prstGeom prst="rect">
            <a:avLst/>
          </a:prstGeom>
        </p:spPr>
      </p:pic>
      <p:sp>
        <p:nvSpPr>
          <p:cNvPr id="13" name="Content Placeholder 27">
            <a:extLst>
              <a:ext uri="{FF2B5EF4-FFF2-40B4-BE49-F238E27FC236}">
                <a16:creationId xmlns:a16="http://schemas.microsoft.com/office/drawing/2014/main" id="{9EA83796-41D6-3D0C-2AF5-7D736BDB3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4925"/>
            <a:ext cx="6734037" cy="2124075"/>
          </a:xfrm>
        </p:spPr>
        <p:txBody>
          <a:bodyPr>
            <a:normAutofit/>
          </a:bodyPr>
          <a:lstStyle/>
          <a:p>
            <a:r>
              <a:rPr lang="en-US" sz="2000" dirty="0"/>
              <a:t>Storativity ~ Specific Yield</a:t>
            </a:r>
          </a:p>
          <a:p>
            <a:endParaRPr lang="en-US" sz="2000" dirty="0"/>
          </a:p>
          <a:p>
            <a:r>
              <a:rPr lang="en-US" sz="2000" dirty="0"/>
              <a:t>Unconfined aquifers do not have a confining unit between land surface and saturated zone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Top of aquifer is water table</a:t>
            </a:r>
          </a:p>
          <a:p>
            <a:endParaRPr lang="en-US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7F76CE-1A66-AD49-915A-E6CD73C55D8F}"/>
              </a:ext>
            </a:extLst>
          </p:cNvPr>
          <p:cNvSpPr txBox="1"/>
          <p:nvPr/>
        </p:nvSpPr>
        <p:spPr>
          <a:xfrm>
            <a:off x="8030124" y="1781320"/>
            <a:ext cx="507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</a:t>
            </a:r>
            <a:r>
              <a:rPr lang="en-US" sz="2400" b="1" baseline="-25000" dirty="0"/>
              <a:t>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693C58-93CC-3F4F-E2E9-03914CACECEE}"/>
              </a:ext>
            </a:extLst>
          </p:cNvPr>
          <p:cNvSpPr txBox="1"/>
          <p:nvPr/>
        </p:nvSpPr>
        <p:spPr>
          <a:xfrm>
            <a:off x="9229447" y="4371892"/>
            <a:ext cx="507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</a:t>
            </a:r>
            <a:r>
              <a:rPr lang="en-US" sz="2400" b="1" baseline="-25000" dirty="0"/>
              <a:t>r</a:t>
            </a:r>
          </a:p>
        </p:txBody>
      </p:sp>
      <p:sp>
        <p:nvSpPr>
          <p:cNvPr id="7" name="Text Box 81">
            <a:extLst>
              <a:ext uri="{FF2B5EF4-FFF2-40B4-BE49-F238E27FC236}">
                <a16:creationId xmlns:a16="http://schemas.microsoft.com/office/drawing/2014/main" id="{110D5DA8-179C-695D-962E-937404E67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4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77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3658 C 0.00039 0.06598 0.00065 0.09514 0.00078 0.1247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39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2" grpId="0" animBg="1"/>
      <p:bldP spid="8" grpId="0" animBg="1"/>
      <p:bldP spid="11" grpId="0" animBg="1"/>
      <p:bldP spid="23" grpId="0" animBg="1"/>
      <p:bldP spid="25" grpId="0" animBg="1"/>
      <p:bldP spid="30" grpId="0" animBg="1"/>
      <p:bldP spid="31" grpId="0" animBg="1"/>
      <p:bldP spid="32" grpId="0" animBg="1"/>
      <p:bldP spid="12" grpId="0"/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36695A-CC3B-8A3C-6C87-8D6240925B65}"/>
              </a:ext>
            </a:extLst>
          </p:cNvPr>
          <p:cNvSpPr/>
          <p:nvPr/>
        </p:nvSpPr>
        <p:spPr>
          <a:xfrm>
            <a:off x="7618499" y="4455210"/>
            <a:ext cx="4255745" cy="404890"/>
          </a:xfrm>
          <a:prstGeom prst="rect">
            <a:avLst/>
          </a:prstGeom>
          <a:pattFill prst="dashHorz">
            <a:fgClr>
              <a:schemeClr val="tx1"/>
            </a:fgClr>
            <a:bgClr>
              <a:srgbClr val="62C1E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59D526-20BA-7CD7-830F-3DA75B3C3698}"/>
              </a:ext>
            </a:extLst>
          </p:cNvPr>
          <p:cNvSpPr/>
          <p:nvPr/>
        </p:nvSpPr>
        <p:spPr>
          <a:xfrm>
            <a:off x="7618499" y="4864662"/>
            <a:ext cx="4255745" cy="1768548"/>
          </a:xfrm>
          <a:prstGeom prst="rect">
            <a:avLst/>
          </a:prstGeom>
          <a:pattFill prst="horzBrick">
            <a:fgClr>
              <a:schemeClr val="bg1"/>
            </a:fgClr>
            <a:bgClr>
              <a:schemeClr val="accent1">
                <a:lumMod val="40000"/>
                <a:lumOff val="60000"/>
              </a:schemeClr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2B1C1F-45CC-F323-3308-BC2D9194D83C}"/>
              </a:ext>
            </a:extLst>
          </p:cNvPr>
          <p:cNvSpPr/>
          <p:nvPr/>
        </p:nvSpPr>
        <p:spPr>
          <a:xfrm>
            <a:off x="7618499" y="3792270"/>
            <a:ext cx="4255745" cy="667358"/>
          </a:xfrm>
          <a:prstGeom prst="rect">
            <a:avLst/>
          </a:prstGeom>
          <a:pattFill prst="pct5">
            <a:fgClr>
              <a:srgbClr val="A39161"/>
            </a:fgClr>
            <a:bgClr>
              <a:srgbClr val="88E2FB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142E09-40F9-789A-19A3-5CE42FA07E86}"/>
              </a:ext>
            </a:extLst>
          </p:cNvPr>
          <p:cNvCxnSpPr/>
          <p:nvPr/>
        </p:nvCxnSpPr>
        <p:spPr>
          <a:xfrm>
            <a:off x="7618499" y="3792269"/>
            <a:ext cx="425574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6D8987FE-22AC-E290-4950-9C56C4F57006}"/>
              </a:ext>
            </a:extLst>
          </p:cNvPr>
          <p:cNvSpPr/>
          <p:nvPr/>
        </p:nvSpPr>
        <p:spPr>
          <a:xfrm>
            <a:off x="7618499" y="2980771"/>
            <a:ext cx="4255745" cy="804171"/>
          </a:xfrm>
          <a:prstGeom prst="rect">
            <a:avLst/>
          </a:prstGeom>
          <a:pattFill prst="pct10">
            <a:fgClr>
              <a:schemeClr val="bg2">
                <a:lumMod val="2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B061B2-4910-5BAE-2F42-CAEBA66A5657}"/>
              </a:ext>
            </a:extLst>
          </p:cNvPr>
          <p:cNvSpPr/>
          <p:nvPr/>
        </p:nvSpPr>
        <p:spPr>
          <a:xfrm>
            <a:off x="7618499" y="2966812"/>
            <a:ext cx="4255745" cy="235781"/>
          </a:xfrm>
          <a:prstGeom prst="rect">
            <a:avLst/>
          </a:prstGeom>
          <a:pattFill prst="pct40">
            <a:fgClr>
              <a:schemeClr val="bg2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4DED10-FA97-5CD6-2803-1A5A44BD7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Storativity: Confined Aquifer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2DD5B4-97F2-A9BB-5F0D-355F5C1011A1}"/>
              </a:ext>
            </a:extLst>
          </p:cNvPr>
          <p:cNvSpPr/>
          <p:nvPr/>
        </p:nvSpPr>
        <p:spPr>
          <a:xfrm>
            <a:off x="6589416" y="2553170"/>
            <a:ext cx="357686" cy="49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0B0D0C-A9D7-D89A-7846-7B9D8533B9E1}"/>
              </a:ext>
            </a:extLst>
          </p:cNvPr>
          <p:cNvSpPr/>
          <p:nvPr/>
        </p:nvSpPr>
        <p:spPr>
          <a:xfrm>
            <a:off x="6809735" y="5793676"/>
            <a:ext cx="357686" cy="49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E99DECDB-6064-8486-A315-BB205239A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4925"/>
            <a:ext cx="8432539" cy="5328285"/>
          </a:xfrm>
        </p:spPr>
        <p:txBody>
          <a:bodyPr>
            <a:normAutofit/>
          </a:bodyPr>
          <a:lstStyle/>
          <a:p>
            <a:r>
              <a:rPr lang="en-US" sz="2000" dirty="0"/>
              <a:t>Storativity = Specific Storage x Aquifer thickness</a:t>
            </a:r>
          </a:p>
          <a:p>
            <a:endParaRPr lang="en-US" sz="2000" dirty="0"/>
          </a:p>
          <a:p>
            <a:r>
              <a:rPr lang="en-US" sz="2000" dirty="0"/>
              <a:t>Confined aquifer:</a:t>
            </a:r>
          </a:p>
          <a:p>
            <a:pPr lvl="1"/>
            <a:r>
              <a:rPr lang="en-US" sz="2000" dirty="0"/>
              <a:t>Overlain and underlain by </a:t>
            </a:r>
            <a:r>
              <a:rPr lang="en-US" sz="2000" b="1" dirty="0"/>
              <a:t>low-K confining units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Confining units cause aquifer to be </a:t>
            </a:r>
            <a:r>
              <a:rPr lang="en-US" sz="2000" b="1" dirty="0"/>
              <a:t>under pressure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When aquifer penetrated by well, increased pressure</a:t>
            </a:r>
            <a:br>
              <a:rPr lang="en-US" sz="2000" dirty="0"/>
            </a:br>
            <a:r>
              <a:rPr lang="en-US" sz="2000" dirty="0"/>
              <a:t>causes water level to rise above top of aquifer to a</a:t>
            </a:r>
            <a:br>
              <a:rPr lang="en-US" sz="2000" dirty="0"/>
            </a:br>
            <a:r>
              <a:rPr lang="en-US" sz="2000" b="1" dirty="0"/>
              <a:t>potentiometric surface</a:t>
            </a:r>
          </a:p>
        </p:txBody>
      </p:sp>
      <p:pic>
        <p:nvPicPr>
          <p:cNvPr id="14" name="Pump" descr="Hand pump - Wikipedia">
            <a:extLst>
              <a:ext uri="{FF2B5EF4-FFF2-40B4-BE49-F238E27FC236}">
                <a16:creationId xmlns:a16="http://schemas.microsoft.com/office/drawing/2014/main" id="{9111CB5C-C9CC-E256-2BA8-75515C9F6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428" y="1339851"/>
            <a:ext cx="2095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E17A8F-2AAB-E24A-24D9-07EABA9AD752}"/>
              </a:ext>
            </a:extLst>
          </p:cNvPr>
          <p:cNvSpPr txBox="1"/>
          <p:nvPr/>
        </p:nvSpPr>
        <p:spPr>
          <a:xfrm>
            <a:off x="7611409" y="2900036"/>
            <a:ext cx="1034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Soil Zone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F846AE-1C0E-DA66-1A48-6AEC94C19E2C}"/>
              </a:ext>
            </a:extLst>
          </p:cNvPr>
          <p:cNvSpPr txBox="1"/>
          <p:nvPr/>
        </p:nvSpPr>
        <p:spPr>
          <a:xfrm>
            <a:off x="7624926" y="3211245"/>
            <a:ext cx="14924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Unsaturated Zone</a:t>
            </a: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F4FC675C-665E-DBB5-9BAD-FFD3D8C446B3}"/>
              </a:ext>
            </a:extLst>
          </p:cNvPr>
          <p:cNvSpPr/>
          <p:nvPr/>
        </p:nvSpPr>
        <p:spPr>
          <a:xfrm rot="10800000">
            <a:off x="11534775" y="3687494"/>
            <a:ext cx="171450" cy="89711"/>
          </a:xfrm>
          <a:prstGeom prst="triangle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673F92-587F-CF45-2C6E-07E6C8D4F4FF}"/>
              </a:ext>
            </a:extLst>
          </p:cNvPr>
          <p:cNvSpPr txBox="1"/>
          <p:nvPr/>
        </p:nvSpPr>
        <p:spPr>
          <a:xfrm>
            <a:off x="7633120" y="3547915"/>
            <a:ext cx="10617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Water Table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4D719124-3A22-4FF7-EB51-EB614196B8D2}"/>
              </a:ext>
            </a:extLst>
          </p:cNvPr>
          <p:cNvSpPr/>
          <p:nvPr/>
        </p:nvSpPr>
        <p:spPr>
          <a:xfrm rot="16200000">
            <a:off x="9229402" y="5383592"/>
            <a:ext cx="427214" cy="513187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ED2E23ED-CFCE-B522-AE2D-606D09891D39}"/>
              </a:ext>
            </a:extLst>
          </p:cNvPr>
          <p:cNvSpPr/>
          <p:nvPr/>
        </p:nvSpPr>
        <p:spPr>
          <a:xfrm rot="5400000">
            <a:off x="10040353" y="5383592"/>
            <a:ext cx="427214" cy="513187"/>
          </a:xfrm>
          <a:prstGeom prst="down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0A6525-A3E9-E395-6C6F-65A719629835}"/>
              </a:ext>
            </a:extLst>
          </p:cNvPr>
          <p:cNvSpPr/>
          <p:nvPr/>
        </p:nvSpPr>
        <p:spPr>
          <a:xfrm>
            <a:off x="9741431" y="2966812"/>
            <a:ext cx="219075" cy="29958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CF5955-75C2-D8F4-338E-3FB325F287A9}"/>
              </a:ext>
            </a:extLst>
          </p:cNvPr>
          <p:cNvSpPr/>
          <p:nvPr/>
        </p:nvSpPr>
        <p:spPr>
          <a:xfrm>
            <a:off x="9741431" y="3507832"/>
            <a:ext cx="219075" cy="2468880"/>
          </a:xfrm>
          <a:prstGeom prst="rect">
            <a:avLst/>
          </a:prstGeom>
          <a:solidFill>
            <a:srgbClr val="88E2F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AA0441-58C5-E295-298E-76D695B3EA31}"/>
              </a:ext>
            </a:extLst>
          </p:cNvPr>
          <p:cNvSpPr/>
          <p:nvPr/>
        </p:nvSpPr>
        <p:spPr>
          <a:xfrm>
            <a:off x="9741431" y="2949576"/>
            <a:ext cx="219075" cy="3027136"/>
          </a:xfrm>
          <a:prstGeom prst="rect">
            <a:avLst/>
          </a:prstGeom>
          <a:solidFill>
            <a:srgbClr val="88E2F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FCBBC6A-64DB-660F-59BC-FE624E996655}"/>
              </a:ext>
            </a:extLst>
          </p:cNvPr>
          <p:cNvSpPr/>
          <p:nvPr/>
        </p:nvSpPr>
        <p:spPr>
          <a:xfrm>
            <a:off x="9741431" y="5830582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189D2D-30D9-16C6-4E3A-102A9D1DF0B8}"/>
              </a:ext>
            </a:extLst>
          </p:cNvPr>
          <p:cNvSpPr/>
          <p:nvPr/>
        </p:nvSpPr>
        <p:spPr>
          <a:xfrm>
            <a:off x="9741430" y="5716917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49666E-0C87-FF50-3C73-DAD29E47E9F4}"/>
              </a:ext>
            </a:extLst>
          </p:cNvPr>
          <p:cNvSpPr/>
          <p:nvPr/>
        </p:nvSpPr>
        <p:spPr>
          <a:xfrm>
            <a:off x="9741429" y="5606640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A73A60-C57B-C322-EA32-89663CC45EFA}"/>
              </a:ext>
            </a:extLst>
          </p:cNvPr>
          <p:cNvSpPr/>
          <p:nvPr/>
        </p:nvSpPr>
        <p:spPr>
          <a:xfrm>
            <a:off x="9741429" y="5487895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D4A67C2-E446-E887-7D94-227C0A992B39}"/>
              </a:ext>
            </a:extLst>
          </p:cNvPr>
          <p:cNvSpPr/>
          <p:nvPr/>
        </p:nvSpPr>
        <p:spPr>
          <a:xfrm>
            <a:off x="9741429" y="5374230"/>
            <a:ext cx="219075" cy="55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94713E-BCDC-31DD-3DAD-6E3E498D2D8D}"/>
              </a:ext>
            </a:extLst>
          </p:cNvPr>
          <p:cNvSpPr txBox="1"/>
          <p:nvPr/>
        </p:nvSpPr>
        <p:spPr>
          <a:xfrm>
            <a:off x="7611409" y="3974955"/>
            <a:ext cx="1591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Unconfined aquifer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553E52-237F-DBDE-BA21-E9F005E183C8}"/>
              </a:ext>
            </a:extLst>
          </p:cNvPr>
          <p:cNvSpPr txBox="1"/>
          <p:nvPr/>
        </p:nvSpPr>
        <p:spPr>
          <a:xfrm>
            <a:off x="7626649" y="4562303"/>
            <a:ext cx="1074268" cy="215444"/>
          </a:xfrm>
          <a:prstGeom prst="rect">
            <a:avLst/>
          </a:prstGeom>
          <a:solidFill>
            <a:schemeClr val="bg1"/>
          </a:solidFill>
        </p:spPr>
        <p:txBody>
          <a:bodyPr wrap="none" lIns="45720" tIns="0" rIns="0" bIns="0" rtlCol="0">
            <a:spAutoFit/>
          </a:bodyPr>
          <a:lstStyle/>
          <a:p>
            <a:r>
              <a:rPr lang="en-US" sz="1400" dirty="0"/>
              <a:t>Confining unit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68B1889-7498-C06B-DEA3-3561C214D38C}"/>
              </a:ext>
            </a:extLst>
          </p:cNvPr>
          <p:cNvSpPr txBox="1"/>
          <p:nvPr/>
        </p:nvSpPr>
        <p:spPr>
          <a:xfrm>
            <a:off x="7618499" y="6263257"/>
            <a:ext cx="1403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Confined aquifer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8BCB0F2-9300-9DEC-9BA4-4891AAF1AA04}"/>
              </a:ext>
            </a:extLst>
          </p:cNvPr>
          <p:cNvGrpSpPr/>
          <p:nvPr/>
        </p:nvGrpSpPr>
        <p:grpSpPr>
          <a:xfrm>
            <a:off x="7611409" y="3254128"/>
            <a:ext cx="4347384" cy="307777"/>
            <a:chOff x="7611409" y="3254128"/>
            <a:chExt cx="4347384" cy="307777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51E8BAD-FA30-3796-B4C2-8F05018724CA}"/>
                </a:ext>
              </a:extLst>
            </p:cNvPr>
            <p:cNvCxnSpPr/>
            <p:nvPr/>
          </p:nvCxnSpPr>
          <p:spPr>
            <a:xfrm>
              <a:off x="7611409" y="3497721"/>
              <a:ext cx="4255745" cy="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195761-4B84-E2AD-59EA-CC48393D2CAF}"/>
                </a:ext>
              </a:extLst>
            </p:cNvPr>
            <p:cNvSpPr txBox="1"/>
            <p:nvPr/>
          </p:nvSpPr>
          <p:spPr>
            <a:xfrm>
              <a:off x="10109056" y="3254128"/>
              <a:ext cx="18497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Potentiometric surface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025D594A-685A-F46D-2E6F-C44AF8EF43E9}"/>
              </a:ext>
            </a:extLst>
          </p:cNvPr>
          <p:cNvSpPr txBox="1"/>
          <p:nvPr/>
        </p:nvSpPr>
        <p:spPr>
          <a:xfrm>
            <a:off x="10819924" y="5452985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Aquifer </a:t>
            </a:r>
            <a:br>
              <a:rPr lang="en-US" dirty="0"/>
            </a:br>
            <a:r>
              <a:rPr lang="en-US" dirty="0"/>
              <a:t>thickness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4D584D3-E195-98C1-C90A-23B604417169}"/>
              </a:ext>
            </a:extLst>
          </p:cNvPr>
          <p:cNvCxnSpPr>
            <a:cxnSpLocks/>
          </p:cNvCxnSpPr>
          <p:nvPr/>
        </p:nvCxnSpPr>
        <p:spPr>
          <a:xfrm>
            <a:off x="10795431" y="4873365"/>
            <a:ext cx="0" cy="1714496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1080841F-9C37-ECD5-CD55-1E41DD6D6278}"/>
              </a:ext>
            </a:extLst>
          </p:cNvPr>
          <p:cNvSpPr/>
          <p:nvPr/>
        </p:nvSpPr>
        <p:spPr>
          <a:xfrm>
            <a:off x="7618499" y="6587861"/>
            <a:ext cx="4255745" cy="163319"/>
          </a:xfrm>
          <a:prstGeom prst="rect">
            <a:avLst/>
          </a:prstGeom>
          <a:pattFill prst="dashHorz">
            <a:fgClr>
              <a:schemeClr val="tx1"/>
            </a:fgClr>
            <a:bgClr>
              <a:srgbClr val="62C1E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Box 81">
            <a:extLst>
              <a:ext uri="{FF2B5EF4-FFF2-40B4-BE49-F238E27FC236}">
                <a16:creationId xmlns:a16="http://schemas.microsoft.com/office/drawing/2014/main" id="{E2D9BBB5-1CE3-E416-38C1-AFC741E42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3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46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00039 0.10695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34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16" grpId="0" animBg="1"/>
      <p:bldP spid="22" grpId="0" animBg="1"/>
      <p:bldP spid="8" grpId="0" animBg="1"/>
      <p:bldP spid="7" grpId="0" animBg="1"/>
      <p:bldP spid="23" grpId="0" animBg="1"/>
      <p:bldP spid="25" grpId="0" animBg="1"/>
      <p:bldP spid="30" grpId="0" animBg="1"/>
      <p:bldP spid="31" grpId="0" animBg="1"/>
      <p:bldP spid="32" grpId="0" animBg="1"/>
      <p:bldP spid="4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002757E0-C8A2-BABA-4BC8-C17126AC0A83}"/>
              </a:ext>
            </a:extLst>
          </p:cNvPr>
          <p:cNvSpPr/>
          <p:nvPr/>
        </p:nvSpPr>
        <p:spPr>
          <a:xfrm>
            <a:off x="7231755" y="3277894"/>
            <a:ext cx="4549572" cy="2830808"/>
          </a:xfrm>
          <a:prstGeom prst="rect">
            <a:avLst/>
          </a:prstGeom>
          <a:solidFill>
            <a:srgbClr val="CEEE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EE6760-D345-4B4B-1741-9C5090F92B01}"/>
              </a:ext>
            </a:extLst>
          </p:cNvPr>
          <p:cNvSpPr/>
          <p:nvPr/>
        </p:nvSpPr>
        <p:spPr>
          <a:xfrm>
            <a:off x="9586767" y="4590165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41FFA1-0A6A-196F-2F7A-4C8E296ACF21}"/>
              </a:ext>
            </a:extLst>
          </p:cNvPr>
          <p:cNvSpPr/>
          <p:nvPr/>
        </p:nvSpPr>
        <p:spPr>
          <a:xfrm>
            <a:off x="7220968" y="3331585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5734778-C824-9273-6DA3-6DE00AEE329A}"/>
              </a:ext>
            </a:extLst>
          </p:cNvPr>
          <p:cNvSpPr/>
          <p:nvPr/>
        </p:nvSpPr>
        <p:spPr>
          <a:xfrm>
            <a:off x="8932308" y="3283055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978E1DB-5574-B240-B10E-FB6F7C100742}"/>
              </a:ext>
            </a:extLst>
          </p:cNvPr>
          <p:cNvSpPr/>
          <p:nvPr/>
        </p:nvSpPr>
        <p:spPr>
          <a:xfrm>
            <a:off x="10404351" y="3288478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2DAAA33-7197-0BF5-D8F8-360C1862C00F}"/>
              </a:ext>
            </a:extLst>
          </p:cNvPr>
          <p:cNvSpPr/>
          <p:nvPr/>
        </p:nvSpPr>
        <p:spPr>
          <a:xfrm>
            <a:off x="8073506" y="4621971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18B5659-9C94-A657-C278-918E7114FFE1}"/>
              </a:ext>
            </a:extLst>
          </p:cNvPr>
          <p:cNvSpPr/>
          <p:nvPr/>
        </p:nvSpPr>
        <p:spPr>
          <a:xfrm>
            <a:off x="6586597" y="4645662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FB726F-20C0-4E70-6050-547384CBDB26}"/>
              </a:ext>
            </a:extLst>
          </p:cNvPr>
          <p:cNvSpPr/>
          <p:nvPr/>
        </p:nvSpPr>
        <p:spPr>
          <a:xfrm>
            <a:off x="11046637" y="4612239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850F85-86BF-C683-F2C5-CD0143E84726}"/>
              </a:ext>
            </a:extLst>
          </p:cNvPr>
          <p:cNvSpPr txBox="1"/>
          <p:nvPr/>
        </p:nvSpPr>
        <p:spPr>
          <a:xfrm>
            <a:off x="8092214" y="5160138"/>
            <a:ext cx="2835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 Confined      Aquifer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81CDED5-9F87-92C7-88F3-1D0D4E90EEFE}"/>
              </a:ext>
            </a:extLst>
          </p:cNvPr>
          <p:cNvSpPr/>
          <p:nvPr/>
        </p:nvSpPr>
        <p:spPr>
          <a:xfrm>
            <a:off x="6526910" y="4569242"/>
            <a:ext cx="704850" cy="1707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9046C43-734D-3D2A-4E77-DEC60DF9FA4C}"/>
              </a:ext>
            </a:extLst>
          </p:cNvPr>
          <p:cNvSpPr/>
          <p:nvPr/>
        </p:nvSpPr>
        <p:spPr>
          <a:xfrm>
            <a:off x="11794083" y="4490225"/>
            <a:ext cx="743910" cy="1707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7A909E1-6A69-1DF2-510F-511F9077AEC4}"/>
              </a:ext>
            </a:extLst>
          </p:cNvPr>
          <p:cNvSpPr/>
          <p:nvPr/>
        </p:nvSpPr>
        <p:spPr>
          <a:xfrm>
            <a:off x="7225349" y="1988167"/>
            <a:ext cx="4562384" cy="1289727"/>
          </a:xfrm>
          <a:prstGeom prst="rect">
            <a:avLst/>
          </a:prstGeom>
          <a:pattFill prst="dashHorz">
            <a:fgClr>
              <a:schemeClr val="bg2">
                <a:lumMod val="75000"/>
              </a:schemeClr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8F2B34-C01A-0C7E-2C70-3D21F8C3C677}"/>
              </a:ext>
            </a:extLst>
          </p:cNvPr>
          <p:cNvSpPr txBox="1"/>
          <p:nvPr/>
        </p:nvSpPr>
        <p:spPr>
          <a:xfrm>
            <a:off x="7231755" y="2067252"/>
            <a:ext cx="454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Confining Unit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F820BA-653F-8D66-2A58-5E79C342AA7E}"/>
              </a:ext>
            </a:extLst>
          </p:cNvPr>
          <p:cNvSpPr/>
          <p:nvPr/>
        </p:nvSpPr>
        <p:spPr>
          <a:xfrm>
            <a:off x="3673330" y="2359424"/>
            <a:ext cx="3068628" cy="948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7">
            <a:extLst>
              <a:ext uri="{FF2B5EF4-FFF2-40B4-BE49-F238E27FC236}">
                <a16:creationId xmlns:a16="http://schemas.microsoft.com/office/drawing/2014/main" id="{2034EE12-1952-A3C8-43C5-75C04F335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4926"/>
            <a:ext cx="7018691" cy="5553074"/>
          </a:xfrm>
        </p:spPr>
        <p:txBody>
          <a:bodyPr>
            <a:normAutofit/>
          </a:bodyPr>
          <a:lstStyle/>
          <a:p>
            <a:r>
              <a:rPr lang="en-US" sz="2000" dirty="0"/>
              <a:t>Storativity = Specific Storage x Aquifer thickness</a:t>
            </a:r>
          </a:p>
          <a:p>
            <a:pPr lvl="1"/>
            <a:r>
              <a:rPr lang="en-US" sz="2000" dirty="0"/>
              <a:t>Confining units cause aquifer to be </a:t>
            </a:r>
            <a:r>
              <a:rPr lang="en-US" sz="2000" b="1" dirty="0"/>
              <a:t>under pressure</a:t>
            </a:r>
          </a:p>
          <a:p>
            <a:pPr lvl="1"/>
            <a:endParaRPr lang="en-US" sz="2000" b="1" dirty="0"/>
          </a:p>
          <a:p>
            <a:r>
              <a:rPr lang="en-US" sz="2000" dirty="0"/>
              <a:t>Pumping causes depressurization of aquifer</a:t>
            </a:r>
          </a:p>
          <a:p>
            <a:pPr lvl="1"/>
            <a:endParaRPr lang="en-US" sz="2000" b="1" dirty="0"/>
          </a:p>
          <a:p>
            <a:r>
              <a:rPr lang="en-US" sz="2000" dirty="0"/>
              <a:t>Specific Storage = water released from storage due to:</a:t>
            </a:r>
          </a:p>
          <a:p>
            <a:pPr lvl="1"/>
            <a:r>
              <a:rPr lang="en-US" sz="2000" dirty="0"/>
              <a:t>Expansion of water</a:t>
            </a:r>
          </a:p>
          <a:p>
            <a:pPr lvl="2"/>
            <a:r>
              <a:rPr lang="en-US" sz="2000" dirty="0"/>
              <a:t>Remove water by pumping (depressurization)</a:t>
            </a:r>
          </a:p>
          <a:p>
            <a:pPr lvl="2"/>
            <a:r>
              <a:rPr lang="en-US" sz="2000" dirty="0"/>
              <a:t>Remaining water (      Pressure       Volume)</a:t>
            </a:r>
          </a:p>
          <a:p>
            <a:pPr lvl="1"/>
            <a:endParaRPr lang="en-US" sz="2000" dirty="0"/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17EA362-D9C8-8719-F639-01AA667D5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64" y="294878"/>
            <a:ext cx="10993251" cy="855478"/>
          </a:xfrm>
        </p:spPr>
        <p:txBody>
          <a:bodyPr/>
          <a:lstStyle/>
          <a:p>
            <a:r>
              <a:rPr lang="en-US" dirty="0"/>
              <a:t>Storativity: Confined Aquifer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26708E-84AC-42A0-3AAC-8726BFEA0F66}"/>
              </a:ext>
            </a:extLst>
          </p:cNvPr>
          <p:cNvSpPr/>
          <p:nvPr/>
        </p:nvSpPr>
        <p:spPr>
          <a:xfrm>
            <a:off x="7215773" y="6109823"/>
            <a:ext cx="4562384" cy="748178"/>
          </a:xfrm>
          <a:prstGeom prst="rect">
            <a:avLst/>
          </a:prstGeom>
          <a:pattFill prst="dashHorz">
            <a:fgClr>
              <a:schemeClr val="bg2">
                <a:lumMod val="75000"/>
              </a:schemeClr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F89782-0E5A-0347-EFA4-0910B3C79F81}"/>
              </a:ext>
            </a:extLst>
          </p:cNvPr>
          <p:cNvSpPr txBox="1"/>
          <p:nvPr/>
        </p:nvSpPr>
        <p:spPr>
          <a:xfrm>
            <a:off x="7215188" y="6285258"/>
            <a:ext cx="454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Confining Unit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772DBEBB-76FB-34F6-6F8E-4D3213FC1723}"/>
              </a:ext>
            </a:extLst>
          </p:cNvPr>
          <p:cNvSpPr/>
          <p:nvPr/>
        </p:nvSpPr>
        <p:spPr>
          <a:xfrm>
            <a:off x="5060236" y="4140987"/>
            <a:ext cx="306571" cy="423863"/>
          </a:xfrm>
          <a:prstGeom prst="up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A80417F4-3F1E-95A6-AEDA-36377251D4F4}"/>
              </a:ext>
            </a:extLst>
          </p:cNvPr>
          <p:cNvSpPr/>
          <p:nvPr/>
        </p:nvSpPr>
        <p:spPr>
          <a:xfrm rot="10800000">
            <a:off x="3520044" y="4140987"/>
            <a:ext cx="306571" cy="423863"/>
          </a:xfrm>
          <a:prstGeom prst="up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214B19E-06F8-CA76-BE9D-940210E97ADD}"/>
              </a:ext>
            </a:extLst>
          </p:cNvPr>
          <p:cNvCxnSpPr>
            <a:cxnSpLocks/>
          </p:cNvCxnSpPr>
          <p:nvPr/>
        </p:nvCxnSpPr>
        <p:spPr>
          <a:xfrm flipV="1">
            <a:off x="9717403" y="3272511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6752E2-B188-CC59-C80C-383E981855B3}"/>
              </a:ext>
            </a:extLst>
          </p:cNvPr>
          <p:cNvSpPr txBox="1"/>
          <p:nvPr/>
        </p:nvSpPr>
        <p:spPr>
          <a:xfrm>
            <a:off x="8536445" y="2571427"/>
            <a:ext cx="2707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 load on aquifer (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</a:t>
            </a:r>
            <a:r>
              <a:rPr lang="en-US" dirty="0"/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7A8C5C-17AF-2319-00E2-594A487B15B2}"/>
              </a:ext>
            </a:extLst>
          </p:cNvPr>
          <p:cNvSpPr txBox="1"/>
          <p:nvPr/>
        </p:nvSpPr>
        <p:spPr>
          <a:xfrm>
            <a:off x="10513798" y="3595743"/>
            <a:ext cx="1263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 through water (p)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381D39E-FF32-2275-AC2B-30D1383FAED7}"/>
              </a:ext>
            </a:extLst>
          </p:cNvPr>
          <p:cNvCxnSpPr>
            <a:cxnSpLocks/>
          </p:cNvCxnSpPr>
          <p:nvPr/>
        </p:nvCxnSpPr>
        <p:spPr>
          <a:xfrm flipV="1">
            <a:off x="10357380" y="3283397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A97DB84-A90E-6F36-5166-52F74C19E39A}"/>
              </a:ext>
            </a:extLst>
          </p:cNvPr>
          <p:cNvCxnSpPr>
            <a:cxnSpLocks/>
          </p:cNvCxnSpPr>
          <p:nvPr/>
        </p:nvCxnSpPr>
        <p:spPr>
          <a:xfrm>
            <a:off x="9586767" y="2936191"/>
            <a:ext cx="0" cy="340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3276BC5-D414-51DB-45F2-EA7892FB49F0}"/>
              </a:ext>
            </a:extLst>
          </p:cNvPr>
          <p:cNvCxnSpPr>
            <a:cxnSpLocks/>
          </p:cNvCxnSpPr>
          <p:nvPr/>
        </p:nvCxnSpPr>
        <p:spPr>
          <a:xfrm flipH="1" flipV="1">
            <a:off x="10405366" y="3556479"/>
            <a:ext cx="266859" cy="185928"/>
          </a:xfrm>
          <a:prstGeom prst="straightConnector1">
            <a:avLst/>
          </a:prstGeom>
          <a:ln w="22225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2436263-394F-C063-28BF-94EFE8AE2B84}"/>
              </a:ext>
            </a:extLst>
          </p:cNvPr>
          <p:cNvSpPr txBox="1"/>
          <p:nvPr/>
        </p:nvSpPr>
        <p:spPr>
          <a:xfrm>
            <a:off x="8441000" y="1453562"/>
            <a:ext cx="219643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3FA1CD-63A7-BAC3-E6FF-FEE68B37C041}"/>
              </a:ext>
            </a:extLst>
          </p:cNvPr>
          <p:cNvSpPr txBox="1"/>
          <p:nvPr/>
        </p:nvSpPr>
        <p:spPr>
          <a:xfrm>
            <a:off x="8953430" y="3542724"/>
            <a:ext cx="1506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 through rock skeleton (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37E2A40-E4CD-0DDA-1659-BE30EF8CCA60}"/>
              </a:ext>
            </a:extLst>
          </p:cNvPr>
          <p:cNvCxnSpPr>
            <a:cxnSpLocks/>
          </p:cNvCxnSpPr>
          <p:nvPr/>
        </p:nvCxnSpPr>
        <p:spPr>
          <a:xfrm flipV="1">
            <a:off x="9740793" y="1244446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1DE5292-F541-25A2-167E-E9F147AA0921}"/>
              </a:ext>
            </a:extLst>
          </p:cNvPr>
          <p:cNvCxnSpPr>
            <a:cxnSpLocks/>
          </p:cNvCxnSpPr>
          <p:nvPr/>
        </p:nvCxnSpPr>
        <p:spPr>
          <a:xfrm>
            <a:off x="10453979" y="1244446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E227D6C-57FC-E158-A227-BF665FCF0057}"/>
              </a:ext>
            </a:extLst>
          </p:cNvPr>
          <p:cNvSpPr txBox="1"/>
          <p:nvPr/>
        </p:nvSpPr>
        <p:spPr>
          <a:xfrm>
            <a:off x="8016019" y="122144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Constant</a:t>
            </a:r>
          </a:p>
        </p:txBody>
      </p:sp>
      <p:sp>
        <p:nvSpPr>
          <p:cNvPr id="4" name="Text Box 81">
            <a:extLst>
              <a:ext uri="{FF2B5EF4-FFF2-40B4-BE49-F238E27FC236}">
                <a16:creationId xmlns:a16="http://schemas.microsoft.com/office/drawing/2014/main" id="{63DDC474-AED7-8374-25ED-35D2D82B5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2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8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4" grpId="0"/>
      <p:bldP spid="22" grpId="0"/>
      <p:bldP spid="4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002757E0-C8A2-BABA-4BC8-C17126AC0A83}"/>
              </a:ext>
            </a:extLst>
          </p:cNvPr>
          <p:cNvSpPr/>
          <p:nvPr/>
        </p:nvSpPr>
        <p:spPr>
          <a:xfrm>
            <a:off x="7231755" y="3277894"/>
            <a:ext cx="4549572" cy="2830808"/>
          </a:xfrm>
          <a:prstGeom prst="rect">
            <a:avLst/>
          </a:prstGeom>
          <a:solidFill>
            <a:srgbClr val="CEEE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EE6760-D345-4B4B-1741-9C5090F92B01}"/>
              </a:ext>
            </a:extLst>
          </p:cNvPr>
          <p:cNvSpPr/>
          <p:nvPr/>
        </p:nvSpPr>
        <p:spPr>
          <a:xfrm>
            <a:off x="9586767" y="4590165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41FFA1-0A6A-196F-2F7A-4C8E296ACF21}"/>
              </a:ext>
            </a:extLst>
          </p:cNvPr>
          <p:cNvSpPr/>
          <p:nvPr/>
        </p:nvSpPr>
        <p:spPr>
          <a:xfrm>
            <a:off x="7318942" y="3386015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5734778-C824-9273-6DA3-6DE00AEE329A}"/>
              </a:ext>
            </a:extLst>
          </p:cNvPr>
          <p:cNvSpPr/>
          <p:nvPr/>
        </p:nvSpPr>
        <p:spPr>
          <a:xfrm>
            <a:off x="8801676" y="3359257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978E1DB-5574-B240-B10E-FB6F7C100742}"/>
              </a:ext>
            </a:extLst>
          </p:cNvPr>
          <p:cNvSpPr/>
          <p:nvPr/>
        </p:nvSpPr>
        <p:spPr>
          <a:xfrm>
            <a:off x="10328149" y="3342908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2DAAA33-7197-0BF5-D8F8-360C1862C00F}"/>
              </a:ext>
            </a:extLst>
          </p:cNvPr>
          <p:cNvSpPr/>
          <p:nvPr/>
        </p:nvSpPr>
        <p:spPr>
          <a:xfrm>
            <a:off x="8073506" y="4621971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18B5659-9C94-A657-C278-918E7114FFE1}"/>
              </a:ext>
            </a:extLst>
          </p:cNvPr>
          <p:cNvSpPr/>
          <p:nvPr/>
        </p:nvSpPr>
        <p:spPr>
          <a:xfrm>
            <a:off x="6586597" y="4645662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0FB726F-20C0-4E70-6050-547384CBDB26}"/>
              </a:ext>
            </a:extLst>
          </p:cNvPr>
          <p:cNvSpPr/>
          <p:nvPr/>
        </p:nvSpPr>
        <p:spPr>
          <a:xfrm>
            <a:off x="11046637" y="4612239"/>
            <a:ext cx="1463040" cy="1463040"/>
          </a:xfrm>
          <a:prstGeom prst="ellipse">
            <a:avLst/>
          </a:prstGeom>
          <a:solidFill>
            <a:srgbClr val="A391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850F85-86BF-C683-F2C5-CD0143E84726}"/>
              </a:ext>
            </a:extLst>
          </p:cNvPr>
          <p:cNvSpPr txBox="1"/>
          <p:nvPr/>
        </p:nvSpPr>
        <p:spPr>
          <a:xfrm>
            <a:off x="8092214" y="5160138"/>
            <a:ext cx="2835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 Confined      Aquifer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81CDED5-9F87-92C7-88F3-1D0D4E90EEFE}"/>
              </a:ext>
            </a:extLst>
          </p:cNvPr>
          <p:cNvSpPr/>
          <p:nvPr/>
        </p:nvSpPr>
        <p:spPr>
          <a:xfrm>
            <a:off x="6526910" y="4569242"/>
            <a:ext cx="704850" cy="1707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9046C43-734D-3D2A-4E77-DEC60DF9FA4C}"/>
              </a:ext>
            </a:extLst>
          </p:cNvPr>
          <p:cNvSpPr/>
          <p:nvPr/>
        </p:nvSpPr>
        <p:spPr>
          <a:xfrm>
            <a:off x="11794083" y="4490225"/>
            <a:ext cx="743910" cy="1707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7A909E1-6A69-1DF2-510F-511F9077AEC4}"/>
              </a:ext>
            </a:extLst>
          </p:cNvPr>
          <p:cNvSpPr/>
          <p:nvPr/>
        </p:nvSpPr>
        <p:spPr>
          <a:xfrm>
            <a:off x="7225349" y="2064369"/>
            <a:ext cx="4562384" cy="1289727"/>
          </a:xfrm>
          <a:prstGeom prst="rect">
            <a:avLst/>
          </a:prstGeom>
          <a:pattFill prst="dashHorz">
            <a:fgClr>
              <a:schemeClr val="bg2">
                <a:lumMod val="75000"/>
              </a:schemeClr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8F2B34-C01A-0C7E-2C70-3D21F8C3C677}"/>
              </a:ext>
            </a:extLst>
          </p:cNvPr>
          <p:cNvSpPr txBox="1"/>
          <p:nvPr/>
        </p:nvSpPr>
        <p:spPr>
          <a:xfrm>
            <a:off x="7231755" y="2067252"/>
            <a:ext cx="454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Confining Unit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F820BA-653F-8D66-2A58-5E79C342AA7E}"/>
              </a:ext>
            </a:extLst>
          </p:cNvPr>
          <p:cNvSpPr/>
          <p:nvPr/>
        </p:nvSpPr>
        <p:spPr>
          <a:xfrm>
            <a:off x="3673330" y="2359424"/>
            <a:ext cx="3068628" cy="948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7">
            <a:extLst>
              <a:ext uri="{FF2B5EF4-FFF2-40B4-BE49-F238E27FC236}">
                <a16:creationId xmlns:a16="http://schemas.microsoft.com/office/drawing/2014/main" id="{2034EE12-1952-A3C8-43C5-75C04F335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064" y="1304926"/>
            <a:ext cx="7018691" cy="5553074"/>
          </a:xfrm>
        </p:spPr>
        <p:txBody>
          <a:bodyPr>
            <a:normAutofit/>
          </a:bodyPr>
          <a:lstStyle/>
          <a:p>
            <a:r>
              <a:rPr lang="en-US" sz="2000" dirty="0"/>
              <a:t>Storativity = Specific Storage x Aquifer thickness</a:t>
            </a:r>
          </a:p>
          <a:p>
            <a:pPr lvl="1"/>
            <a:r>
              <a:rPr lang="en-US" sz="2000" dirty="0"/>
              <a:t>Confining units cause aquifer to be </a:t>
            </a:r>
            <a:r>
              <a:rPr lang="en-US" sz="2000" b="1" dirty="0"/>
              <a:t>under pressure</a:t>
            </a:r>
          </a:p>
          <a:p>
            <a:pPr lvl="1"/>
            <a:endParaRPr lang="en-US" sz="2000" b="1" dirty="0"/>
          </a:p>
          <a:p>
            <a:r>
              <a:rPr lang="en-US" sz="2000" dirty="0"/>
              <a:t>Pumping causes depressurization of aquifer</a:t>
            </a:r>
          </a:p>
          <a:p>
            <a:pPr lvl="1"/>
            <a:endParaRPr lang="en-US" sz="2000" b="1" dirty="0"/>
          </a:p>
          <a:p>
            <a:r>
              <a:rPr lang="en-US" sz="2000" dirty="0"/>
              <a:t>Specific Storage = water released from storage due to:</a:t>
            </a:r>
          </a:p>
          <a:p>
            <a:pPr lvl="1"/>
            <a:r>
              <a:rPr lang="en-US" sz="2000" dirty="0"/>
              <a:t>Expansion of water</a:t>
            </a:r>
          </a:p>
          <a:p>
            <a:pPr lvl="2"/>
            <a:r>
              <a:rPr lang="en-US" sz="2000" dirty="0"/>
              <a:t>Remove water by pumping (depressurization)</a:t>
            </a:r>
          </a:p>
          <a:p>
            <a:pPr lvl="2"/>
            <a:r>
              <a:rPr lang="en-US" sz="2000" dirty="0"/>
              <a:t>Remaining water (      Pressure       Volume)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Compression of aquifer skeleton</a:t>
            </a:r>
          </a:p>
          <a:p>
            <a:pPr lvl="2"/>
            <a:r>
              <a:rPr lang="en-US" sz="2000" dirty="0"/>
              <a:t>Increase stress on aquifer skeleton</a:t>
            </a:r>
          </a:p>
          <a:p>
            <a:pPr lvl="2"/>
            <a:r>
              <a:rPr lang="en-US" sz="2000" dirty="0"/>
              <a:t>Reduces pore space</a:t>
            </a:r>
          </a:p>
          <a:p>
            <a:pPr lvl="1"/>
            <a:endParaRPr lang="en-US" sz="2000" dirty="0"/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17EA362-D9C8-8719-F639-01AA667D5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074" y="1"/>
            <a:ext cx="10797241" cy="1444613"/>
          </a:xfrm>
        </p:spPr>
        <p:txBody>
          <a:bodyPr/>
          <a:lstStyle/>
          <a:p>
            <a:r>
              <a:rPr lang="en-US" dirty="0"/>
              <a:t>Storativity: Confined Aquifer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26708E-84AC-42A0-3AAC-8726BFEA0F66}"/>
              </a:ext>
            </a:extLst>
          </p:cNvPr>
          <p:cNvSpPr/>
          <p:nvPr/>
        </p:nvSpPr>
        <p:spPr>
          <a:xfrm>
            <a:off x="7215773" y="6109823"/>
            <a:ext cx="4562384" cy="748178"/>
          </a:xfrm>
          <a:prstGeom prst="rect">
            <a:avLst/>
          </a:prstGeom>
          <a:pattFill prst="dashHorz">
            <a:fgClr>
              <a:schemeClr val="bg2">
                <a:lumMod val="75000"/>
              </a:schemeClr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F89782-0E5A-0347-EFA4-0910B3C79F81}"/>
              </a:ext>
            </a:extLst>
          </p:cNvPr>
          <p:cNvSpPr txBox="1"/>
          <p:nvPr/>
        </p:nvSpPr>
        <p:spPr>
          <a:xfrm>
            <a:off x="7215188" y="6285258"/>
            <a:ext cx="4549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Confining Unit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772DBEBB-76FB-34F6-6F8E-4D3213FC1723}"/>
              </a:ext>
            </a:extLst>
          </p:cNvPr>
          <p:cNvSpPr/>
          <p:nvPr/>
        </p:nvSpPr>
        <p:spPr>
          <a:xfrm>
            <a:off x="5060236" y="4140987"/>
            <a:ext cx="306571" cy="423863"/>
          </a:xfrm>
          <a:prstGeom prst="up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A80417F4-3F1E-95A6-AEDA-36377251D4F4}"/>
              </a:ext>
            </a:extLst>
          </p:cNvPr>
          <p:cNvSpPr/>
          <p:nvPr/>
        </p:nvSpPr>
        <p:spPr>
          <a:xfrm rot="10800000">
            <a:off x="3520044" y="4140987"/>
            <a:ext cx="306571" cy="423863"/>
          </a:xfrm>
          <a:prstGeom prst="up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214B19E-06F8-CA76-BE9D-940210E97ADD}"/>
              </a:ext>
            </a:extLst>
          </p:cNvPr>
          <p:cNvCxnSpPr>
            <a:cxnSpLocks/>
          </p:cNvCxnSpPr>
          <p:nvPr/>
        </p:nvCxnSpPr>
        <p:spPr>
          <a:xfrm flipV="1">
            <a:off x="9586772" y="3337825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6752E2-B188-CC59-C80C-383E981855B3}"/>
              </a:ext>
            </a:extLst>
          </p:cNvPr>
          <p:cNvSpPr txBox="1"/>
          <p:nvPr/>
        </p:nvSpPr>
        <p:spPr>
          <a:xfrm>
            <a:off x="8536445" y="2571427"/>
            <a:ext cx="2707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 load on aquifer (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</a:t>
            </a:r>
            <a:r>
              <a:rPr lang="en-US" dirty="0"/>
              <a:t>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7A8C5C-17AF-2319-00E2-594A487B15B2}"/>
              </a:ext>
            </a:extLst>
          </p:cNvPr>
          <p:cNvSpPr txBox="1"/>
          <p:nvPr/>
        </p:nvSpPr>
        <p:spPr>
          <a:xfrm>
            <a:off x="10513798" y="3595743"/>
            <a:ext cx="1263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 through water (p)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381D39E-FF32-2275-AC2B-30D1383FAED7}"/>
              </a:ext>
            </a:extLst>
          </p:cNvPr>
          <p:cNvCxnSpPr>
            <a:cxnSpLocks/>
          </p:cNvCxnSpPr>
          <p:nvPr/>
        </p:nvCxnSpPr>
        <p:spPr>
          <a:xfrm flipV="1">
            <a:off x="10300556" y="3320063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A97DB84-A90E-6F36-5166-52F74C19E39A}"/>
              </a:ext>
            </a:extLst>
          </p:cNvPr>
          <p:cNvCxnSpPr>
            <a:cxnSpLocks/>
          </p:cNvCxnSpPr>
          <p:nvPr/>
        </p:nvCxnSpPr>
        <p:spPr>
          <a:xfrm>
            <a:off x="9586767" y="2936191"/>
            <a:ext cx="0" cy="340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3276BC5-D414-51DB-45F2-EA7892FB49F0}"/>
              </a:ext>
            </a:extLst>
          </p:cNvPr>
          <p:cNvCxnSpPr>
            <a:cxnSpLocks/>
          </p:cNvCxnSpPr>
          <p:nvPr/>
        </p:nvCxnSpPr>
        <p:spPr>
          <a:xfrm flipH="1" flipV="1">
            <a:off x="10405366" y="3556479"/>
            <a:ext cx="266859" cy="185928"/>
          </a:xfrm>
          <a:prstGeom prst="straightConnector1">
            <a:avLst/>
          </a:prstGeom>
          <a:ln w="22225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2436263-394F-C063-28BF-94EFE8AE2B84}"/>
              </a:ext>
            </a:extLst>
          </p:cNvPr>
          <p:cNvSpPr txBox="1"/>
          <p:nvPr/>
        </p:nvSpPr>
        <p:spPr>
          <a:xfrm>
            <a:off x="8441000" y="1453562"/>
            <a:ext cx="219643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 + 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3FA1CD-63A7-BAC3-E6FF-FEE68B37C041}"/>
              </a:ext>
            </a:extLst>
          </p:cNvPr>
          <p:cNvSpPr txBox="1"/>
          <p:nvPr/>
        </p:nvSpPr>
        <p:spPr>
          <a:xfrm>
            <a:off x="8816970" y="3555186"/>
            <a:ext cx="1506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Support through rock skeleton (</a:t>
            </a:r>
            <a:r>
              <a:rPr lang="el-GR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/>
              <a:t>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37E2A40-E4CD-0DDA-1659-BE30EF8CCA60}"/>
              </a:ext>
            </a:extLst>
          </p:cNvPr>
          <p:cNvCxnSpPr>
            <a:cxnSpLocks/>
          </p:cNvCxnSpPr>
          <p:nvPr/>
        </p:nvCxnSpPr>
        <p:spPr>
          <a:xfrm flipV="1">
            <a:off x="9740793" y="1244446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1DE5292-F541-25A2-167E-E9F147AA0921}"/>
              </a:ext>
            </a:extLst>
          </p:cNvPr>
          <p:cNvCxnSpPr>
            <a:cxnSpLocks/>
          </p:cNvCxnSpPr>
          <p:nvPr/>
        </p:nvCxnSpPr>
        <p:spPr>
          <a:xfrm>
            <a:off x="10453979" y="1244446"/>
            <a:ext cx="0" cy="33832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E227D6C-57FC-E158-A227-BF665FCF0057}"/>
              </a:ext>
            </a:extLst>
          </p:cNvPr>
          <p:cNvSpPr txBox="1"/>
          <p:nvPr/>
        </p:nvSpPr>
        <p:spPr>
          <a:xfrm>
            <a:off x="8016019" y="122144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Constant</a:t>
            </a:r>
          </a:p>
        </p:txBody>
      </p:sp>
      <p:sp>
        <p:nvSpPr>
          <p:cNvPr id="4" name="Text Box 81">
            <a:extLst>
              <a:ext uri="{FF2B5EF4-FFF2-40B4-BE49-F238E27FC236}">
                <a16:creationId xmlns:a16="http://schemas.microsoft.com/office/drawing/2014/main" id="{BED26F93-6EE7-04DA-F104-2D0678264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00800"/>
            <a:ext cx="127791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0" dirty="0">
                <a:latin typeface="Arial" panose="020B0604020202020204" pitchFamily="34" charset="0"/>
              </a:rPr>
              <a:t>(</a:t>
            </a:r>
            <a:r>
              <a:rPr lang="en-US" altLang="en-US" sz="1400" b="0" dirty="0">
                <a:latin typeface="Arial" panose="020B0604020202020204" pitchFamily="34" charset="0"/>
                <a:hlinkClick r:id="rId2"/>
              </a:rPr>
              <a:t>Heath, 1983</a:t>
            </a:r>
            <a:r>
              <a:rPr lang="en-US" altLang="en-US" sz="1400" b="0" dirty="0">
                <a:latin typeface="Arial" panose="020B0604020202020204" pitchFamily="34" charset="0"/>
              </a:rPr>
              <a:t>)</a:t>
            </a:r>
            <a:endParaRPr lang="en-US" altLang="en-US" sz="1400" b="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0708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3CF4D-5FC2-179D-9EA6-7A2B4C2E1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22" y="0"/>
            <a:ext cx="10703032" cy="1325563"/>
          </a:xfrm>
        </p:spPr>
        <p:txBody>
          <a:bodyPr>
            <a:normAutofit/>
          </a:bodyPr>
          <a:lstStyle/>
          <a:p>
            <a:r>
              <a:rPr lang="en-US" sz="3400" dirty="0"/>
              <a:t>Storage difference: Unconfined Vs. Confined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E4B3-04B2-1E3B-0E9C-DC0059979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122" y="2522383"/>
            <a:ext cx="5519662" cy="923456"/>
          </a:xfrm>
        </p:spPr>
        <p:txBody>
          <a:bodyPr>
            <a:normAutofit/>
          </a:bodyPr>
          <a:lstStyle/>
          <a:p>
            <a:r>
              <a:rPr lang="en-US" sz="1800" dirty="0"/>
              <a:t>S</a:t>
            </a:r>
            <a:r>
              <a:rPr lang="en-US" sz="1800" baseline="-25000" dirty="0"/>
              <a:t>y</a:t>
            </a:r>
            <a:r>
              <a:rPr lang="en-US" sz="1800" dirty="0"/>
              <a:t> = fraction of saturated void space that </a:t>
            </a:r>
            <a:r>
              <a:rPr lang="en-US" sz="1800" b="1" u="sng" dirty="0"/>
              <a:t>drains</a:t>
            </a:r>
          </a:p>
          <a:p>
            <a:r>
              <a:rPr lang="en-US" sz="1800" dirty="0"/>
              <a:t>Drained water is from narrow cone of depression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2082ECA-F26A-FF20-D4CA-E2439D65EA57}"/>
              </a:ext>
            </a:extLst>
          </p:cNvPr>
          <p:cNvSpPr txBox="1">
            <a:spLocks/>
          </p:cNvSpPr>
          <p:nvPr/>
        </p:nvSpPr>
        <p:spPr>
          <a:xfrm>
            <a:off x="6215983" y="2353520"/>
            <a:ext cx="5782253" cy="1807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</a:t>
            </a:r>
            <a:r>
              <a:rPr lang="en-US" sz="1800" baseline="-25000" dirty="0"/>
              <a:t>s</a:t>
            </a:r>
            <a:r>
              <a:rPr lang="en-US" sz="1800" dirty="0"/>
              <a:t> = aquifer compressibility - that is, water released by depressurizing the aquifer per unit head</a:t>
            </a:r>
          </a:p>
          <a:p>
            <a:r>
              <a:rPr lang="en-US" sz="1800" dirty="0"/>
              <a:t>Although S</a:t>
            </a:r>
            <a:r>
              <a:rPr lang="en-US" sz="1800" baseline="-25000" dirty="0"/>
              <a:t>s</a:t>
            </a:r>
            <a:r>
              <a:rPr lang="en-US" sz="1800" dirty="0"/>
              <a:t> &lt;&lt; S</a:t>
            </a:r>
            <a:r>
              <a:rPr lang="en-US" sz="1800" baseline="-25000" dirty="0"/>
              <a:t>y</a:t>
            </a:r>
            <a:r>
              <a:rPr lang="en-US" sz="1800" dirty="0"/>
              <a:t>, volumes pumped from aquifer can be very high because pressure release can propagate far into aquifer, in all directions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D4DA87-AD32-E83B-0BC1-D1363EEF0D2D}"/>
              </a:ext>
            </a:extLst>
          </p:cNvPr>
          <p:cNvGrpSpPr/>
          <p:nvPr/>
        </p:nvGrpSpPr>
        <p:grpSpPr>
          <a:xfrm>
            <a:off x="341812" y="4012047"/>
            <a:ext cx="3891521" cy="2585807"/>
            <a:chOff x="341812" y="4012047"/>
            <a:chExt cx="3891521" cy="2585807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B3CFB03-D61A-BC77-3D14-CECEE33F68B5}"/>
                </a:ext>
              </a:extLst>
            </p:cNvPr>
            <p:cNvGrpSpPr/>
            <p:nvPr/>
          </p:nvGrpSpPr>
          <p:grpSpPr>
            <a:xfrm>
              <a:off x="1290782" y="4012047"/>
              <a:ext cx="2942551" cy="2551076"/>
              <a:chOff x="1544782" y="4384962"/>
              <a:chExt cx="2158387" cy="2030100"/>
            </a:xfrm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D9B1B3F-B839-352A-748A-C7D3030B5C4A}"/>
                  </a:ext>
                </a:extLst>
              </p:cNvPr>
              <p:cNvSpPr/>
              <p:nvPr/>
            </p:nvSpPr>
            <p:spPr>
              <a:xfrm>
                <a:off x="1552222" y="4999023"/>
                <a:ext cx="2147711" cy="1257843"/>
              </a:xfrm>
              <a:custGeom>
                <a:avLst/>
                <a:gdLst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190978 w 2147711"/>
                  <a:gd name="connsiteY13" fmla="*/ 287867 h 1255889"/>
                  <a:gd name="connsiteX14" fmla="*/ 1159934 w 2147711"/>
                  <a:gd name="connsiteY14" fmla="*/ 324556 h 1255889"/>
                  <a:gd name="connsiteX15" fmla="*/ 1134534 w 2147711"/>
                  <a:gd name="connsiteY15" fmla="*/ 361245 h 1255889"/>
                  <a:gd name="connsiteX16" fmla="*/ 1117600 w 2147711"/>
                  <a:gd name="connsiteY16" fmla="*/ 386645 h 1255889"/>
                  <a:gd name="connsiteX17" fmla="*/ 1030111 w 2147711"/>
                  <a:gd name="connsiteY17" fmla="*/ 392289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190978 w 2147711"/>
                  <a:gd name="connsiteY13" fmla="*/ 287867 h 1255889"/>
                  <a:gd name="connsiteX14" fmla="*/ 1159934 w 2147711"/>
                  <a:gd name="connsiteY14" fmla="*/ 324556 h 1255889"/>
                  <a:gd name="connsiteX15" fmla="*/ 1134534 w 2147711"/>
                  <a:gd name="connsiteY15" fmla="*/ 361245 h 1255889"/>
                  <a:gd name="connsiteX16" fmla="*/ 1119554 w 2147711"/>
                  <a:gd name="connsiteY16" fmla="*/ 329983 h 1255889"/>
                  <a:gd name="connsiteX17" fmla="*/ 1030111 w 2147711"/>
                  <a:gd name="connsiteY17" fmla="*/ 392289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190978 w 2147711"/>
                  <a:gd name="connsiteY13" fmla="*/ 287867 h 1255889"/>
                  <a:gd name="connsiteX14" fmla="*/ 1159934 w 2147711"/>
                  <a:gd name="connsiteY14" fmla="*/ 324556 h 1255889"/>
                  <a:gd name="connsiteX15" fmla="*/ 1134534 w 2147711"/>
                  <a:gd name="connsiteY15" fmla="*/ 361245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190978 w 2147711"/>
                  <a:gd name="connsiteY13" fmla="*/ 287867 h 1255889"/>
                  <a:gd name="connsiteX14" fmla="*/ 1159934 w 2147711"/>
                  <a:gd name="connsiteY14" fmla="*/ 324556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190978 w 2147711"/>
                  <a:gd name="connsiteY13" fmla="*/ 287867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19200 w 2147711"/>
                  <a:gd name="connsiteY12" fmla="*/ 2568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64356 w 2147711"/>
                  <a:gd name="connsiteY11" fmla="*/ 222956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51845 w 2147711"/>
                  <a:gd name="connsiteY10" fmla="*/ 169334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39334 w 2147711"/>
                  <a:gd name="connsiteY9" fmla="*/ 129823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121356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600200 w 2147711"/>
                  <a:gd name="connsiteY7" fmla="*/ 95956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707445 w 2147711"/>
                  <a:gd name="connsiteY6" fmla="*/ 62089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83645 w 2147711"/>
                  <a:gd name="connsiteY5" fmla="*/ 22578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0661 w 2147711"/>
                  <a:gd name="connsiteY5" fmla="*/ 6947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1004711 w 2147711"/>
                  <a:gd name="connsiteY18" fmla="*/ 375356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84956 w 2147711"/>
                  <a:gd name="connsiteY19" fmla="*/ 327378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22867 w 2147711"/>
                  <a:gd name="connsiteY20" fmla="*/ 270934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66422 w 2147711"/>
                  <a:gd name="connsiteY21" fmla="*/ 217311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29734 w 2147711"/>
                  <a:gd name="connsiteY22" fmla="*/ 191911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73289 w 2147711"/>
                  <a:gd name="connsiteY23" fmla="*/ 1721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680156 w 2147711"/>
                  <a:gd name="connsiteY24" fmla="*/ 132645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707510 w 2147711"/>
                  <a:gd name="connsiteY24" fmla="*/ 87706 h 1255889"/>
                  <a:gd name="connsiteX25" fmla="*/ 601134 w 2147711"/>
                  <a:gd name="connsiteY25" fmla="*/ 112889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707510 w 2147711"/>
                  <a:gd name="connsiteY24" fmla="*/ 87706 h 1255889"/>
                  <a:gd name="connsiteX25" fmla="*/ 653887 w 2147711"/>
                  <a:gd name="connsiteY25" fmla="*/ 58182 h 1255889"/>
                  <a:gd name="connsiteX26" fmla="*/ 505178 w 2147711"/>
                  <a:gd name="connsiteY26" fmla="*/ 90311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707510 w 2147711"/>
                  <a:gd name="connsiteY24" fmla="*/ 87706 h 1255889"/>
                  <a:gd name="connsiteX25" fmla="*/ 653887 w 2147711"/>
                  <a:gd name="connsiteY25" fmla="*/ 58182 h 1255889"/>
                  <a:gd name="connsiteX26" fmla="*/ 565747 w 2147711"/>
                  <a:gd name="connsiteY26" fmla="*/ 45373 h 1255889"/>
                  <a:gd name="connsiteX27" fmla="*/ 437445 w 2147711"/>
                  <a:gd name="connsiteY27" fmla="*/ 67734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707510 w 2147711"/>
                  <a:gd name="connsiteY24" fmla="*/ 87706 h 1255889"/>
                  <a:gd name="connsiteX25" fmla="*/ 653887 w 2147711"/>
                  <a:gd name="connsiteY25" fmla="*/ 58182 h 1255889"/>
                  <a:gd name="connsiteX26" fmla="*/ 565747 w 2147711"/>
                  <a:gd name="connsiteY26" fmla="*/ 45373 h 1255889"/>
                  <a:gd name="connsiteX27" fmla="*/ 490198 w 2147711"/>
                  <a:gd name="connsiteY27" fmla="*/ 32565 h 1255889"/>
                  <a:gd name="connsiteX28" fmla="*/ 406400 w 2147711"/>
                  <a:gd name="connsiteY28" fmla="*/ 50800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5645 h 1255889"/>
                  <a:gd name="connsiteX1" fmla="*/ 0 w 2147711"/>
                  <a:gd name="connsiteY1" fmla="*/ 1247423 h 1255889"/>
                  <a:gd name="connsiteX2" fmla="*/ 2147711 w 2147711"/>
                  <a:gd name="connsiteY2" fmla="*/ 1255889 h 1255889"/>
                  <a:gd name="connsiteX3" fmla="*/ 2144889 w 2147711"/>
                  <a:gd name="connsiteY3" fmla="*/ 2823 h 1255889"/>
                  <a:gd name="connsiteX4" fmla="*/ 1879600 w 2147711"/>
                  <a:gd name="connsiteY4" fmla="*/ 0 h 1255889"/>
                  <a:gd name="connsiteX5" fmla="*/ 1744568 w 2147711"/>
                  <a:gd name="connsiteY5" fmla="*/ 1085 h 1255889"/>
                  <a:gd name="connsiteX6" fmla="*/ 1674229 w 2147711"/>
                  <a:gd name="connsiteY6" fmla="*/ 24966 h 1255889"/>
                  <a:gd name="connsiteX7" fmla="*/ 1584569 w 2147711"/>
                  <a:gd name="connsiteY7" fmla="*/ 39295 h 1255889"/>
                  <a:gd name="connsiteX8" fmla="*/ 1495778 w 2147711"/>
                  <a:gd name="connsiteY8" fmla="*/ 58833 h 1255889"/>
                  <a:gd name="connsiteX9" fmla="*/ 1427611 w 2147711"/>
                  <a:gd name="connsiteY9" fmla="*/ 80977 h 1255889"/>
                  <a:gd name="connsiteX10" fmla="*/ 1347937 w 2147711"/>
                  <a:gd name="connsiteY10" fmla="*/ 114626 h 1255889"/>
                  <a:gd name="connsiteX11" fmla="*/ 1289756 w 2147711"/>
                  <a:gd name="connsiteY11" fmla="*/ 144802 h 1255889"/>
                  <a:gd name="connsiteX12" fmla="*/ 1248508 w 2147711"/>
                  <a:gd name="connsiteY12" fmla="*/ 180623 h 1255889"/>
                  <a:gd name="connsiteX13" fmla="*/ 1204655 w 2147711"/>
                  <a:gd name="connsiteY13" fmla="*/ 217529 h 1255889"/>
                  <a:gd name="connsiteX14" fmla="*/ 1169704 w 2147711"/>
                  <a:gd name="connsiteY14" fmla="*/ 256172 h 1255889"/>
                  <a:gd name="connsiteX15" fmla="*/ 1134534 w 2147711"/>
                  <a:gd name="connsiteY15" fmla="*/ 279184 h 1255889"/>
                  <a:gd name="connsiteX16" fmla="*/ 1119554 w 2147711"/>
                  <a:gd name="connsiteY16" fmla="*/ 329983 h 1255889"/>
                  <a:gd name="connsiteX17" fmla="*/ 1032064 w 2147711"/>
                  <a:gd name="connsiteY17" fmla="*/ 331720 h 1255889"/>
                  <a:gd name="connsiteX18" fmla="*/ 994942 w 2147711"/>
                  <a:gd name="connsiteY18" fmla="*/ 297202 h 1255889"/>
                  <a:gd name="connsiteX19" fmla="*/ 963464 w 2147711"/>
                  <a:gd name="connsiteY19" fmla="*/ 255086 h 1255889"/>
                  <a:gd name="connsiteX20" fmla="*/ 938498 w 2147711"/>
                  <a:gd name="connsiteY20" fmla="*/ 222088 h 1255889"/>
                  <a:gd name="connsiteX21" fmla="*/ 880099 w 2147711"/>
                  <a:gd name="connsiteY21" fmla="*/ 168465 h 1255889"/>
                  <a:gd name="connsiteX22" fmla="*/ 853180 w 2147711"/>
                  <a:gd name="connsiteY22" fmla="*/ 150880 h 1255889"/>
                  <a:gd name="connsiteX23" fmla="*/ 786966 w 2147711"/>
                  <a:gd name="connsiteY23" fmla="*/ 121356 h 1255889"/>
                  <a:gd name="connsiteX24" fmla="*/ 707510 w 2147711"/>
                  <a:gd name="connsiteY24" fmla="*/ 87706 h 1255889"/>
                  <a:gd name="connsiteX25" fmla="*/ 653887 w 2147711"/>
                  <a:gd name="connsiteY25" fmla="*/ 58182 h 1255889"/>
                  <a:gd name="connsiteX26" fmla="*/ 565747 w 2147711"/>
                  <a:gd name="connsiteY26" fmla="*/ 45373 h 1255889"/>
                  <a:gd name="connsiteX27" fmla="*/ 490198 w 2147711"/>
                  <a:gd name="connsiteY27" fmla="*/ 32565 h 1255889"/>
                  <a:gd name="connsiteX28" fmla="*/ 416170 w 2147711"/>
                  <a:gd name="connsiteY28" fmla="*/ 7815 h 1255889"/>
                  <a:gd name="connsiteX29" fmla="*/ 316089 w 2147711"/>
                  <a:gd name="connsiteY29" fmla="*/ 22578 h 1255889"/>
                  <a:gd name="connsiteX30" fmla="*/ 262467 w 2147711"/>
                  <a:gd name="connsiteY30" fmla="*/ 8467 h 1255889"/>
                  <a:gd name="connsiteX31" fmla="*/ 2822 w 2147711"/>
                  <a:gd name="connsiteY31" fmla="*/ 5645 h 1255889"/>
                  <a:gd name="connsiteX0" fmla="*/ 2822 w 2147711"/>
                  <a:gd name="connsiteY0" fmla="*/ 7599 h 1257843"/>
                  <a:gd name="connsiteX1" fmla="*/ 0 w 2147711"/>
                  <a:gd name="connsiteY1" fmla="*/ 1249377 h 1257843"/>
                  <a:gd name="connsiteX2" fmla="*/ 2147711 w 2147711"/>
                  <a:gd name="connsiteY2" fmla="*/ 1257843 h 1257843"/>
                  <a:gd name="connsiteX3" fmla="*/ 2144889 w 2147711"/>
                  <a:gd name="connsiteY3" fmla="*/ 4777 h 1257843"/>
                  <a:gd name="connsiteX4" fmla="*/ 1879600 w 2147711"/>
                  <a:gd name="connsiteY4" fmla="*/ 1954 h 1257843"/>
                  <a:gd name="connsiteX5" fmla="*/ 1744568 w 2147711"/>
                  <a:gd name="connsiteY5" fmla="*/ 3039 h 1257843"/>
                  <a:gd name="connsiteX6" fmla="*/ 1674229 w 2147711"/>
                  <a:gd name="connsiteY6" fmla="*/ 26920 h 1257843"/>
                  <a:gd name="connsiteX7" fmla="*/ 1584569 w 2147711"/>
                  <a:gd name="connsiteY7" fmla="*/ 41249 h 1257843"/>
                  <a:gd name="connsiteX8" fmla="*/ 1495778 w 2147711"/>
                  <a:gd name="connsiteY8" fmla="*/ 60787 h 1257843"/>
                  <a:gd name="connsiteX9" fmla="*/ 1427611 w 2147711"/>
                  <a:gd name="connsiteY9" fmla="*/ 82931 h 1257843"/>
                  <a:gd name="connsiteX10" fmla="*/ 1347937 w 2147711"/>
                  <a:gd name="connsiteY10" fmla="*/ 116580 h 1257843"/>
                  <a:gd name="connsiteX11" fmla="*/ 1289756 w 2147711"/>
                  <a:gd name="connsiteY11" fmla="*/ 146756 h 1257843"/>
                  <a:gd name="connsiteX12" fmla="*/ 1248508 w 2147711"/>
                  <a:gd name="connsiteY12" fmla="*/ 182577 h 1257843"/>
                  <a:gd name="connsiteX13" fmla="*/ 1204655 w 2147711"/>
                  <a:gd name="connsiteY13" fmla="*/ 219483 h 1257843"/>
                  <a:gd name="connsiteX14" fmla="*/ 1169704 w 2147711"/>
                  <a:gd name="connsiteY14" fmla="*/ 258126 h 1257843"/>
                  <a:gd name="connsiteX15" fmla="*/ 1134534 w 2147711"/>
                  <a:gd name="connsiteY15" fmla="*/ 281138 h 1257843"/>
                  <a:gd name="connsiteX16" fmla="*/ 1119554 w 2147711"/>
                  <a:gd name="connsiteY16" fmla="*/ 331937 h 1257843"/>
                  <a:gd name="connsiteX17" fmla="*/ 1032064 w 2147711"/>
                  <a:gd name="connsiteY17" fmla="*/ 333674 h 1257843"/>
                  <a:gd name="connsiteX18" fmla="*/ 994942 w 2147711"/>
                  <a:gd name="connsiteY18" fmla="*/ 299156 h 1257843"/>
                  <a:gd name="connsiteX19" fmla="*/ 963464 w 2147711"/>
                  <a:gd name="connsiteY19" fmla="*/ 257040 h 1257843"/>
                  <a:gd name="connsiteX20" fmla="*/ 938498 w 2147711"/>
                  <a:gd name="connsiteY20" fmla="*/ 224042 h 1257843"/>
                  <a:gd name="connsiteX21" fmla="*/ 880099 w 2147711"/>
                  <a:gd name="connsiteY21" fmla="*/ 170419 h 1257843"/>
                  <a:gd name="connsiteX22" fmla="*/ 853180 w 2147711"/>
                  <a:gd name="connsiteY22" fmla="*/ 152834 h 1257843"/>
                  <a:gd name="connsiteX23" fmla="*/ 786966 w 2147711"/>
                  <a:gd name="connsiteY23" fmla="*/ 123310 h 1257843"/>
                  <a:gd name="connsiteX24" fmla="*/ 707510 w 2147711"/>
                  <a:gd name="connsiteY24" fmla="*/ 89660 h 1257843"/>
                  <a:gd name="connsiteX25" fmla="*/ 653887 w 2147711"/>
                  <a:gd name="connsiteY25" fmla="*/ 60136 h 1257843"/>
                  <a:gd name="connsiteX26" fmla="*/ 565747 w 2147711"/>
                  <a:gd name="connsiteY26" fmla="*/ 47327 h 1257843"/>
                  <a:gd name="connsiteX27" fmla="*/ 490198 w 2147711"/>
                  <a:gd name="connsiteY27" fmla="*/ 34519 h 1257843"/>
                  <a:gd name="connsiteX28" fmla="*/ 396632 w 2147711"/>
                  <a:gd name="connsiteY28" fmla="*/ 0 h 1257843"/>
                  <a:gd name="connsiteX29" fmla="*/ 316089 w 2147711"/>
                  <a:gd name="connsiteY29" fmla="*/ 24532 h 1257843"/>
                  <a:gd name="connsiteX30" fmla="*/ 262467 w 2147711"/>
                  <a:gd name="connsiteY30" fmla="*/ 10421 h 1257843"/>
                  <a:gd name="connsiteX31" fmla="*/ 2822 w 2147711"/>
                  <a:gd name="connsiteY31" fmla="*/ 7599 h 1257843"/>
                  <a:gd name="connsiteX0" fmla="*/ 2822 w 2147711"/>
                  <a:gd name="connsiteY0" fmla="*/ 7599 h 1257843"/>
                  <a:gd name="connsiteX1" fmla="*/ 0 w 2147711"/>
                  <a:gd name="connsiteY1" fmla="*/ 1249377 h 1257843"/>
                  <a:gd name="connsiteX2" fmla="*/ 2147711 w 2147711"/>
                  <a:gd name="connsiteY2" fmla="*/ 1257843 h 1257843"/>
                  <a:gd name="connsiteX3" fmla="*/ 2144889 w 2147711"/>
                  <a:gd name="connsiteY3" fmla="*/ 4777 h 1257843"/>
                  <a:gd name="connsiteX4" fmla="*/ 1879600 w 2147711"/>
                  <a:gd name="connsiteY4" fmla="*/ 1954 h 1257843"/>
                  <a:gd name="connsiteX5" fmla="*/ 1744568 w 2147711"/>
                  <a:gd name="connsiteY5" fmla="*/ 3039 h 1257843"/>
                  <a:gd name="connsiteX6" fmla="*/ 1674229 w 2147711"/>
                  <a:gd name="connsiteY6" fmla="*/ 26920 h 1257843"/>
                  <a:gd name="connsiteX7" fmla="*/ 1584569 w 2147711"/>
                  <a:gd name="connsiteY7" fmla="*/ 41249 h 1257843"/>
                  <a:gd name="connsiteX8" fmla="*/ 1495778 w 2147711"/>
                  <a:gd name="connsiteY8" fmla="*/ 60787 h 1257843"/>
                  <a:gd name="connsiteX9" fmla="*/ 1427611 w 2147711"/>
                  <a:gd name="connsiteY9" fmla="*/ 82931 h 1257843"/>
                  <a:gd name="connsiteX10" fmla="*/ 1347937 w 2147711"/>
                  <a:gd name="connsiteY10" fmla="*/ 116580 h 1257843"/>
                  <a:gd name="connsiteX11" fmla="*/ 1289756 w 2147711"/>
                  <a:gd name="connsiteY11" fmla="*/ 146756 h 1257843"/>
                  <a:gd name="connsiteX12" fmla="*/ 1248508 w 2147711"/>
                  <a:gd name="connsiteY12" fmla="*/ 182577 h 1257843"/>
                  <a:gd name="connsiteX13" fmla="*/ 1204655 w 2147711"/>
                  <a:gd name="connsiteY13" fmla="*/ 219483 h 1257843"/>
                  <a:gd name="connsiteX14" fmla="*/ 1169704 w 2147711"/>
                  <a:gd name="connsiteY14" fmla="*/ 258126 h 1257843"/>
                  <a:gd name="connsiteX15" fmla="*/ 1134534 w 2147711"/>
                  <a:gd name="connsiteY15" fmla="*/ 281138 h 1257843"/>
                  <a:gd name="connsiteX16" fmla="*/ 1119554 w 2147711"/>
                  <a:gd name="connsiteY16" fmla="*/ 331937 h 1257843"/>
                  <a:gd name="connsiteX17" fmla="*/ 1032064 w 2147711"/>
                  <a:gd name="connsiteY17" fmla="*/ 333674 h 1257843"/>
                  <a:gd name="connsiteX18" fmla="*/ 994942 w 2147711"/>
                  <a:gd name="connsiteY18" fmla="*/ 299156 h 1257843"/>
                  <a:gd name="connsiteX19" fmla="*/ 963464 w 2147711"/>
                  <a:gd name="connsiteY19" fmla="*/ 257040 h 1257843"/>
                  <a:gd name="connsiteX20" fmla="*/ 938498 w 2147711"/>
                  <a:gd name="connsiteY20" fmla="*/ 224042 h 1257843"/>
                  <a:gd name="connsiteX21" fmla="*/ 880099 w 2147711"/>
                  <a:gd name="connsiteY21" fmla="*/ 170419 h 1257843"/>
                  <a:gd name="connsiteX22" fmla="*/ 853180 w 2147711"/>
                  <a:gd name="connsiteY22" fmla="*/ 152834 h 1257843"/>
                  <a:gd name="connsiteX23" fmla="*/ 786966 w 2147711"/>
                  <a:gd name="connsiteY23" fmla="*/ 123310 h 1257843"/>
                  <a:gd name="connsiteX24" fmla="*/ 707510 w 2147711"/>
                  <a:gd name="connsiteY24" fmla="*/ 89660 h 1257843"/>
                  <a:gd name="connsiteX25" fmla="*/ 653887 w 2147711"/>
                  <a:gd name="connsiteY25" fmla="*/ 60136 h 1257843"/>
                  <a:gd name="connsiteX26" fmla="*/ 565747 w 2147711"/>
                  <a:gd name="connsiteY26" fmla="*/ 47327 h 1257843"/>
                  <a:gd name="connsiteX27" fmla="*/ 490198 w 2147711"/>
                  <a:gd name="connsiteY27" fmla="*/ 34519 h 1257843"/>
                  <a:gd name="connsiteX28" fmla="*/ 396632 w 2147711"/>
                  <a:gd name="connsiteY28" fmla="*/ 0 h 1257843"/>
                  <a:gd name="connsiteX29" fmla="*/ 337581 w 2147711"/>
                  <a:gd name="connsiteY29" fmla="*/ 8902 h 1257843"/>
                  <a:gd name="connsiteX30" fmla="*/ 262467 w 2147711"/>
                  <a:gd name="connsiteY30" fmla="*/ 10421 h 1257843"/>
                  <a:gd name="connsiteX31" fmla="*/ 2822 w 2147711"/>
                  <a:gd name="connsiteY31" fmla="*/ 7599 h 1257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47711" h="1257843">
                    <a:moveTo>
                      <a:pt x="2822" y="7599"/>
                    </a:moveTo>
                    <a:cubicBezTo>
                      <a:pt x="1881" y="421525"/>
                      <a:pt x="941" y="835451"/>
                      <a:pt x="0" y="1249377"/>
                    </a:cubicBezTo>
                    <a:lnTo>
                      <a:pt x="2147711" y="1257843"/>
                    </a:lnTo>
                    <a:cubicBezTo>
                      <a:pt x="2146770" y="840154"/>
                      <a:pt x="2145830" y="422466"/>
                      <a:pt x="2144889" y="4777"/>
                    </a:cubicBezTo>
                    <a:lnTo>
                      <a:pt x="1879600" y="1954"/>
                    </a:lnTo>
                    <a:lnTo>
                      <a:pt x="1744568" y="3039"/>
                    </a:lnTo>
                    <a:lnTo>
                      <a:pt x="1674229" y="26920"/>
                    </a:lnTo>
                    <a:lnTo>
                      <a:pt x="1584569" y="41249"/>
                    </a:lnTo>
                    <a:lnTo>
                      <a:pt x="1495778" y="60787"/>
                    </a:lnTo>
                    <a:lnTo>
                      <a:pt x="1427611" y="82931"/>
                    </a:lnTo>
                    <a:lnTo>
                      <a:pt x="1347937" y="116580"/>
                    </a:lnTo>
                    <a:lnTo>
                      <a:pt x="1289756" y="146756"/>
                    </a:lnTo>
                    <a:lnTo>
                      <a:pt x="1248508" y="182577"/>
                    </a:lnTo>
                    <a:lnTo>
                      <a:pt x="1204655" y="219483"/>
                    </a:lnTo>
                    <a:lnTo>
                      <a:pt x="1169704" y="258126"/>
                    </a:lnTo>
                    <a:lnTo>
                      <a:pt x="1134534" y="281138"/>
                    </a:lnTo>
                    <a:lnTo>
                      <a:pt x="1119554" y="331937"/>
                    </a:lnTo>
                    <a:lnTo>
                      <a:pt x="1032064" y="333674"/>
                    </a:lnTo>
                    <a:lnTo>
                      <a:pt x="994942" y="299156"/>
                    </a:lnTo>
                    <a:lnTo>
                      <a:pt x="963464" y="257040"/>
                    </a:lnTo>
                    <a:lnTo>
                      <a:pt x="938498" y="224042"/>
                    </a:lnTo>
                    <a:lnTo>
                      <a:pt x="880099" y="170419"/>
                    </a:lnTo>
                    <a:lnTo>
                      <a:pt x="853180" y="152834"/>
                    </a:lnTo>
                    <a:lnTo>
                      <a:pt x="786966" y="123310"/>
                    </a:lnTo>
                    <a:lnTo>
                      <a:pt x="707510" y="89660"/>
                    </a:lnTo>
                    <a:lnTo>
                      <a:pt x="653887" y="60136"/>
                    </a:lnTo>
                    <a:lnTo>
                      <a:pt x="565747" y="47327"/>
                    </a:lnTo>
                    <a:lnTo>
                      <a:pt x="490198" y="34519"/>
                    </a:lnTo>
                    <a:lnTo>
                      <a:pt x="396632" y="0"/>
                    </a:lnTo>
                    <a:lnTo>
                      <a:pt x="337581" y="8902"/>
                    </a:lnTo>
                    <a:lnTo>
                      <a:pt x="262467" y="10421"/>
                    </a:lnTo>
                    <a:lnTo>
                      <a:pt x="2822" y="7599"/>
                    </a:lnTo>
                    <a:close/>
                  </a:path>
                </a:pathLst>
              </a:custGeom>
              <a:solidFill>
                <a:srgbClr val="C9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11B525C-0213-8CE1-BEE8-4E46513C6562}"/>
                  </a:ext>
                </a:extLst>
              </p:cNvPr>
              <p:cNvSpPr/>
              <p:nvPr/>
            </p:nvSpPr>
            <p:spPr>
              <a:xfrm>
                <a:off x="1555716" y="6248258"/>
                <a:ext cx="2147453" cy="165985"/>
              </a:xfrm>
              <a:prstGeom prst="rect">
                <a:avLst/>
              </a:prstGeom>
              <a:solidFill>
                <a:srgbClr val="FFC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D0C07F3-6C77-0FD9-8975-0672C9E75843}"/>
                  </a:ext>
                </a:extLst>
              </p:cNvPr>
              <p:cNvCxnSpPr/>
              <p:nvPr/>
            </p:nvCxnSpPr>
            <p:spPr>
              <a:xfrm>
                <a:off x="1544782" y="4869872"/>
                <a:ext cx="215438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45A38F0-E6E5-E6AD-ADFC-6277FAD1439B}"/>
                  </a:ext>
                </a:extLst>
              </p:cNvPr>
              <p:cNvCxnSpPr/>
              <p:nvPr/>
            </p:nvCxnSpPr>
            <p:spPr>
              <a:xfrm>
                <a:off x="1544782" y="6415062"/>
                <a:ext cx="215438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65B219D-848F-3420-1324-A6771EB35B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9637" y="4384963"/>
                <a:ext cx="139930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C17DC059-E9A8-DB19-C1B1-6A91F3B8B433}"/>
                  </a:ext>
                </a:extLst>
              </p:cNvPr>
              <p:cNvCxnSpPr/>
              <p:nvPr/>
            </p:nvCxnSpPr>
            <p:spPr>
              <a:xfrm>
                <a:off x="1939637" y="4384963"/>
                <a:ext cx="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9F7BFF1-05D7-31C7-B447-44D9A59039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49264" y="4384963"/>
                <a:ext cx="401782" cy="484909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D639A37A-0DFC-4F11-F8DB-7E6863611B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410" y="4384962"/>
                <a:ext cx="359754" cy="48491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672A1BBE-31C8-5729-428A-AF2641549F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9164" y="4869871"/>
                <a:ext cx="0" cy="1544782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C4933F8C-48E2-BFCA-04F1-06DBE53B6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1710" y="4864470"/>
                <a:ext cx="0" cy="1544782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87D5257-1D6A-7A24-4F74-A6CC28BCCE1B}"/>
                  </a:ext>
                </a:extLst>
              </p:cNvPr>
              <p:cNvSpPr/>
              <p:nvPr/>
            </p:nvSpPr>
            <p:spPr>
              <a:xfrm>
                <a:off x="1949116" y="4676825"/>
                <a:ext cx="1339516" cy="657726"/>
              </a:xfrm>
              <a:custGeom>
                <a:avLst/>
                <a:gdLst>
                  <a:gd name="connsiteX0" fmla="*/ 0 w 1339516"/>
                  <a:gd name="connsiteY0" fmla="*/ 320842 h 657726"/>
                  <a:gd name="connsiteX1" fmla="*/ 64168 w 1339516"/>
                  <a:gd name="connsiteY1" fmla="*/ 244642 h 657726"/>
                  <a:gd name="connsiteX2" fmla="*/ 152400 w 1339516"/>
                  <a:gd name="connsiteY2" fmla="*/ 164432 h 657726"/>
                  <a:gd name="connsiteX3" fmla="*/ 280737 w 1339516"/>
                  <a:gd name="connsiteY3" fmla="*/ 80211 h 657726"/>
                  <a:gd name="connsiteX4" fmla="*/ 433137 w 1339516"/>
                  <a:gd name="connsiteY4" fmla="*/ 28074 h 657726"/>
                  <a:gd name="connsiteX5" fmla="*/ 557463 w 1339516"/>
                  <a:gd name="connsiteY5" fmla="*/ 4011 h 657726"/>
                  <a:gd name="connsiteX6" fmla="*/ 657726 w 1339516"/>
                  <a:gd name="connsiteY6" fmla="*/ 0 h 657726"/>
                  <a:gd name="connsiteX7" fmla="*/ 786063 w 1339516"/>
                  <a:gd name="connsiteY7" fmla="*/ 16042 h 657726"/>
                  <a:gd name="connsiteX8" fmla="*/ 906379 w 1339516"/>
                  <a:gd name="connsiteY8" fmla="*/ 48126 h 657726"/>
                  <a:gd name="connsiteX9" fmla="*/ 1034716 w 1339516"/>
                  <a:gd name="connsiteY9" fmla="*/ 100263 h 657726"/>
                  <a:gd name="connsiteX10" fmla="*/ 1159042 w 1339516"/>
                  <a:gd name="connsiteY10" fmla="*/ 172453 h 657726"/>
                  <a:gd name="connsiteX11" fmla="*/ 1287379 w 1339516"/>
                  <a:gd name="connsiteY11" fmla="*/ 260684 h 657726"/>
                  <a:gd name="connsiteX12" fmla="*/ 1339516 w 1339516"/>
                  <a:gd name="connsiteY12" fmla="*/ 324853 h 657726"/>
                  <a:gd name="connsiteX13" fmla="*/ 1223210 w 1339516"/>
                  <a:gd name="connsiteY13" fmla="*/ 356937 h 657726"/>
                  <a:gd name="connsiteX14" fmla="*/ 1086852 w 1339516"/>
                  <a:gd name="connsiteY14" fmla="*/ 385011 h 657726"/>
                  <a:gd name="connsiteX15" fmla="*/ 966537 w 1339516"/>
                  <a:gd name="connsiteY15" fmla="*/ 425116 h 657726"/>
                  <a:gd name="connsiteX16" fmla="*/ 850231 w 1339516"/>
                  <a:gd name="connsiteY16" fmla="*/ 493295 h 657726"/>
                  <a:gd name="connsiteX17" fmla="*/ 770021 w 1339516"/>
                  <a:gd name="connsiteY17" fmla="*/ 593558 h 657726"/>
                  <a:gd name="connsiteX18" fmla="*/ 709863 w 1339516"/>
                  <a:gd name="connsiteY18" fmla="*/ 653716 h 657726"/>
                  <a:gd name="connsiteX19" fmla="*/ 625642 w 1339516"/>
                  <a:gd name="connsiteY19" fmla="*/ 657726 h 657726"/>
                  <a:gd name="connsiteX20" fmla="*/ 573505 w 1339516"/>
                  <a:gd name="connsiteY20" fmla="*/ 585537 h 657726"/>
                  <a:gd name="connsiteX21" fmla="*/ 461210 w 1339516"/>
                  <a:gd name="connsiteY21" fmla="*/ 473242 h 657726"/>
                  <a:gd name="connsiteX22" fmla="*/ 256673 w 1339516"/>
                  <a:gd name="connsiteY22" fmla="*/ 385011 h 657726"/>
                  <a:gd name="connsiteX23" fmla="*/ 100263 w 1339516"/>
                  <a:gd name="connsiteY23" fmla="*/ 352926 h 657726"/>
                  <a:gd name="connsiteX24" fmla="*/ 0 w 1339516"/>
                  <a:gd name="connsiteY24" fmla="*/ 320842 h 657726"/>
                  <a:gd name="connsiteX0" fmla="*/ 0 w 1339516"/>
                  <a:gd name="connsiteY0" fmla="*/ 320842 h 657726"/>
                  <a:gd name="connsiteX1" fmla="*/ 64168 w 1339516"/>
                  <a:gd name="connsiteY1" fmla="*/ 244642 h 657726"/>
                  <a:gd name="connsiteX2" fmla="*/ 152400 w 1339516"/>
                  <a:gd name="connsiteY2" fmla="*/ 164432 h 657726"/>
                  <a:gd name="connsiteX3" fmla="*/ 280737 w 1339516"/>
                  <a:gd name="connsiteY3" fmla="*/ 80211 h 657726"/>
                  <a:gd name="connsiteX4" fmla="*/ 433137 w 1339516"/>
                  <a:gd name="connsiteY4" fmla="*/ 28074 h 657726"/>
                  <a:gd name="connsiteX5" fmla="*/ 557463 w 1339516"/>
                  <a:gd name="connsiteY5" fmla="*/ 4011 h 657726"/>
                  <a:gd name="connsiteX6" fmla="*/ 657726 w 1339516"/>
                  <a:gd name="connsiteY6" fmla="*/ 0 h 657726"/>
                  <a:gd name="connsiteX7" fmla="*/ 786063 w 1339516"/>
                  <a:gd name="connsiteY7" fmla="*/ 16042 h 657726"/>
                  <a:gd name="connsiteX8" fmla="*/ 906379 w 1339516"/>
                  <a:gd name="connsiteY8" fmla="*/ 48126 h 657726"/>
                  <a:gd name="connsiteX9" fmla="*/ 1034716 w 1339516"/>
                  <a:gd name="connsiteY9" fmla="*/ 100263 h 657726"/>
                  <a:gd name="connsiteX10" fmla="*/ 1159042 w 1339516"/>
                  <a:gd name="connsiteY10" fmla="*/ 172453 h 657726"/>
                  <a:gd name="connsiteX11" fmla="*/ 1287379 w 1339516"/>
                  <a:gd name="connsiteY11" fmla="*/ 260684 h 657726"/>
                  <a:gd name="connsiteX12" fmla="*/ 1339516 w 1339516"/>
                  <a:gd name="connsiteY12" fmla="*/ 324853 h 657726"/>
                  <a:gd name="connsiteX13" fmla="*/ 1223210 w 1339516"/>
                  <a:gd name="connsiteY13" fmla="*/ 356937 h 657726"/>
                  <a:gd name="connsiteX14" fmla="*/ 1086852 w 1339516"/>
                  <a:gd name="connsiteY14" fmla="*/ 385011 h 657726"/>
                  <a:gd name="connsiteX15" fmla="*/ 966537 w 1339516"/>
                  <a:gd name="connsiteY15" fmla="*/ 425116 h 657726"/>
                  <a:gd name="connsiteX16" fmla="*/ 850231 w 1339516"/>
                  <a:gd name="connsiteY16" fmla="*/ 493295 h 657726"/>
                  <a:gd name="connsiteX17" fmla="*/ 749506 w 1339516"/>
                  <a:gd name="connsiteY17" fmla="*/ 593558 h 657726"/>
                  <a:gd name="connsiteX18" fmla="*/ 709863 w 1339516"/>
                  <a:gd name="connsiteY18" fmla="*/ 653716 h 657726"/>
                  <a:gd name="connsiteX19" fmla="*/ 625642 w 1339516"/>
                  <a:gd name="connsiteY19" fmla="*/ 657726 h 657726"/>
                  <a:gd name="connsiteX20" fmla="*/ 573505 w 1339516"/>
                  <a:gd name="connsiteY20" fmla="*/ 585537 h 657726"/>
                  <a:gd name="connsiteX21" fmla="*/ 461210 w 1339516"/>
                  <a:gd name="connsiteY21" fmla="*/ 473242 h 657726"/>
                  <a:gd name="connsiteX22" fmla="*/ 256673 w 1339516"/>
                  <a:gd name="connsiteY22" fmla="*/ 385011 h 657726"/>
                  <a:gd name="connsiteX23" fmla="*/ 100263 w 1339516"/>
                  <a:gd name="connsiteY23" fmla="*/ 352926 h 657726"/>
                  <a:gd name="connsiteX24" fmla="*/ 0 w 1339516"/>
                  <a:gd name="connsiteY24" fmla="*/ 320842 h 657726"/>
                  <a:gd name="connsiteX0" fmla="*/ 0 w 1339516"/>
                  <a:gd name="connsiteY0" fmla="*/ 320842 h 657726"/>
                  <a:gd name="connsiteX1" fmla="*/ 64168 w 1339516"/>
                  <a:gd name="connsiteY1" fmla="*/ 244642 h 657726"/>
                  <a:gd name="connsiteX2" fmla="*/ 152400 w 1339516"/>
                  <a:gd name="connsiteY2" fmla="*/ 164432 h 657726"/>
                  <a:gd name="connsiteX3" fmla="*/ 280737 w 1339516"/>
                  <a:gd name="connsiteY3" fmla="*/ 80211 h 657726"/>
                  <a:gd name="connsiteX4" fmla="*/ 433137 w 1339516"/>
                  <a:gd name="connsiteY4" fmla="*/ 28074 h 657726"/>
                  <a:gd name="connsiteX5" fmla="*/ 557463 w 1339516"/>
                  <a:gd name="connsiteY5" fmla="*/ 4011 h 657726"/>
                  <a:gd name="connsiteX6" fmla="*/ 657726 w 1339516"/>
                  <a:gd name="connsiteY6" fmla="*/ 0 h 657726"/>
                  <a:gd name="connsiteX7" fmla="*/ 786063 w 1339516"/>
                  <a:gd name="connsiteY7" fmla="*/ 16042 h 657726"/>
                  <a:gd name="connsiteX8" fmla="*/ 906379 w 1339516"/>
                  <a:gd name="connsiteY8" fmla="*/ 48126 h 657726"/>
                  <a:gd name="connsiteX9" fmla="*/ 1034716 w 1339516"/>
                  <a:gd name="connsiteY9" fmla="*/ 100263 h 657726"/>
                  <a:gd name="connsiteX10" fmla="*/ 1159042 w 1339516"/>
                  <a:gd name="connsiteY10" fmla="*/ 172453 h 657726"/>
                  <a:gd name="connsiteX11" fmla="*/ 1287379 w 1339516"/>
                  <a:gd name="connsiteY11" fmla="*/ 260684 h 657726"/>
                  <a:gd name="connsiteX12" fmla="*/ 1339516 w 1339516"/>
                  <a:gd name="connsiteY12" fmla="*/ 324853 h 657726"/>
                  <a:gd name="connsiteX13" fmla="*/ 1223210 w 1339516"/>
                  <a:gd name="connsiteY13" fmla="*/ 356937 h 657726"/>
                  <a:gd name="connsiteX14" fmla="*/ 1086852 w 1339516"/>
                  <a:gd name="connsiteY14" fmla="*/ 385011 h 657726"/>
                  <a:gd name="connsiteX15" fmla="*/ 966537 w 1339516"/>
                  <a:gd name="connsiteY15" fmla="*/ 425116 h 657726"/>
                  <a:gd name="connsiteX16" fmla="*/ 856093 w 1339516"/>
                  <a:gd name="connsiteY16" fmla="*/ 493295 h 657726"/>
                  <a:gd name="connsiteX17" fmla="*/ 749506 w 1339516"/>
                  <a:gd name="connsiteY17" fmla="*/ 593558 h 657726"/>
                  <a:gd name="connsiteX18" fmla="*/ 709863 w 1339516"/>
                  <a:gd name="connsiteY18" fmla="*/ 653716 h 657726"/>
                  <a:gd name="connsiteX19" fmla="*/ 625642 w 1339516"/>
                  <a:gd name="connsiteY19" fmla="*/ 657726 h 657726"/>
                  <a:gd name="connsiteX20" fmla="*/ 573505 w 1339516"/>
                  <a:gd name="connsiteY20" fmla="*/ 585537 h 657726"/>
                  <a:gd name="connsiteX21" fmla="*/ 461210 w 1339516"/>
                  <a:gd name="connsiteY21" fmla="*/ 473242 h 657726"/>
                  <a:gd name="connsiteX22" fmla="*/ 256673 w 1339516"/>
                  <a:gd name="connsiteY22" fmla="*/ 385011 h 657726"/>
                  <a:gd name="connsiteX23" fmla="*/ 100263 w 1339516"/>
                  <a:gd name="connsiteY23" fmla="*/ 352926 h 657726"/>
                  <a:gd name="connsiteX24" fmla="*/ 0 w 1339516"/>
                  <a:gd name="connsiteY24" fmla="*/ 320842 h 65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39516" h="657726">
                    <a:moveTo>
                      <a:pt x="0" y="320842"/>
                    </a:moveTo>
                    <a:lnTo>
                      <a:pt x="64168" y="244642"/>
                    </a:lnTo>
                    <a:lnTo>
                      <a:pt x="152400" y="164432"/>
                    </a:lnTo>
                    <a:lnTo>
                      <a:pt x="280737" y="80211"/>
                    </a:lnTo>
                    <a:lnTo>
                      <a:pt x="433137" y="28074"/>
                    </a:lnTo>
                    <a:lnTo>
                      <a:pt x="557463" y="4011"/>
                    </a:lnTo>
                    <a:lnTo>
                      <a:pt x="657726" y="0"/>
                    </a:lnTo>
                    <a:lnTo>
                      <a:pt x="786063" y="16042"/>
                    </a:lnTo>
                    <a:lnTo>
                      <a:pt x="906379" y="48126"/>
                    </a:lnTo>
                    <a:lnTo>
                      <a:pt x="1034716" y="100263"/>
                    </a:lnTo>
                    <a:lnTo>
                      <a:pt x="1159042" y="172453"/>
                    </a:lnTo>
                    <a:lnTo>
                      <a:pt x="1287379" y="260684"/>
                    </a:lnTo>
                    <a:lnTo>
                      <a:pt x="1339516" y="324853"/>
                    </a:lnTo>
                    <a:lnTo>
                      <a:pt x="1223210" y="356937"/>
                    </a:lnTo>
                    <a:lnTo>
                      <a:pt x="1086852" y="385011"/>
                    </a:lnTo>
                    <a:lnTo>
                      <a:pt x="966537" y="425116"/>
                    </a:lnTo>
                    <a:lnTo>
                      <a:pt x="856093" y="493295"/>
                    </a:lnTo>
                    <a:lnTo>
                      <a:pt x="749506" y="593558"/>
                    </a:lnTo>
                    <a:lnTo>
                      <a:pt x="709863" y="653716"/>
                    </a:lnTo>
                    <a:lnTo>
                      <a:pt x="625642" y="657726"/>
                    </a:lnTo>
                    <a:lnTo>
                      <a:pt x="573505" y="585537"/>
                    </a:lnTo>
                    <a:lnTo>
                      <a:pt x="461210" y="473242"/>
                    </a:lnTo>
                    <a:lnTo>
                      <a:pt x="256673" y="385011"/>
                    </a:lnTo>
                    <a:lnTo>
                      <a:pt x="100263" y="352926"/>
                    </a:lnTo>
                    <a:lnTo>
                      <a:pt x="0" y="320842"/>
                    </a:lnTo>
                    <a:close/>
                  </a:path>
                </a:pathLst>
              </a:custGeom>
              <a:noFill/>
              <a:ln>
                <a:solidFill>
                  <a:srgbClr val="1C1B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61D8AA6-80D6-A691-A53C-598613AA49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78575" y="4784132"/>
                <a:ext cx="0" cy="146304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C42640D7-CC91-DADF-7FB3-8E122BB53B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8922" y="4784132"/>
                <a:ext cx="0" cy="146304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5182B99-C48D-A780-F482-5CC5A1549CE9}"/>
                  </a:ext>
                </a:extLst>
              </p:cNvPr>
              <p:cNvCxnSpPr/>
              <p:nvPr/>
            </p:nvCxnSpPr>
            <p:spPr>
              <a:xfrm>
                <a:off x="1548779" y="5000526"/>
                <a:ext cx="2154382" cy="0"/>
              </a:xfrm>
              <a:prstGeom prst="line">
                <a:avLst/>
              </a:prstGeom>
              <a:ln w="12700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4CB86BA6-E83B-FB16-5A85-8FD385213C4E}"/>
                  </a:ext>
                </a:extLst>
              </p:cNvPr>
              <p:cNvSpPr/>
              <p:nvPr/>
            </p:nvSpPr>
            <p:spPr>
              <a:xfrm>
                <a:off x="2578575" y="5977054"/>
                <a:ext cx="90347" cy="270118"/>
              </a:xfrm>
              <a:prstGeom prst="rect">
                <a:avLst/>
              </a:prstGeom>
              <a:pattFill prst="dkHorz">
                <a:fgClr>
                  <a:schemeClr val="tx1"/>
                </a:fgClr>
                <a:bgClr>
                  <a:srgbClr val="C9FFFF"/>
                </a:bgClr>
              </a:patt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7363C86-6244-2CD0-9166-B26AEBCAB05D}"/>
                </a:ext>
              </a:extLst>
            </p:cNvPr>
            <p:cNvSpPr txBox="1"/>
            <p:nvPr/>
          </p:nvSpPr>
          <p:spPr>
            <a:xfrm>
              <a:off x="341812" y="4222058"/>
              <a:ext cx="1097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Water table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8EC31AC-E1B9-1A01-E709-672E56E0BFCF}"/>
                </a:ext>
              </a:extLst>
            </p:cNvPr>
            <p:cNvSpPr txBox="1"/>
            <p:nvPr/>
          </p:nvSpPr>
          <p:spPr>
            <a:xfrm>
              <a:off x="3068302" y="5014802"/>
              <a:ext cx="10773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Cone of depression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35C70D4-1634-6015-ACD7-672A294BF72E}"/>
                </a:ext>
              </a:extLst>
            </p:cNvPr>
            <p:cNvCxnSpPr>
              <a:cxnSpLocks/>
            </p:cNvCxnSpPr>
            <p:nvPr/>
          </p:nvCxnSpPr>
          <p:spPr>
            <a:xfrm>
              <a:off x="3030256" y="4990175"/>
              <a:ext cx="226230" cy="1700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28221DC-BC98-04EE-8CF1-9033FA7D81FC}"/>
                </a:ext>
              </a:extLst>
            </p:cNvPr>
            <p:cNvSpPr txBox="1"/>
            <p:nvPr/>
          </p:nvSpPr>
          <p:spPr>
            <a:xfrm>
              <a:off x="1203203" y="6290077"/>
              <a:ext cx="1304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Confining bed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856D5D1-30B8-26F4-A802-86F61157A216}"/>
                </a:ext>
              </a:extLst>
            </p:cNvPr>
            <p:cNvSpPr txBox="1"/>
            <p:nvPr/>
          </p:nvSpPr>
          <p:spPr>
            <a:xfrm>
              <a:off x="1130690" y="5424099"/>
              <a:ext cx="1304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Unconfined aquifer</a:t>
              </a:r>
            </a:p>
          </p:txBody>
        </p:sp>
        <p:cxnSp>
          <p:nvCxnSpPr>
            <p:cNvPr id="1056" name="Straight Connector 1055">
              <a:extLst>
                <a:ext uri="{FF2B5EF4-FFF2-40B4-BE49-F238E27FC236}">
                  <a16:creationId xmlns:a16="http://schemas.microsoft.com/office/drawing/2014/main" id="{A86A0D7E-48D7-0D24-4DB9-592A67886CE4}"/>
                </a:ext>
              </a:extLst>
            </p:cNvPr>
            <p:cNvCxnSpPr>
              <a:cxnSpLocks/>
            </p:cNvCxnSpPr>
            <p:nvPr/>
          </p:nvCxnSpPr>
          <p:spPr>
            <a:xfrm>
              <a:off x="969072" y="4480996"/>
              <a:ext cx="273339" cy="286566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D82F0FD-912B-E499-62AA-DCB218C81586}"/>
              </a:ext>
            </a:extLst>
          </p:cNvPr>
          <p:cNvGrpSpPr/>
          <p:nvPr/>
        </p:nvGrpSpPr>
        <p:grpSpPr>
          <a:xfrm>
            <a:off x="5775075" y="3694176"/>
            <a:ext cx="5942951" cy="2874896"/>
            <a:chOff x="5775075" y="3694176"/>
            <a:chExt cx="5942951" cy="2874896"/>
          </a:xfrm>
        </p:grpSpPr>
        <p:sp>
          <p:nvSpPr>
            <p:cNvPr id="1033" name="Rectangle 1032">
              <a:extLst>
                <a:ext uri="{FF2B5EF4-FFF2-40B4-BE49-F238E27FC236}">
                  <a16:creationId xmlns:a16="http://schemas.microsoft.com/office/drawing/2014/main" id="{0D5180BB-D206-F255-BD70-498DAAA4BCA5}"/>
                </a:ext>
              </a:extLst>
            </p:cNvPr>
            <p:cNvSpPr/>
            <p:nvPr/>
          </p:nvSpPr>
          <p:spPr>
            <a:xfrm>
              <a:off x="7716648" y="5394802"/>
              <a:ext cx="2927645" cy="208581"/>
            </a:xfrm>
            <a:prstGeom prst="rect">
              <a:avLst/>
            </a:prstGeom>
            <a:solidFill>
              <a:srgbClr val="FF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EF0F309-402B-4664-2530-BECAE0C16B14}"/>
                </a:ext>
              </a:extLst>
            </p:cNvPr>
            <p:cNvSpPr/>
            <p:nvPr/>
          </p:nvSpPr>
          <p:spPr>
            <a:xfrm>
              <a:off x="7716648" y="6324731"/>
              <a:ext cx="2927645" cy="208581"/>
            </a:xfrm>
            <a:prstGeom prst="rect">
              <a:avLst/>
            </a:prstGeom>
            <a:solidFill>
              <a:srgbClr val="FF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D433112-7C1E-102F-11CB-EAD2E9654686}"/>
                </a:ext>
              </a:extLst>
            </p:cNvPr>
            <p:cNvSpPr/>
            <p:nvPr/>
          </p:nvSpPr>
          <p:spPr>
            <a:xfrm>
              <a:off x="7706518" y="5172032"/>
              <a:ext cx="2933362" cy="1163518"/>
            </a:xfrm>
            <a:custGeom>
              <a:avLst/>
              <a:gdLst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190978 w 2147711"/>
                <a:gd name="connsiteY13" fmla="*/ 287867 h 1255889"/>
                <a:gd name="connsiteX14" fmla="*/ 1159934 w 2147711"/>
                <a:gd name="connsiteY14" fmla="*/ 324556 h 1255889"/>
                <a:gd name="connsiteX15" fmla="*/ 1134534 w 2147711"/>
                <a:gd name="connsiteY15" fmla="*/ 361245 h 1255889"/>
                <a:gd name="connsiteX16" fmla="*/ 1117600 w 2147711"/>
                <a:gd name="connsiteY16" fmla="*/ 386645 h 1255889"/>
                <a:gd name="connsiteX17" fmla="*/ 1030111 w 2147711"/>
                <a:gd name="connsiteY17" fmla="*/ 392289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190978 w 2147711"/>
                <a:gd name="connsiteY13" fmla="*/ 287867 h 1255889"/>
                <a:gd name="connsiteX14" fmla="*/ 1159934 w 2147711"/>
                <a:gd name="connsiteY14" fmla="*/ 324556 h 1255889"/>
                <a:gd name="connsiteX15" fmla="*/ 1134534 w 2147711"/>
                <a:gd name="connsiteY15" fmla="*/ 361245 h 1255889"/>
                <a:gd name="connsiteX16" fmla="*/ 1119554 w 2147711"/>
                <a:gd name="connsiteY16" fmla="*/ 329983 h 1255889"/>
                <a:gd name="connsiteX17" fmla="*/ 1030111 w 2147711"/>
                <a:gd name="connsiteY17" fmla="*/ 392289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190978 w 2147711"/>
                <a:gd name="connsiteY13" fmla="*/ 287867 h 1255889"/>
                <a:gd name="connsiteX14" fmla="*/ 1159934 w 2147711"/>
                <a:gd name="connsiteY14" fmla="*/ 324556 h 1255889"/>
                <a:gd name="connsiteX15" fmla="*/ 1134534 w 2147711"/>
                <a:gd name="connsiteY15" fmla="*/ 361245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190978 w 2147711"/>
                <a:gd name="connsiteY13" fmla="*/ 287867 h 1255889"/>
                <a:gd name="connsiteX14" fmla="*/ 1159934 w 2147711"/>
                <a:gd name="connsiteY14" fmla="*/ 324556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190978 w 2147711"/>
                <a:gd name="connsiteY13" fmla="*/ 287867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19200 w 2147711"/>
                <a:gd name="connsiteY12" fmla="*/ 2568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64356 w 2147711"/>
                <a:gd name="connsiteY11" fmla="*/ 222956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51845 w 2147711"/>
                <a:gd name="connsiteY10" fmla="*/ 169334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39334 w 2147711"/>
                <a:gd name="connsiteY9" fmla="*/ 129823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121356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600200 w 2147711"/>
                <a:gd name="connsiteY7" fmla="*/ 95956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707445 w 2147711"/>
                <a:gd name="connsiteY6" fmla="*/ 62089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83645 w 2147711"/>
                <a:gd name="connsiteY5" fmla="*/ 22578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0661 w 2147711"/>
                <a:gd name="connsiteY5" fmla="*/ 6947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1004711 w 2147711"/>
                <a:gd name="connsiteY18" fmla="*/ 375356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84956 w 2147711"/>
                <a:gd name="connsiteY19" fmla="*/ 327378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22867 w 2147711"/>
                <a:gd name="connsiteY20" fmla="*/ 270934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66422 w 2147711"/>
                <a:gd name="connsiteY21" fmla="*/ 217311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29734 w 2147711"/>
                <a:gd name="connsiteY22" fmla="*/ 191911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73289 w 2147711"/>
                <a:gd name="connsiteY23" fmla="*/ 1721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680156 w 2147711"/>
                <a:gd name="connsiteY24" fmla="*/ 132645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707510 w 2147711"/>
                <a:gd name="connsiteY24" fmla="*/ 87706 h 1255889"/>
                <a:gd name="connsiteX25" fmla="*/ 601134 w 2147711"/>
                <a:gd name="connsiteY25" fmla="*/ 112889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707510 w 2147711"/>
                <a:gd name="connsiteY24" fmla="*/ 87706 h 1255889"/>
                <a:gd name="connsiteX25" fmla="*/ 653887 w 2147711"/>
                <a:gd name="connsiteY25" fmla="*/ 58182 h 1255889"/>
                <a:gd name="connsiteX26" fmla="*/ 505178 w 2147711"/>
                <a:gd name="connsiteY26" fmla="*/ 90311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707510 w 2147711"/>
                <a:gd name="connsiteY24" fmla="*/ 87706 h 1255889"/>
                <a:gd name="connsiteX25" fmla="*/ 653887 w 2147711"/>
                <a:gd name="connsiteY25" fmla="*/ 58182 h 1255889"/>
                <a:gd name="connsiteX26" fmla="*/ 565747 w 2147711"/>
                <a:gd name="connsiteY26" fmla="*/ 45373 h 1255889"/>
                <a:gd name="connsiteX27" fmla="*/ 437445 w 2147711"/>
                <a:gd name="connsiteY27" fmla="*/ 67734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707510 w 2147711"/>
                <a:gd name="connsiteY24" fmla="*/ 87706 h 1255889"/>
                <a:gd name="connsiteX25" fmla="*/ 653887 w 2147711"/>
                <a:gd name="connsiteY25" fmla="*/ 58182 h 1255889"/>
                <a:gd name="connsiteX26" fmla="*/ 565747 w 2147711"/>
                <a:gd name="connsiteY26" fmla="*/ 45373 h 1255889"/>
                <a:gd name="connsiteX27" fmla="*/ 490198 w 2147711"/>
                <a:gd name="connsiteY27" fmla="*/ 32565 h 1255889"/>
                <a:gd name="connsiteX28" fmla="*/ 406400 w 2147711"/>
                <a:gd name="connsiteY28" fmla="*/ 50800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5645 h 1255889"/>
                <a:gd name="connsiteX1" fmla="*/ 0 w 2147711"/>
                <a:gd name="connsiteY1" fmla="*/ 1247423 h 1255889"/>
                <a:gd name="connsiteX2" fmla="*/ 2147711 w 2147711"/>
                <a:gd name="connsiteY2" fmla="*/ 1255889 h 1255889"/>
                <a:gd name="connsiteX3" fmla="*/ 2144889 w 2147711"/>
                <a:gd name="connsiteY3" fmla="*/ 2823 h 1255889"/>
                <a:gd name="connsiteX4" fmla="*/ 1879600 w 2147711"/>
                <a:gd name="connsiteY4" fmla="*/ 0 h 1255889"/>
                <a:gd name="connsiteX5" fmla="*/ 1744568 w 2147711"/>
                <a:gd name="connsiteY5" fmla="*/ 1085 h 1255889"/>
                <a:gd name="connsiteX6" fmla="*/ 1674229 w 2147711"/>
                <a:gd name="connsiteY6" fmla="*/ 24966 h 1255889"/>
                <a:gd name="connsiteX7" fmla="*/ 1584569 w 2147711"/>
                <a:gd name="connsiteY7" fmla="*/ 39295 h 1255889"/>
                <a:gd name="connsiteX8" fmla="*/ 1495778 w 2147711"/>
                <a:gd name="connsiteY8" fmla="*/ 58833 h 1255889"/>
                <a:gd name="connsiteX9" fmla="*/ 1427611 w 2147711"/>
                <a:gd name="connsiteY9" fmla="*/ 80977 h 1255889"/>
                <a:gd name="connsiteX10" fmla="*/ 1347937 w 2147711"/>
                <a:gd name="connsiteY10" fmla="*/ 114626 h 1255889"/>
                <a:gd name="connsiteX11" fmla="*/ 1289756 w 2147711"/>
                <a:gd name="connsiteY11" fmla="*/ 144802 h 1255889"/>
                <a:gd name="connsiteX12" fmla="*/ 1248508 w 2147711"/>
                <a:gd name="connsiteY12" fmla="*/ 180623 h 1255889"/>
                <a:gd name="connsiteX13" fmla="*/ 1204655 w 2147711"/>
                <a:gd name="connsiteY13" fmla="*/ 217529 h 1255889"/>
                <a:gd name="connsiteX14" fmla="*/ 1169704 w 2147711"/>
                <a:gd name="connsiteY14" fmla="*/ 256172 h 1255889"/>
                <a:gd name="connsiteX15" fmla="*/ 1134534 w 2147711"/>
                <a:gd name="connsiteY15" fmla="*/ 279184 h 1255889"/>
                <a:gd name="connsiteX16" fmla="*/ 1119554 w 2147711"/>
                <a:gd name="connsiteY16" fmla="*/ 329983 h 1255889"/>
                <a:gd name="connsiteX17" fmla="*/ 1032064 w 2147711"/>
                <a:gd name="connsiteY17" fmla="*/ 331720 h 1255889"/>
                <a:gd name="connsiteX18" fmla="*/ 994942 w 2147711"/>
                <a:gd name="connsiteY18" fmla="*/ 297202 h 1255889"/>
                <a:gd name="connsiteX19" fmla="*/ 963464 w 2147711"/>
                <a:gd name="connsiteY19" fmla="*/ 255086 h 1255889"/>
                <a:gd name="connsiteX20" fmla="*/ 938498 w 2147711"/>
                <a:gd name="connsiteY20" fmla="*/ 222088 h 1255889"/>
                <a:gd name="connsiteX21" fmla="*/ 880099 w 2147711"/>
                <a:gd name="connsiteY21" fmla="*/ 168465 h 1255889"/>
                <a:gd name="connsiteX22" fmla="*/ 853180 w 2147711"/>
                <a:gd name="connsiteY22" fmla="*/ 150880 h 1255889"/>
                <a:gd name="connsiteX23" fmla="*/ 786966 w 2147711"/>
                <a:gd name="connsiteY23" fmla="*/ 121356 h 1255889"/>
                <a:gd name="connsiteX24" fmla="*/ 707510 w 2147711"/>
                <a:gd name="connsiteY24" fmla="*/ 87706 h 1255889"/>
                <a:gd name="connsiteX25" fmla="*/ 653887 w 2147711"/>
                <a:gd name="connsiteY25" fmla="*/ 58182 h 1255889"/>
                <a:gd name="connsiteX26" fmla="*/ 565747 w 2147711"/>
                <a:gd name="connsiteY26" fmla="*/ 45373 h 1255889"/>
                <a:gd name="connsiteX27" fmla="*/ 490198 w 2147711"/>
                <a:gd name="connsiteY27" fmla="*/ 32565 h 1255889"/>
                <a:gd name="connsiteX28" fmla="*/ 416170 w 2147711"/>
                <a:gd name="connsiteY28" fmla="*/ 7815 h 1255889"/>
                <a:gd name="connsiteX29" fmla="*/ 316089 w 2147711"/>
                <a:gd name="connsiteY29" fmla="*/ 22578 h 1255889"/>
                <a:gd name="connsiteX30" fmla="*/ 262467 w 2147711"/>
                <a:gd name="connsiteY30" fmla="*/ 8467 h 1255889"/>
                <a:gd name="connsiteX31" fmla="*/ 2822 w 2147711"/>
                <a:gd name="connsiteY31" fmla="*/ 5645 h 1255889"/>
                <a:gd name="connsiteX0" fmla="*/ 2822 w 2147711"/>
                <a:gd name="connsiteY0" fmla="*/ 7599 h 1257843"/>
                <a:gd name="connsiteX1" fmla="*/ 0 w 2147711"/>
                <a:gd name="connsiteY1" fmla="*/ 1249377 h 1257843"/>
                <a:gd name="connsiteX2" fmla="*/ 2147711 w 2147711"/>
                <a:gd name="connsiteY2" fmla="*/ 1257843 h 1257843"/>
                <a:gd name="connsiteX3" fmla="*/ 2144889 w 2147711"/>
                <a:gd name="connsiteY3" fmla="*/ 4777 h 1257843"/>
                <a:gd name="connsiteX4" fmla="*/ 1879600 w 2147711"/>
                <a:gd name="connsiteY4" fmla="*/ 1954 h 1257843"/>
                <a:gd name="connsiteX5" fmla="*/ 1744568 w 2147711"/>
                <a:gd name="connsiteY5" fmla="*/ 3039 h 1257843"/>
                <a:gd name="connsiteX6" fmla="*/ 1674229 w 2147711"/>
                <a:gd name="connsiteY6" fmla="*/ 26920 h 1257843"/>
                <a:gd name="connsiteX7" fmla="*/ 1584569 w 2147711"/>
                <a:gd name="connsiteY7" fmla="*/ 41249 h 1257843"/>
                <a:gd name="connsiteX8" fmla="*/ 1495778 w 2147711"/>
                <a:gd name="connsiteY8" fmla="*/ 60787 h 1257843"/>
                <a:gd name="connsiteX9" fmla="*/ 1427611 w 2147711"/>
                <a:gd name="connsiteY9" fmla="*/ 82931 h 1257843"/>
                <a:gd name="connsiteX10" fmla="*/ 1347937 w 2147711"/>
                <a:gd name="connsiteY10" fmla="*/ 116580 h 1257843"/>
                <a:gd name="connsiteX11" fmla="*/ 1289756 w 2147711"/>
                <a:gd name="connsiteY11" fmla="*/ 146756 h 1257843"/>
                <a:gd name="connsiteX12" fmla="*/ 1248508 w 2147711"/>
                <a:gd name="connsiteY12" fmla="*/ 182577 h 1257843"/>
                <a:gd name="connsiteX13" fmla="*/ 1204655 w 2147711"/>
                <a:gd name="connsiteY13" fmla="*/ 219483 h 1257843"/>
                <a:gd name="connsiteX14" fmla="*/ 1169704 w 2147711"/>
                <a:gd name="connsiteY14" fmla="*/ 258126 h 1257843"/>
                <a:gd name="connsiteX15" fmla="*/ 1134534 w 2147711"/>
                <a:gd name="connsiteY15" fmla="*/ 281138 h 1257843"/>
                <a:gd name="connsiteX16" fmla="*/ 1119554 w 2147711"/>
                <a:gd name="connsiteY16" fmla="*/ 331937 h 1257843"/>
                <a:gd name="connsiteX17" fmla="*/ 1032064 w 2147711"/>
                <a:gd name="connsiteY17" fmla="*/ 333674 h 1257843"/>
                <a:gd name="connsiteX18" fmla="*/ 994942 w 2147711"/>
                <a:gd name="connsiteY18" fmla="*/ 299156 h 1257843"/>
                <a:gd name="connsiteX19" fmla="*/ 963464 w 2147711"/>
                <a:gd name="connsiteY19" fmla="*/ 257040 h 1257843"/>
                <a:gd name="connsiteX20" fmla="*/ 938498 w 2147711"/>
                <a:gd name="connsiteY20" fmla="*/ 224042 h 1257843"/>
                <a:gd name="connsiteX21" fmla="*/ 880099 w 2147711"/>
                <a:gd name="connsiteY21" fmla="*/ 170419 h 1257843"/>
                <a:gd name="connsiteX22" fmla="*/ 853180 w 2147711"/>
                <a:gd name="connsiteY22" fmla="*/ 152834 h 1257843"/>
                <a:gd name="connsiteX23" fmla="*/ 786966 w 2147711"/>
                <a:gd name="connsiteY23" fmla="*/ 123310 h 1257843"/>
                <a:gd name="connsiteX24" fmla="*/ 707510 w 2147711"/>
                <a:gd name="connsiteY24" fmla="*/ 89660 h 1257843"/>
                <a:gd name="connsiteX25" fmla="*/ 653887 w 2147711"/>
                <a:gd name="connsiteY25" fmla="*/ 60136 h 1257843"/>
                <a:gd name="connsiteX26" fmla="*/ 565747 w 2147711"/>
                <a:gd name="connsiteY26" fmla="*/ 47327 h 1257843"/>
                <a:gd name="connsiteX27" fmla="*/ 490198 w 2147711"/>
                <a:gd name="connsiteY27" fmla="*/ 34519 h 1257843"/>
                <a:gd name="connsiteX28" fmla="*/ 396632 w 2147711"/>
                <a:gd name="connsiteY28" fmla="*/ 0 h 1257843"/>
                <a:gd name="connsiteX29" fmla="*/ 316089 w 2147711"/>
                <a:gd name="connsiteY29" fmla="*/ 24532 h 1257843"/>
                <a:gd name="connsiteX30" fmla="*/ 262467 w 2147711"/>
                <a:gd name="connsiteY30" fmla="*/ 10421 h 1257843"/>
                <a:gd name="connsiteX31" fmla="*/ 2822 w 2147711"/>
                <a:gd name="connsiteY31" fmla="*/ 7599 h 1257843"/>
                <a:gd name="connsiteX0" fmla="*/ 2822 w 2147711"/>
                <a:gd name="connsiteY0" fmla="*/ 7599 h 1257843"/>
                <a:gd name="connsiteX1" fmla="*/ 0 w 2147711"/>
                <a:gd name="connsiteY1" fmla="*/ 1249377 h 1257843"/>
                <a:gd name="connsiteX2" fmla="*/ 2147711 w 2147711"/>
                <a:gd name="connsiteY2" fmla="*/ 1257843 h 1257843"/>
                <a:gd name="connsiteX3" fmla="*/ 2144889 w 2147711"/>
                <a:gd name="connsiteY3" fmla="*/ 4777 h 1257843"/>
                <a:gd name="connsiteX4" fmla="*/ 1879600 w 2147711"/>
                <a:gd name="connsiteY4" fmla="*/ 1954 h 1257843"/>
                <a:gd name="connsiteX5" fmla="*/ 1744568 w 2147711"/>
                <a:gd name="connsiteY5" fmla="*/ 3039 h 1257843"/>
                <a:gd name="connsiteX6" fmla="*/ 1674229 w 2147711"/>
                <a:gd name="connsiteY6" fmla="*/ 26920 h 1257843"/>
                <a:gd name="connsiteX7" fmla="*/ 1584569 w 2147711"/>
                <a:gd name="connsiteY7" fmla="*/ 41249 h 1257843"/>
                <a:gd name="connsiteX8" fmla="*/ 1495778 w 2147711"/>
                <a:gd name="connsiteY8" fmla="*/ 60787 h 1257843"/>
                <a:gd name="connsiteX9" fmla="*/ 1427611 w 2147711"/>
                <a:gd name="connsiteY9" fmla="*/ 82931 h 1257843"/>
                <a:gd name="connsiteX10" fmla="*/ 1347937 w 2147711"/>
                <a:gd name="connsiteY10" fmla="*/ 116580 h 1257843"/>
                <a:gd name="connsiteX11" fmla="*/ 1289756 w 2147711"/>
                <a:gd name="connsiteY11" fmla="*/ 146756 h 1257843"/>
                <a:gd name="connsiteX12" fmla="*/ 1248508 w 2147711"/>
                <a:gd name="connsiteY12" fmla="*/ 182577 h 1257843"/>
                <a:gd name="connsiteX13" fmla="*/ 1204655 w 2147711"/>
                <a:gd name="connsiteY13" fmla="*/ 219483 h 1257843"/>
                <a:gd name="connsiteX14" fmla="*/ 1169704 w 2147711"/>
                <a:gd name="connsiteY14" fmla="*/ 258126 h 1257843"/>
                <a:gd name="connsiteX15" fmla="*/ 1134534 w 2147711"/>
                <a:gd name="connsiteY15" fmla="*/ 281138 h 1257843"/>
                <a:gd name="connsiteX16" fmla="*/ 1119554 w 2147711"/>
                <a:gd name="connsiteY16" fmla="*/ 331937 h 1257843"/>
                <a:gd name="connsiteX17" fmla="*/ 1032064 w 2147711"/>
                <a:gd name="connsiteY17" fmla="*/ 333674 h 1257843"/>
                <a:gd name="connsiteX18" fmla="*/ 994942 w 2147711"/>
                <a:gd name="connsiteY18" fmla="*/ 299156 h 1257843"/>
                <a:gd name="connsiteX19" fmla="*/ 963464 w 2147711"/>
                <a:gd name="connsiteY19" fmla="*/ 257040 h 1257843"/>
                <a:gd name="connsiteX20" fmla="*/ 938498 w 2147711"/>
                <a:gd name="connsiteY20" fmla="*/ 224042 h 1257843"/>
                <a:gd name="connsiteX21" fmla="*/ 880099 w 2147711"/>
                <a:gd name="connsiteY21" fmla="*/ 170419 h 1257843"/>
                <a:gd name="connsiteX22" fmla="*/ 853180 w 2147711"/>
                <a:gd name="connsiteY22" fmla="*/ 152834 h 1257843"/>
                <a:gd name="connsiteX23" fmla="*/ 786966 w 2147711"/>
                <a:gd name="connsiteY23" fmla="*/ 123310 h 1257843"/>
                <a:gd name="connsiteX24" fmla="*/ 707510 w 2147711"/>
                <a:gd name="connsiteY24" fmla="*/ 89660 h 1257843"/>
                <a:gd name="connsiteX25" fmla="*/ 653887 w 2147711"/>
                <a:gd name="connsiteY25" fmla="*/ 60136 h 1257843"/>
                <a:gd name="connsiteX26" fmla="*/ 565747 w 2147711"/>
                <a:gd name="connsiteY26" fmla="*/ 47327 h 1257843"/>
                <a:gd name="connsiteX27" fmla="*/ 490198 w 2147711"/>
                <a:gd name="connsiteY27" fmla="*/ 34519 h 1257843"/>
                <a:gd name="connsiteX28" fmla="*/ 396632 w 2147711"/>
                <a:gd name="connsiteY28" fmla="*/ 0 h 1257843"/>
                <a:gd name="connsiteX29" fmla="*/ 337581 w 2147711"/>
                <a:gd name="connsiteY29" fmla="*/ 8902 h 1257843"/>
                <a:gd name="connsiteX30" fmla="*/ 262467 w 2147711"/>
                <a:gd name="connsiteY30" fmla="*/ 10421 h 1257843"/>
                <a:gd name="connsiteX31" fmla="*/ 2822 w 2147711"/>
                <a:gd name="connsiteY31" fmla="*/ 7599 h 1257843"/>
                <a:gd name="connsiteX0" fmla="*/ 182 w 2149063"/>
                <a:gd name="connsiteY0" fmla="*/ 553346 h 1257843"/>
                <a:gd name="connsiteX1" fmla="*/ 1352 w 2149063"/>
                <a:gd name="connsiteY1" fmla="*/ 1249377 h 1257843"/>
                <a:gd name="connsiteX2" fmla="*/ 2149063 w 2149063"/>
                <a:gd name="connsiteY2" fmla="*/ 1257843 h 1257843"/>
                <a:gd name="connsiteX3" fmla="*/ 2146241 w 2149063"/>
                <a:gd name="connsiteY3" fmla="*/ 4777 h 1257843"/>
                <a:gd name="connsiteX4" fmla="*/ 1880952 w 2149063"/>
                <a:gd name="connsiteY4" fmla="*/ 1954 h 1257843"/>
                <a:gd name="connsiteX5" fmla="*/ 1745920 w 2149063"/>
                <a:gd name="connsiteY5" fmla="*/ 3039 h 1257843"/>
                <a:gd name="connsiteX6" fmla="*/ 1675581 w 2149063"/>
                <a:gd name="connsiteY6" fmla="*/ 26920 h 1257843"/>
                <a:gd name="connsiteX7" fmla="*/ 1585921 w 2149063"/>
                <a:gd name="connsiteY7" fmla="*/ 41249 h 1257843"/>
                <a:gd name="connsiteX8" fmla="*/ 1497130 w 2149063"/>
                <a:gd name="connsiteY8" fmla="*/ 60787 h 1257843"/>
                <a:gd name="connsiteX9" fmla="*/ 1428963 w 2149063"/>
                <a:gd name="connsiteY9" fmla="*/ 82931 h 1257843"/>
                <a:gd name="connsiteX10" fmla="*/ 1349289 w 2149063"/>
                <a:gd name="connsiteY10" fmla="*/ 116580 h 1257843"/>
                <a:gd name="connsiteX11" fmla="*/ 1291108 w 2149063"/>
                <a:gd name="connsiteY11" fmla="*/ 146756 h 1257843"/>
                <a:gd name="connsiteX12" fmla="*/ 1249860 w 2149063"/>
                <a:gd name="connsiteY12" fmla="*/ 182577 h 1257843"/>
                <a:gd name="connsiteX13" fmla="*/ 1206007 w 2149063"/>
                <a:gd name="connsiteY13" fmla="*/ 219483 h 1257843"/>
                <a:gd name="connsiteX14" fmla="*/ 1171056 w 2149063"/>
                <a:gd name="connsiteY14" fmla="*/ 258126 h 1257843"/>
                <a:gd name="connsiteX15" fmla="*/ 1135886 w 2149063"/>
                <a:gd name="connsiteY15" fmla="*/ 281138 h 1257843"/>
                <a:gd name="connsiteX16" fmla="*/ 1120906 w 2149063"/>
                <a:gd name="connsiteY16" fmla="*/ 331937 h 1257843"/>
                <a:gd name="connsiteX17" fmla="*/ 1033416 w 2149063"/>
                <a:gd name="connsiteY17" fmla="*/ 333674 h 1257843"/>
                <a:gd name="connsiteX18" fmla="*/ 996294 w 2149063"/>
                <a:gd name="connsiteY18" fmla="*/ 299156 h 1257843"/>
                <a:gd name="connsiteX19" fmla="*/ 964816 w 2149063"/>
                <a:gd name="connsiteY19" fmla="*/ 257040 h 1257843"/>
                <a:gd name="connsiteX20" fmla="*/ 939850 w 2149063"/>
                <a:gd name="connsiteY20" fmla="*/ 224042 h 1257843"/>
                <a:gd name="connsiteX21" fmla="*/ 881451 w 2149063"/>
                <a:gd name="connsiteY21" fmla="*/ 170419 h 1257843"/>
                <a:gd name="connsiteX22" fmla="*/ 854532 w 2149063"/>
                <a:gd name="connsiteY22" fmla="*/ 152834 h 1257843"/>
                <a:gd name="connsiteX23" fmla="*/ 788318 w 2149063"/>
                <a:gd name="connsiteY23" fmla="*/ 123310 h 1257843"/>
                <a:gd name="connsiteX24" fmla="*/ 708862 w 2149063"/>
                <a:gd name="connsiteY24" fmla="*/ 89660 h 1257843"/>
                <a:gd name="connsiteX25" fmla="*/ 655239 w 2149063"/>
                <a:gd name="connsiteY25" fmla="*/ 60136 h 1257843"/>
                <a:gd name="connsiteX26" fmla="*/ 567099 w 2149063"/>
                <a:gd name="connsiteY26" fmla="*/ 47327 h 1257843"/>
                <a:gd name="connsiteX27" fmla="*/ 491550 w 2149063"/>
                <a:gd name="connsiteY27" fmla="*/ 34519 h 1257843"/>
                <a:gd name="connsiteX28" fmla="*/ 397984 w 2149063"/>
                <a:gd name="connsiteY28" fmla="*/ 0 h 1257843"/>
                <a:gd name="connsiteX29" fmla="*/ 338933 w 2149063"/>
                <a:gd name="connsiteY29" fmla="*/ 8902 h 1257843"/>
                <a:gd name="connsiteX30" fmla="*/ 263819 w 2149063"/>
                <a:gd name="connsiteY30" fmla="*/ 10421 h 1257843"/>
                <a:gd name="connsiteX31" fmla="*/ 182 w 2149063"/>
                <a:gd name="connsiteY31" fmla="*/ 553346 h 1257843"/>
                <a:gd name="connsiteX0" fmla="*/ 182 w 2149063"/>
                <a:gd name="connsiteY0" fmla="*/ 553346 h 1257843"/>
                <a:gd name="connsiteX1" fmla="*/ 1352 w 2149063"/>
                <a:gd name="connsiteY1" fmla="*/ 1249377 h 1257843"/>
                <a:gd name="connsiteX2" fmla="*/ 2149063 w 2149063"/>
                <a:gd name="connsiteY2" fmla="*/ 1257843 h 1257843"/>
                <a:gd name="connsiteX3" fmla="*/ 2146241 w 2149063"/>
                <a:gd name="connsiteY3" fmla="*/ 4777 h 1257843"/>
                <a:gd name="connsiteX4" fmla="*/ 1880952 w 2149063"/>
                <a:gd name="connsiteY4" fmla="*/ 1954 h 1257843"/>
                <a:gd name="connsiteX5" fmla="*/ 1745920 w 2149063"/>
                <a:gd name="connsiteY5" fmla="*/ 3039 h 1257843"/>
                <a:gd name="connsiteX6" fmla="*/ 1675581 w 2149063"/>
                <a:gd name="connsiteY6" fmla="*/ 26920 h 1257843"/>
                <a:gd name="connsiteX7" fmla="*/ 1585921 w 2149063"/>
                <a:gd name="connsiteY7" fmla="*/ 41249 h 1257843"/>
                <a:gd name="connsiteX8" fmla="*/ 1497130 w 2149063"/>
                <a:gd name="connsiteY8" fmla="*/ 60787 h 1257843"/>
                <a:gd name="connsiteX9" fmla="*/ 1428963 w 2149063"/>
                <a:gd name="connsiteY9" fmla="*/ 82931 h 1257843"/>
                <a:gd name="connsiteX10" fmla="*/ 1349289 w 2149063"/>
                <a:gd name="connsiteY10" fmla="*/ 116580 h 1257843"/>
                <a:gd name="connsiteX11" fmla="*/ 1291108 w 2149063"/>
                <a:gd name="connsiteY11" fmla="*/ 146756 h 1257843"/>
                <a:gd name="connsiteX12" fmla="*/ 1249860 w 2149063"/>
                <a:gd name="connsiteY12" fmla="*/ 182577 h 1257843"/>
                <a:gd name="connsiteX13" fmla="*/ 1206007 w 2149063"/>
                <a:gd name="connsiteY13" fmla="*/ 219483 h 1257843"/>
                <a:gd name="connsiteX14" fmla="*/ 1171056 w 2149063"/>
                <a:gd name="connsiteY14" fmla="*/ 258126 h 1257843"/>
                <a:gd name="connsiteX15" fmla="*/ 1135886 w 2149063"/>
                <a:gd name="connsiteY15" fmla="*/ 281138 h 1257843"/>
                <a:gd name="connsiteX16" fmla="*/ 1120906 w 2149063"/>
                <a:gd name="connsiteY16" fmla="*/ 331937 h 1257843"/>
                <a:gd name="connsiteX17" fmla="*/ 1033416 w 2149063"/>
                <a:gd name="connsiteY17" fmla="*/ 333674 h 1257843"/>
                <a:gd name="connsiteX18" fmla="*/ 996294 w 2149063"/>
                <a:gd name="connsiteY18" fmla="*/ 299156 h 1257843"/>
                <a:gd name="connsiteX19" fmla="*/ 964816 w 2149063"/>
                <a:gd name="connsiteY19" fmla="*/ 257040 h 1257843"/>
                <a:gd name="connsiteX20" fmla="*/ 939850 w 2149063"/>
                <a:gd name="connsiteY20" fmla="*/ 224042 h 1257843"/>
                <a:gd name="connsiteX21" fmla="*/ 881451 w 2149063"/>
                <a:gd name="connsiteY21" fmla="*/ 170419 h 1257843"/>
                <a:gd name="connsiteX22" fmla="*/ 854532 w 2149063"/>
                <a:gd name="connsiteY22" fmla="*/ 152834 h 1257843"/>
                <a:gd name="connsiteX23" fmla="*/ 788318 w 2149063"/>
                <a:gd name="connsiteY23" fmla="*/ 123310 h 1257843"/>
                <a:gd name="connsiteX24" fmla="*/ 708862 w 2149063"/>
                <a:gd name="connsiteY24" fmla="*/ 89660 h 1257843"/>
                <a:gd name="connsiteX25" fmla="*/ 655239 w 2149063"/>
                <a:gd name="connsiteY25" fmla="*/ 60136 h 1257843"/>
                <a:gd name="connsiteX26" fmla="*/ 567099 w 2149063"/>
                <a:gd name="connsiteY26" fmla="*/ 47327 h 1257843"/>
                <a:gd name="connsiteX27" fmla="*/ 491550 w 2149063"/>
                <a:gd name="connsiteY27" fmla="*/ 34519 h 1257843"/>
                <a:gd name="connsiteX28" fmla="*/ 397984 w 2149063"/>
                <a:gd name="connsiteY28" fmla="*/ 0 h 1257843"/>
                <a:gd name="connsiteX29" fmla="*/ 338933 w 2149063"/>
                <a:gd name="connsiteY29" fmla="*/ 8902 h 1257843"/>
                <a:gd name="connsiteX30" fmla="*/ 191956 w 2149063"/>
                <a:gd name="connsiteY30" fmla="*/ 534512 h 1257843"/>
                <a:gd name="connsiteX31" fmla="*/ 182 w 2149063"/>
                <a:gd name="connsiteY31" fmla="*/ 553346 h 1257843"/>
                <a:gd name="connsiteX0" fmla="*/ 182 w 2149063"/>
                <a:gd name="connsiteY0" fmla="*/ 553346 h 1257843"/>
                <a:gd name="connsiteX1" fmla="*/ 1352 w 2149063"/>
                <a:gd name="connsiteY1" fmla="*/ 1249377 h 1257843"/>
                <a:gd name="connsiteX2" fmla="*/ 2149063 w 2149063"/>
                <a:gd name="connsiteY2" fmla="*/ 1257843 h 1257843"/>
                <a:gd name="connsiteX3" fmla="*/ 2146241 w 2149063"/>
                <a:gd name="connsiteY3" fmla="*/ 4777 h 1257843"/>
                <a:gd name="connsiteX4" fmla="*/ 1880952 w 2149063"/>
                <a:gd name="connsiteY4" fmla="*/ 1954 h 1257843"/>
                <a:gd name="connsiteX5" fmla="*/ 1745920 w 2149063"/>
                <a:gd name="connsiteY5" fmla="*/ 3039 h 1257843"/>
                <a:gd name="connsiteX6" fmla="*/ 1675581 w 2149063"/>
                <a:gd name="connsiteY6" fmla="*/ 26920 h 1257843"/>
                <a:gd name="connsiteX7" fmla="*/ 1585921 w 2149063"/>
                <a:gd name="connsiteY7" fmla="*/ 41249 h 1257843"/>
                <a:gd name="connsiteX8" fmla="*/ 1497130 w 2149063"/>
                <a:gd name="connsiteY8" fmla="*/ 60787 h 1257843"/>
                <a:gd name="connsiteX9" fmla="*/ 1428963 w 2149063"/>
                <a:gd name="connsiteY9" fmla="*/ 82931 h 1257843"/>
                <a:gd name="connsiteX10" fmla="*/ 1349289 w 2149063"/>
                <a:gd name="connsiteY10" fmla="*/ 116580 h 1257843"/>
                <a:gd name="connsiteX11" fmla="*/ 1291108 w 2149063"/>
                <a:gd name="connsiteY11" fmla="*/ 146756 h 1257843"/>
                <a:gd name="connsiteX12" fmla="*/ 1249860 w 2149063"/>
                <a:gd name="connsiteY12" fmla="*/ 182577 h 1257843"/>
                <a:gd name="connsiteX13" fmla="*/ 1206007 w 2149063"/>
                <a:gd name="connsiteY13" fmla="*/ 219483 h 1257843"/>
                <a:gd name="connsiteX14" fmla="*/ 1171056 w 2149063"/>
                <a:gd name="connsiteY14" fmla="*/ 258126 h 1257843"/>
                <a:gd name="connsiteX15" fmla="*/ 1135886 w 2149063"/>
                <a:gd name="connsiteY15" fmla="*/ 281138 h 1257843"/>
                <a:gd name="connsiteX16" fmla="*/ 1120906 w 2149063"/>
                <a:gd name="connsiteY16" fmla="*/ 331937 h 1257843"/>
                <a:gd name="connsiteX17" fmla="*/ 1033416 w 2149063"/>
                <a:gd name="connsiteY17" fmla="*/ 333674 h 1257843"/>
                <a:gd name="connsiteX18" fmla="*/ 996294 w 2149063"/>
                <a:gd name="connsiteY18" fmla="*/ 299156 h 1257843"/>
                <a:gd name="connsiteX19" fmla="*/ 964816 w 2149063"/>
                <a:gd name="connsiteY19" fmla="*/ 257040 h 1257843"/>
                <a:gd name="connsiteX20" fmla="*/ 939850 w 2149063"/>
                <a:gd name="connsiteY20" fmla="*/ 224042 h 1257843"/>
                <a:gd name="connsiteX21" fmla="*/ 881451 w 2149063"/>
                <a:gd name="connsiteY21" fmla="*/ 170419 h 1257843"/>
                <a:gd name="connsiteX22" fmla="*/ 854532 w 2149063"/>
                <a:gd name="connsiteY22" fmla="*/ 152834 h 1257843"/>
                <a:gd name="connsiteX23" fmla="*/ 788318 w 2149063"/>
                <a:gd name="connsiteY23" fmla="*/ 123310 h 1257843"/>
                <a:gd name="connsiteX24" fmla="*/ 708862 w 2149063"/>
                <a:gd name="connsiteY24" fmla="*/ 89660 h 1257843"/>
                <a:gd name="connsiteX25" fmla="*/ 655239 w 2149063"/>
                <a:gd name="connsiteY25" fmla="*/ 60136 h 1257843"/>
                <a:gd name="connsiteX26" fmla="*/ 567099 w 2149063"/>
                <a:gd name="connsiteY26" fmla="*/ 47327 h 1257843"/>
                <a:gd name="connsiteX27" fmla="*/ 491550 w 2149063"/>
                <a:gd name="connsiteY27" fmla="*/ 34519 h 1257843"/>
                <a:gd name="connsiteX28" fmla="*/ 397984 w 2149063"/>
                <a:gd name="connsiteY28" fmla="*/ 0 h 1257843"/>
                <a:gd name="connsiteX29" fmla="*/ 358895 w 2149063"/>
                <a:gd name="connsiteY29" fmla="*/ 541655 h 1257843"/>
                <a:gd name="connsiteX30" fmla="*/ 191956 w 2149063"/>
                <a:gd name="connsiteY30" fmla="*/ 534512 h 1257843"/>
                <a:gd name="connsiteX31" fmla="*/ 182 w 2149063"/>
                <a:gd name="connsiteY31" fmla="*/ 553346 h 1257843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206007 w 2149063"/>
                <a:gd name="connsiteY13" fmla="*/ 217529 h 1255889"/>
                <a:gd name="connsiteX14" fmla="*/ 1171056 w 2149063"/>
                <a:gd name="connsiteY14" fmla="*/ 256172 h 1255889"/>
                <a:gd name="connsiteX15" fmla="*/ 1135886 w 2149063"/>
                <a:gd name="connsiteY15" fmla="*/ 279184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996294 w 2149063"/>
                <a:gd name="connsiteY18" fmla="*/ 297202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491550 w 2149063"/>
                <a:gd name="connsiteY27" fmla="*/ 32565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206007 w 2149063"/>
                <a:gd name="connsiteY13" fmla="*/ 217529 h 1255889"/>
                <a:gd name="connsiteX14" fmla="*/ 1171056 w 2149063"/>
                <a:gd name="connsiteY14" fmla="*/ 256172 h 1255889"/>
                <a:gd name="connsiteX15" fmla="*/ 1135886 w 2149063"/>
                <a:gd name="connsiteY15" fmla="*/ 279184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996294 w 2149063"/>
                <a:gd name="connsiteY18" fmla="*/ 297202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206007 w 2149063"/>
                <a:gd name="connsiteY13" fmla="*/ 217529 h 1255889"/>
                <a:gd name="connsiteX14" fmla="*/ 1171056 w 2149063"/>
                <a:gd name="connsiteY14" fmla="*/ 256172 h 1255889"/>
                <a:gd name="connsiteX15" fmla="*/ 1135886 w 2149063"/>
                <a:gd name="connsiteY15" fmla="*/ 279184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206007 w 2149063"/>
                <a:gd name="connsiteY13" fmla="*/ 217529 h 1255889"/>
                <a:gd name="connsiteX14" fmla="*/ 1171056 w 2149063"/>
                <a:gd name="connsiteY14" fmla="*/ 25617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206007 w 2149063"/>
                <a:gd name="connsiteY13" fmla="*/ 217529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249860 w 2149063"/>
                <a:gd name="connsiteY12" fmla="*/ 180623 h 1255889"/>
                <a:gd name="connsiteX13" fmla="*/ 1509428 w 2149063"/>
                <a:gd name="connsiteY13" fmla="*/ 568367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291108 w 2149063"/>
                <a:gd name="connsiteY11" fmla="*/ 144802 h 1255889"/>
                <a:gd name="connsiteX12" fmla="*/ 1637121 w 2149063"/>
                <a:gd name="connsiteY12" fmla="*/ 544455 h 1255889"/>
                <a:gd name="connsiteX13" fmla="*/ 1509428 w 2149063"/>
                <a:gd name="connsiteY13" fmla="*/ 568367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349289 w 2149063"/>
                <a:gd name="connsiteY10" fmla="*/ 114626 h 1255889"/>
                <a:gd name="connsiteX11" fmla="*/ 1766201 w 2149063"/>
                <a:gd name="connsiteY11" fmla="*/ 551947 h 1255889"/>
                <a:gd name="connsiteX12" fmla="*/ 1637121 w 2149063"/>
                <a:gd name="connsiteY12" fmla="*/ 544455 h 1255889"/>
                <a:gd name="connsiteX13" fmla="*/ 1509428 w 2149063"/>
                <a:gd name="connsiteY13" fmla="*/ 568367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428963 w 2149063"/>
                <a:gd name="connsiteY9" fmla="*/ 80977 h 1255889"/>
                <a:gd name="connsiteX10" fmla="*/ 1888261 w 2149063"/>
                <a:gd name="connsiteY10" fmla="*/ 573747 h 1255889"/>
                <a:gd name="connsiteX11" fmla="*/ 1766201 w 2149063"/>
                <a:gd name="connsiteY11" fmla="*/ 551947 h 1255889"/>
                <a:gd name="connsiteX12" fmla="*/ 1637121 w 2149063"/>
                <a:gd name="connsiteY12" fmla="*/ 544455 h 1255889"/>
                <a:gd name="connsiteX13" fmla="*/ 1509428 w 2149063"/>
                <a:gd name="connsiteY13" fmla="*/ 568367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49063"/>
                <a:gd name="connsiteY0" fmla="*/ 551392 h 1255889"/>
                <a:gd name="connsiteX1" fmla="*/ 1352 w 2149063"/>
                <a:gd name="connsiteY1" fmla="*/ 1247423 h 1255889"/>
                <a:gd name="connsiteX2" fmla="*/ 2149063 w 2149063"/>
                <a:gd name="connsiteY2" fmla="*/ 1255889 h 1255889"/>
                <a:gd name="connsiteX3" fmla="*/ 2146241 w 2149063"/>
                <a:gd name="connsiteY3" fmla="*/ 2823 h 1255889"/>
                <a:gd name="connsiteX4" fmla="*/ 1880952 w 2149063"/>
                <a:gd name="connsiteY4" fmla="*/ 0 h 1255889"/>
                <a:gd name="connsiteX5" fmla="*/ 1745920 w 2149063"/>
                <a:gd name="connsiteY5" fmla="*/ 1085 h 1255889"/>
                <a:gd name="connsiteX6" fmla="*/ 1675581 w 2149063"/>
                <a:gd name="connsiteY6" fmla="*/ 24966 h 1255889"/>
                <a:gd name="connsiteX7" fmla="*/ 1585921 w 2149063"/>
                <a:gd name="connsiteY7" fmla="*/ 39295 h 1255889"/>
                <a:gd name="connsiteX8" fmla="*/ 1497130 w 2149063"/>
                <a:gd name="connsiteY8" fmla="*/ 58833 h 1255889"/>
                <a:gd name="connsiteX9" fmla="*/ 1959950 w 2149063"/>
                <a:gd name="connsiteY9" fmla="*/ 592073 h 1255889"/>
                <a:gd name="connsiteX10" fmla="*/ 1888261 w 2149063"/>
                <a:gd name="connsiteY10" fmla="*/ 573747 h 1255889"/>
                <a:gd name="connsiteX11" fmla="*/ 1766201 w 2149063"/>
                <a:gd name="connsiteY11" fmla="*/ 551947 h 1255889"/>
                <a:gd name="connsiteX12" fmla="*/ 1637121 w 2149063"/>
                <a:gd name="connsiteY12" fmla="*/ 544455 h 1255889"/>
                <a:gd name="connsiteX13" fmla="*/ 1509428 w 2149063"/>
                <a:gd name="connsiteY13" fmla="*/ 568367 h 1255889"/>
                <a:gd name="connsiteX14" fmla="*/ 1266873 w 2149063"/>
                <a:gd name="connsiteY14" fmla="*/ 550702 h 1255889"/>
                <a:gd name="connsiteX15" fmla="*/ 1119916 w 2149063"/>
                <a:gd name="connsiteY15" fmla="*/ 517407 h 1255889"/>
                <a:gd name="connsiteX16" fmla="*/ 1120906 w 2149063"/>
                <a:gd name="connsiteY16" fmla="*/ 329983 h 1255889"/>
                <a:gd name="connsiteX17" fmla="*/ 1033416 w 2149063"/>
                <a:gd name="connsiteY17" fmla="*/ 331720 h 1255889"/>
                <a:gd name="connsiteX18" fmla="*/ 1020249 w 2149063"/>
                <a:gd name="connsiteY18" fmla="*/ 522431 h 1255889"/>
                <a:gd name="connsiteX19" fmla="*/ 964816 w 2149063"/>
                <a:gd name="connsiteY19" fmla="*/ 255086 h 1255889"/>
                <a:gd name="connsiteX20" fmla="*/ 939850 w 2149063"/>
                <a:gd name="connsiteY20" fmla="*/ 222088 h 1255889"/>
                <a:gd name="connsiteX21" fmla="*/ 881451 w 2149063"/>
                <a:gd name="connsiteY21" fmla="*/ 168465 h 1255889"/>
                <a:gd name="connsiteX22" fmla="*/ 854532 w 2149063"/>
                <a:gd name="connsiteY22" fmla="*/ 150880 h 1255889"/>
                <a:gd name="connsiteX23" fmla="*/ 788318 w 2149063"/>
                <a:gd name="connsiteY23" fmla="*/ 121356 h 1255889"/>
                <a:gd name="connsiteX24" fmla="*/ 708862 w 2149063"/>
                <a:gd name="connsiteY24" fmla="*/ 87706 h 1255889"/>
                <a:gd name="connsiteX25" fmla="*/ 655239 w 2149063"/>
                <a:gd name="connsiteY25" fmla="*/ 58182 h 1255889"/>
                <a:gd name="connsiteX26" fmla="*/ 567099 w 2149063"/>
                <a:gd name="connsiteY26" fmla="*/ 45373 h 1255889"/>
                <a:gd name="connsiteX27" fmla="*/ 595352 w 2149063"/>
                <a:gd name="connsiteY27" fmla="*/ 509011 h 1255889"/>
                <a:gd name="connsiteX28" fmla="*/ 505779 w 2149063"/>
                <a:gd name="connsiteY28" fmla="*/ 526468 h 1255889"/>
                <a:gd name="connsiteX29" fmla="*/ 358895 w 2149063"/>
                <a:gd name="connsiteY29" fmla="*/ 539701 h 1255889"/>
                <a:gd name="connsiteX30" fmla="*/ 191956 w 2149063"/>
                <a:gd name="connsiteY30" fmla="*/ 532558 h 1255889"/>
                <a:gd name="connsiteX31" fmla="*/ 182 w 2149063"/>
                <a:gd name="connsiteY31" fmla="*/ 551392 h 1255889"/>
                <a:gd name="connsiteX0" fmla="*/ 182 w 2150416"/>
                <a:gd name="connsiteY0" fmla="*/ 551392 h 1255889"/>
                <a:gd name="connsiteX1" fmla="*/ 1352 w 2150416"/>
                <a:gd name="connsiteY1" fmla="*/ 1247423 h 1255889"/>
                <a:gd name="connsiteX2" fmla="*/ 2149063 w 2150416"/>
                <a:gd name="connsiteY2" fmla="*/ 1255889 h 1255889"/>
                <a:gd name="connsiteX3" fmla="*/ 2150234 w 2150416"/>
                <a:gd name="connsiteY3" fmla="*/ 548570 h 1255889"/>
                <a:gd name="connsiteX4" fmla="*/ 1880952 w 2150416"/>
                <a:gd name="connsiteY4" fmla="*/ 0 h 1255889"/>
                <a:gd name="connsiteX5" fmla="*/ 1745920 w 2150416"/>
                <a:gd name="connsiteY5" fmla="*/ 1085 h 1255889"/>
                <a:gd name="connsiteX6" fmla="*/ 1675581 w 2150416"/>
                <a:gd name="connsiteY6" fmla="*/ 24966 h 1255889"/>
                <a:gd name="connsiteX7" fmla="*/ 1585921 w 2150416"/>
                <a:gd name="connsiteY7" fmla="*/ 39295 h 1255889"/>
                <a:gd name="connsiteX8" fmla="*/ 1497130 w 2150416"/>
                <a:gd name="connsiteY8" fmla="*/ 58833 h 1255889"/>
                <a:gd name="connsiteX9" fmla="*/ 1959950 w 2150416"/>
                <a:gd name="connsiteY9" fmla="*/ 592073 h 1255889"/>
                <a:gd name="connsiteX10" fmla="*/ 1888261 w 2150416"/>
                <a:gd name="connsiteY10" fmla="*/ 573747 h 1255889"/>
                <a:gd name="connsiteX11" fmla="*/ 1766201 w 2150416"/>
                <a:gd name="connsiteY11" fmla="*/ 551947 h 1255889"/>
                <a:gd name="connsiteX12" fmla="*/ 1637121 w 2150416"/>
                <a:gd name="connsiteY12" fmla="*/ 544455 h 1255889"/>
                <a:gd name="connsiteX13" fmla="*/ 1509428 w 2150416"/>
                <a:gd name="connsiteY13" fmla="*/ 568367 h 1255889"/>
                <a:gd name="connsiteX14" fmla="*/ 1266873 w 2150416"/>
                <a:gd name="connsiteY14" fmla="*/ 550702 h 1255889"/>
                <a:gd name="connsiteX15" fmla="*/ 1119916 w 2150416"/>
                <a:gd name="connsiteY15" fmla="*/ 517407 h 1255889"/>
                <a:gd name="connsiteX16" fmla="*/ 1120906 w 2150416"/>
                <a:gd name="connsiteY16" fmla="*/ 329983 h 1255889"/>
                <a:gd name="connsiteX17" fmla="*/ 1033416 w 2150416"/>
                <a:gd name="connsiteY17" fmla="*/ 331720 h 1255889"/>
                <a:gd name="connsiteX18" fmla="*/ 1020249 w 2150416"/>
                <a:gd name="connsiteY18" fmla="*/ 522431 h 1255889"/>
                <a:gd name="connsiteX19" fmla="*/ 964816 w 2150416"/>
                <a:gd name="connsiteY19" fmla="*/ 255086 h 1255889"/>
                <a:gd name="connsiteX20" fmla="*/ 939850 w 2150416"/>
                <a:gd name="connsiteY20" fmla="*/ 222088 h 1255889"/>
                <a:gd name="connsiteX21" fmla="*/ 881451 w 2150416"/>
                <a:gd name="connsiteY21" fmla="*/ 168465 h 1255889"/>
                <a:gd name="connsiteX22" fmla="*/ 854532 w 2150416"/>
                <a:gd name="connsiteY22" fmla="*/ 150880 h 1255889"/>
                <a:gd name="connsiteX23" fmla="*/ 788318 w 2150416"/>
                <a:gd name="connsiteY23" fmla="*/ 121356 h 1255889"/>
                <a:gd name="connsiteX24" fmla="*/ 708862 w 2150416"/>
                <a:gd name="connsiteY24" fmla="*/ 87706 h 1255889"/>
                <a:gd name="connsiteX25" fmla="*/ 655239 w 2150416"/>
                <a:gd name="connsiteY25" fmla="*/ 58182 h 1255889"/>
                <a:gd name="connsiteX26" fmla="*/ 567099 w 2150416"/>
                <a:gd name="connsiteY26" fmla="*/ 45373 h 1255889"/>
                <a:gd name="connsiteX27" fmla="*/ 595352 w 2150416"/>
                <a:gd name="connsiteY27" fmla="*/ 509011 h 1255889"/>
                <a:gd name="connsiteX28" fmla="*/ 505779 w 2150416"/>
                <a:gd name="connsiteY28" fmla="*/ 526468 h 1255889"/>
                <a:gd name="connsiteX29" fmla="*/ 358895 w 2150416"/>
                <a:gd name="connsiteY29" fmla="*/ 539701 h 1255889"/>
                <a:gd name="connsiteX30" fmla="*/ 191956 w 2150416"/>
                <a:gd name="connsiteY30" fmla="*/ 532558 h 1255889"/>
                <a:gd name="connsiteX31" fmla="*/ 182 w 2150416"/>
                <a:gd name="connsiteY31" fmla="*/ 551392 h 1255889"/>
                <a:gd name="connsiteX0" fmla="*/ 182 w 2150416"/>
                <a:gd name="connsiteY0" fmla="*/ 550307 h 1254804"/>
                <a:gd name="connsiteX1" fmla="*/ 1352 w 2150416"/>
                <a:gd name="connsiteY1" fmla="*/ 1246338 h 1254804"/>
                <a:gd name="connsiteX2" fmla="*/ 2149063 w 2150416"/>
                <a:gd name="connsiteY2" fmla="*/ 1254804 h 1254804"/>
                <a:gd name="connsiteX3" fmla="*/ 2150234 w 2150416"/>
                <a:gd name="connsiteY3" fmla="*/ 547485 h 1254804"/>
                <a:gd name="connsiteX4" fmla="*/ 1745920 w 2150416"/>
                <a:gd name="connsiteY4" fmla="*/ 0 h 1254804"/>
                <a:gd name="connsiteX5" fmla="*/ 1675581 w 2150416"/>
                <a:gd name="connsiteY5" fmla="*/ 23881 h 1254804"/>
                <a:gd name="connsiteX6" fmla="*/ 1585921 w 2150416"/>
                <a:gd name="connsiteY6" fmla="*/ 38210 h 1254804"/>
                <a:gd name="connsiteX7" fmla="*/ 1497130 w 2150416"/>
                <a:gd name="connsiteY7" fmla="*/ 57748 h 1254804"/>
                <a:gd name="connsiteX8" fmla="*/ 1959950 w 2150416"/>
                <a:gd name="connsiteY8" fmla="*/ 590988 h 1254804"/>
                <a:gd name="connsiteX9" fmla="*/ 1888261 w 2150416"/>
                <a:gd name="connsiteY9" fmla="*/ 572662 h 1254804"/>
                <a:gd name="connsiteX10" fmla="*/ 1766201 w 2150416"/>
                <a:gd name="connsiteY10" fmla="*/ 550862 h 1254804"/>
                <a:gd name="connsiteX11" fmla="*/ 1637121 w 2150416"/>
                <a:gd name="connsiteY11" fmla="*/ 543370 h 1254804"/>
                <a:gd name="connsiteX12" fmla="*/ 1509428 w 2150416"/>
                <a:gd name="connsiteY12" fmla="*/ 567282 h 1254804"/>
                <a:gd name="connsiteX13" fmla="*/ 1266873 w 2150416"/>
                <a:gd name="connsiteY13" fmla="*/ 549617 h 1254804"/>
                <a:gd name="connsiteX14" fmla="*/ 1119916 w 2150416"/>
                <a:gd name="connsiteY14" fmla="*/ 516322 h 1254804"/>
                <a:gd name="connsiteX15" fmla="*/ 1120906 w 2150416"/>
                <a:gd name="connsiteY15" fmla="*/ 328898 h 1254804"/>
                <a:gd name="connsiteX16" fmla="*/ 1033416 w 2150416"/>
                <a:gd name="connsiteY16" fmla="*/ 330635 h 1254804"/>
                <a:gd name="connsiteX17" fmla="*/ 1020249 w 2150416"/>
                <a:gd name="connsiteY17" fmla="*/ 521346 h 1254804"/>
                <a:gd name="connsiteX18" fmla="*/ 964816 w 2150416"/>
                <a:gd name="connsiteY18" fmla="*/ 254001 h 1254804"/>
                <a:gd name="connsiteX19" fmla="*/ 939850 w 2150416"/>
                <a:gd name="connsiteY19" fmla="*/ 221003 h 1254804"/>
                <a:gd name="connsiteX20" fmla="*/ 881451 w 2150416"/>
                <a:gd name="connsiteY20" fmla="*/ 167380 h 1254804"/>
                <a:gd name="connsiteX21" fmla="*/ 854532 w 2150416"/>
                <a:gd name="connsiteY21" fmla="*/ 149795 h 1254804"/>
                <a:gd name="connsiteX22" fmla="*/ 788318 w 2150416"/>
                <a:gd name="connsiteY22" fmla="*/ 120271 h 1254804"/>
                <a:gd name="connsiteX23" fmla="*/ 708862 w 2150416"/>
                <a:gd name="connsiteY23" fmla="*/ 86621 h 1254804"/>
                <a:gd name="connsiteX24" fmla="*/ 655239 w 2150416"/>
                <a:gd name="connsiteY24" fmla="*/ 57097 h 1254804"/>
                <a:gd name="connsiteX25" fmla="*/ 567099 w 2150416"/>
                <a:gd name="connsiteY25" fmla="*/ 44288 h 1254804"/>
                <a:gd name="connsiteX26" fmla="*/ 595352 w 2150416"/>
                <a:gd name="connsiteY26" fmla="*/ 507926 h 1254804"/>
                <a:gd name="connsiteX27" fmla="*/ 505779 w 2150416"/>
                <a:gd name="connsiteY27" fmla="*/ 525383 h 1254804"/>
                <a:gd name="connsiteX28" fmla="*/ 358895 w 2150416"/>
                <a:gd name="connsiteY28" fmla="*/ 538616 h 1254804"/>
                <a:gd name="connsiteX29" fmla="*/ 191956 w 2150416"/>
                <a:gd name="connsiteY29" fmla="*/ 531473 h 1254804"/>
                <a:gd name="connsiteX30" fmla="*/ 182 w 2150416"/>
                <a:gd name="connsiteY30" fmla="*/ 550307 h 1254804"/>
                <a:gd name="connsiteX0" fmla="*/ 182 w 2150416"/>
                <a:gd name="connsiteY0" fmla="*/ 526426 h 1230923"/>
                <a:gd name="connsiteX1" fmla="*/ 1352 w 2150416"/>
                <a:gd name="connsiteY1" fmla="*/ 1222457 h 1230923"/>
                <a:gd name="connsiteX2" fmla="*/ 2149063 w 2150416"/>
                <a:gd name="connsiteY2" fmla="*/ 1230923 h 1230923"/>
                <a:gd name="connsiteX3" fmla="*/ 2150234 w 2150416"/>
                <a:gd name="connsiteY3" fmla="*/ 523604 h 1230923"/>
                <a:gd name="connsiteX4" fmla="*/ 1675581 w 2150416"/>
                <a:gd name="connsiteY4" fmla="*/ 0 h 1230923"/>
                <a:gd name="connsiteX5" fmla="*/ 1585921 w 2150416"/>
                <a:gd name="connsiteY5" fmla="*/ 14329 h 1230923"/>
                <a:gd name="connsiteX6" fmla="*/ 1497130 w 2150416"/>
                <a:gd name="connsiteY6" fmla="*/ 33867 h 1230923"/>
                <a:gd name="connsiteX7" fmla="*/ 1959950 w 2150416"/>
                <a:gd name="connsiteY7" fmla="*/ 567107 h 1230923"/>
                <a:gd name="connsiteX8" fmla="*/ 1888261 w 2150416"/>
                <a:gd name="connsiteY8" fmla="*/ 548781 h 1230923"/>
                <a:gd name="connsiteX9" fmla="*/ 1766201 w 2150416"/>
                <a:gd name="connsiteY9" fmla="*/ 526981 h 1230923"/>
                <a:gd name="connsiteX10" fmla="*/ 1637121 w 2150416"/>
                <a:gd name="connsiteY10" fmla="*/ 519489 h 1230923"/>
                <a:gd name="connsiteX11" fmla="*/ 1509428 w 2150416"/>
                <a:gd name="connsiteY11" fmla="*/ 543401 h 1230923"/>
                <a:gd name="connsiteX12" fmla="*/ 1266873 w 2150416"/>
                <a:gd name="connsiteY12" fmla="*/ 525736 h 1230923"/>
                <a:gd name="connsiteX13" fmla="*/ 1119916 w 2150416"/>
                <a:gd name="connsiteY13" fmla="*/ 492441 h 1230923"/>
                <a:gd name="connsiteX14" fmla="*/ 1120906 w 2150416"/>
                <a:gd name="connsiteY14" fmla="*/ 305017 h 1230923"/>
                <a:gd name="connsiteX15" fmla="*/ 1033416 w 2150416"/>
                <a:gd name="connsiteY15" fmla="*/ 306754 h 1230923"/>
                <a:gd name="connsiteX16" fmla="*/ 1020249 w 2150416"/>
                <a:gd name="connsiteY16" fmla="*/ 497465 h 1230923"/>
                <a:gd name="connsiteX17" fmla="*/ 964816 w 2150416"/>
                <a:gd name="connsiteY17" fmla="*/ 230120 h 1230923"/>
                <a:gd name="connsiteX18" fmla="*/ 939850 w 2150416"/>
                <a:gd name="connsiteY18" fmla="*/ 197122 h 1230923"/>
                <a:gd name="connsiteX19" fmla="*/ 881451 w 2150416"/>
                <a:gd name="connsiteY19" fmla="*/ 143499 h 1230923"/>
                <a:gd name="connsiteX20" fmla="*/ 854532 w 2150416"/>
                <a:gd name="connsiteY20" fmla="*/ 125914 h 1230923"/>
                <a:gd name="connsiteX21" fmla="*/ 788318 w 2150416"/>
                <a:gd name="connsiteY21" fmla="*/ 96390 h 1230923"/>
                <a:gd name="connsiteX22" fmla="*/ 708862 w 2150416"/>
                <a:gd name="connsiteY22" fmla="*/ 62740 h 1230923"/>
                <a:gd name="connsiteX23" fmla="*/ 655239 w 2150416"/>
                <a:gd name="connsiteY23" fmla="*/ 33216 h 1230923"/>
                <a:gd name="connsiteX24" fmla="*/ 567099 w 2150416"/>
                <a:gd name="connsiteY24" fmla="*/ 20407 h 1230923"/>
                <a:gd name="connsiteX25" fmla="*/ 595352 w 2150416"/>
                <a:gd name="connsiteY25" fmla="*/ 484045 h 1230923"/>
                <a:gd name="connsiteX26" fmla="*/ 505779 w 2150416"/>
                <a:gd name="connsiteY26" fmla="*/ 501502 h 1230923"/>
                <a:gd name="connsiteX27" fmla="*/ 358895 w 2150416"/>
                <a:gd name="connsiteY27" fmla="*/ 514735 h 1230923"/>
                <a:gd name="connsiteX28" fmla="*/ 191956 w 2150416"/>
                <a:gd name="connsiteY28" fmla="*/ 507592 h 1230923"/>
                <a:gd name="connsiteX29" fmla="*/ 182 w 2150416"/>
                <a:gd name="connsiteY29" fmla="*/ 526426 h 1230923"/>
                <a:gd name="connsiteX0" fmla="*/ 182 w 2150416"/>
                <a:gd name="connsiteY0" fmla="*/ 512097 h 1216594"/>
                <a:gd name="connsiteX1" fmla="*/ 1352 w 2150416"/>
                <a:gd name="connsiteY1" fmla="*/ 1208128 h 1216594"/>
                <a:gd name="connsiteX2" fmla="*/ 2149063 w 2150416"/>
                <a:gd name="connsiteY2" fmla="*/ 1216594 h 1216594"/>
                <a:gd name="connsiteX3" fmla="*/ 2150234 w 2150416"/>
                <a:gd name="connsiteY3" fmla="*/ 509275 h 1216594"/>
                <a:gd name="connsiteX4" fmla="*/ 1585921 w 2150416"/>
                <a:gd name="connsiteY4" fmla="*/ 0 h 1216594"/>
                <a:gd name="connsiteX5" fmla="*/ 1497130 w 2150416"/>
                <a:gd name="connsiteY5" fmla="*/ 19538 h 1216594"/>
                <a:gd name="connsiteX6" fmla="*/ 1959950 w 2150416"/>
                <a:gd name="connsiteY6" fmla="*/ 552778 h 1216594"/>
                <a:gd name="connsiteX7" fmla="*/ 1888261 w 2150416"/>
                <a:gd name="connsiteY7" fmla="*/ 534452 h 1216594"/>
                <a:gd name="connsiteX8" fmla="*/ 1766201 w 2150416"/>
                <a:gd name="connsiteY8" fmla="*/ 512652 h 1216594"/>
                <a:gd name="connsiteX9" fmla="*/ 1637121 w 2150416"/>
                <a:gd name="connsiteY9" fmla="*/ 505160 h 1216594"/>
                <a:gd name="connsiteX10" fmla="*/ 1509428 w 2150416"/>
                <a:gd name="connsiteY10" fmla="*/ 529072 h 1216594"/>
                <a:gd name="connsiteX11" fmla="*/ 1266873 w 2150416"/>
                <a:gd name="connsiteY11" fmla="*/ 511407 h 1216594"/>
                <a:gd name="connsiteX12" fmla="*/ 1119916 w 2150416"/>
                <a:gd name="connsiteY12" fmla="*/ 478112 h 1216594"/>
                <a:gd name="connsiteX13" fmla="*/ 1120906 w 2150416"/>
                <a:gd name="connsiteY13" fmla="*/ 290688 h 1216594"/>
                <a:gd name="connsiteX14" fmla="*/ 1033416 w 2150416"/>
                <a:gd name="connsiteY14" fmla="*/ 292425 h 1216594"/>
                <a:gd name="connsiteX15" fmla="*/ 1020249 w 2150416"/>
                <a:gd name="connsiteY15" fmla="*/ 483136 h 1216594"/>
                <a:gd name="connsiteX16" fmla="*/ 964816 w 2150416"/>
                <a:gd name="connsiteY16" fmla="*/ 215791 h 1216594"/>
                <a:gd name="connsiteX17" fmla="*/ 939850 w 2150416"/>
                <a:gd name="connsiteY17" fmla="*/ 182793 h 1216594"/>
                <a:gd name="connsiteX18" fmla="*/ 881451 w 2150416"/>
                <a:gd name="connsiteY18" fmla="*/ 129170 h 1216594"/>
                <a:gd name="connsiteX19" fmla="*/ 854532 w 2150416"/>
                <a:gd name="connsiteY19" fmla="*/ 111585 h 1216594"/>
                <a:gd name="connsiteX20" fmla="*/ 788318 w 2150416"/>
                <a:gd name="connsiteY20" fmla="*/ 82061 h 1216594"/>
                <a:gd name="connsiteX21" fmla="*/ 708862 w 2150416"/>
                <a:gd name="connsiteY21" fmla="*/ 48411 h 1216594"/>
                <a:gd name="connsiteX22" fmla="*/ 655239 w 2150416"/>
                <a:gd name="connsiteY22" fmla="*/ 18887 h 1216594"/>
                <a:gd name="connsiteX23" fmla="*/ 567099 w 2150416"/>
                <a:gd name="connsiteY23" fmla="*/ 6078 h 1216594"/>
                <a:gd name="connsiteX24" fmla="*/ 595352 w 2150416"/>
                <a:gd name="connsiteY24" fmla="*/ 469716 h 1216594"/>
                <a:gd name="connsiteX25" fmla="*/ 505779 w 2150416"/>
                <a:gd name="connsiteY25" fmla="*/ 487173 h 1216594"/>
                <a:gd name="connsiteX26" fmla="*/ 358895 w 2150416"/>
                <a:gd name="connsiteY26" fmla="*/ 500406 h 1216594"/>
                <a:gd name="connsiteX27" fmla="*/ 191956 w 2150416"/>
                <a:gd name="connsiteY27" fmla="*/ 493263 h 1216594"/>
                <a:gd name="connsiteX28" fmla="*/ 182 w 2150416"/>
                <a:gd name="connsiteY28" fmla="*/ 512097 h 1216594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497130 w 2150416"/>
                <a:gd name="connsiteY4" fmla="*/ 13460 h 1210516"/>
                <a:gd name="connsiteX5" fmla="*/ 1959950 w 2150416"/>
                <a:gd name="connsiteY5" fmla="*/ 546700 h 1210516"/>
                <a:gd name="connsiteX6" fmla="*/ 1888261 w 2150416"/>
                <a:gd name="connsiteY6" fmla="*/ 528374 h 1210516"/>
                <a:gd name="connsiteX7" fmla="*/ 1766201 w 2150416"/>
                <a:gd name="connsiteY7" fmla="*/ 506574 h 1210516"/>
                <a:gd name="connsiteX8" fmla="*/ 1637121 w 2150416"/>
                <a:gd name="connsiteY8" fmla="*/ 499082 h 1210516"/>
                <a:gd name="connsiteX9" fmla="*/ 1509428 w 2150416"/>
                <a:gd name="connsiteY9" fmla="*/ 522994 h 1210516"/>
                <a:gd name="connsiteX10" fmla="*/ 1266873 w 2150416"/>
                <a:gd name="connsiteY10" fmla="*/ 505329 h 1210516"/>
                <a:gd name="connsiteX11" fmla="*/ 1119916 w 2150416"/>
                <a:gd name="connsiteY11" fmla="*/ 472034 h 1210516"/>
                <a:gd name="connsiteX12" fmla="*/ 1120906 w 2150416"/>
                <a:gd name="connsiteY12" fmla="*/ 284610 h 1210516"/>
                <a:gd name="connsiteX13" fmla="*/ 1033416 w 2150416"/>
                <a:gd name="connsiteY13" fmla="*/ 286347 h 1210516"/>
                <a:gd name="connsiteX14" fmla="*/ 1020249 w 2150416"/>
                <a:gd name="connsiteY14" fmla="*/ 477058 h 1210516"/>
                <a:gd name="connsiteX15" fmla="*/ 964816 w 2150416"/>
                <a:gd name="connsiteY15" fmla="*/ 209713 h 1210516"/>
                <a:gd name="connsiteX16" fmla="*/ 939850 w 2150416"/>
                <a:gd name="connsiteY16" fmla="*/ 176715 h 1210516"/>
                <a:gd name="connsiteX17" fmla="*/ 881451 w 2150416"/>
                <a:gd name="connsiteY17" fmla="*/ 123092 h 1210516"/>
                <a:gd name="connsiteX18" fmla="*/ 854532 w 2150416"/>
                <a:gd name="connsiteY18" fmla="*/ 105507 h 1210516"/>
                <a:gd name="connsiteX19" fmla="*/ 788318 w 2150416"/>
                <a:gd name="connsiteY19" fmla="*/ 75983 h 1210516"/>
                <a:gd name="connsiteX20" fmla="*/ 708862 w 2150416"/>
                <a:gd name="connsiteY20" fmla="*/ 42333 h 1210516"/>
                <a:gd name="connsiteX21" fmla="*/ 655239 w 2150416"/>
                <a:gd name="connsiteY21" fmla="*/ 12809 h 1210516"/>
                <a:gd name="connsiteX22" fmla="*/ 567099 w 2150416"/>
                <a:gd name="connsiteY22" fmla="*/ 0 h 1210516"/>
                <a:gd name="connsiteX23" fmla="*/ 595352 w 2150416"/>
                <a:gd name="connsiteY23" fmla="*/ 463638 h 1210516"/>
                <a:gd name="connsiteX24" fmla="*/ 505779 w 2150416"/>
                <a:gd name="connsiteY24" fmla="*/ 481095 h 1210516"/>
                <a:gd name="connsiteX25" fmla="*/ 358895 w 2150416"/>
                <a:gd name="connsiteY25" fmla="*/ 494328 h 1210516"/>
                <a:gd name="connsiteX26" fmla="*/ 191956 w 2150416"/>
                <a:gd name="connsiteY26" fmla="*/ 487185 h 1210516"/>
                <a:gd name="connsiteX27" fmla="*/ 182 w 2150416"/>
                <a:gd name="connsiteY27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964816 w 2150416"/>
                <a:gd name="connsiteY14" fmla="*/ 20971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854532 w 2150416"/>
                <a:gd name="connsiteY17" fmla="*/ 105507 h 1210516"/>
                <a:gd name="connsiteX18" fmla="*/ 788318 w 2150416"/>
                <a:gd name="connsiteY18" fmla="*/ 75983 h 1210516"/>
                <a:gd name="connsiteX19" fmla="*/ 708862 w 2150416"/>
                <a:gd name="connsiteY19" fmla="*/ 42333 h 1210516"/>
                <a:gd name="connsiteX20" fmla="*/ 655239 w 2150416"/>
                <a:gd name="connsiteY20" fmla="*/ 12809 h 1210516"/>
                <a:gd name="connsiteX21" fmla="*/ 567099 w 2150416"/>
                <a:gd name="connsiteY21" fmla="*/ 0 h 1210516"/>
                <a:gd name="connsiteX22" fmla="*/ 595352 w 2150416"/>
                <a:gd name="connsiteY22" fmla="*/ 463638 h 1210516"/>
                <a:gd name="connsiteX23" fmla="*/ 505779 w 2150416"/>
                <a:gd name="connsiteY23" fmla="*/ 481095 h 1210516"/>
                <a:gd name="connsiteX24" fmla="*/ 358895 w 2150416"/>
                <a:gd name="connsiteY24" fmla="*/ 494328 h 1210516"/>
                <a:gd name="connsiteX25" fmla="*/ 191956 w 2150416"/>
                <a:gd name="connsiteY25" fmla="*/ 487185 h 1210516"/>
                <a:gd name="connsiteX26" fmla="*/ 182 w 2150416"/>
                <a:gd name="connsiteY26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793144 w 2150416"/>
                <a:gd name="connsiteY14" fmla="*/ 46959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854532 w 2150416"/>
                <a:gd name="connsiteY17" fmla="*/ 105507 h 1210516"/>
                <a:gd name="connsiteX18" fmla="*/ 788318 w 2150416"/>
                <a:gd name="connsiteY18" fmla="*/ 75983 h 1210516"/>
                <a:gd name="connsiteX19" fmla="*/ 708862 w 2150416"/>
                <a:gd name="connsiteY19" fmla="*/ 42333 h 1210516"/>
                <a:gd name="connsiteX20" fmla="*/ 655239 w 2150416"/>
                <a:gd name="connsiteY20" fmla="*/ 12809 h 1210516"/>
                <a:gd name="connsiteX21" fmla="*/ 567099 w 2150416"/>
                <a:gd name="connsiteY21" fmla="*/ 0 h 1210516"/>
                <a:gd name="connsiteX22" fmla="*/ 595352 w 2150416"/>
                <a:gd name="connsiteY22" fmla="*/ 463638 h 1210516"/>
                <a:gd name="connsiteX23" fmla="*/ 505779 w 2150416"/>
                <a:gd name="connsiteY23" fmla="*/ 481095 h 1210516"/>
                <a:gd name="connsiteX24" fmla="*/ 358895 w 2150416"/>
                <a:gd name="connsiteY24" fmla="*/ 494328 h 1210516"/>
                <a:gd name="connsiteX25" fmla="*/ 191956 w 2150416"/>
                <a:gd name="connsiteY25" fmla="*/ 487185 h 1210516"/>
                <a:gd name="connsiteX26" fmla="*/ 182 w 2150416"/>
                <a:gd name="connsiteY26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793144 w 2150416"/>
                <a:gd name="connsiteY14" fmla="*/ 46959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788318 w 2150416"/>
                <a:gd name="connsiteY17" fmla="*/ 75983 h 1210516"/>
                <a:gd name="connsiteX18" fmla="*/ 708862 w 2150416"/>
                <a:gd name="connsiteY18" fmla="*/ 42333 h 1210516"/>
                <a:gd name="connsiteX19" fmla="*/ 655239 w 2150416"/>
                <a:gd name="connsiteY19" fmla="*/ 12809 h 1210516"/>
                <a:gd name="connsiteX20" fmla="*/ 567099 w 2150416"/>
                <a:gd name="connsiteY20" fmla="*/ 0 h 1210516"/>
                <a:gd name="connsiteX21" fmla="*/ 595352 w 2150416"/>
                <a:gd name="connsiteY21" fmla="*/ 463638 h 1210516"/>
                <a:gd name="connsiteX22" fmla="*/ 505779 w 2150416"/>
                <a:gd name="connsiteY22" fmla="*/ 481095 h 1210516"/>
                <a:gd name="connsiteX23" fmla="*/ 358895 w 2150416"/>
                <a:gd name="connsiteY23" fmla="*/ 494328 h 1210516"/>
                <a:gd name="connsiteX24" fmla="*/ 191956 w 2150416"/>
                <a:gd name="connsiteY24" fmla="*/ 487185 h 1210516"/>
                <a:gd name="connsiteX25" fmla="*/ 182 w 2150416"/>
                <a:gd name="connsiteY25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793144 w 2150416"/>
                <a:gd name="connsiteY14" fmla="*/ 46959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708862 w 2150416"/>
                <a:gd name="connsiteY17" fmla="*/ 42333 h 1210516"/>
                <a:gd name="connsiteX18" fmla="*/ 655239 w 2150416"/>
                <a:gd name="connsiteY18" fmla="*/ 12809 h 1210516"/>
                <a:gd name="connsiteX19" fmla="*/ 567099 w 2150416"/>
                <a:gd name="connsiteY19" fmla="*/ 0 h 1210516"/>
                <a:gd name="connsiteX20" fmla="*/ 595352 w 2150416"/>
                <a:gd name="connsiteY20" fmla="*/ 463638 h 1210516"/>
                <a:gd name="connsiteX21" fmla="*/ 505779 w 2150416"/>
                <a:gd name="connsiteY21" fmla="*/ 481095 h 1210516"/>
                <a:gd name="connsiteX22" fmla="*/ 358895 w 2150416"/>
                <a:gd name="connsiteY22" fmla="*/ 494328 h 1210516"/>
                <a:gd name="connsiteX23" fmla="*/ 191956 w 2150416"/>
                <a:gd name="connsiteY23" fmla="*/ 487185 h 1210516"/>
                <a:gd name="connsiteX24" fmla="*/ 182 w 2150416"/>
                <a:gd name="connsiteY24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793144 w 2150416"/>
                <a:gd name="connsiteY14" fmla="*/ 46959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655239 w 2150416"/>
                <a:gd name="connsiteY17" fmla="*/ 12809 h 1210516"/>
                <a:gd name="connsiteX18" fmla="*/ 567099 w 2150416"/>
                <a:gd name="connsiteY18" fmla="*/ 0 h 1210516"/>
                <a:gd name="connsiteX19" fmla="*/ 595352 w 2150416"/>
                <a:gd name="connsiteY19" fmla="*/ 463638 h 1210516"/>
                <a:gd name="connsiteX20" fmla="*/ 505779 w 2150416"/>
                <a:gd name="connsiteY20" fmla="*/ 481095 h 1210516"/>
                <a:gd name="connsiteX21" fmla="*/ 358895 w 2150416"/>
                <a:gd name="connsiteY21" fmla="*/ 494328 h 1210516"/>
                <a:gd name="connsiteX22" fmla="*/ 191956 w 2150416"/>
                <a:gd name="connsiteY22" fmla="*/ 487185 h 1210516"/>
                <a:gd name="connsiteX23" fmla="*/ 182 w 2150416"/>
                <a:gd name="connsiteY23" fmla="*/ 506019 h 1210516"/>
                <a:gd name="connsiteX0" fmla="*/ 182 w 2150416"/>
                <a:gd name="connsiteY0" fmla="*/ 506019 h 1210516"/>
                <a:gd name="connsiteX1" fmla="*/ 1352 w 2150416"/>
                <a:gd name="connsiteY1" fmla="*/ 1202050 h 1210516"/>
                <a:gd name="connsiteX2" fmla="*/ 2149063 w 2150416"/>
                <a:gd name="connsiteY2" fmla="*/ 1210516 h 1210516"/>
                <a:gd name="connsiteX3" fmla="*/ 2150234 w 2150416"/>
                <a:gd name="connsiteY3" fmla="*/ 503197 h 1210516"/>
                <a:gd name="connsiteX4" fmla="*/ 1959950 w 2150416"/>
                <a:gd name="connsiteY4" fmla="*/ 546700 h 1210516"/>
                <a:gd name="connsiteX5" fmla="*/ 1888261 w 2150416"/>
                <a:gd name="connsiteY5" fmla="*/ 528374 h 1210516"/>
                <a:gd name="connsiteX6" fmla="*/ 1766201 w 2150416"/>
                <a:gd name="connsiteY6" fmla="*/ 506574 h 1210516"/>
                <a:gd name="connsiteX7" fmla="*/ 1637121 w 2150416"/>
                <a:gd name="connsiteY7" fmla="*/ 499082 h 1210516"/>
                <a:gd name="connsiteX8" fmla="*/ 1509428 w 2150416"/>
                <a:gd name="connsiteY8" fmla="*/ 522994 h 1210516"/>
                <a:gd name="connsiteX9" fmla="*/ 1266873 w 2150416"/>
                <a:gd name="connsiteY9" fmla="*/ 505329 h 1210516"/>
                <a:gd name="connsiteX10" fmla="*/ 1119916 w 2150416"/>
                <a:gd name="connsiteY10" fmla="*/ 472034 h 1210516"/>
                <a:gd name="connsiteX11" fmla="*/ 1120906 w 2150416"/>
                <a:gd name="connsiteY11" fmla="*/ 284610 h 1210516"/>
                <a:gd name="connsiteX12" fmla="*/ 1033416 w 2150416"/>
                <a:gd name="connsiteY12" fmla="*/ 286347 h 1210516"/>
                <a:gd name="connsiteX13" fmla="*/ 1020249 w 2150416"/>
                <a:gd name="connsiteY13" fmla="*/ 477058 h 1210516"/>
                <a:gd name="connsiteX14" fmla="*/ 793144 w 2150416"/>
                <a:gd name="connsiteY14" fmla="*/ 469593 h 1210516"/>
                <a:gd name="connsiteX15" fmla="*/ 939850 w 2150416"/>
                <a:gd name="connsiteY15" fmla="*/ 176715 h 1210516"/>
                <a:gd name="connsiteX16" fmla="*/ 881451 w 2150416"/>
                <a:gd name="connsiteY16" fmla="*/ 123092 h 1210516"/>
                <a:gd name="connsiteX17" fmla="*/ 567099 w 2150416"/>
                <a:gd name="connsiteY17" fmla="*/ 0 h 1210516"/>
                <a:gd name="connsiteX18" fmla="*/ 595352 w 2150416"/>
                <a:gd name="connsiteY18" fmla="*/ 463638 h 1210516"/>
                <a:gd name="connsiteX19" fmla="*/ 505779 w 2150416"/>
                <a:gd name="connsiteY19" fmla="*/ 481095 h 1210516"/>
                <a:gd name="connsiteX20" fmla="*/ 358895 w 2150416"/>
                <a:gd name="connsiteY20" fmla="*/ 494328 h 1210516"/>
                <a:gd name="connsiteX21" fmla="*/ 191956 w 2150416"/>
                <a:gd name="connsiteY21" fmla="*/ 487185 h 1210516"/>
                <a:gd name="connsiteX22" fmla="*/ 182 w 2150416"/>
                <a:gd name="connsiteY22" fmla="*/ 506019 h 1210516"/>
                <a:gd name="connsiteX0" fmla="*/ 182 w 2150416"/>
                <a:gd name="connsiteY0" fmla="*/ 382927 h 1087424"/>
                <a:gd name="connsiteX1" fmla="*/ 1352 w 2150416"/>
                <a:gd name="connsiteY1" fmla="*/ 1078958 h 1087424"/>
                <a:gd name="connsiteX2" fmla="*/ 2149063 w 2150416"/>
                <a:gd name="connsiteY2" fmla="*/ 1087424 h 1087424"/>
                <a:gd name="connsiteX3" fmla="*/ 2150234 w 2150416"/>
                <a:gd name="connsiteY3" fmla="*/ 380105 h 1087424"/>
                <a:gd name="connsiteX4" fmla="*/ 1959950 w 2150416"/>
                <a:gd name="connsiteY4" fmla="*/ 423608 h 1087424"/>
                <a:gd name="connsiteX5" fmla="*/ 1888261 w 2150416"/>
                <a:gd name="connsiteY5" fmla="*/ 405282 h 1087424"/>
                <a:gd name="connsiteX6" fmla="*/ 1766201 w 2150416"/>
                <a:gd name="connsiteY6" fmla="*/ 383482 h 1087424"/>
                <a:gd name="connsiteX7" fmla="*/ 1637121 w 2150416"/>
                <a:gd name="connsiteY7" fmla="*/ 375990 h 1087424"/>
                <a:gd name="connsiteX8" fmla="*/ 1509428 w 2150416"/>
                <a:gd name="connsiteY8" fmla="*/ 399902 h 1087424"/>
                <a:gd name="connsiteX9" fmla="*/ 1266873 w 2150416"/>
                <a:gd name="connsiteY9" fmla="*/ 382237 h 1087424"/>
                <a:gd name="connsiteX10" fmla="*/ 1119916 w 2150416"/>
                <a:gd name="connsiteY10" fmla="*/ 348942 h 1087424"/>
                <a:gd name="connsiteX11" fmla="*/ 1120906 w 2150416"/>
                <a:gd name="connsiteY11" fmla="*/ 161518 h 1087424"/>
                <a:gd name="connsiteX12" fmla="*/ 1033416 w 2150416"/>
                <a:gd name="connsiteY12" fmla="*/ 163255 h 1087424"/>
                <a:gd name="connsiteX13" fmla="*/ 1020249 w 2150416"/>
                <a:gd name="connsiteY13" fmla="*/ 353966 h 1087424"/>
                <a:gd name="connsiteX14" fmla="*/ 793144 w 2150416"/>
                <a:gd name="connsiteY14" fmla="*/ 346501 h 1087424"/>
                <a:gd name="connsiteX15" fmla="*/ 939850 w 2150416"/>
                <a:gd name="connsiteY15" fmla="*/ 53623 h 1087424"/>
                <a:gd name="connsiteX16" fmla="*/ 881451 w 2150416"/>
                <a:gd name="connsiteY16" fmla="*/ 0 h 1087424"/>
                <a:gd name="connsiteX17" fmla="*/ 595352 w 2150416"/>
                <a:gd name="connsiteY17" fmla="*/ 340546 h 1087424"/>
                <a:gd name="connsiteX18" fmla="*/ 505779 w 2150416"/>
                <a:gd name="connsiteY18" fmla="*/ 358003 h 1087424"/>
                <a:gd name="connsiteX19" fmla="*/ 358895 w 2150416"/>
                <a:gd name="connsiteY19" fmla="*/ 371236 h 1087424"/>
                <a:gd name="connsiteX20" fmla="*/ 191956 w 2150416"/>
                <a:gd name="connsiteY20" fmla="*/ 364093 h 1087424"/>
                <a:gd name="connsiteX21" fmla="*/ 182 w 2150416"/>
                <a:gd name="connsiteY21" fmla="*/ 382927 h 1087424"/>
                <a:gd name="connsiteX0" fmla="*/ 182 w 2150416"/>
                <a:gd name="connsiteY0" fmla="*/ 329304 h 1033801"/>
                <a:gd name="connsiteX1" fmla="*/ 1352 w 2150416"/>
                <a:gd name="connsiteY1" fmla="*/ 1025335 h 1033801"/>
                <a:gd name="connsiteX2" fmla="*/ 2149063 w 2150416"/>
                <a:gd name="connsiteY2" fmla="*/ 1033801 h 1033801"/>
                <a:gd name="connsiteX3" fmla="*/ 2150234 w 2150416"/>
                <a:gd name="connsiteY3" fmla="*/ 326482 h 1033801"/>
                <a:gd name="connsiteX4" fmla="*/ 1959950 w 2150416"/>
                <a:gd name="connsiteY4" fmla="*/ 369985 h 1033801"/>
                <a:gd name="connsiteX5" fmla="*/ 1888261 w 2150416"/>
                <a:gd name="connsiteY5" fmla="*/ 351659 h 1033801"/>
                <a:gd name="connsiteX6" fmla="*/ 1766201 w 2150416"/>
                <a:gd name="connsiteY6" fmla="*/ 329859 h 1033801"/>
                <a:gd name="connsiteX7" fmla="*/ 1637121 w 2150416"/>
                <a:gd name="connsiteY7" fmla="*/ 322367 h 1033801"/>
                <a:gd name="connsiteX8" fmla="*/ 1509428 w 2150416"/>
                <a:gd name="connsiteY8" fmla="*/ 346279 h 1033801"/>
                <a:gd name="connsiteX9" fmla="*/ 1266873 w 2150416"/>
                <a:gd name="connsiteY9" fmla="*/ 328614 h 1033801"/>
                <a:gd name="connsiteX10" fmla="*/ 1119916 w 2150416"/>
                <a:gd name="connsiteY10" fmla="*/ 295319 h 1033801"/>
                <a:gd name="connsiteX11" fmla="*/ 1120906 w 2150416"/>
                <a:gd name="connsiteY11" fmla="*/ 107895 h 1033801"/>
                <a:gd name="connsiteX12" fmla="*/ 1033416 w 2150416"/>
                <a:gd name="connsiteY12" fmla="*/ 109632 h 1033801"/>
                <a:gd name="connsiteX13" fmla="*/ 1020249 w 2150416"/>
                <a:gd name="connsiteY13" fmla="*/ 300343 h 1033801"/>
                <a:gd name="connsiteX14" fmla="*/ 793144 w 2150416"/>
                <a:gd name="connsiteY14" fmla="*/ 292878 h 1033801"/>
                <a:gd name="connsiteX15" fmla="*/ 939850 w 2150416"/>
                <a:gd name="connsiteY15" fmla="*/ 0 h 1033801"/>
                <a:gd name="connsiteX16" fmla="*/ 595352 w 2150416"/>
                <a:gd name="connsiteY16" fmla="*/ 286923 h 1033801"/>
                <a:gd name="connsiteX17" fmla="*/ 505779 w 2150416"/>
                <a:gd name="connsiteY17" fmla="*/ 304380 h 1033801"/>
                <a:gd name="connsiteX18" fmla="*/ 358895 w 2150416"/>
                <a:gd name="connsiteY18" fmla="*/ 317613 h 1033801"/>
                <a:gd name="connsiteX19" fmla="*/ 191956 w 2150416"/>
                <a:gd name="connsiteY19" fmla="*/ 310470 h 1033801"/>
                <a:gd name="connsiteX20" fmla="*/ 182 w 2150416"/>
                <a:gd name="connsiteY20" fmla="*/ 329304 h 1033801"/>
                <a:gd name="connsiteX0" fmla="*/ 182 w 2150416"/>
                <a:gd name="connsiteY0" fmla="*/ 221409 h 925906"/>
                <a:gd name="connsiteX1" fmla="*/ 1352 w 2150416"/>
                <a:gd name="connsiteY1" fmla="*/ 917440 h 925906"/>
                <a:gd name="connsiteX2" fmla="*/ 2149063 w 2150416"/>
                <a:gd name="connsiteY2" fmla="*/ 925906 h 925906"/>
                <a:gd name="connsiteX3" fmla="*/ 2150234 w 2150416"/>
                <a:gd name="connsiteY3" fmla="*/ 218587 h 925906"/>
                <a:gd name="connsiteX4" fmla="*/ 1959950 w 2150416"/>
                <a:gd name="connsiteY4" fmla="*/ 262090 h 925906"/>
                <a:gd name="connsiteX5" fmla="*/ 1888261 w 2150416"/>
                <a:gd name="connsiteY5" fmla="*/ 243764 h 925906"/>
                <a:gd name="connsiteX6" fmla="*/ 1766201 w 2150416"/>
                <a:gd name="connsiteY6" fmla="*/ 221964 h 925906"/>
                <a:gd name="connsiteX7" fmla="*/ 1637121 w 2150416"/>
                <a:gd name="connsiteY7" fmla="*/ 214472 h 925906"/>
                <a:gd name="connsiteX8" fmla="*/ 1509428 w 2150416"/>
                <a:gd name="connsiteY8" fmla="*/ 238384 h 925906"/>
                <a:gd name="connsiteX9" fmla="*/ 1266873 w 2150416"/>
                <a:gd name="connsiteY9" fmla="*/ 220719 h 925906"/>
                <a:gd name="connsiteX10" fmla="*/ 1119916 w 2150416"/>
                <a:gd name="connsiteY10" fmla="*/ 187424 h 925906"/>
                <a:gd name="connsiteX11" fmla="*/ 1120906 w 2150416"/>
                <a:gd name="connsiteY11" fmla="*/ 0 h 925906"/>
                <a:gd name="connsiteX12" fmla="*/ 1033416 w 2150416"/>
                <a:gd name="connsiteY12" fmla="*/ 1737 h 925906"/>
                <a:gd name="connsiteX13" fmla="*/ 1020249 w 2150416"/>
                <a:gd name="connsiteY13" fmla="*/ 192448 h 925906"/>
                <a:gd name="connsiteX14" fmla="*/ 793144 w 2150416"/>
                <a:gd name="connsiteY14" fmla="*/ 184983 h 925906"/>
                <a:gd name="connsiteX15" fmla="*/ 595352 w 2150416"/>
                <a:gd name="connsiteY15" fmla="*/ 179028 h 925906"/>
                <a:gd name="connsiteX16" fmla="*/ 505779 w 2150416"/>
                <a:gd name="connsiteY16" fmla="*/ 196485 h 925906"/>
                <a:gd name="connsiteX17" fmla="*/ 358895 w 2150416"/>
                <a:gd name="connsiteY17" fmla="*/ 209718 h 925906"/>
                <a:gd name="connsiteX18" fmla="*/ 191956 w 2150416"/>
                <a:gd name="connsiteY18" fmla="*/ 202575 h 925906"/>
                <a:gd name="connsiteX19" fmla="*/ 182 w 2150416"/>
                <a:gd name="connsiteY19" fmla="*/ 221409 h 925906"/>
                <a:gd name="connsiteX0" fmla="*/ 182 w 2150416"/>
                <a:gd name="connsiteY0" fmla="*/ 221409 h 925906"/>
                <a:gd name="connsiteX1" fmla="*/ 1352 w 2150416"/>
                <a:gd name="connsiteY1" fmla="*/ 917440 h 925906"/>
                <a:gd name="connsiteX2" fmla="*/ 2149063 w 2150416"/>
                <a:gd name="connsiteY2" fmla="*/ 925906 h 925906"/>
                <a:gd name="connsiteX3" fmla="*/ 2150234 w 2150416"/>
                <a:gd name="connsiteY3" fmla="*/ 218587 h 925906"/>
                <a:gd name="connsiteX4" fmla="*/ 1959950 w 2150416"/>
                <a:gd name="connsiteY4" fmla="*/ 262090 h 925906"/>
                <a:gd name="connsiteX5" fmla="*/ 1888261 w 2150416"/>
                <a:gd name="connsiteY5" fmla="*/ 243764 h 925906"/>
                <a:gd name="connsiteX6" fmla="*/ 1766201 w 2150416"/>
                <a:gd name="connsiteY6" fmla="*/ 221964 h 925906"/>
                <a:gd name="connsiteX7" fmla="*/ 1637121 w 2150416"/>
                <a:gd name="connsiteY7" fmla="*/ 214472 h 925906"/>
                <a:gd name="connsiteX8" fmla="*/ 1509428 w 2150416"/>
                <a:gd name="connsiteY8" fmla="*/ 238384 h 925906"/>
                <a:gd name="connsiteX9" fmla="*/ 1266873 w 2150416"/>
                <a:gd name="connsiteY9" fmla="*/ 220719 h 925906"/>
                <a:gd name="connsiteX10" fmla="*/ 1119916 w 2150416"/>
                <a:gd name="connsiteY10" fmla="*/ 187424 h 925906"/>
                <a:gd name="connsiteX11" fmla="*/ 1120906 w 2150416"/>
                <a:gd name="connsiteY11" fmla="*/ 0 h 925906"/>
                <a:gd name="connsiteX12" fmla="*/ 1033416 w 2150416"/>
                <a:gd name="connsiteY12" fmla="*/ 1737 h 925906"/>
                <a:gd name="connsiteX13" fmla="*/ 1036218 w 2150416"/>
                <a:gd name="connsiteY13" fmla="*/ 331050 h 925906"/>
                <a:gd name="connsiteX14" fmla="*/ 793144 w 2150416"/>
                <a:gd name="connsiteY14" fmla="*/ 184983 h 925906"/>
                <a:gd name="connsiteX15" fmla="*/ 595352 w 2150416"/>
                <a:gd name="connsiteY15" fmla="*/ 179028 h 925906"/>
                <a:gd name="connsiteX16" fmla="*/ 505779 w 2150416"/>
                <a:gd name="connsiteY16" fmla="*/ 196485 h 925906"/>
                <a:gd name="connsiteX17" fmla="*/ 358895 w 2150416"/>
                <a:gd name="connsiteY17" fmla="*/ 209718 h 925906"/>
                <a:gd name="connsiteX18" fmla="*/ 191956 w 2150416"/>
                <a:gd name="connsiteY18" fmla="*/ 202575 h 925906"/>
                <a:gd name="connsiteX19" fmla="*/ 182 w 2150416"/>
                <a:gd name="connsiteY19" fmla="*/ 221409 h 925906"/>
                <a:gd name="connsiteX0" fmla="*/ 182 w 2150416"/>
                <a:gd name="connsiteY0" fmla="*/ 221409 h 925906"/>
                <a:gd name="connsiteX1" fmla="*/ 1352 w 2150416"/>
                <a:gd name="connsiteY1" fmla="*/ 917440 h 925906"/>
                <a:gd name="connsiteX2" fmla="*/ 2149063 w 2150416"/>
                <a:gd name="connsiteY2" fmla="*/ 925906 h 925906"/>
                <a:gd name="connsiteX3" fmla="*/ 2150234 w 2150416"/>
                <a:gd name="connsiteY3" fmla="*/ 218587 h 925906"/>
                <a:gd name="connsiteX4" fmla="*/ 1959950 w 2150416"/>
                <a:gd name="connsiteY4" fmla="*/ 262090 h 925906"/>
                <a:gd name="connsiteX5" fmla="*/ 1888261 w 2150416"/>
                <a:gd name="connsiteY5" fmla="*/ 243764 h 925906"/>
                <a:gd name="connsiteX6" fmla="*/ 1766201 w 2150416"/>
                <a:gd name="connsiteY6" fmla="*/ 221964 h 925906"/>
                <a:gd name="connsiteX7" fmla="*/ 1637121 w 2150416"/>
                <a:gd name="connsiteY7" fmla="*/ 214472 h 925906"/>
                <a:gd name="connsiteX8" fmla="*/ 1509428 w 2150416"/>
                <a:gd name="connsiteY8" fmla="*/ 238384 h 925906"/>
                <a:gd name="connsiteX9" fmla="*/ 1266873 w 2150416"/>
                <a:gd name="connsiteY9" fmla="*/ 220719 h 925906"/>
                <a:gd name="connsiteX10" fmla="*/ 1119916 w 2150416"/>
                <a:gd name="connsiteY10" fmla="*/ 317363 h 925906"/>
                <a:gd name="connsiteX11" fmla="*/ 1120906 w 2150416"/>
                <a:gd name="connsiteY11" fmla="*/ 0 h 925906"/>
                <a:gd name="connsiteX12" fmla="*/ 1033416 w 2150416"/>
                <a:gd name="connsiteY12" fmla="*/ 1737 h 925906"/>
                <a:gd name="connsiteX13" fmla="*/ 1036218 w 2150416"/>
                <a:gd name="connsiteY13" fmla="*/ 331050 h 925906"/>
                <a:gd name="connsiteX14" fmla="*/ 793144 w 2150416"/>
                <a:gd name="connsiteY14" fmla="*/ 184983 h 925906"/>
                <a:gd name="connsiteX15" fmla="*/ 595352 w 2150416"/>
                <a:gd name="connsiteY15" fmla="*/ 179028 h 925906"/>
                <a:gd name="connsiteX16" fmla="*/ 505779 w 2150416"/>
                <a:gd name="connsiteY16" fmla="*/ 196485 h 925906"/>
                <a:gd name="connsiteX17" fmla="*/ 358895 w 2150416"/>
                <a:gd name="connsiteY17" fmla="*/ 209718 h 925906"/>
                <a:gd name="connsiteX18" fmla="*/ 191956 w 2150416"/>
                <a:gd name="connsiteY18" fmla="*/ 202575 h 925906"/>
                <a:gd name="connsiteX19" fmla="*/ 182 w 2150416"/>
                <a:gd name="connsiteY19" fmla="*/ 221409 h 925906"/>
                <a:gd name="connsiteX0" fmla="*/ 182 w 2150416"/>
                <a:gd name="connsiteY0" fmla="*/ 221409 h 925906"/>
                <a:gd name="connsiteX1" fmla="*/ 1352 w 2150416"/>
                <a:gd name="connsiteY1" fmla="*/ 917440 h 925906"/>
                <a:gd name="connsiteX2" fmla="*/ 2149063 w 2150416"/>
                <a:gd name="connsiteY2" fmla="*/ 925906 h 925906"/>
                <a:gd name="connsiteX3" fmla="*/ 2150234 w 2150416"/>
                <a:gd name="connsiteY3" fmla="*/ 218587 h 925906"/>
                <a:gd name="connsiteX4" fmla="*/ 1959950 w 2150416"/>
                <a:gd name="connsiteY4" fmla="*/ 262090 h 925906"/>
                <a:gd name="connsiteX5" fmla="*/ 1888261 w 2150416"/>
                <a:gd name="connsiteY5" fmla="*/ 243764 h 925906"/>
                <a:gd name="connsiteX6" fmla="*/ 1766201 w 2150416"/>
                <a:gd name="connsiteY6" fmla="*/ 221964 h 925906"/>
                <a:gd name="connsiteX7" fmla="*/ 1637121 w 2150416"/>
                <a:gd name="connsiteY7" fmla="*/ 214472 h 925906"/>
                <a:gd name="connsiteX8" fmla="*/ 1509428 w 2150416"/>
                <a:gd name="connsiteY8" fmla="*/ 238384 h 925906"/>
                <a:gd name="connsiteX9" fmla="*/ 1266873 w 2150416"/>
                <a:gd name="connsiteY9" fmla="*/ 220719 h 925906"/>
                <a:gd name="connsiteX10" fmla="*/ 1119916 w 2150416"/>
                <a:gd name="connsiteY10" fmla="*/ 313032 h 925906"/>
                <a:gd name="connsiteX11" fmla="*/ 1120906 w 2150416"/>
                <a:gd name="connsiteY11" fmla="*/ 0 h 925906"/>
                <a:gd name="connsiteX12" fmla="*/ 1033416 w 2150416"/>
                <a:gd name="connsiteY12" fmla="*/ 1737 h 925906"/>
                <a:gd name="connsiteX13" fmla="*/ 1036218 w 2150416"/>
                <a:gd name="connsiteY13" fmla="*/ 331050 h 925906"/>
                <a:gd name="connsiteX14" fmla="*/ 793144 w 2150416"/>
                <a:gd name="connsiteY14" fmla="*/ 184983 h 925906"/>
                <a:gd name="connsiteX15" fmla="*/ 595352 w 2150416"/>
                <a:gd name="connsiteY15" fmla="*/ 179028 h 925906"/>
                <a:gd name="connsiteX16" fmla="*/ 505779 w 2150416"/>
                <a:gd name="connsiteY16" fmla="*/ 196485 h 925906"/>
                <a:gd name="connsiteX17" fmla="*/ 358895 w 2150416"/>
                <a:gd name="connsiteY17" fmla="*/ 209718 h 925906"/>
                <a:gd name="connsiteX18" fmla="*/ 191956 w 2150416"/>
                <a:gd name="connsiteY18" fmla="*/ 202575 h 925906"/>
                <a:gd name="connsiteX19" fmla="*/ 182 w 2150416"/>
                <a:gd name="connsiteY19" fmla="*/ 221409 h 925906"/>
                <a:gd name="connsiteX0" fmla="*/ 182 w 2150416"/>
                <a:gd name="connsiteY0" fmla="*/ 221409 h 925906"/>
                <a:gd name="connsiteX1" fmla="*/ 1352 w 2150416"/>
                <a:gd name="connsiteY1" fmla="*/ 917440 h 925906"/>
                <a:gd name="connsiteX2" fmla="*/ 2149063 w 2150416"/>
                <a:gd name="connsiteY2" fmla="*/ 925906 h 925906"/>
                <a:gd name="connsiteX3" fmla="*/ 2150234 w 2150416"/>
                <a:gd name="connsiteY3" fmla="*/ 218587 h 925906"/>
                <a:gd name="connsiteX4" fmla="*/ 1959950 w 2150416"/>
                <a:gd name="connsiteY4" fmla="*/ 262090 h 925906"/>
                <a:gd name="connsiteX5" fmla="*/ 1888261 w 2150416"/>
                <a:gd name="connsiteY5" fmla="*/ 243764 h 925906"/>
                <a:gd name="connsiteX6" fmla="*/ 1766201 w 2150416"/>
                <a:gd name="connsiteY6" fmla="*/ 221964 h 925906"/>
                <a:gd name="connsiteX7" fmla="*/ 1637121 w 2150416"/>
                <a:gd name="connsiteY7" fmla="*/ 214472 h 925906"/>
                <a:gd name="connsiteX8" fmla="*/ 1509428 w 2150416"/>
                <a:gd name="connsiteY8" fmla="*/ 238384 h 925906"/>
                <a:gd name="connsiteX9" fmla="*/ 1266873 w 2150416"/>
                <a:gd name="connsiteY9" fmla="*/ 220719 h 925906"/>
                <a:gd name="connsiteX10" fmla="*/ 1119916 w 2150416"/>
                <a:gd name="connsiteY10" fmla="*/ 313032 h 925906"/>
                <a:gd name="connsiteX11" fmla="*/ 1120906 w 2150416"/>
                <a:gd name="connsiteY11" fmla="*/ 0 h 925906"/>
                <a:gd name="connsiteX12" fmla="*/ 1033416 w 2150416"/>
                <a:gd name="connsiteY12" fmla="*/ 1737 h 925906"/>
                <a:gd name="connsiteX13" fmla="*/ 1024241 w 2150416"/>
                <a:gd name="connsiteY13" fmla="*/ 331050 h 925906"/>
                <a:gd name="connsiteX14" fmla="*/ 793144 w 2150416"/>
                <a:gd name="connsiteY14" fmla="*/ 184983 h 925906"/>
                <a:gd name="connsiteX15" fmla="*/ 595352 w 2150416"/>
                <a:gd name="connsiteY15" fmla="*/ 179028 h 925906"/>
                <a:gd name="connsiteX16" fmla="*/ 505779 w 2150416"/>
                <a:gd name="connsiteY16" fmla="*/ 196485 h 925906"/>
                <a:gd name="connsiteX17" fmla="*/ 358895 w 2150416"/>
                <a:gd name="connsiteY17" fmla="*/ 209718 h 925906"/>
                <a:gd name="connsiteX18" fmla="*/ 191956 w 2150416"/>
                <a:gd name="connsiteY18" fmla="*/ 202575 h 925906"/>
                <a:gd name="connsiteX19" fmla="*/ 182 w 2150416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59950 w 2149063"/>
                <a:gd name="connsiteY4" fmla="*/ 262090 h 925906"/>
                <a:gd name="connsiteX5" fmla="*/ 1888261 w 2149063"/>
                <a:gd name="connsiteY5" fmla="*/ 243764 h 925906"/>
                <a:gd name="connsiteX6" fmla="*/ 1766201 w 2149063"/>
                <a:gd name="connsiteY6" fmla="*/ 221964 h 925906"/>
                <a:gd name="connsiteX7" fmla="*/ 1637121 w 2149063"/>
                <a:gd name="connsiteY7" fmla="*/ 214472 h 925906"/>
                <a:gd name="connsiteX8" fmla="*/ 1509428 w 2149063"/>
                <a:gd name="connsiteY8" fmla="*/ 238384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8261 w 2149063"/>
                <a:gd name="connsiteY5" fmla="*/ 243764 h 925906"/>
                <a:gd name="connsiteX6" fmla="*/ 1766201 w 2149063"/>
                <a:gd name="connsiteY6" fmla="*/ 221964 h 925906"/>
                <a:gd name="connsiteX7" fmla="*/ 1637121 w 2149063"/>
                <a:gd name="connsiteY7" fmla="*/ 214472 h 925906"/>
                <a:gd name="connsiteX8" fmla="*/ 1509428 w 2149063"/>
                <a:gd name="connsiteY8" fmla="*/ 238384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66201 w 2149063"/>
                <a:gd name="connsiteY6" fmla="*/ 221964 h 925906"/>
                <a:gd name="connsiteX7" fmla="*/ 1637121 w 2149063"/>
                <a:gd name="connsiteY7" fmla="*/ 214472 h 925906"/>
                <a:gd name="connsiteX8" fmla="*/ 1509428 w 2149063"/>
                <a:gd name="connsiteY8" fmla="*/ 238384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37121 w 2149063"/>
                <a:gd name="connsiteY7" fmla="*/ 214472 h 925906"/>
                <a:gd name="connsiteX8" fmla="*/ 1509428 w 2149063"/>
                <a:gd name="connsiteY8" fmla="*/ 238384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01189 w 2149063"/>
                <a:gd name="connsiteY7" fmla="*/ 301098 h 925906"/>
                <a:gd name="connsiteX8" fmla="*/ 1509428 w 2149063"/>
                <a:gd name="connsiteY8" fmla="*/ 238384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01189 w 2149063"/>
                <a:gd name="connsiteY7" fmla="*/ 301098 h 925906"/>
                <a:gd name="connsiteX8" fmla="*/ 1477489 w 2149063"/>
                <a:gd name="connsiteY8" fmla="*/ 312017 h 925906"/>
                <a:gd name="connsiteX9" fmla="*/ 1266873 w 2149063"/>
                <a:gd name="connsiteY9" fmla="*/ 22071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01189 w 2149063"/>
                <a:gd name="connsiteY7" fmla="*/ 301098 h 925906"/>
                <a:gd name="connsiteX8" fmla="*/ 1477489 w 2149063"/>
                <a:gd name="connsiteY8" fmla="*/ 312017 h 925906"/>
                <a:gd name="connsiteX9" fmla="*/ 1266873 w 2149063"/>
                <a:gd name="connsiteY9" fmla="*/ 450279 h 925906"/>
                <a:gd name="connsiteX10" fmla="*/ 1119916 w 2149063"/>
                <a:gd name="connsiteY10" fmla="*/ 313032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01189 w 2149063"/>
                <a:gd name="connsiteY7" fmla="*/ 301098 h 925906"/>
                <a:gd name="connsiteX8" fmla="*/ 1477489 w 2149063"/>
                <a:gd name="connsiteY8" fmla="*/ 312017 h 925906"/>
                <a:gd name="connsiteX9" fmla="*/ 1266873 w 2149063"/>
                <a:gd name="connsiteY9" fmla="*/ 450279 h 925906"/>
                <a:gd name="connsiteX10" fmla="*/ 1111932 w 2149063"/>
                <a:gd name="connsiteY10" fmla="*/ 326025 h 925906"/>
                <a:gd name="connsiteX11" fmla="*/ 1120906 w 2149063"/>
                <a:gd name="connsiteY11" fmla="*/ 0 h 925906"/>
                <a:gd name="connsiteX12" fmla="*/ 1033416 w 2149063"/>
                <a:gd name="connsiteY12" fmla="*/ 1737 h 925906"/>
                <a:gd name="connsiteX13" fmla="*/ 1024241 w 2149063"/>
                <a:gd name="connsiteY13" fmla="*/ 331050 h 925906"/>
                <a:gd name="connsiteX14" fmla="*/ 793144 w 2149063"/>
                <a:gd name="connsiteY14" fmla="*/ 184983 h 925906"/>
                <a:gd name="connsiteX15" fmla="*/ 595352 w 2149063"/>
                <a:gd name="connsiteY15" fmla="*/ 179028 h 925906"/>
                <a:gd name="connsiteX16" fmla="*/ 505779 w 2149063"/>
                <a:gd name="connsiteY16" fmla="*/ 196485 h 925906"/>
                <a:gd name="connsiteX17" fmla="*/ 358895 w 2149063"/>
                <a:gd name="connsiteY17" fmla="*/ 209718 h 925906"/>
                <a:gd name="connsiteX18" fmla="*/ 191956 w 2149063"/>
                <a:gd name="connsiteY18" fmla="*/ 202575 h 925906"/>
                <a:gd name="connsiteX19" fmla="*/ 182 w 2149063"/>
                <a:gd name="connsiteY19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601189 w 2149063"/>
                <a:gd name="connsiteY7" fmla="*/ 301098 h 925906"/>
                <a:gd name="connsiteX8" fmla="*/ 1266873 w 2149063"/>
                <a:gd name="connsiteY8" fmla="*/ 450279 h 925906"/>
                <a:gd name="connsiteX9" fmla="*/ 1111932 w 2149063"/>
                <a:gd name="connsiteY9" fmla="*/ 326025 h 925906"/>
                <a:gd name="connsiteX10" fmla="*/ 1120906 w 2149063"/>
                <a:gd name="connsiteY10" fmla="*/ 0 h 925906"/>
                <a:gd name="connsiteX11" fmla="*/ 1033416 w 2149063"/>
                <a:gd name="connsiteY11" fmla="*/ 1737 h 925906"/>
                <a:gd name="connsiteX12" fmla="*/ 1024241 w 2149063"/>
                <a:gd name="connsiteY12" fmla="*/ 331050 h 925906"/>
                <a:gd name="connsiteX13" fmla="*/ 793144 w 2149063"/>
                <a:gd name="connsiteY13" fmla="*/ 184983 h 925906"/>
                <a:gd name="connsiteX14" fmla="*/ 595352 w 2149063"/>
                <a:gd name="connsiteY14" fmla="*/ 179028 h 925906"/>
                <a:gd name="connsiteX15" fmla="*/ 505779 w 2149063"/>
                <a:gd name="connsiteY15" fmla="*/ 196485 h 925906"/>
                <a:gd name="connsiteX16" fmla="*/ 358895 w 2149063"/>
                <a:gd name="connsiteY16" fmla="*/ 209718 h 925906"/>
                <a:gd name="connsiteX17" fmla="*/ 191956 w 2149063"/>
                <a:gd name="connsiteY17" fmla="*/ 202575 h 925906"/>
                <a:gd name="connsiteX18" fmla="*/ 182 w 2149063"/>
                <a:gd name="connsiteY18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963942 w 2149063"/>
                <a:gd name="connsiteY4" fmla="*/ 322728 h 925906"/>
                <a:gd name="connsiteX5" fmla="*/ 1884268 w 2149063"/>
                <a:gd name="connsiteY5" fmla="*/ 326059 h 925906"/>
                <a:gd name="connsiteX6" fmla="*/ 1730270 w 2149063"/>
                <a:gd name="connsiteY6" fmla="*/ 343241 h 925906"/>
                <a:gd name="connsiteX7" fmla="*/ 1266873 w 2149063"/>
                <a:gd name="connsiteY7" fmla="*/ 450279 h 925906"/>
                <a:gd name="connsiteX8" fmla="*/ 1111932 w 2149063"/>
                <a:gd name="connsiteY8" fmla="*/ 326025 h 925906"/>
                <a:gd name="connsiteX9" fmla="*/ 1120906 w 2149063"/>
                <a:gd name="connsiteY9" fmla="*/ 0 h 925906"/>
                <a:gd name="connsiteX10" fmla="*/ 1033416 w 2149063"/>
                <a:gd name="connsiteY10" fmla="*/ 1737 h 925906"/>
                <a:gd name="connsiteX11" fmla="*/ 1024241 w 2149063"/>
                <a:gd name="connsiteY11" fmla="*/ 331050 h 925906"/>
                <a:gd name="connsiteX12" fmla="*/ 793144 w 2149063"/>
                <a:gd name="connsiteY12" fmla="*/ 184983 h 925906"/>
                <a:gd name="connsiteX13" fmla="*/ 595352 w 2149063"/>
                <a:gd name="connsiteY13" fmla="*/ 179028 h 925906"/>
                <a:gd name="connsiteX14" fmla="*/ 505779 w 2149063"/>
                <a:gd name="connsiteY14" fmla="*/ 196485 h 925906"/>
                <a:gd name="connsiteX15" fmla="*/ 358895 w 2149063"/>
                <a:gd name="connsiteY15" fmla="*/ 209718 h 925906"/>
                <a:gd name="connsiteX16" fmla="*/ 191956 w 2149063"/>
                <a:gd name="connsiteY16" fmla="*/ 202575 h 925906"/>
                <a:gd name="connsiteX17" fmla="*/ 182 w 2149063"/>
                <a:gd name="connsiteY17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884268 w 2149063"/>
                <a:gd name="connsiteY4" fmla="*/ 326059 h 925906"/>
                <a:gd name="connsiteX5" fmla="*/ 1730270 w 2149063"/>
                <a:gd name="connsiteY5" fmla="*/ 343241 h 925906"/>
                <a:gd name="connsiteX6" fmla="*/ 1266873 w 2149063"/>
                <a:gd name="connsiteY6" fmla="*/ 450279 h 925906"/>
                <a:gd name="connsiteX7" fmla="*/ 1111932 w 2149063"/>
                <a:gd name="connsiteY7" fmla="*/ 326025 h 925906"/>
                <a:gd name="connsiteX8" fmla="*/ 1120906 w 2149063"/>
                <a:gd name="connsiteY8" fmla="*/ 0 h 925906"/>
                <a:gd name="connsiteX9" fmla="*/ 1033416 w 2149063"/>
                <a:gd name="connsiteY9" fmla="*/ 1737 h 925906"/>
                <a:gd name="connsiteX10" fmla="*/ 1024241 w 2149063"/>
                <a:gd name="connsiteY10" fmla="*/ 331050 h 925906"/>
                <a:gd name="connsiteX11" fmla="*/ 793144 w 2149063"/>
                <a:gd name="connsiteY11" fmla="*/ 184983 h 925906"/>
                <a:gd name="connsiteX12" fmla="*/ 595352 w 2149063"/>
                <a:gd name="connsiteY12" fmla="*/ 179028 h 925906"/>
                <a:gd name="connsiteX13" fmla="*/ 505779 w 2149063"/>
                <a:gd name="connsiteY13" fmla="*/ 196485 h 925906"/>
                <a:gd name="connsiteX14" fmla="*/ 358895 w 2149063"/>
                <a:gd name="connsiteY14" fmla="*/ 209718 h 925906"/>
                <a:gd name="connsiteX15" fmla="*/ 191956 w 2149063"/>
                <a:gd name="connsiteY15" fmla="*/ 202575 h 925906"/>
                <a:gd name="connsiteX16" fmla="*/ 182 w 2149063"/>
                <a:gd name="connsiteY16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6242 w 2149063"/>
                <a:gd name="connsiteY3" fmla="*/ 296551 h 925906"/>
                <a:gd name="connsiteX4" fmla="*/ 1730270 w 2149063"/>
                <a:gd name="connsiteY4" fmla="*/ 343241 h 925906"/>
                <a:gd name="connsiteX5" fmla="*/ 1266873 w 2149063"/>
                <a:gd name="connsiteY5" fmla="*/ 450279 h 925906"/>
                <a:gd name="connsiteX6" fmla="*/ 1111932 w 2149063"/>
                <a:gd name="connsiteY6" fmla="*/ 326025 h 925906"/>
                <a:gd name="connsiteX7" fmla="*/ 1120906 w 2149063"/>
                <a:gd name="connsiteY7" fmla="*/ 0 h 925906"/>
                <a:gd name="connsiteX8" fmla="*/ 1033416 w 2149063"/>
                <a:gd name="connsiteY8" fmla="*/ 1737 h 925906"/>
                <a:gd name="connsiteX9" fmla="*/ 1024241 w 2149063"/>
                <a:gd name="connsiteY9" fmla="*/ 331050 h 925906"/>
                <a:gd name="connsiteX10" fmla="*/ 793144 w 2149063"/>
                <a:gd name="connsiteY10" fmla="*/ 184983 h 925906"/>
                <a:gd name="connsiteX11" fmla="*/ 595352 w 2149063"/>
                <a:gd name="connsiteY11" fmla="*/ 179028 h 925906"/>
                <a:gd name="connsiteX12" fmla="*/ 505779 w 2149063"/>
                <a:gd name="connsiteY12" fmla="*/ 196485 h 925906"/>
                <a:gd name="connsiteX13" fmla="*/ 358895 w 2149063"/>
                <a:gd name="connsiteY13" fmla="*/ 209718 h 925906"/>
                <a:gd name="connsiteX14" fmla="*/ 191956 w 2149063"/>
                <a:gd name="connsiteY14" fmla="*/ 202575 h 925906"/>
                <a:gd name="connsiteX15" fmla="*/ 182 w 2149063"/>
                <a:gd name="connsiteY15" fmla="*/ 221409 h 925906"/>
                <a:gd name="connsiteX0" fmla="*/ 182 w 2149194"/>
                <a:gd name="connsiteY0" fmla="*/ 221409 h 925906"/>
                <a:gd name="connsiteX1" fmla="*/ 1352 w 2149194"/>
                <a:gd name="connsiteY1" fmla="*/ 917440 h 925906"/>
                <a:gd name="connsiteX2" fmla="*/ 2149063 w 2149194"/>
                <a:gd name="connsiteY2" fmla="*/ 925906 h 925906"/>
                <a:gd name="connsiteX3" fmla="*/ 2148903 w 2149194"/>
                <a:gd name="connsiteY3" fmla="*/ 328314 h 925906"/>
                <a:gd name="connsiteX4" fmla="*/ 1730270 w 2149194"/>
                <a:gd name="connsiteY4" fmla="*/ 343241 h 925906"/>
                <a:gd name="connsiteX5" fmla="*/ 1266873 w 2149194"/>
                <a:gd name="connsiteY5" fmla="*/ 450279 h 925906"/>
                <a:gd name="connsiteX6" fmla="*/ 1111932 w 2149194"/>
                <a:gd name="connsiteY6" fmla="*/ 326025 h 925906"/>
                <a:gd name="connsiteX7" fmla="*/ 1120906 w 2149194"/>
                <a:gd name="connsiteY7" fmla="*/ 0 h 925906"/>
                <a:gd name="connsiteX8" fmla="*/ 1033416 w 2149194"/>
                <a:gd name="connsiteY8" fmla="*/ 1737 h 925906"/>
                <a:gd name="connsiteX9" fmla="*/ 1024241 w 2149194"/>
                <a:gd name="connsiteY9" fmla="*/ 331050 h 925906"/>
                <a:gd name="connsiteX10" fmla="*/ 793144 w 2149194"/>
                <a:gd name="connsiteY10" fmla="*/ 184983 h 925906"/>
                <a:gd name="connsiteX11" fmla="*/ 595352 w 2149194"/>
                <a:gd name="connsiteY11" fmla="*/ 179028 h 925906"/>
                <a:gd name="connsiteX12" fmla="*/ 505779 w 2149194"/>
                <a:gd name="connsiteY12" fmla="*/ 196485 h 925906"/>
                <a:gd name="connsiteX13" fmla="*/ 358895 w 2149194"/>
                <a:gd name="connsiteY13" fmla="*/ 209718 h 925906"/>
                <a:gd name="connsiteX14" fmla="*/ 191956 w 2149194"/>
                <a:gd name="connsiteY14" fmla="*/ 202575 h 925906"/>
                <a:gd name="connsiteX15" fmla="*/ 182 w 2149194"/>
                <a:gd name="connsiteY15" fmla="*/ 221409 h 925906"/>
                <a:gd name="connsiteX0" fmla="*/ 182 w 2149194"/>
                <a:gd name="connsiteY0" fmla="*/ 221409 h 925906"/>
                <a:gd name="connsiteX1" fmla="*/ 1352 w 2149194"/>
                <a:gd name="connsiteY1" fmla="*/ 917440 h 925906"/>
                <a:gd name="connsiteX2" fmla="*/ 2149063 w 2149194"/>
                <a:gd name="connsiteY2" fmla="*/ 925906 h 925906"/>
                <a:gd name="connsiteX3" fmla="*/ 2148903 w 2149194"/>
                <a:gd name="connsiteY3" fmla="*/ 336977 h 925906"/>
                <a:gd name="connsiteX4" fmla="*/ 1730270 w 2149194"/>
                <a:gd name="connsiteY4" fmla="*/ 343241 h 925906"/>
                <a:gd name="connsiteX5" fmla="*/ 1266873 w 2149194"/>
                <a:gd name="connsiteY5" fmla="*/ 450279 h 925906"/>
                <a:gd name="connsiteX6" fmla="*/ 1111932 w 2149194"/>
                <a:gd name="connsiteY6" fmla="*/ 326025 h 925906"/>
                <a:gd name="connsiteX7" fmla="*/ 1120906 w 2149194"/>
                <a:gd name="connsiteY7" fmla="*/ 0 h 925906"/>
                <a:gd name="connsiteX8" fmla="*/ 1033416 w 2149194"/>
                <a:gd name="connsiteY8" fmla="*/ 1737 h 925906"/>
                <a:gd name="connsiteX9" fmla="*/ 1024241 w 2149194"/>
                <a:gd name="connsiteY9" fmla="*/ 331050 h 925906"/>
                <a:gd name="connsiteX10" fmla="*/ 793144 w 2149194"/>
                <a:gd name="connsiteY10" fmla="*/ 184983 h 925906"/>
                <a:gd name="connsiteX11" fmla="*/ 595352 w 2149194"/>
                <a:gd name="connsiteY11" fmla="*/ 179028 h 925906"/>
                <a:gd name="connsiteX12" fmla="*/ 505779 w 2149194"/>
                <a:gd name="connsiteY12" fmla="*/ 196485 h 925906"/>
                <a:gd name="connsiteX13" fmla="*/ 358895 w 2149194"/>
                <a:gd name="connsiteY13" fmla="*/ 209718 h 925906"/>
                <a:gd name="connsiteX14" fmla="*/ 191956 w 2149194"/>
                <a:gd name="connsiteY14" fmla="*/ 202575 h 925906"/>
                <a:gd name="connsiteX15" fmla="*/ 182 w 2149194"/>
                <a:gd name="connsiteY15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730270 w 2149063"/>
                <a:gd name="connsiteY4" fmla="*/ 343241 h 925906"/>
                <a:gd name="connsiteX5" fmla="*/ 1266873 w 2149063"/>
                <a:gd name="connsiteY5" fmla="*/ 450279 h 925906"/>
                <a:gd name="connsiteX6" fmla="*/ 1111932 w 2149063"/>
                <a:gd name="connsiteY6" fmla="*/ 326025 h 925906"/>
                <a:gd name="connsiteX7" fmla="*/ 1120906 w 2149063"/>
                <a:gd name="connsiteY7" fmla="*/ 0 h 925906"/>
                <a:gd name="connsiteX8" fmla="*/ 1033416 w 2149063"/>
                <a:gd name="connsiteY8" fmla="*/ 1737 h 925906"/>
                <a:gd name="connsiteX9" fmla="*/ 1024241 w 2149063"/>
                <a:gd name="connsiteY9" fmla="*/ 331050 h 925906"/>
                <a:gd name="connsiteX10" fmla="*/ 793144 w 2149063"/>
                <a:gd name="connsiteY10" fmla="*/ 184983 h 925906"/>
                <a:gd name="connsiteX11" fmla="*/ 595352 w 2149063"/>
                <a:gd name="connsiteY11" fmla="*/ 179028 h 925906"/>
                <a:gd name="connsiteX12" fmla="*/ 505779 w 2149063"/>
                <a:gd name="connsiteY12" fmla="*/ 196485 h 925906"/>
                <a:gd name="connsiteX13" fmla="*/ 358895 w 2149063"/>
                <a:gd name="connsiteY13" fmla="*/ 209718 h 925906"/>
                <a:gd name="connsiteX14" fmla="*/ 191956 w 2149063"/>
                <a:gd name="connsiteY14" fmla="*/ 202575 h 925906"/>
                <a:gd name="connsiteX15" fmla="*/ 182 w 2149063"/>
                <a:gd name="connsiteY15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551943 w 2149063"/>
                <a:gd name="connsiteY4" fmla="*/ 343241 h 925906"/>
                <a:gd name="connsiteX5" fmla="*/ 1266873 w 2149063"/>
                <a:gd name="connsiteY5" fmla="*/ 450279 h 925906"/>
                <a:gd name="connsiteX6" fmla="*/ 1111932 w 2149063"/>
                <a:gd name="connsiteY6" fmla="*/ 326025 h 925906"/>
                <a:gd name="connsiteX7" fmla="*/ 1120906 w 2149063"/>
                <a:gd name="connsiteY7" fmla="*/ 0 h 925906"/>
                <a:gd name="connsiteX8" fmla="*/ 1033416 w 2149063"/>
                <a:gd name="connsiteY8" fmla="*/ 1737 h 925906"/>
                <a:gd name="connsiteX9" fmla="*/ 1024241 w 2149063"/>
                <a:gd name="connsiteY9" fmla="*/ 331050 h 925906"/>
                <a:gd name="connsiteX10" fmla="*/ 793144 w 2149063"/>
                <a:gd name="connsiteY10" fmla="*/ 184983 h 925906"/>
                <a:gd name="connsiteX11" fmla="*/ 595352 w 2149063"/>
                <a:gd name="connsiteY11" fmla="*/ 179028 h 925906"/>
                <a:gd name="connsiteX12" fmla="*/ 505779 w 2149063"/>
                <a:gd name="connsiteY12" fmla="*/ 196485 h 925906"/>
                <a:gd name="connsiteX13" fmla="*/ 358895 w 2149063"/>
                <a:gd name="connsiteY13" fmla="*/ 209718 h 925906"/>
                <a:gd name="connsiteX14" fmla="*/ 191956 w 2149063"/>
                <a:gd name="connsiteY14" fmla="*/ 202575 h 925906"/>
                <a:gd name="connsiteX15" fmla="*/ 182 w 2149063"/>
                <a:gd name="connsiteY15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551943 w 2149063"/>
                <a:gd name="connsiteY4" fmla="*/ 343241 h 925906"/>
                <a:gd name="connsiteX5" fmla="*/ 1320105 w 2149063"/>
                <a:gd name="connsiteY5" fmla="*/ 340552 h 925906"/>
                <a:gd name="connsiteX6" fmla="*/ 1111932 w 2149063"/>
                <a:gd name="connsiteY6" fmla="*/ 326025 h 925906"/>
                <a:gd name="connsiteX7" fmla="*/ 1120906 w 2149063"/>
                <a:gd name="connsiteY7" fmla="*/ 0 h 925906"/>
                <a:gd name="connsiteX8" fmla="*/ 1033416 w 2149063"/>
                <a:gd name="connsiteY8" fmla="*/ 1737 h 925906"/>
                <a:gd name="connsiteX9" fmla="*/ 1024241 w 2149063"/>
                <a:gd name="connsiteY9" fmla="*/ 331050 h 925906"/>
                <a:gd name="connsiteX10" fmla="*/ 793144 w 2149063"/>
                <a:gd name="connsiteY10" fmla="*/ 184983 h 925906"/>
                <a:gd name="connsiteX11" fmla="*/ 595352 w 2149063"/>
                <a:gd name="connsiteY11" fmla="*/ 179028 h 925906"/>
                <a:gd name="connsiteX12" fmla="*/ 505779 w 2149063"/>
                <a:gd name="connsiteY12" fmla="*/ 196485 h 925906"/>
                <a:gd name="connsiteX13" fmla="*/ 358895 w 2149063"/>
                <a:gd name="connsiteY13" fmla="*/ 209718 h 925906"/>
                <a:gd name="connsiteX14" fmla="*/ 191956 w 2149063"/>
                <a:gd name="connsiteY14" fmla="*/ 202575 h 925906"/>
                <a:gd name="connsiteX15" fmla="*/ 182 w 2149063"/>
                <a:gd name="connsiteY15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551943 w 2149063"/>
                <a:gd name="connsiteY4" fmla="*/ 343241 h 925906"/>
                <a:gd name="connsiteX5" fmla="*/ 1320105 w 2149063"/>
                <a:gd name="connsiteY5" fmla="*/ 340552 h 925906"/>
                <a:gd name="connsiteX6" fmla="*/ 1117255 w 2149063"/>
                <a:gd name="connsiteY6" fmla="*/ 340463 h 925906"/>
                <a:gd name="connsiteX7" fmla="*/ 1120906 w 2149063"/>
                <a:gd name="connsiteY7" fmla="*/ 0 h 925906"/>
                <a:gd name="connsiteX8" fmla="*/ 1033416 w 2149063"/>
                <a:gd name="connsiteY8" fmla="*/ 1737 h 925906"/>
                <a:gd name="connsiteX9" fmla="*/ 1024241 w 2149063"/>
                <a:gd name="connsiteY9" fmla="*/ 331050 h 925906"/>
                <a:gd name="connsiteX10" fmla="*/ 793144 w 2149063"/>
                <a:gd name="connsiteY10" fmla="*/ 184983 h 925906"/>
                <a:gd name="connsiteX11" fmla="*/ 595352 w 2149063"/>
                <a:gd name="connsiteY11" fmla="*/ 179028 h 925906"/>
                <a:gd name="connsiteX12" fmla="*/ 505779 w 2149063"/>
                <a:gd name="connsiteY12" fmla="*/ 196485 h 925906"/>
                <a:gd name="connsiteX13" fmla="*/ 358895 w 2149063"/>
                <a:gd name="connsiteY13" fmla="*/ 209718 h 925906"/>
                <a:gd name="connsiteX14" fmla="*/ 191956 w 2149063"/>
                <a:gd name="connsiteY14" fmla="*/ 202575 h 925906"/>
                <a:gd name="connsiteX15" fmla="*/ 182 w 2149063"/>
                <a:gd name="connsiteY15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320105 w 2149063"/>
                <a:gd name="connsiteY4" fmla="*/ 340552 h 925906"/>
                <a:gd name="connsiteX5" fmla="*/ 1117255 w 2149063"/>
                <a:gd name="connsiteY5" fmla="*/ 340463 h 925906"/>
                <a:gd name="connsiteX6" fmla="*/ 1120906 w 2149063"/>
                <a:gd name="connsiteY6" fmla="*/ 0 h 925906"/>
                <a:gd name="connsiteX7" fmla="*/ 1033416 w 2149063"/>
                <a:gd name="connsiteY7" fmla="*/ 1737 h 925906"/>
                <a:gd name="connsiteX8" fmla="*/ 1024241 w 2149063"/>
                <a:gd name="connsiteY8" fmla="*/ 331050 h 925906"/>
                <a:gd name="connsiteX9" fmla="*/ 793144 w 2149063"/>
                <a:gd name="connsiteY9" fmla="*/ 184983 h 925906"/>
                <a:gd name="connsiteX10" fmla="*/ 595352 w 2149063"/>
                <a:gd name="connsiteY10" fmla="*/ 179028 h 925906"/>
                <a:gd name="connsiteX11" fmla="*/ 505779 w 2149063"/>
                <a:gd name="connsiteY11" fmla="*/ 196485 h 925906"/>
                <a:gd name="connsiteX12" fmla="*/ 358895 w 2149063"/>
                <a:gd name="connsiteY12" fmla="*/ 209718 h 925906"/>
                <a:gd name="connsiteX13" fmla="*/ 191956 w 2149063"/>
                <a:gd name="connsiteY13" fmla="*/ 202575 h 925906"/>
                <a:gd name="connsiteX14" fmla="*/ 182 w 2149063"/>
                <a:gd name="connsiteY14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793144 w 2149063"/>
                <a:gd name="connsiteY8" fmla="*/ 184983 h 925906"/>
                <a:gd name="connsiteX9" fmla="*/ 595352 w 2149063"/>
                <a:gd name="connsiteY9" fmla="*/ 179028 h 925906"/>
                <a:gd name="connsiteX10" fmla="*/ 505779 w 2149063"/>
                <a:gd name="connsiteY10" fmla="*/ 196485 h 925906"/>
                <a:gd name="connsiteX11" fmla="*/ 358895 w 2149063"/>
                <a:gd name="connsiteY11" fmla="*/ 209718 h 925906"/>
                <a:gd name="connsiteX12" fmla="*/ 191956 w 2149063"/>
                <a:gd name="connsiteY12" fmla="*/ 202575 h 925906"/>
                <a:gd name="connsiteX13" fmla="*/ 182 w 2149063"/>
                <a:gd name="connsiteY13" fmla="*/ 221409 h 925906"/>
                <a:gd name="connsiteX0" fmla="*/ 182 w 2149063"/>
                <a:gd name="connsiteY0" fmla="*/ 221409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595352 w 2149063"/>
                <a:gd name="connsiteY8" fmla="*/ 179028 h 925906"/>
                <a:gd name="connsiteX9" fmla="*/ 505779 w 2149063"/>
                <a:gd name="connsiteY9" fmla="*/ 196485 h 925906"/>
                <a:gd name="connsiteX10" fmla="*/ 358895 w 2149063"/>
                <a:gd name="connsiteY10" fmla="*/ 209718 h 925906"/>
                <a:gd name="connsiteX11" fmla="*/ 191956 w 2149063"/>
                <a:gd name="connsiteY11" fmla="*/ 202575 h 925906"/>
                <a:gd name="connsiteX12" fmla="*/ 182 w 2149063"/>
                <a:gd name="connsiteY12" fmla="*/ 221409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595352 w 2149063"/>
                <a:gd name="connsiteY8" fmla="*/ 179028 h 925906"/>
                <a:gd name="connsiteX9" fmla="*/ 505779 w 2149063"/>
                <a:gd name="connsiteY9" fmla="*/ 196485 h 925906"/>
                <a:gd name="connsiteX10" fmla="*/ 358895 w 2149063"/>
                <a:gd name="connsiteY10" fmla="*/ 209718 h 925906"/>
                <a:gd name="connsiteX11" fmla="*/ 191956 w 2149063"/>
                <a:gd name="connsiteY11" fmla="*/ 202575 h 925906"/>
                <a:gd name="connsiteX12" fmla="*/ 182 w 2149063"/>
                <a:gd name="connsiteY12" fmla="*/ 348461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595352 w 2149063"/>
                <a:gd name="connsiteY8" fmla="*/ 179028 h 925906"/>
                <a:gd name="connsiteX9" fmla="*/ 505779 w 2149063"/>
                <a:gd name="connsiteY9" fmla="*/ 196485 h 925906"/>
                <a:gd name="connsiteX10" fmla="*/ 358895 w 2149063"/>
                <a:gd name="connsiteY10" fmla="*/ 209718 h 925906"/>
                <a:gd name="connsiteX11" fmla="*/ 182 w 2149063"/>
                <a:gd name="connsiteY11" fmla="*/ 348461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595352 w 2149063"/>
                <a:gd name="connsiteY8" fmla="*/ 179028 h 925906"/>
                <a:gd name="connsiteX9" fmla="*/ 358895 w 2149063"/>
                <a:gd name="connsiteY9" fmla="*/ 209718 h 925906"/>
                <a:gd name="connsiteX10" fmla="*/ 182 w 2149063"/>
                <a:gd name="connsiteY10" fmla="*/ 348461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603337 w 2149063"/>
                <a:gd name="connsiteY8" fmla="*/ 337843 h 925906"/>
                <a:gd name="connsiteX9" fmla="*/ 358895 w 2149063"/>
                <a:gd name="connsiteY9" fmla="*/ 209718 h 925906"/>
                <a:gd name="connsiteX10" fmla="*/ 182 w 2149063"/>
                <a:gd name="connsiteY10" fmla="*/ 348461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603337 w 2149063"/>
                <a:gd name="connsiteY8" fmla="*/ 337843 h 925906"/>
                <a:gd name="connsiteX9" fmla="*/ 345587 w 2149063"/>
                <a:gd name="connsiteY9" fmla="*/ 336770 h 925906"/>
                <a:gd name="connsiteX10" fmla="*/ 182 w 2149063"/>
                <a:gd name="connsiteY10" fmla="*/ 348461 h 925906"/>
                <a:gd name="connsiteX0" fmla="*/ 182 w 2149063"/>
                <a:gd name="connsiteY0" fmla="*/ 348461 h 925906"/>
                <a:gd name="connsiteX1" fmla="*/ 1352 w 2149063"/>
                <a:gd name="connsiteY1" fmla="*/ 917440 h 925906"/>
                <a:gd name="connsiteX2" fmla="*/ 2149063 w 2149063"/>
                <a:gd name="connsiteY2" fmla="*/ 925906 h 925906"/>
                <a:gd name="connsiteX3" fmla="*/ 2143580 w 2149063"/>
                <a:gd name="connsiteY3" fmla="*/ 339864 h 925906"/>
                <a:gd name="connsiteX4" fmla="*/ 1117255 w 2149063"/>
                <a:gd name="connsiteY4" fmla="*/ 340463 h 925906"/>
                <a:gd name="connsiteX5" fmla="*/ 1120906 w 2149063"/>
                <a:gd name="connsiteY5" fmla="*/ 0 h 925906"/>
                <a:gd name="connsiteX6" fmla="*/ 1033416 w 2149063"/>
                <a:gd name="connsiteY6" fmla="*/ 1737 h 925906"/>
                <a:gd name="connsiteX7" fmla="*/ 1024241 w 2149063"/>
                <a:gd name="connsiteY7" fmla="*/ 331050 h 925906"/>
                <a:gd name="connsiteX8" fmla="*/ 603337 w 2149063"/>
                <a:gd name="connsiteY8" fmla="*/ 337843 h 925906"/>
                <a:gd name="connsiteX9" fmla="*/ 182 w 2149063"/>
                <a:gd name="connsiteY9" fmla="*/ 348461 h 925906"/>
                <a:gd name="connsiteX0" fmla="*/ 105 w 2151647"/>
                <a:gd name="connsiteY0" fmla="*/ 342686 h 925906"/>
                <a:gd name="connsiteX1" fmla="*/ 3936 w 2151647"/>
                <a:gd name="connsiteY1" fmla="*/ 917440 h 925906"/>
                <a:gd name="connsiteX2" fmla="*/ 2151647 w 2151647"/>
                <a:gd name="connsiteY2" fmla="*/ 925906 h 925906"/>
                <a:gd name="connsiteX3" fmla="*/ 2146164 w 2151647"/>
                <a:gd name="connsiteY3" fmla="*/ 339864 h 925906"/>
                <a:gd name="connsiteX4" fmla="*/ 1119839 w 2151647"/>
                <a:gd name="connsiteY4" fmla="*/ 340463 h 925906"/>
                <a:gd name="connsiteX5" fmla="*/ 1123490 w 2151647"/>
                <a:gd name="connsiteY5" fmla="*/ 0 h 925906"/>
                <a:gd name="connsiteX6" fmla="*/ 1036000 w 2151647"/>
                <a:gd name="connsiteY6" fmla="*/ 1737 h 925906"/>
                <a:gd name="connsiteX7" fmla="*/ 1026825 w 2151647"/>
                <a:gd name="connsiteY7" fmla="*/ 331050 h 925906"/>
                <a:gd name="connsiteX8" fmla="*/ 605921 w 2151647"/>
                <a:gd name="connsiteY8" fmla="*/ 337843 h 925906"/>
                <a:gd name="connsiteX9" fmla="*/ 105 w 2151647"/>
                <a:gd name="connsiteY9" fmla="*/ 342686 h 925906"/>
                <a:gd name="connsiteX0" fmla="*/ 105 w 2151647"/>
                <a:gd name="connsiteY0" fmla="*/ 342686 h 925906"/>
                <a:gd name="connsiteX1" fmla="*/ 3936 w 2151647"/>
                <a:gd name="connsiteY1" fmla="*/ 917440 h 925906"/>
                <a:gd name="connsiteX2" fmla="*/ 2151647 w 2151647"/>
                <a:gd name="connsiteY2" fmla="*/ 925906 h 925906"/>
                <a:gd name="connsiteX3" fmla="*/ 2146164 w 2151647"/>
                <a:gd name="connsiteY3" fmla="*/ 339864 h 925906"/>
                <a:gd name="connsiteX4" fmla="*/ 1119839 w 2151647"/>
                <a:gd name="connsiteY4" fmla="*/ 340463 h 925906"/>
                <a:gd name="connsiteX5" fmla="*/ 1123490 w 2151647"/>
                <a:gd name="connsiteY5" fmla="*/ 0 h 925906"/>
                <a:gd name="connsiteX6" fmla="*/ 1036000 w 2151647"/>
                <a:gd name="connsiteY6" fmla="*/ 1737 h 925906"/>
                <a:gd name="connsiteX7" fmla="*/ 1026825 w 2151647"/>
                <a:gd name="connsiteY7" fmla="*/ 331050 h 925906"/>
                <a:gd name="connsiteX8" fmla="*/ 105 w 2151647"/>
                <a:gd name="connsiteY8" fmla="*/ 342686 h 925906"/>
                <a:gd name="connsiteX0" fmla="*/ 105 w 2151647"/>
                <a:gd name="connsiteY0" fmla="*/ 342686 h 925906"/>
                <a:gd name="connsiteX1" fmla="*/ 3936 w 2151647"/>
                <a:gd name="connsiteY1" fmla="*/ 917440 h 925906"/>
                <a:gd name="connsiteX2" fmla="*/ 2151647 w 2151647"/>
                <a:gd name="connsiteY2" fmla="*/ 925906 h 925906"/>
                <a:gd name="connsiteX3" fmla="*/ 2146164 w 2151647"/>
                <a:gd name="connsiteY3" fmla="*/ 339864 h 925906"/>
                <a:gd name="connsiteX4" fmla="*/ 1119839 w 2151647"/>
                <a:gd name="connsiteY4" fmla="*/ 340463 h 925906"/>
                <a:gd name="connsiteX5" fmla="*/ 1123490 w 2151647"/>
                <a:gd name="connsiteY5" fmla="*/ 0 h 925906"/>
                <a:gd name="connsiteX6" fmla="*/ 1036000 w 2151647"/>
                <a:gd name="connsiteY6" fmla="*/ 1737 h 925906"/>
                <a:gd name="connsiteX7" fmla="*/ 1032148 w 2151647"/>
                <a:gd name="connsiteY7" fmla="*/ 348375 h 925906"/>
                <a:gd name="connsiteX8" fmla="*/ 105 w 2151647"/>
                <a:gd name="connsiteY8" fmla="*/ 342686 h 925906"/>
                <a:gd name="connsiteX0" fmla="*/ 105 w 2151647"/>
                <a:gd name="connsiteY0" fmla="*/ 342686 h 925906"/>
                <a:gd name="connsiteX1" fmla="*/ 3936 w 2151647"/>
                <a:gd name="connsiteY1" fmla="*/ 917440 h 925906"/>
                <a:gd name="connsiteX2" fmla="*/ 2151647 w 2151647"/>
                <a:gd name="connsiteY2" fmla="*/ 925906 h 925906"/>
                <a:gd name="connsiteX3" fmla="*/ 2146164 w 2151647"/>
                <a:gd name="connsiteY3" fmla="*/ 339864 h 925906"/>
                <a:gd name="connsiteX4" fmla="*/ 1119839 w 2151647"/>
                <a:gd name="connsiteY4" fmla="*/ 340463 h 925906"/>
                <a:gd name="connsiteX5" fmla="*/ 1123490 w 2151647"/>
                <a:gd name="connsiteY5" fmla="*/ 0 h 925906"/>
                <a:gd name="connsiteX6" fmla="*/ 1036000 w 2151647"/>
                <a:gd name="connsiteY6" fmla="*/ 1737 h 925906"/>
                <a:gd name="connsiteX7" fmla="*/ 1032148 w 2151647"/>
                <a:gd name="connsiteY7" fmla="*/ 345487 h 925906"/>
                <a:gd name="connsiteX8" fmla="*/ 105 w 2151647"/>
                <a:gd name="connsiteY8" fmla="*/ 342686 h 92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1647" h="925906">
                  <a:moveTo>
                    <a:pt x="105" y="342686"/>
                  </a:moveTo>
                  <a:cubicBezTo>
                    <a:pt x="-836" y="756612"/>
                    <a:pt x="4877" y="503514"/>
                    <a:pt x="3936" y="917440"/>
                  </a:cubicBezTo>
                  <a:lnTo>
                    <a:pt x="2151647" y="925906"/>
                  </a:lnTo>
                  <a:cubicBezTo>
                    <a:pt x="2150706" y="508217"/>
                    <a:pt x="2147105" y="757553"/>
                    <a:pt x="2146164" y="339864"/>
                  </a:cubicBezTo>
                  <a:lnTo>
                    <a:pt x="1119839" y="340463"/>
                  </a:lnTo>
                  <a:lnTo>
                    <a:pt x="1123490" y="0"/>
                  </a:lnTo>
                  <a:lnTo>
                    <a:pt x="1036000" y="1737"/>
                  </a:lnTo>
                  <a:lnTo>
                    <a:pt x="1032148" y="345487"/>
                  </a:lnTo>
                  <a:lnTo>
                    <a:pt x="105" y="342686"/>
                  </a:lnTo>
                  <a:close/>
                </a:path>
              </a:pathLst>
            </a:custGeom>
            <a:solidFill>
              <a:srgbClr val="C9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62365AE-3B87-C5E1-195D-6BDB789CDE60}"/>
                </a:ext>
              </a:extLst>
            </p:cNvPr>
            <p:cNvCxnSpPr>
              <a:cxnSpLocks/>
            </p:cNvCxnSpPr>
            <p:nvPr/>
          </p:nvCxnSpPr>
          <p:spPr>
            <a:xfrm>
              <a:off x="9234294" y="4484872"/>
              <a:ext cx="0" cy="183849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948C032-6FB1-34DE-E914-C0035F2CDC51}"/>
                </a:ext>
              </a:extLst>
            </p:cNvPr>
            <p:cNvCxnSpPr/>
            <p:nvPr/>
          </p:nvCxnSpPr>
          <p:spPr>
            <a:xfrm>
              <a:off x="7701742" y="4592615"/>
              <a:ext cx="293709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8A7275F-D55C-D6EB-DC3B-D5A6FB5EE17F}"/>
                </a:ext>
              </a:extLst>
            </p:cNvPr>
            <p:cNvCxnSpPr>
              <a:cxnSpLocks/>
            </p:cNvCxnSpPr>
            <p:nvPr/>
          </p:nvCxnSpPr>
          <p:spPr>
            <a:xfrm>
              <a:off x="8240052" y="3983266"/>
              <a:ext cx="190769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B7BA70D-34A7-8F23-803F-E6DAD93109A3}"/>
                </a:ext>
              </a:extLst>
            </p:cNvPr>
            <p:cNvCxnSpPr/>
            <p:nvPr/>
          </p:nvCxnSpPr>
          <p:spPr>
            <a:xfrm>
              <a:off x="8240052" y="3983266"/>
              <a:ext cx="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E95EE16-5E11-AF2F-9C67-B9A85F5E93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07852" y="3983266"/>
              <a:ext cx="547753" cy="609349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E363CC7-0600-370B-A60D-0847A3478C9B}"/>
                </a:ext>
              </a:extLst>
            </p:cNvPr>
            <p:cNvCxnSpPr>
              <a:cxnSpLocks/>
            </p:cNvCxnSpPr>
            <p:nvPr/>
          </p:nvCxnSpPr>
          <p:spPr>
            <a:xfrm>
              <a:off x="10148377" y="3983265"/>
              <a:ext cx="490456" cy="6093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26D5785-7DE7-3DAB-BA6F-971754782CB6}"/>
                </a:ext>
              </a:extLst>
            </p:cNvPr>
            <p:cNvCxnSpPr>
              <a:cxnSpLocks/>
            </p:cNvCxnSpPr>
            <p:nvPr/>
          </p:nvCxnSpPr>
          <p:spPr>
            <a:xfrm>
              <a:off x="9111123" y="4484872"/>
              <a:ext cx="0" cy="183849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00E3195-178C-DE50-4C57-2FBF5B509766}"/>
                </a:ext>
              </a:extLst>
            </p:cNvPr>
            <p:cNvSpPr/>
            <p:nvPr/>
          </p:nvSpPr>
          <p:spPr>
            <a:xfrm>
              <a:off x="7705286" y="4063479"/>
              <a:ext cx="2922516" cy="1113064"/>
            </a:xfrm>
            <a:custGeom>
              <a:avLst/>
              <a:gdLst>
                <a:gd name="connsiteX0" fmla="*/ 0 w 1339516"/>
                <a:gd name="connsiteY0" fmla="*/ 320842 h 657726"/>
                <a:gd name="connsiteX1" fmla="*/ 64168 w 1339516"/>
                <a:gd name="connsiteY1" fmla="*/ 244642 h 657726"/>
                <a:gd name="connsiteX2" fmla="*/ 152400 w 1339516"/>
                <a:gd name="connsiteY2" fmla="*/ 164432 h 657726"/>
                <a:gd name="connsiteX3" fmla="*/ 280737 w 1339516"/>
                <a:gd name="connsiteY3" fmla="*/ 80211 h 657726"/>
                <a:gd name="connsiteX4" fmla="*/ 433137 w 1339516"/>
                <a:gd name="connsiteY4" fmla="*/ 28074 h 657726"/>
                <a:gd name="connsiteX5" fmla="*/ 557463 w 1339516"/>
                <a:gd name="connsiteY5" fmla="*/ 4011 h 657726"/>
                <a:gd name="connsiteX6" fmla="*/ 657726 w 1339516"/>
                <a:gd name="connsiteY6" fmla="*/ 0 h 657726"/>
                <a:gd name="connsiteX7" fmla="*/ 786063 w 1339516"/>
                <a:gd name="connsiteY7" fmla="*/ 16042 h 657726"/>
                <a:gd name="connsiteX8" fmla="*/ 906379 w 1339516"/>
                <a:gd name="connsiteY8" fmla="*/ 48126 h 657726"/>
                <a:gd name="connsiteX9" fmla="*/ 1034716 w 1339516"/>
                <a:gd name="connsiteY9" fmla="*/ 100263 h 657726"/>
                <a:gd name="connsiteX10" fmla="*/ 1159042 w 1339516"/>
                <a:gd name="connsiteY10" fmla="*/ 172453 h 657726"/>
                <a:gd name="connsiteX11" fmla="*/ 1287379 w 1339516"/>
                <a:gd name="connsiteY11" fmla="*/ 260684 h 657726"/>
                <a:gd name="connsiteX12" fmla="*/ 1339516 w 1339516"/>
                <a:gd name="connsiteY12" fmla="*/ 324853 h 657726"/>
                <a:gd name="connsiteX13" fmla="*/ 1223210 w 1339516"/>
                <a:gd name="connsiteY13" fmla="*/ 356937 h 657726"/>
                <a:gd name="connsiteX14" fmla="*/ 1086852 w 1339516"/>
                <a:gd name="connsiteY14" fmla="*/ 385011 h 657726"/>
                <a:gd name="connsiteX15" fmla="*/ 966537 w 1339516"/>
                <a:gd name="connsiteY15" fmla="*/ 425116 h 657726"/>
                <a:gd name="connsiteX16" fmla="*/ 850231 w 1339516"/>
                <a:gd name="connsiteY16" fmla="*/ 493295 h 657726"/>
                <a:gd name="connsiteX17" fmla="*/ 770021 w 1339516"/>
                <a:gd name="connsiteY17" fmla="*/ 593558 h 657726"/>
                <a:gd name="connsiteX18" fmla="*/ 709863 w 1339516"/>
                <a:gd name="connsiteY18" fmla="*/ 653716 h 657726"/>
                <a:gd name="connsiteX19" fmla="*/ 625642 w 1339516"/>
                <a:gd name="connsiteY19" fmla="*/ 657726 h 657726"/>
                <a:gd name="connsiteX20" fmla="*/ 573505 w 1339516"/>
                <a:gd name="connsiteY20" fmla="*/ 585537 h 657726"/>
                <a:gd name="connsiteX21" fmla="*/ 461210 w 1339516"/>
                <a:gd name="connsiteY21" fmla="*/ 473242 h 657726"/>
                <a:gd name="connsiteX22" fmla="*/ 256673 w 1339516"/>
                <a:gd name="connsiteY22" fmla="*/ 385011 h 657726"/>
                <a:gd name="connsiteX23" fmla="*/ 100263 w 1339516"/>
                <a:gd name="connsiteY23" fmla="*/ 352926 h 657726"/>
                <a:gd name="connsiteX24" fmla="*/ 0 w 1339516"/>
                <a:gd name="connsiteY24" fmla="*/ 320842 h 657726"/>
                <a:gd name="connsiteX0" fmla="*/ 0 w 1339516"/>
                <a:gd name="connsiteY0" fmla="*/ 320842 h 657726"/>
                <a:gd name="connsiteX1" fmla="*/ 64168 w 1339516"/>
                <a:gd name="connsiteY1" fmla="*/ 244642 h 657726"/>
                <a:gd name="connsiteX2" fmla="*/ 152400 w 1339516"/>
                <a:gd name="connsiteY2" fmla="*/ 164432 h 657726"/>
                <a:gd name="connsiteX3" fmla="*/ 280737 w 1339516"/>
                <a:gd name="connsiteY3" fmla="*/ 80211 h 657726"/>
                <a:gd name="connsiteX4" fmla="*/ 433137 w 1339516"/>
                <a:gd name="connsiteY4" fmla="*/ 28074 h 657726"/>
                <a:gd name="connsiteX5" fmla="*/ 557463 w 1339516"/>
                <a:gd name="connsiteY5" fmla="*/ 4011 h 657726"/>
                <a:gd name="connsiteX6" fmla="*/ 657726 w 1339516"/>
                <a:gd name="connsiteY6" fmla="*/ 0 h 657726"/>
                <a:gd name="connsiteX7" fmla="*/ 786063 w 1339516"/>
                <a:gd name="connsiteY7" fmla="*/ 16042 h 657726"/>
                <a:gd name="connsiteX8" fmla="*/ 906379 w 1339516"/>
                <a:gd name="connsiteY8" fmla="*/ 48126 h 657726"/>
                <a:gd name="connsiteX9" fmla="*/ 1034716 w 1339516"/>
                <a:gd name="connsiteY9" fmla="*/ 100263 h 657726"/>
                <a:gd name="connsiteX10" fmla="*/ 1159042 w 1339516"/>
                <a:gd name="connsiteY10" fmla="*/ 172453 h 657726"/>
                <a:gd name="connsiteX11" fmla="*/ 1287379 w 1339516"/>
                <a:gd name="connsiteY11" fmla="*/ 260684 h 657726"/>
                <a:gd name="connsiteX12" fmla="*/ 1339516 w 1339516"/>
                <a:gd name="connsiteY12" fmla="*/ 324853 h 657726"/>
                <a:gd name="connsiteX13" fmla="*/ 1223210 w 1339516"/>
                <a:gd name="connsiteY13" fmla="*/ 356937 h 657726"/>
                <a:gd name="connsiteX14" fmla="*/ 1086852 w 1339516"/>
                <a:gd name="connsiteY14" fmla="*/ 385011 h 657726"/>
                <a:gd name="connsiteX15" fmla="*/ 966537 w 1339516"/>
                <a:gd name="connsiteY15" fmla="*/ 425116 h 657726"/>
                <a:gd name="connsiteX16" fmla="*/ 850231 w 1339516"/>
                <a:gd name="connsiteY16" fmla="*/ 493295 h 657726"/>
                <a:gd name="connsiteX17" fmla="*/ 749506 w 1339516"/>
                <a:gd name="connsiteY17" fmla="*/ 593558 h 657726"/>
                <a:gd name="connsiteX18" fmla="*/ 709863 w 1339516"/>
                <a:gd name="connsiteY18" fmla="*/ 653716 h 657726"/>
                <a:gd name="connsiteX19" fmla="*/ 625642 w 1339516"/>
                <a:gd name="connsiteY19" fmla="*/ 657726 h 657726"/>
                <a:gd name="connsiteX20" fmla="*/ 573505 w 1339516"/>
                <a:gd name="connsiteY20" fmla="*/ 585537 h 657726"/>
                <a:gd name="connsiteX21" fmla="*/ 461210 w 1339516"/>
                <a:gd name="connsiteY21" fmla="*/ 473242 h 657726"/>
                <a:gd name="connsiteX22" fmla="*/ 256673 w 1339516"/>
                <a:gd name="connsiteY22" fmla="*/ 385011 h 657726"/>
                <a:gd name="connsiteX23" fmla="*/ 100263 w 1339516"/>
                <a:gd name="connsiteY23" fmla="*/ 352926 h 657726"/>
                <a:gd name="connsiteX24" fmla="*/ 0 w 1339516"/>
                <a:gd name="connsiteY24" fmla="*/ 320842 h 657726"/>
                <a:gd name="connsiteX0" fmla="*/ 0 w 1339516"/>
                <a:gd name="connsiteY0" fmla="*/ 320842 h 657726"/>
                <a:gd name="connsiteX1" fmla="*/ 64168 w 1339516"/>
                <a:gd name="connsiteY1" fmla="*/ 244642 h 657726"/>
                <a:gd name="connsiteX2" fmla="*/ 152400 w 1339516"/>
                <a:gd name="connsiteY2" fmla="*/ 164432 h 657726"/>
                <a:gd name="connsiteX3" fmla="*/ 280737 w 1339516"/>
                <a:gd name="connsiteY3" fmla="*/ 80211 h 657726"/>
                <a:gd name="connsiteX4" fmla="*/ 433137 w 1339516"/>
                <a:gd name="connsiteY4" fmla="*/ 28074 h 657726"/>
                <a:gd name="connsiteX5" fmla="*/ 557463 w 1339516"/>
                <a:gd name="connsiteY5" fmla="*/ 4011 h 657726"/>
                <a:gd name="connsiteX6" fmla="*/ 657726 w 1339516"/>
                <a:gd name="connsiteY6" fmla="*/ 0 h 657726"/>
                <a:gd name="connsiteX7" fmla="*/ 786063 w 1339516"/>
                <a:gd name="connsiteY7" fmla="*/ 16042 h 657726"/>
                <a:gd name="connsiteX8" fmla="*/ 906379 w 1339516"/>
                <a:gd name="connsiteY8" fmla="*/ 48126 h 657726"/>
                <a:gd name="connsiteX9" fmla="*/ 1034716 w 1339516"/>
                <a:gd name="connsiteY9" fmla="*/ 100263 h 657726"/>
                <a:gd name="connsiteX10" fmla="*/ 1159042 w 1339516"/>
                <a:gd name="connsiteY10" fmla="*/ 172453 h 657726"/>
                <a:gd name="connsiteX11" fmla="*/ 1287379 w 1339516"/>
                <a:gd name="connsiteY11" fmla="*/ 260684 h 657726"/>
                <a:gd name="connsiteX12" fmla="*/ 1339516 w 1339516"/>
                <a:gd name="connsiteY12" fmla="*/ 324853 h 657726"/>
                <a:gd name="connsiteX13" fmla="*/ 1223210 w 1339516"/>
                <a:gd name="connsiteY13" fmla="*/ 356937 h 657726"/>
                <a:gd name="connsiteX14" fmla="*/ 1086852 w 1339516"/>
                <a:gd name="connsiteY14" fmla="*/ 385011 h 657726"/>
                <a:gd name="connsiteX15" fmla="*/ 966537 w 1339516"/>
                <a:gd name="connsiteY15" fmla="*/ 425116 h 657726"/>
                <a:gd name="connsiteX16" fmla="*/ 856093 w 1339516"/>
                <a:gd name="connsiteY16" fmla="*/ 493295 h 657726"/>
                <a:gd name="connsiteX17" fmla="*/ 749506 w 1339516"/>
                <a:gd name="connsiteY17" fmla="*/ 593558 h 657726"/>
                <a:gd name="connsiteX18" fmla="*/ 709863 w 1339516"/>
                <a:gd name="connsiteY18" fmla="*/ 653716 h 657726"/>
                <a:gd name="connsiteX19" fmla="*/ 625642 w 1339516"/>
                <a:gd name="connsiteY19" fmla="*/ 657726 h 657726"/>
                <a:gd name="connsiteX20" fmla="*/ 573505 w 1339516"/>
                <a:gd name="connsiteY20" fmla="*/ 585537 h 657726"/>
                <a:gd name="connsiteX21" fmla="*/ 461210 w 1339516"/>
                <a:gd name="connsiteY21" fmla="*/ 473242 h 657726"/>
                <a:gd name="connsiteX22" fmla="*/ 256673 w 1339516"/>
                <a:gd name="connsiteY22" fmla="*/ 385011 h 657726"/>
                <a:gd name="connsiteX23" fmla="*/ 100263 w 1339516"/>
                <a:gd name="connsiteY23" fmla="*/ 352926 h 657726"/>
                <a:gd name="connsiteX24" fmla="*/ 0 w 1339516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23210 w 1540732"/>
                <a:gd name="connsiteY13" fmla="*/ 356937 h 657726"/>
                <a:gd name="connsiteX14" fmla="*/ 1086852 w 1540732"/>
                <a:gd name="connsiteY14" fmla="*/ 385011 h 657726"/>
                <a:gd name="connsiteX15" fmla="*/ 966537 w 1540732"/>
                <a:gd name="connsiteY15" fmla="*/ 425116 h 657726"/>
                <a:gd name="connsiteX16" fmla="*/ 856093 w 1540732"/>
                <a:gd name="connsiteY16" fmla="*/ 493295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45567 w 1540732"/>
                <a:gd name="connsiteY13" fmla="*/ 369065 h 657726"/>
                <a:gd name="connsiteX14" fmla="*/ 1086852 w 1540732"/>
                <a:gd name="connsiteY14" fmla="*/ 385011 h 657726"/>
                <a:gd name="connsiteX15" fmla="*/ 966537 w 1540732"/>
                <a:gd name="connsiteY15" fmla="*/ 425116 h 657726"/>
                <a:gd name="connsiteX16" fmla="*/ 856093 w 1540732"/>
                <a:gd name="connsiteY16" fmla="*/ 493295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45567 w 1540732"/>
                <a:gd name="connsiteY13" fmla="*/ 369065 h 657726"/>
                <a:gd name="connsiteX14" fmla="*/ 1090578 w 1540732"/>
                <a:gd name="connsiteY14" fmla="*/ 417352 h 657726"/>
                <a:gd name="connsiteX15" fmla="*/ 966537 w 1540732"/>
                <a:gd name="connsiteY15" fmla="*/ 425116 h 657726"/>
                <a:gd name="connsiteX16" fmla="*/ 856093 w 1540732"/>
                <a:gd name="connsiteY16" fmla="*/ 493295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45567 w 1540732"/>
                <a:gd name="connsiteY13" fmla="*/ 369065 h 657726"/>
                <a:gd name="connsiteX14" fmla="*/ 1090578 w 1540732"/>
                <a:gd name="connsiteY14" fmla="*/ 417352 h 657726"/>
                <a:gd name="connsiteX15" fmla="*/ 966537 w 1540732"/>
                <a:gd name="connsiteY15" fmla="*/ 485754 h 657726"/>
                <a:gd name="connsiteX16" fmla="*/ 856093 w 1540732"/>
                <a:gd name="connsiteY16" fmla="*/ 493295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45567 w 1540732"/>
                <a:gd name="connsiteY13" fmla="*/ 369065 h 657726"/>
                <a:gd name="connsiteX14" fmla="*/ 1090578 w 1540732"/>
                <a:gd name="connsiteY14" fmla="*/ 417352 h 657726"/>
                <a:gd name="connsiteX15" fmla="*/ 966537 w 1540732"/>
                <a:gd name="connsiteY15" fmla="*/ 485754 h 657726"/>
                <a:gd name="connsiteX16" fmla="*/ 848641 w 1540732"/>
                <a:gd name="connsiteY16" fmla="*/ 521593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540732"/>
                <a:gd name="connsiteY0" fmla="*/ 320842 h 657726"/>
                <a:gd name="connsiteX1" fmla="*/ 64168 w 1540732"/>
                <a:gd name="connsiteY1" fmla="*/ 244642 h 657726"/>
                <a:gd name="connsiteX2" fmla="*/ 152400 w 1540732"/>
                <a:gd name="connsiteY2" fmla="*/ 164432 h 657726"/>
                <a:gd name="connsiteX3" fmla="*/ 280737 w 1540732"/>
                <a:gd name="connsiteY3" fmla="*/ 80211 h 657726"/>
                <a:gd name="connsiteX4" fmla="*/ 433137 w 1540732"/>
                <a:gd name="connsiteY4" fmla="*/ 28074 h 657726"/>
                <a:gd name="connsiteX5" fmla="*/ 557463 w 1540732"/>
                <a:gd name="connsiteY5" fmla="*/ 4011 h 657726"/>
                <a:gd name="connsiteX6" fmla="*/ 657726 w 1540732"/>
                <a:gd name="connsiteY6" fmla="*/ 0 h 657726"/>
                <a:gd name="connsiteX7" fmla="*/ 786063 w 1540732"/>
                <a:gd name="connsiteY7" fmla="*/ 16042 h 657726"/>
                <a:gd name="connsiteX8" fmla="*/ 906379 w 1540732"/>
                <a:gd name="connsiteY8" fmla="*/ 48126 h 657726"/>
                <a:gd name="connsiteX9" fmla="*/ 1034716 w 1540732"/>
                <a:gd name="connsiteY9" fmla="*/ 100263 h 657726"/>
                <a:gd name="connsiteX10" fmla="*/ 1159042 w 1540732"/>
                <a:gd name="connsiteY10" fmla="*/ 172453 h 657726"/>
                <a:gd name="connsiteX11" fmla="*/ 1287379 w 1540732"/>
                <a:gd name="connsiteY11" fmla="*/ 260684 h 657726"/>
                <a:gd name="connsiteX12" fmla="*/ 1540732 w 1540732"/>
                <a:gd name="connsiteY12" fmla="*/ 324853 h 657726"/>
                <a:gd name="connsiteX13" fmla="*/ 1245567 w 1540732"/>
                <a:gd name="connsiteY13" fmla="*/ 369065 h 657726"/>
                <a:gd name="connsiteX14" fmla="*/ 1090578 w 1540732"/>
                <a:gd name="connsiteY14" fmla="*/ 417352 h 657726"/>
                <a:gd name="connsiteX15" fmla="*/ 973989 w 1540732"/>
                <a:gd name="connsiteY15" fmla="*/ 453414 h 657726"/>
                <a:gd name="connsiteX16" fmla="*/ 848641 w 1540732"/>
                <a:gd name="connsiteY16" fmla="*/ 521593 h 657726"/>
                <a:gd name="connsiteX17" fmla="*/ 749506 w 1540732"/>
                <a:gd name="connsiteY17" fmla="*/ 593558 h 657726"/>
                <a:gd name="connsiteX18" fmla="*/ 709863 w 1540732"/>
                <a:gd name="connsiteY18" fmla="*/ 653716 h 657726"/>
                <a:gd name="connsiteX19" fmla="*/ 625642 w 1540732"/>
                <a:gd name="connsiteY19" fmla="*/ 657726 h 657726"/>
                <a:gd name="connsiteX20" fmla="*/ 573505 w 1540732"/>
                <a:gd name="connsiteY20" fmla="*/ 585537 h 657726"/>
                <a:gd name="connsiteX21" fmla="*/ 461210 w 1540732"/>
                <a:gd name="connsiteY21" fmla="*/ 473242 h 657726"/>
                <a:gd name="connsiteX22" fmla="*/ 256673 w 1540732"/>
                <a:gd name="connsiteY22" fmla="*/ 385011 h 657726"/>
                <a:gd name="connsiteX23" fmla="*/ 100263 w 1540732"/>
                <a:gd name="connsiteY23" fmla="*/ 352926 h 657726"/>
                <a:gd name="connsiteX24" fmla="*/ 0 w 1540732"/>
                <a:gd name="connsiteY24" fmla="*/ 320842 h 657726"/>
                <a:gd name="connsiteX0" fmla="*/ 0 w 1741948"/>
                <a:gd name="connsiteY0" fmla="*/ 324884 h 657726"/>
                <a:gd name="connsiteX1" fmla="*/ 265384 w 1741948"/>
                <a:gd name="connsiteY1" fmla="*/ 244642 h 657726"/>
                <a:gd name="connsiteX2" fmla="*/ 353616 w 1741948"/>
                <a:gd name="connsiteY2" fmla="*/ 164432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62426 w 1741948"/>
                <a:gd name="connsiteY21" fmla="*/ 473242 h 657726"/>
                <a:gd name="connsiteX22" fmla="*/ 457889 w 1741948"/>
                <a:gd name="connsiteY22" fmla="*/ 385011 h 657726"/>
                <a:gd name="connsiteX23" fmla="*/ 301479 w 1741948"/>
                <a:gd name="connsiteY23" fmla="*/ 352926 h 657726"/>
                <a:gd name="connsiteX24" fmla="*/ 0 w 1741948"/>
                <a:gd name="connsiteY24" fmla="*/ 324884 h 657726"/>
                <a:gd name="connsiteX0" fmla="*/ 0 w 1741948"/>
                <a:gd name="connsiteY0" fmla="*/ 324884 h 657726"/>
                <a:gd name="connsiteX1" fmla="*/ 265384 w 1741948"/>
                <a:gd name="connsiteY1" fmla="*/ 244642 h 657726"/>
                <a:gd name="connsiteX2" fmla="*/ 353616 w 1741948"/>
                <a:gd name="connsiteY2" fmla="*/ 164432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62426 w 1741948"/>
                <a:gd name="connsiteY21" fmla="*/ 473242 h 657726"/>
                <a:gd name="connsiteX22" fmla="*/ 457889 w 1741948"/>
                <a:gd name="connsiteY22" fmla="*/ 385011 h 657726"/>
                <a:gd name="connsiteX23" fmla="*/ 256765 w 1741948"/>
                <a:gd name="connsiteY23" fmla="*/ 377182 h 657726"/>
                <a:gd name="connsiteX24" fmla="*/ 0 w 1741948"/>
                <a:gd name="connsiteY24" fmla="*/ 324884 h 657726"/>
                <a:gd name="connsiteX0" fmla="*/ 0 w 1741948"/>
                <a:gd name="connsiteY0" fmla="*/ 324884 h 657726"/>
                <a:gd name="connsiteX1" fmla="*/ 265384 w 1741948"/>
                <a:gd name="connsiteY1" fmla="*/ 244642 h 657726"/>
                <a:gd name="connsiteX2" fmla="*/ 353616 w 1741948"/>
                <a:gd name="connsiteY2" fmla="*/ 164432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62426 w 1741948"/>
                <a:gd name="connsiteY21" fmla="*/ 473242 h 657726"/>
                <a:gd name="connsiteX22" fmla="*/ 469068 w 1741948"/>
                <a:gd name="connsiteY22" fmla="*/ 421395 h 657726"/>
                <a:gd name="connsiteX23" fmla="*/ 256765 w 1741948"/>
                <a:gd name="connsiteY23" fmla="*/ 377182 h 657726"/>
                <a:gd name="connsiteX24" fmla="*/ 0 w 1741948"/>
                <a:gd name="connsiteY24" fmla="*/ 324884 h 657726"/>
                <a:gd name="connsiteX0" fmla="*/ 0 w 1741948"/>
                <a:gd name="connsiteY0" fmla="*/ 324884 h 657726"/>
                <a:gd name="connsiteX1" fmla="*/ 265384 w 1741948"/>
                <a:gd name="connsiteY1" fmla="*/ 244642 h 657726"/>
                <a:gd name="connsiteX2" fmla="*/ 353616 w 1741948"/>
                <a:gd name="connsiteY2" fmla="*/ 164432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58700 w 1741948"/>
                <a:gd name="connsiteY21" fmla="*/ 505583 h 657726"/>
                <a:gd name="connsiteX22" fmla="*/ 469068 w 1741948"/>
                <a:gd name="connsiteY22" fmla="*/ 421395 h 657726"/>
                <a:gd name="connsiteX23" fmla="*/ 256765 w 1741948"/>
                <a:gd name="connsiteY23" fmla="*/ 377182 h 657726"/>
                <a:gd name="connsiteX24" fmla="*/ 0 w 1741948"/>
                <a:gd name="connsiteY24" fmla="*/ 324884 h 657726"/>
                <a:gd name="connsiteX0" fmla="*/ 0 w 1741948"/>
                <a:gd name="connsiteY0" fmla="*/ 324884 h 657726"/>
                <a:gd name="connsiteX1" fmla="*/ 101430 w 1741948"/>
                <a:gd name="connsiteY1" fmla="*/ 200173 h 657726"/>
                <a:gd name="connsiteX2" fmla="*/ 353616 w 1741948"/>
                <a:gd name="connsiteY2" fmla="*/ 164432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58700 w 1741948"/>
                <a:gd name="connsiteY21" fmla="*/ 505583 h 657726"/>
                <a:gd name="connsiteX22" fmla="*/ 469068 w 1741948"/>
                <a:gd name="connsiteY22" fmla="*/ 421395 h 657726"/>
                <a:gd name="connsiteX23" fmla="*/ 256765 w 1741948"/>
                <a:gd name="connsiteY23" fmla="*/ 377182 h 657726"/>
                <a:gd name="connsiteX24" fmla="*/ 0 w 1741948"/>
                <a:gd name="connsiteY24" fmla="*/ 324884 h 657726"/>
                <a:gd name="connsiteX0" fmla="*/ 0 w 1741948"/>
                <a:gd name="connsiteY0" fmla="*/ 324884 h 657726"/>
                <a:gd name="connsiteX1" fmla="*/ 101430 w 1741948"/>
                <a:gd name="connsiteY1" fmla="*/ 200173 h 657726"/>
                <a:gd name="connsiteX2" fmla="*/ 267913 w 1741948"/>
                <a:gd name="connsiteY2" fmla="*/ 79538 h 657726"/>
                <a:gd name="connsiteX3" fmla="*/ 481953 w 1741948"/>
                <a:gd name="connsiteY3" fmla="*/ 80211 h 657726"/>
                <a:gd name="connsiteX4" fmla="*/ 634353 w 1741948"/>
                <a:gd name="connsiteY4" fmla="*/ 28074 h 657726"/>
                <a:gd name="connsiteX5" fmla="*/ 758679 w 1741948"/>
                <a:gd name="connsiteY5" fmla="*/ 4011 h 657726"/>
                <a:gd name="connsiteX6" fmla="*/ 858942 w 1741948"/>
                <a:gd name="connsiteY6" fmla="*/ 0 h 657726"/>
                <a:gd name="connsiteX7" fmla="*/ 987279 w 1741948"/>
                <a:gd name="connsiteY7" fmla="*/ 16042 h 657726"/>
                <a:gd name="connsiteX8" fmla="*/ 1107595 w 1741948"/>
                <a:gd name="connsiteY8" fmla="*/ 48126 h 657726"/>
                <a:gd name="connsiteX9" fmla="*/ 1235932 w 1741948"/>
                <a:gd name="connsiteY9" fmla="*/ 100263 h 657726"/>
                <a:gd name="connsiteX10" fmla="*/ 1360258 w 1741948"/>
                <a:gd name="connsiteY10" fmla="*/ 172453 h 657726"/>
                <a:gd name="connsiteX11" fmla="*/ 1488595 w 1741948"/>
                <a:gd name="connsiteY11" fmla="*/ 260684 h 657726"/>
                <a:gd name="connsiteX12" fmla="*/ 1741948 w 1741948"/>
                <a:gd name="connsiteY12" fmla="*/ 324853 h 657726"/>
                <a:gd name="connsiteX13" fmla="*/ 1446783 w 1741948"/>
                <a:gd name="connsiteY13" fmla="*/ 369065 h 657726"/>
                <a:gd name="connsiteX14" fmla="*/ 1291794 w 1741948"/>
                <a:gd name="connsiteY14" fmla="*/ 417352 h 657726"/>
                <a:gd name="connsiteX15" fmla="*/ 1175205 w 1741948"/>
                <a:gd name="connsiteY15" fmla="*/ 453414 h 657726"/>
                <a:gd name="connsiteX16" fmla="*/ 1049857 w 1741948"/>
                <a:gd name="connsiteY16" fmla="*/ 521593 h 657726"/>
                <a:gd name="connsiteX17" fmla="*/ 950722 w 1741948"/>
                <a:gd name="connsiteY17" fmla="*/ 593558 h 657726"/>
                <a:gd name="connsiteX18" fmla="*/ 911079 w 1741948"/>
                <a:gd name="connsiteY18" fmla="*/ 653716 h 657726"/>
                <a:gd name="connsiteX19" fmla="*/ 826858 w 1741948"/>
                <a:gd name="connsiteY19" fmla="*/ 657726 h 657726"/>
                <a:gd name="connsiteX20" fmla="*/ 774721 w 1741948"/>
                <a:gd name="connsiteY20" fmla="*/ 585537 h 657726"/>
                <a:gd name="connsiteX21" fmla="*/ 658700 w 1741948"/>
                <a:gd name="connsiteY21" fmla="*/ 505583 h 657726"/>
                <a:gd name="connsiteX22" fmla="*/ 469068 w 1741948"/>
                <a:gd name="connsiteY22" fmla="*/ 421395 h 657726"/>
                <a:gd name="connsiteX23" fmla="*/ 256765 w 1741948"/>
                <a:gd name="connsiteY23" fmla="*/ 377182 h 657726"/>
                <a:gd name="connsiteX24" fmla="*/ 0 w 1741948"/>
                <a:gd name="connsiteY24" fmla="*/ 324884 h 657726"/>
                <a:gd name="connsiteX0" fmla="*/ 0 w 1741948"/>
                <a:gd name="connsiteY0" fmla="*/ 325525 h 658367"/>
                <a:gd name="connsiteX1" fmla="*/ 101430 w 1741948"/>
                <a:gd name="connsiteY1" fmla="*/ 200814 h 658367"/>
                <a:gd name="connsiteX2" fmla="*/ 267913 w 1741948"/>
                <a:gd name="connsiteY2" fmla="*/ 80179 h 658367"/>
                <a:gd name="connsiteX3" fmla="*/ 459596 w 1741948"/>
                <a:gd name="connsiteY3" fmla="*/ 0 h 658367"/>
                <a:gd name="connsiteX4" fmla="*/ 634353 w 1741948"/>
                <a:gd name="connsiteY4" fmla="*/ 28715 h 658367"/>
                <a:gd name="connsiteX5" fmla="*/ 758679 w 1741948"/>
                <a:gd name="connsiteY5" fmla="*/ 4652 h 658367"/>
                <a:gd name="connsiteX6" fmla="*/ 858942 w 1741948"/>
                <a:gd name="connsiteY6" fmla="*/ 641 h 658367"/>
                <a:gd name="connsiteX7" fmla="*/ 987279 w 1741948"/>
                <a:gd name="connsiteY7" fmla="*/ 16683 h 658367"/>
                <a:gd name="connsiteX8" fmla="*/ 1107595 w 1741948"/>
                <a:gd name="connsiteY8" fmla="*/ 48767 h 658367"/>
                <a:gd name="connsiteX9" fmla="*/ 1235932 w 1741948"/>
                <a:gd name="connsiteY9" fmla="*/ 100904 h 658367"/>
                <a:gd name="connsiteX10" fmla="*/ 1360258 w 1741948"/>
                <a:gd name="connsiteY10" fmla="*/ 173094 h 658367"/>
                <a:gd name="connsiteX11" fmla="*/ 1488595 w 1741948"/>
                <a:gd name="connsiteY11" fmla="*/ 261325 h 658367"/>
                <a:gd name="connsiteX12" fmla="*/ 1741948 w 1741948"/>
                <a:gd name="connsiteY12" fmla="*/ 325494 h 658367"/>
                <a:gd name="connsiteX13" fmla="*/ 1446783 w 1741948"/>
                <a:gd name="connsiteY13" fmla="*/ 369706 h 658367"/>
                <a:gd name="connsiteX14" fmla="*/ 1291794 w 1741948"/>
                <a:gd name="connsiteY14" fmla="*/ 417993 h 658367"/>
                <a:gd name="connsiteX15" fmla="*/ 1175205 w 1741948"/>
                <a:gd name="connsiteY15" fmla="*/ 454055 h 658367"/>
                <a:gd name="connsiteX16" fmla="*/ 1049857 w 1741948"/>
                <a:gd name="connsiteY16" fmla="*/ 522234 h 658367"/>
                <a:gd name="connsiteX17" fmla="*/ 950722 w 1741948"/>
                <a:gd name="connsiteY17" fmla="*/ 594199 h 658367"/>
                <a:gd name="connsiteX18" fmla="*/ 911079 w 1741948"/>
                <a:gd name="connsiteY18" fmla="*/ 654357 h 658367"/>
                <a:gd name="connsiteX19" fmla="*/ 826858 w 1741948"/>
                <a:gd name="connsiteY19" fmla="*/ 658367 h 658367"/>
                <a:gd name="connsiteX20" fmla="*/ 774721 w 1741948"/>
                <a:gd name="connsiteY20" fmla="*/ 586178 h 658367"/>
                <a:gd name="connsiteX21" fmla="*/ 658700 w 1741948"/>
                <a:gd name="connsiteY21" fmla="*/ 506224 h 658367"/>
                <a:gd name="connsiteX22" fmla="*/ 469068 w 1741948"/>
                <a:gd name="connsiteY22" fmla="*/ 422036 h 658367"/>
                <a:gd name="connsiteX23" fmla="*/ 256765 w 1741948"/>
                <a:gd name="connsiteY23" fmla="*/ 377823 h 658367"/>
                <a:gd name="connsiteX24" fmla="*/ 0 w 1741948"/>
                <a:gd name="connsiteY24" fmla="*/ 325525 h 658367"/>
                <a:gd name="connsiteX0" fmla="*/ 0 w 1741948"/>
                <a:gd name="connsiteY0" fmla="*/ 325525 h 658367"/>
                <a:gd name="connsiteX1" fmla="*/ 101430 w 1741948"/>
                <a:gd name="connsiteY1" fmla="*/ 200814 h 658367"/>
                <a:gd name="connsiteX2" fmla="*/ 267913 w 1741948"/>
                <a:gd name="connsiteY2" fmla="*/ 80179 h 658367"/>
                <a:gd name="connsiteX3" fmla="*/ 459596 w 1741948"/>
                <a:gd name="connsiteY3" fmla="*/ 0 h 658367"/>
                <a:gd name="connsiteX4" fmla="*/ 634353 w 1741948"/>
                <a:gd name="connsiteY4" fmla="*/ 28715 h 658367"/>
                <a:gd name="connsiteX5" fmla="*/ 758679 w 1741948"/>
                <a:gd name="connsiteY5" fmla="*/ 4652 h 658367"/>
                <a:gd name="connsiteX6" fmla="*/ 858942 w 1741948"/>
                <a:gd name="connsiteY6" fmla="*/ 641 h 658367"/>
                <a:gd name="connsiteX7" fmla="*/ 987279 w 1741948"/>
                <a:gd name="connsiteY7" fmla="*/ 16683 h 658367"/>
                <a:gd name="connsiteX8" fmla="*/ 1107595 w 1741948"/>
                <a:gd name="connsiteY8" fmla="*/ 48767 h 658367"/>
                <a:gd name="connsiteX9" fmla="*/ 1235932 w 1741948"/>
                <a:gd name="connsiteY9" fmla="*/ 100904 h 658367"/>
                <a:gd name="connsiteX10" fmla="*/ 1360258 w 1741948"/>
                <a:gd name="connsiteY10" fmla="*/ 173094 h 658367"/>
                <a:gd name="connsiteX11" fmla="*/ 1607834 w 1741948"/>
                <a:gd name="connsiteY11" fmla="*/ 204729 h 658367"/>
                <a:gd name="connsiteX12" fmla="*/ 1741948 w 1741948"/>
                <a:gd name="connsiteY12" fmla="*/ 325494 h 658367"/>
                <a:gd name="connsiteX13" fmla="*/ 1446783 w 1741948"/>
                <a:gd name="connsiteY13" fmla="*/ 369706 h 658367"/>
                <a:gd name="connsiteX14" fmla="*/ 1291794 w 1741948"/>
                <a:gd name="connsiteY14" fmla="*/ 417993 h 658367"/>
                <a:gd name="connsiteX15" fmla="*/ 1175205 w 1741948"/>
                <a:gd name="connsiteY15" fmla="*/ 454055 h 658367"/>
                <a:gd name="connsiteX16" fmla="*/ 1049857 w 1741948"/>
                <a:gd name="connsiteY16" fmla="*/ 522234 h 658367"/>
                <a:gd name="connsiteX17" fmla="*/ 950722 w 1741948"/>
                <a:gd name="connsiteY17" fmla="*/ 594199 h 658367"/>
                <a:gd name="connsiteX18" fmla="*/ 911079 w 1741948"/>
                <a:gd name="connsiteY18" fmla="*/ 654357 h 658367"/>
                <a:gd name="connsiteX19" fmla="*/ 826858 w 1741948"/>
                <a:gd name="connsiteY19" fmla="*/ 658367 h 658367"/>
                <a:gd name="connsiteX20" fmla="*/ 774721 w 1741948"/>
                <a:gd name="connsiteY20" fmla="*/ 586178 h 658367"/>
                <a:gd name="connsiteX21" fmla="*/ 658700 w 1741948"/>
                <a:gd name="connsiteY21" fmla="*/ 506224 h 658367"/>
                <a:gd name="connsiteX22" fmla="*/ 469068 w 1741948"/>
                <a:gd name="connsiteY22" fmla="*/ 422036 h 658367"/>
                <a:gd name="connsiteX23" fmla="*/ 256765 w 1741948"/>
                <a:gd name="connsiteY23" fmla="*/ 377823 h 658367"/>
                <a:gd name="connsiteX24" fmla="*/ 0 w 1741948"/>
                <a:gd name="connsiteY24" fmla="*/ 325525 h 658367"/>
                <a:gd name="connsiteX0" fmla="*/ 0 w 1741948"/>
                <a:gd name="connsiteY0" fmla="*/ 325525 h 658367"/>
                <a:gd name="connsiteX1" fmla="*/ 101430 w 1741948"/>
                <a:gd name="connsiteY1" fmla="*/ 200814 h 658367"/>
                <a:gd name="connsiteX2" fmla="*/ 267913 w 1741948"/>
                <a:gd name="connsiteY2" fmla="*/ 80179 h 658367"/>
                <a:gd name="connsiteX3" fmla="*/ 459596 w 1741948"/>
                <a:gd name="connsiteY3" fmla="*/ 0 h 658367"/>
                <a:gd name="connsiteX4" fmla="*/ 634353 w 1741948"/>
                <a:gd name="connsiteY4" fmla="*/ 28715 h 658367"/>
                <a:gd name="connsiteX5" fmla="*/ 758679 w 1741948"/>
                <a:gd name="connsiteY5" fmla="*/ 4652 h 658367"/>
                <a:gd name="connsiteX6" fmla="*/ 858942 w 1741948"/>
                <a:gd name="connsiteY6" fmla="*/ 641 h 658367"/>
                <a:gd name="connsiteX7" fmla="*/ 987279 w 1741948"/>
                <a:gd name="connsiteY7" fmla="*/ 16683 h 658367"/>
                <a:gd name="connsiteX8" fmla="*/ 1107595 w 1741948"/>
                <a:gd name="connsiteY8" fmla="*/ 48767 h 658367"/>
                <a:gd name="connsiteX9" fmla="*/ 1235932 w 1741948"/>
                <a:gd name="connsiteY9" fmla="*/ 100904 h 658367"/>
                <a:gd name="connsiteX10" fmla="*/ 1509307 w 1741948"/>
                <a:gd name="connsiteY10" fmla="*/ 116498 h 658367"/>
                <a:gd name="connsiteX11" fmla="*/ 1607834 w 1741948"/>
                <a:gd name="connsiteY11" fmla="*/ 204729 h 658367"/>
                <a:gd name="connsiteX12" fmla="*/ 1741948 w 1741948"/>
                <a:gd name="connsiteY12" fmla="*/ 325494 h 658367"/>
                <a:gd name="connsiteX13" fmla="*/ 1446783 w 1741948"/>
                <a:gd name="connsiteY13" fmla="*/ 369706 h 658367"/>
                <a:gd name="connsiteX14" fmla="*/ 1291794 w 1741948"/>
                <a:gd name="connsiteY14" fmla="*/ 417993 h 658367"/>
                <a:gd name="connsiteX15" fmla="*/ 1175205 w 1741948"/>
                <a:gd name="connsiteY15" fmla="*/ 454055 h 658367"/>
                <a:gd name="connsiteX16" fmla="*/ 1049857 w 1741948"/>
                <a:gd name="connsiteY16" fmla="*/ 522234 h 658367"/>
                <a:gd name="connsiteX17" fmla="*/ 950722 w 1741948"/>
                <a:gd name="connsiteY17" fmla="*/ 594199 h 658367"/>
                <a:gd name="connsiteX18" fmla="*/ 911079 w 1741948"/>
                <a:gd name="connsiteY18" fmla="*/ 654357 h 658367"/>
                <a:gd name="connsiteX19" fmla="*/ 826858 w 1741948"/>
                <a:gd name="connsiteY19" fmla="*/ 658367 h 658367"/>
                <a:gd name="connsiteX20" fmla="*/ 774721 w 1741948"/>
                <a:gd name="connsiteY20" fmla="*/ 586178 h 658367"/>
                <a:gd name="connsiteX21" fmla="*/ 658700 w 1741948"/>
                <a:gd name="connsiteY21" fmla="*/ 506224 h 658367"/>
                <a:gd name="connsiteX22" fmla="*/ 469068 w 1741948"/>
                <a:gd name="connsiteY22" fmla="*/ 422036 h 658367"/>
                <a:gd name="connsiteX23" fmla="*/ 256765 w 1741948"/>
                <a:gd name="connsiteY23" fmla="*/ 377823 h 658367"/>
                <a:gd name="connsiteX24" fmla="*/ 0 w 1741948"/>
                <a:gd name="connsiteY24" fmla="*/ 325525 h 658367"/>
                <a:gd name="connsiteX0" fmla="*/ 0 w 1741948"/>
                <a:gd name="connsiteY0" fmla="*/ 325525 h 658367"/>
                <a:gd name="connsiteX1" fmla="*/ 101430 w 1741948"/>
                <a:gd name="connsiteY1" fmla="*/ 200814 h 658367"/>
                <a:gd name="connsiteX2" fmla="*/ 267913 w 1741948"/>
                <a:gd name="connsiteY2" fmla="*/ 80179 h 658367"/>
                <a:gd name="connsiteX3" fmla="*/ 459596 w 1741948"/>
                <a:gd name="connsiteY3" fmla="*/ 0 h 658367"/>
                <a:gd name="connsiteX4" fmla="*/ 634353 w 1741948"/>
                <a:gd name="connsiteY4" fmla="*/ 28715 h 658367"/>
                <a:gd name="connsiteX5" fmla="*/ 758679 w 1741948"/>
                <a:gd name="connsiteY5" fmla="*/ 4652 h 658367"/>
                <a:gd name="connsiteX6" fmla="*/ 858942 w 1741948"/>
                <a:gd name="connsiteY6" fmla="*/ 641 h 658367"/>
                <a:gd name="connsiteX7" fmla="*/ 987279 w 1741948"/>
                <a:gd name="connsiteY7" fmla="*/ 16683 h 658367"/>
                <a:gd name="connsiteX8" fmla="*/ 1107595 w 1741948"/>
                <a:gd name="connsiteY8" fmla="*/ 48767 h 658367"/>
                <a:gd name="connsiteX9" fmla="*/ 1329088 w 1741948"/>
                <a:gd name="connsiteY9" fmla="*/ 16010 h 658367"/>
                <a:gd name="connsiteX10" fmla="*/ 1509307 w 1741948"/>
                <a:gd name="connsiteY10" fmla="*/ 116498 h 658367"/>
                <a:gd name="connsiteX11" fmla="*/ 1607834 w 1741948"/>
                <a:gd name="connsiteY11" fmla="*/ 204729 h 658367"/>
                <a:gd name="connsiteX12" fmla="*/ 1741948 w 1741948"/>
                <a:gd name="connsiteY12" fmla="*/ 325494 h 658367"/>
                <a:gd name="connsiteX13" fmla="*/ 1446783 w 1741948"/>
                <a:gd name="connsiteY13" fmla="*/ 369706 h 658367"/>
                <a:gd name="connsiteX14" fmla="*/ 1291794 w 1741948"/>
                <a:gd name="connsiteY14" fmla="*/ 417993 h 658367"/>
                <a:gd name="connsiteX15" fmla="*/ 1175205 w 1741948"/>
                <a:gd name="connsiteY15" fmla="*/ 454055 h 658367"/>
                <a:gd name="connsiteX16" fmla="*/ 1049857 w 1741948"/>
                <a:gd name="connsiteY16" fmla="*/ 522234 h 658367"/>
                <a:gd name="connsiteX17" fmla="*/ 950722 w 1741948"/>
                <a:gd name="connsiteY17" fmla="*/ 594199 h 658367"/>
                <a:gd name="connsiteX18" fmla="*/ 911079 w 1741948"/>
                <a:gd name="connsiteY18" fmla="*/ 654357 h 658367"/>
                <a:gd name="connsiteX19" fmla="*/ 826858 w 1741948"/>
                <a:gd name="connsiteY19" fmla="*/ 658367 h 658367"/>
                <a:gd name="connsiteX20" fmla="*/ 774721 w 1741948"/>
                <a:gd name="connsiteY20" fmla="*/ 586178 h 658367"/>
                <a:gd name="connsiteX21" fmla="*/ 658700 w 1741948"/>
                <a:gd name="connsiteY21" fmla="*/ 506224 h 658367"/>
                <a:gd name="connsiteX22" fmla="*/ 469068 w 1741948"/>
                <a:gd name="connsiteY22" fmla="*/ 422036 h 658367"/>
                <a:gd name="connsiteX23" fmla="*/ 256765 w 1741948"/>
                <a:gd name="connsiteY23" fmla="*/ 377823 h 658367"/>
                <a:gd name="connsiteX24" fmla="*/ 0 w 1741948"/>
                <a:gd name="connsiteY24" fmla="*/ 325525 h 658367"/>
                <a:gd name="connsiteX0" fmla="*/ 0 w 1741948"/>
                <a:gd name="connsiteY0" fmla="*/ 357609 h 690451"/>
                <a:gd name="connsiteX1" fmla="*/ 101430 w 1741948"/>
                <a:gd name="connsiteY1" fmla="*/ 232898 h 690451"/>
                <a:gd name="connsiteX2" fmla="*/ 267913 w 1741948"/>
                <a:gd name="connsiteY2" fmla="*/ 112263 h 690451"/>
                <a:gd name="connsiteX3" fmla="*/ 459596 w 1741948"/>
                <a:gd name="connsiteY3" fmla="*/ 32084 h 690451"/>
                <a:gd name="connsiteX4" fmla="*/ 634353 w 1741948"/>
                <a:gd name="connsiteY4" fmla="*/ 60799 h 690451"/>
                <a:gd name="connsiteX5" fmla="*/ 758679 w 1741948"/>
                <a:gd name="connsiteY5" fmla="*/ 36736 h 690451"/>
                <a:gd name="connsiteX6" fmla="*/ 858942 w 1741948"/>
                <a:gd name="connsiteY6" fmla="*/ 32725 h 690451"/>
                <a:gd name="connsiteX7" fmla="*/ 987279 w 1741948"/>
                <a:gd name="connsiteY7" fmla="*/ 48767 h 690451"/>
                <a:gd name="connsiteX8" fmla="*/ 1148584 w 1741948"/>
                <a:gd name="connsiteY8" fmla="*/ 0 h 690451"/>
                <a:gd name="connsiteX9" fmla="*/ 1329088 w 1741948"/>
                <a:gd name="connsiteY9" fmla="*/ 48094 h 690451"/>
                <a:gd name="connsiteX10" fmla="*/ 1509307 w 1741948"/>
                <a:gd name="connsiteY10" fmla="*/ 148582 h 690451"/>
                <a:gd name="connsiteX11" fmla="*/ 1607834 w 1741948"/>
                <a:gd name="connsiteY11" fmla="*/ 236813 h 690451"/>
                <a:gd name="connsiteX12" fmla="*/ 1741948 w 1741948"/>
                <a:gd name="connsiteY12" fmla="*/ 357578 h 690451"/>
                <a:gd name="connsiteX13" fmla="*/ 1446783 w 1741948"/>
                <a:gd name="connsiteY13" fmla="*/ 401790 h 690451"/>
                <a:gd name="connsiteX14" fmla="*/ 1291794 w 1741948"/>
                <a:gd name="connsiteY14" fmla="*/ 450077 h 690451"/>
                <a:gd name="connsiteX15" fmla="*/ 1175205 w 1741948"/>
                <a:gd name="connsiteY15" fmla="*/ 486139 h 690451"/>
                <a:gd name="connsiteX16" fmla="*/ 1049857 w 1741948"/>
                <a:gd name="connsiteY16" fmla="*/ 554318 h 690451"/>
                <a:gd name="connsiteX17" fmla="*/ 950722 w 1741948"/>
                <a:gd name="connsiteY17" fmla="*/ 626283 h 690451"/>
                <a:gd name="connsiteX18" fmla="*/ 911079 w 1741948"/>
                <a:gd name="connsiteY18" fmla="*/ 686441 h 690451"/>
                <a:gd name="connsiteX19" fmla="*/ 826858 w 1741948"/>
                <a:gd name="connsiteY19" fmla="*/ 690451 h 690451"/>
                <a:gd name="connsiteX20" fmla="*/ 774721 w 1741948"/>
                <a:gd name="connsiteY20" fmla="*/ 618262 h 690451"/>
                <a:gd name="connsiteX21" fmla="*/ 658700 w 1741948"/>
                <a:gd name="connsiteY21" fmla="*/ 538308 h 690451"/>
                <a:gd name="connsiteX22" fmla="*/ 469068 w 1741948"/>
                <a:gd name="connsiteY22" fmla="*/ 454120 h 690451"/>
                <a:gd name="connsiteX23" fmla="*/ 256765 w 1741948"/>
                <a:gd name="connsiteY23" fmla="*/ 409907 h 690451"/>
                <a:gd name="connsiteX24" fmla="*/ 0 w 1741948"/>
                <a:gd name="connsiteY24" fmla="*/ 357609 h 690451"/>
                <a:gd name="connsiteX0" fmla="*/ 0 w 1741948"/>
                <a:gd name="connsiteY0" fmla="*/ 381608 h 714450"/>
                <a:gd name="connsiteX1" fmla="*/ 101430 w 1741948"/>
                <a:gd name="connsiteY1" fmla="*/ 256897 h 714450"/>
                <a:gd name="connsiteX2" fmla="*/ 267913 w 1741948"/>
                <a:gd name="connsiteY2" fmla="*/ 136262 h 714450"/>
                <a:gd name="connsiteX3" fmla="*/ 459596 w 1741948"/>
                <a:gd name="connsiteY3" fmla="*/ 56083 h 714450"/>
                <a:gd name="connsiteX4" fmla="*/ 634353 w 1741948"/>
                <a:gd name="connsiteY4" fmla="*/ 84798 h 714450"/>
                <a:gd name="connsiteX5" fmla="*/ 758679 w 1741948"/>
                <a:gd name="connsiteY5" fmla="*/ 60735 h 714450"/>
                <a:gd name="connsiteX6" fmla="*/ 858942 w 1741948"/>
                <a:gd name="connsiteY6" fmla="*/ 56724 h 714450"/>
                <a:gd name="connsiteX7" fmla="*/ 994732 w 1741948"/>
                <a:gd name="connsiteY7" fmla="*/ 0 h 714450"/>
                <a:gd name="connsiteX8" fmla="*/ 1148584 w 1741948"/>
                <a:gd name="connsiteY8" fmla="*/ 23999 h 714450"/>
                <a:gd name="connsiteX9" fmla="*/ 1329088 w 1741948"/>
                <a:gd name="connsiteY9" fmla="*/ 72093 h 714450"/>
                <a:gd name="connsiteX10" fmla="*/ 1509307 w 1741948"/>
                <a:gd name="connsiteY10" fmla="*/ 172581 h 714450"/>
                <a:gd name="connsiteX11" fmla="*/ 1607834 w 1741948"/>
                <a:gd name="connsiteY11" fmla="*/ 260812 h 714450"/>
                <a:gd name="connsiteX12" fmla="*/ 1741948 w 1741948"/>
                <a:gd name="connsiteY12" fmla="*/ 381577 h 714450"/>
                <a:gd name="connsiteX13" fmla="*/ 1446783 w 1741948"/>
                <a:gd name="connsiteY13" fmla="*/ 425789 h 714450"/>
                <a:gd name="connsiteX14" fmla="*/ 1291794 w 1741948"/>
                <a:gd name="connsiteY14" fmla="*/ 474076 h 714450"/>
                <a:gd name="connsiteX15" fmla="*/ 1175205 w 1741948"/>
                <a:gd name="connsiteY15" fmla="*/ 510138 h 714450"/>
                <a:gd name="connsiteX16" fmla="*/ 1049857 w 1741948"/>
                <a:gd name="connsiteY16" fmla="*/ 578317 h 714450"/>
                <a:gd name="connsiteX17" fmla="*/ 950722 w 1741948"/>
                <a:gd name="connsiteY17" fmla="*/ 650282 h 714450"/>
                <a:gd name="connsiteX18" fmla="*/ 911079 w 1741948"/>
                <a:gd name="connsiteY18" fmla="*/ 710440 h 714450"/>
                <a:gd name="connsiteX19" fmla="*/ 826858 w 1741948"/>
                <a:gd name="connsiteY19" fmla="*/ 714450 h 714450"/>
                <a:gd name="connsiteX20" fmla="*/ 774721 w 1741948"/>
                <a:gd name="connsiteY20" fmla="*/ 642261 h 714450"/>
                <a:gd name="connsiteX21" fmla="*/ 658700 w 1741948"/>
                <a:gd name="connsiteY21" fmla="*/ 562307 h 714450"/>
                <a:gd name="connsiteX22" fmla="*/ 469068 w 1741948"/>
                <a:gd name="connsiteY22" fmla="*/ 478119 h 714450"/>
                <a:gd name="connsiteX23" fmla="*/ 256765 w 1741948"/>
                <a:gd name="connsiteY23" fmla="*/ 433906 h 714450"/>
                <a:gd name="connsiteX24" fmla="*/ 0 w 1741948"/>
                <a:gd name="connsiteY24" fmla="*/ 381608 h 714450"/>
                <a:gd name="connsiteX0" fmla="*/ 0 w 1741948"/>
                <a:gd name="connsiteY0" fmla="*/ 397650 h 730492"/>
                <a:gd name="connsiteX1" fmla="*/ 101430 w 1741948"/>
                <a:gd name="connsiteY1" fmla="*/ 272939 h 730492"/>
                <a:gd name="connsiteX2" fmla="*/ 267913 w 1741948"/>
                <a:gd name="connsiteY2" fmla="*/ 152304 h 730492"/>
                <a:gd name="connsiteX3" fmla="*/ 459596 w 1741948"/>
                <a:gd name="connsiteY3" fmla="*/ 72125 h 730492"/>
                <a:gd name="connsiteX4" fmla="*/ 634353 w 1741948"/>
                <a:gd name="connsiteY4" fmla="*/ 100840 h 730492"/>
                <a:gd name="connsiteX5" fmla="*/ 758679 w 1741948"/>
                <a:gd name="connsiteY5" fmla="*/ 76777 h 730492"/>
                <a:gd name="connsiteX6" fmla="*/ 858942 w 1741948"/>
                <a:gd name="connsiteY6" fmla="*/ 0 h 730492"/>
                <a:gd name="connsiteX7" fmla="*/ 994732 w 1741948"/>
                <a:gd name="connsiteY7" fmla="*/ 16042 h 730492"/>
                <a:gd name="connsiteX8" fmla="*/ 1148584 w 1741948"/>
                <a:gd name="connsiteY8" fmla="*/ 40041 h 730492"/>
                <a:gd name="connsiteX9" fmla="*/ 1329088 w 1741948"/>
                <a:gd name="connsiteY9" fmla="*/ 88135 h 730492"/>
                <a:gd name="connsiteX10" fmla="*/ 1509307 w 1741948"/>
                <a:gd name="connsiteY10" fmla="*/ 188623 h 730492"/>
                <a:gd name="connsiteX11" fmla="*/ 1607834 w 1741948"/>
                <a:gd name="connsiteY11" fmla="*/ 276854 h 730492"/>
                <a:gd name="connsiteX12" fmla="*/ 1741948 w 1741948"/>
                <a:gd name="connsiteY12" fmla="*/ 397619 h 730492"/>
                <a:gd name="connsiteX13" fmla="*/ 1446783 w 1741948"/>
                <a:gd name="connsiteY13" fmla="*/ 441831 h 730492"/>
                <a:gd name="connsiteX14" fmla="*/ 1291794 w 1741948"/>
                <a:gd name="connsiteY14" fmla="*/ 490118 h 730492"/>
                <a:gd name="connsiteX15" fmla="*/ 1175205 w 1741948"/>
                <a:gd name="connsiteY15" fmla="*/ 526180 h 730492"/>
                <a:gd name="connsiteX16" fmla="*/ 1049857 w 1741948"/>
                <a:gd name="connsiteY16" fmla="*/ 594359 h 730492"/>
                <a:gd name="connsiteX17" fmla="*/ 950722 w 1741948"/>
                <a:gd name="connsiteY17" fmla="*/ 666324 h 730492"/>
                <a:gd name="connsiteX18" fmla="*/ 911079 w 1741948"/>
                <a:gd name="connsiteY18" fmla="*/ 726482 h 730492"/>
                <a:gd name="connsiteX19" fmla="*/ 826858 w 1741948"/>
                <a:gd name="connsiteY19" fmla="*/ 730492 h 730492"/>
                <a:gd name="connsiteX20" fmla="*/ 774721 w 1741948"/>
                <a:gd name="connsiteY20" fmla="*/ 658303 h 730492"/>
                <a:gd name="connsiteX21" fmla="*/ 658700 w 1741948"/>
                <a:gd name="connsiteY21" fmla="*/ 578349 h 730492"/>
                <a:gd name="connsiteX22" fmla="*/ 469068 w 1741948"/>
                <a:gd name="connsiteY22" fmla="*/ 494161 h 730492"/>
                <a:gd name="connsiteX23" fmla="*/ 256765 w 1741948"/>
                <a:gd name="connsiteY23" fmla="*/ 449948 h 730492"/>
                <a:gd name="connsiteX24" fmla="*/ 0 w 1741948"/>
                <a:gd name="connsiteY24" fmla="*/ 397650 h 730492"/>
                <a:gd name="connsiteX0" fmla="*/ 0 w 1741948"/>
                <a:gd name="connsiteY0" fmla="*/ 397650 h 730492"/>
                <a:gd name="connsiteX1" fmla="*/ 101430 w 1741948"/>
                <a:gd name="connsiteY1" fmla="*/ 272939 h 730492"/>
                <a:gd name="connsiteX2" fmla="*/ 267913 w 1741948"/>
                <a:gd name="connsiteY2" fmla="*/ 152304 h 730492"/>
                <a:gd name="connsiteX3" fmla="*/ 459596 w 1741948"/>
                <a:gd name="connsiteY3" fmla="*/ 72125 h 730492"/>
                <a:gd name="connsiteX4" fmla="*/ 619448 w 1741948"/>
                <a:gd name="connsiteY4" fmla="*/ 11903 h 730492"/>
                <a:gd name="connsiteX5" fmla="*/ 758679 w 1741948"/>
                <a:gd name="connsiteY5" fmla="*/ 76777 h 730492"/>
                <a:gd name="connsiteX6" fmla="*/ 858942 w 1741948"/>
                <a:gd name="connsiteY6" fmla="*/ 0 h 730492"/>
                <a:gd name="connsiteX7" fmla="*/ 994732 w 1741948"/>
                <a:gd name="connsiteY7" fmla="*/ 16042 h 730492"/>
                <a:gd name="connsiteX8" fmla="*/ 1148584 w 1741948"/>
                <a:gd name="connsiteY8" fmla="*/ 40041 h 730492"/>
                <a:gd name="connsiteX9" fmla="*/ 1329088 w 1741948"/>
                <a:gd name="connsiteY9" fmla="*/ 88135 h 730492"/>
                <a:gd name="connsiteX10" fmla="*/ 1509307 w 1741948"/>
                <a:gd name="connsiteY10" fmla="*/ 188623 h 730492"/>
                <a:gd name="connsiteX11" fmla="*/ 1607834 w 1741948"/>
                <a:gd name="connsiteY11" fmla="*/ 276854 h 730492"/>
                <a:gd name="connsiteX12" fmla="*/ 1741948 w 1741948"/>
                <a:gd name="connsiteY12" fmla="*/ 397619 h 730492"/>
                <a:gd name="connsiteX13" fmla="*/ 1446783 w 1741948"/>
                <a:gd name="connsiteY13" fmla="*/ 441831 h 730492"/>
                <a:gd name="connsiteX14" fmla="*/ 1291794 w 1741948"/>
                <a:gd name="connsiteY14" fmla="*/ 490118 h 730492"/>
                <a:gd name="connsiteX15" fmla="*/ 1175205 w 1741948"/>
                <a:gd name="connsiteY15" fmla="*/ 526180 h 730492"/>
                <a:gd name="connsiteX16" fmla="*/ 1049857 w 1741948"/>
                <a:gd name="connsiteY16" fmla="*/ 594359 h 730492"/>
                <a:gd name="connsiteX17" fmla="*/ 950722 w 1741948"/>
                <a:gd name="connsiteY17" fmla="*/ 666324 h 730492"/>
                <a:gd name="connsiteX18" fmla="*/ 911079 w 1741948"/>
                <a:gd name="connsiteY18" fmla="*/ 726482 h 730492"/>
                <a:gd name="connsiteX19" fmla="*/ 826858 w 1741948"/>
                <a:gd name="connsiteY19" fmla="*/ 730492 h 730492"/>
                <a:gd name="connsiteX20" fmla="*/ 774721 w 1741948"/>
                <a:gd name="connsiteY20" fmla="*/ 658303 h 730492"/>
                <a:gd name="connsiteX21" fmla="*/ 658700 w 1741948"/>
                <a:gd name="connsiteY21" fmla="*/ 578349 h 730492"/>
                <a:gd name="connsiteX22" fmla="*/ 469068 w 1741948"/>
                <a:gd name="connsiteY22" fmla="*/ 494161 h 730492"/>
                <a:gd name="connsiteX23" fmla="*/ 256765 w 1741948"/>
                <a:gd name="connsiteY23" fmla="*/ 449948 h 730492"/>
                <a:gd name="connsiteX24" fmla="*/ 0 w 1741948"/>
                <a:gd name="connsiteY24" fmla="*/ 397650 h 730492"/>
                <a:gd name="connsiteX0" fmla="*/ 0 w 1741948"/>
                <a:gd name="connsiteY0" fmla="*/ 401724 h 734566"/>
                <a:gd name="connsiteX1" fmla="*/ 101430 w 1741948"/>
                <a:gd name="connsiteY1" fmla="*/ 277013 h 734566"/>
                <a:gd name="connsiteX2" fmla="*/ 267913 w 1741948"/>
                <a:gd name="connsiteY2" fmla="*/ 156378 h 734566"/>
                <a:gd name="connsiteX3" fmla="*/ 459596 w 1741948"/>
                <a:gd name="connsiteY3" fmla="*/ 76199 h 734566"/>
                <a:gd name="connsiteX4" fmla="*/ 619448 w 1741948"/>
                <a:gd name="connsiteY4" fmla="*/ 15977 h 734566"/>
                <a:gd name="connsiteX5" fmla="*/ 754953 w 1741948"/>
                <a:gd name="connsiteY5" fmla="*/ 0 h 734566"/>
                <a:gd name="connsiteX6" fmla="*/ 858942 w 1741948"/>
                <a:gd name="connsiteY6" fmla="*/ 4074 h 734566"/>
                <a:gd name="connsiteX7" fmla="*/ 994732 w 1741948"/>
                <a:gd name="connsiteY7" fmla="*/ 20116 h 734566"/>
                <a:gd name="connsiteX8" fmla="*/ 1148584 w 1741948"/>
                <a:gd name="connsiteY8" fmla="*/ 44115 h 734566"/>
                <a:gd name="connsiteX9" fmla="*/ 1329088 w 1741948"/>
                <a:gd name="connsiteY9" fmla="*/ 92209 h 734566"/>
                <a:gd name="connsiteX10" fmla="*/ 1509307 w 1741948"/>
                <a:gd name="connsiteY10" fmla="*/ 192697 h 734566"/>
                <a:gd name="connsiteX11" fmla="*/ 1607834 w 1741948"/>
                <a:gd name="connsiteY11" fmla="*/ 280928 h 734566"/>
                <a:gd name="connsiteX12" fmla="*/ 1741948 w 1741948"/>
                <a:gd name="connsiteY12" fmla="*/ 401693 h 734566"/>
                <a:gd name="connsiteX13" fmla="*/ 1446783 w 1741948"/>
                <a:gd name="connsiteY13" fmla="*/ 445905 h 734566"/>
                <a:gd name="connsiteX14" fmla="*/ 1291794 w 1741948"/>
                <a:gd name="connsiteY14" fmla="*/ 494192 h 734566"/>
                <a:gd name="connsiteX15" fmla="*/ 1175205 w 1741948"/>
                <a:gd name="connsiteY15" fmla="*/ 530254 h 734566"/>
                <a:gd name="connsiteX16" fmla="*/ 1049857 w 1741948"/>
                <a:gd name="connsiteY16" fmla="*/ 598433 h 734566"/>
                <a:gd name="connsiteX17" fmla="*/ 950722 w 1741948"/>
                <a:gd name="connsiteY17" fmla="*/ 670398 h 734566"/>
                <a:gd name="connsiteX18" fmla="*/ 911079 w 1741948"/>
                <a:gd name="connsiteY18" fmla="*/ 730556 h 734566"/>
                <a:gd name="connsiteX19" fmla="*/ 826858 w 1741948"/>
                <a:gd name="connsiteY19" fmla="*/ 734566 h 734566"/>
                <a:gd name="connsiteX20" fmla="*/ 774721 w 1741948"/>
                <a:gd name="connsiteY20" fmla="*/ 662377 h 734566"/>
                <a:gd name="connsiteX21" fmla="*/ 658700 w 1741948"/>
                <a:gd name="connsiteY21" fmla="*/ 582423 h 734566"/>
                <a:gd name="connsiteX22" fmla="*/ 469068 w 1741948"/>
                <a:gd name="connsiteY22" fmla="*/ 498235 h 734566"/>
                <a:gd name="connsiteX23" fmla="*/ 256765 w 1741948"/>
                <a:gd name="connsiteY23" fmla="*/ 454022 h 734566"/>
                <a:gd name="connsiteX24" fmla="*/ 0 w 1741948"/>
                <a:gd name="connsiteY24" fmla="*/ 401724 h 734566"/>
                <a:gd name="connsiteX0" fmla="*/ 0 w 1741948"/>
                <a:gd name="connsiteY0" fmla="*/ 401724 h 734566"/>
                <a:gd name="connsiteX1" fmla="*/ 101430 w 1741948"/>
                <a:gd name="connsiteY1" fmla="*/ 277013 h 734566"/>
                <a:gd name="connsiteX2" fmla="*/ 267913 w 1741948"/>
                <a:gd name="connsiteY2" fmla="*/ 156378 h 734566"/>
                <a:gd name="connsiteX3" fmla="*/ 429786 w 1741948"/>
                <a:gd name="connsiteY3" fmla="*/ 64072 h 734566"/>
                <a:gd name="connsiteX4" fmla="*/ 619448 w 1741948"/>
                <a:gd name="connsiteY4" fmla="*/ 15977 h 734566"/>
                <a:gd name="connsiteX5" fmla="*/ 754953 w 1741948"/>
                <a:gd name="connsiteY5" fmla="*/ 0 h 734566"/>
                <a:gd name="connsiteX6" fmla="*/ 858942 w 1741948"/>
                <a:gd name="connsiteY6" fmla="*/ 4074 h 734566"/>
                <a:gd name="connsiteX7" fmla="*/ 994732 w 1741948"/>
                <a:gd name="connsiteY7" fmla="*/ 20116 h 734566"/>
                <a:gd name="connsiteX8" fmla="*/ 1148584 w 1741948"/>
                <a:gd name="connsiteY8" fmla="*/ 44115 h 734566"/>
                <a:gd name="connsiteX9" fmla="*/ 1329088 w 1741948"/>
                <a:gd name="connsiteY9" fmla="*/ 92209 h 734566"/>
                <a:gd name="connsiteX10" fmla="*/ 1509307 w 1741948"/>
                <a:gd name="connsiteY10" fmla="*/ 192697 h 734566"/>
                <a:gd name="connsiteX11" fmla="*/ 1607834 w 1741948"/>
                <a:gd name="connsiteY11" fmla="*/ 280928 h 734566"/>
                <a:gd name="connsiteX12" fmla="*/ 1741948 w 1741948"/>
                <a:gd name="connsiteY12" fmla="*/ 401693 h 734566"/>
                <a:gd name="connsiteX13" fmla="*/ 1446783 w 1741948"/>
                <a:gd name="connsiteY13" fmla="*/ 445905 h 734566"/>
                <a:gd name="connsiteX14" fmla="*/ 1291794 w 1741948"/>
                <a:gd name="connsiteY14" fmla="*/ 494192 h 734566"/>
                <a:gd name="connsiteX15" fmla="*/ 1175205 w 1741948"/>
                <a:gd name="connsiteY15" fmla="*/ 530254 h 734566"/>
                <a:gd name="connsiteX16" fmla="*/ 1049857 w 1741948"/>
                <a:gd name="connsiteY16" fmla="*/ 598433 h 734566"/>
                <a:gd name="connsiteX17" fmla="*/ 950722 w 1741948"/>
                <a:gd name="connsiteY17" fmla="*/ 670398 h 734566"/>
                <a:gd name="connsiteX18" fmla="*/ 911079 w 1741948"/>
                <a:gd name="connsiteY18" fmla="*/ 730556 h 734566"/>
                <a:gd name="connsiteX19" fmla="*/ 826858 w 1741948"/>
                <a:gd name="connsiteY19" fmla="*/ 734566 h 734566"/>
                <a:gd name="connsiteX20" fmla="*/ 774721 w 1741948"/>
                <a:gd name="connsiteY20" fmla="*/ 662377 h 734566"/>
                <a:gd name="connsiteX21" fmla="*/ 658700 w 1741948"/>
                <a:gd name="connsiteY21" fmla="*/ 582423 h 734566"/>
                <a:gd name="connsiteX22" fmla="*/ 469068 w 1741948"/>
                <a:gd name="connsiteY22" fmla="*/ 498235 h 734566"/>
                <a:gd name="connsiteX23" fmla="*/ 256765 w 1741948"/>
                <a:gd name="connsiteY23" fmla="*/ 454022 h 734566"/>
                <a:gd name="connsiteX24" fmla="*/ 0 w 1741948"/>
                <a:gd name="connsiteY24" fmla="*/ 401724 h 7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1948" h="734566">
                  <a:moveTo>
                    <a:pt x="0" y="401724"/>
                  </a:moveTo>
                  <a:lnTo>
                    <a:pt x="101430" y="277013"/>
                  </a:lnTo>
                  <a:lnTo>
                    <a:pt x="267913" y="156378"/>
                  </a:lnTo>
                  <a:lnTo>
                    <a:pt x="429786" y="64072"/>
                  </a:lnTo>
                  <a:lnTo>
                    <a:pt x="619448" y="15977"/>
                  </a:lnTo>
                  <a:lnTo>
                    <a:pt x="754953" y="0"/>
                  </a:lnTo>
                  <a:lnTo>
                    <a:pt x="858942" y="4074"/>
                  </a:lnTo>
                  <a:lnTo>
                    <a:pt x="994732" y="20116"/>
                  </a:lnTo>
                  <a:lnTo>
                    <a:pt x="1148584" y="44115"/>
                  </a:lnTo>
                  <a:lnTo>
                    <a:pt x="1329088" y="92209"/>
                  </a:lnTo>
                  <a:lnTo>
                    <a:pt x="1509307" y="192697"/>
                  </a:lnTo>
                  <a:lnTo>
                    <a:pt x="1607834" y="280928"/>
                  </a:lnTo>
                  <a:lnTo>
                    <a:pt x="1741948" y="401693"/>
                  </a:lnTo>
                  <a:lnTo>
                    <a:pt x="1446783" y="445905"/>
                  </a:lnTo>
                  <a:lnTo>
                    <a:pt x="1291794" y="494192"/>
                  </a:lnTo>
                  <a:lnTo>
                    <a:pt x="1175205" y="530254"/>
                  </a:lnTo>
                  <a:lnTo>
                    <a:pt x="1049857" y="598433"/>
                  </a:lnTo>
                  <a:lnTo>
                    <a:pt x="950722" y="670398"/>
                  </a:lnTo>
                  <a:lnTo>
                    <a:pt x="911079" y="730556"/>
                  </a:lnTo>
                  <a:lnTo>
                    <a:pt x="826858" y="734566"/>
                  </a:lnTo>
                  <a:lnTo>
                    <a:pt x="774721" y="662377"/>
                  </a:lnTo>
                  <a:lnTo>
                    <a:pt x="658700" y="582423"/>
                  </a:lnTo>
                  <a:lnTo>
                    <a:pt x="469068" y="498235"/>
                  </a:lnTo>
                  <a:lnTo>
                    <a:pt x="256765" y="454022"/>
                  </a:lnTo>
                  <a:lnTo>
                    <a:pt x="0" y="401724"/>
                  </a:lnTo>
                  <a:close/>
                </a:path>
              </a:pathLst>
            </a:custGeom>
            <a:noFill/>
            <a:ln>
              <a:solidFill>
                <a:srgbClr val="1C1B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C4AB852-A30A-220D-4E34-65EEE553F688}"/>
                </a:ext>
              </a:extLst>
            </p:cNvPr>
            <p:cNvCxnSpPr/>
            <p:nvPr/>
          </p:nvCxnSpPr>
          <p:spPr>
            <a:xfrm>
              <a:off x="7707191" y="4670439"/>
              <a:ext cx="2937091" cy="0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EA2FEF9A-2B78-D286-78B6-C76D7B44F98E}"/>
                </a:ext>
              </a:extLst>
            </p:cNvPr>
            <p:cNvSpPr/>
            <p:nvPr/>
          </p:nvSpPr>
          <p:spPr>
            <a:xfrm>
              <a:off x="9111123" y="5983929"/>
              <a:ext cx="123171" cy="339437"/>
            </a:xfrm>
            <a:prstGeom prst="rect">
              <a:avLst/>
            </a:prstGeom>
            <a:pattFill prst="dkHorz">
              <a:fgClr>
                <a:schemeClr val="tx1"/>
              </a:fgClr>
              <a:bgClr>
                <a:srgbClr val="C9FFFF"/>
              </a:bgClr>
            </a:patt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6" name="TextBox 1025">
              <a:extLst>
                <a:ext uri="{FF2B5EF4-FFF2-40B4-BE49-F238E27FC236}">
                  <a16:creationId xmlns:a16="http://schemas.microsoft.com/office/drawing/2014/main" id="{49ADF163-9288-D01B-8DEC-E4847EC67DC5}"/>
                </a:ext>
              </a:extLst>
            </p:cNvPr>
            <p:cNvSpPr txBox="1"/>
            <p:nvPr/>
          </p:nvSpPr>
          <p:spPr>
            <a:xfrm>
              <a:off x="9512150" y="4920370"/>
              <a:ext cx="10773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Cone of depression</a:t>
              </a:r>
            </a:p>
          </p:txBody>
        </p:sp>
        <p:cxnSp>
          <p:nvCxnSpPr>
            <p:cNvPr id="1027" name="Straight Connector 1026">
              <a:extLst>
                <a:ext uri="{FF2B5EF4-FFF2-40B4-BE49-F238E27FC236}">
                  <a16:creationId xmlns:a16="http://schemas.microsoft.com/office/drawing/2014/main" id="{38B96E63-CCE1-77F4-2112-36A28371D023}"/>
                </a:ext>
              </a:extLst>
            </p:cNvPr>
            <p:cNvCxnSpPr>
              <a:cxnSpLocks/>
            </p:cNvCxnSpPr>
            <p:nvPr/>
          </p:nvCxnSpPr>
          <p:spPr>
            <a:xfrm>
              <a:off x="9501762" y="4966210"/>
              <a:ext cx="226230" cy="1700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814D381B-17FB-5203-96C5-5687FE5204F0}"/>
                </a:ext>
              </a:extLst>
            </p:cNvPr>
            <p:cNvSpPr txBox="1"/>
            <p:nvPr/>
          </p:nvSpPr>
          <p:spPr>
            <a:xfrm>
              <a:off x="7614163" y="6261295"/>
              <a:ext cx="1304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Confining bed</a:t>
              </a:r>
            </a:p>
          </p:txBody>
        </p:sp>
        <p:sp>
          <p:nvSpPr>
            <p:cNvPr id="1029" name="TextBox 1028">
              <a:extLst>
                <a:ext uri="{FF2B5EF4-FFF2-40B4-BE49-F238E27FC236}">
                  <a16:creationId xmlns:a16="http://schemas.microsoft.com/office/drawing/2014/main" id="{50FFA57E-6DC6-766C-03A1-994B59DDADE5}"/>
                </a:ext>
              </a:extLst>
            </p:cNvPr>
            <p:cNvSpPr txBox="1"/>
            <p:nvPr/>
          </p:nvSpPr>
          <p:spPr>
            <a:xfrm>
              <a:off x="7527074" y="5719354"/>
              <a:ext cx="1304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Confined aquifer</a:t>
              </a:r>
            </a:p>
          </p:txBody>
        </p: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9D805CF9-32F5-634C-F7D5-ADF491C57A8E}"/>
                </a:ext>
              </a:extLst>
            </p:cNvPr>
            <p:cNvSpPr txBox="1"/>
            <p:nvPr/>
          </p:nvSpPr>
          <p:spPr>
            <a:xfrm>
              <a:off x="7614163" y="5331366"/>
              <a:ext cx="13042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Confining bed</a:t>
              </a:r>
            </a:p>
          </p:txBody>
        </p: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id="{B401C696-8513-4B35-AB79-6DEB117619DD}"/>
                </a:ext>
              </a:extLst>
            </p:cNvPr>
            <p:cNvCxnSpPr/>
            <p:nvPr/>
          </p:nvCxnSpPr>
          <p:spPr>
            <a:xfrm>
              <a:off x="8212788" y="4015119"/>
              <a:ext cx="1920240" cy="0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>
              <a:extLst>
                <a:ext uri="{FF2B5EF4-FFF2-40B4-BE49-F238E27FC236}">
                  <a16:creationId xmlns:a16="http://schemas.microsoft.com/office/drawing/2014/main" id="{F7D497B0-21CC-38E0-BEA1-29E81AD9C2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91582" y="3996398"/>
              <a:ext cx="547753" cy="679121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3507F985-EBBD-F14A-CA12-835DC067A675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759" y="4019027"/>
              <a:ext cx="484885" cy="656492"/>
            </a:xfrm>
            <a:prstGeom prst="line">
              <a:avLst/>
            </a:prstGeom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26B3CC98-0DE9-AA0A-12AE-6E364C6FF4F0}"/>
                </a:ext>
              </a:extLst>
            </p:cNvPr>
            <p:cNvSpPr txBox="1"/>
            <p:nvPr/>
          </p:nvSpPr>
          <p:spPr>
            <a:xfrm>
              <a:off x="5775075" y="4713786"/>
              <a:ext cx="19889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Potentiometric surface</a:t>
              </a:r>
            </a:p>
          </p:txBody>
        </p: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C98562CB-7692-3669-F465-C149DE5ABD13}"/>
                </a:ext>
              </a:extLst>
            </p:cNvPr>
            <p:cNvSpPr txBox="1"/>
            <p:nvPr/>
          </p:nvSpPr>
          <p:spPr>
            <a:xfrm>
              <a:off x="6752521" y="4098564"/>
              <a:ext cx="11598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Land surface</a:t>
              </a:r>
            </a:p>
          </p:txBody>
        </p:sp>
        <p:cxnSp>
          <p:nvCxnSpPr>
            <p:cNvPr id="1048" name="Straight Connector 1047">
              <a:extLst>
                <a:ext uri="{FF2B5EF4-FFF2-40B4-BE49-F238E27FC236}">
                  <a16:creationId xmlns:a16="http://schemas.microsoft.com/office/drawing/2014/main" id="{37D1238C-FF82-B719-6AEE-467BEE0544AF}"/>
                </a:ext>
              </a:extLst>
            </p:cNvPr>
            <p:cNvCxnSpPr>
              <a:cxnSpLocks/>
              <a:endCxn id="1051" idx="1"/>
            </p:cNvCxnSpPr>
            <p:nvPr/>
          </p:nvCxnSpPr>
          <p:spPr>
            <a:xfrm flipV="1">
              <a:off x="9961879" y="3955786"/>
              <a:ext cx="561054" cy="24206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TextBox 1050">
              <a:extLst>
                <a:ext uri="{FF2B5EF4-FFF2-40B4-BE49-F238E27FC236}">
                  <a16:creationId xmlns:a16="http://schemas.microsoft.com/office/drawing/2014/main" id="{78DD7ED1-3B22-8BD7-9C05-9F3E431C11B3}"/>
                </a:ext>
              </a:extLst>
            </p:cNvPr>
            <p:cNvSpPr txBox="1"/>
            <p:nvPr/>
          </p:nvSpPr>
          <p:spPr>
            <a:xfrm>
              <a:off x="10522933" y="3694176"/>
              <a:ext cx="11950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Lateral extent of cone</a:t>
              </a:r>
            </a:p>
          </p:txBody>
        </p:sp>
        <p:cxnSp>
          <p:nvCxnSpPr>
            <p:cNvPr id="1052" name="Straight Connector 1051">
              <a:extLst>
                <a:ext uri="{FF2B5EF4-FFF2-40B4-BE49-F238E27FC236}">
                  <a16:creationId xmlns:a16="http://schemas.microsoft.com/office/drawing/2014/main" id="{941AA5DA-457C-16F6-9706-2849040CAA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53479" y="4680934"/>
              <a:ext cx="341060" cy="15219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4" name="Straight Connector 1053">
              <a:extLst>
                <a:ext uri="{FF2B5EF4-FFF2-40B4-BE49-F238E27FC236}">
                  <a16:creationId xmlns:a16="http://schemas.microsoft.com/office/drawing/2014/main" id="{E24222CF-39CD-8160-F8E3-1F6ADAA995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9031" y="4131425"/>
              <a:ext cx="363181" cy="971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C61BAF6-6E46-1598-0B0F-B6EED5D8624D}"/>
                </a:ext>
              </a:extLst>
            </p:cNvPr>
            <p:cNvCxnSpPr/>
            <p:nvPr/>
          </p:nvCxnSpPr>
          <p:spPr>
            <a:xfrm>
              <a:off x="7701742" y="6534341"/>
              <a:ext cx="293709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8BF5369-4343-CDE8-0BA8-2F9EE8F82539}"/>
                </a:ext>
              </a:extLst>
            </p:cNvPr>
            <p:cNvCxnSpPr>
              <a:cxnSpLocks/>
            </p:cNvCxnSpPr>
            <p:nvPr/>
          </p:nvCxnSpPr>
          <p:spPr>
            <a:xfrm>
              <a:off x="10638833" y="4592614"/>
              <a:ext cx="0" cy="194121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94287A2-02C6-41F8-562B-A1D8492D542D}"/>
                </a:ext>
              </a:extLst>
            </p:cNvPr>
            <p:cNvCxnSpPr>
              <a:cxnSpLocks/>
            </p:cNvCxnSpPr>
            <p:nvPr/>
          </p:nvCxnSpPr>
          <p:spPr>
            <a:xfrm>
              <a:off x="7711187" y="4585827"/>
              <a:ext cx="0" cy="194121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181DF8A-167B-7A4A-CF77-295A639ABA15}"/>
              </a:ext>
            </a:extLst>
          </p:cNvPr>
          <p:cNvSpPr txBox="1"/>
          <p:nvPr/>
        </p:nvSpPr>
        <p:spPr>
          <a:xfrm>
            <a:off x="454122" y="1299784"/>
            <a:ext cx="3950120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Unconfined:   S = S</a:t>
            </a:r>
            <a:r>
              <a:rPr lang="en-US" sz="19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 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endParaRPr lang="en-US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S ~ S</a:t>
            </a:r>
            <a:r>
              <a:rPr lang="en-US" sz="19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= 0.01 to 0.4</a:t>
            </a:r>
            <a:endParaRPr lang="en-US" sz="19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57845B-4C00-5D46-E1D4-F0FB24222335}"/>
              </a:ext>
            </a:extLst>
          </p:cNvPr>
          <p:cNvSpPr txBox="1"/>
          <p:nvPr/>
        </p:nvSpPr>
        <p:spPr>
          <a:xfrm>
            <a:off x="6215983" y="1299784"/>
            <a:ext cx="3712876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Confined: S = S</a:t>
            </a:r>
            <a:r>
              <a:rPr lang="en-US" sz="19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 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</a:p>
          <a:p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S = 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b="1" dirty="0" err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= 10</a:t>
            </a:r>
            <a:r>
              <a:rPr lang="en-US" sz="19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-6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 to 10</a:t>
            </a:r>
            <a:r>
              <a:rPr lang="en-US" sz="19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137E95D-5AFB-4613-213A-DF39B2C27F2E}"/>
              </a:ext>
            </a:extLst>
          </p:cNvPr>
          <p:cNvCxnSpPr/>
          <p:nvPr/>
        </p:nvCxnSpPr>
        <p:spPr>
          <a:xfrm flipV="1">
            <a:off x="3213953" y="1335117"/>
            <a:ext cx="289249" cy="2933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073A54E-F9BA-291B-3441-0CDFD491C718}"/>
              </a:ext>
            </a:extLst>
          </p:cNvPr>
          <p:cNvSpPr txBox="1"/>
          <p:nvPr/>
        </p:nvSpPr>
        <p:spPr>
          <a:xfrm>
            <a:off x="3434720" y="1103279"/>
            <a:ext cx="619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small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A0E6A18-6394-4F89-7308-9849BC0E8FA4}"/>
              </a:ext>
            </a:extLst>
          </p:cNvPr>
          <p:cNvCxnSpPr/>
          <p:nvPr/>
        </p:nvCxnSpPr>
        <p:spPr>
          <a:xfrm flipV="1">
            <a:off x="7950086" y="1329484"/>
            <a:ext cx="289249" cy="2933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D3B82B7-CB38-1D0C-7287-33F37286A45C}"/>
              </a:ext>
            </a:extLst>
          </p:cNvPr>
          <p:cNvSpPr txBox="1"/>
          <p:nvPr/>
        </p:nvSpPr>
        <p:spPr>
          <a:xfrm>
            <a:off x="8170853" y="1097646"/>
            <a:ext cx="507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87059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780BF2-4C93-F9BF-9E91-3990EBF6A2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247"/>
          <a:stretch/>
        </p:blipFill>
        <p:spPr>
          <a:xfrm>
            <a:off x="205246" y="3650905"/>
            <a:ext cx="7132320" cy="24967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AE439-A3DB-AB66-CB6D-22DADF3D6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Storativity – Typical Estimates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921E92-1D87-C804-7D5F-DD4332039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963" y="1324217"/>
            <a:ext cx="4610100" cy="48234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3D9491-E7B3-3FE8-688C-30929DB62FA5}"/>
              </a:ext>
            </a:extLst>
          </p:cNvPr>
          <p:cNvSpPr txBox="1"/>
          <p:nvPr/>
        </p:nvSpPr>
        <p:spPr>
          <a:xfrm>
            <a:off x="7409264" y="6115319"/>
            <a:ext cx="4753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Data from Johnson (1967), Rivera (2014), Freeze and Cherry (1979), and Domenico and Schwartz (1998)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D0C05A-9995-C299-E27E-78FF0E947DD8}"/>
              </a:ext>
            </a:extLst>
          </p:cNvPr>
          <p:cNvSpPr/>
          <p:nvPr/>
        </p:nvSpPr>
        <p:spPr>
          <a:xfrm>
            <a:off x="6556188" y="3662857"/>
            <a:ext cx="781378" cy="19808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A750326-66B3-510E-80C8-0BC7C76D28F6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179095"/>
            <a:ext cx="6878658" cy="2249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Storativity values have a narrow range of estimates for each rock type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27040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F336-5FDA-A35B-4D86-374E79D00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32291-210F-1DB5-1EAB-925A561D5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22" y="0"/>
            <a:ext cx="10874932" cy="1325563"/>
          </a:xfrm>
        </p:spPr>
        <p:txBody>
          <a:bodyPr/>
          <a:lstStyle/>
          <a:p>
            <a:r>
              <a:rPr lang="en-US" dirty="0"/>
              <a:t>Question 10: Hydraulic Properties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3ECB010-D049-6773-48D5-8DB45EEF9356}"/>
              </a:ext>
            </a:extLst>
          </p:cNvPr>
          <p:cNvSpPr txBox="1">
            <a:spLocks/>
          </p:cNvSpPr>
          <p:nvPr/>
        </p:nvSpPr>
        <p:spPr>
          <a:xfrm>
            <a:off x="259642" y="1325563"/>
            <a:ext cx="11582401" cy="54077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3"/>
              </a:buBlip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Tx/>
              <a:buBlip>
                <a:blip r:embed="rId4"/>
              </a:buBlip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True or False?</a:t>
            </a:r>
          </a:p>
          <a:p>
            <a:pPr lvl="1"/>
            <a:r>
              <a:rPr lang="en-US" sz="2800" dirty="0"/>
              <a:t>Because S</a:t>
            </a:r>
            <a:r>
              <a:rPr lang="en-US" sz="2800" baseline="-25000" dirty="0"/>
              <a:t>s</a:t>
            </a:r>
            <a:r>
              <a:rPr lang="en-US" sz="2800" dirty="0"/>
              <a:t> &lt;&lt; S</a:t>
            </a:r>
            <a:r>
              <a:rPr lang="en-US" sz="2800" baseline="-25000" dirty="0"/>
              <a:t>y</a:t>
            </a:r>
            <a:r>
              <a:rPr lang="en-US" sz="2800" dirty="0"/>
              <a:t>, the amount of water that can be pumped from a confined aquifer will always be less than an unconfined aquifer.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800" b="1" dirty="0"/>
              <a:t>FALSE</a:t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527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7185-4949-3C61-CE92-C8963EDD3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Dewatering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1AF68-EA0D-4621-34EA-996656C682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563"/>
            <a:ext cx="5962381" cy="5407746"/>
          </a:xfrm>
        </p:spPr>
        <p:txBody>
          <a:bodyPr>
            <a:normAutofit/>
          </a:bodyPr>
          <a:lstStyle/>
          <a:p>
            <a:r>
              <a:rPr lang="en-US" sz="2200" b="1" dirty="0"/>
              <a:t>How to optimize mine dewatering?</a:t>
            </a:r>
          </a:p>
          <a:p>
            <a:pPr lvl="1"/>
            <a:r>
              <a:rPr lang="en-US" sz="2200" dirty="0"/>
              <a:t>Predevelopment/pre-mining water table</a:t>
            </a:r>
          </a:p>
          <a:p>
            <a:pPr lvl="1"/>
            <a:r>
              <a:rPr lang="en-US" sz="2200" dirty="0"/>
              <a:t>Cumulative dewatering volume</a:t>
            </a:r>
          </a:p>
          <a:p>
            <a:pPr lvl="1"/>
            <a:r>
              <a:rPr lang="en-US" sz="2200" dirty="0"/>
              <a:t>Maximum pumping rate</a:t>
            </a:r>
          </a:p>
          <a:p>
            <a:pPr lvl="1"/>
            <a:r>
              <a:rPr lang="en-US" sz="2200" dirty="0"/>
              <a:t>Location/number of dewatering wells</a:t>
            </a:r>
          </a:p>
          <a:p>
            <a:pPr lvl="1"/>
            <a:endParaRPr lang="en-US" sz="2200" dirty="0"/>
          </a:p>
          <a:p>
            <a:r>
              <a:rPr lang="en-US" sz="2200" b="1" dirty="0"/>
              <a:t>How will groundwater and surface water resources be affected during and after mining?</a:t>
            </a:r>
          </a:p>
          <a:p>
            <a:pPr lvl="1"/>
            <a:r>
              <a:rPr lang="en-US" sz="2200" dirty="0"/>
              <a:t>Maximum drawdown extent</a:t>
            </a:r>
          </a:p>
          <a:p>
            <a:pPr lvl="1"/>
            <a:r>
              <a:rPr lang="en-US" sz="2200" dirty="0"/>
              <a:t>Changes in streamflow from mining   </a:t>
            </a:r>
          </a:p>
          <a:p>
            <a:pPr lvl="1"/>
            <a:r>
              <a:rPr lang="en-US" sz="2200" dirty="0"/>
              <a:t>Characterize potential pit lakes</a:t>
            </a:r>
          </a:p>
          <a:p>
            <a:pPr lvl="2"/>
            <a:r>
              <a:rPr lang="en-US" sz="2200" dirty="0"/>
              <a:t>Recovered stage  </a:t>
            </a:r>
          </a:p>
          <a:p>
            <a:pPr lvl="2"/>
            <a:r>
              <a:rPr lang="en-US" sz="2200" dirty="0"/>
              <a:t>Water budget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575248-1A5E-2D37-028B-259EF90FE4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508"/>
          <a:stretch/>
        </p:blipFill>
        <p:spPr>
          <a:xfrm>
            <a:off x="6229619" y="1104900"/>
            <a:ext cx="5962381" cy="18850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D07A22-7313-E4DA-7893-82F86B68C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015" b="33493"/>
          <a:stretch/>
        </p:blipFill>
        <p:spPr>
          <a:xfrm>
            <a:off x="6229619" y="3009900"/>
            <a:ext cx="5962381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41DAC0-7494-D40C-A652-6C1D695E0C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508"/>
          <a:stretch/>
        </p:blipFill>
        <p:spPr>
          <a:xfrm>
            <a:off x="6229619" y="4848225"/>
            <a:ext cx="5962381" cy="188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71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2CB6D-F320-AA9D-DCC2-5254DE63D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Groundwater Model Process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53DC569-C170-5C0B-B121-BDA46BA762E3}"/>
              </a:ext>
            </a:extLst>
          </p:cNvPr>
          <p:cNvGrpSpPr/>
          <p:nvPr/>
        </p:nvGrpSpPr>
        <p:grpSpPr>
          <a:xfrm>
            <a:off x="19916" y="1082112"/>
            <a:ext cx="5421016" cy="2945249"/>
            <a:chOff x="93442" y="1110557"/>
            <a:chExt cx="5421016" cy="294524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5EF153D-B46E-2FA3-D8EC-FDFD11DF3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190" y="1110557"/>
              <a:ext cx="5303520" cy="288360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6A02E7-D4DF-015F-0F72-7F1A30F9B89C}"/>
                </a:ext>
              </a:extLst>
            </p:cNvPr>
            <p:cNvSpPr txBox="1"/>
            <p:nvPr/>
          </p:nvSpPr>
          <p:spPr>
            <a:xfrm>
              <a:off x="93442" y="1110557"/>
              <a:ext cx="119776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Joseph et al. (2016)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61FDC0-AB3A-EB19-6752-B1A6E6FB3081}"/>
                </a:ext>
              </a:extLst>
            </p:cNvPr>
            <p:cNvSpPr txBox="1"/>
            <p:nvPr/>
          </p:nvSpPr>
          <p:spPr>
            <a:xfrm>
              <a:off x="2790314" y="3563363"/>
              <a:ext cx="272414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b="1" dirty="0"/>
                <a:t>Conceptual Model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E5BECE-75EC-69C9-0879-F5F9A1C9DF62}"/>
              </a:ext>
            </a:extLst>
          </p:cNvPr>
          <p:cNvGrpSpPr/>
          <p:nvPr/>
        </p:nvGrpSpPr>
        <p:grpSpPr>
          <a:xfrm>
            <a:off x="5982045" y="2049340"/>
            <a:ext cx="5679696" cy="1123968"/>
            <a:chOff x="5982045" y="2049340"/>
            <a:chExt cx="5679696" cy="11239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471A3B5-5CDD-FA27-F636-2B31CEFA7F99}"/>
                    </a:ext>
                  </a:extLst>
                </p:cNvPr>
                <p:cNvSpPr txBox="1"/>
                <p:nvPr/>
              </p:nvSpPr>
              <p:spPr>
                <a:xfrm>
                  <a:off x="5982045" y="2049340"/>
                  <a:ext cx="5679696" cy="6223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𝑥𝑥</m:t>
                                </m:r>
                              </m:sub>
                            </m:sSub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𝑦𝑦</m:t>
                                </m:r>
                              </m:sub>
                            </m:sSub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den>
                            </m:f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𝑧</m:t>
                            </m:r>
                          </m:den>
                        </m:f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𝑧𝑧</m:t>
                                </m:r>
                              </m:sub>
                            </m:sSub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𝜕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𝑧</m:t>
                                </m:r>
                              </m:den>
                            </m:f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471A3B5-5CDD-FA27-F636-2B31CEFA7F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82045" y="2049340"/>
                  <a:ext cx="5679696" cy="62235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479297F-85FD-F64A-9793-5A05802184B2}"/>
                </a:ext>
              </a:extLst>
            </p:cNvPr>
            <p:cNvSpPr txBox="1"/>
            <p:nvPr/>
          </p:nvSpPr>
          <p:spPr>
            <a:xfrm>
              <a:off x="5982045" y="2680865"/>
              <a:ext cx="5498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/>
                <a:t>Mathematical Model</a:t>
              </a:r>
            </a:p>
          </p:txBody>
        </p:sp>
      </p:grpSp>
      <p:sp>
        <p:nvSpPr>
          <p:cNvPr id="29" name="Arrow: Curved Down 28">
            <a:extLst>
              <a:ext uri="{FF2B5EF4-FFF2-40B4-BE49-F238E27FC236}">
                <a16:creationId xmlns:a16="http://schemas.microsoft.com/office/drawing/2014/main" id="{2E139A32-16F3-45C3-5E90-DAAFBFF60520}"/>
              </a:ext>
            </a:extLst>
          </p:cNvPr>
          <p:cNvSpPr/>
          <p:nvPr/>
        </p:nvSpPr>
        <p:spPr>
          <a:xfrm rot="344984">
            <a:off x="5039993" y="1152368"/>
            <a:ext cx="3705225" cy="578805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EC41A7F-C428-5227-301D-D0A916B200E8}"/>
              </a:ext>
            </a:extLst>
          </p:cNvPr>
          <p:cNvGrpSpPr/>
          <p:nvPr/>
        </p:nvGrpSpPr>
        <p:grpSpPr>
          <a:xfrm>
            <a:off x="6642309" y="3534918"/>
            <a:ext cx="5549691" cy="3234830"/>
            <a:chOff x="6642309" y="3534918"/>
            <a:chExt cx="5549691" cy="323483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C9925D9-DC8C-B21C-97B9-EFB5854E66A4}"/>
                </a:ext>
              </a:extLst>
            </p:cNvPr>
            <p:cNvGrpSpPr/>
            <p:nvPr/>
          </p:nvGrpSpPr>
          <p:grpSpPr>
            <a:xfrm>
              <a:off x="6642309" y="3534918"/>
              <a:ext cx="5549691" cy="3200400"/>
              <a:chOff x="6642309" y="3534918"/>
              <a:chExt cx="5549691" cy="320040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4AA64B39-4AF9-A201-DEAF-6FFBDCC875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42309" y="3534918"/>
                <a:ext cx="4514845" cy="320040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E5AB0E5-BD98-305E-51D7-45CAE80A1375}"/>
                  </a:ext>
                </a:extLst>
              </p:cNvPr>
              <p:cNvSpPr txBox="1"/>
              <p:nvPr/>
            </p:nvSpPr>
            <p:spPr>
              <a:xfrm>
                <a:off x="9613828" y="6207774"/>
                <a:ext cx="2578172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600" b="1" dirty="0"/>
                  <a:t>Numerical Model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9388D8A-F0DD-0344-C02A-4088CCCD7BF2}"/>
                  </a:ext>
                </a:extLst>
              </p:cNvPr>
              <p:cNvSpPr/>
              <p:nvPr/>
            </p:nvSpPr>
            <p:spPr>
              <a:xfrm>
                <a:off x="10902914" y="3534918"/>
                <a:ext cx="254240" cy="2028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8B49DC-3722-3FA9-89B4-DC100087FC82}"/>
                </a:ext>
              </a:extLst>
            </p:cNvPr>
            <p:cNvSpPr txBox="1"/>
            <p:nvPr/>
          </p:nvSpPr>
          <p:spPr>
            <a:xfrm>
              <a:off x="7064957" y="6523527"/>
              <a:ext cx="10631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Harbaugh (2005)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2EC4AA6-CC8C-F7EF-95E7-2A472B5777B5}"/>
              </a:ext>
            </a:extLst>
          </p:cNvPr>
          <p:cNvGrpSpPr/>
          <p:nvPr/>
        </p:nvGrpSpPr>
        <p:grpSpPr>
          <a:xfrm>
            <a:off x="1426799" y="4017969"/>
            <a:ext cx="3931921" cy="2656715"/>
            <a:chOff x="1426799" y="4017969"/>
            <a:chExt cx="3931921" cy="2656715"/>
          </a:xfrm>
        </p:grpSpPr>
        <p:pic>
          <p:nvPicPr>
            <p:cNvPr id="33" name="Picture 10" descr="Colorado River | Laughlin, NV">
              <a:extLst>
                <a:ext uri="{FF2B5EF4-FFF2-40B4-BE49-F238E27FC236}">
                  <a16:creationId xmlns:a16="http://schemas.microsoft.com/office/drawing/2014/main" id="{D0C79D71-F6B2-020F-522A-0087BF3CF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9" y="4079610"/>
              <a:ext cx="3931920" cy="2595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A431E0A-3A99-D64B-2F77-FC905C0E666F}"/>
                </a:ext>
              </a:extLst>
            </p:cNvPr>
            <p:cNvSpPr txBox="1"/>
            <p:nvPr/>
          </p:nvSpPr>
          <p:spPr>
            <a:xfrm>
              <a:off x="4152900" y="4017969"/>
              <a:ext cx="120582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/>
                <a:t>Reality</a:t>
              </a:r>
            </a:p>
          </p:txBody>
        </p:sp>
      </p:grpSp>
      <p:sp>
        <p:nvSpPr>
          <p:cNvPr id="36" name="Arrow: Curved Down 35">
            <a:extLst>
              <a:ext uri="{FF2B5EF4-FFF2-40B4-BE49-F238E27FC236}">
                <a16:creationId xmlns:a16="http://schemas.microsoft.com/office/drawing/2014/main" id="{1337D4B5-4B8D-EB12-6596-9581B0AB2C41}"/>
              </a:ext>
            </a:extLst>
          </p:cNvPr>
          <p:cNvSpPr/>
          <p:nvPr/>
        </p:nvSpPr>
        <p:spPr>
          <a:xfrm rot="5834687">
            <a:off x="10590638" y="3245516"/>
            <a:ext cx="2334179" cy="578805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Arrow: Curved Down 37">
            <a:extLst>
              <a:ext uri="{FF2B5EF4-FFF2-40B4-BE49-F238E27FC236}">
                <a16:creationId xmlns:a16="http://schemas.microsoft.com/office/drawing/2014/main" id="{50024074-757F-0501-96B0-2428745EF857}"/>
              </a:ext>
            </a:extLst>
          </p:cNvPr>
          <p:cNvSpPr/>
          <p:nvPr/>
        </p:nvSpPr>
        <p:spPr>
          <a:xfrm rot="15094788">
            <a:off x="-547593" y="4190505"/>
            <a:ext cx="2334179" cy="863122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939366-3A54-F5AA-56D5-7C458681A5D4}"/>
              </a:ext>
            </a:extLst>
          </p:cNvPr>
          <p:cNvSpPr txBox="1"/>
          <p:nvPr/>
        </p:nvSpPr>
        <p:spPr>
          <a:xfrm>
            <a:off x="196195" y="4359855"/>
            <a:ext cx="1285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Abstraction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8C80CB-7CF2-5224-C4ED-1C76FCF490B4}"/>
              </a:ext>
            </a:extLst>
          </p:cNvPr>
          <p:cNvSpPr txBox="1"/>
          <p:nvPr/>
        </p:nvSpPr>
        <p:spPr>
          <a:xfrm>
            <a:off x="5740107" y="1205222"/>
            <a:ext cx="1646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Representation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49DA20A-3CEE-6816-A259-0918B1F77B92}"/>
              </a:ext>
            </a:extLst>
          </p:cNvPr>
          <p:cNvSpPr txBox="1"/>
          <p:nvPr/>
        </p:nvSpPr>
        <p:spPr>
          <a:xfrm>
            <a:off x="10843994" y="3165586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accent6">
                    <a:lumMod val="75000"/>
                  </a:schemeClr>
                </a:solidFill>
              </a:rPr>
              <a:t>Simulation</a:t>
            </a:r>
          </a:p>
        </p:txBody>
      </p:sp>
    </p:spTree>
    <p:extLst>
      <p:ext uri="{BB962C8B-B14F-4D97-AF65-F5344CB8AC3E}">
        <p14:creationId xmlns:p14="http://schemas.microsoft.com/office/powerpoint/2010/main" val="373810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 animBg="1"/>
      <p:bldP spid="38" grpId="0" animBg="1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AD02B65-C3B2-F96E-BF50-27BC4C4C743B}"/>
              </a:ext>
            </a:extLst>
          </p:cNvPr>
          <p:cNvCxnSpPr/>
          <p:nvPr/>
        </p:nvCxnSpPr>
        <p:spPr>
          <a:xfrm>
            <a:off x="1029478" y="3301873"/>
            <a:ext cx="10030408" cy="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06FD837-6E89-6171-62EA-AC77DEAE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a Groundwater Model Developed?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6B2752-2406-4B0E-A2DC-D1D80599598E}"/>
              </a:ext>
            </a:extLst>
          </p:cNvPr>
          <p:cNvSpPr/>
          <p:nvPr/>
        </p:nvSpPr>
        <p:spPr>
          <a:xfrm>
            <a:off x="6943384" y="3964187"/>
            <a:ext cx="1214618" cy="893910"/>
          </a:xfrm>
          <a:prstGeom prst="rect">
            <a:avLst/>
          </a:prstGeom>
          <a:noFill/>
          <a:ln w="57150">
            <a:solidFill>
              <a:srgbClr val="8FAA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D4948F1-BC15-7AF7-257D-6CD199E254AD}"/>
              </a:ext>
            </a:extLst>
          </p:cNvPr>
          <p:cNvCxnSpPr>
            <a:cxnSpLocks/>
          </p:cNvCxnSpPr>
          <p:nvPr/>
        </p:nvCxnSpPr>
        <p:spPr>
          <a:xfrm>
            <a:off x="6818733" y="2252874"/>
            <a:ext cx="0" cy="91440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BCB062-CC6C-BADA-8BF2-D72CD646F360}"/>
              </a:ext>
            </a:extLst>
          </p:cNvPr>
          <p:cNvGrpSpPr/>
          <p:nvPr/>
        </p:nvGrpSpPr>
        <p:grpSpPr>
          <a:xfrm>
            <a:off x="7608108" y="4099806"/>
            <a:ext cx="1214618" cy="578197"/>
            <a:chOff x="6014627" y="2942977"/>
            <a:chExt cx="925115" cy="578197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6751647-9463-56AA-4F10-4EDD999B5EB8}"/>
                </a:ext>
              </a:extLst>
            </p:cNvPr>
            <p:cNvSpPr/>
            <p:nvPr/>
          </p:nvSpPr>
          <p:spPr>
            <a:xfrm>
              <a:off x="6014627" y="2942977"/>
              <a:ext cx="925115" cy="57819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: Rounded Corners 4">
              <a:extLst>
                <a:ext uri="{FF2B5EF4-FFF2-40B4-BE49-F238E27FC236}">
                  <a16:creationId xmlns:a16="http://schemas.microsoft.com/office/drawing/2014/main" id="{6770B372-3B6D-F1D2-0A09-04A2235E74B1}"/>
                </a:ext>
              </a:extLst>
            </p:cNvPr>
            <p:cNvSpPr txBox="1"/>
            <p:nvPr/>
          </p:nvSpPr>
          <p:spPr>
            <a:xfrm>
              <a:off x="6031562" y="2959912"/>
              <a:ext cx="891245" cy="544327"/>
            </a:xfrm>
            <a:prstGeom prst="rect">
              <a:avLst/>
            </a:prstGeom>
            <a:solidFill>
              <a:srgbClr val="F2F2F2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Compare with field data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C5E8615-38EE-1B93-E180-C381F44DE7E1}"/>
              </a:ext>
            </a:extLst>
          </p:cNvPr>
          <p:cNvGrpSpPr/>
          <p:nvPr/>
        </p:nvGrpSpPr>
        <p:grpSpPr>
          <a:xfrm>
            <a:off x="9362811" y="2094609"/>
            <a:ext cx="1188720" cy="802127"/>
            <a:chOff x="8905613" y="2220231"/>
            <a:chExt cx="1287150" cy="80212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EB51153-C344-2074-8202-72052936B553}"/>
                </a:ext>
              </a:extLst>
            </p:cNvPr>
            <p:cNvSpPr/>
            <p:nvPr/>
          </p:nvSpPr>
          <p:spPr>
            <a:xfrm>
              <a:off x="8905613" y="2220231"/>
              <a:ext cx="1287150" cy="80212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Rectangle: Rounded Corners 4">
              <a:extLst>
                <a:ext uri="{FF2B5EF4-FFF2-40B4-BE49-F238E27FC236}">
                  <a16:creationId xmlns:a16="http://schemas.microsoft.com/office/drawing/2014/main" id="{87860A33-CF66-68FE-B354-CA5C61BB1EE2}"/>
                </a:ext>
              </a:extLst>
            </p:cNvPr>
            <p:cNvSpPr txBox="1"/>
            <p:nvPr/>
          </p:nvSpPr>
          <p:spPr>
            <a:xfrm>
              <a:off x="8929106" y="2243724"/>
              <a:ext cx="1240164" cy="75514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Determine historic effects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2B75125-E42D-D6CD-9F85-F9A6A220563D}"/>
              </a:ext>
            </a:extLst>
          </p:cNvPr>
          <p:cNvGrpSpPr/>
          <p:nvPr/>
        </p:nvGrpSpPr>
        <p:grpSpPr>
          <a:xfrm>
            <a:off x="6227929" y="1538846"/>
            <a:ext cx="1188720" cy="802127"/>
            <a:chOff x="8905613" y="2220231"/>
            <a:chExt cx="1287150" cy="80212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57A2B239-2694-F2C0-44FF-E838B8E4C8EF}"/>
                </a:ext>
              </a:extLst>
            </p:cNvPr>
            <p:cNvSpPr/>
            <p:nvPr/>
          </p:nvSpPr>
          <p:spPr>
            <a:xfrm>
              <a:off x="8905613" y="2220231"/>
              <a:ext cx="1287150" cy="80212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: Rounded Corners 4">
              <a:extLst>
                <a:ext uri="{FF2B5EF4-FFF2-40B4-BE49-F238E27FC236}">
                  <a16:creationId xmlns:a16="http://schemas.microsoft.com/office/drawing/2014/main" id="{E45F911A-FCE8-CC16-2A7E-9C6101856311}"/>
                </a:ext>
              </a:extLst>
            </p:cNvPr>
            <p:cNvSpPr txBox="1"/>
            <p:nvPr/>
          </p:nvSpPr>
          <p:spPr>
            <a:xfrm>
              <a:off x="8929106" y="2243724"/>
              <a:ext cx="1240164" cy="75514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Understand groundwater system</a:t>
              </a: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F62BBC8-2255-49E3-FCFA-ADB9610D5499}"/>
              </a:ext>
            </a:extLst>
          </p:cNvPr>
          <p:cNvSpPr/>
          <p:nvPr/>
        </p:nvSpPr>
        <p:spPr>
          <a:xfrm>
            <a:off x="458577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Define model objectives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28518A8-35E4-B7F7-F432-0AD7B4E30C8D}"/>
              </a:ext>
            </a:extLst>
          </p:cNvPr>
          <p:cNvSpPr/>
          <p:nvPr/>
        </p:nvSpPr>
        <p:spPr>
          <a:xfrm>
            <a:off x="1904070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Data compilation &amp; analysis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2DAF48B-AB36-50B6-9BA8-653AC7F0A47A}"/>
              </a:ext>
            </a:extLst>
          </p:cNvPr>
          <p:cNvSpPr/>
          <p:nvPr/>
        </p:nvSpPr>
        <p:spPr>
          <a:xfrm>
            <a:off x="2019710" y="3595405"/>
            <a:ext cx="115639" cy="43364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3647"/>
                </a:lnTo>
                <a:lnTo>
                  <a:pt x="115639" y="433647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4A79D5A-47C6-7EA4-F2FF-429602B91AB7}"/>
              </a:ext>
            </a:extLst>
          </p:cNvPr>
          <p:cNvSpPr/>
          <p:nvPr/>
        </p:nvSpPr>
        <p:spPr>
          <a:xfrm>
            <a:off x="2135349" y="3739954"/>
            <a:ext cx="925115" cy="578197"/>
          </a:xfrm>
          <a:custGeom>
            <a:avLst/>
            <a:gdLst>
              <a:gd name="connsiteX0" fmla="*/ 0 w 925115"/>
              <a:gd name="connsiteY0" fmla="*/ 57820 h 578197"/>
              <a:gd name="connsiteX1" fmla="*/ 57820 w 925115"/>
              <a:gd name="connsiteY1" fmla="*/ 0 h 578197"/>
              <a:gd name="connsiteX2" fmla="*/ 867295 w 925115"/>
              <a:gd name="connsiteY2" fmla="*/ 0 h 578197"/>
              <a:gd name="connsiteX3" fmla="*/ 925115 w 925115"/>
              <a:gd name="connsiteY3" fmla="*/ 57820 h 578197"/>
              <a:gd name="connsiteX4" fmla="*/ 925115 w 925115"/>
              <a:gd name="connsiteY4" fmla="*/ 520377 h 578197"/>
              <a:gd name="connsiteX5" fmla="*/ 867295 w 925115"/>
              <a:gd name="connsiteY5" fmla="*/ 578197 h 578197"/>
              <a:gd name="connsiteX6" fmla="*/ 57820 w 925115"/>
              <a:gd name="connsiteY6" fmla="*/ 578197 h 578197"/>
              <a:gd name="connsiteX7" fmla="*/ 0 w 925115"/>
              <a:gd name="connsiteY7" fmla="*/ 520377 h 578197"/>
              <a:gd name="connsiteX8" fmla="*/ 0 w 925115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5115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867295" y="0"/>
                </a:lnTo>
                <a:cubicBezTo>
                  <a:pt x="899228" y="0"/>
                  <a:pt x="925115" y="25887"/>
                  <a:pt x="925115" y="57820"/>
                </a:cubicBezTo>
                <a:lnTo>
                  <a:pt x="925115" y="520377"/>
                </a:lnTo>
                <a:cubicBezTo>
                  <a:pt x="925115" y="552310"/>
                  <a:pt x="899228" y="578197"/>
                  <a:pt x="867295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  <a:solidFill>
            <a:srgbClr val="F2F2F2"/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Field data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7A90AD7-5560-08B5-D02B-836DD03044C2}"/>
              </a:ext>
            </a:extLst>
          </p:cNvPr>
          <p:cNvSpPr/>
          <p:nvPr/>
        </p:nvSpPr>
        <p:spPr>
          <a:xfrm>
            <a:off x="3349563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Conceptual model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C372A68-40E6-5FFB-0DFE-109B1D718C30}"/>
              </a:ext>
            </a:extLst>
          </p:cNvPr>
          <p:cNvSpPr/>
          <p:nvPr/>
        </p:nvSpPr>
        <p:spPr>
          <a:xfrm>
            <a:off x="4795056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Model design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C21F67A-A062-29FB-4914-FB60B3B7B83B}"/>
              </a:ext>
            </a:extLst>
          </p:cNvPr>
          <p:cNvSpPr/>
          <p:nvPr/>
        </p:nvSpPr>
        <p:spPr>
          <a:xfrm>
            <a:off x="6240549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Calibration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F13D4CC-7CF0-2930-F48C-D8794F3545C8}"/>
              </a:ext>
            </a:extLst>
          </p:cNvPr>
          <p:cNvSpPr/>
          <p:nvPr/>
        </p:nvSpPr>
        <p:spPr>
          <a:xfrm>
            <a:off x="6356189" y="3595405"/>
            <a:ext cx="115639" cy="43364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3647"/>
                </a:lnTo>
                <a:lnTo>
                  <a:pt x="115639" y="433647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4B4AE82-5EA6-363A-5DD1-2884E395391A}"/>
              </a:ext>
            </a:extLst>
          </p:cNvPr>
          <p:cNvSpPr/>
          <p:nvPr/>
        </p:nvSpPr>
        <p:spPr>
          <a:xfrm>
            <a:off x="6471828" y="3739954"/>
            <a:ext cx="925115" cy="578197"/>
          </a:xfrm>
          <a:custGeom>
            <a:avLst/>
            <a:gdLst>
              <a:gd name="connsiteX0" fmla="*/ 0 w 925115"/>
              <a:gd name="connsiteY0" fmla="*/ 57820 h 578197"/>
              <a:gd name="connsiteX1" fmla="*/ 57820 w 925115"/>
              <a:gd name="connsiteY1" fmla="*/ 0 h 578197"/>
              <a:gd name="connsiteX2" fmla="*/ 867295 w 925115"/>
              <a:gd name="connsiteY2" fmla="*/ 0 h 578197"/>
              <a:gd name="connsiteX3" fmla="*/ 925115 w 925115"/>
              <a:gd name="connsiteY3" fmla="*/ 57820 h 578197"/>
              <a:gd name="connsiteX4" fmla="*/ 925115 w 925115"/>
              <a:gd name="connsiteY4" fmla="*/ 520377 h 578197"/>
              <a:gd name="connsiteX5" fmla="*/ 867295 w 925115"/>
              <a:gd name="connsiteY5" fmla="*/ 578197 h 578197"/>
              <a:gd name="connsiteX6" fmla="*/ 57820 w 925115"/>
              <a:gd name="connsiteY6" fmla="*/ 578197 h 578197"/>
              <a:gd name="connsiteX7" fmla="*/ 0 w 925115"/>
              <a:gd name="connsiteY7" fmla="*/ 520377 h 578197"/>
              <a:gd name="connsiteX8" fmla="*/ 0 w 925115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5115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867295" y="0"/>
                </a:lnTo>
                <a:cubicBezTo>
                  <a:pt x="899228" y="0"/>
                  <a:pt x="925115" y="25887"/>
                  <a:pt x="925115" y="57820"/>
                </a:cubicBezTo>
                <a:lnTo>
                  <a:pt x="925115" y="520377"/>
                </a:lnTo>
                <a:cubicBezTo>
                  <a:pt x="925115" y="552310"/>
                  <a:pt x="899228" y="578197"/>
                  <a:pt x="867295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  <a:solidFill>
            <a:srgbClr val="F2F2F2"/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Steady state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C8B4FB0-0DF7-BA6A-2481-E57329685BB3}"/>
              </a:ext>
            </a:extLst>
          </p:cNvPr>
          <p:cNvSpPr/>
          <p:nvPr/>
        </p:nvSpPr>
        <p:spPr>
          <a:xfrm>
            <a:off x="6356189" y="3595405"/>
            <a:ext cx="115639" cy="115639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6394"/>
                </a:lnTo>
                <a:lnTo>
                  <a:pt x="115639" y="1156394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49CC6F3-5C0B-F464-C172-2322B70453FD}"/>
              </a:ext>
            </a:extLst>
          </p:cNvPr>
          <p:cNvSpPr/>
          <p:nvPr/>
        </p:nvSpPr>
        <p:spPr>
          <a:xfrm>
            <a:off x="6471828" y="4462700"/>
            <a:ext cx="925115" cy="578197"/>
          </a:xfrm>
          <a:custGeom>
            <a:avLst/>
            <a:gdLst>
              <a:gd name="connsiteX0" fmla="*/ 0 w 925115"/>
              <a:gd name="connsiteY0" fmla="*/ 57820 h 578197"/>
              <a:gd name="connsiteX1" fmla="*/ 57820 w 925115"/>
              <a:gd name="connsiteY1" fmla="*/ 0 h 578197"/>
              <a:gd name="connsiteX2" fmla="*/ 867295 w 925115"/>
              <a:gd name="connsiteY2" fmla="*/ 0 h 578197"/>
              <a:gd name="connsiteX3" fmla="*/ 925115 w 925115"/>
              <a:gd name="connsiteY3" fmla="*/ 57820 h 578197"/>
              <a:gd name="connsiteX4" fmla="*/ 925115 w 925115"/>
              <a:gd name="connsiteY4" fmla="*/ 520377 h 578197"/>
              <a:gd name="connsiteX5" fmla="*/ 867295 w 925115"/>
              <a:gd name="connsiteY5" fmla="*/ 578197 h 578197"/>
              <a:gd name="connsiteX6" fmla="*/ 57820 w 925115"/>
              <a:gd name="connsiteY6" fmla="*/ 578197 h 578197"/>
              <a:gd name="connsiteX7" fmla="*/ 0 w 925115"/>
              <a:gd name="connsiteY7" fmla="*/ 520377 h 578197"/>
              <a:gd name="connsiteX8" fmla="*/ 0 w 925115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5115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867295" y="0"/>
                </a:lnTo>
                <a:cubicBezTo>
                  <a:pt x="899228" y="0"/>
                  <a:pt x="925115" y="25887"/>
                  <a:pt x="925115" y="57820"/>
                </a:cubicBezTo>
                <a:lnTo>
                  <a:pt x="925115" y="520377"/>
                </a:lnTo>
                <a:cubicBezTo>
                  <a:pt x="925115" y="552310"/>
                  <a:pt x="899228" y="578197"/>
                  <a:pt x="867295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  <a:solidFill>
            <a:srgbClr val="F2F2F2"/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Transient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4C68364-D49F-FCEC-BA80-2546177D01B1}"/>
              </a:ext>
            </a:extLst>
          </p:cNvPr>
          <p:cNvSpPr/>
          <p:nvPr/>
        </p:nvSpPr>
        <p:spPr>
          <a:xfrm>
            <a:off x="9131535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Answer Questions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F5EF188-309A-4441-C464-243E934DBAF7}"/>
              </a:ext>
            </a:extLst>
          </p:cNvPr>
          <p:cNvSpPr/>
          <p:nvPr/>
        </p:nvSpPr>
        <p:spPr>
          <a:xfrm>
            <a:off x="9247175" y="3595405"/>
            <a:ext cx="115639" cy="5456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45612"/>
                </a:lnTo>
                <a:lnTo>
                  <a:pt x="115639" y="545612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4D4A33B-311D-924D-AF0B-CF74CAD61CDC}"/>
              </a:ext>
            </a:extLst>
          </p:cNvPr>
          <p:cNvSpPr/>
          <p:nvPr/>
        </p:nvSpPr>
        <p:spPr>
          <a:xfrm>
            <a:off x="9362814" y="3739954"/>
            <a:ext cx="1188717" cy="802127"/>
          </a:xfrm>
          <a:custGeom>
            <a:avLst/>
            <a:gdLst>
              <a:gd name="connsiteX0" fmla="*/ 0 w 1188717"/>
              <a:gd name="connsiteY0" fmla="*/ 80213 h 802127"/>
              <a:gd name="connsiteX1" fmla="*/ 80213 w 1188717"/>
              <a:gd name="connsiteY1" fmla="*/ 0 h 802127"/>
              <a:gd name="connsiteX2" fmla="*/ 1108504 w 1188717"/>
              <a:gd name="connsiteY2" fmla="*/ 0 h 802127"/>
              <a:gd name="connsiteX3" fmla="*/ 1188717 w 1188717"/>
              <a:gd name="connsiteY3" fmla="*/ 80213 h 802127"/>
              <a:gd name="connsiteX4" fmla="*/ 1188717 w 1188717"/>
              <a:gd name="connsiteY4" fmla="*/ 721914 h 802127"/>
              <a:gd name="connsiteX5" fmla="*/ 1108504 w 1188717"/>
              <a:gd name="connsiteY5" fmla="*/ 802127 h 802127"/>
              <a:gd name="connsiteX6" fmla="*/ 80213 w 1188717"/>
              <a:gd name="connsiteY6" fmla="*/ 802127 h 802127"/>
              <a:gd name="connsiteX7" fmla="*/ 0 w 1188717"/>
              <a:gd name="connsiteY7" fmla="*/ 721914 h 802127"/>
              <a:gd name="connsiteX8" fmla="*/ 0 w 1188717"/>
              <a:gd name="connsiteY8" fmla="*/ 80213 h 80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8717" h="802127">
                <a:moveTo>
                  <a:pt x="0" y="80213"/>
                </a:moveTo>
                <a:cubicBezTo>
                  <a:pt x="0" y="35913"/>
                  <a:pt x="35913" y="0"/>
                  <a:pt x="80213" y="0"/>
                </a:cubicBezTo>
                <a:lnTo>
                  <a:pt x="1108504" y="0"/>
                </a:lnTo>
                <a:cubicBezTo>
                  <a:pt x="1152804" y="0"/>
                  <a:pt x="1188717" y="35913"/>
                  <a:pt x="1188717" y="80213"/>
                </a:cubicBezTo>
                <a:lnTo>
                  <a:pt x="1188717" y="721914"/>
                </a:lnTo>
                <a:cubicBezTo>
                  <a:pt x="1188717" y="766214"/>
                  <a:pt x="1152804" y="802127"/>
                  <a:pt x="1108504" y="802127"/>
                </a:cubicBezTo>
                <a:lnTo>
                  <a:pt x="80213" y="802127"/>
                </a:lnTo>
                <a:cubicBezTo>
                  <a:pt x="35913" y="802127"/>
                  <a:pt x="0" y="766214"/>
                  <a:pt x="0" y="721914"/>
                </a:cubicBezTo>
                <a:lnTo>
                  <a:pt x="0" y="802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163" tIns="41273" rIns="50163" bIns="41273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Forecast future effects</a:t>
            </a: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5FFA5BB3-2367-03FB-526C-F6C119F83AF7}"/>
              </a:ext>
            </a:extLst>
          </p:cNvPr>
          <p:cNvSpPr/>
          <p:nvPr/>
        </p:nvSpPr>
        <p:spPr>
          <a:xfrm>
            <a:off x="10577028" y="3017207"/>
            <a:ext cx="1156394" cy="578197"/>
          </a:xfrm>
          <a:custGeom>
            <a:avLst/>
            <a:gdLst>
              <a:gd name="connsiteX0" fmla="*/ 0 w 1156394"/>
              <a:gd name="connsiteY0" fmla="*/ 57820 h 578197"/>
              <a:gd name="connsiteX1" fmla="*/ 57820 w 1156394"/>
              <a:gd name="connsiteY1" fmla="*/ 0 h 578197"/>
              <a:gd name="connsiteX2" fmla="*/ 1098574 w 1156394"/>
              <a:gd name="connsiteY2" fmla="*/ 0 h 578197"/>
              <a:gd name="connsiteX3" fmla="*/ 1156394 w 1156394"/>
              <a:gd name="connsiteY3" fmla="*/ 57820 h 578197"/>
              <a:gd name="connsiteX4" fmla="*/ 1156394 w 1156394"/>
              <a:gd name="connsiteY4" fmla="*/ 520377 h 578197"/>
              <a:gd name="connsiteX5" fmla="*/ 1098574 w 1156394"/>
              <a:gd name="connsiteY5" fmla="*/ 578197 h 578197"/>
              <a:gd name="connsiteX6" fmla="*/ 57820 w 1156394"/>
              <a:gd name="connsiteY6" fmla="*/ 578197 h 578197"/>
              <a:gd name="connsiteX7" fmla="*/ 0 w 1156394"/>
              <a:gd name="connsiteY7" fmla="*/ 520377 h 578197"/>
              <a:gd name="connsiteX8" fmla="*/ 0 w 1156394"/>
              <a:gd name="connsiteY8" fmla="*/ 5782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6394" h="578197">
                <a:moveTo>
                  <a:pt x="0" y="57820"/>
                </a:moveTo>
                <a:cubicBezTo>
                  <a:pt x="0" y="25887"/>
                  <a:pt x="25887" y="0"/>
                  <a:pt x="57820" y="0"/>
                </a:cubicBezTo>
                <a:lnTo>
                  <a:pt x="1098574" y="0"/>
                </a:lnTo>
                <a:cubicBezTo>
                  <a:pt x="1130507" y="0"/>
                  <a:pt x="1156394" y="25887"/>
                  <a:pt x="1156394" y="57820"/>
                </a:cubicBezTo>
                <a:lnTo>
                  <a:pt x="1156394" y="520377"/>
                </a:lnTo>
                <a:cubicBezTo>
                  <a:pt x="1156394" y="552310"/>
                  <a:pt x="1130507" y="578197"/>
                  <a:pt x="1098574" y="578197"/>
                </a:cubicBezTo>
                <a:lnTo>
                  <a:pt x="57820" y="578197"/>
                </a:lnTo>
                <a:cubicBezTo>
                  <a:pt x="25887" y="578197"/>
                  <a:pt x="0" y="552310"/>
                  <a:pt x="0" y="520377"/>
                </a:cubicBezTo>
                <a:lnTo>
                  <a:pt x="0" y="57820"/>
                </a:lnTo>
                <a:close/>
              </a:path>
            </a:pathLst>
          </a:custGeom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605" tIns="34715" rIns="43605" bIns="3471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kern="1200" dirty="0"/>
              <a:t>Reporting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E11A50F-F418-7AA0-A154-69588FEFF203}"/>
              </a:ext>
            </a:extLst>
          </p:cNvPr>
          <p:cNvGrpSpPr/>
          <p:nvPr/>
        </p:nvGrpSpPr>
        <p:grpSpPr>
          <a:xfrm>
            <a:off x="5011269" y="3739954"/>
            <a:ext cx="925115" cy="578197"/>
            <a:chOff x="6014627" y="2220231"/>
            <a:chExt cx="925115" cy="578197"/>
          </a:xfrm>
          <a:solidFill>
            <a:srgbClr val="F2F2F2"/>
          </a:solidFill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A8ADEA4-490E-22A6-C9CB-766EC8E475B7}"/>
                </a:ext>
              </a:extLst>
            </p:cNvPr>
            <p:cNvSpPr/>
            <p:nvPr/>
          </p:nvSpPr>
          <p:spPr>
            <a:xfrm>
              <a:off x="6014627" y="2220231"/>
              <a:ext cx="925115" cy="57819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0" name="Rectangle: Rounded Corners 4">
              <a:extLst>
                <a:ext uri="{FF2B5EF4-FFF2-40B4-BE49-F238E27FC236}">
                  <a16:creationId xmlns:a16="http://schemas.microsoft.com/office/drawing/2014/main" id="{121CE02F-89A1-60C9-93D6-3CE7A2BBBE6B}"/>
                </a:ext>
              </a:extLst>
            </p:cNvPr>
            <p:cNvSpPr txBox="1"/>
            <p:nvPr/>
          </p:nvSpPr>
          <p:spPr>
            <a:xfrm>
              <a:off x="6031562" y="2237166"/>
              <a:ext cx="891245" cy="54432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Grid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92E1D92-4DBD-F1C2-1EC8-DA876323071E}"/>
              </a:ext>
            </a:extLst>
          </p:cNvPr>
          <p:cNvGrpSpPr/>
          <p:nvPr/>
        </p:nvGrpSpPr>
        <p:grpSpPr>
          <a:xfrm>
            <a:off x="5011269" y="4467132"/>
            <a:ext cx="925115" cy="578197"/>
            <a:chOff x="6014627" y="2220231"/>
            <a:chExt cx="925115" cy="578197"/>
          </a:xfrm>
          <a:solidFill>
            <a:srgbClr val="F2F2F2"/>
          </a:solidFill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09BFDB4-75DD-2168-7212-5BD89B6064CC}"/>
                </a:ext>
              </a:extLst>
            </p:cNvPr>
            <p:cNvSpPr/>
            <p:nvPr/>
          </p:nvSpPr>
          <p:spPr>
            <a:xfrm>
              <a:off x="6014627" y="2220231"/>
              <a:ext cx="925115" cy="57819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: Rounded Corners 4">
              <a:extLst>
                <a:ext uri="{FF2B5EF4-FFF2-40B4-BE49-F238E27FC236}">
                  <a16:creationId xmlns:a16="http://schemas.microsoft.com/office/drawing/2014/main" id="{8F1576F6-638D-F549-5D88-E18A292BA34D}"/>
                </a:ext>
              </a:extLst>
            </p:cNvPr>
            <p:cNvSpPr txBox="1"/>
            <p:nvPr/>
          </p:nvSpPr>
          <p:spPr>
            <a:xfrm>
              <a:off x="6031562" y="2237166"/>
              <a:ext cx="891245" cy="54432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Initial conditions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3C94F57-F230-990E-77EE-18C2D1B9ECCF}"/>
              </a:ext>
            </a:extLst>
          </p:cNvPr>
          <p:cNvGrpSpPr/>
          <p:nvPr/>
        </p:nvGrpSpPr>
        <p:grpSpPr>
          <a:xfrm>
            <a:off x="5011269" y="5213658"/>
            <a:ext cx="925115" cy="578197"/>
            <a:chOff x="6014627" y="2220231"/>
            <a:chExt cx="925115" cy="578197"/>
          </a:xfrm>
          <a:solidFill>
            <a:srgbClr val="F2F2F2"/>
          </a:solidFill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6B6D5BA-7406-6E1E-80D6-995043C51E3B}"/>
                </a:ext>
              </a:extLst>
            </p:cNvPr>
            <p:cNvSpPr/>
            <p:nvPr/>
          </p:nvSpPr>
          <p:spPr>
            <a:xfrm>
              <a:off x="6014627" y="2220231"/>
              <a:ext cx="925115" cy="57819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Rectangle: Rounded Corners 4">
              <a:extLst>
                <a:ext uri="{FF2B5EF4-FFF2-40B4-BE49-F238E27FC236}">
                  <a16:creationId xmlns:a16="http://schemas.microsoft.com/office/drawing/2014/main" id="{1F38B7A2-5738-BD70-0E5F-9123C3EEDA25}"/>
                </a:ext>
              </a:extLst>
            </p:cNvPr>
            <p:cNvSpPr txBox="1"/>
            <p:nvPr/>
          </p:nvSpPr>
          <p:spPr>
            <a:xfrm>
              <a:off x="6031562" y="2237166"/>
              <a:ext cx="891245" cy="54432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670" tIns="17780" rIns="2667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400" kern="1200" dirty="0"/>
                <a:t>Boundary conditions</a:t>
              </a:r>
            </a:p>
          </p:txBody>
        </p:sp>
      </p:grpSp>
      <p:sp>
        <p:nvSpPr>
          <p:cNvPr id="37" name="Straight Connector 3">
            <a:extLst>
              <a:ext uri="{FF2B5EF4-FFF2-40B4-BE49-F238E27FC236}">
                <a16:creationId xmlns:a16="http://schemas.microsoft.com/office/drawing/2014/main" id="{184A85D8-A9DC-9E1E-7BB1-603567F3F699}"/>
              </a:ext>
            </a:extLst>
          </p:cNvPr>
          <p:cNvSpPr/>
          <p:nvPr/>
        </p:nvSpPr>
        <p:spPr>
          <a:xfrm>
            <a:off x="4889039" y="3593561"/>
            <a:ext cx="115639" cy="115639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6394"/>
                </a:lnTo>
                <a:lnTo>
                  <a:pt x="115639" y="1156394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8" name="Straight Connector 3">
            <a:extLst>
              <a:ext uri="{FF2B5EF4-FFF2-40B4-BE49-F238E27FC236}">
                <a16:creationId xmlns:a16="http://schemas.microsoft.com/office/drawing/2014/main" id="{106CB8A9-97A3-C5CE-C03C-12D7ACFAFC7D}"/>
              </a:ext>
            </a:extLst>
          </p:cNvPr>
          <p:cNvSpPr/>
          <p:nvPr/>
        </p:nvSpPr>
        <p:spPr>
          <a:xfrm>
            <a:off x="4889039" y="4353859"/>
            <a:ext cx="115639" cy="115639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6394"/>
                </a:lnTo>
                <a:lnTo>
                  <a:pt x="115639" y="1156394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Straight Connector 3">
            <a:extLst>
              <a:ext uri="{FF2B5EF4-FFF2-40B4-BE49-F238E27FC236}">
                <a16:creationId xmlns:a16="http://schemas.microsoft.com/office/drawing/2014/main" id="{05C7385E-858C-E41D-D495-8DD7032A2DFC}"/>
              </a:ext>
            </a:extLst>
          </p:cNvPr>
          <p:cNvSpPr/>
          <p:nvPr/>
        </p:nvSpPr>
        <p:spPr>
          <a:xfrm>
            <a:off x="4889039" y="3594209"/>
            <a:ext cx="115639" cy="43364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3647"/>
                </a:lnTo>
                <a:lnTo>
                  <a:pt x="115639" y="433647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673DAF1-0176-2E6E-CA3D-EE4ADE7BCE51}"/>
              </a:ext>
            </a:extLst>
          </p:cNvPr>
          <p:cNvSpPr/>
          <p:nvPr/>
        </p:nvSpPr>
        <p:spPr>
          <a:xfrm flipV="1">
            <a:off x="9247175" y="2479446"/>
            <a:ext cx="115639" cy="5456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45612"/>
                </a:lnTo>
                <a:lnTo>
                  <a:pt x="115639" y="545612"/>
                </a:lnTo>
              </a:path>
            </a:pathLst>
          </a:custGeom>
          <a:noFill/>
          <a:ln w="57150">
            <a:solidFill>
              <a:srgbClr val="8FAADC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4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39" grpId="0" animBg="1"/>
      <p:bldP spid="42" grpId="0" animBg="1"/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9CAA6-65F5-9129-E824-4EDE1CDB4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7F678-954B-2349-1EC9-DF0E43CDF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0968"/>
            <a:ext cx="7432158" cy="5502341"/>
          </a:xfrm>
        </p:spPr>
        <p:txBody>
          <a:bodyPr>
            <a:normAutofit/>
          </a:bodyPr>
          <a:lstStyle/>
          <a:p>
            <a:r>
              <a:rPr lang="en-US" sz="2000" dirty="0"/>
              <a:t>Descriptive or graphical representation of hydrologic system</a:t>
            </a:r>
          </a:p>
          <a:p>
            <a:r>
              <a:rPr lang="en-US" sz="2000" b="1" dirty="0"/>
              <a:t>Key components:</a:t>
            </a:r>
          </a:p>
          <a:p>
            <a:pPr lvl="1"/>
            <a:r>
              <a:rPr lang="en-US" sz="2000" dirty="0"/>
              <a:t>Geologic units and stratigraphy</a:t>
            </a:r>
          </a:p>
          <a:p>
            <a:pPr lvl="2"/>
            <a:r>
              <a:rPr lang="en-US" sz="2000" dirty="0"/>
              <a:t>Hydrogeologic framework</a:t>
            </a:r>
          </a:p>
          <a:p>
            <a:pPr lvl="1"/>
            <a:r>
              <a:rPr lang="en-US" sz="2000" dirty="0"/>
              <a:t>Hydraulic properties of geologic units</a:t>
            </a:r>
          </a:p>
          <a:p>
            <a:pPr lvl="1"/>
            <a:r>
              <a:rPr lang="en-US" sz="2000" dirty="0"/>
              <a:t>Basin setting</a:t>
            </a:r>
          </a:p>
          <a:p>
            <a:pPr lvl="2"/>
            <a:r>
              <a:rPr lang="en-US" sz="2000" dirty="0"/>
              <a:t>Climate</a:t>
            </a:r>
          </a:p>
          <a:p>
            <a:pPr lvl="2"/>
            <a:r>
              <a:rPr lang="en-US" sz="2000" dirty="0"/>
              <a:t>Hydrologic boundaries</a:t>
            </a:r>
          </a:p>
          <a:p>
            <a:pPr lvl="2"/>
            <a:r>
              <a:rPr lang="en-US" sz="2000" dirty="0"/>
              <a:t>Model purpose defines domain extent**</a:t>
            </a:r>
          </a:p>
          <a:p>
            <a:pPr lvl="1"/>
            <a:r>
              <a:rPr lang="en-US" sz="2000" dirty="0"/>
              <a:t>Water budget</a:t>
            </a:r>
          </a:p>
          <a:p>
            <a:pPr lvl="2"/>
            <a:r>
              <a:rPr lang="en-US" sz="2000" dirty="0"/>
              <a:t>Recharge</a:t>
            </a:r>
          </a:p>
          <a:p>
            <a:pPr lvl="2"/>
            <a:r>
              <a:rPr lang="en-US" sz="2000" dirty="0"/>
              <a:t>Natural discharge (springs / streams / ET)</a:t>
            </a:r>
          </a:p>
          <a:p>
            <a:pPr lvl="2"/>
            <a:r>
              <a:rPr lang="en-US" sz="2000" dirty="0"/>
              <a:t>Pumping / injection wells</a:t>
            </a:r>
          </a:p>
          <a:p>
            <a:pPr lvl="1"/>
            <a:r>
              <a:rPr lang="en-US" sz="2000" dirty="0"/>
              <a:t>Groundwater-flow paths</a:t>
            </a:r>
          </a:p>
          <a:p>
            <a:pPr lvl="1"/>
            <a:r>
              <a:rPr lang="en-US" sz="2000" dirty="0"/>
              <a:t>Water chemistry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B2AA685-29FC-D434-3EE7-4C2BDC01AAF5}"/>
              </a:ext>
            </a:extLst>
          </p:cNvPr>
          <p:cNvGrpSpPr/>
          <p:nvPr/>
        </p:nvGrpSpPr>
        <p:grpSpPr>
          <a:xfrm>
            <a:off x="6273209" y="1870126"/>
            <a:ext cx="5679896" cy="3117748"/>
            <a:chOff x="93442" y="1110557"/>
            <a:chExt cx="5362268" cy="28836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96F9801-1BC7-61E6-2E45-D2BDBC172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90" y="1110557"/>
              <a:ext cx="5303520" cy="288360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CED4EA4-4F04-5C6A-DF21-7F748E1943F1}"/>
                </a:ext>
              </a:extLst>
            </p:cNvPr>
            <p:cNvSpPr txBox="1"/>
            <p:nvPr/>
          </p:nvSpPr>
          <p:spPr>
            <a:xfrm>
              <a:off x="93442" y="1110557"/>
              <a:ext cx="119776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Joseph et al. (2016)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19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EA254-5798-C4F7-05B2-3D60967D3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Boundary Conditions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4C683-936D-135C-1B14-1894E0B2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19200"/>
            <a:ext cx="9429751" cy="5514109"/>
          </a:xfrm>
        </p:spPr>
        <p:txBody>
          <a:bodyPr>
            <a:normAutofit/>
          </a:bodyPr>
          <a:lstStyle/>
          <a:p>
            <a:r>
              <a:rPr lang="en-US" sz="2000" dirty="0"/>
              <a:t>Boundary conditions represent interaction of model domain with environment</a:t>
            </a:r>
          </a:p>
          <a:p>
            <a:endParaRPr lang="en-US" sz="2000" dirty="0"/>
          </a:p>
          <a:p>
            <a:r>
              <a:rPr lang="en-US" sz="2000" b="1" dirty="0"/>
              <a:t>Three types:</a:t>
            </a:r>
          </a:p>
          <a:p>
            <a:pPr lvl="1"/>
            <a:r>
              <a:rPr lang="en-US" sz="2000" dirty="0"/>
              <a:t>Type I:   Specified head (Constant head)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Type II:  Specified flux</a:t>
            </a:r>
            <a:br>
              <a:rPr lang="en-US" sz="2000" dirty="0"/>
            </a:br>
            <a:endParaRPr lang="en-US" sz="2000" dirty="0"/>
          </a:p>
          <a:p>
            <a:pPr lvl="1"/>
            <a:r>
              <a:rPr lang="en-US" sz="2000" dirty="0"/>
              <a:t>Type III: Head-dependent flux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3074" name="Picture 2" descr="PDF] FEMWATER: A Three-Dimensional Finite Element Computer Model for  Simulating Density-Dependent Flow and Transport in Variably Saturated  Media. | Semantic Scholar">
            <a:extLst>
              <a:ext uri="{FF2B5EF4-FFF2-40B4-BE49-F238E27FC236}">
                <a16:creationId xmlns:a16="http://schemas.microsoft.com/office/drawing/2014/main" id="{5D127A09-FF7A-6360-1C05-9F8284E34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102" y="1857374"/>
            <a:ext cx="5662597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58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9a543f-ffb2-4ba6-8547-cab586949fbd" xsi:nil="true"/>
    <lcf76f155ced4ddcb4097134ff3c332f xmlns="6a7398a8-7395-4910-ae68-55386e1287f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E6CE3D585F0E4D824349EFD97498FE" ma:contentTypeVersion="16" ma:contentTypeDescription="Create a new document." ma:contentTypeScope="" ma:versionID="c6212432a896fd093e067c9e3f7d7161">
  <xsd:schema xmlns:xsd="http://www.w3.org/2001/XMLSchema" xmlns:xs="http://www.w3.org/2001/XMLSchema" xmlns:p="http://schemas.microsoft.com/office/2006/metadata/properties" xmlns:ns2="6a7398a8-7395-4910-ae68-55386e1287fa" xmlns:ns3="2c9a543f-ffb2-4ba6-8547-cab586949fbd" xmlns:ns4="13441876-d393-46a3-aca4-d5c143792de6" targetNamespace="http://schemas.microsoft.com/office/2006/metadata/properties" ma:root="true" ma:fieldsID="97d1241e67c2fa6f27a1b40117c5881e" ns2:_="" ns3:_="" ns4:_="">
    <xsd:import namespace="6a7398a8-7395-4910-ae68-55386e1287fa"/>
    <xsd:import namespace="2c9a543f-ffb2-4ba6-8547-cab586949fbd"/>
    <xsd:import namespace="13441876-d393-46a3-aca4-d5c143792d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398a8-7395-4910-ae68-55386e1287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5e56d7ab-d198-46f0-a5ce-258f62fc13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9a543f-ffb2-4ba6-8547-cab586949fbd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cc08e61-a8f6-4527-9d55-c9abedac5aa2}" ma:internalName="TaxCatchAll" ma:showField="CatchAllData" ma:web="13441876-d393-46a3-aca4-d5c143792d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41876-d393-46a3-aca4-d5c143792de6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888880-828E-4BD9-B1BB-BC4F82473DEA}">
  <ds:schemaRefs>
    <ds:schemaRef ds:uri="http://schemas.microsoft.com/office/2006/metadata/properties"/>
    <ds:schemaRef ds:uri="http://schemas.microsoft.com/office/infopath/2007/PartnerControls"/>
    <ds:schemaRef ds:uri="2c9a543f-ffb2-4ba6-8547-cab586949fbd"/>
    <ds:schemaRef ds:uri="6a7398a8-7395-4910-ae68-55386e1287fa"/>
  </ds:schemaRefs>
</ds:datastoreItem>
</file>

<file path=customXml/itemProps2.xml><?xml version="1.0" encoding="utf-8"?>
<ds:datastoreItem xmlns:ds="http://schemas.openxmlformats.org/officeDocument/2006/customXml" ds:itemID="{F064DADC-DF4D-4444-BE6E-61DCDE3A54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7398a8-7395-4910-ae68-55386e1287fa"/>
    <ds:schemaRef ds:uri="2c9a543f-ffb2-4ba6-8547-cab586949fbd"/>
    <ds:schemaRef ds:uri="13441876-d393-46a3-aca4-d5c143792d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B724FD-15DD-4D02-92C7-F4521BFE6AE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2324</TotalTime>
  <Words>4370</Words>
  <Application>Microsoft Office PowerPoint</Application>
  <PresentationFormat>Widescreen</PresentationFormat>
  <Paragraphs>1214</Paragraphs>
  <Slides>48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Aptos Narrow</vt:lpstr>
      <vt:lpstr>Arial</vt:lpstr>
      <vt:lpstr>Calibri</vt:lpstr>
      <vt:lpstr>Calibri Light</vt:lpstr>
      <vt:lpstr>Cambria Math</vt:lpstr>
      <vt:lpstr>Times New Roman</vt:lpstr>
      <vt:lpstr>Office Theme</vt:lpstr>
      <vt:lpstr>Obtaining Useful Answers from Groundwater Models:  INTRODUCTION</vt:lpstr>
      <vt:lpstr>Groundwater Models</vt:lpstr>
      <vt:lpstr>Water Supply Questions</vt:lpstr>
      <vt:lpstr>Contaminant Transport Questions</vt:lpstr>
      <vt:lpstr>Dewatering Questions</vt:lpstr>
      <vt:lpstr>Numerical Groundwater Model Process</vt:lpstr>
      <vt:lpstr>How is a Groundwater Model Developed?</vt:lpstr>
      <vt:lpstr>Conceptual Model</vt:lpstr>
      <vt:lpstr>Boundary Conditions</vt:lpstr>
      <vt:lpstr>Specified (Constant) Head Boundary</vt:lpstr>
      <vt:lpstr>Specified (Constant) Head Boundary</vt:lpstr>
      <vt:lpstr>Specified Flux Boundary</vt:lpstr>
      <vt:lpstr>Head-Dependent Flux Boundary</vt:lpstr>
      <vt:lpstr>Head-Dependent Flux Boundary</vt:lpstr>
      <vt:lpstr>Head-Dependent Flux Boundary</vt:lpstr>
      <vt:lpstr>Head-Dependent Flux Boundary</vt:lpstr>
      <vt:lpstr>Head-Dependent Flux Boundary</vt:lpstr>
      <vt:lpstr>Head-Dependent Flux Boundary</vt:lpstr>
      <vt:lpstr>Model Calibration</vt:lpstr>
      <vt:lpstr>Model Calibration:  Types of Measured Data</vt:lpstr>
      <vt:lpstr>Measurement Observations</vt:lpstr>
      <vt:lpstr>Measurement Observations</vt:lpstr>
      <vt:lpstr>Measurement Observations</vt:lpstr>
      <vt:lpstr>Goodness of Fit</vt:lpstr>
      <vt:lpstr>Goodness of Fit</vt:lpstr>
      <vt:lpstr>QUIZ</vt:lpstr>
      <vt:lpstr>Question 1: Model Purpose</vt:lpstr>
      <vt:lpstr>Question 2: Model Development</vt:lpstr>
      <vt:lpstr>Question 3: Boundary Conditions</vt:lpstr>
      <vt:lpstr>Question 4: Boundary Conditions</vt:lpstr>
      <vt:lpstr>Question 5: Boundary Conditions</vt:lpstr>
      <vt:lpstr>Question 6: Boundary Conditions</vt:lpstr>
      <vt:lpstr>Question 7: Calibration</vt:lpstr>
      <vt:lpstr>Question 8: Calibration</vt:lpstr>
      <vt:lpstr>Question 9: Model Development</vt:lpstr>
      <vt:lpstr>Summary</vt:lpstr>
      <vt:lpstr>References</vt:lpstr>
      <vt:lpstr>Review of  Hydraulic Property Fundamentals</vt:lpstr>
      <vt:lpstr>Transmissivity</vt:lpstr>
      <vt:lpstr>Transmissivity</vt:lpstr>
      <vt:lpstr>Storativity</vt:lpstr>
      <vt:lpstr>Storativity: Unconfined Aquifer</vt:lpstr>
      <vt:lpstr>Storativity: Confined Aquifer</vt:lpstr>
      <vt:lpstr>Storativity: Confined Aquifer</vt:lpstr>
      <vt:lpstr>Storativity: Confined Aquifer</vt:lpstr>
      <vt:lpstr>Storage difference: Unconfined Vs. Confined</vt:lpstr>
      <vt:lpstr>Storativity – Typical Estimates</vt:lpstr>
      <vt:lpstr>Question 10: Hydraulic Properties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Roux, Sally</dc:creator>
  <cp:lastModifiedBy>Tracie Jackson</cp:lastModifiedBy>
  <cp:revision>154</cp:revision>
  <dcterms:created xsi:type="dcterms:W3CDTF">2019-08-02T20:33:26Z</dcterms:created>
  <dcterms:modified xsi:type="dcterms:W3CDTF">2026-01-31T20:50:19Z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0x01010073E6CE3D585F0E4D824349EFD97498FE</vt:lpwstr>
  </property>
  <property fmtid="{D5CDD505-2E9C-101B-9397-08002B2CF9AE}" pid="3" name="MSIP_Label_1254f2c2-da1a-41b9-b556-3172113c6748_Enabled">
    <vt:lpwstr>true</vt:lpwstr>
  </property>
  <property fmtid="{D5CDD505-2E9C-101B-9397-08002B2CF9AE}" pid="4" name="MSIP_Label_1254f2c2-da1a-41b9-b556-3172113c6748_SetDate">
    <vt:lpwstr>2026-01-16T23:02:59Z</vt:lpwstr>
  </property>
  <property fmtid="{D5CDD505-2E9C-101B-9397-08002B2CF9AE}" pid="5" name="MSIP_Label_1254f2c2-da1a-41b9-b556-3172113c6748_Method">
    <vt:lpwstr>Standard</vt:lpwstr>
  </property>
  <property fmtid="{D5CDD505-2E9C-101B-9397-08002B2CF9AE}" pid="6" name="MSIP_Label_1254f2c2-da1a-41b9-b556-3172113c6748_Name">
    <vt:lpwstr>General</vt:lpwstr>
  </property>
  <property fmtid="{D5CDD505-2E9C-101B-9397-08002B2CF9AE}" pid="7" name="MSIP_Label_1254f2c2-da1a-41b9-b556-3172113c6748_SiteId">
    <vt:lpwstr>c05261c1-4aae-48dc-b1f6-fde04ad750d9</vt:lpwstr>
  </property>
  <property fmtid="{D5CDD505-2E9C-101B-9397-08002B2CF9AE}" pid="8" name="MSIP_Label_1254f2c2-da1a-41b9-b556-3172113c6748_ActionId">
    <vt:lpwstr>c01173ec-8a5c-45c5-a2d9-aef935ab3636</vt:lpwstr>
  </property>
  <property fmtid="{D5CDD505-2E9C-101B-9397-08002B2CF9AE}" pid="9" name="MSIP_Label_1254f2c2-da1a-41b9-b556-3172113c6748_ContentBits">
    <vt:lpwstr>0</vt:lpwstr>
  </property>
  <property fmtid="{D5CDD505-2E9C-101B-9397-08002B2CF9AE}" pid="10" name="MSIP_Label_1254f2c2-da1a-41b9-b556-3172113c6748_Tag">
    <vt:lpwstr>10, 3, 0, 1</vt:lpwstr>
  </property>
</Properties>
</file>