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sldIdLst>
    <p:sldId id="920" r:id="rId5"/>
    <p:sldId id="519" r:id="rId6"/>
    <p:sldId id="927" r:id="rId7"/>
    <p:sldId id="925" r:id="rId8"/>
    <p:sldId id="801" r:id="rId9"/>
    <p:sldId id="558" r:id="rId10"/>
    <p:sldId id="922" r:id="rId11"/>
    <p:sldId id="803" r:id="rId12"/>
    <p:sldId id="923" r:id="rId13"/>
    <p:sldId id="795" r:id="rId14"/>
    <p:sldId id="924" r:id="rId15"/>
    <p:sldId id="608" r:id="rId16"/>
    <p:sldId id="588" r:id="rId17"/>
    <p:sldId id="436" r:id="rId18"/>
    <p:sldId id="804" r:id="rId19"/>
    <p:sldId id="805" r:id="rId20"/>
    <p:sldId id="926" r:id="rId21"/>
    <p:sldId id="919" r:id="rId22"/>
    <p:sldId id="56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FC2D636-71A4-4A18-86DE-E23C25C00F1A}">
          <p14:sldIdLst>
            <p14:sldId id="920"/>
            <p14:sldId id="519"/>
            <p14:sldId id="927"/>
            <p14:sldId id="925"/>
            <p14:sldId id="801"/>
            <p14:sldId id="558"/>
            <p14:sldId id="922"/>
            <p14:sldId id="803"/>
            <p14:sldId id="923"/>
            <p14:sldId id="795"/>
            <p14:sldId id="924"/>
            <p14:sldId id="608"/>
            <p14:sldId id="588"/>
            <p14:sldId id="436"/>
            <p14:sldId id="804"/>
            <p14:sldId id="805"/>
            <p14:sldId id="926"/>
            <p14:sldId id="919"/>
            <p14:sldId id="569"/>
          </p14:sldIdLst>
        </p14:section>
        <p14:section name="Default Section" id="{7F593F4D-F9DB-4CFD-B3C3-B19E20450AF5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00000"/>
    <a:srgbClr val="8FA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947" autoAdjust="0"/>
  </p:normalViewPr>
  <p:slideViewPr>
    <p:cSldViewPr snapToGrid="0">
      <p:cViewPr varScale="1">
        <p:scale>
          <a:sx n="105" d="100"/>
          <a:sy n="10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90B6F-478F-423A-9E73-06146369F565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4199C-C4D5-497B-BABC-6D2201E4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829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39FE50D-1A31-4B11-9751-DA43550C52E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511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8804" y="2895599"/>
            <a:ext cx="10515600" cy="1325563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55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FE7F2-10FB-4EA4-8827-F115268D4E4F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71C49-1E24-4C98-AFC7-8D45B05A01A6}" type="slidenum">
              <a:rPr lang="en-US" smtClean="0"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749D57-2220-1A18-5CB6-716B5E8F48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9567" y="529804"/>
            <a:ext cx="3929256" cy="197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6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10699954" cy="1325563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55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563"/>
            <a:ext cx="5810596" cy="5407746"/>
          </a:xfrm>
        </p:spPr>
        <p:txBody>
          <a:bodyPr>
            <a:normAutofit/>
          </a:bodyPr>
          <a:lstStyle>
            <a:lvl1pPr marL="228600" indent="-228600">
              <a:buSzPct val="80000"/>
              <a:buFontTx/>
              <a:buBlip>
                <a:blip r:embed="rId3"/>
              </a:buBlip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SzPct val="80000"/>
              <a:buFontTx/>
              <a:buBlip>
                <a:blip r:embed="rId4"/>
              </a:buBlip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SzPct val="80000"/>
              <a:buFontTx/>
              <a:buBlip>
                <a:blip r:embed="rId5"/>
              </a:buBlip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SzPct val="80000"/>
              <a:buFontTx/>
              <a:buBlip>
                <a:blip r:embed="rId5"/>
              </a:buBlip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SzPct val="80000"/>
              <a:buFontTx/>
              <a:buBlip>
                <a:blip r:embed="rId5"/>
              </a:buBlip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3B0BFE-485F-AB5B-ECFB-A840BBC556C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86486" y="0"/>
            <a:ext cx="1105514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92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B5-B3C7-4F49-A705-563372363001}" type="datetimeFigureOut">
              <a:rPr lang="en-ZA" smtClean="0"/>
              <a:t>2026/01/26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01D85-7BDF-4B87-A726-017DFD19640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67103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B5-B3C7-4F49-A705-563372363001}" type="datetimeFigureOut">
              <a:rPr lang="en-ZA" smtClean="0"/>
              <a:t>2026/01/26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01D85-7BDF-4B87-A726-017DFD19640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9256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DCFB5-B3C7-4F49-A705-563372363001}" type="datetimeFigureOut">
              <a:rPr lang="en-ZA" smtClean="0"/>
              <a:t>2026/01/26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01D85-7BDF-4B87-A726-017DFD19640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69336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54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sir2016515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sir20165151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3133/tm6A16" TargetMode="Externa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er.usgs.gov/publication/pp1863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er.usgs.gov/publication/pp1863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ubs.er.usgs.gov/publication/pp1863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sir20165151" TargetMode="External"/><Relationship Id="rId7" Type="http://schemas.openxmlformats.org/officeDocument/2006/relationships/hyperlink" Target="https://doi.org/10.3133/wri014182" TargetMode="External"/><Relationship Id="rId2" Type="http://schemas.openxmlformats.org/officeDocument/2006/relationships/hyperlink" Target="http://dx.doi.org/10.3133/sir2015517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3133/sir20205134" TargetMode="External"/><Relationship Id="rId5" Type="http://schemas.openxmlformats.org/officeDocument/2006/relationships/hyperlink" Target="https://doi.org/10.3133/tm6A16" TargetMode="External"/><Relationship Id="rId4" Type="http://schemas.openxmlformats.org/officeDocument/2006/relationships/hyperlink" Target="https://doi.org/10.3133/pp186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6.png"/><Relationship Id="rId12" Type="http://schemas.openxmlformats.org/officeDocument/2006/relationships/hyperlink" Target="https://pubs.er.usgs.gov/publication/wri01418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5308804" y="2936148"/>
            <a:ext cx="6883196" cy="2734810"/>
          </a:xfrm>
        </p:spPr>
        <p:txBody>
          <a:bodyPr>
            <a:noAutofit/>
          </a:bodyPr>
          <a:lstStyle/>
          <a:p>
            <a:r>
              <a:rPr lang="en-US" altLang="en-US" sz="3600" b="0" dirty="0">
                <a:solidFill>
                  <a:schemeClr val="tx1"/>
                </a:solidFill>
              </a:rPr>
              <a:t>Obtaining Useful Answers from Groundwater Models:</a:t>
            </a:r>
            <a:br>
              <a:rPr lang="en-US" altLang="en-US" sz="3600" b="0" dirty="0">
                <a:solidFill>
                  <a:schemeClr val="tx1"/>
                </a:solidFill>
              </a:rPr>
            </a:br>
            <a:br>
              <a:rPr lang="en-US" altLang="en-US" sz="3600" dirty="0">
                <a:solidFill>
                  <a:schemeClr val="tx1"/>
                </a:solidFill>
              </a:rPr>
            </a:br>
            <a:r>
              <a:rPr lang="en-US" altLang="en-US" sz="3600" b="1" dirty="0">
                <a:solidFill>
                  <a:schemeClr val="tx1"/>
                </a:solidFill>
              </a:rPr>
              <a:t>Hydraulic Properties &amp; Geologic Frameworks</a:t>
            </a:r>
            <a:endParaRPr lang="en-ZA" sz="3600" b="1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C1BD44A-B3B0-2DD3-49BD-D630D96C5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1467" y="5922628"/>
            <a:ext cx="5690533" cy="93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2800" b="0" dirty="0"/>
              <a:t>Tracie R Jackson, Henderson, NV</a:t>
            </a:r>
          </a:p>
          <a:p>
            <a:pPr algn="ctr">
              <a:lnSpc>
                <a:spcPct val="80000"/>
              </a:lnSpc>
            </a:pPr>
            <a:r>
              <a:rPr lang="en-US" altLang="en-US" sz="2800" b="0" dirty="0"/>
              <a:t>Keith J Halford, Carson City, NV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6EFE55-EF03-873A-DF86-EC3F7E2E1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8642" y="6063859"/>
            <a:ext cx="3200400" cy="79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86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39219-0669-4E9C-8BC5-330E3677F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 Geologic Framework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E31C0F-5EEB-4550-8270-EFAB791C5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0243" y="1149790"/>
            <a:ext cx="2435751" cy="570821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2541A25-A35E-40B1-921F-5D359ED4C722}"/>
              </a:ext>
            </a:extLst>
          </p:cNvPr>
          <p:cNvSpPr/>
          <p:nvPr/>
        </p:nvSpPr>
        <p:spPr>
          <a:xfrm>
            <a:off x="1616992" y="1320204"/>
            <a:ext cx="1524807" cy="724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9D6641-ACB8-4702-8154-14DE66E91E11}"/>
              </a:ext>
            </a:extLst>
          </p:cNvPr>
          <p:cNvSpPr/>
          <p:nvPr/>
        </p:nvSpPr>
        <p:spPr>
          <a:xfrm>
            <a:off x="1584917" y="1859284"/>
            <a:ext cx="1098945" cy="579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6564406-4C1D-B0B0-218D-3FF3FDB369F5}"/>
              </a:ext>
            </a:extLst>
          </p:cNvPr>
          <p:cNvGrpSpPr/>
          <p:nvPr/>
        </p:nvGrpSpPr>
        <p:grpSpPr>
          <a:xfrm>
            <a:off x="2533709" y="1055596"/>
            <a:ext cx="6555954" cy="5642565"/>
            <a:chOff x="2533709" y="1055596"/>
            <a:chExt cx="6555954" cy="564256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CC5507A-B8A4-F572-6E26-B86FC973C744}"/>
                </a:ext>
              </a:extLst>
            </p:cNvPr>
            <p:cNvGrpSpPr/>
            <p:nvPr/>
          </p:nvGrpSpPr>
          <p:grpSpPr>
            <a:xfrm>
              <a:off x="2571729" y="1055596"/>
              <a:ext cx="6517934" cy="5642565"/>
              <a:chOff x="1584917" y="1508359"/>
              <a:chExt cx="6187377" cy="5189802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0BC1113C-6DF9-4DA1-9E56-30D6EA5FBC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84917" y="1589318"/>
                <a:ext cx="6187377" cy="5108843"/>
              </a:xfrm>
              <a:prstGeom prst="rect">
                <a:avLst/>
              </a:prstGeom>
            </p:spPr>
          </p:pic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662CE80-B1C2-41B9-B982-559A9D13A7C4}"/>
                  </a:ext>
                </a:extLst>
              </p:cNvPr>
              <p:cNvSpPr/>
              <p:nvPr/>
            </p:nvSpPr>
            <p:spPr>
              <a:xfrm>
                <a:off x="6003934" y="1508359"/>
                <a:ext cx="1524807" cy="930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B02D9E2-1569-4F6A-B3B8-C2F7F600421C}"/>
                  </a:ext>
                </a:extLst>
              </p:cNvPr>
              <p:cNvSpPr/>
              <p:nvPr/>
            </p:nvSpPr>
            <p:spPr>
              <a:xfrm>
                <a:off x="5545997" y="1619798"/>
                <a:ext cx="1524807" cy="5791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6296502-2068-39F4-CC2E-8EAD5CFDB52E}"/>
                </a:ext>
              </a:extLst>
            </p:cNvPr>
            <p:cNvSpPr/>
            <p:nvPr/>
          </p:nvSpPr>
          <p:spPr>
            <a:xfrm>
              <a:off x="2533709" y="1141349"/>
              <a:ext cx="1606269" cy="6296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2C56E8-0BFF-8819-48D4-31C1EC07D7A7}"/>
                </a:ext>
              </a:extLst>
            </p:cNvPr>
            <p:cNvSpPr/>
            <p:nvPr/>
          </p:nvSpPr>
          <p:spPr>
            <a:xfrm>
              <a:off x="2715937" y="1456170"/>
              <a:ext cx="787754" cy="6296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B36382-2C10-4ADC-B37E-B492AB7F0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230" y="1176757"/>
            <a:ext cx="3540579" cy="1325562"/>
          </a:xfrm>
        </p:spPr>
        <p:txBody>
          <a:bodyPr>
            <a:normAutofit/>
          </a:bodyPr>
          <a:lstStyle/>
          <a:p>
            <a:r>
              <a:rPr lang="en-US" dirty="0"/>
              <a:t>Pahute Mesa–volcanic terrain</a:t>
            </a:r>
            <a:br>
              <a:rPr lang="en-US" dirty="0"/>
            </a:br>
            <a:endParaRPr lang="en-US" dirty="0"/>
          </a:p>
          <a:p>
            <a:r>
              <a:rPr lang="en-US" dirty="0"/>
              <a:t>Hydraulic data inform </a:t>
            </a:r>
            <a:br>
              <a:rPr lang="en-US" dirty="0"/>
            </a:br>
            <a:r>
              <a:rPr lang="en-US" dirty="0"/>
              <a:t>37 of 77 units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C6EB5B-2709-4897-95A6-24E00F0611EE}"/>
              </a:ext>
            </a:extLst>
          </p:cNvPr>
          <p:cNvSpPr txBox="1"/>
          <p:nvPr/>
        </p:nvSpPr>
        <p:spPr>
          <a:xfrm>
            <a:off x="40240" y="6421162"/>
            <a:ext cx="17652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Garcia et al, 2017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79751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F316C-1D49-174E-077E-E2422E3DA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Hydraulic-Conductivity (K) Distributions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EA33D-D532-10BD-7121-988DF31C0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25563"/>
            <a:ext cx="5445659" cy="3074421"/>
          </a:xfrm>
        </p:spPr>
        <p:txBody>
          <a:bodyPr>
            <a:normAutofit/>
          </a:bodyPr>
          <a:lstStyle/>
          <a:p>
            <a:r>
              <a:rPr lang="en-US" sz="1900" dirty="0"/>
              <a:t>Highly heterogeneous </a:t>
            </a:r>
            <a:r>
              <a:rPr lang="en-US" sz="1900" dirty="0" err="1"/>
              <a:t>hydrostratigraphic</a:t>
            </a:r>
            <a:r>
              <a:rPr lang="en-US" sz="1900" dirty="0"/>
              <a:t> units:</a:t>
            </a:r>
          </a:p>
          <a:p>
            <a:pPr lvl="1"/>
            <a:r>
              <a:rPr lang="en-US" sz="1900" dirty="0"/>
              <a:t>Units are hydraulically similar</a:t>
            </a:r>
            <a:br>
              <a:rPr lang="en-US" sz="1900" dirty="0"/>
            </a:br>
            <a:endParaRPr lang="en-US" sz="1900" dirty="0"/>
          </a:p>
          <a:p>
            <a:pPr lvl="1"/>
            <a:r>
              <a:rPr lang="en-US" sz="1900" dirty="0"/>
              <a:t>Geometric mean K estimates are within an order of magnitude</a:t>
            </a:r>
          </a:p>
          <a:p>
            <a:pPr lvl="1"/>
            <a:endParaRPr lang="en-US" sz="1900" dirty="0"/>
          </a:p>
          <a:p>
            <a:pPr lvl="1"/>
            <a:r>
              <a:rPr lang="en-US" sz="1900" dirty="0"/>
              <a:t>Complex geologic framework does not improve differentiation between aquifers and confining units</a:t>
            </a:r>
          </a:p>
          <a:p>
            <a:pPr lvl="1"/>
            <a:endParaRPr lang="en-US" sz="19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76856C-2F37-3DC7-4D6E-2532D65D7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038" y="1046374"/>
            <a:ext cx="6397961" cy="58116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79768B-B7F0-4530-9EC1-320EA22724D2}"/>
              </a:ext>
            </a:extLst>
          </p:cNvPr>
          <p:cNvSpPr txBox="1"/>
          <p:nvPr/>
        </p:nvSpPr>
        <p:spPr>
          <a:xfrm>
            <a:off x="40240" y="6421162"/>
            <a:ext cx="17652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Garcia et al, 2017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567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465FF1-3C20-4EF7-BA34-124D32F2EE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54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/>
              <a:t>Transmissivity and </a:t>
            </a:r>
            <a:br>
              <a:rPr lang="en-US" sz="5000" dirty="0"/>
            </a:br>
            <a:r>
              <a:rPr lang="en-US" sz="5000" dirty="0"/>
              <a:t>Groundwater Models</a:t>
            </a:r>
          </a:p>
        </p:txBody>
      </p:sp>
    </p:spTree>
    <p:extLst>
      <p:ext uri="{BB962C8B-B14F-4D97-AF65-F5344CB8AC3E}">
        <p14:creationId xmlns:p14="http://schemas.microsoft.com/office/powerpoint/2010/main" val="2665985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133" y="1049612"/>
            <a:ext cx="7238095" cy="17238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Groundwater Flow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199" y="2924270"/>
                <a:ext cx="11248931" cy="3496892"/>
              </a:xfrm>
            </p:spPr>
            <p:txBody>
              <a:bodyPr>
                <a:normAutofit/>
              </a:bodyPr>
              <a:lstStyle/>
              <a:p>
                <a:r>
                  <a:rPr lang="en-US" sz="2200" dirty="0"/>
                  <a:t>MODFLOW solves groundwater-flow equations</a:t>
                </a:r>
                <a:br>
                  <a:rPr lang="en-US" sz="2200" dirty="0"/>
                </a:br>
                <a:endParaRPr lang="en-US" sz="2200" dirty="0"/>
              </a:p>
              <a:p>
                <a:r>
                  <a:rPr lang="en-US" sz="2200" dirty="0"/>
                  <a:t>Vertically integrated hydraulic properties:</a:t>
                </a:r>
              </a:p>
              <a:p>
                <a:pPr lvl="1"/>
                <a:r>
                  <a:rPr lang="en-US" sz="2200" dirty="0"/>
                  <a:t>Transmissivity,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a:rPr 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nary>
                      <m:naryPr>
                        <m:ctrlP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  <m: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  <m:e>
                        <m:sSub>
                          <m:sSubPr>
                            <m:ctrlPr>
                              <a:rPr lang="en-US" sz="2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2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𝑍𝑍</m:t>
                            </m:r>
                          </m:sub>
                        </m:sSub>
                        <m: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𝑑𝑧</m:t>
                        </m:r>
                      </m:e>
                    </m:nary>
                  </m:oMath>
                </a14:m>
                <a:endParaRPr lang="en-US" sz="2200" dirty="0"/>
              </a:p>
              <a:p>
                <a:pPr lvl="1"/>
                <a:r>
                  <a:rPr lang="en-US" sz="2200" dirty="0"/>
                  <a:t>Storativity, S — Compressibility &amp; Drainage</a:t>
                </a:r>
                <a:br>
                  <a:rPr lang="en-US" sz="2200" dirty="0"/>
                </a:br>
                <a:r>
                  <a:rPr lang="en-US" sz="2200" dirty="0"/>
                  <a:t> </a:t>
                </a:r>
              </a:p>
              <a:p>
                <a:r>
                  <a:rPr lang="en-US" sz="2200" dirty="0"/>
                  <a:t>T &amp; S estimated from aquifer tests</a:t>
                </a:r>
                <a:br>
                  <a:rPr lang="en-US" sz="2200" dirty="0"/>
                </a:br>
                <a:endParaRPr lang="en-US" sz="2200" dirty="0"/>
              </a:p>
              <a:p>
                <a:r>
                  <a:rPr lang="en-US" sz="2200" dirty="0"/>
                  <a:t>No geology term, Limited by correlation to T &amp; 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199" y="2924270"/>
                <a:ext cx="11248931" cy="3496892"/>
              </a:xfrm>
              <a:blipFill>
                <a:blip r:embed="rId3"/>
                <a:stretch>
                  <a:fillRect t="-2094" b="-1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2397132" y="1845776"/>
            <a:ext cx="7238095" cy="927646"/>
            <a:chOff x="873131" y="2109225"/>
            <a:chExt cx="7238095" cy="927646"/>
          </a:xfrm>
        </p:grpSpPr>
        <p:sp>
          <p:nvSpPr>
            <p:cNvPr id="6" name="Rectangle 5"/>
            <p:cNvSpPr/>
            <p:nvPr/>
          </p:nvSpPr>
          <p:spPr bwMode="auto">
            <a:xfrm>
              <a:off x="873131" y="2109225"/>
              <a:ext cx="7238095" cy="927646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20749" y="2166023"/>
              <a:ext cx="3542857" cy="857143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4605846" y="2201990"/>
            <a:ext cx="2852647" cy="310548"/>
            <a:chOff x="3081845" y="2465439"/>
            <a:chExt cx="2852647" cy="310548"/>
          </a:xfrm>
        </p:grpSpPr>
        <p:sp>
          <p:nvSpPr>
            <p:cNvPr id="9" name="Rectangle 8"/>
            <p:cNvSpPr/>
            <p:nvPr/>
          </p:nvSpPr>
          <p:spPr bwMode="auto">
            <a:xfrm>
              <a:off x="3081845" y="2465439"/>
              <a:ext cx="364459" cy="303262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4382406" y="2472725"/>
              <a:ext cx="364459" cy="303262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5704825" y="2472725"/>
              <a:ext cx="229667" cy="303262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90B7A03-8702-25B8-34E2-A0E0A6FA6064}"/>
              </a:ext>
            </a:extLst>
          </p:cNvPr>
          <p:cNvSpPr txBox="1"/>
          <p:nvPr/>
        </p:nvSpPr>
        <p:spPr>
          <a:xfrm>
            <a:off x="40240" y="6421162"/>
            <a:ext cx="1595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Harbaugh, 2005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8094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AE439-A3DB-AB66-CB6D-22DADF3D6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Transmissivity versus Hydraulic Conductivity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24C0E6AB-AEEF-FF6E-F718-FC2C9BA52F6A}"/>
              </a:ext>
            </a:extLst>
          </p:cNvPr>
          <p:cNvSpPr txBox="1">
            <a:spLocks noChangeArrowheads="1"/>
          </p:cNvSpPr>
          <p:nvPr/>
        </p:nvSpPr>
        <p:spPr>
          <a:xfrm>
            <a:off x="203538" y="1528944"/>
            <a:ext cx="7383502" cy="51735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800" dirty="0"/>
              <a:t>Transmissivity (T) = Hydraulic conductivity (K) x aquifer thickness (b)</a:t>
            </a:r>
          </a:p>
          <a:p>
            <a:endParaRPr lang="en-US" altLang="en-US" sz="1800" dirty="0"/>
          </a:p>
          <a:p>
            <a:endParaRPr lang="en-US" altLang="en-US" sz="1800" dirty="0"/>
          </a:p>
          <a:p>
            <a:pPr>
              <a:tabLst>
                <a:tab pos="914400" algn="l"/>
              </a:tabLst>
            </a:pPr>
            <a:r>
              <a:rPr lang="en-US" altLang="en-US" sz="1800" dirty="0"/>
              <a:t>T estimated quantity, not K</a:t>
            </a:r>
          </a:p>
          <a:p>
            <a:pPr>
              <a:tabLst>
                <a:tab pos="914400" algn="l"/>
              </a:tabLst>
            </a:pPr>
            <a:endParaRPr lang="en-US" altLang="en-US" sz="1800" dirty="0"/>
          </a:p>
          <a:p>
            <a:pPr>
              <a:tabLst>
                <a:tab pos="914400" algn="l"/>
              </a:tabLst>
            </a:pPr>
            <a:r>
              <a:rPr lang="en-US" altLang="en-US" sz="1800" dirty="0"/>
              <a:t>Aquifer thickness (b) unknown and K estimates will differ if use</a:t>
            </a:r>
          </a:p>
          <a:p>
            <a:pPr lvl="1">
              <a:tabLst>
                <a:tab pos="914400" algn="l"/>
              </a:tabLst>
            </a:pPr>
            <a:r>
              <a:rPr lang="en-US" altLang="en-US" dirty="0"/>
              <a:t>Depth Drilled</a:t>
            </a:r>
          </a:p>
          <a:p>
            <a:pPr lvl="1">
              <a:tabLst>
                <a:tab pos="914400" algn="l"/>
              </a:tabLst>
            </a:pPr>
            <a:r>
              <a:rPr lang="en-US" altLang="en-US" dirty="0"/>
              <a:t>Screen Length </a:t>
            </a:r>
          </a:p>
          <a:p>
            <a:pPr lvl="1">
              <a:tabLst>
                <a:tab pos="914400" algn="l"/>
              </a:tabLst>
            </a:pPr>
            <a:r>
              <a:rPr lang="en-US" altLang="en-US" dirty="0"/>
              <a:t>Aquifer Thickness in Hydrogeologic Model</a:t>
            </a:r>
          </a:p>
          <a:p>
            <a:pPr marL="0" indent="0">
              <a:buNone/>
              <a:tabLst>
                <a:tab pos="914400" algn="l"/>
              </a:tabLst>
            </a:pPr>
            <a:endParaRPr lang="en-US" altLang="en-US" sz="1800" dirty="0"/>
          </a:p>
          <a:p>
            <a:endParaRPr lang="en-US" altLang="en-US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15">
                <a:extLst>
                  <a:ext uri="{FF2B5EF4-FFF2-40B4-BE49-F238E27FC236}">
                    <a16:creationId xmlns:a16="http://schemas.microsoft.com/office/drawing/2014/main" id="{B1839D4C-EF61-A809-4727-8BB7473C1B39}"/>
                  </a:ext>
                </a:extLst>
              </p:cNvPr>
              <p:cNvSpPr txBox="1"/>
              <p:nvPr/>
            </p:nvSpPr>
            <p:spPr bwMode="auto">
              <a:xfrm>
                <a:off x="1965180" y="2021225"/>
                <a:ext cx="1267481" cy="507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r>
                  <a:rPr lang="en-US" sz="2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𝐾𝑏</m:t>
                    </m:r>
                  </m:oMath>
                </a14:m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Object 15">
                <a:extLst>
                  <a:ext uri="{FF2B5EF4-FFF2-40B4-BE49-F238E27FC236}">
                    <a16:creationId xmlns:a16="http://schemas.microsoft.com/office/drawing/2014/main" id="{B1839D4C-EF61-A809-4727-8BB7473C1B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65180" y="2021225"/>
                <a:ext cx="1267481" cy="507250"/>
              </a:xfrm>
              <a:prstGeom prst="rect">
                <a:avLst/>
              </a:prstGeom>
              <a:blipFill>
                <a:blip r:embed="rId4"/>
                <a:stretch>
                  <a:fillRect l="-7212" t="-9639" b="-1807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Object 15">
                <a:extLst>
                  <a:ext uri="{FF2B5EF4-FFF2-40B4-BE49-F238E27FC236}">
                    <a16:creationId xmlns:a16="http://schemas.microsoft.com/office/drawing/2014/main" id="{957B1268-801A-AB85-6C2B-6C87BAC1B4C1}"/>
                  </a:ext>
                </a:extLst>
              </p:cNvPr>
              <p:cNvSpPr txBox="1"/>
              <p:nvPr/>
            </p:nvSpPr>
            <p:spPr bwMode="auto">
              <a:xfrm>
                <a:off x="3795551" y="2549420"/>
                <a:ext cx="1267481" cy="507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r>
                  <a:rPr lang="en-US" sz="2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K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8" name="Object 15">
                <a:extLst>
                  <a:ext uri="{FF2B5EF4-FFF2-40B4-BE49-F238E27FC236}">
                    <a16:creationId xmlns:a16="http://schemas.microsoft.com/office/drawing/2014/main" id="{957B1268-801A-AB85-6C2B-6C87BAC1B4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95551" y="2549420"/>
                <a:ext cx="1267481" cy="507250"/>
              </a:xfrm>
              <a:prstGeom prst="rect">
                <a:avLst/>
              </a:prstGeom>
              <a:blipFill>
                <a:blip r:embed="rId5"/>
                <a:stretch>
                  <a:fillRect l="-7692" t="-9639" r="-481" b="-1807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9" name="TextBox 98">
            <a:extLst>
              <a:ext uri="{FF2B5EF4-FFF2-40B4-BE49-F238E27FC236}">
                <a16:creationId xmlns:a16="http://schemas.microsoft.com/office/drawing/2014/main" id="{5F18BF1C-BAC8-CFEB-6E11-7FEDA678111D}"/>
              </a:ext>
            </a:extLst>
          </p:cNvPr>
          <p:cNvSpPr txBox="1"/>
          <p:nvPr/>
        </p:nvSpPr>
        <p:spPr>
          <a:xfrm>
            <a:off x="8002504" y="1528944"/>
            <a:ext cx="4189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05414FC-9434-9C71-BC66-C20CE3EE4382}"/>
              </a:ext>
            </a:extLst>
          </p:cNvPr>
          <p:cNvSpPr txBox="1"/>
          <p:nvPr/>
        </p:nvSpPr>
        <p:spPr>
          <a:xfrm>
            <a:off x="8002504" y="2128365"/>
            <a:ext cx="1778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 = 1,000 ft²/d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C8B1FBB3-81E0-5A07-46E7-BEC58E2E89E4}"/>
              </a:ext>
            </a:extLst>
          </p:cNvPr>
          <p:cNvSpPr txBox="1"/>
          <p:nvPr/>
        </p:nvSpPr>
        <p:spPr>
          <a:xfrm>
            <a:off x="8002504" y="3019628"/>
            <a:ext cx="3054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b = well screen = 10 ft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43DEADF-315A-3328-1CF8-ACAB0B30F924}"/>
              </a:ext>
            </a:extLst>
          </p:cNvPr>
          <p:cNvSpPr txBox="1"/>
          <p:nvPr/>
        </p:nvSpPr>
        <p:spPr>
          <a:xfrm>
            <a:off x="8002504" y="3546407"/>
            <a:ext cx="35076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K = 1,000 ft²/d/10 ft = 100 ft/d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D3AC075-C0A6-EF41-7F4E-27586975A5DB}"/>
              </a:ext>
            </a:extLst>
          </p:cNvPr>
          <p:cNvSpPr txBox="1"/>
          <p:nvPr/>
        </p:nvSpPr>
        <p:spPr>
          <a:xfrm>
            <a:off x="8002504" y="4442974"/>
            <a:ext cx="41376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b = aquifer thickness = 1,000 ft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62ABCCC-D376-4FD8-046A-7AA94EE29D94}"/>
              </a:ext>
            </a:extLst>
          </p:cNvPr>
          <p:cNvSpPr txBox="1"/>
          <p:nvPr/>
        </p:nvSpPr>
        <p:spPr>
          <a:xfrm>
            <a:off x="8002504" y="4969753"/>
            <a:ext cx="35782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K = 1,000 ft²/d/1,000 ft = 1 ft/d</a:t>
            </a:r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1B2EE0AE-20A5-BC5C-3BAD-4586EF8908A3}"/>
              </a:ext>
            </a:extLst>
          </p:cNvPr>
          <p:cNvCxnSpPr/>
          <p:nvPr/>
        </p:nvCxnSpPr>
        <p:spPr>
          <a:xfrm>
            <a:off x="7918515" y="1974090"/>
            <a:ext cx="427348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 unchanged">
            <a:extLst>
              <a:ext uri="{FF2B5EF4-FFF2-40B4-BE49-F238E27FC236}">
                <a16:creationId xmlns:a16="http://schemas.microsoft.com/office/drawing/2014/main" id="{9E1D1534-6C67-5FA8-9CC0-58A78D3AE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9748" y="5732861"/>
            <a:ext cx="36004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400" dirty="0">
                <a:latin typeface="Arial" panose="020B0604020202020204" pitchFamily="34" charset="0"/>
              </a:rPr>
              <a:t>Transmissivity,</a:t>
            </a:r>
            <a:br>
              <a:rPr lang="en-US" altLang="en-US" sz="2400" dirty="0">
                <a:latin typeface="Arial" panose="020B0604020202020204" pitchFamily="34" charset="0"/>
              </a:rPr>
            </a:br>
            <a:r>
              <a:rPr lang="en-US" altLang="en-US" sz="2400" dirty="0">
                <a:latin typeface="Arial" panose="020B0604020202020204" pitchFamily="34" charset="0"/>
              </a:rPr>
              <a:t>Estimate unchanged!</a:t>
            </a:r>
          </a:p>
        </p:txBody>
      </p:sp>
    </p:spTree>
    <p:extLst>
      <p:ext uri="{BB962C8B-B14F-4D97-AF65-F5344CB8AC3E}">
        <p14:creationId xmlns:p14="http://schemas.microsoft.com/office/powerpoint/2010/main" val="369653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Transmissivity (T) and Rock Type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9962"/>
            <a:ext cx="11734800" cy="1159855"/>
          </a:xfrm>
        </p:spPr>
        <p:txBody>
          <a:bodyPr>
            <a:normAutofit/>
          </a:bodyPr>
          <a:lstStyle/>
          <a:p>
            <a:r>
              <a:rPr lang="en-US" sz="2100" dirty="0"/>
              <a:t>Rock types</a:t>
            </a:r>
            <a:r>
              <a:rPr lang="en-US" sz="1900" dirty="0"/>
              <a:t> have unique hydraulic variability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A459409-7E80-4128-AA60-D073BAC554D6}"/>
              </a:ext>
            </a:extLst>
          </p:cNvPr>
          <p:cNvGrpSpPr/>
          <p:nvPr/>
        </p:nvGrpSpPr>
        <p:grpSpPr>
          <a:xfrm>
            <a:off x="1524000" y="2071531"/>
            <a:ext cx="9144000" cy="4596880"/>
            <a:chOff x="0" y="1933460"/>
            <a:chExt cx="9144000" cy="459688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D7E42C2-F7B7-4CCA-A26D-8EA5C0DD04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6677"/>
            <a:stretch/>
          </p:blipFill>
          <p:spPr>
            <a:xfrm>
              <a:off x="0" y="1933460"/>
              <a:ext cx="9144000" cy="459688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C3E500-917A-4F17-8B7B-0C9FD7FD4BF2}"/>
                </a:ext>
              </a:extLst>
            </p:cNvPr>
            <p:cNvSpPr txBox="1"/>
            <p:nvPr/>
          </p:nvSpPr>
          <p:spPr>
            <a:xfrm>
              <a:off x="404444" y="2174630"/>
              <a:ext cx="1703480" cy="369332"/>
            </a:xfrm>
            <a:prstGeom prst="rect">
              <a:avLst/>
            </a:prstGeom>
            <a:solidFill>
              <a:srgbClr val="C2D6EF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Carbonate rocks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0BD4C2B-F0F5-47DE-A95B-831BB41133A2}"/>
                </a:ext>
              </a:extLst>
            </p:cNvPr>
            <p:cNvSpPr txBox="1"/>
            <p:nvPr/>
          </p:nvSpPr>
          <p:spPr>
            <a:xfrm>
              <a:off x="404444" y="2800724"/>
              <a:ext cx="1408591" cy="276999"/>
            </a:xfrm>
            <a:prstGeom prst="rect">
              <a:avLst/>
            </a:prstGeom>
            <a:solidFill>
              <a:srgbClr val="B2CDAE"/>
            </a:solidFill>
          </p:spPr>
          <p:txBody>
            <a:bodyPr wrap="none" lIns="91440" tIns="0" rIns="0" bIns="0" rtlCol="0">
              <a:spAutoFit/>
            </a:bodyPr>
            <a:lstStyle/>
            <a:p>
              <a:r>
                <a:rPr lang="en-US" dirty="0"/>
                <a:t>Volcanic rocks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921D48C-DA27-47F3-8077-D03E75E65150}"/>
                </a:ext>
              </a:extLst>
            </p:cNvPr>
            <p:cNvSpPr txBox="1"/>
            <p:nvPr/>
          </p:nvSpPr>
          <p:spPr>
            <a:xfrm>
              <a:off x="404444" y="3473433"/>
              <a:ext cx="966931" cy="369332"/>
            </a:xfrm>
            <a:prstGeom prst="rect">
              <a:avLst/>
            </a:prstGeom>
            <a:solidFill>
              <a:srgbClr val="FBF8BB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Basin fill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059A312-8180-4EE3-8478-612EC1C8C721}"/>
                </a:ext>
              </a:extLst>
            </p:cNvPr>
            <p:cNvSpPr txBox="1"/>
            <p:nvPr/>
          </p:nvSpPr>
          <p:spPr>
            <a:xfrm>
              <a:off x="404444" y="4065726"/>
              <a:ext cx="2276905" cy="276999"/>
            </a:xfrm>
            <a:prstGeom prst="rect">
              <a:avLst/>
            </a:prstGeom>
            <a:solidFill>
              <a:srgbClr val="E4D4DF"/>
            </a:solidFill>
          </p:spPr>
          <p:txBody>
            <a:bodyPr wrap="none" lIns="91440" tIns="0" rIns="0" bIns="0" rtlCol="0">
              <a:spAutoFit/>
            </a:bodyPr>
            <a:lstStyle/>
            <a:p>
              <a:r>
                <a:rPr lang="en-US" dirty="0"/>
                <a:t>Low-permeability rocks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838F1F5-C655-4359-9ADB-53EC519EF265}"/>
                </a:ext>
              </a:extLst>
            </p:cNvPr>
            <p:cNvSpPr/>
            <p:nvPr/>
          </p:nvSpPr>
          <p:spPr>
            <a:xfrm>
              <a:off x="404444" y="3927231"/>
              <a:ext cx="2276905" cy="181707"/>
            </a:xfrm>
            <a:prstGeom prst="rect">
              <a:avLst/>
            </a:prstGeom>
            <a:solidFill>
              <a:srgbClr val="FBF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6E09FFF-1EEE-41E7-BB88-F2D867E61487}"/>
                </a:ext>
              </a:extLst>
            </p:cNvPr>
            <p:cNvSpPr txBox="1"/>
            <p:nvPr/>
          </p:nvSpPr>
          <p:spPr>
            <a:xfrm>
              <a:off x="2922678" y="4929554"/>
              <a:ext cx="37480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Transmissivity, in feet squared per day</a:t>
              </a:r>
            </a:p>
          </p:txBody>
        </p:sp>
      </p:grpSp>
      <p:sp>
        <p:nvSpPr>
          <p:cNvPr id="4" name="Text Box 81">
            <a:extLst>
              <a:ext uri="{FF2B5EF4-FFF2-40B4-BE49-F238E27FC236}">
                <a16:creationId xmlns:a16="http://schemas.microsoft.com/office/drawing/2014/main" id="{B2BF837D-6A72-6B69-A656-0DC2C0519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0" y="6400800"/>
            <a:ext cx="301877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Halford and Jackson, 2020</a:t>
            </a:r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; fig. 21)</a:t>
            </a:r>
            <a:endParaRPr lang="en-US" altLang="en-US" sz="14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9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Transmissivity (T) and Rock Type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76950"/>
            <a:ext cx="11734801" cy="1002867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sz="2100" dirty="0"/>
              <a:t>Median T of carbonates, volcanics, and basin fill are ~1,000 ft</a:t>
            </a:r>
            <a:r>
              <a:rPr lang="en-US" sz="2100" baseline="30000" dirty="0"/>
              <a:t>²</a:t>
            </a:r>
            <a:r>
              <a:rPr lang="en-US" sz="2100" dirty="0"/>
              <a:t>/d, but variability differs markedly</a:t>
            </a:r>
          </a:p>
          <a:p>
            <a:pPr>
              <a:spcBef>
                <a:spcPts val="1200"/>
              </a:spcBef>
            </a:pPr>
            <a:r>
              <a:rPr lang="en-US" sz="2100" dirty="0"/>
              <a:t>Rock type reliably establishes maximum likely T</a:t>
            </a:r>
          </a:p>
          <a:p>
            <a:pPr>
              <a:spcBef>
                <a:spcPts val="1200"/>
              </a:spcBef>
            </a:pPr>
            <a:endParaRPr lang="en-US" sz="21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559859-9D4C-4D55-BCBD-CA8D275A0C4E}"/>
              </a:ext>
            </a:extLst>
          </p:cNvPr>
          <p:cNvGrpSpPr/>
          <p:nvPr/>
        </p:nvGrpSpPr>
        <p:grpSpPr>
          <a:xfrm>
            <a:off x="1524000" y="2071531"/>
            <a:ext cx="9144000" cy="4596880"/>
            <a:chOff x="0" y="1924407"/>
            <a:chExt cx="9144000" cy="459688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61A5393-6269-4452-8A83-25F44FCCD6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6677"/>
            <a:stretch/>
          </p:blipFill>
          <p:spPr>
            <a:xfrm>
              <a:off x="0" y="1924407"/>
              <a:ext cx="9144000" cy="459688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2AD1C65-1095-45A3-BC1C-B88B888346C1}"/>
                </a:ext>
              </a:extLst>
            </p:cNvPr>
            <p:cNvSpPr txBox="1"/>
            <p:nvPr/>
          </p:nvSpPr>
          <p:spPr>
            <a:xfrm>
              <a:off x="404444" y="2174630"/>
              <a:ext cx="1703480" cy="369332"/>
            </a:xfrm>
            <a:prstGeom prst="rect">
              <a:avLst/>
            </a:prstGeom>
            <a:solidFill>
              <a:srgbClr val="C2D6EF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Carbonate rocks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141B36C-8BF9-457B-ACFA-F7CF3F1EF768}"/>
                </a:ext>
              </a:extLst>
            </p:cNvPr>
            <p:cNvSpPr txBox="1"/>
            <p:nvPr/>
          </p:nvSpPr>
          <p:spPr>
            <a:xfrm>
              <a:off x="404444" y="2800724"/>
              <a:ext cx="1408591" cy="276999"/>
            </a:xfrm>
            <a:prstGeom prst="rect">
              <a:avLst/>
            </a:prstGeom>
            <a:solidFill>
              <a:srgbClr val="B2CDAE"/>
            </a:solidFill>
          </p:spPr>
          <p:txBody>
            <a:bodyPr wrap="none" lIns="91440" tIns="0" rIns="0" bIns="0" rtlCol="0">
              <a:spAutoFit/>
            </a:bodyPr>
            <a:lstStyle/>
            <a:p>
              <a:r>
                <a:rPr lang="en-US" dirty="0"/>
                <a:t>Volcanic rocks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E065EAA-23D0-4B0D-BAAD-18F9B6EEE0AF}"/>
                </a:ext>
              </a:extLst>
            </p:cNvPr>
            <p:cNvSpPr txBox="1"/>
            <p:nvPr/>
          </p:nvSpPr>
          <p:spPr>
            <a:xfrm>
              <a:off x="404444" y="3473433"/>
              <a:ext cx="966931" cy="369332"/>
            </a:xfrm>
            <a:prstGeom prst="rect">
              <a:avLst/>
            </a:prstGeom>
            <a:solidFill>
              <a:srgbClr val="FBF8BB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Basin fill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E11D382-43D3-4580-9897-2A716D69DCFB}"/>
                </a:ext>
              </a:extLst>
            </p:cNvPr>
            <p:cNvSpPr txBox="1"/>
            <p:nvPr/>
          </p:nvSpPr>
          <p:spPr>
            <a:xfrm>
              <a:off x="404444" y="4065726"/>
              <a:ext cx="2276905" cy="276999"/>
            </a:xfrm>
            <a:prstGeom prst="rect">
              <a:avLst/>
            </a:prstGeom>
            <a:solidFill>
              <a:srgbClr val="E4D4DF"/>
            </a:solidFill>
          </p:spPr>
          <p:txBody>
            <a:bodyPr wrap="none" lIns="91440" tIns="0" rIns="0" bIns="0" rtlCol="0">
              <a:spAutoFit/>
            </a:bodyPr>
            <a:lstStyle/>
            <a:p>
              <a:r>
                <a:rPr lang="en-US" dirty="0"/>
                <a:t>Low-permeability rocks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308F48-09B0-43DB-B181-037B78E5D11A}"/>
                </a:ext>
              </a:extLst>
            </p:cNvPr>
            <p:cNvSpPr/>
            <p:nvPr/>
          </p:nvSpPr>
          <p:spPr>
            <a:xfrm>
              <a:off x="404444" y="3927231"/>
              <a:ext cx="2276905" cy="181707"/>
            </a:xfrm>
            <a:prstGeom prst="rect">
              <a:avLst/>
            </a:prstGeom>
            <a:solidFill>
              <a:srgbClr val="FBF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20A60A7-1EB0-4D1B-80EC-340FB36C1DFF}"/>
                </a:ext>
              </a:extLst>
            </p:cNvPr>
            <p:cNvSpPr txBox="1"/>
            <p:nvPr/>
          </p:nvSpPr>
          <p:spPr>
            <a:xfrm>
              <a:off x="2922678" y="4929554"/>
              <a:ext cx="37480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Transmissivity, in feet squared per day</a:t>
              </a:r>
            </a:p>
          </p:txBody>
        </p:sp>
      </p:grpSp>
      <p:sp>
        <p:nvSpPr>
          <p:cNvPr id="4" name="Text Box 81">
            <a:extLst>
              <a:ext uri="{FF2B5EF4-FFF2-40B4-BE49-F238E27FC236}">
                <a16:creationId xmlns:a16="http://schemas.microsoft.com/office/drawing/2014/main" id="{AC39B6E0-853D-C36D-7F30-B3E0C9C0D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0" y="6400800"/>
            <a:ext cx="301877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Halford and Jackson, 2020</a:t>
            </a:r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; fig. 21)</a:t>
            </a:r>
            <a:endParaRPr lang="en-US" altLang="en-US" sz="14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737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79403-7DD5-9FB2-2091-C11C7A2E2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Transmissivity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3CA2E9-D5B9-2B0B-5D3A-E952A3DE59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937" y="0"/>
            <a:ext cx="6215063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64815C-1B16-7E21-3233-FFD6B4771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4526"/>
            <a:ext cx="5823751" cy="4547096"/>
          </a:xfrm>
          <a:prstGeom prst="rect">
            <a:avLst/>
          </a:prstGeom>
        </p:spPr>
      </p:pic>
      <p:sp>
        <p:nvSpPr>
          <p:cNvPr id="3" name="Text Box 81">
            <a:extLst>
              <a:ext uri="{FF2B5EF4-FFF2-40B4-BE49-F238E27FC236}">
                <a16:creationId xmlns:a16="http://schemas.microsoft.com/office/drawing/2014/main" id="{622AB6C4-7F33-991E-CE2A-9E605AEBE5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297870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Fenelon et.al., 2016</a:t>
            </a:r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; figs. 6 &amp; 12)</a:t>
            </a:r>
            <a:endParaRPr lang="en-US" altLang="en-US" sz="14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775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DBC2A-4244-12B3-A72B-F422ADBF3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39662-F37E-B350-E90A-F9051421D6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3649"/>
            <a:ext cx="11734800" cy="5529660"/>
          </a:xfrm>
        </p:spPr>
        <p:txBody>
          <a:bodyPr>
            <a:normAutofit/>
          </a:bodyPr>
          <a:lstStyle/>
          <a:p>
            <a:r>
              <a:rPr lang="en-US" sz="2600" dirty="0"/>
              <a:t>Geologic frameworks used to distribute hydraulic properties</a:t>
            </a:r>
          </a:p>
          <a:p>
            <a:endParaRPr lang="en-US" sz="2600" dirty="0"/>
          </a:p>
          <a:p>
            <a:r>
              <a:rPr lang="en-US" sz="2600" dirty="0"/>
              <a:t>Groundwater flow controlled by </a:t>
            </a:r>
            <a:r>
              <a:rPr lang="en-US" sz="2600" u="sng" dirty="0"/>
              <a:t>hydraulically connected</a:t>
            </a:r>
            <a:r>
              <a:rPr lang="en-US" sz="2600" dirty="0"/>
              <a:t> fractures, not by number / size of fractures</a:t>
            </a:r>
          </a:p>
          <a:p>
            <a:endParaRPr lang="en-US" sz="2600" dirty="0"/>
          </a:p>
          <a:p>
            <a:r>
              <a:rPr lang="en-US" sz="2600" dirty="0"/>
              <a:t>Detailed, complex frameworks do not improve hydraulic-property estimates</a:t>
            </a:r>
          </a:p>
          <a:p>
            <a:endParaRPr lang="en-US" sz="2600" dirty="0"/>
          </a:p>
          <a:p>
            <a:r>
              <a:rPr lang="en-US" sz="2600" dirty="0"/>
              <a:t>Compare </a:t>
            </a:r>
            <a:r>
              <a:rPr lang="en-US" sz="2600" u="sng" dirty="0"/>
              <a:t>transmissivity</a:t>
            </a:r>
            <a:r>
              <a:rPr lang="en-US" sz="2600" dirty="0"/>
              <a:t>, not hydraulic conductivity, to rock types</a:t>
            </a:r>
          </a:p>
          <a:p>
            <a:pPr lvl="1"/>
            <a:r>
              <a:rPr lang="en-US" sz="2600" dirty="0"/>
              <a:t>Informs range of expected transmissivity estimates in groundwater model</a:t>
            </a:r>
            <a:br>
              <a:rPr lang="en-US" sz="2400" u="sng" dirty="0"/>
            </a:b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4437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91C1E-E607-4202-69F0-1508906DA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7CEA0-E2B3-F8CB-C82F-D75EFF221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563"/>
            <a:ext cx="11734800" cy="5407746"/>
          </a:xfrm>
        </p:spPr>
        <p:txBody>
          <a:bodyPr>
            <a:normAutofit/>
          </a:bodyPr>
          <a:lstStyle/>
          <a:p>
            <a:r>
              <a:rPr lang="en-US" sz="1200" dirty="0"/>
              <a:t>Fenelon, J.M., Halford, K.J., and </a:t>
            </a:r>
            <a:r>
              <a:rPr lang="en-US" sz="1200" dirty="0" err="1"/>
              <a:t>Moreo</a:t>
            </a:r>
            <a:r>
              <a:rPr lang="en-US" sz="1200" dirty="0"/>
              <a:t>, M.T., 2016, Delineation of the Pahute Mesa–Oasis Valley groundwater basin, Nevada (ver. 1.1, May 2016): U.S. Geological Survey Scientific Investigations Report 2015–5175, 40 p., </a:t>
            </a:r>
            <a:r>
              <a:rPr lang="en-US" sz="1200" dirty="0">
                <a:hlinkClick r:id="rId2"/>
              </a:rPr>
              <a:t>http://dx.doi.org/10.3133/sir20155175</a:t>
            </a:r>
            <a:r>
              <a:rPr lang="en-US" sz="1200" dirty="0"/>
              <a:t> </a:t>
            </a:r>
          </a:p>
          <a:p>
            <a:r>
              <a:rPr lang="en-US" sz="1200" dirty="0"/>
              <a:t>Garcia, C.A., Jackson, T.R., Halford, K.J., </a:t>
            </a:r>
            <a:r>
              <a:rPr lang="en-US" sz="1200" dirty="0" err="1"/>
              <a:t>Sweetkind</a:t>
            </a:r>
            <a:r>
              <a:rPr lang="en-US" sz="1200" dirty="0"/>
              <a:t>, D.S., Damar, N.A., Fenelon, J.M., and Reiner, S.R., 2017, Hydraulic characterization of volcanic rocks in Pahute Mesa using an Integrated Analysis of 16 multiple-well aquifer tests, Nevada National Security Site, 2009–14: U.S. Geological Survey Scientific Investigations Report 2016-5151, 62 p., </a:t>
            </a:r>
            <a:r>
              <a:rPr lang="en-US" sz="1200" dirty="0">
                <a:hlinkClick r:id="rId3"/>
              </a:rPr>
              <a:t>https://doi.org/10.3133/sir20165151</a:t>
            </a:r>
            <a:endParaRPr lang="en-US" sz="1200" dirty="0"/>
          </a:p>
          <a:p>
            <a:r>
              <a:rPr lang="en-US" sz="1200" dirty="0"/>
              <a:t>Halford, K.J., and Jackson, T.R., 2020, Groundwater characterization and effects of pumping in the Death Valley regional groundwater flow system, Nevada and California, with special reference to Devils Hole: U.S. Geological Survey Professional Paper 1863, 178 p., </a:t>
            </a:r>
            <a:r>
              <a:rPr lang="en-US" sz="1200" dirty="0">
                <a:hlinkClick r:id="rId4"/>
              </a:rPr>
              <a:t>https://doi.org/10.3133/pp1863</a:t>
            </a:r>
            <a:endParaRPr lang="en-US" sz="1200" dirty="0"/>
          </a:p>
          <a:p>
            <a:r>
              <a:rPr lang="en-US" sz="1200" b="0" i="0" u="none" strike="noStrike" baseline="0" dirty="0">
                <a:solidFill>
                  <a:srgbClr val="211D1E"/>
                </a:solidFill>
              </a:rPr>
              <a:t>Harbaugh, A.W., 2005, MODFLOW-2005, the U.S. Geological Survey modular ground-water model—The ground-water flow process: U.S. Geological Survey Techniques and Methods, book 6, chap. A16, </a:t>
            </a:r>
            <a:r>
              <a:rPr lang="en-US" sz="1200" b="0" i="0" u="none" strike="noStrike" baseline="0" dirty="0">
                <a:solidFill>
                  <a:srgbClr val="211D1E"/>
                </a:solidFill>
                <a:hlinkClick r:id="rId5"/>
              </a:rPr>
              <a:t>https://doi.org/10.3133/tm6A16</a:t>
            </a:r>
            <a:r>
              <a:rPr lang="en-US" sz="1200" b="0" i="0" u="none" strike="noStrike" baseline="0" dirty="0">
                <a:solidFill>
                  <a:srgbClr val="211D1E"/>
                </a:solidFill>
              </a:rPr>
              <a:t> </a:t>
            </a:r>
            <a:endParaRPr lang="en-US" sz="1200" dirty="0"/>
          </a:p>
          <a:p>
            <a:r>
              <a:rPr lang="en-US" sz="1200" dirty="0"/>
              <a:t>Jackson, T.R., Fenelon, J.M., and </a:t>
            </a:r>
            <a:r>
              <a:rPr lang="en-US" sz="1200" dirty="0" err="1"/>
              <a:t>Paylor</a:t>
            </a:r>
            <a:r>
              <a:rPr lang="en-US" sz="1200" dirty="0"/>
              <a:t>, R.L., 2021, Groundwater flow conceptualization of the Pahute Mesa–Oasis Valley Groundwater Basin, Nevada—A synthesis of geologic, hydrologic, hydraulic-property, and tritium data: U.S. Geological Survey Scientific Investigations Report 2020–5134, 100 p., </a:t>
            </a:r>
            <a:r>
              <a:rPr lang="en-US" sz="1200" dirty="0">
                <a:hlinkClick r:id="rId6"/>
              </a:rPr>
              <a:t>https://doi.org/10.3133/sir20205134</a:t>
            </a:r>
            <a:r>
              <a:rPr lang="en-US" sz="1200" dirty="0"/>
              <a:t> </a:t>
            </a:r>
          </a:p>
          <a:p>
            <a:r>
              <a:rPr lang="en-US" sz="1200" dirty="0"/>
              <a:t>Spechler, Rick M., and Halford, Keith J., 2001, Hydrogeology, Water Quality, and Simulated Effects of Ground-Water Withdrawals from the Floridan Aquifer System, Seminole County and Vicinity, Florida: Water-Resources Investigations Report 01-4182, 116 p. </a:t>
            </a:r>
            <a:r>
              <a:rPr lang="en-US" sz="1200" dirty="0">
                <a:hlinkClick r:id="rId7"/>
              </a:rPr>
              <a:t>https://doi.org/10.3133/wri014182</a:t>
            </a:r>
            <a:r>
              <a:rPr lang="en-US" sz="1200" dirty="0"/>
              <a:t>  </a:t>
            </a:r>
          </a:p>
          <a:p>
            <a:r>
              <a:rPr lang="en-US" sz="1200" dirty="0" err="1"/>
              <a:t>Suwai</a:t>
            </a:r>
            <a:r>
              <a:rPr lang="en-US" sz="1200" dirty="0"/>
              <a:t>, J., 2016, Basic hydrogeology in geothermal systems: SDG Short Course I on Exploration and Development of Geothermal Resources, organized by UNU-GTP, GDC and </a:t>
            </a:r>
            <a:r>
              <a:rPr lang="en-US" sz="1200" dirty="0" err="1"/>
              <a:t>KenGen</a:t>
            </a:r>
            <a:r>
              <a:rPr lang="en-US" sz="1200" dirty="0"/>
              <a:t>, at Lake </a:t>
            </a:r>
            <a:r>
              <a:rPr lang="en-US" sz="1200" dirty="0" err="1"/>
              <a:t>Bogoria</a:t>
            </a:r>
            <a:r>
              <a:rPr lang="en-US" sz="1200" dirty="0"/>
              <a:t> and Lake Naivasha, Kenya, Nov. 10-31, 2016</a:t>
            </a:r>
          </a:p>
        </p:txBody>
      </p:sp>
    </p:spTree>
    <p:extLst>
      <p:ext uri="{BB962C8B-B14F-4D97-AF65-F5344CB8AC3E}">
        <p14:creationId xmlns:p14="http://schemas.microsoft.com/office/powerpoint/2010/main" val="181927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900" dirty="0"/>
              <a:t>Geologic Frameworks Vs Groundwater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6004"/>
            <a:ext cx="5041116" cy="5547305"/>
          </a:xfrm>
        </p:spPr>
        <p:txBody>
          <a:bodyPr>
            <a:normAutofit/>
          </a:bodyPr>
          <a:lstStyle/>
          <a:p>
            <a:r>
              <a:rPr lang="en-US" sz="2200" b="1" dirty="0"/>
              <a:t>Purpose of geologic frameworks:</a:t>
            </a:r>
          </a:p>
          <a:p>
            <a:pPr lvl="1"/>
            <a:r>
              <a:rPr lang="en-US" sz="2200" dirty="0"/>
              <a:t>Distribute hydraulic properties </a:t>
            </a:r>
            <a:br>
              <a:rPr lang="en-US" sz="2200" dirty="0"/>
            </a:br>
            <a:r>
              <a:rPr lang="en-US" sz="2200" dirty="0"/>
              <a:t>(K, S</a:t>
            </a:r>
            <a:r>
              <a:rPr lang="en-US" sz="2200" baseline="-25000" dirty="0"/>
              <a:t>y</a:t>
            </a:r>
            <a:r>
              <a:rPr lang="en-US" sz="2200" dirty="0"/>
              <a:t>, S</a:t>
            </a:r>
            <a:r>
              <a:rPr lang="en-US" sz="2200" baseline="-25000" dirty="0"/>
              <a:t>s</a:t>
            </a:r>
            <a:r>
              <a:rPr lang="en-US" sz="2200" dirty="0"/>
              <a:t>)</a:t>
            </a:r>
            <a:br>
              <a:rPr lang="en-US" sz="2200" dirty="0"/>
            </a:br>
            <a:endParaRPr lang="en-US" sz="22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952A57B-E488-C1FA-3501-A90F30531E32}"/>
              </a:ext>
            </a:extLst>
          </p:cNvPr>
          <p:cNvGrpSpPr/>
          <p:nvPr/>
        </p:nvGrpSpPr>
        <p:grpSpPr>
          <a:xfrm>
            <a:off x="8907129" y="1551185"/>
            <a:ext cx="3402563" cy="4630062"/>
            <a:chOff x="8789437" y="1017031"/>
            <a:chExt cx="3402563" cy="463006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B9F6D9F-64B0-0913-5560-D8B977FB39D1}"/>
                </a:ext>
              </a:extLst>
            </p:cNvPr>
            <p:cNvGrpSpPr/>
            <p:nvPr/>
          </p:nvGrpSpPr>
          <p:grpSpPr>
            <a:xfrm>
              <a:off x="9223876" y="1455589"/>
              <a:ext cx="2594943" cy="4191504"/>
              <a:chOff x="6319319" y="1721616"/>
              <a:chExt cx="2594715" cy="3366433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04E37B65-E6FF-081E-E41B-AB26056FAF7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80792" y="1721616"/>
                <a:ext cx="2533242" cy="3069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 useBgFill="1">
            <p:nvSpPr>
              <p:cNvPr id="12" name="Freeform 13">
                <a:extLst>
                  <a:ext uri="{FF2B5EF4-FFF2-40B4-BE49-F238E27FC236}">
                    <a16:creationId xmlns:a16="http://schemas.microsoft.com/office/drawing/2014/main" id="{8C39CF39-B93F-798B-FD40-A34252DB29EB}"/>
                  </a:ext>
                </a:extLst>
              </p:cNvPr>
              <p:cNvSpPr/>
              <p:nvPr/>
            </p:nvSpPr>
            <p:spPr bwMode="auto">
              <a:xfrm>
                <a:off x="6319319" y="4599161"/>
                <a:ext cx="2308633" cy="488888"/>
              </a:xfrm>
              <a:custGeom>
                <a:avLst/>
                <a:gdLst>
                  <a:gd name="connsiteX0" fmla="*/ 27160 w 2308633"/>
                  <a:gd name="connsiteY0" fmla="*/ 443620 h 461727"/>
                  <a:gd name="connsiteX1" fmla="*/ 2308633 w 2308633"/>
                  <a:gd name="connsiteY1" fmla="*/ 461727 h 461727"/>
                  <a:gd name="connsiteX2" fmla="*/ 2308633 w 2308633"/>
                  <a:gd name="connsiteY2" fmla="*/ 353085 h 461727"/>
                  <a:gd name="connsiteX3" fmla="*/ 0 w 2308633"/>
                  <a:gd name="connsiteY3" fmla="*/ 0 h 461727"/>
                  <a:gd name="connsiteX0" fmla="*/ 27160 w 2308633"/>
                  <a:gd name="connsiteY0" fmla="*/ 443620 h 461727"/>
                  <a:gd name="connsiteX1" fmla="*/ 2308633 w 2308633"/>
                  <a:gd name="connsiteY1" fmla="*/ 461727 h 461727"/>
                  <a:gd name="connsiteX2" fmla="*/ 2308633 w 2308633"/>
                  <a:gd name="connsiteY2" fmla="*/ 353085 h 461727"/>
                  <a:gd name="connsiteX3" fmla="*/ 0 w 2308633"/>
                  <a:gd name="connsiteY3" fmla="*/ 0 h 461727"/>
                  <a:gd name="connsiteX4" fmla="*/ 27160 w 2308633"/>
                  <a:gd name="connsiteY4" fmla="*/ 443620 h 461727"/>
                  <a:gd name="connsiteX0" fmla="*/ 0 w 2281473"/>
                  <a:gd name="connsiteY0" fmla="*/ 434567 h 452674"/>
                  <a:gd name="connsiteX1" fmla="*/ 2281473 w 2281473"/>
                  <a:gd name="connsiteY1" fmla="*/ 452674 h 452674"/>
                  <a:gd name="connsiteX2" fmla="*/ 2281473 w 2281473"/>
                  <a:gd name="connsiteY2" fmla="*/ 344032 h 452674"/>
                  <a:gd name="connsiteX3" fmla="*/ 36215 w 2281473"/>
                  <a:gd name="connsiteY3" fmla="*/ 0 h 452674"/>
                  <a:gd name="connsiteX4" fmla="*/ 0 w 2281473"/>
                  <a:gd name="connsiteY4" fmla="*/ 434567 h 452674"/>
                  <a:gd name="connsiteX0" fmla="*/ 36213 w 2317686"/>
                  <a:gd name="connsiteY0" fmla="*/ 416460 h 434567"/>
                  <a:gd name="connsiteX1" fmla="*/ 2317686 w 2317686"/>
                  <a:gd name="connsiteY1" fmla="*/ 434567 h 434567"/>
                  <a:gd name="connsiteX2" fmla="*/ 2317686 w 2317686"/>
                  <a:gd name="connsiteY2" fmla="*/ 325925 h 434567"/>
                  <a:gd name="connsiteX3" fmla="*/ 0 w 2317686"/>
                  <a:gd name="connsiteY3" fmla="*/ 0 h 434567"/>
                  <a:gd name="connsiteX4" fmla="*/ 36213 w 2317686"/>
                  <a:gd name="connsiteY4" fmla="*/ 416460 h 434567"/>
                  <a:gd name="connsiteX0" fmla="*/ 27160 w 2308633"/>
                  <a:gd name="connsiteY0" fmla="*/ 470781 h 488888"/>
                  <a:gd name="connsiteX1" fmla="*/ 2308633 w 2308633"/>
                  <a:gd name="connsiteY1" fmla="*/ 488888 h 488888"/>
                  <a:gd name="connsiteX2" fmla="*/ 2308633 w 2308633"/>
                  <a:gd name="connsiteY2" fmla="*/ 380246 h 488888"/>
                  <a:gd name="connsiteX3" fmla="*/ 0 w 2308633"/>
                  <a:gd name="connsiteY3" fmla="*/ 0 h 488888"/>
                  <a:gd name="connsiteX4" fmla="*/ 27160 w 2308633"/>
                  <a:gd name="connsiteY4" fmla="*/ 470781 h 48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8633" h="488888">
                    <a:moveTo>
                      <a:pt x="27160" y="470781"/>
                    </a:moveTo>
                    <a:lnTo>
                      <a:pt x="2308633" y="488888"/>
                    </a:lnTo>
                    <a:lnTo>
                      <a:pt x="2308633" y="380246"/>
                    </a:lnTo>
                    <a:lnTo>
                      <a:pt x="0" y="0"/>
                    </a:lnTo>
                    <a:lnTo>
                      <a:pt x="27160" y="470781"/>
                    </a:lnTo>
                    <a:close/>
                  </a:path>
                </a:pathLst>
              </a:custGeom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B8EFC2F-7AEB-DB95-DC59-A815249F8D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789437" y="1017031"/>
              <a:ext cx="3402563" cy="737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lvl="1" indent="0" algn="ctr">
                <a:buNone/>
              </a:pPr>
              <a:r>
                <a:rPr lang="en-US" sz="2200" b="1" dirty="0"/>
                <a:t>Groundwater-flow model</a:t>
              </a:r>
            </a:p>
            <a:p>
              <a:endParaRPr lang="en-US" sz="2200" b="1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1D93C2A-BFC2-3EA7-40C2-ED89903E9FF2}"/>
              </a:ext>
            </a:extLst>
          </p:cNvPr>
          <p:cNvGrpSpPr/>
          <p:nvPr/>
        </p:nvGrpSpPr>
        <p:grpSpPr>
          <a:xfrm>
            <a:off x="6042428" y="1564402"/>
            <a:ext cx="2595262" cy="4053350"/>
            <a:chOff x="5770830" y="1030248"/>
            <a:chExt cx="2595262" cy="405335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0BA0E7B-D739-5047-E2EF-4D1F24E88368}"/>
                </a:ext>
              </a:extLst>
            </p:cNvPr>
            <p:cNvGrpSpPr/>
            <p:nvPr/>
          </p:nvGrpSpPr>
          <p:grpSpPr>
            <a:xfrm>
              <a:off x="5790838" y="1791758"/>
              <a:ext cx="2560320" cy="3291840"/>
              <a:chOff x="4300396" y="1846908"/>
              <a:chExt cx="2089450" cy="2679825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44FE77ED-AE5F-24F9-8974-72BBFF31366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65" t="1885" b="19569"/>
              <a:stretch/>
            </p:blipFill>
            <p:spPr bwMode="auto">
              <a:xfrm>
                <a:off x="4318503" y="1846908"/>
                <a:ext cx="2071343" cy="26436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 useBgFill="1"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27A27BE-017B-1103-C438-2BDB5430B7DD}"/>
                  </a:ext>
                </a:extLst>
              </p:cNvPr>
              <p:cNvSpPr/>
              <p:nvPr/>
            </p:nvSpPr>
            <p:spPr bwMode="auto">
              <a:xfrm>
                <a:off x="4300396" y="4119327"/>
                <a:ext cx="624689" cy="407406"/>
              </a:xfrm>
              <a:prstGeom prst="rect">
                <a:avLst/>
              </a:prstGeom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F9CA7E4-AF32-C092-0043-326F4AF9970C}"/>
                </a:ext>
              </a:extLst>
            </p:cNvPr>
            <p:cNvSpPr txBox="1"/>
            <p:nvPr/>
          </p:nvSpPr>
          <p:spPr>
            <a:xfrm>
              <a:off x="5770830" y="1030248"/>
              <a:ext cx="25952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/>
                <a:t>Geologic Framework</a:t>
              </a:r>
            </a:p>
          </p:txBody>
        </p:sp>
      </p:grpSp>
      <p:sp>
        <p:nvSpPr>
          <p:cNvPr id="18" name="Not Equal 17">
            <a:extLst>
              <a:ext uri="{FF2B5EF4-FFF2-40B4-BE49-F238E27FC236}">
                <a16:creationId xmlns:a16="http://schemas.microsoft.com/office/drawing/2014/main" id="{F38A9AA3-5D8D-9F82-1A47-6FDDF030E980}"/>
              </a:ext>
            </a:extLst>
          </p:cNvPr>
          <p:cNvSpPr/>
          <p:nvPr/>
        </p:nvSpPr>
        <p:spPr>
          <a:xfrm>
            <a:off x="8462749" y="3916173"/>
            <a:ext cx="876973" cy="675534"/>
          </a:xfrm>
          <a:prstGeom prst="mathNotEqual">
            <a:avLst/>
          </a:prstGeom>
          <a:solidFill>
            <a:srgbClr val="C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5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AA393-D76E-DE50-33FE-6029780E4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Approaches to Distribute Hydraulic Properties</a:t>
            </a:r>
          </a:p>
        </p:txBody>
      </p:sp>
      <p:pic>
        <p:nvPicPr>
          <p:cNvPr id="1026" name="Picture 2" descr="Hydraulic Conductivity - an overview | ScienceDirect Topics">
            <a:extLst>
              <a:ext uri="{FF2B5EF4-FFF2-40B4-BE49-F238E27FC236}">
                <a16:creationId xmlns:a16="http://schemas.microsoft.com/office/drawing/2014/main" id="{E9B66D30-7DF0-DCA6-8F8C-AEDFE721CE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"/>
          <a:stretch/>
        </p:blipFill>
        <p:spPr bwMode="auto">
          <a:xfrm>
            <a:off x="881063" y="1550353"/>
            <a:ext cx="3196715" cy="530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ater | Free Full-Text | Effect of Pilot-Points Location on Model  Calibration: Application to the Northern Karst Aquifer of Qatar">
            <a:extLst>
              <a:ext uri="{FF2B5EF4-FFF2-40B4-BE49-F238E27FC236}">
                <a16:creationId xmlns:a16="http://schemas.microsoft.com/office/drawing/2014/main" id="{C9143FEE-F0E1-19CB-E2F2-C792863A7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7248709" y="1554163"/>
            <a:ext cx="3876972" cy="530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EC0C45-CE40-75D1-DA95-CBEE9D2C3C06}"/>
              </a:ext>
            </a:extLst>
          </p:cNvPr>
          <p:cNvSpPr txBox="1"/>
          <p:nvPr/>
        </p:nvSpPr>
        <p:spPr>
          <a:xfrm>
            <a:off x="275430" y="1039753"/>
            <a:ext cx="4884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Homogeneous K in each geologic unit (zone)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4D50AA-A48E-8DBF-1038-6513D272E8A0}"/>
              </a:ext>
            </a:extLst>
          </p:cNvPr>
          <p:cNvSpPr txBox="1"/>
          <p:nvPr/>
        </p:nvSpPr>
        <p:spPr>
          <a:xfrm>
            <a:off x="6798695" y="1039753"/>
            <a:ext cx="49693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Heterogeneous K in each geologic unit (zone)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2CDC9F8-8E76-E537-27E5-5EBC0E654E1A}"/>
              </a:ext>
            </a:extLst>
          </p:cNvPr>
          <p:cNvSpPr/>
          <p:nvPr/>
        </p:nvSpPr>
        <p:spPr>
          <a:xfrm>
            <a:off x="8077764" y="1838227"/>
            <a:ext cx="2733773" cy="4421171"/>
          </a:xfrm>
          <a:custGeom>
            <a:avLst/>
            <a:gdLst>
              <a:gd name="connsiteX0" fmla="*/ 829558 w 2733773"/>
              <a:gd name="connsiteY0" fmla="*/ 4421171 h 4421171"/>
              <a:gd name="connsiteX1" fmla="*/ 970961 w 2733773"/>
              <a:gd name="connsiteY1" fmla="*/ 4402317 h 4421171"/>
              <a:gd name="connsiteX2" fmla="*/ 1027521 w 2733773"/>
              <a:gd name="connsiteY2" fmla="*/ 4355183 h 4421171"/>
              <a:gd name="connsiteX3" fmla="*/ 1253765 w 2733773"/>
              <a:gd name="connsiteY3" fmla="*/ 4223208 h 4421171"/>
              <a:gd name="connsiteX4" fmla="*/ 1508288 w 2733773"/>
              <a:gd name="connsiteY4" fmla="*/ 3864989 h 4421171"/>
              <a:gd name="connsiteX5" fmla="*/ 1715678 w 2733773"/>
              <a:gd name="connsiteY5" fmla="*/ 3591612 h 4421171"/>
              <a:gd name="connsiteX6" fmla="*/ 1706251 w 2733773"/>
              <a:gd name="connsiteY6" fmla="*/ 3403076 h 4421171"/>
              <a:gd name="connsiteX7" fmla="*/ 1800519 w 2733773"/>
              <a:gd name="connsiteY7" fmla="*/ 3252247 h 4421171"/>
              <a:gd name="connsiteX8" fmla="*/ 2064470 w 2733773"/>
              <a:gd name="connsiteY8" fmla="*/ 3261674 h 4421171"/>
              <a:gd name="connsiteX9" fmla="*/ 2187018 w 2733773"/>
              <a:gd name="connsiteY9" fmla="*/ 3233394 h 4421171"/>
              <a:gd name="connsiteX10" fmla="*/ 2290713 w 2733773"/>
              <a:gd name="connsiteY10" fmla="*/ 3205113 h 4421171"/>
              <a:gd name="connsiteX11" fmla="*/ 2281286 w 2733773"/>
              <a:gd name="connsiteY11" fmla="*/ 3167406 h 4421171"/>
              <a:gd name="connsiteX12" fmla="*/ 2281286 w 2733773"/>
              <a:gd name="connsiteY12" fmla="*/ 3139126 h 4421171"/>
              <a:gd name="connsiteX13" fmla="*/ 2205872 w 2733773"/>
              <a:gd name="connsiteY13" fmla="*/ 3026004 h 4421171"/>
              <a:gd name="connsiteX14" fmla="*/ 2253006 w 2733773"/>
              <a:gd name="connsiteY14" fmla="*/ 2960016 h 4421171"/>
              <a:gd name="connsiteX15" fmla="*/ 2281286 w 2733773"/>
              <a:gd name="connsiteY15" fmla="*/ 2818614 h 4421171"/>
              <a:gd name="connsiteX16" fmla="*/ 2309567 w 2733773"/>
              <a:gd name="connsiteY16" fmla="*/ 2780907 h 4421171"/>
              <a:gd name="connsiteX17" fmla="*/ 2300140 w 2733773"/>
              <a:gd name="connsiteY17" fmla="*/ 2714919 h 4421171"/>
              <a:gd name="connsiteX18" fmla="*/ 2281286 w 2733773"/>
              <a:gd name="connsiteY18" fmla="*/ 2630078 h 4421171"/>
              <a:gd name="connsiteX19" fmla="*/ 2347274 w 2733773"/>
              <a:gd name="connsiteY19" fmla="*/ 2554664 h 4421171"/>
              <a:gd name="connsiteX20" fmla="*/ 2422688 w 2733773"/>
              <a:gd name="connsiteY20" fmla="*/ 2516957 h 4421171"/>
              <a:gd name="connsiteX21" fmla="*/ 2479249 w 2733773"/>
              <a:gd name="connsiteY21" fmla="*/ 2498103 h 4421171"/>
              <a:gd name="connsiteX22" fmla="*/ 2554664 w 2733773"/>
              <a:gd name="connsiteY22" fmla="*/ 2450969 h 4421171"/>
              <a:gd name="connsiteX23" fmla="*/ 2554664 w 2733773"/>
              <a:gd name="connsiteY23" fmla="*/ 2347274 h 4421171"/>
              <a:gd name="connsiteX24" fmla="*/ 2450969 w 2733773"/>
              <a:gd name="connsiteY24" fmla="*/ 2300140 h 4421171"/>
              <a:gd name="connsiteX25" fmla="*/ 2441542 w 2733773"/>
              <a:gd name="connsiteY25" fmla="*/ 2243579 h 4421171"/>
              <a:gd name="connsiteX26" fmla="*/ 2441542 w 2733773"/>
              <a:gd name="connsiteY26" fmla="*/ 2243579 h 4421171"/>
              <a:gd name="connsiteX27" fmla="*/ 2375554 w 2733773"/>
              <a:gd name="connsiteY27" fmla="*/ 2196445 h 4421171"/>
              <a:gd name="connsiteX28" fmla="*/ 2375554 w 2733773"/>
              <a:gd name="connsiteY28" fmla="*/ 2168165 h 4421171"/>
              <a:gd name="connsiteX29" fmla="*/ 2460396 w 2733773"/>
              <a:gd name="connsiteY29" fmla="*/ 2130458 h 4421171"/>
              <a:gd name="connsiteX30" fmla="*/ 2554664 w 2733773"/>
              <a:gd name="connsiteY30" fmla="*/ 2130458 h 4421171"/>
              <a:gd name="connsiteX31" fmla="*/ 2582944 w 2733773"/>
              <a:gd name="connsiteY31" fmla="*/ 2224726 h 4421171"/>
              <a:gd name="connsiteX32" fmla="*/ 2658358 w 2733773"/>
              <a:gd name="connsiteY32" fmla="*/ 2253006 h 4421171"/>
              <a:gd name="connsiteX33" fmla="*/ 2667785 w 2733773"/>
              <a:gd name="connsiteY33" fmla="*/ 2158738 h 4421171"/>
              <a:gd name="connsiteX34" fmla="*/ 2667785 w 2733773"/>
              <a:gd name="connsiteY34" fmla="*/ 2158738 h 4421171"/>
              <a:gd name="connsiteX35" fmla="*/ 2696066 w 2733773"/>
              <a:gd name="connsiteY35" fmla="*/ 2026763 h 4421171"/>
              <a:gd name="connsiteX36" fmla="*/ 2696066 w 2733773"/>
              <a:gd name="connsiteY36" fmla="*/ 1979629 h 4421171"/>
              <a:gd name="connsiteX37" fmla="*/ 2696066 w 2733773"/>
              <a:gd name="connsiteY37" fmla="*/ 1979629 h 4421171"/>
              <a:gd name="connsiteX38" fmla="*/ 2592371 w 2733773"/>
              <a:gd name="connsiteY38" fmla="*/ 1979629 h 4421171"/>
              <a:gd name="connsiteX39" fmla="*/ 2592371 w 2733773"/>
              <a:gd name="connsiteY39" fmla="*/ 1979629 h 4421171"/>
              <a:gd name="connsiteX40" fmla="*/ 2582944 w 2733773"/>
              <a:gd name="connsiteY40" fmla="*/ 1800519 h 4421171"/>
              <a:gd name="connsiteX41" fmla="*/ 2658358 w 2733773"/>
              <a:gd name="connsiteY41" fmla="*/ 1894787 h 4421171"/>
              <a:gd name="connsiteX42" fmla="*/ 2724346 w 2733773"/>
              <a:gd name="connsiteY42" fmla="*/ 1772239 h 4421171"/>
              <a:gd name="connsiteX43" fmla="*/ 2733773 w 2733773"/>
              <a:gd name="connsiteY43" fmla="*/ 1659117 h 4421171"/>
              <a:gd name="connsiteX44" fmla="*/ 2696066 w 2733773"/>
              <a:gd name="connsiteY44" fmla="*/ 1555422 h 4421171"/>
              <a:gd name="connsiteX45" fmla="*/ 2677212 w 2733773"/>
              <a:gd name="connsiteY45" fmla="*/ 1385740 h 4421171"/>
              <a:gd name="connsiteX46" fmla="*/ 2639505 w 2733773"/>
              <a:gd name="connsiteY46" fmla="*/ 1300899 h 4421171"/>
              <a:gd name="connsiteX47" fmla="*/ 2639505 w 2733773"/>
              <a:gd name="connsiteY47" fmla="*/ 1159497 h 4421171"/>
              <a:gd name="connsiteX48" fmla="*/ 2658358 w 2733773"/>
              <a:gd name="connsiteY48" fmla="*/ 1121789 h 4421171"/>
              <a:gd name="connsiteX49" fmla="*/ 2498103 w 2733773"/>
              <a:gd name="connsiteY49" fmla="*/ 1055802 h 4421171"/>
              <a:gd name="connsiteX50" fmla="*/ 2441542 w 2733773"/>
              <a:gd name="connsiteY50" fmla="*/ 1008668 h 4421171"/>
              <a:gd name="connsiteX51" fmla="*/ 2328420 w 2733773"/>
              <a:gd name="connsiteY51" fmla="*/ 923827 h 4421171"/>
              <a:gd name="connsiteX52" fmla="*/ 2177591 w 2733773"/>
              <a:gd name="connsiteY52" fmla="*/ 933253 h 4421171"/>
              <a:gd name="connsiteX53" fmla="*/ 2083323 w 2733773"/>
              <a:gd name="connsiteY53" fmla="*/ 980387 h 4421171"/>
              <a:gd name="connsiteX54" fmla="*/ 1857080 w 2733773"/>
              <a:gd name="connsiteY54" fmla="*/ 876693 h 4421171"/>
              <a:gd name="connsiteX55" fmla="*/ 1894787 w 2733773"/>
              <a:gd name="connsiteY55" fmla="*/ 659876 h 4421171"/>
              <a:gd name="connsiteX56" fmla="*/ 1753385 w 2733773"/>
              <a:gd name="connsiteY56" fmla="*/ 593888 h 4421171"/>
              <a:gd name="connsiteX57" fmla="*/ 1734532 w 2733773"/>
              <a:gd name="connsiteY57" fmla="*/ 518474 h 4421171"/>
              <a:gd name="connsiteX58" fmla="*/ 1677971 w 2733773"/>
              <a:gd name="connsiteY58" fmla="*/ 443060 h 4421171"/>
              <a:gd name="connsiteX59" fmla="*/ 1706251 w 2733773"/>
              <a:gd name="connsiteY59" fmla="*/ 358218 h 4421171"/>
              <a:gd name="connsiteX60" fmla="*/ 1734532 w 2733773"/>
              <a:gd name="connsiteY60" fmla="*/ 254524 h 4421171"/>
              <a:gd name="connsiteX61" fmla="*/ 1442301 w 2733773"/>
              <a:gd name="connsiteY61" fmla="*/ 75414 h 4421171"/>
              <a:gd name="connsiteX62" fmla="*/ 1376313 w 2733773"/>
              <a:gd name="connsiteY62" fmla="*/ 75414 h 4421171"/>
              <a:gd name="connsiteX63" fmla="*/ 1272618 w 2733773"/>
              <a:gd name="connsiteY63" fmla="*/ 9427 h 4421171"/>
              <a:gd name="connsiteX64" fmla="*/ 1225484 w 2733773"/>
              <a:gd name="connsiteY64" fmla="*/ 0 h 4421171"/>
              <a:gd name="connsiteX65" fmla="*/ 1112363 w 2733773"/>
              <a:gd name="connsiteY65" fmla="*/ 56561 h 4421171"/>
              <a:gd name="connsiteX66" fmla="*/ 970961 w 2733773"/>
              <a:gd name="connsiteY66" fmla="*/ 84841 h 4421171"/>
              <a:gd name="connsiteX67" fmla="*/ 923826 w 2733773"/>
              <a:gd name="connsiteY67" fmla="*/ 150829 h 4421171"/>
              <a:gd name="connsiteX68" fmla="*/ 886119 w 2733773"/>
              <a:gd name="connsiteY68" fmla="*/ 179109 h 4421171"/>
              <a:gd name="connsiteX69" fmla="*/ 857839 w 2733773"/>
              <a:gd name="connsiteY69" fmla="*/ 235670 h 4421171"/>
              <a:gd name="connsiteX70" fmla="*/ 829558 w 2733773"/>
              <a:gd name="connsiteY70" fmla="*/ 339365 h 4421171"/>
              <a:gd name="connsiteX71" fmla="*/ 697583 w 2733773"/>
              <a:gd name="connsiteY71" fmla="*/ 395926 h 4421171"/>
              <a:gd name="connsiteX72" fmla="*/ 631596 w 2733773"/>
              <a:gd name="connsiteY72" fmla="*/ 367645 h 4421171"/>
              <a:gd name="connsiteX73" fmla="*/ 358218 w 2733773"/>
              <a:gd name="connsiteY73" fmla="*/ 537328 h 4421171"/>
              <a:gd name="connsiteX74" fmla="*/ 320511 w 2733773"/>
              <a:gd name="connsiteY74" fmla="*/ 659876 h 4421171"/>
              <a:gd name="connsiteX75" fmla="*/ 282804 w 2733773"/>
              <a:gd name="connsiteY75" fmla="*/ 810705 h 4421171"/>
              <a:gd name="connsiteX76" fmla="*/ 226243 w 2733773"/>
              <a:gd name="connsiteY76" fmla="*/ 876693 h 4421171"/>
              <a:gd name="connsiteX77" fmla="*/ 179109 w 2733773"/>
              <a:gd name="connsiteY77" fmla="*/ 923827 h 4421171"/>
              <a:gd name="connsiteX78" fmla="*/ 179109 w 2733773"/>
              <a:gd name="connsiteY78" fmla="*/ 923827 h 4421171"/>
              <a:gd name="connsiteX79" fmla="*/ 141402 w 2733773"/>
              <a:gd name="connsiteY79" fmla="*/ 1027521 h 4421171"/>
              <a:gd name="connsiteX80" fmla="*/ 141402 w 2733773"/>
              <a:gd name="connsiteY80" fmla="*/ 1150070 h 4421171"/>
              <a:gd name="connsiteX81" fmla="*/ 94268 w 2733773"/>
              <a:gd name="connsiteY81" fmla="*/ 1253765 h 4421171"/>
              <a:gd name="connsiteX82" fmla="*/ 0 w 2733773"/>
              <a:gd name="connsiteY82" fmla="*/ 1432874 h 4421171"/>
              <a:gd name="connsiteX83" fmla="*/ 0 w 2733773"/>
              <a:gd name="connsiteY83" fmla="*/ 1517715 h 4421171"/>
              <a:gd name="connsiteX84" fmla="*/ 131975 w 2733773"/>
              <a:gd name="connsiteY84" fmla="*/ 1574276 h 4421171"/>
              <a:gd name="connsiteX85" fmla="*/ 131975 w 2733773"/>
              <a:gd name="connsiteY85" fmla="*/ 1677971 h 4421171"/>
              <a:gd name="connsiteX86" fmla="*/ 56561 w 2733773"/>
              <a:gd name="connsiteY86" fmla="*/ 1847653 h 4421171"/>
              <a:gd name="connsiteX87" fmla="*/ 103695 w 2733773"/>
              <a:gd name="connsiteY87" fmla="*/ 2130458 h 4421171"/>
              <a:gd name="connsiteX88" fmla="*/ 103695 w 2733773"/>
              <a:gd name="connsiteY88" fmla="*/ 2337847 h 4421171"/>
              <a:gd name="connsiteX89" fmla="*/ 141402 w 2733773"/>
              <a:gd name="connsiteY89" fmla="*/ 2696066 h 4421171"/>
              <a:gd name="connsiteX90" fmla="*/ 160255 w 2733773"/>
              <a:gd name="connsiteY90" fmla="*/ 2950589 h 4421171"/>
              <a:gd name="connsiteX91" fmla="*/ 169682 w 2733773"/>
              <a:gd name="connsiteY91" fmla="*/ 3054284 h 4421171"/>
              <a:gd name="connsiteX92" fmla="*/ 282804 w 2733773"/>
              <a:gd name="connsiteY92" fmla="*/ 3384222 h 4421171"/>
              <a:gd name="connsiteX93" fmla="*/ 311084 w 2733773"/>
              <a:gd name="connsiteY93" fmla="*/ 3591612 h 4421171"/>
              <a:gd name="connsiteX94" fmla="*/ 452486 w 2733773"/>
              <a:gd name="connsiteY94" fmla="*/ 3770721 h 4421171"/>
              <a:gd name="connsiteX95" fmla="*/ 461913 w 2733773"/>
              <a:gd name="connsiteY95" fmla="*/ 3912124 h 4421171"/>
              <a:gd name="connsiteX96" fmla="*/ 518474 w 2733773"/>
              <a:gd name="connsiteY96" fmla="*/ 4081806 h 4421171"/>
              <a:gd name="connsiteX97" fmla="*/ 603315 w 2733773"/>
              <a:gd name="connsiteY97" fmla="*/ 4232635 h 4421171"/>
              <a:gd name="connsiteX98" fmla="*/ 650449 w 2733773"/>
              <a:gd name="connsiteY98" fmla="*/ 4326903 h 4421171"/>
              <a:gd name="connsiteX99" fmla="*/ 829558 w 2733773"/>
              <a:gd name="connsiteY99" fmla="*/ 4421171 h 4421171"/>
              <a:gd name="connsiteX0" fmla="*/ 829558 w 2733773"/>
              <a:gd name="connsiteY0" fmla="*/ 4421171 h 4421171"/>
              <a:gd name="connsiteX1" fmla="*/ 970961 w 2733773"/>
              <a:gd name="connsiteY1" fmla="*/ 4402317 h 4421171"/>
              <a:gd name="connsiteX2" fmla="*/ 1027521 w 2733773"/>
              <a:gd name="connsiteY2" fmla="*/ 4355183 h 4421171"/>
              <a:gd name="connsiteX3" fmla="*/ 1253765 w 2733773"/>
              <a:gd name="connsiteY3" fmla="*/ 4223208 h 4421171"/>
              <a:gd name="connsiteX4" fmla="*/ 1508288 w 2733773"/>
              <a:gd name="connsiteY4" fmla="*/ 3864989 h 4421171"/>
              <a:gd name="connsiteX5" fmla="*/ 1715678 w 2733773"/>
              <a:gd name="connsiteY5" fmla="*/ 3591612 h 4421171"/>
              <a:gd name="connsiteX6" fmla="*/ 1706251 w 2733773"/>
              <a:gd name="connsiteY6" fmla="*/ 3403076 h 4421171"/>
              <a:gd name="connsiteX7" fmla="*/ 1800519 w 2733773"/>
              <a:gd name="connsiteY7" fmla="*/ 3252247 h 4421171"/>
              <a:gd name="connsiteX8" fmla="*/ 2064470 w 2733773"/>
              <a:gd name="connsiteY8" fmla="*/ 3261674 h 4421171"/>
              <a:gd name="connsiteX9" fmla="*/ 2187018 w 2733773"/>
              <a:gd name="connsiteY9" fmla="*/ 3233394 h 4421171"/>
              <a:gd name="connsiteX10" fmla="*/ 2290713 w 2733773"/>
              <a:gd name="connsiteY10" fmla="*/ 3205113 h 4421171"/>
              <a:gd name="connsiteX11" fmla="*/ 2281286 w 2733773"/>
              <a:gd name="connsiteY11" fmla="*/ 3167406 h 4421171"/>
              <a:gd name="connsiteX12" fmla="*/ 2281286 w 2733773"/>
              <a:gd name="connsiteY12" fmla="*/ 3139126 h 4421171"/>
              <a:gd name="connsiteX13" fmla="*/ 2205872 w 2733773"/>
              <a:gd name="connsiteY13" fmla="*/ 3026004 h 4421171"/>
              <a:gd name="connsiteX14" fmla="*/ 2253006 w 2733773"/>
              <a:gd name="connsiteY14" fmla="*/ 2960016 h 4421171"/>
              <a:gd name="connsiteX15" fmla="*/ 2281286 w 2733773"/>
              <a:gd name="connsiteY15" fmla="*/ 2818614 h 4421171"/>
              <a:gd name="connsiteX16" fmla="*/ 2309567 w 2733773"/>
              <a:gd name="connsiteY16" fmla="*/ 2780907 h 4421171"/>
              <a:gd name="connsiteX17" fmla="*/ 2300140 w 2733773"/>
              <a:gd name="connsiteY17" fmla="*/ 2714919 h 4421171"/>
              <a:gd name="connsiteX18" fmla="*/ 2281286 w 2733773"/>
              <a:gd name="connsiteY18" fmla="*/ 2630078 h 4421171"/>
              <a:gd name="connsiteX19" fmla="*/ 2347274 w 2733773"/>
              <a:gd name="connsiteY19" fmla="*/ 2554664 h 4421171"/>
              <a:gd name="connsiteX20" fmla="*/ 2422688 w 2733773"/>
              <a:gd name="connsiteY20" fmla="*/ 2516957 h 4421171"/>
              <a:gd name="connsiteX21" fmla="*/ 2479249 w 2733773"/>
              <a:gd name="connsiteY21" fmla="*/ 2498103 h 4421171"/>
              <a:gd name="connsiteX22" fmla="*/ 2554664 w 2733773"/>
              <a:gd name="connsiteY22" fmla="*/ 2450969 h 4421171"/>
              <a:gd name="connsiteX23" fmla="*/ 2554664 w 2733773"/>
              <a:gd name="connsiteY23" fmla="*/ 2347274 h 4421171"/>
              <a:gd name="connsiteX24" fmla="*/ 2450969 w 2733773"/>
              <a:gd name="connsiteY24" fmla="*/ 2300140 h 4421171"/>
              <a:gd name="connsiteX25" fmla="*/ 2441542 w 2733773"/>
              <a:gd name="connsiteY25" fmla="*/ 2243579 h 4421171"/>
              <a:gd name="connsiteX26" fmla="*/ 2441542 w 2733773"/>
              <a:gd name="connsiteY26" fmla="*/ 2243579 h 4421171"/>
              <a:gd name="connsiteX27" fmla="*/ 2375554 w 2733773"/>
              <a:gd name="connsiteY27" fmla="*/ 2196445 h 4421171"/>
              <a:gd name="connsiteX28" fmla="*/ 2375554 w 2733773"/>
              <a:gd name="connsiteY28" fmla="*/ 2168165 h 4421171"/>
              <a:gd name="connsiteX29" fmla="*/ 2460396 w 2733773"/>
              <a:gd name="connsiteY29" fmla="*/ 2130458 h 4421171"/>
              <a:gd name="connsiteX30" fmla="*/ 2554664 w 2733773"/>
              <a:gd name="connsiteY30" fmla="*/ 2130458 h 4421171"/>
              <a:gd name="connsiteX31" fmla="*/ 2582944 w 2733773"/>
              <a:gd name="connsiteY31" fmla="*/ 2224726 h 4421171"/>
              <a:gd name="connsiteX32" fmla="*/ 2658358 w 2733773"/>
              <a:gd name="connsiteY32" fmla="*/ 2253006 h 4421171"/>
              <a:gd name="connsiteX33" fmla="*/ 2667785 w 2733773"/>
              <a:gd name="connsiteY33" fmla="*/ 2158738 h 4421171"/>
              <a:gd name="connsiteX34" fmla="*/ 2667785 w 2733773"/>
              <a:gd name="connsiteY34" fmla="*/ 2158738 h 4421171"/>
              <a:gd name="connsiteX35" fmla="*/ 2696066 w 2733773"/>
              <a:gd name="connsiteY35" fmla="*/ 2026763 h 4421171"/>
              <a:gd name="connsiteX36" fmla="*/ 2696066 w 2733773"/>
              <a:gd name="connsiteY36" fmla="*/ 1979629 h 4421171"/>
              <a:gd name="connsiteX37" fmla="*/ 2696066 w 2733773"/>
              <a:gd name="connsiteY37" fmla="*/ 1979629 h 4421171"/>
              <a:gd name="connsiteX38" fmla="*/ 2592371 w 2733773"/>
              <a:gd name="connsiteY38" fmla="*/ 1979629 h 4421171"/>
              <a:gd name="connsiteX39" fmla="*/ 2592371 w 2733773"/>
              <a:gd name="connsiteY39" fmla="*/ 1979629 h 4421171"/>
              <a:gd name="connsiteX40" fmla="*/ 2545236 w 2733773"/>
              <a:gd name="connsiteY40" fmla="*/ 1800519 h 4421171"/>
              <a:gd name="connsiteX41" fmla="*/ 2658358 w 2733773"/>
              <a:gd name="connsiteY41" fmla="*/ 1894787 h 4421171"/>
              <a:gd name="connsiteX42" fmla="*/ 2724346 w 2733773"/>
              <a:gd name="connsiteY42" fmla="*/ 1772239 h 4421171"/>
              <a:gd name="connsiteX43" fmla="*/ 2733773 w 2733773"/>
              <a:gd name="connsiteY43" fmla="*/ 1659117 h 4421171"/>
              <a:gd name="connsiteX44" fmla="*/ 2696066 w 2733773"/>
              <a:gd name="connsiteY44" fmla="*/ 1555422 h 4421171"/>
              <a:gd name="connsiteX45" fmla="*/ 2677212 w 2733773"/>
              <a:gd name="connsiteY45" fmla="*/ 1385740 h 4421171"/>
              <a:gd name="connsiteX46" fmla="*/ 2639505 w 2733773"/>
              <a:gd name="connsiteY46" fmla="*/ 1300899 h 4421171"/>
              <a:gd name="connsiteX47" fmla="*/ 2639505 w 2733773"/>
              <a:gd name="connsiteY47" fmla="*/ 1159497 h 4421171"/>
              <a:gd name="connsiteX48" fmla="*/ 2658358 w 2733773"/>
              <a:gd name="connsiteY48" fmla="*/ 1121789 h 4421171"/>
              <a:gd name="connsiteX49" fmla="*/ 2498103 w 2733773"/>
              <a:gd name="connsiteY49" fmla="*/ 1055802 h 4421171"/>
              <a:gd name="connsiteX50" fmla="*/ 2441542 w 2733773"/>
              <a:gd name="connsiteY50" fmla="*/ 1008668 h 4421171"/>
              <a:gd name="connsiteX51" fmla="*/ 2328420 w 2733773"/>
              <a:gd name="connsiteY51" fmla="*/ 923827 h 4421171"/>
              <a:gd name="connsiteX52" fmla="*/ 2177591 w 2733773"/>
              <a:gd name="connsiteY52" fmla="*/ 933253 h 4421171"/>
              <a:gd name="connsiteX53" fmla="*/ 2083323 w 2733773"/>
              <a:gd name="connsiteY53" fmla="*/ 980387 h 4421171"/>
              <a:gd name="connsiteX54" fmla="*/ 1857080 w 2733773"/>
              <a:gd name="connsiteY54" fmla="*/ 876693 h 4421171"/>
              <a:gd name="connsiteX55" fmla="*/ 1894787 w 2733773"/>
              <a:gd name="connsiteY55" fmla="*/ 659876 h 4421171"/>
              <a:gd name="connsiteX56" fmla="*/ 1753385 w 2733773"/>
              <a:gd name="connsiteY56" fmla="*/ 593888 h 4421171"/>
              <a:gd name="connsiteX57" fmla="*/ 1734532 w 2733773"/>
              <a:gd name="connsiteY57" fmla="*/ 518474 h 4421171"/>
              <a:gd name="connsiteX58" fmla="*/ 1677971 w 2733773"/>
              <a:gd name="connsiteY58" fmla="*/ 443060 h 4421171"/>
              <a:gd name="connsiteX59" fmla="*/ 1706251 w 2733773"/>
              <a:gd name="connsiteY59" fmla="*/ 358218 h 4421171"/>
              <a:gd name="connsiteX60" fmla="*/ 1734532 w 2733773"/>
              <a:gd name="connsiteY60" fmla="*/ 254524 h 4421171"/>
              <a:gd name="connsiteX61" fmla="*/ 1442301 w 2733773"/>
              <a:gd name="connsiteY61" fmla="*/ 75414 h 4421171"/>
              <a:gd name="connsiteX62" fmla="*/ 1376313 w 2733773"/>
              <a:gd name="connsiteY62" fmla="*/ 75414 h 4421171"/>
              <a:gd name="connsiteX63" fmla="*/ 1272618 w 2733773"/>
              <a:gd name="connsiteY63" fmla="*/ 9427 h 4421171"/>
              <a:gd name="connsiteX64" fmla="*/ 1225484 w 2733773"/>
              <a:gd name="connsiteY64" fmla="*/ 0 h 4421171"/>
              <a:gd name="connsiteX65" fmla="*/ 1112363 w 2733773"/>
              <a:gd name="connsiteY65" fmla="*/ 56561 h 4421171"/>
              <a:gd name="connsiteX66" fmla="*/ 970961 w 2733773"/>
              <a:gd name="connsiteY66" fmla="*/ 84841 h 4421171"/>
              <a:gd name="connsiteX67" fmla="*/ 923826 w 2733773"/>
              <a:gd name="connsiteY67" fmla="*/ 150829 h 4421171"/>
              <a:gd name="connsiteX68" fmla="*/ 886119 w 2733773"/>
              <a:gd name="connsiteY68" fmla="*/ 179109 h 4421171"/>
              <a:gd name="connsiteX69" fmla="*/ 857839 w 2733773"/>
              <a:gd name="connsiteY69" fmla="*/ 235670 h 4421171"/>
              <a:gd name="connsiteX70" fmla="*/ 829558 w 2733773"/>
              <a:gd name="connsiteY70" fmla="*/ 339365 h 4421171"/>
              <a:gd name="connsiteX71" fmla="*/ 697583 w 2733773"/>
              <a:gd name="connsiteY71" fmla="*/ 395926 h 4421171"/>
              <a:gd name="connsiteX72" fmla="*/ 631596 w 2733773"/>
              <a:gd name="connsiteY72" fmla="*/ 367645 h 4421171"/>
              <a:gd name="connsiteX73" fmla="*/ 358218 w 2733773"/>
              <a:gd name="connsiteY73" fmla="*/ 537328 h 4421171"/>
              <a:gd name="connsiteX74" fmla="*/ 320511 w 2733773"/>
              <a:gd name="connsiteY74" fmla="*/ 659876 h 4421171"/>
              <a:gd name="connsiteX75" fmla="*/ 282804 w 2733773"/>
              <a:gd name="connsiteY75" fmla="*/ 810705 h 4421171"/>
              <a:gd name="connsiteX76" fmla="*/ 226243 w 2733773"/>
              <a:gd name="connsiteY76" fmla="*/ 876693 h 4421171"/>
              <a:gd name="connsiteX77" fmla="*/ 179109 w 2733773"/>
              <a:gd name="connsiteY77" fmla="*/ 923827 h 4421171"/>
              <a:gd name="connsiteX78" fmla="*/ 179109 w 2733773"/>
              <a:gd name="connsiteY78" fmla="*/ 923827 h 4421171"/>
              <a:gd name="connsiteX79" fmla="*/ 141402 w 2733773"/>
              <a:gd name="connsiteY79" fmla="*/ 1027521 h 4421171"/>
              <a:gd name="connsiteX80" fmla="*/ 141402 w 2733773"/>
              <a:gd name="connsiteY80" fmla="*/ 1150070 h 4421171"/>
              <a:gd name="connsiteX81" fmla="*/ 94268 w 2733773"/>
              <a:gd name="connsiteY81" fmla="*/ 1253765 h 4421171"/>
              <a:gd name="connsiteX82" fmla="*/ 0 w 2733773"/>
              <a:gd name="connsiteY82" fmla="*/ 1432874 h 4421171"/>
              <a:gd name="connsiteX83" fmla="*/ 0 w 2733773"/>
              <a:gd name="connsiteY83" fmla="*/ 1517715 h 4421171"/>
              <a:gd name="connsiteX84" fmla="*/ 131975 w 2733773"/>
              <a:gd name="connsiteY84" fmla="*/ 1574276 h 4421171"/>
              <a:gd name="connsiteX85" fmla="*/ 131975 w 2733773"/>
              <a:gd name="connsiteY85" fmla="*/ 1677971 h 4421171"/>
              <a:gd name="connsiteX86" fmla="*/ 56561 w 2733773"/>
              <a:gd name="connsiteY86" fmla="*/ 1847653 h 4421171"/>
              <a:gd name="connsiteX87" fmla="*/ 103695 w 2733773"/>
              <a:gd name="connsiteY87" fmla="*/ 2130458 h 4421171"/>
              <a:gd name="connsiteX88" fmla="*/ 103695 w 2733773"/>
              <a:gd name="connsiteY88" fmla="*/ 2337847 h 4421171"/>
              <a:gd name="connsiteX89" fmla="*/ 141402 w 2733773"/>
              <a:gd name="connsiteY89" fmla="*/ 2696066 h 4421171"/>
              <a:gd name="connsiteX90" fmla="*/ 160255 w 2733773"/>
              <a:gd name="connsiteY90" fmla="*/ 2950589 h 4421171"/>
              <a:gd name="connsiteX91" fmla="*/ 169682 w 2733773"/>
              <a:gd name="connsiteY91" fmla="*/ 3054284 h 4421171"/>
              <a:gd name="connsiteX92" fmla="*/ 282804 w 2733773"/>
              <a:gd name="connsiteY92" fmla="*/ 3384222 h 4421171"/>
              <a:gd name="connsiteX93" fmla="*/ 311084 w 2733773"/>
              <a:gd name="connsiteY93" fmla="*/ 3591612 h 4421171"/>
              <a:gd name="connsiteX94" fmla="*/ 452486 w 2733773"/>
              <a:gd name="connsiteY94" fmla="*/ 3770721 h 4421171"/>
              <a:gd name="connsiteX95" fmla="*/ 461913 w 2733773"/>
              <a:gd name="connsiteY95" fmla="*/ 3912124 h 4421171"/>
              <a:gd name="connsiteX96" fmla="*/ 518474 w 2733773"/>
              <a:gd name="connsiteY96" fmla="*/ 4081806 h 4421171"/>
              <a:gd name="connsiteX97" fmla="*/ 603315 w 2733773"/>
              <a:gd name="connsiteY97" fmla="*/ 4232635 h 4421171"/>
              <a:gd name="connsiteX98" fmla="*/ 650449 w 2733773"/>
              <a:gd name="connsiteY98" fmla="*/ 4326903 h 4421171"/>
              <a:gd name="connsiteX99" fmla="*/ 829558 w 2733773"/>
              <a:gd name="connsiteY99" fmla="*/ 4421171 h 4421171"/>
              <a:gd name="connsiteX0" fmla="*/ 829558 w 2733773"/>
              <a:gd name="connsiteY0" fmla="*/ 4421171 h 4421171"/>
              <a:gd name="connsiteX1" fmla="*/ 970961 w 2733773"/>
              <a:gd name="connsiteY1" fmla="*/ 4402317 h 4421171"/>
              <a:gd name="connsiteX2" fmla="*/ 1027521 w 2733773"/>
              <a:gd name="connsiteY2" fmla="*/ 4355183 h 4421171"/>
              <a:gd name="connsiteX3" fmla="*/ 1253765 w 2733773"/>
              <a:gd name="connsiteY3" fmla="*/ 4223208 h 4421171"/>
              <a:gd name="connsiteX4" fmla="*/ 1508288 w 2733773"/>
              <a:gd name="connsiteY4" fmla="*/ 3864989 h 4421171"/>
              <a:gd name="connsiteX5" fmla="*/ 1715678 w 2733773"/>
              <a:gd name="connsiteY5" fmla="*/ 3591612 h 4421171"/>
              <a:gd name="connsiteX6" fmla="*/ 1706251 w 2733773"/>
              <a:gd name="connsiteY6" fmla="*/ 3403076 h 4421171"/>
              <a:gd name="connsiteX7" fmla="*/ 1800519 w 2733773"/>
              <a:gd name="connsiteY7" fmla="*/ 3252247 h 4421171"/>
              <a:gd name="connsiteX8" fmla="*/ 2064470 w 2733773"/>
              <a:gd name="connsiteY8" fmla="*/ 3261674 h 4421171"/>
              <a:gd name="connsiteX9" fmla="*/ 2187018 w 2733773"/>
              <a:gd name="connsiteY9" fmla="*/ 3233394 h 4421171"/>
              <a:gd name="connsiteX10" fmla="*/ 2290713 w 2733773"/>
              <a:gd name="connsiteY10" fmla="*/ 3205113 h 4421171"/>
              <a:gd name="connsiteX11" fmla="*/ 2281286 w 2733773"/>
              <a:gd name="connsiteY11" fmla="*/ 3167406 h 4421171"/>
              <a:gd name="connsiteX12" fmla="*/ 2281286 w 2733773"/>
              <a:gd name="connsiteY12" fmla="*/ 3139126 h 4421171"/>
              <a:gd name="connsiteX13" fmla="*/ 2205872 w 2733773"/>
              <a:gd name="connsiteY13" fmla="*/ 3026004 h 4421171"/>
              <a:gd name="connsiteX14" fmla="*/ 2253006 w 2733773"/>
              <a:gd name="connsiteY14" fmla="*/ 2960016 h 4421171"/>
              <a:gd name="connsiteX15" fmla="*/ 2281286 w 2733773"/>
              <a:gd name="connsiteY15" fmla="*/ 2818614 h 4421171"/>
              <a:gd name="connsiteX16" fmla="*/ 2309567 w 2733773"/>
              <a:gd name="connsiteY16" fmla="*/ 2780907 h 4421171"/>
              <a:gd name="connsiteX17" fmla="*/ 2300140 w 2733773"/>
              <a:gd name="connsiteY17" fmla="*/ 2714919 h 4421171"/>
              <a:gd name="connsiteX18" fmla="*/ 2281286 w 2733773"/>
              <a:gd name="connsiteY18" fmla="*/ 2630078 h 4421171"/>
              <a:gd name="connsiteX19" fmla="*/ 2347274 w 2733773"/>
              <a:gd name="connsiteY19" fmla="*/ 2554664 h 4421171"/>
              <a:gd name="connsiteX20" fmla="*/ 2422688 w 2733773"/>
              <a:gd name="connsiteY20" fmla="*/ 2516957 h 4421171"/>
              <a:gd name="connsiteX21" fmla="*/ 2479249 w 2733773"/>
              <a:gd name="connsiteY21" fmla="*/ 2498103 h 4421171"/>
              <a:gd name="connsiteX22" fmla="*/ 2554664 w 2733773"/>
              <a:gd name="connsiteY22" fmla="*/ 2450969 h 4421171"/>
              <a:gd name="connsiteX23" fmla="*/ 2554664 w 2733773"/>
              <a:gd name="connsiteY23" fmla="*/ 2347274 h 4421171"/>
              <a:gd name="connsiteX24" fmla="*/ 2450969 w 2733773"/>
              <a:gd name="connsiteY24" fmla="*/ 2300140 h 4421171"/>
              <a:gd name="connsiteX25" fmla="*/ 2441542 w 2733773"/>
              <a:gd name="connsiteY25" fmla="*/ 2243579 h 4421171"/>
              <a:gd name="connsiteX26" fmla="*/ 2441542 w 2733773"/>
              <a:gd name="connsiteY26" fmla="*/ 2243579 h 4421171"/>
              <a:gd name="connsiteX27" fmla="*/ 2375554 w 2733773"/>
              <a:gd name="connsiteY27" fmla="*/ 2196445 h 4421171"/>
              <a:gd name="connsiteX28" fmla="*/ 2375554 w 2733773"/>
              <a:gd name="connsiteY28" fmla="*/ 2168165 h 4421171"/>
              <a:gd name="connsiteX29" fmla="*/ 2460396 w 2733773"/>
              <a:gd name="connsiteY29" fmla="*/ 2130458 h 4421171"/>
              <a:gd name="connsiteX30" fmla="*/ 2554664 w 2733773"/>
              <a:gd name="connsiteY30" fmla="*/ 2130458 h 4421171"/>
              <a:gd name="connsiteX31" fmla="*/ 2582944 w 2733773"/>
              <a:gd name="connsiteY31" fmla="*/ 2224726 h 4421171"/>
              <a:gd name="connsiteX32" fmla="*/ 2658358 w 2733773"/>
              <a:gd name="connsiteY32" fmla="*/ 2253006 h 4421171"/>
              <a:gd name="connsiteX33" fmla="*/ 2667785 w 2733773"/>
              <a:gd name="connsiteY33" fmla="*/ 2158738 h 4421171"/>
              <a:gd name="connsiteX34" fmla="*/ 2667785 w 2733773"/>
              <a:gd name="connsiteY34" fmla="*/ 2158738 h 4421171"/>
              <a:gd name="connsiteX35" fmla="*/ 2696066 w 2733773"/>
              <a:gd name="connsiteY35" fmla="*/ 2026763 h 4421171"/>
              <a:gd name="connsiteX36" fmla="*/ 2696066 w 2733773"/>
              <a:gd name="connsiteY36" fmla="*/ 1979629 h 4421171"/>
              <a:gd name="connsiteX37" fmla="*/ 2696066 w 2733773"/>
              <a:gd name="connsiteY37" fmla="*/ 1979629 h 4421171"/>
              <a:gd name="connsiteX38" fmla="*/ 2592371 w 2733773"/>
              <a:gd name="connsiteY38" fmla="*/ 1979629 h 4421171"/>
              <a:gd name="connsiteX39" fmla="*/ 2592371 w 2733773"/>
              <a:gd name="connsiteY39" fmla="*/ 1979629 h 4421171"/>
              <a:gd name="connsiteX40" fmla="*/ 2545236 w 2733773"/>
              <a:gd name="connsiteY40" fmla="*/ 1800519 h 4421171"/>
              <a:gd name="connsiteX41" fmla="*/ 2658358 w 2733773"/>
              <a:gd name="connsiteY41" fmla="*/ 1894787 h 4421171"/>
              <a:gd name="connsiteX42" fmla="*/ 2724346 w 2733773"/>
              <a:gd name="connsiteY42" fmla="*/ 1772239 h 4421171"/>
              <a:gd name="connsiteX43" fmla="*/ 2733773 w 2733773"/>
              <a:gd name="connsiteY43" fmla="*/ 1659117 h 4421171"/>
              <a:gd name="connsiteX44" fmla="*/ 2696066 w 2733773"/>
              <a:gd name="connsiteY44" fmla="*/ 1555422 h 4421171"/>
              <a:gd name="connsiteX45" fmla="*/ 2677212 w 2733773"/>
              <a:gd name="connsiteY45" fmla="*/ 1385740 h 4421171"/>
              <a:gd name="connsiteX46" fmla="*/ 2639505 w 2733773"/>
              <a:gd name="connsiteY46" fmla="*/ 1300899 h 4421171"/>
              <a:gd name="connsiteX47" fmla="*/ 2639505 w 2733773"/>
              <a:gd name="connsiteY47" fmla="*/ 1159497 h 4421171"/>
              <a:gd name="connsiteX48" fmla="*/ 2658358 w 2733773"/>
              <a:gd name="connsiteY48" fmla="*/ 1121789 h 4421171"/>
              <a:gd name="connsiteX49" fmla="*/ 2498103 w 2733773"/>
              <a:gd name="connsiteY49" fmla="*/ 1055802 h 4421171"/>
              <a:gd name="connsiteX50" fmla="*/ 2441542 w 2733773"/>
              <a:gd name="connsiteY50" fmla="*/ 1008668 h 4421171"/>
              <a:gd name="connsiteX51" fmla="*/ 2328420 w 2733773"/>
              <a:gd name="connsiteY51" fmla="*/ 923827 h 4421171"/>
              <a:gd name="connsiteX52" fmla="*/ 2177591 w 2733773"/>
              <a:gd name="connsiteY52" fmla="*/ 933253 h 4421171"/>
              <a:gd name="connsiteX53" fmla="*/ 2083323 w 2733773"/>
              <a:gd name="connsiteY53" fmla="*/ 980387 h 4421171"/>
              <a:gd name="connsiteX54" fmla="*/ 1857080 w 2733773"/>
              <a:gd name="connsiteY54" fmla="*/ 876693 h 4421171"/>
              <a:gd name="connsiteX55" fmla="*/ 1894787 w 2733773"/>
              <a:gd name="connsiteY55" fmla="*/ 659876 h 4421171"/>
              <a:gd name="connsiteX56" fmla="*/ 1753385 w 2733773"/>
              <a:gd name="connsiteY56" fmla="*/ 593888 h 4421171"/>
              <a:gd name="connsiteX57" fmla="*/ 1734532 w 2733773"/>
              <a:gd name="connsiteY57" fmla="*/ 518474 h 4421171"/>
              <a:gd name="connsiteX58" fmla="*/ 1677971 w 2733773"/>
              <a:gd name="connsiteY58" fmla="*/ 443060 h 4421171"/>
              <a:gd name="connsiteX59" fmla="*/ 1706251 w 2733773"/>
              <a:gd name="connsiteY59" fmla="*/ 358218 h 4421171"/>
              <a:gd name="connsiteX60" fmla="*/ 1734532 w 2733773"/>
              <a:gd name="connsiteY60" fmla="*/ 254524 h 4421171"/>
              <a:gd name="connsiteX61" fmla="*/ 1442301 w 2733773"/>
              <a:gd name="connsiteY61" fmla="*/ 75414 h 4421171"/>
              <a:gd name="connsiteX62" fmla="*/ 1376313 w 2733773"/>
              <a:gd name="connsiteY62" fmla="*/ 75414 h 4421171"/>
              <a:gd name="connsiteX63" fmla="*/ 1272618 w 2733773"/>
              <a:gd name="connsiteY63" fmla="*/ 9427 h 4421171"/>
              <a:gd name="connsiteX64" fmla="*/ 1225484 w 2733773"/>
              <a:gd name="connsiteY64" fmla="*/ 0 h 4421171"/>
              <a:gd name="connsiteX65" fmla="*/ 1112363 w 2733773"/>
              <a:gd name="connsiteY65" fmla="*/ 56561 h 4421171"/>
              <a:gd name="connsiteX66" fmla="*/ 970961 w 2733773"/>
              <a:gd name="connsiteY66" fmla="*/ 84841 h 4421171"/>
              <a:gd name="connsiteX67" fmla="*/ 923826 w 2733773"/>
              <a:gd name="connsiteY67" fmla="*/ 150829 h 4421171"/>
              <a:gd name="connsiteX68" fmla="*/ 886119 w 2733773"/>
              <a:gd name="connsiteY68" fmla="*/ 179109 h 4421171"/>
              <a:gd name="connsiteX69" fmla="*/ 857839 w 2733773"/>
              <a:gd name="connsiteY69" fmla="*/ 235670 h 4421171"/>
              <a:gd name="connsiteX70" fmla="*/ 829558 w 2733773"/>
              <a:gd name="connsiteY70" fmla="*/ 339365 h 4421171"/>
              <a:gd name="connsiteX71" fmla="*/ 697583 w 2733773"/>
              <a:gd name="connsiteY71" fmla="*/ 395926 h 4421171"/>
              <a:gd name="connsiteX72" fmla="*/ 631596 w 2733773"/>
              <a:gd name="connsiteY72" fmla="*/ 367645 h 4421171"/>
              <a:gd name="connsiteX73" fmla="*/ 358218 w 2733773"/>
              <a:gd name="connsiteY73" fmla="*/ 537328 h 4421171"/>
              <a:gd name="connsiteX74" fmla="*/ 320511 w 2733773"/>
              <a:gd name="connsiteY74" fmla="*/ 659876 h 4421171"/>
              <a:gd name="connsiteX75" fmla="*/ 282804 w 2733773"/>
              <a:gd name="connsiteY75" fmla="*/ 810705 h 4421171"/>
              <a:gd name="connsiteX76" fmla="*/ 226243 w 2733773"/>
              <a:gd name="connsiteY76" fmla="*/ 876693 h 4421171"/>
              <a:gd name="connsiteX77" fmla="*/ 179109 w 2733773"/>
              <a:gd name="connsiteY77" fmla="*/ 923827 h 4421171"/>
              <a:gd name="connsiteX78" fmla="*/ 179109 w 2733773"/>
              <a:gd name="connsiteY78" fmla="*/ 923827 h 4421171"/>
              <a:gd name="connsiteX79" fmla="*/ 141402 w 2733773"/>
              <a:gd name="connsiteY79" fmla="*/ 1027521 h 4421171"/>
              <a:gd name="connsiteX80" fmla="*/ 141402 w 2733773"/>
              <a:gd name="connsiteY80" fmla="*/ 1150070 h 4421171"/>
              <a:gd name="connsiteX81" fmla="*/ 94268 w 2733773"/>
              <a:gd name="connsiteY81" fmla="*/ 1263192 h 4421171"/>
              <a:gd name="connsiteX82" fmla="*/ 0 w 2733773"/>
              <a:gd name="connsiteY82" fmla="*/ 1432874 h 4421171"/>
              <a:gd name="connsiteX83" fmla="*/ 0 w 2733773"/>
              <a:gd name="connsiteY83" fmla="*/ 1517715 h 4421171"/>
              <a:gd name="connsiteX84" fmla="*/ 131975 w 2733773"/>
              <a:gd name="connsiteY84" fmla="*/ 1574276 h 4421171"/>
              <a:gd name="connsiteX85" fmla="*/ 131975 w 2733773"/>
              <a:gd name="connsiteY85" fmla="*/ 1677971 h 4421171"/>
              <a:gd name="connsiteX86" fmla="*/ 56561 w 2733773"/>
              <a:gd name="connsiteY86" fmla="*/ 1847653 h 4421171"/>
              <a:gd name="connsiteX87" fmla="*/ 103695 w 2733773"/>
              <a:gd name="connsiteY87" fmla="*/ 2130458 h 4421171"/>
              <a:gd name="connsiteX88" fmla="*/ 103695 w 2733773"/>
              <a:gd name="connsiteY88" fmla="*/ 2337847 h 4421171"/>
              <a:gd name="connsiteX89" fmla="*/ 141402 w 2733773"/>
              <a:gd name="connsiteY89" fmla="*/ 2696066 h 4421171"/>
              <a:gd name="connsiteX90" fmla="*/ 160255 w 2733773"/>
              <a:gd name="connsiteY90" fmla="*/ 2950589 h 4421171"/>
              <a:gd name="connsiteX91" fmla="*/ 169682 w 2733773"/>
              <a:gd name="connsiteY91" fmla="*/ 3054284 h 4421171"/>
              <a:gd name="connsiteX92" fmla="*/ 282804 w 2733773"/>
              <a:gd name="connsiteY92" fmla="*/ 3384222 h 4421171"/>
              <a:gd name="connsiteX93" fmla="*/ 311084 w 2733773"/>
              <a:gd name="connsiteY93" fmla="*/ 3591612 h 4421171"/>
              <a:gd name="connsiteX94" fmla="*/ 452486 w 2733773"/>
              <a:gd name="connsiteY94" fmla="*/ 3770721 h 4421171"/>
              <a:gd name="connsiteX95" fmla="*/ 461913 w 2733773"/>
              <a:gd name="connsiteY95" fmla="*/ 3912124 h 4421171"/>
              <a:gd name="connsiteX96" fmla="*/ 518474 w 2733773"/>
              <a:gd name="connsiteY96" fmla="*/ 4081806 h 4421171"/>
              <a:gd name="connsiteX97" fmla="*/ 603315 w 2733773"/>
              <a:gd name="connsiteY97" fmla="*/ 4232635 h 4421171"/>
              <a:gd name="connsiteX98" fmla="*/ 650449 w 2733773"/>
              <a:gd name="connsiteY98" fmla="*/ 4326903 h 4421171"/>
              <a:gd name="connsiteX99" fmla="*/ 829558 w 2733773"/>
              <a:gd name="connsiteY99" fmla="*/ 4421171 h 4421171"/>
              <a:gd name="connsiteX0" fmla="*/ 829558 w 2733773"/>
              <a:gd name="connsiteY0" fmla="*/ 4421171 h 4421171"/>
              <a:gd name="connsiteX1" fmla="*/ 970961 w 2733773"/>
              <a:gd name="connsiteY1" fmla="*/ 4402317 h 4421171"/>
              <a:gd name="connsiteX2" fmla="*/ 1027521 w 2733773"/>
              <a:gd name="connsiteY2" fmla="*/ 4355183 h 4421171"/>
              <a:gd name="connsiteX3" fmla="*/ 1253765 w 2733773"/>
              <a:gd name="connsiteY3" fmla="*/ 4223208 h 4421171"/>
              <a:gd name="connsiteX4" fmla="*/ 1508288 w 2733773"/>
              <a:gd name="connsiteY4" fmla="*/ 3864989 h 4421171"/>
              <a:gd name="connsiteX5" fmla="*/ 1715678 w 2733773"/>
              <a:gd name="connsiteY5" fmla="*/ 3591612 h 4421171"/>
              <a:gd name="connsiteX6" fmla="*/ 1706251 w 2733773"/>
              <a:gd name="connsiteY6" fmla="*/ 3403076 h 4421171"/>
              <a:gd name="connsiteX7" fmla="*/ 1800519 w 2733773"/>
              <a:gd name="connsiteY7" fmla="*/ 3252247 h 4421171"/>
              <a:gd name="connsiteX8" fmla="*/ 2064470 w 2733773"/>
              <a:gd name="connsiteY8" fmla="*/ 3261674 h 4421171"/>
              <a:gd name="connsiteX9" fmla="*/ 2187018 w 2733773"/>
              <a:gd name="connsiteY9" fmla="*/ 3233394 h 4421171"/>
              <a:gd name="connsiteX10" fmla="*/ 2290713 w 2733773"/>
              <a:gd name="connsiteY10" fmla="*/ 3205113 h 4421171"/>
              <a:gd name="connsiteX11" fmla="*/ 2281286 w 2733773"/>
              <a:gd name="connsiteY11" fmla="*/ 3167406 h 4421171"/>
              <a:gd name="connsiteX12" fmla="*/ 2281286 w 2733773"/>
              <a:gd name="connsiteY12" fmla="*/ 3139126 h 4421171"/>
              <a:gd name="connsiteX13" fmla="*/ 2205872 w 2733773"/>
              <a:gd name="connsiteY13" fmla="*/ 3026004 h 4421171"/>
              <a:gd name="connsiteX14" fmla="*/ 2253006 w 2733773"/>
              <a:gd name="connsiteY14" fmla="*/ 2960016 h 4421171"/>
              <a:gd name="connsiteX15" fmla="*/ 2281286 w 2733773"/>
              <a:gd name="connsiteY15" fmla="*/ 2818614 h 4421171"/>
              <a:gd name="connsiteX16" fmla="*/ 2309567 w 2733773"/>
              <a:gd name="connsiteY16" fmla="*/ 2780907 h 4421171"/>
              <a:gd name="connsiteX17" fmla="*/ 2300140 w 2733773"/>
              <a:gd name="connsiteY17" fmla="*/ 2714919 h 4421171"/>
              <a:gd name="connsiteX18" fmla="*/ 2281286 w 2733773"/>
              <a:gd name="connsiteY18" fmla="*/ 2630078 h 4421171"/>
              <a:gd name="connsiteX19" fmla="*/ 2347274 w 2733773"/>
              <a:gd name="connsiteY19" fmla="*/ 2554664 h 4421171"/>
              <a:gd name="connsiteX20" fmla="*/ 2422688 w 2733773"/>
              <a:gd name="connsiteY20" fmla="*/ 2516957 h 4421171"/>
              <a:gd name="connsiteX21" fmla="*/ 2479249 w 2733773"/>
              <a:gd name="connsiteY21" fmla="*/ 2498103 h 4421171"/>
              <a:gd name="connsiteX22" fmla="*/ 2554664 w 2733773"/>
              <a:gd name="connsiteY22" fmla="*/ 2450969 h 4421171"/>
              <a:gd name="connsiteX23" fmla="*/ 2554664 w 2733773"/>
              <a:gd name="connsiteY23" fmla="*/ 2347274 h 4421171"/>
              <a:gd name="connsiteX24" fmla="*/ 2450969 w 2733773"/>
              <a:gd name="connsiteY24" fmla="*/ 2300140 h 4421171"/>
              <a:gd name="connsiteX25" fmla="*/ 2441542 w 2733773"/>
              <a:gd name="connsiteY25" fmla="*/ 2243579 h 4421171"/>
              <a:gd name="connsiteX26" fmla="*/ 2441542 w 2733773"/>
              <a:gd name="connsiteY26" fmla="*/ 2243579 h 4421171"/>
              <a:gd name="connsiteX27" fmla="*/ 2375554 w 2733773"/>
              <a:gd name="connsiteY27" fmla="*/ 2196445 h 4421171"/>
              <a:gd name="connsiteX28" fmla="*/ 2375554 w 2733773"/>
              <a:gd name="connsiteY28" fmla="*/ 2168165 h 4421171"/>
              <a:gd name="connsiteX29" fmla="*/ 2460396 w 2733773"/>
              <a:gd name="connsiteY29" fmla="*/ 2130458 h 4421171"/>
              <a:gd name="connsiteX30" fmla="*/ 2554664 w 2733773"/>
              <a:gd name="connsiteY30" fmla="*/ 2130458 h 4421171"/>
              <a:gd name="connsiteX31" fmla="*/ 2582944 w 2733773"/>
              <a:gd name="connsiteY31" fmla="*/ 2224726 h 4421171"/>
              <a:gd name="connsiteX32" fmla="*/ 2658358 w 2733773"/>
              <a:gd name="connsiteY32" fmla="*/ 2253006 h 4421171"/>
              <a:gd name="connsiteX33" fmla="*/ 2667785 w 2733773"/>
              <a:gd name="connsiteY33" fmla="*/ 2158738 h 4421171"/>
              <a:gd name="connsiteX34" fmla="*/ 2667785 w 2733773"/>
              <a:gd name="connsiteY34" fmla="*/ 2158738 h 4421171"/>
              <a:gd name="connsiteX35" fmla="*/ 2696066 w 2733773"/>
              <a:gd name="connsiteY35" fmla="*/ 2026763 h 4421171"/>
              <a:gd name="connsiteX36" fmla="*/ 2696066 w 2733773"/>
              <a:gd name="connsiteY36" fmla="*/ 1979629 h 4421171"/>
              <a:gd name="connsiteX37" fmla="*/ 2696066 w 2733773"/>
              <a:gd name="connsiteY37" fmla="*/ 1979629 h 4421171"/>
              <a:gd name="connsiteX38" fmla="*/ 2592371 w 2733773"/>
              <a:gd name="connsiteY38" fmla="*/ 1979629 h 4421171"/>
              <a:gd name="connsiteX39" fmla="*/ 2547548 w 2733773"/>
              <a:gd name="connsiteY39" fmla="*/ 1979629 h 4421171"/>
              <a:gd name="connsiteX40" fmla="*/ 2545236 w 2733773"/>
              <a:gd name="connsiteY40" fmla="*/ 1800519 h 4421171"/>
              <a:gd name="connsiteX41" fmla="*/ 2658358 w 2733773"/>
              <a:gd name="connsiteY41" fmla="*/ 1894787 h 4421171"/>
              <a:gd name="connsiteX42" fmla="*/ 2724346 w 2733773"/>
              <a:gd name="connsiteY42" fmla="*/ 1772239 h 4421171"/>
              <a:gd name="connsiteX43" fmla="*/ 2733773 w 2733773"/>
              <a:gd name="connsiteY43" fmla="*/ 1659117 h 4421171"/>
              <a:gd name="connsiteX44" fmla="*/ 2696066 w 2733773"/>
              <a:gd name="connsiteY44" fmla="*/ 1555422 h 4421171"/>
              <a:gd name="connsiteX45" fmla="*/ 2677212 w 2733773"/>
              <a:gd name="connsiteY45" fmla="*/ 1385740 h 4421171"/>
              <a:gd name="connsiteX46" fmla="*/ 2639505 w 2733773"/>
              <a:gd name="connsiteY46" fmla="*/ 1300899 h 4421171"/>
              <a:gd name="connsiteX47" fmla="*/ 2639505 w 2733773"/>
              <a:gd name="connsiteY47" fmla="*/ 1159497 h 4421171"/>
              <a:gd name="connsiteX48" fmla="*/ 2658358 w 2733773"/>
              <a:gd name="connsiteY48" fmla="*/ 1121789 h 4421171"/>
              <a:gd name="connsiteX49" fmla="*/ 2498103 w 2733773"/>
              <a:gd name="connsiteY49" fmla="*/ 1055802 h 4421171"/>
              <a:gd name="connsiteX50" fmla="*/ 2441542 w 2733773"/>
              <a:gd name="connsiteY50" fmla="*/ 1008668 h 4421171"/>
              <a:gd name="connsiteX51" fmla="*/ 2328420 w 2733773"/>
              <a:gd name="connsiteY51" fmla="*/ 923827 h 4421171"/>
              <a:gd name="connsiteX52" fmla="*/ 2177591 w 2733773"/>
              <a:gd name="connsiteY52" fmla="*/ 933253 h 4421171"/>
              <a:gd name="connsiteX53" fmla="*/ 2083323 w 2733773"/>
              <a:gd name="connsiteY53" fmla="*/ 980387 h 4421171"/>
              <a:gd name="connsiteX54" fmla="*/ 1857080 w 2733773"/>
              <a:gd name="connsiteY54" fmla="*/ 876693 h 4421171"/>
              <a:gd name="connsiteX55" fmla="*/ 1894787 w 2733773"/>
              <a:gd name="connsiteY55" fmla="*/ 659876 h 4421171"/>
              <a:gd name="connsiteX56" fmla="*/ 1753385 w 2733773"/>
              <a:gd name="connsiteY56" fmla="*/ 593888 h 4421171"/>
              <a:gd name="connsiteX57" fmla="*/ 1734532 w 2733773"/>
              <a:gd name="connsiteY57" fmla="*/ 518474 h 4421171"/>
              <a:gd name="connsiteX58" fmla="*/ 1677971 w 2733773"/>
              <a:gd name="connsiteY58" fmla="*/ 443060 h 4421171"/>
              <a:gd name="connsiteX59" fmla="*/ 1706251 w 2733773"/>
              <a:gd name="connsiteY59" fmla="*/ 358218 h 4421171"/>
              <a:gd name="connsiteX60" fmla="*/ 1734532 w 2733773"/>
              <a:gd name="connsiteY60" fmla="*/ 254524 h 4421171"/>
              <a:gd name="connsiteX61" fmla="*/ 1442301 w 2733773"/>
              <a:gd name="connsiteY61" fmla="*/ 75414 h 4421171"/>
              <a:gd name="connsiteX62" fmla="*/ 1376313 w 2733773"/>
              <a:gd name="connsiteY62" fmla="*/ 75414 h 4421171"/>
              <a:gd name="connsiteX63" fmla="*/ 1272618 w 2733773"/>
              <a:gd name="connsiteY63" fmla="*/ 9427 h 4421171"/>
              <a:gd name="connsiteX64" fmla="*/ 1225484 w 2733773"/>
              <a:gd name="connsiteY64" fmla="*/ 0 h 4421171"/>
              <a:gd name="connsiteX65" fmla="*/ 1112363 w 2733773"/>
              <a:gd name="connsiteY65" fmla="*/ 56561 h 4421171"/>
              <a:gd name="connsiteX66" fmla="*/ 970961 w 2733773"/>
              <a:gd name="connsiteY66" fmla="*/ 84841 h 4421171"/>
              <a:gd name="connsiteX67" fmla="*/ 923826 w 2733773"/>
              <a:gd name="connsiteY67" fmla="*/ 150829 h 4421171"/>
              <a:gd name="connsiteX68" fmla="*/ 886119 w 2733773"/>
              <a:gd name="connsiteY68" fmla="*/ 179109 h 4421171"/>
              <a:gd name="connsiteX69" fmla="*/ 857839 w 2733773"/>
              <a:gd name="connsiteY69" fmla="*/ 235670 h 4421171"/>
              <a:gd name="connsiteX70" fmla="*/ 829558 w 2733773"/>
              <a:gd name="connsiteY70" fmla="*/ 339365 h 4421171"/>
              <a:gd name="connsiteX71" fmla="*/ 697583 w 2733773"/>
              <a:gd name="connsiteY71" fmla="*/ 395926 h 4421171"/>
              <a:gd name="connsiteX72" fmla="*/ 631596 w 2733773"/>
              <a:gd name="connsiteY72" fmla="*/ 367645 h 4421171"/>
              <a:gd name="connsiteX73" fmla="*/ 358218 w 2733773"/>
              <a:gd name="connsiteY73" fmla="*/ 537328 h 4421171"/>
              <a:gd name="connsiteX74" fmla="*/ 320511 w 2733773"/>
              <a:gd name="connsiteY74" fmla="*/ 659876 h 4421171"/>
              <a:gd name="connsiteX75" fmla="*/ 282804 w 2733773"/>
              <a:gd name="connsiteY75" fmla="*/ 810705 h 4421171"/>
              <a:gd name="connsiteX76" fmla="*/ 226243 w 2733773"/>
              <a:gd name="connsiteY76" fmla="*/ 876693 h 4421171"/>
              <a:gd name="connsiteX77" fmla="*/ 179109 w 2733773"/>
              <a:gd name="connsiteY77" fmla="*/ 923827 h 4421171"/>
              <a:gd name="connsiteX78" fmla="*/ 179109 w 2733773"/>
              <a:gd name="connsiteY78" fmla="*/ 923827 h 4421171"/>
              <a:gd name="connsiteX79" fmla="*/ 141402 w 2733773"/>
              <a:gd name="connsiteY79" fmla="*/ 1027521 h 4421171"/>
              <a:gd name="connsiteX80" fmla="*/ 141402 w 2733773"/>
              <a:gd name="connsiteY80" fmla="*/ 1150070 h 4421171"/>
              <a:gd name="connsiteX81" fmla="*/ 94268 w 2733773"/>
              <a:gd name="connsiteY81" fmla="*/ 1263192 h 4421171"/>
              <a:gd name="connsiteX82" fmla="*/ 0 w 2733773"/>
              <a:gd name="connsiteY82" fmla="*/ 1432874 h 4421171"/>
              <a:gd name="connsiteX83" fmla="*/ 0 w 2733773"/>
              <a:gd name="connsiteY83" fmla="*/ 1517715 h 4421171"/>
              <a:gd name="connsiteX84" fmla="*/ 131975 w 2733773"/>
              <a:gd name="connsiteY84" fmla="*/ 1574276 h 4421171"/>
              <a:gd name="connsiteX85" fmla="*/ 131975 w 2733773"/>
              <a:gd name="connsiteY85" fmla="*/ 1677971 h 4421171"/>
              <a:gd name="connsiteX86" fmla="*/ 56561 w 2733773"/>
              <a:gd name="connsiteY86" fmla="*/ 1847653 h 4421171"/>
              <a:gd name="connsiteX87" fmla="*/ 103695 w 2733773"/>
              <a:gd name="connsiteY87" fmla="*/ 2130458 h 4421171"/>
              <a:gd name="connsiteX88" fmla="*/ 103695 w 2733773"/>
              <a:gd name="connsiteY88" fmla="*/ 2337847 h 4421171"/>
              <a:gd name="connsiteX89" fmla="*/ 141402 w 2733773"/>
              <a:gd name="connsiteY89" fmla="*/ 2696066 h 4421171"/>
              <a:gd name="connsiteX90" fmla="*/ 160255 w 2733773"/>
              <a:gd name="connsiteY90" fmla="*/ 2950589 h 4421171"/>
              <a:gd name="connsiteX91" fmla="*/ 169682 w 2733773"/>
              <a:gd name="connsiteY91" fmla="*/ 3054284 h 4421171"/>
              <a:gd name="connsiteX92" fmla="*/ 282804 w 2733773"/>
              <a:gd name="connsiteY92" fmla="*/ 3384222 h 4421171"/>
              <a:gd name="connsiteX93" fmla="*/ 311084 w 2733773"/>
              <a:gd name="connsiteY93" fmla="*/ 3591612 h 4421171"/>
              <a:gd name="connsiteX94" fmla="*/ 452486 w 2733773"/>
              <a:gd name="connsiteY94" fmla="*/ 3770721 h 4421171"/>
              <a:gd name="connsiteX95" fmla="*/ 461913 w 2733773"/>
              <a:gd name="connsiteY95" fmla="*/ 3912124 h 4421171"/>
              <a:gd name="connsiteX96" fmla="*/ 518474 w 2733773"/>
              <a:gd name="connsiteY96" fmla="*/ 4081806 h 4421171"/>
              <a:gd name="connsiteX97" fmla="*/ 603315 w 2733773"/>
              <a:gd name="connsiteY97" fmla="*/ 4232635 h 4421171"/>
              <a:gd name="connsiteX98" fmla="*/ 650449 w 2733773"/>
              <a:gd name="connsiteY98" fmla="*/ 4326903 h 4421171"/>
              <a:gd name="connsiteX99" fmla="*/ 829558 w 2733773"/>
              <a:gd name="connsiteY99" fmla="*/ 4421171 h 4421171"/>
              <a:gd name="connsiteX0" fmla="*/ 829558 w 2733773"/>
              <a:gd name="connsiteY0" fmla="*/ 4421171 h 4421171"/>
              <a:gd name="connsiteX1" fmla="*/ 970961 w 2733773"/>
              <a:gd name="connsiteY1" fmla="*/ 4402317 h 4421171"/>
              <a:gd name="connsiteX2" fmla="*/ 1027521 w 2733773"/>
              <a:gd name="connsiteY2" fmla="*/ 4355183 h 4421171"/>
              <a:gd name="connsiteX3" fmla="*/ 1253765 w 2733773"/>
              <a:gd name="connsiteY3" fmla="*/ 4223208 h 4421171"/>
              <a:gd name="connsiteX4" fmla="*/ 1508288 w 2733773"/>
              <a:gd name="connsiteY4" fmla="*/ 3864989 h 4421171"/>
              <a:gd name="connsiteX5" fmla="*/ 1715678 w 2733773"/>
              <a:gd name="connsiteY5" fmla="*/ 3591612 h 4421171"/>
              <a:gd name="connsiteX6" fmla="*/ 1706251 w 2733773"/>
              <a:gd name="connsiteY6" fmla="*/ 3403076 h 4421171"/>
              <a:gd name="connsiteX7" fmla="*/ 1800519 w 2733773"/>
              <a:gd name="connsiteY7" fmla="*/ 3252247 h 4421171"/>
              <a:gd name="connsiteX8" fmla="*/ 2064470 w 2733773"/>
              <a:gd name="connsiteY8" fmla="*/ 3261674 h 4421171"/>
              <a:gd name="connsiteX9" fmla="*/ 2187018 w 2733773"/>
              <a:gd name="connsiteY9" fmla="*/ 3233394 h 4421171"/>
              <a:gd name="connsiteX10" fmla="*/ 2290713 w 2733773"/>
              <a:gd name="connsiteY10" fmla="*/ 3205113 h 4421171"/>
              <a:gd name="connsiteX11" fmla="*/ 2281286 w 2733773"/>
              <a:gd name="connsiteY11" fmla="*/ 3167406 h 4421171"/>
              <a:gd name="connsiteX12" fmla="*/ 2281286 w 2733773"/>
              <a:gd name="connsiteY12" fmla="*/ 3139126 h 4421171"/>
              <a:gd name="connsiteX13" fmla="*/ 2205872 w 2733773"/>
              <a:gd name="connsiteY13" fmla="*/ 3026004 h 4421171"/>
              <a:gd name="connsiteX14" fmla="*/ 2253006 w 2733773"/>
              <a:gd name="connsiteY14" fmla="*/ 2960016 h 4421171"/>
              <a:gd name="connsiteX15" fmla="*/ 2281286 w 2733773"/>
              <a:gd name="connsiteY15" fmla="*/ 2818614 h 4421171"/>
              <a:gd name="connsiteX16" fmla="*/ 2309567 w 2733773"/>
              <a:gd name="connsiteY16" fmla="*/ 2780907 h 4421171"/>
              <a:gd name="connsiteX17" fmla="*/ 2300140 w 2733773"/>
              <a:gd name="connsiteY17" fmla="*/ 2714919 h 4421171"/>
              <a:gd name="connsiteX18" fmla="*/ 2281286 w 2733773"/>
              <a:gd name="connsiteY18" fmla="*/ 2630078 h 4421171"/>
              <a:gd name="connsiteX19" fmla="*/ 2347274 w 2733773"/>
              <a:gd name="connsiteY19" fmla="*/ 2554664 h 4421171"/>
              <a:gd name="connsiteX20" fmla="*/ 2422688 w 2733773"/>
              <a:gd name="connsiteY20" fmla="*/ 2516957 h 4421171"/>
              <a:gd name="connsiteX21" fmla="*/ 2479249 w 2733773"/>
              <a:gd name="connsiteY21" fmla="*/ 2498103 h 4421171"/>
              <a:gd name="connsiteX22" fmla="*/ 2554664 w 2733773"/>
              <a:gd name="connsiteY22" fmla="*/ 2450969 h 4421171"/>
              <a:gd name="connsiteX23" fmla="*/ 2554664 w 2733773"/>
              <a:gd name="connsiteY23" fmla="*/ 2347274 h 4421171"/>
              <a:gd name="connsiteX24" fmla="*/ 2450969 w 2733773"/>
              <a:gd name="connsiteY24" fmla="*/ 2300140 h 4421171"/>
              <a:gd name="connsiteX25" fmla="*/ 2441542 w 2733773"/>
              <a:gd name="connsiteY25" fmla="*/ 2243579 h 4421171"/>
              <a:gd name="connsiteX26" fmla="*/ 2441542 w 2733773"/>
              <a:gd name="connsiteY26" fmla="*/ 2243579 h 4421171"/>
              <a:gd name="connsiteX27" fmla="*/ 2375554 w 2733773"/>
              <a:gd name="connsiteY27" fmla="*/ 2196445 h 4421171"/>
              <a:gd name="connsiteX28" fmla="*/ 2375554 w 2733773"/>
              <a:gd name="connsiteY28" fmla="*/ 2168165 h 4421171"/>
              <a:gd name="connsiteX29" fmla="*/ 2460396 w 2733773"/>
              <a:gd name="connsiteY29" fmla="*/ 2130458 h 4421171"/>
              <a:gd name="connsiteX30" fmla="*/ 2554664 w 2733773"/>
              <a:gd name="connsiteY30" fmla="*/ 2130458 h 4421171"/>
              <a:gd name="connsiteX31" fmla="*/ 2582944 w 2733773"/>
              <a:gd name="connsiteY31" fmla="*/ 2224726 h 4421171"/>
              <a:gd name="connsiteX32" fmla="*/ 2658358 w 2733773"/>
              <a:gd name="connsiteY32" fmla="*/ 2253006 h 4421171"/>
              <a:gd name="connsiteX33" fmla="*/ 2667785 w 2733773"/>
              <a:gd name="connsiteY33" fmla="*/ 2158738 h 4421171"/>
              <a:gd name="connsiteX34" fmla="*/ 2667785 w 2733773"/>
              <a:gd name="connsiteY34" fmla="*/ 2158738 h 4421171"/>
              <a:gd name="connsiteX35" fmla="*/ 2696066 w 2733773"/>
              <a:gd name="connsiteY35" fmla="*/ 2026763 h 4421171"/>
              <a:gd name="connsiteX36" fmla="*/ 2696066 w 2733773"/>
              <a:gd name="connsiteY36" fmla="*/ 1979629 h 4421171"/>
              <a:gd name="connsiteX37" fmla="*/ 2696066 w 2733773"/>
              <a:gd name="connsiteY37" fmla="*/ 1979629 h 4421171"/>
              <a:gd name="connsiteX38" fmla="*/ 2592371 w 2733773"/>
              <a:gd name="connsiteY38" fmla="*/ 1979629 h 4421171"/>
              <a:gd name="connsiteX39" fmla="*/ 2547548 w 2733773"/>
              <a:gd name="connsiteY39" fmla="*/ 1979629 h 4421171"/>
              <a:gd name="connsiteX40" fmla="*/ 2545236 w 2733773"/>
              <a:gd name="connsiteY40" fmla="*/ 1800519 h 4421171"/>
              <a:gd name="connsiteX41" fmla="*/ 2622499 w 2733773"/>
              <a:gd name="connsiteY41" fmla="*/ 1849963 h 4421171"/>
              <a:gd name="connsiteX42" fmla="*/ 2724346 w 2733773"/>
              <a:gd name="connsiteY42" fmla="*/ 1772239 h 4421171"/>
              <a:gd name="connsiteX43" fmla="*/ 2733773 w 2733773"/>
              <a:gd name="connsiteY43" fmla="*/ 1659117 h 4421171"/>
              <a:gd name="connsiteX44" fmla="*/ 2696066 w 2733773"/>
              <a:gd name="connsiteY44" fmla="*/ 1555422 h 4421171"/>
              <a:gd name="connsiteX45" fmla="*/ 2677212 w 2733773"/>
              <a:gd name="connsiteY45" fmla="*/ 1385740 h 4421171"/>
              <a:gd name="connsiteX46" fmla="*/ 2639505 w 2733773"/>
              <a:gd name="connsiteY46" fmla="*/ 1300899 h 4421171"/>
              <a:gd name="connsiteX47" fmla="*/ 2639505 w 2733773"/>
              <a:gd name="connsiteY47" fmla="*/ 1159497 h 4421171"/>
              <a:gd name="connsiteX48" fmla="*/ 2658358 w 2733773"/>
              <a:gd name="connsiteY48" fmla="*/ 1121789 h 4421171"/>
              <a:gd name="connsiteX49" fmla="*/ 2498103 w 2733773"/>
              <a:gd name="connsiteY49" fmla="*/ 1055802 h 4421171"/>
              <a:gd name="connsiteX50" fmla="*/ 2441542 w 2733773"/>
              <a:gd name="connsiteY50" fmla="*/ 1008668 h 4421171"/>
              <a:gd name="connsiteX51" fmla="*/ 2328420 w 2733773"/>
              <a:gd name="connsiteY51" fmla="*/ 923827 h 4421171"/>
              <a:gd name="connsiteX52" fmla="*/ 2177591 w 2733773"/>
              <a:gd name="connsiteY52" fmla="*/ 933253 h 4421171"/>
              <a:gd name="connsiteX53" fmla="*/ 2083323 w 2733773"/>
              <a:gd name="connsiteY53" fmla="*/ 980387 h 4421171"/>
              <a:gd name="connsiteX54" fmla="*/ 1857080 w 2733773"/>
              <a:gd name="connsiteY54" fmla="*/ 876693 h 4421171"/>
              <a:gd name="connsiteX55" fmla="*/ 1894787 w 2733773"/>
              <a:gd name="connsiteY55" fmla="*/ 659876 h 4421171"/>
              <a:gd name="connsiteX56" fmla="*/ 1753385 w 2733773"/>
              <a:gd name="connsiteY56" fmla="*/ 593888 h 4421171"/>
              <a:gd name="connsiteX57" fmla="*/ 1734532 w 2733773"/>
              <a:gd name="connsiteY57" fmla="*/ 518474 h 4421171"/>
              <a:gd name="connsiteX58" fmla="*/ 1677971 w 2733773"/>
              <a:gd name="connsiteY58" fmla="*/ 443060 h 4421171"/>
              <a:gd name="connsiteX59" fmla="*/ 1706251 w 2733773"/>
              <a:gd name="connsiteY59" fmla="*/ 358218 h 4421171"/>
              <a:gd name="connsiteX60" fmla="*/ 1734532 w 2733773"/>
              <a:gd name="connsiteY60" fmla="*/ 254524 h 4421171"/>
              <a:gd name="connsiteX61" fmla="*/ 1442301 w 2733773"/>
              <a:gd name="connsiteY61" fmla="*/ 75414 h 4421171"/>
              <a:gd name="connsiteX62" fmla="*/ 1376313 w 2733773"/>
              <a:gd name="connsiteY62" fmla="*/ 75414 h 4421171"/>
              <a:gd name="connsiteX63" fmla="*/ 1272618 w 2733773"/>
              <a:gd name="connsiteY63" fmla="*/ 9427 h 4421171"/>
              <a:gd name="connsiteX64" fmla="*/ 1225484 w 2733773"/>
              <a:gd name="connsiteY64" fmla="*/ 0 h 4421171"/>
              <a:gd name="connsiteX65" fmla="*/ 1112363 w 2733773"/>
              <a:gd name="connsiteY65" fmla="*/ 56561 h 4421171"/>
              <a:gd name="connsiteX66" fmla="*/ 970961 w 2733773"/>
              <a:gd name="connsiteY66" fmla="*/ 84841 h 4421171"/>
              <a:gd name="connsiteX67" fmla="*/ 923826 w 2733773"/>
              <a:gd name="connsiteY67" fmla="*/ 150829 h 4421171"/>
              <a:gd name="connsiteX68" fmla="*/ 886119 w 2733773"/>
              <a:gd name="connsiteY68" fmla="*/ 179109 h 4421171"/>
              <a:gd name="connsiteX69" fmla="*/ 857839 w 2733773"/>
              <a:gd name="connsiteY69" fmla="*/ 235670 h 4421171"/>
              <a:gd name="connsiteX70" fmla="*/ 829558 w 2733773"/>
              <a:gd name="connsiteY70" fmla="*/ 339365 h 4421171"/>
              <a:gd name="connsiteX71" fmla="*/ 697583 w 2733773"/>
              <a:gd name="connsiteY71" fmla="*/ 395926 h 4421171"/>
              <a:gd name="connsiteX72" fmla="*/ 631596 w 2733773"/>
              <a:gd name="connsiteY72" fmla="*/ 367645 h 4421171"/>
              <a:gd name="connsiteX73" fmla="*/ 358218 w 2733773"/>
              <a:gd name="connsiteY73" fmla="*/ 537328 h 4421171"/>
              <a:gd name="connsiteX74" fmla="*/ 320511 w 2733773"/>
              <a:gd name="connsiteY74" fmla="*/ 659876 h 4421171"/>
              <a:gd name="connsiteX75" fmla="*/ 282804 w 2733773"/>
              <a:gd name="connsiteY75" fmla="*/ 810705 h 4421171"/>
              <a:gd name="connsiteX76" fmla="*/ 226243 w 2733773"/>
              <a:gd name="connsiteY76" fmla="*/ 876693 h 4421171"/>
              <a:gd name="connsiteX77" fmla="*/ 179109 w 2733773"/>
              <a:gd name="connsiteY77" fmla="*/ 923827 h 4421171"/>
              <a:gd name="connsiteX78" fmla="*/ 179109 w 2733773"/>
              <a:gd name="connsiteY78" fmla="*/ 923827 h 4421171"/>
              <a:gd name="connsiteX79" fmla="*/ 141402 w 2733773"/>
              <a:gd name="connsiteY79" fmla="*/ 1027521 h 4421171"/>
              <a:gd name="connsiteX80" fmla="*/ 141402 w 2733773"/>
              <a:gd name="connsiteY80" fmla="*/ 1150070 h 4421171"/>
              <a:gd name="connsiteX81" fmla="*/ 94268 w 2733773"/>
              <a:gd name="connsiteY81" fmla="*/ 1263192 h 4421171"/>
              <a:gd name="connsiteX82" fmla="*/ 0 w 2733773"/>
              <a:gd name="connsiteY82" fmla="*/ 1432874 h 4421171"/>
              <a:gd name="connsiteX83" fmla="*/ 0 w 2733773"/>
              <a:gd name="connsiteY83" fmla="*/ 1517715 h 4421171"/>
              <a:gd name="connsiteX84" fmla="*/ 131975 w 2733773"/>
              <a:gd name="connsiteY84" fmla="*/ 1574276 h 4421171"/>
              <a:gd name="connsiteX85" fmla="*/ 131975 w 2733773"/>
              <a:gd name="connsiteY85" fmla="*/ 1677971 h 4421171"/>
              <a:gd name="connsiteX86" fmla="*/ 56561 w 2733773"/>
              <a:gd name="connsiteY86" fmla="*/ 1847653 h 4421171"/>
              <a:gd name="connsiteX87" fmla="*/ 103695 w 2733773"/>
              <a:gd name="connsiteY87" fmla="*/ 2130458 h 4421171"/>
              <a:gd name="connsiteX88" fmla="*/ 103695 w 2733773"/>
              <a:gd name="connsiteY88" fmla="*/ 2337847 h 4421171"/>
              <a:gd name="connsiteX89" fmla="*/ 141402 w 2733773"/>
              <a:gd name="connsiteY89" fmla="*/ 2696066 h 4421171"/>
              <a:gd name="connsiteX90" fmla="*/ 160255 w 2733773"/>
              <a:gd name="connsiteY90" fmla="*/ 2950589 h 4421171"/>
              <a:gd name="connsiteX91" fmla="*/ 169682 w 2733773"/>
              <a:gd name="connsiteY91" fmla="*/ 3054284 h 4421171"/>
              <a:gd name="connsiteX92" fmla="*/ 282804 w 2733773"/>
              <a:gd name="connsiteY92" fmla="*/ 3384222 h 4421171"/>
              <a:gd name="connsiteX93" fmla="*/ 311084 w 2733773"/>
              <a:gd name="connsiteY93" fmla="*/ 3591612 h 4421171"/>
              <a:gd name="connsiteX94" fmla="*/ 452486 w 2733773"/>
              <a:gd name="connsiteY94" fmla="*/ 3770721 h 4421171"/>
              <a:gd name="connsiteX95" fmla="*/ 461913 w 2733773"/>
              <a:gd name="connsiteY95" fmla="*/ 3912124 h 4421171"/>
              <a:gd name="connsiteX96" fmla="*/ 518474 w 2733773"/>
              <a:gd name="connsiteY96" fmla="*/ 4081806 h 4421171"/>
              <a:gd name="connsiteX97" fmla="*/ 603315 w 2733773"/>
              <a:gd name="connsiteY97" fmla="*/ 4232635 h 4421171"/>
              <a:gd name="connsiteX98" fmla="*/ 650449 w 2733773"/>
              <a:gd name="connsiteY98" fmla="*/ 4326903 h 4421171"/>
              <a:gd name="connsiteX99" fmla="*/ 829558 w 2733773"/>
              <a:gd name="connsiteY99" fmla="*/ 4421171 h 442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733773" h="4421171">
                <a:moveTo>
                  <a:pt x="829558" y="4421171"/>
                </a:moveTo>
                <a:lnTo>
                  <a:pt x="970961" y="4402317"/>
                </a:lnTo>
                <a:lnTo>
                  <a:pt x="1027521" y="4355183"/>
                </a:lnTo>
                <a:lnTo>
                  <a:pt x="1253765" y="4223208"/>
                </a:lnTo>
                <a:lnTo>
                  <a:pt x="1508288" y="3864989"/>
                </a:lnTo>
                <a:lnTo>
                  <a:pt x="1715678" y="3591612"/>
                </a:lnTo>
                <a:lnTo>
                  <a:pt x="1706251" y="3403076"/>
                </a:lnTo>
                <a:lnTo>
                  <a:pt x="1800519" y="3252247"/>
                </a:lnTo>
                <a:lnTo>
                  <a:pt x="2064470" y="3261674"/>
                </a:lnTo>
                <a:lnTo>
                  <a:pt x="2187018" y="3233394"/>
                </a:lnTo>
                <a:lnTo>
                  <a:pt x="2290713" y="3205113"/>
                </a:lnTo>
                <a:lnTo>
                  <a:pt x="2281286" y="3167406"/>
                </a:lnTo>
                <a:lnTo>
                  <a:pt x="2281286" y="3139126"/>
                </a:lnTo>
                <a:lnTo>
                  <a:pt x="2205872" y="3026004"/>
                </a:lnTo>
                <a:lnTo>
                  <a:pt x="2253006" y="2960016"/>
                </a:lnTo>
                <a:lnTo>
                  <a:pt x="2281286" y="2818614"/>
                </a:lnTo>
                <a:lnTo>
                  <a:pt x="2309567" y="2780907"/>
                </a:lnTo>
                <a:lnTo>
                  <a:pt x="2300140" y="2714919"/>
                </a:lnTo>
                <a:lnTo>
                  <a:pt x="2281286" y="2630078"/>
                </a:lnTo>
                <a:lnTo>
                  <a:pt x="2347274" y="2554664"/>
                </a:lnTo>
                <a:lnTo>
                  <a:pt x="2422688" y="2516957"/>
                </a:lnTo>
                <a:lnTo>
                  <a:pt x="2479249" y="2498103"/>
                </a:lnTo>
                <a:lnTo>
                  <a:pt x="2554664" y="2450969"/>
                </a:lnTo>
                <a:lnTo>
                  <a:pt x="2554664" y="2347274"/>
                </a:lnTo>
                <a:lnTo>
                  <a:pt x="2450969" y="2300140"/>
                </a:lnTo>
                <a:lnTo>
                  <a:pt x="2441542" y="2243579"/>
                </a:lnTo>
                <a:lnTo>
                  <a:pt x="2441542" y="2243579"/>
                </a:lnTo>
                <a:lnTo>
                  <a:pt x="2375554" y="2196445"/>
                </a:lnTo>
                <a:lnTo>
                  <a:pt x="2375554" y="2168165"/>
                </a:lnTo>
                <a:lnTo>
                  <a:pt x="2460396" y="2130458"/>
                </a:lnTo>
                <a:lnTo>
                  <a:pt x="2554664" y="2130458"/>
                </a:lnTo>
                <a:lnTo>
                  <a:pt x="2582944" y="2224726"/>
                </a:lnTo>
                <a:lnTo>
                  <a:pt x="2658358" y="2253006"/>
                </a:lnTo>
                <a:lnTo>
                  <a:pt x="2667785" y="2158738"/>
                </a:lnTo>
                <a:lnTo>
                  <a:pt x="2667785" y="2158738"/>
                </a:lnTo>
                <a:lnTo>
                  <a:pt x="2696066" y="2026763"/>
                </a:lnTo>
                <a:lnTo>
                  <a:pt x="2696066" y="1979629"/>
                </a:lnTo>
                <a:lnTo>
                  <a:pt x="2696066" y="1979629"/>
                </a:lnTo>
                <a:lnTo>
                  <a:pt x="2592371" y="1979629"/>
                </a:lnTo>
                <a:lnTo>
                  <a:pt x="2547548" y="1979629"/>
                </a:lnTo>
                <a:cubicBezTo>
                  <a:pt x="2546777" y="1919926"/>
                  <a:pt x="2546007" y="1860222"/>
                  <a:pt x="2545236" y="1800519"/>
                </a:cubicBezTo>
                <a:lnTo>
                  <a:pt x="2622499" y="1849963"/>
                </a:lnTo>
                <a:lnTo>
                  <a:pt x="2724346" y="1772239"/>
                </a:lnTo>
                <a:lnTo>
                  <a:pt x="2733773" y="1659117"/>
                </a:lnTo>
                <a:lnTo>
                  <a:pt x="2696066" y="1555422"/>
                </a:lnTo>
                <a:lnTo>
                  <a:pt x="2677212" y="1385740"/>
                </a:lnTo>
                <a:lnTo>
                  <a:pt x="2639505" y="1300899"/>
                </a:lnTo>
                <a:lnTo>
                  <a:pt x="2639505" y="1159497"/>
                </a:lnTo>
                <a:lnTo>
                  <a:pt x="2658358" y="1121789"/>
                </a:lnTo>
                <a:lnTo>
                  <a:pt x="2498103" y="1055802"/>
                </a:lnTo>
                <a:lnTo>
                  <a:pt x="2441542" y="1008668"/>
                </a:lnTo>
                <a:lnTo>
                  <a:pt x="2328420" y="923827"/>
                </a:lnTo>
                <a:lnTo>
                  <a:pt x="2177591" y="933253"/>
                </a:lnTo>
                <a:lnTo>
                  <a:pt x="2083323" y="980387"/>
                </a:lnTo>
                <a:lnTo>
                  <a:pt x="1857080" y="876693"/>
                </a:lnTo>
                <a:lnTo>
                  <a:pt x="1894787" y="659876"/>
                </a:lnTo>
                <a:lnTo>
                  <a:pt x="1753385" y="593888"/>
                </a:lnTo>
                <a:lnTo>
                  <a:pt x="1734532" y="518474"/>
                </a:lnTo>
                <a:lnTo>
                  <a:pt x="1677971" y="443060"/>
                </a:lnTo>
                <a:lnTo>
                  <a:pt x="1706251" y="358218"/>
                </a:lnTo>
                <a:lnTo>
                  <a:pt x="1734532" y="254524"/>
                </a:lnTo>
                <a:lnTo>
                  <a:pt x="1442301" y="75414"/>
                </a:lnTo>
                <a:lnTo>
                  <a:pt x="1376313" y="75414"/>
                </a:lnTo>
                <a:lnTo>
                  <a:pt x="1272618" y="9427"/>
                </a:lnTo>
                <a:lnTo>
                  <a:pt x="1225484" y="0"/>
                </a:lnTo>
                <a:lnTo>
                  <a:pt x="1112363" y="56561"/>
                </a:lnTo>
                <a:lnTo>
                  <a:pt x="970961" y="84841"/>
                </a:lnTo>
                <a:lnTo>
                  <a:pt x="923826" y="150829"/>
                </a:lnTo>
                <a:lnTo>
                  <a:pt x="886119" y="179109"/>
                </a:lnTo>
                <a:lnTo>
                  <a:pt x="857839" y="235670"/>
                </a:lnTo>
                <a:lnTo>
                  <a:pt x="829558" y="339365"/>
                </a:lnTo>
                <a:lnTo>
                  <a:pt x="697583" y="395926"/>
                </a:lnTo>
                <a:lnTo>
                  <a:pt x="631596" y="367645"/>
                </a:lnTo>
                <a:lnTo>
                  <a:pt x="358218" y="537328"/>
                </a:lnTo>
                <a:lnTo>
                  <a:pt x="320511" y="659876"/>
                </a:lnTo>
                <a:lnTo>
                  <a:pt x="282804" y="810705"/>
                </a:lnTo>
                <a:lnTo>
                  <a:pt x="226243" y="876693"/>
                </a:lnTo>
                <a:lnTo>
                  <a:pt x="179109" y="923827"/>
                </a:lnTo>
                <a:lnTo>
                  <a:pt x="179109" y="923827"/>
                </a:lnTo>
                <a:lnTo>
                  <a:pt x="141402" y="1027521"/>
                </a:lnTo>
                <a:lnTo>
                  <a:pt x="141402" y="1150070"/>
                </a:lnTo>
                <a:lnTo>
                  <a:pt x="94268" y="1263192"/>
                </a:lnTo>
                <a:lnTo>
                  <a:pt x="0" y="1432874"/>
                </a:lnTo>
                <a:lnTo>
                  <a:pt x="0" y="1517715"/>
                </a:lnTo>
                <a:lnTo>
                  <a:pt x="131975" y="1574276"/>
                </a:lnTo>
                <a:lnTo>
                  <a:pt x="131975" y="1677971"/>
                </a:lnTo>
                <a:lnTo>
                  <a:pt x="56561" y="1847653"/>
                </a:lnTo>
                <a:lnTo>
                  <a:pt x="103695" y="2130458"/>
                </a:lnTo>
                <a:lnTo>
                  <a:pt x="103695" y="2337847"/>
                </a:lnTo>
                <a:lnTo>
                  <a:pt x="141402" y="2696066"/>
                </a:lnTo>
                <a:lnTo>
                  <a:pt x="160255" y="2950589"/>
                </a:lnTo>
                <a:lnTo>
                  <a:pt x="169682" y="3054284"/>
                </a:lnTo>
                <a:lnTo>
                  <a:pt x="282804" y="3384222"/>
                </a:lnTo>
                <a:lnTo>
                  <a:pt x="311084" y="3591612"/>
                </a:lnTo>
                <a:lnTo>
                  <a:pt x="452486" y="3770721"/>
                </a:lnTo>
                <a:lnTo>
                  <a:pt x="461913" y="3912124"/>
                </a:lnTo>
                <a:lnTo>
                  <a:pt x="518474" y="4081806"/>
                </a:lnTo>
                <a:lnTo>
                  <a:pt x="603315" y="4232635"/>
                </a:lnTo>
                <a:lnTo>
                  <a:pt x="650449" y="4326903"/>
                </a:lnTo>
                <a:lnTo>
                  <a:pt x="829558" y="4421171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A014915-0321-8D30-E869-7328C5439092}"/>
              </a:ext>
            </a:extLst>
          </p:cNvPr>
          <p:cNvSpPr/>
          <p:nvPr/>
        </p:nvSpPr>
        <p:spPr>
          <a:xfrm>
            <a:off x="8077764" y="1838227"/>
            <a:ext cx="2733773" cy="4421171"/>
          </a:xfrm>
          <a:custGeom>
            <a:avLst/>
            <a:gdLst>
              <a:gd name="connsiteX0" fmla="*/ 829558 w 2733773"/>
              <a:gd name="connsiteY0" fmla="*/ 4421171 h 4421171"/>
              <a:gd name="connsiteX1" fmla="*/ 970961 w 2733773"/>
              <a:gd name="connsiteY1" fmla="*/ 4402317 h 4421171"/>
              <a:gd name="connsiteX2" fmla="*/ 1027521 w 2733773"/>
              <a:gd name="connsiteY2" fmla="*/ 4355183 h 4421171"/>
              <a:gd name="connsiteX3" fmla="*/ 1253765 w 2733773"/>
              <a:gd name="connsiteY3" fmla="*/ 4223208 h 4421171"/>
              <a:gd name="connsiteX4" fmla="*/ 1508288 w 2733773"/>
              <a:gd name="connsiteY4" fmla="*/ 3864989 h 4421171"/>
              <a:gd name="connsiteX5" fmla="*/ 1715678 w 2733773"/>
              <a:gd name="connsiteY5" fmla="*/ 3591612 h 4421171"/>
              <a:gd name="connsiteX6" fmla="*/ 1706251 w 2733773"/>
              <a:gd name="connsiteY6" fmla="*/ 3403076 h 4421171"/>
              <a:gd name="connsiteX7" fmla="*/ 1800519 w 2733773"/>
              <a:gd name="connsiteY7" fmla="*/ 3252247 h 4421171"/>
              <a:gd name="connsiteX8" fmla="*/ 2064470 w 2733773"/>
              <a:gd name="connsiteY8" fmla="*/ 3261674 h 4421171"/>
              <a:gd name="connsiteX9" fmla="*/ 2187018 w 2733773"/>
              <a:gd name="connsiteY9" fmla="*/ 3233394 h 4421171"/>
              <a:gd name="connsiteX10" fmla="*/ 2290713 w 2733773"/>
              <a:gd name="connsiteY10" fmla="*/ 3205113 h 4421171"/>
              <a:gd name="connsiteX11" fmla="*/ 2281286 w 2733773"/>
              <a:gd name="connsiteY11" fmla="*/ 3167406 h 4421171"/>
              <a:gd name="connsiteX12" fmla="*/ 2281286 w 2733773"/>
              <a:gd name="connsiteY12" fmla="*/ 3139126 h 4421171"/>
              <a:gd name="connsiteX13" fmla="*/ 2205872 w 2733773"/>
              <a:gd name="connsiteY13" fmla="*/ 3026004 h 4421171"/>
              <a:gd name="connsiteX14" fmla="*/ 2253006 w 2733773"/>
              <a:gd name="connsiteY14" fmla="*/ 2960016 h 4421171"/>
              <a:gd name="connsiteX15" fmla="*/ 2281286 w 2733773"/>
              <a:gd name="connsiteY15" fmla="*/ 2818614 h 4421171"/>
              <a:gd name="connsiteX16" fmla="*/ 2309567 w 2733773"/>
              <a:gd name="connsiteY16" fmla="*/ 2780907 h 4421171"/>
              <a:gd name="connsiteX17" fmla="*/ 2300140 w 2733773"/>
              <a:gd name="connsiteY17" fmla="*/ 2714919 h 4421171"/>
              <a:gd name="connsiteX18" fmla="*/ 2281286 w 2733773"/>
              <a:gd name="connsiteY18" fmla="*/ 2630078 h 4421171"/>
              <a:gd name="connsiteX19" fmla="*/ 2347274 w 2733773"/>
              <a:gd name="connsiteY19" fmla="*/ 2554664 h 4421171"/>
              <a:gd name="connsiteX20" fmla="*/ 2422688 w 2733773"/>
              <a:gd name="connsiteY20" fmla="*/ 2516957 h 4421171"/>
              <a:gd name="connsiteX21" fmla="*/ 2479249 w 2733773"/>
              <a:gd name="connsiteY21" fmla="*/ 2498103 h 4421171"/>
              <a:gd name="connsiteX22" fmla="*/ 2554664 w 2733773"/>
              <a:gd name="connsiteY22" fmla="*/ 2450969 h 4421171"/>
              <a:gd name="connsiteX23" fmla="*/ 2554664 w 2733773"/>
              <a:gd name="connsiteY23" fmla="*/ 2347274 h 4421171"/>
              <a:gd name="connsiteX24" fmla="*/ 2450969 w 2733773"/>
              <a:gd name="connsiteY24" fmla="*/ 2300140 h 4421171"/>
              <a:gd name="connsiteX25" fmla="*/ 2441542 w 2733773"/>
              <a:gd name="connsiteY25" fmla="*/ 2243579 h 4421171"/>
              <a:gd name="connsiteX26" fmla="*/ 2441542 w 2733773"/>
              <a:gd name="connsiteY26" fmla="*/ 2243579 h 4421171"/>
              <a:gd name="connsiteX27" fmla="*/ 2375554 w 2733773"/>
              <a:gd name="connsiteY27" fmla="*/ 2196445 h 4421171"/>
              <a:gd name="connsiteX28" fmla="*/ 2375554 w 2733773"/>
              <a:gd name="connsiteY28" fmla="*/ 2168165 h 4421171"/>
              <a:gd name="connsiteX29" fmla="*/ 2460396 w 2733773"/>
              <a:gd name="connsiteY29" fmla="*/ 2130458 h 4421171"/>
              <a:gd name="connsiteX30" fmla="*/ 2554664 w 2733773"/>
              <a:gd name="connsiteY30" fmla="*/ 2130458 h 4421171"/>
              <a:gd name="connsiteX31" fmla="*/ 2582944 w 2733773"/>
              <a:gd name="connsiteY31" fmla="*/ 2224726 h 4421171"/>
              <a:gd name="connsiteX32" fmla="*/ 2658358 w 2733773"/>
              <a:gd name="connsiteY32" fmla="*/ 2253006 h 4421171"/>
              <a:gd name="connsiteX33" fmla="*/ 2667785 w 2733773"/>
              <a:gd name="connsiteY33" fmla="*/ 2158738 h 4421171"/>
              <a:gd name="connsiteX34" fmla="*/ 2667785 w 2733773"/>
              <a:gd name="connsiteY34" fmla="*/ 2158738 h 4421171"/>
              <a:gd name="connsiteX35" fmla="*/ 2696066 w 2733773"/>
              <a:gd name="connsiteY35" fmla="*/ 2026763 h 4421171"/>
              <a:gd name="connsiteX36" fmla="*/ 2696066 w 2733773"/>
              <a:gd name="connsiteY36" fmla="*/ 1979629 h 4421171"/>
              <a:gd name="connsiteX37" fmla="*/ 2696066 w 2733773"/>
              <a:gd name="connsiteY37" fmla="*/ 1979629 h 4421171"/>
              <a:gd name="connsiteX38" fmla="*/ 2592371 w 2733773"/>
              <a:gd name="connsiteY38" fmla="*/ 1979629 h 4421171"/>
              <a:gd name="connsiteX39" fmla="*/ 2592371 w 2733773"/>
              <a:gd name="connsiteY39" fmla="*/ 1979629 h 4421171"/>
              <a:gd name="connsiteX40" fmla="*/ 2582944 w 2733773"/>
              <a:gd name="connsiteY40" fmla="*/ 1800519 h 4421171"/>
              <a:gd name="connsiteX41" fmla="*/ 2658358 w 2733773"/>
              <a:gd name="connsiteY41" fmla="*/ 1894787 h 4421171"/>
              <a:gd name="connsiteX42" fmla="*/ 2724346 w 2733773"/>
              <a:gd name="connsiteY42" fmla="*/ 1772239 h 4421171"/>
              <a:gd name="connsiteX43" fmla="*/ 2733773 w 2733773"/>
              <a:gd name="connsiteY43" fmla="*/ 1659117 h 4421171"/>
              <a:gd name="connsiteX44" fmla="*/ 2696066 w 2733773"/>
              <a:gd name="connsiteY44" fmla="*/ 1555422 h 4421171"/>
              <a:gd name="connsiteX45" fmla="*/ 2677212 w 2733773"/>
              <a:gd name="connsiteY45" fmla="*/ 1385740 h 4421171"/>
              <a:gd name="connsiteX46" fmla="*/ 2639505 w 2733773"/>
              <a:gd name="connsiteY46" fmla="*/ 1300899 h 4421171"/>
              <a:gd name="connsiteX47" fmla="*/ 2639505 w 2733773"/>
              <a:gd name="connsiteY47" fmla="*/ 1159497 h 4421171"/>
              <a:gd name="connsiteX48" fmla="*/ 2658358 w 2733773"/>
              <a:gd name="connsiteY48" fmla="*/ 1121789 h 4421171"/>
              <a:gd name="connsiteX49" fmla="*/ 2498103 w 2733773"/>
              <a:gd name="connsiteY49" fmla="*/ 1055802 h 4421171"/>
              <a:gd name="connsiteX50" fmla="*/ 2441542 w 2733773"/>
              <a:gd name="connsiteY50" fmla="*/ 1008668 h 4421171"/>
              <a:gd name="connsiteX51" fmla="*/ 2328420 w 2733773"/>
              <a:gd name="connsiteY51" fmla="*/ 923827 h 4421171"/>
              <a:gd name="connsiteX52" fmla="*/ 2177591 w 2733773"/>
              <a:gd name="connsiteY52" fmla="*/ 933253 h 4421171"/>
              <a:gd name="connsiteX53" fmla="*/ 2083323 w 2733773"/>
              <a:gd name="connsiteY53" fmla="*/ 980387 h 4421171"/>
              <a:gd name="connsiteX54" fmla="*/ 1857080 w 2733773"/>
              <a:gd name="connsiteY54" fmla="*/ 876693 h 4421171"/>
              <a:gd name="connsiteX55" fmla="*/ 1894787 w 2733773"/>
              <a:gd name="connsiteY55" fmla="*/ 659876 h 4421171"/>
              <a:gd name="connsiteX56" fmla="*/ 1753385 w 2733773"/>
              <a:gd name="connsiteY56" fmla="*/ 593888 h 4421171"/>
              <a:gd name="connsiteX57" fmla="*/ 1734532 w 2733773"/>
              <a:gd name="connsiteY57" fmla="*/ 518474 h 4421171"/>
              <a:gd name="connsiteX58" fmla="*/ 1677971 w 2733773"/>
              <a:gd name="connsiteY58" fmla="*/ 443060 h 4421171"/>
              <a:gd name="connsiteX59" fmla="*/ 1706251 w 2733773"/>
              <a:gd name="connsiteY59" fmla="*/ 358218 h 4421171"/>
              <a:gd name="connsiteX60" fmla="*/ 1734532 w 2733773"/>
              <a:gd name="connsiteY60" fmla="*/ 254524 h 4421171"/>
              <a:gd name="connsiteX61" fmla="*/ 1442301 w 2733773"/>
              <a:gd name="connsiteY61" fmla="*/ 75414 h 4421171"/>
              <a:gd name="connsiteX62" fmla="*/ 1376313 w 2733773"/>
              <a:gd name="connsiteY62" fmla="*/ 75414 h 4421171"/>
              <a:gd name="connsiteX63" fmla="*/ 1272618 w 2733773"/>
              <a:gd name="connsiteY63" fmla="*/ 9427 h 4421171"/>
              <a:gd name="connsiteX64" fmla="*/ 1225484 w 2733773"/>
              <a:gd name="connsiteY64" fmla="*/ 0 h 4421171"/>
              <a:gd name="connsiteX65" fmla="*/ 1112363 w 2733773"/>
              <a:gd name="connsiteY65" fmla="*/ 56561 h 4421171"/>
              <a:gd name="connsiteX66" fmla="*/ 970961 w 2733773"/>
              <a:gd name="connsiteY66" fmla="*/ 84841 h 4421171"/>
              <a:gd name="connsiteX67" fmla="*/ 923826 w 2733773"/>
              <a:gd name="connsiteY67" fmla="*/ 150829 h 4421171"/>
              <a:gd name="connsiteX68" fmla="*/ 886119 w 2733773"/>
              <a:gd name="connsiteY68" fmla="*/ 179109 h 4421171"/>
              <a:gd name="connsiteX69" fmla="*/ 857839 w 2733773"/>
              <a:gd name="connsiteY69" fmla="*/ 235670 h 4421171"/>
              <a:gd name="connsiteX70" fmla="*/ 829558 w 2733773"/>
              <a:gd name="connsiteY70" fmla="*/ 339365 h 4421171"/>
              <a:gd name="connsiteX71" fmla="*/ 697583 w 2733773"/>
              <a:gd name="connsiteY71" fmla="*/ 395926 h 4421171"/>
              <a:gd name="connsiteX72" fmla="*/ 631596 w 2733773"/>
              <a:gd name="connsiteY72" fmla="*/ 367645 h 4421171"/>
              <a:gd name="connsiteX73" fmla="*/ 358218 w 2733773"/>
              <a:gd name="connsiteY73" fmla="*/ 537328 h 4421171"/>
              <a:gd name="connsiteX74" fmla="*/ 320511 w 2733773"/>
              <a:gd name="connsiteY74" fmla="*/ 659876 h 4421171"/>
              <a:gd name="connsiteX75" fmla="*/ 282804 w 2733773"/>
              <a:gd name="connsiteY75" fmla="*/ 810705 h 4421171"/>
              <a:gd name="connsiteX76" fmla="*/ 226243 w 2733773"/>
              <a:gd name="connsiteY76" fmla="*/ 876693 h 4421171"/>
              <a:gd name="connsiteX77" fmla="*/ 179109 w 2733773"/>
              <a:gd name="connsiteY77" fmla="*/ 923827 h 4421171"/>
              <a:gd name="connsiteX78" fmla="*/ 179109 w 2733773"/>
              <a:gd name="connsiteY78" fmla="*/ 923827 h 4421171"/>
              <a:gd name="connsiteX79" fmla="*/ 141402 w 2733773"/>
              <a:gd name="connsiteY79" fmla="*/ 1027521 h 4421171"/>
              <a:gd name="connsiteX80" fmla="*/ 141402 w 2733773"/>
              <a:gd name="connsiteY80" fmla="*/ 1150070 h 4421171"/>
              <a:gd name="connsiteX81" fmla="*/ 94268 w 2733773"/>
              <a:gd name="connsiteY81" fmla="*/ 1253765 h 4421171"/>
              <a:gd name="connsiteX82" fmla="*/ 0 w 2733773"/>
              <a:gd name="connsiteY82" fmla="*/ 1432874 h 4421171"/>
              <a:gd name="connsiteX83" fmla="*/ 0 w 2733773"/>
              <a:gd name="connsiteY83" fmla="*/ 1517715 h 4421171"/>
              <a:gd name="connsiteX84" fmla="*/ 131975 w 2733773"/>
              <a:gd name="connsiteY84" fmla="*/ 1574276 h 4421171"/>
              <a:gd name="connsiteX85" fmla="*/ 131975 w 2733773"/>
              <a:gd name="connsiteY85" fmla="*/ 1677971 h 4421171"/>
              <a:gd name="connsiteX86" fmla="*/ 56561 w 2733773"/>
              <a:gd name="connsiteY86" fmla="*/ 1847653 h 4421171"/>
              <a:gd name="connsiteX87" fmla="*/ 103695 w 2733773"/>
              <a:gd name="connsiteY87" fmla="*/ 2130458 h 4421171"/>
              <a:gd name="connsiteX88" fmla="*/ 103695 w 2733773"/>
              <a:gd name="connsiteY88" fmla="*/ 2337847 h 4421171"/>
              <a:gd name="connsiteX89" fmla="*/ 141402 w 2733773"/>
              <a:gd name="connsiteY89" fmla="*/ 2696066 h 4421171"/>
              <a:gd name="connsiteX90" fmla="*/ 160255 w 2733773"/>
              <a:gd name="connsiteY90" fmla="*/ 2950589 h 4421171"/>
              <a:gd name="connsiteX91" fmla="*/ 169682 w 2733773"/>
              <a:gd name="connsiteY91" fmla="*/ 3054284 h 4421171"/>
              <a:gd name="connsiteX92" fmla="*/ 282804 w 2733773"/>
              <a:gd name="connsiteY92" fmla="*/ 3384222 h 4421171"/>
              <a:gd name="connsiteX93" fmla="*/ 311084 w 2733773"/>
              <a:gd name="connsiteY93" fmla="*/ 3591612 h 4421171"/>
              <a:gd name="connsiteX94" fmla="*/ 452486 w 2733773"/>
              <a:gd name="connsiteY94" fmla="*/ 3770721 h 4421171"/>
              <a:gd name="connsiteX95" fmla="*/ 461913 w 2733773"/>
              <a:gd name="connsiteY95" fmla="*/ 3912124 h 4421171"/>
              <a:gd name="connsiteX96" fmla="*/ 518474 w 2733773"/>
              <a:gd name="connsiteY96" fmla="*/ 4081806 h 4421171"/>
              <a:gd name="connsiteX97" fmla="*/ 603315 w 2733773"/>
              <a:gd name="connsiteY97" fmla="*/ 4232635 h 4421171"/>
              <a:gd name="connsiteX98" fmla="*/ 650449 w 2733773"/>
              <a:gd name="connsiteY98" fmla="*/ 4326903 h 4421171"/>
              <a:gd name="connsiteX99" fmla="*/ 829558 w 2733773"/>
              <a:gd name="connsiteY99" fmla="*/ 4421171 h 4421171"/>
              <a:gd name="connsiteX0" fmla="*/ 829558 w 2733773"/>
              <a:gd name="connsiteY0" fmla="*/ 4421171 h 4421171"/>
              <a:gd name="connsiteX1" fmla="*/ 970961 w 2733773"/>
              <a:gd name="connsiteY1" fmla="*/ 4402317 h 4421171"/>
              <a:gd name="connsiteX2" fmla="*/ 1027521 w 2733773"/>
              <a:gd name="connsiteY2" fmla="*/ 4355183 h 4421171"/>
              <a:gd name="connsiteX3" fmla="*/ 1253765 w 2733773"/>
              <a:gd name="connsiteY3" fmla="*/ 4223208 h 4421171"/>
              <a:gd name="connsiteX4" fmla="*/ 1508288 w 2733773"/>
              <a:gd name="connsiteY4" fmla="*/ 3864989 h 4421171"/>
              <a:gd name="connsiteX5" fmla="*/ 1715678 w 2733773"/>
              <a:gd name="connsiteY5" fmla="*/ 3591612 h 4421171"/>
              <a:gd name="connsiteX6" fmla="*/ 1706251 w 2733773"/>
              <a:gd name="connsiteY6" fmla="*/ 3403076 h 4421171"/>
              <a:gd name="connsiteX7" fmla="*/ 1800519 w 2733773"/>
              <a:gd name="connsiteY7" fmla="*/ 3252247 h 4421171"/>
              <a:gd name="connsiteX8" fmla="*/ 2064470 w 2733773"/>
              <a:gd name="connsiteY8" fmla="*/ 3261674 h 4421171"/>
              <a:gd name="connsiteX9" fmla="*/ 2187018 w 2733773"/>
              <a:gd name="connsiteY9" fmla="*/ 3233394 h 4421171"/>
              <a:gd name="connsiteX10" fmla="*/ 2290713 w 2733773"/>
              <a:gd name="connsiteY10" fmla="*/ 3205113 h 4421171"/>
              <a:gd name="connsiteX11" fmla="*/ 2281286 w 2733773"/>
              <a:gd name="connsiteY11" fmla="*/ 3167406 h 4421171"/>
              <a:gd name="connsiteX12" fmla="*/ 2281286 w 2733773"/>
              <a:gd name="connsiteY12" fmla="*/ 3139126 h 4421171"/>
              <a:gd name="connsiteX13" fmla="*/ 2205872 w 2733773"/>
              <a:gd name="connsiteY13" fmla="*/ 3026004 h 4421171"/>
              <a:gd name="connsiteX14" fmla="*/ 2253006 w 2733773"/>
              <a:gd name="connsiteY14" fmla="*/ 2960016 h 4421171"/>
              <a:gd name="connsiteX15" fmla="*/ 2281286 w 2733773"/>
              <a:gd name="connsiteY15" fmla="*/ 2818614 h 4421171"/>
              <a:gd name="connsiteX16" fmla="*/ 2309567 w 2733773"/>
              <a:gd name="connsiteY16" fmla="*/ 2780907 h 4421171"/>
              <a:gd name="connsiteX17" fmla="*/ 2300140 w 2733773"/>
              <a:gd name="connsiteY17" fmla="*/ 2714919 h 4421171"/>
              <a:gd name="connsiteX18" fmla="*/ 2281286 w 2733773"/>
              <a:gd name="connsiteY18" fmla="*/ 2630078 h 4421171"/>
              <a:gd name="connsiteX19" fmla="*/ 2347274 w 2733773"/>
              <a:gd name="connsiteY19" fmla="*/ 2554664 h 4421171"/>
              <a:gd name="connsiteX20" fmla="*/ 2422688 w 2733773"/>
              <a:gd name="connsiteY20" fmla="*/ 2516957 h 4421171"/>
              <a:gd name="connsiteX21" fmla="*/ 2479249 w 2733773"/>
              <a:gd name="connsiteY21" fmla="*/ 2498103 h 4421171"/>
              <a:gd name="connsiteX22" fmla="*/ 2554664 w 2733773"/>
              <a:gd name="connsiteY22" fmla="*/ 2450969 h 4421171"/>
              <a:gd name="connsiteX23" fmla="*/ 2554664 w 2733773"/>
              <a:gd name="connsiteY23" fmla="*/ 2347274 h 4421171"/>
              <a:gd name="connsiteX24" fmla="*/ 2450969 w 2733773"/>
              <a:gd name="connsiteY24" fmla="*/ 2300140 h 4421171"/>
              <a:gd name="connsiteX25" fmla="*/ 2441542 w 2733773"/>
              <a:gd name="connsiteY25" fmla="*/ 2243579 h 4421171"/>
              <a:gd name="connsiteX26" fmla="*/ 2441542 w 2733773"/>
              <a:gd name="connsiteY26" fmla="*/ 2243579 h 4421171"/>
              <a:gd name="connsiteX27" fmla="*/ 2375554 w 2733773"/>
              <a:gd name="connsiteY27" fmla="*/ 2196445 h 4421171"/>
              <a:gd name="connsiteX28" fmla="*/ 2375554 w 2733773"/>
              <a:gd name="connsiteY28" fmla="*/ 2168165 h 4421171"/>
              <a:gd name="connsiteX29" fmla="*/ 2460396 w 2733773"/>
              <a:gd name="connsiteY29" fmla="*/ 2130458 h 4421171"/>
              <a:gd name="connsiteX30" fmla="*/ 2554664 w 2733773"/>
              <a:gd name="connsiteY30" fmla="*/ 2130458 h 4421171"/>
              <a:gd name="connsiteX31" fmla="*/ 2582944 w 2733773"/>
              <a:gd name="connsiteY31" fmla="*/ 2224726 h 4421171"/>
              <a:gd name="connsiteX32" fmla="*/ 2658358 w 2733773"/>
              <a:gd name="connsiteY32" fmla="*/ 2253006 h 4421171"/>
              <a:gd name="connsiteX33" fmla="*/ 2667785 w 2733773"/>
              <a:gd name="connsiteY33" fmla="*/ 2158738 h 4421171"/>
              <a:gd name="connsiteX34" fmla="*/ 2667785 w 2733773"/>
              <a:gd name="connsiteY34" fmla="*/ 2158738 h 4421171"/>
              <a:gd name="connsiteX35" fmla="*/ 2696066 w 2733773"/>
              <a:gd name="connsiteY35" fmla="*/ 2026763 h 4421171"/>
              <a:gd name="connsiteX36" fmla="*/ 2696066 w 2733773"/>
              <a:gd name="connsiteY36" fmla="*/ 1979629 h 4421171"/>
              <a:gd name="connsiteX37" fmla="*/ 2696066 w 2733773"/>
              <a:gd name="connsiteY37" fmla="*/ 1979629 h 4421171"/>
              <a:gd name="connsiteX38" fmla="*/ 2592371 w 2733773"/>
              <a:gd name="connsiteY38" fmla="*/ 1979629 h 4421171"/>
              <a:gd name="connsiteX39" fmla="*/ 2592371 w 2733773"/>
              <a:gd name="connsiteY39" fmla="*/ 1979629 h 4421171"/>
              <a:gd name="connsiteX40" fmla="*/ 2545236 w 2733773"/>
              <a:gd name="connsiteY40" fmla="*/ 1800519 h 4421171"/>
              <a:gd name="connsiteX41" fmla="*/ 2658358 w 2733773"/>
              <a:gd name="connsiteY41" fmla="*/ 1894787 h 4421171"/>
              <a:gd name="connsiteX42" fmla="*/ 2724346 w 2733773"/>
              <a:gd name="connsiteY42" fmla="*/ 1772239 h 4421171"/>
              <a:gd name="connsiteX43" fmla="*/ 2733773 w 2733773"/>
              <a:gd name="connsiteY43" fmla="*/ 1659117 h 4421171"/>
              <a:gd name="connsiteX44" fmla="*/ 2696066 w 2733773"/>
              <a:gd name="connsiteY44" fmla="*/ 1555422 h 4421171"/>
              <a:gd name="connsiteX45" fmla="*/ 2677212 w 2733773"/>
              <a:gd name="connsiteY45" fmla="*/ 1385740 h 4421171"/>
              <a:gd name="connsiteX46" fmla="*/ 2639505 w 2733773"/>
              <a:gd name="connsiteY46" fmla="*/ 1300899 h 4421171"/>
              <a:gd name="connsiteX47" fmla="*/ 2639505 w 2733773"/>
              <a:gd name="connsiteY47" fmla="*/ 1159497 h 4421171"/>
              <a:gd name="connsiteX48" fmla="*/ 2658358 w 2733773"/>
              <a:gd name="connsiteY48" fmla="*/ 1121789 h 4421171"/>
              <a:gd name="connsiteX49" fmla="*/ 2498103 w 2733773"/>
              <a:gd name="connsiteY49" fmla="*/ 1055802 h 4421171"/>
              <a:gd name="connsiteX50" fmla="*/ 2441542 w 2733773"/>
              <a:gd name="connsiteY50" fmla="*/ 1008668 h 4421171"/>
              <a:gd name="connsiteX51" fmla="*/ 2328420 w 2733773"/>
              <a:gd name="connsiteY51" fmla="*/ 923827 h 4421171"/>
              <a:gd name="connsiteX52" fmla="*/ 2177591 w 2733773"/>
              <a:gd name="connsiteY52" fmla="*/ 933253 h 4421171"/>
              <a:gd name="connsiteX53" fmla="*/ 2083323 w 2733773"/>
              <a:gd name="connsiteY53" fmla="*/ 980387 h 4421171"/>
              <a:gd name="connsiteX54" fmla="*/ 1857080 w 2733773"/>
              <a:gd name="connsiteY54" fmla="*/ 876693 h 4421171"/>
              <a:gd name="connsiteX55" fmla="*/ 1894787 w 2733773"/>
              <a:gd name="connsiteY55" fmla="*/ 659876 h 4421171"/>
              <a:gd name="connsiteX56" fmla="*/ 1753385 w 2733773"/>
              <a:gd name="connsiteY56" fmla="*/ 593888 h 4421171"/>
              <a:gd name="connsiteX57" fmla="*/ 1734532 w 2733773"/>
              <a:gd name="connsiteY57" fmla="*/ 518474 h 4421171"/>
              <a:gd name="connsiteX58" fmla="*/ 1677971 w 2733773"/>
              <a:gd name="connsiteY58" fmla="*/ 443060 h 4421171"/>
              <a:gd name="connsiteX59" fmla="*/ 1706251 w 2733773"/>
              <a:gd name="connsiteY59" fmla="*/ 358218 h 4421171"/>
              <a:gd name="connsiteX60" fmla="*/ 1734532 w 2733773"/>
              <a:gd name="connsiteY60" fmla="*/ 254524 h 4421171"/>
              <a:gd name="connsiteX61" fmla="*/ 1442301 w 2733773"/>
              <a:gd name="connsiteY61" fmla="*/ 75414 h 4421171"/>
              <a:gd name="connsiteX62" fmla="*/ 1376313 w 2733773"/>
              <a:gd name="connsiteY62" fmla="*/ 75414 h 4421171"/>
              <a:gd name="connsiteX63" fmla="*/ 1272618 w 2733773"/>
              <a:gd name="connsiteY63" fmla="*/ 9427 h 4421171"/>
              <a:gd name="connsiteX64" fmla="*/ 1225484 w 2733773"/>
              <a:gd name="connsiteY64" fmla="*/ 0 h 4421171"/>
              <a:gd name="connsiteX65" fmla="*/ 1112363 w 2733773"/>
              <a:gd name="connsiteY65" fmla="*/ 56561 h 4421171"/>
              <a:gd name="connsiteX66" fmla="*/ 970961 w 2733773"/>
              <a:gd name="connsiteY66" fmla="*/ 84841 h 4421171"/>
              <a:gd name="connsiteX67" fmla="*/ 923826 w 2733773"/>
              <a:gd name="connsiteY67" fmla="*/ 150829 h 4421171"/>
              <a:gd name="connsiteX68" fmla="*/ 886119 w 2733773"/>
              <a:gd name="connsiteY68" fmla="*/ 179109 h 4421171"/>
              <a:gd name="connsiteX69" fmla="*/ 857839 w 2733773"/>
              <a:gd name="connsiteY69" fmla="*/ 235670 h 4421171"/>
              <a:gd name="connsiteX70" fmla="*/ 829558 w 2733773"/>
              <a:gd name="connsiteY70" fmla="*/ 339365 h 4421171"/>
              <a:gd name="connsiteX71" fmla="*/ 697583 w 2733773"/>
              <a:gd name="connsiteY71" fmla="*/ 395926 h 4421171"/>
              <a:gd name="connsiteX72" fmla="*/ 631596 w 2733773"/>
              <a:gd name="connsiteY72" fmla="*/ 367645 h 4421171"/>
              <a:gd name="connsiteX73" fmla="*/ 358218 w 2733773"/>
              <a:gd name="connsiteY73" fmla="*/ 537328 h 4421171"/>
              <a:gd name="connsiteX74" fmla="*/ 320511 w 2733773"/>
              <a:gd name="connsiteY74" fmla="*/ 659876 h 4421171"/>
              <a:gd name="connsiteX75" fmla="*/ 282804 w 2733773"/>
              <a:gd name="connsiteY75" fmla="*/ 810705 h 4421171"/>
              <a:gd name="connsiteX76" fmla="*/ 226243 w 2733773"/>
              <a:gd name="connsiteY76" fmla="*/ 876693 h 4421171"/>
              <a:gd name="connsiteX77" fmla="*/ 179109 w 2733773"/>
              <a:gd name="connsiteY77" fmla="*/ 923827 h 4421171"/>
              <a:gd name="connsiteX78" fmla="*/ 179109 w 2733773"/>
              <a:gd name="connsiteY78" fmla="*/ 923827 h 4421171"/>
              <a:gd name="connsiteX79" fmla="*/ 141402 w 2733773"/>
              <a:gd name="connsiteY79" fmla="*/ 1027521 h 4421171"/>
              <a:gd name="connsiteX80" fmla="*/ 141402 w 2733773"/>
              <a:gd name="connsiteY80" fmla="*/ 1150070 h 4421171"/>
              <a:gd name="connsiteX81" fmla="*/ 94268 w 2733773"/>
              <a:gd name="connsiteY81" fmla="*/ 1253765 h 4421171"/>
              <a:gd name="connsiteX82" fmla="*/ 0 w 2733773"/>
              <a:gd name="connsiteY82" fmla="*/ 1432874 h 4421171"/>
              <a:gd name="connsiteX83" fmla="*/ 0 w 2733773"/>
              <a:gd name="connsiteY83" fmla="*/ 1517715 h 4421171"/>
              <a:gd name="connsiteX84" fmla="*/ 131975 w 2733773"/>
              <a:gd name="connsiteY84" fmla="*/ 1574276 h 4421171"/>
              <a:gd name="connsiteX85" fmla="*/ 131975 w 2733773"/>
              <a:gd name="connsiteY85" fmla="*/ 1677971 h 4421171"/>
              <a:gd name="connsiteX86" fmla="*/ 56561 w 2733773"/>
              <a:gd name="connsiteY86" fmla="*/ 1847653 h 4421171"/>
              <a:gd name="connsiteX87" fmla="*/ 103695 w 2733773"/>
              <a:gd name="connsiteY87" fmla="*/ 2130458 h 4421171"/>
              <a:gd name="connsiteX88" fmla="*/ 103695 w 2733773"/>
              <a:gd name="connsiteY88" fmla="*/ 2337847 h 4421171"/>
              <a:gd name="connsiteX89" fmla="*/ 141402 w 2733773"/>
              <a:gd name="connsiteY89" fmla="*/ 2696066 h 4421171"/>
              <a:gd name="connsiteX90" fmla="*/ 160255 w 2733773"/>
              <a:gd name="connsiteY90" fmla="*/ 2950589 h 4421171"/>
              <a:gd name="connsiteX91" fmla="*/ 169682 w 2733773"/>
              <a:gd name="connsiteY91" fmla="*/ 3054284 h 4421171"/>
              <a:gd name="connsiteX92" fmla="*/ 282804 w 2733773"/>
              <a:gd name="connsiteY92" fmla="*/ 3384222 h 4421171"/>
              <a:gd name="connsiteX93" fmla="*/ 311084 w 2733773"/>
              <a:gd name="connsiteY93" fmla="*/ 3591612 h 4421171"/>
              <a:gd name="connsiteX94" fmla="*/ 452486 w 2733773"/>
              <a:gd name="connsiteY94" fmla="*/ 3770721 h 4421171"/>
              <a:gd name="connsiteX95" fmla="*/ 461913 w 2733773"/>
              <a:gd name="connsiteY95" fmla="*/ 3912124 h 4421171"/>
              <a:gd name="connsiteX96" fmla="*/ 518474 w 2733773"/>
              <a:gd name="connsiteY96" fmla="*/ 4081806 h 4421171"/>
              <a:gd name="connsiteX97" fmla="*/ 603315 w 2733773"/>
              <a:gd name="connsiteY97" fmla="*/ 4232635 h 4421171"/>
              <a:gd name="connsiteX98" fmla="*/ 650449 w 2733773"/>
              <a:gd name="connsiteY98" fmla="*/ 4326903 h 4421171"/>
              <a:gd name="connsiteX99" fmla="*/ 829558 w 2733773"/>
              <a:gd name="connsiteY99" fmla="*/ 4421171 h 4421171"/>
              <a:gd name="connsiteX0" fmla="*/ 829558 w 2733773"/>
              <a:gd name="connsiteY0" fmla="*/ 4421171 h 4421171"/>
              <a:gd name="connsiteX1" fmla="*/ 970961 w 2733773"/>
              <a:gd name="connsiteY1" fmla="*/ 4402317 h 4421171"/>
              <a:gd name="connsiteX2" fmla="*/ 1027521 w 2733773"/>
              <a:gd name="connsiteY2" fmla="*/ 4355183 h 4421171"/>
              <a:gd name="connsiteX3" fmla="*/ 1253765 w 2733773"/>
              <a:gd name="connsiteY3" fmla="*/ 4223208 h 4421171"/>
              <a:gd name="connsiteX4" fmla="*/ 1508288 w 2733773"/>
              <a:gd name="connsiteY4" fmla="*/ 3864989 h 4421171"/>
              <a:gd name="connsiteX5" fmla="*/ 1715678 w 2733773"/>
              <a:gd name="connsiteY5" fmla="*/ 3591612 h 4421171"/>
              <a:gd name="connsiteX6" fmla="*/ 1706251 w 2733773"/>
              <a:gd name="connsiteY6" fmla="*/ 3403076 h 4421171"/>
              <a:gd name="connsiteX7" fmla="*/ 1800519 w 2733773"/>
              <a:gd name="connsiteY7" fmla="*/ 3252247 h 4421171"/>
              <a:gd name="connsiteX8" fmla="*/ 2064470 w 2733773"/>
              <a:gd name="connsiteY8" fmla="*/ 3261674 h 4421171"/>
              <a:gd name="connsiteX9" fmla="*/ 2187018 w 2733773"/>
              <a:gd name="connsiteY9" fmla="*/ 3233394 h 4421171"/>
              <a:gd name="connsiteX10" fmla="*/ 2290713 w 2733773"/>
              <a:gd name="connsiteY10" fmla="*/ 3205113 h 4421171"/>
              <a:gd name="connsiteX11" fmla="*/ 2281286 w 2733773"/>
              <a:gd name="connsiteY11" fmla="*/ 3167406 h 4421171"/>
              <a:gd name="connsiteX12" fmla="*/ 2281286 w 2733773"/>
              <a:gd name="connsiteY12" fmla="*/ 3139126 h 4421171"/>
              <a:gd name="connsiteX13" fmla="*/ 2205872 w 2733773"/>
              <a:gd name="connsiteY13" fmla="*/ 3026004 h 4421171"/>
              <a:gd name="connsiteX14" fmla="*/ 2253006 w 2733773"/>
              <a:gd name="connsiteY14" fmla="*/ 2960016 h 4421171"/>
              <a:gd name="connsiteX15" fmla="*/ 2281286 w 2733773"/>
              <a:gd name="connsiteY15" fmla="*/ 2818614 h 4421171"/>
              <a:gd name="connsiteX16" fmla="*/ 2309567 w 2733773"/>
              <a:gd name="connsiteY16" fmla="*/ 2780907 h 4421171"/>
              <a:gd name="connsiteX17" fmla="*/ 2300140 w 2733773"/>
              <a:gd name="connsiteY17" fmla="*/ 2714919 h 4421171"/>
              <a:gd name="connsiteX18" fmla="*/ 2281286 w 2733773"/>
              <a:gd name="connsiteY18" fmla="*/ 2630078 h 4421171"/>
              <a:gd name="connsiteX19" fmla="*/ 2347274 w 2733773"/>
              <a:gd name="connsiteY19" fmla="*/ 2554664 h 4421171"/>
              <a:gd name="connsiteX20" fmla="*/ 2422688 w 2733773"/>
              <a:gd name="connsiteY20" fmla="*/ 2516957 h 4421171"/>
              <a:gd name="connsiteX21" fmla="*/ 2479249 w 2733773"/>
              <a:gd name="connsiteY21" fmla="*/ 2498103 h 4421171"/>
              <a:gd name="connsiteX22" fmla="*/ 2554664 w 2733773"/>
              <a:gd name="connsiteY22" fmla="*/ 2450969 h 4421171"/>
              <a:gd name="connsiteX23" fmla="*/ 2554664 w 2733773"/>
              <a:gd name="connsiteY23" fmla="*/ 2347274 h 4421171"/>
              <a:gd name="connsiteX24" fmla="*/ 2450969 w 2733773"/>
              <a:gd name="connsiteY24" fmla="*/ 2300140 h 4421171"/>
              <a:gd name="connsiteX25" fmla="*/ 2441542 w 2733773"/>
              <a:gd name="connsiteY25" fmla="*/ 2243579 h 4421171"/>
              <a:gd name="connsiteX26" fmla="*/ 2441542 w 2733773"/>
              <a:gd name="connsiteY26" fmla="*/ 2243579 h 4421171"/>
              <a:gd name="connsiteX27" fmla="*/ 2375554 w 2733773"/>
              <a:gd name="connsiteY27" fmla="*/ 2196445 h 4421171"/>
              <a:gd name="connsiteX28" fmla="*/ 2375554 w 2733773"/>
              <a:gd name="connsiteY28" fmla="*/ 2168165 h 4421171"/>
              <a:gd name="connsiteX29" fmla="*/ 2460396 w 2733773"/>
              <a:gd name="connsiteY29" fmla="*/ 2130458 h 4421171"/>
              <a:gd name="connsiteX30" fmla="*/ 2554664 w 2733773"/>
              <a:gd name="connsiteY30" fmla="*/ 2130458 h 4421171"/>
              <a:gd name="connsiteX31" fmla="*/ 2582944 w 2733773"/>
              <a:gd name="connsiteY31" fmla="*/ 2224726 h 4421171"/>
              <a:gd name="connsiteX32" fmla="*/ 2658358 w 2733773"/>
              <a:gd name="connsiteY32" fmla="*/ 2253006 h 4421171"/>
              <a:gd name="connsiteX33" fmla="*/ 2667785 w 2733773"/>
              <a:gd name="connsiteY33" fmla="*/ 2158738 h 4421171"/>
              <a:gd name="connsiteX34" fmla="*/ 2667785 w 2733773"/>
              <a:gd name="connsiteY34" fmla="*/ 2158738 h 4421171"/>
              <a:gd name="connsiteX35" fmla="*/ 2696066 w 2733773"/>
              <a:gd name="connsiteY35" fmla="*/ 2026763 h 4421171"/>
              <a:gd name="connsiteX36" fmla="*/ 2696066 w 2733773"/>
              <a:gd name="connsiteY36" fmla="*/ 1979629 h 4421171"/>
              <a:gd name="connsiteX37" fmla="*/ 2696066 w 2733773"/>
              <a:gd name="connsiteY37" fmla="*/ 1979629 h 4421171"/>
              <a:gd name="connsiteX38" fmla="*/ 2592371 w 2733773"/>
              <a:gd name="connsiteY38" fmla="*/ 1979629 h 4421171"/>
              <a:gd name="connsiteX39" fmla="*/ 2592371 w 2733773"/>
              <a:gd name="connsiteY39" fmla="*/ 1979629 h 4421171"/>
              <a:gd name="connsiteX40" fmla="*/ 2545236 w 2733773"/>
              <a:gd name="connsiteY40" fmla="*/ 1800519 h 4421171"/>
              <a:gd name="connsiteX41" fmla="*/ 2658358 w 2733773"/>
              <a:gd name="connsiteY41" fmla="*/ 1894787 h 4421171"/>
              <a:gd name="connsiteX42" fmla="*/ 2724346 w 2733773"/>
              <a:gd name="connsiteY42" fmla="*/ 1772239 h 4421171"/>
              <a:gd name="connsiteX43" fmla="*/ 2733773 w 2733773"/>
              <a:gd name="connsiteY43" fmla="*/ 1659117 h 4421171"/>
              <a:gd name="connsiteX44" fmla="*/ 2696066 w 2733773"/>
              <a:gd name="connsiteY44" fmla="*/ 1555422 h 4421171"/>
              <a:gd name="connsiteX45" fmla="*/ 2677212 w 2733773"/>
              <a:gd name="connsiteY45" fmla="*/ 1385740 h 4421171"/>
              <a:gd name="connsiteX46" fmla="*/ 2639505 w 2733773"/>
              <a:gd name="connsiteY46" fmla="*/ 1300899 h 4421171"/>
              <a:gd name="connsiteX47" fmla="*/ 2639505 w 2733773"/>
              <a:gd name="connsiteY47" fmla="*/ 1159497 h 4421171"/>
              <a:gd name="connsiteX48" fmla="*/ 2658358 w 2733773"/>
              <a:gd name="connsiteY48" fmla="*/ 1121789 h 4421171"/>
              <a:gd name="connsiteX49" fmla="*/ 2498103 w 2733773"/>
              <a:gd name="connsiteY49" fmla="*/ 1055802 h 4421171"/>
              <a:gd name="connsiteX50" fmla="*/ 2441542 w 2733773"/>
              <a:gd name="connsiteY50" fmla="*/ 1008668 h 4421171"/>
              <a:gd name="connsiteX51" fmla="*/ 2328420 w 2733773"/>
              <a:gd name="connsiteY51" fmla="*/ 923827 h 4421171"/>
              <a:gd name="connsiteX52" fmla="*/ 2177591 w 2733773"/>
              <a:gd name="connsiteY52" fmla="*/ 933253 h 4421171"/>
              <a:gd name="connsiteX53" fmla="*/ 2083323 w 2733773"/>
              <a:gd name="connsiteY53" fmla="*/ 980387 h 4421171"/>
              <a:gd name="connsiteX54" fmla="*/ 1857080 w 2733773"/>
              <a:gd name="connsiteY54" fmla="*/ 876693 h 4421171"/>
              <a:gd name="connsiteX55" fmla="*/ 1894787 w 2733773"/>
              <a:gd name="connsiteY55" fmla="*/ 659876 h 4421171"/>
              <a:gd name="connsiteX56" fmla="*/ 1753385 w 2733773"/>
              <a:gd name="connsiteY56" fmla="*/ 593888 h 4421171"/>
              <a:gd name="connsiteX57" fmla="*/ 1734532 w 2733773"/>
              <a:gd name="connsiteY57" fmla="*/ 518474 h 4421171"/>
              <a:gd name="connsiteX58" fmla="*/ 1677971 w 2733773"/>
              <a:gd name="connsiteY58" fmla="*/ 443060 h 4421171"/>
              <a:gd name="connsiteX59" fmla="*/ 1706251 w 2733773"/>
              <a:gd name="connsiteY59" fmla="*/ 358218 h 4421171"/>
              <a:gd name="connsiteX60" fmla="*/ 1734532 w 2733773"/>
              <a:gd name="connsiteY60" fmla="*/ 254524 h 4421171"/>
              <a:gd name="connsiteX61" fmla="*/ 1442301 w 2733773"/>
              <a:gd name="connsiteY61" fmla="*/ 75414 h 4421171"/>
              <a:gd name="connsiteX62" fmla="*/ 1376313 w 2733773"/>
              <a:gd name="connsiteY62" fmla="*/ 75414 h 4421171"/>
              <a:gd name="connsiteX63" fmla="*/ 1272618 w 2733773"/>
              <a:gd name="connsiteY63" fmla="*/ 9427 h 4421171"/>
              <a:gd name="connsiteX64" fmla="*/ 1225484 w 2733773"/>
              <a:gd name="connsiteY64" fmla="*/ 0 h 4421171"/>
              <a:gd name="connsiteX65" fmla="*/ 1112363 w 2733773"/>
              <a:gd name="connsiteY65" fmla="*/ 56561 h 4421171"/>
              <a:gd name="connsiteX66" fmla="*/ 970961 w 2733773"/>
              <a:gd name="connsiteY66" fmla="*/ 84841 h 4421171"/>
              <a:gd name="connsiteX67" fmla="*/ 923826 w 2733773"/>
              <a:gd name="connsiteY67" fmla="*/ 150829 h 4421171"/>
              <a:gd name="connsiteX68" fmla="*/ 886119 w 2733773"/>
              <a:gd name="connsiteY68" fmla="*/ 179109 h 4421171"/>
              <a:gd name="connsiteX69" fmla="*/ 857839 w 2733773"/>
              <a:gd name="connsiteY69" fmla="*/ 235670 h 4421171"/>
              <a:gd name="connsiteX70" fmla="*/ 829558 w 2733773"/>
              <a:gd name="connsiteY70" fmla="*/ 339365 h 4421171"/>
              <a:gd name="connsiteX71" fmla="*/ 697583 w 2733773"/>
              <a:gd name="connsiteY71" fmla="*/ 395926 h 4421171"/>
              <a:gd name="connsiteX72" fmla="*/ 631596 w 2733773"/>
              <a:gd name="connsiteY72" fmla="*/ 367645 h 4421171"/>
              <a:gd name="connsiteX73" fmla="*/ 358218 w 2733773"/>
              <a:gd name="connsiteY73" fmla="*/ 537328 h 4421171"/>
              <a:gd name="connsiteX74" fmla="*/ 320511 w 2733773"/>
              <a:gd name="connsiteY74" fmla="*/ 659876 h 4421171"/>
              <a:gd name="connsiteX75" fmla="*/ 282804 w 2733773"/>
              <a:gd name="connsiteY75" fmla="*/ 810705 h 4421171"/>
              <a:gd name="connsiteX76" fmla="*/ 226243 w 2733773"/>
              <a:gd name="connsiteY76" fmla="*/ 876693 h 4421171"/>
              <a:gd name="connsiteX77" fmla="*/ 179109 w 2733773"/>
              <a:gd name="connsiteY77" fmla="*/ 923827 h 4421171"/>
              <a:gd name="connsiteX78" fmla="*/ 179109 w 2733773"/>
              <a:gd name="connsiteY78" fmla="*/ 923827 h 4421171"/>
              <a:gd name="connsiteX79" fmla="*/ 141402 w 2733773"/>
              <a:gd name="connsiteY79" fmla="*/ 1027521 h 4421171"/>
              <a:gd name="connsiteX80" fmla="*/ 141402 w 2733773"/>
              <a:gd name="connsiteY80" fmla="*/ 1150070 h 4421171"/>
              <a:gd name="connsiteX81" fmla="*/ 94268 w 2733773"/>
              <a:gd name="connsiteY81" fmla="*/ 1263192 h 4421171"/>
              <a:gd name="connsiteX82" fmla="*/ 0 w 2733773"/>
              <a:gd name="connsiteY82" fmla="*/ 1432874 h 4421171"/>
              <a:gd name="connsiteX83" fmla="*/ 0 w 2733773"/>
              <a:gd name="connsiteY83" fmla="*/ 1517715 h 4421171"/>
              <a:gd name="connsiteX84" fmla="*/ 131975 w 2733773"/>
              <a:gd name="connsiteY84" fmla="*/ 1574276 h 4421171"/>
              <a:gd name="connsiteX85" fmla="*/ 131975 w 2733773"/>
              <a:gd name="connsiteY85" fmla="*/ 1677971 h 4421171"/>
              <a:gd name="connsiteX86" fmla="*/ 56561 w 2733773"/>
              <a:gd name="connsiteY86" fmla="*/ 1847653 h 4421171"/>
              <a:gd name="connsiteX87" fmla="*/ 103695 w 2733773"/>
              <a:gd name="connsiteY87" fmla="*/ 2130458 h 4421171"/>
              <a:gd name="connsiteX88" fmla="*/ 103695 w 2733773"/>
              <a:gd name="connsiteY88" fmla="*/ 2337847 h 4421171"/>
              <a:gd name="connsiteX89" fmla="*/ 141402 w 2733773"/>
              <a:gd name="connsiteY89" fmla="*/ 2696066 h 4421171"/>
              <a:gd name="connsiteX90" fmla="*/ 160255 w 2733773"/>
              <a:gd name="connsiteY90" fmla="*/ 2950589 h 4421171"/>
              <a:gd name="connsiteX91" fmla="*/ 169682 w 2733773"/>
              <a:gd name="connsiteY91" fmla="*/ 3054284 h 4421171"/>
              <a:gd name="connsiteX92" fmla="*/ 282804 w 2733773"/>
              <a:gd name="connsiteY92" fmla="*/ 3384222 h 4421171"/>
              <a:gd name="connsiteX93" fmla="*/ 311084 w 2733773"/>
              <a:gd name="connsiteY93" fmla="*/ 3591612 h 4421171"/>
              <a:gd name="connsiteX94" fmla="*/ 452486 w 2733773"/>
              <a:gd name="connsiteY94" fmla="*/ 3770721 h 4421171"/>
              <a:gd name="connsiteX95" fmla="*/ 461913 w 2733773"/>
              <a:gd name="connsiteY95" fmla="*/ 3912124 h 4421171"/>
              <a:gd name="connsiteX96" fmla="*/ 518474 w 2733773"/>
              <a:gd name="connsiteY96" fmla="*/ 4081806 h 4421171"/>
              <a:gd name="connsiteX97" fmla="*/ 603315 w 2733773"/>
              <a:gd name="connsiteY97" fmla="*/ 4232635 h 4421171"/>
              <a:gd name="connsiteX98" fmla="*/ 650449 w 2733773"/>
              <a:gd name="connsiteY98" fmla="*/ 4326903 h 4421171"/>
              <a:gd name="connsiteX99" fmla="*/ 829558 w 2733773"/>
              <a:gd name="connsiteY99" fmla="*/ 4421171 h 4421171"/>
              <a:gd name="connsiteX0" fmla="*/ 829558 w 2733773"/>
              <a:gd name="connsiteY0" fmla="*/ 4421171 h 4421171"/>
              <a:gd name="connsiteX1" fmla="*/ 970961 w 2733773"/>
              <a:gd name="connsiteY1" fmla="*/ 4402317 h 4421171"/>
              <a:gd name="connsiteX2" fmla="*/ 1027521 w 2733773"/>
              <a:gd name="connsiteY2" fmla="*/ 4355183 h 4421171"/>
              <a:gd name="connsiteX3" fmla="*/ 1253765 w 2733773"/>
              <a:gd name="connsiteY3" fmla="*/ 4223208 h 4421171"/>
              <a:gd name="connsiteX4" fmla="*/ 1508288 w 2733773"/>
              <a:gd name="connsiteY4" fmla="*/ 3864989 h 4421171"/>
              <a:gd name="connsiteX5" fmla="*/ 1715678 w 2733773"/>
              <a:gd name="connsiteY5" fmla="*/ 3591612 h 4421171"/>
              <a:gd name="connsiteX6" fmla="*/ 1706251 w 2733773"/>
              <a:gd name="connsiteY6" fmla="*/ 3403076 h 4421171"/>
              <a:gd name="connsiteX7" fmla="*/ 1800519 w 2733773"/>
              <a:gd name="connsiteY7" fmla="*/ 3252247 h 4421171"/>
              <a:gd name="connsiteX8" fmla="*/ 2064470 w 2733773"/>
              <a:gd name="connsiteY8" fmla="*/ 3261674 h 4421171"/>
              <a:gd name="connsiteX9" fmla="*/ 2187018 w 2733773"/>
              <a:gd name="connsiteY9" fmla="*/ 3233394 h 4421171"/>
              <a:gd name="connsiteX10" fmla="*/ 2290713 w 2733773"/>
              <a:gd name="connsiteY10" fmla="*/ 3205113 h 4421171"/>
              <a:gd name="connsiteX11" fmla="*/ 2281286 w 2733773"/>
              <a:gd name="connsiteY11" fmla="*/ 3167406 h 4421171"/>
              <a:gd name="connsiteX12" fmla="*/ 2281286 w 2733773"/>
              <a:gd name="connsiteY12" fmla="*/ 3139126 h 4421171"/>
              <a:gd name="connsiteX13" fmla="*/ 2205872 w 2733773"/>
              <a:gd name="connsiteY13" fmla="*/ 3026004 h 4421171"/>
              <a:gd name="connsiteX14" fmla="*/ 2253006 w 2733773"/>
              <a:gd name="connsiteY14" fmla="*/ 2960016 h 4421171"/>
              <a:gd name="connsiteX15" fmla="*/ 2281286 w 2733773"/>
              <a:gd name="connsiteY15" fmla="*/ 2818614 h 4421171"/>
              <a:gd name="connsiteX16" fmla="*/ 2309567 w 2733773"/>
              <a:gd name="connsiteY16" fmla="*/ 2780907 h 4421171"/>
              <a:gd name="connsiteX17" fmla="*/ 2300140 w 2733773"/>
              <a:gd name="connsiteY17" fmla="*/ 2714919 h 4421171"/>
              <a:gd name="connsiteX18" fmla="*/ 2281286 w 2733773"/>
              <a:gd name="connsiteY18" fmla="*/ 2630078 h 4421171"/>
              <a:gd name="connsiteX19" fmla="*/ 2347274 w 2733773"/>
              <a:gd name="connsiteY19" fmla="*/ 2554664 h 4421171"/>
              <a:gd name="connsiteX20" fmla="*/ 2422688 w 2733773"/>
              <a:gd name="connsiteY20" fmla="*/ 2516957 h 4421171"/>
              <a:gd name="connsiteX21" fmla="*/ 2479249 w 2733773"/>
              <a:gd name="connsiteY21" fmla="*/ 2498103 h 4421171"/>
              <a:gd name="connsiteX22" fmla="*/ 2554664 w 2733773"/>
              <a:gd name="connsiteY22" fmla="*/ 2450969 h 4421171"/>
              <a:gd name="connsiteX23" fmla="*/ 2554664 w 2733773"/>
              <a:gd name="connsiteY23" fmla="*/ 2347274 h 4421171"/>
              <a:gd name="connsiteX24" fmla="*/ 2450969 w 2733773"/>
              <a:gd name="connsiteY24" fmla="*/ 2300140 h 4421171"/>
              <a:gd name="connsiteX25" fmla="*/ 2441542 w 2733773"/>
              <a:gd name="connsiteY25" fmla="*/ 2243579 h 4421171"/>
              <a:gd name="connsiteX26" fmla="*/ 2441542 w 2733773"/>
              <a:gd name="connsiteY26" fmla="*/ 2243579 h 4421171"/>
              <a:gd name="connsiteX27" fmla="*/ 2375554 w 2733773"/>
              <a:gd name="connsiteY27" fmla="*/ 2196445 h 4421171"/>
              <a:gd name="connsiteX28" fmla="*/ 2375554 w 2733773"/>
              <a:gd name="connsiteY28" fmla="*/ 2168165 h 4421171"/>
              <a:gd name="connsiteX29" fmla="*/ 2460396 w 2733773"/>
              <a:gd name="connsiteY29" fmla="*/ 2130458 h 4421171"/>
              <a:gd name="connsiteX30" fmla="*/ 2554664 w 2733773"/>
              <a:gd name="connsiteY30" fmla="*/ 2130458 h 4421171"/>
              <a:gd name="connsiteX31" fmla="*/ 2582944 w 2733773"/>
              <a:gd name="connsiteY31" fmla="*/ 2224726 h 4421171"/>
              <a:gd name="connsiteX32" fmla="*/ 2658358 w 2733773"/>
              <a:gd name="connsiteY32" fmla="*/ 2253006 h 4421171"/>
              <a:gd name="connsiteX33" fmla="*/ 2667785 w 2733773"/>
              <a:gd name="connsiteY33" fmla="*/ 2158738 h 4421171"/>
              <a:gd name="connsiteX34" fmla="*/ 2667785 w 2733773"/>
              <a:gd name="connsiteY34" fmla="*/ 2158738 h 4421171"/>
              <a:gd name="connsiteX35" fmla="*/ 2696066 w 2733773"/>
              <a:gd name="connsiteY35" fmla="*/ 2026763 h 4421171"/>
              <a:gd name="connsiteX36" fmla="*/ 2696066 w 2733773"/>
              <a:gd name="connsiteY36" fmla="*/ 1979629 h 4421171"/>
              <a:gd name="connsiteX37" fmla="*/ 2696066 w 2733773"/>
              <a:gd name="connsiteY37" fmla="*/ 1979629 h 4421171"/>
              <a:gd name="connsiteX38" fmla="*/ 2592371 w 2733773"/>
              <a:gd name="connsiteY38" fmla="*/ 1979629 h 4421171"/>
              <a:gd name="connsiteX39" fmla="*/ 2547548 w 2733773"/>
              <a:gd name="connsiteY39" fmla="*/ 1979629 h 4421171"/>
              <a:gd name="connsiteX40" fmla="*/ 2545236 w 2733773"/>
              <a:gd name="connsiteY40" fmla="*/ 1800519 h 4421171"/>
              <a:gd name="connsiteX41" fmla="*/ 2658358 w 2733773"/>
              <a:gd name="connsiteY41" fmla="*/ 1894787 h 4421171"/>
              <a:gd name="connsiteX42" fmla="*/ 2724346 w 2733773"/>
              <a:gd name="connsiteY42" fmla="*/ 1772239 h 4421171"/>
              <a:gd name="connsiteX43" fmla="*/ 2733773 w 2733773"/>
              <a:gd name="connsiteY43" fmla="*/ 1659117 h 4421171"/>
              <a:gd name="connsiteX44" fmla="*/ 2696066 w 2733773"/>
              <a:gd name="connsiteY44" fmla="*/ 1555422 h 4421171"/>
              <a:gd name="connsiteX45" fmla="*/ 2677212 w 2733773"/>
              <a:gd name="connsiteY45" fmla="*/ 1385740 h 4421171"/>
              <a:gd name="connsiteX46" fmla="*/ 2639505 w 2733773"/>
              <a:gd name="connsiteY46" fmla="*/ 1300899 h 4421171"/>
              <a:gd name="connsiteX47" fmla="*/ 2639505 w 2733773"/>
              <a:gd name="connsiteY47" fmla="*/ 1159497 h 4421171"/>
              <a:gd name="connsiteX48" fmla="*/ 2658358 w 2733773"/>
              <a:gd name="connsiteY48" fmla="*/ 1121789 h 4421171"/>
              <a:gd name="connsiteX49" fmla="*/ 2498103 w 2733773"/>
              <a:gd name="connsiteY49" fmla="*/ 1055802 h 4421171"/>
              <a:gd name="connsiteX50" fmla="*/ 2441542 w 2733773"/>
              <a:gd name="connsiteY50" fmla="*/ 1008668 h 4421171"/>
              <a:gd name="connsiteX51" fmla="*/ 2328420 w 2733773"/>
              <a:gd name="connsiteY51" fmla="*/ 923827 h 4421171"/>
              <a:gd name="connsiteX52" fmla="*/ 2177591 w 2733773"/>
              <a:gd name="connsiteY52" fmla="*/ 933253 h 4421171"/>
              <a:gd name="connsiteX53" fmla="*/ 2083323 w 2733773"/>
              <a:gd name="connsiteY53" fmla="*/ 980387 h 4421171"/>
              <a:gd name="connsiteX54" fmla="*/ 1857080 w 2733773"/>
              <a:gd name="connsiteY54" fmla="*/ 876693 h 4421171"/>
              <a:gd name="connsiteX55" fmla="*/ 1894787 w 2733773"/>
              <a:gd name="connsiteY55" fmla="*/ 659876 h 4421171"/>
              <a:gd name="connsiteX56" fmla="*/ 1753385 w 2733773"/>
              <a:gd name="connsiteY56" fmla="*/ 593888 h 4421171"/>
              <a:gd name="connsiteX57" fmla="*/ 1734532 w 2733773"/>
              <a:gd name="connsiteY57" fmla="*/ 518474 h 4421171"/>
              <a:gd name="connsiteX58" fmla="*/ 1677971 w 2733773"/>
              <a:gd name="connsiteY58" fmla="*/ 443060 h 4421171"/>
              <a:gd name="connsiteX59" fmla="*/ 1706251 w 2733773"/>
              <a:gd name="connsiteY59" fmla="*/ 358218 h 4421171"/>
              <a:gd name="connsiteX60" fmla="*/ 1734532 w 2733773"/>
              <a:gd name="connsiteY60" fmla="*/ 254524 h 4421171"/>
              <a:gd name="connsiteX61" fmla="*/ 1442301 w 2733773"/>
              <a:gd name="connsiteY61" fmla="*/ 75414 h 4421171"/>
              <a:gd name="connsiteX62" fmla="*/ 1376313 w 2733773"/>
              <a:gd name="connsiteY62" fmla="*/ 75414 h 4421171"/>
              <a:gd name="connsiteX63" fmla="*/ 1272618 w 2733773"/>
              <a:gd name="connsiteY63" fmla="*/ 9427 h 4421171"/>
              <a:gd name="connsiteX64" fmla="*/ 1225484 w 2733773"/>
              <a:gd name="connsiteY64" fmla="*/ 0 h 4421171"/>
              <a:gd name="connsiteX65" fmla="*/ 1112363 w 2733773"/>
              <a:gd name="connsiteY65" fmla="*/ 56561 h 4421171"/>
              <a:gd name="connsiteX66" fmla="*/ 970961 w 2733773"/>
              <a:gd name="connsiteY66" fmla="*/ 84841 h 4421171"/>
              <a:gd name="connsiteX67" fmla="*/ 923826 w 2733773"/>
              <a:gd name="connsiteY67" fmla="*/ 150829 h 4421171"/>
              <a:gd name="connsiteX68" fmla="*/ 886119 w 2733773"/>
              <a:gd name="connsiteY68" fmla="*/ 179109 h 4421171"/>
              <a:gd name="connsiteX69" fmla="*/ 857839 w 2733773"/>
              <a:gd name="connsiteY69" fmla="*/ 235670 h 4421171"/>
              <a:gd name="connsiteX70" fmla="*/ 829558 w 2733773"/>
              <a:gd name="connsiteY70" fmla="*/ 339365 h 4421171"/>
              <a:gd name="connsiteX71" fmla="*/ 697583 w 2733773"/>
              <a:gd name="connsiteY71" fmla="*/ 395926 h 4421171"/>
              <a:gd name="connsiteX72" fmla="*/ 631596 w 2733773"/>
              <a:gd name="connsiteY72" fmla="*/ 367645 h 4421171"/>
              <a:gd name="connsiteX73" fmla="*/ 358218 w 2733773"/>
              <a:gd name="connsiteY73" fmla="*/ 537328 h 4421171"/>
              <a:gd name="connsiteX74" fmla="*/ 320511 w 2733773"/>
              <a:gd name="connsiteY74" fmla="*/ 659876 h 4421171"/>
              <a:gd name="connsiteX75" fmla="*/ 282804 w 2733773"/>
              <a:gd name="connsiteY75" fmla="*/ 810705 h 4421171"/>
              <a:gd name="connsiteX76" fmla="*/ 226243 w 2733773"/>
              <a:gd name="connsiteY76" fmla="*/ 876693 h 4421171"/>
              <a:gd name="connsiteX77" fmla="*/ 179109 w 2733773"/>
              <a:gd name="connsiteY77" fmla="*/ 923827 h 4421171"/>
              <a:gd name="connsiteX78" fmla="*/ 179109 w 2733773"/>
              <a:gd name="connsiteY78" fmla="*/ 923827 h 4421171"/>
              <a:gd name="connsiteX79" fmla="*/ 141402 w 2733773"/>
              <a:gd name="connsiteY79" fmla="*/ 1027521 h 4421171"/>
              <a:gd name="connsiteX80" fmla="*/ 141402 w 2733773"/>
              <a:gd name="connsiteY80" fmla="*/ 1150070 h 4421171"/>
              <a:gd name="connsiteX81" fmla="*/ 94268 w 2733773"/>
              <a:gd name="connsiteY81" fmla="*/ 1263192 h 4421171"/>
              <a:gd name="connsiteX82" fmla="*/ 0 w 2733773"/>
              <a:gd name="connsiteY82" fmla="*/ 1432874 h 4421171"/>
              <a:gd name="connsiteX83" fmla="*/ 0 w 2733773"/>
              <a:gd name="connsiteY83" fmla="*/ 1517715 h 4421171"/>
              <a:gd name="connsiteX84" fmla="*/ 131975 w 2733773"/>
              <a:gd name="connsiteY84" fmla="*/ 1574276 h 4421171"/>
              <a:gd name="connsiteX85" fmla="*/ 131975 w 2733773"/>
              <a:gd name="connsiteY85" fmla="*/ 1677971 h 4421171"/>
              <a:gd name="connsiteX86" fmla="*/ 56561 w 2733773"/>
              <a:gd name="connsiteY86" fmla="*/ 1847653 h 4421171"/>
              <a:gd name="connsiteX87" fmla="*/ 103695 w 2733773"/>
              <a:gd name="connsiteY87" fmla="*/ 2130458 h 4421171"/>
              <a:gd name="connsiteX88" fmla="*/ 103695 w 2733773"/>
              <a:gd name="connsiteY88" fmla="*/ 2337847 h 4421171"/>
              <a:gd name="connsiteX89" fmla="*/ 141402 w 2733773"/>
              <a:gd name="connsiteY89" fmla="*/ 2696066 h 4421171"/>
              <a:gd name="connsiteX90" fmla="*/ 160255 w 2733773"/>
              <a:gd name="connsiteY90" fmla="*/ 2950589 h 4421171"/>
              <a:gd name="connsiteX91" fmla="*/ 169682 w 2733773"/>
              <a:gd name="connsiteY91" fmla="*/ 3054284 h 4421171"/>
              <a:gd name="connsiteX92" fmla="*/ 282804 w 2733773"/>
              <a:gd name="connsiteY92" fmla="*/ 3384222 h 4421171"/>
              <a:gd name="connsiteX93" fmla="*/ 311084 w 2733773"/>
              <a:gd name="connsiteY93" fmla="*/ 3591612 h 4421171"/>
              <a:gd name="connsiteX94" fmla="*/ 452486 w 2733773"/>
              <a:gd name="connsiteY94" fmla="*/ 3770721 h 4421171"/>
              <a:gd name="connsiteX95" fmla="*/ 461913 w 2733773"/>
              <a:gd name="connsiteY95" fmla="*/ 3912124 h 4421171"/>
              <a:gd name="connsiteX96" fmla="*/ 518474 w 2733773"/>
              <a:gd name="connsiteY96" fmla="*/ 4081806 h 4421171"/>
              <a:gd name="connsiteX97" fmla="*/ 603315 w 2733773"/>
              <a:gd name="connsiteY97" fmla="*/ 4232635 h 4421171"/>
              <a:gd name="connsiteX98" fmla="*/ 650449 w 2733773"/>
              <a:gd name="connsiteY98" fmla="*/ 4326903 h 4421171"/>
              <a:gd name="connsiteX99" fmla="*/ 829558 w 2733773"/>
              <a:gd name="connsiteY99" fmla="*/ 4421171 h 4421171"/>
              <a:gd name="connsiteX0" fmla="*/ 829558 w 2733773"/>
              <a:gd name="connsiteY0" fmla="*/ 4421171 h 4421171"/>
              <a:gd name="connsiteX1" fmla="*/ 970961 w 2733773"/>
              <a:gd name="connsiteY1" fmla="*/ 4402317 h 4421171"/>
              <a:gd name="connsiteX2" fmla="*/ 1027521 w 2733773"/>
              <a:gd name="connsiteY2" fmla="*/ 4355183 h 4421171"/>
              <a:gd name="connsiteX3" fmla="*/ 1253765 w 2733773"/>
              <a:gd name="connsiteY3" fmla="*/ 4223208 h 4421171"/>
              <a:gd name="connsiteX4" fmla="*/ 1508288 w 2733773"/>
              <a:gd name="connsiteY4" fmla="*/ 3864989 h 4421171"/>
              <a:gd name="connsiteX5" fmla="*/ 1715678 w 2733773"/>
              <a:gd name="connsiteY5" fmla="*/ 3591612 h 4421171"/>
              <a:gd name="connsiteX6" fmla="*/ 1706251 w 2733773"/>
              <a:gd name="connsiteY6" fmla="*/ 3403076 h 4421171"/>
              <a:gd name="connsiteX7" fmla="*/ 1800519 w 2733773"/>
              <a:gd name="connsiteY7" fmla="*/ 3252247 h 4421171"/>
              <a:gd name="connsiteX8" fmla="*/ 2064470 w 2733773"/>
              <a:gd name="connsiteY8" fmla="*/ 3261674 h 4421171"/>
              <a:gd name="connsiteX9" fmla="*/ 2187018 w 2733773"/>
              <a:gd name="connsiteY9" fmla="*/ 3233394 h 4421171"/>
              <a:gd name="connsiteX10" fmla="*/ 2290713 w 2733773"/>
              <a:gd name="connsiteY10" fmla="*/ 3205113 h 4421171"/>
              <a:gd name="connsiteX11" fmla="*/ 2281286 w 2733773"/>
              <a:gd name="connsiteY11" fmla="*/ 3167406 h 4421171"/>
              <a:gd name="connsiteX12" fmla="*/ 2281286 w 2733773"/>
              <a:gd name="connsiteY12" fmla="*/ 3139126 h 4421171"/>
              <a:gd name="connsiteX13" fmla="*/ 2205872 w 2733773"/>
              <a:gd name="connsiteY13" fmla="*/ 3026004 h 4421171"/>
              <a:gd name="connsiteX14" fmla="*/ 2253006 w 2733773"/>
              <a:gd name="connsiteY14" fmla="*/ 2960016 h 4421171"/>
              <a:gd name="connsiteX15" fmla="*/ 2281286 w 2733773"/>
              <a:gd name="connsiteY15" fmla="*/ 2818614 h 4421171"/>
              <a:gd name="connsiteX16" fmla="*/ 2309567 w 2733773"/>
              <a:gd name="connsiteY16" fmla="*/ 2780907 h 4421171"/>
              <a:gd name="connsiteX17" fmla="*/ 2300140 w 2733773"/>
              <a:gd name="connsiteY17" fmla="*/ 2714919 h 4421171"/>
              <a:gd name="connsiteX18" fmla="*/ 2281286 w 2733773"/>
              <a:gd name="connsiteY18" fmla="*/ 2630078 h 4421171"/>
              <a:gd name="connsiteX19" fmla="*/ 2347274 w 2733773"/>
              <a:gd name="connsiteY19" fmla="*/ 2554664 h 4421171"/>
              <a:gd name="connsiteX20" fmla="*/ 2422688 w 2733773"/>
              <a:gd name="connsiteY20" fmla="*/ 2516957 h 4421171"/>
              <a:gd name="connsiteX21" fmla="*/ 2479249 w 2733773"/>
              <a:gd name="connsiteY21" fmla="*/ 2498103 h 4421171"/>
              <a:gd name="connsiteX22" fmla="*/ 2554664 w 2733773"/>
              <a:gd name="connsiteY22" fmla="*/ 2450969 h 4421171"/>
              <a:gd name="connsiteX23" fmla="*/ 2554664 w 2733773"/>
              <a:gd name="connsiteY23" fmla="*/ 2347274 h 4421171"/>
              <a:gd name="connsiteX24" fmla="*/ 2450969 w 2733773"/>
              <a:gd name="connsiteY24" fmla="*/ 2300140 h 4421171"/>
              <a:gd name="connsiteX25" fmla="*/ 2441542 w 2733773"/>
              <a:gd name="connsiteY25" fmla="*/ 2243579 h 4421171"/>
              <a:gd name="connsiteX26" fmla="*/ 2441542 w 2733773"/>
              <a:gd name="connsiteY26" fmla="*/ 2243579 h 4421171"/>
              <a:gd name="connsiteX27" fmla="*/ 2375554 w 2733773"/>
              <a:gd name="connsiteY27" fmla="*/ 2196445 h 4421171"/>
              <a:gd name="connsiteX28" fmla="*/ 2375554 w 2733773"/>
              <a:gd name="connsiteY28" fmla="*/ 2168165 h 4421171"/>
              <a:gd name="connsiteX29" fmla="*/ 2460396 w 2733773"/>
              <a:gd name="connsiteY29" fmla="*/ 2130458 h 4421171"/>
              <a:gd name="connsiteX30" fmla="*/ 2554664 w 2733773"/>
              <a:gd name="connsiteY30" fmla="*/ 2130458 h 4421171"/>
              <a:gd name="connsiteX31" fmla="*/ 2582944 w 2733773"/>
              <a:gd name="connsiteY31" fmla="*/ 2224726 h 4421171"/>
              <a:gd name="connsiteX32" fmla="*/ 2658358 w 2733773"/>
              <a:gd name="connsiteY32" fmla="*/ 2253006 h 4421171"/>
              <a:gd name="connsiteX33" fmla="*/ 2667785 w 2733773"/>
              <a:gd name="connsiteY33" fmla="*/ 2158738 h 4421171"/>
              <a:gd name="connsiteX34" fmla="*/ 2667785 w 2733773"/>
              <a:gd name="connsiteY34" fmla="*/ 2158738 h 4421171"/>
              <a:gd name="connsiteX35" fmla="*/ 2696066 w 2733773"/>
              <a:gd name="connsiteY35" fmla="*/ 2026763 h 4421171"/>
              <a:gd name="connsiteX36" fmla="*/ 2696066 w 2733773"/>
              <a:gd name="connsiteY36" fmla="*/ 1979629 h 4421171"/>
              <a:gd name="connsiteX37" fmla="*/ 2696066 w 2733773"/>
              <a:gd name="connsiteY37" fmla="*/ 1979629 h 4421171"/>
              <a:gd name="connsiteX38" fmla="*/ 2592371 w 2733773"/>
              <a:gd name="connsiteY38" fmla="*/ 1979629 h 4421171"/>
              <a:gd name="connsiteX39" fmla="*/ 2547548 w 2733773"/>
              <a:gd name="connsiteY39" fmla="*/ 1979629 h 4421171"/>
              <a:gd name="connsiteX40" fmla="*/ 2545236 w 2733773"/>
              <a:gd name="connsiteY40" fmla="*/ 1800519 h 4421171"/>
              <a:gd name="connsiteX41" fmla="*/ 2622499 w 2733773"/>
              <a:gd name="connsiteY41" fmla="*/ 1849963 h 4421171"/>
              <a:gd name="connsiteX42" fmla="*/ 2724346 w 2733773"/>
              <a:gd name="connsiteY42" fmla="*/ 1772239 h 4421171"/>
              <a:gd name="connsiteX43" fmla="*/ 2733773 w 2733773"/>
              <a:gd name="connsiteY43" fmla="*/ 1659117 h 4421171"/>
              <a:gd name="connsiteX44" fmla="*/ 2696066 w 2733773"/>
              <a:gd name="connsiteY44" fmla="*/ 1555422 h 4421171"/>
              <a:gd name="connsiteX45" fmla="*/ 2677212 w 2733773"/>
              <a:gd name="connsiteY45" fmla="*/ 1385740 h 4421171"/>
              <a:gd name="connsiteX46" fmla="*/ 2639505 w 2733773"/>
              <a:gd name="connsiteY46" fmla="*/ 1300899 h 4421171"/>
              <a:gd name="connsiteX47" fmla="*/ 2639505 w 2733773"/>
              <a:gd name="connsiteY47" fmla="*/ 1159497 h 4421171"/>
              <a:gd name="connsiteX48" fmla="*/ 2658358 w 2733773"/>
              <a:gd name="connsiteY48" fmla="*/ 1121789 h 4421171"/>
              <a:gd name="connsiteX49" fmla="*/ 2498103 w 2733773"/>
              <a:gd name="connsiteY49" fmla="*/ 1055802 h 4421171"/>
              <a:gd name="connsiteX50" fmla="*/ 2441542 w 2733773"/>
              <a:gd name="connsiteY50" fmla="*/ 1008668 h 4421171"/>
              <a:gd name="connsiteX51" fmla="*/ 2328420 w 2733773"/>
              <a:gd name="connsiteY51" fmla="*/ 923827 h 4421171"/>
              <a:gd name="connsiteX52" fmla="*/ 2177591 w 2733773"/>
              <a:gd name="connsiteY52" fmla="*/ 933253 h 4421171"/>
              <a:gd name="connsiteX53" fmla="*/ 2083323 w 2733773"/>
              <a:gd name="connsiteY53" fmla="*/ 980387 h 4421171"/>
              <a:gd name="connsiteX54" fmla="*/ 1857080 w 2733773"/>
              <a:gd name="connsiteY54" fmla="*/ 876693 h 4421171"/>
              <a:gd name="connsiteX55" fmla="*/ 1894787 w 2733773"/>
              <a:gd name="connsiteY55" fmla="*/ 659876 h 4421171"/>
              <a:gd name="connsiteX56" fmla="*/ 1753385 w 2733773"/>
              <a:gd name="connsiteY56" fmla="*/ 593888 h 4421171"/>
              <a:gd name="connsiteX57" fmla="*/ 1734532 w 2733773"/>
              <a:gd name="connsiteY57" fmla="*/ 518474 h 4421171"/>
              <a:gd name="connsiteX58" fmla="*/ 1677971 w 2733773"/>
              <a:gd name="connsiteY58" fmla="*/ 443060 h 4421171"/>
              <a:gd name="connsiteX59" fmla="*/ 1706251 w 2733773"/>
              <a:gd name="connsiteY59" fmla="*/ 358218 h 4421171"/>
              <a:gd name="connsiteX60" fmla="*/ 1734532 w 2733773"/>
              <a:gd name="connsiteY60" fmla="*/ 254524 h 4421171"/>
              <a:gd name="connsiteX61" fmla="*/ 1442301 w 2733773"/>
              <a:gd name="connsiteY61" fmla="*/ 75414 h 4421171"/>
              <a:gd name="connsiteX62" fmla="*/ 1376313 w 2733773"/>
              <a:gd name="connsiteY62" fmla="*/ 75414 h 4421171"/>
              <a:gd name="connsiteX63" fmla="*/ 1272618 w 2733773"/>
              <a:gd name="connsiteY63" fmla="*/ 9427 h 4421171"/>
              <a:gd name="connsiteX64" fmla="*/ 1225484 w 2733773"/>
              <a:gd name="connsiteY64" fmla="*/ 0 h 4421171"/>
              <a:gd name="connsiteX65" fmla="*/ 1112363 w 2733773"/>
              <a:gd name="connsiteY65" fmla="*/ 56561 h 4421171"/>
              <a:gd name="connsiteX66" fmla="*/ 970961 w 2733773"/>
              <a:gd name="connsiteY66" fmla="*/ 84841 h 4421171"/>
              <a:gd name="connsiteX67" fmla="*/ 923826 w 2733773"/>
              <a:gd name="connsiteY67" fmla="*/ 150829 h 4421171"/>
              <a:gd name="connsiteX68" fmla="*/ 886119 w 2733773"/>
              <a:gd name="connsiteY68" fmla="*/ 179109 h 4421171"/>
              <a:gd name="connsiteX69" fmla="*/ 857839 w 2733773"/>
              <a:gd name="connsiteY69" fmla="*/ 235670 h 4421171"/>
              <a:gd name="connsiteX70" fmla="*/ 829558 w 2733773"/>
              <a:gd name="connsiteY70" fmla="*/ 339365 h 4421171"/>
              <a:gd name="connsiteX71" fmla="*/ 697583 w 2733773"/>
              <a:gd name="connsiteY71" fmla="*/ 395926 h 4421171"/>
              <a:gd name="connsiteX72" fmla="*/ 631596 w 2733773"/>
              <a:gd name="connsiteY72" fmla="*/ 367645 h 4421171"/>
              <a:gd name="connsiteX73" fmla="*/ 358218 w 2733773"/>
              <a:gd name="connsiteY73" fmla="*/ 537328 h 4421171"/>
              <a:gd name="connsiteX74" fmla="*/ 320511 w 2733773"/>
              <a:gd name="connsiteY74" fmla="*/ 659876 h 4421171"/>
              <a:gd name="connsiteX75" fmla="*/ 282804 w 2733773"/>
              <a:gd name="connsiteY75" fmla="*/ 810705 h 4421171"/>
              <a:gd name="connsiteX76" fmla="*/ 226243 w 2733773"/>
              <a:gd name="connsiteY76" fmla="*/ 876693 h 4421171"/>
              <a:gd name="connsiteX77" fmla="*/ 179109 w 2733773"/>
              <a:gd name="connsiteY77" fmla="*/ 923827 h 4421171"/>
              <a:gd name="connsiteX78" fmla="*/ 179109 w 2733773"/>
              <a:gd name="connsiteY78" fmla="*/ 923827 h 4421171"/>
              <a:gd name="connsiteX79" fmla="*/ 141402 w 2733773"/>
              <a:gd name="connsiteY79" fmla="*/ 1027521 h 4421171"/>
              <a:gd name="connsiteX80" fmla="*/ 141402 w 2733773"/>
              <a:gd name="connsiteY80" fmla="*/ 1150070 h 4421171"/>
              <a:gd name="connsiteX81" fmla="*/ 94268 w 2733773"/>
              <a:gd name="connsiteY81" fmla="*/ 1263192 h 4421171"/>
              <a:gd name="connsiteX82" fmla="*/ 0 w 2733773"/>
              <a:gd name="connsiteY82" fmla="*/ 1432874 h 4421171"/>
              <a:gd name="connsiteX83" fmla="*/ 0 w 2733773"/>
              <a:gd name="connsiteY83" fmla="*/ 1517715 h 4421171"/>
              <a:gd name="connsiteX84" fmla="*/ 131975 w 2733773"/>
              <a:gd name="connsiteY84" fmla="*/ 1574276 h 4421171"/>
              <a:gd name="connsiteX85" fmla="*/ 131975 w 2733773"/>
              <a:gd name="connsiteY85" fmla="*/ 1677971 h 4421171"/>
              <a:gd name="connsiteX86" fmla="*/ 56561 w 2733773"/>
              <a:gd name="connsiteY86" fmla="*/ 1847653 h 4421171"/>
              <a:gd name="connsiteX87" fmla="*/ 103695 w 2733773"/>
              <a:gd name="connsiteY87" fmla="*/ 2130458 h 4421171"/>
              <a:gd name="connsiteX88" fmla="*/ 103695 w 2733773"/>
              <a:gd name="connsiteY88" fmla="*/ 2337847 h 4421171"/>
              <a:gd name="connsiteX89" fmla="*/ 141402 w 2733773"/>
              <a:gd name="connsiteY89" fmla="*/ 2696066 h 4421171"/>
              <a:gd name="connsiteX90" fmla="*/ 160255 w 2733773"/>
              <a:gd name="connsiteY90" fmla="*/ 2950589 h 4421171"/>
              <a:gd name="connsiteX91" fmla="*/ 169682 w 2733773"/>
              <a:gd name="connsiteY91" fmla="*/ 3054284 h 4421171"/>
              <a:gd name="connsiteX92" fmla="*/ 282804 w 2733773"/>
              <a:gd name="connsiteY92" fmla="*/ 3384222 h 4421171"/>
              <a:gd name="connsiteX93" fmla="*/ 311084 w 2733773"/>
              <a:gd name="connsiteY93" fmla="*/ 3591612 h 4421171"/>
              <a:gd name="connsiteX94" fmla="*/ 452486 w 2733773"/>
              <a:gd name="connsiteY94" fmla="*/ 3770721 h 4421171"/>
              <a:gd name="connsiteX95" fmla="*/ 461913 w 2733773"/>
              <a:gd name="connsiteY95" fmla="*/ 3912124 h 4421171"/>
              <a:gd name="connsiteX96" fmla="*/ 518474 w 2733773"/>
              <a:gd name="connsiteY96" fmla="*/ 4081806 h 4421171"/>
              <a:gd name="connsiteX97" fmla="*/ 603315 w 2733773"/>
              <a:gd name="connsiteY97" fmla="*/ 4232635 h 4421171"/>
              <a:gd name="connsiteX98" fmla="*/ 650449 w 2733773"/>
              <a:gd name="connsiteY98" fmla="*/ 4326903 h 4421171"/>
              <a:gd name="connsiteX99" fmla="*/ 829558 w 2733773"/>
              <a:gd name="connsiteY99" fmla="*/ 4421171 h 442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733773" h="4421171">
                <a:moveTo>
                  <a:pt x="829558" y="4421171"/>
                </a:moveTo>
                <a:lnTo>
                  <a:pt x="970961" y="4402317"/>
                </a:lnTo>
                <a:lnTo>
                  <a:pt x="1027521" y="4355183"/>
                </a:lnTo>
                <a:lnTo>
                  <a:pt x="1253765" y="4223208"/>
                </a:lnTo>
                <a:lnTo>
                  <a:pt x="1508288" y="3864989"/>
                </a:lnTo>
                <a:lnTo>
                  <a:pt x="1715678" y="3591612"/>
                </a:lnTo>
                <a:lnTo>
                  <a:pt x="1706251" y="3403076"/>
                </a:lnTo>
                <a:lnTo>
                  <a:pt x="1800519" y="3252247"/>
                </a:lnTo>
                <a:lnTo>
                  <a:pt x="2064470" y="3261674"/>
                </a:lnTo>
                <a:lnTo>
                  <a:pt x="2187018" y="3233394"/>
                </a:lnTo>
                <a:lnTo>
                  <a:pt x="2290713" y="3205113"/>
                </a:lnTo>
                <a:lnTo>
                  <a:pt x="2281286" y="3167406"/>
                </a:lnTo>
                <a:lnTo>
                  <a:pt x="2281286" y="3139126"/>
                </a:lnTo>
                <a:lnTo>
                  <a:pt x="2205872" y="3026004"/>
                </a:lnTo>
                <a:lnTo>
                  <a:pt x="2253006" y="2960016"/>
                </a:lnTo>
                <a:lnTo>
                  <a:pt x="2281286" y="2818614"/>
                </a:lnTo>
                <a:lnTo>
                  <a:pt x="2309567" y="2780907"/>
                </a:lnTo>
                <a:lnTo>
                  <a:pt x="2300140" y="2714919"/>
                </a:lnTo>
                <a:lnTo>
                  <a:pt x="2281286" y="2630078"/>
                </a:lnTo>
                <a:lnTo>
                  <a:pt x="2347274" y="2554664"/>
                </a:lnTo>
                <a:lnTo>
                  <a:pt x="2422688" y="2516957"/>
                </a:lnTo>
                <a:lnTo>
                  <a:pt x="2479249" y="2498103"/>
                </a:lnTo>
                <a:lnTo>
                  <a:pt x="2554664" y="2450969"/>
                </a:lnTo>
                <a:lnTo>
                  <a:pt x="2554664" y="2347274"/>
                </a:lnTo>
                <a:lnTo>
                  <a:pt x="2450969" y="2300140"/>
                </a:lnTo>
                <a:lnTo>
                  <a:pt x="2441542" y="2243579"/>
                </a:lnTo>
                <a:lnTo>
                  <a:pt x="2441542" y="2243579"/>
                </a:lnTo>
                <a:lnTo>
                  <a:pt x="2375554" y="2196445"/>
                </a:lnTo>
                <a:lnTo>
                  <a:pt x="2375554" y="2168165"/>
                </a:lnTo>
                <a:lnTo>
                  <a:pt x="2460396" y="2130458"/>
                </a:lnTo>
                <a:lnTo>
                  <a:pt x="2554664" y="2130458"/>
                </a:lnTo>
                <a:lnTo>
                  <a:pt x="2582944" y="2224726"/>
                </a:lnTo>
                <a:lnTo>
                  <a:pt x="2658358" y="2253006"/>
                </a:lnTo>
                <a:lnTo>
                  <a:pt x="2667785" y="2158738"/>
                </a:lnTo>
                <a:lnTo>
                  <a:pt x="2667785" y="2158738"/>
                </a:lnTo>
                <a:lnTo>
                  <a:pt x="2696066" y="2026763"/>
                </a:lnTo>
                <a:lnTo>
                  <a:pt x="2696066" y="1979629"/>
                </a:lnTo>
                <a:lnTo>
                  <a:pt x="2696066" y="1979629"/>
                </a:lnTo>
                <a:lnTo>
                  <a:pt x="2592371" y="1979629"/>
                </a:lnTo>
                <a:lnTo>
                  <a:pt x="2547548" y="1979629"/>
                </a:lnTo>
                <a:cubicBezTo>
                  <a:pt x="2546777" y="1919926"/>
                  <a:pt x="2546007" y="1860222"/>
                  <a:pt x="2545236" y="1800519"/>
                </a:cubicBezTo>
                <a:lnTo>
                  <a:pt x="2622499" y="1849963"/>
                </a:lnTo>
                <a:lnTo>
                  <a:pt x="2724346" y="1772239"/>
                </a:lnTo>
                <a:lnTo>
                  <a:pt x="2733773" y="1659117"/>
                </a:lnTo>
                <a:lnTo>
                  <a:pt x="2696066" y="1555422"/>
                </a:lnTo>
                <a:lnTo>
                  <a:pt x="2677212" y="1385740"/>
                </a:lnTo>
                <a:lnTo>
                  <a:pt x="2639505" y="1300899"/>
                </a:lnTo>
                <a:lnTo>
                  <a:pt x="2639505" y="1159497"/>
                </a:lnTo>
                <a:lnTo>
                  <a:pt x="2658358" y="1121789"/>
                </a:lnTo>
                <a:lnTo>
                  <a:pt x="2498103" y="1055802"/>
                </a:lnTo>
                <a:lnTo>
                  <a:pt x="2441542" y="1008668"/>
                </a:lnTo>
                <a:lnTo>
                  <a:pt x="2328420" y="923827"/>
                </a:lnTo>
                <a:lnTo>
                  <a:pt x="2177591" y="933253"/>
                </a:lnTo>
                <a:lnTo>
                  <a:pt x="2083323" y="980387"/>
                </a:lnTo>
                <a:lnTo>
                  <a:pt x="1857080" y="876693"/>
                </a:lnTo>
                <a:lnTo>
                  <a:pt x="1894787" y="659876"/>
                </a:lnTo>
                <a:lnTo>
                  <a:pt x="1753385" y="593888"/>
                </a:lnTo>
                <a:lnTo>
                  <a:pt x="1734532" y="518474"/>
                </a:lnTo>
                <a:lnTo>
                  <a:pt x="1677971" y="443060"/>
                </a:lnTo>
                <a:lnTo>
                  <a:pt x="1706251" y="358218"/>
                </a:lnTo>
                <a:lnTo>
                  <a:pt x="1734532" y="254524"/>
                </a:lnTo>
                <a:lnTo>
                  <a:pt x="1442301" y="75414"/>
                </a:lnTo>
                <a:lnTo>
                  <a:pt x="1376313" y="75414"/>
                </a:lnTo>
                <a:lnTo>
                  <a:pt x="1272618" y="9427"/>
                </a:lnTo>
                <a:lnTo>
                  <a:pt x="1225484" y="0"/>
                </a:lnTo>
                <a:lnTo>
                  <a:pt x="1112363" y="56561"/>
                </a:lnTo>
                <a:lnTo>
                  <a:pt x="970961" y="84841"/>
                </a:lnTo>
                <a:lnTo>
                  <a:pt x="923826" y="150829"/>
                </a:lnTo>
                <a:lnTo>
                  <a:pt x="886119" y="179109"/>
                </a:lnTo>
                <a:lnTo>
                  <a:pt x="857839" y="235670"/>
                </a:lnTo>
                <a:lnTo>
                  <a:pt x="829558" y="339365"/>
                </a:lnTo>
                <a:lnTo>
                  <a:pt x="697583" y="395926"/>
                </a:lnTo>
                <a:lnTo>
                  <a:pt x="631596" y="367645"/>
                </a:lnTo>
                <a:lnTo>
                  <a:pt x="358218" y="537328"/>
                </a:lnTo>
                <a:lnTo>
                  <a:pt x="320511" y="659876"/>
                </a:lnTo>
                <a:lnTo>
                  <a:pt x="282804" y="810705"/>
                </a:lnTo>
                <a:lnTo>
                  <a:pt x="226243" y="876693"/>
                </a:lnTo>
                <a:lnTo>
                  <a:pt x="179109" y="923827"/>
                </a:lnTo>
                <a:lnTo>
                  <a:pt x="179109" y="923827"/>
                </a:lnTo>
                <a:lnTo>
                  <a:pt x="141402" y="1027521"/>
                </a:lnTo>
                <a:lnTo>
                  <a:pt x="141402" y="1150070"/>
                </a:lnTo>
                <a:lnTo>
                  <a:pt x="94268" y="1263192"/>
                </a:lnTo>
                <a:lnTo>
                  <a:pt x="0" y="1432874"/>
                </a:lnTo>
                <a:lnTo>
                  <a:pt x="0" y="1517715"/>
                </a:lnTo>
                <a:lnTo>
                  <a:pt x="131975" y="1574276"/>
                </a:lnTo>
                <a:lnTo>
                  <a:pt x="131975" y="1677971"/>
                </a:lnTo>
                <a:lnTo>
                  <a:pt x="56561" y="1847653"/>
                </a:lnTo>
                <a:lnTo>
                  <a:pt x="103695" y="2130458"/>
                </a:lnTo>
                <a:lnTo>
                  <a:pt x="103695" y="2337847"/>
                </a:lnTo>
                <a:lnTo>
                  <a:pt x="141402" y="2696066"/>
                </a:lnTo>
                <a:lnTo>
                  <a:pt x="160255" y="2950589"/>
                </a:lnTo>
                <a:lnTo>
                  <a:pt x="169682" y="3054284"/>
                </a:lnTo>
                <a:lnTo>
                  <a:pt x="282804" y="3384222"/>
                </a:lnTo>
                <a:lnTo>
                  <a:pt x="311084" y="3591612"/>
                </a:lnTo>
                <a:lnTo>
                  <a:pt x="452486" y="3770721"/>
                </a:lnTo>
                <a:lnTo>
                  <a:pt x="461913" y="3912124"/>
                </a:lnTo>
                <a:lnTo>
                  <a:pt x="518474" y="4081806"/>
                </a:lnTo>
                <a:lnTo>
                  <a:pt x="603315" y="4232635"/>
                </a:lnTo>
                <a:lnTo>
                  <a:pt x="650449" y="4326903"/>
                </a:lnTo>
                <a:lnTo>
                  <a:pt x="829558" y="4421171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A3A2FF9-5869-E86D-4B29-DBC1BE146E3A}"/>
              </a:ext>
            </a:extLst>
          </p:cNvPr>
          <p:cNvSpPr/>
          <p:nvPr/>
        </p:nvSpPr>
        <p:spPr>
          <a:xfrm>
            <a:off x="8759374" y="2259215"/>
            <a:ext cx="567266" cy="1041400"/>
          </a:xfrm>
          <a:custGeom>
            <a:avLst/>
            <a:gdLst>
              <a:gd name="connsiteX0" fmla="*/ 0 w 1337733"/>
              <a:gd name="connsiteY0" fmla="*/ 0 h 1041400"/>
              <a:gd name="connsiteX1" fmla="*/ 186266 w 1337733"/>
              <a:gd name="connsiteY1" fmla="*/ 245534 h 1041400"/>
              <a:gd name="connsiteX2" fmla="*/ 186266 w 1337733"/>
              <a:gd name="connsiteY2" fmla="*/ 397934 h 1041400"/>
              <a:gd name="connsiteX3" fmla="*/ 160866 w 1337733"/>
              <a:gd name="connsiteY3" fmla="*/ 567267 h 1041400"/>
              <a:gd name="connsiteX4" fmla="*/ 389466 w 1337733"/>
              <a:gd name="connsiteY4" fmla="*/ 897467 h 1041400"/>
              <a:gd name="connsiteX5" fmla="*/ 567266 w 1337733"/>
              <a:gd name="connsiteY5" fmla="*/ 1041400 h 1041400"/>
              <a:gd name="connsiteX6" fmla="*/ 872066 w 1337733"/>
              <a:gd name="connsiteY6" fmla="*/ 1041400 h 1041400"/>
              <a:gd name="connsiteX7" fmla="*/ 1058333 w 1337733"/>
              <a:gd name="connsiteY7" fmla="*/ 863600 h 1041400"/>
              <a:gd name="connsiteX8" fmla="*/ 1219200 w 1337733"/>
              <a:gd name="connsiteY8" fmla="*/ 643467 h 1041400"/>
              <a:gd name="connsiteX9" fmla="*/ 1337733 w 1337733"/>
              <a:gd name="connsiteY9" fmla="*/ 575734 h 1041400"/>
              <a:gd name="connsiteX0" fmla="*/ 0 w 1219200"/>
              <a:gd name="connsiteY0" fmla="*/ 0 h 1041400"/>
              <a:gd name="connsiteX1" fmla="*/ 186266 w 1219200"/>
              <a:gd name="connsiteY1" fmla="*/ 245534 h 1041400"/>
              <a:gd name="connsiteX2" fmla="*/ 186266 w 1219200"/>
              <a:gd name="connsiteY2" fmla="*/ 397934 h 1041400"/>
              <a:gd name="connsiteX3" fmla="*/ 160866 w 1219200"/>
              <a:gd name="connsiteY3" fmla="*/ 567267 h 1041400"/>
              <a:gd name="connsiteX4" fmla="*/ 389466 w 1219200"/>
              <a:gd name="connsiteY4" fmla="*/ 897467 h 1041400"/>
              <a:gd name="connsiteX5" fmla="*/ 567266 w 1219200"/>
              <a:gd name="connsiteY5" fmla="*/ 1041400 h 1041400"/>
              <a:gd name="connsiteX6" fmla="*/ 872066 w 1219200"/>
              <a:gd name="connsiteY6" fmla="*/ 1041400 h 1041400"/>
              <a:gd name="connsiteX7" fmla="*/ 1058333 w 1219200"/>
              <a:gd name="connsiteY7" fmla="*/ 863600 h 1041400"/>
              <a:gd name="connsiteX8" fmla="*/ 1219200 w 1219200"/>
              <a:gd name="connsiteY8" fmla="*/ 643467 h 1041400"/>
              <a:gd name="connsiteX0" fmla="*/ 0 w 1058333"/>
              <a:gd name="connsiteY0" fmla="*/ 0 h 1041400"/>
              <a:gd name="connsiteX1" fmla="*/ 186266 w 1058333"/>
              <a:gd name="connsiteY1" fmla="*/ 245534 h 1041400"/>
              <a:gd name="connsiteX2" fmla="*/ 186266 w 1058333"/>
              <a:gd name="connsiteY2" fmla="*/ 397934 h 1041400"/>
              <a:gd name="connsiteX3" fmla="*/ 160866 w 1058333"/>
              <a:gd name="connsiteY3" fmla="*/ 567267 h 1041400"/>
              <a:gd name="connsiteX4" fmla="*/ 389466 w 1058333"/>
              <a:gd name="connsiteY4" fmla="*/ 897467 h 1041400"/>
              <a:gd name="connsiteX5" fmla="*/ 567266 w 1058333"/>
              <a:gd name="connsiteY5" fmla="*/ 1041400 h 1041400"/>
              <a:gd name="connsiteX6" fmla="*/ 872066 w 1058333"/>
              <a:gd name="connsiteY6" fmla="*/ 1041400 h 1041400"/>
              <a:gd name="connsiteX7" fmla="*/ 1058333 w 1058333"/>
              <a:gd name="connsiteY7" fmla="*/ 863600 h 1041400"/>
              <a:gd name="connsiteX0" fmla="*/ 0 w 872066"/>
              <a:gd name="connsiteY0" fmla="*/ 0 h 1041400"/>
              <a:gd name="connsiteX1" fmla="*/ 186266 w 872066"/>
              <a:gd name="connsiteY1" fmla="*/ 245534 h 1041400"/>
              <a:gd name="connsiteX2" fmla="*/ 186266 w 872066"/>
              <a:gd name="connsiteY2" fmla="*/ 397934 h 1041400"/>
              <a:gd name="connsiteX3" fmla="*/ 160866 w 872066"/>
              <a:gd name="connsiteY3" fmla="*/ 567267 h 1041400"/>
              <a:gd name="connsiteX4" fmla="*/ 389466 w 872066"/>
              <a:gd name="connsiteY4" fmla="*/ 897467 h 1041400"/>
              <a:gd name="connsiteX5" fmla="*/ 567266 w 872066"/>
              <a:gd name="connsiteY5" fmla="*/ 1041400 h 1041400"/>
              <a:gd name="connsiteX6" fmla="*/ 872066 w 872066"/>
              <a:gd name="connsiteY6" fmla="*/ 1041400 h 1041400"/>
              <a:gd name="connsiteX0" fmla="*/ 0 w 567266"/>
              <a:gd name="connsiteY0" fmla="*/ 0 h 1041400"/>
              <a:gd name="connsiteX1" fmla="*/ 186266 w 567266"/>
              <a:gd name="connsiteY1" fmla="*/ 245534 h 1041400"/>
              <a:gd name="connsiteX2" fmla="*/ 186266 w 567266"/>
              <a:gd name="connsiteY2" fmla="*/ 397934 h 1041400"/>
              <a:gd name="connsiteX3" fmla="*/ 160866 w 567266"/>
              <a:gd name="connsiteY3" fmla="*/ 567267 h 1041400"/>
              <a:gd name="connsiteX4" fmla="*/ 389466 w 567266"/>
              <a:gd name="connsiteY4" fmla="*/ 897467 h 1041400"/>
              <a:gd name="connsiteX5" fmla="*/ 567266 w 567266"/>
              <a:gd name="connsiteY5" fmla="*/ 1041400 h 104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266" h="1041400">
                <a:moveTo>
                  <a:pt x="0" y="0"/>
                </a:moveTo>
                <a:lnTo>
                  <a:pt x="186266" y="245534"/>
                </a:lnTo>
                <a:lnTo>
                  <a:pt x="186266" y="397934"/>
                </a:lnTo>
                <a:lnTo>
                  <a:pt x="160866" y="567267"/>
                </a:lnTo>
                <a:lnTo>
                  <a:pt x="389466" y="897467"/>
                </a:lnTo>
                <a:lnTo>
                  <a:pt x="567266" y="1041400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F2C7E8F-E49B-9CB4-3314-831EAC9A2FE4}"/>
              </a:ext>
            </a:extLst>
          </p:cNvPr>
          <p:cNvSpPr/>
          <p:nvPr/>
        </p:nvSpPr>
        <p:spPr>
          <a:xfrm>
            <a:off x="8285241" y="3285067"/>
            <a:ext cx="1066800" cy="1701800"/>
          </a:xfrm>
          <a:custGeom>
            <a:avLst/>
            <a:gdLst>
              <a:gd name="connsiteX0" fmla="*/ 1066800 w 1066800"/>
              <a:gd name="connsiteY0" fmla="*/ 0 h 1701800"/>
              <a:gd name="connsiteX1" fmla="*/ 1066800 w 1066800"/>
              <a:gd name="connsiteY1" fmla="*/ 203200 h 1701800"/>
              <a:gd name="connsiteX2" fmla="*/ 1016000 w 1066800"/>
              <a:gd name="connsiteY2" fmla="*/ 414866 h 1701800"/>
              <a:gd name="connsiteX3" fmla="*/ 863600 w 1066800"/>
              <a:gd name="connsiteY3" fmla="*/ 457200 h 1701800"/>
              <a:gd name="connsiteX4" fmla="*/ 609600 w 1066800"/>
              <a:gd name="connsiteY4" fmla="*/ 355600 h 1701800"/>
              <a:gd name="connsiteX5" fmla="*/ 431800 w 1066800"/>
              <a:gd name="connsiteY5" fmla="*/ 330200 h 1701800"/>
              <a:gd name="connsiteX6" fmla="*/ 338666 w 1066800"/>
              <a:gd name="connsiteY6" fmla="*/ 499533 h 1701800"/>
              <a:gd name="connsiteX7" fmla="*/ 304800 w 1066800"/>
              <a:gd name="connsiteY7" fmla="*/ 897466 h 1701800"/>
              <a:gd name="connsiteX8" fmla="*/ 254000 w 1066800"/>
              <a:gd name="connsiteY8" fmla="*/ 1329266 h 1701800"/>
              <a:gd name="connsiteX9" fmla="*/ 177800 w 1066800"/>
              <a:gd name="connsiteY9" fmla="*/ 1557866 h 1701800"/>
              <a:gd name="connsiteX10" fmla="*/ 0 w 1066800"/>
              <a:gd name="connsiteY10" fmla="*/ 1701800 h 170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6800" h="1701800">
                <a:moveTo>
                  <a:pt x="1066800" y="0"/>
                </a:moveTo>
                <a:lnTo>
                  <a:pt x="1066800" y="203200"/>
                </a:lnTo>
                <a:lnTo>
                  <a:pt x="1016000" y="414866"/>
                </a:lnTo>
                <a:lnTo>
                  <a:pt x="863600" y="457200"/>
                </a:lnTo>
                <a:lnTo>
                  <a:pt x="609600" y="355600"/>
                </a:lnTo>
                <a:lnTo>
                  <a:pt x="431800" y="330200"/>
                </a:lnTo>
                <a:lnTo>
                  <a:pt x="338666" y="499533"/>
                </a:lnTo>
                <a:lnTo>
                  <a:pt x="304800" y="897466"/>
                </a:lnTo>
                <a:lnTo>
                  <a:pt x="254000" y="1329266"/>
                </a:lnTo>
                <a:lnTo>
                  <a:pt x="177800" y="1557866"/>
                </a:lnTo>
                <a:lnTo>
                  <a:pt x="0" y="1701800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2BBC04E-3801-5A9D-9ACE-9242F255E086}"/>
              </a:ext>
            </a:extLst>
          </p:cNvPr>
          <p:cNvSpPr/>
          <p:nvPr/>
        </p:nvSpPr>
        <p:spPr>
          <a:xfrm>
            <a:off x="9191174" y="3715482"/>
            <a:ext cx="1312333" cy="1397000"/>
          </a:xfrm>
          <a:custGeom>
            <a:avLst/>
            <a:gdLst>
              <a:gd name="connsiteX0" fmla="*/ 1312333 w 1312333"/>
              <a:gd name="connsiteY0" fmla="*/ 313267 h 1397000"/>
              <a:gd name="connsiteX1" fmla="*/ 1244600 w 1312333"/>
              <a:gd name="connsiteY1" fmla="*/ 93133 h 1397000"/>
              <a:gd name="connsiteX2" fmla="*/ 812800 w 1312333"/>
              <a:gd name="connsiteY2" fmla="*/ 0 h 1397000"/>
              <a:gd name="connsiteX3" fmla="*/ 618067 w 1312333"/>
              <a:gd name="connsiteY3" fmla="*/ 59267 h 1397000"/>
              <a:gd name="connsiteX4" fmla="*/ 465667 w 1312333"/>
              <a:gd name="connsiteY4" fmla="*/ 364067 h 1397000"/>
              <a:gd name="connsiteX5" fmla="*/ 448733 w 1312333"/>
              <a:gd name="connsiteY5" fmla="*/ 584200 h 1397000"/>
              <a:gd name="connsiteX6" fmla="*/ 220133 w 1312333"/>
              <a:gd name="connsiteY6" fmla="*/ 855133 h 1397000"/>
              <a:gd name="connsiteX7" fmla="*/ 0 w 1312333"/>
              <a:gd name="connsiteY7" fmla="*/ 1092200 h 1397000"/>
              <a:gd name="connsiteX8" fmla="*/ 76200 w 1312333"/>
              <a:gd name="connsiteY8" fmla="*/ 1312333 h 1397000"/>
              <a:gd name="connsiteX9" fmla="*/ 558800 w 1312333"/>
              <a:gd name="connsiteY9" fmla="*/ 1286933 h 1397000"/>
              <a:gd name="connsiteX10" fmla="*/ 711200 w 1312333"/>
              <a:gd name="connsiteY10" fmla="*/ 1397000 h 139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12333" h="1397000">
                <a:moveTo>
                  <a:pt x="1312333" y="313267"/>
                </a:moveTo>
                <a:lnTo>
                  <a:pt x="1244600" y="93133"/>
                </a:lnTo>
                <a:lnTo>
                  <a:pt x="812800" y="0"/>
                </a:lnTo>
                <a:lnTo>
                  <a:pt x="618067" y="59267"/>
                </a:lnTo>
                <a:lnTo>
                  <a:pt x="465667" y="364067"/>
                </a:lnTo>
                <a:lnTo>
                  <a:pt x="448733" y="584200"/>
                </a:lnTo>
                <a:lnTo>
                  <a:pt x="220133" y="855133"/>
                </a:lnTo>
                <a:lnTo>
                  <a:pt x="0" y="1092200"/>
                </a:lnTo>
                <a:lnTo>
                  <a:pt x="76200" y="1312333"/>
                </a:lnTo>
                <a:lnTo>
                  <a:pt x="558800" y="1286933"/>
                </a:lnTo>
                <a:lnTo>
                  <a:pt x="711200" y="1397000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5" name="Group 1044">
            <a:extLst>
              <a:ext uri="{FF2B5EF4-FFF2-40B4-BE49-F238E27FC236}">
                <a16:creationId xmlns:a16="http://schemas.microsoft.com/office/drawing/2014/main" id="{DD713247-7445-58C5-8B30-DFF405968392}"/>
              </a:ext>
            </a:extLst>
          </p:cNvPr>
          <p:cNvGrpSpPr/>
          <p:nvPr/>
        </p:nvGrpSpPr>
        <p:grpSpPr>
          <a:xfrm>
            <a:off x="8238861" y="2009631"/>
            <a:ext cx="2431294" cy="4132205"/>
            <a:chOff x="8238861" y="2009631"/>
            <a:chExt cx="2431294" cy="4132205"/>
          </a:xfrm>
        </p:grpSpPr>
        <p:sp>
          <p:nvSpPr>
            <p:cNvPr id="3" name="Star: 5 Points 2">
              <a:extLst>
                <a:ext uri="{FF2B5EF4-FFF2-40B4-BE49-F238E27FC236}">
                  <a16:creationId xmlns:a16="http://schemas.microsoft.com/office/drawing/2014/main" id="{38E98D70-41BE-19AE-FE0D-3FF2A8B0E438}"/>
                </a:ext>
              </a:extLst>
            </p:cNvPr>
            <p:cNvSpPr/>
            <p:nvPr/>
          </p:nvSpPr>
          <p:spPr>
            <a:xfrm>
              <a:off x="9249568" y="2009631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Star: 5 Points 5">
              <a:extLst>
                <a:ext uri="{FF2B5EF4-FFF2-40B4-BE49-F238E27FC236}">
                  <a16:creationId xmlns:a16="http://schemas.microsoft.com/office/drawing/2014/main" id="{5F8F4E54-CEFB-20FA-18DD-3B13ADEBB9B9}"/>
                </a:ext>
              </a:extLst>
            </p:cNvPr>
            <p:cNvSpPr/>
            <p:nvPr/>
          </p:nvSpPr>
          <p:spPr>
            <a:xfrm>
              <a:off x="9054991" y="2266975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Star: 5 Points 13">
              <a:extLst>
                <a:ext uri="{FF2B5EF4-FFF2-40B4-BE49-F238E27FC236}">
                  <a16:creationId xmlns:a16="http://schemas.microsoft.com/office/drawing/2014/main" id="{8555B5F9-54E1-EAA8-F9A1-67341DF2A327}"/>
                </a:ext>
              </a:extLst>
            </p:cNvPr>
            <p:cNvSpPr/>
            <p:nvPr/>
          </p:nvSpPr>
          <p:spPr>
            <a:xfrm>
              <a:off x="9334113" y="3010672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Star: 5 Points 14">
              <a:extLst>
                <a:ext uri="{FF2B5EF4-FFF2-40B4-BE49-F238E27FC236}">
                  <a16:creationId xmlns:a16="http://schemas.microsoft.com/office/drawing/2014/main" id="{592580D9-03EA-9D35-E737-73663957C891}"/>
                </a:ext>
              </a:extLst>
            </p:cNvPr>
            <p:cNvSpPr/>
            <p:nvPr/>
          </p:nvSpPr>
          <p:spPr>
            <a:xfrm>
              <a:off x="9334673" y="2433052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Star: 5 Points 15">
              <a:extLst>
                <a:ext uri="{FF2B5EF4-FFF2-40B4-BE49-F238E27FC236}">
                  <a16:creationId xmlns:a16="http://schemas.microsoft.com/office/drawing/2014/main" id="{E073D233-F678-5D24-552D-B3614907FEC2}"/>
                </a:ext>
              </a:extLst>
            </p:cNvPr>
            <p:cNvSpPr/>
            <p:nvPr/>
          </p:nvSpPr>
          <p:spPr>
            <a:xfrm>
              <a:off x="9614217" y="2559541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tar: 5 Points 16">
              <a:extLst>
                <a:ext uri="{FF2B5EF4-FFF2-40B4-BE49-F238E27FC236}">
                  <a16:creationId xmlns:a16="http://schemas.microsoft.com/office/drawing/2014/main" id="{2593C51B-6E9C-B113-A4A3-65B57AEEC613}"/>
                </a:ext>
              </a:extLst>
            </p:cNvPr>
            <p:cNvSpPr/>
            <p:nvPr/>
          </p:nvSpPr>
          <p:spPr>
            <a:xfrm>
              <a:off x="9488152" y="2188618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Star: 5 Points 17">
              <a:extLst>
                <a:ext uri="{FF2B5EF4-FFF2-40B4-BE49-F238E27FC236}">
                  <a16:creationId xmlns:a16="http://schemas.microsoft.com/office/drawing/2014/main" id="{74C6101A-79BA-80E0-23A0-721EA85BD833}"/>
                </a:ext>
              </a:extLst>
            </p:cNvPr>
            <p:cNvSpPr/>
            <p:nvPr/>
          </p:nvSpPr>
          <p:spPr>
            <a:xfrm>
              <a:off x="9111537" y="2621392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Star: 5 Points 18">
              <a:extLst>
                <a:ext uri="{FF2B5EF4-FFF2-40B4-BE49-F238E27FC236}">
                  <a16:creationId xmlns:a16="http://schemas.microsoft.com/office/drawing/2014/main" id="{611A96C3-E68E-4304-FE1C-2E8819262C90}"/>
                </a:ext>
              </a:extLst>
            </p:cNvPr>
            <p:cNvSpPr/>
            <p:nvPr/>
          </p:nvSpPr>
          <p:spPr>
            <a:xfrm>
              <a:off x="8532843" y="2501474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Star: 5 Points 19">
              <a:extLst>
                <a:ext uri="{FF2B5EF4-FFF2-40B4-BE49-F238E27FC236}">
                  <a16:creationId xmlns:a16="http://schemas.microsoft.com/office/drawing/2014/main" id="{CFEE6213-43EA-ECEE-DC06-A966F067FC74}"/>
                </a:ext>
              </a:extLst>
            </p:cNvPr>
            <p:cNvSpPr/>
            <p:nvPr/>
          </p:nvSpPr>
          <p:spPr>
            <a:xfrm>
              <a:off x="8414776" y="2828196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Star: 5 Points 20">
              <a:extLst>
                <a:ext uri="{FF2B5EF4-FFF2-40B4-BE49-F238E27FC236}">
                  <a16:creationId xmlns:a16="http://schemas.microsoft.com/office/drawing/2014/main" id="{F0A7E0BC-B573-9372-DC16-FF3053B268FF}"/>
                </a:ext>
              </a:extLst>
            </p:cNvPr>
            <p:cNvSpPr/>
            <p:nvPr/>
          </p:nvSpPr>
          <p:spPr>
            <a:xfrm>
              <a:off x="8617618" y="3437041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Star: 5 Points 21">
              <a:extLst>
                <a:ext uri="{FF2B5EF4-FFF2-40B4-BE49-F238E27FC236}">
                  <a16:creationId xmlns:a16="http://schemas.microsoft.com/office/drawing/2014/main" id="{5A5DE6BA-488C-9F8A-6D50-41F988FEBC2C}"/>
                </a:ext>
              </a:extLst>
            </p:cNvPr>
            <p:cNvSpPr/>
            <p:nvPr/>
          </p:nvSpPr>
          <p:spPr>
            <a:xfrm>
              <a:off x="8585873" y="3116508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Star: 5 Points 22">
              <a:extLst>
                <a:ext uri="{FF2B5EF4-FFF2-40B4-BE49-F238E27FC236}">
                  <a16:creationId xmlns:a16="http://schemas.microsoft.com/office/drawing/2014/main" id="{DE0FF64C-3F9D-6991-A681-FEDEE10FA225}"/>
                </a:ext>
              </a:extLst>
            </p:cNvPr>
            <p:cNvSpPr/>
            <p:nvPr/>
          </p:nvSpPr>
          <p:spPr>
            <a:xfrm>
              <a:off x="8959993" y="3130590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Star: 5 Points 23">
              <a:extLst>
                <a:ext uri="{FF2B5EF4-FFF2-40B4-BE49-F238E27FC236}">
                  <a16:creationId xmlns:a16="http://schemas.microsoft.com/office/drawing/2014/main" id="{45FA0BBC-2A89-78D4-2936-E829F7381721}"/>
                </a:ext>
              </a:extLst>
            </p:cNvPr>
            <p:cNvSpPr/>
            <p:nvPr/>
          </p:nvSpPr>
          <p:spPr>
            <a:xfrm>
              <a:off x="8728155" y="2791685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Star: 5 Points 24">
              <a:extLst>
                <a:ext uri="{FF2B5EF4-FFF2-40B4-BE49-F238E27FC236}">
                  <a16:creationId xmlns:a16="http://schemas.microsoft.com/office/drawing/2014/main" id="{506CF4FD-35D2-77D2-2B02-38B679465C22}"/>
                </a:ext>
              </a:extLst>
            </p:cNvPr>
            <p:cNvSpPr/>
            <p:nvPr/>
          </p:nvSpPr>
          <p:spPr>
            <a:xfrm>
              <a:off x="8238861" y="3137447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Star: 5 Points 25">
              <a:extLst>
                <a:ext uri="{FF2B5EF4-FFF2-40B4-BE49-F238E27FC236}">
                  <a16:creationId xmlns:a16="http://schemas.microsoft.com/office/drawing/2014/main" id="{5A2890C8-4189-1CE8-904C-9AD8229CFEB5}"/>
                </a:ext>
              </a:extLst>
            </p:cNvPr>
            <p:cNvSpPr/>
            <p:nvPr/>
          </p:nvSpPr>
          <p:spPr>
            <a:xfrm>
              <a:off x="8363148" y="3402404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Star: 5 Points 26">
              <a:extLst>
                <a:ext uri="{FF2B5EF4-FFF2-40B4-BE49-F238E27FC236}">
                  <a16:creationId xmlns:a16="http://schemas.microsoft.com/office/drawing/2014/main" id="{1A384245-1683-0530-8E62-10926CBDED98}"/>
                </a:ext>
              </a:extLst>
            </p:cNvPr>
            <p:cNvSpPr/>
            <p:nvPr/>
          </p:nvSpPr>
          <p:spPr>
            <a:xfrm>
              <a:off x="8306156" y="3700781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Star: 5 Points 27">
              <a:extLst>
                <a:ext uri="{FF2B5EF4-FFF2-40B4-BE49-F238E27FC236}">
                  <a16:creationId xmlns:a16="http://schemas.microsoft.com/office/drawing/2014/main" id="{FBC25246-D8F4-D2F3-18A7-057C7CC967AE}"/>
                </a:ext>
              </a:extLst>
            </p:cNvPr>
            <p:cNvSpPr/>
            <p:nvPr/>
          </p:nvSpPr>
          <p:spPr>
            <a:xfrm>
              <a:off x="8313626" y="4595453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Star: 5 Points 28">
              <a:extLst>
                <a:ext uri="{FF2B5EF4-FFF2-40B4-BE49-F238E27FC236}">
                  <a16:creationId xmlns:a16="http://schemas.microsoft.com/office/drawing/2014/main" id="{01F36120-EB39-F9A6-82FB-44CFEB17EAEE}"/>
                </a:ext>
              </a:extLst>
            </p:cNvPr>
            <p:cNvSpPr/>
            <p:nvPr/>
          </p:nvSpPr>
          <p:spPr>
            <a:xfrm>
              <a:off x="8857024" y="4358443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Star: 5 Points 29">
              <a:extLst>
                <a:ext uri="{FF2B5EF4-FFF2-40B4-BE49-F238E27FC236}">
                  <a16:creationId xmlns:a16="http://schemas.microsoft.com/office/drawing/2014/main" id="{26E4A0B6-591A-3F0D-C57A-DF3DCB45E113}"/>
                </a:ext>
              </a:extLst>
            </p:cNvPr>
            <p:cNvSpPr/>
            <p:nvPr/>
          </p:nvSpPr>
          <p:spPr>
            <a:xfrm>
              <a:off x="8737108" y="4041111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Star: 5 Points 30">
              <a:extLst>
                <a:ext uri="{FF2B5EF4-FFF2-40B4-BE49-F238E27FC236}">
                  <a16:creationId xmlns:a16="http://schemas.microsoft.com/office/drawing/2014/main" id="{F69B745F-E952-D4FD-24CD-A4BFBA71522E}"/>
                </a:ext>
              </a:extLst>
            </p:cNvPr>
            <p:cNvSpPr/>
            <p:nvPr/>
          </p:nvSpPr>
          <p:spPr>
            <a:xfrm>
              <a:off x="8286994" y="4262774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Star: 5 Points 31">
              <a:extLst>
                <a:ext uri="{FF2B5EF4-FFF2-40B4-BE49-F238E27FC236}">
                  <a16:creationId xmlns:a16="http://schemas.microsoft.com/office/drawing/2014/main" id="{97AF69C7-37F8-D82F-4108-83C8AC1C9A13}"/>
                </a:ext>
              </a:extLst>
            </p:cNvPr>
            <p:cNvSpPr/>
            <p:nvPr/>
          </p:nvSpPr>
          <p:spPr>
            <a:xfrm>
              <a:off x="8251483" y="3978710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Star: 5 Points 32">
              <a:extLst>
                <a:ext uri="{FF2B5EF4-FFF2-40B4-BE49-F238E27FC236}">
                  <a16:creationId xmlns:a16="http://schemas.microsoft.com/office/drawing/2014/main" id="{FB937991-2773-DFD8-F729-22E9CDD31057}"/>
                </a:ext>
              </a:extLst>
            </p:cNvPr>
            <p:cNvSpPr/>
            <p:nvPr/>
          </p:nvSpPr>
          <p:spPr>
            <a:xfrm>
              <a:off x="10201903" y="2866964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Star: 5 Points 33">
              <a:extLst>
                <a:ext uri="{FF2B5EF4-FFF2-40B4-BE49-F238E27FC236}">
                  <a16:creationId xmlns:a16="http://schemas.microsoft.com/office/drawing/2014/main" id="{665C11C0-1BE1-34EA-7EE2-58AFA8D20FA2}"/>
                </a:ext>
              </a:extLst>
            </p:cNvPr>
            <p:cNvSpPr/>
            <p:nvPr/>
          </p:nvSpPr>
          <p:spPr>
            <a:xfrm>
              <a:off x="10083836" y="3193686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Star: 5 Points 34">
              <a:extLst>
                <a:ext uri="{FF2B5EF4-FFF2-40B4-BE49-F238E27FC236}">
                  <a16:creationId xmlns:a16="http://schemas.microsoft.com/office/drawing/2014/main" id="{5DFE5F84-40E3-3668-F97F-BC682BDD4EDA}"/>
                </a:ext>
              </a:extLst>
            </p:cNvPr>
            <p:cNvSpPr/>
            <p:nvPr/>
          </p:nvSpPr>
          <p:spPr>
            <a:xfrm>
              <a:off x="10330258" y="4142856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Star: 5 Points 35">
              <a:extLst>
                <a:ext uri="{FF2B5EF4-FFF2-40B4-BE49-F238E27FC236}">
                  <a16:creationId xmlns:a16="http://schemas.microsoft.com/office/drawing/2014/main" id="{CB4A4665-BE11-5025-221C-87D21B3497C5}"/>
                </a:ext>
              </a:extLst>
            </p:cNvPr>
            <p:cNvSpPr/>
            <p:nvPr/>
          </p:nvSpPr>
          <p:spPr>
            <a:xfrm>
              <a:off x="10342542" y="3496080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Star: 5 Points 36">
              <a:extLst>
                <a:ext uri="{FF2B5EF4-FFF2-40B4-BE49-F238E27FC236}">
                  <a16:creationId xmlns:a16="http://schemas.microsoft.com/office/drawing/2014/main" id="{1A612BD4-8EC5-16E8-0AEC-133D5220E51C}"/>
                </a:ext>
              </a:extLst>
            </p:cNvPr>
            <p:cNvSpPr/>
            <p:nvPr/>
          </p:nvSpPr>
          <p:spPr>
            <a:xfrm>
              <a:off x="10545868" y="3365483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Star: 5 Points 37">
              <a:extLst>
                <a:ext uri="{FF2B5EF4-FFF2-40B4-BE49-F238E27FC236}">
                  <a16:creationId xmlns:a16="http://schemas.microsoft.com/office/drawing/2014/main" id="{E87BDCE3-58B0-F173-66E8-FE48B0433235}"/>
                </a:ext>
              </a:extLst>
            </p:cNvPr>
            <p:cNvSpPr/>
            <p:nvPr/>
          </p:nvSpPr>
          <p:spPr>
            <a:xfrm>
              <a:off x="10397215" y="3157175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Star: 5 Points 38">
              <a:extLst>
                <a:ext uri="{FF2B5EF4-FFF2-40B4-BE49-F238E27FC236}">
                  <a16:creationId xmlns:a16="http://schemas.microsoft.com/office/drawing/2014/main" id="{595134E9-CD27-7E4E-409F-0A7ADEF849CA}"/>
                </a:ext>
              </a:extLst>
            </p:cNvPr>
            <p:cNvSpPr/>
            <p:nvPr/>
          </p:nvSpPr>
          <p:spPr>
            <a:xfrm>
              <a:off x="10090238" y="3443270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Star: 5 Points 46">
              <a:extLst>
                <a:ext uri="{FF2B5EF4-FFF2-40B4-BE49-F238E27FC236}">
                  <a16:creationId xmlns:a16="http://schemas.microsoft.com/office/drawing/2014/main" id="{41684B6A-7CA6-E476-722A-E2802E48317C}"/>
                </a:ext>
              </a:extLst>
            </p:cNvPr>
            <p:cNvSpPr/>
            <p:nvPr/>
          </p:nvSpPr>
          <p:spPr>
            <a:xfrm>
              <a:off x="9794785" y="3209013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Star: 5 Points 47">
              <a:extLst>
                <a:ext uri="{FF2B5EF4-FFF2-40B4-BE49-F238E27FC236}">
                  <a16:creationId xmlns:a16="http://schemas.microsoft.com/office/drawing/2014/main" id="{630461AF-78A0-BDB5-D4DF-6E25AB93D894}"/>
                </a:ext>
              </a:extLst>
            </p:cNvPr>
            <p:cNvSpPr/>
            <p:nvPr/>
          </p:nvSpPr>
          <p:spPr>
            <a:xfrm>
              <a:off x="9654412" y="2863178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Star: 5 Points 48">
              <a:extLst>
                <a:ext uri="{FF2B5EF4-FFF2-40B4-BE49-F238E27FC236}">
                  <a16:creationId xmlns:a16="http://schemas.microsoft.com/office/drawing/2014/main" id="{E54E46B4-9C4B-71B8-E93C-6B5067EE4C23}"/>
                </a:ext>
              </a:extLst>
            </p:cNvPr>
            <p:cNvSpPr/>
            <p:nvPr/>
          </p:nvSpPr>
          <p:spPr>
            <a:xfrm>
              <a:off x="10131934" y="4369048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Star: 5 Points 49">
              <a:extLst>
                <a:ext uri="{FF2B5EF4-FFF2-40B4-BE49-F238E27FC236}">
                  <a16:creationId xmlns:a16="http://schemas.microsoft.com/office/drawing/2014/main" id="{A179097E-DDFC-243F-563B-2AAC13A4AC91}"/>
                </a:ext>
              </a:extLst>
            </p:cNvPr>
            <p:cNvSpPr/>
            <p:nvPr/>
          </p:nvSpPr>
          <p:spPr>
            <a:xfrm>
              <a:off x="9906613" y="3829350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Star: 5 Points 50">
              <a:extLst>
                <a:ext uri="{FF2B5EF4-FFF2-40B4-BE49-F238E27FC236}">
                  <a16:creationId xmlns:a16="http://schemas.microsoft.com/office/drawing/2014/main" id="{4E9ECB63-AFB9-6FBC-C204-6349102DB688}"/>
                </a:ext>
              </a:extLst>
            </p:cNvPr>
            <p:cNvSpPr/>
            <p:nvPr/>
          </p:nvSpPr>
          <p:spPr>
            <a:xfrm>
              <a:off x="10213589" y="3847252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Star: 5 Points 51">
              <a:extLst>
                <a:ext uri="{FF2B5EF4-FFF2-40B4-BE49-F238E27FC236}">
                  <a16:creationId xmlns:a16="http://schemas.microsoft.com/office/drawing/2014/main" id="{47FC3FA3-285B-AAAB-7C9D-CF70E04DFBA0}"/>
                </a:ext>
              </a:extLst>
            </p:cNvPr>
            <p:cNvSpPr/>
            <p:nvPr/>
          </p:nvSpPr>
          <p:spPr>
            <a:xfrm>
              <a:off x="9865270" y="3488767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Star: 5 Points 52">
              <a:extLst>
                <a:ext uri="{FF2B5EF4-FFF2-40B4-BE49-F238E27FC236}">
                  <a16:creationId xmlns:a16="http://schemas.microsoft.com/office/drawing/2014/main" id="{CA979A62-E9B6-EBE0-0B27-4E7ED30AE0F3}"/>
                </a:ext>
              </a:extLst>
            </p:cNvPr>
            <p:cNvSpPr/>
            <p:nvPr/>
          </p:nvSpPr>
          <p:spPr>
            <a:xfrm>
              <a:off x="9514264" y="3709432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Star: 5 Points 53">
              <a:extLst>
                <a:ext uri="{FF2B5EF4-FFF2-40B4-BE49-F238E27FC236}">
                  <a16:creationId xmlns:a16="http://schemas.microsoft.com/office/drawing/2014/main" id="{20E500D1-C787-D6CD-075E-EB8C2805FEAA}"/>
                </a:ext>
              </a:extLst>
            </p:cNvPr>
            <p:cNvSpPr/>
            <p:nvPr/>
          </p:nvSpPr>
          <p:spPr>
            <a:xfrm>
              <a:off x="9037958" y="3421378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Star: 5 Points 54">
              <a:extLst>
                <a:ext uri="{FF2B5EF4-FFF2-40B4-BE49-F238E27FC236}">
                  <a16:creationId xmlns:a16="http://schemas.microsoft.com/office/drawing/2014/main" id="{223E0255-A095-3BE1-824A-2469EE7FB93C}"/>
                </a:ext>
              </a:extLst>
            </p:cNvPr>
            <p:cNvSpPr/>
            <p:nvPr/>
          </p:nvSpPr>
          <p:spPr>
            <a:xfrm>
              <a:off x="8869442" y="3783243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Star: 5 Points 55">
              <a:extLst>
                <a:ext uri="{FF2B5EF4-FFF2-40B4-BE49-F238E27FC236}">
                  <a16:creationId xmlns:a16="http://schemas.microsoft.com/office/drawing/2014/main" id="{BB805D2D-34A0-BC63-E573-C6774E4F32D8}"/>
                </a:ext>
              </a:extLst>
            </p:cNvPr>
            <p:cNvSpPr/>
            <p:nvPr/>
          </p:nvSpPr>
          <p:spPr>
            <a:xfrm>
              <a:off x="9152877" y="4311729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Star: 5 Points 56">
              <a:extLst>
                <a:ext uri="{FF2B5EF4-FFF2-40B4-BE49-F238E27FC236}">
                  <a16:creationId xmlns:a16="http://schemas.microsoft.com/office/drawing/2014/main" id="{E87123B0-F662-42CA-A971-910E4091784C}"/>
                </a:ext>
              </a:extLst>
            </p:cNvPr>
            <p:cNvSpPr/>
            <p:nvPr/>
          </p:nvSpPr>
          <p:spPr>
            <a:xfrm>
              <a:off x="9347576" y="4049379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Star: 5 Points 57">
              <a:extLst>
                <a:ext uri="{FF2B5EF4-FFF2-40B4-BE49-F238E27FC236}">
                  <a16:creationId xmlns:a16="http://schemas.microsoft.com/office/drawing/2014/main" id="{89640673-1F4A-C8EC-FD20-F362B3DF3D6C}"/>
                </a:ext>
              </a:extLst>
            </p:cNvPr>
            <p:cNvSpPr/>
            <p:nvPr/>
          </p:nvSpPr>
          <p:spPr>
            <a:xfrm>
              <a:off x="9919072" y="4130672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Star: 5 Points 58">
              <a:extLst>
                <a:ext uri="{FF2B5EF4-FFF2-40B4-BE49-F238E27FC236}">
                  <a16:creationId xmlns:a16="http://schemas.microsoft.com/office/drawing/2014/main" id="{EEB7F888-4CA0-4FD7-37F1-4705744E4BBC}"/>
                </a:ext>
              </a:extLst>
            </p:cNvPr>
            <p:cNvSpPr/>
            <p:nvPr/>
          </p:nvSpPr>
          <p:spPr>
            <a:xfrm>
              <a:off x="9298355" y="3756765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Star: 5 Points 59">
              <a:extLst>
                <a:ext uri="{FF2B5EF4-FFF2-40B4-BE49-F238E27FC236}">
                  <a16:creationId xmlns:a16="http://schemas.microsoft.com/office/drawing/2014/main" id="{0B063552-A0FC-4779-320C-1FA9D572EA30}"/>
                </a:ext>
              </a:extLst>
            </p:cNvPr>
            <p:cNvSpPr/>
            <p:nvPr/>
          </p:nvSpPr>
          <p:spPr>
            <a:xfrm>
              <a:off x="9086151" y="4041205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Star: 5 Points 60">
              <a:extLst>
                <a:ext uri="{FF2B5EF4-FFF2-40B4-BE49-F238E27FC236}">
                  <a16:creationId xmlns:a16="http://schemas.microsoft.com/office/drawing/2014/main" id="{7755C40D-9EF6-9E36-D015-FFC8EF25E9FE}"/>
                </a:ext>
              </a:extLst>
            </p:cNvPr>
            <p:cNvSpPr/>
            <p:nvPr/>
          </p:nvSpPr>
          <p:spPr>
            <a:xfrm>
              <a:off x="8662942" y="4586628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Star: 5 Points 61">
              <a:extLst>
                <a:ext uri="{FF2B5EF4-FFF2-40B4-BE49-F238E27FC236}">
                  <a16:creationId xmlns:a16="http://schemas.microsoft.com/office/drawing/2014/main" id="{ACE842B0-4AC6-D41D-3373-2A394EEADD07}"/>
                </a:ext>
              </a:extLst>
            </p:cNvPr>
            <p:cNvSpPr/>
            <p:nvPr/>
          </p:nvSpPr>
          <p:spPr>
            <a:xfrm>
              <a:off x="8554730" y="4954561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Star: 5 Points 62">
              <a:extLst>
                <a:ext uri="{FF2B5EF4-FFF2-40B4-BE49-F238E27FC236}">
                  <a16:creationId xmlns:a16="http://schemas.microsoft.com/office/drawing/2014/main" id="{C9556E36-0B27-3AAD-07BC-ABE6410EB449}"/>
                </a:ext>
              </a:extLst>
            </p:cNvPr>
            <p:cNvSpPr/>
            <p:nvPr/>
          </p:nvSpPr>
          <p:spPr>
            <a:xfrm>
              <a:off x="8600798" y="5437150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4" name="Star: 5 Points 1023">
              <a:extLst>
                <a:ext uri="{FF2B5EF4-FFF2-40B4-BE49-F238E27FC236}">
                  <a16:creationId xmlns:a16="http://schemas.microsoft.com/office/drawing/2014/main" id="{C5E723B6-303A-A056-294A-CE49C97DFB8D}"/>
                </a:ext>
              </a:extLst>
            </p:cNvPr>
            <p:cNvSpPr/>
            <p:nvPr/>
          </p:nvSpPr>
          <p:spPr>
            <a:xfrm>
              <a:off x="8797140" y="4961467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5" name="Star: 5 Points 1024">
              <a:extLst>
                <a:ext uri="{FF2B5EF4-FFF2-40B4-BE49-F238E27FC236}">
                  <a16:creationId xmlns:a16="http://schemas.microsoft.com/office/drawing/2014/main" id="{3F00BE55-6D0F-5834-EFB8-FE0CD1ED824D}"/>
                </a:ext>
              </a:extLst>
            </p:cNvPr>
            <p:cNvSpPr/>
            <p:nvPr/>
          </p:nvSpPr>
          <p:spPr>
            <a:xfrm>
              <a:off x="9100101" y="5125938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7" name="Star: 5 Points 1026">
              <a:extLst>
                <a:ext uri="{FF2B5EF4-FFF2-40B4-BE49-F238E27FC236}">
                  <a16:creationId xmlns:a16="http://schemas.microsoft.com/office/drawing/2014/main" id="{5888F41D-5B7D-EDF1-C28E-655C8B467558}"/>
                </a:ext>
              </a:extLst>
            </p:cNvPr>
            <p:cNvSpPr/>
            <p:nvPr/>
          </p:nvSpPr>
          <p:spPr>
            <a:xfrm>
              <a:off x="8947366" y="4690358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8" name="Star: 5 Points 1027">
              <a:extLst>
                <a:ext uri="{FF2B5EF4-FFF2-40B4-BE49-F238E27FC236}">
                  <a16:creationId xmlns:a16="http://schemas.microsoft.com/office/drawing/2014/main" id="{621E4902-D90C-B7D8-B996-FC56E2BBDE1E}"/>
                </a:ext>
              </a:extLst>
            </p:cNvPr>
            <p:cNvSpPr/>
            <p:nvPr/>
          </p:nvSpPr>
          <p:spPr>
            <a:xfrm>
              <a:off x="9621240" y="3379513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9" name="Star: 5 Points 1028">
              <a:extLst>
                <a:ext uri="{FF2B5EF4-FFF2-40B4-BE49-F238E27FC236}">
                  <a16:creationId xmlns:a16="http://schemas.microsoft.com/office/drawing/2014/main" id="{F5531BF5-1859-C44A-CA2E-157082D69F67}"/>
                </a:ext>
              </a:extLst>
            </p:cNvPr>
            <p:cNvSpPr/>
            <p:nvPr/>
          </p:nvSpPr>
          <p:spPr>
            <a:xfrm>
              <a:off x="9714638" y="4392123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1" name="Star: 5 Points 1030">
              <a:extLst>
                <a:ext uri="{FF2B5EF4-FFF2-40B4-BE49-F238E27FC236}">
                  <a16:creationId xmlns:a16="http://schemas.microsoft.com/office/drawing/2014/main" id="{536BECF0-7A24-860A-C326-111972B6A27C}"/>
                </a:ext>
              </a:extLst>
            </p:cNvPr>
            <p:cNvSpPr/>
            <p:nvPr/>
          </p:nvSpPr>
          <p:spPr>
            <a:xfrm>
              <a:off x="9523607" y="4594677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2" name="Star: 5 Points 1031">
              <a:extLst>
                <a:ext uri="{FF2B5EF4-FFF2-40B4-BE49-F238E27FC236}">
                  <a16:creationId xmlns:a16="http://schemas.microsoft.com/office/drawing/2014/main" id="{FCBFD9CF-65C2-4780-25BE-AE9BBB483C45}"/>
                </a:ext>
              </a:extLst>
            </p:cNvPr>
            <p:cNvSpPr/>
            <p:nvPr/>
          </p:nvSpPr>
          <p:spPr>
            <a:xfrm>
              <a:off x="9576697" y="5172232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3" name="Star: 5 Points 1032">
              <a:extLst>
                <a:ext uri="{FF2B5EF4-FFF2-40B4-BE49-F238E27FC236}">
                  <a16:creationId xmlns:a16="http://schemas.microsoft.com/office/drawing/2014/main" id="{E23E08C0-927D-DDAC-5DA7-AFC298307CAE}"/>
                </a:ext>
              </a:extLst>
            </p:cNvPr>
            <p:cNvSpPr/>
            <p:nvPr/>
          </p:nvSpPr>
          <p:spPr>
            <a:xfrm>
              <a:off x="9803126" y="4753012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4" name="Star: 5 Points 1033">
              <a:extLst>
                <a:ext uri="{FF2B5EF4-FFF2-40B4-BE49-F238E27FC236}">
                  <a16:creationId xmlns:a16="http://schemas.microsoft.com/office/drawing/2014/main" id="{691981DD-E8FC-5FE3-1B12-1341BDC224DB}"/>
                </a:ext>
              </a:extLst>
            </p:cNvPr>
            <p:cNvSpPr/>
            <p:nvPr/>
          </p:nvSpPr>
          <p:spPr>
            <a:xfrm>
              <a:off x="10068034" y="4865781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5" name="Star: 5 Points 1034">
              <a:extLst>
                <a:ext uri="{FF2B5EF4-FFF2-40B4-BE49-F238E27FC236}">
                  <a16:creationId xmlns:a16="http://schemas.microsoft.com/office/drawing/2014/main" id="{7AE89C1C-2DA7-7D34-D33E-F5E1EBDA56BE}"/>
                </a:ext>
              </a:extLst>
            </p:cNvPr>
            <p:cNvSpPr/>
            <p:nvPr/>
          </p:nvSpPr>
          <p:spPr>
            <a:xfrm>
              <a:off x="9988485" y="4586628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6" name="Star: 5 Points 1035">
              <a:extLst>
                <a:ext uri="{FF2B5EF4-FFF2-40B4-BE49-F238E27FC236}">
                  <a16:creationId xmlns:a16="http://schemas.microsoft.com/office/drawing/2014/main" id="{3B7C5D2E-3AB5-6DC4-D135-2CB40A9D7E21}"/>
                </a:ext>
              </a:extLst>
            </p:cNvPr>
            <p:cNvSpPr/>
            <p:nvPr/>
          </p:nvSpPr>
          <p:spPr>
            <a:xfrm>
              <a:off x="9429778" y="4818934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7" name="Star: 5 Points 1036">
              <a:extLst>
                <a:ext uri="{FF2B5EF4-FFF2-40B4-BE49-F238E27FC236}">
                  <a16:creationId xmlns:a16="http://schemas.microsoft.com/office/drawing/2014/main" id="{D5A4273C-EB06-6309-EAC5-F6F78E807CE9}"/>
                </a:ext>
              </a:extLst>
            </p:cNvPr>
            <p:cNvSpPr/>
            <p:nvPr/>
          </p:nvSpPr>
          <p:spPr>
            <a:xfrm>
              <a:off x="9380256" y="2737117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8" name="Star: 5 Points 1037">
              <a:extLst>
                <a:ext uri="{FF2B5EF4-FFF2-40B4-BE49-F238E27FC236}">
                  <a16:creationId xmlns:a16="http://schemas.microsoft.com/office/drawing/2014/main" id="{1CD36EC0-D8FC-8ACB-06B3-55257DB328B1}"/>
                </a:ext>
              </a:extLst>
            </p:cNvPr>
            <p:cNvSpPr/>
            <p:nvPr/>
          </p:nvSpPr>
          <p:spPr>
            <a:xfrm>
              <a:off x="8843565" y="5414910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9" name="Star: 5 Points 1038">
              <a:extLst>
                <a:ext uri="{FF2B5EF4-FFF2-40B4-BE49-F238E27FC236}">
                  <a16:creationId xmlns:a16="http://schemas.microsoft.com/office/drawing/2014/main" id="{B15DE063-81A1-9A34-90D6-79C828110910}"/>
                </a:ext>
              </a:extLst>
            </p:cNvPr>
            <p:cNvSpPr/>
            <p:nvPr/>
          </p:nvSpPr>
          <p:spPr>
            <a:xfrm>
              <a:off x="8947522" y="6021918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0" name="Star: 5 Points 1039">
              <a:extLst>
                <a:ext uri="{FF2B5EF4-FFF2-40B4-BE49-F238E27FC236}">
                  <a16:creationId xmlns:a16="http://schemas.microsoft.com/office/drawing/2014/main" id="{91F0D20F-597B-60BD-C13D-236478790F13}"/>
                </a:ext>
              </a:extLst>
            </p:cNvPr>
            <p:cNvSpPr/>
            <p:nvPr/>
          </p:nvSpPr>
          <p:spPr>
            <a:xfrm>
              <a:off x="8907134" y="5762767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1" name="Star: 5 Points 1040">
              <a:extLst>
                <a:ext uri="{FF2B5EF4-FFF2-40B4-BE49-F238E27FC236}">
                  <a16:creationId xmlns:a16="http://schemas.microsoft.com/office/drawing/2014/main" id="{9D5CD32F-421D-B5D8-4FF1-B8AFF43C7E9A}"/>
                </a:ext>
              </a:extLst>
            </p:cNvPr>
            <p:cNvSpPr/>
            <p:nvPr/>
          </p:nvSpPr>
          <p:spPr>
            <a:xfrm>
              <a:off x="9289897" y="5715467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2" name="Star: 5 Points 1041">
              <a:extLst>
                <a:ext uri="{FF2B5EF4-FFF2-40B4-BE49-F238E27FC236}">
                  <a16:creationId xmlns:a16="http://schemas.microsoft.com/office/drawing/2014/main" id="{79731702-B0CD-7432-9194-45CCE0F9A5BC}"/>
                </a:ext>
              </a:extLst>
            </p:cNvPr>
            <p:cNvSpPr/>
            <p:nvPr/>
          </p:nvSpPr>
          <p:spPr>
            <a:xfrm>
              <a:off x="9152877" y="5486960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3" name="Star: 5 Points 1042">
              <a:extLst>
                <a:ext uri="{FF2B5EF4-FFF2-40B4-BE49-F238E27FC236}">
                  <a16:creationId xmlns:a16="http://schemas.microsoft.com/office/drawing/2014/main" id="{E631C098-83DD-BAD2-265E-22FF72A897CB}"/>
                </a:ext>
              </a:extLst>
            </p:cNvPr>
            <p:cNvSpPr/>
            <p:nvPr/>
          </p:nvSpPr>
          <p:spPr>
            <a:xfrm>
              <a:off x="8688939" y="5698329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8" name="Group 1047">
            <a:extLst>
              <a:ext uri="{FF2B5EF4-FFF2-40B4-BE49-F238E27FC236}">
                <a16:creationId xmlns:a16="http://schemas.microsoft.com/office/drawing/2014/main" id="{7E46F70E-A2ED-E0DB-E9F8-A02D4B9014CC}"/>
              </a:ext>
            </a:extLst>
          </p:cNvPr>
          <p:cNvGrpSpPr/>
          <p:nvPr/>
        </p:nvGrpSpPr>
        <p:grpSpPr>
          <a:xfrm>
            <a:off x="6157056" y="6105508"/>
            <a:ext cx="1115451" cy="307777"/>
            <a:chOff x="6157056" y="6105508"/>
            <a:chExt cx="1115451" cy="307777"/>
          </a:xfrm>
        </p:grpSpPr>
        <p:sp>
          <p:nvSpPr>
            <p:cNvPr id="1046" name="Star: 5 Points 1045">
              <a:extLst>
                <a:ext uri="{FF2B5EF4-FFF2-40B4-BE49-F238E27FC236}">
                  <a16:creationId xmlns:a16="http://schemas.microsoft.com/office/drawing/2014/main" id="{27714B84-BFAA-EFFB-6565-8230E9A58149}"/>
                </a:ext>
              </a:extLst>
            </p:cNvPr>
            <p:cNvSpPr/>
            <p:nvPr/>
          </p:nvSpPr>
          <p:spPr>
            <a:xfrm>
              <a:off x="6157056" y="6199438"/>
              <a:ext cx="124287" cy="119918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7" name="TextBox 1046">
              <a:extLst>
                <a:ext uri="{FF2B5EF4-FFF2-40B4-BE49-F238E27FC236}">
                  <a16:creationId xmlns:a16="http://schemas.microsoft.com/office/drawing/2014/main" id="{354FA8DA-1CED-7C2A-FD8C-0635D09211D1}"/>
                </a:ext>
              </a:extLst>
            </p:cNvPr>
            <p:cNvSpPr txBox="1"/>
            <p:nvPr/>
          </p:nvSpPr>
          <p:spPr>
            <a:xfrm>
              <a:off x="6331287" y="6105508"/>
              <a:ext cx="9412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Pilot point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62ECFDA5-5C31-754B-13DB-B4CA9D48549A}"/>
              </a:ext>
            </a:extLst>
          </p:cNvPr>
          <p:cNvSpPr txBox="1"/>
          <p:nvPr/>
        </p:nvSpPr>
        <p:spPr>
          <a:xfrm>
            <a:off x="2839959" y="3563188"/>
            <a:ext cx="80876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K, ft/d</a:t>
            </a:r>
          </a:p>
        </p:txBody>
      </p:sp>
    </p:spTree>
    <p:extLst>
      <p:ext uri="{BB962C8B-B14F-4D97-AF65-F5344CB8AC3E}">
        <p14:creationId xmlns:p14="http://schemas.microsoft.com/office/powerpoint/2010/main" val="158719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7" grpId="1" animBg="1"/>
      <p:bldP spid="13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eological Modeling">
            <a:extLst>
              <a:ext uri="{FF2B5EF4-FFF2-40B4-BE49-F238E27FC236}">
                <a16:creationId xmlns:a16="http://schemas.microsoft.com/office/drawing/2014/main" id="{0F89CF4E-DF16-2B5B-0281-E749CE7B9D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0" t="14595" r="5178" b="13893"/>
          <a:stretch/>
        </p:blipFill>
        <p:spPr bwMode="auto">
          <a:xfrm>
            <a:off x="6280170" y="3548746"/>
            <a:ext cx="5911830" cy="330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900" dirty="0"/>
              <a:t>Geologic Framework Misconceptions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86004"/>
            <a:ext cx="5810436" cy="5547305"/>
          </a:xfrm>
        </p:spPr>
        <p:txBody>
          <a:bodyPr>
            <a:normAutofit/>
          </a:bodyPr>
          <a:lstStyle/>
          <a:p>
            <a:r>
              <a:rPr lang="en-US" sz="2200" dirty="0"/>
              <a:t>Mapped faults and fractures define flow</a:t>
            </a:r>
          </a:p>
          <a:p>
            <a:endParaRPr lang="en-US" sz="2200" dirty="0"/>
          </a:p>
          <a:p>
            <a:r>
              <a:rPr lang="en-US" sz="2200" dirty="0"/>
              <a:t>Geology can </a:t>
            </a:r>
            <a:r>
              <a:rPr lang="en-US" sz="2200" b="1" i="1" dirty="0"/>
              <a:t>always</a:t>
            </a:r>
            <a:r>
              <a:rPr lang="en-US" sz="2200" dirty="0"/>
              <a:t> be used as a surrogate for hydraulic conductivity</a:t>
            </a:r>
            <a:endParaRPr lang="en-US" sz="2200" b="1" i="1" dirty="0"/>
          </a:p>
          <a:p>
            <a:endParaRPr lang="en-US" sz="2200" dirty="0"/>
          </a:p>
          <a:p>
            <a:r>
              <a:rPr lang="en-US" sz="2200" dirty="0"/>
              <a:t>Adding geologic details improves hydrologic understanding</a:t>
            </a:r>
          </a:p>
        </p:txBody>
      </p:sp>
      <p:pic>
        <p:nvPicPr>
          <p:cNvPr id="6" name="Picture 2" descr="USGS OFR 2005-1428: 3D Modelling Techniques for Geological and  Environmental Visualisation and Analysis">
            <a:extLst>
              <a:ext uri="{FF2B5EF4-FFF2-40B4-BE49-F238E27FC236}">
                <a16:creationId xmlns:a16="http://schemas.microsoft.com/office/drawing/2014/main" id="{95AB8EA3-582F-1C4C-1E5C-09E00F94FF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25"/>
          <a:stretch/>
        </p:blipFill>
        <p:spPr bwMode="auto">
          <a:xfrm>
            <a:off x="6398267" y="1125286"/>
            <a:ext cx="5715000" cy="243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1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886016-BA76-406F-9453-AF19D5B381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85A99-3F3B-4688-870D-BA515BAC3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algn="ctr"/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Mapped Faults &amp; Fractures 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 Flow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509D9-816D-4936-B629-9CC4088FB70D}"/>
              </a:ext>
            </a:extLst>
          </p:cNvPr>
          <p:cNvSpPr txBox="1">
            <a:spLocks/>
          </p:cNvSpPr>
          <p:nvPr/>
        </p:nvSpPr>
        <p:spPr>
          <a:xfrm>
            <a:off x="1524000" y="1"/>
            <a:ext cx="9144000" cy="113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Misconception #1</a:t>
            </a:r>
          </a:p>
        </p:txBody>
      </p:sp>
    </p:spTree>
    <p:extLst>
      <p:ext uri="{BB962C8B-B14F-4D97-AF65-F5344CB8AC3E}">
        <p14:creationId xmlns:p14="http://schemas.microsoft.com/office/powerpoint/2010/main" val="4149397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3FFE1BB-A473-B7AC-5A4E-C4CF8AEE0856}"/>
              </a:ext>
            </a:extLst>
          </p:cNvPr>
          <p:cNvGrpSpPr/>
          <p:nvPr/>
        </p:nvGrpSpPr>
        <p:grpSpPr>
          <a:xfrm>
            <a:off x="8524921" y="3950478"/>
            <a:ext cx="3479449" cy="2380472"/>
            <a:chOff x="8524921" y="3950478"/>
            <a:chExt cx="3479449" cy="2380472"/>
          </a:xfrm>
        </p:grpSpPr>
        <p:graphicFrame>
          <p:nvGraphicFramePr>
            <p:cNvPr id="189484" name="Object 4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84288879"/>
                </p:ext>
              </p:extLst>
            </p:nvPr>
          </p:nvGraphicFramePr>
          <p:xfrm>
            <a:off x="9327482" y="3956050"/>
            <a:ext cx="2059049" cy="2374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hoto Editor Photo" r:id="rId3" imgW="1704762" imgH="2333333" progId="MSPhotoEd.3">
                    <p:embed/>
                  </p:oleObj>
                </mc:Choice>
                <mc:Fallback>
                  <p:oleObj name="Photo Editor Photo" r:id="rId3" imgW="1704762" imgH="2333333" progId="MSPhotoEd.3">
                    <p:embed/>
                    <p:pic>
                      <p:nvPicPr>
                        <p:cNvPr id="189484" name="Object 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27482" y="3956050"/>
                          <a:ext cx="2059049" cy="2374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97" name="Straight Connector 196"/>
            <p:cNvCxnSpPr/>
            <p:nvPr/>
          </p:nvCxnSpPr>
          <p:spPr bwMode="auto">
            <a:xfrm>
              <a:off x="11456133" y="3950478"/>
              <a:ext cx="457200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8" name="Straight Connector 197"/>
            <p:cNvCxnSpPr/>
            <p:nvPr/>
          </p:nvCxnSpPr>
          <p:spPr bwMode="auto">
            <a:xfrm>
              <a:off x="11456133" y="6327918"/>
              <a:ext cx="457200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9" name="Straight Connector 198"/>
            <p:cNvCxnSpPr/>
            <p:nvPr/>
          </p:nvCxnSpPr>
          <p:spPr bwMode="auto">
            <a:xfrm>
              <a:off x="11684733" y="4008173"/>
              <a:ext cx="0" cy="2262051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arrow" w="med" len="lg"/>
              <a:tailEnd type="arrow" w="med" len="lg"/>
            </a:ln>
            <a:effectLst/>
          </p:spPr>
        </p:cxnSp>
        <p:cxnSp>
          <p:nvCxnSpPr>
            <p:cNvPr id="201" name="Straight Connector 200"/>
            <p:cNvCxnSpPr>
              <a:stCxn id="200" idx="3"/>
            </p:cNvCxnSpPr>
            <p:nvPr/>
          </p:nvCxnSpPr>
          <p:spPr bwMode="auto">
            <a:xfrm flipV="1">
              <a:off x="9241464" y="4341181"/>
              <a:ext cx="655581" cy="334089"/>
            </a:xfrm>
            <a:prstGeom prst="line">
              <a:avLst/>
            </a:prstGeom>
            <a:noFill/>
            <a:ln w="412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sp useBgFill="1">
          <p:nvSpPr>
            <p:cNvPr id="196" name="Text Box 70"/>
            <p:cNvSpPr txBox="1">
              <a:spLocks noChangeArrowheads="1"/>
            </p:cNvSpPr>
            <p:nvPr/>
          </p:nvSpPr>
          <p:spPr bwMode="auto">
            <a:xfrm>
              <a:off x="11581177" y="5016088"/>
              <a:ext cx="423193" cy="246221"/>
            </a:xfrm>
            <a:prstGeom prst="rect">
              <a:avLst/>
            </a:prstGeom>
            <a:ln w="1905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algn="l" eaLnBrk="0" hangingPunct="0"/>
              <a:r>
                <a:rPr lang="en-US" sz="1600" dirty="0">
                  <a:latin typeface="Arial" charset="0"/>
                </a:rPr>
                <a:t>10 ft</a:t>
              </a:r>
              <a:endParaRPr lang="en-US" sz="1600" baseline="-25000" dirty="0">
                <a:latin typeface="Arial" charset="0"/>
              </a:endParaRPr>
            </a:p>
          </p:txBody>
        </p:sp>
        <p:sp>
          <p:nvSpPr>
            <p:cNvPr id="200" name="Text Box 70"/>
            <p:cNvSpPr txBox="1">
              <a:spLocks noChangeArrowheads="1"/>
            </p:cNvSpPr>
            <p:nvPr/>
          </p:nvSpPr>
          <p:spPr bwMode="auto">
            <a:xfrm>
              <a:off x="8524921" y="4459826"/>
              <a:ext cx="716543" cy="43088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algn="r" eaLnBrk="0" hangingPunct="0"/>
              <a:r>
                <a:rPr lang="en-US" sz="1400" dirty="0">
                  <a:latin typeface="Arial" charset="0"/>
                </a:rPr>
                <a:t>Imaged</a:t>
              </a:r>
            </a:p>
            <a:p>
              <a:pPr algn="r" eaLnBrk="0" hangingPunct="0"/>
              <a:r>
                <a:rPr lang="en-US" sz="1400" dirty="0">
                  <a:latin typeface="Arial" charset="0"/>
                </a:rPr>
                <a:t>Fracture</a:t>
              </a:r>
              <a:endParaRPr lang="en-US" sz="1400" baseline="-25000" dirty="0">
                <a:latin typeface="Arial" charset="0"/>
              </a:endParaRPr>
            </a:p>
          </p:txBody>
        </p:sp>
      </p:grpSp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Floridan Aquifer Example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25563"/>
            <a:ext cx="5810596" cy="540774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en-US" sz="2200" dirty="0"/>
              <a:t>Visual observation of fractures/voids not correlated with K</a:t>
            </a:r>
          </a:p>
          <a:p>
            <a:pPr>
              <a:spcBef>
                <a:spcPts val="1200"/>
              </a:spcBef>
            </a:pPr>
            <a:endParaRPr lang="en-US" altLang="en-US" sz="2200" dirty="0"/>
          </a:p>
          <a:p>
            <a:pPr>
              <a:spcBef>
                <a:spcPts val="1200"/>
              </a:spcBef>
            </a:pPr>
            <a:r>
              <a:rPr lang="en-US" altLang="en-US" sz="2200" dirty="0"/>
              <a:t>K controlled by hydraulic connections</a:t>
            </a:r>
          </a:p>
          <a:p>
            <a:pPr>
              <a:spcBef>
                <a:spcPts val="1200"/>
              </a:spcBef>
            </a:pPr>
            <a:endParaRPr lang="en-US" altLang="en-US" sz="2200" dirty="0"/>
          </a:p>
          <a:p>
            <a:pPr>
              <a:spcBef>
                <a:spcPts val="1200"/>
              </a:spcBef>
            </a:pPr>
            <a:r>
              <a:rPr lang="en-US" altLang="en-US" sz="2200" dirty="0"/>
              <a:t>Flow log needed to inform K</a:t>
            </a:r>
          </a:p>
          <a:p>
            <a:pPr>
              <a:spcBef>
                <a:spcPts val="1200"/>
              </a:spcBef>
            </a:pPr>
            <a:endParaRPr lang="en-US" altLang="en-US" sz="2200" dirty="0"/>
          </a:p>
          <a:p>
            <a:pPr>
              <a:spcBef>
                <a:spcPts val="1200"/>
              </a:spcBef>
            </a:pPr>
            <a:r>
              <a:rPr lang="en-US" altLang="en-US" sz="2200" dirty="0"/>
              <a:t>K not proportional to obvious features</a:t>
            </a:r>
          </a:p>
          <a:p>
            <a:pPr lvl="1">
              <a:spcBef>
                <a:spcPts val="1200"/>
              </a:spcBef>
            </a:pPr>
            <a:r>
              <a:rPr lang="en-US" altLang="en-US" sz="2200" dirty="0"/>
              <a:t>Imaged fractures,	K ~ 2,000 ft/d</a:t>
            </a:r>
          </a:p>
          <a:p>
            <a:pPr lvl="1">
              <a:spcBef>
                <a:spcPts val="1200"/>
              </a:spcBef>
            </a:pPr>
            <a:r>
              <a:rPr lang="en-US" altLang="en-US" sz="2200" dirty="0"/>
              <a:t>Caverns in Ocala,	K ~ 200 ft/d</a:t>
            </a:r>
          </a:p>
        </p:txBody>
      </p:sp>
      <p:grpSp>
        <p:nvGrpSpPr>
          <p:cNvPr id="189445" name="Group 5"/>
          <p:cNvGrpSpPr>
            <a:grpSpLocks/>
          </p:cNvGrpSpPr>
          <p:nvPr/>
        </p:nvGrpSpPr>
        <p:grpSpPr bwMode="auto">
          <a:xfrm>
            <a:off x="6944691" y="1489075"/>
            <a:ext cx="1445324" cy="1422400"/>
            <a:chOff x="485" y="1172"/>
            <a:chExt cx="997" cy="943"/>
          </a:xfrm>
        </p:grpSpPr>
        <p:grpSp>
          <p:nvGrpSpPr>
            <p:cNvPr id="189446" name="Group 6"/>
            <p:cNvGrpSpPr>
              <a:grpSpLocks/>
            </p:cNvGrpSpPr>
            <p:nvPr/>
          </p:nvGrpSpPr>
          <p:grpSpPr bwMode="auto">
            <a:xfrm>
              <a:off x="485" y="1172"/>
              <a:ext cx="997" cy="943"/>
              <a:chOff x="485" y="1172"/>
              <a:chExt cx="997" cy="943"/>
            </a:xfrm>
          </p:grpSpPr>
          <p:sp>
            <p:nvSpPr>
              <p:cNvPr id="189447" name="Freeform 7"/>
              <p:cNvSpPr>
                <a:spLocks/>
              </p:cNvSpPr>
              <p:nvPr/>
            </p:nvSpPr>
            <p:spPr bwMode="auto">
              <a:xfrm>
                <a:off x="485" y="1175"/>
                <a:ext cx="43" cy="101"/>
              </a:xfrm>
              <a:custGeom>
                <a:avLst/>
                <a:gdLst>
                  <a:gd name="T0" fmla="*/ 10 w 43"/>
                  <a:gd name="T1" fmla="*/ 5 h 101"/>
                  <a:gd name="T2" fmla="*/ 10 w 43"/>
                  <a:gd name="T3" fmla="*/ 7 h 101"/>
                  <a:gd name="T4" fmla="*/ 0 w 43"/>
                  <a:gd name="T5" fmla="*/ 14 h 101"/>
                  <a:gd name="T6" fmla="*/ 5 w 43"/>
                  <a:gd name="T7" fmla="*/ 16 h 101"/>
                  <a:gd name="T8" fmla="*/ 5 w 43"/>
                  <a:gd name="T9" fmla="*/ 16 h 101"/>
                  <a:gd name="T10" fmla="*/ 10 w 43"/>
                  <a:gd name="T11" fmla="*/ 33 h 101"/>
                  <a:gd name="T12" fmla="*/ 17 w 43"/>
                  <a:gd name="T13" fmla="*/ 35 h 101"/>
                  <a:gd name="T14" fmla="*/ 17 w 43"/>
                  <a:gd name="T15" fmla="*/ 35 h 101"/>
                  <a:gd name="T16" fmla="*/ 17 w 43"/>
                  <a:gd name="T17" fmla="*/ 42 h 101"/>
                  <a:gd name="T18" fmla="*/ 29 w 43"/>
                  <a:gd name="T19" fmla="*/ 42 h 101"/>
                  <a:gd name="T20" fmla="*/ 29 w 43"/>
                  <a:gd name="T21" fmla="*/ 45 h 101"/>
                  <a:gd name="T22" fmla="*/ 36 w 43"/>
                  <a:gd name="T23" fmla="*/ 52 h 101"/>
                  <a:gd name="T24" fmla="*/ 36 w 43"/>
                  <a:gd name="T25" fmla="*/ 61 h 101"/>
                  <a:gd name="T26" fmla="*/ 36 w 43"/>
                  <a:gd name="T27" fmla="*/ 63 h 101"/>
                  <a:gd name="T28" fmla="*/ 26 w 43"/>
                  <a:gd name="T29" fmla="*/ 66 h 101"/>
                  <a:gd name="T30" fmla="*/ 31 w 43"/>
                  <a:gd name="T31" fmla="*/ 73 h 101"/>
                  <a:gd name="T32" fmla="*/ 31 w 43"/>
                  <a:gd name="T33" fmla="*/ 73 h 101"/>
                  <a:gd name="T34" fmla="*/ 43 w 43"/>
                  <a:gd name="T35" fmla="*/ 82 h 101"/>
                  <a:gd name="T36" fmla="*/ 38 w 43"/>
                  <a:gd name="T37" fmla="*/ 89 h 101"/>
                  <a:gd name="T38" fmla="*/ 36 w 43"/>
                  <a:gd name="T39" fmla="*/ 89 h 101"/>
                  <a:gd name="T40" fmla="*/ 29 w 43"/>
                  <a:gd name="T41" fmla="*/ 87 h 101"/>
                  <a:gd name="T42" fmla="*/ 31 w 43"/>
                  <a:gd name="T43" fmla="*/ 94 h 101"/>
                  <a:gd name="T44" fmla="*/ 31 w 43"/>
                  <a:gd name="T45" fmla="*/ 92 h 101"/>
                  <a:gd name="T46" fmla="*/ 31 w 43"/>
                  <a:gd name="T47" fmla="*/ 99 h 101"/>
                  <a:gd name="T48" fmla="*/ 26 w 43"/>
                  <a:gd name="T49" fmla="*/ 101 h 101"/>
                  <a:gd name="T50" fmla="*/ 22 w 43"/>
                  <a:gd name="T51" fmla="*/ 99 h 101"/>
                  <a:gd name="T52" fmla="*/ 29 w 43"/>
                  <a:gd name="T53" fmla="*/ 94 h 101"/>
                  <a:gd name="T54" fmla="*/ 26 w 43"/>
                  <a:gd name="T55" fmla="*/ 96 h 101"/>
                  <a:gd name="T56" fmla="*/ 26 w 43"/>
                  <a:gd name="T57" fmla="*/ 92 h 101"/>
                  <a:gd name="T58" fmla="*/ 29 w 43"/>
                  <a:gd name="T59" fmla="*/ 87 h 101"/>
                  <a:gd name="T60" fmla="*/ 31 w 43"/>
                  <a:gd name="T61" fmla="*/ 85 h 101"/>
                  <a:gd name="T62" fmla="*/ 36 w 43"/>
                  <a:gd name="T63" fmla="*/ 89 h 101"/>
                  <a:gd name="T64" fmla="*/ 36 w 43"/>
                  <a:gd name="T65" fmla="*/ 82 h 101"/>
                  <a:gd name="T66" fmla="*/ 38 w 43"/>
                  <a:gd name="T67" fmla="*/ 85 h 101"/>
                  <a:gd name="T68" fmla="*/ 26 w 43"/>
                  <a:gd name="T69" fmla="*/ 73 h 101"/>
                  <a:gd name="T70" fmla="*/ 26 w 43"/>
                  <a:gd name="T71" fmla="*/ 66 h 101"/>
                  <a:gd name="T72" fmla="*/ 29 w 43"/>
                  <a:gd name="T73" fmla="*/ 66 h 101"/>
                  <a:gd name="T74" fmla="*/ 36 w 43"/>
                  <a:gd name="T75" fmla="*/ 63 h 101"/>
                  <a:gd name="T76" fmla="*/ 31 w 43"/>
                  <a:gd name="T77" fmla="*/ 52 h 101"/>
                  <a:gd name="T78" fmla="*/ 33 w 43"/>
                  <a:gd name="T79" fmla="*/ 54 h 101"/>
                  <a:gd name="T80" fmla="*/ 29 w 43"/>
                  <a:gd name="T81" fmla="*/ 45 h 101"/>
                  <a:gd name="T82" fmla="*/ 17 w 43"/>
                  <a:gd name="T83" fmla="*/ 42 h 101"/>
                  <a:gd name="T84" fmla="*/ 15 w 43"/>
                  <a:gd name="T85" fmla="*/ 42 h 101"/>
                  <a:gd name="T86" fmla="*/ 17 w 43"/>
                  <a:gd name="T87" fmla="*/ 35 h 101"/>
                  <a:gd name="T88" fmla="*/ 10 w 43"/>
                  <a:gd name="T89" fmla="*/ 33 h 101"/>
                  <a:gd name="T90" fmla="*/ 8 w 43"/>
                  <a:gd name="T91" fmla="*/ 33 h 101"/>
                  <a:gd name="T92" fmla="*/ 0 w 43"/>
                  <a:gd name="T93" fmla="*/ 19 h 101"/>
                  <a:gd name="T94" fmla="*/ 0 w 43"/>
                  <a:gd name="T95" fmla="*/ 14 h 101"/>
                  <a:gd name="T96" fmla="*/ 0 w 43"/>
                  <a:gd name="T97" fmla="*/ 14 h 101"/>
                  <a:gd name="T98" fmla="*/ 10 w 43"/>
                  <a:gd name="T99" fmla="*/ 7 h 101"/>
                  <a:gd name="T100" fmla="*/ 5 w 43"/>
                  <a:gd name="T10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" h="101">
                    <a:moveTo>
                      <a:pt x="10" y="0"/>
                    </a:moveTo>
                    <a:lnTo>
                      <a:pt x="10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5" y="16"/>
                    </a:lnTo>
                    <a:lnTo>
                      <a:pt x="0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0" y="19"/>
                    </a:lnTo>
                    <a:lnTo>
                      <a:pt x="5" y="16"/>
                    </a:lnTo>
                    <a:lnTo>
                      <a:pt x="12" y="30"/>
                    </a:lnTo>
                    <a:lnTo>
                      <a:pt x="10" y="33"/>
                    </a:lnTo>
                    <a:lnTo>
                      <a:pt x="12" y="30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40"/>
                    </a:lnTo>
                    <a:lnTo>
                      <a:pt x="17" y="42"/>
                    </a:lnTo>
                    <a:lnTo>
                      <a:pt x="19" y="38"/>
                    </a:lnTo>
                    <a:lnTo>
                      <a:pt x="29" y="42"/>
                    </a:lnTo>
                    <a:lnTo>
                      <a:pt x="24" y="40"/>
                    </a:lnTo>
                    <a:lnTo>
                      <a:pt x="29" y="45"/>
                    </a:lnTo>
                    <a:lnTo>
                      <a:pt x="36" y="52"/>
                    </a:lnTo>
                    <a:lnTo>
                      <a:pt x="36" y="52"/>
                    </a:lnTo>
                    <a:lnTo>
                      <a:pt x="36" y="52"/>
                    </a:lnTo>
                    <a:lnTo>
                      <a:pt x="36" y="61"/>
                    </a:lnTo>
                    <a:lnTo>
                      <a:pt x="36" y="63"/>
                    </a:lnTo>
                    <a:lnTo>
                      <a:pt x="36" y="63"/>
                    </a:lnTo>
                    <a:lnTo>
                      <a:pt x="31" y="68"/>
                    </a:lnTo>
                    <a:lnTo>
                      <a:pt x="26" y="66"/>
                    </a:lnTo>
                    <a:lnTo>
                      <a:pt x="31" y="66"/>
                    </a:lnTo>
                    <a:lnTo>
                      <a:pt x="31" y="73"/>
                    </a:lnTo>
                    <a:lnTo>
                      <a:pt x="29" y="75"/>
                    </a:lnTo>
                    <a:lnTo>
                      <a:pt x="31" y="73"/>
                    </a:lnTo>
                    <a:lnTo>
                      <a:pt x="41" y="82"/>
                    </a:lnTo>
                    <a:lnTo>
                      <a:pt x="43" y="82"/>
                    </a:lnTo>
                    <a:lnTo>
                      <a:pt x="41" y="85"/>
                    </a:lnTo>
                    <a:lnTo>
                      <a:pt x="38" y="89"/>
                    </a:lnTo>
                    <a:lnTo>
                      <a:pt x="38" y="89"/>
                    </a:lnTo>
                    <a:lnTo>
                      <a:pt x="36" y="89"/>
                    </a:lnTo>
                    <a:lnTo>
                      <a:pt x="31" y="89"/>
                    </a:lnTo>
                    <a:lnTo>
                      <a:pt x="29" y="87"/>
                    </a:lnTo>
                    <a:lnTo>
                      <a:pt x="33" y="89"/>
                    </a:lnTo>
                    <a:lnTo>
                      <a:pt x="31" y="94"/>
                    </a:lnTo>
                    <a:lnTo>
                      <a:pt x="26" y="92"/>
                    </a:lnTo>
                    <a:lnTo>
                      <a:pt x="31" y="92"/>
                    </a:lnTo>
                    <a:lnTo>
                      <a:pt x="31" y="96"/>
                    </a:lnTo>
                    <a:lnTo>
                      <a:pt x="31" y="99"/>
                    </a:lnTo>
                    <a:lnTo>
                      <a:pt x="31" y="99"/>
                    </a:lnTo>
                    <a:lnTo>
                      <a:pt x="26" y="101"/>
                    </a:lnTo>
                    <a:lnTo>
                      <a:pt x="22" y="99"/>
                    </a:lnTo>
                    <a:lnTo>
                      <a:pt x="22" y="99"/>
                    </a:lnTo>
                    <a:lnTo>
                      <a:pt x="24" y="96"/>
                    </a:lnTo>
                    <a:lnTo>
                      <a:pt x="29" y="94"/>
                    </a:lnTo>
                    <a:lnTo>
                      <a:pt x="31" y="99"/>
                    </a:lnTo>
                    <a:lnTo>
                      <a:pt x="26" y="96"/>
                    </a:lnTo>
                    <a:lnTo>
                      <a:pt x="26" y="92"/>
                    </a:lnTo>
                    <a:lnTo>
                      <a:pt x="26" y="92"/>
                    </a:lnTo>
                    <a:lnTo>
                      <a:pt x="26" y="92"/>
                    </a:lnTo>
                    <a:lnTo>
                      <a:pt x="29" y="87"/>
                    </a:lnTo>
                    <a:lnTo>
                      <a:pt x="31" y="85"/>
                    </a:lnTo>
                    <a:lnTo>
                      <a:pt x="31" y="85"/>
                    </a:lnTo>
                    <a:lnTo>
                      <a:pt x="36" y="85"/>
                    </a:lnTo>
                    <a:lnTo>
                      <a:pt x="36" y="89"/>
                    </a:lnTo>
                    <a:lnTo>
                      <a:pt x="33" y="87"/>
                    </a:lnTo>
                    <a:lnTo>
                      <a:pt x="36" y="82"/>
                    </a:lnTo>
                    <a:lnTo>
                      <a:pt x="41" y="85"/>
                    </a:lnTo>
                    <a:lnTo>
                      <a:pt x="38" y="85"/>
                    </a:lnTo>
                    <a:lnTo>
                      <a:pt x="29" y="75"/>
                    </a:lnTo>
                    <a:lnTo>
                      <a:pt x="26" y="73"/>
                    </a:lnTo>
                    <a:lnTo>
                      <a:pt x="26" y="73"/>
                    </a:lnTo>
                    <a:lnTo>
                      <a:pt x="26" y="66"/>
                    </a:lnTo>
                    <a:lnTo>
                      <a:pt x="26" y="68"/>
                    </a:lnTo>
                    <a:lnTo>
                      <a:pt x="29" y="66"/>
                    </a:lnTo>
                    <a:lnTo>
                      <a:pt x="33" y="61"/>
                    </a:lnTo>
                    <a:lnTo>
                      <a:pt x="36" y="63"/>
                    </a:lnTo>
                    <a:lnTo>
                      <a:pt x="31" y="61"/>
                    </a:lnTo>
                    <a:lnTo>
                      <a:pt x="31" y="52"/>
                    </a:lnTo>
                    <a:lnTo>
                      <a:pt x="36" y="52"/>
                    </a:lnTo>
                    <a:lnTo>
                      <a:pt x="33" y="54"/>
                    </a:lnTo>
                    <a:lnTo>
                      <a:pt x="26" y="47"/>
                    </a:lnTo>
                    <a:lnTo>
                      <a:pt x="29" y="45"/>
                    </a:lnTo>
                    <a:lnTo>
                      <a:pt x="26" y="47"/>
                    </a:lnTo>
                    <a:lnTo>
                      <a:pt x="17" y="42"/>
                    </a:lnTo>
                    <a:lnTo>
                      <a:pt x="12" y="40"/>
                    </a:lnTo>
                    <a:lnTo>
                      <a:pt x="15" y="42"/>
                    </a:lnTo>
                    <a:lnTo>
                      <a:pt x="12" y="38"/>
                    </a:lnTo>
                    <a:lnTo>
                      <a:pt x="17" y="35"/>
                    </a:lnTo>
                    <a:lnTo>
                      <a:pt x="15" y="38"/>
                    </a:lnTo>
                    <a:lnTo>
                      <a:pt x="10" y="33"/>
                    </a:lnTo>
                    <a:lnTo>
                      <a:pt x="5" y="28"/>
                    </a:lnTo>
                    <a:lnTo>
                      <a:pt x="8" y="33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5" y="5"/>
                    </a:lnTo>
                    <a:lnTo>
                      <a:pt x="10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0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48" name="Freeform 8"/>
              <p:cNvSpPr>
                <a:spLocks/>
              </p:cNvSpPr>
              <p:nvPr/>
            </p:nvSpPr>
            <p:spPr bwMode="auto">
              <a:xfrm>
                <a:off x="509" y="1269"/>
                <a:ext cx="28" cy="9"/>
              </a:xfrm>
              <a:custGeom>
                <a:avLst/>
                <a:gdLst>
                  <a:gd name="T0" fmla="*/ 0 w 28"/>
                  <a:gd name="T1" fmla="*/ 5 h 9"/>
                  <a:gd name="T2" fmla="*/ 21 w 28"/>
                  <a:gd name="T3" fmla="*/ 5 h 9"/>
                  <a:gd name="T4" fmla="*/ 24 w 28"/>
                  <a:gd name="T5" fmla="*/ 9 h 9"/>
                  <a:gd name="T6" fmla="*/ 21 w 28"/>
                  <a:gd name="T7" fmla="*/ 5 h 9"/>
                  <a:gd name="T8" fmla="*/ 26 w 28"/>
                  <a:gd name="T9" fmla="*/ 2 h 9"/>
                  <a:gd name="T10" fmla="*/ 28 w 28"/>
                  <a:gd name="T11" fmla="*/ 0 h 9"/>
                  <a:gd name="T12" fmla="*/ 28 w 28"/>
                  <a:gd name="T13" fmla="*/ 5 h 9"/>
                  <a:gd name="T14" fmla="*/ 28 w 28"/>
                  <a:gd name="T15" fmla="*/ 7 h 9"/>
                  <a:gd name="T16" fmla="*/ 24 w 28"/>
                  <a:gd name="T17" fmla="*/ 9 h 9"/>
                  <a:gd name="T18" fmla="*/ 24 w 28"/>
                  <a:gd name="T19" fmla="*/ 9 h 9"/>
                  <a:gd name="T20" fmla="*/ 21 w 28"/>
                  <a:gd name="T21" fmla="*/ 9 h 9"/>
                  <a:gd name="T22" fmla="*/ 0 w 28"/>
                  <a:gd name="T23" fmla="*/ 9 h 9"/>
                  <a:gd name="T24" fmla="*/ 0 w 28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9">
                    <a:moveTo>
                      <a:pt x="0" y="5"/>
                    </a:moveTo>
                    <a:lnTo>
                      <a:pt x="21" y="5"/>
                    </a:lnTo>
                    <a:lnTo>
                      <a:pt x="24" y="9"/>
                    </a:lnTo>
                    <a:lnTo>
                      <a:pt x="21" y="5"/>
                    </a:lnTo>
                    <a:lnTo>
                      <a:pt x="26" y="2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0" y="9"/>
                    </a:lnTo>
                    <a:lnTo>
                      <a:pt x="0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49" name="Freeform 9"/>
              <p:cNvSpPr>
                <a:spLocks/>
              </p:cNvSpPr>
              <p:nvPr/>
            </p:nvSpPr>
            <p:spPr bwMode="auto">
              <a:xfrm>
                <a:off x="535" y="1250"/>
                <a:ext cx="188" cy="57"/>
              </a:xfrm>
              <a:custGeom>
                <a:avLst/>
                <a:gdLst>
                  <a:gd name="T0" fmla="*/ 19 w 188"/>
                  <a:gd name="T1" fmla="*/ 26 h 57"/>
                  <a:gd name="T2" fmla="*/ 31 w 188"/>
                  <a:gd name="T3" fmla="*/ 24 h 57"/>
                  <a:gd name="T4" fmla="*/ 35 w 188"/>
                  <a:gd name="T5" fmla="*/ 21 h 57"/>
                  <a:gd name="T6" fmla="*/ 56 w 188"/>
                  <a:gd name="T7" fmla="*/ 21 h 57"/>
                  <a:gd name="T8" fmla="*/ 75 w 188"/>
                  <a:gd name="T9" fmla="*/ 19 h 57"/>
                  <a:gd name="T10" fmla="*/ 80 w 188"/>
                  <a:gd name="T11" fmla="*/ 26 h 57"/>
                  <a:gd name="T12" fmla="*/ 80 w 188"/>
                  <a:gd name="T13" fmla="*/ 24 h 57"/>
                  <a:gd name="T14" fmla="*/ 82 w 188"/>
                  <a:gd name="T15" fmla="*/ 14 h 57"/>
                  <a:gd name="T16" fmla="*/ 92 w 188"/>
                  <a:gd name="T17" fmla="*/ 7 h 57"/>
                  <a:gd name="T18" fmla="*/ 92 w 188"/>
                  <a:gd name="T19" fmla="*/ 10 h 57"/>
                  <a:gd name="T20" fmla="*/ 101 w 188"/>
                  <a:gd name="T21" fmla="*/ 0 h 57"/>
                  <a:gd name="T22" fmla="*/ 106 w 188"/>
                  <a:gd name="T23" fmla="*/ 3 h 57"/>
                  <a:gd name="T24" fmla="*/ 108 w 188"/>
                  <a:gd name="T25" fmla="*/ 7 h 57"/>
                  <a:gd name="T26" fmla="*/ 118 w 188"/>
                  <a:gd name="T27" fmla="*/ 5 h 57"/>
                  <a:gd name="T28" fmla="*/ 127 w 188"/>
                  <a:gd name="T29" fmla="*/ 5 h 57"/>
                  <a:gd name="T30" fmla="*/ 129 w 188"/>
                  <a:gd name="T31" fmla="*/ 7 h 57"/>
                  <a:gd name="T32" fmla="*/ 146 w 188"/>
                  <a:gd name="T33" fmla="*/ 10 h 57"/>
                  <a:gd name="T34" fmla="*/ 153 w 188"/>
                  <a:gd name="T35" fmla="*/ 24 h 57"/>
                  <a:gd name="T36" fmla="*/ 144 w 188"/>
                  <a:gd name="T37" fmla="*/ 24 h 57"/>
                  <a:gd name="T38" fmla="*/ 132 w 188"/>
                  <a:gd name="T39" fmla="*/ 19 h 57"/>
                  <a:gd name="T40" fmla="*/ 129 w 188"/>
                  <a:gd name="T41" fmla="*/ 21 h 57"/>
                  <a:gd name="T42" fmla="*/ 108 w 188"/>
                  <a:gd name="T43" fmla="*/ 21 h 57"/>
                  <a:gd name="T44" fmla="*/ 104 w 188"/>
                  <a:gd name="T45" fmla="*/ 21 h 57"/>
                  <a:gd name="T46" fmla="*/ 104 w 188"/>
                  <a:gd name="T47" fmla="*/ 26 h 57"/>
                  <a:gd name="T48" fmla="*/ 125 w 188"/>
                  <a:gd name="T49" fmla="*/ 21 h 57"/>
                  <a:gd name="T50" fmla="*/ 132 w 188"/>
                  <a:gd name="T51" fmla="*/ 28 h 57"/>
                  <a:gd name="T52" fmla="*/ 148 w 188"/>
                  <a:gd name="T53" fmla="*/ 40 h 57"/>
                  <a:gd name="T54" fmla="*/ 155 w 188"/>
                  <a:gd name="T55" fmla="*/ 38 h 57"/>
                  <a:gd name="T56" fmla="*/ 160 w 188"/>
                  <a:gd name="T57" fmla="*/ 38 h 57"/>
                  <a:gd name="T58" fmla="*/ 181 w 188"/>
                  <a:gd name="T59" fmla="*/ 47 h 57"/>
                  <a:gd name="T60" fmla="*/ 186 w 188"/>
                  <a:gd name="T61" fmla="*/ 57 h 57"/>
                  <a:gd name="T62" fmla="*/ 184 w 188"/>
                  <a:gd name="T63" fmla="*/ 54 h 57"/>
                  <a:gd name="T64" fmla="*/ 155 w 188"/>
                  <a:gd name="T65" fmla="*/ 43 h 57"/>
                  <a:gd name="T66" fmla="*/ 155 w 188"/>
                  <a:gd name="T67" fmla="*/ 38 h 57"/>
                  <a:gd name="T68" fmla="*/ 148 w 188"/>
                  <a:gd name="T69" fmla="*/ 40 h 57"/>
                  <a:gd name="T70" fmla="*/ 127 w 188"/>
                  <a:gd name="T71" fmla="*/ 28 h 57"/>
                  <a:gd name="T72" fmla="*/ 125 w 188"/>
                  <a:gd name="T73" fmla="*/ 21 h 57"/>
                  <a:gd name="T74" fmla="*/ 101 w 188"/>
                  <a:gd name="T75" fmla="*/ 26 h 57"/>
                  <a:gd name="T76" fmla="*/ 104 w 188"/>
                  <a:gd name="T77" fmla="*/ 17 h 57"/>
                  <a:gd name="T78" fmla="*/ 108 w 188"/>
                  <a:gd name="T79" fmla="*/ 21 h 57"/>
                  <a:gd name="T80" fmla="*/ 127 w 188"/>
                  <a:gd name="T81" fmla="*/ 17 h 57"/>
                  <a:gd name="T82" fmla="*/ 134 w 188"/>
                  <a:gd name="T83" fmla="*/ 14 h 57"/>
                  <a:gd name="T84" fmla="*/ 144 w 188"/>
                  <a:gd name="T85" fmla="*/ 24 h 57"/>
                  <a:gd name="T86" fmla="*/ 146 w 188"/>
                  <a:gd name="T87" fmla="*/ 24 h 57"/>
                  <a:gd name="T88" fmla="*/ 134 w 188"/>
                  <a:gd name="T89" fmla="*/ 10 h 57"/>
                  <a:gd name="T90" fmla="*/ 132 w 188"/>
                  <a:gd name="T91" fmla="*/ 12 h 57"/>
                  <a:gd name="T92" fmla="*/ 125 w 188"/>
                  <a:gd name="T93" fmla="*/ 10 h 57"/>
                  <a:gd name="T94" fmla="*/ 115 w 188"/>
                  <a:gd name="T95" fmla="*/ 12 h 57"/>
                  <a:gd name="T96" fmla="*/ 106 w 188"/>
                  <a:gd name="T97" fmla="*/ 12 h 57"/>
                  <a:gd name="T98" fmla="*/ 106 w 188"/>
                  <a:gd name="T99" fmla="*/ 7 h 57"/>
                  <a:gd name="T100" fmla="*/ 99 w 188"/>
                  <a:gd name="T101" fmla="*/ 7 h 57"/>
                  <a:gd name="T102" fmla="*/ 96 w 188"/>
                  <a:gd name="T103" fmla="*/ 12 h 57"/>
                  <a:gd name="T104" fmla="*/ 92 w 188"/>
                  <a:gd name="T105" fmla="*/ 12 h 57"/>
                  <a:gd name="T106" fmla="*/ 87 w 188"/>
                  <a:gd name="T107" fmla="*/ 19 h 57"/>
                  <a:gd name="T108" fmla="*/ 85 w 188"/>
                  <a:gd name="T109" fmla="*/ 26 h 57"/>
                  <a:gd name="T110" fmla="*/ 80 w 188"/>
                  <a:gd name="T111" fmla="*/ 26 h 57"/>
                  <a:gd name="T112" fmla="*/ 61 w 188"/>
                  <a:gd name="T113" fmla="*/ 24 h 57"/>
                  <a:gd name="T114" fmla="*/ 59 w 188"/>
                  <a:gd name="T115" fmla="*/ 26 h 57"/>
                  <a:gd name="T116" fmla="*/ 38 w 188"/>
                  <a:gd name="T117" fmla="*/ 26 h 57"/>
                  <a:gd name="T118" fmla="*/ 23 w 188"/>
                  <a:gd name="T119" fmla="*/ 28 h 57"/>
                  <a:gd name="T120" fmla="*/ 21 w 188"/>
                  <a:gd name="T121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8" h="57">
                    <a:moveTo>
                      <a:pt x="0" y="26"/>
                    </a:moveTo>
                    <a:lnTo>
                      <a:pt x="19" y="26"/>
                    </a:lnTo>
                    <a:lnTo>
                      <a:pt x="21" y="31"/>
                    </a:lnTo>
                    <a:lnTo>
                      <a:pt x="19" y="26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31" y="24"/>
                    </a:lnTo>
                    <a:lnTo>
                      <a:pt x="33" y="28"/>
                    </a:lnTo>
                    <a:lnTo>
                      <a:pt x="31" y="24"/>
                    </a:lnTo>
                    <a:lnTo>
                      <a:pt x="35" y="21"/>
                    </a:lnTo>
                    <a:lnTo>
                      <a:pt x="35" y="21"/>
                    </a:lnTo>
                    <a:lnTo>
                      <a:pt x="35" y="21"/>
                    </a:lnTo>
                    <a:lnTo>
                      <a:pt x="56" y="21"/>
                    </a:lnTo>
                    <a:lnTo>
                      <a:pt x="59" y="26"/>
                    </a:lnTo>
                    <a:lnTo>
                      <a:pt x="56" y="21"/>
                    </a:lnTo>
                    <a:lnTo>
                      <a:pt x="61" y="19"/>
                    </a:lnTo>
                    <a:lnTo>
                      <a:pt x="61" y="19"/>
                    </a:lnTo>
                    <a:lnTo>
                      <a:pt x="61" y="19"/>
                    </a:lnTo>
                    <a:lnTo>
                      <a:pt x="75" y="19"/>
                    </a:lnTo>
                    <a:lnTo>
                      <a:pt x="78" y="19"/>
                    </a:lnTo>
                    <a:lnTo>
                      <a:pt x="78" y="19"/>
                    </a:lnTo>
                    <a:lnTo>
                      <a:pt x="82" y="21"/>
                    </a:lnTo>
                    <a:lnTo>
                      <a:pt x="80" y="26"/>
                    </a:lnTo>
                    <a:lnTo>
                      <a:pt x="80" y="21"/>
                    </a:lnTo>
                    <a:lnTo>
                      <a:pt x="82" y="21"/>
                    </a:lnTo>
                    <a:lnTo>
                      <a:pt x="85" y="26"/>
                    </a:lnTo>
                    <a:lnTo>
                      <a:pt x="80" y="24"/>
                    </a:lnTo>
                    <a:lnTo>
                      <a:pt x="82" y="19"/>
                    </a:lnTo>
                    <a:lnTo>
                      <a:pt x="87" y="19"/>
                    </a:lnTo>
                    <a:lnTo>
                      <a:pt x="82" y="19"/>
                    </a:lnTo>
                    <a:lnTo>
                      <a:pt x="82" y="14"/>
                    </a:lnTo>
                    <a:lnTo>
                      <a:pt x="82" y="17"/>
                    </a:lnTo>
                    <a:lnTo>
                      <a:pt x="85" y="14"/>
                    </a:lnTo>
                    <a:lnTo>
                      <a:pt x="89" y="10"/>
                    </a:lnTo>
                    <a:lnTo>
                      <a:pt x="92" y="7"/>
                    </a:lnTo>
                    <a:lnTo>
                      <a:pt x="89" y="7"/>
                    </a:lnTo>
                    <a:lnTo>
                      <a:pt x="94" y="7"/>
                    </a:lnTo>
                    <a:lnTo>
                      <a:pt x="96" y="12"/>
                    </a:lnTo>
                    <a:lnTo>
                      <a:pt x="92" y="10"/>
                    </a:lnTo>
                    <a:lnTo>
                      <a:pt x="94" y="5"/>
                    </a:lnTo>
                    <a:lnTo>
                      <a:pt x="96" y="3"/>
                    </a:lnTo>
                    <a:lnTo>
                      <a:pt x="96" y="3"/>
                    </a:lnTo>
                    <a:lnTo>
                      <a:pt x="101" y="0"/>
                    </a:lnTo>
                    <a:lnTo>
                      <a:pt x="104" y="0"/>
                    </a:lnTo>
                    <a:lnTo>
                      <a:pt x="104" y="0"/>
                    </a:lnTo>
                    <a:lnTo>
                      <a:pt x="108" y="3"/>
                    </a:lnTo>
                    <a:lnTo>
                      <a:pt x="106" y="3"/>
                    </a:lnTo>
                    <a:lnTo>
                      <a:pt x="108" y="5"/>
                    </a:lnTo>
                    <a:lnTo>
                      <a:pt x="111" y="10"/>
                    </a:lnTo>
                    <a:lnTo>
                      <a:pt x="108" y="12"/>
                    </a:lnTo>
                    <a:lnTo>
                      <a:pt x="108" y="7"/>
                    </a:lnTo>
                    <a:lnTo>
                      <a:pt x="113" y="7"/>
                    </a:lnTo>
                    <a:lnTo>
                      <a:pt x="115" y="12"/>
                    </a:lnTo>
                    <a:lnTo>
                      <a:pt x="113" y="7"/>
                    </a:lnTo>
                    <a:lnTo>
                      <a:pt x="118" y="5"/>
                    </a:lnTo>
                    <a:lnTo>
                      <a:pt x="118" y="5"/>
                    </a:lnTo>
                    <a:lnTo>
                      <a:pt x="118" y="5"/>
                    </a:lnTo>
                    <a:lnTo>
                      <a:pt x="125" y="5"/>
                    </a:lnTo>
                    <a:lnTo>
                      <a:pt x="127" y="5"/>
                    </a:lnTo>
                    <a:lnTo>
                      <a:pt x="127" y="5"/>
                    </a:lnTo>
                    <a:lnTo>
                      <a:pt x="132" y="7"/>
                    </a:lnTo>
                    <a:lnTo>
                      <a:pt x="132" y="12"/>
                    </a:lnTo>
                    <a:lnTo>
                      <a:pt x="129" y="7"/>
                    </a:lnTo>
                    <a:lnTo>
                      <a:pt x="134" y="5"/>
                    </a:lnTo>
                    <a:lnTo>
                      <a:pt x="137" y="5"/>
                    </a:lnTo>
                    <a:lnTo>
                      <a:pt x="137" y="5"/>
                    </a:lnTo>
                    <a:lnTo>
                      <a:pt x="146" y="10"/>
                    </a:lnTo>
                    <a:lnTo>
                      <a:pt x="144" y="10"/>
                    </a:lnTo>
                    <a:lnTo>
                      <a:pt x="146" y="12"/>
                    </a:lnTo>
                    <a:lnTo>
                      <a:pt x="151" y="21"/>
                    </a:lnTo>
                    <a:lnTo>
                      <a:pt x="153" y="24"/>
                    </a:lnTo>
                    <a:lnTo>
                      <a:pt x="148" y="24"/>
                    </a:lnTo>
                    <a:lnTo>
                      <a:pt x="144" y="24"/>
                    </a:lnTo>
                    <a:lnTo>
                      <a:pt x="144" y="24"/>
                    </a:lnTo>
                    <a:lnTo>
                      <a:pt x="144" y="24"/>
                    </a:lnTo>
                    <a:lnTo>
                      <a:pt x="134" y="19"/>
                    </a:lnTo>
                    <a:lnTo>
                      <a:pt x="134" y="14"/>
                    </a:lnTo>
                    <a:lnTo>
                      <a:pt x="134" y="19"/>
                    </a:lnTo>
                    <a:lnTo>
                      <a:pt x="132" y="19"/>
                    </a:lnTo>
                    <a:lnTo>
                      <a:pt x="132" y="14"/>
                    </a:lnTo>
                    <a:lnTo>
                      <a:pt x="134" y="19"/>
                    </a:lnTo>
                    <a:lnTo>
                      <a:pt x="129" y="21"/>
                    </a:lnTo>
                    <a:lnTo>
                      <a:pt x="129" y="21"/>
                    </a:lnTo>
                    <a:lnTo>
                      <a:pt x="127" y="21"/>
                    </a:lnTo>
                    <a:lnTo>
                      <a:pt x="108" y="21"/>
                    </a:lnTo>
                    <a:lnTo>
                      <a:pt x="108" y="21"/>
                    </a:lnTo>
                    <a:lnTo>
                      <a:pt x="108" y="21"/>
                    </a:lnTo>
                    <a:lnTo>
                      <a:pt x="104" y="19"/>
                    </a:lnTo>
                    <a:lnTo>
                      <a:pt x="104" y="17"/>
                    </a:lnTo>
                    <a:lnTo>
                      <a:pt x="106" y="19"/>
                    </a:lnTo>
                    <a:lnTo>
                      <a:pt x="104" y="21"/>
                    </a:lnTo>
                    <a:lnTo>
                      <a:pt x="99" y="21"/>
                    </a:lnTo>
                    <a:lnTo>
                      <a:pt x="104" y="19"/>
                    </a:lnTo>
                    <a:lnTo>
                      <a:pt x="106" y="24"/>
                    </a:lnTo>
                    <a:lnTo>
                      <a:pt x="104" y="26"/>
                    </a:lnTo>
                    <a:lnTo>
                      <a:pt x="104" y="21"/>
                    </a:lnTo>
                    <a:lnTo>
                      <a:pt x="122" y="21"/>
                    </a:lnTo>
                    <a:lnTo>
                      <a:pt x="125" y="21"/>
                    </a:lnTo>
                    <a:lnTo>
                      <a:pt x="125" y="21"/>
                    </a:lnTo>
                    <a:lnTo>
                      <a:pt x="129" y="24"/>
                    </a:lnTo>
                    <a:lnTo>
                      <a:pt x="125" y="21"/>
                    </a:lnTo>
                    <a:lnTo>
                      <a:pt x="129" y="26"/>
                    </a:lnTo>
                    <a:lnTo>
                      <a:pt x="132" y="28"/>
                    </a:lnTo>
                    <a:lnTo>
                      <a:pt x="129" y="31"/>
                    </a:lnTo>
                    <a:lnTo>
                      <a:pt x="132" y="26"/>
                    </a:lnTo>
                    <a:lnTo>
                      <a:pt x="151" y="36"/>
                    </a:lnTo>
                    <a:lnTo>
                      <a:pt x="148" y="40"/>
                    </a:lnTo>
                    <a:lnTo>
                      <a:pt x="148" y="36"/>
                    </a:lnTo>
                    <a:lnTo>
                      <a:pt x="153" y="36"/>
                    </a:lnTo>
                    <a:lnTo>
                      <a:pt x="153" y="36"/>
                    </a:lnTo>
                    <a:lnTo>
                      <a:pt x="155" y="38"/>
                    </a:lnTo>
                    <a:lnTo>
                      <a:pt x="158" y="40"/>
                    </a:lnTo>
                    <a:lnTo>
                      <a:pt x="155" y="43"/>
                    </a:lnTo>
                    <a:lnTo>
                      <a:pt x="155" y="38"/>
                    </a:lnTo>
                    <a:lnTo>
                      <a:pt x="160" y="38"/>
                    </a:lnTo>
                    <a:lnTo>
                      <a:pt x="162" y="38"/>
                    </a:lnTo>
                    <a:lnTo>
                      <a:pt x="162" y="38"/>
                    </a:lnTo>
                    <a:lnTo>
                      <a:pt x="186" y="50"/>
                    </a:lnTo>
                    <a:lnTo>
                      <a:pt x="181" y="47"/>
                    </a:lnTo>
                    <a:lnTo>
                      <a:pt x="186" y="52"/>
                    </a:lnTo>
                    <a:lnTo>
                      <a:pt x="188" y="54"/>
                    </a:lnTo>
                    <a:lnTo>
                      <a:pt x="186" y="57"/>
                    </a:lnTo>
                    <a:lnTo>
                      <a:pt x="186" y="57"/>
                    </a:lnTo>
                    <a:lnTo>
                      <a:pt x="186" y="57"/>
                    </a:lnTo>
                    <a:lnTo>
                      <a:pt x="184" y="54"/>
                    </a:lnTo>
                    <a:lnTo>
                      <a:pt x="186" y="52"/>
                    </a:lnTo>
                    <a:lnTo>
                      <a:pt x="184" y="54"/>
                    </a:lnTo>
                    <a:lnTo>
                      <a:pt x="160" y="43"/>
                    </a:lnTo>
                    <a:lnTo>
                      <a:pt x="162" y="38"/>
                    </a:lnTo>
                    <a:lnTo>
                      <a:pt x="160" y="43"/>
                    </a:lnTo>
                    <a:lnTo>
                      <a:pt x="155" y="43"/>
                    </a:lnTo>
                    <a:lnTo>
                      <a:pt x="155" y="43"/>
                    </a:lnTo>
                    <a:lnTo>
                      <a:pt x="155" y="43"/>
                    </a:lnTo>
                    <a:lnTo>
                      <a:pt x="153" y="40"/>
                    </a:lnTo>
                    <a:lnTo>
                      <a:pt x="155" y="38"/>
                    </a:lnTo>
                    <a:lnTo>
                      <a:pt x="153" y="40"/>
                    </a:lnTo>
                    <a:lnTo>
                      <a:pt x="148" y="40"/>
                    </a:lnTo>
                    <a:lnTo>
                      <a:pt x="148" y="40"/>
                    </a:lnTo>
                    <a:lnTo>
                      <a:pt x="148" y="40"/>
                    </a:lnTo>
                    <a:lnTo>
                      <a:pt x="129" y="31"/>
                    </a:lnTo>
                    <a:lnTo>
                      <a:pt x="129" y="31"/>
                    </a:lnTo>
                    <a:lnTo>
                      <a:pt x="129" y="31"/>
                    </a:lnTo>
                    <a:lnTo>
                      <a:pt x="127" y="28"/>
                    </a:lnTo>
                    <a:lnTo>
                      <a:pt x="129" y="26"/>
                    </a:lnTo>
                    <a:lnTo>
                      <a:pt x="127" y="28"/>
                    </a:lnTo>
                    <a:lnTo>
                      <a:pt x="122" y="26"/>
                    </a:lnTo>
                    <a:lnTo>
                      <a:pt x="125" y="21"/>
                    </a:lnTo>
                    <a:lnTo>
                      <a:pt x="122" y="26"/>
                    </a:lnTo>
                    <a:lnTo>
                      <a:pt x="104" y="26"/>
                    </a:lnTo>
                    <a:lnTo>
                      <a:pt x="101" y="26"/>
                    </a:lnTo>
                    <a:lnTo>
                      <a:pt x="101" y="26"/>
                    </a:lnTo>
                    <a:lnTo>
                      <a:pt x="99" y="21"/>
                    </a:lnTo>
                    <a:lnTo>
                      <a:pt x="99" y="21"/>
                    </a:lnTo>
                    <a:lnTo>
                      <a:pt x="101" y="19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11" y="17"/>
                    </a:lnTo>
                    <a:lnTo>
                      <a:pt x="108" y="21"/>
                    </a:lnTo>
                    <a:lnTo>
                      <a:pt x="108" y="17"/>
                    </a:lnTo>
                    <a:lnTo>
                      <a:pt x="127" y="17"/>
                    </a:lnTo>
                    <a:lnTo>
                      <a:pt x="127" y="21"/>
                    </a:lnTo>
                    <a:lnTo>
                      <a:pt x="127" y="17"/>
                    </a:lnTo>
                    <a:lnTo>
                      <a:pt x="132" y="14"/>
                    </a:lnTo>
                    <a:lnTo>
                      <a:pt x="132" y="14"/>
                    </a:lnTo>
                    <a:lnTo>
                      <a:pt x="132" y="14"/>
                    </a:lnTo>
                    <a:lnTo>
                      <a:pt x="134" y="14"/>
                    </a:lnTo>
                    <a:lnTo>
                      <a:pt x="137" y="14"/>
                    </a:lnTo>
                    <a:lnTo>
                      <a:pt x="137" y="14"/>
                    </a:lnTo>
                    <a:lnTo>
                      <a:pt x="146" y="19"/>
                    </a:lnTo>
                    <a:lnTo>
                      <a:pt x="144" y="24"/>
                    </a:lnTo>
                    <a:lnTo>
                      <a:pt x="144" y="19"/>
                    </a:lnTo>
                    <a:lnTo>
                      <a:pt x="148" y="19"/>
                    </a:lnTo>
                    <a:lnTo>
                      <a:pt x="148" y="24"/>
                    </a:lnTo>
                    <a:lnTo>
                      <a:pt x="146" y="24"/>
                    </a:lnTo>
                    <a:lnTo>
                      <a:pt x="141" y="14"/>
                    </a:lnTo>
                    <a:lnTo>
                      <a:pt x="146" y="12"/>
                    </a:lnTo>
                    <a:lnTo>
                      <a:pt x="144" y="14"/>
                    </a:lnTo>
                    <a:lnTo>
                      <a:pt x="134" y="10"/>
                    </a:lnTo>
                    <a:lnTo>
                      <a:pt x="137" y="5"/>
                    </a:lnTo>
                    <a:lnTo>
                      <a:pt x="137" y="10"/>
                    </a:lnTo>
                    <a:lnTo>
                      <a:pt x="132" y="12"/>
                    </a:lnTo>
                    <a:lnTo>
                      <a:pt x="132" y="12"/>
                    </a:lnTo>
                    <a:lnTo>
                      <a:pt x="129" y="12"/>
                    </a:lnTo>
                    <a:lnTo>
                      <a:pt x="125" y="10"/>
                    </a:lnTo>
                    <a:lnTo>
                      <a:pt x="127" y="5"/>
                    </a:lnTo>
                    <a:lnTo>
                      <a:pt x="125" y="10"/>
                    </a:lnTo>
                    <a:lnTo>
                      <a:pt x="118" y="10"/>
                    </a:lnTo>
                    <a:lnTo>
                      <a:pt x="118" y="5"/>
                    </a:lnTo>
                    <a:lnTo>
                      <a:pt x="120" y="10"/>
                    </a:lnTo>
                    <a:lnTo>
                      <a:pt x="115" y="12"/>
                    </a:lnTo>
                    <a:lnTo>
                      <a:pt x="115" y="12"/>
                    </a:lnTo>
                    <a:lnTo>
                      <a:pt x="113" y="12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4" y="7"/>
                    </a:lnTo>
                    <a:lnTo>
                      <a:pt x="108" y="5"/>
                    </a:lnTo>
                    <a:lnTo>
                      <a:pt x="106" y="7"/>
                    </a:lnTo>
                    <a:lnTo>
                      <a:pt x="101" y="5"/>
                    </a:lnTo>
                    <a:lnTo>
                      <a:pt x="104" y="0"/>
                    </a:lnTo>
                    <a:lnTo>
                      <a:pt x="104" y="5"/>
                    </a:lnTo>
                    <a:lnTo>
                      <a:pt x="99" y="7"/>
                    </a:lnTo>
                    <a:lnTo>
                      <a:pt x="96" y="3"/>
                    </a:lnTo>
                    <a:lnTo>
                      <a:pt x="99" y="7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4" y="12"/>
                    </a:lnTo>
                    <a:lnTo>
                      <a:pt x="89" y="12"/>
                    </a:lnTo>
                    <a:lnTo>
                      <a:pt x="89" y="7"/>
                    </a:lnTo>
                    <a:lnTo>
                      <a:pt x="92" y="12"/>
                    </a:lnTo>
                    <a:lnTo>
                      <a:pt x="87" y="17"/>
                    </a:lnTo>
                    <a:lnTo>
                      <a:pt x="85" y="14"/>
                    </a:lnTo>
                    <a:lnTo>
                      <a:pt x="87" y="14"/>
                    </a:lnTo>
                    <a:lnTo>
                      <a:pt x="87" y="19"/>
                    </a:lnTo>
                    <a:lnTo>
                      <a:pt x="87" y="21"/>
                    </a:lnTo>
                    <a:lnTo>
                      <a:pt x="87" y="21"/>
                    </a:lnTo>
                    <a:lnTo>
                      <a:pt x="85" y="26"/>
                    </a:lnTo>
                    <a:lnTo>
                      <a:pt x="85" y="26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80" y="26"/>
                    </a:lnTo>
                    <a:lnTo>
                      <a:pt x="80" y="26"/>
                    </a:lnTo>
                    <a:lnTo>
                      <a:pt x="75" y="24"/>
                    </a:lnTo>
                    <a:lnTo>
                      <a:pt x="78" y="19"/>
                    </a:lnTo>
                    <a:lnTo>
                      <a:pt x="75" y="24"/>
                    </a:lnTo>
                    <a:lnTo>
                      <a:pt x="61" y="24"/>
                    </a:lnTo>
                    <a:lnTo>
                      <a:pt x="61" y="19"/>
                    </a:lnTo>
                    <a:lnTo>
                      <a:pt x="64" y="24"/>
                    </a:lnTo>
                    <a:lnTo>
                      <a:pt x="59" y="26"/>
                    </a:lnTo>
                    <a:lnTo>
                      <a:pt x="59" y="26"/>
                    </a:lnTo>
                    <a:lnTo>
                      <a:pt x="56" y="26"/>
                    </a:lnTo>
                    <a:lnTo>
                      <a:pt x="35" y="26"/>
                    </a:lnTo>
                    <a:lnTo>
                      <a:pt x="35" y="21"/>
                    </a:lnTo>
                    <a:lnTo>
                      <a:pt x="38" y="26"/>
                    </a:lnTo>
                    <a:lnTo>
                      <a:pt x="33" y="28"/>
                    </a:lnTo>
                    <a:lnTo>
                      <a:pt x="33" y="28"/>
                    </a:lnTo>
                    <a:lnTo>
                      <a:pt x="31" y="28"/>
                    </a:lnTo>
                    <a:lnTo>
                      <a:pt x="23" y="28"/>
                    </a:lnTo>
                    <a:lnTo>
                      <a:pt x="23" y="24"/>
                    </a:lnTo>
                    <a:lnTo>
                      <a:pt x="26" y="28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0" y="31"/>
                    </a:lnTo>
                    <a:lnTo>
                      <a:pt x="0" y="26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50" name="Freeform 10"/>
              <p:cNvSpPr>
                <a:spLocks/>
              </p:cNvSpPr>
              <p:nvPr/>
            </p:nvSpPr>
            <p:spPr bwMode="auto">
              <a:xfrm>
                <a:off x="721" y="1297"/>
                <a:ext cx="12" cy="12"/>
              </a:xfrm>
              <a:custGeom>
                <a:avLst/>
                <a:gdLst>
                  <a:gd name="T0" fmla="*/ 2 w 12"/>
                  <a:gd name="T1" fmla="*/ 5 h 12"/>
                  <a:gd name="T2" fmla="*/ 7 w 12"/>
                  <a:gd name="T3" fmla="*/ 7 h 12"/>
                  <a:gd name="T4" fmla="*/ 7 w 12"/>
                  <a:gd name="T5" fmla="*/ 12 h 12"/>
                  <a:gd name="T6" fmla="*/ 2 w 12"/>
                  <a:gd name="T7" fmla="*/ 10 h 12"/>
                  <a:gd name="T8" fmla="*/ 5 w 12"/>
                  <a:gd name="T9" fmla="*/ 5 h 12"/>
                  <a:gd name="T10" fmla="*/ 9 w 12"/>
                  <a:gd name="T11" fmla="*/ 5 h 12"/>
                  <a:gd name="T12" fmla="*/ 5 w 12"/>
                  <a:gd name="T13" fmla="*/ 7 h 12"/>
                  <a:gd name="T14" fmla="*/ 2 w 12"/>
                  <a:gd name="T15" fmla="*/ 3 h 12"/>
                  <a:gd name="T16" fmla="*/ 2 w 12"/>
                  <a:gd name="T17" fmla="*/ 3 h 12"/>
                  <a:gd name="T18" fmla="*/ 2 w 12"/>
                  <a:gd name="T19" fmla="*/ 0 h 12"/>
                  <a:gd name="T20" fmla="*/ 7 w 12"/>
                  <a:gd name="T21" fmla="*/ 0 h 12"/>
                  <a:gd name="T22" fmla="*/ 9 w 12"/>
                  <a:gd name="T23" fmla="*/ 5 h 12"/>
                  <a:gd name="T24" fmla="*/ 12 w 12"/>
                  <a:gd name="T25" fmla="*/ 7 h 12"/>
                  <a:gd name="T26" fmla="*/ 9 w 12"/>
                  <a:gd name="T27" fmla="*/ 7 h 12"/>
                  <a:gd name="T28" fmla="*/ 7 w 12"/>
                  <a:gd name="T29" fmla="*/ 12 h 12"/>
                  <a:gd name="T30" fmla="*/ 7 w 12"/>
                  <a:gd name="T31" fmla="*/ 12 h 12"/>
                  <a:gd name="T32" fmla="*/ 5 w 12"/>
                  <a:gd name="T33" fmla="*/ 12 h 12"/>
                  <a:gd name="T34" fmla="*/ 0 w 12"/>
                  <a:gd name="T35" fmla="*/ 10 h 12"/>
                  <a:gd name="T36" fmla="*/ 2 w 12"/>
                  <a:gd name="T3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2">
                    <a:moveTo>
                      <a:pt x="2" y="5"/>
                    </a:moveTo>
                    <a:lnTo>
                      <a:pt x="7" y="7"/>
                    </a:lnTo>
                    <a:lnTo>
                      <a:pt x="7" y="12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9" y="5"/>
                    </a:lnTo>
                    <a:lnTo>
                      <a:pt x="5" y="7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7" y="0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9" y="7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0" y="1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51" name="Freeform 11"/>
              <p:cNvSpPr>
                <a:spLocks/>
              </p:cNvSpPr>
              <p:nvPr/>
            </p:nvSpPr>
            <p:spPr bwMode="auto">
              <a:xfrm>
                <a:off x="709" y="1286"/>
                <a:ext cx="80" cy="94"/>
              </a:xfrm>
              <a:custGeom>
                <a:avLst/>
                <a:gdLst>
                  <a:gd name="T0" fmla="*/ 14 w 80"/>
                  <a:gd name="T1" fmla="*/ 9 h 94"/>
                  <a:gd name="T2" fmla="*/ 3 w 80"/>
                  <a:gd name="T3" fmla="*/ 7 h 94"/>
                  <a:gd name="T4" fmla="*/ 10 w 80"/>
                  <a:gd name="T5" fmla="*/ 0 h 94"/>
                  <a:gd name="T6" fmla="*/ 19 w 80"/>
                  <a:gd name="T7" fmla="*/ 0 h 94"/>
                  <a:gd name="T8" fmla="*/ 31 w 80"/>
                  <a:gd name="T9" fmla="*/ 4 h 94"/>
                  <a:gd name="T10" fmla="*/ 24 w 80"/>
                  <a:gd name="T11" fmla="*/ 9 h 94"/>
                  <a:gd name="T12" fmla="*/ 26 w 80"/>
                  <a:gd name="T13" fmla="*/ 14 h 94"/>
                  <a:gd name="T14" fmla="*/ 33 w 80"/>
                  <a:gd name="T15" fmla="*/ 18 h 94"/>
                  <a:gd name="T16" fmla="*/ 38 w 80"/>
                  <a:gd name="T17" fmla="*/ 30 h 94"/>
                  <a:gd name="T18" fmla="*/ 45 w 80"/>
                  <a:gd name="T19" fmla="*/ 25 h 94"/>
                  <a:gd name="T20" fmla="*/ 54 w 80"/>
                  <a:gd name="T21" fmla="*/ 35 h 94"/>
                  <a:gd name="T22" fmla="*/ 47 w 80"/>
                  <a:gd name="T23" fmla="*/ 40 h 94"/>
                  <a:gd name="T24" fmla="*/ 43 w 80"/>
                  <a:gd name="T25" fmla="*/ 35 h 94"/>
                  <a:gd name="T26" fmla="*/ 35 w 80"/>
                  <a:gd name="T27" fmla="*/ 33 h 94"/>
                  <a:gd name="T28" fmla="*/ 31 w 80"/>
                  <a:gd name="T29" fmla="*/ 25 h 94"/>
                  <a:gd name="T30" fmla="*/ 31 w 80"/>
                  <a:gd name="T31" fmla="*/ 28 h 94"/>
                  <a:gd name="T32" fmla="*/ 35 w 80"/>
                  <a:gd name="T33" fmla="*/ 35 h 94"/>
                  <a:gd name="T34" fmla="*/ 38 w 80"/>
                  <a:gd name="T35" fmla="*/ 42 h 94"/>
                  <a:gd name="T36" fmla="*/ 45 w 80"/>
                  <a:gd name="T37" fmla="*/ 42 h 94"/>
                  <a:gd name="T38" fmla="*/ 54 w 80"/>
                  <a:gd name="T39" fmla="*/ 47 h 94"/>
                  <a:gd name="T40" fmla="*/ 54 w 80"/>
                  <a:gd name="T41" fmla="*/ 54 h 94"/>
                  <a:gd name="T42" fmla="*/ 71 w 80"/>
                  <a:gd name="T43" fmla="*/ 58 h 94"/>
                  <a:gd name="T44" fmla="*/ 73 w 80"/>
                  <a:gd name="T45" fmla="*/ 65 h 94"/>
                  <a:gd name="T46" fmla="*/ 76 w 80"/>
                  <a:gd name="T47" fmla="*/ 70 h 94"/>
                  <a:gd name="T48" fmla="*/ 76 w 80"/>
                  <a:gd name="T49" fmla="*/ 87 h 94"/>
                  <a:gd name="T50" fmla="*/ 68 w 80"/>
                  <a:gd name="T51" fmla="*/ 94 h 94"/>
                  <a:gd name="T52" fmla="*/ 64 w 80"/>
                  <a:gd name="T53" fmla="*/ 89 h 94"/>
                  <a:gd name="T54" fmla="*/ 64 w 80"/>
                  <a:gd name="T55" fmla="*/ 84 h 94"/>
                  <a:gd name="T56" fmla="*/ 61 w 80"/>
                  <a:gd name="T57" fmla="*/ 63 h 94"/>
                  <a:gd name="T58" fmla="*/ 66 w 80"/>
                  <a:gd name="T59" fmla="*/ 75 h 94"/>
                  <a:gd name="T60" fmla="*/ 59 w 80"/>
                  <a:gd name="T61" fmla="*/ 77 h 94"/>
                  <a:gd name="T62" fmla="*/ 61 w 80"/>
                  <a:gd name="T63" fmla="*/ 73 h 94"/>
                  <a:gd name="T64" fmla="*/ 66 w 80"/>
                  <a:gd name="T65" fmla="*/ 77 h 94"/>
                  <a:gd name="T66" fmla="*/ 68 w 80"/>
                  <a:gd name="T67" fmla="*/ 82 h 94"/>
                  <a:gd name="T68" fmla="*/ 68 w 80"/>
                  <a:gd name="T69" fmla="*/ 87 h 94"/>
                  <a:gd name="T70" fmla="*/ 76 w 80"/>
                  <a:gd name="T71" fmla="*/ 89 h 94"/>
                  <a:gd name="T72" fmla="*/ 71 w 80"/>
                  <a:gd name="T73" fmla="*/ 89 h 94"/>
                  <a:gd name="T74" fmla="*/ 71 w 80"/>
                  <a:gd name="T75" fmla="*/ 73 h 94"/>
                  <a:gd name="T76" fmla="*/ 68 w 80"/>
                  <a:gd name="T77" fmla="*/ 63 h 94"/>
                  <a:gd name="T78" fmla="*/ 71 w 80"/>
                  <a:gd name="T79" fmla="*/ 58 h 94"/>
                  <a:gd name="T80" fmla="*/ 54 w 80"/>
                  <a:gd name="T81" fmla="*/ 54 h 94"/>
                  <a:gd name="T82" fmla="*/ 47 w 80"/>
                  <a:gd name="T83" fmla="*/ 49 h 94"/>
                  <a:gd name="T84" fmla="*/ 45 w 80"/>
                  <a:gd name="T85" fmla="*/ 42 h 94"/>
                  <a:gd name="T86" fmla="*/ 38 w 80"/>
                  <a:gd name="T87" fmla="*/ 42 h 94"/>
                  <a:gd name="T88" fmla="*/ 28 w 80"/>
                  <a:gd name="T89" fmla="*/ 33 h 94"/>
                  <a:gd name="T90" fmla="*/ 24 w 80"/>
                  <a:gd name="T91" fmla="*/ 25 h 94"/>
                  <a:gd name="T92" fmla="*/ 33 w 80"/>
                  <a:gd name="T93" fmla="*/ 25 h 94"/>
                  <a:gd name="T94" fmla="*/ 38 w 80"/>
                  <a:gd name="T95" fmla="*/ 28 h 94"/>
                  <a:gd name="T96" fmla="*/ 40 w 80"/>
                  <a:gd name="T97" fmla="*/ 28 h 94"/>
                  <a:gd name="T98" fmla="*/ 47 w 80"/>
                  <a:gd name="T99" fmla="*/ 35 h 94"/>
                  <a:gd name="T100" fmla="*/ 47 w 80"/>
                  <a:gd name="T101" fmla="*/ 33 h 94"/>
                  <a:gd name="T102" fmla="*/ 45 w 80"/>
                  <a:gd name="T103" fmla="*/ 25 h 94"/>
                  <a:gd name="T104" fmla="*/ 38 w 80"/>
                  <a:gd name="T105" fmla="*/ 30 h 94"/>
                  <a:gd name="T106" fmla="*/ 26 w 80"/>
                  <a:gd name="T107" fmla="*/ 21 h 94"/>
                  <a:gd name="T108" fmla="*/ 19 w 80"/>
                  <a:gd name="T109" fmla="*/ 14 h 94"/>
                  <a:gd name="T110" fmla="*/ 26 w 80"/>
                  <a:gd name="T111" fmla="*/ 7 h 94"/>
                  <a:gd name="T112" fmla="*/ 26 w 80"/>
                  <a:gd name="T113" fmla="*/ 9 h 94"/>
                  <a:gd name="T114" fmla="*/ 19 w 80"/>
                  <a:gd name="T115" fmla="*/ 0 h 94"/>
                  <a:gd name="T116" fmla="*/ 12 w 80"/>
                  <a:gd name="T117" fmla="*/ 4 h 94"/>
                  <a:gd name="T118" fmla="*/ 10 w 80"/>
                  <a:gd name="T119" fmla="*/ 9 h 94"/>
                  <a:gd name="T120" fmla="*/ 12 w 80"/>
                  <a:gd name="T121" fmla="*/ 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0" h="94">
                    <a:moveTo>
                      <a:pt x="17" y="9"/>
                    </a:moveTo>
                    <a:lnTo>
                      <a:pt x="12" y="9"/>
                    </a:lnTo>
                    <a:lnTo>
                      <a:pt x="12" y="4"/>
                    </a:lnTo>
                    <a:lnTo>
                      <a:pt x="14" y="9"/>
                    </a:lnTo>
                    <a:lnTo>
                      <a:pt x="10" y="11"/>
                    </a:lnTo>
                    <a:lnTo>
                      <a:pt x="7" y="14"/>
                    </a:lnTo>
                    <a:lnTo>
                      <a:pt x="5" y="11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5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8" y="4"/>
                    </a:lnTo>
                    <a:lnTo>
                      <a:pt x="26" y="9"/>
                    </a:lnTo>
                    <a:lnTo>
                      <a:pt x="26" y="4"/>
                    </a:lnTo>
                    <a:lnTo>
                      <a:pt x="31" y="4"/>
                    </a:lnTo>
                    <a:lnTo>
                      <a:pt x="33" y="9"/>
                    </a:lnTo>
                    <a:lnTo>
                      <a:pt x="33" y="9"/>
                    </a:lnTo>
                    <a:lnTo>
                      <a:pt x="28" y="11"/>
                    </a:lnTo>
                    <a:lnTo>
                      <a:pt x="24" y="9"/>
                    </a:lnTo>
                    <a:lnTo>
                      <a:pt x="28" y="11"/>
                    </a:lnTo>
                    <a:lnTo>
                      <a:pt x="26" y="16"/>
                    </a:lnTo>
                    <a:lnTo>
                      <a:pt x="21" y="16"/>
                    </a:lnTo>
                    <a:lnTo>
                      <a:pt x="26" y="14"/>
                    </a:lnTo>
                    <a:lnTo>
                      <a:pt x="28" y="18"/>
                    </a:lnTo>
                    <a:lnTo>
                      <a:pt x="26" y="21"/>
                    </a:lnTo>
                    <a:lnTo>
                      <a:pt x="28" y="16"/>
                    </a:lnTo>
                    <a:lnTo>
                      <a:pt x="33" y="18"/>
                    </a:lnTo>
                    <a:lnTo>
                      <a:pt x="28" y="16"/>
                    </a:lnTo>
                    <a:lnTo>
                      <a:pt x="33" y="21"/>
                    </a:lnTo>
                    <a:lnTo>
                      <a:pt x="40" y="28"/>
                    </a:lnTo>
                    <a:lnTo>
                      <a:pt x="38" y="30"/>
                    </a:lnTo>
                    <a:lnTo>
                      <a:pt x="38" y="25"/>
                    </a:lnTo>
                    <a:lnTo>
                      <a:pt x="43" y="25"/>
                    </a:lnTo>
                    <a:lnTo>
                      <a:pt x="45" y="25"/>
                    </a:lnTo>
                    <a:lnTo>
                      <a:pt x="45" y="25"/>
                    </a:lnTo>
                    <a:lnTo>
                      <a:pt x="50" y="28"/>
                    </a:lnTo>
                    <a:lnTo>
                      <a:pt x="45" y="25"/>
                    </a:lnTo>
                    <a:lnTo>
                      <a:pt x="50" y="30"/>
                    </a:lnTo>
                    <a:lnTo>
                      <a:pt x="54" y="35"/>
                    </a:lnTo>
                    <a:lnTo>
                      <a:pt x="54" y="37"/>
                    </a:lnTo>
                    <a:lnTo>
                      <a:pt x="54" y="37"/>
                    </a:lnTo>
                    <a:lnTo>
                      <a:pt x="50" y="40"/>
                    </a:lnTo>
                    <a:lnTo>
                      <a:pt x="47" y="40"/>
                    </a:lnTo>
                    <a:lnTo>
                      <a:pt x="47" y="40"/>
                    </a:lnTo>
                    <a:lnTo>
                      <a:pt x="43" y="35"/>
                    </a:lnTo>
                    <a:lnTo>
                      <a:pt x="45" y="30"/>
                    </a:lnTo>
                    <a:lnTo>
                      <a:pt x="43" y="35"/>
                    </a:lnTo>
                    <a:lnTo>
                      <a:pt x="38" y="33"/>
                    </a:lnTo>
                    <a:lnTo>
                      <a:pt x="38" y="28"/>
                    </a:lnTo>
                    <a:lnTo>
                      <a:pt x="38" y="33"/>
                    </a:lnTo>
                    <a:lnTo>
                      <a:pt x="35" y="33"/>
                    </a:lnTo>
                    <a:lnTo>
                      <a:pt x="35" y="33"/>
                    </a:lnTo>
                    <a:lnTo>
                      <a:pt x="35" y="33"/>
                    </a:lnTo>
                    <a:lnTo>
                      <a:pt x="31" y="30"/>
                    </a:lnTo>
                    <a:lnTo>
                      <a:pt x="31" y="25"/>
                    </a:lnTo>
                    <a:lnTo>
                      <a:pt x="31" y="30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31" y="28"/>
                    </a:lnTo>
                    <a:lnTo>
                      <a:pt x="33" y="30"/>
                    </a:lnTo>
                    <a:lnTo>
                      <a:pt x="33" y="30"/>
                    </a:lnTo>
                    <a:lnTo>
                      <a:pt x="33" y="30"/>
                    </a:lnTo>
                    <a:lnTo>
                      <a:pt x="35" y="35"/>
                    </a:lnTo>
                    <a:lnTo>
                      <a:pt x="33" y="37"/>
                    </a:lnTo>
                    <a:lnTo>
                      <a:pt x="35" y="35"/>
                    </a:lnTo>
                    <a:lnTo>
                      <a:pt x="40" y="40"/>
                    </a:lnTo>
                    <a:lnTo>
                      <a:pt x="38" y="42"/>
                    </a:lnTo>
                    <a:lnTo>
                      <a:pt x="40" y="37"/>
                    </a:lnTo>
                    <a:lnTo>
                      <a:pt x="45" y="40"/>
                    </a:lnTo>
                    <a:lnTo>
                      <a:pt x="40" y="37"/>
                    </a:lnTo>
                    <a:lnTo>
                      <a:pt x="45" y="42"/>
                    </a:lnTo>
                    <a:lnTo>
                      <a:pt x="50" y="47"/>
                    </a:lnTo>
                    <a:lnTo>
                      <a:pt x="47" y="49"/>
                    </a:lnTo>
                    <a:lnTo>
                      <a:pt x="50" y="44"/>
                    </a:lnTo>
                    <a:lnTo>
                      <a:pt x="54" y="47"/>
                    </a:lnTo>
                    <a:lnTo>
                      <a:pt x="50" y="44"/>
                    </a:lnTo>
                    <a:lnTo>
                      <a:pt x="54" y="49"/>
                    </a:lnTo>
                    <a:lnTo>
                      <a:pt x="57" y="51"/>
                    </a:lnTo>
                    <a:lnTo>
                      <a:pt x="54" y="54"/>
                    </a:lnTo>
                    <a:lnTo>
                      <a:pt x="57" y="49"/>
                    </a:lnTo>
                    <a:lnTo>
                      <a:pt x="71" y="56"/>
                    </a:lnTo>
                    <a:lnTo>
                      <a:pt x="68" y="56"/>
                    </a:lnTo>
                    <a:lnTo>
                      <a:pt x="71" y="58"/>
                    </a:lnTo>
                    <a:lnTo>
                      <a:pt x="73" y="63"/>
                    </a:lnTo>
                    <a:lnTo>
                      <a:pt x="73" y="63"/>
                    </a:lnTo>
                    <a:lnTo>
                      <a:pt x="73" y="63"/>
                    </a:lnTo>
                    <a:lnTo>
                      <a:pt x="73" y="65"/>
                    </a:lnTo>
                    <a:lnTo>
                      <a:pt x="68" y="68"/>
                    </a:lnTo>
                    <a:lnTo>
                      <a:pt x="73" y="65"/>
                    </a:lnTo>
                    <a:lnTo>
                      <a:pt x="76" y="70"/>
                    </a:lnTo>
                    <a:lnTo>
                      <a:pt x="76" y="70"/>
                    </a:lnTo>
                    <a:lnTo>
                      <a:pt x="76" y="70"/>
                    </a:lnTo>
                    <a:lnTo>
                      <a:pt x="76" y="87"/>
                    </a:lnTo>
                    <a:lnTo>
                      <a:pt x="71" y="89"/>
                    </a:lnTo>
                    <a:lnTo>
                      <a:pt x="76" y="87"/>
                    </a:lnTo>
                    <a:lnTo>
                      <a:pt x="78" y="91"/>
                    </a:lnTo>
                    <a:lnTo>
                      <a:pt x="80" y="94"/>
                    </a:lnTo>
                    <a:lnTo>
                      <a:pt x="76" y="94"/>
                    </a:lnTo>
                    <a:lnTo>
                      <a:pt x="68" y="94"/>
                    </a:lnTo>
                    <a:lnTo>
                      <a:pt x="66" y="94"/>
                    </a:lnTo>
                    <a:lnTo>
                      <a:pt x="66" y="94"/>
                    </a:lnTo>
                    <a:lnTo>
                      <a:pt x="64" y="89"/>
                    </a:lnTo>
                    <a:lnTo>
                      <a:pt x="64" y="89"/>
                    </a:lnTo>
                    <a:lnTo>
                      <a:pt x="64" y="87"/>
                    </a:lnTo>
                    <a:lnTo>
                      <a:pt x="64" y="82"/>
                    </a:lnTo>
                    <a:lnTo>
                      <a:pt x="68" y="82"/>
                    </a:lnTo>
                    <a:lnTo>
                      <a:pt x="64" y="84"/>
                    </a:lnTo>
                    <a:lnTo>
                      <a:pt x="61" y="80"/>
                    </a:lnTo>
                    <a:lnTo>
                      <a:pt x="61" y="80"/>
                    </a:lnTo>
                    <a:lnTo>
                      <a:pt x="61" y="77"/>
                    </a:lnTo>
                    <a:lnTo>
                      <a:pt x="61" y="63"/>
                    </a:lnTo>
                    <a:lnTo>
                      <a:pt x="66" y="63"/>
                    </a:lnTo>
                    <a:lnTo>
                      <a:pt x="66" y="63"/>
                    </a:lnTo>
                    <a:lnTo>
                      <a:pt x="66" y="73"/>
                    </a:lnTo>
                    <a:lnTo>
                      <a:pt x="66" y="75"/>
                    </a:lnTo>
                    <a:lnTo>
                      <a:pt x="66" y="75"/>
                    </a:lnTo>
                    <a:lnTo>
                      <a:pt x="64" y="80"/>
                    </a:lnTo>
                    <a:lnTo>
                      <a:pt x="59" y="77"/>
                    </a:lnTo>
                    <a:lnTo>
                      <a:pt x="59" y="77"/>
                    </a:lnTo>
                    <a:lnTo>
                      <a:pt x="59" y="77"/>
                    </a:lnTo>
                    <a:lnTo>
                      <a:pt x="61" y="73"/>
                    </a:lnTo>
                    <a:lnTo>
                      <a:pt x="66" y="75"/>
                    </a:lnTo>
                    <a:lnTo>
                      <a:pt x="61" y="73"/>
                    </a:lnTo>
                    <a:lnTo>
                      <a:pt x="61" y="63"/>
                    </a:lnTo>
                    <a:lnTo>
                      <a:pt x="61" y="63"/>
                    </a:lnTo>
                    <a:lnTo>
                      <a:pt x="66" y="63"/>
                    </a:lnTo>
                    <a:lnTo>
                      <a:pt x="66" y="77"/>
                    </a:lnTo>
                    <a:lnTo>
                      <a:pt x="61" y="77"/>
                    </a:lnTo>
                    <a:lnTo>
                      <a:pt x="66" y="77"/>
                    </a:lnTo>
                    <a:lnTo>
                      <a:pt x="68" y="82"/>
                    </a:lnTo>
                    <a:lnTo>
                      <a:pt x="68" y="82"/>
                    </a:lnTo>
                    <a:lnTo>
                      <a:pt x="68" y="82"/>
                    </a:lnTo>
                    <a:lnTo>
                      <a:pt x="68" y="87"/>
                    </a:lnTo>
                    <a:lnTo>
                      <a:pt x="64" y="87"/>
                    </a:lnTo>
                    <a:lnTo>
                      <a:pt x="68" y="87"/>
                    </a:lnTo>
                    <a:lnTo>
                      <a:pt x="71" y="91"/>
                    </a:lnTo>
                    <a:lnTo>
                      <a:pt x="66" y="94"/>
                    </a:lnTo>
                    <a:lnTo>
                      <a:pt x="68" y="89"/>
                    </a:lnTo>
                    <a:lnTo>
                      <a:pt x="76" y="89"/>
                    </a:lnTo>
                    <a:lnTo>
                      <a:pt x="76" y="94"/>
                    </a:lnTo>
                    <a:lnTo>
                      <a:pt x="73" y="94"/>
                    </a:lnTo>
                    <a:lnTo>
                      <a:pt x="71" y="89"/>
                    </a:lnTo>
                    <a:lnTo>
                      <a:pt x="71" y="89"/>
                    </a:lnTo>
                    <a:lnTo>
                      <a:pt x="71" y="87"/>
                    </a:lnTo>
                    <a:lnTo>
                      <a:pt x="71" y="70"/>
                    </a:lnTo>
                    <a:lnTo>
                      <a:pt x="76" y="70"/>
                    </a:lnTo>
                    <a:lnTo>
                      <a:pt x="71" y="73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8" y="65"/>
                    </a:lnTo>
                    <a:lnTo>
                      <a:pt x="68" y="63"/>
                    </a:lnTo>
                    <a:lnTo>
                      <a:pt x="73" y="63"/>
                    </a:lnTo>
                    <a:lnTo>
                      <a:pt x="68" y="65"/>
                    </a:lnTo>
                    <a:lnTo>
                      <a:pt x="66" y="61"/>
                    </a:lnTo>
                    <a:lnTo>
                      <a:pt x="71" y="58"/>
                    </a:lnTo>
                    <a:lnTo>
                      <a:pt x="68" y="61"/>
                    </a:lnTo>
                    <a:lnTo>
                      <a:pt x="54" y="54"/>
                    </a:lnTo>
                    <a:lnTo>
                      <a:pt x="54" y="54"/>
                    </a:lnTo>
                    <a:lnTo>
                      <a:pt x="54" y="54"/>
                    </a:lnTo>
                    <a:lnTo>
                      <a:pt x="52" y="51"/>
                    </a:lnTo>
                    <a:lnTo>
                      <a:pt x="54" y="49"/>
                    </a:lnTo>
                    <a:lnTo>
                      <a:pt x="52" y="51"/>
                    </a:lnTo>
                    <a:lnTo>
                      <a:pt x="47" y="49"/>
                    </a:lnTo>
                    <a:lnTo>
                      <a:pt x="47" y="49"/>
                    </a:lnTo>
                    <a:lnTo>
                      <a:pt x="47" y="49"/>
                    </a:lnTo>
                    <a:lnTo>
                      <a:pt x="43" y="44"/>
                    </a:lnTo>
                    <a:lnTo>
                      <a:pt x="45" y="42"/>
                    </a:lnTo>
                    <a:lnTo>
                      <a:pt x="43" y="44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3" y="37"/>
                    </a:lnTo>
                    <a:lnTo>
                      <a:pt x="28" y="33"/>
                    </a:lnTo>
                    <a:lnTo>
                      <a:pt x="31" y="37"/>
                    </a:lnTo>
                    <a:lnTo>
                      <a:pt x="28" y="33"/>
                    </a:lnTo>
                    <a:lnTo>
                      <a:pt x="33" y="30"/>
                    </a:lnTo>
                    <a:lnTo>
                      <a:pt x="31" y="33"/>
                    </a:lnTo>
                    <a:lnTo>
                      <a:pt x="28" y="30"/>
                    </a:lnTo>
                    <a:lnTo>
                      <a:pt x="24" y="25"/>
                    </a:lnTo>
                    <a:lnTo>
                      <a:pt x="28" y="25"/>
                    </a:lnTo>
                    <a:lnTo>
                      <a:pt x="31" y="25"/>
                    </a:lnTo>
                    <a:lnTo>
                      <a:pt x="33" y="25"/>
                    </a:lnTo>
                    <a:lnTo>
                      <a:pt x="33" y="25"/>
                    </a:lnTo>
                    <a:lnTo>
                      <a:pt x="38" y="28"/>
                    </a:lnTo>
                    <a:lnTo>
                      <a:pt x="35" y="33"/>
                    </a:lnTo>
                    <a:lnTo>
                      <a:pt x="35" y="28"/>
                    </a:lnTo>
                    <a:lnTo>
                      <a:pt x="38" y="28"/>
                    </a:lnTo>
                    <a:lnTo>
                      <a:pt x="40" y="28"/>
                    </a:lnTo>
                    <a:lnTo>
                      <a:pt x="40" y="28"/>
                    </a:lnTo>
                    <a:lnTo>
                      <a:pt x="45" y="30"/>
                    </a:lnTo>
                    <a:lnTo>
                      <a:pt x="40" y="28"/>
                    </a:lnTo>
                    <a:lnTo>
                      <a:pt x="45" y="33"/>
                    </a:lnTo>
                    <a:lnTo>
                      <a:pt x="50" y="37"/>
                    </a:lnTo>
                    <a:lnTo>
                      <a:pt x="47" y="40"/>
                    </a:lnTo>
                    <a:lnTo>
                      <a:pt x="47" y="35"/>
                    </a:lnTo>
                    <a:lnTo>
                      <a:pt x="52" y="33"/>
                    </a:lnTo>
                    <a:lnTo>
                      <a:pt x="54" y="37"/>
                    </a:lnTo>
                    <a:lnTo>
                      <a:pt x="52" y="37"/>
                    </a:lnTo>
                    <a:lnTo>
                      <a:pt x="47" y="33"/>
                    </a:lnTo>
                    <a:lnTo>
                      <a:pt x="50" y="30"/>
                    </a:lnTo>
                    <a:lnTo>
                      <a:pt x="47" y="33"/>
                    </a:lnTo>
                    <a:lnTo>
                      <a:pt x="43" y="30"/>
                    </a:lnTo>
                    <a:lnTo>
                      <a:pt x="45" y="25"/>
                    </a:lnTo>
                    <a:lnTo>
                      <a:pt x="43" y="30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1" y="23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26" y="21"/>
                    </a:lnTo>
                    <a:lnTo>
                      <a:pt x="21" y="18"/>
                    </a:lnTo>
                    <a:lnTo>
                      <a:pt x="24" y="21"/>
                    </a:lnTo>
                    <a:lnTo>
                      <a:pt x="21" y="16"/>
                    </a:lnTo>
                    <a:lnTo>
                      <a:pt x="19" y="14"/>
                    </a:lnTo>
                    <a:lnTo>
                      <a:pt x="21" y="14"/>
                    </a:lnTo>
                    <a:lnTo>
                      <a:pt x="24" y="9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1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17" y="4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12" y="4"/>
                    </a:lnTo>
                    <a:lnTo>
                      <a:pt x="7" y="7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10" y="9"/>
                    </a:lnTo>
                    <a:lnTo>
                      <a:pt x="5" y="11"/>
                    </a:lnTo>
                    <a:lnTo>
                      <a:pt x="7" y="7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7" y="4"/>
                    </a:lnTo>
                    <a:lnTo>
                      <a:pt x="17" y="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52" name="Freeform 12"/>
              <p:cNvSpPr>
                <a:spLocks/>
              </p:cNvSpPr>
              <p:nvPr/>
            </p:nvSpPr>
            <p:spPr bwMode="auto">
              <a:xfrm>
                <a:off x="768" y="1316"/>
                <a:ext cx="240" cy="71"/>
              </a:xfrm>
              <a:custGeom>
                <a:avLst/>
                <a:gdLst>
                  <a:gd name="T0" fmla="*/ 5 w 240"/>
                  <a:gd name="T1" fmla="*/ 52 h 71"/>
                  <a:gd name="T2" fmla="*/ 7 w 240"/>
                  <a:gd name="T3" fmla="*/ 59 h 71"/>
                  <a:gd name="T4" fmla="*/ 9 w 240"/>
                  <a:gd name="T5" fmla="*/ 64 h 71"/>
                  <a:gd name="T6" fmla="*/ 7 w 240"/>
                  <a:gd name="T7" fmla="*/ 64 h 71"/>
                  <a:gd name="T8" fmla="*/ 21 w 240"/>
                  <a:gd name="T9" fmla="*/ 61 h 71"/>
                  <a:gd name="T10" fmla="*/ 26 w 240"/>
                  <a:gd name="T11" fmla="*/ 59 h 71"/>
                  <a:gd name="T12" fmla="*/ 33 w 240"/>
                  <a:gd name="T13" fmla="*/ 59 h 71"/>
                  <a:gd name="T14" fmla="*/ 57 w 240"/>
                  <a:gd name="T15" fmla="*/ 57 h 71"/>
                  <a:gd name="T16" fmla="*/ 68 w 240"/>
                  <a:gd name="T17" fmla="*/ 47 h 71"/>
                  <a:gd name="T18" fmla="*/ 75 w 240"/>
                  <a:gd name="T19" fmla="*/ 50 h 71"/>
                  <a:gd name="T20" fmla="*/ 101 w 240"/>
                  <a:gd name="T21" fmla="*/ 38 h 71"/>
                  <a:gd name="T22" fmla="*/ 111 w 240"/>
                  <a:gd name="T23" fmla="*/ 31 h 71"/>
                  <a:gd name="T24" fmla="*/ 115 w 240"/>
                  <a:gd name="T25" fmla="*/ 28 h 71"/>
                  <a:gd name="T26" fmla="*/ 125 w 240"/>
                  <a:gd name="T27" fmla="*/ 26 h 71"/>
                  <a:gd name="T28" fmla="*/ 130 w 240"/>
                  <a:gd name="T29" fmla="*/ 26 h 71"/>
                  <a:gd name="T30" fmla="*/ 134 w 240"/>
                  <a:gd name="T31" fmla="*/ 33 h 71"/>
                  <a:gd name="T32" fmla="*/ 137 w 240"/>
                  <a:gd name="T33" fmla="*/ 24 h 71"/>
                  <a:gd name="T34" fmla="*/ 134 w 240"/>
                  <a:gd name="T35" fmla="*/ 21 h 71"/>
                  <a:gd name="T36" fmla="*/ 137 w 240"/>
                  <a:gd name="T37" fmla="*/ 14 h 71"/>
                  <a:gd name="T38" fmla="*/ 146 w 240"/>
                  <a:gd name="T39" fmla="*/ 5 h 71"/>
                  <a:gd name="T40" fmla="*/ 158 w 240"/>
                  <a:gd name="T41" fmla="*/ 10 h 71"/>
                  <a:gd name="T42" fmla="*/ 158 w 240"/>
                  <a:gd name="T43" fmla="*/ 3 h 71"/>
                  <a:gd name="T44" fmla="*/ 177 w 240"/>
                  <a:gd name="T45" fmla="*/ 0 h 71"/>
                  <a:gd name="T46" fmla="*/ 179 w 240"/>
                  <a:gd name="T47" fmla="*/ 0 h 71"/>
                  <a:gd name="T48" fmla="*/ 186 w 240"/>
                  <a:gd name="T49" fmla="*/ 5 h 71"/>
                  <a:gd name="T50" fmla="*/ 200 w 240"/>
                  <a:gd name="T51" fmla="*/ 17 h 71"/>
                  <a:gd name="T52" fmla="*/ 212 w 240"/>
                  <a:gd name="T53" fmla="*/ 26 h 71"/>
                  <a:gd name="T54" fmla="*/ 219 w 240"/>
                  <a:gd name="T55" fmla="*/ 24 h 71"/>
                  <a:gd name="T56" fmla="*/ 238 w 240"/>
                  <a:gd name="T57" fmla="*/ 45 h 71"/>
                  <a:gd name="T58" fmla="*/ 240 w 240"/>
                  <a:gd name="T59" fmla="*/ 47 h 71"/>
                  <a:gd name="T60" fmla="*/ 236 w 240"/>
                  <a:gd name="T61" fmla="*/ 54 h 71"/>
                  <a:gd name="T62" fmla="*/ 238 w 240"/>
                  <a:gd name="T63" fmla="*/ 50 h 71"/>
                  <a:gd name="T64" fmla="*/ 231 w 240"/>
                  <a:gd name="T65" fmla="*/ 43 h 71"/>
                  <a:gd name="T66" fmla="*/ 219 w 240"/>
                  <a:gd name="T67" fmla="*/ 24 h 71"/>
                  <a:gd name="T68" fmla="*/ 212 w 240"/>
                  <a:gd name="T69" fmla="*/ 26 h 71"/>
                  <a:gd name="T70" fmla="*/ 193 w 240"/>
                  <a:gd name="T71" fmla="*/ 14 h 71"/>
                  <a:gd name="T72" fmla="*/ 184 w 240"/>
                  <a:gd name="T73" fmla="*/ 10 h 71"/>
                  <a:gd name="T74" fmla="*/ 181 w 240"/>
                  <a:gd name="T75" fmla="*/ 7 h 71"/>
                  <a:gd name="T76" fmla="*/ 163 w 240"/>
                  <a:gd name="T77" fmla="*/ 5 h 71"/>
                  <a:gd name="T78" fmla="*/ 158 w 240"/>
                  <a:gd name="T79" fmla="*/ 3 h 71"/>
                  <a:gd name="T80" fmla="*/ 155 w 240"/>
                  <a:gd name="T81" fmla="*/ 10 h 71"/>
                  <a:gd name="T82" fmla="*/ 144 w 240"/>
                  <a:gd name="T83" fmla="*/ 12 h 71"/>
                  <a:gd name="T84" fmla="*/ 137 w 240"/>
                  <a:gd name="T85" fmla="*/ 14 h 71"/>
                  <a:gd name="T86" fmla="*/ 139 w 240"/>
                  <a:gd name="T87" fmla="*/ 19 h 71"/>
                  <a:gd name="T88" fmla="*/ 141 w 240"/>
                  <a:gd name="T89" fmla="*/ 28 h 71"/>
                  <a:gd name="T90" fmla="*/ 139 w 240"/>
                  <a:gd name="T91" fmla="*/ 35 h 71"/>
                  <a:gd name="T92" fmla="*/ 127 w 240"/>
                  <a:gd name="T93" fmla="*/ 31 h 71"/>
                  <a:gd name="T94" fmla="*/ 122 w 240"/>
                  <a:gd name="T95" fmla="*/ 33 h 71"/>
                  <a:gd name="T96" fmla="*/ 115 w 240"/>
                  <a:gd name="T97" fmla="*/ 28 h 71"/>
                  <a:gd name="T98" fmla="*/ 108 w 240"/>
                  <a:gd name="T99" fmla="*/ 38 h 71"/>
                  <a:gd name="T100" fmla="*/ 71 w 240"/>
                  <a:gd name="T101" fmla="*/ 59 h 71"/>
                  <a:gd name="T102" fmla="*/ 75 w 240"/>
                  <a:gd name="T103" fmla="*/ 50 h 71"/>
                  <a:gd name="T104" fmla="*/ 66 w 240"/>
                  <a:gd name="T105" fmla="*/ 54 h 71"/>
                  <a:gd name="T106" fmla="*/ 38 w 240"/>
                  <a:gd name="T107" fmla="*/ 61 h 71"/>
                  <a:gd name="T108" fmla="*/ 35 w 240"/>
                  <a:gd name="T109" fmla="*/ 64 h 71"/>
                  <a:gd name="T110" fmla="*/ 28 w 240"/>
                  <a:gd name="T111" fmla="*/ 64 h 71"/>
                  <a:gd name="T112" fmla="*/ 12 w 240"/>
                  <a:gd name="T113" fmla="*/ 66 h 71"/>
                  <a:gd name="T114" fmla="*/ 5 w 240"/>
                  <a:gd name="T115" fmla="*/ 71 h 71"/>
                  <a:gd name="T116" fmla="*/ 5 w 240"/>
                  <a:gd name="T117" fmla="*/ 66 h 71"/>
                  <a:gd name="T118" fmla="*/ 2 w 240"/>
                  <a:gd name="T119" fmla="*/ 57 h 71"/>
                  <a:gd name="T120" fmla="*/ 0 w 240"/>
                  <a:gd name="T121" fmla="*/ 5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40" h="71">
                    <a:moveTo>
                      <a:pt x="5" y="47"/>
                    </a:moveTo>
                    <a:lnTo>
                      <a:pt x="5" y="52"/>
                    </a:lnTo>
                    <a:lnTo>
                      <a:pt x="0" y="54"/>
                    </a:lnTo>
                    <a:lnTo>
                      <a:pt x="5" y="52"/>
                    </a:lnTo>
                    <a:lnTo>
                      <a:pt x="7" y="57"/>
                    </a:lnTo>
                    <a:lnTo>
                      <a:pt x="7" y="57"/>
                    </a:lnTo>
                    <a:lnTo>
                      <a:pt x="7" y="57"/>
                    </a:lnTo>
                    <a:lnTo>
                      <a:pt x="7" y="59"/>
                    </a:lnTo>
                    <a:lnTo>
                      <a:pt x="2" y="61"/>
                    </a:lnTo>
                    <a:lnTo>
                      <a:pt x="7" y="59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9" y="66"/>
                    </a:lnTo>
                    <a:lnTo>
                      <a:pt x="9" y="68"/>
                    </a:lnTo>
                    <a:lnTo>
                      <a:pt x="7" y="64"/>
                    </a:lnTo>
                    <a:lnTo>
                      <a:pt x="12" y="61"/>
                    </a:lnTo>
                    <a:lnTo>
                      <a:pt x="12" y="61"/>
                    </a:lnTo>
                    <a:lnTo>
                      <a:pt x="12" y="61"/>
                    </a:lnTo>
                    <a:lnTo>
                      <a:pt x="21" y="61"/>
                    </a:lnTo>
                    <a:lnTo>
                      <a:pt x="24" y="66"/>
                    </a:lnTo>
                    <a:lnTo>
                      <a:pt x="21" y="61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26" y="59"/>
                    </a:lnTo>
                    <a:lnTo>
                      <a:pt x="33" y="59"/>
                    </a:lnTo>
                    <a:lnTo>
                      <a:pt x="35" y="64"/>
                    </a:lnTo>
                    <a:lnTo>
                      <a:pt x="33" y="59"/>
                    </a:lnTo>
                    <a:lnTo>
                      <a:pt x="38" y="57"/>
                    </a:lnTo>
                    <a:lnTo>
                      <a:pt x="38" y="57"/>
                    </a:lnTo>
                    <a:lnTo>
                      <a:pt x="38" y="57"/>
                    </a:lnTo>
                    <a:lnTo>
                      <a:pt x="57" y="57"/>
                    </a:lnTo>
                    <a:lnTo>
                      <a:pt x="59" y="61"/>
                    </a:lnTo>
                    <a:lnTo>
                      <a:pt x="57" y="59"/>
                    </a:lnTo>
                    <a:lnTo>
                      <a:pt x="64" y="52"/>
                    </a:lnTo>
                    <a:lnTo>
                      <a:pt x="68" y="47"/>
                    </a:lnTo>
                    <a:lnTo>
                      <a:pt x="64" y="50"/>
                    </a:lnTo>
                    <a:lnTo>
                      <a:pt x="73" y="45"/>
                    </a:lnTo>
                    <a:lnTo>
                      <a:pt x="80" y="43"/>
                    </a:lnTo>
                    <a:lnTo>
                      <a:pt x="75" y="50"/>
                    </a:lnTo>
                    <a:lnTo>
                      <a:pt x="71" y="59"/>
                    </a:lnTo>
                    <a:lnTo>
                      <a:pt x="71" y="59"/>
                    </a:lnTo>
                    <a:lnTo>
                      <a:pt x="68" y="54"/>
                    </a:lnTo>
                    <a:lnTo>
                      <a:pt x="101" y="38"/>
                    </a:lnTo>
                    <a:lnTo>
                      <a:pt x="104" y="43"/>
                    </a:lnTo>
                    <a:lnTo>
                      <a:pt x="101" y="40"/>
                    </a:lnTo>
                    <a:lnTo>
                      <a:pt x="106" y="35"/>
                    </a:lnTo>
                    <a:lnTo>
                      <a:pt x="111" y="31"/>
                    </a:lnTo>
                    <a:lnTo>
                      <a:pt x="106" y="33"/>
                    </a:lnTo>
                    <a:lnTo>
                      <a:pt x="115" y="28"/>
                    </a:lnTo>
                    <a:lnTo>
                      <a:pt x="115" y="28"/>
                    </a:lnTo>
                    <a:lnTo>
                      <a:pt x="115" y="28"/>
                    </a:lnTo>
                    <a:lnTo>
                      <a:pt x="120" y="28"/>
                    </a:lnTo>
                    <a:lnTo>
                      <a:pt x="122" y="33"/>
                    </a:lnTo>
                    <a:lnTo>
                      <a:pt x="120" y="28"/>
                    </a:lnTo>
                    <a:lnTo>
                      <a:pt x="125" y="26"/>
                    </a:lnTo>
                    <a:lnTo>
                      <a:pt x="125" y="26"/>
                    </a:lnTo>
                    <a:lnTo>
                      <a:pt x="125" y="26"/>
                    </a:lnTo>
                    <a:lnTo>
                      <a:pt x="127" y="26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39" y="31"/>
                    </a:lnTo>
                    <a:lnTo>
                      <a:pt x="139" y="35"/>
                    </a:lnTo>
                    <a:lnTo>
                      <a:pt x="134" y="33"/>
                    </a:lnTo>
                    <a:lnTo>
                      <a:pt x="137" y="28"/>
                    </a:lnTo>
                    <a:lnTo>
                      <a:pt x="141" y="28"/>
                    </a:lnTo>
                    <a:lnTo>
                      <a:pt x="137" y="28"/>
                    </a:lnTo>
                    <a:lnTo>
                      <a:pt x="137" y="24"/>
                    </a:lnTo>
                    <a:lnTo>
                      <a:pt x="141" y="24"/>
                    </a:lnTo>
                    <a:lnTo>
                      <a:pt x="137" y="26"/>
                    </a:lnTo>
                    <a:lnTo>
                      <a:pt x="134" y="21"/>
                    </a:lnTo>
                    <a:lnTo>
                      <a:pt x="134" y="21"/>
                    </a:lnTo>
                    <a:lnTo>
                      <a:pt x="134" y="19"/>
                    </a:lnTo>
                    <a:lnTo>
                      <a:pt x="134" y="14"/>
                    </a:lnTo>
                    <a:lnTo>
                      <a:pt x="134" y="17"/>
                    </a:lnTo>
                    <a:lnTo>
                      <a:pt x="137" y="14"/>
                    </a:lnTo>
                    <a:lnTo>
                      <a:pt x="141" y="10"/>
                    </a:lnTo>
                    <a:lnTo>
                      <a:pt x="146" y="5"/>
                    </a:lnTo>
                    <a:lnTo>
                      <a:pt x="141" y="7"/>
                    </a:lnTo>
                    <a:lnTo>
                      <a:pt x="146" y="5"/>
                    </a:lnTo>
                    <a:lnTo>
                      <a:pt x="146" y="5"/>
                    </a:lnTo>
                    <a:lnTo>
                      <a:pt x="146" y="5"/>
                    </a:lnTo>
                    <a:lnTo>
                      <a:pt x="155" y="5"/>
                    </a:lnTo>
                    <a:lnTo>
                      <a:pt x="158" y="10"/>
                    </a:lnTo>
                    <a:lnTo>
                      <a:pt x="155" y="7"/>
                    </a:lnTo>
                    <a:lnTo>
                      <a:pt x="158" y="5"/>
                    </a:lnTo>
                    <a:lnTo>
                      <a:pt x="163" y="0"/>
                    </a:lnTo>
                    <a:lnTo>
                      <a:pt x="158" y="3"/>
                    </a:lnTo>
                    <a:lnTo>
                      <a:pt x="163" y="0"/>
                    </a:lnTo>
                    <a:lnTo>
                      <a:pt x="163" y="0"/>
                    </a:lnTo>
                    <a:lnTo>
                      <a:pt x="163" y="0"/>
                    </a:lnTo>
                    <a:lnTo>
                      <a:pt x="177" y="0"/>
                    </a:lnTo>
                    <a:lnTo>
                      <a:pt x="179" y="0"/>
                    </a:lnTo>
                    <a:lnTo>
                      <a:pt x="179" y="0"/>
                    </a:lnTo>
                    <a:lnTo>
                      <a:pt x="184" y="3"/>
                    </a:lnTo>
                    <a:lnTo>
                      <a:pt x="179" y="0"/>
                    </a:lnTo>
                    <a:lnTo>
                      <a:pt x="184" y="5"/>
                    </a:lnTo>
                    <a:lnTo>
                      <a:pt x="186" y="7"/>
                    </a:lnTo>
                    <a:lnTo>
                      <a:pt x="184" y="10"/>
                    </a:lnTo>
                    <a:lnTo>
                      <a:pt x="186" y="5"/>
                    </a:lnTo>
                    <a:lnTo>
                      <a:pt x="195" y="10"/>
                    </a:lnTo>
                    <a:lnTo>
                      <a:pt x="191" y="7"/>
                    </a:lnTo>
                    <a:lnTo>
                      <a:pt x="195" y="12"/>
                    </a:lnTo>
                    <a:lnTo>
                      <a:pt x="200" y="17"/>
                    </a:lnTo>
                    <a:lnTo>
                      <a:pt x="198" y="19"/>
                    </a:lnTo>
                    <a:lnTo>
                      <a:pt x="200" y="14"/>
                    </a:lnTo>
                    <a:lnTo>
                      <a:pt x="214" y="21"/>
                    </a:lnTo>
                    <a:lnTo>
                      <a:pt x="212" y="26"/>
                    </a:lnTo>
                    <a:lnTo>
                      <a:pt x="212" y="21"/>
                    </a:lnTo>
                    <a:lnTo>
                      <a:pt x="217" y="21"/>
                    </a:lnTo>
                    <a:lnTo>
                      <a:pt x="217" y="21"/>
                    </a:lnTo>
                    <a:lnTo>
                      <a:pt x="219" y="24"/>
                    </a:lnTo>
                    <a:lnTo>
                      <a:pt x="236" y="40"/>
                    </a:lnTo>
                    <a:lnTo>
                      <a:pt x="236" y="40"/>
                    </a:lnTo>
                    <a:lnTo>
                      <a:pt x="236" y="40"/>
                    </a:lnTo>
                    <a:lnTo>
                      <a:pt x="238" y="45"/>
                    </a:lnTo>
                    <a:lnTo>
                      <a:pt x="236" y="47"/>
                    </a:lnTo>
                    <a:lnTo>
                      <a:pt x="238" y="45"/>
                    </a:lnTo>
                    <a:lnTo>
                      <a:pt x="240" y="47"/>
                    </a:lnTo>
                    <a:lnTo>
                      <a:pt x="240" y="47"/>
                    </a:lnTo>
                    <a:lnTo>
                      <a:pt x="240" y="47"/>
                    </a:lnTo>
                    <a:lnTo>
                      <a:pt x="240" y="52"/>
                    </a:lnTo>
                    <a:lnTo>
                      <a:pt x="236" y="54"/>
                    </a:lnTo>
                    <a:lnTo>
                      <a:pt x="236" y="54"/>
                    </a:lnTo>
                    <a:lnTo>
                      <a:pt x="236" y="52"/>
                    </a:lnTo>
                    <a:lnTo>
                      <a:pt x="236" y="47"/>
                    </a:lnTo>
                    <a:lnTo>
                      <a:pt x="240" y="47"/>
                    </a:lnTo>
                    <a:lnTo>
                      <a:pt x="238" y="50"/>
                    </a:lnTo>
                    <a:lnTo>
                      <a:pt x="236" y="47"/>
                    </a:lnTo>
                    <a:lnTo>
                      <a:pt x="231" y="43"/>
                    </a:lnTo>
                    <a:lnTo>
                      <a:pt x="233" y="47"/>
                    </a:lnTo>
                    <a:lnTo>
                      <a:pt x="231" y="43"/>
                    </a:lnTo>
                    <a:lnTo>
                      <a:pt x="236" y="40"/>
                    </a:lnTo>
                    <a:lnTo>
                      <a:pt x="233" y="43"/>
                    </a:lnTo>
                    <a:lnTo>
                      <a:pt x="217" y="26"/>
                    </a:lnTo>
                    <a:lnTo>
                      <a:pt x="219" y="24"/>
                    </a:lnTo>
                    <a:lnTo>
                      <a:pt x="217" y="26"/>
                    </a:lnTo>
                    <a:lnTo>
                      <a:pt x="212" y="26"/>
                    </a:lnTo>
                    <a:lnTo>
                      <a:pt x="212" y="26"/>
                    </a:lnTo>
                    <a:lnTo>
                      <a:pt x="212" y="26"/>
                    </a:lnTo>
                    <a:lnTo>
                      <a:pt x="198" y="19"/>
                    </a:lnTo>
                    <a:lnTo>
                      <a:pt x="198" y="19"/>
                    </a:lnTo>
                    <a:lnTo>
                      <a:pt x="198" y="19"/>
                    </a:lnTo>
                    <a:lnTo>
                      <a:pt x="193" y="14"/>
                    </a:lnTo>
                    <a:lnTo>
                      <a:pt x="195" y="12"/>
                    </a:lnTo>
                    <a:lnTo>
                      <a:pt x="193" y="14"/>
                    </a:lnTo>
                    <a:lnTo>
                      <a:pt x="184" y="10"/>
                    </a:lnTo>
                    <a:lnTo>
                      <a:pt x="184" y="10"/>
                    </a:lnTo>
                    <a:lnTo>
                      <a:pt x="184" y="10"/>
                    </a:lnTo>
                    <a:lnTo>
                      <a:pt x="181" y="7"/>
                    </a:lnTo>
                    <a:lnTo>
                      <a:pt x="184" y="5"/>
                    </a:lnTo>
                    <a:lnTo>
                      <a:pt x="181" y="7"/>
                    </a:lnTo>
                    <a:lnTo>
                      <a:pt x="177" y="5"/>
                    </a:lnTo>
                    <a:lnTo>
                      <a:pt x="179" y="0"/>
                    </a:lnTo>
                    <a:lnTo>
                      <a:pt x="177" y="5"/>
                    </a:lnTo>
                    <a:lnTo>
                      <a:pt x="163" y="5"/>
                    </a:lnTo>
                    <a:lnTo>
                      <a:pt x="163" y="0"/>
                    </a:lnTo>
                    <a:lnTo>
                      <a:pt x="165" y="5"/>
                    </a:lnTo>
                    <a:lnTo>
                      <a:pt x="160" y="7"/>
                    </a:lnTo>
                    <a:lnTo>
                      <a:pt x="158" y="3"/>
                    </a:lnTo>
                    <a:lnTo>
                      <a:pt x="160" y="7"/>
                    </a:lnTo>
                    <a:lnTo>
                      <a:pt x="158" y="10"/>
                    </a:lnTo>
                    <a:lnTo>
                      <a:pt x="158" y="10"/>
                    </a:lnTo>
                    <a:lnTo>
                      <a:pt x="155" y="10"/>
                    </a:lnTo>
                    <a:lnTo>
                      <a:pt x="146" y="10"/>
                    </a:lnTo>
                    <a:lnTo>
                      <a:pt x="146" y="5"/>
                    </a:lnTo>
                    <a:lnTo>
                      <a:pt x="148" y="10"/>
                    </a:lnTo>
                    <a:lnTo>
                      <a:pt x="144" y="12"/>
                    </a:lnTo>
                    <a:lnTo>
                      <a:pt x="141" y="7"/>
                    </a:lnTo>
                    <a:lnTo>
                      <a:pt x="144" y="12"/>
                    </a:lnTo>
                    <a:lnTo>
                      <a:pt x="139" y="17"/>
                    </a:lnTo>
                    <a:lnTo>
                      <a:pt x="137" y="14"/>
                    </a:lnTo>
                    <a:lnTo>
                      <a:pt x="139" y="14"/>
                    </a:lnTo>
                    <a:lnTo>
                      <a:pt x="139" y="19"/>
                    </a:lnTo>
                    <a:lnTo>
                      <a:pt x="134" y="19"/>
                    </a:lnTo>
                    <a:lnTo>
                      <a:pt x="139" y="19"/>
                    </a:lnTo>
                    <a:lnTo>
                      <a:pt x="141" y="24"/>
                    </a:lnTo>
                    <a:lnTo>
                      <a:pt x="141" y="24"/>
                    </a:lnTo>
                    <a:lnTo>
                      <a:pt x="141" y="24"/>
                    </a:lnTo>
                    <a:lnTo>
                      <a:pt x="141" y="28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39" y="35"/>
                    </a:lnTo>
                    <a:lnTo>
                      <a:pt x="139" y="35"/>
                    </a:lnTo>
                    <a:lnTo>
                      <a:pt x="137" y="35"/>
                    </a:lnTo>
                    <a:lnTo>
                      <a:pt x="127" y="31"/>
                    </a:lnTo>
                    <a:lnTo>
                      <a:pt x="130" y="26"/>
                    </a:lnTo>
                    <a:lnTo>
                      <a:pt x="127" y="31"/>
                    </a:lnTo>
                    <a:lnTo>
                      <a:pt x="125" y="31"/>
                    </a:lnTo>
                    <a:lnTo>
                      <a:pt x="125" y="26"/>
                    </a:lnTo>
                    <a:lnTo>
                      <a:pt x="127" y="31"/>
                    </a:lnTo>
                    <a:lnTo>
                      <a:pt x="122" y="33"/>
                    </a:lnTo>
                    <a:lnTo>
                      <a:pt x="122" y="33"/>
                    </a:lnTo>
                    <a:lnTo>
                      <a:pt x="120" y="33"/>
                    </a:lnTo>
                    <a:lnTo>
                      <a:pt x="115" y="33"/>
                    </a:lnTo>
                    <a:lnTo>
                      <a:pt x="115" y="28"/>
                    </a:lnTo>
                    <a:lnTo>
                      <a:pt x="118" y="33"/>
                    </a:lnTo>
                    <a:lnTo>
                      <a:pt x="108" y="38"/>
                    </a:lnTo>
                    <a:lnTo>
                      <a:pt x="106" y="33"/>
                    </a:lnTo>
                    <a:lnTo>
                      <a:pt x="108" y="38"/>
                    </a:lnTo>
                    <a:lnTo>
                      <a:pt x="104" y="43"/>
                    </a:lnTo>
                    <a:lnTo>
                      <a:pt x="104" y="43"/>
                    </a:lnTo>
                    <a:lnTo>
                      <a:pt x="104" y="43"/>
                    </a:lnTo>
                    <a:lnTo>
                      <a:pt x="71" y="59"/>
                    </a:lnTo>
                    <a:lnTo>
                      <a:pt x="61" y="64"/>
                    </a:lnTo>
                    <a:lnTo>
                      <a:pt x="66" y="57"/>
                    </a:lnTo>
                    <a:lnTo>
                      <a:pt x="71" y="47"/>
                    </a:lnTo>
                    <a:lnTo>
                      <a:pt x="75" y="50"/>
                    </a:lnTo>
                    <a:lnTo>
                      <a:pt x="75" y="50"/>
                    </a:lnTo>
                    <a:lnTo>
                      <a:pt x="66" y="54"/>
                    </a:lnTo>
                    <a:lnTo>
                      <a:pt x="64" y="50"/>
                    </a:lnTo>
                    <a:lnTo>
                      <a:pt x="66" y="54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7" y="61"/>
                    </a:lnTo>
                    <a:lnTo>
                      <a:pt x="38" y="61"/>
                    </a:lnTo>
                    <a:lnTo>
                      <a:pt x="38" y="57"/>
                    </a:lnTo>
                    <a:lnTo>
                      <a:pt x="40" y="61"/>
                    </a:lnTo>
                    <a:lnTo>
                      <a:pt x="35" y="64"/>
                    </a:lnTo>
                    <a:lnTo>
                      <a:pt x="35" y="64"/>
                    </a:lnTo>
                    <a:lnTo>
                      <a:pt x="33" y="64"/>
                    </a:lnTo>
                    <a:lnTo>
                      <a:pt x="26" y="64"/>
                    </a:lnTo>
                    <a:lnTo>
                      <a:pt x="26" y="59"/>
                    </a:lnTo>
                    <a:lnTo>
                      <a:pt x="28" y="64"/>
                    </a:lnTo>
                    <a:lnTo>
                      <a:pt x="24" y="66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2" y="66"/>
                    </a:lnTo>
                    <a:lnTo>
                      <a:pt x="12" y="61"/>
                    </a:lnTo>
                    <a:lnTo>
                      <a:pt x="14" y="66"/>
                    </a:lnTo>
                    <a:lnTo>
                      <a:pt x="9" y="68"/>
                    </a:lnTo>
                    <a:lnTo>
                      <a:pt x="5" y="71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9" y="64"/>
                    </a:lnTo>
                    <a:lnTo>
                      <a:pt x="5" y="66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2" y="57"/>
                    </a:lnTo>
                    <a:lnTo>
                      <a:pt x="7" y="57"/>
                    </a:lnTo>
                    <a:lnTo>
                      <a:pt x="2" y="59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5" y="4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53" name="Freeform 13"/>
              <p:cNvSpPr>
                <a:spLocks/>
              </p:cNvSpPr>
              <p:nvPr/>
            </p:nvSpPr>
            <p:spPr bwMode="auto">
              <a:xfrm>
                <a:off x="1004" y="1368"/>
                <a:ext cx="68" cy="80"/>
              </a:xfrm>
              <a:custGeom>
                <a:avLst/>
                <a:gdLst>
                  <a:gd name="T0" fmla="*/ 7 w 68"/>
                  <a:gd name="T1" fmla="*/ 5 h 80"/>
                  <a:gd name="T2" fmla="*/ 7 w 68"/>
                  <a:gd name="T3" fmla="*/ 5 h 80"/>
                  <a:gd name="T4" fmla="*/ 9 w 68"/>
                  <a:gd name="T5" fmla="*/ 12 h 80"/>
                  <a:gd name="T6" fmla="*/ 16 w 68"/>
                  <a:gd name="T7" fmla="*/ 9 h 80"/>
                  <a:gd name="T8" fmla="*/ 16 w 68"/>
                  <a:gd name="T9" fmla="*/ 12 h 80"/>
                  <a:gd name="T10" fmla="*/ 16 w 68"/>
                  <a:gd name="T11" fmla="*/ 16 h 80"/>
                  <a:gd name="T12" fmla="*/ 23 w 68"/>
                  <a:gd name="T13" fmla="*/ 14 h 80"/>
                  <a:gd name="T14" fmla="*/ 23 w 68"/>
                  <a:gd name="T15" fmla="*/ 16 h 80"/>
                  <a:gd name="T16" fmla="*/ 28 w 68"/>
                  <a:gd name="T17" fmla="*/ 28 h 80"/>
                  <a:gd name="T18" fmla="*/ 25 w 68"/>
                  <a:gd name="T19" fmla="*/ 31 h 80"/>
                  <a:gd name="T20" fmla="*/ 25 w 68"/>
                  <a:gd name="T21" fmla="*/ 28 h 80"/>
                  <a:gd name="T22" fmla="*/ 28 w 68"/>
                  <a:gd name="T23" fmla="*/ 33 h 80"/>
                  <a:gd name="T24" fmla="*/ 28 w 68"/>
                  <a:gd name="T25" fmla="*/ 38 h 80"/>
                  <a:gd name="T26" fmla="*/ 28 w 68"/>
                  <a:gd name="T27" fmla="*/ 38 h 80"/>
                  <a:gd name="T28" fmla="*/ 28 w 68"/>
                  <a:gd name="T29" fmla="*/ 45 h 80"/>
                  <a:gd name="T30" fmla="*/ 35 w 68"/>
                  <a:gd name="T31" fmla="*/ 42 h 80"/>
                  <a:gd name="T32" fmla="*/ 35 w 68"/>
                  <a:gd name="T33" fmla="*/ 45 h 80"/>
                  <a:gd name="T34" fmla="*/ 37 w 68"/>
                  <a:gd name="T35" fmla="*/ 52 h 80"/>
                  <a:gd name="T36" fmla="*/ 44 w 68"/>
                  <a:gd name="T37" fmla="*/ 49 h 80"/>
                  <a:gd name="T38" fmla="*/ 42 w 68"/>
                  <a:gd name="T39" fmla="*/ 49 h 80"/>
                  <a:gd name="T40" fmla="*/ 44 w 68"/>
                  <a:gd name="T41" fmla="*/ 49 h 80"/>
                  <a:gd name="T42" fmla="*/ 51 w 68"/>
                  <a:gd name="T43" fmla="*/ 56 h 80"/>
                  <a:gd name="T44" fmla="*/ 51 w 68"/>
                  <a:gd name="T45" fmla="*/ 56 h 80"/>
                  <a:gd name="T46" fmla="*/ 54 w 68"/>
                  <a:gd name="T47" fmla="*/ 61 h 80"/>
                  <a:gd name="T48" fmla="*/ 54 w 68"/>
                  <a:gd name="T49" fmla="*/ 66 h 80"/>
                  <a:gd name="T50" fmla="*/ 54 w 68"/>
                  <a:gd name="T51" fmla="*/ 66 h 80"/>
                  <a:gd name="T52" fmla="*/ 54 w 68"/>
                  <a:gd name="T53" fmla="*/ 73 h 80"/>
                  <a:gd name="T54" fmla="*/ 58 w 68"/>
                  <a:gd name="T55" fmla="*/ 73 h 80"/>
                  <a:gd name="T56" fmla="*/ 58 w 68"/>
                  <a:gd name="T57" fmla="*/ 71 h 80"/>
                  <a:gd name="T58" fmla="*/ 68 w 68"/>
                  <a:gd name="T59" fmla="*/ 75 h 80"/>
                  <a:gd name="T60" fmla="*/ 65 w 68"/>
                  <a:gd name="T61" fmla="*/ 80 h 80"/>
                  <a:gd name="T62" fmla="*/ 56 w 68"/>
                  <a:gd name="T63" fmla="*/ 75 h 80"/>
                  <a:gd name="T64" fmla="*/ 54 w 68"/>
                  <a:gd name="T65" fmla="*/ 73 h 80"/>
                  <a:gd name="T66" fmla="*/ 51 w 68"/>
                  <a:gd name="T67" fmla="*/ 73 h 80"/>
                  <a:gd name="T68" fmla="*/ 49 w 68"/>
                  <a:gd name="T69" fmla="*/ 68 h 80"/>
                  <a:gd name="T70" fmla="*/ 49 w 68"/>
                  <a:gd name="T71" fmla="*/ 61 h 80"/>
                  <a:gd name="T72" fmla="*/ 49 w 68"/>
                  <a:gd name="T73" fmla="*/ 64 h 80"/>
                  <a:gd name="T74" fmla="*/ 51 w 68"/>
                  <a:gd name="T75" fmla="*/ 56 h 80"/>
                  <a:gd name="T76" fmla="*/ 44 w 68"/>
                  <a:gd name="T77" fmla="*/ 54 h 80"/>
                  <a:gd name="T78" fmla="*/ 44 w 68"/>
                  <a:gd name="T79" fmla="*/ 54 h 80"/>
                  <a:gd name="T80" fmla="*/ 42 w 68"/>
                  <a:gd name="T81" fmla="*/ 54 h 80"/>
                  <a:gd name="T82" fmla="*/ 37 w 68"/>
                  <a:gd name="T83" fmla="*/ 52 h 80"/>
                  <a:gd name="T84" fmla="*/ 37 w 68"/>
                  <a:gd name="T85" fmla="*/ 52 h 80"/>
                  <a:gd name="T86" fmla="*/ 35 w 68"/>
                  <a:gd name="T87" fmla="*/ 45 h 80"/>
                  <a:gd name="T88" fmla="*/ 28 w 68"/>
                  <a:gd name="T89" fmla="*/ 45 h 80"/>
                  <a:gd name="T90" fmla="*/ 25 w 68"/>
                  <a:gd name="T91" fmla="*/ 45 h 80"/>
                  <a:gd name="T92" fmla="*/ 23 w 68"/>
                  <a:gd name="T93" fmla="*/ 40 h 80"/>
                  <a:gd name="T94" fmla="*/ 23 w 68"/>
                  <a:gd name="T95" fmla="*/ 33 h 80"/>
                  <a:gd name="T96" fmla="*/ 23 w 68"/>
                  <a:gd name="T97" fmla="*/ 35 h 80"/>
                  <a:gd name="T98" fmla="*/ 21 w 68"/>
                  <a:gd name="T99" fmla="*/ 31 h 80"/>
                  <a:gd name="T100" fmla="*/ 25 w 68"/>
                  <a:gd name="T101" fmla="*/ 26 h 80"/>
                  <a:gd name="T102" fmla="*/ 23 w 68"/>
                  <a:gd name="T103" fmla="*/ 28 h 80"/>
                  <a:gd name="T104" fmla="*/ 23 w 68"/>
                  <a:gd name="T105" fmla="*/ 16 h 80"/>
                  <a:gd name="T106" fmla="*/ 16 w 68"/>
                  <a:gd name="T107" fmla="*/ 16 h 80"/>
                  <a:gd name="T108" fmla="*/ 16 w 68"/>
                  <a:gd name="T109" fmla="*/ 16 h 80"/>
                  <a:gd name="T110" fmla="*/ 16 w 68"/>
                  <a:gd name="T111" fmla="*/ 12 h 80"/>
                  <a:gd name="T112" fmla="*/ 9 w 68"/>
                  <a:gd name="T113" fmla="*/ 12 h 80"/>
                  <a:gd name="T114" fmla="*/ 9 w 68"/>
                  <a:gd name="T115" fmla="*/ 12 h 80"/>
                  <a:gd name="T116" fmla="*/ 0 w 68"/>
                  <a:gd name="T117" fmla="*/ 2 h 80"/>
                  <a:gd name="T118" fmla="*/ 0 w 68"/>
                  <a:gd name="T119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8" h="80">
                    <a:moveTo>
                      <a:pt x="4" y="0"/>
                    </a:moveTo>
                    <a:lnTo>
                      <a:pt x="7" y="5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11" y="9"/>
                    </a:lnTo>
                    <a:lnTo>
                      <a:pt x="9" y="12"/>
                    </a:lnTo>
                    <a:lnTo>
                      <a:pt x="11" y="7"/>
                    </a:lnTo>
                    <a:lnTo>
                      <a:pt x="16" y="9"/>
                    </a:lnTo>
                    <a:lnTo>
                      <a:pt x="11" y="7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16" y="16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1" y="14"/>
                    </a:lnTo>
                    <a:lnTo>
                      <a:pt x="23" y="16"/>
                    </a:lnTo>
                    <a:lnTo>
                      <a:pt x="28" y="26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5" y="31"/>
                    </a:lnTo>
                    <a:lnTo>
                      <a:pt x="21" y="31"/>
                    </a:lnTo>
                    <a:lnTo>
                      <a:pt x="25" y="28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8" y="38"/>
                    </a:lnTo>
                    <a:lnTo>
                      <a:pt x="23" y="40"/>
                    </a:lnTo>
                    <a:lnTo>
                      <a:pt x="28" y="38"/>
                    </a:lnTo>
                    <a:lnTo>
                      <a:pt x="30" y="42"/>
                    </a:lnTo>
                    <a:lnTo>
                      <a:pt x="28" y="45"/>
                    </a:lnTo>
                    <a:lnTo>
                      <a:pt x="30" y="40"/>
                    </a:lnTo>
                    <a:lnTo>
                      <a:pt x="35" y="42"/>
                    </a:lnTo>
                    <a:lnTo>
                      <a:pt x="30" y="40"/>
                    </a:lnTo>
                    <a:lnTo>
                      <a:pt x="35" y="45"/>
                    </a:lnTo>
                    <a:lnTo>
                      <a:pt x="40" y="49"/>
                    </a:lnTo>
                    <a:lnTo>
                      <a:pt x="37" y="52"/>
                    </a:lnTo>
                    <a:lnTo>
                      <a:pt x="40" y="47"/>
                    </a:lnTo>
                    <a:lnTo>
                      <a:pt x="44" y="49"/>
                    </a:lnTo>
                    <a:lnTo>
                      <a:pt x="42" y="54"/>
                    </a:lnTo>
                    <a:lnTo>
                      <a:pt x="42" y="49"/>
                    </a:lnTo>
                    <a:lnTo>
                      <a:pt x="44" y="49"/>
                    </a:lnTo>
                    <a:lnTo>
                      <a:pt x="44" y="49"/>
                    </a:lnTo>
                    <a:lnTo>
                      <a:pt x="47" y="52"/>
                    </a:lnTo>
                    <a:lnTo>
                      <a:pt x="51" y="56"/>
                    </a:lnTo>
                    <a:lnTo>
                      <a:pt x="51" y="56"/>
                    </a:lnTo>
                    <a:lnTo>
                      <a:pt x="51" y="56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4" y="66"/>
                    </a:lnTo>
                    <a:lnTo>
                      <a:pt x="49" y="68"/>
                    </a:lnTo>
                    <a:lnTo>
                      <a:pt x="54" y="66"/>
                    </a:lnTo>
                    <a:lnTo>
                      <a:pt x="56" y="71"/>
                    </a:lnTo>
                    <a:lnTo>
                      <a:pt x="54" y="73"/>
                    </a:lnTo>
                    <a:lnTo>
                      <a:pt x="56" y="71"/>
                    </a:lnTo>
                    <a:lnTo>
                      <a:pt x="58" y="73"/>
                    </a:lnTo>
                    <a:lnTo>
                      <a:pt x="56" y="75"/>
                    </a:lnTo>
                    <a:lnTo>
                      <a:pt x="58" y="71"/>
                    </a:lnTo>
                    <a:lnTo>
                      <a:pt x="68" y="75"/>
                    </a:lnTo>
                    <a:lnTo>
                      <a:pt x="68" y="75"/>
                    </a:lnTo>
                    <a:lnTo>
                      <a:pt x="68" y="78"/>
                    </a:lnTo>
                    <a:lnTo>
                      <a:pt x="65" y="80"/>
                    </a:lnTo>
                    <a:lnTo>
                      <a:pt x="56" y="75"/>
                    </a:lnTo>
                    <a:lnTo>
                      <a:pt x="56" y="75"/>
                    </a:lnTo>
                    <a:lnTo>
                      <a:pt x="56" y="75"/>
                    </a:lnTo>
                    <a:lnTo>
                      <a:pt x="54" y="73"/>
                    </a:lnTo>
                    <a:lnTo>
                      <a:pt x="49" y="68"/>
                    </a:lnTo>
                    <a:lnTo>
                      <a:pt x="51" y="73"/>
                    </a:lnTo>
                    <a:lnTo>
                      <a:pt x="49" y="68"/>
                    </a:lnTo>
                    <a:lnTo>
                      <a:pt x="49" y="68"/>
                    </a:lnTo>
                    <a:lnTo>
                      <a:pt x="49" y="66"/>
                    </a:lnTo>
                    <a:lnTo>
                      <a:pt x="49" y="61"/>
                    </a:lnTo>
                    <a:lnTo>
                      <a:pt x="54" y="61"/>
                    </a:lnTo>
                    <a:lnTo>
                      <a:pt x="49" y="64"/>
                    </a:lnTo>
                    <a:lnTo>
                      <a:pt x="47" y="59"/>
                    </a:lnTo>
                    <a:lnTo>
                      <a:pt x="51" y="56"/>
                    </a:lnTo>
                    <a:lnTo>
                      <a:pt x="49" y="59"/>
                    </a:lnTo>
                    <a:lnTo>
                      <a:pt x="44" y="54"/>
                    </a:lnTo>
                    <a:lnTo>
                      <a:pt x="47" y="52"/>
                    </a:lnTo>
                    <a:lnTo>
                      <a:pt x="44" y="54"/>
                    </a:lnTo>
                    <a:lnTo>
                      <a:pt x="42" y="54"/>
                    </a:lnTo>
                    <a:lnTo>
                      <a:pt x="42" y="54"/>
                    </a:lnTo>
                    <a:lnTo>
                      <a:pt x="42" y="54"/>
                    </a:lnTo>
                    <a:lnTo>
                      <a:pt x="37" y="52"/>
                    </a:lnTo>
                    <a:lnTo>
                      <a:pt x="37" y="52"/>
                    </a:lnTo>
                    <a:lnTo>
                      <a:pt x="37" y="52"/>
                    </a:lnTo>
                    <a:lnTo>
                      <a:pt x="32" y="47"/>
                    </a:lnTo>
                    <a:lnTo>
                      <a:pt x="35" y="45"/>
                    </a:lnTo>
                    <a:lnTo>
                      <a:pt x="32" y="47"/>
                    </a:lnTo>
                    <a:lnTo>
                      <a:pt x="28" y="45"/>
                    </a:lnTo>
                    <a:lnTo>
                      <a:pt x="23" y="42"/>
                    </a:lnTo>
                    <a:lnTo>
                      <a:pt x="25" y="45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3" y="38"/>
                    </a:lnTo>
                    <a:lnTo>
                      <a:pt x="23" y="33"/>
                    </a:lnTo>
                    <a:lnTo>
                      <a:pt x="28" y="33"/>
                    </a:lnTo>
                    <a:lnTo>
                      <a:pt x="23" y="35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3" y="28"/>
                    </a:lnTo>
                    <a:lnTo>
                      <a:pt x="25" y="26"/>
                    </a:lnTo>
                    <a:lnTo>
                      <a:pt x="28" y="28"/>
                    </a:lnTo>
                    <a:lnTo>
                      <a:pt x="23" y="28"/>
                    </a:lnTo>
                    <a:lnTo>
                      <a:pt x="18" y="19"/>
                    </a:lnTo>
                    <a:lnTo>
                      <a:pt x="23" y="16"/>
                    </a:lnTo>
                    <a:lnTo>
                      <a:pt x="21" y="19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54" name="Rectangle 14"/>
              <p:cNvSpPr>
                <a:spLocks noChangeArrowheads="1"/>
              </p:cNvSpPr>
              <p:nvPr/>
            </p:nvSpPr>
            <p:spPr bwMode="auto">
              <a:xfrm>
                <a:off x="1067" y="1446"/>
                <a:ext cx="5" cy="4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55" name="Freeform 15"/>
              <p:cNvSpPr>
                <a:spLocks/>
              </p:cNvSpPr>
              <p:nvPr/>
            </p:nvSpPr>
            <p:spPr bwMode="auto">
              <a:xfrm>
                <a:off x="1067" y="1450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2 w 5"/>
                  <a:gd name="T3" fmla="*/ 0 h 5"/>
                  <a:gd name="T4" fmla="*/ 0 w 5"/>
                  <a:gd name="T5" fmla="*/ 5 h 5"/>
                  <a:gd name="T6" fmla="*/ 2 w 5"/>
                  <a:gd name="T7" fmla="*/ 5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56" name="Freeform 16"/>
              <p:cNvSpPr>
                <a:spLocks/>
              </p:cNvSpPr>
              <p:nvPr/>
            </p:nvSpPr>
            <p:spPr bwMode="auto">
              <a:xfrm>
                <a:off x="1069" y="1450"/>
                <a:ext cx="66" cy="226"/>
              </a:xfrm>
              <a:custGeom>
                <a:avLst/>
                <a:gdLst>
                  <a:gd name="T0" fmla="*/ 10 w 66"/>
                  <a:gd name="T1" fmla="*/ 5 h 226"/>
                  <a:gd name="T2" fmla="*/ 24 w 66"/>
                  <a:gd name="T3" fmla="*/ 7 h 226"/>
                  <a:gd name="T4" fmla="*/ 31 w 66"/>
                  <a:gd name="T5" fmla="*/ 7 h 226"/>
                  <a:gd name="T6" fmla="*/ 38 w 66"/>
                  <a:gd name="T7" fmla="*/ 15 h 226"/>
                  <a:gd name="T8" fmla="*/ 43 w 66"/>
                  <a:gd name="T9" fmla="*/ 26 h 226"/>
                  <a:gd name="T10" fmla="*/ 45 w 66"/>
                  <a:gd name="T11" fmla="*/ 38 h 226"/>
                  <a:gd name="T12" fmla="*/ 50 w 66"/>
                  <a:gd name="T13" fmla="*/ 38 h 226"/>
                  <a:gd name="T14" fmla="*/ 52 w 66"/>
                  <a:gd name="T15" fmla="*/ 55 h 226"/>
                  <a:gd name="T16" fmla="*/ 48 w 66"/>
                  <a:gd name="T17" fmla="*/ 59 h 226"/>
                  <a:gd name="T18" fmla="*/ 55 w 66"/>
                  <a:gd name="T19" fmla="*/ 62 h 226"/>
                  <a:gd name="T20" fmla="*/ 59 w 66"/>
                  <a:gd name="T21" fmla="*/ 69 h 226"/>
                  <a:gd name="T22" fmla="*/ 55 w 66"/>
                  <a:gd name="T23" fmla="*/ 76 h 226"/>
                  <a:gd name="T24" fmla="*/ 62 w 66"/>
                  <a:gd name="T25" fmla="*/ 78 h 226"/>
                  <a:gd name="T26" fmla="*/ 59 w 66"/>
                  <a:gd name="T27" fmla="*/ 90 h 226"/>
                  <a:gd name="T28" fmla="*/ 59 w 66"/>
                  <a:gd name="T29" fmla="*/ 111 h 226"/>
                  <a:gd name="T30" fmla="*/ 57 w 66"/>
                  <a:gd name="T31" fmla="*/ 113 h 226"/>
                  <a:gd name="T32" fmla="*/ 55 w 66"/>
                  <a:gd name="T33" fmla="*/ 123 h 226"/>
                  <a:gd name="T34" fmla="*/ 55 w 66"/>
                  <a:gd name="T35" fmla="*/ 128 h 226"/>
                  <a:gd name="T36" fmla="*/ 48 w 66"/>
                  <a:gd name="T37" fmla="*/ 139 h 226"/>
                  <a:gd name="T38" fmla="*/ 45 w 66"/>
                  <a:gd name="T39" fmla="*/ 153 h 226"/>
                  <a:gd name="T40" fmla="*/ 45 w 66"/>
                  <a:gd name="T41" fmla="*/ 163 h 226"/>
                  <a:gd name="T42" fmla="*/ 43 w 66"/>
                  <a:gd name="T43" fmla="*/ 165 h 226"/>
                  <a:gd name="T44" fmla="*/ 40 w 66"/>
                  <a:gd name="T45" fmla="*/ 179 h 226"/>
                  <a:gd name="T46" fmla="*/ 40 w 66"/>
                  <a:gd name="T47" fmla="*/ 189 h 226"/>
                  <a:gd name="T48" fmla="*/ 36 w 66"/>
                  <a:gd name="T49" fmla="*/ 196 h 226"/>
                  <a:gd name="T50" fmla="*/ 43 w 66"/>
                  <a:gd name="T51" fmla="*/ 208 h 226"/>
                  <a:gd name="T52" fmla="*/ 45 w 66"/>
                  <a:gd name="T53" fmla="*/ 208 h 226"/>
                  <a:gd name="T54" fmla="*/ 52 w 66"/>
                  <a:gd name="T55" fmla="*/ 217 h 226"/>
                  <a:gd name="T56" fmla="*/ 59 w 66"/>
                  <a:gd name="T57" fmla="*/ 219 h 226"/>
                  <a:gd name="T58" fmla="*/ 59 w 66"/>
                  <a:gd name="T59" fmla="*/ 217 h 226"/>
                  <a:gd name="T60" fmla="*/ 66 w 66"/>
                  <a:gd name="T61" fmla="*/ 215 h 226"/>
                  <a:gd name="T62" fmla="*/ 64 w 66"/>
                  <a:gd name="T63" fmla="*/ 217 h 226"/>
                  <a:gd name="T64" fmla="*/ 62 w 66"/>
                  <a:gd name="T65" fmla="*/ 226 h 226"/>
                  <a:gd name="T66" fmla="*/ 45 w 66"/>
                  <a:gd name="T67" fmla="*/ 219 h 226"/>
                  <a:gd name="T68" fmla="*/ 45 w 66"/>
                  <a:gd name="T69" fmla="*/ 212 h 226"/>
                  <a:gd name="T70" fmla="*/ 33 w 66"/>
                  <a:gd name="T71" fmla="*/ 203 h 226"/>
                  <a:gd name="T72" fmla="*/ 31 w 66"/>
                  <a:gd name="T73" fmla="*/ 196 h 226"/>
                  <a:gd name="T74" fmla="*/ 36 w 66"/>
                  <a:gd name="T75" fmla="*/ 186 h 226"/>
                  <a:gd name="T76" fmla="*/ 40 w 66"/>
                  <a:gd name="T77" fmla="*/ 175 h 226"/>
                  <a:gd name="T78" fmla="*/ 38 w 66"/>
                  <a:gd name="T79" fmla="*/ 165 h 226"/>
                  <a:gd name="T80" fmla="*/ 40 w 66"/>
                  <a:gd name="T81" fmla="*/ 161 h 226"/>
                  <a:gd name="T82" fmla="*/ 43 w 66"/>
                  <a:gd name="T83" fmla="*/ 146 h 226"/>
                  <a:gd name="T84" fmla="*/ 43 w 66"/>
                  <a:gd name="T85" fmla="*/ 139 h 226"/>
                  <a:gd name="T86" fmla="*/ 50 w 66"/>
                  <a:gd name="T87" fmla="*/ 125 h 226"/>
                  <a:gd name="T88" fmla="*/ 55 w 66"/>
                  <a:gd name="T89" fmla="*/ 118 h 226"/>
                  <a:gd name="T90" fmla="*/ 52 w 66"/>
                  <a:gd name="T91" fmla="*/ 113 h 226"/>
                  <a:gd name="T92" fmla="*/ 55 w 66"/>
                  <a:gd name="T93" fmla="*/ 109 h 226"/>
                  <a:gd name="T94" fmla="*/ 57 w 66"/>
                  <a:gd name="T95" fmla="*/ 83 h 226"/>
                  <a:gd name="T96" fmla="*/ 62 w 66"/>
                  <a:gd name="T97" fmla="*/ 78 h 226"/>
                  <a:gd name="T98" fmla="*/ 55 w 66"/>
                  <a:gd name="T99" fmla="*/ 73 h 226"/>
                  <a:gd name="T100" fmla="*/ 52 w 66"/>
                  <a:gd name="T101" fmla="*/ 66 h 226"/>
                  <a:gd name="T102" fmla="*/ 48 w 66"/>
                  <a:gd name="T103" fmla="*/ 59 h 226"/>
                  <a:gd name="T104" fmla="*/ 48 w 66"/>
                  <a:gd name="T105" fmla="*/ 57 h 226"/>
                  <a:gd name="T106" fmla="*/ 50 w 66"/>
                  <a:gd name="T107" fmla="*/ 47 h 226"/>
                  <a:gd name="T108" fmla="*/ 50 w 66"/>
                  <a:gd name="T109" fmla="*/ 38 h 226"/>
                  <a:gd name="T110" fmla="*/ 43 w 66"/>
                  <a:gd name="T111" fmla="*/ 38 h 226"/>
                  <a:gd name="T112" fmla="*/ 36 w 66"/>
                  <a:gd name="T113" fmla="*/ 24 h 226"/>
                  <a:gd name="T114" fmla="*/ 38 w 66"/>
                  <a:gd name="T115" fmla="*/ 15 h 226"/>
                  <a:gd name="T116" fmla="*/ 31 w 66"/>
                  <a:gd name="T117" fmla="*/ 12 h 226"/>
                  <a:gd name="T118" fmla="*/ 17 w 66"/>
                  <a:gd name="T119" fmla="*/ 10 h 226"/>
                  <a:gd name="T120" fmla="*/ 10 w 66"/>
                  <a:gd name="T121" fmla="*/ 1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226">
                    <a:moveTo>
                      <a:pt x="3" y="0"/>
                    </a:moveTo>
                    <a:lnTo>
                      <a:pt x="12" y="5"/>
                    </a:lnTo>
                    <a:lnTo>
                      <a:pt x="10" y="10"/>
                    </a:lnTo>
                    <a:lnTo>
                      <a:pt x="10" y="5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24" y="7"/>
                    </a:lnTo>
                    <a:lnTo>
                      <a:pt x="22" y="12"/>
                    </a:lnTo>
                    <a:lnTo>
                      <a:pt x="22" y="7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33" y="10"/>
                    </a:lnTo>
                    <a:lnTo>
                      <a:pt x="38" y="15"/>
                    </a:lnTo>
                    <a:lnTo>
                      <a:pt x="38" y="15"/>
                    </a:lnTo>
                    <a:lnTo>
                      <a:pt x="38" y="15"/>
                    </a:lnTo>
                    <a:lnTo>
                      <a:pt x="38" y="22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43" y="26"/>
                    </a:lnTo>
                    <a:lnTo>
                      <a:pt x="43" y="26"/>
                    </a:lnTo>
                    <a:lnTo>
                      <a:pt x="43" y="26"/>
                    </a:lnTo>
                    <a:lnTo>
                      <a:pt x="48" y="36"/>
                    </a:lnTo>
                    <a:lnTo>
                      <a:pt x="45" y="38"/>
                    </a:lnTo>
                    <a:lnTo>
                      <a:pt x="48" y="36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5" y="47"/>
                    </a:lnTo>
                    <a:lnTo>
                      <a:pt x="57" y="47"/>
                    </a:lnTo>
                    <a:lnTo>
                      <a:pt x="55" y="50"/>
                    </a:lnTo>
                    <a:lnTo>
                      <a:pt x="52" y="55"/>
                    </a:lnTo>
                    <a:lnTo>
                      <a:pt x="48" y="52"/>
                    </a:lnTo>
                    <a:lnTo>
                      <a:pt x="52" y="52"/>
                    </a:lnTo>
                    <a:lnTo>
                      <a:pt x="52" y="57"/>
                    </a:lnTo>
                    <a:lnTo>
                      <a:pt x="48" y="59"/>
                    </a:lnTo>
                    <a:lnTo>
                      <a:pt x="52" y="57"/>
                    </a:lnTo>
                    <a:lnTo>
                      <a:pt x="55" y="62"/>
                    </a:lnTo>
                    <a:lnTo>
                      <a:pt x="52" y="64"/>
                    </a:lnTo>
                    <a:lnTo>
                      <a:pt x="55" y="62"/>
                    </a:lnTo>
                    <a:lnTo>
                      <a:pt x="57" y="64"/>
                    </a:lnTo>
                    <a:lnTo>
                      <a:pt x="57" y="64"/>
                    </a:lnTo>
                    <a:lnTo>
                      <a:pt x="57" y="64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9" y="69"/>
                    </a:lnTo>
                    <a:lnTo>
                      <a:pt x="59" y="73"/>
                    </a:lnTo>
                    <a:lnTo>
                      <a:pt x="55" y="76"/>
                    </a:lnTo>
                    <a:lnTo>
                      <a:pt x="59" y="73"/>
                    </a:lnTo>
                    <a:lnTo>
                      <a:pt x="62" y="78"/>
                    </a:lnTo>
                    <a:lnTo>
                      <a:pt x="62" y="78"/>
                    </a:lnTo>
                    <a:lnTo>
                      <a:pt x="62" y="78"/>
                    </a:lnTo>
                    <a:lnTo>
                      <a:pt x="62" y="83"/>
                    </a:lnTo>
                    <a:lnTo>
                      <a:pt x="62" y="85"/>
                    </a:lnTo>
                    <a:lnTo>
                      <a:pt x="62" y="85"/>
                    </a:lnTo>
                    <a:lnTo>
                      <a:pt x="59" y="90"/>
                    </a:lnTo>
                    <a:lnTo>
                      <a:pt x="55" y="88"/>
                    </a:lnTo>
                    <a:lnTo>
                      <a:pt x="59" y="88"/>
                    </a:lnTo>
                    <a:lnTo>
                      <a:pt x="59" y="109"/>
                    </a:lnTo>
                    <a:lnTo>
                      <a:pt x="59" y="111"/>
                    </a:lnTo>
                    <a:lnTo>
                      <a:pt x="59" y="111"/>
                    </a:lnTo>
                    <a:lnTo>
                      <a:pt x="57" y="116"/>
                    </a:lnTo>
                    <a:lnTo>
                      <a:pt x="52" y="113"/>
                    </a:lnTo>
                    <a:lnTo>
                      <a:pt x="57" y="113"/>
                    </a:lnTo>
                    <a:lnTo>
                      <a:pt x="57" y="118"/>
                    </a:lnTo>
                    <a:lnTo>
                      <a:pt x="57" y="120"/>
                    </a:lnTo>
                    <a:lnTo>
                      <a:pt x="57" y="120"/>
                    </a:lnTo>
                    <a:lnTo>
                      <a:pt x="55" y="123"/>
                    </a:lnTo>
                    <a:lnTo>
                      <a:pt x="50" y="120"/>
                    </a:lnTo>
                    <a:lnTo>
                      <a:pt x="55" y="120"/>
                    </a:lnTo>
                    <a:lnTo>
                      <a:pt x="55" y="125"/>
                    </a:lnTo>
                    <a:lnTo>
                      <a:pt x="55" y="128"/>
                    </a:lnTo>
                    <a:lnTo>
                      <a:pt x="55" y="128"/>
                    </a:lnTo>
                    <a:lnTo>
                      <a:pt x="48" y="142"/>
                    </a:lnTo>
                    <a:lnTo>
                      <a:pt x="43" y="139"/>
                    </a:lnTo>
                    <a:lnTo>
                      <a:pt x="48" y="139"/>
                    </a:lnTo>
                    <a:lnTo>
                      <a:pt x="48" y="146"/>
                    </a:lnTo>
                    <a:lnTo>
                      <a:pt x="48" y="149"/>
                    </a:lnTo>
                    <a:lnTo>
                      <a:pt x="48" y="149"/>
                    </a:lnTo>
                    <a:lnTo>
                      <a:pt x="45" y="153"/>
                    </a:lnTo>
                    <a:lnTo>
                      <a:pt x="40" y="151"/>
                    </a:lnTo>
                    <a:lnTo>
                      <a:pt x="45" y="151"/>
                    </a:lnTo>
                    <a:lnTo>
                      <a:pt x="45" y="161"/>
                    </a:lnTo>
                    <a:lnTo>
                      <a:pt x="45" y="163"/>
                    </a:lnTo>
                    <a:lnTo>
                      <a:pt x="45" y="163"/>
                    </a:lnTo>
                    <a:lnTo>
                      <a:pt x="43" y="168"/>
                    </a:lnTo>
                    <a:lnTo>
                      <a:pt x="38" y="165"/>
                    </a:lnTo>
                    <a:lnTo>
                      <a:pt x="43" y="165"/>
                    </a:lnTo>
                    <a:lnTo>
                      <a:pt x="43" y="175"/>
                    </a:lnTo>
                    <a:lnTo>
                      <a:pt x="43" y="177"/>
                    </a:lnTo>
                    <a:lnTo>
                      <a:pt x="43" y="177"/>
                    </a:lnTo>
                    <a:lnTo>
                      <a:pt x="40" y="179"/>
                    </a:lnTo>
                    <a:lnTo>
                      <a:pt x="36" y="177"/>
                    </a:lnTo>
                    <a:lnTo>
                      <a:pt x="40" y="177"/>
                    </a:lnTo>
                    <a:lnTo>
                      <a:pt x="40" y="186"/>
                    </a:lnTo>
                    <a:lnTo>
                      <a:pt x="40" y="189"/>
                    </a:lnTo>
                    <a:lnTo>
                      <a:pt x="40" y="189"/>
                    </a:lnTo>
                    <a:lnTo>
                      <a:pt x="36" y="198"/>
                    </a:lnTo>
                    <a:lnTo>
                      <a:pt x="31" y="196"/>
                    </a:lnTo>
                    <a:lnTo>
                      <a:pt x="36" y="196"/>
                    </a:lnTo>
                    <a:lnTo>
                      <a:pt x="36" y="201"/>
                    </a:lnTo>
                    <a:lnTo>
                      <a:pt x="33" y="203"/>
                    </a:lnTo>
                    <a:lnTo>
                      <a:pt x="36" y="201"/>
                    </a:lnTo>
                    <a:lnTo>
                      <a:pt x="43" y="208"/>
                    </a:lnTo>
                    <a:lnTo>
                      <a:pt x="40" y="210"/>
                    </a:lnTo>
                    <a:lnTo>
                      <a:pt x="43" y="205"/>
                    </a:lnTo>
                    <a:lnTo>
                      <a:pt x="48" y="208"/>
                    </a:lnTo>
                    <a:lnTo>
                      <a:pt x="45" y="208"/>
                    </a:lnTo>
                    <a:lnTo>
                      <a:pt x="48" y="210"/>
                    </a:lnTo>
                    <a:lnTo>
                      <a:pt x="52" y="219"/>
                    </a:lnTo>
                    <a:lnTo>
                      <a:pt x="50" y="222"/>
                    </a:lnTo>
                    <a:lnTo>
                      <a:pt x="52" y="217"/>
                    </a:lnTo>
                    <a:lnTo>
                      <a:pt x="62" y="222"/>
                    </a:lnTo>
                    <a:lnTo>
                      <a:pt x="62" y="226"/>
                    </a:lnTo>
                    <a:lnTo>
                      <a:pt x="57" y="224"/>
                    </a:lnTo>
                    <a:lnTo>
                      <a:pt x="59" y="219"/>
                    </a:lnTo>
                    <a:lnTo>
                      <a:pt x="64" y="219"/>
                    </a:lnTo>
                    <a:lnTo>
                      <a:pt x="59" y="219"/>
                    </a:lnTo>
                    <a:lnTo>
                      <a:pt x="59" y="217"/>
                    </a:lnTo>
                    <a:lnTo>
                      <a:pt x="59" y="217"/>
                    </a:lnTo>
                    <a:lnTo>
                      <a:pt x="59" y="217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66" y="215"/>
                    </a:lnTo>
                    <a:lnTo>
                      <a:pt x="66" y="215"/>
                    </a:lnTo>
                    <a:lnTo>
                      <a:pt x="64" y="219"/>
                    </a:lnTo>
                    <a:lnTo>
                      <a:pt x="59" y="217"/>
                    </a:lnTo>
                    <a:lnTo>
                      <a:pt x="64" y="217"/>
                    </a:lnTo>
                    <a:lnTo>
                      <a:pt x="64" y="219"/>
                    </a:lnTo>
                    <a:lnTo>
                      <a:pt x="64" y="222"/>
                    </a:lnTo>
                    <a:lnTo>
                      <a:pt x="64" y="222"/>
                    </a:lnTo>
                    <a:lnTo>
                      <a:pt x="62" y="226"/>
                    </a:lnTo>
                    <a:lnTo>
                      <a:pt x="62" y="226"/>
                    </a:lnTo>
                    <a:lnTo>
                      <a:pt x="59" y="226"/>
                    </a:lnTo>
                    <a:lnTo>
                      <a:pt x="50" y="222"/>
                    </a:lnTo>
                    <a:lnTo>
                      <a:pt x="45" y="219"/>
                    </a:lnTo>
                    <a:lnTo>
                      <a:pt x="48" y="222"/>
                    </a:lnTo>
                    <a:lnTo>
                      <a:pt x="43" y="212"/>
                    </a:lnTo>
                    <a:lnTo>
                      <a:pt x="48" y="210"/>
                    </a:lnTo>
                    <a:lnTo>
                      <a:pt x="45" y="212"/>
                    </a:lnTo>
                    <a:lnTo>
                      <a:pt x="40" y="210"/>
                    </a:lnTo>
                    <a:lnTo>
                      <a:pt x="40" y="210"/>
                    </a:lnTo>
                    <a:lnTo>
                      <a:pt x="40" y="210"/>
                    </a:lnTo>
                    <a:lnTo>
                      <a:pt x="33" y="203"/>
                    </a:lnTo>
                    <a:lnTo>
                      <a:pt x="31" y="201"/>
                    </a:lnTo>
                    <a:lnTo>
                      <a:pt x="31" y="201"/>
                    </a:lnTo>
                    <a:lnTo>
                      <a:pt x="31" y="196"/>
                    </a:lnTo>
                    <a:lnTo>
                      <a:pt x="31" y="196"/>
                    </a:lnTo>
                    <a:lnTo>
                      <a:pt x="31" y="196"/>
                    </a:lnTo>
                    <a:lnTo>
                      <a:pt x="36" y="186"/>
                    </a:lnTo>
                    <a:lnTo>
                      <a:pt x="40" y="189"/>
                    </a:lnTo>
                    <a:lnTo>
                      <a:pt x="36" y="186"/>
                    </a:lnTo>
                    <a:lnTo>
                      <a:pt x="36" y="177"/>
                    </a:lnTo>
                    <a:lnTo>
                      <a:pt x="36" y="179"/>
                    </a:lnTo>
                    <a:lnTo>
                      <a:pt x="38" y="177"/>
                    </a:lnTo>
                    <a:lnTo>
                      <a:pt x="40" y="175"/>
                    </a:lnTo>
                    <a:lnTo>
                      <a:pt x="43" y="177"/>
                    </a:lnTo>
                    <a:lnTo>
                      <a:pt x="38" y="175"/>
                    </a:lnTo>
                    <a:lnTo>
                      <a:pt x="38" y="165"/>
                    </a:lnTo>
                    <a:lnTo>
                      <a:pt x="38" y="165"/>
                    </a:lnTo>
                    <a:lnTo>
                      <a:pt x="38" y="165"/>
                    </a:lnTo>
                    <a:lnTo>
                      <a:pt x="40" y="161"/>
                    </a:lnTo>
                    <a:lnTo>
                      <a:pt x="45" y="163"/>
                    </a:lnTo>
                    <a:lnTo>
                      <a:pt x="40" y="161"/>
                    </a:lnTo>
                    <a:lnTo>
                      <a:pt x="40" y="151"/>
                    </a:lnTo>
                    <a:lnTo>
                      <a:pt x="40" y="151"/>
                    </a:lnTo>
                    <a:lnTo>
                      <a:pt x="40" y="151"/>
                    </a:lnTo>
                    <a:lnTo>
                      <a:pt x="43" y="146"/>
                    </a:lnTo>
                    <a:lnTo>
                      <a:pt x="48" y="149"/>
                    </a:lnTo>
                    <a:lnTo>
                      <a:pt x="43" y="146"/>
                    </a:lnTo>
                    <a:lnTo>
                      <a:pt x="43" y="139"/>
                    </a:lnTo>
                    <a:lnTo>
                      <a:pt x="43" y="139"/>
                    </a:lnTo>
                    <a:lnTo>
                      <a:pt x="43" y="139"/>
                    </a:lnTo>
                    <a:lnTo>
                      <a:pt x="50" y="125"/>
                    </a:lnTo>
                    <a:lnTo>
                      <a:pt x="55" y="128"/>
                    </a:lnTo>
                    <a:lnTo>
                      <a:pt x="50" y="125"/>
                    </a:lnTo>
                    <a:lnTo>
                      <a:pt x="50" y="120"/>
                    </a:lnTo>
                    <a:lnTo>
                      <a:pt x="50" y="123"/>
                    </a:lnTo>
                    <a:lnTo>
                      <a:pt x="52" y="120"/>
                    </a:lnTo>
                    <a:lnTo>
                      <a:pt x="55" y="118"/>
                    </a:lnTo>
                    <a:lnTo>
                      <a:pt x="57" y="120"/>
                    </a:lnTo>
                    <a:lnTo>
                      <a:pt x="52" y="118"/>
                    </a:lnTo>
                    <a:lnTo>
                      <a:pt x="52" y="113"/>
                    </a:lnTo>
                    <a:lnTo>
                      <a:pt x="52" y="113"/>
                    </a:lnTo>
                    <a:lnTo>
                      <a:pt x="52" y="113"/>
                    </a:lnTo>
                    <a:lnTo>
                      <a:pt x="55" y="109"/>
                    </a:lnTo>
                    <a:lnTo>
                      <a:pt x="59" y="111"/>
                    </a:lnTo>
                    <a:lnTo>
                      <a:pt x="55" y="109"/>
                    </a:lnTo>
                    <a:lnTo>
                      <a:pt x="55" y="88"/>
                    </a:lnTo>
                    <a:lnTo>
                      <a:pt x="55" y="88"/>
                    </a:lnTo>
                    <a:lnTo>
                      <a:pt x="55" y="88"/>
                    </a:lnTo>
                    <a:lnTo>
                      <a:pt x="57" y="83"/>
                    </a:lnTo>
                    <a:lnTo>
                      <a:pt x="62" y="85"/>
                    </a:lnTo>
                    <a:lnTo>
                      <a:pt x="57" y="83"/>
                    </a:lnTo>
                    <a:lnTo>
                      <a:pt x="57" y="78"/>
                    </a:lnTo>
                    <a:lnTo>
                      <a:pt x="62" y="78"/>
                    </a:lnTo>
                    <a:lnTo>
                      <a:pt x="57" y="80"/>
                    </a:lnTo>
                    <a:lnTo>
                      <a:pt x="55" y="76"/>
                    </a:lnTo>
                    <a:lnTo>
                      <a:pt x="55" y="76"/>
                    </a:lnTo>
                    <a:lnTo>
                      <a:pt x="55" y="73"/>
                    </a:lnTo>
                    <a:lnTo>
                      <a:pt x="55" y="69"/>
                    </a:lnTo>
                    <a:lnTo>
                      <a:pt x="59" y="69"/>
                    </a:lnTo>
                    <a:lnTo>
                      <a:pt x="55" y="71"/>
                    </a:lnTo>
                    <a:lnTo>
                      <a:pt x="52" y="66"/>
                    </a:lnTo>
                    <a:lnTo>
                      <a:pt x="57" y="64"/>
                    </a:lnTo>
                    <a:lnTo>
                      <a:pt x="55" y="66"/>
                    </a:lnTo>
                    <a:lnTo>
                      <a:pt x="52" y="64"/>
                    </a:lnTo>
                    <a:lnTo>
                      <a:pt x="48" y="59"/>
                    </a:lnTo>
                    <a:lnTo>
                      <a:pt x="50" y="64"/>
                    </a:lnTo>
                    <a:lnTo>
                      <a:pt x="48" y="59"/>
                    </a:lnTo>
                    <a:lnTo>
                      <a:pt x="48" y="59"/>
                    </a:lnTo>
                    <a:lnTo>
                      <a:pt x="48" y="57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50" y="47"/>
                    </a:lnTo>
                    <a:lnTo>
                      <a:pt x="55" y="50"/>
                    </a:lnTo>
                    <a:lnTo>
                      <a:pt x="50" y="50"/>
                    </a:lnTo>
                    <a:lnTo>
                      <a:pt x="45" y="40"/>
                    </a:lnTo>
                    <a:lnTo>
                      <a:pt x="50" y="38"/>
                    </a:lnTo>
                    <a:lnTo>
                      <a:pt x="48" y="40"/>
                    </a:lnTo>
                    <a:lnTo>
                      <a:pt x="45" y="38"/>
                    </a:lnTo>
                    <a:lnTo>
                      <a:pt x="40" y="33"/>
                    </a:lnTo>
                    <a:lnTo>
                      <a:pt x="43" y="38"/>
                    </a:lnTo>
                    <a:lnTo>
                      <a:pt x="38" y="29"/>
                    </a:lnTo>
                    <a:lnTo>
                      <a:pt x="43" y="26"/>
                    </a:lnTo>
                    <a:lnTo>
                      <a:pt x="40" y="29"/>
                    </a:lnTo>
                    <a:lnTo>
                      <a:pt x="36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3" y="15"/>
                    </a:lnTo>
                    <a:lnTo>
                      <a:pt x="38" y="15"/>
                    </a:lnTo>
                    <a:lnTo>
                      <a:pt x="36" y="17"/>
                    </a:lnTo>
                    <a:lnTo>
                      <a:pt x="31" y="12"/>
                    </a:lnTo>
                    <a:lnTo>
                      <a:pt x="33" y="10"/>
                    </a:lnTo>
                    <a:lnTo>
                      <a:pt x="31" y="12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7" y="10"/>
                    </a:lnTo>
                    <a:lnTo>
                      <a:pt x="19" y="5"/>
                    </a:lnTo>
                    <a:lnTo>
                      <a:pt x="17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57" name="Freeform 17"/>
              <p:cNvSpPr>
                <a:spLocks/>
              </p:cNvSpPr>
              <p:nvPr/>
            </p:nvSpPr>
            <p:spPr bwMode="auto">
              <a:xfrm>
                <a:off x="1114" y="1622"/>
                <a:ext cx="52" cy="160"/>
              </a:xfrm>
              <a:custGeom>
                <a:avLst/>
                <a:gdLst>
                  <a:gd name="T0" fmla="*/ 17 w 52"/>
                  <a:gd name="T1" fmla="*/ 38 h 160"/>
                  <a:gd name="T2" fmla="*/ 7 w 52"/>
                  <a:gd name="T3" fmla="*/ 22 h 160"/>
                  <a:gd name="T4" fmla="*/ 0 w 52"/>
                  <a:gd name="T5" fmla="*/ 17 h 160"/>
                  <a:gd name="T6" fmla="*/ 5 w 52"/>
                  <a:gd name="T7" fmla="*/ 10 h 160"/>
                  <a:gd name="T8" fmla="*/ 10 w 52"/>
                  <a:gd name="T9" fmla="*/ 3 h 160"/>
                  <a:gd name="T10" fmla="*/ 21 w 52"/>
                  <a:gd name="T11" fmla="*/ 5 h 160"/>
                  <a:gd name="T12" fmla="*/ 31 w 52"/>
                  <a:gd name="T13" fmla="*/ 14 h 160"/>
                  <a:gd name="T14" fmla="*/ 33 w 52"/>
                  <a:gd name="T15" fmla="*/ 31 h 160"/>
                  <a:gd name="T16" fmla="*/ 36 w 52"/>
                  <a:gd name="T17" fmla="*/ 33 h 160"/>
                  <a:gd name="T18" fmla="*/ 33 w 52"/>
                  <a:gd name="T19" fmla="*/ 26 h 160"/>
                  <a:gd name="T20" fmla="*/ 40 w 52"/>
                  <a:gd name="T21" fmla="*/ 14 h 160"/>
                  <a:gd name="T22" fmla="*/ 45 w 52"/>
                  <a:gd name="T23" fmla="*/ 14 h 160"/>
                  <a:gd name="T24" fmla="*/ 50 w 52"/>
                  <a:gd name="T25" fmla="*/ 22 h 160"/>
                  <a:gd name="T26" fmla="*/ 45 w 52"/>
                  <a:gd name="T27" fmla="*/ 47 h 160"/>
                  <a:gd name="T28" fmla="*/ 38 w 52"/>
                  <a:gd name="T29" fmla="*/ 47 h 160"/>
                  <a:gd name="T30" fmla="*/ 36 w 52"/>
                  <a:gd name="T31" fmla="*/ 54 h 160"/>
                  <a:gd name="T32" fmla="*/ 26 w 52"/>
                  <a:gd name="T33" fmla="*/ 69 h 160"/>
                  <a:gd name="T34" fmla="*/ 19 w 52"/>
                  <a:gd name="T35" fmla="*/ 71 h 160"/>
                  <a:gd name="T36" fmla="*/ 24 w 52"/>
                  <a:gd name="T37" fmla="*/ 76 h 160"/>
                  <a:gd name="T38" fmla="*/ 12 w 52"/>
                  <a:gd name="T39" fmla="*/ 78 h 160"/>
                  <a:gd name="T40" fmla="*/ 7 w 52"/>
                  <a:gd name="T41" fmla="*/ 80 h 160"/>
                  <a:gd name="T42" fmla="*/ 12 w 52"/>
                  <a:gd name="T43" fmla="*/ 85 h 160"/>
                  <a:gd name="T44" fmla="*/ 31 w 52"/>
                  <a:gd name="T45" fmla="*/ 106 h 160"/>
                  <a:gd name="T46" fmla="*/ 26 w 52"/>
                  <a:gd name="T47" fmla="*/ 113 h 160"/>
                  <a:gd name="T48" fmla="*/ 36 w 52"/>
                  <a:gd name="T49" fmla="*/ 120 h 160"/>
                  <a:gd name="T50" fmla="*/ 40 w 52"/>
                  <a:gd name="T51" fmla="*/ 127 h 160"/>
                  <a:gd name="T52" fmla="*/ 36 w 52"/>
                  <a:gd name="T53" fmla="*/ 135 h 160"/>
                  <a:gd name="T54" fmla="*/ 43 w 52"/>
                  <a:gd name="T55" fmla="*/ 137 h 160"/>
                  <a:gd name="T56" fmla="*/ 47 w 52"/>
                  <a:gd name="T57" fmla="*/ 151 h 160"/>
                  <a:gd name="T58" fmla="*/ 50 w 52"/>
                  <a:gd name="T59" fmla="*/ 153 h 160"/>
                  <a:gd name="T60" fmla="*/ 45 w 52"/>
                  <a:gd name="T61" fmla="*/ 156 h 160"/>
                  <a:gd name="T62" fmla="*/ 47 w 52"/>
                  <a:gd name="T63" fmla="*/ 156 h 160"/>
                  <a:gd name="T64" fmla="*/ 38 w 52"/>
                  <a:gd name="T65" fmla="*/ 144 h 160"/>
                  <a:gd name="T66" fmla="*/ 43 w 52"/>
                  <a:gd name="T67" fmla="*/ 137 h 160"/>
                  <a:gd name="T68" fmla="*/ 36 w 52"/>
                  <a:gd name="T69" fmla="*/ 132 h 160"/>
                  <a:gd name="T70" fmla="*/ 33 w 52"/>
                  <a:gd name="T71" fmla="*/ 125 h 160"/>
                  <a:gd name="T72" fmla="*/ 36 w 52"/>
                  <a:gd name="T73" fmla="*/ 120 h 160"/>
                  <a:gd name="T74" fmla="*/ 26 w 52"/>
                  <a:gd name="T75" fmla="*/ 111 h 160"/>
                  <a:gd name="T76" fmla="*/ 24 w 52"/>
                  <a:gd name="T77" fmla="*/ 104 h 160"/>
                  <a:gd name="T78" fmla="*/ 7 w 52"/>
                  <a:gd name="T79" fmla="*/ 85 h 160"/>
                  <a:gd name="T80" fmla="*/ 7 w 52"/>
                  <a:gd name="T81" fmla="*/ 80 h 160"/>
                  <a:gd name="T82" fmla="*/ 17 w 52"/>
                  <a:gd name="T83" fmla="*/ 73 h 160"/>
                  <a:gd name="T84" fmla="*/ 24 w 52"/>
                  <a:gd name="T85" fmla="*/ 76 h 160"/>
                  <a:gd name="T86" fmla="*/ 19 w 52"/>
                  <a:gd name="T87" fmla="*/ 71 h 160"/>
                  <a:gd name="T88" fmla="*/ 28 w 52"/>
                  <a:gd name="T89" fmla="*/ 62 h 160"/>
                  <a:gd name="T90" fmla="*/ 28 w 52"/>
                  <a:gd name="T91" fmla="*/ 57 h 160"/>
                  <a:gd name="T92" fmla="*/ 38 w 52"/>
                  <a:gd name="T93" fmla="*/ 45 h 160"/>
                  <a:gd name="T94" fmla="*/ 45 w 52"/>
                  <a:gd name="T95" fmla="*/ 36 h 160"/>
                  <a:gd name="T96" fmla="*/ 50 w 52"/>
                  <a:gd name="T97" fmla="*/ 22 h 160"/>
                  <a:gd name="T98" fmla="*/ 45 w 52"/>
                  <a:gd name="T99" fmla="*/ 19 h 160"/>
                  <a:gd name="T100" fmla="*/ 38 w 52"/>
                  <a:gd name="T101" fmla="*/ 22 h 160"/>
                  <a:gd name="T102" fmla="*/ 38 w 52"/>
                  <a:gd name="T103" fmla="*/ 29 h 160"/>
                  <a:gd name="T104" fmla="*/ 33 w 52"/>
                  <a:gd name="T105" fmla="*/ 33 h 160"/>
                  <a:gd name="T106" fmla="*/ 26 w 52"/>
                  <a:gd name="T107" fmla="*/ 29 h 160"/>
                  <a:gd name="T108" fmla="*/ 31 w 52"/>
                  <a:gd name="T109" fmla="*/ 14 h 160"/>
                  <a:gd name="T110" fmla="*/ 24 w 52"/>
                  <a:gd name="T111" fmla="*/ 12 h 160"/>
                  <a:gd name="T112" fmla="*/ 10 w 52"/>
                  <a:gd name="T113" fmla="*/ 7 h 160"/>
                  <a:gd name="T114" fmla="*/ 10 w 52"/>
                  <a:gd name="T115" fmla="*/ 12 h 160"/>
                  <a:gd name="T116" fmla="*/ 7 w 52"/>
                  <a:gd name="T117" fmla="*/ 14 h 160"/>
                  <a:gd name="T118" fmla="*/ 14 w 52"/>
                  <a:gd name="T119" fmla="*/ 19 h 160"/>
                  <a:gd name="T120" fmla="*/ 21 w 52"/>
                  <a:gd name="T121" fmla="*/ 36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" h="160">
                    <a:moveTo>
                      <a:pt x="17" y="40"/>
                    </a:moveTo>
                    <a:lnTo>
                      <a:pt x="17" y="36"/>
                    </a:lnTo>
                    <a:lnTo>
                      <a:pt x="21" y="36"/>
                    </a:lnTo>
                    <a:lnTo>
                      <a:pt x="17" y="38"/>
                    </a:lnTo>
                    <a:lnTo>
                      <a:pt x="10" y="24"/>
                    </a:lnTo>
                    <a:lnTo>
                      <a:pt x="14" y="19"/>
                    </a:lnTo>
                    <a:lnTo>
                      <a:pt x="12" y="24"/>
                    </a:lnTo>
                    <a:lnTo>
                      <a:pt x="7" y="22"/>
                    </a:lnTo>
                    <a:lnTo>
                      <a:pt x="3" y="19"/>
                    </a:lnTo>
                    <a:lnTo>
                      <a:pt x="5" y="22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5" y="10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26" y="7"/>
                    </a:lnTo>
                    <a:lnTo>
                      <a:pt x="21" y="5"/>
                    </a:lnTo>
                    <a:lnTo>
                      <a:pt x="26" y="10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1" y="26"/>
                    </a:lnTo>
                    <a:lnTo>
                      <a:pt x="26" y="29"/>
                    </a:lnTo>
                    <a:lnTo>
                      <a:pt x="31" y="26"/>
                    </a:lnTo>
                    <a:lnTo>
                      <a:pt x="33" y="31"/>
                    </a:lnTo>
                    <a:lnTo>
                      <a:pt x="31" y="33"/>
                    </a:lnTo>
                    <a:lnTo>
                      <a:pt x="31" y="29"/>
                    </a:lnTo>
                    <a:lnTo>
                      <a:pt x="33" y="29"/>
                    </a:lnTo>
                    <a:lnTo>
                      <a:pt x="36" y="33"/>
                    </a:lnTo>
                    <a:lnTo>
                      <a:pt x="31" y="31"/>
                    </a:lnTo>
                    <a:lnTo>
                      <a:pt x="33" y="26"/>
                    </a:lnTo>
                    <a:lnTo>
                      <a:pt x="38" y="26"/>
                    </a:lnTo>
                    <a:lnTo>
                      <a:pt x="33" y="26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36" y="1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7" y="17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50" y="36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45" y="47"/>
                    </a:lnTo>
                    <a:lnTo>
                      <a:pt x="45" y="47"/>
                    </a:lnTo>
                    <a:lnTo>
                      <a:pt x="45" y="47"/>
                    </a:lnTo>
                    <a:lnTo>
                      <a:pt x="40" y="50"/>
                    </a:lnTo>
                    <a:lnTo>
                      <a:pt x="38" y="47"/>
                    </a:lnTo>
                    <a:lnTo>
                      <a:pt x="40" y="50"/>
                    </a:lnTo>
                    <a:lnTo>
                      <a:pt x="36" y="54"/>
                    </a:lnTo>
                    <a:lnTo>
                      <a:pt x="31" y="52"/>
                    </a:lnTo>
                    <a:lnTo>
                      <a:pt x="36" y="54"/>
                    </a:lnTo>
                    <a:lnTo>
                      <a:pt x="31" y="64"/>
                    </a:lnTo>
                    <a:lnTo>
                      <a:pt x="31" y="64"/>
                    </a:lnTo>
                    <a:lnTo>
                      <a:pt x="31" y="64"/>
                    </a:lnTo>
                    <a:lnTo>
                      <a:pt x="26" y="69"/>
                    </a:lnTo>
                    <a:lnTo>
                      <a:pt x="21" y="66"/>
                    </a:lnTo>
                    <a:lnTo>
                      <a:pt x="26" y="69"/>
                    </a:lnTo>
                    <a:lnTo>
                      <a:pt x="24" y="73"/>
                    </a:lnTo>
                    <a:lnTo>
                      <a:pt x="19" y="71"/>
                    </a:lnTo>
                    <a:lnTo>
                      <a:pt x="24" y="71"/>
                    </a:lnTo>
                    <a:lnTo>
                      <a:pt x="24" y="73"/>
                    </a:lnTo>
                    <a:lnTo>
                      <a:pt x="24" y="76"/>
                    </a:lnTo>
                    <a:lnTo>
                      <a:pt x="24" y="76"/>
                    </a:lnTo>
                    <a:lnTo>
                      <a:pt x="19" y="78"/>
                    </a:lnTo>
                    <a:lnTo>
                      <a:pt x="19" y="78"/>
                    </a:lnTo>
                    <a:lnTo>
                      <a:pt x="17" y="78"/>
                    </a:lnTo>
                    <a:lnTo>
                      <a:pt x="12" y="78"/>
                    </a:lnTo>
                    <a:lnTo>
                      <a:pt x="10" y="76"/>
                    </a:lnTo>
                    <a:lnTo>
                      <a:pt x="14" y="78"/>
                    </a:lnTo>
                    <a:lnTo>
                      <a:pt x="12" y="83"/>
                    </a:lnTo>
                    <a:lnTo>
                      <a:pt x="7" y="80"/>
                    </a:lnTo>
                    <a:lnTo>
                      <a:pt x="12" y="80"/>
                    </a:lnTo>
                    <a:lnTo>
                      <a:pt x="12" y="85"/>
                    </a:lnTo>
                    <a:lnTo>
                      <a:pt x="10" y="87"/>
                    </a:lnTo>
                    <a:lnTo>
                      <a:pt x="12" y="85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31" y="106"/>
                    </a:lnTo>
                    <a:lnTo>
                      <a:pt x="31" y="106"/>
                    </a:lnTo>
                    <a:lnTo>
                      <a:pt x="31" y="106"/>
                    </a:lnTo>
                    <a:lnTo>
                      <a:pt x="31" y="111"/>
                    </a:lnTo>
                    <a:lnTo>
                      <a:pt x="26" y="113"/>
                    </a:lnTo>
                    <a:lnTo>
                      <a:pt x="31" y="111"/>
                    </a:lnTo>
                    <a:lnTo>
                      <a:pt x="36" y="120"/>
                    </a:lnTo>
                    <a:lnTo>
                      <a:pt x="36" y="120"/>
                    </a:lnTo>
                    <a:lnTo>
                      <a:pt x="36" y="120"/>
                    </a:lnTo>
                    <a:lnTo>
                      <a:pt x="36" y="123"/>
                    </a:lnTo>
                    <a:lnTo>
                      <a:pt x="33" y="125"/>
                    </a:lnTo>
                    <a:lnTo>
                      <a:pt x="36" y="123"/>
                    </a:lnTo>
                    <a:lnTo>
                      <a:pt x="40" y="127"/>
                    </a:lnTo>
                    <a:lnTo>
                      <a:pt x="40" y="127"/>
                    </a:lnTo>
                    <a:lnTo>
                      <a:pt x="40" y="127"/>
                    </a:lnTo>
                    <a:lnTo>
                      <a:pt x="40" y="132"/>
                    </a:lnTo>
                    <a:lnTo>
                      <a:pt x="36" y="135"/>
                    </a:lnTo>
                    <a:lnTo>
                      <a:pt x="40" y="132"/>
                    </a:lnTo>
                    <a:lnTo>
                      <a:pt x="43" y="137"/>
                    </a:lnTo>
                    <a:lnTo>
                      <a:pt x="43" y="137"/>
                    </a:lnTo>
                    <a:lnTo>
                      <a:pt x="43" y="137"/>
                    </a:lnTo>
                    <a:lnTo>
                      <a:pt x="43" y="142"/>
                    </a:lnTo>
                    <a:lnTo>
                      <a:pt x="38" y="144"/>
                    </a:lnTo>
                    <a:lnTo>
                      <a:pt x="43" y="142"/>
                    </a:lnTo>
                    <a:lnTo>
                      <a:pt x="47" y="151"/>
                    </a:lnTo>
                    <a:lnTo>
                      <a:pt x="45" y="153"/>
                    </a:lnTo>
                    <a:lnTo>
                      <a:pt x="47" y="151"/>
                    </a:lnTo>
                    <a:lnTo>
                      <a:pt x="50" y="153"/>
                    </a:lnTo>
                    <a:lnTo>
                      <a:pt x="50" y="153"/>
                    </a:lnTo>
                    <a:lnTo>
                      <a:pt x="50" y="153"/>
                    </a:lnTo>
                    <a:lnTo>
                      <a:pt x="52" y="158"/>
                    </a:lnTo>
                    <a:lnTo>
                      <a:pt x="50" y="160"/>
                    </a:lnTo>
                    <a:lnTo>
                      <a:pt x="45" y="156"/>
                    </a:lnTo>
                    <a:lnTo>
                      <a:pt x="47" y="160"/>
                    </a:lnTo>
                    <a:lnTo>
                      <a:pt x="45" y="156"/>
                    </a:lnTo>
                    <a:lnTo>
                      <a:pt x="50" y="153"/>
                    </a:lnTo>
                    <a:lnTo>
                      <a:pt x="47" y="156"/>
                    </a:lnTo>
                    <a:lnTo>
                      <a:pt x="45" y="153"/>
                    </a:lnTo>
                    <a:lnTo>
                      <a:pt x="40" y="149"/>
                    </a:lnTo>
                    <a:lnTo>
                      <a:pt x="43" y="153"/>
                    </a:lnTo>
                    <a:lnTo>
                      <a:pt x="38" y="144"/>
                    </a:lnTo>
                    <a:lnTo>
                      <a:pt x="38" y="144"/>
                    </a:lnTo>
                    <a:lnTo>
                      <a:pt x="38" y="142"/>
                    </a:lnTo>
                    <a:lnTo>
                      <a:pt x="38" y="137"/>
                    </a:lnTo>
                    <a:lnTo>
                      <a:pt x="43" y="137"/>
                    </a:lnTo>
                    <a:lnTo>
                      <a:pt x="38" y="139"/>
                    </a:lnTo>
                    <a:lnTo>
                      <a:pt x="36" y="135"/>
                    </a:lnTo>
                    <a:lnTo>
                      <a:pt x="36" y="135"/>
                    </a:lnTo>
                    <a:lnTo>
                      <a:pt x="36" y="132"/>
                    </a:lnTo>
                    <a:lnTo>
                      <a:pt x="36" y="127"/>
                    </a:lnTo>
                    <a:lnTo>
                      <a:pt x="40" y="127"/>
                    </a:lnTo>
                    <a:lnTo>
                      <a:pt x="38" y="130"/>
                    </a:lnTo>
                    <a:lnTo>
                      <a:pt x="33" y="125"/>
                    </a:lnTo>
                    <a:lnTo>
                      <a:pt x="31" y="123"/>
                    </a:lnTo>
                    <a:lnTo>
                      <a:pt x="31" y="123"/>
                    </a:lnTo>
                    <a:lnTo>
                      <a:pt x="31" y="120"/>
                    </a:lnTo>
                    <a:lnTo>
                      <a:pt x="36" y="120"/>
                    </a:lnTo>
                    <a:lnTo>
                      <a:pt x="31" y="123"/>
                    </a:lnTo>
                    <a:lnTo>
                      <a:pt x="26" y="113"/>
                    </a:lnTo>
                    <a:lnTo>
                      <a:pt x="26" y="113"/>
                    </a:lnTo>
                    <a:lnTo>
                      <a:pt x="26" y="111"/>
                    </a:lnTo>
                    <a:lnTo>
                      <a:pt x="26" y="106"/>
                    </a:lnTo>
                    <a:lnTo>
                      <a:pt x="31" y="106"/>
                    </a:lnTo>
                    <a:lnTo>
                      <a:pt x="26" y="109"/>
                    </a:lnTo>
                    <a:lnTo>
                      <a:pt x="24" y="104"/>
                    </a:lnTo>
                    <a:lnTo>
                      <a:pt x="28" y="102"/>
                    </a:lnTo>
                    <a:lnTo>
                      <a:pt x="26" y="104"/>
                    </a:lnTo>
                    <a:lnTo>
                      <a:pt x="10" y="87"/>
                    </a:lnTo>
                    <a:lnTo>
                      <a:pt x="7" y="85"/>
                    </a:lnTo>
                    <a:lnTo>
                      <a:pt x="7" y="85"/>
                    </a:lnTo>
                    <a:lnTo>
                      <a:pt x="7" y="80"/>
                    </a:lnTo>
                    <a:lnTo>
                      <a:pt x="7" y="80"/>
                    </a:lnTo>
                    <a:lnTo>
                      <a:pt x="7" y="80"/>
                    </a:lnTo>
                    <a:lnTo>
                      <a:pt x="10" y="76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17" y="73"/>
                    </a:lnTo>
                    <a:lnTo>
                      <a:pt x="17" y="78"/>
                    </a:lnTo>
                    <a:lnTo>
                      <a:pt x="17" y="73"/>
                    </a:lnTo>
                    <a:lnTo>
                      <a:pt x="21" y="71"/>
                    </a:lnTo>
                    <a:lnTo>
                      <a:pt x="24" y="76"/>
                    </a:lnTo>
                    <a:lnTo>
                      <a:pt x="19" y="73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21" y="66"/>
                    </a:lnTo>
                    <a:lnTo>
                      <a:pt x="19" y="71"/>
                    </a:lnTo>
                    <a:lnTo>
                      <a:pt x="24" y="66"/>
                    </a:lnTo>
                    <a:lnTo>
                      <a:pt x="28" y="62"/>
                    </a:lnTo>
                    <a:lnTo>
                      <a:pt x="31" y="64"/>
                    </a:lnTo>
                    <a:lnTo>
                      <a:pt x="26" y="62"/>
                    </a:lnTo>
                    <a:lnTo>
                      <a:pt x="31" y="52"/>
                    </a:lnTo>
                    <a:lnTo>
                      <a:pt x="28" y="57"/>
                    </a:lnTo>
                    <a:lnTo>
                      <a:pt x="33" y="52"/>
                    </a:lnTo>
                    <a:lnTo>
                      <a:pt x="38" y="47"/>
                    </a:lnTo>
                    <a:lnTo>
                      <a:pt x="43" y="43"/>
                    </a:lnTo>
                    <a:lnTo>
                      <a:pt x="38" y="45"/>
                    </a:lnTo>
                    <a:lnTo>
                      <a:pt x="43" y="43"/>
                    </a:lnTo>
                    <a:lnTo>
                      <a:pt x="45" y="47"/>
                    </a:lnTo>
                    <a:lnTo>
                      <a:pt x="40" y="45"/>
                    </a:lnTo>
                    <a:lnTo>
                      <a:pt x="45" y="36"/>
                    </a:lnTo>
                    <a:lnTo>
                      <a:pt x="50" y="38"/>
                    </a:lnTo>
                    <a:lnTo>
                      <a:pt x="45" y="36"/>
                    </a:lnTo>
                    <a:lnTo>
                      <a:pt x="45" y="22"/>
                    </a:lnTo>
                    <a:lnTo>
                      <a:pt x="50" y="22"/>
                    </a:lnTo>
                    <a:lnTo>
                      <a:pt x="45" y="24"/>
                    </a:lnTo>
                    <a:lnTo>
                      <a:pt x="43" y="19"/>
                    </a:lnTo>
                    <a:lnTo>
                      <a:pt x="47" y="17"/>
                    </a:lnTo>
                    <a:lnTo>
                      <a:pt x="45" y="19"/>
                    </a:lnTo>
                    <a:lnTo>
                      <a:pt x="40" y="19"/>
                    </a:lnTo>
                    <a:lnTo>
                      <a:pt x="40" y="14"/>
                    </a:lnTo>
                    <a:lnTo>
                      <a:pt x="43" y="19"/>
                    </a:lnTo>
                    <a:lnTo>
                      <a:pt x="38" y="22"/>
                    </a:lnTo>
                    <a:lnTo>
                      <a:pt x="36" y="17"/>
                    </a:lnTo>
                    <a:lnTo>
                      <a:pt x="38" y="19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8" y="29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3" y="33"/>
                    </a:lnTo>
                    <a:lnTo>
                      <a:pt x="31" y="33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6" y="14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4" y="12"/>
                    </a:lnTo>
                    <a:lnTo>
                      <a:pt x="26" y="10"/>
                    </a:lnTo>
                    <a:lnTo>
                      <a:pt x="24" y="12"/>
                    </a:lnTo>
                    <a:lnTo>
                      <a:pt x="10" y="5"/>
                    </a:lnTo>
                    <a:lnTo>
                      <a:pt x="12" y="0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7" y="17"/>
                    </a:lnTo>
                    <a:lnTo>
                      <a:pt x="3" y="14"/>
                    </a:lnTo>
                    <a:lnTo>
                      <a:pt x="7" y="14"/>
                    </a:lnTo>
                    <a:lnTo>
                      <a:pt x="10" y="19"/>
                    </a:lnTo>
                    <a:lnTo>
                      <a:pt x="5" y="22"/>
                    </a:lnTo>
                    <a:lnTo>
                      <a:pt x="10" y="17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1" y="40"/>
                    </a:lnTo>
                    <a:lnTo>
                      <a:pt x="17" y="4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58" name="Freeform 18"/>
              <p:cNvSpPr>
                <a:spLocks/>
              </p:cNvSpPr>
              <p:nvPr/>
            </p:nvSpPr>
            <p:spPr bwMode="auto">
              <a:xfrm>
                <a:off x="1164" y="1768"/>
                <a:ext cx="56" cy="85"/>
              </a:xfrm>
              <a:custGeom>
                <a:avLst/>
                <a:gdLst>
                  <a:gd name="T0" fmla="*/ 7 w 56"/>
                  <a:gd name="T1" fmla="*/ 17 h 85"/>
                  <a:gd name="T2" fmla="*/ 9 w 56"/>
                  <a:gd name="T3" fmla="*/ 26 h 85"/>
                  <a:gd name="T4" fmla="*/ 14 w 56"/>
                  <a:gd name="T5" fmla="*/ 36 h 85"/>
                  <a:gd name="T6" fmla="*/ 23 w 56"/>
                  <a:gd name="T7" fmla="*/ 36 h 85"/>
                  <a:gd name="T8" fmla="*/ 28 w 56"/>
                  <a:gd name="T9" fmla="*/ 33 h 85"/>
                  <a:gd name="T10" fmla="*/ 33 w 56"/>
                  <a:gd name="T11" fmla="*/ 29 h 85"/>
                  <a:gd name="T12" fmla="*/ 28 w 56"/>
                  <a:gd name="T13" fmla="*/ 26 h 85"/>
                  <a:gd name="T14" fmla="*/ 21 w 56"/>
                  <a:gd name="T15" fmla="*/ 19 h 85"/>
                  <a:gd name="T16" fmla="*/ 21 w 56"/>
                  <a:gd name="T17" fmla="*/ 10 h 85"/>
                  <a:gd name="T18" fmla="*/ 28 w 56"/>
                  <a:gd name="T19" fmla="*/ 14 h 85"/>
                  <a:gd name="T20" fmla="*/ 37 w 56"/>
                  <a:gd name="T21" fmla="*/ 12 h 85"/>
                  <a:gd name="T22" fmla="*/ 42 w 56"/>
                  <a:gd name="T23" fmla="*/ 17 h 85"/>
                  <a:gd name="T24" fmla="*/ 47 w 56"/>
                  <a:gd name="T25" fmla="*/ 10 h 85"/>
                  <a:gd name="T26" fmla="*/ 56 w 56"/>
                  <a:gd name="T27" fmla="*/ 10 h 85"/>
                  <a:gd name="T28" fmla="*/ 56 w 56"/>
                  <a:gd name="T29" fmla="*/ 17 h 85"/>
                  <a:gd name="T30" fmla="*/ 42 w 56"/>
                  <a:gd name="T31" fmla="*/ 22 h 85"/>
                  <a:gd name="T32" fmla="*/ 47 w 56"/>
                  <a:gd name="T33" fmla="*/ 26 h 85"/>
                  <a:gd name="T34" fmla="*/ 47 w 56"/>
                  <a:gd name="T35" fmla="*/ 47 h 85"/>
                  <a:gd name="T36" fmla="*/ 44 w 56"/>
                  <a:gd name="T37" fmla="*/ 50 h 85"/>
                  <a:gd name="T38" fmla="*/ 47 w 56"/>
                  <a:gd name="T39" fmla="*/ 64 h 85"/>
                  <a:gd name="T40" fmla="*/ 47 w 56"/>
                  <a:gd name="T41" fmla="*/ 71 h 85"/>
                  <a:gd name="T42" fmla="*/ 42 w 56"/>
                  <a:gd name="T43" fmla="*/ 73 h 85"/>
                  <a:gd name="T44" fmla="*/ 37 w 56"/>
                  <a:gd name="T45" fmla="*/ 64 h 85"/>
                  <a:gd name="T46" fmla="*/ 37 w 56"/>
                  <a:gd name="T47" fmla="*/ 52 h 85"/>
                  <a:gd name="T48" fmla="*/ 33 w 56"/>
                  <a:gd name="T49" fmla="*/ 52 h 85"/>
                  <a:gd name="T50" fmla="*/ 35 w 56"/>
                  <a:gd name="T51" fmla="*/ 64 h 85"/>
                  <a:gd name="T52" fmla="*/ 40 w 56"/>
                  <a:gd name="T53" fmla="*/ 73 h 85"/>
                  <a:gd name="T54" fmla="*/ 40 w 56"/>
                  <a:gd name="T55" fmla="*/ 78 h 85"/>
                  <a:gd name="T56" fmla="*/ 37 w 56"/>
                  <a:gd name="T57" fmla="*/ 85 h 85"/>
                  <a:gd name="T58" fmla="*/ 35 w 56"/>
                  <a:gd name="T59" fmla="*/ 73 h 85"/>
                  <a:gd name="T60" fmla="*/ 35 w 56"/>
                  <a:gd name="T61" fmla="*/ 64 h 85"/>
                  <a:gd name="T62" fmla="*/ 28 w 56"/>
                  <a:gd name="T63" fmla="*/ 62 h 85"/>
                  <a:gd name="T64" fmla="*/ 37 w 56"/>
                  <a:gd name="T65" fmla="*/ 52 h 85"/>
                  <a:gd name="T66" fmla="*/ 42 w 56"/>
                  <a:gd name="T67" fmla="*/ 64 h 85"/>
                  <a:gd name="T68" fmla="*/ 42 w 56"/>
                  <a:gd name="T69" fmla="*/ 69 h 85"/>
                  <a:gd name="T70" fmla="*/ 44 w 56"/>
                  <a:gd name="T71" fmla="*/ 69 h 85"/>
                  <a:gd name="T72" fmla="*/ 47 w 56"/>
                  <a:gd name="T73" fmla="*/ 64 h 85"/>
                  <a:gd name="T74" fmla="*/ 40 w 56"/>
                  <a:gd name="T75" fmla="*/ 59 h 85"/>
                  <a:gd name="T76" fmla="*/ 42 w 56"/>
                  <a:gd name="T77" fmla="*/ 45 h 85"/>
                  <a:gd name="T78" fmla="*/ 47 w 56"/>
                  <a:gd name="T79" fmla="*/ 29 h 85"/>
                  <a:gd name="T80" fmla="*/ 37 w 56"/>
                  <a:gd name="T81" fmla="*/ 26 h 85"/>
                  <a:gd name="T82" fmla="*/ 54 w 56"/>
                  <a:gd name="T83" fmla="*/ 12 h 85"/>
                  <a:gd name="T84" fmla="*/ 56 w 56"/>
                  <a:gd name="T85" fmla="*/ 10 h 85"/>
                  <a:gd name="T86" fmla="*/ 54 w 56"/>
                  <a:gd name="T87" fmla="*/ 7 h 85"/>
                  <a:gd name="T88" fmla="*/ 42 w 56"/>
                  <a:gd name="T89" fmla="*/ 17 h 85"/>
                  <a:gd name="T90" fmla="*/ 37 w 56"/>
                  <a:gd name="T91" fmla="*/ 12 h 85"/>
                  <a:gd name="T92" fmla="*/ 33 w 56"/>
                  <a:gd name="T93" fmla="*/ 19 h 85"/>
                  <a:gd name="T94" fmla="*/ 18 w 56"/>
                  <a:gd name="T95" fmla="*/ 14 h 85"/>
                  <a:gd name="T96" fmla="*/ 26 w 56"/>
                  <a:gd name="T97" fmla="*/ 17 h 85"/>
                  <a:gd name="T98" fmla="*/ 28 w 56"/>
                  <a:gd name="T99" fmla="*/ 22 h 85"/>
                  <a:gd name="T100" fmla="*/ 33 w 56"/>
                  <a:gd name="T101" fmla="*/ 29 h 85"/>
                  <a:gd name="T102" fmla="*/ 33 w 56"/>
                  <a:gd name="T103" fmla="*/ 36 h 85"/>
                  <a:gd name="T104" fmla="*/ 28 w 56"/>
                  <a:gd name="T105" fmla="*/ 40 h 85"/>
                  <a:gd name="T106" fmla="*/ 14 w 56"/>
                  <a:gd name="T107" fmla="*/ 36 h 85"/>
                  <a:gd name="T108" fmla="*/ 2 w 56"/>
                  <a:gd name="T109" fmla="*/ 24 h 85"/>
                  <a:gd name="T110" fmla="*/ 2 w 56"/>
                  <a:gd name="T111" fmla="*/ 22 h 85"/>
                  <a:gd name="T112" fmla="*/ 0 w 56"/>
                  <a:gd name="T113" fmla="*/ 1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" h="85">
                    <a:moveTo>
                      <a:pt x="2" y="12"/>
                    </a:moveTo>
                    <a:lnTo>
                      <a:pt x="7" y="17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22"/>
                    </a:lnTo>
                    <a:lnTo>
                      <a:pt x="2" y="24"/>
                    </a:lnTo>
                    <a:lnTo>
                      <a:pt x="7" y="22"/>
                    </a:lnTo>
                    <a:lnTo>
                      <a:pt x="9" y="26"/>
                    </a:lnTo>
                    <a:lnTo>
                      <a:pt x="7" y="29"/>
                    </a:lnTo>
                    <a:lnTo>
                      <a:pt x="9" y="26"/>
                    </a:lnTo>
                    <a:lnTo>
                      <a:pt x="16" y="33"/>
                    </a:lnTo>
                    <a:lnTo>
                      <a:pt x="14" y="36"/>
                    </a:lnTo>
                    <a:lnTo>
                      <a:pt x="16" y="31"/>
                    </a:lnTo>
                    <a:lnTo>
                      <a:pt x="26" y="36"/>
                    </a:lnTo>
                    <a:lnTo>
                      <a:pt x="23" y="40"/>
                    </a:lnTo>
                    <a:lnTo>
                      <a:pt x="23" y="36"/>
                    </a:lnTo>
                    <a:lnTo>
                      <a:pt x="28" y="36"/>
                    </a:lnTo>
                    <a:lnTo>
                      <a:pt x="30" y="40"/>
                    </a:lnTo>
                    <a:lnTo>
                      <a:pt x="26" y="38"/>
                    </a:lnTo>
                    <a:lnTo>
                      <a:pt x="28" y="33"/>
                    </a:lnTo>
                    <a:lnTo>
                      <a:pt x="33" y="33"/>
                    </a:lnTo>
                    <a:lnTo>
                      <a:pt x="28" y="33"/>
                    </a:lnTo>
                    <a:lnTo>
                      <a:pt x="28" y="29"/>
                    </a:lnTo>
                    <a:lnTo>
                      <a:pt x="33" y="29"/>
                    </a:lnTo>
                    <a:lnTo>
                      <a:pt x="28" y="31"/>
                    </a:lnTo>
                    <a:lnTo>
                      <a:pt x="26" y="26"/>
                    </a:lnTo>
                    <a:lnTo>
                      <a:pt x="30" y="24"/>
                    </a:lnTo>
                    <a:lnTo>
                      <a:pt x="28" y="26"/>
                    </a:lnTo>
                    <a:lnTo>
                      <a:pt x="26" y="24"/>
                    </a:lnTo>
                    <a:lnTo>
                      <a:pt x="21" y="19"/>
                    </a:lnTo>
                    <a:lnTo>
                      <a:pt x="23" y="24"/>
                    </a:lnTo>
                    <a:lnTo>
                      <a:pt x="21" y="19"/>
                    </a:lnTo>
                    <a:lnTo>
                      <a:pt x="26" y="17"/>
                    </a:lnTo>
                    <a:lnTo>
                      <a:pt x="23" y="19"/>
                    </a:lnTo>
                    <a:lnTo>
                      <a:pt x="18" y="14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30" y="14"/>
                    </a:lnTo>
                    <a:lnTo>
                      <a:pt x="28" y="19"/>
                    </a:lnTo>
                    <a:lnTo>
                      <a:pt x="28" y="14"/>
                    </a:lnTo>
                    <a:lnTo>
                      <a:pt x="33" y="14"/>
                    </a:lnTo>
                    <a:lnTo>
                      <a:pt x="35" y="19"/>
                    </a:lnTo>
                    <a:lnTo>
                      <a:pt x="33" y="14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40" y="12"/>
                    </a:lnTo>
                    <a:lnTo>
                      <a:pt x="42" y="17"/>
                    </a:lnTo>
                    <a:lnTo>
                      <a:pt x="40" y="12"/>
                    </a:lnTo>
                    <a:lnTo>
                      <a:pt x="49" y="7"/>
                    </a:lnTo>
                    <a:lnTo>
                      <a:pt x="51" y="12"/>
                    </a:lnTo>
                    <a:lnTo>
                      <a:pt x="47" y="10"/>
                    </a:lnTo>
                    <a:lnTo>
                      <a:pt x="49" y="5"/>
                    </a:lnTo>
                    <a:lnTo>
                      <a:pt x="51" y="0"/>
                    </a:lnTo>
                    <a:lnTo>
                      <a:pt x="54" y="5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56" y="14"/>
                    </a:lnTo>
                    <a:lnTo>
                      <a:pt x="56" y="17"/>
                    </a:lnTo>
                    <a:lnTo>
                      <a:pt x="56" y="17"/>
                    </a:lnTo>
                    <a:lnTo>
                      <a:pt x="42" y="24"/>
                    </a:lnTo>
                    <a:lnTo>
                      <a:pt x="37" y="22"/>
                    </a:lnTo>
                    <a:lnTo>
                      <a:pt x="42" y="22"/>
                    </a:lnTo>
                    <a:lnTo>
                      <a:pt x="42" y="26"/>
                    </a:lnTo>
                    <a:lnTo>
                      <a:pt x="40" y="29"/>
                    </a:lnTo>
                    <a:lnTo>
                      <a:pt x="42" y="24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7" y="29"/>
                    </a:lnTo>
                    <a:lnTo>
                      <a:pt x="47" y="45"/>
                    </a:lnTo>
                    <a:lnTo>
                      <a:pt x="47" y="47"/>
                    </a:lnTo>
                    <a:lnTo>
                      <a:pt x="47" y="47"/>
                    </a:lnTo>
                    <a:lnTo>
                      <a:pt x="44" y="52"/>
                    </a:lnTo>
                    <a:lnTo>
                      <a:pt x="40" y="50"/>
                    </a:lnTo>
                    <a:lnTo>
                      <a:pt x="44" y="50"/>
                    </a:lnTo>
                    <a:lnTo>
                      <a:pt x="44" y="59"/>
                    </a:lnTo>
                    <a:lnTo>
                      <a:pt x="40" y="62"/>
                    </a:lnTo>
                    <a:lnTo>
                      <a:pt x="44" y="59"/>
                    </a:lnTo>
                    <a:lnTo>
                      <a:pt x="47" y="64"/>
                    </a:lnTo>
                    <a:lnTo>
                      <a:pt x="47" y="64"/>
                    </a:lnTo>
                    <a:lnTo>
                      <a:pt x="47" y="64"/>
                    </a:lnTo>
                    <a:lnTo>
                      <a:pt x="47" y="69"/>
                    </a:lnTo>
                    <a:lnTo>
                      <a:pt x="47" y="71"/>
                    </a:lnTo>
                    <a:lnTo>
                      <a:pt x="47" y="71"/>
                    </a:lnTo>
                    <a:lnTo>
                      <a:pt x="44" y="73"/>
                    </a:lnTo>
                    <a:lnTo>
                      <a:pt x="44" y="76"/>
                    </a:lnTo>
                    <a:lnTo>
                      <a:pt x="42" y="73"/>
                    </a:lnTo>
                    <a:lnTo>
                      <a:pt x="40" y="71"/>
                    </a:lnTo>
                    <a:lnTo>
                      <a:pt x="37" y="69"/>
                    </a:lnTo>
                    <a:lnTo>
                      <a:pt x="37" y="69"/>
                    </a:lnTo>
                    <a:lnTo>
                      <a:pt x="37" y="64"/>
                    </a:lnTo>
                    <a:lnTo>
                      <a:pt x="42" y="64"/>
                    </a:lnTo>
                    <a:lnTo>
                      <a:pt x="37" y="66"/>
                    </a:lnTo>
                    <a:lnTo>
                      <a:pt x="33" y="57"/>
                    </a:lnTo>
                    <a:lnTo>
                      <a:pt x="37" y="52"/>
                    </a:lnTo>
                    <a:lnTo>
                      <a:pt x="35" y="57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33" y="52"/>
                    </a:lnTo>
                    <a:lnTo>
                      <a:pt x="33" y="62"/>
                    </a:lnTo>
                    <a:lnTo>
                      <a:pt x="30" y="64"/>
                    </a:lnTo>
                    <a:lnTo>
                      <a:pt x="33" y="62"/>
                    </a:lnTo>
                    <a:lnTo>
                      <a:pt x="35" y="64"/>
                    </a:lnTo>
                    <a:lnTo>
                      <a:pt x="35" y="64"/>
                    </a:lnTo>
                    <a:lnTo>
                      <a:pt x="35" y="64"/>
                    </a:lnTo>
                    <a:lnTo>
                      <a:pt x="40" y="73"/>
                    </a:lnTo>
                    <a:lnTo>
                      <a:pt x="40" y="73"/>
                    </a:lnTo>
                    <a:lnTo>
                      <a:pt x="40" y="73"/>
                    </a:lnTo>
                    <a:lnTo>
                      <a:pt x="40" y="78"/>
                    </a:lnTo>
                    <a:lnTo>
                      <a:pt x="35" y="80"/>
                    </a:lnTo>
                    <a:lnTo>
                      <a:pt x="40" y="78"/>
                    </a:lnTo>
                    <a:lnTo>
                      <a:pt x="42" y="83"/>
                    </a:lnTo>
                    <a:lnTo>
                      <a:pt x="40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5" y="80"/>
                    </a:lnTo>
                    <a:lnTo>
                      <a:pt x="35" y="80"/>
                    </a:lnTo>
                    <a:lnTo>
                      <a:pt x="35" y="78"/>
                    </a:lnTo>
                    <a:lnTo>
                      <a:pt x="35" y="73"/>
                    </a:lnTo>
                    <a:lnTo>
                      <a:pt x="40" y="73"/>
                    </a:lnTo>
                    <a:lnTo>
                      <a:pt x="35" y="76"/>
                    </a:lnTo>
                    <a:lnTo>
                      <a:pt x="30" y="66"/>
                    </a:lnTo>
                    <a:lnTo>
                      <a:pt x="35" y="64"/>
                    </a:lnTo>
                    <a:lnTo>
                      <a:pt x="33" y="66"/>
                    </a:lnTo>
                    <a:lnTo>
                      <a:pt x="30" y="64"/>
                    </a:lnTo>
                    <a:lnTo>
                      <a:pt x="28" y="62"/>
                    </a:lnTo>
                    <a:lnTo>
                      <a:pt x="28" y="62"/>
                    </a:lnTo>
                    <a:lnTo>
                      <a:pt x="28" y="52"/>
                    </a:lnTo>
                    <a:lnTo>
                      <a:pt x="28" y="47"/>
                    </a:lnTo>
                    <a:lnTo>
                      <a:pt x="33" y="50"/>
                    </a:lnTo>
                    <a:lnTo>
                      <a:pt x="37" y="52"/>
                    </a:lnTo>
                    <a:lnTo>
                      <a:pt x="37" y="52"/>
                    </a:lnTo>
                    <a:lnTo>
                      <a:pt x="37" y="54"/>
                    </a:lnTo>
                    <a:lnTo>
                      <a:pt x="42" y="64"/>
                    </a:lnTo>
                    <a:lnTo>
                      <a:pt x="42" y="64"/>
                    </a:lnTo>
                    <a:lnTo>
                      <a:pt x="42" y="64"/>
                    </a:lnTo>
                    <a:lnTo>
                      <a:pt x="42" y="69"/>
                    </a:lnTo>
                    <a:lnTo>
                      <a:pt x="37" y="69"/>
                    </a:lnTo>
                    <a:lnTo>
                      <a:pt x="42" y="69"/>
                    </a:lnTo>
                    <a:lnTo>
                      <a:pt x="44" y="71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69"/>
                    </a:lnTo>
                    <a:lnTo>
                      <a:pt x="47" y="71"/>
                    </a:lnTo>
                    <a:lnTo>
                      <a:pt x="42" y="69"/>
                    </a:lnTo>
                    <a:lnTo>
                      <a:pt x="42" y="64"/>
                    </a:lnTo>
                    <a:lnTo>
                      <a:pt x="47" y="64"/>
                    </a:lnTo>
                    <a:lnTo>
                      <a:pt x="42" y="66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40" y="59"/>
                    </a:lnTo>
                    <a:lnTo>
                      <a:pt x="40" y="50"/>
                    </a:lnTo>
                    <a:lnTo>
                      <a:pt x="40" y="50"/>
                    </a:lnTo>
                    <a:lnTo>
                      <a:pt x="40" y="50"/>
                    </a:lnTo>
                    <a:lnTo>
                      <a:pt x="42" y="45"/>
                    </a:lnTo>
                    <a:lnTo>
                      <a:pt x="47" y="47"/>
                    </a:lnTo>
                    <a:lnTo>
                      <a:pt x="42" y="45"/>
                    </a:lnTo>
                    <a:lnTo>
                      <a:pt x="42" y="29"/>
                    </a:lnTo>
                    <a:lnTo>
                      <a:pt x="47" y="29"/>
                    </a:lnTo>
                    <a:lnTo>
                      <a:pt x="44" y="31"/>
                    </a:lnTo>
                    <a:lnTo>
                      <a:pt x="40" y="29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7" y="22"/>
                    </a:lnTo>
                    <a:lnTo>
                      <a:pt x="37" y="22"/>
                    </a:lnTo>
                    <a:lnTo>
                      <a:pt x="40" y="19"/>
                    </a:lnTo>
                    <a:lnTo>
                      <a:pt x="54" y="12"/>
                    </a:lnTo>
                    <a:lnTo>
                      <a:pt x="56" y="17"/>
                    </a:lnTo>
                    <a:lnTo>
                      <a:pt x="51" y="14"/>
                    </a:lnTo>
                    <a:lnTo>
                      <a:pt x="51" y="10"/>
                    </a:lnTo>
                    <a:lnTo>
                      <a:pt x="56" y="10"/>
                    </a:lnTo>
                    <a:lnTo>
                      <a:pt x="51" y="12"/>
                    </a:lnTo>
                    <a:lnTo>
                      <a:pt x="49" y="7"/>
                    </a:lnTo>
                    <a:lnTo>
                      <a:pt x="54" y="5"/>
                    </a:lnTo>
                    <a:lnTo>
                      <a:pt x="54" y="7"/>
                    </a:lnTo>
                    <a:lnTo>
                      <a:pt x="51" y="12"/>
                    </a:lnTo>
                    <a:lnTo>
                      <a:pt x="51" y="12"/>
                    </a:lnTo>
                    <a:lnTo>
                      <a:pt x="51" y="12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0" y="17"/>
                    </a:lnTo>
                    <a:lnTo>
                      <a:pt x="37" y="17"/>
                    </a:lnTo>
                    <a:lnTo>
                      <a:pt x="37" y="12"/>
                    </a:lnTo>
                    <a:lnTo>
                      <a:pt x="40" y="17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8" y="22"/>
                    </a:lnTo>
                    <a:lnTo>
                      <a:pt x="23" y="24"/>
                    </a:lnTo>
                    <a:lnTo>
                      <a:pt x="28" y="22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3" y="29"/>
                    </a:lnTo>
                    <a:lnTo>
                      <a:pt x="33" y="29"/>
                    </a:lnTo>
                    <a:lnTo>
                      <a:pt x="33" y="29"/>
                    </a:lnTo>
                    <a:lnTo>
                      <a:pt x="33" y="33"/>
                    </a:lnTo>
                    <a:lnTo>
                      <a:pt x="33" y="36"/>
                    </a:lnTo>
                    <a:lnTo>
                      <a:pt x="33" y="36"/>
                    </a:lnTo>
                    <a:lnTo>
                      <a:pt x="30" y="40"/>
                    </a:lnTo>
                    <a:lnTo>
                      <a:pt x="30" y="40"/>
                    </a:lnTo>
                    <a:lnTo>
                      <a:pt x="28" y="40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7" y="29"/>
                    </a:lnTo>
                    <a:lnTo>
                      <a:pt x="2" y="24"/>
                    </a:lnTo>
                    <a:lnTo>
                      <a:pt x="4" y="29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2" y="17"/>
                    </a:lnTo>
                    <a:lnTo>
                      <a:pt x="7" y="17"/>
                    </a:lnTo>
                    <a:lnTo>
                      <a:pt x="4" y="19"/>
                    </a:lnTo>
                    <a:lnTo>
                      <a:pt x="0" y="14"/>
                    </a:lnTo>
                    <a:lnTo>
                      <a:pt x="2" y="12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59" name="Rectangle 19"/>
              <p:cNvSpPr>
                <a:spLocks noChangeArrowheads="1"/>
              </p:cNvSpPr>
              <p:nvPr/>
            </p:nvSpPr>
            <p:spPr bwMode="auto">
              <a:xfrm>
                <a:off x="1204" y="1848"/>
                <a:ext cx="4" cy="5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60" name="Rectangle 20"/>
              <p:cNvSpPr>
                <a:spLocks noChangeArrowheads="1"/>
              </p:cNvSpPr>
              <p:nvPr/>
            </p:nvSpPr>
            <p:spPr bwMode="auto">
              <a:xfrm>
                <a:off x="1204" y="1839"/>
                <a:ext cx="4" cy="12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61" name="Freeform 21"/>
              <p:cNvSpPr>
                <a:spLocks/>
              </p:cNvSpPr>
              <p:nvPr/>
            </p:nvSpPr>
            <p:spPr bwMode="auto">
              <a:xfrm>
                <a:off x="1206" y="1820"/>
                <a:ext cx="101" cy="132"/>
              </a:xfrm>
              <a:custGeom>
                <a:avLst/>
                <a:gdLst>
                  <a:gd name="T0" fmla="*/ 5 w 101"/>
                  <a:gd name="T1" fmla="*/ 19 h 132"/>
                  <a:gd name="T2" fmla="*/ 12 w 101"/>
                  <a:gd name="T3" fmla="*/ 26 h 132"/>
                  <a:gd name="T4" fmla="*/ 21 w 101"/>
                  <a:gd name="T5" fmla="*/ 24 h 132"/>
                  <a:gd name="T6" fmla="*/ 26 w 101"/>
                  <a:gd name="T7" fmla="*/ 7 h 132"/>
                  <a:gd name="T8" fmla="*/ 33 w 101"/>
                  <a:gd name="T9" fmla="*/ 0 h 132"/>
                  <a:gd name="T10" fmla="*/ 24 w 101"/>
                  <a:gd name="T11" fmla="*/ 17 h 132"/>
                  <a:gd name="T12" fmla="*/ 28 w 101"/>
                  <a:gd name="T13" fmla="*/ 24 h 132"/>
                  <a:gd name="T14" fmla="*/ 19 w 101"/>
                  <a:gd name="T15" fmla="*/ 31 h 132"/>
                  <a:gd name="T16" fmla="*/ 14 w 101"/>
                  <a:gd name="T17" fmla="*/ 28 h 132"/>
                  <a:gd name="T18" fmla="*/ 14 w 101"/>
                  <a:gd name="T19" fmla="*/ 31 h 132"/>
                  <a:gd name="T20" fmla="*/ 19 w 101"/>
                  <a:gd name="T21" fmla="*/ 33 h 132"/>
                  <a:gd name="T22" fmla="*/ 24 w 101"/>
                  <a:gd name="T23" fmla="*/ 40 h 132"/>
                  <a:gd name="T24" fmla="*/ 28 w 101"/>
                  <a:gd name="T25" fmla="*/ 38 h 132"/>
                  <a:gd name="T26" fmla="*/ 33 w 101"/>
                  <a:gd name="T27" fmla="*/ 59 h 132"/>
                  <a:gd name="T28" fmla="*/ 38 w 101"/>
                  <a:gd name="T29" fmla="*/ 68 h 132"/>
                  <a:gd name="T30" fmla="*/ 38 w 101"/>
                  <a:gd name="T31" fmla="*/ 73 h 132"/>
                  <a:gd name="T32" fmla="*/ 40 w 101"/>
                  <a:gd name="T33" fmla="*/ 80 h 132"/>
                  <a:gd name="T34" fmla="*/ 42 w 101"/>
                  <a:gd name="T35" fmla="*/ 85 h 132"/>
                  <a:gd name="T36" fmla="*/ 42 w 101"/>
                  <a:gd name="T37" fmla="*/ 90 h 132"/>
                  <a:gd name="T38" fmla="*/ 45 w 101"/>
                  <a:gd name="T39" fmla="*/ 99 h 132"/>
                  <a:gd name="T40" fmla="*/ 49 w 101"/>
                  <a:gd name="T41" fmla="*/ 108 h 132"/>
                  <a:gd name="T42" fmla="*/ 49 w 101"/>
                  <a:gd name="T43" fmla="*/ 111 h 132"/>
                  <a:gd name="T44" fmla="*/ 57 w 101"/>
                  <a:gd name="T45" fmla="*/ 120 h 132"/>
                  <a:gd name="T46" fmla="*/ 61 w 101"/>
                  <a:gd name="T47" fmla="*/ 113 h 132"/>
                  <a:gd name="T48" fmla="*/ 68 w 101"/>
                  <a:gd name="T49" fmla="*/ 113 h 132"/>
                  <a:gd name="T50" fmla="*/ 75 w 101"/>
                  <a:gd name="T51" fmla="*/ 116 h 132"/>
                  <a:gd name="T52" fmla="*/ 80 w 101"/>
                  <a:gd name="T53" fmla="*/ 123 h 132"/>
                  <a:gd name="T54" fmla="*/ 87 w 101"/>
                  <a:gd name="T55" fmla="*/ 118 h 132"/>
                  <a:gd name="T56" fmla="*/ 92 w 101"/>
                  <a:gd name="T57" fmla="*/ 120 h 132"/>
                  <a:gd name="T58" fmla="*/ 97 w 101"/>
                  <a:gd name="T59" fmla="*/ 123 h 132"/>
                  <a:gd name="T60" fmla="*/ 101 w 101"/>
                  <a:gd name="T61" fmla="*/ 130 h 132"/>
                  <a:gd name="T62" fmla="*/ 97 w 101"/>
                  <a:gd name="T63" fmla="*/ 127 h 132"/>
                  <a:gd name="T64" fmla="*/ 89 w 101"/>
                  <a:gd name="T65" fmla="*/ 125 h 132"/>
                  <a:gd name="T66" fmla="*/ 87 w 101"/>
                  <a:gd name="T67" fmla="*/ 118 h 132"/>
                  <a:gd name="T68" fmla="*/ 80 w 101"/>
                  <a:gd name="T69" fmla="*/ 123 h 132"/>
                  <a:gd name="T70" fmla="*/ 71 w 101"/>
                  <a:gd name="T71" fmla="*/ 120 h 132"/>
                  <a:gd name="T72" fmla="*/ 68 w 101"/>
                  <a:gd name="T73" fmla="*/ 113 h 132"/>
                  <a:gd name="T74" fmla="*/ 61 w 101"/>
                  <a:gd name="T75" fmla="*/ 118 h 132"/>
                  <a:gd name="T76" fmla="*/ 49 w 101"/>
                  <a:gd name="T77" fmla="*/ 118 h 132"/>
                  <a:gd name="T78" fmla="*/ 45 w 101"/>
                  <a:gd name="T79" fmla="*/ 113 h 132"/>
                  <a:gd name="T80" fmla="*/ 45 w 101"/>
                  <a:gd name="T81" fmla="*/ 111 h 132"/>
                  <a:gd name="T82" fmla="*/ 40 w 101"/>
                  <a:gd name="T83" fmla="*/ 94 h 132"/>
                  <a:gd name="T84" fmla="*/ 38 w 101"/>
                  <a:gd name="T85" fmla="*/ 92 h 132"/>
                  <a:gd name="T86" fmla="*/ 38 w 101"/>
                  <a:gd name="T87" fmla="*/ 87 h 132"/>
                  <a:gd name="T88" fmla="*/ 35 w 101"/>
                  <a:gd name="T89" fmla="*/ 78 h 132"/>
                  <a:gd name="T90" fmla="*/ 33 w 101"/>
                  <a:gd name="T91" fmla="*/ 75 h 132"/>
                  <a:gd name="T92" fmla="*/ 33 w 101"/>
                  <a:gd name="T93" fmla="*/ 71 h 132"/>
                  <a:gd name="T94" fmla="*/ 28 w 101"/>
                  <a:gd name="T95" fmla="*/ 43 h 132"/>
                  <a:gd name="T96" fmla="*/ 28 w 101"/>
                  <a:gd name="T97" fmla="*/ 38 h 132"/>
                  <a:gd name="T98" fmla="*/ 24 w 101"/>
                  <a:gd name="T99" fmla="*/ 40 h 132"/>
                  <a:gd name="T100" fmla="*/ 14 w 101"/>
                  <a:gd name="T101" fmla="*/ 38 h 132"/>
                  <a:gd name="T102" fmla="*/ 9 w 101"/>
                  <a:gd name="T103" fmla="*/ 33 h 132"/>
                  <a:gd name="T104" fmla="*/ 14 w 101"/>
                  <a:gd name="T105" fmla="*/ 26 h 132"/>
                  <a:gd name="T106" fmla="*/ 21 w 101"/>
                  <a:gd name="T107" fmla="*/ 24 h 132"/>
                  <a:gd name="T108" fmla="*/ 28 w 101"/>
                  <a:gd name="T109" fmla="*/ 24 h 132"/>
                  <a:gd name="T110" fmla="*/ 24 w 101"/>
                  <a:gd name="T111" fmla="*/ 17 h 132"/>
                  <a:gd name="T112" fmla="*/ 31 w 101"/>
                  <a:gd name="T113" fmla="*/ 5 h 132"/>
                  <a:gd name="T114" fmla="*/ 26 w 101"/>
                  <a:gd name="T115" fmla="*/ 7 h 132"/>
                  <a:gd name="T116" fmla="*/ 21 w 101"/>
                  <a:gd name="T117" fmla="*/ 24 h 132"/>
                  <a:gd name="T118" fmla="*/ 7 w 101"/>
                  <a:gd name="T119" fmla="*/ 26 h 132"/>
                  <a:gd name="T120" fmla="*/ 5 w 101"/>
                  <a:gd name="T121" fmla="*/ 1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1" h="132">
                    <a:moveTo>
                      <a:pt x="0" y="19"/>
                    </a:moveTo>
                    <a:lnTo>
                      <a:pt x="2" y="19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9" y="21"/>
                    </a:lnTo>
                    <a:lnTo>
                      <a:pt x="5" y="19"/>
                    </a:lnTo>
                    <a:lnTo>
                      <a:pt x="9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9" y="24"/>
                    </a:lnTo>
                    <a:lnTo>
                      <a:pt x="19" y="19"/>
                    </a:lnTo>
                    <a:lnTo>
                      <a:pt x="21" y="24"/>
                    </a:lnTo>
                    <a:lnTo>
                      <a:pt x="17" y="21"/>
                    </a:lnTo>
                    <a:lnTo>
                      <a:pt x="24" y="7"/>
                    </a:lnTo>
                    <a:lnTo>
                      <a:pt x="21" y="12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35" y="5"/>
                    </a:lnTo>
                    <a:lnTo>
                      <a:pt x="28" y="19"/>
                    </a:lnTo>
                    <a:lnTo>
                      <a:pt x="24" y="17"/>
                    </a:lnTo>
                    <a:lnTo>
                      <a:pt x="28" y="17"/>
                    </a:lnTo>
                    <a:lnTo>
                      <a:pt x="28" y="21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24" y="26"/>
                    </a:lnTo>
                    <a:lnTo>
                      <a:pt x="21" y="24"/>
                    </a:lnTo>
                    <a:lnTo>
                      <a:pt x="24" y="26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4" y="28"/>
                    </a:lnTo>
                    <a:lnTo>
                      <a:pt x="17" y="31"/>
                    </a:lnTo>
                    <a:lnTo>
                      <a:pt x="14" y="33"/>
                    </a:lnTo>
                    <a:lnTo>
                      <a:pt x="9" y="33"/>
                    </a:lnTo>
                    <a:lnTo>
                      <a:pt x="14" y="31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4" y="33"/>
                    </a:lnTo>
                    <a:lnTo>
                      <a:pt x="19" y="33"/>
                    </a:lnTo>
                    <a:lnTo>
                      <a:pt x="21" y="33"/>
                    </a:lnTo>
                    <a:lnTo>
                      <a:pt x="21" y="33"/>
                    </a:lnTo>
                    <a:lnTo>
                      <a:pt x="26" y="35"/>
                    </a:lnTo>
                    <a:lnTo>
                      <a:pt x="24" y="40"/>
                    </a:lnTo>
                    <a:lnTo>
                      <a:pt x="24" y="35"/>
                    </a:lnTo>
                    <a:lnTo>
                      <a:pt x="26" y="35"/>
                    </a:lnTo>
                    <a:lnTo>
                      <a:pt x="26" y="35"/>
                    </a:lnTo>
                    <a:lnTo>
                      <a:pt x="28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3" y="59"/>
                    </a:lnTo>
                    <a:lnTo>
                      <a:pt x="28" y="61"/>
                    </a:lnTo>
                    <a:lnTo>
                      <a:pt x="33" y="59"/>
                    </a:lnTo>
                    <a:lnTo>
                      <a:pt x="38" y="68"/>
                    </a:lnTo>
                    <a:lnTo>
                      <a:pt x="38" y="68"/>
                    </a:lnTo>
                    <a:lnTo>
                      <a:pt x="38" y="68"/>
                    </a:lnTo>
                    <a:lnTo>
                      <a:pt x="38" y="73"/>
                    </a:lnTo>
                    <a:lnTo>
                      <a:pt x="33" y="75"/>
                    </a:lnTo>
                    <a:lnTo>
                      <a:pt x="38" y="73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40" y="80"/>
                    </a:lnTo>
                    <a:lnTo>
                      <a:pt x="35" y="83"/>
                    </a:lnTo>
                    <a:lnTo>
                      <a:pt x="40" y="80"/>
                    </a:lnTo>
                    <a:lnTo>
                      <a:pt x="42" y="85"/>
                    </a:lnTo>
                    <a:lnTo>
                      <a:pt x="42" y="85"/>
                    </a:lnTo>
                    <a:lnTo>
                      <a:pt x="42" y="85"/>
                    </a:lnTo>
                    <a:lnTo>
                      <a:pt x="42" y="90"/>
                    </a:lnTo>
                    <a:lnTo>
                      <a:pt x="38" y="92"/>
                    </a:lnTo>
                    <a:lnTo>
                      <a:pt x="42" y="90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5" y="94"/>
                    </a:lnTo>
                    <a:lnTo>
                      <a:pt x="45" y="99"/>
                    </a:lnTo>
                    <a:lnTo>
                      <a:pt x="40" y="101"/>
                    </a:lnTo>
                    <a:lnTo>
                      <a:pt x="45" y="99"/>
                    </a:lnTo>
                    <a:lnTo>
                      <a:pt x="49" y="108"/>
                    </a:lnTo>
                    <a:lnTo>
                      <a:pt x="49" y="108"/>
                    </a:lnTo>
                    <a:lnTo>
                      <a:pt x="49" y="108"/>
                    </a:lnTo>
                    <a:lnTo>
                      <a:pt x="49" y="111"/>
                    </a:lnTo>
                    <a:lnTo>
                      <a:pt x="45" y="113"/>
                    </a:lnTo>
                    <a:lnTo>
                      <a:pt x="49" y="111"/>
                    </a:lnTo>
                    <a:lnTo>
                      <a:pt x="52" y="116"/>
                    </a:lnTo>
                    <a:lnTo>
                      <a:pt x="49" y="118"/>
                    </a:lnTo>
                    <a:lnTo>
                      <a:pt x="52" y="116"/>
                    </a:lnTo>
                    <a:lnTo>
                      <a:pt x="57" y="120"/>
                    </a:lnTo>
                    <a:lnTo>
                      <a:pt x="57" y="123"/>
                    </a:lnTo>
                    <a:lnTo>
                      <a:pt x="54" y="120"/>
                    </a:lnTo>
                    <a:lnTo>
                      <a:pt x="59" y="116"/>
                    </a:lnTo>
                    <a:lnTo>
                      <a:pt x="61" y="113"/>
                    </a:lnTo>
                    <a:lnTo>
                      <a:pt x="59" y="113"/>
                    </a:lnTo>
                    <a:lnTo>
                      <a:pt x="66" y="113"/>
                    </a:lnTo>
                    <a:lnTo>
                      <a:pt x="68" y="113"/>
                    </a:lnTo>
                    <a:lnTo>
                      <a:pt x="68" y="113"/>
                    </a:lnTo>
                    <a:lnTo>
                      <a:pt x="73" y="116"/>
                    </a:lnTo>
                    <a:lnTo>
                      <a:pt x="71" y="120"/>
                    </a:lnTo>
                    <a:lnTo>
                      <a:pt x="71" y="116"/>
                    </a:lnTo>
                    <a:lnTo>
                      <a:pt x="75" y="116"/>
                    </a:lnTo>
                    <a:lnTo>
                      <a:pt x="78" y="116"/>
                    </a:lnTo>
                    <a:lnTo>
                      <a:pt x="78" y="116"/>
                    </a:lnTo>
                    <a:lnTo>
                      <a:pt x="82" y="118"/>
                    </a:lnTo>
                    <a:lnTo>
                      <a:pt x="80" y="123"/>
                    </a:lnTo>
                    <a:lnTo>
                      <a:pt x="80" y="118"/>
                    </a:lnTo>
                    <a:lnTo>
                      <a:pt x="85" y="118"/>
                    </a:lnTo>
                    <a:lnTo>
                      <a:pt x="87" y="118"/>
                    </a:lnTo>
                    <a:lnTo>
                      <a:pt x="87" y="118"/>
                    </a:lnTo>
                    <a:lnTo>
                      <a:pt x="92" y="120"/>
                    </a:lnTo>
                    <a:lnTo>
                      <a:pt x="89" y="125"/>
                    </a:lnTo>
                    <a:lnTo>
                      <a:pt x="89" y="120"/>
                    </a:lnTo>
                    <a:lnTo>
                      <a:pt x="92" y="120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9" y="123"/>
                    </a:lnTo>
                    <a:lnTo>
                      <a:pt x="97" y="123"/>
                    </a:lnTo>
                    <a:lnTo>
                      <a:pt x="99" y="125"/>
                    </a:lnTo>
                    <a:lnTo>
                      <a:pt x="101" y="130"/>
                    </a:lnTo>
                    <a:lnTo>
                      <a:pt x="101" y="130"/>
                    </a:lnTo>
                    <a:lnTo>
                      <a:pt x="101" y="130"/>
                    </a:lnTo>
                    <a:lnTo>
                      <a:pt x="97" y="132"/>
                    </a:lnTo>
                    <a:lnTo>
                      <a:pt x="94" y="127"/>
                    </a:lnTo>
                    <a:lnTo>
                      <a:pt x="99" y="125"/>
                    </a:lnTo>
                    <a:lnTo>
                      <a:pt x="97" y="127"/>
                    </a:lnTo>
                    <a:lnTo>
                      <a:pt x="92" y="125"/>
                    </a:lnTo>
                    <a:lnTo>
                      <a:pt x="94" y="120"/>
                    </a:lnTo>
                    <a:lnTo>
                      <a:pt x="92" y="125"/>
                    </a:lnTo>
                    <a:lnTo>
                      <a:pt x="89" y="125"/>
                    </a:lnTo>
                    <a:lnTo>
                      <a:pt x="89" y="125"/>
                    </a:lnTo>
                    <a:lnTo>
                      <a:pt x="89" y="125"/>
                    </a:lnTo>
                    <a:lnTo>
                      <a:pt x="85" y="123"/>
                    </a:lnTo>
                    <a:lnTo>
                      <a:pt x="87" y="118"/>
                    </a:lnTo>
                    <a:lnTo>
                      <a:pt x="85" y="123"/>
                    </a:lnTo>
                    <a:lnTo>
                      <a:pt x="80" y="123"/>
                    </a:lnTo>
                    <a:lnTo>
                      <a:pt x="80" y="123"/>
                    </a:lnTo>
                    <a:lnTo>
                      <a:pt x="80" y="123"/>
                    </a:lnTo>
                    <a:lnTo>
                      <a:pt x="75" y="120"/>
                    </a:lnTo>
                    <a:lnTo>
                      <a:pt x="78" y="116"/>
                    </a:lnTo>
                    <a:lnTo>
                      <a:pt x="75" y="120"/>
                    </a:lnTo>
                    <a:lnTo>
                      <a:pt x="71" y="120"/>
                    </a:lnTo>
                    <a:lnTo>
                      <a:pt x="71" y="120"/>
                    </a:lnTo>
                    <a:lnTo>
                      <a:pt x="71" y="120"/>
                    </a:lnTo>
                    <a:lnTo>
                      <a:pt x="66" y="118"/>
                    </a:lnTo>
                    <a:lnTo>
                      <a:pt x="68" y="113"/>
                    </a:lnTo>
                    <a:lnTo>
                      <a:pt x="66" y="118"/>
                    </a:lnTo>
                    <a:lnTo>
                      <a:pt x="59" y="118"/>
                    </a:lnTo>
                    <a:lnTo>
                      <a:pt x="59" y="113"/>
                    </a:lnTo>
                    <a:lnTo>
                      <a:pt x="61" y="118"/>
                    </a:lnTo>
                    <a:lnTo>
                      <a:pt x="57" y="123"/>
                    </a:lnTo>
                    <a:lnTo>
                      <a:pt x="54" y="125"/>
                    </a:lnTo>
                    <a:lnTo>
                      <a:pt x="54" y="123"/>
                    </a:lnTo>
                    <a:lnTo>
                      <a:pt x="49" y="118"/>
                    </a:lnTo>
                    <a:lnTo>
                      <a:pt x="45" y="113"/>
                    </a:lnTo>
                    <a:lnTo>
                      <a:pt x="47" y="118"/>
                    </a:lnTo>
                    <a:lnTo>
                      <a:pt x="45" y="113"/>
                    </a:lnTo>
                    <a:lnTo>
                      <a:pt x="45" y="113"/>
                    </a:lnTo>
                    <a:lnTo>
                      <a:pt x="45" y="111"/>
                    </a:lnTo>
                    <a:lnTo>
                      <a:pt x="45" y="108"/>
                    </a:lnTo>
                    <a:lnTo>
                      <a:pt x="49" y="108"/>
                    </a:lnTo>
                    <a:lnTo>
                      <a:pt x="45" y="111"/>
                    </a:lnTo>
                    <a:lnTo>
                      <a:pt x="40" y="101"/>
                    </a:lnTo>
                    <a:lnTo>
                      <a:pt x="40" y="101"/>
                    </a:lnTo>
                    <a:lnTo>
                      <a:pt x="40" y="99"/>
                    </a:lnTo>
                    <a:lnTo>
                      <a:pt x="40" y="94"/>
                    </a:lnTo>
                    <a:lnTo>
                      <a:pt x="45" y="94"/>
                    </a:lnTo>
                    <a:lnTo>
                      <a:pt x="40" y="97"/>
                    </a:lnTo>
                    <a:lnTo>
                      <a:pt x="38" y="92"/>
                    </a:lnTo>
                    <a:lnTo>
                      <a:pt x="38" y="92"/>
                    </a:lnTo>
                    <a:lnTo>
                      <a:pt x="38" y="90"/>
                    </a:lnTo>
                    <a:lnTo>
                      <a:pt x="38" y="85"/>
                    </a:lnTo>
                    <a:lnTo>
                      <a:pt x="42" y="85"/>
                    </a:lnTo>
                    <a:lnTo>
                      <a:pt x="38" y="87"/>
                    </a:lnTo>
                    <a:lnTo>
                      <a:pt x="35" y="83"/>
                    </a:lnTo>
                    <a:lnTo>
                      <a:pt x="35" y="83"/>
                    </a:lnTo>
                    <a:lnTo>
                      <a:pt x="35" y="80"/>
                    </a:lnTo>
                    <a:lnTo>
                      <a:pt x="35" y="78"/>
                    </a:lnTo>
                    <a:lnTo>
                      <a:pt x="40" y="78"/>
                    </a:lnTo>
                    <a:lnTo>
                      <a:pt x="35" y="80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3"/>
                    </a:lnTo>
                    <a:lnTo>
                      <a:pt x="33" y="68"/>
                    </a:lnTo>
                    <a:lnTo>
                      <a:pt x="38" y="68"/>
                    </a:lnTo>
                    <a:lnTo>
                      <a:pt x="33" y="71"/>
                    </a:lnTo>
                    <a:lnTo>
                      <a:pt x="28" y="61"/>
                    </a:lnTo>
                    <a:lnTo>
                      <a:pt x="28" y="61"/>
                    </a:lnTo>
                    <a:lnTo>
                      <a:pt x="28" y="59"/>
                    </a:lnTo>
                    <a:lnTo>
                      <a:pt x="28" y="43"/>
                    </a:lnTo>
                    <a:lnTo>
                      <a:pt x="33" y="43"/>
                    </a:lnTo>
                    <a:lnTo>
                      <a:pt x="31" y="45"/>
                    </a:lnTo>
                    <a:lnTo>
                      <a:pt x="26" y="40"/>
                    </a:lnTo>
                    <a:lnTo>
                      <a:pt x="28" y="38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4" y="40"/>
                    </a:lnTo>
                    <a:lnTo>
                      <a:pt x="24" y="40"/>
                    </a:lnTo>
                    <a:lnTo>
                      <a:pt x="19" y="38"/>
                    </a:lnTo>
                    <a:lnTo>
                      <a:pt x="21" y="33"/>
                    </a:lnTo>
                    <a:lnTo>
                      <a:pt x="19" y="38"/>
                    </a:lnTo>
                    <a:lnTo>
                      <a:pt x="14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31"/>
                    </a:lnTo>
                    <a:lnTo>
                      <a:pt x="17" y="28"/>
                    </a:lnTo>
                    <a:lnTo>
                      <a:pt x="21" y="24"/>
                    </a:lnTo>
                    <a:lnTo>
                      <a:pt x="26" y="19"/>
                    </a:lnTo>
                    <a:lnTo>
                      <a:pt x="21" y="21"/>
                    </a:lnTo>
                    <a:lnTo>
                      <a:pt x="26" y="19"/>
                    </a:lnTo>
                    <a:lnTo>
                      <a:pt x="28" y="24"/>
                    </a:lnTo>
                    <a:lnTo>
                      <a:pt x="24" y="21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31" y="2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1" y="0"/>
                    </a:lnTo>
                    <a:lnTo>
                      <a:pt x="33" y="5"/>
                    </a:lnTo>
                    <a:lnTo>
                      <a:pt x="28" y="10"/>
                    </a:lnTo>
                    <a:lnTo>
                      <a:pt x="26" y="7"/>
                    </a:lnTo>
                    <a:lnTo>
                      <a:pt x="28" y="10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9" y="24"/>
                    </a:lnTo>
                    <a:lnTo>
                      <a:pt x="7" y="26"/>
                    </a:lnTo>
                    <a:lnTo>
                      <a:pt x="2" y="24"/>
                    </a:lnTo>
                    <a:lnTo>
                      <a:pt x="5" y="19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1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62" name="Freeform 22"/>
              <p:cNvSpPr>
                <a:spLocks/>
              </p:cNvSpPr>
              <p:nvPr/>
            </p:nvSpPr>
            <p:spPr bwMode="auto">
              <a:xfrm>
                <a:off x="1303" y="1950"/>
                <a:ext cx="35" cy="87"/>
              </a:xfrm>
              <a:custGeom>
                <a:avLst/>
                <a:gdLst>
                  <a:gd name="T0" fmla="*/ 4 w 35"/>
                  <a:gd name="T1" fmla="*/ 7 h 87"/>
                  <a:gd name="T2" fmla="*/ 4 w 35"/>
                  <a:gd name="T3" fmla="*/ 7 h 87"/>
                  <a:gd name="T4" fmla="*/ 9 w 35"/>
                  <a:gd name="T5" fmla="*/ 11 h 87"/>
                  <a:gd name="T6" fmla="*/ 11 w 35"/>
                  <a:gd name="T7" fmla="*/ 16 h 87"/>
                  <a:gd name="T8" fmla="*/ 11 w 35"/>
                  <a:gd name="T9" fmla="*/ 16 h 87"/>
                  <a:gd name="T10" fmla="*/ 16 w 35"/>
                  <a:gd name="T11" fmla="*/ 21 h 87"/>
                  <a:gd name="T12" fmla="*/ 18 w 35"/>
                  <a:gd name="T13" fmla="*/ 26 h 87"/>
                  <a:gd name="T14" fmla="*/ 18 w 35"/>
                  <a:gd name="T15" fmla="*/ 26 h 87"/>
                  <a:gd name="T16" fmla="*/ 16 w 35"/>
                  <a:gd name="T17" fmla="*/ 33 h 87"/>
                  <a:gd name="T18" fmla="*/ 23 w 35"/>
                  <a:gd name="T19" fmla="*/ 30 h 87"/>
                  <a:gd name="T20" fmla="*/ 23 w 35"/>
                  <a:gd name="T21" fmla="*/ 33 h 87"/>
                  <a:gd name="T22" fmla="*/ 18 w 35"/>
                  <a:gd name="T23" fmla="*/ 40 h 87"/>
                  <a:gd name="T24" fmla="*/ 33 w 35"/>
                  <a:gd name="T25" fmla="*/ 56 h 87"/>
                  <a:gd name="T26" fmla="*/ 33 w 35"/>
                  <a:gd name="T27" fmla="*/ 56 h 87"/>
                  <a:gd name="T28" fmla="*/ 30 w 35"/>
                  <a:gd name="T29" fmla="*/ 63 h 87"/>
                  <a:gd name="T30" fmla="*/ 35 w 35"/>
                  <a:gd name="T31" fmla="*/ 63 h 87"/>
                  <a:gd name="T32" fmla="*/ 35 w 35"/>
                  <a:gd name="T33" fmla="*/ 63 h 87"/>
                  <a:gd name="T34" fmla="*/ 35 w 35"/>
                  <a:gd name="T35" fmla="*/ 75 h 87"/>
                  <a:gd name="T36" fmla="*/ 33 w 35"/>
                  <a:gd name="T37" fmla="*/ 80 h 87"/>
                  <a:gd name="T38" fmla="*/ 33 w 35"/>
                  <a:gd name="T39" fmla="*/ 77 h 87"/>
                  <a:gd name="T40" fmla="*/ 28 w 35"/>
                  <a:gd name="T41" fmla="*/ 87 h 87"/>
                  <a:gd name="T42" fmla="*/ 28 w 35"/>
                  <a:gd name="T43" fmla="*/ 87 h 87"/>
                  <a:gd name="T44" fmla="*/ 28 w 35"/>
                  <a:gd name="T45" fmla="*/ 77 h 87"/>
                  <a:gd name="T46" fmla="*/ 30 w 35"/>
                  <a:gd name="T47" fmla="*/ 73 h 87"/>
                  <a:gd name="T48" fmla="*/ 30 w 35"/>
                  <a:gd name="T49" fmla="*/ 73 h 87"/>
                  <a:gd name="T50" fmla="*/ 35 w 35"/>
                  <a:gd name="T51" fmla="*/ 63 h 87"/>
                  <a:gd name="T52" fmla="*/ 30 w 35"/>
                  <a:gd name="T53" fmla="*/ 63 h 87"/>
                  <a:gd name="T54" fmla="*/ 28 w 35"/>
                  <a:gd name="T55" fmla="*/ 61 h 87"/>
                  <a:gd name="T56" fmla="*/ 33 w 35"/>
                  <a:gd name="T57" fmla="*/ 56 h 87"/>
                  <a:gd name="T58" fmla="*/ 18 w 35"/>
                  <a:gd name="T59" fmla="*/ 40 h 87"/>
                  <a:gd name="T60" fmla="*/ 18 w 35"/>
                  <a:gd name="T61" fmla="*/ 37 h 87"/>
                  <a:gd name="T62" fmla="*/ 23 w 35"/>
                  <a:gd name="T63" fmla="*/ 33 h 87"/>
                  <a:gd name="T64" fmla="*/ 16 w 35"/>
                  <a:gd name="T65" fmla="*/ 33 h 87"/>
                  <a:gd name="T66" fmla="*/ 14 w 35"/>
                  <a:gd name="T67" fmla="*/ 30 h 87"/>
                  <a:gd name="T68" fmla="*/ 18 w 35"/>
                  <a:gd name="T69" fmla="*/ 26 h 87"/>
                  <a:gd name="T70" fmla="*/ 11 w 35"/>
                  <a:gd name="T71" fmla="*/ 23 h 87"/>
                  <a:gd name="T72" fmla="*/ 14 w 35"/>
                  <a:gd name="T73" fmla="*/ 23 h 87"/>
                  <a:gd name="T74" fmla="*/ 4 w 35"/>
                  <a:gd name="T75" fmla="*/ 14 h 87"/>
                  <a:gd name="T76" fmla="*/ 4 w 35"/>
                  <a:gd name="T77" fmla="*/ 14 h 87"/>
                  <a:gd name="T78" fmla="*/ 7 w 35"/>
                  <a:gd name="T79" fmla="*/ 14 h 87"/>
                  <a:gd name="T80" fmla="*/ 0 w 35"/>
                  <a:gd name="T81" fmla="*/ 7 h 87"/>
                  <a:gd name="T82" fmla="*/ 0 w 35"/>
                  <a:gd name="T8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87">
                    <a:moveTo>
                      <a:pt x="4" y="0"/>
                    </a:moveTo>
                    <a:lnTo>
                      <a:pt x="4" y="7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1" y="16"/>
                    </a:lnTo>
                    <a:lnTo>
                      <a:pt x="9" y="19"/>
                    </a:lnTo>
                    <a:lnTo>
                      <a:pt x="11" y="16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6" y="33"/>
                    </a:lnTo>
                    <a:lnTo>
                      <a:pt x="18" y="28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3" y="33"/>
                    </a:lnTo>
                    <a:lnTo>
                      <a:pt x="23" y="37"/>
                    </a:lnTo>
                    <a:lnTo>
                      <a:pt x="18" y="40"/>
                    </a:lnTo>
                    <a:lnTo>
                      <a:pt x="23" y="37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3" y="56"/>
                    </a:lnTo>
                    <a:lnTo>
                      <a:pt x="33" y="61"/>
                    </a:lnTo>
                    <a:lnTo>
                      <a:pt x="30" y="63"/>
                    </a:lnTo>
                    <a:lnTo>
                      <a:pt x="33" y="61"/>
                    </a:lnTo>
                    <a:lnTo>
                      <a:pt x="35" y="63"/>
                    </a:lnTo>
                    <a:lnTo>
                      <a:pt x="35" y="63"/>
                    </a:lnTo>
                    <a:lnTo>
                      <a:pt x="35" y="63"/>
                    </a:lnTo>
                    <a:lnTo>
                      <a:pt x="35" y="73"/>
                    </a:lnTo>
                    <a:lnTo>
                      <a:pt x="35" y="75"/>
                    </a:lnTo>
                    <a:lnTo>
                      <a:pt x="35" y="75"/>
                    </a:lnTo>
                    <a:lnTo>
                      <a:pt x="33" y="80"/>
                    </a:lnTo>
                    <a:lnTo>
                      <a:pt x="28" y="77"/>
                    </a:lnTo>
                    <a:lnTo>
                      <a:pt x="33" y="77"/>
                    </a:lnTo>
                    <a:lnTo>
                      <a:pt x="33" y="87"/>
                    </a:lnTo>
                    <a:lnTo>
                      <a:pt x="28" y="87"/>
                    </a:lnTo>
                    <a:lnTo>
                      <a:pt x="28" y="87"/>
                    </a:lnTo>
                    <a:lnTo>
                      <a:pt x="28" y="87"/>
                    </a:lnTo>
                    <a:lnTo>
                      <a:pt x="28" y="77"/>
                    </a:lnTo>
                    <a:lnTo>
                      <a:pt x="28" y="77"/>
                    </a:lnTo>
                    <a:lnTo>
                      <a:pt x="28" y="77"/>
                    </a:lnTo>
                    <a:lnTo>
                      <a:pt x="30" y="73"/>
                    </a:lnTo>
                    <a:lnTo>
                      <a:pt x="35" y="75"/>
                    </a:lnTo>
                    <a:lnTo>
                      <a:pt x="30" y="73"/>
                    </a:lnTo>
                    <a:lnTo>
                      <a:pt x="30" y="63"/>
                    </a:lnTo>
                    <a:lnTo>
                      <a:pt x="35" y="63"/>
                    </a:lnTo>
                    <a:lnTo>
                      <a:pt x="33" y="66"/>
                    </a:lnTo>
                    <a:lnTo>
                      <a:pt x="30" y="63"/>
                    </a:lnTo>
                    <a:lnTo>
                      <a:pt x="28" y="61"/>
                    </a:lnTo>
                    <a:lnTo>
                      <a:pt x="28" y="61"/>
                    </a:lnTo>
                    <a:lnTo>
                      <a:pt x="28" y="56"/>
                    </a:lnTo>
                    <a:lnTo>
                      <a:pt x="33" y="56"/>
                    </a:lnTo>
                    <a:lnTo>
                      <a:pt x="28" y="59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8" y="37"/>
                    </a:lnTo>
                    <a:lnTo>
                      <a:pt x="18" y="33"/>
                    </a:lnTo>
                    <a:lnTo>
                      <a:pt x="23" y="33"/>
                    </a:lnTo>
                    <a:lnTo>
                      <a:pt x="21" y="35"/>
                    </a:lnTo>
                    <a:lnTo>
                      <a:pt x="16" y="33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4" y="26"/>
                    </a:lnTo>
                    <a:lnTo>
                      <a:pt x="18" y="26"/>
                    </a:lnTo>
                    <a:lnTo>
                      <a:pt x="14" y="28"/>
                    </a:lnTo>
                    <a:lnTo>
                      <a:pt x="11" y="23"/>
                    </a:lnTo>
                    <a:lnTo>
                      <a:pt x="16" y="21"/>
                    </a:lnTo>
                    <a:lnTo>
                      <a:pt x="14" y="23"/>
                    </a:lnTo>
                    <a:lnTo>
                      <a:pt x="9" y="19"/>
                    </a:lnTo>
                    <a:lnTo>
                      <a:pt x="4" y="14"/>
                    </a:lnTo>
                    <a:lnTo>
                      <a:pt x="7" y="19"/>
                    </a:lnTo>
                    <a:lnTo>
                      <a:pt x="4" y="14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63" name="Rectangle 23"/>
              <p:cNvSpPr>
                <a:spLocks noChangeArrowheads="1"/>
              </p:cNvSpPr>
              <p:nvPr/>
            </p:nvSpPr>
            <p:spPr bwMode="auto">
              <a:xfrm>
                <a:off x="1331" y="2037"/>
                <a:ext cx="5" cy="5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64" name="Freeform 24"/>
              <p:cNvSpPr>
                <a:spLocks/>
              </p:cNvSpPr>
              <p:nvPr/>
            </p:nvSpPr>
            <p:spPr bwMode="auto">
              <a:xfrm>
                <a:off x="1336" y="1886"/>
                <a:ext cx="141" cy="170"/>
              </a:xfrm>
              <a:custGeom>
                <a:avLst/>
                <a:gdLst>
                  <a:gd name="T0" fmla="*/ 9 w 141"/>
                  <a:gd name="T1" fmla="*/ 165 h 170"/>
                  <a:gd name="T2" fmla="*/ 16 w 141"/>
                  <a:gd name="T3" fmla="*/ 163 h 170"/>
                  <a:gd name="T4" fmla="*/ 23 w 141"/>
                  <a:gd name="T5" fmla="*/ 167 h 170"/>
                  <a:gd name="T6" fmla="*/ 25 w 141"/>
                  <a:gd name="T7" fmla="*/ 160 h 170"/>
                  <a:gd name="T8" fmla="*/ 35 w 141"/>
                  <a:gd name="T9" fmla="*/ 158 h 170"/>
                  <a:gd name="T10" fmla="*/ 40 w 141"/>
                  <a:gd name="T11" fmla="*/ 156 h 170"/>
                  <a:gd name="T12" fmla="*/ 44 w 141"/>
                  <a:gd name="T13" fmla="*/ 156 h 170"/>
                  <a:gd name="T14" fmla="*/ 65 w 141"/>
                  <a:gd name="T15" fmla="*/ 158 h 170"/>
                  <a:gd name="T16" fmla="*/ 73 w 141"/>
                  <a:gd name="T17" fmla="*/ 153 h 170"/>
                  <a:gd name="T18" fmla="*/ 73 w 141"/>
                  <a:gd name="T19" fmla="*/ 153 h 170"/>
                  <a:gd name="T20" fmla="*/ 82 w 141"/>
                  <a:gd name="T21" fmla="*/ 151 h 170"/>
                  <a:gd name="T22" fmla="*/ 89 w 141"/>
                  <a:gd name="T23" fmla="*/ 156 h 170"/>
                  <a:gd name="T24" fmla="*/ 96 w 141"/>
                  <a:gd name="T25" fmla="*/ 146 h 170"/>
                  <a:gd name="T26" fmla="*/ 105 w 141"/>
                  <a:gd name="T27" fmla="*/ 134 h 170"/>
                  <a:gd name="T28" fmla="*/ 105 w 141"/>
                  <a:gd name="T29" fmla="*/ 130 h 170"/>
                  <a:gd name="T30" fmla="*/ 108 w 141"/>
                  <a:gd name="T31" fmla="*/ 125 h 170"/>
                  <a:gd name="T32" fmla="*/ 105 w 141"/>
                  <a:gd name="T33" fmla="*/ 120 h 170"/>
                  <a:gd name="T34" fmla="*/ 105 w 141"/>
                  <a:gd name="T35" fmla="*/ 104 h 170"/>
                  <a:gd name="T36" fmla="*/ 108 w 141"/>
                  <a:gd name="T37" fmla="*/ 99 h 170"/>
                  <a:gd name="T38" fmla="*/ 110 w 141"/>
                  <a:gd name="T39" fmla="*/ 92 h 170"/>
                  <a:gd name="T40" fmla="*/ 110 w 141"/>
                  <a:gd name="T41" fmla="*/ 87 h 170"/>
                  <a:gd name="T42" fmla="*/ 113 w 141"/>
                  <a:gd name="T43" fmla="*/ 83 h 170"/>
                  <a:gd name="T44" fmla="*/ 115 w 141"/>
                  <a:gd name="T45" fmla="*/ 73 h 170"/>
                  <a:gd name="T46" fmla="*/ 122 w 141"/>
                  <a:gd name="T47" fmla="*/ 73 h 170"/>
                  <a:gd name="T48" fmla="*/ 122 w 141"/>
                  <a:gd name="T49" fmla="*/ 61 h 170"/>
                  <a:gd name="T50" fmla="*/ 127 w 141"/>
                  <a:gd name="T51" fmla="*/ 47 h 170"/>
                  <a:gd name="T52" fmla="*/ 134 w 141"/>
                  <a:gd name="T53" fmla="*/ 68 h 170"/>
                  <a:gd name="T54" fmla="*/ 131 w 141"/>
                  <a:gd name="T55" fmla="*/ 64 h 170"/>
                  <a:gd name="T56" fmla="*/ 134 w 141"/>
                  <a:gd name="T57" fmla="*/ 14 h 170"/>
                  <a:gd name="T58" fmla="*/ 134 w 141"/>
                  <a:gd name="T59" fmla="*/ 5 h 170"/>
                  <a:gd name="T60" fmla="*/ 141 w 141"/>
                  <a:gd name="T61" fmla="*/ 2 h 170"/>
                  <a:gd name="T62" fmla="*/ 138 w 141"/>
                  <a:gd name="T63" fmla="*/ 5 h 170"/>
                  <a:gd name="T64" fmla="*/ 136 w 141"/>
                  <a:gd name="T65" fmla="*/ 21 h 170"/>
                  <a:gd name="T66" fmla="*/ 136 w 141"/>
                  <a:gd name="T67" fmla="*/ 66 h 170"/>
                  <a:gd name="T68" fmla="*/ 129 w 141"/>
                  <a:gd name="T69" fmla="*/ 66 h 170"/>
                  <a:gd name="T70" fmla="*/ 127 w 141"/>
                  <a:gd name="T71" fmla="*/ 59 h 170"/>
                  <a:gd name="T72" fmla="*/ 127 w 141"/>
                  <a:gd name="T73" fmla="*/ 64 h 170"/>
                  <a:gd name="T74" fmla="*/ 122 w 141"/>
                  <a:gd name="T75" fmla="*/ 73 h 170"/>
                  <a:gd name="T76" fmla="*/ 117 w 141"/>
                  <a:gd name="T77" fmla="*/ 80 h 170"/>
                  <a:gd name="T78" fmla="*/ 117 w 141"/>
                  <a:gd name="T79" fmla="*/ 85 h 170"/>
                  <a:gd name="T80" fmla="*/ 115 w 141"/>
                  <a:gd name="T81" fmla="*/ 87 h 170"/>
                  <a:gd name="T82" fmla="*/ 113 w 141"/>
                  <a:gd name="T83" fmla="*/ 99 h 170"/>
                  <a:gd name="T84" fmla="*/ 113 w 141"/>
                  <a:gd name="T85" fmla="*/ 101 h 170"/>
                  <a:gd name="T86" fmla="*/ 110 w 141"/>
                  <a:gd name="T87" fmla="*/ 104 h 170"/>
                  <a:gd name="T88" fmla="*/ 113 w 141"/>
                  <a:gd name="T89" fmla="*/ 123 h 170"/>
                  <a:gd name="T90" fmla="*/ 113 w 141"/>
                  <a:gd name="T91" fmla="*/ 127 h 170"/>
                  <a:gd name="T92" fmla="*/ 110 w 141"/>
                  <a:gd name="T93" fmla="*/ 130 h 170"/>
                  <a:gd name="T94" fmla="*/ 103 w 141"/>
                  <a:gd name="T95" fmla="*/ 151 h 170"/>
                  <a:gd name="T96" fmla="*/ 96 w 141"/>
                  <a:gd name="T97" fmla="*/ 146 h 170"/>
                  <a:gd name="T98" fmla="*/ 87 w 141"/>
                  <a:gd name="T99" fmla="*/ 156 h 170"/>
                  <a:gd name="T100" fmla="*/ 80 w 141"/>
                  <a:gd name="T101" fmla="*/ 158 h 170"/>
                  <a:gd name="T102" fmla="*/ 73 w 141"/>
                  <a:gd name="T103" fmla="*/ 153 h 170"/>
                  <a:gd name="T104" fmla="*/ 70 w 141"/>
                  <a:gd name="T105" fmla="*/ 160 h 170"/>
                  <a:gd name="T106" fmla="*/ 47 w 141"/>
                  <a:gd name="T107" fmla="*/ 163 h 170"/>
                  <a:gd name="T108" fmla="*/ 44 w 141"/>
                  <a:gd name="T109" fmla="*/ 156 h 170"/>
                  <a:gd name="T110" fmla="*/ 40 w 141"/>
                  <a:gd name="T111" fmla="*/ 160 h 170"/>
                  <a:gd name="T112" fmla="*/ 32 w 141"/>
                  <a:gd name="T113" fmla="*/ 165 h 170"/>
                  <a:gd name="T114" fmla="*/ 25 w 141"/>
                  <a:gd name="T115" fmla="*/ 160 h 170"/>
                  <a:gd name="T116" fmla="*/ 21 w 141"/>
                  <a:gd name="T117" fmla="*/ 167 h 170"/>
                  <a:gd name="T118" fmla="*/ 14 w 141"/>
                  <a:gd name="T119" fmla="*/ 170 h 170"/>
                  <a:gd name="T120" fmla="*/ 9 w 141"/>
                  <a:gd name="T121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" h="170">
                    <a:moveTo>
                      <a:pt x="2" y="158"/>
                    </a:moveTo>
                    <a:lnTo>
                      <a:pt x="11" y="167"/>
                    </a:lnTo>
                    <a:lnTo>
                      <a:pt x="9" y="170"/>
                    </a:lnTo>
                    <a:lnTo>
                      <a:pt x="9" y="165"/>
                    </a:lnTo>
                    <a:lnTo>
                      <a:pt x="11" y="165"/>
                    </a:lnTo>
                    <a:lnTo>
                      <a:pt x="14" y="170"/>
                    </a:lnTo>
                    <a:lnTo>
                      <a:pt x="11" y="165"/>
                    </a:lnTo>
                    <a:lnTo>
                      <a:pt x="16" y="163"/>
                    </a:lnTo>
                    <a:lnTo>
                      <a:pt x="16" y="163"/>
                    </a:lnTo>
                    <a:lnTo>
                      <a:pt x="16" y="163"/>
                    </a:lnTo>
                    <a:lnTo>
                      <a:pt x="21" y="163"/>
                    </a:lnTo>
                    <a:lnTo>
                      <a:pt x="23" y="167"/>
                    </a:lnTo>
                    <a:lnTo>
                      <a:pt x="21" y="163"/>
                    </a:lnTo>
                    <a:lnTo>
                      <a:pt x="25" y="160"/>
                    </a:lnTo>
                    <a:lnTo>
                      <a:pt x="25" y="160"/>
                    </a:lnTo>
                    <a:lnTo>
                      <a:pt x="25" y="160"/>
                    </a:lnTo>
                    <a:lnTo>
                      <a:pt x="30" y="160"/>
                    </a:lnTo>
                    <a:lnTo>
                      <a:pt x="32" y="165"/>
                    </a:lnTo>
                    <a:lnTo>
                      <a:pt x="30" y="160"/>
                    </a:lnTo>
                    <a:lnTo>
                      <a:pt x="35" y="158"/>
                    </a:lnTo>
                    <a:lnTo>
                      <a:pt x="37" y="163"/>
                    </a:lnTo>
                    <a:lnTo>
                      <a:pt x="35" y="160"/>
                    </a:lnTo>
                    <a:lnTo>
                      <a:pt x="37" y="158"/>
                    </a:lnTo>
                    <a:lnTo>
                      <a:pt x="40" y="156"/>
                    </a:lnTo>
                    <a:lnTo>
                      <a:pt x="37" y="156"/>
                    </a:lnTo>
                    <a:lnTo>
                      <a:pt x="42" y="156"/>
                    </a:lnTo>
                    <a:lnTo>
                      <a:pt x="44" y="156"/>
                    </a:lnTo>
                    <a:lnTo>
                      <a:pt x="44" y="156"/>
                    </a:lnTo>
                    <a:lnTo>
                      <a:pt x="49" y="158"/>
                    </a:lnTo>
                    <a:lnTo>
                      <a:pt x="47" y="163"/>
                    </a:lnTo>
                    <a:lnTo>
                      <a:pt x="47" y="158"/>
                    </a:lnTo>
                    <a:lnTo>
                      <a:pt x="65" y="158"/>
                    </a:lnTo>
                    <a:lnTo>
                      <a:pt x="68" y="163"/>
                    </a:lnTo>
                    <a:lnTo>
                      <a:pt x="65" y="160"/>
                    </a:lnTo>
                    <a:lnTo>
                      <a:pt x="68" y="158"/>
                    </a:lnTo>
                    <a:lnTo>
                      <a:pt x="73" y="153"/>
                    </a:lnTo>
                    <a:lnTo>
                      <a:pt x="68" y="156"/>
                    </a:lnTo>
                    <a:lnTo>
                      <a:pt x="73" y="153"/>
                    </a:lnTo>
                    <a:lnTo>
                      <a:pt x="73" y="153"/>
                    </a:lnTo>
                    <a:lnTo>
                      <a:pt x="73" y="153"/>
                    </a:lnTo>
                    <a:lnTo>
                      <a:pt x="77" y="153"/>
                    </a:lnTo>
                    <a:lnTo>
                      <a:pt x="80" y="158"/>
                    </a:lnTo>
                    <a:lnTo>
                      <a:pt x="77" y="153"/>
                    </a:lnTo>
                    <a:lnTo>
                      <a:pt x="82" y="151"/>
                    </a:lnTo>
                    <a:lnTo>
                      <a:pt x="82" y="151"/>
                    </a:lnTo>
                    <a:lnTo>
                      <a:pt x="82" y="151"/>
                    </a:lnTo>
                    <a:lnTo>
                      <a:pt x="87" y="151"/>
                    </a:lnTo>
                    <a:lnTo>
                      <a:pt x="89" y="156"/>
                    </a:lnTo>
                    <a:lnTo>
                      <a:pt x="87" y="151"/>
                    </a:lnTo>
                    <a:lnTo>
                      <a:pt x="96" y="146"/>
                    </a:lnTo>
                    <a:lnTo>
                      <a:pt x="96" y="146"/>
                    </a:lnTo>
                    <a:lnTo>
                      <a:pt x="96" y="146"/>
                    </a:lnTo>
                    <a:lnTo>
                      <a:pt x="101" y="146"/>
                    </a:lnTo>
                    <a:lnTo>
                      <a:pt x="103" y="151"/>
                    </a:lnTo>
                    <a:lnTo>
                      <a:pt x="98" y="148"/>
                    </a:lnTo>
                    <a:lnTo>
                      <a:pt x="105" y="134"/>
                    </a:lnTo>
                    <a:lnTo>
                      <a:pt x="110" y="134"/>
                    </a:lnTo>
                    <a:lnTo>
                      <a:pt x="105" y="134"/>
                    </a:lnTo>
                    <a:lnTo>
                      <a:pt x="105" y="130"/>
                    </a:lnTo>
                    <a:lnTo>
                      <a:pt x="105" y="130"/>
                    </a:lnTo>
                    <a:lnTo>
                      <a:pt x="105" y="130"/>
                    </a:lnTo>
                    <a:lnTo>
                      <a:pt x="108" y="125"/>
                    </a:lnTo>
                    <a:lnTo>
                      <a:pt x="113" y="125"/>
                    </a:lnTo>
                    <a:lnTo>
                      <a:pt x="108" y="125"/>
                    </a:lnTo>
                    <a:lnTo>
                      <a:pt x="108" y="123"/>
                    </a:lnTo>
                    <a:lnTo>
                      <a:pt x="113" y="123"/>
                    </a:lnTo>
                    <a:lnTo>
                      <a:pt x="108" y="125"/>
                    </a:lnTo>
                    <a:lnTo>
                      <a:pt x="105" y="120"/>
                    </a:lnTo>
                    <a:lnTo>
                      <a:pt x="105" y="120"/>
                    </a:lnTo>
                    <a:lnTo>
                      <a:pt x="105" y="118"/>
                    </a:lnTo>
                    <a:lnTo>
                      <a:pt x="105" y="104"/>
                    </a:lnTo>
                    <a:lnTo>
                      <a:pt x="105" y="104"/>
                    </a:lnTo>
                    <a:lnTo>
                      <a:pt x="105" y="104"/>
                    </a:lnTo>
                    <a:lnTo>
                      <a:pt x="108" y="99"/>
                    </a:lnTo>
                    <a:lnTo>
                      <a:pt x="113" y="99"/>
                    </a:lnTo>
                    <a:lnTo>
                      <a:pt x="108" y="99"/>
                    </a:lnTo>
                    <a:lnTo>
                      <a:pt x="108" y="97"/>
                    </a:lnTo>
                    <a:lnTo>
                      <a:pt x="108" y="97"/>
                    </a:lnTo>
                    <a:lnTo>
                      <a:pt x="108" y="97"/>
                    </a:lnTo>
                    <a:lnTo>
                      <a:pt x="110" y="92"/>
                    </a:lnTo>
                    <a:lnTo>
                      <a:pt x="115" y="92"/>
                    </a:lnTo>
                    <a:lnTo>
                      <a:pt x="110" y="92"/>
                    </a:lnTo>
                    <a:lnTo>
                      <a:pt x="110" y="87"/>
                    </a:lnTo>
                    <a:lnTo>
                      <a:pt x="110" y="87"/>
                    </a:lnTo>
                    <a:lnTo>
                      <a:pt x="110" y="87"/>
                    </a:lnTo>
                    <a:lnTo>
                      <a:pt x="113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3" y="78"/>
                    </a:lnTo>
                    <a:lnTo>
                      <a:pt x="113" y="78"/>
                    </a:lnTo>
                    <a:lnTo>
                      <a:pt x="113" y="78"/>
                    </a:lnTo>
                    <a:lnTo>
                      <a:pt x="115" y="73"/>
                    </a:lnTo>
                    <a:lnTo>
                      <a:pt x="113" y="78"/>
                    </a:lnTo>
                    <a:lnTo>
                      <a:pt x="117" y="73"/>
                    </a:lnTo>
                    <a:lnTo>
                      <a:pt x="120" y="71"/>
                    </a:lnTo>
                    <a:lnTo>
                      <a:pt x="122" y="73"/>
                    </a:lnTo>
                    <a:lnTo>
                      <a:pt x="117" y="71"/>
                    </a:lnTo>
                    <a:lnTo>
                      <a:pt x="122" y="61"/>
                    </a:lnTo>
                    <a:lnTo>
                      <a:pt x="127" y="61"/>
                    </a:lnTo>
                    <a:lnTo>
                      <a:pt x="122" y="61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27" y="47"/>
                    </a:lnTo>
                    <a:lnTo>
                      <a:pt x="131" y="40"/>
                    </a:lnTo>
                    <a:lnTo>
                      <a:pt x="131" y="47"/>
                    </a:lnTo>
                    <a:lnTo>
                      <a:pt x="134" y="66"/>
                    </a:lnTo>
                    <a:lnTo>
                      <a:pt x="134" y="68"/>
                    </a:lnTo>
                    <a:lnTo>
                      <a:pt x="131" y="66"/>
                    </a:lnTo>
                    <a:lnTo>
                      <a:pt x="134" y="64"/>
                    </a:lnTo>
                    <a:lnTo>
                      <a:pt x="136" y="64"/>
                    </a:lnTo>
                    <a:lnTo>
                      <a:pt x="131" y="64"/>
                    </a:lnTo>
                    <a:lnTo>
                      <a:pt x="131" y="19"/>
                    </a:lnTo>
                    <a:lnTo>
                      <a:pt x="131" y="19"/>
                    </a:lnTo>
                    <a:lnTo>
                      <a:pt x="131" y="19"/>
                    </a:lnTo>
                    <a:lnTo>
                      <a:pt x="134" y="14"/>
                    </a:lnTo>
                    <a:lnTo>
                      <a:pt x="138" y="14"/>
                    </a:lnTo>
                    <a:lnTo>
                      <a:pt x="134" y="14"/>
                    </a:lnTo>
                    <a:lnTo>
                      <a:pt x="134" y="5"/>
                    </a:lnTo>
                    <a:lnTo>
                      <a:pt x="134" y="5"/>
                    </a:lnTo>
                    <a:lnTo>
                      <a:pt x="134" y="5"/>
                    </a:lnTo>
                    <a:lnTo>
                      <a:pt x="136" y="0"/>
                    </a:lnTo>
                    <a:lnTo>
                      <a:pt x="141" y="0"/>
                    </a:lnTo>
                    <a:lnTo>
                      <a:pt x="141" y="2"/>
                    </a:lnTo>
                    <a:lnTo>
                      <a:pt x="141" y="2"/>
                    </a:lnTo>
                    <a:lnTo>
                      <a:pt x="138" y="7"/>
                    </a:lnTo>
                    <a:lnTo>
                      <a:pt x="134" y="5"/>
                    </a:lnTo>
                    <a:lnTo>
                      <a:pt x="138" y="5"/>
                    </a:lnTo>
                    <a:lnTo>
                      <a:pt x="138" y="14"/>
                    </a:lnTo>
                    <a:lnTo>
                      <a:pt x="138" y="17"/>
                    </a:lnTo>
                    <a:lnTo>
                      <a:pt x="138" y="17"/>
                    </a:lnTo>
                    <a:lnTo>
                      <a:pt x="136" y="21"/>
                    </a:lnTo>
                    <a:lnTo>
                      <a:pt x="131" y="19"/>
                    </a:lnTo>
                    <a:lnTo>
                      <a:pt x="136" y="19"/>
                    </a:lnTo>
                    <a:lnTo>
                      <a:pt x="136" y="64"/>
                    </a:lnTo>
                    <a:lnTo>
                      <a:pt x="136" y="66"/>
                    </a:lnTo>
                    <a:lnTo>
                      <a:pt x="136" y="66"/>
                    </a:lnTo>
                    <a:lnTo>
                      <a:pt x="134" y="68"/>
                    </a:lnTo>
                    <a:lnTo>
                      <a:pt x="129" y="73"/>
                    </a:lnTo>
                    <a:lnTo>
                      <a:pt x="129" y="66"/>
                    </a:lnTo>
                    <a:lnTo>
                      <a:pt x="127" y="47"/>
                    </a:lnTo>
                    <a:lnTo>
                      <a:pt x="131" y="47"/>
                    </a:lnTo>
                    <a:lnTo>
                      <a:pt x="131" y="50"/>
                    </a:lnTo>
                    <a:lnTo>
                      <a:pt x="127" y="59"/>
                    </a:lnTo>
                    <a:lnTo>
                      <a:pt x="122" y="57"/>
                    </a:lnTo>
                    <a:lnTo>
                      <a:pt x="127" y="57"/>
                    </a:lnTo>
                    <a:lnTo>
                      <a:pt x="127" y="61"/>
                    </a:lnTo>
                    <a:lnTo>
                      <a:pt x="127" y="64"/>
                    </a:lnTo>
                    <a:lnTo>
                      <a:pt x="127" y="64"/>
                    </a:lnTo>
                    <a:lnTo>
                      <a:pt x="122" y="73"/>
                    </a:lnTo>
                    <a:lnTo>
                      <a:pt x="122" y="73"/>
                    </a:lnTo>
                    <a:lnTo>
                      <a:pt x="122" y="73"/>
                    </a:lnTo>
                    <a:lnTo>
                      <a:pt x="120" y="75"/>
                    </a:lnTo>
                    <a:lnTo>
                      <a:pt x="117" y="73"/>
                    </a:lnTo>
                    <a:lnTo>
                      <a:pt x="120" y="75"/>
                    </a:lnTo>
                    <a:lnTo>
                      <a:pt x="117" y="80"/>
                    </a:lnTo>
                    <a:lnTo>
                      <a:pt x="113" y="78"/>
                    </a:lnTo>
                    <a:lnTo>
                      <a:pt x="117" y="78"/>
                    </a:lnTo>
                    <a:lnTo>
                      <a:pt x="117" y="83"/>
                    </a:lnTo>
                    <a:lnTo>
                      <a:pt x="117" y="85"/>
                    </a:lnTo>
                    <a:lnTo>
                      <a:pt x="117" y="85"/>
                    </a:lnTo>
                    <a:lnTo>
                      <a:pt x="115" y="90"/>
                    </a:lnTo>
                    <a:lnTo>
                      <a:pt x="110" y="87"/>
                    </a:lnTo>
                    <a:lnTo>
                      <a:pt x="115" y="87"/>
                    </a:lnTo>
                    <a:lnTo>
                      <a:pt x="115" y="92"/>
                    </a:lnTo>
                    <a:lnTo>
                      <a:pt x="115" y="94"/>
                    </a:lnTo>
                    <a:lnTo>
                      <a:pt x="115" y="94"/>
                    </a:lnTo>
                    <a:lnTo>
                      <a:pt x="113" y="99"/>
                    </a:lnTo>
                    <a:lnTo>
                      <a:pt x="108" y="97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101"/>
                    </a:lnTo>
                    <a:lnTo>
                      <a:pt x="113" y="101"/>
                    </a:lnTo>
                    <a:lnTo>
                      <a:pt x="110" y="106"/>
                    </a:lnTo>
                    <a:lnTo>
                      <a:pt x="105" y="104"/>
                    </a:lnTo>
                    <a:lnTo>
                      <a:pt x="110" y="104"/>
                    </a:lnTo>
                    <a:lnTo>
                      <a:pt x="110" y="118"/>
                    </a:lnTo>
                    <a:lnTo>
                      <a:pt x="105" y="118"/>
                    </a:lnTo>
                    <a:lnTo>
                      <a:pt x="110" y="118"/>
                    </a:lnTo>
                    <a:lnTo>
                      <a:pt x="113" y="123"/>
                    </a:lnTo>
                    <a:lnTo>
                      <a:pt x="113" y="123"/>
                    </a:lnTo>
                    <a:lnTo>
                      <a:pt x="113" y="123"/>
                    </a:lnTo>
                    <a:lnTo>
                      <a:pt x="113" y="125"/>
                    </a:lnTo>
                    <a:lnTo>
                      <a:pt x="113" y="127"/>
                    </a:lnTo>
                    <a:lnTo>
                      <a:pt x="113" y="127"/>
                    </a:lnTo>
                    <a:lnTo>
                      <a:pt x="110" y="132"/>
                    </a:lnTo>
                    <a:lnTo>
                      <a:pt x="105" y="130"/>
                    </a:lnTo>
                    <a:lnTo>
                      <a:pt x="110" y="130"/>
                    </a:lnTo>
                    <a:lnTo>
                      <a:pt x="110" y="134"/>
                    </a:lnTo>
                    <a:lnTo>
                      <a:pt x="110" y="137"/>
                    </a:lnTo>
                    <a:lnTo>
                      <a:pt x="110" y="137"/>
                    </a:lnTo>
                    <a:lnTo>
                      <a:pt x="103" y="151"/>
                    </a:lnTo>
                    <a:lnTo>
                      <a:pt x="103" y="151"/>
                    </a:lnTo>
                    <a:lnTo>
                      <a:pt x="101" y="151"/>
                    </a:lnTo>
                    <a:lnTo>
                      <a:pt x="96" y="151"/>
                    </a:lnTo>
                    <a:lnTo>
                      <a:pt x="96" y="146"/>
                    </a:lnTo>
                    <a:lnTo>
                      <a:pt x="98" y="151"/>
                    </a:lnTo>
                    <a:lnTo>
                      <a:pt x="89" y="156"/>
                    </a:lnTo>
                    <a:lnTo>
                      <a:pt x="89" y="156"/>
                    </a:lnTo>
                    <a:lnTo>
                      <a:pt x="87" y="156"/>
                    </a:lnTo>
                    <a:lnTo>
                      <a:pt x="82" y="156"/>
                    </a:lnTo>
                    <a:lnTo>
                      <a:pt x="82" y="151"/>
                    </a:lnTo>
                    <a:lnTo>
                      <a:pt x="84" y="156"/>
                    </a:lnTo>
                    <a:lnTo>
                      <a:pt x="80" y="158"/>
                    </a:lnTo>
                    <a:lnTo>
                      <a:pt x="80" y="158"/>
                    </a:lnTo>
                    <a:lnTo>
                      <a:pt x="77" y="158"/>
                    </a:lnTo>
                    <a:lnTo>
                      <a:pt x="73" y="158"/>
                    </a:lnTo>
                    <a:lnTo>
                      <a:pt x="73" y="153"/>
                    </a:lnTo>
                    <a:lnTo>
                      <a:pt x="75" y="158"/>
                    </a:lnTo>
                    <a:lnTo>
                      <a:pt x="70" y="160"/>
                    </a:lnTo>
                    <a:lnTo>
                      <a:pt x="68" y="156"/>
                    </a:lnTo>
                    <a:lnTo>
                      <a:pt x="70" y="160"/>
                    </a:lnTo>
                    <a:lnTo>
                      <a:pt x="68" y="163"/>
                    </a:lnTo>
                    <a:lnTo>
                      <a:pt x="68" y="163"/>
                    </a:lnTo>
                    <a:lnTo>
                      <a:pt x="65" y="163"/>
                    </a:lnTo>
                    <a:lnTo>
                      <a:pt x="47" y="163"/>
                    </a:lnTo>
                    <a:lnTo>
                      <a:pt x="47" y="163"/>
                    </a:lnTo>
                    <a:lnTo>
                      <a:pt x="47" y="163"/>
                    </a:lnTo>
                    <a:lnTo>
                      <a:pt x="42" y="160"/>
                    </a:lnTo>
                    <a:lnTo>
                      <a:pt x="44" y="156"/>
                    </a:lnTo>
                    <a:lnTo>
                      <a:pt x="42" y="160"/>
                    </a:lnTo>
                    <a:lnTo>
                      <a:pt x="37" y="160"/>
                    </a:lnTo>
                    <a:lnTo>
                      <a:pt x="37" y="156"/>
                    </a:lnTo>
                    <a:lnTo>
                      <a:pt x="40" y="160"/>
                    </a:lnTo>
                    <a:lnTo>
                      <a:pt x="37" y="163"/>
                    </a:lnTo>
                    <a:lnTo>
                      <a:pt x="37" y="163"/>
                    </a:lnTo>
                    <a:lnTo>
                      <a:pt x="37" y="163"/>
                    </a:lnTo>
                    <a:lnTo>
                      <a:pt x="32" y="165"/>
                    </a:lnTo>
                    <a:lnTo>
                      <a:pt x="32" y="165"/>
                    </a:lnTo>
                    <a:lnTo>
                      <a:pt x="30" y="165"/>
                    </a:lnTo>
                    <a:lnTo>
                      <a:pt x="25" y="165"/>
                    </a:lnTo>
                    <a:lnTo>
                      <a:pt x="25" y="160"/>
                    </a:lnTo>
                    <a:lnTo>
                      <a:pt x="28" y="165"/>
                    </a:lnTo>
                    <a:lnTo>
                      <a:pt x="23" y="167"/>
                    </a:lnTo>
                    <a:lnTo>
                      <a:pt x="23" y="167"/>
                    </a:lnTo>
                    <a:lnTo>
                      <a:pt x="21" y="167"/>
                    </a:lnTo>
                    <a:lnTo>
                      <a:pt x="16" y="167"/>
                    </a:lnTo>
                    <a:lnTo>
                      <a:pt x="16" y="163"/>
                    </a:lnTo>
                    <a:lnTo>
                      <a:pt x="18" y="167"/>
                    </a:lnTo>
                    <a:lnTo>
                      <a:pt x="14" y="170"/>
                    </a:lnTo>
                    <a:lnTo>
                      <a:pt x="14" y="170"/>
                    </a:lnTo>
                    <a:lnTo>
                      <a:pt x="11" y="170"/>
                    </a:lnTo>
                    <a:lnTo>
                      <a:pt x="9" y="170"/>
                    </a:lnTo>
                    <a:lnTo>
                      <a:pt x="9" y="170"/>
                    </a:lnTo>
                    <a:lnTo>
                      <a:pt x="9" y="170"/>
                    </a:lnTo>
                    <a:lnTo>
                      <a:pt x="0" y="160"/>
                    </a:lnTo>
                    <a:lnTo>
                      <a:pt x="2" y="158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65" name="Freeform 25"/>
              <p:cNvSpPr>
                <a:spLocks/>
              </p:cNvSpPr>
              <p:nvPr/>
            </p:nvSpPr>
            <p:spPr bwMode="auto">
              <a:xfrm>
                <a:off x="1354" y="1476"/>
                <a:ext cx="128" cy="410"/>
              </a:xfrm>
              <a:custGeom>
                <a:avLst/>
                <a:gdLst>
                  <a:gd name="T0" fmla="*/ 118 w 128"/>
                  <a:gd name="T1" fmla="*/ 379 h 410"/>
                  <a:gd name="T2" fmla="*/ 120 w 128"/>
                  <a:gd name="T3" fmla="*/ 351 h 410"/>
                  <a:gd name="T4" fmla="*/ 128 w 128"/>
                  <a:gd name="T5" fmla="*/ 346 h 410"/>
                  <a:gd name="T6" fmla="*/ 123 w 128"/>
                  <a:gd name="T7" fmla="*/ 342 h 410"/>
                  <a:gd name="T8" fmla="*/ 120 w 128"/>
                  <a:gd name="T9" fmla="*/ 321 h 410"/>
                  <a:gd name="T10" fmla="*/ 118 w 128"/>
                  <a:gd name="T11" fmla="*/ 318 h 410"/>
                  <a:gd name="T12" fmla="*/ 118 w 128"/>
                  <a:gd name="T13" fmla="*/ 316 h 410"/>
                  <a:gd name="T14" fmla="*/ 116 w 128"/>
                  <a:gd name="T15" fmla="*/ 295 h 410"/>
                  <a:gd name="T16" fmla="*/ 118 w 128"/>
                  <a:gd name="T17" fmla="*/ 290 h 410"/>
                  <a:gd name="T18" fmla="*/ 111 w 128"/>
                  <a:gd name="T19" fmla="*/ 290 h 410"/>
                  <a:gd name="T20" fmla="*/ 106 w 128"/>
                  <a:gd name="T21" fmla="*/ 281 h 410"/>
                  <a:gd name="T22" fmla="*/ 104 w 128"/>
                  <a:gd name="T23" fmla="*/ 269 h 410"/>
                  <a:gd name="T24" fmla="*/ 87 w 128"/>
                  <a:gd name="T25" fmla="*/ 259 h 410"/>
                  <a:gd name="T26" fmla="*/ 85 w 128"/>
                  <a:gd name="T27" fmla="*/ 248 h 410"/>
                  <a:gd name="T28" fmla="*/ 83 w 128"/>
                  <a:gd name="T29" fmla="*/ 245 h 410"/>
                  <a:gd name="T30" fmla="*/ 83 w 128"/>
                  <a:gd name="T31" fmla="*/ 243 h 410"/>
                  <a:gd name="T32" fmla="*/ 78 w 128"/>
                  <a:gd name="T33" fmla="*/ 226 h 410"/>
                  <a:gd name="T34" fmla="*/ 73 w 128"/>
                  <a:gd name="T35" fmla="*/ 219 h 410"/>
                  <a:gd name="T36" fmla="*/ 73 w 128"/>
                  <a:gd name="T37" fmla="*/ 212 h 410"/>
                  <a:gd name="T38" fmla="*/ 62 w 128"/>
                  <a:gd name="T39" fmla="*/ 186 h 410"/>
                  <a:gd name="T40" fmla="*/ 57 w 128"/>
                  <a:gd name="T41" fmla="*/ 182 h 410"/>
                  <a:gd name="T42" fmla="*/ 57 w 128"/>
                  <a:gd name="T43" fmla="*/ 177 h 410"/>
                  <a:gd name="T44" fmla="*/ 52 w 128"/>
                  <a:gd name="T45" fmla="*/ 156 h 410"/>
                  <a:gd name="T46" fmla="*/ 47 w 128"/>
                  <a:gd name="T47" fmla="*/ 151 h 410"/>
                  <a:gd name="T48" fmla="*/ 40 w 128"/>
                  <a:gd name="T49" fmla="*/ 135 h 410"/>
                  <a:gd name="T50" fmla="*/ 45 w 128"/>
                  <a:gd name="T51" fmla="*/ 78 h 410"/>
                  <a:gd name="T52" fmla="*/ 50 w 128"/>
                  <a:gd name="T53" fmla="*/ 76 h 410"/>
                  <a:gd name="T54" fmla="*/ 36 w 128"/>
                  <a:gd name="T55" fmla="*/ 54 h 410"/>
                  <a:gd name="T56" fmla="*/ 17 w 128"/>
                  <a:gd name="T57" fmla="*/ 29 h 410"/>
                  <a:gd name="T58" fmla="*/ 7 w 128"/>
                  <a:gd name="T59" fmla="*/ 17 h 410"/>
                  <a:gd name="T60" fmla="*/ 5 w 128"/>
                  <a:gd name="T61" fmla="*/ 0 h 410"/>
                  <a:gd name="T62" fmla="*/ 14 w 128"/>
                  <a:gd name="T63" fmla="*/ 19 h 410"/>
                  <a:gd name="T64" fmla="*/ 31 w 128"/>
                  <a:gd name="T65" fmla="*/ 45 h 410"/>
                  <a:gd name="T66" fmla="*/ 38 w 128"/>
                  <a:gd name="T67" fmla="*/ 52 h 410"/>
                  <a:gd name="T68" fmla="*/ 50 w 128"/>
                  <a:gd name="T69" fmla="*/ 76 h 410"/>
                  <a:gd name="T70" fmla="*/ 45 w 128"/>
                  <a:gd name="T71" fmla="*/ 90 h 410"/>
                  <a:gd name="T72" fmla="*/ 40 w 128"/>
                  <a:gd name="T73" fmla="*/ 135 h 410"/>
                  <a:gd name="T74" fmla="*/ 55 w 128"/>
                  <a:gd name="T75" fmla="*/ 153 h 410"/>
                  <a:gd name="T76" fmla="*/ 57 w 128"/>
                  <a:gd name="T77" fmla="*/ 165 h 410"/>
                  <a:gd name="T78" fmla="*/ 62 w 128"/>
                  <a:gd name="T79" fmla="*/ 175 h 410"/>
                  <a:gd name="T80" fmla="*/ 62 w 128"/>
                  <a:gd name="T81" fmla="*/ 179 h 410"/>
                  <a:gd name="T82" fmla="*/ 66 w 128"/>
                  <a:gd name="T83" fmla="*/ 186 h 410"/>
                  <a:gd name="T84" fmla="*/ 78 w 128"/>
                  <a:gd name="T85" fmla="*/ 210 h 410"/>
                  <a:gd name="T86" fmla="*/ 78 w 128"/>
                  <a:gd name="T87" fmla="*/ 217 h 410"/>
                  <a:gd name="T88" fmla="*/ 83 w 128"/>
                  <a:gd name="T89" fmla="*/ 231 h 410"/>
                  <a:gd name="T90" fmla="*/ 87 w 128"/>
                  <a:gd name="T91" fmla="*/ 241 h 410"/>
                  <a:gd name="T92" fmla="*/ 87 w 128"/>
                  <a:gd name="T93" fmla="*/ 243 h 410"/>
                  <a:gd name="T94" fmla="*/ 90 w 128"/>
                  <a:gd name="T95" fmla="*/ 252 h 410"/>
                  <a:gd name="T96" fmla="*/ 87 w 128"/>
                  <a:gd name="T97" fmla="*/ 259 h 410"/>
                  <a:gd name="T98" fmla="*/ 104 w 128"/>
                  <a:gd name="T99" fmla="*/ 269 h 410"/>
                  <a:gd name="T100" fmla="*/ 113 w 128"/>
                  <a:gd name="T101" fmla="*/ 283 h 410"/>
                  <a:gd name="T102" fmla="*/ 111 w 128"/>
                  <a:gd name="T103" fmla="*/ 290 h 410"/>
                  <a:gd name="T104" fmla="*/ 118 w 128"/>
                  <a:gd name="T105" fmla="*/ 290 h 410"/>
                  <a:gd name="T106" fmla="*/ 120 w 128"/>
                  <a:gd name="T107" fmla="*/ 309 h 410"/>
                  <a:gd name="T108" fmla="*/ 123 w 128"/>
                  <a:gd name="T109" fmla="*/ 314 h 410"/>
                  <a:gd name="T110" fmla="*/ 123 w 128"/>
                  <a:gd name="T111" fmla="*/ 316 h 410"/>
                  <a:gd name="T112" fmla="*/ 125 w 128"/>
                  <a:gd name="T113" fmla="*/ 335 h 410"/>
                  <a:gd name="T114" fmla="*/ 128 w 128"/>
                  <a:gd name="T115" fmla="*/ 339 h 410"/>
                  <a:gd name="T116" fmla="*/ 128 w 128"/>
                  <a:gd name="T117" fmla="*/ 349 h 410"/>
                  <a:gd name="T118" fmla="*/ 125 w 128"/>
                  <a:gd name="T119" fmla="*/ 375 h 410"/>
                  <a:gd name="T120" fmla="*/ 118 w 128"/>
                  <a:gd name="T121" fmla="*/ 379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8" h="410">
                    <a:moveTo>
                      <a:pt x="118" y="410"/>
                    </a:moveTo>
                    <a:lnTo>
                      <a:pt x="118" y="379"/>
                    </a:lnTo>
                    <a:lnTo>
                      <a:pt x="118" y="379"/>
                    </a:lnTo>
                    <a:lnTo>
                      <a:pt x="118" y="379"/>
                    </a:lnTo>
                    <a:lnTo>
                      <a:pt x="120" y="375"/>
                    </a:lnTo>
                    <a:lnTo>
                      <a:pt x="125" y="375"/>
                    </a:lnTo>
                    <a:lnTo>
                      <a:pt x="120" y="375"/>
                    </a:lnTo>
                    <a:lnTo>
                      <a:pt x="120" y="351"/>
                    </a:lnTo>
                    <a:lnTo>
                      <a:pt x="120" y="351"/>
                    </a:lnTo>
                    <a:lnTo>
                      <a:pt x="120" y="351"/>
                    </a:lnTo>
                    <a:lnTo>
                      <a:pt x="123" y="346"/>
                    </a:lnTo>
                    <a:lnTo>
                      <a:pt x="128" y="346"/>
                    </a:lnTo>
                    <a:lnTo>
                      <a:pt x="123" y="346"/>
                    </a:lnTo>
                    <a:lnTo>
                      <a:pt x="123" y="339"/>
                    </a:lnTo>
                    <a:lnTo>
                      <a:pt x="128" y="339"/>
                    </a:lnTo>
                    <a:lnTo>
                      <a:pt x="123" y="342"/>
                    </a:lnTo>
                    <a:lnTo>
                      <a:pt x="120" y="337"/>
                    </a:lnTo>
                    <a:lnTo>
                      <a:pt x="120" y="337"/>
                    </a:lnTo>
                    <a:lnTo>
                      <a:pt x="120" y="335"/>
                    </a:lnTo>
                    <a:lnTo>
                      <a:pt x="120" y="321"/>
                    </a:lnTo>
                    <a:lnTo>
                      <a:pt x="125" y="321"/>
                    </a:lnTo>
                    <a:lnTo>
                      <a:pt x="120" y="323"/>
                    </a:lnTo>
                    <a:lnTo>
                      <a:pt x="118" y="318"/>
                    </a:lnTo>
                    <a:lnTo>
                      <a:pt x="118" y="318"/>
                    </a:lnTo>
                    <a:lnTo>
                      <a:pt x="118" y="316"/>
                    </a:lnTo>
                    <a:lnTo>
                      <a:pt x="118" y="314"/>
                    </a:lnTo>
                    <a:lnTo>
                      <a:pt x="123" y="314"/>
                    </a:lnTo>
                    <a:lnTo>
                      <a:pt x="118" y="316"/>
                    </a:lnTo>
                    <a:lnTo>
                      <a:pt x="116" y="311"/>
                    </a:lnTo>
                    <a:lnTo>
                      <a:pt x="116" y="311"/>
                    </a:lnTo>
                    <a:lnTo>
                      <a:pt x="116" y="309"/>
                    </a:lnTo>
                    <a:lnTo>
                      <a:pt x="116" y="295"/>
                    </a:lnTo>
                    <a:lnTo>
                      <a:pt x="120" y="295"/>
                    </a:lnTo>
                    <a:lnTo>
                      <a:pt x="116" y="297"/>
                    </a:lnTo>
                    <a:lnTo>
                      <a:pt x="113" y="292"/>
                    </a:lnTo>
                    <a:lnTo>
                      <a:pt x="118" y="290"/>
                    </a:lnTo>
                    <a:lnTo>
                      <a:pt x="116" y="292"/>
                    </a:lnTo>
                    <a:lnTo>
                      <a:pt x="113" y="290"/>
                    </a:lnTo>
                    <a:lnTo>
                      <a:pt x="109" y="285"/>
                    </a:lnTo>
                    <a:lnTo>
                      <a:pt x="111" y="290"/>
                    </a:lnTo>
                    <a:lnTo>
                      <a:pt x="109" y="285"/>
                    </a:lnTo>
                    <a:lnTo>
                      <a:pt x="113" y="283"/>
                    </a:lnTo>
                    <a:lnTo>
                      <a:pt x="111" y="285"/>
                    </a:lnTo>
                    <a:lnTo>
                      <a:pt x="106" y="281"/>
                    </a:lnTo>
                    <a:lnTo>
                      <a:pt x="102" y="276"/>
                    </a:lnTo>
                    <a:lnTo>
                      <a:pt x="104" y="281"/>
                    </a:lnTo>
                    <a:lnTo>
                      <a:pt x="99" y="271"/>
                    </a:lnTo>
                    <a:lnTo>
                      <a:pt x="104" y="269"/>
                    </a:lnTo>
                    <a:lnTo>
                      <a:pt x="102" y="271"/>
                    </a:lnTo>
                    <a:lnTo>
                      <a:pt x="90" y="259"/>
                    </a:lnTo>
                    <a:lnTo>
                      <a:pt x="85" y="255"/>
                    </a:lnTo>
                    <a:lnTo>
                      <a:pt x="87" y="259"/>
                    </a:lnTo>
                    <a:lnTo>
                      <a:pt x="85" y="255"/>
                    </a:lnTo>
                    <a:lnTo>
                      <a:pt x="85" y="255"/>
                    </a:lnTo>
                    <a:lnTo>
                      <a:pt x="85" y="252"/>
                    </a:lnTo>
                    <a:lnTo>
                      <a:pt x="85" y="248"/>
                    </a:lnTo>
                    <a:lnTo>
                      <a:pt x="90" y="248"/>
                    </a:lnTo>
                    <a:lnTo>
                      <a:pt x="85" y="250"/>
                    </a:lnTo>
                    <a:lnTo>
                      <a:pt x="83" y="245"/>
                    </a:lnTo>
                    <a:lnTo>
                      <a:pt x="83" y="245"/>
                    </a:lnTo>
                    <a:lnTo>
                      <a:pt x="83" y="243"/>
                    </a:lnTo>
                    <a:lnTo>
                      <a:pt x="83" y="241"/>
                    </a:lnTo>
                    <a:lnTo>
                      <a:pt x="87" y="241"/>
                    </a:lnTo>
                    <a:lnTo>
                      <a:pt x="83" y="243"/>
                    </a:lnTo>
                    <a:lnTo>
                      <a:pt x="78" y="233"/>
                    </a:lnTo>
                    <a:lnTo>
                      <a:pt x="78" y="233"/>
                    </a:lnTo>
                    <a:lnTo>
                      <a:pt x="78" y="231"/>
                    </a:lnTo>
                    <a:lnTo>
                      <a:pt x="78" y="226"/>
                    </a:lnTo>
                    <a:lnTo>
                      <a:pt x="83" y="226"/>
                    </a:lnTo>
                    <a:lnTo>
                      <a:pt x="78" y="229"/>
                    </a:lnTo>
                    <a:lnTo>
                      <a:pt x="73" y="219"/>
                    </a:lnTo>
                    <a:lnTo>
                      <a:pt x="73" y="219"/>
                    </a:lnTo>
                    <a:lnTo>
                      <a:pt x="73" y="217"/>
                    </a:lnTo>
                    <a:lnTo>
                      <a:pt x="73" y="210"/>
                    </a:lnTo>
                    <a:lnTo>
                      <a:pt x="78" y="210"/>
                    </a:lnTo>
                    <a:lnTo>
                      <a:pt x="73" y="212"/>
                    </a:lnTo>
                    <a:lnTo>
                      <a:pt x="62" y="189"/>
                    </a:lnTo>
                    <a:lnTo>
                      <a:pt x="66" y="186"/>
                    </a:lnTo>
                    <a:lnTo>
                      <a:pt x="64" y="189"/>
                    </a:lnTo>
                    <a:lnTo>
                      <a:pt x="62" y="186"/>
                    </a:lnTo>
                    <a:lnTo>
                      <a:pt x="57" y="182"/>
                    </a:lnTo>
                    <a:lnTo>
                      <a:pt x="59" y="186"/>
                    </a:lnTo>
                    <a:lnTo>
                      <a:pt x="57" y="182"/>
                    </a:lnTo>
                    <a:lnTo>
                      <a:pt x="57" y="182"/>
                    </a:lnTo>
                    <a:lnTo>
                      <a:pt x="57" y="179"/>
                    </a:lnTo>
                    <a:lnTo>
                      <a:pt x="57" y="175"/>
                    </a:lnTo>
                    <a:lnTo>
                      <a:pt x="62" y="175"/>
                    </a:lnTo>
                    <a:lnTo>
                      <a:pt x="57" y="177"/>
                    </a:lnTo>
                    <a:lnTo>
                      <a:pt x="52" y="168"/>
                    </a:lnTo>
                    <a:lnTo>
                      <a:pt x="52" y="168"/>
                    </a:lnTo>
                    <a:lnTo>
                      <a:pt x="52" y="165"/>
                    </a:lnTo>
                    <a:lnTo>
                      <a:pt x="52" y="156"/>
                    </a:lnTo>
                    <a:lnTo>
                      <a:pt x="57" y="156"/>
                    </a:lnTo>
                    <a:lnTo>
                      <a:pt x="55" y="158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50" y="156"/>
                    </a:lnTo>
                    <a:lnTo>
                      <a:pt x="40" y="137"/>
                    </a:lnTo>
                    <a:lnTo>
                      <a:pt x="40" y="137"/>
                    </a:lnTo>
                    <a:lnTo>
                      <a:pt x="40" y="135"/>
                    </a:lnTo>
                    <a:lnTo>
                      <a:pt x="40" y="87"/>
                    </a:lnTo>
                    <a:lnTo>
                      <a:pt x="40" y="87"/>
                    </a:lnTo>
                    <a:lnTo>
                      <a:pt x="40" y="87"/>
                    </a:lnTo>
                    <a:lnTo>
                      <a:pt x="45" y="78"/>
                    </a:lnTo>
                    <a:lnTo>
                      <a:pt x="50" y="78"/>
                    </a:lnTo>
                    <a:lnTo>
                      <a:pt x="45" y="78"/>
                    </a:lnTo>
                    <a:lnTo>
                      <a:pt x="45" y="76"/>
                    </a:lnTo>
                    <a:lnTo>
                      <a:pt x="50" y="76"/>
                    </a:lnTo>
                    <a:lnTo>
                      <a:pt x="45" y="78"/>
                    </a:lnTo>
                    <a:lnTo>
                      <a:pt x="33" y="54"/>
                    </a:lnTo>
                    <a:lnTo>
                      <a:pt x="38" y="52"/>
                    </a:lnTo>
                    <a:lnTo>
                      <a:pt x="36" y="54"/>
                    </a:lnTo>
                    <a:lnTo>
                      <a:pt x="29" y="47"/>
                    </a:lnTo>
                    <a:lnTo>
                      <a:pt x="24" y="43"/>
                    </a:lnTo>
                    <a:lnTo>
                      <a:pt x="26" y="47"/>
                    </a:lnTo>
                    <a:lnTo>
                      <a:pt x="17" y="29"/>
                    </a:lnTo>
                    <a:lnTo>
                      <a:pt x="22" y="26"/>
                    </a:lnTo>
                    <a:lnTo>
                      <a:pt x="19" y="29"/>
                    </a:lnTo>
                    <a:lnTo>
                      <a:pt x="12" y="21"/>
                    </a:lnTo>
                    <a:lnTo>
                      <a:pt x="7" y="17"/>
                    </a:lnTo>
                    <a:lnTo>
                      <a:pt x="10" y="21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14" y="19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1" y="45"/>
                    </a:lnTo>
                    <a:lnTo>
                      <a:pt x="26" y="47"/>
                    </a:lnTo>
                    <a:lnTo>
                      <a:pt x="31" y="45"/>
                    </a:lnTo>
                    <a:lnTo>
                      <a:pt x="38" y="52"/>
                    </a:lnTo>
                    <a:lnTo>
                      <a:pt x="38" y="52"/>
                    </a:lnTo>
                    <a:lnTo>
                      <a:pt x="38" y="52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50" y="78"/>
                    </a:lnTo>
                    <a:lnTo>
                      <a:pt x="50" y="80"/>
                    </a:lnTo>
                    <a:lnTo>
                      <a:pt x="50" y="80"/>
                    </a:lnTo>
                    <a:lnTo>
                      <a:pt x="45" y="90"/>
                    </a:lnTo>
                    <a:lnTo>
                      <a:pt x="40" y="87"/>
                    </a:lnTo>
                    <a:lnTo>
                      <a:pt x="45" y="87"/>
                    </a:lnTo>
                    <a:lnTo>
                      <a:pt x="45" y="135"/>
                    </a:lnTo>
                    <a:lnTo>
                      <a:pt x="40" y="135"/>
                    </a:lnTo>
                    <a:lnTo>
                      <a:pt x="45" y="135"/>
                    </a:lnTo>
                    <a:lnTo>
                      <a:pt x="55" y="153"/>
                    </a:lnTo>
                    <a:lnTo>
                      <a:pt x="50" y="156"/>
                    </a:lnTo>
                    <a:lnTo>
                      <a:pt x="55" y="153"/>
                    </a:lnTo>
                    <a:lnTo>
                      <a:pt x="57" y="156"/>
                    </a:lnTo>
                    <a:lnTo>
                      <a:pt x="57" y="156"/>
                    </a:lnTo>
                    <a:lnTo>
                      <a:pt x="57" y="156"/>
                    </a:lnTo>
                    <a:lnTo>
                      <a:pt x="57" y="165"/>
                    </a:lnTo>
                    <a:lnTo>
                      <a:pt x="52" y="165"/>
                    </a:lnTo>
                    <a:lnTo>
                      <a:pt x="57" y="165"/>
                    </a:lnTo>
                    <a:lnTo>
                      <a:pt x="62" y="175"/>
                    </a:lnTo>
                    <a:lnTo>
                      <a:pt x="62" y="175"/>
                    </a:lnTo>
                    <a:lnTo>
                      <a:pt x="62" y="175"/>
                    </a:lnTo>
                    <a:lnTo>
                      <a:pt x="62" y="179"/>
                    </a:lnTo>
                    <a:lnTo>
                      <a:pt x="57" y="179"/>
                    </a:lnTo>
                    <a:lnTo>
                      <a:pt x="62" y="179"/>
                    </a:lnTo>
                    <a:lnTo>
                      <a:pt x="64" y="184"/>
                    </a:lnTo>
                    <a:lnTo>
                      <a:pt x="59" y="186"/>
                    </a:lnTo>
                    <a:lnTo>
                      <a:pt x="64" y="184"/>
                    </a:lnTo>
                    <a:lnTo>
                      <a:pt x="66" y="186"/>
                    </a:lnTo>
                    <a:lnTo>
                      <a:pt x="66" y="186"/>
                    </a:lnTo>
                    <a:lnTo>
                      <a:pt x="66" y="186"/>
                    </a:lnTo>
                    <a:lnTo>
                      <a:pt x="78" y="210"/>
                    </a:lnTo>
                    <a:lnTo>
                      <a:pt x="78" y="210"/>
                    </a:lnTo>
                    <a:lnTo>
                      <a:pt x="78" y="210"/>
                    </a:lnTo>
                    <a:lnTo>
                      <a:pt x="78" y="217"/>
                    </a:lnTo>
                    <a:lnTo>
                      <a:pt x="73" y="217"/>
                    </a:lnTo>
                    <a:lnTo>
                      <a:pt x="78" y="217"/>
                    </a:lnTo>
                    <a:lnTo>
                      <a:pt x="83" y="226"/>
                    </a:lnTo>
                    <a:lnTo>
                      <a:pt x="83" y="226"/>
                    </a:lnTo>
                    <a:lnTo>
                      <a:pt x="83" y="226"/>
                    </a:lnTo>
                    <a:lnTo>
                      <a:pt x="83" y="231"/>
                    </a:lnTo>
                    <a:lnTo>
                      <a:pt x="78" y="231"/>
                    </a:lnTo>
                    <a:lnTo>
                      <a:pt x="83" y="231"/>
                    </a:lnTo>
                    <a:lnTo>
                      <a:pt x="87" y="241"/>
                    </a:lnTo>
                    <a:lnTo>
                      <a:pt x="87" y="241"/>
                    </a:lnTo>
                    <a:lnTo>
                      <a:pt x="87" y="241"/>
                    </a:lnTo>
                    <a:lnTo>
                      <a:pt x="87" y="243"/>
                    </a:lnTo>
                    <a:lnTo>
                      <a:pt x="83" y="243"/>
                    </a:lnTo>
                    <a:lnTo>
                      <a:pt x="87" y="243"/>
                    </a:lnTo>
                    <a:lnTo>
                      <a:pt x="90" y="248"/>
                    </a:lnTo>
                    <a:lnTo>
                      <a:pt x="90" y="248"/>
                    </a:lnTo>
                    <a:lnTo>
                      <a:pt x="90" y="248"/>
                    </a:lnTo>
                    <a:lnTo>
                      <a:pt x="90" y="252"/>
                    </a:lnTo>
                    <a:lnTo>
                      <a:pt x="85" y="252"/>
                    </a:lnTo>
                    <a:lnTo>
                      <a:pt x="90" y="252"/>
                    </a:lnTo>
                    <a:lnTo>
                      <a:pt x="92" y="257"/>
                    </a:lnTo>
                    <a:lnTo>
                      <a:pt x="87" y="259"/>
                    </a:lnTo>
                    <a:lnTo>
                      <a:pt x="92" y="257"/>
                    </a:lnTo>
                    <a:lnTo>
                      <a:pt x="104" y="269"/>
                    </a:lnTo>
                    <a:lnTo>
                      <a:pt x="104" y="269"/>
                    </a:lnTo>
                    <a:lnTo>
                      <a:pt x="104" y="269"/>
                    </a:lnTo>
                    <a:lnTo>
                      <a:pt x="109" y="278"/>
                    </a:lnTo>
                    <a:lnTo>
                      <a:pt x="104" y="281"/>
                    </a:lnTo>
                    <a:lnTo>
                      <a:pt x="109" y="278"/>
                    </a:lnTo>
                    <a:lnTo>
                      <a:pt x="113" y="283"/>
                    </a:lnTo>
                    <a:lnTo>
                      <a:pt x="113" y="283"/>
                    </a:lnTo>
                    <a:lnTo>
                      <a:pt x="113" y="283"/>
                    </a:lnTo>
                    <a:lnTo>
                      <a:pt x="116" y="288"/>
                    </a:lnTo>
                    <a:lnTo>
                      <a:pt x="111" y="290"/>
                    </a:lnTo>
                    <a:lnTo>
                      <a:pt x="116" y="288"/>
                    </a:lnTo>
                    <a:lnTo>
                      <a:pt x="118" y="290"/>
                    </a:lnTo>
                    <a:lnTo>
                      <a:pt x="118" y="290"/>
                    </a:lnTo>
                    <a:lnTo>
                      <a:pt x="118" y="290"/>
                    </a:lnTo>
                    <a:lnTo>
                      <a:pt x="120" y="295"/>
                    </a:lnTo>
                    <a:lnTo>
                      <a:pt x="120" y="295"/>
                    </a:lnTo>
                    <a:lnTo>
                      <a:pt x="120" y="295"/>
                    </a:lnTo>
                    <a:lnTo>
                      <a:pt x="120" y="309"/>
                    </a:lnTo>
                    <a:lnTo>
                      <a:pt x="116" y="309"/>
                    </a:lnTo>
                    <a:lnTo>
                      <a:pt x="120" y="309"/>
                    </a:lnTo>
                    <a:lnTo>
                      <a:pt x="123" y="314"/>
                    </a:lnTo>
                    <a:lnTo>
                      <a:pt x="123" y="314"/>
                    </a:lnTo>
                    <a:lnTo>
                      <a:pt x="123" y="314"/>
                    </a:lnTo>
                    <a:lnTo>
                      <a:pt x="123" y="316"/>
                    </a:lnTo>
                    <a:lnTo>
                      <a:pt x="118" y="316"/>
                    </a:lnTo>
                    <a:lnTo>
                      <a:pt x="123" y="316"/>
                    </a:lnTo>
                    <a:lnTo>
                      <a:pt x="125" y="321"/>
                    </a:lnTo>
                    <a:lnTo>
                      <a:pt x="125" y="321"/>
                    </a:lnTo>
                    <a:lnTo>
                      <a:pt x="125" y="321"/>
                    </a:lnTo>
                    <a:lnTo>
                      <a:pt x="125" y="335"/>
                    </a:lnTo>
                    <a:lnTo>
                      <a:pt x="120" y="335"/>
                    </a:lnTo>
                    <a:lnTo>
                      <a:pt x="125" y="335"/>
                    </a:lnTo>
                    <a:lnTo>
                      <a:pt x="128" y="339"/>
                    </a:lnTo>
                    <a:lnTo>
                      <a:pt x="128" y="339"/>
                    </a:lnTo>
                    <a:lnTo>
                      <a:pt x="128" y="339"/>
                    </a:lnTo>
                    <a:lnTo>
                      <a:pt x="128" y="346"/>
                    </a:lnTo>
                    <a:lnTo>
                      <a:pt x="128" y="349"/>
                    </a:lnTo>
                    <a:lnTo>
                      <a:pt x="128" y="349"/>
                    </a:lnTo>
                    <a:lnTo>
                      <a:pt x="125" y="354"/>
                    </a:lnTo>
                    <a:lnTo>
                      <a:pt x="120" y="351"/>
                    </a:lnTo>
                    <a:lnTo>
                      <a:pt x="125" y="351"/>
                    </a:lnTo>
                    <a:lnTo>
                      <a:pt x="125" y="375"/>
                    </a:lnTo>
                    <a:lnTo>
                      <a:pt x="125" y="377"/>
                    </a:lnTo>
                    <a:lnTo>
                      <a:pt x="125" y="377"/>
                    </a:lnTo>
                    <a:lnTo>
                      <a:pt x="123" y="382"/>
                    </a:lnTo>
                    <a:lnTo>
                      <a:pt x="118" y="379"/>
                    </a:lnTo>
                    <a:lnTo>
                      <a:pt x="123" y="379"/>
                    </a:lnTo>
                    <a:lnTo>
                      <a:pt x="123" y="410"/>
                    </a:lnTo>
                    <a:lnTo>
                      <a:pt x="118" y="41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66" name="Freeform 26"/>
              <p:cNvSpPr>
                <a:spLocks/>
              </p:cNvSpPr>
              <p:nvPr/>
            </p:nvSpPr>
            <p:spPr bwMode="auto">
              <a:xfrm>
                <a:off x="1241" y="1222"/>
                <a:ext cx="118" cy="257"/>
              </a:xfrm>
              <a:custGeom>
                <a:avLst/>
                <a:gdLst>
                  <a:gd name="T0" fmla="*/ 109 w 118"/>
                  <a:gd name="T1" fmla="*/ 252 h 257"/>
                  <a:gd name="T2" fmla="*/ 104 w 118"/>
                  <a:gd name="T3" fmla="*/ 245 h 257"/>
                  <a:gd name="T4" fmla="*/ 80 w 118"/>
                  <a:gd name="T5" fmla="*/ 191 h 257"/>
                  <a:gd name="T6" fmla="*/ 73 w 118"/>
                  <a:gd name="T7" fmla="*/ 188 h 257"/>
                  <a:gd name="T8" fmla="*/ 71 w 118"/>
                  <a:gd name="T9" fmla="*/ 181 h 257"/>
                  <a:gd name="T10" fmla="*/ 76 w 118"/>
                  <a:gd name="T11" fmla="*/ 170 h 257"/>
                  <a:gd name="T12" fmla="*/ 69 w 118"/>
                  <a:gd name="T13" fmla="*/ 162 h 257"/>
                  <a:gd name="T14" fmla="*/ 64 w 118"/>
                  <a:gd name="T15" fmla="*/ 153 h 257"/>
                  <a:gd name="T16" fmla="*/ 59 w 118"/>
                  <a:gd name="T17" fmla="*/ 146 h 257"/>
                  <a:gd name="T18" fmla="*/ 59 w 118"/>
                  <a:gd name="T19" fmla="*/ 137 h 257"/>
                  <a:gd name="T20" fmla="*/ 54 w 118"/>
                  <a:gd name="T21" fmla="*/ 122 h 257"/>
                  <a:gd name="T22" fmla="*/ 50 w 118"/>
                  <a:gd name="T23" fmla="*/ 115 h 257"/>
                  <a:gd name="T24" fmla="*/ 50 w 118"/>
                  <a:gd name="T25" fmla="*/ 111 h 257"/>
                  <a:gd name="T26" fmla="*/ 47 w 118"/>
                  <a:gd name="T27" fmla="*/ 99 h 257"/>
                  <a:gd name="T28" fmla="*/ 45 w 118"/>
                  <a:gd name="T29" fmla="*/ 97 h 257"/>
                  <a:gd name="T30" fmla="*/ 45 w 118"/>
                  <a:gd name="T31" fmla="*/ 87 h 257"/>
                  <a:gd name="T32" fmla="*/ 43 w 118"/>
                  <a:gd name="T33" fmla="*/ 68 h 257"/>
                  <a:gd name="T34" fmla="*/ 40 w 118"/>
                  <a:gd name="T35" fmla="*/ 66 h 257"/>
                  <a:gd name="T36" fmla="*/ 43 w 118"/>
                  <a:gd name="T37" fmla="*/ 56 h 257"/>
                  <a:gd name="T38" fmla="*/ 38 w 118"/>
                  <a:gd name="T39" fmla="*/ 42 h 257"/>
                  <a:gd name="T40" fmla="*/ 40 w 118"/>
                  <a:gd name="T41" fmla="*/ 38 h 257"/>
                  <a:gd name="T42" fmla="*/ 31 w 118"/>
                  <a:gd name="T43" fmla="*/ 33 h 257"/>
                  <a:gd name="T44" fmla="*/ 33 w 118"/>
                  <a:gd name="T45" fmla="*/ 16 h 257"/>
                  <a:gd name="T46" fmla="*/ 38 w 118"/>
                  <a:gd name="T47" fmla="*/ 12 h 257"/>
                  <a:gd name="T48" fmla="*/ 33 w 118"/>
                  <a:gd name="T49" fmla="*/ 9 h 257"/>
                  <a:gd name="T50" fmla="*/ 29 w 118"/>
                  <a:gd name="T51" fmla="*/ 12 h 257"/>
                  <a:gd name="T52" fmla="*/ 22 w 118"/>
                  <a:gd name="T53" fmla="*/ 14 h 257"/>
                  <a:gd name="T54" fmla="*/ 17 w 118"/>
                  <a:gd name="T55" fmla="*/ 12 h 257"/>
                  <a:gd name="T56" fmla="*/ 10 w 118"/>
                  <a:gd name="T57" fmla="*/ 7 h 257"/>
                  <a:gd name="T58" fmla="*/ 5 w 118"/>
                  <a:gd name="T59" fmla="*/ 0 h 257"/>
                  <a:gd name="T60" fmla="*/ 0 w 118"/>
                  <a:gd name="T61" fmla="*/ 5 h 257"/>
                  <a:gd name="T62" fmla="*/ 7 w 118"/>
                  <a:gd name="T63" fmla="*/ 0 h 257"/>
                  <a:gd name="T64" fmla="*/ 17 w 118"/>
                  <a:gd name="T65" fmla="*/ 9 h 257"/>
                  <a:gd name="T66" fmla="*/ 19 w 118"/>
                  <a:gd name="T67" fmla="*/ 7 h 257"/>
                  <a:gd name="T68" fmla="*/ 22 w 118"/>
                  <a:gd name="T69" fmla="*/ 9 h 257"/>
                  <a:gd name="T70" fmla="*/ 31 w 118"/>
                  <a:gd name="T71" fmla="*/ 5 h 257"/>
                  <a:gd name="T72" fmla="*/ 36 w 118"/>
                  <a:gd name="T73" fmla="*/ 7 h 257"/>
                  <a:gd name="T74" fmla="*/ 38 w 118"/>
                  <a:gd name="T75" fmla="*/ 12 h 257"/>
                  <a:gd name="T76" fmla="*/ 36 w 118"/>
                  <a:gd name="T77" fmla="*/ 23 h 257"/>
                  <a:gd name="T78" fmla="*/ 31 w 118"/>
                  <a:gd name="T79" fmla="*/ 33 h 257"/>
                  <a:gd name="T80" fmla="*/ 40 w 118"/>
                  <a:gd name="T81" fmla="*/ 38 h 257"/>
                  <a:gd name="T82" fmla="*/ 43 w 118"/>
                  <a:gd name="T83" fmla="*/ 52 h 257"/>
                  <a:gd name="T84" fmla="*/ 45 w 118"/>
                  <a:gd name="T85" fmla="*/ 54 h 257"/>
                  <a:gd name="T86" fmla="*/ 45 w 118"/>
                  <a:gd name="T87" fmla="*/ 64 h 257"/>
                  <a:gd name="T88" fmla="*/ 47 w 118"/>
                  <a:gd name="T89" fmla="*/ 80 h 257"/>
                  <a:gd name="T90" fmla="*/ 50 w 118"/>
                  <a:gd name="T91" fmla="*/ 85 h 257"/>
                  <a:gd name="T92" fmla="*/ 50 w 118"/>
                  <a:gd name="T93" fmla="*/ 94 h 257"/>
                  <a:gd name="T94" fmla="*/ 52 w 118"/>
                  <a:gd name="T95" fmla="*/ 104 h 257"/>
                  <a:gd name="T96" fmla="*/ 54 w 118"/>
                  <a:gd name="T97" fmla="*/ 108 h 257"/>
                  <a:gd name="T98" fmla="*/ 54 w 118"/>
                  <a:gd name="T99" fmla="*/ 113 h 257"/>
                  <a:gd name="T100" fmla="*/ 59 w 118"/>
                  <a:gd name="T101" fmla="*/ 125 h 257"/>
                  <a:gd name="T102" fmla="*/ 64 w 118"/>
                  <a:gd name="T103" fmla="*/ 134 h 257"/>
                  <a:gd name="T104" fmla="*/ 64 w 118"/>
                  <a:gd name="T105" fmla="*/ 144 h 257"/>
                  <a:gd name="T106" fmla="*/ 69 w 118"/>
                  <a:gd name="T107" fmla="*/ 158 h 257"/>
                  <a:gd name="T108" fmla="*/ 71 w 118"/>
                  <a:gd name="T109" fmla="*/ 160 h 257"/>
                  <a:gd name="T110" fmla="*/ 76 w 118"/>
                  <a:gd name="T111" fmla="*/ 170 h 257"/>
                  <a:gd name="T112" fmla="*/ 78 w 118"/>
                  <a:gd name="T113" fmla="*/ 184 h 257"/>
                  <a:gd name="T114" fmla="*/ 73 w 118"/>
                  <a:gd name="T115" fmla="*/ 188 h 257"/>
                  <a:gd name="T116" fmla="*/ 80 w 118"/>
                  <a:gd name="T117" fmla="*/ 191 h 257"/>
                  <a:gd name="T118" fmla="*/ 111 w 118"/>
                  <a:gd name="T119" fmla="*/ 243 h 257"/>
                  <a:gd name="T120" fmla="*/ 109 w 118"/>
                  <a:gd name="T121" fmla="*/ 252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8" h="257">
                    <a:moveTo>
                      <a:pt x="116" y="257"/>
                    </a:moveTo>
                    <a:lnTo>
                      <a:pt x="111" y="252"/>
                    </a:lnTo>
                    <a:lnTo>
                      <a:pt x="106" y="247"/>
                    </a:lnTo>
                    <a:lnTo>
                      <a:pt x="109" y="252"/>
                    </a:lnTo>
                    <a:lnTo>
                      <a:pt x="106" y="247"/>
                    </a:lnTo>
                    <a:lnTo>
                      <a:pt x="111" y="243"/>
                    </a:lnTo>
                    <a:lnTo>
                      <a:pt x="109" y="247"/>
                    </a:lnTo>
                    <a:lnTo>
                      <a:pt x="104" y="245"/>
                    </a:lnTo>
                    <a:lnTo>
                      <a:pt x="99" y="243"/>
                    </a:lnTo>
                    <a:lnTo>
                      <a:pt x="102" y="245"/>
                    </a:lnTo>
                    <a:lnTo>
                      <a:pt x="76" y="193"/>
                    </a:lnTo>
                    <a:lnTo>
                      <a:pt x="80" y="191"/>
                    </a:lnTo>
                    <a:lnTo>
                      <a:pt x="78" y="193"/>
                    </a:lnTo>
                    <a:lnTo>
                      <a:pt x="76" y="191"/>
                    </a:lnTo>
                    <a:lnTo>
                      <a:pt x="73" y="188"/>
                    </a:lnTo>
                    <a:lnTo>
                      <a:pt x="73" y="188"/>
                    </a:lnTo>
                    <a:lnTo>
                      <a:pt x="73" y="184"/>
                    </a:lnTo>
                    <a:lnTo>
                      <a:pt x="78" y="184"/>
                    </a:lnTo>
                    <a:lnTo>
                      <a:pt x="73" y="186"/>
                    </a:lnTo>
                    <a:lnTo>
                      <a:pt x="71" y="181"/>
                    </a:lnTo>
                    <a:lnTo>
                      <a:pt x="71" y="181"/>
                    </a:lnTo>
                    <a:lnTo>
                      <a:pt x="71" y="179"/>
                    </a:lnTo>
                    <a:lnTo>
                      <a:pt x="71" y="170"/>
                    </a:lnTo>
                    <a:lnTo>
                      <a:pt x="76" y="170"/>
                    </a:lnTo>
                    <a:lnTo>
                      <a:pt x="71" y="172"/>
                    </a:lnTo>
                    <a:lnTo>
                      <a:pt x="66" y="162"/>
                    </a:lnTo>
                    <a:lnTo>
                      <a:pt x="71" y="160"/>
                    </a:lnTo>
                    <a:lnTo>
                      <a:pt x="69" y="162"/>
                    </a:lnTo>
                    <a:lnTo>
                      <a:pt x="66" y="160"/>
                    </a:lnTo>
                    <a:lnTo>
                      <a:pt x="64" y="158"/>
                    </a:lnTo>
                    <a:lnTo>
                      <a:pt x="64" y="158"/>
                    </a:lnTo>
                    <a:lnTo>
                      <a:pt x="64" y="153"/>
                    </a:lnTo>
                    <a:lnTo>
                      <a:pt x="69" y="153"/>
                    </a:lnTo>
                    <a:lnTo>
                      <a:pt x="64" y="155"/>
                    </a:lnTo>
                    <a:lnTo>
                      <a:pt x="59" y="146"/>
                    </a:lnTo>
                    <a:lnTo>
                      <a:pt x="59" y="146"/>
                    </a:lnTo>
                    <a:lnTo>
                      <a:pt x="59" y="144"/>
                    </a:lnTo>
                    <a:lnTo>
                      <a:pt x="59" y="134"/>
                    </a:lnTo>
                    <a:lnTo>
                      <a:pt x="64" y="134"/>
                    </a:lnTo>
                    <a:lnTo>
                      <a:pt x="59" y="137"/>
                    </a:lnTo>
                    <a:lnTo>
                      <a:pt x="54" y="127"/>
                    </a:lnTo>
                    <a:lnTo>
                      <a:pt x="54" y="127"/>
                    </a:lnTo>
                    <a:lnTo>
                      <a:pt x="54" y="125"/>
                    </a:lnTo>
                    <a:lnTo>
                      <a:pt x="54" y="122"/>
                    </a:lnTo>
                    <a:lnTo>
                      <a:pt x="59" y="122"/>
                    </a:lnTo>
                    <a:lnTo>
                      <a:pt x="54" y="125"/>
                    </a:lnTo>
                    <a:lnTo>
                      <a:pt x="50" y="115"/>
                    </a:lnTo>
                    <a:lnTo>
                      <a:pt x="50" y="115"/>
                    </a:lnTo>
                    <a:lnTo>
                      <a:pt x="50" y="113"/>
                    </a:lnTo>
                    <a:lnTo>
                      <a:pt x="50" y="108"/>
                    </a:lnTo>
                    <a:lnTo>
                      <a:pt x="54" y="108"/>
                    </a:lnTo>
                    <a:lnTo>
                      <a:pt x="50" y="111"/>
                    </a:lnTo>
                    <a:lnTo>
                      <a:pt x="47" y="106"/>
                    </a:lnTo>
                    <a:lnTo>
                      <a:pt x="47" y="106"/>
                    </a:lnTo>
                    <a:lnTo>
                      <a:pt x="47" y="104"/>
                    </a:lnTo>
                    <a:lnTo>
                      <a:pt x="47" y="99"/>
                    </a:lnTo>
                    <a:lnTo>
                      <a:pt x="52" y="99"/>
                    </a:lnTo>
                    <a:lnTo>
                      <a:pt x="47" y="101"/>
                    </a:lnTo>
                    <a:lnTo>
                      <a:pt x="45" y="97"/>
                    </a:lnTo>
                    <a:lnTo>
                      <a:pt x="45" y="97"/>
                    </a:lnTo>
                    <a:lnTo>
                      <a:pt x="45" y="94"/>
                    </a:lnTo>
                    <a:lnTo>
                      <a:pt x="45" y="85"/>
                    </a:lnTo>
                    <a:lnTo>
                      <a:pt x="50" y="85"/>
                    </a:lnTo>
                    <a:lnTo>
                      <a:pt x="45" y="87"/>
                    </a:lnTo>
                    <a:lnTo>
                      <a:pt x="43" y="82"/>
                    </a:lnTo>
                    <a:lnTo>
                      <a:pt x="43" y="82"/>
                    </a:lnTo>
                    <a:lnTo>
                      <a:pt x="43" y="80"/>
                    </a:lnTo>
                    <a:lnTo>
                      <a:pt x="43" y="68"/>
                    </a:lnTo>
                    <a:lnTo>
                      <a:pt x="47" y="68"/>
                    </a:lnTo>
                    <a:lnTo>
                      <a:pt x="43" y="71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0" y="64"/>
                    </a:lnTo>
                    <a:lnTo>
                      <a:pt x="40" y="54"/>
                    </a:lnTo>
                    <a:lnTo>
                      <a:pt x="45" y="54"/>
                    </a:lnTo>
                    <a:lnTo>
                      <a:pt x="43" y="56"/>
                    </a:lnTo>
                    <a:lnTo>
                      <a:pt x="40" y="54"/>
                    </a:lnTo>
                    <a:lnTo>
                      <a:pt x="38" y="52"/>
                    </a:lnTo>
                    <a:lnTo>
                      <a:pt x="38" y="52"/>
                    </a:lnTo>
                    <a:lnTo>
                      <a:pt x="38" y="42"/>
                    </a:lnTo>
                    <a:lnTo>
                      <a:pt x="43" y="42"/>
                    </a:lnTo>
                    <a:lnTo>
                      <a:pt x="38" y="45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38" y="40"/>
                    </a:lnTo>
                    <a:lnTo>
                      <a:pt x="33" y="35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33" y="16"/>
                    </a:lnTo>
                    <a:lnTo>
                      <a:pt x="38" y="16"/>
                    </a:lnTo>
                    <a:lnTo>
                      <a:pt x="33" y="16"/>
                    </a:lnTo>
                    <a:lnTo>
                      <a:pt x="33" y="12"/>
                    </a:lnTo>
                    <a:lnTo>
                      <a:pt x="38" y="12"/>
                    </a:lnTo>
                    <a:lnTo>
                      <a:pt x="33" y="14"/>
                    </a:lnTo>
                    <a:lnTo>
                      <a:pt x="31" y="9"/>
                    </a:lnTo>
                    <a:lnTo>
                      <a:pt x="36" y="7"/>
                    </a:lnTo>
                    <a:lnTo>
                      <a:pt x="33" y="9"/>
                    </a:lnTo>
                    <a:lnTo>
                      <a:pt x="31" y="7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4" y="14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17" y="12"/>
                    </a:lnTo>
                    <a:lnTo>
                      <a:pt x="17" y="7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0" y="7"/>
                    </a:lnTo>
                    <a:lnTo>
                      <a:pt x="12" y="2"/>
                    </a:lnTo>
                    <a:lnTo>
                      <a:pt x="10" y="7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12" y="2"/>
                    </a:lnTo>
                    <a:lnTo>
                      <a:pt x="7" y="0"/>
                    </a:lnTo>
                    <a:lnTo>
                      <a:pt x="12" y="5"/>
                    </a:lnTo>
                    <a:lnTo>
                      <a:pt x="17" y="9"/>
                    </a:lnTo>
                    <a:lnTo>
                      <a:pt x="14" y="12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24" y="9"/>
                    </a:lnTo>
                    <a:lnTo>
                      <a:pt x="22" y="14"/>
                    </a:lnTo>
                    <a:lnTo>
                      <a:pt x="22" y="9"/>
                    </a:lnTo>
                    <a:lnTo>
                      <a:pt x="26" y="7"/>
                    </a:lnTo>
                    <a:lnTo>
                      <a:pt x="29" y="12"/>
                    </a:lnTo>
                    <a:lnTo>
                      <a:pt x="26" y="9"/>
                    </a:lnTo>
                    <a:lnTo>
                      <a:pt x="31" y="5"/>
                    </a:lnTo>
                    <a:lnTo>
                      <a:pt x="33" y="2"/>
                    </a:lnTo>
                    <a:lnTo>
                      <a:pt x="33" y="5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8" y="16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6" y="23"/>
                    </a:lnTo>
                    <a:lnTo>
                      <a:pt x="31" y="21"/>
                    </a:lnTo>
                    <a:lnTo>
                      <a:pt x="36" y="21"/>
                    </a:lnTo>
                    <a:lnTo>
                      <a:pt x="36" y="33"/>
                    </a:lnTo>
                    <a:lnTo>
                      <a:pt x="31" y="33"/>
                    </a:lnTo>
                    <a:lnTo>
                      <a:pt x="36" y="33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3" y="52"/>
                    </a:lnTo>
                    <a:lnTo>
                      <a:pt x="38" y="52"/>
                    </a:lnTo>
                    <a:lnTo>
                      <a:pt x="43" y="52"/>
                    </a:lnTo>
                    <a:lnTo>
                      <a:pt x="45" y="54"/>
                    </a:lnTo>
                    <a:lnTo>
                      <a:pt x="45" y="54"/>
                    </a:lnTo>
                    <a:lnTo>
                      <a:pt x="45" y="54"/>
                    </a:lnTo>
                    <a:lnTo>
                      <a:pt x="45" y="64"/>
                    </a:lnTo>
                    <a:lnTo>
                      <a:pt x="40" y="64"/>
                    </a:lnTo>
                    <a:lnTo>
                      <a:pt x="45" y="64"/>
                    </a:lnTo>
                    <a:lnTo>
                      <a:pt x="47" y="68"/>
                    </a:lnTo>
                    <a:lnTo>
                      <a:pt x="47" y="68"/>
                    </a:lnTo>
                    <a:lnTo>
                      <a:pt x="47" y="68"/>
                    </a:lnTo>
                    <a:lnTo>
                      <a:pt x="47" y="80"/>
                    </a:lnTo>
                    <a:lnTo>
                      <a:pt x="43" y="80"/>
                    </a:lnTo>
                    <a:lnTo>
                      <a:pt x="47" y="80"/>
                    </a:lnTo>
                    <a:lnTo>
                      <a:pt x="50" y="85"/>
                    </a:lnTo>
                    <a:lnTo>
                      <a:pt x="50" y="85"/>
                    </a:lnTo>
                    <a:lnTo>
                      <a:pt x="50" y="85"/>
                    </a:lnTo>
                    <a:lnTo>
                      <a:pt x="50" y="94"/>
                    </a:lnTo>
                    <a:lnTo>
                      <a:pt x="45" y="94"/>
                    </a:lnTo>
                    <a:lnTo>
                      <a:pt x="50" y="94"/>
                    </a:lnTo>
                    <a:lnTo>
                      <a:pt x="52" y="99"/>
                    </a:lnTo>
                    <a:lnTo>
                      <a:pt x="52" y="99"/>
                    </a:lnTo>
                    <a:lnTo>
                      <a:pt x="52" y="99"/>
                    </a:lnTo>
                    <a:lnTo>
                      <a:pt x="52" y="104"/>
                    </a:lnTo>
                    <a:lnTo>
                      <a:pt x="47" y="104"/>
                    </a:lnTo>
                    <a:lnTo>
                      <a:pt x="52" y="104"/>
                    </a:lnTo>
                    <a:lnTo>
                      <a:pt x="54" y="108"/>
                    </a:lnTo>
                    <a:lnTo>
                      <a:pt x="54" y="108"/>
                    </a:lnTo>
                    <a:lnTo>
                      <a:pt x="54" y="108"/>
                    </a:lnTo>
                    <a:lnTo>
                      <a:pt x="54" y="113"/>
                    </a:lnTo>
                    <a:lnTo>
                      <a:pt x="50" y="113"/>
                    </a:lnTo>
                    <a:lnTo>
                      <a:pt x="54" y="113"/>
                    </a:lnTo>
                    <a:lnTo>
                      <a:pt x="59" y="122"/>
                    </a:lnTo>
                    <a:lnTo>
                      <a:pt x="59" y="122"/>
                    </a:lnTo>
                    <a:lnTo>
                      <a:pt x="59" y="122"/>
                    </a:lnTo>
                    <a:lnTo>
                      <a:pt x="59" y="125"/>
                    </a:lnTo>
                    <a:lnTo>
                      <a:pt x="54" y="125"/>
                    </a:lnTo>
                    <a:lnTo>
                      <a:pt x="59" y="125"/>
                    </a:lnTo>
                    <a:lnTo>
                      <a:pt x="64" y="134"/>
                    </a:lnTo>
                    <a:lnTo>
                      <a:pt x="64" y="134"/>
                    </a:lnTo>
                    <a:lnTo>
                      <a:pt x="64" y="134"/>
                    </a:lnTo>
                    <a:lnTo>
                      <a:pt x="64" y="144"/>
                    </a:lnTo>
                    <a:lnTo>
                      <a:pt x="59" y="144"/>
                    </a:lnTo>
                    <a:lnTo>
                      <a:pt x="64" y="144"/>
                    </a:lnTo>
                    <a:lnTo>
                      <a:pt x="69" y="153"/>
                    </a:lnTo>
                    <a:lnTo>
                      <a:pt x="69" y="153"/>
                    </a:lnTo>
                    <a:lnTo>
                      <a:pt x="69" y="153"/>
                    </a:lnTo>
                    <a:lnTo>
                      <a:pt x="69" y="158"/>
                    </a:lnTo>
                    <a:lnTo>
                      <a:pt x="64" y="158"/>
                    </a:lnTo>
                    <a:lnTo>
                      <a:pt x="69" y="158"/>
                    </a:lnTo>
                    <a:lnTo>
                      <a:pt x="71" y="160"/>
                    </a:lnTo>
                    <a:lnTo>
                      <a:pt x="71" y="160"/>
                    </a:lnTo>
                    <a:lnTo>
                      <a:pt x="71" y="160"/>
                    </a:lnTo>
                    <a:lnTo>
                      <a:pt x="76" y="170"/>
                    </a:lnTo>
                    <a:lnTo>
                      <a:pt x="76" y="170"/>
                    </a:lnTo>
                    <a:lnTo>
                      <a:pt x="76" y="170"/>
                    </a:lnTo>
                    <a:lnTo>
                      <a:pt x="76" y="179"/>
                    </a:lnTo>
                    <a:lnTo>
                      <a:pt x="71" y="179"/>
                    </a:lnTo>
                    <a:lnTo>
                      <a:pt x="76" y="179"/>
                    </a:lnTo>
                    <a:lnTo>
                      <a:pt x="78" y="184"/>
                    </a:lnTo>
                    <a:lnTo>
                      <a:pt x="78" y="184"/>
                    </a:lnTo>
                    <a:lnTo>
                      <a:pt x="78" y="184"/>
                    </a:lnTo>
                    <a:lnTo>
                      <a:pt x="78" y="188"/>
                    </a:lnTo>
                    <a:lnTo>
                      <a:pt x="73" y="188"/>
                    </a:lnTo>
                    <a:lnTo>
                      <a:pt x="78" y="188"/>
                    </a:lnTo>
                    <a:lnTo>
                      <a:pt x="80" y="191"/>
                    </a:lnTo>
                    <a:lnTo>
                      <a:pt x="80" y="191"/>
                    </a:lnTo>
                    <a:lnTo>
                      <a:pt x="80" y="191"/>
                    </a:lnTo>
                    <a:lnTo>
                      <a:pt x="106" y="243"/>
                    </a:lnTo>
                    <a:lnTo>
                      <a:pt x="102" y="245"/>
                    </a:lnTo>
                    <a:lnTo>
                      <a:pt x="106" y="240"/>
                    </a:lnTo>
                    <a:lnTo>
                      <a:pt x="111" y="243"/>
                    </a:lnTo>
                    <a:lnTo>
                      <a:pt x="111" y="243"/>
                    </a:lnTo>
                    <a:lnTo>
                      <a:pt x="111" y="245"/>
                    </a:lnTo>
                    <a:lnTo>
                      <a:pt x="113" y="250"/>
                    </a:lnTo>
                    <a:lnTo>
                      <a:pt x="109" y="252"/>
                    </a:lnTo>
                    <a:lnTo>
                      <a:pt x="113" y="250"/>
                    </a:lnTo>
                    <a:lnTo>
                      <a:pt x="118" y="254"/>
                    </a:lnTo>
                    <a:lnTo>
                      <a:pt x="116" y="25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67" name="Freeform 27"/>
              <p:cNvSpPr>
                <a:spLocks/>
              </p:cNvSpPr>
              <p:nvPr/>
            </p:nvSpPr>
            <p:spPr bwMode="auto">
              <a:xfrm>
                <a:off x="1204" y="1210"/>
                <a:ext cx="40" cy="17"/>
              </a:xfrm>
              <a:custGeom>
                <a:avLst/>
                <a:gdLst>
                  <a:gd name="T0" fmla="*/ 37 w 40"/>
                  <a:gd name="T1" fmla="*/ 17 h 17"/>
                  <a:gd name="T2" fmla="*/ 33 w 40"/>
                  <a:gd name="T3" fmla="*/ 14 h 17"/>
                  <a:gd name="T4" fmla="*/ 33 w 40"/>
                  <a:gd name="T5" fmla="*/ 14 h 17"/>
                  <a:gd name="T6" fmla="*/ 33 w 40"/>
                  <a:gd name="T7" fmla="*/ 14 h 17"/>
                  <a:gd name="T8" fmla="*/ 30 w 40"/>
                  <a:gd name="T9" fmla="*/ 12 h 17"/>
                  <a:gd name="T10" fmla="*/ 30 w 40"/>
                  <a:gd name="T11" fmla="*/ 7 h 17"/>
                  <a:gd name="T12" fmla="*/ 30 w 40"/>
                  <a:gd name="T13" fmla="*/ 12 h 17"/>
                  <a:gd name="T14" fmla="*/ 26 w 40"/>
                  <a:gd name="T15" fmla="*/ 12 h 17"/>
                  <a:gd name="T16" fmla="*/ 26 w 40"/>
                  <a:gd name="T17" fmla="*/ 12 h 17"/>
                  <a:gd name="T18" fmla="*/ 26 w 40"/>
                  <a:gd name="T19" fmla="*/ 12 h 17"/>
                  <a:gd name="T20" fmla="*/ 21 w 40"/>
                  <a:gd name="T21" fmla="*/ 10 h 17"/>
                  <a:gd name="T22" fmla="*/ 21 w 40"/>
                  <a:gd name="T23" fmla="*/ 5 h 17"/>
                  <a:gd name="T24" fmla="*/ 21 w 40"/>
                  <a:gd name="T25" fmla="*/ 10 h 17"/>
                  <a:gd name="T26" fmla="*/ 16 w 40"/>
                  <a:gd name="T27" fmla="*/ 10 h 17"/>
                  <a:gd name="T28" fmla="*/ 16 w 40"/>
                  <a:gd name="T29" fmla="*/ 10 h 17"/>
                  <a:gd name="T30" fmla="*/ 16 w 40"/>
                  <a:gd name="T31" fmla="*/ 10 h 17"/>
                  <a:gd name="T32" fmla="*/ 11 w 40"/>
                  <a:gd name="T33" fmla="*/ 5 h 17"/>
                  <a:gd name="T34" fmla="*/ 11 w 40"/>
                  <a:gd name="T35" fmla="*/ 0 h 17"/>
                  <a:gd name="T36" fmla="*/ 11 w 40"/>
                  <a:gd name="T37" fmla="*/ 5 h 17"/>
                  <a:gd name="T38" fmla="*/ 4 w 40"/>
                  <a:gd name="T39" fmla="*/ 5 h 17"/>
                  <a:gd name="T40" fmla="*/ 4 w 40"/>
                  <a:gd name="T41" fmla="*/ 3 h 17"/>
                  <a:gd name="T42" fmla="*/ 7 w 40"/>
                  <a:gd name="T43" fmla="*/ 5 h 17"/>
                  <a:gd name="T44" fmla="*/ 2 w 40"/>
                  <a:gd name="T45" fmla="*/ 10 h 17"/>
                  <a:gd name="T46" fmla="*/ 2 w 40"/>
                  <a:gd name="T47" fmla="*/ 10 h 17"/>
                  <a:gd name="T48" fmla="*/ 0 w 40"/>
                  <a:gd name="T49" fmla="*/ 10 h 17"/>
                  <a:gd name="T50" fmla="*/ 0 w 40"/>
                  <a:gd name="T51" fmla="*/ 7 h 17"/>
                  <a:gd name="T52" fmla="*/ 4 w 40"/>
                  <a:gd name="T53" fmla="*/ 3 h 17"/>
                  <a:gd name="T54" fmla="*/ 7 w 40"/>
                  <a:gd name="T55" fmla="*/ 0 h 17"/>
                  <a:gd name="T56" fmla="*/ 4 w 40"/>
                  <a:gd name="T57" fmla="*/ 0 h 17"/>
                  <a:gd name="T58" fmla="*/ 11 w 40"/>
                  <a:gd name="T59" fmla="*/ 0 h 17"/>
                  <a:gd name="T60" fmla="*/ 11 w 40"/>
                  <a:gd name="T61" fmla="*/ 0 h 17"/>
                  <a:gd name="T62" fmla="*/ 14 w 40"/>
                  <a:gd name="T63" fmla="*/ 3 h 17"/>
                  <a:gd name="T64" fmla="*/ 19 w 40"/>
                  <a:gd name="T65" fmla="*/ 7 h 17"/>
                  <a:gd name="T66" fmla="*/ 16 w 40"/>
                  <a:gd name="T67" fmla="*/ 10 h 17"/>
                  <a:gd name="T68" fmla="*/ 16 w 40"/>
                  <a:gd name="T69" fmla="*/ 5 h 17"/>
                  <a:gd name="T70" fmla="*/ 21 w 40"/>
                  <a:gd name="T71" fmla="*/ 5 h 17"/>
                  <a:gd name="T72" fmla="*/ 23 w 40"/>
                  <a:gd name="T73" fmla="*/ 5 h 17"/>
                  <a:gd name="T74" fmla="*/ 23 w 40"/>
                  <a:gd name="T75" fmla="*/ 5 h 17"/>
                  <a:gd name="T76" fmla="*/ 28 w 40"/>
                  <a:gd name="T77" fmla="*/ 7 h 17"/>
                  <a:gd name="T78" fmla="*/ 26 w 40"/>
                  <a:gd name="T79" fmla="*/ 12 h 17"/>
                  <a:gd name="T80" fmla="*/ 26 w 40"/>
                  <a:gd name="T81" fmla="*/ 7 h 17"/>
                  <a:gd name="T82" fmla="*/ 30 w 40"/>
                  <a:gd name="T83" fmla="*/ 7 h 17"/>
                  <a:gd name="T84" fmla="*/ 30 w 40"/>
                  <a:gd name="T85" fmla="*/ 7 h 17"/>
                  <a:gd name="T86" fmla="*/ 33 w 40"/>
                  <a:gd name="T87" fmla="*/ 10 h 17"/>
                  <a:gd name="T88" fmla="*/ 35 w 40"/>
                  <a:gd name="T89" fmla="*/ 12 h 17"/>
                  <a:gd name="T90" fmla="*/ 33 w 40"/>
                  <a:gd name="T91" fmla="*/ 14 h 17"/>
                  <a:gd name="T92" fmla="*/ 35 w 40"/>
                  <a:gd name="T93" fmla="*/ 10 h 17"/>
                  <a:gd name="T94" fmla="*/ 40 w 40"/>
                  <a:gd name="T95" fmla="*/ 12 h 17"/>
                  <a:gd name="T96" fmla="*/ 37 w 40"/>
                  <a:gd name="T9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" h="17">
                    <a:moveTo>
                      <a:pt x="37" y="17"/>
                    </a:moveTo>
                    <a:lnTo>
                      <a:pt x="33" y="14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30" y="7"/>
                    </a:lnTo>
                    <a:lnTo>
                      <a:pt x="30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1" y="10"/>
                    </a:lnTo>
                    <a:lnTo>
                      <a:pt x="21" y="5"/>
                    </a:lnTo>
                    <a:lnTo>
                      <a:pt x="21" y="10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1" y="5"/>
                    </a:lnTo>
                    <a:lnTo>
                      <a:pt x="11" y="0"/>
                    </a:lnTo>
                    <a:lnTo>
                      <a:pt x="11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7" y="5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4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8" y="7"/>
                    </a:lnTo>
                    <a:lnTo>
                      <a:pt x="26" y="12"/>
                    </a:lnTo>
                    <a:lnTo>
                      <a:pt x="26" y="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33" y="10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35" y="10"/>
                    </a:lnTo>
                    <a:lnTo>
                      <a:pt x="40" y="12"/>
                    </a:lnTo>
                    <a:lnTo>
                      <a:pt x="37" y="1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68" name="Freeform 28"/>
              <p:cNvSpPr>
                <a:spLocks/>
              </p:cNvSpPr>
              <p:nvPr/>
            </p:nvSpPr>
            <p:spPr bwMode="auto">
              <a:xfrm>
                <a:off x="1185" y="1217"/>
                <a:ext cx="19" cy="66"/>
              </a:xfrm>
              <a:custGeom>
                <a:avLst/>
                <a:gdLst>
                  <a:gd name="T0" fmla="*/ 19 w 19"/>
                  <a:gd name="T1" fmla="*/ 0 h 66"/>
                  <a:gd name="T2" fmla="*/ 19 w 19"/>
                  <a:gd name="T3" fmla="*/ 5 h 66"/>
                  <a:gd name="T4" fmla="*/ 19 w 19"/>
                  <a:gd name="T5" fmla="*/ 7 h 66"/>
                  <a:gd name="T6" fmla="*/ 19 w 19"/>
                  <a:gd name="T7" fmla="*/ 7 h 66"/>
                  <a:gd name="T8" fmla="*/ 14 w 19"/>
                  <a:gd name="T9" fmla="*/ 17 h 66"/>
                  <a:gd name="T10" fmla="*/ 9 w 19"/>
                  <a:gd name="T11" fmla="*/ 14 h 66"/>
                  <a:gd name="T12" fmla="*/ 14 w 19"/>
                  <a:gd name="T13" fmla="*/ 14 h 66"/>
                  <a:gd name="T14" fmla="*/ 14 w 19"/>
                  <a:gd name="T15" fmla="*/ 21 h 66"/>
                  <a:gd name="T16" fmla="*/ 9 w 19"/>
                  <a:gd name="T17" fmla="*/ 24 h 66"/>
                  <a:gd name="T18" fmla="*/ 14 w 19"/>
                  <a:gd name="T19" fmla="*/ 21 h 66"/>
                  <a:gd name="T20" fmla="*/ 19 w 19"/>
                  <a:gd name="T21" fmla="*/ 31 h 66"/>
                  <a:gd name="T22" fmla="*/ 19 w 19"/>
                  <a:gd name="T23" fmla="*/ 31 h 66"/>
                  <a:gd name="T24" fmla="*/ 19 w 19"/>
                  <a:gd name="T25" fmla="*/ 31 h 66"/>
                  <a:gd name="T26" fmla="*/ 19 w 19"/>
                  <a:gd name="T27" fmla="*/ 47 h 66"/>
                  <a:gd name="T28" fmla="*/ 19 w 19"/>
                  <a:gd name="T29" fmla="*/ 50 h 66"/>
                  <a:gd name="T30" fmla="*/ 19 w 19"/>
                  <a:gd name="T31" fmla="*/ 50 h 66"/>
                  <a:gd name="T32" fmla="*/ 16 w 19"/>
                  <a:gd name="T33" fmla="*/ 54 h 66"/>
                  <a:gd name="T34" fmla="*/ 12 w 19"/>
                  <a:gd name="T35" fmla="*/ 52 h 66"/>
                  <a:gd name="T36" fmla="*/ 16 w 19"/>
                  <a:gd name="T37" fmla="*/ 52 h 66"/>
                  <a:gd name="T38" fmla="*/ 16 w 19"/>
                  <a:gd name="T39" fmla="*/ 61 h 66"/>
                  <a:gd name="T40" fmla="*/ 16 w 19"/>
                  <a:gd name="T41" fmla="*/ 64 h 66"/>
                  <a:gd name="T42" fmla="*/ 16 w 19"/>
                  <a:gd name="T43" fmla="*/ 64 h 66"/>
                  <a:gd name="T44" fmla="*/ 12 w 19"/>
                  <a:gd name="T45" fmla="*/ 66 h 66"/>
                  <a:gd name="T46" fmla="*/ 12 w 19"/>
                  <a:gd name="T47" fmla="*/ 66 h 66"/>
                  <a:gd name="T48" fmla="*/ 9 w 19"/>
                  <a:gd name="T49" fmla="*/ 66 h 66"/>
                  <a:gd name="T50" fmla="*/ 0 w 19"/>
                  <a:gd name="T51" fmla="*/ 66 h 66"/>
                  <a:gd name="T52" fmla="*/ 0 w 19"/>
                  <a:gd name="T53" fmla="*/ 61 h 66"/>
                  <a:gd name="T54" fmla="*/ 0 w 19"/>
                  <a:gd name="T55" fmla="*/ 61 h 66"/>
                  <a:gd name="T56" fmla="*/ 0 w 19"/>
                  <a:gd name="T57" fmla="*/ 61 h 66"/>
                  <a:gd name="T58" fmla="*/ 9 w 19"/>
                  <a:gd name="T59" fmla="*/ 61 h 66"/>
                  <a:gd name="T60" fmla="*/ 9 w 19"/>
                  <a:gd name="T61" fmla="*/ 66 h 66"/>
                  <a:gd name="T62" fmla="*/ 9 w 19"/>
                  <a:gd name="T63" fmla="*/ 61 h 66"/>
                  <a:gd name="T64" fmla="*/ 14 w 19"/>
                  <a:gd name="T65" fmla="*/ 59 h 66"/>
                  <a:gd name="T66" fmla="*/ 16 w 19"/>
                  <a:gd name="T67" fmla="*/ 64 h 66"/>
                  <a:gd name="T68" fmla="*/ 12 w 19"/>
                  <a:gd name="T69" fmla="*/ 61 h 66"/>
                  <a:gd name="T70" fmla="*/ 12 w 19"/>
                  <a:gd name="T71" fmla="*/ 52 h 66"/>
                  <a:gd name="T72" fmla="*/ 12 w 19"/>
                  <a:gd name="T73" fmla="*/ 52 h 66"/>
                  <a:gd name="T74" fmla="*/ 12 w 19"/>
                  <a:gd name="T75" fmla="*/ 52 h 66"/>
                  <a:gd name="T76" fmla="*/ 14 w 19"/>
                  <a:gd name="T77" fmla="*/ 47 h 66"/>
                  <a:gd name="T78" fmla="*/ 19 w 19"/>
                  <a:gd name="T79" fmla="*/ 50 h 66"/>
                  <a:gd name="T80" fmla="*/ 14 w 19"/>
                  <a:gd name="T81" fmla="*/ 47 h 66"/>
                  <a:gd name="T82" fmla="*/ 14 w 19"/>
                  <a:gd name="T83" fmla="*/ 31 h 66"/>
                  <a:gd name="T84" fmla="*/ 19 w 19"/>
                  <a:gd name="T85" fmla="*/ 31 h 66"/>
                  <a:gd name="T86" fmla="*/ 14 w 19"/>
                  <a:gd name="T87" fmla="*/ 33 h 66"/>
                  <a:gd name="T88" fmla="*/ 9 w 19"/>
                  <a:gd name="T89" fmla="*/ 24 h 66"/>
                  <a:gd name="T90" fmla="*/ 9 w 19"/>
                  <a:gd name="T91" fmla="*/ 24 h 66"/>
                  <a:gd name="T92" fmla="*/ 9 w 19"/>
                  <a:gd name="T93" fmla="*/ 21 h 66"/>
                  <a:gd name="T94" fmla="*/ 9 w 19"/>
                  <a:gd name="T95" fmla="*/ 14 h 66"/>
                  <a:gd name="T96" fmla="*/ 9 w 19"/>
                  <a:gd name="T97" fmla="*/ 14 h 66"/>
                  <a:gd name="T98" fmla="*/ 9 w 19"/>
                  <a:gd name="T99" fmla="*/ 14 h 66"/>
                  <a:gd name="T100" fmla="*/ 14 w 19"/>
                  <a:gd name="T101" fmla="*/ 5 h 66"/>
                  <a:gd name="T102" fmla="*/ 19 w 19"/>
                  <a:gd name="T103" fmla="*/ 7 h 66"/>
                  <a:gd name="T104" fmla="*/ 14 w 19"/>
                  <a:gd name="T105" fmla="*/ 5 h 66"/>
                  <a:gd name="T106" fmla="*/ 14 w 19"/>
                  <a:gd name="T107" fmla="*/ 0 h 66"/>
                  <a:gd name="T108" fmla="*/ 19 w 19"/>
                  <a:gd name="T10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" h="66">
                    <a:moveTo>
                      <a:pt x="19" y="0"/>
                    </a:moveTo>
                    <a:lnTo>
                      <a:pt x="19" y="5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4" y="17"/>
                    </a:lnTo>
                    <a:lnTo>
                      <a:pt x="9" y="14"/>
                    </a:lnTo>
                    <a:lnTo>
                      <a:pt x="14" y="14"/>
                    </a:lnTo>
                    <a:lnTo>
                      <a:pt x="14" y="21"/>
                    </a:lnTo>
                    <a:lnTo>
                      <a:pt x="9" y="24"/>
                    </a:lnTo>
                    <a:lnTo>
                      <a:pt x="14" y="2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19" y="47"/>
                    </a:lnTo>
                    <a:lnTo>
                      <a:pt x="19" y="50"/>
                    </a:lnTo>
                    <a:lnTo>
                      <a:pt x="19" y="50"/>
                    </a:lnTo>
                    <a:lnTo>
                      <a:pt x="16" y="54"/>
                    </a:lnTo>
                    <a:lnTo>
                      <a:pt x="12" y="52"/>
                    </a:lnTo>
                    <a:lnTo>
                      <a:pt x="16" y="52"/>
                    </a:lnTo>
                    <a:lnTo>
                      <a:pt x="16" y="61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9" y="66"/>
                    </a:lnTo>
                    <a:lnTo>
                      <a:pt x="0" y="66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9" y="61"/>
                    </a:lnTo>
                    <a:lnTo>
                      <a:pt x="9" y="66"/>
                    </a:lnTo>
                    <a:lnTo>
                      <a:pt x="9" y="61"/>
                    </a:lnTo>
                    <a:lnTo>
                      <a:pt x="14" y="59"/>
                    </a:lnTo>
                    <a:lnTo>
                      <a:pt x="16" y="64"/>
                    </a:lnTo>
                    <a:lnTo>
                      <a:pt x="12" y="61"/>
                    </a:lnTo>
                    <a:lnTo>
                      <a:pt x="12" y="52"/>
                    </a:lnTo>
                    <a:lnTo>
                      <a:pt x="12" y="52"/>
                    </a:lnTo>
                    <a:lnTo>
                      <a:pt x="12" y="52"/>
                    </a:lnTo>
                    <a:lnTo>
                      <a:pt x="14" y="47"/>
                    </a:lnTo>
                    <a:lnTo>
                      <a:pt x="19" y="50"/>
                    </a:lnTo>
                    <a:lnTo>
                      <a:pt x="14" y="47"/>
                    </a:lnTo>
                    <a:lnTo>
                      <a:pt x="14" y="31"/>
                    </a:lnTo>
                    <a:lnTo>
                      <a:pt x="19" y="31"/>
                    </a:lnTo>
                    <a:lnTo>
                      <a:pt x="14" y="33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4" y="5"/>
                    </a:lnTo>
                    <a:lnTo>
                      <a:pt x="19" y="7"/>
                    </a:lnTo>
                    <a:lnTo>
                      <a:pt x="14" y="5"/>
                    </a:lnTo>
                    <a:lnTo>
                      <a:pt x="14" y="0"/>
                    </a:lnTo>
                    <a:lnTo>
                      <a:pt x="19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69" name="Freeform 29"/>
              <p:cNvSpPr>
                <a:spLocks/>
              </p:cNvSpPr>
              <p:nvPr/>
            </p:nvSpPr>
            <p:spPr bwMode="auto">
              <a:xfrm>
                <a:off x="822" y="1189"/>
                <a:ext cx="358" cy="89"/>
              </a:xfrm>
              <a:custGeom>
                <a:avLst/>
                <a:gdLst>
                  <a:gd name="T0" fmla="*/ 353 w 358"/>
                  <a:gd name="T1" fmla="*/ 89 h 89"/>
                  <a:gd name="T2" fmla="*/ 353 w 358"/>
                  <a:gd name="T3" fmla="*/ 75 h 89"/>
                  <a:gd name="T4" fmla="*/ 358 w 358"/>
                  <a:gd name="T5" fmla="*/ 75 h 89"/>
                  <a:gd name="T6" fmla="*/ 353 w 358"/>
                  <a:gd name="T7" fmla="*/ 78 h 89"/>
                  <a:gd name="T8" fmla="*/ 351 w 358"/>
                  <a:gd name="T9" fmla="*/ 73 h 89"/>
                  <a:gd name="T10" fmla="*/ 351 w 358"/>
                  <a:gd name="T11" fmla="*/ 73 h 89"/>
                  <a:gd name="T12" fmla="*/ 351 w 358"/>
                  <a:gd name="T13" fmla="*/ 71 h 89"/>
                  <a:gd name="T14" fmla="*/ 351 w 358"/>
                  <a:gd name="T15" fmla="*/ 64 h 89"/>
                  <a:gd name="T16" fmla="*/ 356 w 358"/>
                  <a:gd name="T17" fmla="*/ 64 h 89"/>
                  <a:gd name="T18" fmla="*/ 353 w 358"/>
                  <a:gd name="T19" fmla="*/ 66 h 89"/>
                  <a:gd name="T20" fmla="*/ 351 w 358"/>
                  <a:gd name="T21" fmla="*/ 64 h 89"/>
                  <a:gd name="T22" fmla="*/ 351 w 358"/>
                  <a:gd name="T23" fmla="*/ 59 h 89"/>
                  <a:gd name="T24" fmla="*/ 351 w 358"/>
                  <a:gd name="T25" fmla="*/ 64 h 89"/>
                  <a:gd name="T26" fmla="*/ 21 w 358"/>
                  <a:gd name="T27" fmla="*/ 40 h 89"/>
                  <a:gd name="T28" fmla="*/ 21 w 358"/>
                  <a:gd name="T29" fmla="*/ 40 h 89"/>
                  <a:gd name="T30" fmla="*/ 21 w 358"/>
                  <a:gd name="T31" fmla="*/ 40 h 89"/>
                  <a:gd name="T32" fmla="*/ 12 w 358"/>
                  <a:gd name="T33" fmla="*/ 31 h 89"/>
                  <a:gd name="T34" fmla="*/ 10 w 358"/>
                  <a:gd name="T35" fmla="*/ 28 h 89"/>
                  <a:gd name="T36" fmla="*/ 10 w 358"/>
                  <a:gd name="T37" fmla="*/ 28 h 89"/>
                  <a:gd name="T38" fmla="*/ 10 w 358"/>
                  <a:gd name="T39" fmla="*/ 19 h 89"/>
                  <a:gd name="T40" fmla="*/ 14 w 358"/>
                  <a:gd name="T41" fmla="*/ 19 h 89"/>
                  <a:gd name="T42" fmla="*/ 10 w 358"/>
                  <a:gd name="T43" fmla="*/ 21 h 89"/>
                  <a:gd name="T44" fmla="*/ 0 w 358"/>
                  <a:gd name="T45" fmla="*/ 2 h 89"/>
                  <a:gd name="T46" fmla="*/ 0 w 358"/>
                  <a:gd name="T47" fmla="*/ 2 h 89"/>
                  <a:gd name="T48" fmla="*/ 0 w 358"/>
                  <a:gd name="T49" fmla="*/ 0 h 89"/>
                  <a:gd name="T50" fmla="*/ 5 w 358"/>
                  <a:gd name="T51" fmla="*/ 0 h 89"/>
                  <a:gd name="T52" fmla="*/ 14 w 358"/>
                  <a:gd name="T53" fmla="*/ 19 h 89"/>
                  <a:gd name="T54" fmla="*/ 14 w 358"/>
                  <a:gd name="T55" fmla="*/ 19 h 89"/>
                  <a:gd name="T56" fmla="*/ 14 w 358"/>
                  <a:gd name="T57" fmla="*/ 19 h 89"/>
                  <a:gd name="T58" fmla="*/ 14 w 358"/>
                  <a:gd name="T59" fmla="*/ 28 h 89"/>
                  <a:gd name="T60" fmla="*/ 10 w 358"/>
                  <a:gd name="T61" fmla="*/ 28 h 89"/>
                  <a:gd name="T62" fmla="*/ 14 w 358"/>
                  <a:gd name="T63" fmla="*/ 28 h 89"/>
                  <a:gd name="T64" fmla="*/ 24 w 358"/>
                  <a:gd name="T65" fmla="*/ 38 h 89"/>
                  <a:gd name="T66" fmla="*/ 21 w 358"/>
                  <a:gd name="T67" fmla="*/ 40 h 89"/>
                  <a:gd name="T68" fmla="*/ 21 w 358"/>
                  <a:gd name="T69" fmla="*/ 35 h 89"/>
                  <a:gd name="T70" fmla="*/ 351 w 358"/>
                  <a:gd name="T71" fmla="*/ 59 h 89"/>
                  <a:gd name="T72" fmla="*/ 351 w 358"/>
                  <a:gd name="T73" fmla="*/ 59 h 89"/>
                  <a:gd name="T74" fmla="*/ 353 w 358"/>
                  <a:gd name="T75" fmla="*/ 61 h 89"/>
                  <a:gd name="T76" fmla="*/ 356 w 358"/>
                  <a:gd name="T77" fmla="*/ 64 h 89"/>
                  <a:gd name="T78" fmla="*/ 356 w 358"/>
                  <a:gd name="T79" fmla="*/ 64 h 89"/>
                  <a:gd name="T80" fmla="*/ 356 w 358"/>
                  <a:gd name="T81" fmla="*/ 64 h 89"/>
                  <a:gd name="T82" fmla="*/ 356 w 358"/>
                  <a:gd name="T83" fmla="*/ 71 h 89"/>
                  <a:gd name="T84" fmla="*/ 351 w 358"/>
                  <a:gd name="T85" fmla="*/ 71 h 89"/>
                  <a:gd name="T86" fmla="*/ 356 w 358"/>
                  <a:gd name="T87" fmla="*/ 71 h 89"/>
                  <a:gd name="T88" fmla="*/ 358 w 358"/>
                  <a:gd name="T89" fmla="*/ 75 h 89"/>
                  <a:gd name="T90" fmla="*/ 358 w 358"/>
                  <a:gd name="T91" fmla="*/ 75 h 89"/>
                  <a:gd name="T92" fmla="*/ 358 w 358"/>
                  <a:gd name="T93" fmla="*/ 75 h 89"/>
                  <a:gd name="T94" fmla="*/ 358 w 358"/>
                  <a:gd name="T95" fmla="*/ 89 h 89"/>
                  <a:gd name="T96" fmla="*/ 353 w 358"/>
                  <a:gd name="T9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58" h="89">
                    <a:moveTo>
                      <a:pt x="353" y="89"/>
                    </a:moveTo>
                    <a:lnTo>
                      <a:pt x="353" y="75"/>
                    </a:lnTo>
                    <a:lnTo>
                      <a:pt x="358" y="75"/>
                    </a:lnTo>
                    <a:lnTo>
                      <a:pt x="353" y="78"/>
                    </a:lnTo>
                    <a:lnTo>
                      <a:pt x="351" y="73"/>
                    </a:lnTo>
                    <a:lnTo>
                      <a:pt x="351" y="73"/>
                    </a:lnTo>
                    <a:lnTo>
                      <a:pt x="351" y="71"/>
                    </a:lnTo>
                    <a:lnTo>
                      <a:pt x="351" y="64"/>
                    </a:lnTo>
                    <a:lnTo>
                      <a:pt x="356" y="64"/>
                    </a:lnTo>
                    <a:lnTo>
                      <a:pt x="353" y="66"/>
                    </a:lnTo>
                    <a:lnTo>
                      <a:pt x="351" y="64"/>
                    </a:lnTo>
                    <a:lnTo>
                      <a:pt x="351" y="59"/>
                    </a:lnTo>
                    <a:lnTo>
                      <a:pt x="351" y="64"/>
                    </a:lnTo>
                    <a:lnTo>
                      <a:pt x="21" y="40"/>
                    </a:lnTo>
                    <a:lnTo>
                      <a:pt x="21" y="40"/>
                    </a:lnTo>
                    <a:lnTo>
                      <a:pt x="21" y="40"/>
                    </a:lnTo>
                    <a:lnTo>
                      <a:pt x="12" y="31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19"/>
                    </a:lnTo>
                    <a:lnTo>
                      <a:pt x="14" y="19"/>
                    </a:lnTo>
                    <a:lnTo>
                      <a:pt x="10" y="2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28"/>
                    </a:lnTo>
                    <a:lnTo>
                      <a:pt x="10" y="28"/>
                    </a:lnTo>
                    <a:lnTo>
                      <a:pt x="14" y="28"/>
                    </a:lnTo>
                    <a:lnTo>
                      <a:pt x="24" y="38"/>
                    </a:lnTo>
                    <a:lnTo>
                      <a:pt x="21" y="40"/>
                    </a:lnTo>
                    <a:lnTo>
                      <a:pt x="21" y="35"/>
                    </a:lnTo>
                    <a:lnTo>
                      <a:pt x="351" y="59"/>
                    </a:lnTo>
                    <a:lnTo>
                      <a:pt x="351" y="59"/>
                    </a:lnTo>
                    <a:lnTo>
                      <a:pt x="353" y="61"/>
                    </a:lnTo>
                    <a:lnTo>
                      <a:pt x="356" y="64"/>
                    </a:lnTo>
                    <a:lnTo>
                      <a:pt x="356" y="64"/>
                    </a:lnTo>
                    <a:lnTo>
                      <a:pt x="356" y="64"/>
                    </a:lnTo>
                    <a:lnTo>
                      <a:pt x="356" y="71"/>
                    </a:lnTo>
                    <a:lnTo>
                      <a:pt x="351" y="71"/>
                    </a:lnTo>
                    <a:lnTo>
                      <a:pt x="356" y="71"/>
                    </a:lnTo>
                    <a:lnTo>
                      <a:pt x="358" y="75"/>
                    </a:lnTo>
                    <a:lnTo>
                      <a:pt x="358" y="75"/>
                    </a:lnTo>
                    <a:lnTo>
                      <a:pt x="358" y="75"/>
                    </a:lnTo>
                    <a:lnTo>
                      <a:pt x="358" y="89"/>
                    </a:lnTo>
                    <a:lnTo>
                      <a:pt x="353" y="89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70" name="Rectangle 30"/>
              <p:cNvSpPr>
                <a:spLocks noChangeArrowheads="1"/>
              </p:cNvSpPr>
              <p:nvPr/>
            </p:nvSpPr>
            <p:spPr bwMode="auto">
              <a:xfrm>
                <a:off x="822" y="1182"/>
                <a:ext cx="5" cy="7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71" name="Freeform 31"/>
              <p:cNvSpPr>
                <a:spLocks/>
              </p:cNvSpPr>
              <p:nvPr/>
            </p:nvSpPr>
            <p:spPr bwMode="auto">
              <a:xfrm>
                <a:off x="502" y="1172"/>
                <a:ext cx="323" cy="15"/>
              </a:xfrm>
              <a:custGeom>
                <a:avLst/>
                <a:gdLst>
                  <a:gd name="T0" fmla="*/ 323 w 323"/>
                  <a:gd name="T1" fmla="*/ 15 h 15"/>
                  <a:gd name="T2" fmla="*/ 200 w 323"/>
                  <a:gd name="T3" fmla="*/ 15 h 15"/>
                  <a:gd name="T4" fmla="*/ 200 w 323"/>
                  <a:gd name="T5" fmla="*/ 15 h 15"/>
                  <a:gd name="T6" fmla="*/ 200 w 323"/>
                  <a:gd name="T7" fmla="*/ 15 h 15"/>
                  <a:gd name="T8" fmla="*/ 80 w 323"/>
                  <a:gd name="T9" fmla="*/ 8 h 15"/>
                  <a:gd name="T10" fmla="*/ 80 w 323"/>
                  <a:gd name="T11" fmla="*/ 3 h 15"/>
                  <a:gd name="T12" fmla="*/ 80 w 323"/>
                  <a:gd name="T13" fmla="*/ 8 h 15"/>
                  <a:gd name="T14" fmla="*/ 0 w 323"/>
                  <a:gd name="T15" fmla="*/ 5 h 15"/>
                  <a:gd name="T16" fmla="*/ 0 w 323"/>
                  <a:gd name="T17" fmla="*/ 0 h 15"/>
                  <a:gd name="T18" fmla="*/ 0 w 323"/>
                  <a:gd name="T19" fmla="*/ 0 h 15"/>
                  <a:gd name="T20" fmla="*/ 0 w 323"/>
                  <a:gd name="T21" fmla="*/ 0 h 15"/>
                  <a:gd name="T22" fmla="*/ 80 w 323"/>
                  <a:gd name="T23" fmla="*/ 3 h 15"/>
                  <a:gd name="T24" fmla="*/ 80 w 323"/>
                  <a:gd name="T25" fmla="*/ 3 h 15"/>
                  <a:gd name="T26" fmla="*/ 80 w 323"/>
                  <a:gd name="T27" fmla="*/ 3 h 15"/>
                  <a:gd name="T28" fmla="*/ 200 w 323"/>
                  <a:gd name="T29" fmla="*/ 10 h 15"/>
                  <a:gd name="T30" fmla="*/ 200 w 323"/>
                  <a:gd name="T31" fmla="*/ 15 h 15"/>
                  <a:gd name="T32" fmla="*/ 200 w 323"/>
                  <a:gd name="T33" fmla="*/ 10 h 15"/>
                  <a:gd name="T34" fmla="*/ 323 w 323"/>
                  <a:gd name="T35" fmla="*/ 10 h 15"/>
                  <a:gd name="T36" fmla="*/ 323 w 323"/>
                  <a:gd name="T3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3" h="15">
                    <a:moveTo>
                      <a:pt x="323" y="15"/>
                    </a:moveTo>
                    <a:lnTo>
                      <a:pt x="200" y="15"/>
                    </a:lnTo>
                    <a:lnTo>
                      <a:pt x="200" y="15"/>
                    </a:lnTo>
                    <a:lnTo>
                      <a:pt x="200" y="15"/>
                    </a:lnTo>
                    <a:lnTo>
                      <a:pt x="80" y="8"/>
                    </a:lnTo>
                    <a:lnTo>
                      <a:pt x="80" y="3"/>
                    </a:lnTo>
                    <a:lnTo>
                      <a:pt x="80" y="8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80" y="3"/>
                    </a:lnTo>
                    <a:lnTo>
                      <a:pt x="200" y="10"/>
                    </a:lnTo>
                    <a:lnTo>
                      <a:pt x="200" y="15"/>
                    </a:lnTo>
                    <a:lnTo>
                      <a:pt x="200" y="10"/>
                    </a:lnTo>
                    <a:lnTo>
                      <a:pt x="323" y="10"/>
                    </a:lnTo>
                    <a:lnTo>
                      <a:pt x="323" y="1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72" name="Freeform 32"/>
              <p:cNvSpPr>
                <a:spLocks/>
              </p:cNvSpPr>
              <p:nvPr/>
            </p:nvSpPr>
            <p:spPr bwMode="auto">
              <a:xfrm>
                <a:off x="1211" y="1853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5 h 5"/>
                  <a:gd name="T4" fmla="*/ 2 w 4"/>
                  <a:gd name="T5" fmla="*/ 0 h 5"/>
                  <a:gd name="T6" fmla="*/ 0 w 4"/>
                  <a:gd name="T7" fmla="*/ 0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73" name="Freeform 33"/>
              <p:cNvSpPr>
                <a:spLocks/>
              </p:cNvSpPr>
              <p:nvPr/>
            </p:nvSpPr>
            <p:spPr bwMode="auto">
              <a:xfrm>
                <a:off x="1178" y="1820"/>
                <a:ext cx="40" cy="45"/>
              </a:xfrm>
              <a:custGeom>
                <a:avLst/>
                <a:gdLst>
                  <a:gd name="T0" fmla="*/ 30 w 40"/>
                  <a:gd name="T1" fmla="*/ 40 h 45"/>
                  <a:gd name="T2" fmla="*/ 28 w 40"/>
                  <a:gd name="T3" fmla="*/ 40 h 45"/>
                  <a:gd name="T4" fmla="*/ 23 w 40"/>
                  <a:gd name="T5" fmla="*/ 33 h 45"/>
                  <a:gd name="T6" fmla="*/ 21 w 40"/>
                  <a:gd name="T7" fmla="*/ 38 h 45"/>
                  <a:gd name="T8" fmla="*/ 21 w 40"/>
                  <a:gd name="T9" fmla="*/ 38 h 45"/>
                  <a:gd name="T10" fmla="*/ 16 w 40"/>
                  <a:gd name="T11" fmla="*/ 35 h 45"/>
                  <a:gd name="T12" fmla="*/ 14 w 40"/>
                  <a:gd name="T13" fmla="*/ 33 h 45"/>
                  <a:gd name="T14" fmla="*/ 12 w 40"/>
                  <a:gd name="T15" fmla="*/ 33 h 45"/>
                  <a:gd name="T16" fmla="*/ 9 w 40"/>
                  <a:gd name="T17" fmla="*/ 26 h 45"/>
                  <a:gd name="T18" fmla="*/ 4 w 40"/>
                  <a:gd name="T19" fmla="*/ 10 h 45"/>
                  <a:gd name="T20" fmla="*/ 4 w 40"/>
                  <a:gd name="T21" fmla="*/ 12 h 45"/>
                  <a:gd name="T22" fmla="*/ 4 w 40"/>
                  <a:gd name="T23" fmla="*/ 0 h 45"/>
                  <a:gd name="T24" fmla="*/ 4 w 40"/>
                  <a:gd name="T25" fmla="*/ 2 h 45"/>
                  <a:gd name="T26" fmla="*/ 4 w 40"/>
                  <a:gd name="T27" fmla="*/ 2 h 45"/>
                  <a:gd name="T28" fmla="*/ 4 w 40"/>
                  <a:gd name="T29" fmla="*/ 12 h 45"/>
                  <a:gd name="T30" fmla="*/ 9 w 40"/>
                  <a:gd name="T31" fmla="*/ 12 h 45"/>
                  <a:gd name="T32" fmla="*/ 9 w 40"/>
                  <a:gd name="T33" fmla="*/ 12 h 45"/>
                  <a:gd name="T34" fmla="*/ 9 w 40"/>
                  <a:gd name="T35" fmla="*/ 28 h 45"/>
                  <a:gd name="T36" fmla="*/ 16 w 40"/>
                  <a:gd name="T37" fmla="*/ 31 h 45"/>
                  <a:gd name="T38" fmla="*/ 14 w 40"/>
                  <a:gd name="T39" fmla="*/ 28 h 45"/>
                  <a:gd name="T40" fmla="*/ 16 w 40"/>
                  <a:gd name="T41" fmla="*/ 28 h 45"/>
                  <a:gd name="T42" fmla="*/ 21 w 40"/>
                  <a:gd name="T43" fmla="*/ 35 h 45"/>
                  <a:gd name="T44" fmla="*/ 21 w 40"/>
                  <a:gd name="T45" fmla="*/ 35 h 45"/>
                  <a:gd name="T46" fmla="*/ 28 w 40"/>
                  <a:gd name="T47" fmla="*/ 45 h 45"/>
                  <a:gd name="T48" fmla="*/ 35 w 40"/>
                  <a:gd name="T49" fmla="*/ 35 h 45"/>
                  <a:gd name="T50" fmla="*/ 40 w 40"/>
                  <a:gd name="T51" fmla="*/ 40 h 45"/>
                  <a:gd name="T52" fmla="*/ 28 w 40"/>
                  <a:gd name="T53" fmla="*/ 45 h 45"/>
                  <a:gd name="T54" fmla="*/ 26 w 40"/>
                  <a:gd name="T55" fmla="*/ 45 h 45"/>
                  <a:gd name="T56" fmla="*/ 14 w 40"/>
                  <a:gd name="T57" fmla="*/ 33 h 45"/>
                  <a:gd name="T58" fmla="*/ 14 w 40"/>
                  <a:gd name="T59" fmla="*/ 33 h 45"/>
                  <a:gd name="T60" fmla="*/ 16 w 40"/>
                  <a:gd name="T61" fmla="*/ 33 h 45"/>
                  <a:gd name="T62" fmla="*/ 12 w 40"/>
                  <a:gd name="T63" fmla="*/ 33 h 45"/>
                  <a:gd name="T64" fmla="*/ 9 w 40"/>
                  <a:gd name="T65" fmla="*/ 28 h 45"/>
                  <a:gd name="T66" fmla="*/ 9 w 40"/>
                  <a:gd name="T67" fmla="*/ 28 h 45"/>
                  <a:gd name="T68" fmla="*/ 9 w 40"/>
                  <a:gd name="T69" fmla="*/ 12 h 45"/>
                  <a:gd name="T70" fmla="*/ 4 w 40"/>
                  <a:gd name="T71" fmla="*/ 12 h 45"/>
                  <a:gd name="T72" fmla="*/ 2 w 40"/>
                  <a:gd name="T73" fmla="*/ 12 h 45"/>
                  <a:gd name="T74" fmla="*/ 0 w 40"/>
                  <a:gd name="T75" fmla="*/ 5 h 45"/>
                  <a:gd name="T76" fmla="*/ 0 w 40"/>
                  <a:gd name="T77" fmla="*/ 0 h 45"/>
                  <a:gd name="T78" fmla="*/ 4 w 40"/>
                  <a:gd name="T79" fmla="*/ 0 h 45"/>
                  <a:gd name="T80" fmla="*/ 9 w 40"/>
                  <a:gd name="T81" fmla="*/ 10 h 45"/>
                  <a:gd name="T82" fmla="*/ 12 w 40"/>
                  <a:gd name="T83" fmla="*/ 19 h 45"/>
                  <a:gd name="T84" fmla="*/ 12 w 40"/>
                  <a:gd name="T85" fmla="*/ 19 h 45"/>
                  <a:gd name="T86" fmla="*/ 12 w 40"/>
                  <a:gd name="T87" fmla="*/ 33 h 45"/>
                  <a:gd name="T88" fmla="*/ 19 w 40"/>
                  <a:gd name="T89" fmla="*/ 33 h 45"/>
                  <a:gd name="T90" fmla="*/ 19 w 40"/>
                  <a:gd name="T91" fmla="*/ 31 h 45"/>
                  <a:gd name="T92" fmla="*/ 21 w 40"/>
                  <a:gd name="T93" fmla="*/ 38 h 45"/>
                  <a:gd name="T94" fmla="*/ 23 w 40"/>
                  <a:gd name="T95" fmla="*/ 33 h 45"/>
                  <a:gd name="T96" fmla="*/ 26 w 40"/>
                  <a:gd name="T97" fmla="*/ 33 h 45"/>
                  <a:gd name="T98" fmla="*/ 28 w 40"/>
                  <a:gd name="T99" fmla="*/ 40 h 45"/>
                  <a:gd name="T100" fmla="*/ 33 w 40"/>
                  <a:gd name="T101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" h="45">
                    <a:moveTo>
                      <a:pt x="35" y="38"/>
                    </a:moveTo>
                    <a:lnTo>
                      <a:pt x="30" y="40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23" y="38"/>
                    </a:lnTo>
                    <a:lnTo>
                      <a:pt x="23" y="33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21" y="38"/>
                    </a:lnTo>
                    <a:lnTo>
                      <a:pt x="21" y="38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4" y="33"/>
                    </a:lnTo>
                    <a:lnTo>
                      <a:pt x="9" y="28"/>
                    </a:lnTo>
                    <a:lnTo>
                      <a:pt x="12" y="33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7" y="19"/>
                    </a:lnTo>
                    <a:lnTo>
                      <a:pt x="4" y="10"/>
                    </a:lnTo>
                    <a:lnTo>
                      <a:pt x="9" y="10"/>
                    </a:lnTo>
                    <a:lnTo>
                      <a:pt x="4" y="1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7" y="10"/>
                    </a:lnTo>
                    <a:lnTo>
                      <a:pt x="4" y="12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4" y="26"/>
                    </a:lnTo>
                    <a:lnTo>
                      <a:pt x="9" y="28"/>
                    </a:lnTo>
                    <a:lnTo>
                      <a:pt x="14" y="26"/>
                    </a:lnTo>
                    <a:lnTo>
                      <a:pt x="16" y="31"/>
                    </a:lnTo>
                    <a:lnTo>
                      <a:pt x="14" y="33"/>
                    </a:lnTo>
                    <a:lnTo>
                      <a:pt x="14" y="28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9" y="31"/>
                    </a:lnTo>
                    <a:lnTo>
                      <a:pt x="21" y="35"/>
                    </a:lnTo>
                    <a:lnTo>
                      <a:pt x="19" y="38"/>
                    </a:lnTo>
                    <a:lnTo>
                      <a:pt x="21" y="35"/>
                    </a:lnTo>
                    <a:lnTo>
                      <a:pt x="28" y="43"/>
                    </a:lnTo>
                    <a:lnTo>
                      <a:pt x="28" y="45"/>
                    </a:lnTo>
                    <a:lnTo>
                      <a:pt x="26" y="40"/>
                    </a:lnTo>
                    <a:lnTo>
                      <a:pt x="35" y="35"/>
                    </a:lnTo>
                    <a:lnTo>
                      <a:pt x="37" y="38"/>
                    </a:lnTo>
                    <a:lnTo>
                      <a:pt x="40" y="40"/>
                    </a:lnTo>
                    <a:lnTo>
                      <a:pt x="37" y="40"/>
                    </a:lnTo>
                    <a:lnTo>
                      <a:pt x="28" y="45"/>
                    </a:lnTo>
                    <a:lnTo>
                      <a:pt x="28" y="45"/>
                    </a:lnTo>
                    <a:lnTo>
                      <a:pt x="26" y="45"/>
                    </a:lnTo>
                    <a:lnTo>
                      <a:pt x="19" y="38"/>
                    </a:lnTo>
                    <a:lnTo>
                      <a:pt x="14" y="33"/>
                    </a:lnTo>
                    <a:lnTo>
                      <a:pt x="16" y="38"/>
                    </a:lnTo>
                    <a:lnTo>
                      <a:pt x="14" y="33"/>
                    </a:lnTo>
                    <a:lnTo>
                      <a:pt x="19" y="31"/>
                    </a:lnTo>
                    <a:lnTo>
                      <a:pt x="16" y="33"/>
                    </a:lnTo>
                    <a:lnTo>
                      <a:pt x="14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4" y="14"/>
                    </a:lnTo>
                    <a:lnTo>
                      <a:pt x="9" y="12"/>
                    </a:lnTo>
                    <a:lnTo>
                      <a:pt x="7" y="14"/>
                    </a:lnTo>
                    <a:lnTo>
                      <a:pt x="4" y="12"/>
                    </a:lnTo>
                    <a:lnTo>
                      <a:pt x="0" y="7"/>
                    </a:lnTo>
                    <a:lnTo>
                      <a:pt x="2" y="1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12" y="19"/>
                    </a:lnTo>
                    <a:lnTo>
                      <a:pt x="7" y="19"/>
                    </a:lnTo>
                    <a:lnTo>
                      <a:pt x="12" y="19"/>
                    </a:lnTo>
                    <a:lnTo>
                      <a:pt x="16" y="31"/>
                    </a:lnTo>
                    <a:lnTo>
                      <a:pt x="12" y="33"/>
                    </a:lnTo>
                    <a:lnTo>
                      <a:pt x="16" y="31"/>
                    </a:lnTo>
                    <a:lnTo>
                      <a:pt x="19" y="33"/>
                    </a:lnTo>
                    <a:lnTo>
                      <a:pt x="16" y="35"/>
                    </a:lnTo>
                    <a:lnTo>
                      <a:pt x="19" y="31"/>
                    </a:lnTo>
                    <a:lnTo>
                      <a:pt x="23" y="33"/>
                    </a:lnTo>
                    <a:lnTo>
                      <a:pt x="21" y="38"/>
                    </a:lnTo>
                    <a:lnTo>
                      <a:pt x="21" y="33"/>
                    </a:lnTo>
                    <a:lnTo>
                      <a:pt x="23" y="33"/>
                    </a:lnTo>
                    <a:lnTo>
                      <a:pt x="26" y="33"/>
                    </a:lnTo>
                    <a:lnTo>
                      <a:pt x="26" y="33"/>
                    </a:lnTo>
                    <a:lnTo>
                      <a:pt x="30" y="35"/>
                    </a:lnTo>
                    <a:lnTo>
                      <a:pt x="28" y="40"/>
                    </a:lnTo>
                    <a:lnTo>
                      <a:pt x="28" y="35"/>
                    </a:lnTo>
                    <a:lnTo>
                      <a:pt x="33" y="33"/>
                    </a:lnTo>
                    <a:lnTo>
                      <a:pt x="35" y="38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74" name="Freeform 34"/>
              <p:cNvSpPr>
                <a:spLocks/>
              </p:cNvSpPr>
              <p:nvPr/>
            </p:nvSpPr>
            <p:spPr bwMode="auto">
              <a:xfrm>
                <a:off x="1211" y="1855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3 h 5"/>
                  <a:gd name="T4" fmla="*/ 2 w 4"/>
                  <a:gd name="T5" fmla="*/ 0 h 5"/>
                  <a:gd name="T6" fmla="*/ 0 w 4"/>
                  <a:gd name="T7" fmla="*/ 3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lnTo>
                      <a:pt x="4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75" name="Freeform 35"/>
              <p:cNvSpPr>
                <a:spLocks/>
              </p:cNvSpPr>
              <p:nvPr/>
            </p:nvSpPr>
            <p:spPr bwMode="auto">
              <a:xfrm>
                <a:off x="1449" y="2013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3 h 5"/>
                  <a:gd name="T4" fmla="*/ 0 w 4"/>
                  <a:gd name="T5" fmla="*/ 0 h 5"/>
                  <a:gd name="T6" fmla="*/ 0 w 4"/>
                  <a:gd name="T7" fmla="*/ 3 h 5"/>
                  <a:gd name="T8" fmla="*/ 4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" y="5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76" name="Freeform 36"/>
              <p:cNvSpPr>
                <a:spLocks/>
              </p:cNvSpPr>
              <p:nvPr/>
            </p:nvSpPr>
            <p:spPr bwMode="auto">
              <a:xfrm>
                <a:off x="1441" y="2016"/>
                <a:ext cx="12" cy="21"/>
              </a:xfrm>
              <a:custGeom>
                <a:avLst/>
                <a:gdLst>
                  <a:gd name="T0" fmla="*/ 12 w 12"/>
                  <a:gd name="T1" fmla="*/ 2 h 21"/>
                  <a:gd name="T2" fmla="*/ 8 w 12"/>
                  <a:gd name="T3" fmla="*/ 11 h 21"/>
                  <a:gd name="T4" fmla="*/ 3 w 12"/>
                  <a:gd name="T5" fmla="*/ 9 h 21"/>
                  <a:gd name="T6" fmla="*/ 8 w 12"/>
                  <a:gd name="T7" fmla="*/ 9 h 21"/>
                  <a:gd name="T8" fmla="*/ 8 w 12"/>
                  <a:gd name="T9" fmla="*/ 14 h 21"/>
                  <a:gd name="T10" fmla="*/ 8 w 12"/>
                  <a:gd name="T11" fmla="*/ 16 h 21"/>
                  <a:gd name="T12" fmla="*/ 8 w 12"/>
                  <a:gd name="T13" fmla="*/ 16 h 21"/>
                  <a:gd name="T14" fmla="*/ 3 w 12"/>
                  <a:gd name="T15" fmla="*/ 21 h 21"/>
                  <a:gd name="T16" fmla="*/ 3 w 12"/>
                  <a:gd name="T17" fmla="*/ 21 h 21"/>
                  <a:gd name="T18" fmla="*/ 0 w 12"/>
                  <a:gd name="T19" fmla="*/ 21 h 21"/>
                  <a:gd name="T20" fmla="*/ 0 w 12"/>
                  <a:gd name="T21" fmla="*/ 18 h 21"/>
                  <a:gd name="T22" fmla="*/ 5 w 12"/>
                  <a:gd name="T23" fmla="*/ 14 h 21"/>
                  <a:gd name="T24" fmla="*/ 8 w 12"/>
                  <a:gd name="T25" fmla="*/ 16 h 21"/>
                  <a:gd name="T26" fmla="*/ 3 w 12"/>
                  <a:gd name="T27" fmla="*/ 14 h 21"/>
                  <a:gd name="T28" fmla="*/ 3 w 12"/>
                  <a:gd name="T29" fmla="*/ 9 h 21"/>
                  <a:gd name="T30" fmla="*/ 3 w 12"/>
                  <a:gd name="T31" fmla="*/ 9 h 21"/>
                  <a:gd name="T32" fmla="*/ 3 w 12"/>
                  <a:gd name="T33" fmla="*/ 9 h 21"/>
                  <a:gd name="T34" fmla="*/ 8 w 12"/>
                  <a:gd name="T35" fmla="*/ 0 h 21"/>
                  <a:gd name="T36" fmla="*/ 12 w 12"/>
                  <a:gd name="T3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21">
                    <a:moveTo>
                      <a:pt x="12" y="2"/>
                    </a:moveTo>
                    <a:lnTo>
                      <a:pt x="8" y="11"/>
                    </a:lnTo>
                    <a:lnTo>
                      <a:pt x="3" y="9"/>
                    </a:lnTo>
                    <a:lnTo>
                      <a:pt x="8" y="9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5" y="14"/>
                    </a:lnTo>
                    <a:lnTo>
                      <a:pt x="8" y="16"/>
                    </a:lnTo>
                    <a:lnTo>
                      <a:pt x="3" y="14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8" y="0"/>
                    </a:lnTo>
                    <a:lnTo>
                      <a:pt x="12" y="2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77" name="Freeform 37"/>
              <p:cNvSpPr>
                <a:spLocks/>
              </p:cNvSpPr>
              <p:nvPr/>
            </p:nvSpPr>
            <p:spPr bwMode="auto">
              <a:xfrm>
                <a:off x="1345" y="2020"/>
                <a:ext cx="111" cy="95"/>
              </a:xfrm>
              <a:custGeom>
                <a:avLst/>
                <a:gdLst>
                  <a:gd name="T0" fmla="*/ 96 w 111"/>
                  <a:gd name="T1" fmla="*/ 22 h 95"/>
                  <a:gd name="T2" fmla="*/ 87 w 111"/>
                  <a:gd name="T3" fmla="*/ 24 h 95"/>
                  <a:gd name="T4" fmla="*/ 82 w 111"/>
                  <a:gd name="T5" fmla="*/ 40 h 95"/>
                  <a:gd name="T6" fmla="*/ 66 w 111"/>
                  <a:gd name="T7" fmla="*/ 57 h 95"/>
                  <a:gd name="T8" fmla="*/ 56 w 111"/>
                  <a:gd name="T9" fmla="*/ 64 h 95"/>
                  <a:gd name="T10" fmla="*/ 45 w 111"/>
                  <a:gd name="T11" fmla="*/ 71 h 95"/>
                  <a:gd name="T12" fmla="*/ 31 w 111"/>
                  <a:gd name="T13" fmla="*/ 71 h 95"/>
                  <a:gd name="T14" fmla="*/ 7 w 111"/>
                  <a:gd name="T15" fmla="*/ 85 h 95"/>
                  <a:gd name="T16" fmla="*/ 0 w 111"/>
                  <a:gd name="T17" fmla="*/ 90 h 95"/>
                  <a:gd name="T18" fmla="*/ 9 w 111"/>
                  <a:gd name="T19" fmla="*/ 92 h 95"/>
                  <a:gd name="T20" fmla="*/ 21 w 111"/>
                  <a:gd name="T21" fmla="*/ 87 h 95"/>
                  <a:gd name="T22" fmla="*/ 40 w 111"/>
                  <a:gd name="T23" fmla="*/ 78 h 95"/>
                  <a:gd name="T24" fmla="*/ 64 w 111"/>
                  <a:gd name="T25" fmla="*/ 64 h 95"/>
                  <a:gd name="T26" fmla="*/ 64 w 111"/>
                  <a:gd name="T27" fmla="*/ 54 h 95"/>
                  <a:gd name="T28" fmla="*/ 73 w 111"/>
                  <a:gd name="T29" fmla="*/ 54 h 95"/>
                  <a:gd name="T30" fmla="*/ 68 w 111"/>
                  <a:gd name="T31" fmla="*/ 52 h 95"/>
                  <a:gd name="T32" fmla="*/ 87 w 111"/>
                  <a:gd name="T33" fmla="*/ 33 h 95"/>
                  <a:gd name="T34" fmla="*/ 89 w 111"/>
                  <a:gd name="T35" fmla="*/ 38 h 95"/>
                  <a:gd name="T36" fmla="*/ 87 w 111"/>
                  <a:gd name="T37" fmla="*/ 31 h 95"/>
                  <a:gd name="T38" fmla="*/ 101 w 111"/>
                  <a:gd name="T39" fmla="*/ 22 h 95"/>
                  <a:gd name="T40" fmla="*/ 106 w 111"/>
                  <a:gd name="T41" fmla="*/ 14 h 95"/>
                  <a:gd name="T42" fmla="*/ 111 w 111"/>
                  <a:gd name="T43" fmla="*/ 0 h 95"/>
                  <a:gd name="T44" fmla="*/ 106 w 111"/>
                  <a:gd name="T45" fmla="*/ 14 h 95"/>
                  <a:gd name="T46" fmla="*/ 101 w 111"/>
                  <a:gd name="T47" fmla="*/ 22 h 95"/>
                  <a:gd name="T48" fmla="*/ 94 w 111"/>
                  <a:gd name="T49" fmla="*/ 29 h 95"/>
                  <a:gd name="T50" fmla="*/ 89 w 111"/>
                  <a:gd name="T51" fmla="*/ 38 h 95"/>
                  <a:gd name="T52" fmla="*/ 80 w 111"/>
                  <a:gd name="T53" fmla="*/ 45 h 95"/>
                  <a:gd name="T54" fmla="*/ 78 w 111"/>
                  <a:gd name="T55" fmla="*/ 47 h 95"/>
                  <a:gd name="T56" fmla="*/ 73 w 111"/>
                  <a:gd name="T57" fmla="*/ 54 h 95"/>
                  <a:gd name="T58" fmla="*/ 66 w 111"/>
                  <a:gd name="T59" fmla="*/ 59 h 95"/>
                  <a:gd name="T60" fmla="*/ 64 w 111"/>
                  <a:gd name="T61" fmla="*/ 64 h 95"/>
                  <a:gd name="T62" fmla="*/ 40 w 111"/>
                  <a:gd name="T63" fmla="*/ 78 h 95"/>
                  <a:gd name="T64" fmla="*/ 21 w 111"/>
                  <a:gd name="T65" fmla="*/ 87 h 95"/>
                  <a:gd name="T66" fmla="*/ 9 w 111"/>
                  <a:gd name="T67" fmla="*/ 92 h 95"/>
                  <a:gd name="T68" fmla="*/ 2 w 111"/>
                  <a:gd name="T69" fmla="*/ 95 h 95"/>
                  <a:gd name="T70" fmla="*/ 7 w 111"/>
                  <a:gd name="T71" fmla="*/ 85 h 95"/>
                  <a:gd name="T72" fmla="*/ 31 w 111"/>
                  <a:gd name="T73" fmla="*/ 71 h 95"/>
                  <a:gd name="T74" fmla="*/ 42 w 111"/>
                  <a:gd name="T75" fmla="*/ 66 h 95"/>
                  <a:gd name="T76" fmla="*/ 54 w 111"/>
                  <a:gd name="T77" fmla="*/ 59 h 95"/>
                  <a:gd name="T78" fmla="*/ 64 w 111"/>
                  <a:gd name="T79" fmla="*/ 52 h 95"/>
                  <a:gd name="T80" fmla="*/ 80 w 111"/>
                  <a:gd name="T81" fmla="*/ 38 h 95"/>
                  <a:gd name="T82" fmla="*/ 87 w 111"/>
                  <a:gd name="T83" fmla="*/ 24 h 95"/>
                  <a:gd name="T84" fmla="*/ 94 w 111"/>
                  <a:gd name="T85" fmla="*/ 19 h 95"/>
                  <a:gd name="T86" fmla="*/ 92 w 111"/>
                  <a:gd name="T87" fmla="*/ 1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1" h="95">
                    <a:moveTo>
                      <a:pt x="96" y="14"/>
                    </a:moveTo>
                    <a:lnTo>
                      <a:pt x="96" y="19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2" y="26"/>
                    </a:lnTo>
                    <a:lnTo>
                      <a:pt x="87" y="24"/>
                    </a:lnTo>
                    <a:lnTo>
                      <a:pt x="92" y="26"/>
                    </a:lnTo>
                    <a:lnTo>
                      <a:pt x="82" y="40"/>
                    </a:lnTo>
                    <a:lnTo>
                      <a:pt x="82" y="40"/>
                    </a:lnTo>
                    <a:lnTo>
                      <a:pt x="82" y="40"/>
                    </a:lnTo>
                    <a:lnTo>
                      <a:pt x="66" y="57"/>
                    </a:lnTo>
                    <a:lnTo>
                      <a:pt x="66" y="57"/>
                    </a:lnTo>
                    <a:lnTo>
                      <a:pt x="66" y="57"/>
                    </a:lnTo>
                    <a:lnTo>
                      <a:pt x="56" y="64"/>
                    </a:lnTo>
                    <a:lnTo>
                      <a:pt x="56" y="64"/>
                    </a:lnTo>
                    <a:lnTo>
                      <a:pt x="56" y="64"/>
                    </a:lnTo>
                    <a:lnTo>
                      <a:pt x="45" y="71"/>
                    </a:lnTo>
                    <a:lnTo>
                      <a:pt x="45" y="71"/>
                    </a:lnTo>
                    <a:lnTo>
                      <a:pt x="45" y="71"/>
                    </a:lnTo>
                    <a:lnTo>
                      <a:pt x="33" y="76"/>
                    </a:lnTo>
                    <a:lnTo>
                      <a:pt x="31" y="71"/>
                    </a:lnTo>
                    <a:lnTo>
                      <a:pt x="33" y="76"/>
                    </a:lnTo>
                    <a:lnTo>
                      <a:pt x="9" y="90"/>
                    </a:lnTo>
                    <a:lnTo>
                      <a:pt x="7" y="85"/>
                    </a:lnTo>
                    <a:lnTo>
                      <a:pt x="9" y="90"/>
                    </a:lnTo>
                    <a:lnTo>
                      <a:pt x="2" y="95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7" y="87"/>
                    </a:lnTo>
                    <a:lnTo>
                      <a:pt x="9" y="92"/>
                    </a:lnTo>
                    <a:lnTo>
                      <a:pt x="7" y="87"/>
                    </a:lnTo>
                    <a:lnTo>
                      <a:pt x="19" y="83"/>
                    </a:lnTo>
                    <a:lnTo>
                      <a:pt x="21" y="87"/>
                    </a:lnTo>
                    <a:lnTo>
                      <a:pt x="19" y="83"/>
                    </a:lnTo>
                    <a:lnTo>
                      <a:pt x="38" y="73"/>
                    </a:lnTo>
                    <a:lnTo>
                      <a:pt x="40" y="78"/>
                    </a:lnTo>
                    <a:lnTo>
                      <a:pt x="38" y="73"/>
                    </a:lnTo>
                    <a:lnTo>
                      <a:pt x="61" y="59"/>
                    </a:lnTo>
                    <a:lnTo>
                      <a:pt x="64" y="64"/>
                    </a:lnTo>
                    <a:lnTo>
                      <a:pt x="59" y="62"/>
                    </a:lnTo>
                    <a:lnTo>
                      <a:pt x="61" y="57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71" y="50"/>
                    </a:lnTo>
                    <a:lnTo>
                      <a:pt x="73" y="54"/>
                    </a:lnTo>
                    <a:lnTo>
                      <a:pt x="68" y="52"/>
                    </a:lnTo>
                    <a:lnTo>
                      <a:pt x="73" y="45"/>
                    </a:lnTo>
                    <a:lnTo>
                      <a:pt x="68" y="52"/>
                    </a:lnTo>
                    <a:lnTo>
                      <a:pt x="75" y="45"/>
                    </a:lnTo>
                    <a:lnTo>
                      <a:pt x="78" y="43"/>
                    </a:lnTo>
                    <a:lnTo>
                      <a:pt x="87" y="33"/>
                    </a:lnTo>
                    <a:lnTo>
                      <a:pt x="78" y="40"/>
                    </a:lnTo>
                    <a:lnTo>
                      <a:pt x="87" y="33"/>
                    </a:lnTo>
                    <a:lnTo>
                      <a:pt x="89" y="38"/>
                    </a:lnTo>
                    <a:lnTo>
                      <a:pt x="85" y="36"/>
                    </a:lnTo>
                    <a:lnTo>
                      <a:pt x="89" y="26"/>
                    </a:lnTo>
                    <a:lnTo>
                      <a:pt x="87" y="31"/>
                    </a:lnTo>
                    <a:lnTo>
                      <a:pt x="92" y="26"/>
                    </a:lnTo>
                    <a:lnTo>
                      <a:pt x="99" y="19"/>
                    </a:lnTo>
                    <a:lnTo>
                      <a:pt x="101" y="22"/>
                    </a:lnTo>
                    <a:lnTo>
                      <a:pt x="96" y="19"/>
                    </a:lnTo>
                    <a:lnTo>
                      <a:pt x="101" y="12"/>
                    </a:lnTo>
                    <a:lnTo>
                      <a:pt x="106" y="14"/>
                    </a:lnTo>
                    <a:lnTo>
                      <a:pt x="101" y="12"/>
                    </a:lnTo>
                    <a:lnTo>
                      <a:pt x="106" y="0"/>
                    </a:lnTo>
                    <a:lnTo>
                      <a:pt x="111" y="0"/>
                    </a:lnTo>
                    <a:lnTo>
                      <a:pt x="111" y="3"/>
                    </a:lnTo>
                    <a:lnTo>
                      <a:pt x="111" y="3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1" y="22"/>
                    </a:lnTo>
                    <a:lnTo>
                      <a:pt x="101" y="22"/>
                    </a:lnTo>
                    <a:lnTo>
                      <a:pt x="101" y="22"/>
                    </a:lnTo>
                    <a:lnTo>
                      <a:pt x="94" y="29"/>
                    </a:lnTo>
                    <a:lnTo>
                      <a:pt x="92" y="26"/>
                    </a:lnTo>
                    <a:lnTo>
                      <a:pt x="94" y="29"/>
                    </a:lnTo>
                    <a:lnTo>
                      <a:pt x="89" y="38"/>
                    </a:lnTo>
                    <a:lnTo>
                      <a:pt x="89" y="38"/>
                    </a:lnTo>
                    <a:lnTo>
                      <a:pt x="89" y="38"/>
                    </a:lnTo>
                    <a:lnTo>
                      <a:pt x="80" y="45"/>
                    </a:lnTo>
                    <a:lnTo>
                      <a:pt x="78" y="40"/>
                    </a:lnTo>
                    <a:lnTo>
                      <a:pt x="80" y="45"/>
                    </a:lnTo>
                    <a:lnTo>
                      <a:pt x="78" y="47"/>
                    </a:lnTo>
                    <a:lnTo>
                      <a:pt x="75" y="45"/>
                    </a:lnTo>
                    <a:lnTo>
                      <a:pt x="78" y="47"/>
                    </a:lnTo>
                    <a:lnTo>
                      <a:pt x="73" y="54"/>
                    </a:lnTo>
                    <a:lnTo>
                      <a:pt x="73" y="54"/>
                    </a:lnTo>
                    <a:lnTo>
                      <a:pt x="73" y="54"/>
                    </a:lnTo>
                    <a:lnTo>
                      <a:pt x="66" y="59"/>
                    </a:lnTo>
                    <a:lnTo>
                      <a:pt x="64" y="54"/>
                    </a:lnTo>
                    <a:lnTo>
                      <a:pt x="66" y="59"/>
                    </a:lnTo>
                    <a:lnTo>
                      <a:pt x="64" y="64"/>
                    </a:lnTo>
                    <a:lnTo>
                      <a:pt x="64" y="64"/>
                    </a:lnTo>
                    <a:lnTo>
                      <a:pt x="64" y="64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21" y="87"/>
                    </a:lnTo>
                    <a:lnTo>
                      <a:pt x="21" y="87"/>
                    </a:lnTo>
                    <a:lnTo>
                      <a:pt x="21" y="87"/>
                    </a:lnTo>
                    <a:lnTo>
                      <a:pt x="9" y="92"/>
                    </a:lnTo>
                    <a:lnTo>
                      <a:pt x="9" y="92"/>
                    </a:lnTo>
                    <a:lnTo>
                      <a:pt x="9" y="92"/>
                    </a:lnTo>
                    <a:lnTo>
                      <a:pt x="2" y="95"/>
                    </a:lnTo>
                    <a:lnTo>
                      <a:pt x="2" y="95"/>
                    </a:lnTo>
                    <a:lnTo>
                      <a:pt x="0" y="90"/>
                    </a:lnTo>
                    <a:lnTo>
                      <a:pt x="7" y="85"/>
                    </a:lnTo>
                    <a:lnTo>
                      <a:pt x="7" y="85"/>
                    </a:lnTo>
                    <a:lnTo>
                      <a:pt x="7" y="85"/>
                    </a:lnTo>
                    <a:lnTo>
                      <a:pt x="31" y="71"/>
                    </a:lnTo>
                    <a:lnTo>
                      <a:pt x="31" y="71"/>
                    </a:lnTo>
                    <a:lnTo>
                      <a:pt x="31" y="71"/>
                    </a:lnTo>
                    <a:lnTo>
                      <a:pt x="42" y="66"/>
                    </a:lnTo>
                    <a:lnTo>
                      <a:pt x="45" y="71"/>
                    </a:lnTo>
                    <a:lnTo>
                      <a:pt x="42" y="66"/>
                    </a:lnTo>
                    <a:lnTo>
                      <a:pt x="54" y="59"/>
                    </a:lnTo>
                    <a:lnTo>
                      <a:pt x="56" y="64"/>
                    </a:lnTo>
                    <a:lnTo>
                      <a:pt x="54" y="59"/>
                    </a:lnTo>
                    <a:lnTo>
                      <a:pt x="64" y="52"/>
                    </a:lnTo>
                    <a:lnTo>
                      <a:pt x="66" y="57"/>
                    </a:lnTo>
                    <a:lnTo>
                      <a:pt x="64" y="54"/>
                    </a:lnTo>
                    <a:lnTo>
                      <a:pt x="80" y="38"/>
                    </a:lnTo>
                    <a:lnTo>
                      <a:pt x="82" y="40"/>
                    </a:lnTo>
                    <a:lnTo>
                      <a:pt x="78" y="38"/>
                    </a:lnTo>
                    <a:lnTo>
                      <a:pt x="87" y="24"/>
                    </a:lnTo>
                    <a:lnTo>
                      <a:pt x="82" y="31"/>
                    </a:lnTo>
                    <a:lnTo>
                      <a:pt x="89" y="24"/>
                    </a:lnTo>
                    <a:lnTo>
                      <a:pt x="94" y="19"/>
                    </a:lnTo>
                    <a:lnTo>
                      <a:pt x="96" y="22"/>
                    </a:lnTo>
                    <a:lnTo>
                      <a:pt x="92" y="19"/>
                    </a:lnTo>
                    <a:lnTo>
                      <a:pt x="92" y="14"/>
                    </a:lnTo>
                    <a:lnTo>
                      <a:pt x="96" y="14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78" name="Freeform 38"/>
              <p:cNvSpPr>
                <a:spLocks/>
              </p:cNvSpPr>
              <p:nvPr/>
            </p:nvSpPr>
            <p:spPr bwMode="auto">
              <a:xfrm>
                <a:off x="1411" y="1641"/>
                <a:ext cx="5" cy="5"/>
              </a:xfrm>
              <a:custGeom>
                <a:avLst/>
                <a:gdLst>
                  <a:gd name="T0" fmla="*/ 0 w 5"/>
                  <a:gd name="T1" fmla="*/ 3 h 5"/>
                  <a:gd name="T2" fmla="*/ 0 w 5"/>
                  <a:gd name="T3" fmla="*/ 5 h 5"/>
                  <a:gd name="T4" fmla="*/ 5 w 5"/>
                  <a:gd name="T5" fmla="*/ 3 h 5"/>
                  <a:gd name="T6" fmla="*/ 5 w 5"/>
                  <a:gd name="T7" fmla="*/ 0 h 5"/>
                  <a:gd name="T8" fmla="*/ 0 w 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lnTo>
                      <a:pt x="0" y="5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79" name="Freeform 39"/>
              <p:cNvSpPr>
                <a:spLocks/>
              </p:cNvSpPr>
              <p:nvPr/>
            </p:nvSpPr>
            <p:spPr bwMode="auto">
              <a:xfrm>
                <a:off x="1359" y="1507"/>
                <a:ext cx="66" cy="167"/>
              </a:xfrm>
              <a:custGeom>
                <a:avLst/>
                <a:gdLst>
                  <a:gd name="T0" fmla="*/ 35 w 66"/>
                  <a:gd name="T1" fmla="*/ 101 h 167"/>
                  <a:gd name="T2" fmla="*/ 31 w 66"/>
                  <a:gd name="T3" fmla="*/ 59 h 167"/>
                  <a:gd name="T4" fmla="*/ 38 w 66"/>
                  <a:gd name="T5" fmla="*/ 52 h 167"/>
                  <a:gd name="T6" fmla="*/ 33 w 66"/>
                  <a:gd name="T7" fmla="*/ 38 h 167"/>
                  <a:gd name="T8" fmla="*/ 26 w 66"/>
                  <a:gd name="T9" fmla="*/ 31 h 167"/>
                  <a:gd name="T10" fmla="*/ 24 w 66"/>
                  <a:gd name="T11" fmla="*/ 33 h 167"/>
                  <a:gd name="T12" fmla="*/ 17 w 66"/>
                  <a:gd name="T13" fmla="*/ 33 h 167"/>
                  <a:gd name="T14" fmla="*/ 9 w 66"/>
                  <a:gd name="T15" fmla="*/ 28 h 167"/>
                  <a:gd name="T16" fmla="*/ 7 w 66"/>
                  <a:gd name="T17" fmla="*/ 21 h 167"/>
                  <a:gd name="T18" fmla="*/ 9 w 66"/>
                  <a:gd name="T19" fmla="*/ 16 h 167"/>
                  <a:gd name="T20" fmla="*/ 5 w 66"/>
                  <a:gd name="T21" fmla="*/ 9 h 167"/>
                  <a:gd name="T22" fmla="*/ 0 w 66"/>
                  <a:gd name="T23" fmla="*/ 5 h 167"/>
                  <a:gd name="T24" fmla="*/ 5 w 66"/>
                  <a:gd name="T25" fmla="*/ 12 h 167"/>
                  <a:gd name="T26" fmla="*/ 12 w 66"/>
                  <a:gd name="T27" fmla="*/ 38 h 167"/>
                  <a:gd name="T28" fmla="*/ 17 w 66"/>
                  <a:gd name="T29" fmla="*/ 68 h 167"/>
                  <a:gd name="T30" fmla="*/ 21 w 66"/>
                  <a:gd name="T31" fmla="*/ 73 h 167"/>
                  <a:gd name="T32" fmla="*/ 17 w 66"/>
                  <a:gd name="T33" fmla="*/ 47 h 167"/>
                  <a:gd name="T34" fmla="*/ 14 w 66"/>
                  <a:gd name="T35" fmla="*/ 45 h 167"/>
                  <a:gd name="T36" fmla="*/ 17 w 66"/>
                  <a:gd name="T37" fmla="*/ 35 h 167"/>
                  <a:gd name="T38" fmla="*/ 24 w 66"/>
                  <a:gd name="T39" fmla="*/ 33 h 167"/>
                  <a:gd name="T40" fmla="*/ 31 w 66"/>
                  <a:gd name="T41" fmla="*/ 31 h 167"/>
                  <a:gd name="T42" fmla="*/ 35 w 66"/>
                  <a:gd name="T43" fmla="*/ 38 h 167"/>
                  <a:gd name="T44" fmla="*/ 31 w 66"/>
                  <a:gd name="T45" fmla="*/ 45 h 167"/>
                  <a:gd name="T46" fmla="*/ 24 w 66"/>
                  <a:gd name="T47" fmla="*/ 49 h 167"/>
                  <a:gd name="T48" fmla="*/ 28 w 66"/>
                  <a:gd name="T49" fmla="*/ 82 h 167"/>
                  <a:gd name="T50" fmla="*/ 33 w 66"/>
                  <a:gd name="T51" fmla="*/ 94 h 167"/>
                  <a:gd name="T52" fmla="*/ 33 w 66"/>
                  <a:gd name="T53" fmla="*/ 108 h 167"/>
                  <a:gd name="T54" fmla="*/ 52 w 66"/>
                  <a:gd name="T55" fmla="*/ 134 h 167"/>
                  <a:gd name="T56" fmla="*/ 66 w 66"/>
                  <a:gd name="T57" fmla="*/ 165 h 167"/>
                  <a:gd name="T58" fmla="*/ 52 w 66"/>
                  <a:gd name="T59" fmla="*/ 148 h 167"/>
                  <a:gd name="T60" fmla="*/ 52 w 66"/>
                  <a:gd name="T61" fmla="*/ 134 h 167"/>
                  <a:gd name="T62" fmla="*/ 33 w 66"/>
                  <a:gd name="T63" fmla="*/ 108 h 167"/>
                  <a:gd name="T64" fmla="*/ 26 w 66"/>
                  <a:gd name="T65" fmla="*/ 92 h 167"/>
                  <a:gd name="T66" fmla="*/ 24 w 66"/>
                  <a:gd name="T67" fmla="*/ 85 h 167"/>
                  <a:gd name="T68" fmla="*/ 24 w 66"/>
                  <a:gd name="T69" fmla="*/ 49 h 167"/>
                  <a:gd name="T70" fmla="*/ 28 w 66"/>
                  <a:gd name="T71" fmla="*/ 38 h 167"/>
                  <a:gd name="T72" fmla="*/ 35 w 66"/>
                  <a:gd name="T73" fmla="*/ 38 h 167"/>
                  <a:gd name="T74" fmla="*/ 28 w 66"/>
                  <a:gd name="T75" fmla="*/ 35 h 167"/>
                  <a:gd name="T76" fmla="*/ 24 w 66"/>
                  <a:gd name="T77" fmla="*/ 38 h 167"/>
                  <a:gd name="T78" fmla="*/ 17 w 66"/>
                  <a:gd name="T79" fmla="*/ 35 h 167"/>
                  <a:gd name="T80" fmla="*/ 19 w 66"/>
                  <a:gd name="T81" fmla="*/ 42 h 167"/>
                  <a:gd name="T82" fmla="*/ 21 w 66"/>
                  <a:gd name="T83" fmla="*/ 54 h 167"/>
                  <a:gd name="T84" fmla="*/ 26 w 66"/>
                  <a:gd name="T85" fmla="*/ 73 h 167"/>
                  <a:gd name="T86" fmla="*/ 17 w 66"/>
                  <a:gd name="T87" fmla="*/ 68 h 167"/>
                  <a:gd name="T88" fmla="*/ 2 w 66"/>
                  <a:gd name="T89" fmla="*/ 19 h 167"/>
                  <a:gd name="T90" fmla="*/ 0 w 66"/>
                  <a:gd name="T91" fmla="*/ 14 h 167"/>
                  <a:gd name="T92" fmla="*/ 5 w 66"/>
                  <a:gd name="T93" fmla="*/ 5 h 167"/>
                  <a:gd name="T94" fmla="*/ 17 w 66"/>
                  <a:gd name="T95" fmla="*/ 9 h 167"/>
                  <a:gd name="T96" fmla="*/ 14 w 66"/>
                  <a:gd name="T97" fmla="*/ 19 h 167"/>
                  <a:gd name="T98" fmla="*/ 12 w 66"/>
                  <a:gd name="T99" fmla="*/ 19 h 167"/>
                  <a:gd name="T100" fmla="*/ 14 w 66"/>
                  <a:gd name="T101" fmla="*/ 28 h 167"/>
                  <a:gd name="T102" fmla="*/ 17 w 66"/>
                  <a:gd name="T103" fmla="*/ 33 h 167"/>
                  <a:gd name="T104" fmla="*/ 21 w 66"/>
                  <a:gd name="T105" fmla="*/ 28 h 167"/>
                  <a:gd name="T106" fmla="*/ 31 w 66"/>
                  <a:gd name="T107" fmla="*/ 26 h 167"/>
                  <a:gd name="T108" fmla="*/ 38 w 66"/>
                  <a:gd name="T109" fmla="*/ 35 h 167"/>
                  <a:gd name="T110" fmla="*/ 38 w 66"/>
                  <a:gd name="T111" fmla="*/ 54 h 167"/>
                  <a:gd name="T112" fmla="*/ 35 w 66"/>
                  <a:gd name="T113" fmla="*/ 85 h 167"/>
                  <a:gd name="T114" fmla="*/ 35 w 66"/>
                  <a:gd name="T115" fmla="*/ 10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6" h="167">
                    <a:moveTo>
                      <a:pt x="52" y="137"/>
                    </a:moveTo>
                    <a:lnTo>
                      <a:pt x="35" y="101"/>
                    </a:lnTo>
                    <a:lnTo>
                      <a:pt x="35" y="101"/>
                    </a:lnTo>
                    <a:lnTo>
                      <a:pt x="35" y="101"/>
                    </a:lnTo>
                    <a:lnTo>
                      <a:pt x="31" y="87"/>
                    </a:lnTo>
                    <a:lnTo>
                      <a:pt x="31" y="87"/>
                    </a:lnTo>
                    <a:lnTo>
                      <a:pt x="31" y="85"/>
                    </a:lnTo>
                    <a:lnTo>
                      <a:pt x="31" y="59"/>
                    </a:lnTo>
                    <a:lnTo>
                      <a:pt x="31" y="59"/>
                    </a:lnTo>
                    <a:lnTo>
                      <a:pt x="31" y="59"/>
                    </a:lnTo>
                    <a:lnTo>
                      <a:pt x="33" y="52"/>
                    </a:lnTo>
                    <a:lnTo>
                      <a:pt x="38" y="52"/>
                    </a:lnTo>
                    <a:lnTo>
                      <a:pt x="33" y="52"/>
                    </a:lnTo>
                    <a:lnTo>
                      <a:pt x="33" y="35"/>
                    </a:lnTo>
                    <a:lnTo>
                      <a:pt x="38" y="35"/>
                    </a:lnTo>
                    <a:lnTo>
                      <a:pt x="33" y="38"/>
                    </a:lnTo>
                    <a:lnTo>
                      <a:pt x="28" y="31"/>
                    </a:lnTo>
                    <a:lnTo>
                      <a:pt x="31" y="26"/>
                    </a:lnTo>
                    <a:lnTo>
                      <a:pt x="31" y="31"/>
                    </a:lnTo>
                    <a:lnTo>
                      <a:pt x="26" y="31"/>
                    </a:lnTo>
                    <a:lnTo>
                      <a:pt x="26" y="26"/>
                    </a:lnTo>
                    <a:lnTo>
                      <a:pt x="28" y="31"/>
                    </a:lnTo>
                    <a:lnTo>
                      <a:pt x="24" y="33"/>
                    </a:lnTo>
                    <a:lnTo>
                      <a:pt x="24" y="33"/>
                    </a:lnTo>
                    <a:lnTo>
                      <a:pt x="21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9" y="19"/>
                    </a:lnTo>
                    <a:lnTo>
                      <a:pt x="12" y="16"/>
                    </a:lnTo>
                    <a:lnTo>
                      <a:pt x="14" y="19"/>
                    </a:lnTo>
                    <a:lnTo>
                      <a:pt x="9" y="16"/>
                    </a:lnTo>
                    <a:lnTo>
                      <a:pt x="12" y="12"/>
                    </a:lnTo>
                    <a:lnTo>
                      <a:pt x="17" y="9"/>
                    </a:lnTo>
                    <a:lnTo>
                      <a:pt x="14" y="14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5" y="12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12" y="38"/>
                    </a:lnTo>
                    <a:lnTo>
                      <a:pt x="7" y="40"/>
                    </a:lnTo>
                    <a:lnTo>
                      <a:pt x="12" y="38"/>
                    </a:lnTo>
                    <a:lnTo>
                      <a:pt x="21" y="66"/>
                    </a:lnTo>
                    <a:lnTo>
                      <a:pt x="17" y="68"/>
                    </a:lnTo>
                    <a:lnTo>
                      <a:pt x="21" y="66"/>
                    </a:lnTo>
                    <a:lnTo>
                      <a:pt x="26" y="73"/>
                    </a:lnTo>
                    <a:lnTo>
                      <a:pt x="21" y="73"/>
                    </a:lnTo>
                    <a:lnTo>
                      <a:pt x="21" y="73"/>
                    </a:lnTo>
                    <a:lnTo>
                      <a:pt x="17" y="54"/>
                    </a:lnTo>
                    <a:lnTo>
                      <a:pt x="17" y="54"/>
                    </a:lnTo>
                    <a:lnTo>
                      <a:pt x="17" y="54"/>
                    </a:lnTo>
                    <a:lnTo>
                      <a:pt x="17" y="47"/>
                    </a:lnTo>
                    <a:lnTo>
                      <a:pt x="21" y="47"/>
                    </a:lnTo>
                    <a:lnTo>
                      <a:pt x="17" y="49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4" y="42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7" y="35"/>
                    </a:lnTo>
                    <a:lnTo>
                      <a:pt x="21" y="33"/>
                    </a:lnTo>
                    <a:lnTo>
                      <a:pt x="24" y="38"/>
                    </a:lnTo>
                    <a:lnTo>
                      <a:pt x="21" y="35"/>
                    </a:lnTo>
                    <a:lnTo>
                      <a:pt x="24" y="33"/>
                    </a:lnTo>
                    <a:lnTo>
                      <a:pt x="26" y="31"/>
                    </a:lnTo>
                    <a:lnTo>
                      <a:pt x="24" y="31"/>
                    </a:lnTo>
                    <a:lnTo>
                      <a:pt x="28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5" y="33"/>
                    </a:lnTo>
                    <a:lnTo>
                      <a:pt x="38" y="35"/>
                    </a:lnTo>
                    <a:lnTo>
                      <a:pt x="35" y="38"/>
                    </a:lnTo>
                    <a:lnTo>
                      <a:pt x="33" y="40"/>
                    </a:lnTo>
                    <a:lnTo>
                      <a:pt x="28" y="38"/>
                    </a:lnTo>
                    <a:lnTo>
                      <a:pt x="33" y="40"/>
                    </a:lnTo>
                    <a:lnTo>
                      <a:pt x="31" y="45"/>
                    </a:lnTo>
                    <a:lnTo>
                      <a:pt x="26" y="42"/>
                    </a:lnTo>
                    <a:lnTo>
                      <a:pt x="31" y="45"/>
                    </a:lnTo>
                    <a:lnTo>
                      <a:pt x="28" y="52"/>
                    </a:lnTo>
                    <a:lnTo>
                      <a:pt x="24" y="49"/>
                    </a:lnTo>
                    <a:lnTo>
                      <a:pt x="28" y="49"/>
                    </a:lnTo>
                    <a:lnTo>
                      <a:pt x="28" y="82"/>
                    </a:lnTo>
                    <a:lnTo>
                      <a:pt x="24" y="85"/>
                    </a:lnTo>
                    <a:lnTo>
                      <a:pt x="28" y="82"/>
                    </a:lnTo>
                    <a:lnTo>
                      <a:pt x="31" y="89"/>
                    </a:lnTo>
                    <a:lnTo>
                      <a:pt x="26" y="92"/>
                    </a:lnTo>
                    <a:lnTo>
                      <a:pt x="31" y="89"/>
                    </a:lnTo>
                    <a:lnTo>
                      <a:pt x="33" y="94"/>
                    </a:lnTo>
                    <a:lnTo>
                      <a:pt x="33" y="94"/>
                    </a:lnTo>
                    <a:lnTo>
                      <a:pt x="33" y="94"/>
                    </a:lnTo>
                    <a:lnTo>
                      <a:pt x="38" y="106"/>
                    </a:lnTo>
                    <a:lnTo>
                      <a:pt x="33" y="108"/>
                    </a:lnTo>
                    <a:lnTo>
                      <a:pt x="38" y="106"/>
                    </a:lnTo>
                    <a:lnTo>
                      <a:pt x="52" y="134"/>
                    </a:lnTo>
                    <a:lnTo>
                      <a:pt x="52" y="134"/>
                    </a:lnTo>
                    <a:lnTo>
                      <a:pt x="52" y="134"/>
                    </a:lnTo>
                    <a:lnTo>
                      <a:pt x="57" y="146"/>
                    </a:lnTo>
                    <a:lnTo>
                      <a:pt x="52" y="148"/>
                    </a:lnTo>
                    <a:lnTo>
                      <a:pt x="57" y="146"/>
                    </a:lnTo>
                    <a:lnTo>
                      <a:pt x="66" y="165"/>
                    </a:lnTo>
                    <a:lnTo>
                      <a:pt x="61" y="167"/>
                    </a:lnTo>
                    <a:lnTo>
                      <a:pt x="61" y="167"/>
                    </a:lnTo>
                    <a:lnTo>
                      <a:pt x="61" y="167"/>
                    </a:lnTo>
                    <a:lnTo>
                      <a:pt x="52" y="148"/>
                    </a:lnTo>
                    <a:lnTo>
                      <a:pt x="52" y="148"/>
                    </a:lnTo>
                    <a:lnTo>
                      <a:pt x="52" y="148"/>
                    </a:lnTo>
                    <a:lnTo>
                      <a:pt x="47" y="137"/>
                    </a:lnTo>
                    <a:lnTo>
                      <a:pt x="52" y="134"/>
                    </a:lnTo>
                    <a:lnTo>
                      <a:pt x="47" y="137"/>
                    </a:lnTo>
                    <a:lnTo>
                      <a:pt x="33" y="108"/>
                    </a:lnTo>
                    <a:lnTo>
                      <a:pt x="33" y="108"/>
                    </a:lnTo>
                    <a:lnTo>
                      <a:pt x="33" y="108"/>
                    </a:lnTo>
                    <a:lnTo>
                      <a:pt x="28" y="96"/>
                    </a:lnTo>
                    <a:lnTo>
                      <a:pt x="33" y="94"/>
                    </a:lnTo>
                    <a:lnTo>
                      <a:pt x="28" y="96"/>
                    </a:lnTo>
                    <a:lnTo>
                      <a:pt x="26" y="92"/>
                    </a:lnTo>
                    <a:lnTo>
                      <a:pt x="26" y="92"/>
                    </a:lnTo>
                    <a:lnTo>
                      <a:pt x="26" y="92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24" y="82"/>
                    </a:lnTo>
                    <a:lnTo>
                      <a:pt x="24" y="49"/>
                    </a:lnTo>
                    <a:lnTo>
                      <a:pt x="24" y="49"/>
                    </a:lnTo>
                    <a:lnTo>
                      <a:pt x="24" y="49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28" y="38"/>
                    </a:lnTo>
                    <a:lnTo>
                      <a:pt x="26" y="42"/>
                    </a:lnTo>
                    <a:lnTo>
                      <a:pt x="31" y="38"/>
                    </a:lnTo>
                    <a:lnTo>
                      <a:pt x="33" y="35"/>
                    </a:lnTo>
                    <a:lnTo>
                      <a:pt x="35" y="38"/>
                    </a:lnTo>
                    <a:lnTo>
                      <a:pt x="33" y="38"/>
                    </a:lnTo>
                    <a:lnTo>
                      <a:pt x="28" y="35"/>
                    </a:lnTo>
                    <a:lnTo>
                      <a:pt x="31" y="31"/>
                    </a:lnTo>
                    <a:lnTo>
                      <a:pt x="28" y="35"/>
                    </a:lnTo>
                    <a:lnTo>
                      <a:pt x="24" y="35"/>
                    </a:lnTo>
                    <a:lnTo>
                      <a:pt x="24" y="31"/>
                    </a:lnTo>
                    <a:lnTo>
                      <a:pt x="26" y="35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19" y="40"/>
                    </a:lnTo>
                    <a:lnTo>
                      <a:pt x="17" y="35"/>
                    </a:lnTo>
                    <a:lnTo>
                      <a:pt x="19" y="38"/>
                    </a:lnTo>
                    <a:lnTo>
                      <a:pt x="19" y="42"/>
                    </a:lnTo>
                    <a:lnTo>
                      <a:pt x="14" y="42"/>
                    </a:lnTo>
                    <a:lnTo>
                      <a:pt x="19" y="42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21" y="47"/>
                    </a:lnTo>
                    <a:lnTo>
                      <a:pt x="21" y="54"/>
                    </a:lnTo>
                    <a:lnTo>
                      <a:pt x="17" y="54"/>
                    </a:lnTo>
                    <a:lnTo>
                      <a:pt x="21" y="54"/>
                    </a:lnTo>
                    <a:lnTo>
                      <a:pt x="26" y="73"/>
                    </a:lnTo>
                    <a:lnTo>
                      <a:pt x="26" y="73"/>
                    </a:lnTo>
                    <a:lnTo>
                      <a:pt x="21" y="75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17" y="68"/>
                    </a:lnTo>
                    <a:lnTo>
                      <a:pt x="7" y="40"/>
                    </a:lnTo>
                    <a:lnTo>
                      <a:pt x="9" y="47"/>
                    </a:lnTo>
                    <a:lnTo>
                      <a:pt x="7" y="38"/>
                    </a:lnTo>
                    <a:lnTo>
                      <a:pt x="2" y="19"/>
                    </a:lnTo>
                    <a:lnTo>
                      <a:pt x="7" y="19"/>
                    </a:lnTo>
                    <a:lnTo>
                      <a:pt x="2" y="2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7" y="5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7" y="14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2" y="21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26"/>
                    </a:lnTo>
                    <a:lnTo>
                      <a:pt x="7" y="26"/>
                    </a:lnTo>
                    <a:lnTo>
                      <a:pt x="12" y="26"/>
                    </a:lnTo>
                    <a:lnTo>
                      <a:pt x="14" y="28"/>
                    </a:lnTo>
                    <a:lnTo>
                      <a:pt x="12" y="31"/>
                    </a:lnTo>
                    <a:lnTo>
                      <a:pt x="14" y="26"/>
                    </a:lnTo>
                    <a:lnTo>
                      <a:pt x="19" y="28"/>
                    </a:lnTo>
                    <a:lnTo>
                      <a:pt x="17" y="33"/>
                    </a:lnTo>
                    <a:lnTo>
                      <a:pt x="17" y="28"/>
                    </a:lnTo>
                    <a:lnTo>
                      <a:pt x="21" y="28"/>
                    </a:lnTo>
                    <a:lnTo>
                      <a:pt x="21" y="33"/>
                    </a:lnTo>
                    <a:lnTo>
                      <a:pt x="21" y="28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31" y="26"/>
                    </a:lnTo>
                    <a:lnTo>
                      <a:pt x="31" y="26"/>
                    </a:lnTo>
                    <a:lnTo>
                      <a:pt x="33" y="28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8" y="52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5" y="61"/>
                    </a:lnTo>
                    <a:lnTo>
                      <a:pt x="31" y="59"/>
                    </a:lnTo>
                    <a:lnTo>
                      <a:pt x="35" y="59"/>
                    </a:lnTo>
                    <a:lnTo>
                      <a:pt x="35" y="85"/>
                    </a:lnTo>
                    <a:lnTo>
                      <a:pt x="31" y="85"/>
                    </a:lnTo>
                    <a:lnTo>
                      <a:pt x="35" y="85"/>
                    </a:lnTo>
                    <a:lnTo>
                      <a:pt x="40" y="99"/>
                    </a:lnTo>
                    <a:lnTo>
                      <a:pt x="35" y="101"/>
                    </a:lnTo>
                    <a:lnTo>
                      <a:pt x="40" y="99"/>
                    </a:lnTo>
                    <a:lnTo>
                      <a:pt x="57" y="134"/>
                    </a:lnTo>
                    <a:lnTo>
                      <a:pt x="52" y="137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80" name="Freeform 40"/>
              <p:cNvSpPr>
                <a:spLocks/>
              </p:cNvSpPr>
              <p:nvPr/>
            </p:nvSpPr>
            <p:spPr bwMode="auto">
              <a:xfrm>
                <a:off x="1425" y="1679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2 h 5"/>
                  <a:gd name="T4" fmla="*/ 0 w 5"/>
                  <a:gd name="T5" fmla="*/ 5 h 5"/>
                  <a:gd name="T6" fmla="*/ 0 w 5"/>
                  <a:gd name="T7" fmla="*/ 2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2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89481" name="Freeform 41"/>
              <p:cNvSpPr>
                <a:spLocks/>
              </p:cNvSpPr>
              <p:nvPr/>
            </p:nvSpPr>
            <p:spPr bwMode="auto">
              <a:xfrm>
                <a:off x="1420" y="1672"/>
                <a:ext cx="10" cy="9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2 h 9"/>
                  <a:gd name="T4" fmla="*/ 5 w 10"/>
                  <a:gd name="T5" fmla="*/ 9 h 9"/>
                  <a:gd name="T6" fmla="*/ 10 w 10"/>
                  <a:gd name="T7" fmla="*/ 7 h 9"/>
                  <a:gd name="T8" fmla="*/ 5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lnTo>
                      <a:pt x="0" y="2"/>
                    </a:lnTo>
                    <a:lnTo>
                      <a:pt x="5" y="9"/>
                    </a:lnTo>
                    <a:lnTo>
                      <a:pt x="10" y="7"/>
                    </a:lnTo>
                    <a:lnTo>
                      <a:pt x="5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00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89482" name="Oval 42"/>
            <p:cNvSpPr>
              <a:spLocks noChangeArrowheads="1"/>
            </p:cNvSpPr>
            <p:nvPr/>
          </p:nvSpPr>
          <p:spPr bwMode="auto">
            <a:xfrm>
              <a:off x="1219" y="1490"/>
              <a:ext cx="118" cy="118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aphicFrame>
        <p:nvGraphicFramePr>
          <p:cNvPr id="189485" name="Object 45"/>
          <p:cNvGraphicFramePr>
            <a:graphicFrameLocks noChangeAspect="1"/>
          </p:cNvGraphicFramePr>
          <p:nvPr/>
        </p:nvGraphicFramePr>
        <p:xfrm>
          <a:off x="9306001" y="1373189"/>
          <a:ext cx="2085133" cy="239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5" imgW="2734057" imgH="3029373" progId="MSPhotoEd.3">
                  <p:embed/>
                </p:oleObj>
              </mc:Choice>
              <mc:Fallback>
                <p:oleObj name="Photo Editor Photo" r:id="rId5" imgW="2734057" imgH="3029373" progId="MSPhotoEd.3">
                  <p:embed/>
                  <p:pic>
                    <p:nvPicPr>
                      <p:cNvPr id="189485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06001" y="1373189"/>
                        <a:ext cx="2085133" cy="2390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9488" name="Group 48"/>
          <p:cNvGrpSpPr>
            <a:grpSpLocks/>
          </p:cNvGrpSpPr>
          <p:nvPr/>
        </p:nvGrpSpPr>
        <p:grpSpPr bwMode="auto">
          <a:xfrm>
            <a:off x="6303349" y="3068639"/>
            <a:ext cx="2430354" cy="3659187"/>
            <a:chOff x="992" y="1815"/>
            <a:chExt cx="1584" cy="2305"/>
          </a:xfrm>
        </p:grpSpPr>
        <p:sp>
          <p:nvSpPr>
            <p:cNvPr id="189489" name="Rectangle 49"/>
            <p:cNvSpPr>
              <a:spLocks noChangeArrowheads="1"/>
            </p:cNvSpPr>
            <p:nvPr/>
          </p:nvSpPr>
          <p:spPr bwMode="auto">
            <a:xfrm>
              <a:off x="2525" y="2869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490" name="Rectangle 50"/>
            <p:cNvSpPr>
              <a:spLocks noChangeArrowheads="1"/>
            </p:cNvSpPr>
            <p:nvPr/>
          </p:nvSpPr>
          <p:spPr bwMode="auto">
            <a:xfrm>
              <a:off x="1918" y="1874"/>
              <a:ext cx="7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491" name="Rectangle 51"/>
            <p:cNvSpPr>
              <a:spLocks noChangeArrowheads="1"/>
            </p:cNvSpPr>
            <p:nvPr/>
          </p:nvSpPr>
          <p:spPr bwMode="auto">
            <a:xfrm>
              <a:off x="1944" y="2075"/>
              <a:ext cx="6" cy="1704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492" name="Rectangle 52"/>
            <p:cNvSpPr>
              <a:spLocks noChangeArrowheads="1"/>
            </p:cNvSpPr>
            <p:nvPr/>
          </p:nvSpPr>
          <p:spPr bwMode="auto">
            <a:xfrm>
              <a:off x="1613" y="2509"/>
              <a:ext cx="6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493" name="Rectangle 53"/>
            <p:cNvSpPr>
              <a:spLocks noChangeArrowheads="1"/>
            </p:cNvSpPr>
            <p:nvPr/>
          </p:nvSpPr>
          <p:spPr bwMode="auto">
            <a:xfrm>
              <a:off x="1941" y="2525"/>
              <a:ext cx="6" cy="15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494" name="Rectangle 54"/>
            <p:cNvSpPr>
              <a:spLocks noChangeArrowheads="1"/>
            </p:cNvSpPr>
            <p:nvPr/>
          </p:nvSpPr>
          <p:spPr bwMode="auto">
            <a:xfrm>
              <a:off x="2054" y="2533"/>
              <a:ext cx="6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495" name="Rectangle 55"/>
            <p:cNvSpPr>
              <a:spLocks noChangeArrowheads="1"/>
            </p:cNvSpPr>
            <p:nvPr/>
          </p:nvSpPr>
          <p:spPr bwMode="auto">
            <a:xfrm>
              <a:off x="2162" y="2533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496" name="Rectangle 56"/>
            <p:cNvSpPr>
              <a:spLocks noChangeArrowheads="1"/>
            </p:cNvSpPr>
            <p:nvPr/>
          </p:nvSpPr>
          <p:spPr bwMode="auto">
            <a:xfrm>
              <a:off x="2382" y="2540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497" name="Rectangle 57"/>
            <p:cNvSpPr>
              <a:spLocks noChangeArrowheads="1"/>
            </p:cNvSpPr>
            <p:nvPr/>
          </p:nvSpPr>
          <p:spPr bwMode="auto">
            <a:xfrm>
              <a:off x="1864" y="3244"/>
              <a:ext cx="36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498" name="Freeform 58" descr="Wide upward diagonal"/>
            <p:cNvSpPr>
              <a:spLocks/>
            </p:cNvSpPr>
            <p:nvPr/>
          </p:nvSpPr>
          <p:spPr bwMode="auto">
            <a:xfrm>
              <a:off x="1575" y="2580"/>
              <a:ext cx="815" cy="704"/>
            </a:xfrm>
            <a:custGeom>
              <a:avLst/>
              <a:gdLst>
                <a:gd name="T0" fmla="*/ 0 w 1272"/>
                <a:gd name="T1" fmla="*/ 0 h 713"/>
                <a:gd name="T2" fmla="*/ 544 w 1272"/>
                <a:gd name="T3" fmla="*/ 56 h 713"/>
                <a:gd name="T4" fmla="*/ 1256 w 1272"/>
                <a:gd name="T5" fmla="*/ 96 h 713"/>
                <a:gd name="T6" fmla="*/ 1272 w 1272"/>
                <a:gd name="T7" fmla="*/ 657 h 713"/>
                <a:gd name="T8" fmla="*/ 544 w 1272"/>
                <a:gd name="T9" fmla="*/ 665 h 713"/>
                <a:gd name="T10" fmla="*/ 0 w 1272"/>
                <a:gd name="T11" fmla="*/ 713 h 713"/>
                <a:gd name="T12" fmla="*/ 0 w 1272"/>
                <a:gd name="T13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2" h="713">
                  <a:moveTo>
                    <a:pt x="0" y="0"/>
                  </a:moveTo>
                  <a:lnTo>
                    <a:pt x="544" y="56"/>
                  </a:lnTo>
                  <a:lnTo>
                    <a:pt x="1256" y="96"/>
                  </a:lnTo>
                  <a:lnTo>
                    <a:pt x="1272" y="657"/>
                  </a:lnTo>
                  <a:lnTo>
                    <a:pt x="544" y="665"/>
                  </a:lnTo>
                  <a:lnTo>
                    <a:pt x="0" y="713"/>
                  </a:lnTo>
                  <a:lnTo>
                    <a:pt x="0" y="0"/>
                  </a:lnTo>
                  <a:close/>
                </a:path>
              </a:pathLst>
            </a:custGeom>
            <a:pattFill prst="wdUpDiag">
              <a:fgClr>
                <a:srgbClr val="FF0066"/>
              </a:fgClr>
              <a:bgClr>
                <a:srgbClr val="FFFF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499" name="Freeform 59"/>
            <p:cNvSpPr>
              <a:spLocks/>
            </p:cNvSpPr>
            <p:nvPr/>
          </p:nvSpPr>
          <p:spPr bwMode="auto">
            <a:xfrm>
              <a:off x="1575" y="2580"/>
              <a:ext cx="820" cy="656"/>
            </a:xfrm>
            <a:custGeom>
              <a:avLst/>
              <a:gdLst>
                <a:gd name="T0" fmla="*/ 0 w 1280"/>
                <a:gd name="T1" fmla="*/ 0 h 665"/>
                <a:gd name="T2" fmla="*/ 544 w 1280"/>
                <a:gd name="T3" fmla="*/ 56 h 665"/>
                <a:gd name="T4" fmla="*/ 544 w 1280"/>
                <a:gd name="T5" fmla="*/ 64 h 665"/>
                <a:gd name="T6" fmla="*/ 544 w 1280"/>
                <a:gd name="T7" fmla="*/ 56 h 665"/>
                <a:gd name="T8" fmla="*/ 1256 w 1280"/>
                <a:gd name="T9" fmla="*/ 96 h 665"/>
                <a:gd name="T10" fmla="*/ 1264 w 1280"/>
                <a:gd name="T11" fmla="*/ 96 h 665"/>
                <a:gd name="T12" fmla="*/ 1264 w 1280"/>
                <a:gd name="T13" fmla="*/ 96 h 665"/>
                <a:gd name="T14" fmla="*/ 1280 w 1280"/>
                <a:gd name="T15" fmla="*/ 657 h 665"/>
                <a:gd name="T16" fmla="*/ 1280 w 1280"/>
                <a:gd name="T17" fmla="*/ 665 h 665"/>
                <a:gd name="T18" fmla="*/ 1272 w 1280"/>
                <a:gd name="T19" fmla="*/ 665 h 665"/>
                <a:gd name="T20" fmla="*/ 1272 w 1280"/>
                <a:gd name="T21" fmla="*/ 657 h 665"/>
                <a:gd name="T22" fmla="*/ 1256 w 1280"/>
                <a:gd name="T23" fmla="*/ 96 h 665"/>
                <a:gd name="T24" fmla="*/ 1264 w 1280"/>
                <a:gd name="T25" fmla="*/ 96 h 665"/>
                <a:gd name="T26" fmla="*/ 1256 w 1280"/>
                <a:gd name="T27" fmla="*/ 104 h 665"/>
                <a:gd name="T28" fmla="*/ 544 w 1280"/>
                <a:gd name="T29" fmla="*/ 64 h 665"/>
                <a:gd name="T30" fmla="*/ 544 w 1280"/>
                <a:gd name="T31" fmla="*/ 64 h 665"/>
                <a:gd name="T32" fmla="*/ 544 w 1280"/>
                <a:gd name="T33" fmla="*/ 64 h 665"/>
                <a:gd name="T34" fmla="*/ 0 w 1280"/>
                <a:gd name="T35" fmla="*/ 8 h 665"/>
                <a:gd name="T36" fmla="*/ 0 w 1280"/>
                <a:gd name="T37" fmla="*/ 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0" h="665">
                  <a:moveTo>
                    <a:pt x="0" y="0"/>
                  </a:moveTo>
                  <a:lnTo>
                    <a:pt x="544" y="56"/>
                  </a:lnTo>
                  <a:lnTo>
                    <a:pt x="544" y="64"/>
                  </a:lnTo>
                  <a:lnTo>
                    <a:pt x="544" y="56"/>
                  </a:lnTo>
                  <a:lnTo>
                    <a:pt x="1256" y="96"/>
                  </a:lnTo>
                  <a:lnTo>
                    <a:pt x="1264" y="96"/>
                  </a:lnTo>
                  <a:lnTo>
                    <a:pt x="1264" y="96"/>
                  </a:lnTo>
                  <a:lnTo>
                    <a:pt x="1280" y="657"/>
                  </a:lnTo>
                  <a:lnTo>
                    <a:pt x="1280" y="665"/>
                  </a:lnTo>
                  <a:lnTo>
                    <a:pt x="1272" y="665"/>
                  </a:lnTo>
                  <a:lnTo>
                    <a:pt x="1272" y="657"/>
                  </a:lnTo>
                  <a:lnTo>
                    <a:pt x="1256" y="96"/>
                  </a:lnTo>
                  <a:lnTo>
                    <a:pt x="1264" y="96"/>
                  </a:lnTo>
                  <a:lnTo>
                    <a:pt x="1256" y="104"/>
                  </a:lnTo>
                  <a:lnTo>
                    <a:pt x="544" y="64"/>
                  </a:lnTo>
                  <a:lnTo>
                    <a:pt x="544" y="64"/>
                  </a:lnTo>
                  <a:lnTo>
                    <a:pt x="544" y="64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8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00" name="Freeform 60"/>
            <p:cNvSpPr>
              <a:spLocks/>
            </p:cNvSpPr>
            <p:nvPr/>
          </p:nvSpPr>
          <p:spPr bwMode="auto">
            <a:xfrm>
              <a:off x="1923" y="3228"/>
              <a:ext cx="467" cy="16"/>
            </a:xfrm>
            <a:custGeom>
              <a:avLst/>
              <a:gdLst>
                <a:gd name="T0" fmla="*/ 728 w 728"/>
                <a:gd name="T1" fmla="*/ 8 h 16"/>
                <a:gd name="T2" fmla="*/ 0 w 728"/>
                <a:gd name="T3" fmla="*/ 16 h 16"/>
                <a:gd name="T4" fmla="*/ 0 w 728"/>
                <a:gd name="T5" fmla="*/ 8 h 16"/>
                <a:gd name="T6" fmla="*/ 0 w 728"/>
                <a:gd name="T7" fmla="*/ 8 h 16"/>
                <a:gd name="T8" fmla="*/ 0 w 728"/>
                <a:gd name="T9" fmla="*/ 8 h 16"/>
                <a:gd name="T10" fmla="*/ 728 w 728"/>
                <a:gd name="T11" fmla="*/ 0 h 16"/>
                <a:gd name="T12" fmla="*/ 728 w 72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16">
                  <a:moveTo>
                    <a:pt x="728" y="8"/>
                  </a:moveTo>
                  <a:lnTo>
                    <a:pt x="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728" y="0"/>
                  </a:lnTo>
                  <a:lnTo>
                    <a:pt x="728" y="8"/>
                  </a:lnTo>
                  <a:close/>
                </a:path>
              </a:pathLst>
            </a:custGeom>
            <a:blipFill dpi="0" rotWithShape="0">
              <a:blip r:embed="rId8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01" name="Freeform 61"/>
            <p:cNvSpPr>
              <a:spLocks/>
            </p:cNvSpPr>
            <p:nvPr/>
          </p:nvSpPr>
          <p:spPr bwMode="auto">
            <a:xfrm>
              <a:off x="1575" y="3236"/>
              <a:ext cx="348" cy="55"/>
            </a:xfrm>
            <a:custGeom>
              <a:avLst/>
              <a:gdLst>
                <a:gd name="T0" fmla="*/ 544 w 544"/>
                <a:gd name="T1" fmla="*/ 8 h 56"/>
                <a:gd name="T2" fmla="*/ 544 w 544"/>
                <a:gd name="T3" fmla="*/ 0 h 56"/>
                <a:gd name="T4" fmla="*/ 0 w 544"/>
                <a:gd name="T5" fmla="*/ 48 h 56"/>
                <a:gd name="T6" fmla="*/ 0 w 544"/>
                <a:gd name="T7" fmla="*/ 56 h 56"/>
                <a:gd name="T8" fmla="*/ 544 w 544"/>
                <a:gd name="T9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56">
                  <a:moveTo>
                    <a:pt x="544" y="8"/>
                  </a:moveTo>
                  <a:lnTo>
                    <a:pt x="544" y="0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544" y="8"/>
                  </a:lnTo>
                  <a:close/>
                </a:path>
              </a:pathLst>
            </a:custGeom>
            <a:blipFill dpi="0" rotWithShape="0">
              <a:blip r:embed="rId8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02" name="Rectangle 62"/>
            <p:cNvSpPr>
              <a:spLocks noChangeArrowheads="1"/>
            </p:cNvSpPr>
            <p:nvPr/>
          </p:nvSpPr>
          <p:spPr bwMode="auto">
            <a:xfrm>
              <a:off x="1575" y="1910"/>
              <a:ext cx="5" cy="173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03" name="Rectangle 63"/>
            <p:cNvSpPr>
              <a:spLocks noChangeArrowheads="1"/>
            </p:cNvSpPr>
            <p:nvPr/>
          </p:nvSpPr>
          <p:spPr bwMode="auto">
            <a:xfrm>
              <a:off x="1923" y="1910"/>
              <a:ext cx="6" cy="173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04" name="Freeform 64" descr="Wide upward diagonal"/>
            <p:cNvSpPr>
              <a:spLocks/>
            </p:cNvSpPr>
            <p:nvPr/>
          </p:nvSpPr>
          <p:spPr bwMode="auto">
            <a:xfrm>
              <a:off x="1575" y="2083"/>
              <a:ext cx="799" cy="142"/>
            </a:xfrm>
            <a:custGeom>
              <a:avLst/>
              <a:gdLst>
                <a:gd name="T0" fmla="*/ 0 w 1248"/>
                <a:gd name="T1" fmla="*/ 136 h 144"/>
                <a:gd name="T2" fmla="*/ 544 w 1248"/>
                <a:gd name="T3" fmla="*/ 144 h 144"/>
                <a:gd name="T4" fmla="*/ 1248 w 1248"/>
                <a:gd name="T5" fmla="*/ 144 h 144"/>
                <a:gd name="T6" fmla="*/ 1248 w 1248"/>
                <a:gd name="T7" fmla="*/ 48 h 144"/>
                <a:gd name="T8" fmla="*/ 544 w 1248"/>
                <a:gd name="T9" fmla="*/ 24 h 144"/>
                <a:gd name="T10" fmla="*/ 0 w 1248"/>
                <a:gd name="T11" fmla="*/ 0 h 144"/>
                <a:gd name="T12" fmla="*/ 0 w 1248"/>
                <a:gd name="T13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8" h="144">
                  <a:moveTo>
                    <a:pt x="0" y="136"/>
                  </a:moveTo>
                  <a:lnTo>
                    <a:pt x="544" y="144"/>
                  </a:lnTo>
                  <a:lnTo>
                    <a:pt x="1248" y="144"/>
                  </a:lnTo>
                  <a:lnTo>
                    <a:pt x="1248" y="48"/>
                  </a:lnTo>
                  <a:lnTo>
                    <a:pt x="544" y="24"/>
                  </a:lnTo>
                  <a:lnTo>
                    <a:pt x="0" y="0"/>
                  </a:lnTo>
                  <a:lnTo>
                    <a:pt x="0" y="136"/>
                  </a:lnTo>
                  <a:close/>
                </a:path>
              </a:pathLst>
            </a:custGeom>
            <a:pattFill prst="wdUpDiag">
              <a:fgClr>
                <a:srgbClr val="FF0066"/>
              </a:fgClr>
              <a:bgClr>
                <a:srgbClr val="FFFF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05" name="Rectangle 65"/>
            <p:cNvSpPr>
              <a:spLocks noChangeArrowheads="1"/>
            </p:cNvSpPr>
            <p:nvPr/>
          </p:nvSpPr>
          <p:spPr bwMode="auto">
            <a:xfrm>
              <a:off x="1575" y="2217"/>
              <a:ext cx="805" cy="8"/>
            </a:xfrm>
            <a:prstGeom prst="rect">
              <a:avLst/>
            </a:prstGeom>
            <a:blipFill dpi="0" rotWithShape="0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06" name="Freeform 66"/>
            <p:cNvSpPr>
              <a:spLocks/>
            </p:cNvSpPr>
            <p:nvPr/>
          </p:nvSpPr>
          <p:spPr bwMode="auto">
            <a:xfrm>
              <a:off x="1923" y="2107"/>
              <a:ext cx="457" cy="118"/>
            </a:xfrm>
            <a:custGeom>
              <a:avLst/>
              <a:gdLst>
                <a:gd name="T0" fmla="*/ 704 w 712"/>
                <a:gd name="T1" fmla="*/ 120 h 120"/>
                <a:gd name="T2" fmla="*/ 704 w 712"/>
                <a:gd name="T3" fmla="*/ 24 h 120"/>
                <a:gd name="T4" fmla="*/ 704 w 712"/>
                <a:gd name="T5" fmla="*/ 24 h 120"/>
                <a:gd name="T6" fmla="*/ 704 w 712"/>
                <a:gd name="T7" fmla="*/ 32 h 120"/>
                <a:gd name="T8" fmla="*/ 0 w 712"/>
                <a:gd name="T9" fmla="*/ 8 h 120"/>
                <a:gd name="T10" fmla="*/ 0 w 712"/>
                <a:gd name="T11" fmla="*/ 8 h 120"/>
                <a:gd name="T12" fmla="*/ 0 w 712"/>
                <a:gd name="T13" fmla="*/ 8 h 120"/>
                <a:gd name="T14" fmla="*/ 0 w 712"/>
                <a:gd name="T15" fmla="*/ 0 h 120"/>
                <a:gd name="T16" fmla="*/ 704 w 712"/>
                <a:gd name="T17" fmla="*/ 24 h 120"/>
                <a:gd name="T18" fmla="*/ 712 w 712"/>
                <a:gd name="T19" fmla="*/ 24 h 120"/>
                <a:gd name="T20" fmla="*/ 712 w 712"/>
                <a:gd name="T21" fmla="*/ 24 h 120"/>
                <a:gd name="T22" fmla="*/ 712 w 712"/>
                <a:gd name="T23" fmla="*/ 120 h 120"/>
                <a:gd name="T24" fmla="*/ 704 w 712"/>
                <a:gd name="T2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2" h="120">
                  <a:moveTo>
                    <a:pt x="704" y="120"/>
                  </a:moveTo>
                  <a:lnTo>
                    <a:pt x="704" y="24"/>
                  </a:lnTo>
                  <a:lnTo>
                    <a:pt x="704" y="24"/>
                  </a:lnTo>
                  <a:lnTo>
                    <a:pt x="704" y="3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704" y="24"/>
                  </a:lnTo>
                  <a:lnTo>
                    <a:pt x="712" y="24"/>
                  </a:lnTo>
                  <a:lnTo>
                    <a:pt x="712" y="24"/>
                  </a:lnTo>
                  <a:lnTo>
                    <a:pt x="712" y="120"/>
                  </a:lnTo>
                  <a:lnTo>
                    <a:pt x="704" y="120"/>
                  </a:lnTo>
                  <a:close/>
                </a:path>
              </a:pathLst>
            </a:custGeom>
            <a:blipFill dpi="0" rotWithShape="0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07" name="Freeform 67"/>
            <p:cNvSpPr>
              <a:spLocks/>
            </p:cNvSpPr>
            <p:nvPr/>
          </p:nvSpPr>
          <p:spPr bwMode="auto">
            <a:xfrm>
              <a:off x="1575" y="2083"/>
              <a:ext cx="348" cy="31"/>
            </a:xfrm>
            <a:custGeom>
              <a:avLst/>
              <a:gdLst>
                <a:gd name="T0" fmla="*/ 544 w 544"/>
                <a:gd name="T1" fmla="*/ 32 h 32"/>
                <a:gd name="T2" fmla="*/ 544 w 544"/>
                <a:gd name="T3" fmla="*/ 24 h 32"/>
                <a:gd name="T4" fmla="*/ 0 w 544"/>
                <a:gd name="T5" fmla="*/ 0 h 32"/>
                <a:gd name="T6" fmla="*/ 0 w 544"/>
                <a:gd name="T7" fmla="*/ 8 h 32"/>
                <a:gd name="T8" fmla="*/ 544 w 544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32">
                  <a:moveTo>
                    <a:pt x="544" y="32"/>
                  </a:moveTo>
                  <a:lnTo>
                    <a:pt x="544" y="24"/>
                  </a:lnTo>
                  <a:lnTo>
                    <a:pt x="0" y="0"/>
                  </a:lnTo>
                  <a:lnTo>
                    <a:pt x="0" y="8"/>
                  </a:lnTo>
                  <a:lnTo>
                    <a:pt x="544" y="32"/>
                  </a:lnTo>
                  <a:close/>
                </a:path>
              </a:pathLst>
            </a:custGeom>
            <a:blipFill dpi="0" rotWithShape="0">
              <a:blip r:embed="rId9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08" name="Rectangle 68"/>
            <p:cNvSpPr>
              <a:spLocks noChangeArrowheads="1"/>
            </p:cNvSpPr>
            <p:nvPr/>
          </p:nvSpPr>
          <p:spPr bwMode="auto">
            <a:xfrm>
              <a:off x="1852" y="1815"/>
              <a:ext cx="26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en-US" sz="1000" b="0" dirty="0">
                  <a:solidFill>
                    <a:srgbClr val="000000"/>
                  </a:solidFill>
                  <a:latin typeface="Helvetica" panose="020B0604020202020204" pitchFamily="34" charset="0"/>
                </a:rPr>
                <a:t>OR621</a:t>
              </a:r>
              <a:endParaRPr lang="en-US" altLang="en-US" sz="2400" b="0" dirty="0">
                <a:latin typeface="Arial" panose="020B0604020202020204" pitchFamily="34" charset="0"/>
              </a:endParaRPr>
            </a:p>
          </p:txBody>
        </p:sp>
        <p:sp>
          <p:nvSpPr>
            <p:cNvPr id="189509" name="Rectangle 69"/>
            <p:cNvSpPr>
              <a:spLocks noChangeArrowheads="1"/>
            </p:cNvSpPr>
            <p:nvPr/>
          </p:nvSpPr>
          <p:spPr bwMode="auto">
            <a:xfrm>
              <a:off x="1499" y="1815"/>
              <a:ext cx="26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en-US" sz="1000" b="0" dirty="0">
                  <a:solidFill>
                    <a:srgbClr val="000000"/>
                  </a:solidFill>
                  <a:latin typeface="Helvetica" panose="020B0604020202020204" pitchFamily="34" charset="0"/>
                </a:rPr>
                <a:t>OR640</a:t>
              </a:r>
              <a:endParaRPr lang="en-US" altLang="en-US" sz="2400" b="0" dirty="0">
                <a:latin typeface="Arial" panose="020B0604020202020204" pitchFamily="34" charset="0"/>
              </a:endParaRPr>
            </a:p>
          </p:txBody>
        </p:sp>
        <p:sp>
          <p:nvSpPr>
            <p:cNvPr id="189510" name="Freeform 70"/>
            <p:cNvSpPr>
              <a:spLocks/>
            </p:cNvSpPr>
            <p:nvPr/>
          </p:nvSpPr>
          <p:spPr bwMode="auto">
            <a:xfrm>
              <a:off x="1570" y="3638"/>
              <a:ext cx="10" cy="16"/>
            </a:xfrm>
            <a:custGeom>
              <a:avLst/>
              <a:gdLst>
                <a:gd name="T0" fmla="*/ 8 w 16"/>
                <a:gd name="T1" fmla="*/ 0 h 16"/>
                <a:gd name="T2" fmla="*/ 0 w 16"/>
                <a:gd name="T3" fmla="*/ 0 h 16"/>
                <a:gd name="T4" fmla="*/ 8 w 16"/>
                <a:gd name="T5" fmla="*/ 16 h 16"/>
                <a:gd name="T6" fmla="*/ 16 w 16"/>
                <a:gd name="T7" fmla="*/ 16 h 16"/>
                <a:gd name="T8" fmla="*/ 8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11" name="Freeform 71"/>
            <p:cNvSpPr>
              <a:spLocks/>
            </p:cNvSpPr>
            <p:nvPr/>
          </p:nvSpPr>
          <p:spPr bwMode="auto">
            <a:xfrm>
              <a:off x="1575" y="3488"/>
              <a:ext cx="358" cy="166"/>
            </a:xfrm>
            <a:custGeom>
              <a:avLst/>
              <a:gdLst>
                <a:gd name="T0" fmla="*/ 0 w 560"/>
                <a:gd name="T1" fmla="*/ 152 h 168"/>
                <a:gd name="T2" fmla="*/ 8 w 560"/>
                <a:gd name="T3" fmla="*/ 168 h 168"/>
                <a:gd name="T4" fmla="*/ 560 w 560"/>
                <a:gd name="T5" fmla="*/ 16 h 168"/>
                <a:gd name="T6" fmla="*/ 552 w 560"/>
                <a:gd name="T7" fmla="*/ 0 h 168"/>
                <a:gd name="T8" fmla="*/ 552 w 560"/>
                <a:gd name="T9" fmla="*/ 0 h 168"/>
                <a:gd name="T10" fmla="*/ 552 w 560"/>
                <a:gd name="T11" fmla="*/ 0 h 168"/>
                <a:gd name="T12" fmla="*/ 0 w 560"/>
                <a:gd name="T13" fmla="*/ 15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" h="168">
                  <a:moveTo>
                    <a:pt x="0" y="152"/>
                  </a:moveTo>
                  <a:lnTo>
                    <a:pt x="8" y="168"/>
                  </a:lnTo>
                  <a:lnTo>
                    <a:pt x="560" y="16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0" y="152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12" name="Freeform 72"/>
            <p:cNvSpPr>
              <a:spLocks/>
            </p:cNvSpPr>
            <p:nvPr/>
          </p:nvSpPr>
          <p:spPr bwMode="auto">
            <a:xfrm>
              <a:off x="1929" y="3488"/>
              <a:ext cx="456" cy="24"/>
            </a:xfrm>
            <a:custGeom>
              <a:avLst/>
              <a:gdLst>
                <a:gd name="T0" fmla="*/ 0 w 712"/>
                <a:gd name="T1" fmla="*/ 0 h 24"/>
                <a:gd name="T2" fmla="*/ 0 w 712"/>
                <a:gd name="T3" fmla="*/ 16 h 24"/>
                <a:gd name="T4" fmla="*/ 712 w 712"/>
                <a:gd name="T5" fmla="*/ 24 h 24"/>
                <a:gd name="T6" fmla="*/ 712 w 712"/>
                <a:gd name="T7" fmla="*/ 8 h 24"/>
                <a:gd name="T8" fmla="*/ 0 w 71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24">
                  <a:moveTo>
                    <a:pt x="0" y="0"/>
                  </a:moveTo>
                  <a:lnTo>
                    <a:pt x="0" y="16"/>
                  </a:lnTo>
                  <a:lnTo>
                    <a:pt x="712" y="24"/>
                  </a:lnTo>
                  <a:lnTo>
                    <a:pt x="712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13" name="Rectangle 73"/>
            <p:cNvSpPr>
              <a:spLocks noChangeArrowheads="1"/>
            </p:cNvSpPr>
            <p:nvPr/>
          </p:nvSpPr>
          <p:spPr bwMode="auto">
            <a:xfrm>
              <a:off x="1570" y="2572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14" name="Freeform 74"/>
            <p:cNvSpPr>
              <a:spLocks/>
            </p:cNvSpPr>
            <p:nvPr/>
          </p:nvSpPr>
          <p:spPr bwMode="auto">
            <a:xfrm>
              <a:off x="1575" y="2572"/>
              <a:ext cx="348" cy="63"/>
            </a:xfrm>
            <a:custGeom>
              <a:avLst/>
              <a:gdLst>
                <a:gd name="T0" fmla="*/ 0 w 544"/>
                <a:gd name="T1" fmla="*/ 0 h 64"/>
                <a:gd name="T2" fmla="*/ 0 w 544"/>
                <a:gd name="T3" fmla="*/ 16 h 64"/>
                <a:gd name="T4" fmla="*/ 544 w 544"/>
                <a:gd name="T5" fmla="*/ 64 h 64"/>
                <a:gd name="T6" fmla="*/ 544 w 544"/>
                <a:gd name="T7" fmla="*/ 64 h 64"/>
                <a:gd name="T8" fmla="*/ 544 w 544"/>
                <a:gd name="T9" fmla="*/ 64 h 64"/>
                <a:gd name="T10" fmla="*/ 544 w 544"/>
                <a:gd name="T11" fmla="*/ 48 h 64"/>
                <a:gd name="T12" fmla="*/ 0 w 54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4" h="64">
                  <a:moveTo>
                    <a:pt x="0" y="0"/>
                  </a:moveTo>
                  <a:lnTo>
                    <a:pt x="0" y="16"/>
                  </a:lnTo>
                  <a:lnTo>
                    <a:pt x="544" y="64"/>
                  </a:lnTo>
                  <a:lnTo>
                    <a:pt x="544" y="64"/>
                  </a:lnTo>
                  <a:lnTo>
                    <a:pt x="544" y="64"/>
                  </a:lnTo>
                  <a:lnTo>
                    <a:pt x="544" y="4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15" name="Rectangle 75"/>
            <p:cNvSpPr>
              <a:spLocks noChangeArrowheads="1"/>
            </p:cNvSpPr>
            <p:nvPr/>
          </p:nvSpPr>
          <p:spPr bwMode="auto">
            <a:xfrm>
              <a:off x="2390" y="2666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16" name="Freeform 76"/>
            <p:cNvSpPr>
              <a:spLocks/>
            </p:cNvSpPr>
            <p:nvPr/>
          </p:nvSpPr>
          <p:spPr bwMode="auto">
            <a:xfrm>
              <a:off x="1923" y="2619"/>
              <a:ext cx="467" cy="63"/>
            </a:xfrm>
            <a:custGeom>
              <a:avLst/>
              <a:gdLst>
                <a:gd name="T0" fmla="*/ 0 w 728"/>
                <a:gd name="T1" fmla="*/ 0 h 64"/>
                <a:gd name="T2" fmla="*/ 0 w 728"/>
                <a:gd name="T3" fmla="*/ 16 h 64"/>
                <a:gd name="T4" fmla="*/ 728 w 728"/>
                <a:gd name="T5" fmla="*/ 64 h 64"/>
                <a:gd name="T6" fmla="*/ 728 w 728"/>
                <a:gd name="T7" fmla="*/ 48 h 64"/>
                <a:gd name="T8" fmla="*/ 0 w 728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8" h="64">
                  <a:moveTo>
                    <a:pt x="0" y="0"/>
                  </a:moveTo>
                  <a:lnTo>
                    <a:pt x="0" y="16"/>
                  </a:lnTo>
                  <a:lnTo>
                    <a:pt x="728" y="64"/>
                  </a:lnTo>
                  <a:lnTo>
                    <a:pt x="728" y="4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17" name="Freeform 77"/>
            <p:cNvSpPr>
              <a:spLocks/>
            </p:cNvSpPr>
            <p:nvPr/>
          </p:nvSpPr>
          <p:spPr bwMode="auto">
            <a:xfrm>
              <a:off x="1570" y="2454"/>
              <a:ext cx="10" cy="16"/>
            </a:xfrm>
            <a:custGeom>
              <a:avLst/>
              <a:gdLst>
                <a:gd name="T0" fmla="*/ 16 w 16"/>
                <a:gd name="T1" fmla="*/ 0 h 16"/>
                <a:gd name="T2" fmla="*/ 8 w 16"/>
                <a:gd name="T3" fmla="*/ 0 h 16"/>
                <a:gd name="T4" fmla="*/ 0 w 16"/>
                <a:gd name="T5" fmla="*/ 16 h 16"/>
                <a:gd name="T6" fmla="*/ 8 w 16"/>
                <a:gd name="T7" fmla="*/ 16 h 16"/>
                <a:gd name="T8" fmla="*/ 16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0"/>
                  </a:moveTo>
                  <a:lnTo>
                    <a:pt x="8" y="0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18" name="Freeform 78"/>
            <p:cNvSpPr>
              <a:spLocks/>
            </p:cNvSpPr>
            <p:nvPr/>
          </p:nvSpPr>
          <p:spPr bwMode="auto">
            <a:xfrm>
              <a:off x="1590" y="2462"/>
              <a:ext cx="10" cy="1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0 h 16"/>
                <a:gd name="T4" fmla="*/ 8 w 16"/>
                <a:gd name="T5" fmla="*/ 16 h 16"/>
                <a:gd name="T6" fmla="*/ 0 w 16"/>
                <a:gd name="T7" fmla="*/ 16 h 16"/>
                <a:gd name="T8" fmla="*/ 8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16" y="0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19" name="Freeform 79"/>
            <p:cNvSpPr>
              <a:spLocks/>
            </p:cNvSpPr>
            <p:nvPr/>
          </p:nvSpPr>
          <p:spPr bwMode="auto">
            <a:xfrm>
              <a:off x="1575" y="2454"/>
              <a:ext cx="21" cy="23"/>
            </a:xfrm>
            <a:custGeom>
              <a:avLst/>
              <a:gdLst>
                <a:gd name="T0" fmla="*/ 8 w 32"/>
                <a:gd name="T1" fmla="*/ 0 h 24"/>
                <a:gd name="T2" fmla="*/ 0 w 32"/>
                <a:gd name="T3" fmla="*/ 16 h 24"/>
                <a:gd name="T4" fmla="*/ 24 w 32"/>
                <a:gd name="T5" fmla="*/ 24 h 24"/>
                <a:gd name="T6" fmla="*/ 32 w 32"/>
                <a:gd name="T7" fmla="*/ 8 h 24"/>
                <a:gd name="T8" fmla="*/ 8 w 3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4">
                  <a:moveTo>
                    <a:pt x="8" y="0"/>
                  </a:moveTo>
                  <a:lnTo>
                    <a:pt x="0" y="16"/>
                  </a:lnTo>
                  <a:lnTo>
                    <a:pt x="24" y="24"/>
                  </a:lnTo>
                  <a:lnTo>
                    <a:pt x="32" y="8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20" name="Rectangle 80"/>
            <p:cNvSpPr>
              <a:spLocks noChangeArrowheads="1"/>
            </p:cNvSpPr>
            <p:nvPr/>
          </p:nvSpPr>
          <p:spPr bwMode="auto">
            <a:xfrm>
              <a:off x="1627" y="2462"/>
              <a:ext cx="4" cy="15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21" name="Rectangle 81"/>
            <p:cNvSpPr>
              <a:spLocks noChangeArrowheads="1"/>
            </p:cNvSpPr>
            <p:nvPr/>
          </p:nvSpPr>
          <p:spPr bwMode="auto">
            <a:xfrm>
              <a:off x="1662" y="2470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22" name="Freeform 82"/>
            <p:cNvSpPr>
              <a:spLocks/>
            </p:cNvSpPr>
            <p:nvPr/>
          </p:nvSpPr>
          <p:spPr bwMode="auto">
            <a:xfrm>
              <a:off x="1631" y="2462"/>
              <a:ext cx="31" cy="24"/>
            </a:xfrm>
            <a:custGeom>
              <a:avLst/>
              <a:gdLst>
                <a:gd name="T0" fmla="*/ 0 w 48"/>
                <a:gd name="T1" fmla="*/ 0 h 24"/>
                <a:gd name="T2" fmla="*/ 0 w 48"/>
                <a:gd name="T3" fmla="*/ 16 h 24"/>
                <a:gd name="T4" fmla="*/ 48 w 48"/>
                <a:gd name="T5" fmla="*/ 24 h 24"/>
                <a:gd name="T6" fmla="*/ 48 w 48"/>
                <a:gd name="T7" fmla="*/ 8 h 24"/>
                <a:gd name="T8" fmla="*/ 0 w 4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0" y="0"/>
                  </a:moveTo>
                  <a:lnTo>
                    <a:pt x="0" y="16"/>
                  </a:lnTo>
                  <a:lnTo>
                    <a:pt x="48" y="24"/>
                  </a:lnTo>
                  <a:lnTo>
                    <a:pt x="48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23" name="Rectangle 83"/>
            <p:cNvSpPr>
              <a:spLocks noChangeArrowheads="1"/>
            </p:cNvSpPr>
            <p:nvPr/>
          </p:nvSpPr>
          <p:spPr bwMode="auto">
            <a:xfrm>
              <a:off x="1693" y="2477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24" name="Rectangle 84"/>
            <p:cNvSpPr>
              <a:spLocks noChangeArrowheads="1"/>
            </p:cNvSpPr>
            <p:nvPr/>
          </p:nvSpPr>
          <p:spPr bwMode="auto">
            <a:xfrm>
              <a:off x="1698" y="2477"/>
              <a:ext cx="31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25" name="Rectangle 85"/>
            <p:cNvSpPr>
              <a:spLocks noChangeArrowheads="1"/>
            </p:cNvSpPr>
            <p:nvPr/>
          </p:nvSpPr>
          <p:spPr bwMode="auto">
            <a:xfrm>
              <a:off x="1765" y="2486"/>
              <a:ext cx="5" cy="15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26" name="Rectangle 86"/>
            <p:cNvSpPr>
              <a:spLocks noChangeArrowheads="1"/>
            </p:cNvSpPr>
            <p:nvPr/>
          </p:nvSpPr>
          <p:spPr bwMode="auto">
            <a:xfrm>
              <a:off x="1800" y="2486"/>
              <a:ext cx="6" cy="15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27" name="Rectangle 87"/>
            <p:cNvSpPr>
              <a:spLocks noChangeArrowheads="1"/>
            </p:cNvSpPr>
            <p:nvPr/>
          </p:nvSpPr>
          <p:spPr bwMode="auto">
            <a:xfrm>
              <a:off x="1770" y="2486"/>
              <a:ext cx="30" cy="15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28" name="Rectangle 88"/>
            <p:cNvSpPr>
              <a:spLocks noChangeArrowheads="1"/>
            </p:cNvSpPr>
            <p:nvPr/>
          </p:nvSpPr>
          <p:spPr bwMode="auto">
            <a:xfrm>
              <a:off x="1872" y="2501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29" name="Freeform 89"/>
            <p:cNvSpPr>
              <a:spLocks/>
            </p:cNvSpPr>
            <p:nvPr/>
          </p:nvSpPr>
          <p:spPr bwMode="auto">
            <a:xfrm>
              <a:off x="1842" y="2493"/>
              <a:ext cx="30" cy="24"/>
            </a:xfrm>
            <a:custGeom>
              <a:avLst/>
              <a:gdLst>
                <a:gd name="T0" fmla="*/ 0 w 48"/>
                <a:gd name="T1" fmla="*/ 0 h 24"/>
                <a:gd name="T2" fmla="*/ 0 w 48"/>
                <a:gd name="T3" fmla="*/ 16 h 24"/>
                <a:gd name="T4" fmla="*/ 48 w 48"/>
                <a:gd name="T5" fmla="*/ 24 h 24"/>
                <a:gd name="T6" fmla="*/ 48 w 48"/>
                <a:gd name="T7" fmla="*/ 8 h 24"/>
                <a:gd name="T8" fmla="*/ 0 w 4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0" y="0"/>
                  </a:moveTo>
                  <a:lnTo>
                    <a:pt x="0" y="16"/>
                  </a:lnTo>
                  <a:lnTo>
                    <a:pt x="48" y="24"/>
                  </a:lnTo>
                  <a:lnTo>
                    <a:pt x="48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30" name="Freeform 90"/>
            <p:cNvSpPr>
              <a:spLocks/>
            </p:cNvSpPr>
            <p:nvPr/>
          </p:nvSpPr>
          <p:spPr bwMode="auto">
            <a:xfrm>
              <a:off x="1913" y="2501"/>
              <a:ext cx="20" cy="16"/>
            </a:xfrm>
            <a:custGeom>
              <a:avLst/>
              <a:gdLst>
                <a:gd name="T0" fmla="*/ 0 w 32"/>
                <a:gd name="T1" fmla="*/ 0 h 16"/>
                <a:gd name="T2" fmla="*/ 0 w 32"/>
                <a:gd name="T3" fmla="*/ 16 h 16"/>
                <a:gd name="T4" fmla="*/ 24 w 32"/>
                <a:gd name="T5" fmla="*/ 16 h 16"/>
                <a:gd name="T6" fmla="*/ 32 w 32"/>
                <a:gd name="T7" fmla="*/ 0 h 16"/>
                <a:gd name="T8" fmla="*/ 32 w 32"/>
                <a:gd name="T9" fmla="*/ 0 h 16"/>
                <a:gd name="T10" fmla="*/ 24 w 32"/>
                <a:gd name="T11" fmla="*/ 0 h 16"/>
                <a:gd name="T12" fmla="*/ 0 w 3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6">
                  <a:moveTo>
                    <a:pt x="0" y="0"/>
                  </a:moveTo>
                  <a:lnTo>
                    <a:pt x="0" y="16"/>
                  </a:lnTo>
                  <a:lnTo>
                    <a:pt x="24" y="16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31" name="Freeform 91"/>
            <p:cNvSpPr>
              <a:spLocks/>
            </p:cNvSpPr>
            <p:nvPr/>
          </p:nvSpPr>
          <p:spPr bwMode="auto">
            <a:xfrm>
              <a:off x="1944" y="2509"/>
              <a:ext cx="10" cy="16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0 h 16"/>
                <a:gd name="T4" fmla="*/ 8 w 16"/>
                <a:gd name="T5" fmla="*/ 16 h 16"/>
                <a:gd name="T6" fmla="*/ 0 w 16"/>
                <a:gd name="T7" fmla="*/ 16 h 16"/>
                <a:gd name="T8" fmla="*/ 8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16" y="0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32" name="Freeform 92"/>
            <p:cNvSpPr>
              <a:spLocks/>
            </p:cNvSpPr>
            <p:nvPr/>
          </p:nvSpPr>
          <p:spPr bwMode="auto">
            <a:xfrm>
              <a:off x="1929" y="2501"/>
              <a:ext cx="20" cy="24"/>
            </a:xfrm>
            <a:custGeom>
              <a:avLst/>
              <a:gdLst>
                <a:gd name="T0" fmla="*/ 8 w 32"/>
                <a:gd name="T1" fmla="*/ 0 h 24"/>
                <a:gd name="T2" fmla="*/ 0 w 32"/>
                <a:gd name="T3" fmla="*/ 16 h 24"/>
                <a:gd name="T4" fmla="*/ 24 w 32"/>
                <a:gd name="T5" fmla="*/ 24 h 24"/>
                <a:gd name="T6" fmla="*/ 32 w 32"/>
                <a:gd name="T7" fmla="*/ 8 h 24"/>
                <a:gd name="T8" fmla="*/ 8 w 3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4">
                  <a:moveTo>
                    <a:pt x="8" y="0"/>
                  </a:moveTo>
                  <a:lnTo>
                    <a:pt x="0" y="16"/>
                  </a:lnTo>
                  <a:lnTo>
                    <a:pt x="24" y="24"/>
                  </a:lnTo>
                  <a:lnTo>
                    <a:pt x="32" y="8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33" name="Rectangle 93"/>
            <p:cNvSpPr>
              <a:spLocks noChangeArrowheads="1"/>
            </p:cNvSpPr>
            <p:nvPr/>
          </p:nvSpPr>
          <p:spPr bwMode="auto">
            <a:xfrm>
              <a:off x="1980" y="2509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34" name="Rectangle 94"/>
            <p:cNvSpPr>
              <a:spLocks noChangeArrowheads="1"/>
            </p:cNvSpPr>
            <p:nvPr/>
          </p:nvSpPr>
          <p:spPr bwMode="auto">
            <a:xfrm>
              <a:off x="2016" y="2509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35" name="Rectangle 95"/>
            <p:cNvSpPr>
              <a:spLocks noChangeArrowheads="1"/>
            </p:cNvSpPr>
            <p:nvPr/>
          </p:nvSpPr>
          <p:spPr bwMode="auto">
            <a:xfrm>
              <a:off x="1985" y="2509"/>
              <a:ext cx="31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36" name="Rectangle 96"/>
            <p:cNvSpPr>
              <a:spLocks noChangeArrowheads="1"/>
            </p:cNvSpPr>
            <p:nvPr/>
          </p:nvSpPr>
          <p:spPr bwMode="auto">
            <a:xfrm>
              <a:off x="2057" y="2509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37" name="Rectangle 97"/>
            <p:cNvSpPr>
              <a:spLocks noChangeArrowheads="1"/>
            </p:cNvSpPr>
            <p:nvPr/>
          </p:nvSpPr>
          <p:spPr bwMode="auto">
            <a:xfrm>
              <a:off x="2093" y="2517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38" name="Freeform 98"/>
            <p:cNvSpPr>
              <a:spLocks/>
            </p:cNvSpPr>
            <p:nvPr/>
          </p:nvSpPr>
          <p:spPr bwMode="auto">
            <a:xfrm>
              <a:off x="2062" y="2509"/>
              <a:ext cx="31" cy="24"/>
            </a:xfrm>
            <a:custGeom>
              <a:avLst/>
              <a:gdLst>
                <a:gd name="T0" fmla="*/ 0 w 48"/>
                <a:gd name="T1" fmla="*/ 0 h 24"/>
                <a:gd name="T2" fmla="*/ 0 w 48"/>
                <a:gd name="T3" fmla="*/ 16 h 24"/>
                <a:gd name="T4" fmla="*/ 48 w 48"/>
                <a:gd name="T5" fmla="*/ 24 h 24"/>
                <a:gd name="T6" fmla="*/ 48 w 48"/>
                <a:gd name="T7" fmla="*/ 8 h 24"/>
                <a:gd name="T8" fmla="*/ 0 w 4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0" y="0"/>
                  </a:moveTo>
                  <a:lnTo>
                    <a:pt x="0" y="16"/>
                  </a:lnTo>
                  <a:lnTo>
                    <a:pt x="48" y="24"/>
                  </a:lnTo>
                  <a:lnTo>
                    <a:pt x="48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39" name="Rectangle 99"/>
            <p:cNvSpPr>
              <a:spLocks noChangeArrowheads="1"/>
            </p:cNvSpPr>
            <p:nvPr/>
          </p:nvSpPr>
          <p:spPr bwMode="auto">
            <a:xfrm>
              <a:off x="2129" y="2517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40" name="Rectangle 100"/>
            <p:cNvSpPr>
              <a:spLocks noChangeArrowheads="1"/>
            </p:cNvSpPr>
            <p:nvPr/>
          </p:nvSpPr>
          <p:spPr bwMode="auto">
            <a:xfrm>
              <a:off x="2170" y="2517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41" name="Rectangle 101"/>
            <p:cNvSpPr>
              <a:spLocks noChangeArrowheads="1"/>
            </p:cNvSpPr>
            <p:nvPr/>
          </p:nvSpPr>
          <p:spPr bwMode="auto">
            <a:xfrm>
              <a:off x="2134" y="2517"/>
              <a:ext cx="36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42" name="Rectangle 102"/>
            <p:cNvSpPr>
              <a:spLocks noChangeArrowheads="1"/>
            </p:cNvSpPr>
            <p:nvPr/>
          </p:nvSpPr>
          <p:spPr bwMode="auto">
            <a:xfrm>
              <a:off x="2206" y="2525"/>
              <a:ext cx="4" cy="15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43" name="Rectangle 103"/>
            <p:cNvSpPr>
              <a:spLocks noChangeArrowheads="1"/>
            </p:cNvSpPr>
            <p:nvPr/>
          </p:nvSpPr>
          <p:spPr bwMode="auto">
            <a:xfrm>
              <a:off x="2210" y="2525"/>
              <a:ext cx="31" cy="15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44" name="Rectangle 104"/>
            <p:cNvSpPr>
              <a:spLocks noChangeArrowheads="1"/>
            </p:cNvSpPr>
            <p:nvPr/>
          </p:nvSpPr>
          <p:spPr bwMode="auto">
            <a:xfrm>
              <a:off x="2318" y="2525"/>
              <a:ext cx="6" cy="15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45" name="Rectangle 105"/>
            <p:cNvSpPr>
              <a:spLocks noChangeArrowheads="1"/>
            </p:cNvSpPr>
            <p:nvPr/>
          </p:nvSpPr>
          <p:spPr bwMode="auto">
            <a:xfrm>
              <a:off x="2287" y="2525"/>
              <a:ext cx="31" cy="15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46" name="Rectangle 106"/>
            <p:cNvSpPr>
              <a:spLocks noChangeArrowheads="1"/>
            </p:cNvSpPr>
            <p:nvPr/>
          </p:nvSpPr>
          <p:spPr bwMode="auto">
            <a:xfrm>
              <a:off x="2354" y="2533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47" name="Rectangle 107"/>
            <p:cNvSpPr>
              <a:spLocks noChangeArrowheads="1"/>
            </p:cNvSpPr>
            <p:nvPr/>
          </p:nvSpPr>
          <p:spPr bwMode="auto">
            <a:xfrm>
              <a:off x="2374" y="2533"/>
              <a:ext cx="6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48" name="Rectangle 108"/>
            <p:cNvSpPr>
              <a:spLocks noChangeArrowheads="1"/>
            </p:cNvSpPr>
            <p:nvPr/>
          </p:nvSpPr>
          <p:spPr bwMode="auto">
            <a:xfrm>
              <a:off x="2359" y="2533"/>
              <a:ext cx="1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49" name="Rectangle 109"/>
            <p:cNvSpPr>
              <a:spLocks noChangeArrowheads="1"/>
            </p:cNvSpPr>
            <p:nvPr/>
          </p:nvSpPr>
          <p:spPr bwMode="auto">
            <a:xfrm>
              <a:off x="1570" y="3275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50" name="Freeform 110"/>
            <p:cNvSpPr>
              <a:spLocks/>
            </p:cNvSpPr>
            <p:nvPr/>
          </p:nvSpPr>
          <p:spPr bwMode="auto">
            <a:xfrm>
              <a:off x="1575" y="3221"/>
              <a:ext cx="348" cy="70"/>
            </a:xfrm>
            <a:custGeom>
              <a:avLst/>
              <a:gdLst>
                <a:gd name="T0" fmla="*/ 0 w 544"/>
                <a:gd name="T1" fmla="*/ 56 h 72"/>
                <a:gd name="T2" fmla="*/ 0 w 544"/>
                <a:gd name="T3" fmla="*/ 72 h 72"/>
                <a:gd name="T4" fmla="*/ 544 w 544"/>
                <a:gd name="T5" fmla="*/ 16 h 72"/>
                <a:gd name="T6" fmla="*/ 544 w 544"/>
                <a:gd name="T7" fmla="*/ 0 h 72"/>
                <a:gd name="T8" fmla="*/ 544 w 544"/>
                <a:gd name="T9" fmla="*/ 0 h 72"/>
                <a:gd name="T10" fmla="*/ 544 w 544"/>
                <a:gd name="T11" fmla="*/ 0 h 72"/>
                <a:gd name="T12" fmla="*/ 0 w 544"/>
                <a:gd name="T13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4" h="72">
                  <a:moveTo>
                    <a:pt x="0" y="56"/>
                  </a:moveTo>
                  <a:lnTo>
                    <a:pt x="0" y="72"/>
                  </a:lnTo>
                  <a:lnTo>
                    <a:pt x="544" y="16"/>
                  </a:lnTo>
                  <a:lnTo>
                    <a:pt x="544" y="0"/>
                  </a:lnTo>
                  <a:lnTo>
                    <a:pt x="544" y="0"/>
                  </a:lnTo>
                  <a:lnTo>
                    <a:pt x="544" y="0"/>
                  </a:lnTo>
                  <a:lnTo>
                    <a:pt x="0" y="56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51" name="Rectangle 111"/>
            <p:cNvSpPr>
              <a:spLocks noChangeArrowheads="1"/>
            </p:cNvSpPr>
            <p:nvPr/>
          </p:nvSpPr>
          <p:spPr bwMode="auto">
            <a:xfrm>
              <a:off x="2390" y="3228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52" name="Freeform 112"/>
            <p:cNvSpPr>
              <a:spLocks/>
            </p:cNvSpPr>
            <p:nvPr/>
          </p:nvSpPr>
          <p:spPr bwMode="auto">
            <a:xfrm>
              <a:off x="1923" y="3221"/>
              <a:ext cx="467" cy="23"/>
            </a:xfrm>
            <a:custGeom>
              <a:avLst/>
              <a:gdLst>
                <a:gd name="T0" fmla="*/ 0 w 728"/>
                <a:gd name="T1" fmla="*/ 0 h 24"/>
                <a:gd name="T2" fmla="*/ 0 w 728"/>
                <a:gd name="T3" fmla="*/ 16 h 24"/>
                <a:gd name="T4" fmla="*/ 728 w 728"/>
                <a:gd name="T5" fmla="*/ 24 h 24"/>
                <a:gd name="T6" fmla="*/ 728 w 728"/>
                <a:gd name="T7" fmla="*/ 8 h 24"/>
                <a:gd name="T8" fmla="*/ 0 w 72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8" h="24">
                  <a:moveTo>
                    <a:pt x="0" y="0"/>
                  </a:moveTo>
                  <a:lnTo>
                    <a:pt x="0" y="16"/>
                  </a:lnTo>
                  <a:lnTo>
                    <a:pt x="728" y="24"/>
                  </a:lnTo>
                  <a:lnTo>
                    <a:pt x="728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53" name="Rectangle 113"/>
            <p:cNvSpPr>
              <a:spLocks noChangeArrowheads="1"/>
            </p:cNvSpPr>
            <p:nvPr/>
          </p:nvSpPr>
          <p:spPr bwMode="auto">
            <a:xfrm>
              <a:off x="1570" y="2210"/>
              <a:ext cx="5" cy="15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54" name="Freeform 114"/>
            <p:cNvSpPr>
              <a:spLocks/>
            </p:cNvSpPr>
            <p:nvPr/>
          </p:nvSpPr>
          <p:spPr bwMode="auto">
            <a:xfrm>
              <a:off x="1575" y="2210"/>
              <a:ext cx="348" cy="23"/>
            </a:xfrm>
            <a:custGeom>
              <a:avLst/>
              <a:gdLst>
                <a:gd name="T0" fmla="*/ 0 w 544"/>
                <a:gd name="T1" fmla="*/ 0 h 24"/>
                <a:gd name="T2" fmla="*/ 0 w 544"/>
                <a:gd name="T3" fmla="*/ 16 h 24"/>
                <a:gd name="T4" fmla="*/ 544 w 544"/>
                <a:gd name="T5" fmla="*/ 24 h 24"/>
                <a:gd name="T6" fmla="*/ 544 w 544"/>
                <a:gd name="T7" fmla="*/ 24 h 24"/>
                <a:gd name="T8" fmla="*/ 544 w 544"/>
                <a:gd name="T9" fmla="*/ 24 h 24"/>
                <a:gd name="T10" fmla="*/ 544 w 544"/>
                <a:gd name="T11" fmla="*/ 8 h 24"/>
                <a:gd name="T12" fmla="*/ 0 w 5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4" h="24">
                  <a:moveTo>
                    <a:pt x="0" y="0"/>
                  </a:moveTo>
                  <a:lnTo>
                    <a:pt x="0" y="16"/>
                  </a:lnTo>
                  <a:lnTo>
                    <a:pt x="544" y="24"/>
                  </a:lnTo>
                  <a:lnTo>
                    <a:pt x="544" y="24"/>
                  </a:lnTo>
                  <a:lnTo>
                    <a:pt x="544" y="24"/>
                  </a:lnTo>
                  <a:lnTo>
                    <a:pt x="544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55" name="Rectangle 115"/>
            <p:cNvSpPr>
              <a:spLocks noChangeArrowheads="1"/>
            </p:cNvSpPr>
            <p:nvPr/>
          </p:nvSpPr>
          <p:spPr bwMode="auto">
            <a:xfrm>
              <a:off x="2374" y="2217"/>
              <a:ext cx="6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56" name="Rectangle 116"/>
            <p:cNvSpPr>
              <a:spLocks noChangeArrowheads="1"/>
            </p:cNvSpPr>
            <p:nvPr/>
          </p:nvSpPr>
          <p:spPr bwMode="auto">
            <a:xfrm>
              <a:off x="1923" y="2217"/>
              <a:ext cx="451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57" name="Rectangle 117"/>
            <p:cNvSpPr>
              <a:spLocks noChangeArrowheads="1"/>
            </p:cNvSpPr>
            <p:nvPr/>
          </p:nvSpPr>
          <p:spPr bwMode="auto">
            <a:xfrm>
              <a:off x="1570" y="2028"/>
              <a:ext cx="5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58" name="Freeform 118"/>
            <p:cNvSpPr>
              <a:spLocks/>
            </p:cNvSpPr>
            <p:nvPr/>
          </p:nvSpPr>
          <p:spPr bwMode="auto">
            <a:xfrm>
              <a:off x="1575" y="2028"/>
              <a:ext cx="354" cy="47"/>
            </a:xfrm>
            <a:custGeom>
              <a:avLst/>
              <a:gdLst>
                <a:gd name="T0" fmla="*/ 0 w 552"/>
                <a:gd name="T1" fmla="*/ 0 h 48"/>
                <a:gd name="T2" fmla="*/ 0 w 552"/>
                <a:gd name="T3" fmla="*/ 16 h 48"/>
                <a:gd name="T4" fmla="*/ 552 w 552"/>
                <a:gd name="T5" fmla="*/ 48 h 48"/>
                <a:gd name="T6" fmla="*/ 552 w 552"/>
                <a:gd name="T7" fmla="*/ 48 h 48"/>
                <a:gd name="T8" fmla="*/ 552 w 552"/>
                <a:gd name="T9" fmla="*/ 48 h 48"/>
                <a:gd name="T10" fmla="*/ 552 w 552"/>
                <a:gd name="T11" fmla="*/ 32 h 48"/>
                <a:gd name="T12" fmla="*/ 0 w 552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2" h="48">
                  <a:moveTo>
                    <a:pt x="0" y="0"/>
                  </a:moveTo>
                  <a:lnTo>
                    <a:pt x="0" y="16"/>
                  </a:lnTo>
                  <a:lnTo>
                    <a:pt x="552" y="48"/>
                  </a:lnTo>
                  <a:lnTo>
                    <a:pt x="552" y="48"/>
                  </a:lnTo>
                  <a:lnTo>
                    <a:pt x="552" y="48"/>
                  </a:lnTo>
                  <a:lnTo>
                    <a:pt x="552" y="32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59" name="Rectangle 119"/>
            <p:cNvSpPr>
              <a:spLocks noChangeArrowheads="1"/>
            </p:cNvSpPr>
            <p:nvPr/>
          </p:nvSpPr>
          <p:spPr bwMode="auto">
            <a:xfrm>
              <a:off x="2374" y="2075"/>
              <a:ext cx="6" cy="1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60" name="Freeform 120"/>
            <p:cNvSpPr>
              <a:spLocks/>
            </p:cNvSpPr>
            <p:nvPr/>
          </p:nvSpPr>
          <p:spPr bwMode="auto">
            <a:xfrm>
              <a:off x="1929" y="2060"/>
              <a:ext cx="445" cy="31"/>
            </a:xfrm>
            <a:custGeom>
              <a:avLst/>
              <a:gdLst>
                <a:gd name="T0" fmla="*/ 0 w 696"/>
                <a:gd name="T1" fmla="*/ 0 h 32"/>
                <a:gd name="T2" fmla="*/ 0 w 696"/>
                <a:gd name="T3" fmla="*/ 16 h 32"/>
                <a:gd name="T4" fmla="*/ 696 w 696"/>
                <a:gd name="T5" fmla="*/ 32 h 32"/>
                <a:gd name="T6" fmla="*/ 696 w 696"/>
                <a:gd name="T7" fmla="*/ 16 h 32"/>
                <a:gd name="T8" fmla="*/ 0 w 69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6" h="32">
                  <a:moveTo>
                    <a:pt x="0" y="0"/>
                  </a:moveTo>
                  <a:lnTo>
                    <a:pt x="0" y="16"/>
                  </a:lnTo>
                  <a:lnTo>
                    <a:pt x="696" y="32"/>
                  </a:lnTo>
                  <a:lnTo>
                    <a:pt x="696" y="1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61" name="Freeform 121" descr="90%"/>
            <p:cNvSpPr>
              <a:spLocks/>
            </p:cNvSpPr>
            <p:nvPr/>
          </p:nvSpPr>
          <p:spPr bwMode="auto">
            <a:xfrm>
              <a:off x="1523" y="2264"/>
              <a:ext cx="242" cy="1485"/>
            </a:xfrm>
            <a:custGeom>
              <a:avLst/>
              <a:gdLst>
                <a:gd name="T0" fmla="*/ 80 w 376"/>
                <a:gd name="T1" fmla="*/ 0 h 1505"/>
                <a:gd name="T2" fmla="*/ 88 w 376"/>
                <a:gd name="T3" fmla="*/ 56 h 1505"/>
                <a:gd name="T4" fmla="*/ 80 w 376"/>
                <a:gd name="T5" fmla="*/ 192 h 1505"/>
                <a:gd name="T6" fmla="*/ 40 w 376"/>
                <a:gd name="T7" fmla="*/ 240 h 1505"/>
                <a:gd name="T8" fmla="*/ 8 w 376"/>
                <a:gd name="T9" fmla="*/ 304 h 1505"/>
                <a:gd name="T10" fmla="*/ 8 w 376"/>
                <a:gd name="T11" fmla="*/ 400 h 1505"/>
                <a:gd name="T12" fmla="*/ 0 w 376"/>
                <a:gd name="T13" fmla="*/ 424 h 1505"/>
                <a:gd name="T14" fmla="*/ 0 w 376"/>
                <a:gd name="T15" fmla="*/ 472 h 1505"/>
                <a:gd name="T16" fmla="*/ 8 w 376"/>
                <a:gd name="T17" fmla="*/ 504 h 1505"/>
                <a:gd name="T18" fmla="*/ 8 w 376"/>
                <a:gd name="T19" fmla="*/ 576 h 1505"/>
                <a:gd name="T20" fmla="*/ 0 w 376"/>
                <a:gd name="T21" fmla="*/ 640 h 1505"/>
                <a:gd name="T22" fmla="*/ 0 w 376"/>
                <a:gd name="T23" fmla="*/ 665 h 1505"/>
                <a:gd name="T24" fmla="*/ 8 w 376"/>
                <a:gd name="T25" fmla="*/ 721 h 1505"/>
                <a:gd name="T26" fmla="*/ 0 w 376"/>
                <a:gd name="T27" fmla="*/ 737 h 1505"/>
                <a:gd name="T28" fmla="*/ 0 w 376"/>
                <a:gd name="T29" fmla="*/ 761 h 1505"/>
                <a:gd name="T30" fmla="*/ 8 w 376"/>
                <a:gd name="T31" fmla="*/ 793 h 1505"/>
                <a:gd name="T32" fmla="*/ 8 w 376"/>
                <a:gd name="T33" fmla="*/ 993 h 1505"/>
                <a:gd name="T34" fmla="*/ 16 w 376"/>
                <a:gd name="T35" fmla="*/ 1057 h 1505"/>
                <a:gd name="T36" fmla="*/ 8 w 376"/>
                <a:gd name="T37" fmla="*/ 1129 h 1505"/>
                <a:gd name="T38" fmla="*/ 24 w 376"/>
                <a:gd name="T39" fmla="*/ 1241 h 1505"/>
                <a:gd name="T40" fmla="*/ 32 w 376"/>
                <a:gd name="T41" fmla="*/ 1321 h 1505"/>
                <a:gd name="T42" fmla="*/ 72 w 376"/>
                <a:gd name="T43" fmla="*/ 1401 h 1505"/>
                <a:gd name="T44" fmla="*/ 80 w 376"/>
                <a:gd name="T45" fmla="*/ 1505 h 1505"/>
                <a:gd name="T46" fmla="*/ 80 w 376"/>
                <a:gd name="T47" fmla="*/ 1409 h 1505"/>
                <a:gd name="T48" fmla="*/ 112 w 376"/>
                <a:gd name="T49" fmla="*/ 1353 h 1505"/>
                <a:gd name="T50" fmla="*/ 120 w 376"/>
                <a:gd name="T51" fmla="*/ 1289 h 1505"/>
                <a:gd name="T52" fmla="*/ 128 w 376"/>
                <a:gd name="T53" fmla="*/ 1241 h 1505"/>
                <a:gd name="T54" fmla="*/ 128 w 376"/>
                <a:gd name="T55" fmla="*/ 1073 h 1505"/>
                <a:gd name="T56" fmla="*/ 144 w 376"/>
                <a:gd name="T57" fmla="*/ 1033 h 1505"/>
                <a:gd name="T58" fmla="*/ 144 w 376"/>
                <a:gd name="T59" fmla="*/ 985 h 1505"/>
                <a:gd name="T60" fmla="*/ 144 w 376"/>
                <a:gd name="T61" fmla="*/ 584 h 1505"/>
                <a:gd name="T62" fmla="*/ 144 w 376"/>
                <a:gd name="T63" fmla="*/ 536 h 1505"/>
                <a:gd name="T64" fmla="*/ 152 w 376"/>
                <a:gd name="T65" fmla="*/ 432 h 1505"/>
                <a:gd name="T66" fmla="*/ 152 w 376"/>
                <a:gd name="T67" fmla="*/ 328 h 1505"/>
                <a:gd name="T68" fmla="*/ 184 w 376"/>
                <a:gd name="T69" fmla="*/ 296 h 1505"/>
                <a:gd name="T70" fmla="*/ 232 w 376"/>
                <a:gd name="T71" fmla="*/ 280 h 1505"/>
                <a:gd name="T72" fmla="*/ 256 w 376"/>
                <a:gd name="T73" fmla="*/ 256 h 1505"/>
                <a:gd name="T74" fmla="*/ 344 w 376"/>
                <a:gd name="T75" fmla="*/ 240 h 1505"/>
                <a:gd name="T76" fmla="*/ 376 w 376"/>
                <a:gd name="T77" fmla="*/ 216 h 1505"/>
                <a:gd name="T78" fmla="*/ 376 w 376"/>
                <a:gd name="T79" fmla="*/ 200 h 1505"/>
                <a:gd name="T80" fmla="*/ 336 w 376"/>
                <a:gd name="T81" fmla="*/ 192 h 1505"/>
                <a:gd name="T82" fmla="*/ 320 w 376"/>
                <a:gd name="T83" fmla="*/ 168 h 1505"/>
                <a:gd name="T84" fmla="*/ 312 w 376"/>
                <a:gd name="T85" fmla="*/ 128 h 1505"/>
                <a:gd name="T86" fmla="*/ 312 w 376"/>
                <a:gd name="T87" fmla="*/ 48 h 1505"/>
                <a:gd name="T88" fmla="*/ 288 w 376"/>
                <a:gd name="T89" fmla="*/ 16 h 1505"/>
                <a:gd name="T90" fmla="*/ 80 w 376"/>
                <a:gd name="T91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6" h="1505">
                  <a:moveTo>
                    <a:pt x="80" y="0"/>
                  </a:moveTo>
                  <a:lnTo>
                    <a:pt x="88" y="56"/>
                  </a:lnTo>
                  <a:lnTo>
                    <a:pt x="80" y="192"/>
                  </a:lnTo>
                  <a:lnTo>
                    <a:pt x="40" y="240"/>
                  </a:lnTo>
                  <a:lnTo>
                    <a:pt x="8" y="304"/>
                  </a:lnTo>
                  <a:lnTo>
                    <a:pt x="8" y="400"/>
                  </a:lnTo>
                  <a:lnTo>
                    <a:pt x="0" y="424"/>
                  </a:lnTo>
                  <a:lnTo>
                    <a:pt x="0" y="472"/>
                  </a:lnTo>
                  <a:lnTo>
                    <a:pt x="8" y="504"/>
                  </a:lnTo>
                  <a:lnTo>
                    <a:pt x="8" y="576"/>
                  </a:lnTo>
                  <a:lnTo>
                    <a:pt x="0" y="640"/>
                  </a:lnTo>
                  <a:lnTo>
                    <a:pt x="0" y="665"/>
                  </a:lnTo>
                  <a:lnTo>
                    <a:pt x="8" y="721"/>
                  </a:lnTo>
                  <a:lnTo>
                    <a:pt x="0" y="737"/>
                  </a:lnTo>
                  <a:lnTo>
                    <a:pt x="0" y="761"/>
                  </a:lnTo>
                  <a:lnTo>
                    <a:pt x="8" y="793"/>
                  </a:lnTo>
                  <a:lnTo>
                    <a:pt x="8" y="993"/>
                  </a:lnTo>
                  <a:lnTo>
                    <a:pt x="16" y="1057"/>
                  </a:lnTo>
                  <a:lnTo>
                    <a:pt x="8" y="1129"/>
                  </a:lnTo>
                  <a:lnTo>
                    <a:pt x="24" y="1241"/>
                  </a:lnTo>
                  <a:lnTo>
                    <a:pt x="32" y="1321"/>
                  </a:lnTo>
                  <a:lnTo>
                    <a:pt x="72" y="1401"/>
                  </a:lnTo>
                  <a:lnTo>
                    <a:pt x="80" y="1505"/>
                  </a:lnTo>
                  <a:lnTo>
                    <a:pt x="80" y="1409"/>
                  </a:lnTo>
                  <a:lnTo>
                    <a:pt x="112" y="1353"/>
                  </a:lnTo>
                  <a:lnTo>
                    <a:pt x="120" y="1289"/>
                  </a:lnTo>
                  <a:lnTo>
                    <a:pt x="128" y="1241"/>
                  </a:lnTo>
                  <a:lnTo>
                    <a:pt x="128" y="1073"/>
                  </a:lnTo>
                  <a:lnTo>
                    <a:pt x="144" y="1033"/>
                  </a:lnTo>
                  <a:lnTo>
                    <a:pt x="144" y="985"/>
                  </a:lnTo>
                  <a:lnTo>
                    <a:pt x="144" y="584"/>
                  </a:lnTo>
                  <a:lnTo>
                    <a:pt x="144" y="536"/>
                  </a:lnTo>
                  <a:lnTo>
                    <a:pt x="152" y="432"/>
                  </a:lnTo>
                  <a:lnTo>
                    <a:pt x="152" y="328"/>
                  </a:lnTo>
                  <a:lnTo>
                    <a:pt x="184" y="296"/>
                  </a:lnTo>
                  <a:lnTo>
                    <a:pt x="232" y="280"/>
                  </a:lnTo>
                  <a:lnTo>
                    <a:pt x="256" y="256"/>
                  </a:lnTo>
                  <a:lnTo>
                    <a:pt x="344" y="240"/>
                  </a:lnTo>
                  <a:lnTo>
                    <a:pt x="376" y="216"/>
                  </a:lnTo>
                  <a:lnTo>
                    <a:pt x="376" y="200"/>
                  </a:lnTo>
                  <a:lnTo>
                    <a:pt x="336" y="192"/>
                  </a:lnTo>
                  <a:lnTo>
                    <a:pt x="320" y="168"/>
                  </a:lnTo>
                  <a:lnTo>
                    <a:pt x="312" y="128"/>
                  </a:lnTo>
                  <a:lnTo>
                    <a:pt x="312" y="48"/>
                  </a:lnTo>
                  <a:lnTo>
                    <a:pt x="288" y="16"/>
                  </a:lnTo>
                  <a:lnTo>
                    <a:pt x="80" y="0"/>
                  </a:lnTo>
                  <a:close/>
                </a:path>
              </a:pathLst>
            </a:custGeom>
            <a:pattFill prst="pct90">
              <a:fgClr>
                <a:srgbClr val="0000FF"/>
              </a:fgClr>
              <a:bgClr>
                <a:srgbClr val="FFFF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62" name="Freeform 122"/>
            <p:cNvSpPr>
              <a:spLocks/>
            </p:cNvSpPr>
            <p:nvPr/>
          </p:nvSpPr>
          <p:spPr bwMode="auto">
            <a:xfrm>
              <a:off x="1523" y="2264"/>
              <a:ext cx="247" cy="1485"/>
            </a:xfrm>
            <a:custGeom>
              <a:avLst/>
              <a:gdLst>
                <a:gd name="T0" fmla="*/ 96 w 384"/>
                <a:gd name="T1" fmla="*/ 56 h 1505"/>
                <a:gd name="T2" fmla="*/ 48 w 384"/>
                <a:gd name="T3" fmla="*/ 248 h 1505"/>
                <a:gd name="T4" fmla="*/ 8 w 384"/>
                <a:gd name="T5" fmla="*/ 304 h 1505"/>
                <a:gd name="T6" fmla="*/ 16 w 384"/>
                <a:gd name="T7" fmla="*/ 400 h 1505"/>
                <a:gd name="T8" fmla="*/ 8 w 384"/>
                <a:gd name="T9" fmla="*/ 472 h 1505"/>
                <a:gd name="T10" fmla="*/ 16 w 384"/>
                <a:gd name="T11" fmla="*/ 504 h 1505"/>
                <a:gd name="T12" fmla="*/ 16 w 384"/>
                <a:gd name="T13" fmla="*/ 576 h 1505"/>
                <a:gd name="T14" fmla="*/ 8 w 384"/>
                <a:gd name="T15" fmla="*/ 665 h 1505"/>
                <a:gd name="T16" fmla="*/ 16 w 384"/>
                <a:gd name="T17" fmla="*/ 721 h 1505"/>
                <a:gd name="T18" fmla="*/ 8 w 384"/>
                <a:gd name="T19" fmla="*/ 737 h 1505"/>
                <a:gd name="T20" fmla="*/ 16 w 384"/>
                <a:gd name="T21" fmla="*/ 793 h 1505"/>
                <a:gd name="T22" fmla="*/ 8 w 384"/>
                <a:gd name="T23" fmla="*/ 993 h 1505"/>
                <a:gd name="T24" fmla="*/ 24 w 384"/>
                <a:gd name="T25" fmla="*/ 1057 h 1505"/>
                <a:gd name="T26" fmla="*/ 32 w 384"/>
                <a:gd name="T27" fmla="*/ 1241 h 1505"/>
                <a:gd name="T28" fmla="*/ 32 w 384"/>
                <a:gd name="T29" fmla="*/ 1321 h 1505"/>
                <a:gd name="T30" fmla="*/ 80 w 384"/>
                <a:gd name="T31" fmla="*/ 1401 h 1505"/>
                <a:gd name="T32" fmla="*/ 80 w 384"/>
                <a:gd name="T33" fmla="*/ 1409 h 1505"/>
                <a:gd name="T34" fmla="*/ 120 w 384"/>
                <a:gd name="T35" fmla="*/ 1353 h 1505"/>
                <a:gd name="T36" fmla="*/ 120 w 384"/>
                <a:gd name="T37" fmla="*/ 1289 h 1505"/>
                <a:gd name="T38" fmla="*/ 128 w 384"/>
                <a:gd name="T39" fmla="*/ 1073 h 1505"/>
                <a:gd name="T40" fmla="*/ 152 w 384"/>
                <a:gd name="T41" fmla="*/ 1033 h 1505"/>
                <a:gd name="T42" fmla="*/ 144 w 384"/>
                <a:gd name="T43" fmla="*/ 536 h 1505"/>
                <a:gd name="T44" fmla="*/ 152 w 384"/>
                <a:gd name="T45" fmla="*/ 328 h 1505"/>
                <a:gd name="T46" fmla="*/ 184 w 384"/>
                <a:gd name="T47" fmla="*/ 296 h 1505"/>
                <a:gd name="T48" fmla="*/ 232 w 384"/>
                <a:gd name="T49" fmla="*/ 280 h 1505"/>
                <a:gd name="T50" fmla="*/ 344 w 384"/>
                <a:gd name="T51" fmla="*/ 240 h 1505"/>
                <a:gd name="T52" fmla="*/ 384 w 384"/>
                <a:gd name="T53" fmla="*/ 216 h 1505"/>
                <a:gd name="T54" fmla="*/ 376 w 384"/>
                <a:gd name="T55" fmla="*/ 208 h 1505"/>
                <a:gd name="T56" fmla="*/ 320 w 384"/>
                <a:gd name="T57" fmla="*/ 176 h 1505"/>
                <a:gd name="T58" fmla="*/ 312 w 384"/>
                <a:gd name="T59" fmla="*/ 128 h 1505"/>
                <a:gd name="T60" fmla="*/ 320 w 384"/>
                <a:gd name="T61" fmla="*/ 48 h 1505"/>
                <a:gd name="T62" fmla="*/ 320 w 384"/>
                <a:gd name="T63" fmla="*/ 128 h 1505"/>
                <a:gd name="T64" fmla="*/ 344 w 384"/>
                <a:gd name="T65" fmla="*/ 192 h 1505"/>
                <a:gd name="T66" fmla="*/ 384 w 384"/>
                <a:gd name="T67" fmla="*/ 200 h 1505"/>
                <a:gd name="T68" fmla="*/ 384 w 384"/>
                <a:gd name="T69" fmla="*/ 224 h 1505"/>
                <a:gd name="T70" fmla="*/ 256 w 384"/>
                <a:gd name="T71" fmla="*/ 264 h 1505"/>
                <a:gd name="T72" fmla="*/ 240 w 384"/>
                <a:gd name="T73" fmla="*/ 288 h 1505"/>
                <a:gd name="T74" fmla="*/ 192 w 384"/>
                <a:gd name="T75" fmla="*/ 304 h 1505"/>
                <a:gd name="T76" fmla="*/ 160 w 384"/>
                <a:gd name="T77" fmla="*/ 432 h 1505"/>
                <a:gd name="T78" fmla="*/ 144 w 384"/>
                <a:gd name="T79" fmla="*/ 536 h 1505"/>
                <a:gd name="T80" fmla="*/ 152 w 384"/>
                <a:gd name="T81" fmla="*/ 1033 h 1505"/>
                <a:gd name="T82" fmla="*/ 136 w 384"/>
                <a:gd name="T83" fmla="*/ 1241 h 1505"/>
                <a:gd name="T84" fmla="*/ 120 w 384"/>
                <a:gd name="T85" fmla="*/ 1289 h 1505"/>
                <a:gd name="T86" fmla="*/ 120 w 384"/>
                <a:gd name="T87" fmla="*/ 1353 h 1505"/>
                <a:gd name="T88" fmla="*/ 88 w 384"/>
                <a:gd name="T89" fmla="*/ 1505 h 1505"/>
                <a:gd name="T90" fmla="*/ 80 w 384"/>
                <a:gd name="T91" fmla="*/ 1401 h 1505"/>
                <a:gd name="T92" fmla="*/ 32 w 384"/>
                <a:gd name="T93" fmla="*/ 1321 h 1505"/>
                <a:gd name="T94" fmla="*/ 8 w 384"/>
                <a:gd name="T95" fmla="*/ 1129 h 1505"/>
                <a:gd name="T96" fmla="*/ 24 w 384"/>
                <a:gd name="T97" fmla="*/ 1057 h 1505"/>
                <a:gd name="T98" fmla="*/ 8 w 384"/>
                <a:gd name="T99" fmla="*/ 993 h 1505"/>
                <a:gd name="T100" fmla="*/ 0 w 384"/>
                <a:gd name="T101" fmla="*/ 761 h 1505"/>
                <a:gd name="T102" fmla="*/ 0 w 384"/>
                <a:gd name="T103" fmla="*/ 737 h 1505"/>
                <a:gd name="T104" fmla="*/ 8 w 384"/>
                <a:gd name="T105" fmla="*/ 721 h 1505"/>
                <a:gd name="T106" fmla="*/ 0 w 384"/>
                <a:gd name="T107" fmla="*/ 640 h 1505"/>
                <a:gd name="T108" fmla="*/ 16 w 384"/>
                <a:gd name="T109" fmla="*/ 576 h 1505"/>
                <a:gd name="T110" fmla="*/ 8 w 384"/>
                <a:gd name="T111" fmla="*/ 504 h 1505"/>
                <a:gd name="T112" fmla="*/ 0 w 384"/>
                <a:gd name="T113" fmla="*/ 424 h 1505"/>
                <a:gd name="T114" fmla="*/ 16 w 384"/>
                <a:gd name="T115" fmla="*/ 400 h 1505"/>
                <a:gd name="T116" fmla="*/ 8 w 384"/>
                <a:gd name="T117" fmla="*/ 304 h 1505"/>
                <a:gd name="T118" fmla="*/ 80 w 384"/>
                <a:gd name="T119" fmla="*/ 192 h 1505"/>
                <a:gd name="T120" fmla="*/ 96 w 384"/>
                <a:gd name="T121" fmla="*/ 56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4" h="1505">
                  <a:moveTo>
                    <a:pt x="88" y="0"/>
                  </a:moveTo>
                  <a:lnTo>
                    <a:pt x="96" y="56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88" y="192"/>
                  </a:lnTo>
                  <a:lnTo>
                    <a:pt x="88" y="200"/>
                  </a:lnTo>
                  <a:lnTo>
                    <a:pt x="88" y="200"/>
                  </a:lnTo>
                  <a:lnTo>
                    <a:pt x="48" y="248"/>
                  </a:lnTo>
                  <a:lnTo>
                    <a:pt x="40" y="240"/>
                  </a:lnTo>
                  <a:lnTo>
                    <a:pt x="48" y="240"/>
                  </a:lnTo>
                  <a:lnTo>
                    <a:pt x="16" y="304"/>
                  </a:lnTo>
                  <a:lnTo>
                    <a:pt x="8" y="304"/>
                  </a:lnTo>
                  <a:lnTo>
                    <a:pt x="16" y="304"/>
                  </a:lnTo>
                  <a:lnTo>
                    <a:pt x="16" y="400"/>
                  </a:lnTo>
                  <a:lnTo>
                    <a:pt x="16" y="400"/>
                  </a:lnTo>
                  <a:lnTo>
                    <a:pt x="16" y="400"/>
                  </a:lnTo>
                  <a:lnTo>
                    <a:pt x="8" y="424"/>
                  </a:lnTo>
                  <a:lnTo>
                    <a:pt x="0" y="424"/>
                  </a:lnTo>
                  <a:lnTo>
                    <a:pt x="8" y="424"/>
                  </a:lnTo>
                  <a:lnTo>
                    <a:pt x="8" y="472"/>
                  </a:lnTo>
                  <a:lnTo>
                    <a:pt x="0" y="472"/>
                  </a:lnTo>
                  <a:lnTo>
                    <a:pt x="8" y="472"/>
                  </a:lnTo>
                  <a:lnTo>
                    <a:pt x="16" y="504"/>
                  </a:lnTo>
                  <a:lnTo>
                    <a:pt x="16" y="504"/>
                  </a:lnTo>
                  <a:lnTo>
                    <a:pt x="16" y="504"/>
                  </a:lnTo>
                  <a:lnTo>
                    <a:pt x="16" y="576"/>
                  </a:lnTo>
                  <a:lnTo>
                    <a:pt x="16" y="576"/>
                  </a:lnTo>
                  <a:lnTo>
                    <a:pt x="16" y="576"/>
                  </a:lnTo>
                  <a:lnTo>
                    <a:pt x="8" y="640"/>
                  </a:lnTo>
                  <a:lnTo>
                    <a:pt x="0" y="640"/>
                  </a:lnTo>
                  <a:lnTo>
                    <a:pt x="8" y="640"/>
                  </a:lnTo>
                  <a:lnTo>
                    <a:pt x="8" y="665"/>
                  </a:lnTo>
                  <a:lnTo>
                    <a:pt x="0" y="665"/>
                  </a:lnTo>
                  <a:lnTo>
                    <a:pt x="8" y="665"/>
                  </a:lnTo>
                  <a:lnTo>
                    <a:pt x="16" y="721"/>
                  </a:lnTo>
                  <a:lnTo>
                    <a:pt x="16" y="721"/>
                  </a:lnTo>
                  <a:lnTo>
                    <a:pt x="16" y="721"/>
                  </a:lnTo>
                  <a:lnTo>
                    <a:pt x="8" y="737"/>
                  </a:lnTo>
                  <a:lnTo>
                    <a:pt x="0" y="737"/>
                  </a:lnTo>
                  <a:lnTo>
                    <a:pt x="8" y="737"/>
                  </a:lnTo>
                  <a:lnTo>
                    <a:pt x="8" y="761"/>
                  </a:lnTo>
                  <a:lnTo>
                    <a:pt x="0" y="761"/>
                  </a:lnTo>
                  <a:lnTo>
                    <a:pt x="8" y="761"/>
                  </a:lnTo>
                  <a:lnTo>
                    <a:pt x="16" y="793"/>
                  </a:lnTo>
                  <a:lnTo>
                    <a:pt x="16" y="793"/>
                  </a:lnTo>
                  <a:lnTo>
                    <a:pt x="16" y="793"/>
                  </a:lnTo>
                  <a:lnTo>
                    <a:pt x="16" y="993"/>
                  </a:lnTo>
                  <a:lnTo>
                    <a:pt x="8" y="993"/>
                  </a:lnTo>
                  <a:lnTo>
                    <a:pt x="16" y="993"/>
                  </a:lnTo>
                  <a:lnTo>
                    <a:pt x="24" y="1057"/>
                  </a:lnTo>
                  <a:lnTo>
                    <a:pt x="24" y="1057"/>
                  </a:lnTo>
                  <a:lnTo>
                    <a:pt x="24" y="1057"/>
                  </a:lnTo>
                  <a:lnTo>
                    <a:pt x="16" y="1129"/>
                  </a:lnTo>
                  <a:lnTo>
                    <a:pt x="8" y="1129"/>
                  </a:lnTo>
                  <a:lnTo>
                    <a:pt x="16" y="1129"/>
                  </a:lnTo>
                  <a:lnTo>
                    <a:pt x="32" y="1241"/>
                  </a:lnTo>
                  <a:lnTo>
                    <a:pt x="32" y="1241"/>
                  </a:lnTo>
                  <a:lnTo>
                    <a:pt x="32" y="1241"/>
                  </a:lnTo>
                  <a:lnTo>
                    <a:pt x="40" y="1321"/>
                  </a:lnTo>
                  <a:lnTo>
                    <a:pt x="32" y="1321"/>
                  </a:lnTo>
                  <a:lnTo>
                    <a:pt x="40" y="1321"/>
                  </a:lnTo>
                  <a:lnTo>
                    <a:pt x="80" y="1401"/>
                  </a:lnTo>
                  <a:lnTo>
                    <a:pt x="80" y="1401"/>
                  </a:lnTo>
                  <a:lnTo>
                    <a:pt x="80" y="1401"/>
                  </a:lnTo>
                  <a:lnTo>
                    <a:pt x="88" y="1505"/>
                  </a:lnTo>
                  <a:lnTo>
                    <a:pt x="80" y="1505"/>
                  </a:lnTo>
                  <a:lnTo>
                    <a:pt x="80" y="1505"/>
                  </a:lnTo>
                  <a:lnTo>
                    <a:pt x="80" y="1409"/>
                  </a:lnTo>
                  <a:lnTo>
                    <a:pt x="80" y="1409"/>
                  </a:lnTo>
                  <a:lnTo>
                    <a:pt x="80" y="1409"/>
                  </a:lnTo>
                  <a:lnTo>
                    <a:pt x="112" y="1353"/>
                  </a:lnTo>
                  <a:lnTo>
                    <a:pt x="120" y="1353"/>
                  </a:lnTo>
                  <a:lnTo>
                    <a:pt x="112" y="1353"/>
                  </a:lnTo>
                  <a:lnTo>
                    <a:pt x="120" y="1289"/>
                  </a:lnTo>
                  <a:lnTo>
                    <a:pt x="120" y="1289"/>
                  </a:lnTo>
                  <a:lnTo>
                    <a:pt x="120" y="1289"/>
                  </a:lnTo>
                  <a:lnTo>
                    <a:pt x="128" y="1241"/>
                  </a:lnTo>
                  <a:lnTo>
                    <a:pt x="136" y="1241"/>
                  </a:lnTo>
                  <a:lnTo>
                    <a:pt x="128" y="1241"/>
                  </a:lnTo>
                  <a:lnTo>
                    <a:pt x="128" y="1073"/>
                  </a:lnTo>
                  <a:lnTo>
                    <a:pt x="128" y="1073"/>
                  </a:lnTo>
                  <a:lnTo>
                    <a:pt x="128" y="1073"/>
                  </a:lnTo>
                  <a:lnTo>
                    <a:pt x="144" y="1033"/>
                  </a:lnTo>
                  <a:lnTo>
                    <a:pt x="152" y="1033"/>
                  </a:lnTo>
                  <a:lnTo>
                    <a:pt x="144" y="1033"/>
                  </a:lnTo>
                  <a:lnTo>
                    <a:pt x="144" y="536"/>
                  </a:lnTo>
                  <a:lnTo>
                    <a:pt x="144" y="536"/>
                  </a:lnTo>
                  <a:lnTo>
                    <a:pt x="144" y="536"/>
                  </a:lnTo>
                  <a:lnTo>
                    <a:pt x="152" y="432"/>
                  </a:lnTo>
                  <a:lnTo>
                    <a:pt x="160" y="432"/>
                  </a:lnTo>
                  <a:lnTo>
                    <a:pt x="152" y="432"/>
                  </a:lnTo>
                  <a:lnTo>
                    <a:pt x="152" y="328"/>
                  </a:lnTo>
                  <a:lnTo>
                    <a:pt x="152" y="328"/>
                  </a:lnTo>
                  <a:lnTo>
                    <a:pt x="152" y="328"/>
                  </a:lnTo>
                  <a:lnTo>
                    <a:pt x="184" y="296"/>
                  </a:lnTo>
                  <a:lnTo>
                    <a:pt x="184" y="296"/>
                  </a:lnTo>
                  <a:lnTo>
                    <a:pt x="184" y="296"/>
                  </a:lnTo>
                  <a:lnTo>
                    <a:pt x="232" y="280"/>
                  </a:lnTo>
                  <a:lnTo>
                    <a:pt x="240" y="288"/>
                  </a:lnTo>
                  <a:lnTo>
                    <a:pt x="232" y="28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344" y="240"/>
                  </a:lnTo>
                  <a:lnTo>
                    <a:pt x="352" y="248"/>
                  </a:lnTo>
                  <a:lnTo>
                    <a:pt x="344" y="240"/>
                  </a:lnTo>
                  <a:lnTo>
                    <a:pt x="376" y="216"/>
                  </a:lnTo>
                  <a:lnTo>
                    <a:pt x="384" y="216"/>
                  </a:lnTo>
                  <a:lnTo>
                    <a:pt x="376" y="216"/>
                  </a:lnTo>
                  <a:lnTo>
                    <a:pt x="376" y="200"/>
                  </a:lnTo>
                  <a:lnTo>
                    <a:pt x="376" y="200"/>
                  </a:lnTo>
                  <a:lnTo>
                    <a:pt x="376" y="208"/>
                  </a:lnTo>
                  <a:lnTo>
                    <a:pt x="336" y="200"/>
                  </a:lnTo>
                  <a:lnTo>
                    <a:pt x="336" y="200"/>
                  </a:lnTo>
                  <a:lnTo>
                    <a:pt x="336" y="200"/>
                  </a:lnTo>
                  <a:lnTo>
                    <a:pt x="320" y="176"/>
                  </a:lnTo>
                  <a:lnTo>
                    <a:pt x="320" y="176"/>
                  </a:lnTo>
                  <a:lnTo>
                    <a:pt x="320" y="168"/>
                  </a:lnTo>
                  <a:lnTo>
                    <a:pt x="312" y="128"/>
                  </a:lnTo>
                  <a:lnTo>
                    <a:pt x="312" y="128"/>
                  </a:lnTo>
                  <a:lnTo>
                    <a:pt x="312" y="128"/>
                  </a:lnTo>
                  <a:lnTo>
                    <a:pt x="312" y="48"/>
                  </a:lnTo>
                  <a:lnTo>
                    <a:pt x="320" y="48"/>
                  </a:lnTo>
                  <a:lnTo>
                    <a:pt x="320" y="48"/>
                  </a:lnTo>
                  <a:lnTo>
                    <a:pt x="320" y="48"/>
                  </a:lnTo>
                  <a:lnTo>
                    <a:pt x="320" y="128"/>
                  </a:lnTo>
                  <a:lnTo>
                    <a:pt x="312" y="128"/>
                  </a:lnTo>
                  <a:lnTo>
                    <a:pt x="320" y="128"/>
                  </a:lnTo>
                  <a:lnTo>
                    <a:pt x="328" y="168"/>
                  </a:lnTo>
                  <a:lnTo>
                    <a:pt x="320" y="168"/>
                  </a:lnTo>
                  <a:lnTo>
                    <a:pt x="328" y="168"/>
                  </a:lnTo>
                  <a:lnTo>
                    <a:pt x="344" y="192"/>
                  </a:lnTo>
                  <a:lnTo>
                    <a:pt x="336" y="200"/>
                  </a:lnTo>
                  <a:lnTo>
                    <a:pt x="336" y="192"/>
                  </a:lnTo>
                  <a:lnTo>
                    <a:pt x="376" y="200"/>
                  </a:lnTo>
                  <a:lnTo>
                    <a:pt x="384" y="200"/>
                  </a:lnTo>
                  <a:lnTo>
                    <a:pt x="384" y="200"/>
                  </a:lnTo>
                  <a:lnTo>
                    <a:pt x="384" y="216"/>
                  </a:lnTo>
                  <a:lnTo>
                    <a:pt x="384" y="224"/>
                  </a:lnTo>
                  <a:lnTo>
                    <a:pt x="384" y="224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44" y="248"/>
                  </a:lnTo>
                  <a:lnTo>
                    <a:pt x="256" y="264"/>
                  </a:lnTo>
                  <a:lnTo>
                    <a:pt x="256" y="256"/>
                  </a:lnTo>
                  <a:lnTo>
                    <a:pt x="264" y="264"/>
                  </a:lnTo>
                  <a:lnTo>
                    <a:pt x="240" y="288"/>
                  </a:lnTo>
                  <a:lnTo>
                    <a:pt x="240" y="288"/>
                  </a:lnTo>
                  <a:lnTo>
                    <a:pt x="232" y="288"/>
                  </a:lnTo>
                  <a:lnTo>
                    <a:pt x="184" y="304"/>
                  </a:lnTo>
                  <a:lnTo>
                    <a:pt x="184" y="296"/>
                  </a:lnTo>
                  <a:lnTo>
                    <a:pt x="192" y="304"/>
                  </a:lnTo>
                  <a:lnTo>
                    <a:pt x="160" y="336"/>
                  </a:lnTo>
                  <a:lnTo>
                    <a:pt x="152" y="328"/>
                  </a:lnTo>
                  <a:lnTo>
                    <a:pt x="160" y="328"/>
                  </a:lnTo>
                  <a:lnTo>
                    <a:pt x="160" y="432"/>
                  </a:lnTo>
                  <a:lnTo>
                    <a:pt x="160" y="432"/>
                  </a:lnTo>
                  <a:lnTo>
                    <a:pt x="160" y="432"/>
                  </a:lnTo>
                  <a:lnTo>
                    <a:pt x="152" y="536"/>
                  </a:lnTo>
                  <a:lnTo>
                    <a:pt x="144" y="536"/>
                  </a:lnTo>
                  <a:lnTo>
                    <a:pt x="152" y="536"/>
                  </a:lnTo>
                  <a:lnTo>
                    <a:pt x="152" y="1033"/>
                  </a:lnTo>
                  <a:lnTo>
                    <a:pt x="152" y="1033"/>
                  </a:lnTo>
                  <a:lnTo>
                    <a:pt x="152" y="1033"/>
                  </a:lnTo>
                  <a:lnTo>
                    <a:pt x="136" y="1073"/>
                  </a:lnTo>
                  <a:lnTo>
                    <a:pt x="128" y="1073"/>
                  </a:lnTo>
                  <a:lnTo>
                    <a:pt x="136" y="1073"/>
                  </a:lnTo>
                  <a:lnTo>
                    <a:pt x="136" y="1241"/>
                  </a:lnTo>
                  <a:lnTo>
                    <a:pt x="136" y="1241"/>
                  </a:lnTo>
                  <a:lnTo>
                    <a:pt x="136" y="1241"/>
                  </a:lnTo>
                  <a:lnTo>
                    <a:pt x="128" y="1289"/>
                  </a:lnTo>
                  <a:lnTo>
                    <a:pt x="120" y="1289"/>
                  </a:lnTo>
                  <a:lnTo>
                    <a:pt x="128" y="1289"/>
                  </a:lnTo>
                  <a:lnTo>
                    <a:pt x="120" y="1353"/>
                  </a:lnTo>
                  <a:lnTo>
                    <a:pt x="120" y="1353"/>
                  </a:lnTo>
                  <a:lnTo>
                    <a:pt x="120" y="1353"/>
                  </a:lnTo>
                  <a:lnTo>
                    <a:pt x="88" y="1409"/>
                  </a:lnTo>
                  <a:lnTo>
                    <a:pt x="80" y="1409"/>
                  </a:lnTo>
                  <a:lnTo>
                    <a:pt x="88" y="1409"/>
                  </a:lnTo>
                  <a:lnTo>
                    <a:pt x="88" y="1505"/>
                  </a:lnTo>
                  <a:lnTo>
                    <a:pt x="88" y="1505"/>
                  </a:lnTo>
                  <a:lnTo>
                    <a:pt x="80" y="1505"/>
                  </a:lnTo>
                  <a:lnTo>
                    <a:pt x="72" y="1401"/>
                  </a:lnTo>
                  <a:lnTo>
                    <a:pt x="80" y="1401"/>
                  </a:lnTo>
                  <a:lnTo>
                    <a:pt x="72" y="1401"/>
                  </a:lnTo>
                  <a:lnTo>
                    <a:pt x="32" y="1321"/>
                  </a:lnTo>
                  <a:lnTo>
                    <a:pt x="32" y="1321"/>
                  </a:lnTo>
                  <a:lnTo>
                    <a:pt x="32" y="1321"/>
                  </a:lnTo>
                  <a:lnTo>
                    <a:pt x="24" y="1241"/>
                  </a:lnTo>
                  <a:lnTo>
                    <a:pt x="32" y="1241"/>
                  </a:lnTo>
                  <a:lnTo>
                    <a:pt x="24" y="1241"/>
                  </a:lnTo>
                  <a:lnTo>
                    <a:pt x="8" y="1129"/>
                  </a:lnTo>
                  <a:lnTo>
                    <a:pt x="8" y="1129"/>
                  </a:lnTo>
                  <a:lnTo>
                    <a:pt x="8" y="1129"/>
                  </a:lnTo>
                  <a:lnTo>
                    <a:pt x="16" y="1057"/>
                  </a:lnTo>
                  <a:lnTo>
                    <a:pt x="24" y="1057"/>
                  </a:lnTo>
                  <a:lnTo>
                    <a:pt x="16" y="1057"/>
                  </a:lnTo>
                  <a:lnTo>
                    <a:pt x="8" y="993"/>
                  </a:lnTo>
                  <a:lnTo>
                    <a:pt x="8" y="993"/>
                  </a:lnTo>
                  <a:lnTo>
                    <a:pt x="8" y="993"/>
                  </a:lnTo>
                  <a:lnTo>
                    <a:pt x="8" y="793"/>
                  </a:lnTo>
                  <a:lnTo>
                    <a:pt x="16" y="793"/>
                  </a:lnTo>
                  <a:lnTo>
                    <a:pt x="8" y="793"/>
                  </a:lnTo>
                  <a:lnTo>
                    <a:pt x="0" y="761"/>
                  </a:lnTo>
                  <a:lnTo>
                    <a:pt x="0" y="761"/>
                  </a:lnTo>
                  <a:lnTo>
                    <a:pt x="0" y="761"/>
                  </a:lnTo>
                  <a:lnTo>
                    <a:pt x="0" y="737"/>
                  </a:lnTo>
                  <a:lnTo>
                    <a:pt x="0" y="737"/>
                  </a:lnTo>
                  <a:lnTo>
                    <a:pt x="0" y="737"/>
                  </a:lnTo>
                  <a:lnTo>
                    <a:pt x="8" y="721"/>
                  </a:lnTo>
                  <a:lnTo>
                    <a:pt x="16" y="721"/>
                  </a:lnTo>
                  <a:lnTo>
                    <a:pt x="8" y="721"/>
                  </a:lnTo>
                  <a:lnTo>
                    <a:pt x="0" y="665"/>
                  </a:lnTo>
                  <a:lnTo>
                    <a:pt x="0" y="665"/>
                  </a:lnTo>
                  <a:lnTo>
                    <a:pt x="0" y="665"/>
                  </a:lnTo>
                  <a:lnTo>
                    <a:pt x="0" y="640"/>
                  </a:lnTo>
                  <a:lnTo>
                    <a:pt x="0" y="640"/>
                  </a:lnTo>
                  <a:lnTo>
                    <a:pt x="0" y="640"/>
                  </a:lnTo>
                  <a:lnTo>
                    <a:pt x="8" y="576"/>
                  </a:lnTo>
                  <a:lnTo>
                    <a:pt x="16" y="576"/>
                  </a:lnTo>
                  <a:lnTo>
                    <a:pt x="8" y="576"/>
                  </a:lnTo>
                  <a:lnTo>
                    <a:pt x="8" y="504"/>
                  </a:lnTo>
                  <a:lnTo>
                    <a:pt x="16" y="504"/>
                  </a:lnTo>
                  <a:lnTo>
                    <a:pt x="8" y="504"/>
                  </a:lnTo>
                  <a:lnTo>
                    <a:pt x="0" y="472"/>
                  </a:lnTo>
                  <a:lnTo>
                    <a:pt x="0" y="472"/>
                  </a:lnTo>
                  <a:lnTo>
                    <a:pt x="0" y="472"/>
                  </a:lnTo>
                  <a:lnTo>
                    <a:pt x="0" y="424"/>
                  </a:lnTo>
                  <a:lnTo>
                    <a:pt x="0" y="424"/>
                  </a:lnTo>
                  <a:lnTo>
                    <a:pt x="0" y="424"/>
                  </a:lnTo>
                  <a:lnTo>
                    <a:pt x="8" y="400"/>
                  </a:lnTo>
                  <a:lnTo>
                    <a:pt x="16" y="400"/>
                  </a:lnTo>
                  <a:lnTo>
                    <a:pt x="8" y="400"/>
                  </a:lnTo>
                  <a:lnTo>
                    <a:pt x="8" y="304"/>
                  </a:lnTo>
                  <a:lnTo>
                    <a:pt x="8" y="304"/>
                  </a:lnTo>
                  <a:lnTo>
                    <a:pt x="8" y="304"/>
                  </a:lnTo>
                  <a:lnTo>
                    <a:pt x="40" y="240"/>
                  </a:lnTo>
                  <a:lnTo>
                    <a:pt x="40" y="240"/>
                  </a:lnTo>
                  <a:lnTo>
                    <a:pt x="40" y="240"/>
                  </a:lnTo>
                  <a:lnTo>
                    <a:pt x="80" y="192"/>
                  </a:lnTo>
                  <a:lnTo>
                    <a:pt x="88" y="200"/>
                  </a:lnTo>
                  <a:lnTo>
                    <a:pt x="80" y="192"/>
                  </a:lnTo>
                  <a:lnTo>
                    <a:pt x="88" y="56"/>
                  </a:lnTo>
                  <a:lnTo>
                    <a:pt x="96" y="56"/>
                  </a:lnTo>
                  <a:lnTo>
                    <a:pt x="88" y="56"/>
                  </a:lnTo>
                  <a:lnTo>
                    <a:pt x="80" y="0"/>
                  </a:lnTo>
                  <a:lnTo>
                    <a:pt x="88" y="0"/>
                  </a:lnTo>
                  <a:close/>
                </a:path>
              </a:pathLst>
            </a:custGeom>
            <a:blipFill dpi="0" rotWithShape="0">
              <a:blip r:embed="rId10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63" name="Freeform 123"/>
            <p:cNvSpPr>
              <a:spLocks/>
            </p:cNvSpPr>
            <p:nvPr/>
          </p:nvSpPr>
          <p:spPr bwMode="auto">
            <a:xfrm>
              <a:off x="1708" y="2280"/>
              <a:ext cx="5" cy="8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8 w 8"/>
                <a:gd name="T5" fmla="*/ 0 h 8"/>
                <a:gd name="T6" fmla="*/ 8 w 8"/>
                <a:gd name="T7" fmla="*/ 0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blipFill dpi="0" rotWithShape="0">
              <a:blip r:embed="rId10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64" name="Freeform 124"/>
            <p:cNvSpPr>
              <a:spLocks/>
            </p:cNvSpPr>
            <p:nvPr/>
          </p:nvSpPr>
          <p:spPr bwMode="auto">
            <a:xfrm>
              <a:off x="1708" y="2280"/>
              <a:ext cx="21" cy="40"/>
            </a:xfrm>
            <a:custGeom>
              <a:avLst/>
              <a:gdLst>
                <a:gd name="T0" fmla="*/ 24 w 32"/>
                <a:gd name="T1" fmla="*/ 40 h 40"/>
                <a:gd name="T2" fmla="*/ 32 w 32"/>
                <a:gd name="T3" fmla="*/ 32 h 40"/>
                <a:gd name="T4" fmla="*/ 8 w 32"/>
                <a:gd name="T5" fmla="*/ 0 h 40"/>
                <a:gd name="T6" fmla="*/ 0 w 32"/>
                <a:gd name="T7" fmla="*/ 8 h 40"/>
                <a:gd name="T8" fmla="*/ 24 w 32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0">
                  <a:moveTo>
                    <a:pt x="24" y="40"/>
                  </a:moveTo>
                  <a:lnTo>
                    <a:pt x="32" y="32"/>
                  </a:lnTo>
                  <a:lnTo>
                    <a:pt x="8" y="0"/>
                  </a:lnTo>
                  <a:lnTo>
                    <a:pt x="0" y="8"/>
                  </a:lnTo>
                  <a:lnTo>
                    <a:pt x="24" y="40"/>
                  </a:lnTo>
                  <a:close/>
                </a:path>
              </a:pathLst>
            </a:custGeom>
            <a:blipFill dpi="0" rotWithShape="0">
              <a:blip r:embed="rId10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65" name="Rectangle 125"/>
            <p:cNvSpPr>
              <a:spLocks noChangeArrowheads="1"/>
            </p:cNvSpPr>
            <p:nvPr/>
          </p:nvSpPr>
          <p:spPr bwMode="auto">
            <a:xfrm>
              <a:off x="1570" y="2036"/>
              <a:ext cx="15" cy="8"/>
            </a:xfrm>
            <a:prstGeom prst="rect">
              <a:avLst/>
            </a:prstGeom>
            <a:blipFill dpi="0" rotWithShape="0">
              <a:blip r:embed="rId1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66" name="Rectangle 126"/>
            <p:cNvSpPr>
              <a:spLocks noChangeArrowheads="1"/>
            </p:cNvSpPr>
            <p:nvPr/>
          </p:nvSpPr>
          <p:spPr bwMode="auto">
            <a:xfrm>
              <a:off x="1570" y="3749"/>
              <a:ext cx="15" cy="8"/>
            </a:xfrm>
            <a:prstGeom prst="rect">
              <a:avLst/>
            </a:prstGeom>
            <a:blipFill dpi="0" rotWithShape="0">
              <a:blip r:embed="rId1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67" name="Rectangle 127"/>
            <p:cNvSpPr>
              <a:spLocks noChangeArrowheads="1"/>
            </p:cNvSpPr>
            <p:nvPr/>
          </p:nvSpPr>
          <p:spPr bwMode="auto">
            <a:xfrm>
              <a:off x="1566" y="2044"/>
              <a:ext cx="27" cy="1705"/>
            </a:xfrm>
            <a:prstGeom prst="rect">
              <a:avLst/>
            </a:prstGeom>
            <a:blipFill dpi="0" rotWithShape="0">
              <a:blip r:embed="rId1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68" name="Rectangle 128"/>
            <p:cNvSpPr>
              <a:spLocks noChangeArrowheads="1"/>
            </p:cNvSpPr>
            <p:nvPr/>
          </p:nvSpPr>
          <p:spPr bwMode="auto">
            <a:xfrm>
              <a:off x="1575" y="2044"/>
              <a:ext cx="5" cy="1705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69" name="Freeform 129" descr="90%"/>
            <p:cNvSpPr>
              <a:spLocks/>
            </p:cNvSpPr>
            <p:nvPr/>
          </p:nvSpPr>
          <p:spPr bwMode="auto">
            <a:xfrm>
              <a:off x="1877" y="2257"/>
              <a:ext cx="405" cy="1334"/>
            </a:xfrm>
            <a:custGeom>
              <a:avLst/>
              <a:gdLst>
                <a:gd name="T0" fmla="*/ 64 w 632"/>
                <a:gd name="T1" fmla="*/ 0 h 1353"/>
                <a:gd name="T2" fmla="*/ 72 w 632"/>
                <a:gd name="T3" fmla="*/ 64 h 1353"/>
                <a:gd name="T4" fmla="*/ 72 w 632"/>
                <a:gd name="T5" fmla="*/ 128 h 1353"/>
                <a:gd name="T6" fmla="*/ 64 w 632"/>
                <a:gd name="T7" fmla="*/ 248 h 1353"/>
                <a:gd name="T8" fmla="*/ 56 w 632"/>
                <a:gd name="T9" fmla="*/ 280 h 1353"/>
                <a:gd name="T10" fmla="*/ 0 w 632"/>
                <a:gd name="T11" fmla="*/ 312 h 1353"/>
                <a:gd name="T12" fmla="*/ 8 w 632"/>
                <a:gd name="T13" fmla="*/ 328 h 1353"/>
                <a:gd name="T14" fmla="*/ 16 w 632"/>
                <a:gd name="T15" fmla="*/ 352 h 1353"/>
                <a:gd name="T16" fmla="*/ 24 w 632"/>
                <a:gd name="T17" fmla="*/ 456 h 1353"/>
                <a:gd name="T18" fmla="*/ 8 w 632"/>
                <a:gd name="T19" fmla="*/ 528 h 1353"/>
                <a:gd name="T20" fmla="*/ 8 w 632"/>
                <a:gd name="T21" fmla="*/ 624 h 1353"/>
                <a:gd name="T22" fmla="*/ 8 w 632"/>
                <a:gd name="T23" fmla="*/ 705 h 1353"/>
                <a:gd name="T24" fmla="*/ 8 w 632"/>
                <a:gd name="T25" fmla="*/ 785 h 1353"/>
                <a:gd name="T26" fmla="*/ 8 w 632"/>
                <a:gd name="T27" fmla="*/ 849 h 1353"/>
                <a:gd name="T28" fmla="*/ 8 w 632"/>
                <a:gd name="T29" fmla="*/ 969 h 1353"/>
                <a:gd name="T30" fmla="*/ 0 w 632"/>
                <a:gd name="T31" fmla="*/ 977 h 1353"/>
                <a:gd name="T32" fmla="*/ 8 w 632"/>
                <a:gd name="T33" fmla="*/ 1009 h 1353"/>
                <a:gd name="T34" fmla="*/ 24 w 632"/>
                <a:gd name="T35" fmla="*/ 1057 h 1353"/>
                <a:gd name="T36" fmla="*/ 24 w 632"/>
                <a:gd name="T37" fmla="*/ 1201 h 1353"/>
                <a:gd name="T38" fmla="*/ 40 w 632"/>
                <a:gd name="T39" fmla="*/ 1217 h 1353"/>
                <a:gd name="T40" fmla="*/ 64 w 632"/>
                <a:gd name="T41" fmla="*/ 1225 h 1353"/>
                <a:gd name="T42" fmla="*/ 64 w 632"/>
                <a:gd name="T43" fmla="*/ 1249 h 1353"/>
                <a:gd name="T44" fmla="*/ 72 w 632"/>
                <a:gd name="T45" fmla="*/ 1353 h 1353"/>
                <a:gd name="T46" fmla="*/ 80 w 632"/>
                <a:gd name="T47" fmla="*/ 1249 h 1353"/>
                <a:gd name="T48" fmla="*/ 104 w 632"/>
                <a:gd name="T49" fmla="*/ 1233 h 1353"/>
                <a:gd name="T50" fmla="*/ 200 w 632"/>
                <a:gd name="T51" fmla="*/ 1201 h 1353"/>
                <a:gd name="T52" fmla="*/ 272 w 632"/>
                <a:gd name="T53" fmla="*/ 1041 h 1353"/>
                <a:gd name="T54" fmla="*/ 336 w 632"/>
                <a:gd name="T55" fmla="*/ 993 h 1353"/>
                <a:gd name="T56" fmla="*/ 312 w 632"/>
                <a:gd name="T57" fmla="*/ 969 h 1353"/>
                <a:gd name="T58" fmla="*/ 312 w 632"/>
                <a:gd name="T59" fmla="*/ 953 h 1353"/>
                <a:gd name="T60" fmla="*/ 344 w 632"/>
                <a:gd name="T61" fmla="*/ 929 h 1353"/>
                <a:gd name="T62" fmla="*/ 352 w 632"/>
                <a:gd name="T63" fmla="*/ 905 h 1353"/>
                <a:gd name="T64" fmla="*/ 320 w 632"/>
                <a:gd name="T65" fmla="*/ 881 h 1353"/>
                <a:gd name="T66" fmla="*/ 304 w 632"/>
                <a:gd name="T67" fmla="*/ 793 h 1353"/>
                <a:gd name="T68" fmla="*/ 328 w 632"/>
                <a:gd name="T69" fmla="*/ 769 h 1353"/>
                <a:gd name="T70" fmla="*/ 328 w 632"/>
                <a:gd name="T71" fmla="*/ 753 h 1353"/>
                <a:gd name="T72" fmla="*/ 312 w 632"/>
                <a:gd name="T73" fmla="*/ 737 h 1353"/>
                <a:gd name="T74" fmla="*/ 312 w 632"/>
                <a:gd name="T75" fmla="*/ 705 h 1353"/>
                <a:gd name="T76" fmla="*/ 328 w 632"/>
                <a:gd name="T77" fmla="*/ 673 h 1353"/>
                <a:gd name="T78" fmla="*/ 304 w 632"/>
                <a:gd name="T79" fmla="*/ 673 h 1353"/>
                <a:gd name="T80" fmla="*/ 280 w 632"/>
                <a:gd name="T81" fmla="*/ 624 h 1353"/>
                <a:gd name="T82" fmla="*/ 296 w 632"/>
                <a:gd name="T83" fmla="*/ 584 h 1353"/>
                <a:gd name="T84" fmla="*/ 272 w 632"/>
                <a:gd name="T85" fmla="*/ 464 h 1353"/>
                <a:gd name="T86" fmla="*/ 288 w 632"/>
                <a:gd name="T87" fmla="*/ 384 h 1353"/>
                <a:gd name="T88" fmla="*/ 344 w 632"/>
                <a:gd name="T89" fmla="*/ 368 h 1353"/>
                <a:gd name="T90" fmla="*/ 384 w 632"/>
                <a:gd name="T91" fmla="*/ 344 h 1353"/>
                <a:gd name="T92" fmla="*/ 384 w 632"/>
                <a:gd name="T93" fmla="*/ 320 h 1353"/>
                <a:gd name="T94" fmla="*/ 408 w 632"/>
                <a:gd name="T95" fmla="*/ 304 h 1353"/>
                <a:gd name="T96" fmla="*/ 632 w 632"/>
                <a:gd name="T97" fmla="*/ 280 h 1353"/>
                <a:gd name="T98" fmla="*/ 624 w 632"/>
                <a:gd name="T99" fmla="*/ 264 h 1353"/>
                <a:gd name="T100" fmla="*/ 592 w 632"/>
                <a:gd name="T101" fmla="*/ 248 h 1353"/>
                <a:gd name="T102" fmla="*/ 504 w 632"/>
                <a:gd name="T103" fmla="*/ 224 h 1353"/>
                <a:gd name="T104" fmla="*/ 480 w 632"/>
                <a:gd name="T105" fmla="*/ 176 h 1353"/>
                <a:gd name="T106" fmla="*/ 496 w 632"/>
                <a:gd name="T107" fmla="*/ 136 h 1353"/>
                <a:gd name="T108" fmla="*/ 536 w 632"/>
                <a:gd name="T109" fmla="*/ 128 h 1353"/>
                <a:gd name="T110" fmla="*/ 536 w 632"/>
                <a:gd name="T111" fmla="*/ 112 h 1353"/>
                <a:gd name="T112" fmla="*/ 480 w 632"/>
                <a:gd name="T113" fmla="*/ 80 h 1353"/>
                <a:gd name="T114" fmla="*/ 400 w 632"/>
                <a:gd name="T115" fmla="*/ 72 h 1353"/>
                <a:gd name="T116" fmla="*/ 400 w 632"/>
                <a:gd name="T117" fmla="*/ 48 h 1353"/>
                <a:gd name="T118" fmla="*/ 448 w 632"/>
                <a:gd name="T119" fmla="*/ 16 h 1353"/>
                <a:gd name="T120" fmla="*/ 448 w 632"/>
                <a:gd name="T121" fmla="*/ 0 h 1353"/>
                <a:gd name="T122" fmla="*/ 64 w 632"/>
                <a:gd name="T123" fmla="*/ 0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2" h="1353">
                  <a:moveTo>
                    <a:pt x="64" y="0"/>
                  </a:moveTo>
                  <a:lnTo>
                    <a:pt x="72" y="64"/>
                  </a:lnTo>
                  <a:lnTo>
                    <a:pt x="72" y="128"/>
                  </a:lnTo>
                  <a:lnTo>
                    <a:pt x="64" y="248"/>
                  </a:lnTo>
                  <a:lnTo>
                    <a:pt x="56" y="280"/>
                  </a:lnTo>
                  <a:lnTo>
                    <a:pt x="0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24" y="456"/>
                  </a:lnTo>
                  <a:lnTo>
                    <a:pt x="8" y="528"/>
                  </a:lnTo>
                  <a:lnTo>
                    <a:pt x="8" y="624"/>
                  </a:lnTo>
                  <a:lnTo>
                    <a:pt x="8" y="705"/>
                  </a:lnTo>
                  <a:lnTo>
                    <a:pt x="8" y="785"/>
                  </a:lnTo>
                  <a:lnTo>
                    <a:pt x="8" y="849"/>
                  </a:lnTo>
                  <a:lnTo>
                    <a:pt x="8" y="969"/>
                  </a:lnTo>
                  <a:lnTo>
                    <a:pt x="0" y="977"/>
                  </a:lnTo>
                  <a:lnTo>
                    <a:pt x="8" y="1009"/>
                  </a:lnTo>
                  <a:lnTo>
                    <a:pt x="24" y="1057"/>
                  </a:lnTo>
                  <a:lnTo>
                    <a:pt x="24" y="1201"/>
                  </a:lnTo>
                  <a:lnTo>
                    <a:pt x="40" y="1217"/>
                  </a:lnTo>
                  <a:lnTo>
                    <a:pt x="64" y="1225"/>
                  </a:lnTo>
                  <a:lnTo>
                    <a:pt x="64" y="1249"/>
                  </a:lnTo>
                  <a:lnTo>
                    <a:pt x="72" y="1353"/>
                  </a:lnTo>
                  <a:lnTo>
                    <a:pt x="80" y="1249"/>
                  </a:lnTo>
                  <a:lnTo>
                    <a:pt x="104" y="1233"/>
                  </a:lnTo>
                  <a:lnTo>
                    <a:pt x="200" y="1201"/>
                  </a:lnTo>
                  <a:lnTo>
                    <a:pt x="272" y="1041"/>
                  </a:lnTo>
                  <a:lnTo>
                    <a:pt x="336" y="993"/>
                  </a:lnTo>
                  <a:lnTo>
                    <a:pt x="312" y="969"/>
                  </a:lnTo>
                  <a:lnTo>
                    <a:pt x="312" y="953"/>
                  </a:lnTo>
                  <a:lnTo>
                    <a:pt x="344" y="929"/>
                  </a:lnTo>
                  <a:lnTo>
                    <a:pt x="352" y="905"/>
                  </a:lnTo>
                  <a:lnTo>
                    <a:pt x="320" y="881"/>
                  </a:lnTo>
                  <a:lnTo>
                    <a:pt x="304" y="793"/>
                  </a:lnTo>
                  <a:lnTo>
                    <a:pt x="328" y="769"/>
                  </a:lnTo>
                  <a:lnTo>
                    <a:pt x="328" y="753"/>
                  </a:lnTo>
                  <a:lnTo>
                    <a:pt x="312" y="737"/>
                  </a:lnTo>
                  <a:lnTo>
                    <a:pt x="312" y="705"/>
                  </a:lnTo>
                  <a:lnTo>
                    <a:pt x="328" y="673"/>
                  </a:lnTo>
                  <a:lnTo>
                    <a:pt x="304" y="673"/>
                  </a:lnTo>
                  <a:lnTo>
                    <a:pt x="280" y="624"/>
                  </a:lnTo>
                  <a:lnTo>
                    <a:pt x="296" y="584"/>
                  </a:lnTo>
                  <a:lnTo>
                    <a:pt x="272" y="464"/>
                  </a:lnTo>
                  <a:lnTo>
                    <a:pt x="288" y="384"/>
                  </a:lnTo>
                  <a:lnTo>
                    <a:pt x="344" y="368"/>
                  </a:lnTo>
                  <a:lnTo>
                    <a:pt x="384" y="344"/>
                  </a:lnTo>
                  <a:lnTo>
                    <a:pt x="384" y="320"/>
                  </a:lnTo>
                  <a:lnTo>
                    <a:pt x="408" y="304"/>
                  </a:lnTo>
                  <a:lnTo>
                    <a:pt x="632" y="280"/>
                  </a:lnTo>
                  <a:lnTo>
                    <a:pt x="624" y="264"/>
                  </a:lnTo>
                  <a:lnTo>
                    <a:pt x="592" y="248"/>
                  </a:lnTo>
                  <a:lnTo>
                    <a:pt x="504" y="224"/>
                  </a:lnTo>
                  <a:lnTo>
                    <a:pt x="480" y="176"/>
                  </a:lnTo>
                  <a:lnTo>
                    <a:pt x="496" y="136"/>
                  </a:lnTo>
                  <a:lnTo>
                    <a:pt x="536" y="128"/>
                  </a:lnTo>
                  <a:lnTo>
                    <a:pt x="536" y="112"/>
                  </a:lnTo>
                  <a:lnTo>
                    <a:pt x="480" y="80"/>
                  </a:lnTo>
                  <a:lnTo>
                    <a:pt x="400" y="72"/>
                  </a:lnTo>
                  <a:lnTo>
                    <a:pt x="400" y="48"/>
                  </a:lnTo>
                  <a:lnTo>
                    <a:pt x="448" y="16"/>
                  </a:lnTo>
                  <a:lnTo>
                    <a:pt x="448" y="0"/>
                  </a:lnTo>
                  <a:lnTo>
                    <a:pt x="64" y="0"/>
                  </a:lnTo>
                  <a:close/>
                </a:path>
              </a:pathLst>
            </a:custGeom>
            <a:pattFill prst="pct90">
              <a:fgClr>
                <a:srgbClr val="0000FF"/>
              </a:fgClr>
              <a:bgClr>
                <a:srgbClr val="FFFFFF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70" name="Freeform 130"/>
            <p:cNvSpPr>
              <a:spLocks/>
            </p:cNvSpPr>
            <p:nvPr/>
          </p:nvSpPr>
          <p:spPr bwMode="auto">
            <a:xfrm>
              <a:off x="1877" y="2257"/>
              <a:ext cx="252" cy="1334"/>
            </a:xfrm>
            <a:custGeom>
              <a:avLst/>
              <a:gdLst>
                <a:gd name="T0" fmla="*/ 80 w 392"/>
                <a:gd name="T1" fmla="*/ 64 h 1353"/>
                <a:gd name="T2" fmla="*/ 72 w 392"/>
                <a:gd name="T3" fmla="*/ 248 h 1353"/>
                <a:gd name="T4" fmla="*/ 56 w 392"/>
                <a:gd name="T5" fmla="*/ 288 h 1353"/>
                <a:gd name="T6" fmla="*/ 8 w 392"/>
                <a:gd name="T7" fmla="*/ 312 h 1353"/>
                <a:gd name="T8" fmla="*/ 24 w 392"/>
                <a:gd name="T9" fmla="*/ 352 h 1353"/>
                <a:gd name="T10" fmla="*/ 32 w 392"/>
                <a:gd name="T11" fmla="*/ 456 h 1353"/>
                <a:gd name="T12" fmla="*/ 16 w 392"/>
                <a:gd name="T13" fmla="*/ 528 h 1353"/>
                <a:gd name="T14" fmla="*/ 8 w 392"/>
                <a:gd name="T15" fmla="*/ 985 h 1353"/>
                <a:gd name="T16" fmla="*/ 8 w 392"/>
                <a:gd name="T17" fmla="*/ 1009 h 1353"/>
                <a:gd name="T18" fmla="*/ 32 w 392"/>
                <a:gd name="T19" fmla="*/ 1057 h 1353"/>
                <a:gd name="T20" fmla="*/ 48 w 392"/>
                <a:gd name="T21" fmla="*/ 1217 h 1353"/>
                <a:gd name="T22" fmla="*/ 72 w 392"/>
                <a:gd name="T23" fmla="*/ 1225 h 1353"/>
                <a:gd name="T24" fmla="*/ 72 w 392"/>
                <a:gd name="T25" fmla="*/ 1249 h 1353"/>
                <a:gd name="T26" fmla="*/ 80 w 392"/>
                <a:gd name="T27" fmla="*/ 1249 h 1353"/>
                <a:gd name="T28" fmla="*/ 104 w 392"/>
                <a:gd name="T29" fmla="*/ 1233 h 1353"/>
                <a:gd name="T30" fmla="*/ 200 w 392"/>
                <a:gd name="T31" fmla="*/ 1201 h 1353"/>
                <a:gd name="T32" fmla="*/ 336 w 392"/>
                <a:gd name="T33" fmla="*/ 993 h 1353"/>
                <a:gd name="T34" fmla="*/ 312 w 392"/>
                <a:gd name="T35" fmla="*/ 977 h 1353"/>
                <a:gd name="T36" fmla="*/ 312 w 392"/>
                <a:gd name="T37" fmla="*/ 953 h 1353"/>
                <a:gd name="T38" fmla="*/ 352 w 392"/>
                <a:gd name="T39" fmla="*/ 905 h 1353"/>
                <a:gd name="T40" fmla="*/ 320 w 392"/>
                <a:gd name="T41" fmla="*/ 889 h 1353"/>
                <a:gd name="T42" fmla="*/ 304 w 392"/>
                <a:gd name="T43" fmla="*/ 793 h 1353"/>
                <a:gd name="T44" fmla="*/ 328 w 392"/>
                <a:gd name="T45" fmla="*/ 753 h 1353"/>
                <a:gd name="T46" fmla="*/ 312 w 392"/>
                <a:gd name="T47" fmla="*/ 745 h 1353"/>
                <a:gd name="T48" fmla="*/ 312 w 392"/>
                <a:gd name="T49" fmla="*/ 705 h 1353"/>
                <a:gd name="T50" fmla="*/ 304 w 392"/>
                <a:gd name="T51" fmla="*/ 681 h 1353"/>
                <a:gd name="T52" fmla="*/ 280 w 392"/>
                <a:gd name="T53" fmla="*/ 624 h 1353"/>
                <a:gd name="T54" fmla="*/ 296 w 392"/>
                <a:gd name="T55" fmla="*/ 584 h 1353"/>
                <a:gd name="T56" fmla="*/ 288 w 392"/>
                <a:gd name="T57" fmla="*/ 384 h 1353"/>
                <a:gd name="T58" fmla="*/ 352 w 392"/>
                <a:gd name="T59" fmla="*/ 376 h 1353"/>
                <a:gd name="T60" fmla="*/ 392 w 392"/>
                <a:gd name="T61" fmla="*/ 352 h 1353"/>
                <a:gd name="T62" fmla="*/ 344 w 392"/>
                <a:gd name="T63" fmla="*/ 376 h 1353"/>
                <a:gd name="T64" fmla="*/ 280 w 392"/>
                <a:gd name="T65" fmla="*/ 464 h 1353"/>
                <a:gd name="T66" fmla="*/ 304 w 392"/>
                <a:gd name="T67" fmla="*/ 584 h 1353"/>
                <a:gd name="T68" fmla="*/ 288 w 392"/>
                <a:gd name="T69" fmla="*/ 624 h 1353"/>
                <a:gd name="T70" fmla="*/ 328 w 392"/>
                <a:gd name="T71" fmla="*/ 673 h 1353"/>
                <a:gd name="T72" fmla="*/ 312 w 392"/>
                <a:gd name="T73" fmla="*/ 705 h 1353"/>
                <a:gd name="T74" fmla="*/ 320 w 392"/>
                <a:gd name="T75" fmla="*/ 737 h 1353"/>
                <a:gd name="T76" fmla="*/ 336 w 392"/>
                <a:gd name="T77" fmla="*/ 769 h 1353"/>
                <a:gd name="T78" fmla="*/ 304 w 392"/>
                <a:gd name="T79" fmla="*/ 793 h 1353"/>
                <a:gd name="T80" fmla="*/ 328 w 392"/>
                <a:gd name="T81" fmla="*/ 881 h 1353"/>
                <a:gd name="T82" fmla="*/ 352 w 392"/>
                <a:gd name="T83" fmla="*/ 929 h 1353"/>
                <a:gd name="T84" fmla="*/ 312 w 392"/>
                <a:gd name="T85" fmla="*/ 953 h 1353"/>
                <a:gd name="T86" fmla="*/ 320 w 392"/>
                <a:gd name="T87" fmla="*/ 969 h 1353"/>
                <a:gd name="T88" fmla="*/ 280 w 392"/>
                <a:gd name="T89" fmla="*/ 1049 h 1353"/>
                <a:gd name="T90" fmla="*/ 208 w 392"/>
                <a:gd name="T91" fmla="*/ 1209 h 1353"/>
                <a:gd name="T92" fmla="*/ 112 w 392"/>
                <a:gd name="T93" fmla="*/ 1241 h 1353"/>
                <a:gd name="T94" fmla="*/ 80 w 392"/>
                <a:gd name="T95" fmla="*/ 1353 h 1353"/>
                <a:gd name="T96" fmla="*/ 64 w 392"/>
                <a:gd name="T97" fmla="*/ 1249 h 1353"/>
                <a:gd name="T98" fmla="*/ 64 w 392"/>
                <a:gd name="T99" fmla="*/ 1233 h 1353"/>
                <a:gd name="T100" fmla="*/ 24 w 392"/>
                <a:gd name="T101" fmla="*/ 1209 h 1353"/>
                <a:gd name="T102" fmla="*/ 32 w 392"/>
                <a:gd name="T103" fmla="*/ 1057 h 1353"/>
                <a:gd name="T104" fmla="*/ 8 w 392"/>
                <a:gd name="T105" fmla="*/ 1009 h 1353"/>
                <a:gd name="T106" fmla="*/ 8 w 392"/>
                <a:gd name="T107" fmla="*/ 969 h 1353"/>
                <a:gd name="T108" fmla="*/ 8 w 392"/>
                <a:gd name="T109" fmla="*/ 528 h 1353"/>
                <a:gd name="T110" fmla="*/ 24 w 392"/>
                <a:gd name="T111" fmla="*/ 456 h 1353"/>
                <a:gd name="T112" fmla="*/ 8 w 392"/>
                <a:gd name="T113" fmla="*/ 328 h 1353"/>
                <a:gd name="T114" fmla="*/ 0 w 392"/>
                <a:gd name="T115" fmla="*/ 312 h 1353"/>
                <a:gd name="T116" fmla="*/ 56 w 392"/>
                <a:gd name="T117" fmla="*/ 280 h 1353"/>
                <a:gd name="T118" fmla="*/ 72 w 392"/>
                <a:gd name="T119" fmla="*/ 128 h 1353"/>
                <a:gd name="T120" fmla="*/ 80 w 392"/>
                <a:gd name="T121" fmla="*/ 64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2" h="1353">
                  <a:moveTo>
                    <a:pt x="72" y="0"/>
                  </a:moveTo>
                  <a:lnTo>
                    <a:pt x="80" y="64"/>
                  </a:lnTo>
                  <a:lnTo>
                    <a:pt x="80" y="64"/>
                  </a:lnTo>
                  <a:lnTo>
                    <a:pt x="80" y="64"/>
                  </a:lnTo>
                  <a:lnTo>
                    <a:pt x="80" y="128"/>
                  </a:lnTo>
                  <a:lnTo>
                    <a:pt x="80" y="128"/>
                  </a:lnTo>
                  <a:lnTo>
                    <a:pt x="80" y="128"/>
                  </a:lnTo>
                  <a:lnTo>
                    <a:pt x="72" y="248"/>
                  </a:lnTo>
                  <a:lnTo>
                    <a:pt x="72" y="248"/>
                  </a:lnTo>
                  <a:lnTo>
                    <a:pt x="72" y="248"/>
                  </a:lnTo>
                  <a:lnTo>
                    <a:pt x="64" y="280"/>
                  </a:lnTo>
                  <a:lnTo>
                    <a:pt x="56" y="288"/>
                  </a:lnTo>
                  <a:lnTo>
                    <a:pt x="56" y="288"/>
                  </a:lnTo>
                  <a:lnTo>
                    <a:pt x="0" y="320"/>
                  </a:lnTo>
                  <a:lnTo>
                    <a:pt x="0" y="312"/>
                  </a:lnTo>
                  <a:lnTo>
                    <a:pt x="8" y="312"/>
                  </a:lnTo>
                  <a:lnTo>
                    <a:pt x="16" y="328"/>
                  </a:lnTo>
                  <a:lnTo>
                    <a:pt x="16" y="328"/>
                  </a:lnTo>
                  <a:lnTo>
                    <a:pt x="16" y="328"/>
                  </a:lnTo>
                  <a:lnTo>
                    <a:pt x="24" y="352"/>
                  </a:lnTo>
                  <a:lnTo>
                    <a:pt x="24" y="352"/>
                  </a:lnTo>
                  <a:lnTo>
                    <a:pt x="24" y="352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16" y="528"/>
                  </a:lnTo>
                  <a:lnTo>
                    <a:pt x="8" y="528"/>
                  </a:lnTo>
                  <a:lnTo>
                    <a:pt x="16" y="528"/>
                  </a:lnTo>
                  <a:lnTo>
                    <a:pt x="16" y="969"/>
                  </a:lnTo>
                  <a:lnTo>
                    <a:pt x="16" y="977"/>
                  </a:lnTo>
                  <a:lnTo>
                    <a:pt x="16" y="977"/>
                  </a:lnTo>
                  <a:lnTo>
                    <a:pt x="8" y="985"/>
                  </a:lnTo>
                  <a:lnTo>
                    <a:pt x="0" y="977"/>
                  </a:lnTo>
                  <a:lnTo>
                    <a:pt x="8" y="977"/>
                  </a:lnTo>
                  <a:lnTo>
                    <a:pt x="16" y="1009"/>
                  </a:lnTo>
                  <a:lnTo>
                    <a:pt x="8" y="1009"/>
                  </a:lnTo>
                  <a:lnTo>
                    <a:pt x="16" y="1009"/>
                  </a:lnTo>
                  <a:lnTo>
                    <a:pt x="32" y="1057"/>
                  </a:lnTo>
                  <a:lnTo>
                    <a:pt x="32" y="1057"/>
                  </a:lnTo>
                  <a:lnTo>
                    <a:pt x="32" y="1057"/>
                  </a:lnTo>
                  <a:lnTo>
                    <a:pt x="32" y="1201"/>
                  </a:lnTo>
                  <a:lnTo>
                    <a:pt x="24" y="1209"/>
                  </a:lnTo>
                  <a:lnTo>
                    <a:pt x="32" y="1201"/>
                  </a:lnTo>
                  <a:lnTo>
                    <a:pt x="48" y="1217"/>
                  </a:lnTo>
                  <a:lnTo>
                    <a:pt x="40" y="1225"/>
                  </a:lnTo>
                  <a:lnTo>
                    <a:pt x="40" y="1217"/>
                  </a:lnTo>
                  <a:lnTo>
                    <a:pt x="64" y="1225"/>
                  </a:lnTo>
                  <a:lnTo>
                    <a:pt x="72" y="1225"/>
                  </a:lnTo>
                  <a:lnTo>
                    <a:pt x="72" y="1225"/>
                  </a:lnTo>
                  <a:lnTo>
                    <a:pt x="72" y="1249"/>
                  </a:lnTo>
                  <a:lnTo>
                    <a:pt x="64" y="1249"/>
                  </a:lnTo>
                  <a:lnTo>
                    <a:pt x="72" y="1249"/>
                  </a:lnTo>
                  <a:lnTo>
                    <a:pt x="80" y="1353"/>
                  </a:lnTo>
                  <a:lnTo>
                    <a:pt x="72" y="1353"/>
                  </a:lnTo>
                  <a:lnTo>
                    <a:pt x="72" y="1353"/>
                  </a:lnTo>
                  <a:lnTo>
                    <a:pt x="80" y="1249"/>
                  </a:lnTo>
                  <a:lnTo>
                    <a:pt x="80" y="1249"/>
                  </a:lnTo>
                  <a:lnTo>
                    <a:pt x="80" y="1249"/>
                  </a:lnTo>
                  <a:lnTo>
                    <a:pt x="104" y="1233"/>
                  </a:lnTo>
                  <a:lnTo>
                    <a:pt x="104" y="1233"/>
                  </a:lnTo>
                  <a:lnTo>
                    <a:pt x="104" y="1233"/>
                  </a:lnTo>
                  <a:lnTo>
                    <a:pt x="200" y="1201"/>
                  </a:lnTo>
                  <a:lnTo>
                    <a:pt x="208" y="1201"/>
                  </a:lnTo>
                  <a:lnTo>
                    <a:pt x="200" y="1201"/>
                  </a:lnTo>
                  <a:lnTo>
                    <a:pt x="272" y="1041"/>
                  </a:lnTo>
                  <a:lnTo>
                    <a:pt x="272" y="1041"/>
                  </a:lnTo>
                  <a:lnTo>
                    <a:pt x="272" y="1041"/>
                  </a:lnTo>
                  <a:lnTo>
                    <a:pt x="336" y="993"/>
                  </a:lnTo>
                  <a:lnTo>
                    <a:pt x="344" y="993"/>
                  </a:lnTo>
                  <a:lnTo>
                    <a:pt x="336" y="1001"/>
                  </a:lnTo>
                  <a:lnTo>
                    <a:pt x="312" y="977"/>
                  </a:lnTo>
                  <a:lnTo>
                    <a:pt x="312" y="977"/>
                  </a:lnTo>
                  <a:lnTo>
                    <a:pt x="312" y="969"/>
                  </a:lnTo>
                  <a:lnTo>
                    <a:pt x="312" y="953"/>
                  </a:lnTo>
                  <a:lnTo>
                    <a:pt x="312" y="953"/>
                  </a:lnTo>
                  <a:lnTo>
                    <a:pt x="312" y="953"/>
                  </a:lnTo>
                  <a:lnTo>
                    <a:pt x="344" y="929"/>
                  </a:lnTo>
                  <a:lnTo>
                    <a:pt x="352" y="929"/>
                  </a:lnTo>
                  <a:lnTo>
                    <a:pt x="344" y="929"/>
                  </a:lnTo>
                  <a:lnTo>
                    <a:pt x="352" y="905"/>
                  </a:lnTo>
                  <a:lnTo>
                    <a:pt x="360" y="905"/>
                  </a:lnTo>
                  <a:lnTo>
                    <a:pt x="352" y="913"/>
                  </a:lnTo>
                  <a:lnTo>
                    <a:pt x="320" y="889"/>
                  </a:lnTo>
                  <a:lnTo>
                    <a:pt x="320" y="889"/>
                  </a:lnTo>
                  <a:lnTo>
                    <a:pt x="320" y="881"/>
                  </a:lnTo>
                  <a:lnTo>
                    <a:pt x="304" y="793"/>
                  </a:lnTo>
                  <a:lnTo>
                    <a:pt x="304" y="793"/>
                  </a:lnTo>
                  <a:lnTo>
                    <a:pt x="304" y="793"/>
                  </a:lnTo>
                  <a:lnTo>
                    <a:pt x="328" y="769"/>
                  </a:lnTo>
                  <a:lnTo>
                    <a:pt x="336" y="769"/>
                  </a:lnTo>
                  <a:lnTo>
                    <a:pt x="328" y="769"/>
                  </a:lnTo>
                  <a:lnTo>
                    <a:pt x="328" y="753"/>
                  </a:lnTo>
                  <a:lnTo>
                    <a:pt x="336" y="753"/>
                  </a:lnTo>
                  <a:lnTo>
                    <a:pt x="328" y="761"/>
                  </a:lnTo>
                  <a:lnTo>
                    <a:pt x="312" y="745"/>
                  </a:lnTo>
                  <a:lnTo>
                    <a:pt x="312" y="745"/>
                  </a:lnTo>
                  <a:lnTo>
                    <a:pt x="312" y="737"/>
                  </a:lnTo>
                  <a:lnTo>
                    <a:pt x="312" y="705"/>
                  </a:lnTo>
                  <a:lnTo>
                    <a:pt x="312" y="705"/>
                  </a:lnTo>
                  <a:lnTo>
                    <a:pt x="312" y="705"/>
                  </a:lnTo>
                  <a:lnTo>
                    <a:pt x="328" y="673"/>
                  </a:lnTo>
                  <a:lnTo>
                    <a:pt x="328" y="673"/>
                  </a:lnTo>
                  <a:lnTo>
                    <a:pt x="328" y="681"/>
                  </a:lnTo>
                  <a:lnTo>
                    <a:pt x="304" y="681"/>
                  </a:lnTo>
                  <a:lnTo>
                    <a:pt x="312" y="681"/>
                  </a:lnTo>
                  <a:lnTo>
                    <a:pt x="304" y="673"/>
                  </a:lnTo>
                  <a:lnTo>
                    <a:pt x="280" y="624"/>
                  </a:lnTo>
                  <a:lnTo>
                    <a:pt x="280" y="624"/>
                  </a:lnTo>
                  <a:lnTo>
                    <a:pt x="280" y="624"/>
                  </a:lnTo>
                  <a:lnTo>
                    <a:pt x="296" y="584"/>
                  </a:lnTo>
                  <a:lnTo>
                    <a:pt x="304" y="584"/>
                  </a:lnTo>
                  <a:lnTo>
                    <a:pt x="296" y="584"/>
                  </a:lnTo>
                  <a:lnTo>
                    <a:pt x="272" y="464"/>
                  </a:lnTo>
                  <a:lnTo>
                    <a:pt x="272" y="464"/>
                  </a:lnTo>
                  <a:lnTo>
                    <a:pt x="272" y="464"/>
                  </a:lnTo>
                  <a:lnTo>
                    <a:pt x="288" y="384"/>
                  </a:lnTo>
                  <a:lnTo>
                    <a:pt x="288" y="384"/>
                  </a:lnTo>
                  <a:lnTo>
                    <a:pt x="288" y="384"/>
                  </a:lnTo>
                  <a:lnTo>
                    <a:pt x="344" y="368"/>
                  </a:lnTo>
                  <a:lnTo>
                    <a:pt x="352" y="376"/>
                  </a:lnTo>
                  <a:lnTo>
                    <a:pt x="344" y="368"/>
                  </a:lnTo>
                  <a:lnTo>
                    <a:pt x="384" y="344"/>
                  </a:lnTo>
                  <a:lnTo>
                    <a:pt x="392" y="344"/>
                  </a:lnTo>
                  <a:lnTo>
                    <a:pt x="392" y="352"/>
                  </a:lnTo>
                  <a:lnTo>
                    <a:pt x="392" y="352"/>
                  </a:lnTo>
                  <a:lnTo>
                    <a:pt x="352" y="376"/>
                  </a:lnTo>
                  <a:lnTo>
                    <a:pt x="368" y="368"/>
                  </a:lnTo>
                  <a:lnTo>
                    <a:pt x="344" y="376"/>
                  </a:lnTo>
                  <a:lnTo>
                    <a:pt x="288" y="392"/>
                  </a:lnTo>
                  <a:lnTo>
                    <a:pt x="288" y="384"/>
                  </a:lnTo>
                  <a:lnTo>
                    <a:pt x="296" y="384"/>
                  </a:lnTo>
                  <a:lnTo>
                    <a:pt x="280" y="464"/>
                  </a:lnTo>
                  <a:lnTo>
                    <a:pt x="272" y="464"/>
                  </a:lnTo>
                  <a:lnTo>
                    <a:pt x="280" y="464"/>
                  </a:lnTo>
                  <a:lnTo>
                    <a:pt x="304" y="584"/>
                  </a:lnTo>
                  <a:lnTo>
                    <a:pt x="304" y="584"/>
                  </a:lnTo>
                  <a:lnTo>
                    <a:pt x="304" y="584"/>
                  </a:lnTo>
                  <a:lnTo>
                    <a:pt x="288" y="624"/>
                  </a:lnTo>
                  <a:lnTo>
                    <a:pt x="280" y="624"/>
                  </a:lnTo>
                  <a:lnTo>
                    <a:pt x="288" y="624"/>
                  </a:lnTo>
                  <a:lnTo>
                    <a:pt x="312" y="673"/>
                  </a:lnTo>
                  <a:lnTo>
                    <a:pt x="304" y="673"/>
                  </a:lnTo>
                  <a:lnTo>
                    <a:pt x="304" y="673"/>
                  </a:lnTo>
                  <a:lnTo>
                    <a:pt x="328" y="673"/>
                  </a:lnTo>
                  <a:lnTo>
                    <a:pt x="336" y="673"/>
                  </a:lnTo>
                  <a:lnTo>
                    <a:pt x="336" y="673"/>
                  </a:lnTo>
                  <a:lnTo>
                    <a:pt x="320" y="705"/>
                  </a:lnTo>
                  <a:lnTo>
                    <a:pt x="312" y="705"/>
                  </a:lnTo>
                  <a:lnTo>
                    <a:pt x="320" y="705"/>
                  </a:lnTo>
                  <a:lnTo>
                    <a:pt x="320" y="737"/>
                  </a:lnTo>
                  <a:lnTo>
                    <a:pt x="312" y="737"/>
                  </a:lnTo>
                  <a:lnTo>
                    <a:pt x="320" y="737"/>
                  </a:lnTo>
                  <a:lnTo>
                    <a:pt x="336" y="753"/>
                  </a:lnTo>
                  <a:lnTo>
                    <a:pt x="336" y="753"/>
                  </a:lnTo>
                  <a:lnTo>
                    <a:pt x="336" y="753"/>
                  </a:lnTo>
                  <a:lnTo>
                    <a:pt x="336" y="769"/>
                  </a:lnTo>
                  <a:lnTo>
                    <a:pt x="336" y="777"/>
                  </a:lnTo>
                  <a:lnTo>
                    <a:pt x="336" y="777"/>
                  </a:lnTo>
                  <a:lnTo>
                    <a:pt x="312" y="801"/>
                  </a:lnTo>
                  <a:lnTo>
                    <a:pt x="304" y="793"/>
                  </a:lnTo>
                  <a:lnTo>
                    <a:pt x="312" y="793"/>
                  </a:lnTo>
                  <a:lnTo>
                    <a:pt x="328" y="881"/>
                  </a:lnTo>
                  <a:lnTo>
                    <a:pt x="320" y="881"/>
                  </a:lnTo>
                  <a:lnTo>
                    <a:pt x="328" y="881"/>
                  </a:lnTo>
                  <a:lnTo>
                    <a:pt x="360" y="905"/>
                  </a:lnTo>
                  <a:lnTo>
                    <a:pt x="360" y="905"/>
                  </a:lnTo>
                  <a:lnTo>
                    <a:pt x="360" y="905"/>
                  </a:lnTo>
                  <a:lnTo>
                    <a:pt x="352" y="929"/>
                  </a:lnTo>
                  <a:lnTo>
                    <a:pt x="352" y="937"/>
                  </a:lnTo>
                  <a:lnTo>
                    <a:pt x="352" y="937"/>
                  </a:lnTo>
                  <a:lnTo>
                    <a:pt x="320" y="961"/>
                  </a:lnTo>
                  <a:lnTo>
                    <a:pt x="312" y="953"/>
                  </a:lnTo>
                  <a:lnTo>
                    <a:pt x="320" y="953"/>
                  </a:lnTo>
                  <a:lnTo>
                    <a:pt x="320" y="969"/>
                  </a:lnTo>
                  <a:lnTo>
                    <a:pt x="312" y="969"/>
                  </a:lnTo>
                  <a:lnTo>
                    <a:pt x="320" y="969"/>
                  </a:lnTo>
                  <a:lnTo>
                    <a:pt x="344" y="993"/>
                  </a:lnTo>
                  <a:lnTo>
                    <a:pt x="352" y="1001"/>
                  </a:lnTo>
                  <a:lnTo>
                    <a:pt x="344" y="1001"/>
                  </a:lnTo>
                  <a:lnTo>
                    <a:pt x="280" y="1049"/>
                  </a:lnTo>
                  <a:lnTo>
                    <a:pt x="272" y="1041"/>
                  </a:lnTo>
                  <a:lnTo>
                    <a:pt x="280" y="1041"/>
                  </a:lnTo>
                  <a:lnTo>
                    <a:pt x="208" y="1201"/>
                  </a:lnTo>
                  <a:lnTo>
                    <a:pt x="208" y="1209"/>
                  </a:lnTo>
                  <a:lnTo>
                    <a:pt x="200" y="1209"/>
                  </a:lnTo>
                  <a:lnTo>
                    <a:pt x="104" y="1241"/>
                  </a:lnTo>
                  <a:lnTo>
                    <a:pt x="104" y="1233"/>
                  </a:lnTo>
                  <a:lnTo>
                    <a:pt x="112" y="1241"/>
                  </a:lnTo>
                  <a:lnTo>
                    <a:pt x="88" y="1257"/>
                  </a:lnTo>
                  <a:lnTo>
                    <a:pt x="80" y="1249"/>
                  </a:lnTo>
                  <a:lnTo>
                    <a:pt x="88" y="1249"/>
                  </a:lnTo>
                  <a:lnTo>
                    <a:pt x="80" y="1353"/>
                  </a:lnTo>
                  <a:lnTo>
                    <a:pt x="80" y="1353"/>
                  </a:lnTo>
                  <a:lnTo>
                    <a:pt x="72" y="1353"/>
                  </a:lnTo>
                  <a:lnTo>
                    <a:pt x="64" y="1249"/>
                  </a:lnTo>
                  <a:lnTo>
                    <a:pt x="64" y="1249"/>
                  </a:lnTo>
                  <a:lnTo>
                    <a:pt x="64" y="1249"/>
                  </a:lnTo>
                  <a:lnTo>
                    <a:pt x="64" y="1225"/>
                  </a:lnTo>
                  <a:lnTo>
                    <a:pt x="72" y="1225"/>
                  </a:lnTo>
                  <a:lnTo>
                    <a:pt x="64" y="1233"/>
                  </a:lnTo>
                  <a:lnTo>
                    <a:pt x="40" y="1225"/>
                  </a:lnTo>
                  <a:lnTo>
                    <a:pt x="40" y="1225"/>
                  </a:lnTo>
                  <a:lnTo>
                    <a:pt x="40" y="1225"/>
                  </a:lnTo>
                  <a:lnTo>
                    <a:pt x="24" y="1209"/>
                  </a:lnTo>
                  <a:lnTo>
                    <a:pt x="24" y="1209"/>
                  </a:lnTo>
                  <a:lnTo>
                    <a:pt x="24" y="1201"/>
                  </a:lnTo>
                  <a:lnTo>
                    <a:pt x="24" y="1057"/>
                  </a:lnTo>
                  <a:lnTo>
                    <a:pt x="32" y="1057"/>
                  </a:lnTo>
                  <a:lnTo>
                    <a:pt x="24" y="1057"/>
                  </a:lnTo>
                  <a:lnTo>
                    <a:pt x="8" y="1009"/>
                  </a:lnTo>
                  <a:lnTo>
                    <a:pt x="8" y="1009"/>
                  </a:lnTo>
                  <a:lnTo>
                    <a:pt x="8" y="1009"/>
                  </a:lnTo>
                  <a:lnTo>
                    <a:pt x="0" y="977"/>
                  </a:lnTo>
                  <a:lnTo>
                    <a:pt x="0" y="977"/>
                  </a:lnTo>
                  <a:lnTo>
                    <a:pt x="0" y="977"/>
                  </a:lnTo>
                  <a:lnTo>
                    <a:pt x="8" y="969"/>
                  </a:lnTo>
                  <a:lnTo>
                    <a:pt x="16" y="977"/>
                  </a:lnTo>
                  <a:lnTo>
                    <a:pt x="8" y="969"/>
                  </a:lnTo>
                  <a:lnTo>
                    <a:pt x="8" y="528"/>
                  </a:lnTo>
                  <a:lnTo>
                    <a:pt x="8" y="528"/>
                  </a:lnTo>
                  <a:lnTo>
                    <a:pt x="8" y="528"/>
                  </a:lnTo>
                  <a:lnTo>
                    <a:pt x="24" y="456"/>
                  </a:lnTo>
                  <a:lnTo>
                    <a:pt x="32" y="456"/>
                  </a:lnTo>
                  <a:lnTo>
                    <a:pt x="24" y="456"/>
                  </a:lnTo>
                  <a:lnTo>
                    <a:pt x="16" y="352"/>
                  </a:lnTo>
                  <a:lnTo>
                    <a:pt x="24" y="352"/>
                  </a:lnTo>
                  <a:lnTo>
                    <a:pt x="16" y="352"/>
                  </a:lnTo>
                  <a:lnTo>
                    <a:pt x="8" y="328"/>
                  </a:lnTo>
                  <a:lnTo>
                    <a:pt x="16" y="328"/>
                  </a:lnTo>
                  <a:lnTo>
                    <a:pt x="8" y="328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56" y="280"/>
                  </a:lnTo>
                  <a:lnTo>
                    <a:pt x="56" y="288"/>
                  </a:lnTo>
                  <a:lnTo>
                    <a:pt x="56" y="280"/>
                  </a:lnTo>
                  <a:lnTo>
                    <a:pt x="64" y="248"/>
                  </a:lnTo>
                  <a:lnTo>
                    <a:pt x="72" y="248"/>
                  </a:lnTo>
                  <a:lnTo>
                    <a:pt x="64" y="248"/>
                  </a:lnTo>
                  <a:lnTo>
                    <a:pt x="72" y="128"/>
                  </a:lnTo>
                  <a:lnTo>
                    <a:pt x="80" y="128"/>
                  </a:lnTo>
                  <a:lnTo>
                    <a:pt x="72" y="128"/>
                  </a:lnTo>
                  <a:lnTo>
                    <a:pt x="72" y="64"/>
                  </a:lnTo>
                  <a:lnTo>
                    <a:pt x="80" y="64"/>
                  </a:lnTo>
                  <a:lnTo>
                    <a:pt x="72" y="64"/>
                  </a:lnTo>
                  <a:lnTo>
                    <a:pt x="64" y="0"/>
                  </a:lnTo>
                  <a:lnTo>
                    <a:pt x="72" y="0"/>
                  </a:lnTo>
                  <a:close/>
                </a:path>
              </a:pathLst>
            </a:custGeom>
            <a:blipFill dpi="0" rotWithShape="0">
              <a:blip r:embed="rId10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71" name="Freeform 131"/>
            <p:cNvSpPr>
              <a:spLocks/>
            </p:cNvSpPr>
            <p:nvPr/>
          </p:nvSpPr>
          <p:spPr bwMode="auto">
            <a:xfrm>
              <a:off x="2124" y="2273"/>
              <a:ext cx="169" cy="323"/>
            </a:xfrm>
            <a:custGeom>
              <a:avLst/>
              <a:gdLst>
                <a:gd name="T0" fmla="*/ 0 w 264"/>
                <a:gd name="T1" fmla="*/ 304 h 328"/>
                <a:gd name="T2" fmla="*/ 0 w 264"/>
                <a:gd name="T3" fmla="*/ 304 h 328"/>
                <a:gd name="T4" fmla="*/ 24 w 264"/>
                <a:gd name="T5" fmla="*/ 288 h 328"/>
                <a:gd name="T6" fmla="*/ 248 w 264"/>
                <a:gd name="T7" fmla="*/ 264 h 328"/>
                <a:gd name="T8" fmla="*/ 248 w 264"/>
                <a:gd name="T9" fmla="*/ 264 h 328"/>
                <a:gd name="T10" fmla="*/ 240 w 264"/>
                <a:gd name="T11" fmla="*/ 248 h 328"/>
                <a:gd name="T12" fmla="*/ 208 w 264"/>
                <a:gd name="T13" fmla="*/ 240 h 328"/>
                <a:gd name="T14" fmla="*/ 208 w 264"/>
                <a:gd name="T15" fmla="*/ 240 h 328"/>
                <a:gd name="T16" fmla="*/ 128 w 264"/>
                <a:gd name="T17" fmla="*/ 216 h 328"/>
                <a:gd name="T18" fmla="*/ 96 w 264"/>
                <a:gd name="T19" fmla="*/ 160 h 328"/>
                <a:gd name="T20" fmla="*/ 96 w 264"/>
                <a:gd name="T21" fmla="*/ 160 h 328"/>
                <a:gd name="T22" fmla="*/ 112 w 264"/>
                <a:gd name="T23" fmla="*/ 120 h 328"/>
                <a:gd name="T24" fmla="*/ 152 w 264"/>
                <a:gd name="T25" fmla="*/ 112 h 328"/>
                <a:gd name="T26" fmla="*/ 152 w 264"/>
                <a:gd name="T27" fmla="*/ 112 h 328"/>
                <a:gd name="T28" fmla="*/ 152 w 264"/>
                <a:gd name="T29" fmla="*/ 96 h 328"/>
                <a:gd name="T30" fmla="*/ 96 w 264"/>
                <a:gd name="T31" fmla="*/ 72 h 328"/>
                <a:gd name="T32" fmla="*/ 96 w 264"/>
                <a:gd name="T33" fmla="*/ 72 h 328"/>
                <a:gd name="T34" fmla="*/ 16 w 264"/>
                <a:gd name="T35" fmla="*/ 64 h 328"/>
                <a:gd name="T36" fmla="*/ 16 w 264"/>
                <a:gd name="T37" fmla="*/ 32 h 328"/>
                <a:gd name="T38" fmla="*/ 16 w 264"/>
                <a:gd name="T39" fmla="*/ 32 h 328"/>
                <a:gd name="T40" fmla="*/ 72 w 264"/>
                <a:gd name="T41" fmla="*/ 0 h 328"/>
                <a:gd name="T42" fmla="*/ 72 w 264"/>
                <a:gd name="T43" fmla="*/ 8 h 328"/>
                <a:gd name="T44" fmla="*/ 16 w 264"/>
                <a:gd name="T45" fmla="*/ 32 h 328"/>
                <a:gd name="T46" fmla="*/ 24 w 264"/>
                <a:gd name="T47" fmla="*/ 56 h 328"/>
                <a:gd name="T48" fmla="*/ 16 w 264"/>
                <a:gd name="T49" fmla="*/ 56 h 328"/>
                <a:gd name="T50" fmla="*/ 96 w 264"/>
                <a:gd name="T51" fmla="*/ 64 h 328"/>
                <a:gd name="T52" fmla="*/ 152 w 264"/>
                <a:gd name="T53" fmla="*/ 96 h 328"/>
                <a:gd name="T54" fmla="*/ 160 w 264"/>
                <a:gd name="T55" fmla="*/ 96 h 328"/>
                <a:gd name="T56" fmla="*/ 160 w 264"/>
                <a:gd name="T57" fmla="*/ 120 h 328"/>
                <a:gd name="T58" fmla="*/ 112 w 264"/>
                <a:gd name="T59" fmla="*/ 128 h 328"/>
                <a:gd name="T60" fmla="*/ 120 w 264"/>
                <a:gd name="T61" fmla="*/ 120 h 328"/>
                <a:gd name="T62" fmla="*/ 96 w 264"/>
                <a:gd name="T63" fmla="*/ 160 h 328"/>
                <a:gd name="T64" fmla="*/ 128 w 264"/>
                <a:gd name="T65" fmla="*/ 208 h 328"/>
                <a:gd name="T66" fmla="*/ 120 w 264"/>
                <a:gd name="T67" fmla="*/ 208 h 328"/>
                <a:gd name="T68" fmla="*/ 208 w 264"/>
                <a:gd name="T69" fmla="*/ 232 h 328"/>
                <a:gd name="T70" fmla="*/ 240 w 264"/>
                <a:gd name="T71" fmla="*/ 248 h 328"/>
                <a:gd name="T72" fmla="*/ 248 w 264"/>
                <a:gd name="T73" fmla="*/ 248 h 328"/>
                <a:gd name="T74" fmla="*/ 264 w 264"/>
                <a:gd name="T75" fmla="*/ 272 h 328"/>
                <a:gd name="T76" fmla="*/ 24 w 264"/>
                <a:gd name="T77" fmla="*/ 296 h 328"/>
                <a:gd name="T78" fmla="*/ 32 w 264"/>
                <a:gd name="T79" fmla="*/ 296 h 328"/>
                <a:gd name="T80" fmla="*/ 0 w 264"/>
                <a:gd name="T81" fmla="*/ 304 h 328"/>
                <a:gd name="T82" fmla="*/ 8 w 264"/>
                <a:gd name="T83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4" h="328">
                  <a:moveTo>
                    <a:pt x="0" y="328"/>
                  </a:moveTo>
                  <a:lnTo>
                    <a:pt x="0" y="304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24" y="288"/>
                  </a:lnTo>
                  <a:lnTo>
                    <a:pt x="24" y="288"/>
                  </a:lnTo>
                  <a:lnTo>
                    <a:pt x="24" y="288"/>
                  </a:lnTo>
                  <a:lnTo>
                    <a:pt x="248" y="264"/>
                  </a:lnTo>
                  <a:lnTo>
                    <a:pt x="256" y="264"/>
                  </a:lnTo>
                  <a:lnTo>
                    <a:pt x="248" y="264"/>
                  </a:lnTo>
                  <a:lnTo>
                    <a:pt x="240" y="248"/>
                  </a:lnTo>
                  <a:lnTo>
                    <a:pt x="240" y="248"/>
                  </a:lnTo>
                  <a:lnTo>
                    <a:pt x="240" y="256"/>
                  </a:lnTo>
                  <a:lnTo>
                    <a:pt x="208" y="240"/>
                  </a:lnTo>
                  <a:lnTo>
                    <a:pt x="208" y="232"/>
                  </a:lnTo>
                  <a:lnTo>
                    <a:pt x="208" y="240"/>
                  </a:lnTo>
                  <a:lnTo>
                    <a:pt x="120" y="216"/>
                  </a:lnTo>
                  <a:lnTo>
                    <a:pt x="128" y="216"/>
                  </a:lnTo>
                  <a:lnTo>
                    <a:pt x="120" y="208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52" y="112"/>
                  </a:lnTo>
                  <a:lnTo>
                    <a:pt x="160" y="112"/>
                  </a:lnTo>
                  <a:lnTo>
                    <a:pt x="152" y="112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52" y="104"/>
                  </a:lnTo>
                  <a:lnTo>
                    <a:pt x="96" y="72"/>
                  </a:lnTo>
                  <a:lnTo>
                    <a:pt x="96" y="64"/>
                  </a:lnTo>
                  <a:lnTo>
                    <a:pt x="96" y="72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24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152" y="96"/>
                  </a:lnTo>
                  <a:lnTo>
                    <a:pt x="160" y="104"/>
                  </a:lnTo>
                  <a:lnTo>
                    <a:pt x="160" y="96"/>
                  </a:lnTo>
                  <a:lnTo>
                    <a:pt x="160" y="112"/>
                  </a:lnTo>
                  <a:lnTo>
                    <a:pt x="160" y="120"/>
                  </a:lnTo>
                  <a:lnTo>
                    <a:pt x="152" y="120"/>
                  </a:lnTo>
                  <a:lnTo>
                    <a:pt x="112" y="128"/>
                  </a:lnTo>
                  <a:lnTo>
                    <a:pt x="112" y="120"/>
                  </a:lnTo>
                  <a:lnTo>
                    <a:pt x="120" y="120"/>
                  </a:lnTo>
                  <a:lnTo>
                    <a:pt x="104" y="160"/>
                  </a:lnTo>
                  <a:lnTo>
                    <a:pt x="96" y="160"/>
                  </a:lnTo>
                  <a:lnTo>
                    <a:pt x="104" y="160"/>
                  </a:lnTo>
                  <a:lnTo>
                    <a:pt x="128" y="208"/>
                  </a:lnTo>
                  <a:lnTo>
                    <a:pt x="120" y="208"/>
                  </a:lnTo>
                  <a:lnTo>
                    <a:pt x="120" y="208"/>
                  </a:lnTo>
                  <a:lnTo>
                    <a:pt x="208" y="232"/>
                  </a:lnTo>
                  <a:lnTo>
                    <a:pt x="208" y="232"/>
                  </a:lnTo>
                  <a:lnTo>
                    <a:pt x="208" y="232"/>
                  </a:lnTo>
                  <a:lnTo>
                    <a:pt x="240" y="248"/>
                  </a:lnTo>
                  <a:lnTo>
                    <a:pt x="256" y="256"/>
                  </a:lnTo>
                  <a:lnTo>
                    <a:pt x="248" y="248"/>
                  </a:lnTo>
                  <a:lnTo>
                    <a:pt x="256" y="264"/>
                  </a:lnTo>
                  <a:lnTo>
                    <a:pt x="264" y="272"/>
                  </a:lnTo>
                  <a:lnTo>
                    <a:pt x="248" y="272"/>
                  </a:lnTo>
                  <a:lnTo>
                    <a:pt x="24" y="296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8" y="312"/>
                  </a:lnTo>
                  <a:lnTo>
                    <a:pt x="0" y="304"/>
                  </a:lnTo>
                  <a:lnTo>
                    <a:pt x="8" y="304"/>
                  </a:lnTo>
                  <a:lnTo>
                    <a:pt x="8" y="328"/>
                  </a:lnTo>
                  <a:lnTo>
                    <a:pt x="0" y="328"/>
                  </a:lnTo>
                  <a:close/>
                </a:path>
              </a:pathLst>
            </a:custGeom>
            <a:blipFill dpi="0" rotWithShape="0">
              <a:blip r:embed="rId10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72" name="Rectangle 132"/>
            <p:cNvSpPr>
              <a:spLocks noChangeArrowheads="1"/>
            </p:cNvSpPr>
            <p:nvPr/>
          </p:nvSpPr>
          <p:spPr bwMode="auto">
            <a:xfrm>
              <a:off x="2164" y="2257"/>
              <a:ext cx="6" cy="16"/>
            </a:xfrm>
            <a:prstGeom prst="rect">
              <a:avLst/>
            </a:prstGeom>
            <a:blipFill dpi="0" rotWithShape="0">
              <a:blip r:embed="rId10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73" name="Rectangle 133"/>
            <p:cNvSpPr>
              <a:spLocks noChangeArrowheads="1"/>
            </p:cNvSpPr>
            <p:nvPr/>
          </p:nvSpPr>
          <p:spPr bwMode="auto">
            <a:xfrm>
              <a:off x="1452" y="1988"/>
              <a:ext cx="21" cy="9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74" name="Rectangle 134"/>
            <p:cNvSpPr>
              <a:spLocks noChangeArrowheads="1"/>
            </p:cNvSpPr>
            <p:nvPr/>
          </p:nvSpPr>
          <p:spPr bwMode="auto">
            <a:xfrm>
              <a:off x="1452" y="2091"/>
              <a:ext cx="21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75" name="Rectangle 135"/>
            <p:cNvSpPr>
              <a:spLocks noChangeArrowheads="1"/>
            </p:cNvSpPr>
            <p:nvPr/>
          </p:nvSpPr>
          <p:spPr bwMode="auto">
            <a:xfrm>
              <a:off x="1436" y="2201"/>
              <a:ext cx="37" cy="9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76" name="Rectangle 136"/>
            <p:cNvSpPr>
              <a:spLocks noChangeArrowheads="1"/>
            </p:cNvSpPr>
            <p:nvPr/>
          </p:nvSpPr>
          <p:spPr bwMode="auto">
            <a:xfrm>
              <a:off x="1452" y="2201"/>
              <a:ext cx="21" cy="9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77" name="Rectangle 137"/>
            <p:cNvSpPr>
              <a:spLocks noChangeArrowheads="1"/>
            </p:cNvSpPr>
            <p:nvPr/>
          </p:nvSpPr>
          <p:spPr bwMode="auto">
            <a:xfrm>
              <a:off x="1452" y="2304"/>
              <a:ext cx="21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78" name="Rectangle 138"/>
            <p:cNvSpPr>
              <a:spLocks noChangeArrowheads="1"/>
            </p:cNvSpPr>
            <p:nvPr/>
          </p:nvSpPr>
          <p:spPr bwMode="auto">
            <a:xfrm>
              <a:off x="1452" y="2414"/>
              <a:ext cx="21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79" name="Rectangle 139"/>
            <p:cNvSpPr>
              <a:spLocks noChangeArrowheads="1"/>
            </p:cNvSpPr>
            <p:nvPr/>
          </p:nvSpPr>
          <p:spPr bwMode="auto">
            <a:xfrm>
              <a:off x="1452" y="2517"/>
              <a:ext cx="21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80" name="Rectangle 140"/>
            <p:cNvSpPr>
              <a:spLocks noChangeArrowheads="1"/>
            </p:cNvSpPr>
            <p:nvPr/>
          </p:nvSpPr>
          <p:spPr bwMode="auto">
            <a:xfrm>
              <a:off x="1452" y="2627"/>
              <a:ext cx="21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81" name="Rectangle 141"/>
            <p:cNvSpPr>
              <a:spLocks noChangeArrowheads="1"/>
            </p:cNvSpPr>
            <p:nvPr/>
          </p:nvSpPr>
          <p:spPr bwMode="auto">
            <a:xfrm>
              <a:off x="1436" y="2730"/>
              <a:ext cx="37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82" name="Rectangle 142"/>
            <p:cNvSpPr>
              <a:spLocks noChangeArrowheads="1"/>
            </p:cNvSpPr>
            <p:nvPr/>
          </p:nvSpPr>
          <p:spPr bwMode="auto">
            <a:xfrm>
              <a:off x="1452" y="2730"/>
              <a:ext cx="21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83" name="Rectangle 143"/>
            <p:cNvSpPr>
              <a:spLocks noChangeArrowheads="1"/>
            </p:cNvSpPr>
            <p:nvPr/>
          </p:nvSpPr>
          <p:spPr bwMode="auto">
            <a:xfrm>
              <a:off x="1452" y="2840"/>
              <a:ext cx="21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84" name="Rectangle 144"/>
            <p:cNvSpPr>
              <a:spLocks noChangeArrowheads="1"/>
            </p:cNvSpPr>
            <p:nvPr/>
          </p:nvSpPr>
          <p:spPr bwMode="auto">
            <a:xfrm>
              <a:off x="1452" y="2944"/>
              <a:ext cx="21" cy="7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85" name="Rectangle 145"/>
            <p:cNvSpPr>
              <a:spLocks noChangeArrowheads="1"/>
            </p:cNvSpPr>
            <p:nvPr/>
          </p:nvSpPr>
          <p:spPr bwMode="auto">
            <a:xfrm>
              <a:off x="1452" y="3055"/>
              <a:ext cx="21" cy="7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86" name="Rectangle 146"/>
            <p:cNvSpPr>
              <a:spLocks noChangeArrowheads="1"/>
            </p:cNvSpPr>
            <p:nvPr/>
          </p:nvSpPr>
          <p:spPr bwMode="auto">
            <a:xfrm>
              <a:off x="1452" y="3158"/>
              <a:ext cx="21" cy="7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87" name="Rectangle 147"/>
            <p:cNvSpPr>
              <a:spLocks noChangeArrowheads="1"/>
            </p:cNvSpPr>
            <p:nvPr/>
          </p:nvSpPr>
          <p:spPr bwMode="auto">
            <a:xfrm>
              <a:off x="1436" y="3268"/>
              <a:ext cx="37" cy="7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88" name="Rectangle 148"/>
            <p:cNvSpPr>
              <a:spLocks noChangeArrowheads="1"/>
            </p:cNvSpPr>
            <p:nvPr/>
          </p:nvSpPr>
          <p:spPr bwMode="auto">
            <a:xfrm>
              <a:off x="1452" y="3268"/>
              <a:ext cx="21" cy="7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89" name="Rectangle 149"/>
            <p:cNvSpPr>
              <a:spLocks noChangeArrowheads="1"/>
            </p:cNvSpPr>
            <p:nvPr/>
          </p:nvSpPr>
          <p:spPr bwMode="auto">
            <a:xfrm>
              <a:off x="1452" y="3370"/>
              <a:ext cx="21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90" name="Rectangle 150"/>
            <p:cNvSpPr>
              <a:spLocks noChangeArrowheads="1"/>
            </p:cNvSpPr>
            <p:nvPr/>
          </p:nvSpPr>
          <p:spPr bwMode="auto">
            <a:xfrm>
              <a:off x="1452" y="3481"/>
              <a:ext cx="21" cy="7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91" name="Rectangle 151"/>
            <p:cNvSpPr>
              <a:spLocks noChangeArrowheads="1"/>
            </p:cNvSpPr>
            <p:nvPr/>
          </p:nvSpPr>
          <p:spPr bwMode="auto">
            <a:xfrm>
              <a:off x="1452" y="3583"/>
              <a:ext cx="21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92" name="Rectangle 152"/>
            <p:cNvSpPr>
              <a:spLocks noChangeArrowheads="1"/>
            </p:cNvSpPr>
            <p:nvPr/>
          </p:nvSpPr>
          <p:spPr bwMode="auto">
            <a:xfrm>
              <a:off x="1452" y="3693"/>
              <a:ext cx="21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93" name="Rectangle 153"/>
            <p:cNvSpPr>
              <a:spLocks noChangeArrowheads="1"/>
            </p:cNvSpPr>
            <p:nvPr/>
          </p:nvSpPr>
          <p:spPr bwMode="auto">
            <a:xfrm>
              <a:off x="1436" y="3796"/>
              <a:ext cx="37" cy="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94" name="Rectangle 154"/>
            <p:cNvSpPr>
              <a:spLocks noChangeArrowheads="1"/>
            </p:cNvSpPr>
            <p:nvPr/>
          </p:nvSpPr>
          <p:spPr bwMode="auto">
            <a:xfrm>
              <a:off x="1473" y="1988"/>
              <a:ext cx="4" cy="1808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95" name="Rectangle 155"/>
            <p:cNvSpPr>
              <a:spLocks noChangeArrowheads="1"/>
            </p:cNvSpPr>
            <p:nvPr/>
          </p:nvSpPr>
          <p:spPr bwMode="auto">
            <a:xfrm>
              <a:off x="1073" y="3209"/>
              <a:ext cx="334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en-US" sz="1600" b="0" dirty="0">
                  <a:solidFill>
                    <a:srgbClr val="000000"/>
                  </a:solidFill>
                  <a:latin typeface="Helvetica" panose="020B0604020202020204" pitchFamily="34" charset="0"/>
                </a:rPr>
                <a:t>1,000</a:t>
              </a:r>
              <a:endParaRPr lang="en-US" altLang="en-US" sz="1600" b="0" dirty="0">
                <a:latin typeface="Arial" panose="020B0604020202020204" pitchFamily="34" charset="0"/>
              </a:endParaRPr>
            </a:p>
          </p:txBody>
        </p:sp>
        <p:sp>
          <p:nvSpPr>
            <p:cNvPr id="189596" name="Rectangle 156"/>
            <p:cNvSpPr>
              <a:spLocks noChangeArrowheads="1"/>
            </p:cNvSpPr>
            <p:nvPr/>
          </p:nvSpPr>
          <p:spPr bwMode="auto">
            <a:xfrm>
              <a:off x="992" y="2069"/>
              <a:ext cx="41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r" eaLnBrk="0" hangingPunct="0"/>
              <a:r>
                <a:rPr lang="en-US" altLang="en-US" sz="1600" b="0" dirty="0">
                  <a:solidFill>
                    <a:srgbClr val="000000"/>
                  </a:solidFill>
                  <a:latin typeface="Helvetica" panose="020B0604020202020204" pitchFamily="34" charset="0"/>
                </a:rPr>
                <a:t>SEA</a:t>
              </a:r>
            </a:p>
            <a:p>
              <a:pPr algn="r" eaLnBrk="0" hangingPunct="0"/>
              <a:r>
                <a:rPr lang="en-US" altLang="en-US" sz="1600" b="0" dirty="0">
                  <a:solidFill>
                    <a:srgbClr val="000000"/>
                  </a:solidFill>
                  <a:latin typeface="Helvetica" panose="020B0604020202020204" pitchFamily="34" charset="0"/>
                </a:rPr>
                <a:t>LEVEL</a:t>
              </a:r>
              <a:endParaRPr lang="en-US" altLang="en-US" sz="1600" b="0" dirty="0">
                <a:latin typeface="Arial" panose="020B0604020202020204" pitchFamily="34" charset="0"/>
              </a:endParaRPr>
            </a:p>
          </p:txBody>
        </p:sp>
        <p:sp>
          <p:nvSpPr>
            <p:cNvPr id="189597" name="Rectangle 157"/>
            <p:cNvSpPr>
              <a:spLocks noChangeArrowheads="1"/>
            </p:cNvSpPr>
            <p:nvPr/>
          </p:nvSpPr>
          <p:spPr bwMode="auto">
            <a:xfrm>
              <a:off x="1069" y="1827"/>
              <a:ext cx="33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en-US" sz="1600" b="0" dirty="0">
                  <a:solidFill>
                    <a:srgbClr val="000000"/>
                  </a:solidFill>
                  <a:latin typeface="Helvetica" panose="020B0604020202020204" pitchFamily="34" charset="0"/>
                </a:rPr>
                <a:t>FEET</a:t>
              </a:r>
              <a:endParaRPr lang="en-US" altLang="en-US" sz="2400" b="0" dirty="0">
                <a:latin typeface="Arial" panose="020B0604020202020204" pitchFamily="34" charset="0"/>
              </a:endParaRPr>
            </a:p>
          </p:txBody>
        </p:sp>
        <p:sp>
          <p:nvSpPr>
            <p:cNvPr id="189598" name="Rectangle 158"/>
            <p:cNvSpPr>
              <a:spLocks noChangeArrowheads="1"/>
            </p:cNvSpPr>
            <p:nvPr/>
          </p:nvSpPr>
          <p:spPr bwMode="auto">
            <a:xfrm>
              <a:off x="1519" y="3780"/>
              <a:ext cx="4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599" name="Rectangle 159"/>
            <p:cNvSpPr>
              <a:spLocks noChangeArrowheads="1"/>
            </p:cNvSpPr>
            <p:nvPr/>
          </p:nvSpPr>
          <p:spPr bwMode="auto">
            <a:xfrm>
              <a:off x="1575" y="3757"/>
              <a:ext cx="5" cy="63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00" name="Rectangle 160"/>
            <p:cNvSpPr>
              <a:spLocks noChangeArrowheads="1"/>
            </p:cNvSpPr>
            <p:nvPr/>
          </p:nvSpPr>
          <p:spPr bwMode="auto">
            <a:xfrm>
              <a:off x="1575" y="3780"/>
              <a:ext cx="5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01" name="Rectangle 161"/>
            <p:cNvSpPr>
              <a:spLocks noChangeArrowheads="1"/>
            </p:cNvSpPr>
            <p:nvPr/>
          </p:nvSpPr>
          <p:spPr bwMode="auto">
            <a:xfrm>
              <a:off x="1627" y="3780"/>
              <a:ext cx="4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02" name="Rectangle 162"/>
            <p:cNvSpPr>
              <a:spLocks noChangeArrowheads="1"/>
            </p:cNvSpPr>
            <p:nvPr/>
          </p:nvSpPr>
          <p:spPr bwMode="auto">
            <a:xfrm>
              <a:off x="1683" y="3780"/>
              <a:ext cx="5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03" name="Rectangle 163"/>
            <p:cNvSpPr>
              <a:spLocks noChangeArrowheads="1"/>
            </p:cNvSpPr>
            <p:nvPr/>
          </p:nvSpPr>
          <p:spPr bwMode="auto">
            <a:xfrm>
              <a:off x="1739" y="3780"/>
              <a:ext cx="5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04" name="Rectangle 164"/>
            <p:cNvSpPr>
              <a:spLocks noChangeArrowheads="1"/>
            </p:cNvSpPr>
            <p:nvPr/>
          </p:nvSpPr>
          <p:spPr bwMode="auto">
            <a:xfrm>
              <a:off x="1523" y="3820"/>
              <a:ext cx="216" cy="7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05" name="Rectangle 165"/>
            <p:cNvSpPr>
              <a:spLocks noChangeArrowheads="1"/>
            </p:cNvSpPr>
            <p:nvPr/>
          </p:nvSpPr>
          <p:spPr bwMode="auto">
            <a:xfrm>
              <a:off x="1816" y="3780"/>
              <a:ext cx="5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06" name="Rectangle 166"/>
            <p:cNvSpPr>
              <a:spLocks noChangeArrowheads="1"/>
            </p:cNvSpPr>
            <p:nvPr/>
          </p:nvSpPr>
          <p:spPr bwMode="auto">
            <a:xfrm>
              <a:off x="1872" y="3780"/>
              <a:ext cx="5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07" name="Rectangle 167"/>
            <p:cNvSpPr>
              <a:spLocks noChangeArrowheads="1"/>
            </p:cNvSpPr>
            <p:nvPr/>
          </p:nvSpPr>
          <p:spPr bwMode="auto">
            <a:xfrm>
              <a:off x="1923" y="3764"/>
              <a:ext cx="6" cy="5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08" name="Rectangle 168"/>
            <p:cNvSpPr>
              <a:spLocks noChangeArrowheads="1"/>
            </p:cNvSpPr>
            <p:nvPr/>
          </p:nvSpPr>
          <p:spPr bwMode="auto">
            <a:xfrm>
              <a:off x="1923" y="3780"/>
              <a:ext cx="6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09" name="Rectangle 169"/>
            <p:cNvSpPr>
              <a:spLocks noChangeArrowheads="1"/>
            </p:cNvSpPr>
            <p:nvPr/>
          </p:nvSpPr>
          <p:spPr bwMode="auto">
            <a:xfrm>
              <a:off x="1980" y="3780"/>
              <a:ext cx="5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10" name="Rectangle 170"/>
            <p:cNvSpPr>
              <a:spLocks noChangeArrowheads="1"/>
            </p:cNvSpPr>
            <p:nvPr/>
          </p:nvSpPr>
          <p:spPr bwMode="auto">
            <a:xfrm>
              <a:off x="2037" y="3780"/>
              <a:ext cx="4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11" name="Rectangle 171"/>
            <p:cNvSpPr>
              <a:spLocks noChangeArrowheads="1"/>
            </p:cNvSpPr>
            <p:nvPr/>
          </p:nvSpPr>
          <p:spPr bwMode="auto">
            <a:xfrm>
              <a:off x="2087" y="3780"/>
              <a:ext cx="6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12" name="Rectangle 172"/>
            <p:cNvSpPr>
              <a:spLocks noChangeArrowheads="1"/>
            </p:cNvSpPr>
            <p:nvPr/>
          </p:nvSpPr>
          <p:spPr bwMode="auto">
            <a:xfrm>
              <a:off x="2144" y="3780"/>
              <a:ext cx="5" cy="40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13" name="Rectangle 173"/>
            <p:cNvSpPr>
              <a:spLocks noChangeArrowheads="1"/>
            </p:cNvSpPr>
            <p:nvPr/>
          </p:nvSpPr>
          <p:spPr bwMode="auto">
            <a:xfrm>
              <a:off x="2200" y="3764"/>
              <a:ext cx="6" cy="56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14" name="Rectangle 174"/>
            <p:cNvSpPr>
              <a:spLocks noChangeArrowheads="1"/>
            </p:cNvSpPr>
            <p:nvPr/>
          </p:nvSpPr>
          <p:spPr bwMode="auto">
            <a:xfrm>
              <a:off x="1821" y="3820"/>
              <a:ext cx="379" cy="7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15" name="Rectangle 175"/>
            <p:cNvSpPr>
              <a:spLocks noChangeArrowheads="1"/>
            </p:cNvSpPr>
            <p:nvPr/>
          </p:nvSpPr>
          <p:spPr bwMode="auto">
            <a:xfrm>
              <a:off x="1565" y="3827"/>
              <a:ext cx="74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en-US" sz="1600" b="0" dirty="0">
                  <a:solidFill>
                    <a:srgbClr val="000000"/>
                  </a:solidFill>
                  <a:latin typeface="Helvetica" panose="020B0604020202020204" pitchFamily="34" charset="0"/>
                </a:rPr>
                <a:t>0</a:t>
              </a:r>
              <a:endParaRPr lang="en-US" altLang="en-US" sz="1600" b="0" dirty="0">
                <a:latin typeface="Arial" panose="020B0604020202020204" pitchFamily="34" charset="0"/>
              </a:endParaRPr>
            </a:p>
          </p:txBody>
        </p:sp>
        <p:sp>
          <p:nvSpPr>
            <p:cNvPr id="189616" name="Rectangle 176"/>
            <p:cNvSpPr>
              <a:spLocks noChangeArrowheads="1"/>
            </p:cNvSpPr>
            <p:nvPr/>
          </p:nvSpPr>
          <p:spPr bwMode="auto">
            <a:xfrm>
              <a:off x="2154" y="3827"/>
              <a:ext cx="334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en-US" sz="1600" b="0" dirty="0">
                  <a:solidFill>
                    <a:srgbClr val="000000"/>
                  </a:solidFill>
                  <a:latin typeface="Helvetica" panose="020B0604020202020204" pitchFamily="34" charset="0"/>
                </a:rPr>
                <a:t>5,000</a:t>
              </a:r>
              <a:endParaRPr lang="en-US" altLang="en-US" sz="1600" b="0" dirty="0">
                <a:latin typeface="Arial" panose="020B0604020202020204" pitchFamily="34" charset="0"/>
              </a:endParaRPr>
            </a:p>
          </p:txBody>
        </p:sp>
        <p:sp>
          <p:nvSpPr>
            <p:cNvPr id="189617" name="Rectangle 177"/>
            <p:cNvSpPr>
              <a:spLocks noChangeArrowheads="1"/>
            </p:cNvSpPr>
            <p:nvPr/>
          </p:nvSpPr>
          <p:spPr bwMode="auto">
            <a:xfrm>
              <a:off x="1913" y="3827"/>
              <a:ext cx="74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en-US" sz="1600" b="0" dirty="0">
                  <a:solidFill>
                    <a:srgbClr val="000000"/>
                  </a:solidFill>
                  <a:latin typeface="Helvetica" panose="020B0604020202020204" pitchFamily="34" charset="0"/>
                </a:rPr>
                <a:t>0</a:t>
              </a:r>
              <a:endParaRPr lang="en-US" altLang="en-US" sz="1600" b="0" dirty="0">
                <a:latin typeface="Arial" panose="020B0604020202020204" pitchFamily="34" charset="0"/>
              </a:endParaRPr>
            </a:p>
          </p:txBody>
        </p:sp>
        <p:sp>
          <p:nvSpPr>
            <p:cNvPr id="189618" name="Rectangle 178"/>
            <p:cNvSpPr>
              <a:spLocks noChangeArrowheads="1"/>
            </p:cNvSpPr>
            <p:nvPr/>
          </p:nvSpPr>
          <p:spPr bwMode="auto">
            <a:xfrm>
              <a:off x="1154" y="3966"/>
              <a:ext cx="142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l" eaLnBrk="0" hangingPunct="0"/>
              <a:r>
                <a:rPr lang="en-US" altLang="en-US" sz="1600" b="0" dirty="0">
                  <a:solidFill>
                    <a:srgbClr val="000000"/>
                  </a:solidFill>
                  <a:latin typeface="Helvetica" panose="020B0604020202020204" pitchFamily="34" charset="0"/>
                </a:rPr>
                <a:t>FLOW  RATE, IN GPM</a:t>
              </a:r>
              <a:endParaRPr lang="en-US" altLang="en-US" sz="1600" b="0" dirty="0">
                <a:latin typeface="Arial" panose="020B0604020202020204" pitchFamily="34" charset="0"/>
              </a:endParaRPr>
            </a:p>
          </p:txBody>
        </p:sp>
        <p:sp>
          <p:nvSpPr>
            <p:cNvPr id="189619" name="Rectangle 179"/>
            <p:cNvSpPr>
              <a:spLocks noChangeArrowheads="1"/>
            </p:cNvSpPr>
            <p:nvPr/>
          </p:nvSpPr>
          <p:spPr bwMode="auto">
            <a:xfrm>
              <a:off x="1923" y="2067"/>
              <a:ext cx="16" cy="8"/>
            </a:xfrm>
            <a:prstGeom prst="rect">
              <a:avLst/>
            </a:prstGeom>
            <a:blipFill dpi="0" rotWithShape="0">
              <a:blip r:embed="rId1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20" name="Rectangle 180"/>
            <p:cNvSpPr>
              <a:spLocks noChangeArrowheads="1"/>
            </p:cNvSpPr>
            <p:nvPr/>
          </p:nvSpPr>
          <p:spPr bwMode="auto">
            <a:xfrm>
              <a:off x="1923" y="3780"/>
              <a:ext cx="16" cy="8"/>
            </a:xfrm>
            <a:prstGeom prst="rect">
              <a:avLst/>
            </a:prstGeom>
            <a:blipFill dpi="0" rotWithShape="0">
              <a:blip r:embed="rId1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621" name="Rectangle 181"/>
            <p:cNvSpPr>
              <a:spLocks noChangeArrowheads="1"/>
            </p:cNvSpPr>
            <p:nvPr/>
          </p:nvSpPr>
          <p:spPr bwMode="auto">
            <a:xfrm>
              <a:off x="1919" y="2075"/>
              <a:ext cx="27" cy="1705"/>
            </a:xfrm>
            <a:prstGeom prst="rect">
              <a:avLst/>
            </a:prstGeom>
            <a:blipFill dpi="0" rotWithShape="0">
              <a:blip r:embed="rId11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84" name="Text Box 70"/>
          <p:cNvSpPr txBox="1">
            <a:spLocks noChangeArrowheads="1"/>
          </p:cNvSpPr>
          <p:nvPr/>
        </p:nvSpPr>
        <p:spPr bwMode="auto">
          <a:xfrm>
            <a:off x="9236240" y="1349277"/>
            <a:ext cx="2234907" cy="4001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2000" dirty="0">
                <a:solidFill>
                  <a:srgbClr val="FFFF00"/>
                </a:solidFill>
                <a:latin typeface="Arial" charset="0"/>
              </a:rPr>
              <a:t>Ocala Limestone</a:t>
            </a:r>
            <a:endParaRPr lang="en-US" sz="2000" baseline="-25000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85" name="Text Box 70"/>
          <p:cNvSpPr txBox="1">
            <a:spLocks noChangeArrowheads="1"/>
          </p:cNvSpPr>
          <p:nvPr/>
        </p:nvSpPr>
        <p:spPr bwMode="auto">
          <a:xfrm>
            <a:off x="9632480" y="5947113"/>
            <a:ext cx="1696105" cy="46166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2400" dirty="0">
                <a:ln>
                  <a:solidFill>
                    <a:srgbClr val="FFFF00"/>
                  </a:solidFill>
                </a:ln>
                <a:latin typeface="Arial" charset="0"/>
              </a:rPr>
              <a:t>Avon Park</a:t>
            </a:r>
            <a:endParaRPr lang="en-US" sz="2400" baseline="-25000" dirty="0">
              <a:ln>
                <a:solidFill>
                  <a:srgbClr val="FFFF00"/>
                </a:solidFill>
              </a:ln>
              <a:latin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1456133" y="1375954"/>
            <a:ext cx="548237" cy="2377440"/>
            <a:chOff x="8403771" y="1375954"/>
            <a:chExt cx="548237" cy="2377440"/>
          </a:xfrm>
        </p:grpSpPr>
        <p:grpSp>
          <p:nvGrpSpPr>
            <p:cNvPr id="5" name="Group 4"/>
            <p:cNvGrpSpPr/>
            <p:nvPr/>
          </p:nvGrpSpPr>
          <p:grpSpPr>
            <a:xfrm>
              <a:off x="8403771" y="1375954"/>
              <a:ext cx="457200" cy="2377440"/>
              <a:chOff x="8403771" y="1375954"/>
              <a:chExt cx="457200" cy="2377440"/>
            </a:xfrm>
          </p:grpSpPr>
          <p:cxnSp>
            <p:nvCxnSpPr>
              <p:cNvPr id="3" name="Straight Connector 2"/>
              <p:cNvCxnSpPr/>
              <p:nvPr/>
            </p:nvCxnSpPr>
            <p:spPr bwMode="auto">
              <a:xfrm>
                <a:off x="8403771" y="1375954"/>
                <a:ext cx="45720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88" name="Straight Connector 187"/>
              <p:cNvCxnSpPr/>
              <p:nvPr/>
            </p:nvCxnSpPr>
            <p:spPr bwMode="auto">
              <a:xfrm>
                <a:off x="8403771" y="3753394"/>
                <a:ext cx="457200" cy="0"/>
              </a:xfrm>
              <a:prstGeom prst="line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89" name="Straight Connector 188"/>
              <p:cNvCxnSpPr/>
              <p:nvPr/>
            </p:nvCxnSpPr>
            <p:spPr bwMode="auto">
              <a:xfrm>
                <a:off x="8632371" y="1433649"/>
                <a:ext cx="0" cy="2262051"/>
              </a:xfrm>
              <a:prstGeom prst="line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arrow" w="med" len="lg"/>
                <a:tailEnd type="arrow" w="med" len="lg"/>
              </a:ln>
              <a:effectLst/>
            </p:spPr>
          </p:cxnSp>
        </p:grpSp>
        <p:sp useBgFill="1">
          <p:nvSpPr>
            <p:cNvPr id="191" name="Text Box 70"/>
            <p:cNvSpPr txBox="1">
              <a:spLocks noChangeArrowheads="1"/>
            </p:cNvSpPr>
            <p:nvPr/>
          </p:nvSpPr>
          <p:spPr bwMode="auto">
            <a:xfrm>
              <a:off x="8528815" y="2441564"/>
              <a:ext cx="423193" cy="246221"/>
            </a:xfrm>
            <a:prstGeom prst="rect">
              <a:avLst/>
            </a:prstGeom>
            <a:ln w="1905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algn="l" eaLnBrk="0" hangingPunct="0"/>
              <a:r>
                <a:rPr lang="en-US" sz="1600" dirty="0">
                  <a:latin typeface="Arial" charset="0"/>
                </a:rPr>
                <a:t>10 ft</a:t>
              </a:r>
              <a:endParaRPr lang="en-US" sz="1600" baseline="-25000" dirty="0">
                <a:latin typeface="Arial" charset="0"/>
              </a:endParaRPr>
            </a:p>
          </p:txBody>
        </p:sp>
      </p:grpSp>
      <p:sp>
        <p:nvSpPr>
          <p:cNvPr id="189487" name="Freeform 47"/>
          <p:cNvSpPr>
            <a:spLocks/>
          </p:cNvSpPr>
          <p:nvPr/>
        </p:nvSpPr>
        <p:spPr bwMode="auto">
          <a:xfrm>
            <a:off x="7744070" y="3997326"/>
            <a:ext cx="1500559" cy="2251075"/>
          </a:xfrm>
          <a:custGeom>
            <a:avLst/>
            <a:gdLst>
              <a:gd name="T0" fmla="*/ 1409 w 1409"/>
              <a:gd name="T1" fmla="*/ 1890 h 1890"/>
              <a:gd name="T2" fmla="*/ 0 w 1409"/>
              <a:gd name="T3" fmla="*/ 254 h 1890"/>
              <a:gd name="T4" fmla="*/ 1409 w 1409"/>
              <a:gd name="T5" fmla="*/ 0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09" h="1890">
                <a:moveTo>
                  <a:pt x="1409" y="1890"/>
                </a:moveTo>
                <a:lnTo>
                  <a:pt x="0" y="254"/>
                </a:lnTo>
                <a:lnTo>
                  <a:pt x="1409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2F7CC2-CEE9-5ED9-E0A4-ACAB84E9EEBC}"/>
              </a:ext>
            </a:extLst>
          </p:cNvPr>
          <p:cNvSpPr txBox="1"/>
          <p:nvPr/>
        </p:nvSpPr>
        <p:spPr>
          <a:xfrm>
            <a:off x="0" y="6400800"/>
            <a:ext cx="24817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Spechler and Halford, 2001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89486" name="Freeform 46"/>
          <p:cNvSpPr>
            <a:spLocks/>
          </p:cNvSpPr>
          <p:nvPr/>
        </p:nvSpPr>
        <p:spPr bwMode="auto">
          <a:xfrm>
            <a:off x="7783961" y="1465263"/>
            <a:ext cx="1468338" cy="2424112"/>
          </a:xfrm>
          <a:custGeom>
            <a:avLst/>
            <a:gdLst>
              <a:gd name="T0" fmla="*/ 1173 w 1173"/>
              <a:gd name="T1" fmla="*/ 1927 h 2036"/>
              <a:gd name="T2" fmla="*/ 0 w 1173"/>
              <a:gd name="T3" fmla="*/ 2036 h 2036"/>
              <a:gd name="T4" fmla="*/ 1155 w 1173"/>
              <a:gd name="T5" fmla="*/ 0 h 2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73" h="2036">
                <a:moveTo>
                  <a:pt x="1173" y="1927"/>
                </a:moveTo>
                <a:lnTo>
                  <a:pt x="0" y="2036"/>
                </a:lnTo>
                <a:lnTo>
                  <a:pt x="1155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" name="Oval 182">
            <a:extLst>
              <a:ext uri="{FF2B5EF4-FFF2-40B4-BE49-F238E27FC236}">
                <a16:creationId xmlns:a16="http://schemas.microsoft.com/office/drawing/2014/main" id="{B0EB7152-B3A3-1EAA-DAC9-1EFC7D514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5134" y="4214814"/>
            <a:ext cx="231681" cy="182562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Oval 183">
            <a:extLst>
              <a:ext uri="{FF2B5EF4-FFF2-40B4-BE49-F238E27FC236}">
                <a16:creationId xmlns:a16="http://schemas.microsoft.com/office/drawing/2014/main" id="{FAEBBC5D-B1CD-69A8-42DA-4152116EF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6560" y="3814764"/>
            <a:ext cx="230147" cy="182562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37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8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8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/>
      <p:bldP spid="185" grpId="0"/>
      <p:bldP spid="189487" grpId="0" animBg="1"/>
      <p:bldP spid="189486" grpId="0" animBg="1"/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886016-BA76-406F-9453-AF19D5B381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85A99-3F3B-4688-870D-BA515BAC3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algn="ctr"/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Geology is </a:t>
            </a:r>
            <a:r>
              <a:rPr lang="en-US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Surrogate for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Hydraulic Conductivity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509D9-816D-4936-B629-9CC4088FB70D}"/>
              </a:ext>
            </a:extLst>
          </p:cNvPr>
          <p:cNvSpPr txBox="1">
            <a:spLocks/>
          </p:cNvSpPr>
          <p:nvPr/>
        </p:nvSpPr>
        <p:spPr>
          <a:xfrm>
            <a:off x="1524000" y="1"/>
            <a:ext cx="9144000" cy="113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Misconception #2</a:t>
            </a:r>
          </a:p>
        </p:txBody>
      </p:sp>
    </p:spTree>
    <p:extLst>
      <p:ext uri="{BB962C8B-B14F-4D97-AF65-F5344CB8AC3E}">
        <p14:creationId xmlns:p14="http://schemas.microsoft.com/office/powerpoint/2010/main" val="763372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Hydraulic Conductivity (K)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7362"/>
            <a:ext cx="11734800" cy="1385675"/>
          </a:xfrm>
        </p:spPr>
        <p:txBody>
          <a:bodyPr>
            <a:noAutofit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en-US" sz="2000" dirty="0"/>
              <a:t>K range poorly predicted for hard rocks</a:t>
            </a:r>
          </a:p>
          <a:p>
            <a:pPr>
              <a:spcBef>
                <a:spcPts val="300"/>
              </a:spcBef>
            </a:pPr>
            <a:r>
              <a:rPr lang="en-US" sz="2000" dirty="0"/>
              <a:t>Igneous, metamorphic, and carbonate rocks can be aquifers or confining units</a:t>
            </a:r>
          </a:p>
          <a:p>
            <a:pPr marL="0" indent="0">
              <a:spcBef>
                <a:spcPts val="300"/>
              </a:spcBef>
              <a:buNone/>
            </a:pPr>
            <a:endParaRPr lang="en-US" sz="2000" dirty="0"/>
          </a:p>
          <a:p>
            <a:pPr marL="0" indent="0">
              <a:spcBef>
                <a:spcPts val="300"/>
              </a:spcBef>
              <a:buNone/>
            </a:pPr>
            <a:r>
              <a:rPr lang="en-US" sz="2000" dirty="0"/>
              <a:t>K range better predicted for unconsolidated rocks (gravel, sand, clay)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0EB0DF-51FC-2069-B800-B06150DA29A8}"/>
              </a:ext>
            </a:extLst>
          </p:cNvPr>
          <p:cNvSpPr txBox="1"/>
          <p:nvPr/>
        </p:nvSpPr>
        <p:spPr>
          <a:xfrm>
            <a:off x="0" y="6400800"/>
            <a:ext cx="13388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Suwai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2016)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2A2DE5-F1E1-3A97-4D05-36C453722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80" y="2879737"/>
            <a:ext cx="10515600" cy="3443049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0540D43-F4DB-AFE0-62C5-C14C4222BC7D}"/>
              </a:ext>
            </a:extLst>
          </p:cNvPr>
          <p:cNvCxnSpPr>
            <a:cxnSpLocks/>
          </p:cNvCxnSpPr>
          <p:nvPr/>
        </p:nvCxnSpPr>
        <p:spPr>
          <a:xfrm flipV="1">
            <a:off x="6114106" y="3005750"/>
            <a:ext cx="0" cy="24444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2545634-2AFC-E01A-57B5-98AA2CE7BEC6}"/>
              </a:ext>
            </a:extLst>
          </p:cNvPr>
          <p:cNvSpPr txBox="1"/>
          <p:nvPr/>
        </p:nvSpPr>
        <p:spPr>
          <a:xfrm>
            <a:off x="6096000" y="2472092"/>
            <a:ext cx="45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</a:rPr>
              <a:t>Aquifer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444F85-C3EE-4426-F10C-EF76619F252A}"/>
              </a:ext>
            </a:extLst>
          </p:cNvPr>
          <p:cNvSpPr txBox="1"/>
          <p:nvPr/>
        </p:nvSpPr>
        <p:spPr>
          <a:xfrm>
            <a:off x="1536069" y="2472092"/>
            <a:ext cx="4578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Confining Unit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D394DB5-5C46-12DD-5191-29E776CF32F6}"/>
              </a:ext>
            </a:extLst>
          </p:cNvPr>
          <p:cNvSpPr/>
          <p:nvPr/>
        </p:nvSpPr>
        <p:spPr>
          <a:xfrm>
            <a:off x="6114107" y="2996697"/>
            <a:ext cx="4578036" cy="2462543"/>
          </a:xfrm>
          <a:prstGeom prst="rect">
            <a:avLst/>
          </a:prstGeom>
          <a:solidFill>
            <a:schemeClr val="accent1">
              <a:lumMod val="7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40AC07-C79C-5A91-002B-B5FF44DD1C7E}"/>
              </a:ext>
            </a:extLst>
          </p:cNvPr>
          <p:cNvSpPr/>
          <p:nvPr/>
        </p:nvSpPr>
        <p:spPr>
          <a:xfrm>
            <a:off x="1517963" y="2996697"/>
            <a:ext cx="4578036" cy="2462543"/>
          </a:xfrm>
          <a:prstGeom prst="rect">
            <a:avLst/>
          </a:prstGeom>
          <a:solidFill>
            <a:srgbClr val="FF0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48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886016-BA76-406F-9453-AF19D5B381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85A99-3F3B-4688-870D-BA515BAC3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algn="ctr"/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Detailed, Complex Geologic Frameworks Improve 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Hydraulic-Conductivity Estimates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509D9-816D-4936-B629-9CC4088FB70D}"/>
              </a:ext>
            </a:extLst>
          </p:cNvPr>
          <p:cNvSpPr txBox="1">
            <a:spLocks/>
          </p:cNvSpPr>
          <p:nvPr/>
        </p:nvSpPr>
        <p:spPr>
          <a:xfrm>
            <a:off x="1524000" y="1"/>
            <a:ext cx="9144000" cy="113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Misconception #3</a:t>
            </a:r>
          </a:p>
        </p:txBody>
      </p:sp>
    </p:spTree>
    <p:extLst>
      <p:ext uri="{BB962C8B-B14F-4D97-AF65-F5344CB8AC3E}">
        <p14:creationId xmlns:p14="http://schemas.microsoft.com/office/powerpoint/2010/main" val="133635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E6CE3D585F0E4D824349EFD97498FE" ma:contentTypeVersion="16" ma:contentTypeDescription="Create a new document." ma:contentTypeScope="" ma:versionID="c6212432a896fd093e067c9e3f7d7161">
  <xsd:schema xmlns:xsd="http://www.w3.org/2001/XMLSchema" xmlns:xs="http://www.w3.org/2001/XMLSchema" xmlns:p="http://schemas.microsoft.com/office/2006/metadata/properties" xmlns:ns2="6a7398a8-7395-4910-ae68-55386e1287fa" xmlns:ns3="2c9a543f-ffb2-4ba6-8547-cab586949fbd" xmlns:ns4="13441876-d393-46a3-aca4-d5c143792de6" targetNamespace="http://schemas.microsoft.com/office/2006/metadata/properties" ma:root="true" ma:fieldsID="97d1241e67c2fa6f27a1b40117c5881e" ns2:_="" ns3:_="" ns4:_="">
    <xsd:import namespace="6a7398a8-7395-4910-ae68-55386e1287fa"/>
    <xsd:import namespace="2c9a543f-ffb2-4ba6-8547-cab586949fbd"/>
    <xsd:import namespace="13441876-d393-46a3-aca4-d5c143792d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398a8-7395-4910-ae68-55386e1287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5e56d7ab-d198-46f0-a5ce-258f62fc13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9a543f-ffb2-4ba6-8547-cab586949fbd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cc08e61-a8f6-4527-9d55-c9abedac5aa2}" ma:internalName="TaxCatchAll" ma:showField="CatchAllData" ma:web="13441876-d393-46a3-aca4-d5c143792d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41876-d393-46a3-aca4-d5c143792de6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c9a543f-ffb2-4ba6-8547-cab586949fbd" xsi:nil="true"/>
    <lcf76f155ced4ddcb4097134ff3c332f xmlns="6a7398a8-7395-4910-ae68-55386e1287f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DB724FD-15DD-4D02-92C7-F4521BFE6A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64DADC-DF4D-4444-BE6E-61DCDE3A54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7398a8-7395-4910-ae68-55386e1287fa"/>
    <ds:schemaRef ds:uri="2c9a543f-ffb2-4ba6-8547-cab586949fbd"/>
    <ds:schemaRef ds:uri="13441876-d393-46a3-aca4-d5c143792d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9888880-828E-4BD9-B1BB-BC4F82473DEA}">
  <ds:schemaRefs>
    <ds:schemaRef ds:uri="http://schemas.microsoft.com/office/2006/metadata/properties"/>
    <ds:schemaRef ds:uri="http://schemas.microsoft.com/office/infopath/2007/PartnerControls"/>
    <ds:schemaRef ds:uri="2c9a543f-ffb2-4ba6-8547-cab586949fbd"/>
    <ds:schemaRef ds:uri="6a7398a8-7395-4910-ae68-55386e1287f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1280</TotalTime>
  <Words>1144</Words>
  <Application>Microsoft Office PowerPoint</Application>
  <PresentationFormat>Widescreen</PresentationFormat>
  <Paragraphs>136</Paragraphs>
  <Slides>19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Helvetica</vt:lpstr>
      <vt:lpstr>Office Theme</vt:lpstr>
      <vt:lpstr>Photo Editor Photo</vt:lpstr>
      <vt:lpstr>Obtaining Useful Answers from Groundwater Models:  Hydraulic Properties &amp; Geologic Frameworks</vt:lpstr>
      <vt:lpstr>Geologic Frameworks Vs Groundwater Models</vt:lpstr>
      <vt:lpstr>Approaches to Distribute Hydraulic Properties</vt:lpstr>
      <vt:lpstr>Geologic Framework Misconceptions</vt:lpstr>
      <vt:lpstr>   Mapped Faults &amp; Fractures  Define Flow   </vt:lpstr>
      <vt:lpstr>Floridan Aquifer Example</vt:lpstr>
      <vt:lpstr>   Geology is Always a Surrogate for Hydraulic Conductivity   </vt:lpstr>
      <vt:lpstr>Hydraulic Conductivity (K)</vt:lpstr>
      <vt:lpstr>   Detailed, Complex Geologic Frameworks Improve  Hydraulic-Conductivity Estimates   </vt:lpstr>
      <vt:lpstr>Complex Geologic Framework</vt:lpstr>
      <vt:lpstr>Hydraulic-Conductivity (K) Distributions</vt:lpstr>
      <vt:lpstr>PowerPoint Presentation</vt:lpstr>
      <vt:lpstr>Groundwater Flow</vt:lpstr>
      <vt:lpstr>Transmissivity versus Hydraulic Conductivity</vt:lpstr>
      <vt:lpstr>Transmissivity (T) and Rock Type</vt:lpstr>
      <vt:lpstr>Transmissivity (T) and Rock Type</vt:lpstr>
      <vt:lpstr>Compare Transmissivity</vt:lpstr>
      <vt:lpstr>Summary</vt:lpstr>
      <vt:lpstr>References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 Roux, Sally</dc:creator>
  <cp:lastModifiedBy>Tracie Jackson</cp:lastModifiedBy>
  <cp:revision>85</cp:revision>
  <dcterms:created xsi:type="dcterms:W3CDTF">2019-08-02T20:33:26Z</dcterms:created>
  <dcterms:modified xsi:type="dcterms:W3CDTF">2026-01-27T00:04:13Z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0x01010073E6CE3D585F0E4D824349EFD97498FE</vt:lpwstr>
  </property>
  <property fmtid="{D5CDD505-2E9C-101B-9397-08002B2CF9AE}" pid="3" name="MSIP_Label_1254f2c2-da1a-41b9-b556-3172113c6748_Enabled">
    <vt:lpwstr>true</vt:lpwstr>
  </property>
  <property fmtid="{D5CDD505-2E9C-101B-9397-08002B2CF9AE}" pid="4" name="MSIP_Label_1254f2c2-da1a-41b9-b556-3172113c6748_SetDate">
    <vt:lpwstr>2026-01-24T01:18:01Z</vt:lpwstr>
  </property>
  <property fmtid="{D5CDD505-2E9C-101B-9397-08002B2CF9AE}" pid="5" name="MSIP_Label_1254f2c2-da1a-41b9-b556-3172113c6748_Method">
    <vt:lpwstr>Standard</vt:lpwstr>
  </property>
  <property fmtid="{D5CDD505-2E9C-101B-9397-08002B2CF9AE}" pid="6" name="MSIP_Label_1254f2c2-da1a-41b9-b556-3172113c6748_Name">
    <vt:lpwstr>General</vt:lpwstr>
  </property>
  <property fmtid="{D5CDD505-2E9C-101B-9397-08002B2CF9AE}" pid="7" name="MSIP_Label_1254f2c2-da1a-41b9-b556-3172113c6748_SiteId">
    <vt:lpwstr>c05261c1-4aae-48dc-b1f6-fde04ad750d9</vt:lpwstr>
  </property>
  <property fmtid="{D5CDD505-2E9C-101B-9397-08002B2CF9AE}" pid="8" name="MSIP_Label_1254f2c2-da1a-41b9-b556-3172113c6748_ActionId">
    <vt:lpwstr>19874496-2b94-4758-8f16-90fedd0e429c</vt:lpwstr>
  </property>
  <property fmtid="{D5CDD505-2E9C-101B-9397-08002B2CF9AE}" pid="9" name="MSIP_Label_1254f2c2-da1a-41b9-b556-3172113c6748_ContentBits">
    <vt:lpwstr>0</vt:lpwstr>
  </property>
  <property fmtid="{D5CDD505-2E9C-101B-9397-08002B2CF9AE}" pid="10" name="MSIP_Label_1254f2c2-da1a-41b9-b556-3172113c6748_Tag">
    <vt:lpwstr>10, 3, 0, 1</vt:lpwstr>
  </property>
</Properties>
</file>