
<file path=[Content_Types].xml><?xml version="1.0" encoding="utf-8"?>
<Types xmlns="http://schemas.openxmlformats.org/package/2006/content-types">
  <Default Extension="bin" ContentType="application/vnd.openxmlformats-officedocument.oleObject"/>
  <Default Extension="emf" ContentType="image/x-emf"/>
  <Default Extension="gif" ContentType="image/gif"/>
  <Default Extension="jpeg" ContentType="image/jpeg"/>
  <Default Extension="jpg" ContentType="image/jpeg"/>
  <Default Extension="png" ContentType="image/png"/>
  <Default Extension="rels" ContentType="application/vnd.openxmlformats-package.relationships+xml"/>
  <Default Extension="svg" ContentType="image/svg+xml"/>
  <Default Extension="tiff" ContentType="image/tiff"/>
  <Default Extension="wdp" ContentType="image/vnd.ms-photo"/>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notesSlides/notesSlide1.xml" ContentType="application/vnd.openxmlformats-officedocument.presentationml.notesSlide+xml"/>
  <Override PartName="/ppt/tags/tag3.xml" ContentType="application/vnd.openxmlformats-officedocument.presentationml.tags+xml"/>
  <Override PartName="/ppt/notesSlides/notesSlide2.xml" ContentType="application/vnd.openxmlformats-officedocument.presentationml.notesSlide+xml"/>
  <Override PartName="/ppt/tags/tag4.xml" ContentType="application/vnd.openxmlformats-officedocument.presentationml.tags+xml"/>
  <Override PartName="/ppt/tags/tag5.xml" ContentType="application/vnd.openxmlformats-officedocument.presentationml.tags+xml"/>
  <Override PartName="/ppt/notesSlides/notesSlide3.xml" ContentType="application/vnd.openxmlformats-officedocument.presentationml.notesSlide+xml"/>
  <Override PartName="/ppt/tags/tag6.xml" ContentType="application/vnd.openxmlformats-officedocument.presentationml.tags+xml"/>
  <Override PartName="/ppt/notesSlides/notesSlide4.xml" ContentType="application/vnd.openxmlformats-officedocument.presentationml.notesSlide+xml"/>
  <Override PartName="/ppt/tags/tag7.xml" ContentType="application/vnd.openxmlformats-officedocument.presentationml.tags+xml"/>
  <Override PartName="/ppt/tags/tag8.xml" ContentType="application/vnd.openxmlformats-officedocument.presentationml.tags+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89" r:id="rId1"/>
  </p:sldMasterIdLst>
  <p:notesMasterIdLst>
    <p:notesMasterId r:id="rId26"/>
  </p:notesMasterIdLst>
  <p:handoutMasterIdLst>
    <p:handoutMasterId r:id="rId27"/>
  </p:handoutMasterIdLst>
  <p:sldIdLst>
    <p:sldId id="548" r:id="rId2"/>
    <p:sldId id="508" r:id="rId3"/>
    <p:sldId id="488" r:id="rId4"/>
    <p:sldId id="489" r:id="rId5"/>
    <p:sldId id="515" r:id="rId6"/>
    <p:sldId id="521" r:id="rId7"/>
    <p:sldId id="520" r:id="rId8"/>
    <p:sldId id="514" r:id="rId9"/>
    <p:sldId id="516" r:id="rId10"/>
    <p:sldId id="522" r:id="rId11"/>
    <p:sldId id="523" r:id="rId12"/>
    <p:sldId id="517" r:id="rId13"/>
    <p:sldId id="501" r:id="rId14"/>
    <p:sldId id="502" r:id="rId15"/>
    <p:sldId id="503" r:id="rId16"/>
    <p:sldId id="504" r:id="rId17"/>
    <p:sldId id="496" r:id="rId18"/>
    <p:sldId id="497" r:id="rId19"/>
    <p:sldId id="498" r:id="rId20"/>
    <p:sldId id="499" r:id="rId21"/>
    <p:sldId id="505" r:id="rId22"/>
    <p:sldId id="506" r:id="rId23"/>
    <p:sldId id="507" r:id="rId24"/>
    <p:sldId id="569" r:id="rId25"/>
  </p:sldIdLst>
  <p:sldSz cx="12192000" cy="6858000"/>
  <p:notesSz cx="7019925" cy="9305925"/>
  <p:defaultTextStyle>
    <a:defPPr>
      <a:defRPr lang="en-US"/>
    </a:defPPr>
    <a:lvl1pPr algn="ctr" rtl="0" fontAlgn="base">
      <a:spcBef>
        <a:spcPct val="0"/>
      </a:spcBef>
      <a:spcAft>
        <a:spcPct val="0"/>
      </a:spcAft>
      <a:defRPr sz="5400" b="1" kern="1200">
        <a:solidFill>
          <a:schemeClr val="tx1"/>
        </a:solidFill>
        <a:latin typeface="Times New Roman" pitchFamily="18" charset="0"/>
        <a:ea typeface="+mn-ea"/>
        <a:cs typeface="+mn-cs"/>
      </a:defRPr>
    </a:lvl1pPr>
    <a:lvl2pPr marL="457200" algn="ctr" rtl="0" fontAlgn="base">
      <a:spcBef>
        <a:spcPct val="0"/>
      </a:spcBef>
      <a:spcAft>
        <a:spcPct val="0"/>
      </a:spcAft>
      <a:defRPr sz="5400" b="1" kern="1200">
        <a:solidFill>
          <a:schemeClr val="tx1"/>
        </a:solidFill>
        <a:latin typeface="Times New Roman" pitchFamily="18" charset="0"/>
        <a:ea typeface="+mn-ea"/>
        <a:cs typeface="+mn-cs"/>
      </a:defRPr>
    </a:lvl2pPr>
    <a:lvl3pPr marL="914400" algn="ctr" rtl="0" fontAlgn="base">
      <a:spcBef>
        <a:spcPct val="0"/>
      </a:spcBef>
      <a:spcAft>
        <a:spcPct val="0"/>
      </a:spcAft>
      <a:defRPr sz="5400" b="1" kern="1200">
        <a:solidFill>
          <a:schemeClr val="tx1"/>
        </a:solidFill>
        <a:latin typeface="Times New Roman" pitchFamily="18" charset="0"/>
        <a:ea typeface="+mn-ea"/>
        <a:cs typeface="+mn-cs"/>
      </a:defRPr>
    </a:lvl3pPr>
    <a:lvl4pPr marL="1371600" algn="ctr" rtl="0" fontAlgn="base">
      <a:spcBef>
        <a:spcPct val="0"/>
      </a:spcBef>
      <a:spcAft>
        <a:spcPct val="0"/>
      </a:spcAft>
      <a:defRPr sz="5400" b="1" kern="1200">
        <a:solidFill>
          <a:schemeClr val="tx1"/>
        </a:solidFill>
        <a:latin typeface="Times New Roman" pitchFamily="18" charset="0"/>
        <a:ea typeface="+mn-ea"/>
        <a:cs typeface="+mn-cs"/>
      </a:defRPr>
    </a:lvl4pPr>
    <a:lvl5pPr marL="1828800" algn="ctr" rtl="0" fontAlgn="base">
      <a:spcBef>
        <a:spcPct val="0"/>
      </a:spcBef>
      <a:spcAft>
        <a:spcPct val="0"/>
      </a:spcAft>
      <a:defRPr sz="5400" b="1" kern="1200">
        <a:solidFill>
          <a:schemeClr val="tx1"/>
        </a:solidFill>
        <a:latin typeface="Times New Roman" pitchFamily="18" charset="0"/>
        <a:ea typeface="+mn-ea"/>
        <a:cs typeface="+mn-cs"/>
      </a:defRPr>
    </a:lvl5pPr>
    <a:lvl6pPr marL="2286000" algn="l" defTabSz="914400" rtl="0" eaLnBrk="1" latinLnBrk="0" hangingPunct="1">
      <a:defRPr sz="5400" b="1" kern="1200">
        <a:solidFill>
          <a:schemeClr val="tx1"/>
        </a:solidFill>
        <a:latin typeface="Times New Roman" pitchFamily="18" charset="0"/>
        <a:ea typeface="+mn-ea"/>
        <a:cs typeface="+mn-cs"/>
      </a:defRPr>
    </a:lvl6pPr>
    <a:lvl7pPr marL="2743200" algn="l" defTabSz="914400" rtl="0" eaLnBrk="1" latinLnBrk="0" hangingPunct="1">
      <a:defRPr sz="5400" b="1" kern="1200">
        <a:solidFill>
          <a:schemeClr val="tx1"/>
        </a:solidFill>
        <a:latin typeface="Times New Roman" pitchFamily="18" charset="0"/>
        <a:ea typeface="+mn-ea"/>
        <a:cs typeface="+mn-cs"/>
      </a:defRPr>
    </a:lvl7pPr>
    <a:lvl8pPr marL="3200400" algn="l" defTabSz="914400" rtl="0" eaLnBrk="1" latinLnBrk="0" hangingPunct="1">
      <a:defRPr sz="5400" b="1" kern="1200">
        <a:solidFill>
          <a:schemeClr val="tx1"/>
        </a:solidFill>
        <a:latin typeface="Times New Roman" pitchFamily="18" charset="0"/>
        <a:ea typeface="+mn-ea"/>
        <a:cs typeface="+mn-cs"/>
      </a:defRPr>
    </a:lvl8pPr>
    <a:lvl9pPr marL="3657600" algn="l" defTabSz="914400" rtl="0" eaLnBrk="1" latinLnBrk="0" hangingPunct="1">
      <a:defRPr sz="5400" b="1" kern="1200">
        <a:solidFill>
          <a:schemeClr val="tx1"/>
        </a:solidFill>
        <a:latin typeface="Times New Roman" pitchFamily="18" charset="0"/>
        <a:ea typeface="+mn-ea"/>
        <a:cs typeface="+mn-cs"/>
      </a:defRPr>
    </a:lvl9pPr>
  </p:defaultTextStyle>
  <p:extLst>
    <p:ext uri="{521415D9-36F7-43E2-AB2F-B90AF26B5E84}">
      <p14:sectionLst xmlns:p14="http://schemas.microsoft.com/office/powerpoint/2010/main">
        <p14:section name="Default Section" id="{7F593F4D-F9DB-4CFD-B3C3-B19E20450AF5}">
          <p14:sldIdLst>
            <p14:sldId id="548"/>
            <p14:sldId id="508"/>
            <p14:sldId id="488"/>
            <p14:sldId id="489"/>
            <p14:sldId id="515"/>
            <p14:sldId id="521"/>
            <p14:sldId id="520"/>
            <p14:sldId id="514"/>
            <p14:sldId id="516"/>
            <p14:sldId id="522"/>
            <p14:sldId id="523"/>
            <p14:sldId id="517"/>
            <p14:sldId id="501"/>
            <p14:sldId id="502"/>
            <p14:sldId id="503"/>
            <p14:sldId id="504"/>
            <p14:sldId id="496"/>
            <p14:sldId id="497"/>
            <p14:sldId id="498"/>
            <p14:sldId id="499"/>
            <p14:sldId id="505"/>
            <p14:sldId id="506"/>
            <p14:sldId id="507"/>
            <p14:sldId id="569"/>
          </p14:sldIdLst>
        </p14:section>
      </p14:sectionLst>
    </p:ext>
    <p:ext uri="{EFAFB233-063F-42B5-8137-9DF3F51BA10A}">
      <p15:sldGuideLst xmlns:p15="http://schemas.microsoft.com/office/powerpoint/2012/main">
        <p15:guide id="1" orient="horz" pos="4224" userDrawn="1">
          <p15:clr>
            <a:srgbClr val="A4A3A4"/>
          </p15:clr>
        </p15:guide>
        <p15:guide id="2" pos="3816" userDrawn="1">
          <p15:clr>
            <a:srgbClr val="A4A3A4"/>
          </p15:clr>
        </p15:guide>
      </p15:sldGuideLst>
    </p:ext>
    <p:ext uri="{2D200454-40CA-4A62-9FC3-DE9A4176ACB9}">
      <p15:notesGuideLst xmlns:p15="http://schemas.microsoft.com/office/powerpoint/2012/main">
        <p15:guide id="1" orient="horz" pos="2931" userDrawn="1">
          <p15:clr>
            <a:srgbClr val="A4A3A4"/>
          </p15:clr>
        </p15:guide>
        <p15:guide id="2" pos="2211"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1C5FF"/>
    <a:srgbClr val="FFBF00"/>
    <a:srgbClr val="06A2DC"/>
    <a:srgbClr val="F7E998"/>
    <a:srgbClr val="DA6D00"/>
    <a:srgbClr val="FFFFFF"/>
    <a:srgbClr val="00FFFF"/>
    <a:srgbClr val="DE0000"/>
    <a:srgbClr val="FF6D6D"/>
    <a:srgbClr val="00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507" autoAdjust="0"/>
    <p:restoredTop sz="96120" autoAdjust="0"/>
  </p:normalViewPr>
  <p:slideViewPr>
    <p:cSldViewPr snapToGrid="0">
      <p:cViewPr varScale="1">
        <p:scale>
          <a:sx n="103" d="100"/>
          <a:sy n="103" d="100"/>
        </p:scale>
        <p:origin x="72" y="222"/>
      </p:cViewPr>
      <p:guideLst>
        <p:guide orient="horz" pos="4224"/>
        <p:guide pos="3816"/>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3418"/>
    </p:cViewPr>
  </p:sorterViewPr>
  <p:notesViewPr>
    <p:cSldViewPr snapToGrid="0">
      <p:cViewPr varScale="1">
        <p:scale>
          <a:sx n="84" d="100"/>
          <a:sy n="84" d="100"/>
        </p:scale>
        <p:origin x="3132" y="90"/>
      </p:cViewPr>
      <p:guideLst>
        <p:guide orient="horz" pos="2931"/>
        <p:guide pos="2211"/>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handoutMaster" Target="handoutMasters/handoutMaster1.xml"/><Relationship Id="rId30"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3041650" cy="466725"/>
          </a:xfrm>
          <a:prstGeom prst="rect">
            <a:avLst/>
          </a:prstGeom>
        </p:spPr>
        <p:txBody>
          <a:bodyPr vert="horz" lIns="91430" tIns="45716" rIns="91430" bIns="45716" rtlCol="0"/>
          <a:lstStyle>
            <a:lvl1pPr algn="l">
              <a:defRPr sz="1200"/>
            </a:lvl1pPr>
          </a:lstStyle>
          <a:p>
            <a:endParaRPr lang="en-US"/>
          </a:p>
        </p:txBody>
      </p:sp>
      <p:sp>
        <p:nvSpPr>
          <p:cNvPr id="3" name="Date Placeholder 2"/>
          <p:cNvSpPr>
            <a:spLocks noGrp="1"/>
          </p:cNvSpPr>
          <p:nvPr>
            <p:ph type="dt" sz="quarter" idx="1"/>
          </p:nvPr>
        </p:nvSpPr>
        <p:spPr>
          <a:xfrm>
            <a:off x="3976688" y="1"/>
            <a:ext cx="3041650" cy="466725"/>
          </a:xfrm>
          <a:prstGeom prst="rect">
            <a:avLst/>
          </a:prstGeom>
        </p:spPr>
        <p:txBody>
          <a:bodyPr vert="horz" lIns="91430" tIns="45716" rIns="91430" bIns="45716" rtlCol="0"/>
          <a:lstStyle>
            <a:lvl1pPr algn="r">
              <a:defRPr sz="1200"/>
            </a:lvl1pPr>
          </a:lstStyle>
          <a:p>
            <a:fld id="{8064B784-198B-4D9B-9994-1C199231AC47}" type="datetimeFigureOut">
              <a:rPr lang="en-US" smtClean="0"/>
              <a:t>1/9/2023</a:t>
            </a:fld>
            <a:endParaRPr lang="en-US"/>
          </a:p>
        </p:txBody>
      </p:sp>
      <p:sp>
        <p:nvSpPr>
          <p:cNvPr id="4" name="Footer Placeholder 3"/>
          <p:cNvSpPr>
            <a:spLocks noGrp="1"/>
          </p:cNvSpPr>
          <p:nvPr>
            <p:ph type="ftr" sz="quarter" idx="2"/>
          </p:nvPr>
        </p:nvSpPr>
        <p:spPr>
          <a:xfrm>
            <a:off x="0" y="8839200"/>
            <a:ext cx="3041650" cy="466725"/>
          </a:xfrm>
          <a:prstGeom prst="rect">
            <a:avLst/>
          </a:prstGeom>
        </p:spPr>
        <p:txBody>
          <a:bodyPr vert="horz" lIns="91430" tIns="45716" rIns="91430" bIns="45716" rtlCol="0" anchor="b"/>
          <a:lstStyle>
            <a:lvl1pPr algn="l">
              <a:defRPr sz="1200"/>
            </a:lvl1pPr>
          </a:lstStyle>
          <a:p>
            <a:endParaRPr lang="en-US"/>
          </a:p>
        </p:txBody>
      </p:sp>
      <p:sp>
        <p:nvSpPr>
          <p:cNvPr id="5" name="Slide Number Placeholder 4"/>
          <p:cNvSpPr>
            <a:spLocks noGrp="1"/>
          </p:cNvSpPr>
          <p:nvPr>
            <p:ph type="sldNum" sz="quarter" idx="3"/>
          </p:nvPr>
        </p:nvSpPr>
        <p:spPr>
          <a:xfrm>
            <a:off x="3976688" y="8839200"/>
            <a:ext cx="3041650" cy="466725"/>
          </a:xfrm>
          <a:prstGeom prst="rect">
            <a:avLst/>
          </a:prstGeom>
        </p:spPr>
        <p:txBody>
          <a:bodyPr vert="horz" lIns="91430" tIns="45716" rIns="91430" bIns="45716" rtlCol="0" anchor="b"/>
          <a:lstStyle>
            <a:lvl1pPr algn="r">
              <a:defRPr sz="1200"/>
            </a:lvl1pPr>
          </a:lstStyle>
          <a:p>
            <a:fld id="{98DE9822-5390-47C7-B7E5-C6C4F8DC2887}" type="slidenum">
              <a:rPr lang="en-US" smtClean="0"/>
              <a:t>‹#›</a:t>
            </a:fld>
            <a:endParaRPr lang="en-US"/>
          </a:p>
        </p:txBody>
      </p:sp>
    </p:spTree>
    <p:extLst>
      <p:ext uri="{BB962C8B-B14F-4D97-AF65-F5344CB8AC3E}">
        <p14:creationId xmlns:p14="http://schemas.microsoft.com/office/powerpoint/2010/main" val="357555362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5602" name="Rectangle 2"/>
          <p:cNvSpPr>
            <a:spLocks noGrp="1" noChangeArrowheads="1"/>
          </p:cNvSpPr>
          <p:nvPr>
            <p:ph type="hdr" sz="quarter"/>
          </p:nvPr>
        </p:nvSpPr>
        <p:spPr bwMode="auto">
          <a:xfrm>
            <a:off x="0" y="1"/>
            <a:ext cx="3041968" cy="465296"/>
          </a:xfrm>
          <a:prstGeom prst="rect">
            <a:avLst/>
          </a:prstGeom>
          <a:noFill/>
          <a:ln w="9525">
            <a:noFill/>
            <a:miter lim="800000"/>
            <a:headEnd/>
            <a:tailEnd/>
          </a:ln>
          <a:effectLst/>
        </p:spPr>
        <p:txBody>
          <a:bodyPr vert="horz" wrap="square" lIns="93278" tIns="46639" rIns="93278" bIns="46639" numCol="1" anchor="t" anchorCtr="0" compatLnSpc="1">
            <a:prstTxWarp prst="textNoShape">
              <a:avLst/>
            </a:prstTxWarp>
          </a:bodyPr>
          <a:lstStyle>
            <a:lvl1pPr algn="l">
              <a:defRPr sz="1200" b="0"/>
            </a:lvl1pPr>
          </a:lstStyle>
          <a:p>
            <a:pPr>
              <a:defRPr/>
            </a:pPr>
            <a:endParaRPr lang="en-US"/>
          </a:p>
        </p:txBody>
      </p:sp>
      <p:sp>
        <p:nvSpPr>
          <p:cNvPr id="25603" name="Rectangle 3"/>
          <p:cNvSpPr>
            <a:spLocks noGrp="1" noChangeArrowheads="1"/>
          </p:cNvSpPr>
          <p:nvPr>
            <p:ph type="dt" idx="1"/>
          </p:nvPr>
        </p:nvSpPr>
        <p:spPr bwMode="auto">
          <a:xfrm>
            <a:off x="3977957" y="1"/>
            <a:ext cx="3041968" cy="465296"/>
          </a:xfrm>
          <a:prstGeom prst="rect">
            <a:avLst/>
          </a:prstGeom>
          <a:noFill/>
          <a:ln w="9525">
            <a:noFill/>
            <a:miter lim="800000"/>
            <a:headEnd/>
            <a:tailEnd/>
          </a:ln>
          <a:effectLst/>
        </p:spPr>
        <p:txBody>
          <a:bodyPr vert="horz" wrap="square" lIns="93278" tIns="46639" rIns="93278" bIns="46639" numCol="1" anchor="t" anchorCtr="0" compatLnSpc="1">
            <a:prstTxWarp prst="textNoShape">
              <a:avLst/>
            </a:prstTxWarp>
          </a:bodyPr>
          <a:lstStyle>
            <a:lvl1pPr algn="r">
              <a:defRPr sz="1200" b="0"/>
            </a:lvl1pPr>
          </a:lstStyle>
          <a:p>
            <a:pPr>
              <a:defRPr/>
            </a:pPr>
            <a:endParaRPr lang="en-US"/>
          </a:p>
        </p:txBody>
      </p:sp>
      <p:sp>
        <p:nvSpPr>
          <p:cNvPr id="20484" name="Rectangle 4"/>
          <p:cNvSpPr>
            <a:spLocks noGrp="1" noRot="1" noChangeAspect="1" noChangeArrowheads="1" noTextEdit="1"/>
          </p:cNvSpPr>
          <p:nvPr>
            <p:ph type="sldImg" idx="2"/>
          </p:nvPr>
        </p:nvSpPr>
        <p:spPr bwMode="auto">
          <a:xfrm>
            <a:off x="409575" y="698500"/>
            <a:ext cx="6200775" cy="3489325"/>
          </a:xfrm>
          <a:prstGeom prst="rect">
            <a:avLst/>
          </a:prstGeom>
          <a:noFill/>
          <a:ln w="9525">
            <a:solidFill>
              <a:srgbClr val="000000"/>
            </a:solidFill>
            <a:miter lim="800000"/>
            <a:headEnd/>
            <a:tailEnd/>
          </a:ln>
        </p:spPr>
      </p:sp>
      <p:sp>
        <p:nvSpPr>
          <p:cNvPr id="25605" name="Rectangle 5"/>
          <p:cNvSpPr>
            <a:spLocks noGrp="1" noChangeArrowheads="1"/>
          </p:cNvSpPr>
          <p:nvPr>
            <p:ph type="body" sz="quarter" idx="3"/>
          </p:nvPr>
        </p:nvSpPr>
        <p:spPr bwMode="auto">
          <a:xfrm>
            <a:off x="935991" y="4420315"/>
            <a:ext cx="5147945" cy="4187666"/>
          </a:xfrm>
          <a:prstGeom prst="rect">
            <a:avLst/>
          </a:prstGeom>
          <a:noFill/>
          <a:ln w="9525">
            <a:noFill/>
            <a:miter lim="800000"/>
            <a:headEnd/>
            <a:tailEnd/>
          </a:ln>
          <a:effectLst/>
        </p:spPr>
        <p:txBody>
          <a:bodyPr vert="horz" wrap="square" lIns="93278" tIns="46639" rIns="93278" bIns="46639"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25606" name="Rectangle 6"/>
          <p:cNvSpPr>
            <a:spLocks noGrp="1" noChangeArrowheads="1"/>
          </p:cNvSpPr>
          <p:nvPr>
            <p:ph type="ftr" sz="quarter" idx="4"/>
          </p:nvPr>
        </p:nvSpPr>
        <p:spPr bwMode="auto">
          <a:xfrm>
            <a:off x="0" y="8840629"/>
            <a:ext cx="3041968" cy="465296"/>
          </a:xfrm>
          <a:prstGeom prst="rect">
            <a:avLst/>
          </a:prstGeom>
          <a:noFill/>
          <a:ln w="9525">
            <a:noFill/>
            <a:miter lim="800000"/>
            <a:headEnd/>
            <a:tailEnd/>
          </a:ln>
          <a:effectLst/>
        </p:spPr>
        <p:txBody>
          <a:bodyPr vert="horz" wrap="square" lIns="93278" tIns="46639" rIns="93278" bIns="46639" numCol="1" anchor="b" anchorCtr="0" compatLnSpc="1">
            <a:prstTxWarp prst="textNoShape">
              <a:avLst/>
            </a:prstTxWarp>
          </a:bodyPr>
          <a:lstStyle>
            <a:lvl1pPr algn="l">
              <a:defRPr sz="1200" b="0"/>
            </a:lvl1pPr>
          </a:lstStyle>
          <a:p>
            <a:pPr>
              <a:defRPr/>
            </a:pPr>
            <a:endParaRPr lang="en-US"/>
          </a:p>
        </p:txBody>
      </p:sp>
      <p:sp>
        <p:nvSpPr>
          <p:cNvPr id="25607" name="Rectangle 7"/>
          <p:cNvSpPr>
            <a:spLocks noGrp="1" noChangeArrowheads="1"/>
          </p:cNvSpPr>
          <p:nvPr>
            <p:ph type="sldNum" sz="quarter" idx="5"/>
          </p:nvPr>
        </p:nvSpPr>
        <p:spPr bwMode="auto">
          <a:xfrm>
            <a:off x="3977957" y="8840629"/>
            <a:ext cx="3041968" cy="465296"/>
          </a:xfrm>
          <a:prstGeom prst="rect">
            <a:avLst/>
          </a:prstGeom>
          <a:noFill/>
          <a:ln w="9525">
            <a:noFill/>
            <a:miter lim="800000"/>
            <a:headEnd/>
            <a:tailEnd/>
          </a:ln>
          <a:effectLst/>
        </p:spPr>
        <p:txBody>
          <a:bodyPr vert="horz" wrap="square" lIns="93278" tIns="46639" rIns="93278" bIns="46639" numCol="1" anchor="b" anchorCtr="0" compatLnSpc="1">
            <a:prstTxWarp prst="textNoShape">
              <a:avLst/>
            </a:prstTxWarp>
          </a:bodyPr>
          <a:lstStyle>
            <a:lvl1pPr algn="r">
              <a:defRPr sz="1200" b="0"/>
            </a:lvl1pPr>
          </a:lstStyle>
          <a:p>
            <a:pPr>
              <a:defRPr/>
            </a:pPr>
            <a:fld id="{E3FA084C-ABC3-4497-B454-6AAE70708AAD}" type="slidenum">
              <a:rPr lang="en-US"/>
              <a:pPr>
                <a:defRPr/>
              </a:pPr>
              <a:t>‹#›</a:t>
            </a:fld>
            <a:endParaRPr lang="en-US"/>
          </a:p>
        </p:txBody>
      </p:sp>
    </p:spTree>
    <p:extLst>
      <p:ext uri="{BB962C8B-B14F-4D97-AF65-F5344CB8AC3E}">
        <p14:creationId xmlns:p14="http://schemas.microsoft.com/office/powerpoint/2010/main" val="183186855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A39FE50D-1A31-4B11-9751-DA43550C52E8}" type="slidenum">
              <a:rPr lang="en-US" smtClean="0"/>
              <a:pPr>
                <a:defRPr/>
              </a:pPr>
              <a:t>13</a:t>
            </a:fld>
            <a:endParaRPr lang="en-US"/>
          </a:p>
        </p:txBody>
      </p:sp>
    </p:spTree>
    <p:extLst>
      <p:ext uri="{BB962C8B-B14F-4D97-AF65-F5344CB8AC3E}">
        <p14:creationId xmlns:p14="http://schemas.microsoft.com/office/powerpoint/2010/main" val="388224035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E3FA084C-ABC3-4497-B454-6AAE70708AAD}" type="slidenum">
              <a:rPr lang="en-US" smtClean="0"/>
              <a:pPr>
                <a:defRPr/>
              </a:pPr>
              <a:t>14</a:t>
            </a:fld>
            <a:endParaRPr lang="en-US"/>
          </a:p>
        </p:txBody>
      </p:sp>
    </p:spTree>
    <p:extLst>
      <p:ext uri="{BB962C8B-B14F-4D97-AF65-F5344CB8AC3E}">
        <p14:creationId xmlns:p14="http://schemas.microsoft.com/office/powerpoint/2010/main" val="157627122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A39FE50D-1A31-4B11-9751-DA43550C52E8}" type="slidenum">
              <a:rPr lang="en-US" smtClean="0"/>
              <a:pPr>
                <a:defRPr/>
              </a:pPr>
              <a:t>17</a:t>
            </a:fld>
            <a:endParaRPr lang="en-US"/>
          </a:p>
        </p:txBody>
      </p:sp>
    </p:spTree>
    <p:extLst>
      <p:ext uri="{BB962C8B-B14F-4D97-AF65-F5344CB8AC3E}">
        <p14:creationId xmlns:p14="http://schemas.microsoft.com/office/powerpoint/2010/main" val="289216641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A39FE50D-1A31-4B11-9751-DA43550C52E8}" type="slidenum">
              <a:rPr lang="en-US" smtClean="0"/>
              <a:pPr>
                <a:defRPr/>
              </a:pPr>
              <a:t>20</a:t>
            </a:fld>
            <a:endParaRPr lang="en-US"/>
          </a:p>
        </p:txBody>
      </p:sp>
    </p:spTree>
    <p:extLst>
      <p:ext uri="{BB962C8B-B14F-4D97-AF65-F5344CB8AC3E}">
        <p14:creationId xmlns:p14="http://schemas.microsoft.com/office/powerpoint/2010/main" val="269802567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A39FE50D-1A31-4B11-9751-DA43550C52E8}" type="slidenum">
              <a:rPr lang="en-US" smtClean="0"/>
              <a:pPr>
                <a:defRPr/>
              </a:pPr>
              <a:t>22</a:t>
            </a:fld>
            <a:endParaRPr lang="en-US"/>
          </a:p>
        </p:txBody>
      </p:sp>
    </p:spTree>
    <p:extLst>
      <p:ext uri="{BB962C8B-B14F-4D97-AF65-F5344CB8AC3E}">
        <p14:creationId xmlns:p14="http://schemas.microsoft.com/office/powerpoint/2010/main" val="220938486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cSld name="1_Title Slide">
    <p:spTree>
      <p:nvGrpSpPr>
        <p:cNvPr id="1" name=""/>
        <p:cNvGrpSpPr/>
        <p:nvPr/>
      </p:nvGrpSpPr>
      <p:grpSpPr>
        <a:xfrm>
          <a:off x="0" y="0"/>
          <a:ext cx="0" cy="0"/>
          <a:chOff x="0" y="0"/>
          <a:chExt cx="0" cy="0"/>
        </a:xfrm>
      </p:grpSpPr>
      <p:sp>
        <p:nvSpPr>
          <p:cNvPr id="143365" name="Rectangle 5"/>
          <p:cNvSpPr>
            <a:spLocks noGrp="1" noChangeArrowheads="1"/>
          </p:cNvSpPr>
          <p:nvPr>
            <p:ph type="ctrTitle"/>
          </p:nvPr>
        </p:nvSpPr>
        <p:spPr>
          <a:xfrm>
            <a:off x="609600" y="182880"/>
            <a:ext cx="10972800" cy="5486400"/>
          </a:xfrm>
        </p:spPr>
        <p:txBody>
          <a:bodyPr/>
          <a:lstStyle>
            <a:lvl1pPr>
              <a:defRPr sz="7200"/>
            </a:lvl1pPr>
          </a:lstStyle>
          <a:p>
            <a:pPr lvl="0"/>
            <a:r>
              <a:rPr lang="en-US" altLang="en-US" noProof="0" dirty="0"/>
              <a:t>Click to edit Master title style</a:t>
            </a:r>
          </a:p>
        </p:txBody>
      </p:sp>
      <p:sp>
        <p:nvSpPr>
          <p:cNvPr id="143366" name="Rectangle 6"/>
          <p:cNvSpPr>
            <a:spLocks noGrp="1" noChangeArrowheads="1"/>
          </p:cNvSpPr>
          <p:nvPr>
            <p:ph type="subTitle" idx="1"/>
          </p:nvPr>
        </p:nvSpPr>
        <p:spPr>
          <a:xfrm>
            <a:off x="3657600" y="5627914"/>
            <a:ext cx="8534400" cy="1230086"/>
          </a:xfrm>
        </p:spPr>
        <p:txBody>
          <a:bodyPr/>
          <a:lstStyle>
            <a:lvl1pPr marL="0" indent="0" algn="r">
              <a:buFontTx/>
              <a:buNone/>
              <a:defRPr sz="3600"/>
            </a:lvl1pPr>
          </a:lstStyle>
          <a:p>
            <a:pPr lvl="0"/>
            <a:r>
              <a:rPr lang="en-US" altLang="en-US" noProof="0" dirty="0"/>
              <a:t>Click to edit Master subtitle style</a:t>
            </a:r>
          </a:p>
        </p:txBody>
      </p:sp>
      <p:grpSp>
        <p:nvGrpSpPr>
          <p:cNvPr id="4" name="Group 3">
            <a:extLst>
              <a:ext uri="{FF2B5EF4-FFF2-40B4-BE49-F238E27FC236}">
                <a16:creationId xmlns:a16="http://schemas.microsoft.com/office/drawing/2014/main" id="{B20231D4-31A4-5CA7-E3BC-790B65FC90F7}"/>
              </a:ext>
            </a:extLst>
          </p:cNvPr>
          <p:cNvGrpSpPr/>
          <p:nvPr userDrawn="1"/>
        </p:nvGrpSpPr>
        <p:grpSpPr>
          <a:xfrm>
            <a:off x="0" y="5943600"/>
            <a:ext cx="4640792" cy="914400"/>
            <a:chOff x="0" y="5943600"/>
            <a:chExt cx="4640792" cy="914400"/>
          </a:xfrm>
        </p:grpSpPr>
        <p:pic>
          <p:nvPicPr>
            <p:cNvPr id="5" name="Picture 4">
              <a:extLst>
                <a:ext uri="{FF2B5EF4-FFF2-40B4-BE49-F238E27FC236}">
                  <a16:creationId xmlns:a16="http://schemas.microsoft.com/office/drawing/2014/main" id="{9E474652-3C2D-C7EC-5631-F363FE177FC2}"/>
                </a:ext>
              </a:extLst>
            </p:cNvPr>
            <p:cNvPicPr>
              <a:picLocks noChangeAspect="1"/>
            </p:cNvPicPr>
            <p:nvPr userDrawn="1"/>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0" y="6080760"/>
              <a:ext cx="2579532" cy="640080"/>
            </a:xfrm>
            <a:prstGeom prst="rect">
              <a:avLst/>
            </a:prstGeom>
          </p:spPr>
        </p:pic>
        <p:pic>
          <p:nvPicPr>
            <p:cNvPr id="3" name="Picture 2">
              <a:extLst>
                <a:ext uri="{FF2B5EF4-FFF2-40B4-BE49-F238E27FC236}">
                  <a16:creationId xmlns:a16="http://schemas.microsoft.com/office/drawing/2014/main" id="{2E04ADB0-FAD0-5A7D-5D47-132EAFAA0854}"/>
                </a:ext>
              </a:extLst>
            </p:cNvPr>
            <p:cNvPicPr>
              <a:picLocks noChangeAspect="1"/>
            </p:cNvPicPr>
            <p:nvPr userDrawn="1"/>
          </p:nvPicPr>
          <p:blipFill>
            <a:blip r:embed="rId3"/>
            <a:stretch>
              <a:fillRect/>
            </a:stretch>
          </p:blipFill>
          <p:spPr>
            <a:xfrm>
              <a:off x="2678556" y="5943600"/>
              <a:ext cx="1962236" cy="914400"/>
            </a:xfrm>
            <a:prstGeom prst="rect">
              <a:avLst/>
            </a:prstGeom>
          </p:spPr>
        </p:pic>
      </p:grpSp>
    </p:spTree>
    <p:extLst>
      <p:ext uri="{BB962C8B-B14F-4D97-AF65-F5344CB8AC3E}">
        <p14:creationId xmlns:p14="http://schemas.microsoft.com/office/powerpoint/2010/main" val="358613865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4" name="Line 7"/>
          <p:cNvSpPr>
            <a:spLocks noChangeShapeType="1"/>
          </p:cNvSpPr>
          <p:nvPr userDrawn="1"/>
        </p:nvSpPr>
        <p:spPr bwMode="auto">
          <a:xfrm>
            <a:off x="0" y="1005840"/>
            <a:ext cx="12192000" cy="0"/>
          </a:xfrm>
          <a:prstGeom prst="line">
            <a:avLst/>
          </a:prstGeom>
          <a:noFill/>
          <a:ln w="57150">
            <a:solidFill>
              <a:srgbClr val="FF0066"/>
            </a:solidFill>
            <a:round/>
            <a:headEnd/>
            <a:tailEnd/>
          </a:ln>
        </p:spPr>
        <p:txBody>
          <a:bodyPr wrap="none" anchor="ctr"/>
          <a:lstStyle/>
          <a:p>
            <a:pPr>
              <a:defRPr/>
            </a:pPr>
            <a:endParaRPr lang="en-US" sz="5400"/>
          </a:p>
        </p:txBody>
      </p:sp>
      <p:sp>
        <p:nvSpPr>
          <p:cNvPr id="2" name="Title 1"/>
          <p:cNvSpPr>
            <a:spLocks noGrp="1"/>
          </p:cNvSpPr>
          <p:nvPr>
            <p:ph type="title"/>
          </p:nvPr>
        </p:nvSpPr>
        <p:spPr>
          <a:xfrm>
            <a:off x="1" y="0"/>
            <a:ext cx="11338560" cy="1005840"/>
          </a:xfrm>
        </p:spPr>
        <p:txBody>
          <a:bodyPr/>
          <a:lstStyle>
            <a:lvl1pPr>
              <a:defRPr sz="4800"/>
            </a:lvl1pPr>
          </a:lstStyle>
          <a:p>
            <a:r>
              <a:rPr lang="en-US" dirty="0"/>
              <a:t>Click to edit Master title style</a:t>
            </a:r>
          </a:p>
        </p:txBody>
      </p:sp>
      <p:sp>
        <p:nvSpPr>
          <p:cNvPr id="3" name="Content Placeholder 2"/>
          <p:cNvSpPr>
            <a:spLocks noGrp="1"/>
          </p:cNvSpPr>
          <p:nvPr>
            <p:ph idx="1"/>
          </p:nvPr>
        </p:nvSpPr>
        <p:spPr>
          <a:xfrm>
            <a:off x="2" y="1097280"/>
            <a:ext cx="6858000" cy="54864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Box 5"/>
          <p:cNvSpPr txBox="1"/>
          <p:nvPr userDrawn="1"/>
        </p:nvSpPr>
        <p:spPr>
          <a:xfrm>
            <a:off x="11108268" y="-3068"/>
            <a:ext cx="1083733" cy="646331"/>
          </a:xfrm>
          <a:prstGeom prst="rect">
            <a:avLst/>
          </a:prstGeom>
          <a:noFill/>
        </p:spPr>
        <p:txBody>
          <a:bodyPr wrap="square" rtlCol="0">
            <a:spAutoFit/>
          </a:bodyPr>
          <a:lstStyle/>
          <a:p>
            <a:pPr algn="r"/>
            <a:fld id="{18871085-AE0E-4057-B2DE-900F9BCAFB4E}" type="slidenum">
              <a:rPr lang="en-US" sz="3600" smtClean="0">
                <a:latin typeface="Arial" panose="020B0604020202020204" pitchFamily="34" charset="0"/>
                <a:cs typeface="Arial" panose="020B0604020202020204" pitchFamily="34" charset="0"/>
              </a:rPr>
              <a:pPr algn="r"/>
              <a:t>‹#›</a:t>
            </a:fld>
            <a:endParaRPr lang="en-US" sz="4000" dirty="0">
              <a:latin typeface="Arial" panose="020B0604020202020204" pitchFamily="34" charset="0"/>
              <a:cs typeface="Arial" panose="020B0604020202020204" pitchFamily="34" charset="0"/>
            </a:endParaRPr>
          </a:p>
        </p:txBody>
      </p:sp>
    </p:spTree>
  </p:cSld>
  <p:clrMapOvr>
    <a:masterClrMapping/>
  </p:clrMapOvr>
  <p:transition advTm="15000">
    <p:wipe dir="d"/>
  </p:transition>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2.jpg"/><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4" cstate="email">
            <a:lum/>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0" y="0"/>
            <a:ext cx="11430000" cy="100584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7" name="Rectangle 3"/>
          <p:cNvSpPr>
            <a:spLocks noGrp="1" noChangeArrowheads="1"/>
          </p:cNvSpPr>
          <p:nvPr>
            <p:ph type="body" idx="1"/>
          </p:nvPr>
        </p:nvSpPr>
        <p:spPr bwMode="auto">
          <a:xfrm>
            <a:off x="0" y="1097280"/>
            <a:ext cx="6858000" cy="557784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grpSp>
        <p:nvGrpSpPr>
          <p:cNvPr id="6" name="Group 5">
            <a:extLst>
              <a:ext uri="{FF2B5EF4-FFF2-40B4-BE49-F238E27FC236}">
                <a16:creationId xmlns:a16="http://schemas.microsoft.com/office/drawing/2014/main" id="{F0E27C03-E02A-0E37-0350-DDE019F6AC08}"/>
              </a:ext>
            </a:extLst>
          </p:cNvPr>
          <p:cNvGrpSpPr/>
          <p:nvPr userDrawn="1"/>
        </p:nvGrpSpPr>
        <p:grpSpPr>
          <a:xfrm>
            <a:off x="0" y="6492240"/>
            <a:ext cx="2198073" cy="383987"/>
            <a:chOff x="0" y="6492240"/>
            <a:chExt cx="2198073" cy="383987"/>
          </a:xfrm>
        </p:grpSpPr>
        <p:pic>
          <p:nvPicPr>
            <p:cNvPr id="3" name="Picture 2">
              <a:extLst>
                <a:ext uri="{FF2B5EF4-FFF2-40B4-BE49-F238E27FC236}">
                  <a16:creationId xmlns:a16="http://schemas.microsoft.com/office/drawing/2014/main" id="{93B55DBA-9E2B-DAC6-5EE6-5D7C145288C9}"/>
                </a:ext>
              </a:extLst>
            </p:cNvPr>
            <p:cNvPicPr>
              <a:picLocks noChangeAspect="1"/>
            </p:cNvPicPr>
            <p:nvPr userDrawn="1"/>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0" y="6535882"/>
              <a:ext cx="1371600" cy="340345"/>
            </a:xfrm>
            <a:prstGeom prst="rect">
              <a:avLst/>
            </a:prstGeom>
          </p:spPr>
        </p:pic>
        <p:pic>
          <p:nvPicPr>
            <p:cNvPr id="5" name="Picture 4">
              <a:extLst>
                <a:ext uri="{FF2B5EF4-FFF2-40B4-BE49-F238E27FC236}">
                  <a16:creationId xmlns:a16="http://schemas.microsoft.com/office/drawing/2014/main" id="{2DCB4B7C-7965-4F12-E445-C9CA46A7801F}"/>
                </a:ext>
              </a:extLst>
            </p:cNvPr>
            <p:cNvPicPr>
              <a:picLocks noChangeAspect="1"/>
            </p:cNvPicPr>
            <p:nvPr userDrawn="1"/>
          </p:nvPicPr>
          <p:blipFill>
            <a:blip r:embed="rId6"/>
            <a:stretch>
              <a:fillRect/>
            </a:stretch>
          </p:blipFill>
          <p:spPr>
            <a:xfrm>
              <a:off x="1413179" y="6492240"/>
              <a:ext cx="784894" cy="365760"/>
            </a:xfrm>
            <a:prstGeom prst="rect">
              <a:avLst/>
            </a:prstGeom>
          </p:spPr>
        </p:pic>
      </p:grpSp>
    </p:spTree>
  </p:cSld>
  <p:clrMap bg1="lt1" tx1="dk1" bg2="lt2" tx2="dk2" accent1="accent1" accent2="accent2" accent3="accent3" accent4="accent4" accent5="accent5" accent6="accent6" hlink="hlink" folHlink="folHlink"/>
  <p:sldLayoutIdLst>
    <p:sldLayoutId id="2147483924" r:id="rId1"/>
    <p:sldLayoutId id="2147483923" r:id="rId2"/>
  </p:sldLayoutIdLst>
  <p:transition advTm="15000">
    <p:wipe dir="d"/>
  </p:transition>
  <p:txStyles>
    <p:titleStyle>
      <a:lvl1pPr algn="ctr" rtl="0" eaLnBrk="0" fontAlgn="base" hangingPunct="0">
        <a:spcBef>
          <a:spcPct val="0"/>
        </a:spcBef>
        <a:spcAft>
          <a:spcPct val="0"/>
        </a:spcAft>
        <a:defRPr sz="4800" b="1">
          <a:solidFill>
            <a:schemeClr val="tx2"/>
          </a:solidFill>
          <a:latin typeface="Arial" charset="0"/>
          <a:ea typeface="+mj-ea"/>
          <a:cs typeface="+mj-cs"/>
        </a:defRPr>
      </a:lvl1pPr>
      <a:lvl2pPr algn="ctr" rtl="0" eaLnBrk="0" fontAlgn="base" hangingPunct="0">
        <a:spcBef>
          <a:spcPct val="0"/>
        </a:spcBef>
        <a:spcAft>
          <a:spcPct val="0"/>
        </a:spcAft>
        <a:defRPr sz="5400" b="1">
          <a:solidFill>
            <a:schemeClr val="tx2"/>
          </a:solidFill>
          <a:latin typeface="Arial" charset="0"/>
        </a:defRPr>
      </a:lvl2pPr>
      <a:lvl3pPr algn="ctr" rtl="0" eaLnBrk="0" fontAlgn="base" hangingPunct="0">
        <a:spcBef>
          <a:spcPct val="0"/>
        </a:spcBef>
        <a:spcAft>
          <a:spcPct val="0"/>
        </a:spcAft>
        <a:defRPr sz="5400" b="1">
          <a:solidFill>
            <a:schemeClr val="tx2"/>
          </a:solidFill>
          <a:latin typeface="Arial" charset="0"/>
        </a:defRPr>
      </a:lvl3pPr>
      <a:lvl4pPr algn="ctr" rtl="0" eaLnBrk="0" fontAlgn="base" hangingPunct="0">
        <a:spcBef>
          <a:spcPct val="0"/>
        </a:spcBef>
        <a:spcAft>
          <a:spcPct val="0"/>
        </a:spcAft>
        <a:defRPr sz="5400" b="1">
          <a:solidFill>
            <a:schemeClr val="tx2"/>
          </a:solidFill>
          <a:latin typeface="Arial" charset="0"/>
        </a:defRPr>
      </a:lvl4pPr>
      <a:lvl5pPr algn="ctr" rtl="0" eaLnBrk="0" fontAlgn="base" hangingPunct="0">
        <a:spcBef>
          <a:spcPct val="0"/>
        </a:spcBef>
        <a:spcAft>
          <a:spcPct val="0"/>
        </a:spcAft>
        <a:defRPr sz="5400" b="1">
          <a:solidFill>
            <a:schemeClr val="tx2"/>
          </a:solidFill>
          <a:latin typeface="Arial" charset="0"/>
        </a:defRPr>
      </a:lvl5pPr>
      <a:lvl6pPr marL="457200" algn="ctr" rtl="0" fontAlgn="base">
        <a:spcBef>
          <a:spcPct val="0"/>
        </a:spcBef>
        <a:spcAft>
          <a:spcPct val="0"/>
        </a:spcAft>
        <a:defRPr sz="5400" b="1">
          <a:solidFill>
            <a:schemeClr val="tx2"/>
          </a:solidFill>
          <a:latin typeface="Arial" charset="0"/>
        </a:defRPr>
      </a:lvl6pPr>
      <a:lvl7pPr marL="914400" algn="ctr" rtl="0" fontAlgn="base">
        <a:spcBef>
          <a:spcPct val="0"/>
        </a:spcBef>
        <a:spcAft>
          <a:spcPct val="0"/>
        </a:spcAft>
        <a:defRPr sz="5400" b="1">
          <a:solidFill>
            <a:schemeClr val="tx2"/>
          </a:solidFill>
          <a:latin typeface="Arial" charset="0"/>
        </a:defRPr>
      </a:lvl7pPr>
      <a:lvl8pPr marL="1371600" algn="ctr" rtl="0" fontAlgn="base">
        <a:spcBef>
          <a:spcPct val="0"/>
        </a:spcBef>
        <a:spcAft>
          <a:spcPct val="0"/>
        </a:spcAft>
        <a:defRPr sz="5400" b="1">
          <a:solidFill>
            <a:schemeClr val="tx2"/>
          </a:solidFill>
          <a:latin typeface="Arial" charset="0"/>
        </a:defRPr>
      </a:lvl8pPr>
      <a:lvl9pPr marL="1828800" algn="ctr" rtl="0" fontAlgn="base">
        <a:spcBef>
          <a:spcPct val="0"/>
        </a:spcBef>
        <a:spcAft>
          <a:spcPct val="0"/>
        </a:spcAft>
        <a:defRPr sz="5400" b="1">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Arial" charset="0"/>
          <a:ea typeface="+mn-ea"/>
          <a:cs typeface="+mn-cs"/>
        </a:defRPr>
      </a:lvl1pPr>
      <a:lvl2pPr marL="742950" indent="-285750" algn="l" rtl="0" eaLnBrk="0" fontAlgn="base" hangingPunct="0">
        <a:spcBef>
          <a:spcPct val="20000"/>
        </a:spcBef>
        <a:spcAft>
          <a:spcPct val="0"/>
        </a:spcAft>
        <a:buChar char="–"/>
        <a:defRPr sz="2800">
          <a:solidFill>
            <a:schemeClr val="tx1"/>
          </a:solidFill>
          <a:latin typeface="Arial" charset="0"/>
        </a:defRPr>
      </a:lvl2pPr>
      <a:lvl3pPr marL="1143000" indent="-228600" algn="l" rtl="0" eaLnBrk="0" fontAlgn="base" hangingPunct="0">
        <a:spcBef>
          <a:spcPct val="20000"/>
        </a:spcBef>
        <a:spcAft>
          <a:spcPct val="0"/>
        </a:spcAft>
        <a:buChar char="•"/>
        <a:defRPr sz="2400">
          <a:solidFill>
            <a:schemeClr val="tx1"/>
          </a:solidFill>
          <a:latin typeface="Arial" charset="0"/>
        </a:defRPr>
      </a:lvl3pPr>
      <a:lvl4pPr marL="1600200" indent="-228600" algn="l" rtl="0" eaLnBrk="0" fontAlgn="base" hangingPunct="0">
        <a:spcBef>
          <a:spcPct val="20000"/>
        </a:spcBef>
        <a:spcAft>
          <a:spcPct val="0"/>
        </a:spcAft>
        <a:buChar char="–"/>
        <a:defRPr sz="2000">
          <a:solidFill>
            <a:schemeClr val="tx1"/>
          </a:solidFill>
          <a:latin typeface="Arial" charset="0"/>
        </a:defRPr>
      </a:lvl4pPr>
      <a:lvl5pPr marL="2057400" indent="-228600" algn="l" rtl="0" eaLnBrk="0" fontAlgn="base" hangingPunct="0">
        <a:spcBef>
          <a:spcPct val="20000"/>
        </a:spcBef>
        <a:spcAft>
          <a:spcPct val="0"/>
        </a:spcAft>
        <a:buChar char="»"/>
        <a:defRPr sz="2000">
          <a:solidFill>
            <a:schemeClr val="tx1"/>
          </a:solidFill>
          <a:latin typeface="Arial" charset="0"/>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8" Type="http://schemas.openxmlformats.org/officeDocument/2006/relationships/image" Target="../media/image35.gif"/><Relationship Id="rId13" Type="http://schemas.openxmlformats.org/officeDocument/2006/relationships/image" Target="../media/image40.gif"/><Relationship Id="rId18" Type="http://schemas.openxmlformats.org/officeDocument/2006/relationships/image" Target="../media/image45.gif"/><Relationship Id="rId26" Type="http://schemas.openxmlformats.org/officeDocument/2006/relationships/image" Target="../media/image53.gif"/><Relationship Id="rId3" Type="http://schemas.openxmlformats.org/officeDocument/2006/relationships/notesSlide" Target="../notesSlides/notesSlide1.xml"/><Relationship Id="rId21" Type="http://schemas.openxmlformats.org/officeDocument/2006/relationships/image" Target="../media/image48.gif"/><Relationship Id="rId7" Type="http://schemas.openxmlformats.org/officeDocument/2006/relationships/image" Target="../media/image34.gif"/><Relationship Id="rId12" Type="http://schemas.openxmlformats.org/officeDocument/2006/relationships/image" Target="../media/image39.gif"/><Relationship Id="rId17" Type="http://schemas.openxmlformats.org/officeDocument/2006/relationships/image" Target="../media/image44.gif"/><Relationship Id="rId25" Type="http://schemas.openxmlformats.org/officeDocument/2006/relationships/image" Target="../media/image52.gif"/><Relationship Id="rId2" Type="http://schemas.openxmlformats.org/officeDocument/2006/relationships/slideLayout" Target="../slideLayouts/slideLayout2.xml"/><Relationship Id="rId16" Type="http://schemas.openxmlformats.org/officeDocument/2006/relationships/image" Target="../media/image43.gif"/><Relationship Id="rId20" Type="http://schemas.openxmlformats.org/officeDocument/2006/relationships/image" Target="../media/image47.gif"/><Relationship Id="rId1" Type="http://schemas.openxmlformats.org/officeDocument/2006/relationships/tags" Target="../tags/tag2.xml"/><Relationship Id="rId6" Type="http://schemas.openxmlformats.org/officeDocument/2006/relationships/image" Target="../media/image33.emf"/><Relationship Id="rId11" Type="http://schemas.openxmlformats.org/officeDocument/2006/relationships/image" Target="../media/image38.gif"/><Relationship Id="rId24" Type="http://schemas.openxmlformats.org/officeDocument/2006/relationships/image" Target="../media/image51.gif"/><Relationship Id="rId5" Type="http://schemas.openxmlformats.org/officeDocument/2006/relationships/image" Target="../media/image32.jpeg"/><Relationship Id="rId15" Type="http://schemas.openxmlformats.org/officeDocument/2006/relationships/image" Target="../media/image42.gif"/><Relationship Id="rId23" Type="http://schemas.openxmlformats.org/officeDocument/2006/relationships/image" Target="../media/image50.gif"/><Relationship Id="rId10" Type="http://schemas.openxmlformats.org/officeDocument/2006/relationships/image" Target="../media/image37.gif"/><Relationship Id="rId19" Type="http://schemas.openxmlformats.org/officeDocument/2006/relationships/image" Target="../media/image46.gif"/><Relationship Id="rId4" Type="http://schemas.openxmlformats.org/officeDocument/2006/relationships/image" Target="../media/image31.png"/><Relationship Id="rId9" Type="http://schemas.openxmlformats.org/officeDocument/2006/relationships/image" Target="../media/image36.gif"/><Relationship Id="rId14" Type="http://schemas.openxmlformats.org/officeDocument/2006/relationships/image" Target="../media/image41.gif"/><Relationship Id="rId22" Type="http://schemas.openxmlformats.org/officeDocument/2006/relationships/image" Target="../media/image49.gif"/><Relationship Id="rId27" Type="http://schemas.openxmlformats.org/officeDocument/2006/relationships/image" Target="../media/image54.gif"/></Relationships>
</file>

<file path=ppt/slides/_rels/slide14.xml.rels><?xml version="1.0" encoding="UTF-8" standalone="yes"?>
<Relationships xmlns="http://schemas.openxmlformats.org/package/2006/relationships"><Relationship Id="rId13" Type="http://schemas.openxmlformats.org/officeDocument/2006/relationships/image" Target="../media/image64.jpg"/><Relationship Id="rId18" Type="http://schemas.openxmlformats.org/officeDocument/2006/relationships/image" Target="../media/image69.jpg"/><Relationship Id="rId26" Type="http://schemas.openxmlformats.org/officeDocument/2006/relationships/image" Target="../media/image77.jpg"/><Relationship Id="rId39" Type="http://schemas.openxmlformats.org/officeDocument/2006/relationships/hyperlink" Target="https://pubs.er.usgs.gov/publication/sir20045205" TargetMode="External"/><Relationship Id="rId21" Type="http://schemas.openxmlformats.org/officeDocument/2006/relationships/image" Target="../media/image72.jpg"/><Relationship Id="rId34" Type="http://schemas.openxmlformats.org/officeDocument/2006/relationships/image" Target="../media/image85.jpg"/><Relationship Id="rId7" Type="http://schemas.openxmlformats.org/officeDocument/2006/relationships/image" Target="../media/image58.jpg"/><Relationship Id="rId12" Type="http://schemas.openxmlformats.org/officeDocument/2006/relationships/image" Target="../media/image63.jpg"/><Relationship Id="rId17" Type="http://schemas.openxmlformats.org/officeDocument/2006/relationships/image" Target="../media/image68.jpg"/><Relationship Id="rId25" Type="http://schemas.openxmlformats.org/officeDocument/2006/relationships/image" Target="../media/image76.jpg"/><Relationship Id="rId33" Type="http://schemas.openxmlformats.org/officeDocument/2006/relationships/image" Target="../media/image84.jpg"/><Relationship Id="rId38" Type="http://schemas.openxmlformats.org/officeDocument/2006/relationships/image" Target="../media/image88.png"/><Relationship Id="rId2" Type="http://schemas.openxmlformats.org/officeDocument/2006/relationships/slideLayout" Target="../slideLayouts/slideLayout2.xml"/><Relationship Id="rId16" Type="http://schemas.openxmlformats.org/officeDocument/2006/relationships/image" Target="../media/image67.jpg"/><Relationship Id="rId20" Type="http://schemas.openxmlformats.org/officeDocument/2006/relationships/image" Target="../media/image71.jpg"/><Relationship Id="rId29" Type="http://schemas.openxmlformats.org/officeDocument/2006/relationships/image" Target="../media/image80.jpg"/><Relationship Id="rId1" Type="http://schemas.openxmlformats.org/officeDocument/2006/relationships/tags" Target="../tags/tag3.xml"/><Relationship Id="rId6" Type="http://schemas.openxmlformats.org/officeDocument/2006/relationships/image" Target="../media/image57.jpg"/><Relationship Id="rId11" Type="http://schemas.openxmlformats.org/officeDocument/2006/relationships/image" Target="../media/image62.jpg"/><Relationship Id="rId24" Type="http://schemas.openxmlformats.org/officeDocument/2006/relationships/image" Target="../media/image75.jpg"/><Relationship Id="rId32" Type="http://schemas.openxmlformats.org/officeDocument/2006/relationships/image" Target="../media/image83.jpg"/><Relationship Id="rId37" Type="http://schemas.microsoft.com/office/2007/relationships/hdphoto" Target="../media/hdphoto1.wdp"/><Relationship Id="rId5" Type="http://schemas.openxmlformats.org/officeDocument/2006/relationships/image" Target="../media/image56.jpg"/><Relationship Id="rId15" Type="http://schemas.openxmlformats.org/officeDocument/2006/relationships/image" Target="../media/image66.jpg"/><Relationship Id="rId23" Type="http://schemas.openxmlformats.org/officeDocument/2006/relationships/image" Target="../media/image74.jpg"/><Relationship Id="rId28" Type="http://schemas.openxmlformats.org/officeDocument/2006/relationships/image" Target="../media/image79.jpg"/><Relationship Id="rId36" Type="http://schemas.openxmlformats.org/officeDocument/2006/relationships/image" Target="../media/image87.png"/><Relationship Id="rId10" Type="http://schemas.openxmlformats.org/officeDocument/2006/relationships/image" Target="../media/image61.jpg"/><Relationship Id="rId19" Type="http://schemas.openxmlformats.org/officeDocument/2006/relationships/image" Target="../media/image70.jpg"/><Relationship Id="rId31" Type="http://schemas.openxmlformats.org/officeDocument/2006/relationships/image" Target="../media/image82.jpg"/><Relationship Id="rId4" Type="http://schemas.openxmlformats.org/officeDocument/2006/relationships/image" Target="../media/image55.jpeg"/><Relationship Id="rId9" Type="http://schemas.openxmlformats.org/officeDocument/2006/relationships/image" Target="../media/image60.jpg"/><Relationship Id="rId14" Type="http://schemas.openxmlformats.org/officeDocument/2006/relationships/image" Target="../media/image65.jpg"/><Relationship Id="rId22" Type="http://schemas.openxmlformats.org/officeDocument/2006/relationships/image" Target="../media/image73.jpg"/><Relationship Id="rId27" Type="http://schemas.openxmlformats.org/officeDocument/2006/relationships/image" Target="../media/image78.jpg"/><Relationship Id="rId30" Type="http://schemas.openxmlformats.org/officeDocument/2006/relationships/image" Target="../media/image81.jpg"/><Relationship Id="rId35" Type="http://schemas.openxmlformats.org/officeDocument/2006/relationships/image" Target="../media/image86.jpg"/><Relationship Id="rId8" Type="http://schemas.openxmlformats.org/officeDocument/2006/relationships/image" Target="../media/image59.jpg"/><Relationship Id="rId3" Type="http://schemas.openxmlformats.org/officeDocument/2006/relationships/notesSlide" Target="../notesSlides/notesSlide2.xml"/></Relationships>
</file>

<file path=ppt/slides/_rels/slide15.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slideLayout" Target="../slideLayouts/slideLayout2.xml"/><Relationship Id="rId1" Type="http://schemas.openxmlformats.org/officeDocument/2006/relationships/tags" Target="../tags/tag4.xml"/><Relationship Id="rId6" Type="http://schemas.openxmlformats.org/officeDocument/2006/relationships/image" Target="../media/image92.emf"/><Relationship Id="rId5" Type="http://schemas.openxmlformats.org/officeDocument/2006/relationships/image" Target="../media/image91.emf"/><Relationship Id="rId4" Type="http://schemas.openxmlformats.org/officeDocument/2006/relationships/image" Target="../media/image90.png"/></Relationships>
</file>

<file path=ppt/slides/_rels/slide16.xml.rels><?xml version="1.0" encoding="UTF-8" standalone="yes"?>
<Relationships xmlns="http://schemas.openxmlformats.org/package/2006/relationships"><Relationship Id="rId3" Type="http://schemas.openxmlformats.org/officeDocument/2006/relationships/image" Target="../media/image91.emf"/><Relationship Id="rId2" Type="http://schemas.openxmlformats.org/officeDocument/2006/relationships/slideLayout" Target="../slideLayouts/slideLayout2.xml"/><Relationship Id="rId1" Type="http://schemas.openxmlformats.org/officeDocument/2006/relationships/tags" Target="../tags/tag5.xml"/><Relationship Id="rId5" Type="http://schemas.openxmlformats.org/officeDocument/2006/relationships/image" Target="../media/image94.png"/><Relationship Id="rId4" Type="http://schemas.openxmlformats.org/officeDocument/2006/relationships/image" Target="../media/image93.emf"/></Relationships>
</file>

<file path=ppt/slides/_rels/slide17.xml.rels><?xml version="1.0" encoding="UTF-8" standalone="yes"?>
<Relationships xmlns="http://schemas.openxmlformats.org/package/2006/relationships"><Relationship Id="rId3" Type="http://schemas.openxmlformats.org/officeDocument/2006/relationships/image" Target="../media/image95.jpe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97.png"/><Relationship Id="rId4" Type="http://schemas.openxmlformats.org/officeDocument/2006/relationships/image" Target="../media/image96.jpeg"/></Relationships>
</file>

<file path=ppt/slides/_rels/slide18.xml.rels><?xml version="1.0" encoding="UTF-8" standalone="yes"?>
<Relationships xmlns="http://schemas.openxmlformats.org/package/2006/relationships"><Relationship Id="rId8" Type="http://schemas.openxmlformats.org/officeDocument/2006/relationships/image" Target="../media/image104.png"/><Relationship Id="rId3" Type="http://schemas.openxmlformats.org/officeDocument/2006/relationships/image" Target="../media/image99.png"/><Relationship Id="rId7" Type="http://schemas.openxmlformats.org/officeDocument/2006/relationships/image" Target="../media/image103.png"/><Relationship Id="rId12" Type="http://schemas.openxmlformats.org/officeDocument/2006/relationships/image" Target="../media/image108.png"/><Relationship Id="rId2" Type="http://schemas.openxmlformats.org/officeDocument/2006/relationships/image" Target="../media/image98.png"/><Relationship Id="rId1" Type="http://schemas.openxmlformats.org/officeDocument/2006/relationships/slideLayout" Target="../slideLayouts/slideLayout2.xml"/><Relationship Id="rId6" Type="http://schemas.openxmlformats.org/officeDocument/2006/relationships/image" Target="../media/image102.png"/><Relationship Id="rId11" Type="http://schemas.openxmlformats.org/officeDocument/2006/relationships/image" Target="../media/image107.png"/><Relationship Id="rId5" Type="http://schemas.openxmlformats.org/officeDocument/2006/relationships/image" Target="../media/image101.png"/><Relationship Id="rId10" Type="http://schemas.openxmlformats.org/officeDocument/2006/relationships/image" Target="../media/image106.png"/><Relationship Id="rId4" Type="http://schemas.openxmlformats.org/officeDocument/2006/relationships/image" Target="../media/image100.png"/><Relationship Id="rId9" Type="http://schemas.openxmlformats.org/officeDocument/2006/relationships/image" Target="../media/image105.png"/></Relationships>
</file>

<file path=ppt/slides/_rels/slide19.xml.rels><?xml version="1.0" encoding="UTF-8" standalone="yes"?>
<Relationships xmlns="http://schemas.openxmlformats.org/package/2006/relationships"><Relationship Id="rId2" Type="http://schemas.openxmlformats.org/officeDocument/2006/relationships/image" Target="../media/image109.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8" Type="http://schemas.openxmlformats.org/officeDocument/2006/relationships/image" Target="../media/image114.png"/><Relationship Id="rId3" Type="http://schemas.openxmlformats.org/officeDocument/2006/relationships/notesSlide" Target="../notesSlides/notesSlide4.xml"/><Relationship Id="rId7" Type="http://schemas.openxmlformats.org/officeDocument/2006/relationships/image" Target="../media/image113.png"/><Relationship Id="rId2" Type="http://schemas.openxmlformats.org/officeDocument/2006/relationships/slideLayout" Target="../slideLayouts/slideLayout2.xml"/><Relationship Id="rId1" Type="http://schemas.openxmlformats.org/officeDocument/2006/relationships/tags" Target="../tags/tag6.xml"/><Relationship Id="rId6" Type="http://schemas.openxmlformats.org/officeDocument/2006/relationships/image" Target="../media/image112.png"/><Relationship Id="rId5" Type="http://schemas.openxmlformats.org/officeDocument/2006/relationships/image" Target="../media/image111.png"/><Relationship Id="rId4" Type="http://schemas.openxmlformats.org/officeDocument/2006/relationships/image" Target="../media/image110.png"/><Relationship Id="rId9" Type="http://schemas.openxmlformats.org/officeDocument/2006/relationships/image" Target="../media/image115.png"/></Relationships>
</file>

<file path=ppt/slides/_rels/slide21.xml.rels><?xml version="1.0" encoding="UTF-8" standalone="yes"?>
<Relationships xmlns="http://schemas.openxmlformats.org/package/2006/relationships"><Relationship Id="rId3" Type="http://schemas.openxmlformats.org/officeDocument/2006/relationships/image" Target="../media/image116.gif"/><Relationship Id="rId2" Type="http://schemas.openxmlformats.org/officeDocument/2006/relationships/slideLayout" Target="../slideLayouts/slideLayout2.xml"/><Relationship Id="rId1" Type="http://schemas.openxmlformats.org/officeDocument/2006/relationships/tags" Target="../tags/tag7.xml"/><Relationship Id="rId4" Type="http://schemas.openxmlformats.org/officeDocument/2006/relationships/image" Target="../media/image117.png"/></Relationships>
</file>

<file path=ppt/slides/_rels/slide22.xml.rels><?xml version="1.0" encoding="UTF-8" standalone="yes"?>
<Relationships xmlns="http://schemas.openxmlformats.org/package/2006/relationships"><Relationship Id="rId8" Type="http://schemas.openxmlformats.org/officeDocument/2006/relationships/image" Target="../media/image119.png"/><Relationship Id="rId3" Type="http://schemas.openxmlformats.org/officeDocument/2006/relationships/notesSlide" Target="../notesSlides/notesSlide5.xml"/><Relationship Id="rId7" Type="http://schemas.openxmlformats.org/officeDocument/2006/relationships/hyperlink" Target="https://pubs.er.usgs.gov/publication/sir20045038" TargetMode="External"/><Relationship Id="rId2" Type="http://schemas.openxmlformats.org/officeDocument/2006/relationships/slideLayout" Target="../slideLayouts/slideLayout2.xml"/><Relationship Id="rId1" Type="http://schemas.openxmlformats.org/officeDocument/2006/relationships/tags" Target="../tags/tag8.xml"/><Relationship Id="rId6" Type="http://schemas.openxmlformats.org/officeDocument/2006/relationships/hyperlink" Target="https://pubs.er.usgs.gov/publication/cir1139" TargetMode="External"/><Relationship Id="rId5" Type="http://schemas.openxmlformats.org/officeDocument/2006/relationships/hyperlink" Target="http://pubs.er.usgs.gov/publication/wsp2220" TargetMode="External"/><Relationship Id="rId4" Type="http://schemas.openxmlformats.org/officeDocument/2006/relationships/image" Target="../media/image118.png"/><Relationship Id="rId9" Type="http://schemas.openxmlformats.org/officeDocument/2006/relationships/image" Target="../media/image120.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8" Type="http://schemas.openxmlformats.org/officeDocument/2006/relationships/hyperlink" Target="https://www.osti.gov/biblio/5648463" TargetMode="External"/><Relationship Id="rId3" Type="http://schemas.openxmlformats.org/officeDocument/2006/relationships/hyperlink" Target="https://doi.org/10.3133/sir20165150" TargetMode="External"/><Relationship Id="rId7" Type="http://schemas.openxmlformats.org/officeDocument/2006/relationships/hyperlink" Target="https://www.osti.gov/scitech/biblio/1094979" TargetMode="External"/><Relationship Id="rId2" Type="http://schemas.openxmlformats.org/officeDocument/2006/relationships/hyperlink" Target="https://pubs.er.usgs.gov/publication/sir20045205" TargetMode="External"/><Relationship Id="rId1" Type="http://schemas.openxmlformats.org/officeDocument/2006/relationships/slideLayout" Target="../slideLayouts/slideLayout2.xml"/><Relationship Id="rId6" Type="http://schemas.openxmlformats.org/officeDocument/2006/relationships/hyperlink" Target="https://doi.org/10.3133/wsp2220" TargetMode="External"/><Relationship Id="rId11" Type="http://schemas.openxmlformats.org/officeDocument/2006/relationships/hyperlink" Target="https://doi.org/10.3133/cir1139" TargetMode="External"/><Relationship Id="rId5" Type="http://schemas.openxmlformats.org/officeDocument/2006/relationships/hyperlink" Target="https://doi.org/10.3133/pp1863" TargetMode="External"/><Relationship Id="rId10" Type="http://schemas.openxmlformats.org/officeDocument/2006/relationships/hyperlink" Target="https://doi.org/10.3133/sir20045038" TargetMode="External"/><Relationship Id="rId4" Type="http://schemas.openxmlformats.org/officeDocument/2006/relationships/hyperlink" Target="https://doi.org/10.3133/sir20155175" TargetMode="External"/><Relationship Id="rId9" Type="http://schemas.openxmlformats.org/officeDocument/2006/relationships/hyperlink" Target="http://pubs.usgs.gov/twri/twri-3_B8/"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 Id="rId5" Type="http://schemas.openxmlformats.org/officeDocument/2006/relationships/image" Target="../media/image7.svg"/><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8" Type="http://schemas.openxmlformats.org/officeDocument/2006/relationships/image" Target="../media/image13.tiff"/><Relationship Id="rId13" Type="http://schemas.openxmlformats.org/officeDocument/2006/relationships/image" Target="../media/image18.tiff"/><Relationship Id="rId3" Type="http://schemas.openxmlformats.org/officeDocument/2006/relationships/image" Target="../media/image8.tiff"/><Relationship Id="rId7" Type="http://schemas.openxmlformats.org/officeDocument/2006/relationships/image" Target="../media/image12.tiff"/><Relationship Id="rId12" Type="http://schemas.openxmlformats.org/officeDocument/2006/relationships/image" Target="../media/image17.png"/><Relationship Id="rId2" Type="http://schemas.openxmlformats.org/officeDocument/2006/relationships/slideLayout" Target="../slideLayouts/slideLayout2.xml"/><Relationship Id="rId1" Type="http://schemas.openxmlformats.org/officeDocument/2006/relationships/tags" Target="../tags/tag1.xml"/><Relationship Id="rId6" Type="http://schemas.openxmlformats.org/officeDocument/2006/relationships/image" Target="../media/image11.tiff"/><Relationship Id="rId11" Type="http://schemas.openxmlformats.org/officeDocument/2006/relationships/image" Target="../media/image16.tiff"/><Relationship Id="rId5" Type="http://schemas.openxmlformats.org/officeDocument/2006/relationships/image" Target="../media/image10.tiff"/><Relationship Id="rId15" Type="http://schemas.openxmlformats.org/officeDocument/2006/relationships/image" Target="../media/image20.gif"/><Relationship Id="rId10" Type="http://schemas.openxmlformats.org/officeDocument/2006/relationships/image" Target="../media/image15.png"/><Relationship Id="rId4" Type="http://schemas.openxmlformats.org/officeDocument/2006/relationships/image" Target="../media/image9.tiff"/><Relationship Id="rId9" Type="http://schemas.openxmlformats.org/officeDocument/2006/relationships/image" Target="../media/image14.tiff"/><Relationship Id="rId14" Type="http://schemas.openxmlformats.org/officeDocument/2006/relationships/image" Target="../media/image19.gif"/></Relationships>
</file>

<file path=ppt/slides/_rels/slide5.xml.rels><?xml version="1.0" encoding="UTF-8" standalone="yes"?>
<Relationships xmlns="http://schemas.openxmlformats.org/package/2006/relationships"><Relationship Id="rId2" Type="http://schemas.openxmlformats.org/officeDocument/2006/relationships/image" Target="../media/image21.em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image" Target="../media/image22.png"/><Relationship Id="rId1" Type="http://schemas.openxmlformats.org/officeDocument/2006/relationships/slideLayout" Target="../slideLayouts/slideLayout2.xml"/><Relationship Id="rId5" Type="http://schemas.openxmlformats.org/officeDocument/2006/relationships/hyperlink" Target="https://pubs.er.usgs.gov/publication/ofr02293" TargetMode="External"/><Relationship Id="rId4" Type="http://schemas.openxmlformats.org/officeDocument/2006/relationships/image" Target="../media/image23.wmf"/></Relationships>
</file>

<file path=ppt/slides/_rels/slide8.xml.rels><?xml version="1.0" encoding="UTF-8" standalone="yes"?>
<Relationships xmlns="http://schemas.openxmlformats.org/package/2006/relationships"><Relationship Id="rId3" Type="http://schemas.openxmlformats.org/officeDocument/2006/relationships/image" Target="../media/image25.emf"/><Relationship Id="rId2" Type="http://schemas.openxmlformats.org/officeDocument/2006/relationships/image" Target="../media/image24.emf"/><Relationship Id="rId1" Type="http://schemas.openxmlformats.org/officeDocument/2006/relationships/slideLayout" Target="../slideLayouts/slideLayout2.xml"/><Relationship Id="rId5" Type="http://schemas.openxmlformats.org/officeDocument/2006/relationships/image" Target="../media/image27.emf"/><Relationship Id="rId4" Type="http://schemas.openxmlformats.org/officeDocument/2006/relationships/image" Target="../media/image26.emf"/></Relationships>
</file>

<file path=ppt/slides/_rels/slide9.xml.rels><?xml version="1.0" encoding="UTF-8" standalone="yes"?>
<Relationships xmlns="http://schemas.openxmlformats.org/package/2006/relationships"><Relationship Id="rId3" Type="http://schemas.openxmlformats.org/officeDocument/2006/relationships/image" Target="../media/image29.svg"/><Relationship Id="rId2" Type="http://schemas.openxmlformats.org/officeDocument/2006/relationships/image" Target="../media/image28.png"/><Relationship Id="rId1" Type="http://schemas.openxmlformats.org/officeDocument/2006/relationships/slideLayout" Target="../slideLayouts/slideLayout2.xml"/><Relationship Id="rId4" Type="http://schemas.openxmlformats.org/officeDocument/2006/relationships/image" Target="../media/image3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3654A6-37E6-D73D-376E-4DF1822A5020}"/>
              </a:ext>
            </a:extLst>
          </p:cNvPr>
          <p:cNvSpPr>
            <a:spLocks noGrp="1"/>
          </p:cNvSpPr>
          <p:nvPr>
            <p:ph type="ctrTitle"/>
          </p:nvPr>
        </p:nvSpPr>
        <p:spPr>
          <a:xfrm>
            <a:off x="609600" y="182880"/>
            <a:ext cx="10972800" cy="5486400"/>
          </a:xfrm>
        </p:spPr>
        <p:txBody>
          <a:bodyPr/>
          <a:lstStyle/>
          <a:p>
            <a:r>
              <a:rPr lang="en-US" altLang="en-US" sz="6000" dirty="0">
                <a:solidFill>
                  <a:schemeClr val="tx1"/>
                </a:solidFill>
              </a:rPr>
              <a:t>Obtaining Useful Answers from Groundwater Models:</a:t>
            </a:r>
            <a:br>
              <a:rPr lang="en-US" altLang="en-US" sz="6000" dirty="0">
                <a:solidFill>
                  <a:schemeClr val="tx1"/>
                </a:solidFill>
              </a:rPr>
            </a:br>
            <a:r>
              <a:rPr lang="en-US" altLang="en-US" b="1" dirty="0">
                <a:solidFill>
                  <a:schemeClr val="tx1"/>
                </a:solidFill>
                <a:sym typeface="Symbol" panose="05050102010706020507" pitchFamily="18" charset="2"/>
              </a:rPr>
              <a:t>  </a:t>
            </a:r>
            <a:br>
              <a:rPr lang="en-US" altLang="en-US" b="1" dirty="0">
                <a:solidFill>
                  <a:schemeClr val="tx1"/>
                </a:solidFill>
              </a:rPr>
            </a:br>
            <a:r>
              <a:rPr lang="en-US" altLang="en-US" b="1" dirty="0">
                <a:solidFill>
                  <a:schemeClr val="tx1"/>
                </a:solidFill>
              </a:rPr>
              <a:t>Application, Grids, &amp;</a:t>
            </a:r>
            <a:br>
              <a:rPr lang="en-US" altLang="en-US" b="1" dirty="0">
                <a:solidFill>
                  <a:schemeClr val="tx1"/>
                </a:solidFill>
              </a:rPr>
            </a:br>
            <a:r>
              <a:rPr lang="en-US" altLang="en-US" b="1" dirty="0">
                <a:solidFill>
                  <a:schemeClr val="tx1"/>
                </a:solidFill>
              </a:rPr>
              <a:t>Reporting </a:t>
            </a:r>
            <a:endParaRPr lang="en-US" dirty="0"/>
          </a:p>
        </p:txBody>
      </p:sp>
      <p:sp>
        <p:nvSpPr>
          <p:cNvPr id="4" name="Rectangle 4">
            <a:extLst>
              <a:ext uri="{FF2B5EF4-FFF2-40B4-BE49-F238E27FC236}">
                <a16:creationId xmlns:a16="http://schemas.microsoft.com/office/drawing/2014/main" id="{113265EC-974E-8A2C-CC4C-1F58CB44F441}"/>
              </a:ext>
            </a:extLst>
          </p:cNvPr>
          <p:cNvSpPr>
            <a:spLocks noChangeArrowheads="1"/>
          </p:cNvSpPr>
          <p:nvPr/>
        </p:nvSpPr>
        <p:spPr bwMode="auto">
          <a:xfrm>
            <a:off x="4320073" y="5688016"/>
            <a:ext cx="7871928" cy="11699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spcBef>
                <a:spcPct val="20000"/>
              </a:spcBef>
              <a:defRPr sz="4800">
                <a:solidFill>
                  <a:schemeClr val="tx1"/>
                </a:solidFill>
                <a:latin typeface="Arial" panose="020B0604020202020204" pitchFamily="34" charset="0"/>
              </a:defRPr>
            </a:lvl1pPr>
            <a:lvl2pPr marL="742950" indent="-285750">
              <a:spcBef>
                <a:spcPct val="20000"/>
              </a:spcBef>
              <a:defRPr sz="2800">
                <a:solidFill>
                  <a:schemeClr val="tx1"/>
                </a:solidFill>
                <a:latin typeface="Arial" panose="020B0604020202020204" pitchFamily="34" charset="0"/>
              </a:defRPr>
            </a:lvl2pPr>
            <a:lvl3pPr marL="1143000" indent="-228600">
              <a:spcBef>
                <a:spcPct val="20000"/>
              </a:spcBef>
              <a:defRPr sz="2400">
                <a:solidFill>
                  <a:schemeClr val="tx1"/>
                </a:solidFill>
                <a:latin typeface="Arial" panose="020B0604020202020204" pitchFamily="34" charset="0"/>
              </a:defRPr>
            </a:lvl3pPr>
            <a:lvl4pPr marL="1600200" indent="-228600">
              <a:spcBef>
                <a:spcPct val="20000"/>
              </a:spcBef>
              <a:defRPr sz="2000">
                <a:solidFill>
                  <a:schemeClr val="tx1"/>
                </a:solidFill>
                <a:latin typeface="Arial" panose="020B0604020202020204" pitchFamily="34" charset="0"/>
              </a:defRPr>
            </a:lvl4pPr>
            <a:lvl5pPr marL="2057400" indent="-228600">
              <a:spcBef>
                <a:spcPct val="20000"/>
              </a:spcBef>
              <a:defRPr sz="2000">
                <a:solidFill>
                  <a:schemeClr val="tx1"/>
                </a:solidFill>
                <a:latin typeface="Arial" panose="020B0604020202020204" pitchFamily="34" charset="0"/>
              </a:defRPr>
            </a:lvl5pPr>
            <a:lvl6pPr marL="2514600" indent="-228600" algn="ctr" fontAlgn="base">
              <a:spcBef>
                <a:spcPct val="20000"/>
              </a:spcBef>
              <a:spcAft>
                <a:spcPct val="0"/>
              </a:spcAft>
              <a:defRPr sz="2000">
                <a:solidFill>
                  <a:schemeClr val="tx1"/>
                </a:solidFill>
                <a:latin typeface="Arial" panose="020B0604020202020204" pitchFamily="34" charset="0"/>
              </a:defRPr>
            </a:lvl6pPr>
            <a:lvl7pPr marL="2971800" indent="-228600" algn="ctr" fontAlgn="base">
              <a:spcBef>
                <a:spcPct val="20000"/>
              </a:spcBef>
              <a:spcAft>
                <a:spcPct val="0"/>
              </a:spcAft>
              <a:defRPr sz="2000">
                <a:solidFill>
                  <a:schemeClr val="tx1"/>
                </a:solidFill>
                <a:latin typeface="Arial" panose="020B0604020202020204" pitchFamily="34" charset="0"/>
              </a:defRPr>
            </a:lvl7pPr>
            <a:lvl8pPr marL="3429000" indent="-228600" algn="ctr" fontAlgn="base">
              <a:spcBef>
                <a:spcPct val="20000"/>
              </a:spcBef>
              <a:spcAft>
                <a:spcPct val="0"/>
              </a:spcAft>
              <a:defRPr sz="2000">
                <a:solidFill>
                  <a:schemeClr val="tx1"/>
                </a:solidFill>
                <a:latin typeface="Arial" panose="020B0604020202020204" pitchFamily="34" charset="0"/>
              </a:defRPr>
            </a:lvl8pPr>
            <a:lvl9pPr marL="3886200" indent="-228600" algn="ctr" fontAlgn="base">
              <a:spcBef>
                <a:spcPct val="20000"/>
              </a:spcBef>
              <a:spcAft>
                <a:spcPct val="0"/>
              </a:spcAft>
              <a:defRPr sz="2000">
                <a:solidFill>
                  <a:schemeClr val="tx1"/>
                </a:solidFill>
                <a:latin typeface="Arial" panose="020B0604020202020204" pitchFamily="34" charset="0"/>
              </a:defRPr>
            </a:lvl9pPr>
          </a:lstStyle>
          <a:p>
            <a:pPr algn="r">
              <a:lnSpc>
                <a:spcPct val="80000"/>
              </a:lnSpc>
            </a:pPr>
            <a:r>
              <a:rPr lang="en-US" altLang="en-US" sz="3200" dirty="0"/>
              <a:t>Keith J Halford, Carson City, NV</a:t>
            </a:r>
          </a:p>
          <a:p>
            <a:pPr algn="r">
              <a:lnSpc>
                <a:spcPct val="80000"/>
              </a:lnSpc>
            </a:pPr>
            <a:r>
              <a:rPr lang="en-US" altLang="en-US" sz="3200" dirty="0"/>
              <a:t>Tracie Jackson, Henderson, NV</a:t>
            </a:r>
          </a:p>
        </p:txBody>
      </p:sp>
    </p:spTree>
    <p:extLst>
      <p:ext uri="{BB962C8B-B14F-4D97-AF65-F5344CB8AC3E}">
        <p14:creationId xmlns:p14="http://schemas.microsoft.com/office/powerpoint/2010/main" val="287954884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94FBE3-C860-6AA8-F619-F04ACEBCDB51}"/>
              </a:ext>
            </a:extLst>
          </p:cNvPr>
          <p:cNvSpPr>
            <a:spLocks noGrp="1"/>
          </p:cNvSpPr>
          <p:nvPr>
            <p:ph type="title"/>
          </p:nvPr>
        </p:nvSpPr>
        <p:spPr/>
        <p:txBody>
          <a:bodyPr/>
          <a:lstStyle/>
          <a:p>
            <a:r>
              <a:rPr lang="en-US" dirty="0"/>
              <a:t>Quick &amp; Simple</a:t>
            </a:r>
          </a:p>
        </p:txBody>
      </p:sp>
      <p:sp>
        <p:nvSpPr>
          <p:cNvPr id="3" name="Content Placeholder 2">
            <a:extLst>
              <a:ext uri="{FF2B5EF4-FFF2-40B4-BE49-F238E27FC236}">
                <a16:creationId xmlns:a16="http://schemas.microsoft.com/office/drawing/2014/main" id="{E3AA3198-96A0-F68A-24C0-7C383BB75427}"/>
              </a:ext>
            </a:extLst>
          </p:cNvPr>
          <p:cNvSpPr>
            <a:spLocks noGrp="1"/>
          </p:cNvSpPr>
          <p:nvPr>
            <p:ph idx="1"/>
          </p:nvPr>
        </p:nvSpPr>
        <p:spPr>
          <a:xfrm>
            <a:off x="341522" y="1094692"/>
            <a:ext cx="11699914" cy="5486400"/>
          </a:xfrm>
        </p:spPr>
        <p:txBody>
          <a:bodyPr/>
          <a:lstStyle/>
          <a:p>
            <a:r>
              <a:rPr lang="en-US" dirty="0"/>
              <a:t>Grids should be generated quickly without excessive thought</a:t>
            </a:r>
          </a:p>
          <a:p>
            <a:pPr lvl="1"/>
            <a:r>
              <a:rPr lang="en-US" dirty="0"/>
              <a:t>Rectangular grid for 1 model has advantage of simplicity </a:t>
            </a:r>
          </a:p>
          <a:p>
            <a:pPr lvl="2"/>
            <a:r>
              <a:rPr lang="en-US" dirty="0"/>
              <a:t>Applies to creation &amp; translating from XY &gt;&gt; Row-Column &gt;&gt; XY</a:t>
            </a:r>
          </a:p>
          <a:p>
            <a:pPr lvl="2"/>
            <a:r>
              <a:rPr lang="en-US" dirty="0"/>
              <a:t>Adding child models complicates both creation &amp; translation</a:t>
            </a:r>
          </a:p>
          <a:p>
            <a:pPr lvl="1"/>
            <a:r>
              <a:rPr lang="en-US" dirty="0"/>
              <a:t>Quadtree grids also have well-defined structure, </a:t>
            </a:r>
            <a:br>
              <a:rPr lang="en-US" dirty="0"/>
            </a:br>
            <a:r>
              <a:rPr lang="en-US" dirty="0"/>
              <a:t>Relatively easy to modify  </a:t>
            </a:r>
          </a:p>
          <a:p>
            <a:pPr lvl="2"/>
            <a:r>
              <a:rPr lang="en-US" dirty="0"/>
              <a:t>Must search in 2D to translate from XY &gt;&gt; model node</a:t>
            </a:r>
          </a:p>
          <a:p>
            <a:r>
              <a:rPr lang="en-US" dirty="0"/>
              <a:t>Risk investment problem with complex unstructured grids  </a:t>
            </a:r>
          </a:p>
          <a:p>
            <a:pPr lvl="1"/>
            <a:r>
              <a:rPr lang="en-US" dirty="0"/>
              <a:t>For example, 1-2 years developing Yucca Flat grid</a:t>
            </a:r>
          </a:p>
          <a:p>
            <a:pPr lvl="1"/>
            <a:r>
              <a:rPr lang="en-US" dirty="0"/>
              <a:t>LCA model too small to correctly analyze ER-6-1#2 aquifer test</a:t>
            </a:r>
          </a:p>
          <a:p>
            <a:pPr lvl="1"/>
            <a:r>
              <a:rPr lang="en-US" dirty="0"/>
              <a:t>Wrote about model limitations, rather than revising model extent </a:t>
            </a:r>
          </a:p>
        </p:txBody>
      </p:sp>
    </p:spTree>
    <p:extLst>
      <p:ext uri="{BB962C8B-B14F-4D97-AF65-F5344CB8AC3E}">
        <p14:creationId xmlns:p14="http://schemas.microsoft.com/office/powerpoint/2010/main" val="842772273"/>
      </p:ext>
    </p:extLst>
  </p:cSld>
  <p:clrMapOvr>
    <a:masterClrMapping/>
  </p:clrMapOvr>
  <p:transition>
    <p:wipe dir="d"/>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5400" dirty="0"/>
              <a:t>CONCLUSIONS</a:t>
            </a:r>
          </a:p>
        </p:txBody>
      </p:sp>
      <p:sp>
        <p:nvSpPr>
          <p:cNvPr id="3" name="Content Placeholder 2"/>
          <p:cNvSpPr>
            <a:spLocks noGrp="1"/>
          </p:cNvSpPr>
          <p:nvPr>
            <p:ph idx="1"/>
          </p:nvPr>
        </p:nvSpPr>
        <p:spPr>
          <a:xfrm>
            <a:off x="598714" y="1148862"/>
            <a:ext cx="11146972" cy="5709137"/>
          </a:xfrm>
        </p:spPr>
        <p:txBody>
          <a:bodyPr/>
          <a:lstStyle/>
          <a:p>
            <a:pPr>
              <a:spcBef>
                <a:spcPts val="1200"/>
              </a:spcBef>
            </a:pPr>
            <a:r>
              <a:rPr lang="en-US" sz="3200" dirty="0"/>
              <a:t>Results not overly sensitive to detail of model grid</a:t>
            </a:r>
          </a:p>
          <a:p>
            <a:pPr lvl="1">
              <a:spcBef>
                <a:spcPts val="1200"/>
              </a:spcBef>
            </a:pPr>
            <a:r>
              <a:rPr lang="en-US" dirty="0"/>
              <a:t>In addition to drawdowns, mass balance, stream capture, </a:t>
            </a:r>
            <a:br>
              <a:rPr lang="en-US" dirty="0"/>
            </a:br>
            <a:r>
              <a:rPr lang="en-US" dirty="0"/>
              <a:t>flow paths, &amp; other results minimally affected by discretization   </a:t>
            </a:r>
          </a:p>
          <a:p>
            <a:pPr lvl="1">
              <a:spcBef>
                <a:spcPts val="1200"/>
              </a:spcBef>
            </a:pPr>
            <a:r>
              <a:rPr lang="en-US" dirty="0"/>
              <a:t>Detailed grids frequently driven by aesthetics</a:t>
            </a:r>
          </a:p>
          <a:p>
            <a:pPr>
              <a:spcBef>
                <a:spcPts val="1200"/>
              </a:spcBef>
            </a:pPr>
            <a:r>
              <a:rPr lang="en-US" dirty="0"/>
              <a:t>Model run time &amp; file sizes basic measure, not total cost</a:t>
            </a:r>
          </a:p>
          <a:p>
            <a:pPr lvl="1">
              <a:spcBef>
                <a:spcPts val="1200"/>
              </a:spcBef>
            </a:pPr>
            <a:r>
              <a:rPr lang="en-US" dirty="0"/>
              <a:t>Model should be run many 10,000s of times to calibrate</a:t>
            </a:r>
          </a:p>
          <a:p>
            <a:pPr lvl="1">
              <a:spcBef>
                <a:spcPts val="1200"/>
              </a:spcBef>
            </a:pPr>
            <a:r>
              <a:rPr lang="en-US" dirty="0"/>
              <a:t>Increasing model run time costs calibration as time </a:t>
            </a:r>
            <a:r>
              <a:rPr lang="en-US"/>
              <a:t>runs short</a:t>
            </a:r>
            <a:endParaRPr lang="en-US" dirty="0"/>
          </a:p>
          <a:p>
            <a:pPr>
              <a:spcBef>
                <a:spcPts val="1200"/>
              </a:spcBef>
            </a:pPr>
            <a:r>
              <a:rPr lang="en-US" sz="3200" dirty="0"/>
              <a:t>Post-processing of results also affected as files swell</a:t>
            </a:r>
          </a:p>
        </p:txBody>
      </p:sp>
    </p:spTree>
    <p:extLst>
      <p:ext uri="{BB962C8B-B14F-4D97-AF65-F5344CB8AC3E}">
        <p14:creationId xmlns:p14="http://schemas.microsoft.com/office/powerpoint/2010/main" val="3393484101"/>
      </p:ext>
    </p:extLst>
  </p:cSld>
  <p:clrMapOvr>
    <a:masterClrMapping/>
  </p:clrMapOvr>
  <p:transition advTm="95624">
    <p:wipe dir="d"/>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0" y="309086"/>
            <a:ext cx="9144000" cy="6234545"/>
          </a:xfrm>
        </p:spPr>
        <p:txBody>
          <a:bodyPr/>
          <a:lstStyle/>
          <a:p>
            <a:r>
              <a:rPr lang="en-US" sz="9600" dirty="0"/>
              <a:t>Reporting</a:t>
            </a:r>
            <a:br>
              <a:rPr lang="en-US" sz="9600" dirty="0"/>
            </a:br>
            <a:r>
              <a:rPr lang="en-US" sz="4400" dirty="0"/>
              <a:t>─●─</a:t>
            </a:r>
            <a:br>
              <a:rPr lang="en-US" sz="4400" dirty="0"/>
            </a:br>
            <a:r>
              <a:rPr lang="en-US" sz="4400" dirty="0"/>
              <a:t>Keep looking,</a:t>
            </a:r>
            <a:br>
              <a:rPr lang="en-US" sz="4400" dirty="0"/>
            </a:br>
            <a:r>
              <a:rPr lang="en-US" sz="4400" dirty="0"/>
              <a:t>Show results clearly</a:t>
            </a:r>
          </a:p>
        </p:txBody>
      </p:sp>
    </p:spTree>
    <p:extLst>
      <p:ext uri="{BB962C8B-B14F-4D97-AF65-F5344CB8AC3E}">
        <p14:creationId xmlns:p14="http://schemas.microsoft.com/office/powerpoint/2010/main" val="2318905588"/>
      </p:ext>
    </p:extLst>
  </p:cSld>
  <p:clrMapOvr>
    <a:masterClrMapping/>
  </p:clrMapOvr>
  <p:transition advTm="15000">
    <p:wipe dir="d"/>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Reporting</a:t>
            </a:r>
          </a:p>
        </p:txBody>
      </p:sp>
      <p:sp>
        <p:nvSpPr>
          <p:cNvPr id="3" name="Content Placeholder 2"/>
          <p:cNvSpPr>
            <a:spLocks noGrp="1"/>
          </p:cNvSpPr>
          <p:nvPr>
            <p:ph idx="1"/>
          </p:nvPr>
        </p:nvSpPr>
        <p:spPr>
          <a:xfrm>
            <a:off x="400973" y="1101687"/>
            <a:ext cx="6164366" cy="5563485"/>
          </a:xfrm>
        </p:spPr>
        <p:txBody>
          <a:bodyPr/>
          <a:lstStyle/>
          <a:p>
            <a:pPr>
              <a:spcBef>
                <a:spcPts val="300"/>
              </a:spcBef>
            </a:pPr>
            <a:r>
              <a:rPr lang="en-US" sz="3200" dirty="0"/>
              <a:t>Groundwater models,</a:t>
            </a:r>
            <a:br>
              <a:rPr lang="en-US" sz="3200" dirty="0"/>
            </a:br>
            <a:r>
              <a:rPr lang="en-US" sz="3200" dirty="0"/>
              <a:t>Flexible tools</a:t>
            </a:r>
          </a:p>
          <a:p>
            <a:pPr lvl="1">
              <a:spcBef>
                <a:spcPts val="300"/>
              </a:spcBef>
            </a:pPr>
            <a:r>
              <a:rPr lang="en-US" sz="2800" dirty="0"/>
              <a:t>Better approximations</a:t>
            </a:r>
          </a:p>
          <a:p>
            <a:pPr lvl="1">
              <a:spcBef>
                <a:spcPts val="300"/>
              </a:spcBef>
            </a:pPr>
            <a:r>
              <a:rPr lang="en-US" sz="2800" dirty="0"/>
              <a:t>Variability with depth</a:t>
            </a:r>
          </a:p>
          <a:p>
            <a:pPr>
              <a:spcBef>
                <a:spcPts val="300"/>
              </a:spcBef>
            </a:pPr>
            <a:r>
              <a:rPr lang="en-US" sz="3200" dirty="0"/>
              <a:t>Complexity increasing</a:t>
            </a:r>
          </a:p>
          <a:p>
            <a:pPr lvl="1">
              <a:spcBef>
                <a:spcPts val="300"/>
              </a:spcBef>
            </a:pPr>
            <a:r>
              <a:rPr lang="en-US" sz="2800" dirty="0"/>
              <a:t>Complex K distribution</a:t>
            </a:r>
          </a:p>
          <a:p>
            <a:pPr lvl="1">
              <a:spcBef>
                <a:spcPts val="300"/>
              </a:spcBef>
            </a:pPr>
            <a:r>
              <a:rPr lang="en-US" sz="2800" dirty="0"/>
              <a:t>Uncertainty analysis leads to multiple realizations of K</a:t>
            </a:r>
          </a:p>
          <a:p>
            <a:pPr lvl="1">
              <a:spcBef>
                <a:spcPts val="300"/>
              </a:spcBef>
            </a:pPr>
            <a:r>
              <a:rPr lang="en-US" sz="2800" dirty="0"/>
              <a:t>More to report </a:t>
            </a:r>
          </a:p>
          <a:p>
            <a:pPr>
              <a:spcBef>
                <a:spcPts val="300"/>
              </a:spcBef>
            </a:pPr>
            <a:r>
              <a:rPr lang="en-US" sz="3200" dirty="0"/>
              <a:t>Synthesis needed</a:t>
            </a:r>
          </a:p>
          <a:p>
            <a:pPr lvl="1">
              <a:spcBef>
                <a:spcPts val="300"/>
              </a:spcBef>
            </a:pPr>
            <a:r>
              <a:rPr lang="en-US" sz="2800" dirty="0"/>
              <a:t>Details exceed comprehension</a:t>
            </a:r>
          </a:p>
        </p:txBody>
      </p:sp>
      <p:pic>
        <p:nvPicPr>
          <p:cNvPr id="4" name="Coarse"/>
          <p:cNvPicPr>
            <a:picLocks noChangeAspect="1" noChangeArrowheads="1"/>
          </p:cNvPicPr>
          <p:nvPr/>
        </p:nvPicPr>
        <p:blipFill>
          <a:blip r:embed="rId4"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rot="-120000">
            <a:off x="6389078" y="1675733"/>
            <a:ext cx="5669280" cy="47434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fine"/>
          <p:cNvPicPr>
            <a:picLocks noChangeAspect="1" noChangeArrowheads="1"/>
          </p:cNvPicPr>
          <p:nvPr/>
        </p:nvPicPr>
        <p:blipFill>
          <a:blip r:embed="rId5"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6315288" y="1632908"/>
            <a:ext cx="5760720" cy="4900704"/>
          </a:xfrm>
          <a:prstGeom prst="rect">
            <a:avLst/>
          </a:prstGeom>
          <a:noFill/>
          <a:ln>
            <a:noFill/>
          </a:ln>
          <a:effectLst/>
        </p:spPr>
      </p:pic>
      <p:pic>
        <p:nvPicPr>
          <p:cNvPr id="6" name="map"/>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a:off x="6251801" y="1587251"/>
            <a:ext cx="5852160" cy="4625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6"/>
          <p:cNvPicPr>
            <a:picLocks noChangeAspect="1"/>
          </p:cNvPicPr>
          <p:nvPr/>
        </p:nvPicPr>
        <p:blipFill>
          <a:blip r:embed="rId7" cstate="email">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rot="156923">
            <a:off x="6215913" y="1592972"/>
            <a:ext cx="5943600" cy="4973719"/>
          </a:xfrm>
          <a:prstGeom prst="rect">
            <a:avLst/>
          </a:prstGeom>
        </p:spPr>
      </p:pic>
      <p:pic>
        <p:nvPicPr>
          <p:cNvPr id="8" name="Picture 7"/>
          <p:cNvPicPr>
            <a:picLocks noChangeAspect="1"/>
          </p:cNvPicPr>
          <p:nvPr/>
        </p:nvPicPr>
        <p:blipFill>
          <a:blip r:embed="rId8" cstate="email">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rot="156923">
            <a:off x="6215913" y="1592972"/>
            <a:ext cx="5943600" cy="4973719"/>
          </a:xfrm>
          <a:prstGeom prst="rect">
            <a:avLst/>
          </a:prstGeom>
        </p:spPr>
      </p:pic>
      <p:pic>
        <p:nvPicPr>
          <p:cNvPr id="9" name="Picture 8"/>
          <p:cNvPicPr>
            <a:picLocks noChangeAspect="1"/>
          </p:cNvPicPr>
          <p:nvPr/>
        </p:nvPicPr>
        <p:blipFill>
          <a:blip r:embed="rId9" cstate="email">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rot="156923">
            <a:off x="6215913" y="1592972"/>
            <a:ext cx="5943600" cy="4973719"/>
          </a:xfrm>
          <a:prstGeom prst="rect">
            <a:avLst/>
          </a:prstGeom>
        </p:spPr>
      </p:pic>
      <p:pic>
        <p:nvPicPr>
          <p:cNvPr id="10" name="Picture 9"/>
          <p:cNvPicPr>
            <a:picLocks noChangeAspect="1"/>
          </p:cNvPicPr>
          <p:nvPr/>
        </p:nvPicPr>
        <p:blipFill>
          <a:blip r:embed="rId10" cstate="email">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rot="156923">
            <a:off x="6215913" y="1592972"/>
            <a:ext cx="5943600" cy="4973719"/>
          </a:xfrm>
          <a:prstGeom prst="rect">
            <a:avLst/>
          </a:prstGeom>
        </p:spPr>
      </p:pic>
      <p:pic>
        <p:nvPicPr>
          <p:cNvPr id="11" name="Picture 10"/>
          <p:cNvPicPr>
            <a:picLocks noChangeAspect="1"/>
          </p:cNvPicPr>
          <p:nvPr/>
        </p:nvPicPr>
        <p:blipFill>
          <a:blip r:embed="rId11" cstate="email">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rot="156923">
            <a:off x="6215913" y="1592972"/>
            <a:ext cx="5943600" cy="4973719"/>
          </a:xfrm>
          <a:prstGeom prst="rect">
            <a:avLst/>
          </a:prstGeom>
        </p:spPr>
      </p:pic>
      <p:pic>
        <p:nvPicPr>
          <p:cNvPr id="12" name="Picture 11"/>
          <p:cNvPicPr>
            <a:picLocks noChangeAspect="1"/>
          </p:cNvPicPr>
          <p:nvPr/>
        </p:nvPicPr>
        <p:blipFill>
          <a:blip r:embed="rId12" cstate="email">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rot="156923">
            <a:off x="6215913" y="1592972"/>
            <a:ext cx="5943600" cy="4973719"/>
          </a:xfrm>
          <a:prstGeom prst="rect">
            <a:avLst/>
          </a:prstGeom>
        </p:spPr>
      </p:pic>
      <p:pic>
        <p:nvPicPr>
          <p:cNvPr id="13" name="Picture 12"/>
          <p:cNvPicPr>
            <a:picLocks noChangeAspect="1"/>
          </p:cNvPicPr>
          <p:nvPr/>
        </p:nvPicPr>
        <p:blipFill>
          <a:blip r:embed="rId13" cstate="email">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rot="156923">
            <a:off x="6215913" y="1592972"/>
            <a:ext cx="5943600" cy="4973719"/>
          </a:xfrm>
          <a:prstGeom prst="rect">
            <a:avLst/>
          </a:prstGeom>
        </p:spPr>
      </p:pic>
      <p:pic>
        <p:nvPicPr>
          <p:cNvPr id="14" name="Picture 13"/>
          <p:cNvPicPr>
            <a:picLocks noChangeAspect="1"/>
          </p:cNvPicPr>
          <p:nvPr/>
        </p:nvPicPr>
        <p:blipFill>
          <a:blip r:embed="rId14" cstate="email">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rot="156923">
            <a:off x="6215913" y="1592972"/>
            <a:ext cx="5943600" cy="4973719"/>
          </a:xfrm>
          <a:prstGeom prst="rect">
            <a:avLst/>
          </a:prstGeom>
        </p:spPr>
      </p:pic>
      <p:pic>
        <p:nvPicPr>
          <p:cNvPr id="15" name="Picture 14"/>
          <p:cNvPicPr>
            <a:picLocks noChangeAspect="1"/>
          </p:cNvPicPr>
          <p:nvPr/>
        </p:nvPicPr>
        <p:blipFill>
          <a:blip r:embed="rId15" cstate="email">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rot="156923">
            <a:off x="6215913" y="1592972"/>
            <a:ext cx="5943600" cy="4973719"/>
          </a:xfrm>
          <a:prstGeom prst="rect">
            <a:avLst/>
          </a:prstGeom>
        </p:spPr>
      </p:pic>
      <p:pic>
        <p:nvPicPr>
          <p:cNvPr id="16" name="Picture 15"/>
          <p:cNvPicPr>
            <a:picLocks noChangeAspect="1"/>
          </p:cNvPicPr>
          <p:nvPr/>
        </p:nvPicPr>
        <p:blipFill>
          <a:blip r:embed="rId16" cstate="email">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rot="156923">
            <a:off x="6215913" y="1592972"/>
            <a:ext cx="5943600" cy="4973719"/>
          </a:xfrm>
          <a:prstGeom prst="rect">
            <a:avLst/>
          </a:prstGeom>
        </p:spPr>
      </p:pic>
      <p:pic>
        <p:nvPicPr>
          <p:cNvPr id="17" name="Picture 16"/>
          <p:cNvPicPr>
            <a:picLocks noChangeAspect="1"/>
          </p:cNvPicPr>
          <p:nvPr/>
        </p:nvPicPr>
        <p:blipFill>
          <a:blip r:embed="rId17" cstate="email">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rot="156923">
            <a:off x="6215913" y="1592972"/>
            <a:ext cx="5943600" cy="4973719"/>
          </a:xfrm>
          <a:prstGeom prst="rect">
            <a:avLst/>
          </a:prstGeom>
        </p:spPr>
      </p:pic>
      <p:pic>
        <p:nvPicPr>
          <p:cNvPr id="18" name="Picture 17"/>
          <p:cNvPicPr>
            <a:picLocks noChangeAspect="1"/>
          </p:cNvPicPr>
          <p:nvPr/>
        </p:nvPicPr>
        <p:blipFill>
          <a:blip r:embed="rId18" cstate="email">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rot="156923">
            <a:off x="6215913" y="1592972"/>
            <a:ext cx="5943600" cy="4973719"/>
          </a:xfrm>
          <a:prstGeom prst="rect">
            <a:avLst/>
          </a:prstGeom>
        </p:spPr>
      </p:pic>
      <p:pic>
        <p:nvPicPr>
          <p:cNvPr id="19" name="Picture 18"/>
          <p:cNvPicPr>
            <a:picLocks noChangeAspect="1"/>
          </p:cNvPicPr>
          <p:nvPr/>
        </p:nvPicPr>
        <p:blipFill>
          <a:blip r:embed="rId19" cstate="email">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rot="156923">
            <a:off x="6215913" y="1592972"/>
            <a:ext cx="5943600" cy="4973719"/>
          </a:xfrm>
          <a:prstGeom prst="rect">
            <a:avLst/>
          </a:prstGeom>
        </p:spPr>
      </p:pic>
      <p:pic>
        <p:nvPicPr>
          <p:cNvPr id="20" name="Picture 19"/>
          <p:cNvPicPr>
            <a:picLocks noChangeAspect="1"/>
          </p:cNvPicPr>
          <p:nvPr/>
        </p:nvPicPr>
        <p:blipFill>
          <a:blip r:embed="rId20" cstate="email">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rot="156923">
            <a:off x="6215913" y="1592972"/>
            <a:ext cx="5943600" cy="4973719"/>
          </a:xfrm>
          <a:prstGeom prst="rect">
            <a:avLst/>
          </a:prstGeom>
        </p:spPr>
      </p:pic>
      <p:pic>
        <p:nvPicPr>
          <p:cNvPr id="21" name="Picture 20"/>
          <p:cNvPicPr>
            <a:picLocks noChangeAspect="1"/>
          </p:cNvPicPr>
          <p:nvPr/>
        </p:nvPicPr>
        <p:blipFill>
          <a:blip r:embed="rId21" cstate="email">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rot="156923">
            <a:off x="6215913" y="1592972"/>
            <a:ext cx="5943600" cy="4973719"/>
          </a:xfrm>
          <a:prstGeom prst="rect">
            <a:avLst/>
          </a:prstGeom>
        </p:spPr>
      </p:pic>
      <p:pic>
        <p:nvPicPr>
          <p:cNvPr id="22" name="Picture 21"/>
          <p:cNvPicPr>
            <a:picLocks noChangeAspect="1"/>
          </p:cNvPicPr>
          <p:nvPr/>
        </p:nvPicPr>
        <p:blipFill>
          <a:blip r:embed="rId22" cstate="email">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rot="156923">
            <a:off x="6215913" y="1592972"/>
            <a:ext cx="5943600" cy="4973719"/>
          </a:xfrm>
          <a:prstGeom prst="rect">
            <a:avLst/>
          </a:prstGeom>
        </p:spPr>
      </p:pic>
      <p:pic>
        <p:nvPicPr>
          <p:cNvPr id="23" name="Picture 22"/>
          <p:cNvPicPr>
            <a:picLocks noChangeAspect="1"/>
          </p:cNvPicPr>
          <p:nvPr/>
        </p:nvPicPr>
        <p:blipFill>
          <a:blip r:embed="rId23" cstate="email">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rot="156923">
            <a:off x="6215913" y="1592972"/>
            <a:ext cx="5943600" cy="4973719"/>
          </a:xfrm>
          <a:prstGeom prst="rect">
            <a:avLst/>
          </a:prstGeom>
        </p:spPr>
      </p:pic>
      <p:pic>
        <p:nvPicPr>
          <p:cNvPr id="24" name="Picture 23"/>
          <p:cNvPicPr>
            <a:picLocks noChangeAspect="1"/>
          </p:cNvPicPr>
          <p:nvPr/>
        </p:nvPicPr>
        <p:blipFill>
          <a:blip r:embed="rId24" cstate="email">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rot="156923">
            <a:off x="6215913" y="1592972"/>
            <a:ext cx="5943600" cy="4973719"/>
          </a:xfrm>
          <a:prstGeom prst="rect">
            <a:avLst/>
          </a:prstGeom>
        </p:spPr>
      </p:pic>
      <p:pic>
        <p:nvPicPr>
          <p:cNvPr id="25" name="Picture 24"/>
          <p:cNvPicPr>
            <a:picLocks noChangeAspect="1"/>
          </p:cNvPicPr>
          <p:nvPr/>
        </p:nvPicPr>
        <p:blipFill>
          <a:blip r:embed="rId25" cstate="email">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rot="156923">
            <a:off x="6215913" y="1592972"/>
            <a:ext cx="5943600" cy="4973719"/>
          </a:xfrm>
          <a:prstGeom prst="rect">
            <a:avLst/>
          </a:prstGeom>
        </p:spPr>
      </p:pic>
      <p:pic>
        <p:nvPicPr>
          <p:cNvPr id="26" name="Picture 25"/>
          <p:cNvPicPr>
            <a:picLocks noChangeAspect="1"/>
          </p:cNvPicPr>
          <p:nvPr/>
        </p:nvPicPr>
        <p:blipFill>
          <a:blip r:embed="rId26" cstate="email">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rot="156923">
            <a:off x="6215913" y="1592972"/>
            <a:ext cx="5943600" cy="4973719"/>
          </a:xfrm>
          <a:prstGeom prst="rect">
            <a:avLst/>
          </a:prstGeom>
        </p:spPr>
      </p:pic>
      <p:pic>
        <p:nvPicPr>
          <p:cNvPr id="27" name="Picture 26"/>
          <p:cNvPicPr>
            <a:picLocks noChangeAspect="1"/>
          </p:cNvPicPr>
          <p:nvPr/>
        </p:nvPicPr>
        <p:blipFill>
          <a:blip r:embed="rId27" cstate="email">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rot="156923">
            <a:off x="6215913" y="1592972"/>
            <a:ext cx="5943600" cy="4973719"/>
          </a:xfrm>
          <a:prstGeom prst="rect">
            <a:avLst/>
          </a:prstGeom>
        </p:spPr>
      </p:pic>
    </p:spTree>
    <p:custDataLst>
      <p:tags r:id="rId1"/>
    </p:custDataLst>
    <p:extLst>
      <p:ext uri="{BB962C8B-B14F-4D97-AF65-F5344CB8AC3E}">
        <p14:creationId xmlns:p14="http://schemas.microsoft.com/office/powerpoint/2010/main" val="652435721"/>
      </p:ext>
    </p:extLst>
  </p:cSld>
  <p:clrMapOvr>
    <a:masterClrMapping/>
  </p:clrMapOvr>
  <p:transition advTm="51427">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par>
                                <p:cTn id="8" presetID="10" presetClass="entr" presetSubtype="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xit" presetSubtype="0" fill="hold" nodeType="clickEffect">
                                  <p:stCondLst>
                                    <p:cond delay="0"/>
                                  </p:stCondLst>
                                  <p:childTnLst>
                                    <p:animEffect transition="out" filter="fade">
                                      <p:cBhvr>
                                        <p:cTn id="14" dur="500"/>
                                        <p:tgtEl>
                                          <p:spTgt spid="4"/>
                                        </p:tgtEl>
                                      </p:cBhvr>
                                    </p:animEffect>
                                    <p:set>
                                      <p:cBhvr>
                                        <p:cTn id="15" dur="1" fill="hold">
                                          <p:stCondLst>
                                            <p:cond delay="499"/>
                                          </p:stCondLst>
                                        </p:cTn>
                                        <p:tgtEl>
                                          <p:spTgt spid="4"/>
                                        </p:tgtEl>
                                        <p:attrNameLst>
                                          <p:attrName>style.visibility</p:attrName>
                                        </p:attrNameLst>
                                      </p:cBhvr>
                                      <p:to>
                                        <p:strVal val="hidden"/>
                                      </p:to>
                                    </p:set>
                                  </p:childTnLst>
                                </p:cTn>
                              </p:par>
                              <p:par>
                                <p:cTn id="16" presetID="10" presetClass="entr" presetSubtype="0" fill="hold" nodeType="with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nodeType="clickEffect">
                                  <p:stCondLst>
                                    <p:cond delay="0"/>
                                  </p:stCondLst>
                                  <p:childTnLst>
                                    <p:animEffect transition="out" filter="fade">
                                      <p:cBhvr>
                                        <p:cTn id="22" dur="500"/>
                                        <p:tgtEl>
                                          <p:spTgt spid="5"/>
                                        </p:tgtEl>
                                      </p:cBhvr>
                                    </p:animEffect>
                                    <p:set>
                                      <p:cBhvr>
                                        <p:cTn id="23" dur="1" fill="hold">
                                          <p:stCondLst>
                                            <p:cond delay="499"/>
                                          </p:stCondLst>
                                        </p:cTn>
                                        <p:tgtEl>
                                          <p:spTgt spid="5"/>
                                        </p:tgtEl>
                                        <p:attrNameLst>
                                          <p:attrName>style.visibility</p:attrName>
                                        </p:attrNameLst>
                                      </p:cBhvr>
                                      <p:to>
                                        <p:strVal val="hidden"/>
                                      </p:to>
                                    </p:set>
                                  </p:childTnLst>
                                </p:cTn>
                              </p:par>
                              <p:par>
                                <p:cTn id="24" presetID="10" presetClass="entr" presetSubtype="0" fill="hold" nodeType="with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fade">
                                      <p:cBhvr>
                                        <p:cTn id="26" dur="500"/>
                                        <p:tgtEl>
                                          <p:spTgt spid="7"/>
                                        </p:tgtEl>
                                      </p:cBhvr>
                                    </p:animEffect>
                                  </p:childTnLst>
                                </p:cTn>
                              </p:par>
                            </p:childTnLst>
                          </p:cTn>
                        </p:par>
                        <p:par>
                          <p:cTn id="27" fill="hold">
                            <p:stCondLst>
                              <p:cond delay="500"/>
                            </p:stCondLst>
                            <p:childTnLst>
                              <p:par>
                                <p:cTn id="28" presetID="1" presetClass="entr" presetSubtype="0" fill="hold" nodeType="afterEffect">
                                  <p:stCondLst>
                                    <p:cond delay="2000"/>
                                  </p:stCondLst>
                                  <p:childTnLst>
                                    <p:set>
                                      <p:cBhvr>
                                        <p:cTn id="29" dur="1" fill="hold">
                                          <p:stCondLst>
                                            <p:cond delay="0"/>
                                          </p:stCondLst>
                                        </p:cTn>
                                        <p:tgtEl>
                                          <p:spTgt spid="8"/>
                                        </p:tgtEl>
                                        <p:attrNameLst>
                                          <p:attrName>style.visibility</p:attrName>
                                        </p:attrNameLst>
                                      </p:cBhvr>
                                      <p:to>
                                        <p:strVal val="visible"/>
                                      </p:to>
                                    </p:set>
                                  </p:childTnLst>
                                </p:cTn>
                              </p:par>
                            </p:childTnLst>
                          </p:cTn>
                        </p:par>
                        <p:par>
                          <p:cTn id="30" fill="hold">
                            <p:stCondLst>
                              <p:cond delay="2500"/>
                            </p:stCondLst>
                            <p:childTnLst>
                              <p:par>
                                <p:cTn id="31" presetID="1" presetClass="entr" presetSubtype="0" fill="hold" nodeType="afterEffect">
                                  <p:stCondLst>
                                    <p:cond delay="500"/>
                                  </p:stCondLst>
                                  <p:childTnLst>
                                    <p:set>
                                      <p:cBhvr>
                                        <p:cTn id="32" dur="1" fill="hold">
                                          <p:stCondLst>
                                            <p:cond delay="0"/>
                                          </p:stCondLst>
                                        </p:cTn>
                                        <p:tgtEl>
                                          <p:spTgt spid="9"/>
                                        </p:tgtEl>
                                        <p:attrNameLst>
                                          <p:attrName>style.visibility</p:attrName>
                                        </p:attrNameLst>
                                      </p:cBhvr>
                                      <p:to>
                                        <p:strVal val="visible"/>
                                      </p:to>
                                    </p:set>
                                  </p:childTnLst>
                                </p:cTn>
                              </p:par>
                            </p:childTnLst>
                          </p:cTn>
                        </p:par>
                        <p:par>
                          <p:cTn id="33" fill="hold">
                            <p:stCondLst>
                              <p:cond delay="3000"/>
                            </p:stCondLst>
                            <p:childTnLst>
                              <p:par>
                                <p:cTn id="34" presetID="1" presetClass="entr" presetSubtype="0" fill="hold" nodeType="afterEffect">
                                  <p:stCondLst>
                                    <p:cond delay="500"/>
                                  </p:stCondLst>
                                  <p:childTnLst>
                                    <p:set>
                                      <p:cBhvr>
                                        <p:cTn id="35" dur="1" fill="hold">
                                          <p:stCondLst>
                                            <p:cond delay="0"/>
                                          </p:stCondLst>
                                        </p:cTn>
                                        <p:tgtEl>
                                          <p:spTgt spid="10"/>
                                        </p:tgtEl>
                                        <p:attrNameLst>
                                          <p:attrName>style.visibility</p:attrName>
                                        </p:attrNameLst>
                                      </p:cBhvr>
                                      <p:to>
                                        <p:strVal val="visible"/>
                                      </p:to>
                                    </p:set>
                                  </p:childTnLst>
                                </p:cTn>
                              </p:par>
                            </p:childTnLst>
                          </p:cTn>
                        </p:par>
                        <p:par>
                          <p:cTn id="36" fill="hold">
                            <p:stCondLst>
                              <p:cond delay="3500"/>
                            </p:stCondLst>
                            <p:childTnLst>
                              <p:par>
                                <p:cTn id="37" presetID="1" presetClass="entr" presetSubtype="0" fill="hold" nodeType="afterEffect">
                                  <p:stCondLst>
                                    <p:cond delay="500"/>
                                  </p:stCondLst>
                                  <p:childTnLst>
                                    <p:set>
                                      <p:cBhvr>
                                        <p:cTn id="38" dur="1" fill="hold">
                                          <p:stCondLst>
                                            <p:cond delay="0"/>
                                          </p:stCondLst>
                                        </p:cTn>
                                        <p:tgtEl>
                                          <p:spTgt spid="11"/>
                                        </p:tgtEl>
                                        <p:attrNameLst>
                                          <p:attrName>style.visibility</p:attrName>
                                        </p:attrNameLst>
                                      </p:cBhvr>
                                      <p:to>
                                        <p:strVal val="visible"/>
                                      </p:to>
                                    </p:set>
                                  </p:childTnLst>
                                </p:cTn>
                              </p:par>
                            </p:childTnLst>
                          </p:cTn>
                        </p:par>
                        <p:par>
                          <p:cTn id="39" fill="hold">
                            <p:stCondLst>
                              <p:cond delay="4000"/>
                            </p:stCondLst>
                            <p:childTnLst>
                              <p:par>
                                <p:cTn id="40" presetID="1" presetClass="entr" presetSubtype="0" fill="hold" nodeType="afterEffect">
                                  <p:stCondLst>
                                    <p:cond delay="500"/>
                                  </p:stCondLst>
                                  <p:childTnLst>
                                    <p:set>
                                      <p:cBhvr>
                                        <p:cTn id="41" dur="1" fill="hold">
                                          <p:stCondLst>
                                            <p:cond delay="0"/>
                                          </p:stCondLst>
                                        </p:cTn>
                                        <p:tgtEl>
                                          <p:spTgt spid="12"/>
                                        </p:tgtEl>
                                        <p:attrNameLst>
                                          <p:attrName>style.visibility</p:attrName>
                                        </p:attrNameLst>
                                      </p:cBhvr>
                                      <p:to>
                                        <p:strVal val="visible"/>
                                      </p:to>
                                    </p:set>
                                  </p:childTnLst>
                                </p:cTn>
                              </p:par>
                            </p:childTnLst>
                          </p:cTn>
                        </p:par>
                        <p:par>
                          <p:cTn id="42" fill="hold">
                            <p:stCondLst>
                              <p:cond delay="4500"/>
                            </p:stCondLst>
                            <p:childTnLst>
                              <p:par>
                                <p:cTn id="43" presetID="1" presetClass="entr" presetSubtype="0" fill="hold" nodeType="afterEffect">
                                  <p:stCondLst>
                                    <p:cond delay="500"/>
                                  </p:stCondLst>
                                  <p:childTnLst>
                                    <p:set>
                                      <p:cBhvr>
                                        <p:cTn id="44" dur="1" fill="hold">
                                          <p:stCondLst>
                                            <p:cond delay="0"/>
                                          </p:stCondLst>
                                        </p:cTn>
                                        <p:tgtEl>
                                          <p:spTgt spid="13"/>
                                        </p:tgtEl>
                                        <p:attrNameLst>
                                          <p:attrName>style.visibility</p:attrName>
                                        </p:attrNameLst>
                                      </p:cBhvr>
                                      <p:to>
                                        <p:strVal val="visible"/>
                                      </p:to>
                                    </p:set>
                                  </p:childTnLst>
                                </p:cTn>
                              </p:par>
                            </p:childTnLst>
                          </p:cTn>
                        </p:par>
                        <p:par>
                          <p:cTn id="45" fill="hold">
                            <p:stCondLst>
                              <p:cond delay="5000"/>
                            </p:stCondLst>
                            <p:childTnLst>
                              <p:par>
                                <p:cTn id="46" presetID="1" presetClass="entr" presetSubtype="0" fill="hold" nodeType="afterEffect">
                                  <p:stCondLst>
                                    <p:cond delay="500"/>
                                  </p:stCondLst>
                                  <p:childTnLst>
                                    <p:set>
                                      <p:cBhvr>
                                        <p:cTn id="47" dur="1" fill="hold">
                                          <p:stCondLst>
                                            <p:cond delay="0"/>
                                          </p:stCondLst>
                                        </p:cTn>
                                        <p:tgtEl>
                                          <p:spTgt spid="14"/>
                                        </p:tgtEl>
                                        <p:attrNameLst>
                                          <p:attrName>style.visibility</p:attrName>
                                        </p:attrNameLst>
                                      </p:cBhvr>
                                      <p:to>
                                        <p:strVal val="visible"/>
                                      </p:to>
                                    </p:set>
                                  </p:childTnLst>
                                </p:cTn>
                              </p:par>
                            </p:childTnLst>
                          </p:cTn>
                        </p:par>
                        <p:par>
                          <p:cTn id="48" fill="hold">
                            <p:stCondLst>
                              <p:cond delay="5500"/>
                            </p:stCondLst>
                            <p:childTnLst>
                              <p:par>
                                <p:cTn id="49" presetID="1" presetClass="entr" presetSubtype="0" fill="hold" nodeType="afterEffect">
                                  <p:stCondLst>
                                    <p:cond delay="500"/>
                                  </p:stCondLst>
                                  <p:childTnLst>
                                    <p:set>
                                      <p:cBhvr>
                                        <p:cTn id="50" dur="1" fill="hold">
                                          <p:stCondLst>
                                            <p:cond delay="0"/>
                                          </p:stCondLst>
                                        </p:cTn>
                                        <p:tgtEl>
                                          <p:spTgt spid="15"/>
                                        </p:tgtEl>
                                        <p:attrNameLst>
                                          <p:attrName>style.visibility</p:attrName>
                                        </p:attrNameLst>
                                      </p:cBhvr>
                                      <p:to>
                                        <p:strVal val="visible"/>
                                      </p:to>
                                    </p:set>
                                  </p:childTnLst>
                                </p:cTn>
                              </p:par>
                            </p:childTnLst>
                          </p:cTn>
                        </p:par>
                        <p:par>
                          <p:cTn id="51" fill="hold">
                            <p:stCondLst>
                              <p:cond delay="6000"/>
                            </p:stCondLst>
                            <p:childTnLst>
                              <p:par>
                                <p:cTn id="52" presetID="1" presetClass="entr" presetSubtype="0" fill="hold" nodeType="afterEffect">
                                  <p:stCondLst>
                                    <p:cond delay="500"/>
                                  </p:stCondLst>
                                  <p:childTnLst>
                                    <p:set>
                                      <p:cBhvr>
                                        <p:cTn id="53" dur="1" fill="hold">
                                          <p:stCondLst>
                                            <p:cond delay="0"/>
                                          </p:stCondLst>
                                        </p:cTn>
                                        <p:tgtEl>
                                          <p:spTgt spid="16"/>
                                        </p:tgtEl>
                                        <p:attrNameLst>
                                          <p:attrName>style.visibility</p:attrName>
                                        </p:attrNameLst>
                                      </p:cBhvr>
                                      <p:to>
                                        <p:strVal val="visible"/>
                                      </p:to>
                                    </p:set>
                                  </p:childTnLst>
                                </p:cTn>
                              </p:par>
                            </p:childTnLst>
                          </p:cTn>
                        </p:par>
                        <p:par>
                          <p:cTn id="54" fill="hold">
                            <p:stCondLst>
                              <p:cond delay="6500"/>
                            </p:stCondLst>
                            <p:childTnLst>
                              <p:par>
                                <p:cTn id="55" presetID="1" presetClass="entr" presetSubtype="0" fill="hold" nodeType="afterEffect">
                                  <p:stCondLst>
                                    <p:cond delay="500"/>
                                  </p:stCondLst>
                                  <p:childTnLst>
                                    <p:set>
                                      <p:cBhvr>
                                        <p:cTn id="56" dur="1" fill="hold">
                                          <p:stCondLst>
                                            <p:cond delay="0"/>
                                          </p:stCondLst>
                                        </p:cTn>
                                        <p:tgtEl>
                                          <p:spTgt spid="17"/>
                                        </p:tgtEl>
                                        <p:attrNameLst>
                                          <p:attrName>style.visibility</p:attrName>
                                        </p:attrNameLst>
                                      </p:cBhvr>
                                      <p:to>
                                        <p:strVal val="visible"/>
                                      </p:to>
                                    </p:set>
                                  </p:childTnLst>
                                </p:cTn>
                              </p:par>
                            </p:childTnLst>
                          </p:cTn>
                        </p:par>
                        <p:par>
                          <p:cTn id="57" fill="hold">
                            <p:stCondLst>
                              <p:cond delay="7000"/>
                            </p:stCondLst>
                            <p:childTnLst>
                              <p:par>
                                <p:cTn id="58" presetID="1" presetClass="entr" presetSubtype="0" fill="hold" nodeType="afterEffect">
                                  <p:stCondLst>
                                    <p:cond delay="500"/>
                                  </p:stCondLst>
                                  <p:childTnLst>
                                    <p:set>
                                      <p:cBhvr>
                                        <p:cTn id="59" dur="1" fill="hold">
                                          <p:stCondLst>
                                            <p:cond delay="0"/>
                                          </p:stCondLst>
                                        </p:cTn>
                                        <p:tgtEl>
                                          <p:spTgt spid="18"/>
                                        </p:tgtEl>
                                        <p:attrNameLst>
                                          <p:attrName>style.visibility</p:attrName>
                                        </p:attrNameLst>
                                      </p:cBhvr>
                                      <p:to>
                                        <p:strVal val="visible"/>
                                      </p:to>
                                    </p:set>
                                  </p:childTnLst>
                                </p:cTn>
                              </p:par>
                            </p:childTnLst>
                          </p:cTn>
                        </p:par>
                        <p:par>
                          <p:cTn id="60" fill="hold">
                            <p:stCondLst>
                              <p:cond delay="7500"/>
                            </p:stCondLst>
                            <p:childTnLst>
                              <p:par>
                                <p:cTn id="61" presetID="1" presetClass="entr" presetSubtype="0" fill="hold" nodeType="afterEffect">
                                  <p:stCondLst>
                                    <p:cond delay="500"/>
                                  </p:stCondLst>
                                  <p:childTnLst>
                                    <p:set>
                                      <p:cBhvr>
                                        <p:cTn id="62" dur="1" fill="hold">
                                          <p:stCondLst>
                                            <p:cond delay="0"/>
                                          </p:stCondLst>
                                        </p:cTn>
                                        <p:tgtEl>
                                          <p:spTgt spid="19"/>
                                        </p:tgtEl>
                                        <p:attrNameLst>
                                          <p:attrName>style.visibility</p:attrName>
                                        </p:attrNameLst>
                                      </p:cBhvr>
                                      <p:to>
                                        <p:strVal val="visible"/>
                                      </p:to>
                                    </p:set>
                                  </p:childTnLst>
                                </p:cTn>
                              </p:par>
                            </p:childTnLst>
                          </p:cTn>
                        </p:par>
                        <p:par>
                          <p:cTn id="63" fill="hold">
                            <p:stCondLst>
                              <p:cond delay="8000"/>
                            </p:stCondLst>
                            <p:childTnLst>
                              <p:par>
                                <p:cTn id="64" presetID="1" presetClass="entr" presetSubtype="0" fill="hold" nodeType="afterEffect">
                                  <p:stCondLst>
                                    <p:cond delay="500"/>
                                  </p:stCondLst>
                                  <p:childTnLst>
                                    <p:set>
                                      <p:cBhvr>
                                        <p:cTn id="65" dur="1" fill="hold">
                                          <p:stCondLst>
                                            <p:cond delay="0"/>
                                          </p:stCondLst>
                                        </p:cTn>
                                        <p:tgtEl>
                                          <p:spTgt spid="20"/>
                                        </p:tgtEl>
                                        <p:attrNameLst>
                                          <p:attrName>style.visibility</p:attrName>
                                        </p:attrNameLst>
                                      </p:cBhvr>
                                      <p:to>
                                        <p:strVal val="visible"/>
                                      </p:to>
                                    </p:set>
                                  </p:childTnLst>
                                </p:cTn>
                              </p:par>
                            </p:childTnLst>
                          </p:cTn>
                        </p:par>
                        <p:par>
                          <p:cTn id="66" fill="hold">
                            <p:stCondLst>
                              <p:cond delay="8500"/>
                            </p:stCondLst>
                            <p:childTnLst>
                              <p:par>
                                <p:cTn id="67" presetID="1" presetClass="entr" presetSubtype="0" fill="hold" nodeType="afterEffect">
                                  <p:stCondLst>
                                    <p:cond delay="500"/>
                                  </p:stCondLst>
                                  <p:childTnLst>
                                    <p:set>
                                      <p:cBhvr>
                                        <p:cTn id="68" dur="1" fill="hold">
                                          <p:stCondLst>
                                            <p:cond delay="0"/>
                                          </p:stCondLst>
                                        </p:cTn>
                                        <p:tgtEl>
                                          <p:spTgt spid="21"/>
                                        </p:tgtEl>
                                        <p:attrNameLst>
                                          <p:attrName>style.visibility</p:attrName>
                                        </p:attrNameLst>
                                      </p:cBhvr>
                                      <p:to>
                                        <p:strVal val="visible"/>
                                      </p:to>
                                    </p:set>
                                  </p:childTnLst>
                                </p:cTn>
                              </p:par>
                            </p:childTnLst>
                          </p:cTn>
                        </p:par>
                        <p:par>
                          <p:cTn id="69" fill="hold">
                            <p:stCondLst>
                              <p:cond delay="9000"/>
                            </p:stCondLst>
                            <p:childTnLst>
                              <p:par>
                                <p:cTn id="70" presetID="1" presetClass="entr" presetSubtype="0" fill="hold" nodeType="afterEffect">
                                  <p:stCondLst>
                                    <p:cond delay="500"/>
                                  </p:stCondLst>
                                  <p:childTnLst>
                                    <p:set>
                                      <p:cBhvr>
                                        <p:cTn id="71" dur="1" fill="hold">
                                          <p:stCondLst>
                                            <p:cond delay="0"/>
                                          </p:stCondLst>
                                        </p:cTn>
                                        <p:tgtEl>
                                          <p:spTgt spid="22"/>
                                        </p:tgtEl>
                                        <p:attrNameLst>
                                          <p:attrName>style.visibility</p:attrName>
                                        </p:attrNameLst>
                                      </p:cBhvr>
                                      <p:to>
                                        <p:strVal val="visible"/>
                                      </p:to>
                                    </p:set>
                                  </p:childTnLst>
                                </p:cTn>
                              </p:par>
                            </p:childTnLst>
                          </p:cTn>
                        </p:par>
                        <p:par>
                          <p:cTn id="72" fill="hold">
                            <p:stCondLst>
                              <p:cond delay="9500"/>
                            </p:stCondLst>
                            <p:childTnLst>
                              <p:par>
                                <p:cTn id="73" presetID="1" presetClass="entr" presetSubtype="0" fill="hold" nodeType="afterEffect">
                                  <p:stCondLst>
                                    <p:cond delay="500"/>
                                  </p:stCondLst>
                                  <p:childTnLst>
                                    <p:set>
                                      <p:cBhvr>
                                        <p:cTn id="74" dur="1" fill="hold">
                                          <p:stCondLst>
                                            <p:cond delay="0"/>
                                          </p:stCondLst>
                                        </p:cTn>
                                        <p:tgtEl>
                                          <p:spTgt spid="23"/>
                                        </p:tgtEl>
                                        <p:attrNameLst>
                                          <p:attrName>style.visibility</p:attrName>
                                        </p:attrNameLst>
                                      </p:cBhvr>
                                      <p:to>
                                        <p:strVal val="visible"/>
                                      </p:to>
                                    </p:set>
                                  </p:childTnLst>
                                </p:cTn>
                              </p:par>
                            </p:childTnLst>
                          </p:cTn>
                        </p:par>
                        <p:par>
                          <p:cTn id="75" fill="hold">
                            <p:stCondLst>
                              <p:cond delay="10000"/>
                            </p:stCondLst>
                            <p:childTnLst>
                              <p:par>
                                <p:cTn id="76" presetID="1" presetClass="entr" presetSubtype="0" fill="hold" nodeType="afterEffect">
                                  <p:stCondLst>
                                    <p:cond delay="500"/>
                                  </p:stCondLst>
                                  <p:childTnLst>
                                    <p:set>
                                      <p:cBhvr>
                                        <p:cTn id="77" dur="1" fill="hold">
                                          <p:stCondLst>
                                            <p:cond delay="0"/>
                                          </p:stCondLst>
                                        </p:cTn>
                                        <p:tgtEl>
                                          <p:spTgt spid="24"/>
                                        </p:tgtEl>
                                        <p:attrNameLst>
                                          <p:attrName>style.visibility</p:attrName>
                                        </p:attrNameLst>
                                      </p:cBhvr>
                                      <p:to>
                                        <p:strVal val="visible"/>
                                      </p:to>
                                    </p:set>
                                  </p:childTnLst>
                                </p:cTn>
                              </p:par>
                            </p:childTnLst>
                          </p:cTn>
                        </p:par>
                        <p:par>
                          <p:cTn id="78" fill="hold">
                            <p:stCondLst>
                              <p:cond delay="10500"/>
                            </p:stCondLst>
                            <p:childTnLst>
                              <p:par>
                                <p:cTn id="79" presetID="1" presetClass="entr" presetSubtype="0" fill="hold" nodeType="afterEffect">
                                  <p:stCondLst>
                                    <p:cond delay="500"/>
                                  </p:stCondLst>
                                  <p:childTnLst>
                                    <p:set>
                                      <p:cBhvr>
                                        <p:cTn id="80" dur="1" fill="hold">
                                          <p:stCondLst>
                                            <p:cond delay="0"/>
                                          </p:stCondLst>
                                        </p:cTn>
                                        <p:tgtEl>
                                          <p:spTgt spid="25"/>
                                        </p:tgtEl>
                                        <p:attrNameLst>
                                          <p:attrName>style.visibility</p:attrName>
                                        </p:attrNameLst>
                                      </p:cBhvr>
                                      <p:to>
                                        <p:strVal val="visible"/>
                                      </p:to>
                                    </p:set>
                                  </p:childTnLst>
                                </p:cTn>
                              </p:par>
                            </p:childTnLst>
                          </p:cTn>
                        </p:par>
                        <p:par>
                          <p:cTn id="81" fill="hold">
                            <p:stCondLst>
                              <p:cond delay="11000"/>
                            </p:stCondLst>
                            <p:childTnLst>
                              <p:par>
                                <p:cTn id="82" presetID="1" presetClass="entr" presetSubtype="0" fill="hold" nodeType="afterEffect">
                                  <p:stCondLst>
                                    <p:cond delay="500"/>
                                  </p:stCondLst>
                                  <p:childTnLst>
                                    <p:set>
                                      <p:cBhvr>
                                        <p:cTn id="83" dur="1" fill="hold">
                                          <p:stCondLst>
                                            <p:cond delay="0"/>
                                          </p:stCondLst>
                                        </p:cTn>
                                        <p:tgtEl>
                                          <p:spTgt spid="26"/>
                                        </p:tgtEl>
                                        <p:attrNameLst>
                                          <p:attrName>style.visibility</p:attrName>
                                        </p:attrNameLst>
                                      </p:cBhvr>
                                      <p:to>
                                        <p:strVal val="visible"/>
                                      </p:to>
                                    </p:set>
                                  </p:childTnLst>
                                </p:cTn>
                              </p:par>
                            </p:childTnLst>
                          </p:cTn>
                        </p:par>
                        <p:par>
                          <p:cTn id="84" fill="hold">
                            <p:stCondLst>
                              <p:cond delay="11500"/>
                            </p:stCondLst>
                            <p:childTnLst>
                              <p:par>
                                <p:cTn id="85" presetID="1" presetClass="entr" presetSubtype="0" fill="hold" nodeType="afterEffect">
                                  <p:stCondLst>
                                    <p:cond delay="500"/>
                                  </p:stCondLst>
                                  <p:childTnLst>
                                    <p:set>
                                      <p:cBhvr>
                                        <p:cTn id="86" dur="1" fill="hold">
                                          <p:stCondLst>
                                            <p:cond delay="0"/>
                                          </p:stCondLst>
                                        </p:cTn>
                                        <p:tgtEl>
                                          <p:spTgt spid="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Input Reported</a:t>
            </a:r>
          </a:p>
        </p:txBody>
      </p:sp>
      <p:sp>
        <p:nvSpPr>
          <p:cNvPr id="3" name="Content Placeholder 2"/>
          <p:cNvSpPr>
            <a:spLocks noGrp="1"/>
          </p:cNvSpPr>
          <p:nvPr>
            <p:ph idx="1"/>
          </p:nvPr>
        </p:nvSpPr>
        <p:spPr>
          <a:xfrm>
            <a:off x="672028" y="1156746"/>
            <a:ext cx="6566053" cy="5273105"/>
          </a:xfrm>
        </p:spPr>
        <p:txBody>
          <a:bodyPr/>
          <a:lstStyle/>
          <a:p>
            <a:pPr>
              <a:spcBef>
                <a:spcPts val="300"/>
              </a:spcBef>
            </a:pPr>
            <a:r>
              <a:rPr lang="en-US" sz="2800" dirty="0"/>
              <a:t>Vertical discretization</a:t>
            </a:r>
          </a:p>
          <a:p>
            <a:pPr lvl="1">
              <a:spcBef>
                <a:spcPts val="300"/>
              </a:spcBef>
            </a:pPr>
            <a:r>
              <a:rPr lang="en-US" sz="2400" dirty="0"/>
              <a:t>Couple of sections shown</a:t>
            </a:r>
          </a:p>
          <a:p>
            <a:pPr>
              <a:spcBef>
                <a:spcPts val="300"/>
              </a:spcBef>
            </a:pPr>
            <a:r>
              <a:rPr lang="en-US" sz="2800" dirty="0"/>
              <a:t>Geologic units</a:t>
            </a:r>
          </a:p>
          <a:p>
            <a:pPr lvl="1">
              <a:spcBef>
                <a:spcPts val="300"/>
              </a:spcBef>
            </a:pPr>
            <a:r>
              <a:rPr lang="en-US" sz="2400" dirty="0"/>
              <a:t>Many maps with many zones per map</a:t>
            </a:r>
          </a:p>
          <a:p>
            <a:pPr>
              <a:spcBef>
                <a:spcPts val="300"/>
              </a:spcBef>
            </a:pPr>
            <a:r>
              <a:rPr lang="en-US" sz="2800" dirty="0"/>
              <a:t>Tables of K, S, &amp; Sy</a:t>
            </a:r>
          </a:p>
          <a:p>
            <a:pPr>
              <a:spcBef>
                <a:spcPts val="300"/>
              </a:spcBef>
            </a:pPr>
            <a:r>
              <a:rPr lang="en-US" sz="2800" dirty="0"/>
              <a:t>Depth decay figure</a:t>
            </a:r>
          </a:p>
          <a:p>
            <a:pPr>
              <a:spcBef>
                <a:spcPts val="300"/>
              </a:spcBef>
            </a:pPr>
            <a:r>
              <a:rPr lang="en-US" sz="2800" dirty="0"/>
              <a:t>33 figures &amp; tables</a:t>
            </a:r>
          </a:p>
          <a:p>
            <a:pPr>
              <a:spcBef>
                <a:spcPts val="300"/>
              </a:spcBef>
            </a:pPr>
            <a:r>
              <a:rPr lang="en-US" sz="2800" dirty="0"/>
              <a:t>K at 1 model cell defined</a:t>
            </a:r>
          </a:p>
          <a:p>
            <a:pPr lvl="1">
              <a:spcBef>
                <a:spcPts val="300"/>
              </a:spcBef>
            </a:pPr>
            <a:r>
              <a:rPr lang="en-US" sz="2400" dirty="0"/>
              <a:t>Multiple geologic units</a:t>
            </a:r>
          </a:p>
          <a:p>
            <a:pPr lvl="1">
              <a:spcBef>
                <a:spcPts val="300"/>
              </a:spcBef>
            </a:pPr>
            <a:r>
              <a:rPr lang="en-US" sz="2400" dirty="0"/>
              <a:t>Depth decay, from land surface</a:t>
            </a:r>
          </a:p>
          <a:p>
            <a:pPr lvl="1">
              <a:spcBef>
                <a:spcPts val="300"/>
              </a:spcBef>
            </a:pPr>
            <a:r>
              <a:rPr lang="en-US" sz="2400" dirty="0"/>
              <a:t>Hydraulic-flow barrier</a:t>
            </a:r>
          </a:p>
          <a:p>
            <a:pPr>
              <a:spcBef>
                <a:spcPts val="300"/>
              </a:spcBef>
            </a:pPr>
            <a:r>
              <a:rPr lang="en-US" sz="2800" dirty="0"/>
              <a:t>No clear picture</a:t>
            </a:r>
          </a:p>
        </p:txBody>
      </p:sp>
      <p:pic>
        <p:nvPicPr>
          <p:cNvPr id="4" name="Picture 3"/>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7402234" y="1250442"/>
            <a:ext cx="4600575" cy="5604890"/>
          </a:xfrm>
          <a:prstGeom prst="rect">
            <a:avLst/>
          </a:prstGeom>
        </p:spPr>
      </p:pic>
      <p:pic>
        <p:nvPicPr>
          <p:cNvPr id="5" name="Picture 4"/>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7406995" y="1262062"/>
            <a:ext cx="4591050" cy="5581650"/>
          </a:xfrm>
          <a:prstGeom prst="rect">
            <a:avLst/>
          </a:prstGeom>
        </p:spPr>
      </p:pic>
      <p:pic>
        <p:nvPicPr>
          <p:cNvPr id="6" name="Picture 5"/>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7402234" y="1266826"/>
            <a:ext cx="4600575" cy="5572125"/>
          </a:xfrm>
          <a:prstGeom prst="rect">
            <a:avLst/>
          </a:prstGeom>
        </p:spPr>
      </p:pic>
      <p:pic>
        <p:nvPicPr>
          <p:cNvPr id="7" name="Picture 6"/>
          <p:cNvPicPr>
            <a:picLocks noChangeAspect="1"/>
          </p:cNvPicPr>
          <p:nvPr/>
        </p:nvPicPr>
        <p:blipFill>
          <a:blip r:embed="rId7">
            <a:extLst>
              <a:ext uri="{28A0092B-C50C-407E-A947-70E740481C1C}">
                <a14:useLocalDpi xmlns:a14="http://schemas.microsoft.com/office/drawing/2010/main"/>
              </a:ext>
            </a:extLst>
          </a:blip>
          <a:stretch>
            <a:fillRect/>
          </a:stretch>
        </p:blipFill>
        <p:spPr>
          <a:xfrm>
            <a:off x="7402234" y="1266826"/>
            <a:ext cx="4600575" cy="5572125"/>
          </a:xfrm>
          <a:prstGeom prst="rect">
            <a:avLst/>
          </a:prstGeom>
        </p:spPr>
      </p:pic>
      <p:pic>
        <p:nvPicPr>
          <p:cNvPr id="8" name="Picture 7"/>
          <p:cNvPicPr>
            <a:picLocks noChangeAspect="1"/>
          </p:cNvPicPr>
          <p:nvPr/>
        </p:nvPicPr>
        <p:blipFill>
          <a:blip r:embed="rId8">
            <a:extLst>
              <a:ext uri="{28A0092B-C50C-407E-A947-70E740481C1C}">
                <a14:useLocalDpi xmlns:a14="http://schemas.microsoft.com/office/drawing/2010/main"/>
              </a:ext>
            </a:extLst>
          </a:blip>
          <a:stretch>
            <a:fillRect/>
          </a:stretch>
        </p:blipFill>
        <p:spPr>
          <a:xfrm>
            <a:off x="7406995" y="1266826"/>
            <a:ext cx="4591050" cy="5572125"/>
          </a:xfrm>
          <a:prstGeom prst="rect">
            <a:avLst/>
          </a:prstGeom>
        </p:spPr>
      </p:pic>
      <p:pic>
        <p:nvPicPr>
          <p:cNvPr id="9" name="Picture 8"/>
          <p:cNvPicPr>
            <a:picLocks noChangeAspect="1"/>
          </p:cNvPicPr>
          <p:nvPr/>
        </p:nvPicPr>
        <p:blipFill>
          <a:blip r:embed="rId9">
            <a:extLst>
              <a:ext uri="{28A0092B-C50C-407E-A947-70E740481C1C}">
                <a14:useLocalDpi xmlns:a14="http://schemas.microsoft.com/office/drawing/2010/main"/>
              </a:ext>
            </a:extLst>
          </a:blip>
          <a:stretch>
            <a:fillRect/>
          </a:stretch>
        </p:blipFill>
        <p:spPr>
          <a:xfrm>
            <a:off x="7406995" y="1262062"/>
            <a:ext cx="4591050" cy="5581650"/>
          </a:xfrm>
          <a:prstGeom prst="rect">
            <a:avLst/>
          </a:prstGeom>
        </p:spPr>
      </p:pic>
      <p:pic>
        <p:nvPicPr>
          <p:cNvPr id="10" name="Picture 9"/>
          <p:cNvPicPr>
            <a:picLocks noChangeAspect="1"/>
          </p:cNvPicPr>
          <p:nvPr/>
        </p:nvPicPr>
        <p:blipFill>
          <a:blip r:embed="rId10">
            <a:extLst>
              <a:ext uri="{28A0092B-C50C-407E-A947-70E740481C1C}">
                <a14:useLocalDpi xmlns:a14="http://schemas.microsoft.com/office/drawing/2010/main"/>
              </a:ext>
            </a:extLst>
          </a:blip>
          <a:stretch>
            <a:fillRect/>
          </a:stretch>
        </p:blipFill>
        <p:spPr>
          <a:xfrm>
            <a:off x="7402234" y="1266826"/>
            <a:ext cx="4600575" cy="5572125"/>
          </a:xfrm>
          <a:prstGeom prst="rect">
            <a:avLst/>
          </a:prstGeom>
        </p:spPr>
      </p:pic>
      <p:pic>
        <p:nvPicPr>
          <p:cNvPr id="11" name="Picture 10"/>
          <p:cNvPicPr>
            <a:picLocks noChangeAspect="1"/>
          </p:cNvPicPr>
          <p:nvPr/>
        </p:nvPicPr>
        <p:blipFill>
          <a:blip r:embed="rId11">
            <a:extLst>
              <a:ext uri="{28A0092B-C50C-407E-A947-70E740481C1C}">
                <a14:useLocalDpi xmlns:a14="http://schemas.microsoft.com/office/drawing/2010/main"/>
              </a:ext>
            </a:extLst>
          </a:blip>
          <a:stretch>
            <a:fillRect/>
          </a:stretch>
        </p:blipFill>
        <p:spPr>
          <a:xfrm>
            <a:off x="7402234" y="1266826"/>
            <a:ext cx="4600575" cy="5572125"/>
          </a:xfrm>
          <a:prstGeom prst="rect">
            <a:avLst/>
          </a:prstGeom>
        </p:spPr>
      </p:pic>
      <p:pic>
        <p:nvPicPr>
          <p:cNvPr id="12" name="Picture 11"/>
          <p:cNvPicPr>
            <a:picLocks noChangeAspect="1"/>
          </p:cNvPicPr>
          <p:nvPr/>
        </p:nvPicPr>
        <p:blipFill>
          <a:blip r:embed="rId12">
            <a:extLst>
              <a:ext uri="{28A0092B-C50C-407E-A947-70E740481C1C}">
                <a14:useLocalDpi xmlns:a14="http://schemas.microsoft.com/office/drawing/2010/main"/>
              </a:ext>
            </a:extLst>
          </a:blip>
          <a:stretch>
            <a:fillRect/>
          </a:stretch>
        </p:blipFill>
        <p:spPr>
          <a:xfrm>
            <a:off x="7406995" y="1266826"/>
            <a:ext cx="4591050" cy="5572125"/>
          </a:xfrm>
          <a:prstGeom prst="rect">
            <a:avLst/>
          </a:prstGeom>
        </p:spPr>
      </p:pic>
      <p:pic>
        <p:nvPicPr>
          <p:cNvPr id="13" name="Picture 12"/>
          <p:cNvPicPr>
            <a:picLocks noChangeAspect="1"/>
          </p:cNvPicPr>
          <p:nvPr/>
        </p:nvPicPr>
        <p:blipFill>
          <a:blip r:embed="rId13">
            <a:extLst>
              <a:ext uri="{28A0092B-C50C-407E-A947-70E740481C1C}">
                <a14:useLocalDpi xmlns:a14="http://schemas.microsoft.com/office/drawing/2010/main"/>
              </a:ext>
            </a:extLst>
          </a:blip>
          <a:stretch>
            <a:fillRect/>
          </a:stretch>
        </p:blipFill>
        <p:spPr>
          <a:xfrm>
            <a:off x="7402234" y="1266826"/>
            <a:ext cx="4600575" cy="5572125"/>
          </a:xfrm>
          <a:prstGeom prst="rect">
            <a:avLst/>
          </a:prstGeom>
        </p:spPr>
      </p:pic>
      <p:pic>
        <p:nvPicPr>
          <p:cNvPr id="14" name="Picture 13"/>
          <p:cNvPicPr>
            <a:picLocks noChangeAspect="1"/>
          </p:cNvPicPr>
          <p:nvPr/>
        </p:nvPicPr>
        <p:blipFill>
          <a:blip r:embed="rId14">
            <a:extLst>
              <a:ext uri="{28A0092B-C50C-407E-A947-70E740481C1C}">
                <a14:useLocalDpi xmlns:a14="http://schemas.microsoft.com/office/drawing/2010/main"/>
              </a:ext>
            </a:extLst>
          </a:blip>
          <a:stretch>
            <a:fillRect/>
          </a:stretch>
        </p:blipFill>
        <p:spPr>
          <a:xfrm>
            <a:off x="7406995" y="1266826"/>
            <a:ext cx="4591050" cy="5572125"/>
          </a:xfrm>
          <a:prstGeom prst="rect">
            <a:avLst/>
          </a:prstGeom>
        </p:spPr>
      </p:pic>
      <p:pic>
        <p:nvPicPr>
          <p:cNvPr id="15" name="Picture 14"/>
          <p:cNvPicPr>
            <a:picLocks noChangeAspect="1"/>
          </p:cNvPicPr>
          <p:nvPr/>
        </p:nvPicPr>
        <p:blipFill>
          <a:blip r:embed="rId15">
            <a:extLst>
              <a:ext uri="{28A0092B-C50C-407E-A947-70E740481C1C}">
                <a14:useLocalDpi xmlns:a14="http://schemas.microsoft.com/office/drawing/2010/main"/>
              </a:ext>
            </a:extLst>
          </a:blip>
          <a:stretch>
            <a:fillRect/>
          </a:stretch>
        </p:blipFill>
        <p:spPr>
          <a:xfrm>
            <a:off x="7406995" y="1266826"/>
            <a:ext cx="4591050" cy="5572125"/>
          </a:xfrm>
          <a:prstGeom prst="rect">
            <a:avLst/>
          </a:prstGeom>
        </p:spPr>
      </p:pic>
      <p:pic>
        <p:nvPicPr>
          <p:cNvPr id="16" name="Picture 15"/>
          <p:cNvPicPr>
            <a:picLocks noChangeAspect="1"/>
          </p:cNvPicPr>
          <p:nvPr/>
        </p:nvPicPr>
        <p:blipFill>
          <a:blip r:embed="rId16">
            <a:extLst>
              <a:ext uri="{28A0092B-C50C-407E-A947-70E740481C1C}">
                <a14:useLocalDpi xmlns:a14="http://schemas.microsoft.com/office/drawing/2010/main"/>
              </a:ext>
            </a:extLst>
          </a:blip>
          <a:stretch>
            <a:fillRect/>
          </a:stretch>
        </p:blipFill>
        <p:spPr>
          <a:xfrm>
            <a:off x="7406995" y="1262062"/>
            <a:ext cx="4591050" cy="5581650"/>
          </a:xfrm>
          <a:prstGeom prst="rect">
            <a:avLst/>
          </a:prstGeom>
        </p:spPr>
      </p:pic>
      <p:pic>
        <p:nvPicPr>
          <p:cNvPr id="17" name="Picture 16"/>
          <p:cNvPicPr>
            <a:picLocks noChangeAspect="1"/>
          </p:cNvPicPr>
          <p:nvPr/>
        </p:nvPicPr>
        <p:blipFill>
          <a:blip r:embed="rId17">
            <a:extLst>
              <a:ext uri="{28A0092B-C50C-407E-A947-70E740481C1C}">
                <a14:useLocalDpi xmlns:a14="http://schemas.microsoft.com/office/drawing/2010/main"/>
              </a:ext>
            </a:extLst>
          </a:blip>
          <a:stretch>
            <a:fillRect/>
          </a:stretch>
        </p:blipFill>
        <p:spPr>
          <a:xfrm>
            <a:off x="7402234" y="1266826"/>
            <a:ext cx="4600575" cy="5572125"/>
          </a:xfrm>
          <a:prstGeom prst="rect">
            <a:avLst/>
          </a:prstGeom>
        </p:spPr>
      </p:pic>
      <p:pic>
        <p:nvPicPr>
          <p:cNvPr id="18" name="Picture 17"/>
          <p:cNvPicPr>
            <a:picLocks noChangeAspect="1"/>
          </p:cNvPicPr>
          <p:nvPr/>
        </p:nvPicPr>
        <p:blipFill>
          <a:blip r:embed="rId18">
            <a:extLst>
              <a:ext uri="{28A0092B-C50C-407E-A947-70E740481C1C}">
                <a14:useLocalDpi xmlns:a14="http://schemas.microsoft.com/office/drawing/2010/main"/>
              </a:ext>
            </a:extLst>
          </a:blip>
          <a:stretch>
            <a:fillRect/>
          </a:stretch>
        </p:blipFill>
        <p:spPr>
          <a:xfrm>
            <a:off x="7402234" y="1266826"/>
            <a:ext cx="4600575" cy="5572125"/>
          </a:xfrm>
          <a:prstGeom prst="rect">
            <a:avLst/>
          </a:prstGeom>
        </p:spPr>
      </p:pic>
      <p:pic>
        <p:nvPicPr>
          <p:cNvPr id="19" name="Picture 18"/>
          <p:cNvPicPr>
            <a:picLocks noChangeAspect="1"/>
          </p:cNvPicPr>
          <p:nvPr/>
        </p:nvPicPr>
        <p:blipFill>
          <a:blip r:embed="rId19">
            <a:extLst>
              <a:ext uri="{28A0092B-C50C-407E-A947-70E740481C1C}">
                <a14:useLocalDpi xmlns:a14="http://schemas.microsoft.com/office/drawing/2010/main"/>
              </a:ext>
            </a:extLst>
          </a:blip>
          <a:stretch>
            <a:fillRect/>
          </a:stretch>
        </p:blipFill>
        <p:spPr>
          <a:xfrm>
            <a:off x="7406995" y="1271587"/>
            <a:ext cx="4591050" cy="5562600"/>
          </a:xfrm>
          <a:prstGeom prst="rect">
            <a:avLst/>
          </a:prstGeom>
        </p:spPr>
      </p:pic>
      <p:pic>
        <p:nvPicPr>
          <p:cNvPr id="20" name="Picture 19"/>
          <p:cNvPicPr>
            <a:picLocks noChangeAspect="1"/>
          </p:cNvPicPr>
          <p:nvPr/>
        </p:nvPicPr>
        <p:blipFill>
          <a:blip r:embed="rId20">
            <a:extLst>
              <a:ext uri="{28A0092B-C50C-407E-A947-70E740481C1C}">
                <a14:useLocalDpi xmlns:a14="http://schemas.microsoft.com/office/drawing/2010/main"/>
              </a:ext>
            </a:extLst>
          </a:blip>
          <a:stretch>
            <a:fillRect/>
          </a:stretch>
        </p:blipFill>
        <p:spPr>
          <a:xfrm>
            <a:off x="7406995" y="1266826"/>
            <a:ext cx="4591050" cy="5572125"/>
          </a:xfrm>
          <a:prstGeom prst="rect">
            <a:avLst/>
          </a:prstGeom>
        </p:spPr>
      </p:pic>
      <p:pic>
        <p:nvPicPr>
          <p:cNvPr id="21" name="Picture 20"/>
          <p:cNvPicPr>
            <a:picLocks noChangeAspect="1"/>
          </p:cNvPicPr>
          <p:nvPr/>
        </p:nvPicPr>
        <p:blipFill>
          <a:blip r:embed="rId21">
            <a:extLst>
              <a:ext uri="{28A0092B-C50C-407E-A947-70E740481C1C}">
                <a14:useLocalDpi xmlns:a14="http://schemas.microsoft.com/office/drawing/2010/main"/>
              </a:ext>
            </a:extLst>
          </a:blip>
          <a:stretch>
            <a:fillRect/>
          </a:stretch>
        </p:blipFill>
        <p:spPr>
          <a:xfrm>
            <a:off x="7406995" y="1266826"/>
            <a:ext cx="4591050" cy="5572125"/>
          </a:xfrm>
          <a:prstGeom prst="rect">
            <a:avLst/>
          </a:prstGeom>
        </p:spPr>
      </p:pic>
      <p:pic>
        <p:nvPicPr>
          <p:cNvPr id="22" name="Picture 21"/>
          <p:cNvPicPr>
            <a:picLocks noChangeAspect="1"/>
          </p:cNvPicPr>
          <p:nvPr/>
        </p:nvPicPr>
        <p:blipFill>
          <a:blip r:embed="rId22">
            <a:extLst>
              <a:ext uri="{28A0092B-C50C-407E-A947-70E740481C1C}">
                <a14:useLocalDpi xmlns:a14="http://schemas.microsoft.com/office/drawing/2010/main"/>
              </a:ext>
            </a:extLst>
          </a:blip>
          <a:stretch>
            <a:fillRect/>
          </a:stretch>
        </p:blipFill>
        <p:spPr>
          <a:xfrm>
            <a:off x="7406995" y="1266826"/>
            <a:ext cx="4591050" cy="5572125"/>
          </a:xfrm>
          <a:prstGeom prst="rect">
            <a:avLst/>
          </a:prstGeom>
        </p:spPr>
      </p:pic>
      <p:pic>
        <p:nvPicPr>
          <p:cNvPr id="23" name="Picture 22"/>
          <p:cNvPicPr>
            <a:picLocks noChangeAspect="1"/>
          </p:cNvPicPr>
          <p:nvPr/>
        </p:nvPicPr>
        <p:blipFill>
          <a:blip r:embed="rId23">
            <a:extLst>
              <a:ext uri="{28A0092B-C50C-407E-A947-70E740481C1C}">
                <a14:useLocalDpi xmlns:a14="http://schemas.microsoft.com/office/drawing/2010/main"/>
              </a:ext>
            </a:extLst>
          </a:blip>
          <a:stretch>
            <a:fillRect/>
          </a:stretch>
        </p:blipFill>
        <p:spPr>
          <a:xfrm>
            <a:off x="7406995" y="1266826"/>
            <a:ext cx="4591050" cy="5572125"/>
          </a:xfrm>
          <a:prstGeom prst="rect">
            <a:avLst/>
          </a:prstGeom>
        </p:spPr>
      </p:pic>
      <p:pic>
        <p:nvPicPr>
          <p:cNvPr id="24" name="Picture 23"/>
          <p:cNvPicPr>
            <a:picLocks noChangeAspect="1"/>
          </p:cNvPicPr>
          <p:nvPr/>
        </p:nvPicPr>
        <p:blipFill>
          <a:blip r:embed="rId24">
            <a:extLst>
              <a:ext uri="{28A0092B-C50C-407E-A947-70E740481C1C}">
                <a14:useLocalDpi xmlns:a14="http://schemas.microsoft.com/office/drawing/2010/main"/>
              </a:ext>
            </a:extLst>
          </a:blip>
          <a:stretch>
            <a:fillRect/>
          </a:stretch>
        </p:blipFill>
        <p:spPr>
          <a:xfrm>
            <a:off x="7402234" y="1266826"/>
            <a:ext cx="4600575" cy="5572125"/>
          </a:xfrm>
          <a:prstGeom prst="rect">
            <a:avLst/>
          </a:prstGeom>
        </p:spPr>
      </p:pic>
      <p:pic>
        <p:nvPicPr>
          <p:cNvPr id="25" name="Picture 24"/>
          <p:cNvPicPr>
            <a:picLocks noChangeAspect="1"/>
          </p:cNvPicPr>
          <p:nvPr/>
        </p:nvPicPr>
        <p:blipFill>
          <a:blip r:embed="rId25">
            <a:extLst>
              <a:ext uri="{28A0092B-C50C-407E-A947-70E740481C1C}">
                <a14:useLocalDpi xmlns:a14="http://schemas.microsoft.com/office/drawing/2010/main"/>
              </a:ext>
            </a:extLst>
          </a:blip>
          <a:stretch>
            <a:fillRect/>
          </a:stretch>
        </p:blipFill>
        <p:spPr>
          <a:xfrm>
            <a:off x="7406995" y="1266826"/>
            <a:ext cx="4591050" cy="5572125"/>
          </a:xfrm>
          <a:prstGeom prst="rect">
            <a:avLst/>
          </a:prstGeom>
        </p:spPr>
      </p:pic>
      <p:pic>
        <p:nvPicPr>
          <p:cNvPr id="26" name="Picture 25"/>
          <p:cNvPicPr>
            <a:picLocks noChangeAspect="1"/>
          </p:cNvPicPr>
          <p:nvPr/>
        </p:nvPicPr>
        <p:blipFill>
          <a:blip r:embed="rId26">
            <a:extLst>
              <a:ext uri="{28A0092B-C50C-407E-A947-70E740481C1C}">
                <a14:useLocalDpi xmlns:a14="http://schemas.microsoft.com/office/drawing/2010/main"/>
              </a:ext>
            </a:extLst>
          </a:blip>
          <a:stretch>
            <a:fillRect/>
          </a:stretch>
        </p:blipFill>
        <p:spPr>
          <a:xfrm>
            <a:off x="7406995" y="1271587"/>
            <a:ext cx="4591050" cy="5562600"/>
          </a:xfrm>
          <a:prstGeom prst="rect">
            <a:avLst/>
          </a:prstGeom>
        </p:spPr>
      </p:pic>
      <p:pic>
        <p:nvPicPr>
          <p:cNvPr id="27" name="Picture 26"/>
          <p:cNvPicPr>
            <a:picLocks noChangeAspect="1"/>
          </p:cNvPicPr>
          <p:nvPr/>
        </p:nvPicPr>
        <p:blipFill>
          <a:blip r:embed="rId27">
            <a:extLst>
              <a:ext uri="{28A0092B-C50C-407E-A947-70E740481C1C}">
                <a14:useLocalDpi xmlns:a14="http://schemas.microsoft.com/office/drawing/2010/main"/>
              </a:ext>
            </a:extLst>
          </a:blip>
          <a:stretch>
            <a:fillRect/>
          </a:stretch>
        </p:blipFill>
        <p:spPr>
          <a:xfrm>
            <a:off x="7406995" y="1266826"/>
            <a:ext cx="4591050" cy="5572125"/>
          </a:xfrm>
          <a:prstGeom prst="rect">
            <a:avLst/>
          </a:prstGeom>
        </p:spPr>
      </p:pic>
      <p:pic>
        <p:nvPicPr>
          <p:cNvPr id="28" name="Picture 27"/>
          <p:cNvPicPr>
            <a:picLocks noChangeAspect="1"/>
          </p:cNvPicPr>
          <p:nvPr/>
        </p:nvPicPr>
        <p:blipFill>
          <a:blip r:embed="rId28">
            <a:extLst>
              <a:ext uri="{28A0092B-C50C-407E-A947-70E740481C1C}">
                <a14:useLocalDpi xmlns:a14="http://schemas.microsoft.com/office/drawing/2010/main"/>
              </a:ext>
            </a:extLst>
          </a:blip>
          <a:stretch>
            <a:fillRect/>
          </a:stretch>
        </p:blipFill>
        <p:spPr>
          <a:xfrm>
            <a:off x="7406995" y="1266826"/>
            <a:ext cx="4591050" cy="5572125"/>
          </a:xfrm>
          <a:prstGeom prst="rect">
            <a:avLst/>
          </a:prstGeom>
        </p:spPr>
      </p:pic>
      <p:pic>
        <p:nvPicPr>
          <p:cNvPr id="29" name="Picture 28"/>
          <p:cNvPicPr>
            <a:picLocks noChangeAspect="1"/>
          </p:cNvPicPr>
          <p:nvPr/>
        </p:nvPicPr>
        <p:blipFill>
          <a:blip r:embed="rId29">
            <a:extLst>
              <a:ext uri="{28A0092B-C50C-407E-A947-70E740481C1C}">
                <a14:useLocalDpi xmlns:a14="http://schemas.microsoft.com/office/drawing/2010/main"/>
              </a:ext>
            </a:extLst>
          </a:blip>
          <a:stretch>
            <a:fillRect/>
          </a:stretch>
        </p:blipFill>
        <p:spPr>
          <a:xfrm>
            <a:off x="7406995" y="1266826"/>
            <a:ext cx="4591050" cy="5572125"/>
          </a:xfrm>
          <a:prstGeom prst="rect">
            <a:avLst/>
          </a:prstGeom>
        </p:spPr>
      </p:pic>
      <p:pic>
        <p:nvPicPr>
          <p:cNvPr id="30" name="Picture 29"/>
          <p:cNvPicPr>
            <a:picLocks noChangeAspect="1"/>
          </p:cNvPicPr>
          <p:nvPr/>
        </p:nvPicPr>
        <p:blipFill>
          <a:blip r:embed="rId30">
            <a:extLst>
              <a:ext uri="{28A0092B-C50C-407E-A947-70E740481C1C}">
                <a14:useLocalDpi xmlns:a14="http://schemas.microsoft.com/office/drawing/2010/main"/>
              </a:ext>
            </a:extLst>
          </a:blip>
          <a:stretch>
            <a:fillRect/>
          </a:stretch>
        </p:blipFill>
        <p:spPr>
          <a:xfrm>
            <a:off x="7406995" y="1266826"/>
            <a:ext cx="4591050" cy="5572125"/>
          </a:xfrm>
          <a:prstGeom prst="rect">
            <a:avLst/>
          </a:prstGeom>
        </p:spPr>
      </p:pic>
      <p:pic>
        <p:nvPicPr>
          <p:cNvPr id="31" name="Picture 30"/>
          <p:cNvPicPr>
            <a:picLocks noChangeAspect="1"/>
          </p:cNvPicPr>
          <p:nvPr/>
        </p:nvPicPr>
        <p:blipFill>
          <a:blip r:embed="rId31">
            <a:extLst>
              <a:ext uri="{28A0092B-C50C-407E-A947-70E740481C1C}">
                <a14:useLocalDpi xmlns:a14="http://schemas.microsoft.com/office/drawing/2010/main"/>
              </a:ext>
            </a:extLst>
          </a:blip>
          <a:stretch>
            <a:fillRect/>
          </a:stretch>
        </p:blipFill>
        <p:spPr>
          <a:xfrm>
            <a:off x="7402234" y="1266826"/>
            <a:ext cx="4600575" cy="5572125"/>
          </a:xfrm>
          <a:prstGeom prst="rect">
            <a:avLst/>
          </a:prstGeom>
        </p:spPr>
      </p:pic>
      <p:pic>
        <p:nvPicPr>
          <p:cNvPr id="32" name="Picture 31"/>
          <p:cNvPicPr>
            <a:picLocks noChangeAspect="1"/>
          </p:cNvPicPr>
          <p:nvPr/>
        </p:nvPicPr>
        <p:blipFill>
          <a:blip r:embed="rId32">
            <a:extLst>
              <a:ext uri="{28A0092B-C50C-407E-A947-70E740481C1C}">
                <a14:useLocalDpi xmlns:a14="http://schemas.microsoft.com/office/drawing/2010/main"/>
              </a:ext>
            </a:extLst>
          </a:blip>
          <a:stretch>
            <a:fillRect/>
          </a:stretch>
        </p:blipFill>
        <p:spPr>
          <a:xfrm>
            <a:off x="7402234" y="1266826"/>
            <a:ext cx="4600575" cy="5572125"/>
          </a:xfrm>
          <a:prstGeom prst="rect">
            <a:avLst/>
          </a:prstGeom>
        </p:spPr>
      </p:pic>
      <p:pic>
        <p:nvPicPr>
          <p:cNvPr id="33" name="Picture 32"/>
          <p:cNvPicPr>
            <a:picLocks noChangeAspect="1"/>
          </p:cNvPicPr>
          <p:nvPr/>
        </p:nvPicPr>
        <p:blipFill>
          <a:blip r:embed="rId33">
            <a:extLst>
              <a:ext uri="{28A0092B-C50C-407E-A947-70E740481C1C}">
                <a14:useLocalDpi xmlns:a14="http://schemas.microsoft.com/office/drawing/2010/main"/>
              </a:ext>
            </a:extLst>
          </a:blip>
          <a:stretch>
            <a:fillRect/>
          </a:stretch>
        </p:blipFill>
        <p:spPr>
          <a:xfrm>
            <a:off x="7402234" y="1266826"/>
            <a:ext cx="4600575" cy="5572125"/>
          </a:xfrm>
          <a:prstGeom prst="rect">
            <a:avLst/>
          </a:prstGeom>
        </p:spPr>
      </p:pic>
      <p:pic>
        <p:nvPicPr>
          <p:cNvPr id="34" name="Picture 33"/>
          <p:cNvPicPr>
            <a:picLocks noChangeAspect="1"/>
          </p:cNvPicPr>
          <p:nvPr/>
        </p:nvPicPr>
        <p:blipFill>
          <a:blip r:embed="rId34">
            <a:extLst>
              <a:ext uri="{28A0092B-C50C-407E-A947-70E740481C1C}">
                <a14:useLocalDpi xmlns:a14="http://schemas.microsoft.com/office/drawing/2010/main"/>
              </a:ext>
            </a:extLst>
          </a:blip>
          <a:stretch>
            <a:fillRect/>
          </a:stretch>
        </p:blipFill>
        <p:spPr>
          <a:xfrm>
            <a:off x="7402234" y="1266826"/>
            <a:ext cx="4600575" cy="5572125"/>
          </a:xfrm>
          <a:prstGeom prst="rect">
            <a:avLst/>
          </a:prstGeom>
        </p:spPr>
      </p:pic>
      <p:pic>
        <p:nvPicPr>
          <p:cNvPr id="35" name="Picture 34"/>
          <p:cNvPicPr>
            <a:picLocks noChangeAspect="1"/>
          </p:cNvPicPr>
          <p:nvPr/>
        </p:nvPicPr>
        <p:blipFill>
          <a:blip r:embed="rId35">
            <a:extLst>
              <a:ext uri="{28A0092B-C50C-407E-A947-70E740481C1C}">
                <a14:useLocalDpi xmlns:a14="http://schemas.microsoft.com/office/drawing/2010/main"/>
              </a:ext>
            </a:extLst>
          </a:blip>
          <a:stretch>
            <a:fillRect/>
          </a:stretch>
        </p:blipFill>
        <p:spPr>
          <a:xfrm>
            <a:off x="7402234" y="1266826"/>
            <a:ext cx="4600575" cy="5572125"/>
          </a:xfrm>
          <a:prstGeom prst="rect">
            <a:avLst/>
          </a:prstGeom>
        </p:spPr>
      </p:pic>
      <p:pic>
        <p:nvPicPr>
          <p:cNvPr id="37" name="LoseFocus1"/>
          <p:cNvPicPr>
            <a:picLocks noChangeAspect="1" noChangeArrowheads="1"/>
          </p:cNvPicPr>
          <p:nvPr/>
        </p:nvPicPr>
        <p:blipFill>
          <a:blip r:embed="rId36">
            <a:extLst>
              <a:ext uri="{BEBA8EAE-BF5A-486C-A8C5-ECC9F3942E4B}">
                <a14:imgProps xmlns:a14="http://schemas.microsoft.com/office/drawing/2010/main">
                  <a14:imgLayer r:embed="rId37">
                    <a14:imgEffect>
                      <a14:artisticBlur radius="15"/>
                    </a14:imgEffect>
                  </a14:imgLayer>
                </a14:imgProps>
              </a:ext>
              <a:ext uri="{28A0092B-C50C-407E-A947-70E740481C1C}">
                <a14:useLocalDpi xmlns:a14="http://schemas.microsoft.com/office/drawing/2010/main"/>
              </a:ext>
            </a:extLst>
          </a:blip>
          <a:srcRect/>
          <a:stretch>
            <a:fillRect/>
          </a:stretch>
        </p:blipFill>
        <p:spPr bwMode="auto">
          <a:xfrm>
            <a:off x="7416521" y="1247776"/>
            <a:ext cx="4600575" cy="557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8" name="LoseFocus2"/>
          <p:cNvPicPr>
            <a:picLocks noChangeAspect="1" noChangeArrowheads="1"/>
          </p:cNvPicPr>
          <p:nvPr/>
        </p:nvPicPr>
        <p:blipFill>
          <a:blip r:embed="rId38">
            <a:extLst>
              <a:ext uri="{28A0092B-C50C-407E-A947-70E740481C1C}">
                <a14:useLocalDpi xmlns:a14="http://schemas.microsoft.com/office/drawing/2010/main"/>
              </a:ext>
            </a:extLst>
          </a:blip>
          <a:stretch>
            <a:fillRect/>
          </a:stretch>
        </p:blipFill>
        <p:spPr bwMode="auto">
          <a:xfrm>
            <a:off x="7406995" y="1257301"/>
            <a:ext cx="4600574" cy="557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9" name="TextBox 38"/>
          <p:cNvSpPr txBox="1"/>
          <p:nvPr/>
        </p:nvSpPr>
        <p:spPr>
          <a:xfrm>
            <a:off x="3128917" y="6553046"/>
            <a:ext cx="3851275" cy="307777"/>
          </a:xfrm>
          <a:prstGeom prst="rect">
            <a:avLst/>
          </a:prstGeom>
          <a:noFill/>
        </p:spPr>
        <p:txBody>
          <a:bodyPr wrap="square" rtlCol="0">
            <a:spAutoFit/>
          </a:bodyPr>
          <a:lstStyle/>
          <a:p>
            <a:pPr algn="l"/>
            <a:r>
              <a:rPr lang="en-US" sz="1400" dirty="0">
                <a:latin typeface="Arial" pitchFamily="34" charset="0"/>
                <a:cs typeface="Arial" pitchFamily="34" charset="0"/>
              </a:rPr>
              <a:t>DVRFS.v1 (</a:t>
            </a:r>
            <a:r>
              <a:rPr lang="en-US" sz="1400" dirty="0">
                <a:latin typeface="Arial" pitchFamily="34" charset="0"/>
                <a:cs typeface="Arial" pitchFamily="34" charset="0"/>
                <a:hlinkClick r:id="rId39"/>
              </a:rPr>
              <a:t>Belcher, 2004</a:t>
            </a:r>
            <a:r>
              <a:rPr lang="en-US" sz="1400" dirty="0">
                <a:latin typeface="Arial" pitchFamily="34" charset="0"/>
                <a:cs typeface="Arial" pitchFamily="34" charset="0"/>
              </a:rPr>
              <a:t>)</a:t>
            </a:r>
          </a:p>
        </p:txBody>
      </p:sp>
    </p:spTree>
    <p:custDataLst>
      <p:tags r:id="rId1"/>
    </p:custDataLst>
    <p:extLst>
      <p:ext uri="{BB962C8B-B14F-4D97-AF65-F5344CB8AC3E}">
        <p14:creationId xmlns:p14="http://schemas.microsoft.com/office/powerpoint/2010/main" val="2430228699"/>
      </p:ext>
    </p:extLst>
  </p:cSld>
  <p:clrMapOvr>
    <a:masterClrMapping/>
  </p:clrMapOvr>
  <p:transition advTm="73230">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500"/>
                                  </p:stCondLst>
                                  <p:childTnLst>
                                    <p:set>
                                      <p:cBhvr>
                                        <p:cTn id="9" dur="1" fill="hold">
                                          <p:stCondLst>
                                            <p:cond delay="0"/>
                                          </p:stCondLst>
                                        </p:cTn>
                                        <p:tgtEl>
                                          <p:spTgt spid="6"/>
                                        </p:tgtEl>
                                        <p:attrNameLst>
                                          <p:attrName>style.visibility</p:attrName>
                                        </p:attrNameLst>
                                      </p:cBhvr>
                                      <p:to>
                                        <p:strVal val="visible"/>
                                      </p:to>
                                    </p:set>
                                  </p:childTnLst>
                                </p:cTn>
                              </p:par>
                            </p:childTnLst>
                          </p:cTn>
                        </p:par>
                        <p:par>
                          <p:cTn id="10" fill="hold">
                            <p:stCondLst>
                              <p:cond delay="500"/>
                            </p:stCondLst>
                            <p:childTnLst>
                              <p:par>
                                <p:cTn id="11" presetID="1" presetClass="entr" presetSubtype="0" fill="hold" nodeType="afterEffect">
                                  <p:stCondLst>
                                    <p:cond delay="500"/>
                                  </p:stCondLst>
                                  <p:childTnLst>
                                    <p:set>
                                      <p:cBhvr>
                                        <p:cTn id="12" dur="1" fill="hold">
                                          <p:stCondLst>
                                            <p:cond delay="0"/>
                                          </p:stCondLst>
                                        </p:cTn>
                                        <p:tgtEl>
                                          <p:spTgt spid="7"/>
                                        </p:tgtEl>
                                        <p:attrNameLst>
                                          <p:attrName>style.visibility</p:attrName>
                                        </p:attrNameLst>
                                      </p:cBhvr>
                                      <p:to>
                                        <p:strVal val="visible"/>
                                      </p:to>
                                    </p:set>
                                  </p:childTnLst>
                                </p:cTn>
                              </p:par>
                            </p:childTnLst>
                          </p:cTn>
                        </p:par>
                        <p:par>
                          <p:cTn id="13" fill="hold">
                            <p:stCondLst>
                              <p:cond delay="1000"/>
                            </p:stCondLst>
                            <p:childTnLst>
                              <p:par>
                                <p:cTn id="14" presetID="1" presetClass="entr" presetSubtype="0" fill="hold" nodeType="afterEffect">
                                  <p:stCondLst>
                                    <p:cond delay="500"/>
                                  </p:stCondLst>
                                  <p:childTnLst>
                                    <p:set>
                                      <p:cBhvr>
                                        <p:cTn id="15" dur="1" fill="hold">
                                          <p:stCondLst>
                                            <p:cond delay="0"/>
                                          </p:stCondLst>
                                        </p:cTn>
                                        <p:tgtEl>
                                          <p:spTgt spid="8"/>
                                        </p:tgtEl>
                                        <p:attrNameLst>
                                          <p:attrName>style.visibility</p:attrName>
                                        </p:attrNameLst>
                                      </p:cBhvr>
                                      <p:to>
                                        <p:strVal val="visible"/>
                                      </p:to>
                                    </p:set>
                                  </p:childTnLst>
                                </p:cTn>
                              </p:par>
                            </p:childTnLst>
                          </p:cTn>
                        </p:par>
                        <p:par>
                          <p:cTn id="16" fill="hold">
                            <p:stCondLst>
                              <p:cond delay="1500"/>
                            </p:stCondLst>
                            <p:childTnLst>
                              <p:par>
                                <p:cTn id="17" presetID="1" presetClass="entr" presetSubtype="0" fill="hold" nodeType="afterEffect">
                                  <p:stCondLst>
                                    <p:cond delay="500"/>
                                  </p:stCondLst>
                                  <p:childTnLst>
                                    <p:set>
                                      <p:cBhvr>
                                        <p:cTn id="18" dur="1" fill="hold">
                                          <p:stCondLst>
                                            <p:cond delay="0"/>
                                          </p:stCondLst>
                                        </p:cTn>
                                        <p:tgtEl>
                                          <p:spTgt spid="9"/>
                                        </p:tgtEl>
                                        <p:attrNameLst>
                                          <p:attrName>style.visibility</p:attrName>
                                        </p:attrNameLst>
                                      </p:cBhvr>
                                      <p:to>
                                        <p:strVal val="visible"/>
                                      </p:to>
                                    </p:set>
                                  </p:childTnLst>
                                </p:cTn>
                              </p:par>
                            </p:childTnLst>
                          </p:cTn>
                        </p:par>
                        <p:par>
                          <p:cTn id="19" fill="hold">
                            <p:stCondLst>
                              <p:cond delay="2000"/>
                            </p:stCondLst>
                            <p:childTnLst>
                              <p:par>
                                <p:cTn id="20" presetID="1" presetClass="entr" presetSubtype="0" fill="hold" nodeType="afterEffect">
                                  <p:stCondLst>
                                    <p:cond delay="500"/>
                                  </p:stCondLst>
                                  <p:childTnLst>
                                    <p:set>
                                      <p:cBhvr>
                                        <p:cTn id="21" dur="1" fill="hold">
                                          <p:stCondLst>
                                            <p:cond delay="0"/>
                                          </p:stCondLst>
                                        </p:cTn>
                                        <p:tgtEl>
                                          <p:spTgt spid="10"/>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nodeType="clickEffect">
                                  <p:stCondLst>
                                    <p:cond delay="0"/>
                                  </p:stCondLst>
                                  <p:childTnLst>
                                    <p:set>
                                      <p:cBhvr>
                                        <p:cTn id="25" dur="1" fill="hold">
                                          <p:stCondLst>
                                            <p:cond delay="0"/>
                                          </p:stCondLst>
                                        </p:cTn>
                                        <p:tgtEl>
                                          <p:spTgt spid="11"/>
                                        </p:tgtEl>
                                        <p:attrNameLst>
                                          <p:attrName>style.visibility</p:attrName>
                                        </p:attrNameLst>
                                      </p:cBhvr>
                                      <p:to>
                                        <p:strVal val="visible"/>
                                      </p:to>
                                    </p:set>
                                  </p:childTnLst>
                                </p:cTn>
                              </p:par>
                            </p:childTnLst>
                          </p:cTn>
                        </p:par>
                        <p:par>
                          <p:cTn id="26" fill="hold">
                            <p:stCondLst>
                              <p:cond delay="0"/>
                            </p:stCondLst>
                            <p:childTnLst>
                              <p:par>
                                <p:cTn id="27" presetID="1" presetClass="entr" presetSubtype="0" fill="hold" nodeType="afterEffect">
                                  <p:stCondLst>
                                    <p:cond delay="500"/>
                                  </p:stCondLst>
                                  <p:childTnLst>
                                    <p:set>
                                      <p:cBhvr>
                                        <p:cTn id="28" dur="1" fill="hold">
                                          <p:stCondLst>
                                            <p:cond delay="0"/>
                                          </p:stCondLst>
                                        </p:cTn>
                                        <p:tgtEl>
                                          <p:spTgt spid="12"/>
                                        </p:tgtEl>
                                        <p:attrNameLst>
                                          <p:attrName>style.visibility</p:attrName>
                                        </p:attrNameLst>
                                      </p:cBhvr>
                                      <p:to>
                                        <p:strVal val="visible"/>
                                      </p:to>
                                    </p:set>
                                  </p:childTnLst>
                                </p:cTn>
                              </p:par>
                            </p:childTnLst>
                          </p:cTn>
                        </p:par>
                        <p:par>
                          <p:cTn id="29" fill="hold">
                            <p:stCondLst>
                              <p:cond delay="500"/>
                            </p:stCondLst>
                            <p:childTnLst>
                              <p:par>
                                <p:cTn id="30" presetID="1" presetClass="entr" presetSubtype="0" fill="hold" nodeType="afterEffect">
                                  <p:stCondLst>
                                    <p:cond delay="500"/>
                                  </p:stCondLst>
                                  <p:childTnLst>
                                    <p:set>
                                      <p:cBhvr>
                                        <p:cTn id="31" dur="1" fill="hold">
                                          <p:stCondLst>
                                            <p:cond delay="0"/>
                                          </p:stCondLst>
                                        </p:cTn>
                                        <p:tgtEl>
                                          <p:spTgt spid="13"/>
                                        </p:tgtEl>
                                        <p:attrNameLst>
                                          <p:attrName>style.visibility</p:attrName>
                                        </p:attrNameLst>
                                      </p:cBhvr>
                                      <p:to>
                                        <p:strVal val="visible"/>
                                      </p:to>
                                    </p:set>
                                  </p:childTnLst>
                                </p:cTn>
                              </p:par>
                            </p:childTnLst>
                          </p:cTn>
                        </p:par>
                        <p:par>
                          <p:cTn id="32" fill="hold">
                            <p:stCondLst>
                              <p:cond delay="1000"/>
                            </p:stCondLst>
                            <p:childTnLst>
                              <p:par>
                                <p:cTn id="33" presetID="1" presetClass="entr" presetSubtype="0" fill="hold" nodeType="afterEffect">
                                  <p:stCondLst>
                                    <p:cond delay="500"/>
                                  </p:stCondLst>
                                  <p:childTnLst>
                                    <p:set>
                                      <p:cBhvr>
                                        <p:cTn id="34" dur="1" fill="hold">
                                          <p:stCondLst>
                                            <p:cond delay="0"/>
                                          </p:stCondLst>
                                        </p:cTn>
                                        <p:tgtEl>
                                          <p:spTgt spid="14"/>
                                        </p:tgtEl>
                                        <p:attrNameLst>
                                          <p:attrName>style.visibility</p:attrName>
                                        </p:attrNameLst>
                                      </p:cBhvr>
                                      <p:to>
                                        <p:strVal val="visible"/>
                                      </p:to>
                                    </p:set>
                                  </p:childTnLst>
                                </p:cTn>
                              </p:par>
                            </p:childTnLst>
                          </p:cTn>
                        </p:par>
                        <p:par>
                          <p:cTn id="35" fill="hold">
                            <p:stCondLst>
                              <p:cond delay="1500"/>
                            </p:stCondLst>
                            <p:childTnLst>
                              <p:par>
                                <p:cTn id="36" presetID="1" presetClass="entr" presetSubtype="0" fill="hold" nodeType="afterEffect">
                                  <p:stCondLst>
                                    <p:cond delay="500"/>
                                  </p:stCondLst>
                                  <p:childTnLst>
                                    <p:set>
                                      <p:cBhvr>
                                        <p:cTn id="37" dur="1" fill="hold">
                                          <p:stCondLst>
                                            <p:cond delay="0"/>
                                          </p:stCondLst>
                                        </p:cTn>
                                        <p:tgtEl>
                                          <p:spTgt spid="15"/>
                                        </p:tgtEl>
                                        <p:attrNameLst>
                                          <p:attrName>style.visibility</p:attrName>
                                        </p:attrNameLst>
                                      </p:cBhvr>
                                      <p:to>
                                        <p:strVal val="visible"/>
                                      </p:to>
                                    </p:set>
                                  </p:childTnLst>
                                </p:cTn>
                              </p:par>
                            </p:childTnLst>
                          </p:cTn>
                        </p:par>
                        <p:par>
                          <p:cTn id="38" fill="hold">
                            <p:stCondLst>
                              <p:cond delay="2000"/>
                            </p:stCondLst>
                            <p:childTnLst>
                              <p:par>
                                <p:cTn id="39" presetID="1" presetClass="entr" presetSubtype="0" fill="hold" nodeType="afterEffect">
                                  <p:stCondLst>
                                    <p:cond delay="500"/>
                                  </p:stCondLst>
                                  <p:childTnLst>
                                    <p:set>
                                      <p:cBhvr>
                                        <p:cTn id="40" dur="1" fill="hold">
                                          <p:stCondLst>
                                            <p:cond delay="0"/>
                                          </p:stCondLst>
                                        </p:cTn>
                                        <p:tgtEl>
                                          <p:spTgt spid="16"/>
                                        </p:tgtEl>
                                        <p:attrNameLst>
                                          <p:attrName>style.visibility</p:attrName>
                                        </p:attrNameLst>
                                      </p:cBhvr>
                                      <p:to>
                                        <p:strVal val="visible"/>
                                      </p:to>
                                    </p:set>
                                  </p:childTnLst>
                                </p:cTn>
                              </p:par>
                            </p:childTnLst>
                          </p:cTn>
                        </p:par>
                        <p:par>
                          <p:cTn id="41" fill="hold">
                            <p:stCondLst>
                              <p:cond delay="2500"/>
                            </p:stCondLst>
                            <p:childTnLst>
                              <p:par>
                                <p:cTn id="42" presetID="1" presetClass="entr" presetSubtype="0" fill="hold" nodeType="afterEffect">
                                  <p:stCondLst>
                                    <p:cond delay="500"/>
                                  </p:stCondLst>
                                  <p:childTnLst>
                                    <p:set>
                                      <p:cBhvr>
                                        <p:cTn id="43" dur="1" fill="hold">
                                          <p:stCondLst>
                                            <p:cond delay="0"/>
                                          </p:stCondLst>
                                        </p:cTn>
                                        <p:tgtEl>
                                          <p:spTgt spid="17"/>
                                        </p:tgtEl>
                                        <p:attrNameLst>
                                          <p:attrName>style.visibility</p:attrName>
                                        </p:attrNameLst>
                                      </p:cBhvr>
                                      <p:to>
                                        <p:strVal val="visible"/>
                                      </p:to>
                                    </p:set>
                                  </p:childTnLst>
                                </p:cTn>
                              </p:par>
                            </p:childTnLst>
                          </p:cTn>
                        </p:par>
                        <p:par>
                          <p:cTn id="44" fill="hold">
                            <p:stCondLst>
                              <p:cond delay="3000"/>
                            </p:stCondLst>
                            <p:childTnLst>
                              <p:par>
                                <p:cTn id="45" presetID="1" presetClass="entr" presetSubtype="0" fill="hold" nodeType="afterEffect">
                                  <p:stCondLst>
                                    <p:cond delay="500"/>
                                  </p:stCondLst>
                                  <p:childTnLst>
                                    <p:set>
                                      <p:cBhvr>
                                        <p:cTn id="46" dur="1" fill="hold">
                                          <p:stCondLst>
                                            <p:cond delay="0"/>
                                          </p:stCondLst>
                                        </p:cTn>
                                        <p:tgtEl>
                                          <p:spTgt spid="18"/>
                                        </p:tgtEl>
                                        <p:attrNameLst>
                                          <p:attrName>style.visibility</p:attrName>
                                        </p:attrNameLst>
                                      </p:cBhvr>
                                      <p:to>
                                        <p:strVal val="visible"/>
                                      </p:to>
                                    </p:set>
                                  </p:childTnLst>
                                </p:cTn>
                              </p:par>
                            </p:childTnLst>
                          </p:cTn>
                        </p:par>
                        <p:par>
                          <p:cTn id="47" fill="hold">
                            <p:stCondLst>
                              <p:cond delay="3500"/>
                            </p:stCondLst>
                            <p:childTnLst>
                              <p:par>
                                <p:cTn id="48" presetID="1" presetClass="entr" presetSubtype="0" fill="hold" nodeType="afterEffect">
                                  <p:stCondLst>
                                    <p:cond delay="500"/>
                                  </p:stCondLst>
                                  <p:childTnLst>
                                    <p:set>
                                      <p:cBhvr>
                                        <p:cTn id="49" dur="1" fill="hold">
                                          <p:stCondLst>
                                            <p:cond delay="0"/>
                                          </p:stCondLst>
                                        </p:cTn>
                                        <p:tgtEl>
                                          <p:spTgt spid="19"/>
                                        </p:tgtEl>
                                        <p:attrNameLst>
                                          <p:attrName>style.visibility</p:attrName>
                                        </p:attrNameLst>
                                      </p:cBhvr>
                                      <p:to>
                                        <p:strVal val="visible"/>
                                      </p:to>
                                    </p:set>
                                  </p:childTnLst>
                                </p:cTn>
                              </p:par>
                            </p:childTnLst>
                          </p:cTn>
                        </p:par>
                        <p:par>
                          <p:cTn id="50" fill="hold">
                            <p:stCondLst>
                              <p:cond delay="4000"/>
                            </p:stCondLst>
                            <p:childTnLst>
                              <p:par>
                                <p:cTn id="51" presetID="1" presetClass="entr" presetSubtype="0" fill="hold" nodeType="afterEffect">
                                  <p:stCondLst>
                                    <p:cond delay="500"/>
                                  </p:stCondLst>
                                  <p:childTnLst>
                                    <p:set>
                                      <p:cBhvr>
                                        <p:cTn id="52" dur="1" fill="hold">
                                          <p:stCondLst>
                                            <p:cond delay="0"/>
                                          </p:stCondLst>
                                        </p:cTn>
                                        <p:tgtEl>
                                          <p:spTgt spid="20"/>
                                        </p:tgtEl>
                                        <p:attrNameLst>
                                          <p:attrName>style.visibility</p:attrName>
                                        </p:attrNameLst>
                                      </p:cBhvr>
                                      <p:to>
                                        <p:strVal val="visible"/>
                                      </p:to>
                                    </p:set>
                                  </p:childTnLst>
                                </p:cTn>
                              </p:par>
                            </p:childTnLst>
                          </p:cTn>
                        </p:par>
                        <p:par>
                          <p:cTn id="53" fill="hold">
                            <p:stCondLst>
                              <p:cond delay="4500"/>
                            </p:stCondLst>
                            <p:childTnLst>
                              <p:par>
                                <p:cTn id="54" presetID="1" presetClass="entr" presetSubtype="0" fill="hold" nodeType="afterEffect">
                                  <p:stCondLst>
                                    <p:cond delay="500"/>
                                  </p:stCondLst>
                                  <p:childTnLst>
                                    <p:set>
                                      <p:cBhvr>
                                        <p:cTn id="55" dur="1" fill="hold">
                                          <p:stCondLst>
                                            <p:cond delay="0"/>
                                          </p:stCondLst>
                                        </p:cTn>
                                        <p:tgtEl>
                                          <p:spTgt spid="21"/>
                                        </p:tgtEl>
                                        <p:attrNameLst>
                                          <p:attrName>style.visibility</p:attrName>
                                        </p:attrNameLst>
                                      </p:cBhvr>
                                      <p:to>
                                        <p:strVal val="visible"/>
                                      </p:to>
                                    </p:set>
                                  </p:childTnLst>
                                </p:cTn>
                              </p:par>
                            </p:childTnLst>
                          </p:cTn>
                        </p:par>
                        <p:par>
                          <p:cTn id="56" fill="hold">
                            <p:stCondLst>
                              <p:cond delay="5000"/>
                            </p:stCondLst>
                            <p:childTnLst>
                              <p:par>
                                <p:cTn id="57" presetID="1" presetClass="entr" presetSubtype="0" fill="hold" nodeType="afterEffect">
                                  <p:stCondLst>
                                    <p:cond delay="500"/>
                                  </p:stCondLst>
                                  <p:childTnLst>
                                    <p:set>
                                      <p:cBhvr>
                                        <p:cTn id="58" dur="1" fill="hold">
                                          <p:stCondLst>
                                            <p:cond delay="0"/>
                                          </p:stCondLst>
                                        </p:cTn>
                                        <p:tgtEl>
                                          <p:spTgt spid="22"/>
                                        </p:tgtEl>
                                        <p:attrNameLst>
                                          <p:attrName>style.visibility</p:attrName>
                                        </p:attrNameLst>
                                      </p:cBhvr>
                                      <p:to>
                                        <p:strVal val="visible"/>
                                      </p:to>
                                    </p:set>
                                  </p:childTnLst>
                                </p:cTn>
                              </p:par>
                            </p:childTnLst>
                          </p:cTn>
                        </p:par>
                        <p:par>
                          <p:cTn id="59" fill="hold">
                            <p:stCondLst>
                              <p:cond delay="5500"/>
                            </p:stCondLst>
                            <p:childTnLst>
                              <p:par>
                                <p:cTn id="60" presetID="1" presetClass="entr" presetSubtype="0" fill="hold" nodeType="afterEffect">
                                  <p:stCondLst>
                                    <p:cond delay="500"/>
                                  </p:stCondLst>
                                  <p:childTnLst>
                                    <p:set>
                                      <p:cBhvr>
                                        <p:cTn id="61" dur="1" fill="hold">
                                          <p:stCondLst>
                                            <p:cond delay="0"/>
                                          </p:stCondLst>
                                        </p:cTn>
                                        <p:tgtEl>
                                          <p:spTgt spid="23"/>
                                        </p:tgtEl>
                                        <p:attrNameLst>
                                          <p:attrName>style.visibility</p:attrName>
                                        </p:attrNameLst>
                                      </p:cBhvr>
                                      <p:to>
                                        <p:strVal val="visible"/>
                                      </p:to>
                                    </p:set>
                                  </p:childTnLst>
                                </p:cTn>
                              </p:par>
                            </p:childTnLst>
                          </p:cTn>
                        </p:par>
                        <p:par>
                          <p:cTn id="62" fill="hold">
                            <p:stCondLst>
                              <p:cond delay="6000"/>
                            </p:stCondLst>
                            <p:childTnLst>
                              <p:par>
                                <p:cTn id="63" presetID="1" presetClass="entr" presetSubtype="0" fill="hold" nodeType="afterEffect">
                                  <p:stCondLst>
                                    <p:cond delay="500"/>
                                  </p:stCondLst>
                                  <p:childTnLst>
                                    <p:set>
                                      <p:cBhvr>
                                        <p:cTn id="64" dur="1" fill="hold">
                                          <p:stCondLst>
                                            <p:cond delay="0"/>
                                          </p:stCondLst>
                                        </p:cTn>
                                        <p:tgtEl>
                                          <p:spTgt spid="24"/>
                                        </p:tgtEl>
                                        <p:attrNameLst>
                                          <p:attrName>style.visibility</p:attrName>
                                        </p:attrNameLst>
                                      </p:cBhvr>
                                      <p:to>
                                        <p:strVal val="visible"/>
                                      </p:to>
                                    </p:set>
                                  </p:childTnLst>
                                </p:cTn>
                              </p:par>
                            </p:childTnLst>
                          </p:cTn>
                        </p:par>
                        <p:par>
                          <p:cTn id="65" fill="hold">
                            <p:stCondLst>
                              <p:cond delay="6500"/>
                            </p:stCondLst>
                            <p:childTnLst>
                              <p:par>
                                <p:cTn id="66" presetID="1" presetClass="entr" presetSubtype="0" fill="hold" nodeType="afterEffect">
                                  <p:stCondLst>
                                    <p:cond delay="500"/>
                                  </p:stCondLst>
                                  <p:childTnLst>
                                    <p:set>
                                      <p:cBhvr>
                                        <p:cTn id="67" dur="1" fill="hold">
                                          <p:stCondLst>
                                            <p:cond delay="0"/>
                                          </p:stCondLst>
                                        </p:cTn>
                                        <p:tgtEl>
                                          <p:spTgt spid="25"/>
                                        </p:tgtEl>
                                        <p:attrNameLst>
                                          <p:attrName>style.visibility</p:attrName>
                                        </p:attrNameLst>
                                      </p:cBhvr>
                                      <p:to>
                                        <p:strVal val="visible"/>
                                      </p:to>
                                    </p:set>
                                  </p:childTnLst>
                                </p:cTn>
                              </p:par>
                            </p:childTnLst>
                          </p:cTn>
                        </p:par>
                        <p:par>
                          <p:cTn id="68" fill="hold">
                            <p:stCondLst>
                              <p:cond delay="7000"/>
                            </p:stCondLst>
                            <p:childTnLst>
                              <p:par>
                                <p:cTn id="69" presetID="1" presetClass="entr" presetSubtype="0" fill="hold" nodeType="afterEffect">
                                  <p:stCondLst>
                                    <p:cond delay="500"/>
                                  </p:stCondLst>
                                  <p:childTnLst>
                                    <p:set>
                                      <p:cBhvr>
                                        <p:cTn id="70" dur="1" fill="hold">
                                          <p:stCondLst>
                                            <p:cond delay="0"/>
                                          </p:stCondLst>
                                        </p:cTn>
                                        <p:tgtEl>
                                          <p:spTgt spid="26"/>
                                        </p:tgtEl>
                                        <p:attrNameLst>
                                          <p:attrName>style.visibility</p:attrName>
                                        </p:attrNameLst>
                                      </p:cBhvr>
                                      <p:to>
                                        <p:strVal val="visible"/>
                                      </p:to>
                                    </p:set>
                                  </p:childTnLst>
                                </p:cTn>
                              </p:par>
                            </p:childTnLst>
                          </p:cTn>
                        </p:par>
                        <p:par>
                          <p:cTn id="71" fill="hold">
                            <p:stCondLst>
                              <p:cond delay="7500"/>
                            </p:stCondLst>
                            <p:childTnLst>
                              <p:par>
                                <p:cTn id="72" presetID="1" presetClass="entr" presetSubtype="0" fill="hold" nodeType="afterEffect">
                                  <p:stCondLst>
                                    <p:cond delay="500"/>
                                  </p:stCondLst>
                                  <p:childTnLst>
                                    <p:set>
                                      <p:cBhvr>
                                        <p:cTn id="73" dur="1" fill="hold">
                                          <p:stCondLst>
                                            <p:cond delay="0"/>
                                          </p:stCondLst>
                                        </p:cTn>
                                        <p:tgtEl>
                                          <p:spTgt spid="27"/>
                                        </p:tgtEl>
                                        <p:attrNameLst>
                                          <p:attrName>style.visibility</p:attrName>
                                        </p:attrNameLst>
                                      </p:cBhvr>
                                      <p:to>
                                        <p:strVal val="visible"/>
                                      </p:to>
                                    </p:set>
                                  </p:childTnLst>
                                </p:cTn>
                              </p:par>
                            </p:childTnLst>
                          </p:cTn>
                        </p:par>
                        <p:par>
                          <p:cTn id="74" fill="hold">
                            <p:stCondLst>
                              <p:cond delay="8000"/>
                            </p:stCondLst>
                            <p:childTnLst>
                              <p:par>
                                <p:cTn id="75" presetID="1" presetClass="entr" presetSubtype="0" fill="hold" nodeType="afterEffect">
                                  <p:stCondLst>
                                    <p:cond delay="500"/>
                                  </p:stCondLst>
                                  <p:childTnLst>
                                    <p:set>
                                      <p:cBhvr>
                                        <p:cTn id="76" dur="1" fill="hold">
                                          <p:stCondLst>
                                            <p:cond delay="0"/>
                                          </p:stCondLst>
                                        </p:cTn>
                                        <p:tgtEl>
                                          <p:spTgt spid="28"/>
                                        </p:tgtEl>
                                        <p:attrNameLst>
                                          <p:attrName>style.visibility</p:attrName>
                                        </p:attrNameLst>
                                      </p:cBhvr>
                                      <p:to>
                                        <p:strVal val="visible"/>
                                      </p:to>
                                    </p:set>
                                  </p:childTnLst>
                                </p:cTn>
                              </p:par>
                            </p:childTnLst>
                          </p:cTn>
                        </p:par>
                        <p:par>
                          <p:cTn id="77" fill="hold">
                            <p:stCondLst>
                              <p:cond delay="8500"/>
                            </p:stCondLst>
                            <p:childTnLst>
                              <p:par>
                                <p:cTn id="78" presetID="1" presetClass="entr" presetSubtype="0" fill="hold" nodeType="afterEffect">
                                  <p:stCondLst>
                                    <p:cond delay="500"/>
                                  </p:stCondLst>
                                  <p:childTnLst>
                                    <p:set>
                                      <p:cBhvr>
                                        <p:cTn id="79" dur="1" fill="hold">
                                          <p:stCondLst>
                                            <p:cond delay="0"/>
                                          </p:stCondLst>
                                        </p:cTn>
                                        <p:tgtEl>
                                          <p:spTgt spid="29"/>
                                        </p:tgtEl>
                                        <p:attrNameLst>
                                          <p:attrName>style.visibility</p:attrName>
                                        </p:attrNameLst>
                                      </p:cBhvr>
                                      <p:to>
                                        <p:strVal val="visible"/>
                                      </p:to>
                                    </p:set>
                                  </p:childTnLst>
                                </p:cTn>
                              </p:par>
                            </p:childTnLst>
                          </p:cTn>
                        </p:par>
                        <p:par>
                          <p:cTn id="80" fill="hold">
                            <p:stCondLst>
                              <p:cond delay="9000"/>
                            </p:stCondLst>
                            <p:childTnLst>
                              <p:par>
                                <p:cTn id="81" presetID="1" presetClass="entr" presetSubtype="0" fill="hold" nodeType="afterEffect">
                                  <p:stCondLst>
                                    <p:cond delay="500"/>
                                  </p:stCondLst>
                                  <p:childTnLst>
                                    <p:set>
                                      <p:cBhvr>
                                        <p:cTn id="82" dur="1" fill="hold">
                                          <p:stCondLst>
                                            <p:cond delay="0"/>
                                          </p:stCondLst>
                                        </p:cTn>
                                        <p:tgtEl>
                                          <p:spTgt spid="30"/>
                                        </p:tgtEl>
                                        <p:attrNameLst>
                                          <p:attrName>style.visibility</p:attrName>
                                        </p:attrNameLst>
                                      </p:cBhvr>
                                      <p:to>
                                        <p:strVal val="visible"/>
                                      </p:to>
                                    </p:set>
                                  </p:childTnLst>
                                </p:cTn>
                              </p:par>
                            </p:childTnLst>
                          </p:cTn>
                        </p:par>
                        <p:par>
                          <p:cTn id="83" fill="hold">
                            <p:stCondLst>
                              <p:cond delay="9500"/>
                            </p:stCondLst>
                            <p:childTnLst>
                              <p:par>
                                <p:cTn id="84" presetID="1" presetClass="entr" presetSubtype="0" fill="hold" nodeType="afterEffect">
                                  <p:stCondLst>
                                    <p:cond delay="500"/>
                                  </p:stCondLst>
                                  <p:childTnLst>
                                    <p:set>
                                      <p:cBhvr>
                                        <p:cTn id="85" dur="1" fill="hold">
                                          <p:stCondLst>
                                            <p:cond delay="0"/>
                                          </p:stCondLst>
                                        </p:cTn>
                                        <p:tgtEl>
                                          <p:spTgt spid="31"/>
                                        </p:tgtEl>
                                        <p:attrNameLst>
                                          <p:attrName>style.visibility</p:attrName>
                                        </p:attrNameLst>
                                      </p:cBhvr>
                                      <p:to>
                                        <p:strVal val="visible"/>
                                      </p:to>
                                    </p:set>
                                  </p:childTnLst>
                                </p:cTn>
                              </p:par>
                            </p:childTnLst>
                          </p:cTn>
                        </p:par>
                        <p:par>
                          <p:cTn id="86" fill="hold">
                            <p:stCondLst>
                              <p:cond delay="10000"/>
                            </p:stCondLst>
                            <p:childTnLst>
                              <p:par>
                                <p:cTn id="87" presetID="1" presetClass="entr" presetSubtype="0" fill="hold" nodeType="afterEffect">
                                  <p:stCondLst>
                                    <p:cond delay="500"/>
                                  </p:stCondLst>
                                  <p:childTnLst>
                                    <p:set>
                                      <p:cBhvr>
                                        <p:cTn id="88" dur="1" fill="hold">
                                          <p:stCondLst>
                                            <p:cond delay="0"/>
                                          </p:stCondLst>
                                        </p:cTn>
                                        <p:tgtEl>
                                          <p:spTgt spid="32"/>
                                        </p:tgtEl>
                                        <p:attrNameLst>
                                          <p:attrName>style.visibility</p:attrName>
                                        </p:attrNameLst>
                                      </p:cBhvr>
                                      <p:to>
                                        <p:strVal val="visible"/>
                                      </p:to>
                                    </p:set>
                                  </p:childTnLst>
                                </p:cTn>
                              </p:par>
                            </p:childTnLst>
                          </p:cTn>
                        </p:par>
                      </p:childTnLst>
                    </p:cTn>
                  </p:par>
                  <p:par>
                    <p:cTn id="89" fill="hold">
                      <p:stCondLst>
                        <p:cond delay="indefinite"/>
                      </p:stCondLst>
                      <p:childTnLst>
                        <p:par>
                          <p:cTn id="90" fill="hold">
                            <p:stCondLst>
                              <p:cond delay="0"/>
                            </p:stCondLst>
                            <p:childTnLst>
                              <p:par>
                                <p:cTn id="91" presetID="1" presetClass="entr" presetSubtype="0" fill="hold" nodeType="clickEffect">
                                  <p:stCondLst>
                                    <p:cond delay="0"/>
                                  </p:stCondLst>
                                  <p:childTnLst>
                                    <p:set>
                                      <p:cBhvr>
                                        <p:cTn id="92" dur="1" fill="hold">
                                          <p:stCondLst>
                                            <p:cond delay="0"/>
                                          </p:stCondLst>
                                        </p:cTn>
                                        <p:tgtEl>
                                          <p:spTgt spid="33"/>
                                        </p:tgtEl>
                                        <p:attrNameLst>
                                          <p:attrName>style.visibility</p:attrName>
                                        </p:attrNameLst>
                                      </p:cBhvr>
                                      <p:to>
                                        <p:strVal val="visible"/>
                                      </p:to>
                                    </p:set>
                                  </p:childTnLst>
                                </p:cTn>
                              </p:par>
                            </p:childTnLst>
                          </p:cTn>
                        </p:par>
                        <p:par>
                          <p:cTn id="93" fill="hold">
                            <p:stCondLst>
                              <p:cond delay="0"/>
                            </p:stCondLst>
                            <p:childTnLst>
                              <p:par>
                                <p:cTn id="94" presetID="1" presetClass="entr" presetSubtype="0" fill="hold" nodeType="afterEffect">
                                  <p:stCondLst>
                                    <p:cond delay="500"/>
                                  </p:stCondLst>
                                  <p:childTnLst>
                                    <p:set>
                                      <p:cBhvr>
                                        <p:cTn id="95" dur="1" fill="hold">
                                          <p:stCondLst>
                                            <p:cond delay="0"/>
                                          </p:stCondLst>
                                        </p:cTn>
                                        <p:tgtEl>
                                          <p:spTgt spid="34"/>
                                        </p:tgtEl>
                                        <p:attrNameLst>
                                          <p:attrName>style.visibility</p:attrName>
                                        </p:attrNameLst>
                                      </p:cBhvr>
                                      <p:to>
                                        <p:strVal val="visible"/>
                                      </p:to>
                                    </p:set>
                                  </p:childTnLst>
                                </p:cTn>
                              </p:par>
                            </p:childTnLst>
                          </p:cTn>
                        </p:par>
                      </p:childTnLst>
                    </p:cTn>
                  </p:par>
                  <p:par>
                    <p:cTn id="96" fill="hold">
                      <p:stCondLst>
                        <p:cond delay="indefinite"/>
                      </p:stCondLst>
                      <p:childTnLst>
                        <p:par>
                          <p:cTn id="97" fill="hold">
                            <p:stCondLst>
                              <p:cond delay="0"/>
                            </p:stCondLst>
                            <p:childTnLst>
                              <p:par>
                                <p:cTn id="98" presetID="1" presetClass="entr" presetSubtype="0" fill="hold" nodeType="clickEffect">
                                  <p:stCondLst>
                                    <p:cond delay="0"/>
                                  </p:stCondLst>
                                  <p:childTnLst>
                                    <p:set>
                                      <p:cBhvr>
                                        <p:cTn id="99" dur="1" fill="hold">
                                          <p:stCondLst>
                                            <p:cond delay="0"/>
                                          </p:stCondLst>
                                        </p:cTn>
                                        <p:tgtEl>
                                          <p:spTgt spid="35"/>
                                        </p:tgtEl>
                                        <p:attrNameLst>
                                          <p:attrName>style.visibility</p:attrName>
                                        </p:attrNameLst>
                                      </p:cBhvr>
                                      <p:to>
                                        <p:strVal val="visible"/>
                                      </p:to>
                                    </p:set>
                                  </p:childTnLst>
                                </p:cTn>
                              </p:par>
                            </p:childTnLst>
                          </p:cTn>
                        </p:par>
                        <p:par>
                          <p:cTn id="100" fill="hold">
                            <p:stCondLst>
                              <p:cond delay="0"/>
                            </p:stCondLst>
                            <p:childTnLst>
                              <p:par>
                                <p:cTn id="101" presetID="10" presetClass="entr" presetSubtype="0" fill="hold" nodeType="afterEffect">
                                  <p:stCondLst>
                                    <p:cond delay="1000"/>
                                  </p:stCondLst>
                                  <p:childTnLst>
                                    <p:set>
                                      <p:cBhvr>
                                        <p:cTn id="102" dur="1" fill="hold">
                                          <p:stCondLst>
                                            <p:cond delay="0"/>
                                          </p:stCondLst>
                                        </p:cTn>
                                        <p:tgtEl>
                                          <p:spTgt spid="37"/>
                                        </p:tgtEl>
                                        <p:attrNameLst>
                                          <p:attrName>style.visibility</p:attrName>
                                        </p:attrNameLst>
                                      </p:cBhvr>
                                      <p:to>
                                        <p:strVal val="visible"/>
                                      </p:to>
                                    </p:set>
                                    <p:animEffect transition="in" filter="fade">
                                      <p:cBhvr>
                                        <p:cTn id="103" dur="500"/>
                                        <p:tgtEl>
                                          <p:spTgt spid="37"/>
                                        </p:tgtEl>
                                      </p:cBhvr>
                                    </p:animEffect>
                                  </p:childTnLst>
                                </p:cTn>
                              </p:par>
                            </p:childTnLst>
                          </p:cTn>
                        </p:par>
                        <p:par>
                          <p:cTn id="104" fill="hold">
                            <p:stCondLst>
                              <p:cond delay="1500"/>
                            </p:stCondLst>
                            <p:childTnLst>
                              <p:par>
                                <p:cTn id="105" presetID="10" presetClass="entr" presetSubtype="0" fill="hold" nodeType="afterEffect">
                                  <p:stCondLst>
                                    <p:cond delay="0"/>
                                  </p:stCondLst>
                                  <p:childTnLst>
                                    <p:set>
                                      <p:cBhvr>
                                        <p:cTn id="106" dur="1" fill="hold">
                                          <p:stCondLst>
                                            <p:cond delay="0"/>
                                          </p:stCondLst>
                                        </p:cTn>
                                        <p:tgtEl>
                                          <p:spTgt spid="38"/>
                                        </p:tgtEl>
                                        <p:attrNameLst>
                                          <p:attrName>style.visibility</p:attrName>
                                        </p:attrNameLst>
                                      </p:cBhvr>
                                      <p:to>
                                        <p:strVal val="visible"/>
                                      </p:to>
                                    </p:set>
                                    <p:animEffect transition="in" filter="fade">
                                      <p:cBhvr>
                                        <p:cTn id="107" dur="10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Integrated Results</a:t>
            </a:r>
          </a:p>
        </p:txBody>
      </p:sp>
      <p:sp>
        <p:nvSpPr>
          <p:cNvPr id="3" name="Content Placeholder 2"/>
          <p:cNvSpPr>
            <a:spLocks noGrp="1"/>
          </p:cNvSpPr>
          <p:nvPr>
            <p:ph idx="1"/>
          </p:nvPr>
        </p:nvSpPr>
        <p:spPr>
          <a:xfrm>
            <a:off x="495759" y="1235438"/>
            <a:ext cx="6702772" cy="5233099"/>
          </a:xfrm>
        </p:spPr>
        <p:txBody>
          <a:bodyPr/>
          <a:lstStyle/>
          <a:p>
            <a:r>
              <a:rPr lang="en-US" dirty="0"/>
              <a:t>Revisit Death Valley, version 1</a:t>
            </a:r>
          </a:p>
          <a:p>
            <a:r>
              <a:rPr lang="en-US" dirty="0"/>
              <a:t>Map transmissivity</a:t>
            </a:r>
          </a:p>
          <a:p>
            <a:pPr lvl="1"/>
            <a:r>
              <a:rPr lang="en-US" dirty="0"/>
              <a:t>K to model layers</a:t>
            </a:r>
          </a:p>
          <a:p>
            <a:pPr lvl="1"/>
            <a:r>
              <a:rPr lang="en-US" dirty="0"/>
              <a:t>Apply depth decay</a:t>
            </a:r>
          </a:p>
          <a:p>
            <a:pPr lvl="1"/>
            <a:r>
              <a:rPr lang="en-US" dirty="0"/>
              <a:t>Smear flow barriers </a:t>
            </a:r>
          </a:p>
          <a:p>
            <a:pPr lvl="1"/>
            <a:r>
              <a:rPr lang="en-US" dirty="0"/>
              <a:t>Sum across layers</a:t>
            </a:r>
          </a:p>
          <a:p>
            <a:r>
              <a:rPr lang="en-US" dirty="0"/>
              <a:t>Big picture clear</a:t>
            </a:r>
          </a:p>
          <a:p>
            <a:pPr lvl="1"/>
            <a:r>
              <a:rPr lang="en-US" dirty="0"/>
              <a:t>A few sins, but worthwhile</a:t>
            </a:r>
          </a:p>
          <a:p>
            <a:pPr lvl="1"/>
            <a:r>
              <a:rPr lang="en-US" dirty="0"/>
              <a:t>Characterization of model results unaffected by simplifications</a:t>
            </a:r>
          </a:p>
        </p:txBody>
      </p:sp>
      <p:pic>
        <p:nvPicPr>
          <p:cNvPr id="4" name="DVRFS Base"/>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446912" y="1251204"/>
            <a:ext cx="4570350" cy="5568696"/>
          </a:xfrm>
          <a:prstGeom prst="rect">
            <a:avLst/>
          </a:prstGeom>
        </p:spPr>
      </p:pic>
      <p:pic>
        <p:nvPicPr>
          <p:cNvPr id="5" name="Tmap"/>
          <p:cNvPicPr>
            <a:picLocks noChangeAspect="1" noChangeArrowheads="1"/>
          </p:cNvPicPr>
          <p:nvPr/>
        </p:nvPicPr>
        <p:blipFill>
          <a:blip r:embed="rId4"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7447888" y="1254252"/>
            <a:ext cx="4568401" cy="556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4927692" y="2802731"/>
            <a:ext cx="2477995" cy="1510595"/>
          </a:xfrm>
          <a:prstGeom prst="rect">
            <a:avLst/>
          </a:prstGeom>
          <a:solidFill>
            <a:schemeClr val="bg1"/>
          </a:solidFill>
          <a:ln>
            <a:noFill/>
          </a:ln>
          <a:effectLst/>
        </p:spPr>
      </p:pic>
      <p:grpSp>
        <p:nvGrpSpPr>
          <p:cNvPr id="11" name="NNSS Areas"/>
          <p:cNvGrpSpPr/>
          <p:nvPr/>
        </p:nvGrpSpPr>
        <p:grpSpPr>
          <a:xfrm>
            <a:off x="9337562" y="2802732"/>
            <a:ext cx="1136651" cy="1714500"/>
            <a:chOff x="2444750" y="1389063"/>
            <a:chExt cx="3216275" cy="4059238"/>
          </a:xfrm>
        </p:grpSpPr>
        <p:sp>
          <p:nvSpPr>
            <p:cNvPr id="12" name="Freeform 17"/>
            <p:cNvSpPr>
              <a:spLocks noEditPoints="1"/>
            </p:cNvSpPr>
            <p:nvPr/>
          </p:nvSpPr>
          <p:spPr bwMode="auto">
            <a:xfrm>
              <a:off x="2444750" y="1389063"/>
              <a:ext cx="3216275" cy="4059238"/>
            </a:xfrm>
            <a:custGeom>
              <a:avLst/>
              <a:gdLst>
                <a:gd name="T0" fmla="*/ 16880 w 16881"/>
                <a:gd name="T1" fmla="*/ 18580 h 21305"/>
                <a:gd name="T2" fmla="*/ 15564 w 16881"/>
                <a:gd name="T3" fmla="*/ 20640 h 21305"/>
                <a:gd name="T4" fmla="*/ 15110 w 16881"/>
                <a:gd name="T5" fmla="*/ 20624 h 21305"/>
                <a:gd name="T6" fmla="*/ 13748 w 16881"/>
                <a:gd name="T7" fmla="*/ 21008 h 21305"/>
                <a:gd name="T8" fmla="*/ 13671 w 16881"/>
                <a:gd name="T9" fmla="*/ 21031 h 21305"/>
                <a:gd name="T10" fmla="*/ 13598 w 16881"/>
                <a:gd name="T11" fmla="*/ 21056 h 21305"/>
                <a:gd name="T12" fmla="*/ 13543 w 16881"/>
                <a:gd name="T13" fmla="*/ 21087 h 21305"/>
                <a:gd name="T14" fmla="*/ 13471 w 16881"/>
                <a:gd name="T15" fmla="*/ 21135 h 21305"/>
                <a:gd name="T16" fmla="*/ 13304 w 16881"/>
                <a:gd name="T17" fmla="*/ 21279 h 21305"/>
                <a:gd name="T18" fmla="*/ 7556 w 16881"/>
                <a:gd name="T19" fmla="*/ 18808 h 21305"/>
                <a:gd name="T20" fmla="*/ 3616 w 16881"/>
                <a:gd name="T21" fmla="*/ 8612 h 21305"/>
                <a:gd name="T22" fmla="*/ 2712 w 16881"/>
                <a:gd name="T23" fmla="*/ 5036 h 21305"/>
                <a:gd name="T24" fmla="*/ 1856 w 16881"/>
                <a:gd name="T25" fmla="*/ 3893 h 21305"/>
                <a:gd name="T26" fmla="*/ 1176 w 16881"/>
                <a:gd name="T27" fmla="*/ 3117 h 21305"/>
                <a:gd name="T28" fmla="*/ 480 w 16881"/>
                <a:gd name="T29" fmla="*/ 1973 h 21305"/>
                <a:gd name="T30" fmla="*/ 1156 w 16881"/>
                <a:gd name="T31" fmla="*/ 224 h 21305"/>
                <a:gd name="T32" fmla="*/ 4116 w 16881"/>
                <a:gd name="T33" fmla="*/ 792 h 21305"/>
                <a:gd name="T34" fmla="*/ 5940 w 16881"/>
                <a:gd name="T35" fmla="*/ 8 h 21305"/>
                <a:gd name="T36" fmla="*/ 8684 w 16881"/>
                <a:gd name="T37" fmla="*/ 760 h 21305"/>
                <a:gd name="T38" fmla="*/ 10080 w 16881"/>
                <a:gd name="T39" fmla="*/ 3052 h 21305"/>
                <a:gd name="T40" fmla="*/ 10056 w 16881"/>
                <a:gd name="T41" fmla="*/ 1533 h 21305"/>
                <a:gd name="T42" fmla="*/ 8213 w 16881"/>
                <a:gd name="T43" fmla="*/ 384 h 21305"/>
                <a:gd name="T44" fmla="*/ 5032 w 16881"/>
                <a:gd name="T45" fmla="*/ 20 h 21305"/>
                <a:gd name="T46" fmla="*/ 3204 w 16881"/>
                <a:gd name="T47" fmla="*/ 800 h 21305"/>
                <a:gd name="T48" fmla="*/ 468 w 16881"/>
                <a:gd name="T49" fmla="*/ 232 h 21305"/>
                <a:gd name="T50" fmla="*/ 716 w 16881"/>
                <a:gd name="T51" fmla="*/ 1968 h 21305"/>
                <a:gd name="T52" fmla="*/ 1396 w 16881"/>
                <a:gd name="T53" fmla="*/ 3112 h 21305"/>
                <a:gd name="T54" fmla="*/ 1868 w 16881"/>
                <a:gd name="T55" fmla="*/ 4264 h 21305"/>
                <a:gd name="T56" fmla="*/ 2716 w 16881"/>
                <a:gd name="T57" fmla="*/ 5472 h 21305"/>
                <a:gd name="T58" fmla="*/ 3632 w 16881"/>
                <a:gd name="T59" fmla="*/ 10580 h 21305"/>
                <a:gd name="T60" fmla="*/ 11084 w 16881"/>
                <a:gd name="T61" fmla="*/ 18744 h 21305"/>
                <a:gd name="T62" fmla="*/ 13418 w 16881"/>
                <a:gd name="T63" fmla="*/ 21162 h 21305"/>
                <a:gd name="T64" fmla="*/ 13490 w 16881"/>
                <a:gd name="T65" fmla="*/ 21106 h 21305"/>
                <a:gd name="T66" fmla="*/ 13556 w 16881"/>
                <a:gd name="T67" fmla="*/ 21072 h 21305"/>
                <a:gd name="T68" fmla="*/ 13620 w 16881"/>
                <a:gd name="T69" fmla="*/ 21040 h 21305"/>
                <a:gd name="T70" fmla="*/ 13692 w 16881"/>
                <a:gd name="T71" fmla="*/ 21016 h 21305"/>
                <a:gd name="T72" fmla="*/ 13764 w 16881"/>
                <a:gd name="T73" fmla="*/ 20992 h 21305"/>
                <a:gd name="T74" fmla="*/ 15112 w 16881"/>
                <a:gd name="T75" fmla="*/ 20620 h 21305"/>
                <a:gd name="T76" fmla="*/ 15580 w 16881"/>
                <a:gd name="T77" fmla="*/ 20632 h 21305"/>
                <a:gd name="T78" fmla="*/ 16744 w 16881"/>
                <a:gd name="T79" fmla="*/ 10037 h 21305"/>
                <a:gd name="T80" fmla="*/ 14648 w 16881"/>
                <a:gd name="T81" fmla="*/ 18645 h 21305"/>
                <a:gd name="T82" fmla="*/ 12364 w 16881"/>
                <a:gd name="T83" fmla="*/ 15416 h 21305"/>
                <a:gd name="T84" fmla="*/ 10548 w 16881"/>
                <a:gd name="T85" fmla="*/ 15424 h 21305"/>
                <a:gd name="T86" fmla="*/ 12356 w 16881"/>
                <a:gd name="T87" fmla="*/ 13328 h 21305"/>
                <a:gd name="T88" fmla="*/ 15568 w 16881"/>
                <a:gd name="T89" fmla="*/ 18620 h 21305"/>
                <a:gd name="T90" fmla="*/ 11064 w 16881"/>
                <a:gd name="T91" fmla="*/ 15412 h 21305"/>
                <a:gd name="T92" fmla="*/ 9904 w 16881"/>
                <a:gd name="T93" fmla="*/ 12316 h 21305"/>
                <a:gd name="T94" fmla="*/ 9892 w 16881"/>
                <a:gd name="T95" fmla="*/ 10560 h 21305"/>
                <a:gd name="T96" fmla="*/ 11040 w 16881"/>
                <a:gd name="T97" fmla="*/ 13332 h 21305"/>
                <a:gd name="T98" fmla="*/ 11048 w 16881"/>
                <a:gd name="T99" fmla="*/ 10564 h 21305"/>
                <a:gd name="T100" fmla="*/ 11044 w 16881"/>
                <a:gd name="T101" fmla="*/ 10048 h 21305"/>
                <a:gd name="T102" fmla="*/ 8876 w 16881"/>
                <a:gd name="T103" fmla="*/ 10576 h 21305"/>
                <a:gd name="T104" fmla="*/ 8880 w 16881"/>
                <a:gd name="T105" fmla="*/ 8596 h 21305"/>
                <a:gd name="T106" fmla="*/ 11032 w 16881"/>
                <a:gd name="T107" fmla="*/ 8228 h 21305"/>
                <a:gd name="T108" fmla="*/ 16748 w 16881"/>
                <a:gd name="T109" fmla="*/ 10032 h 21305"/>
                <a:gd name="T110" fmla="*/ 13580 w 16881"/>
                <a:gd name="T111" fmla="*/ 8216 h 21305"/>
                <a:gd name="T112" fmla="*/ 13288 w 16881"/>
                <a:gd name="T113" fmla="*/ 6108 h 21305"/>
                <a:gd name="T114" fmla="*/ 13320 w 16881"/>
                <a:gd name="T115" fmla="*/ 6388 h 21305"/>
                <a:gd name="T116" fmla="*/ 13405 w 16881"/>
                <a:gd name="T117" fmla="*/ 6696 h 21305"/>
                <a:gd name="T118" fmla="*/ 13313 w 16881"/>
                <a:gd name="T119" fmla="*/ 6389 h 21305"/>
                <a:gd name="T120" fmla="*/ 13280 w 16881"/>
                <a:gd name="T121" fmla="*/ 6108 h 21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6881" h="21305">
                  <a:moveTo>
                    <a:pt x="10140" y="3368"/>
                  </a:moveTo>
                  <a:lnTo>
                    <a:pt x="11884" y="3360"/>
                  </a:lnTo>
                  <a:lnTo>
                    <a:pt x="16644" y="3352"/>
                  </a:lnTo>
                  <a:cubicBezTo>
                    <a:pt x="16647" y="3352"/>
                    <a:pt x="16648" y="3354"/>
                    <a:pt x="16648" y="3356"/>
                  </a:cubicBezTo>
                  <a:lnTo>
                    <a:pt x="16664" y="4652"/>
                  </a:lnTo>
                  <a:lnTo>
                    <a:pt x="16672" y="4924"/>
                  </a:lnTo>
                  <a:lnTo>
                    <a:pt x="16688" y="6020"/>
                  </a:lnTo>
                  <a:lnTo>
                    <a:pt x="16704" y="7116"/>
                  </a:lnTo>
                  <a:lnTo>
                    <a:pt x="16720" y="8212"/>
                  </a:lnTo>
                  <a:lnTo>
                    <a:pt x="16752" y="10036"/>
                  </a:lnTo>
                  <a:lnTo>
                    <a:pt x="16800" y="13316"/>
                  </a:lnTo>
                  <a:lnTo>
                    <a:pt x="16880" y="18580"/>
                  </a:lnTo>
                  <a:cubicBezTo>
                    <a:pt x="16881" y="18583"/>
                    <a:pt x="16879" y="18584"/>
                    <a:pt x="16877" y="18584"/>
                  </a:cubicBezTo>
                  <a:lnTo>
                    <a:pt x="15565" y="18624"/>
                  </a:lnTo>
                  <a:lnTo>
                    <a:pt x="15568" y="18620"/>
                  </a:lnTo>
                  <a:lnTo>
                    <a:pt x="15592" y="19596"/>
                  </a:lnTo>
                  <a:lnTo>
                    <a:pt x="15616" y="20628"/>
                  </a:lnTo>
                  <a:cubicBezTo>
                    <a:pt x="15616" y="20629"/>
                    <a:pt x="15616" y="20630"/>
                    <a:pt x="15615" y="20631"/>
                  </a:cubicBezTo>
                  <a:cubicBezTo>
                    <a:pt x="15615" y="20632"/>
                    <a:pt x="15614" y="20632"/>
                    <a:pt x="15612" y="20632"/>
                  </a:cubicBezTo>
                  <a:lnTo>
                    <a:pt x="15588" y="20632"/>
                  </a:lnTo>
                  <a:lnTo>
                    <a:pt x="15591" y="20631"/>
                  </a:lnTo>
                  <a:lnTo>
                    <a:pt x="15583" y="20639"/>
                  </a:lnTo>
                  <a:cubicBezTo>
                    <a:pt x="15583" y="20640"/>
                    <a:pt x="15582" y="20640"/>
                    <a:pt x="15580" y="20640"/>
                  </a:cubicBezTo>
                  <a:lnTo>
                    <a:pt x="15564" y="20640"/>
                  </a:lnTo>
                  <a:lnTo>
                    <a:pt x="15548" y="20640"/>
                  </a:lnTo>
                  <a:lnTo>
                    <a:pt x="15550" y="20640"/>
                  </a:lnTo>
                  <a:lnTo>
                    <a:pt x="15534" y="20648"/>
                  </a:lnTo>
                  <a:cubicBezTo>
                    <a:pt x="15534" y="20648"/>
                    <a:pt x="15533" y="20648"/>
                    <a:pt x="15532" y="20648"/>
                  </a:cubicBezTo>
                  <a:lnTo>
                    <a:pt x="15516" y="20648"/>
                  </a:lnTo>
                  <a:lnTo>
                    <a:pt x="15517" y="20648"/>
                  </a:lnTo>
                  <a:lnTo>
                    <a:pt x="15197" y="20712"/>
                  </a:lnTo>
                  <a:cubicBezTo>
                    <a:pt x="15196" y="20713"/>
                    <a:pt x="15195" y="20712"/>
                    <a:pt x="15194" y="20712"/>
                  </a:cubicBezTo>
                  <a:lnTo>
                    <a:pt x="15114" y="20664"/>
                  </a:lnTo>
                  <a:cubicBezTo>
                    <a:pt x="15113" y="20663"/>
                    <a:pt x="15113" y="20662"/>
                    <a:pt x="15113" y="20661"/>
                  </a:cubicBezTo>
                  <a:lnTo>
                    <a:pt x="15105" y="20621"/>
                  </a:lnTo>
                  <a:lnTo>
                    <a:pt x="15110" y="20624"/>
                  </a:lnTo>
                  <a:lnTo>
                    <a:pt x="15086" y="20632"/>
                  </a:lnTo>
                  <a:lnTo>
                    <a:pt x="15088" y="20627"/>
                  </a:lnTo>
                  <a:lnTo>
                    <a:pt x="15104" y="20667"/>
                  </a:lnTo>
                  <a:cubicBezTo>
                    <a:pt x="15105" y="20668"/>
                    <a:pt x="15105" y="20670"/>
                    <a:pt x="15104" y="20671"/>
                  </a:cubicBezTo>
                  <a:lnTo>
                    <a:pt x="15064" y="20735"/>
                  </a:lnTo>
                  <a:cubicBezTo>
                    <a:pt x="15063" y="20736"/>
                    <a:pt x="15062" y="20736"/>
                    <a:pt x="15061" y="20736"/>
                  </a:cubicBezTo>
                  <a:lnTo>
                    <a:pt x="13773" y="21000"/>
                  </a:lnTo>
                  <a:cubicBezTo>
                    <a:pt x="13773" y="21000"/>
                    <a:pt x="13773" y="21000"/>
                    <a:pt x="13772" y="21000"/>
                  </a:cubicBezTo>
                  <a:lnTo>
                    <a:pt x="13764" y="21000"/>
                  </a:lnTo>
                  <a:lnTo>
                    <a:pt x="13766" y="21000"/>
                  </a:lnTo>
                  <a:lnTo>
                    <a:pt x="13750" y="21008"/>
                  </a:lnTo>
                  <a:cubicBezTo>
                    <a:pt x="13750" y="21008"/>
                    <a:pt x="13749" y="21008"/>
                    <a:pt x="13748" y="21008"/>
                  </a:cubicBezTo>
                  <a:lnTo>
                    <a:pt x="13740" y="21008"/>
                  </a:lnTo>
                  <a:lnTo>
                    <a:pt x="13724" y="21008"/>
                  </a:lnTo>
                  <a:lnTo>
                    <a:pt x="13727" y="21007"/>
                  </a:lnTo>
                  <a:lnTo>
                    <a:pt x="13719" y="21015"/>
                  </a:lnTo>
                  <a:cubicBezTo>
                    <a:pt x="13719" y="21016"/>
                    <a:pt x="13718" y="21016"/>
                    <a:pt x="13716" y="21016"/>
                  </a:cubicBezTo>
                  <a:lnTo>
                    <a:pt x="13700" y="21016"/>
                  </a:lnTo>
                  <a:lnTo>
                    <a:pt x="13703" y="21015"/>
                  </a:lnTo>
                  <a:lnTo>
                    <a:pt x="13695" y="21023"/>
                  </a:lnTo>
                  <a:cubicBezTo>
                    <a:pt x="13695" y="21024"/>
                    <a:pt x="13694" y="21024"/>
                    <a:pt x="13692" y="21024"/>
                  </a:cubicBezTo>
                  <a:lnTo>
                    <a:pt x="13676" y="21024"/>
                  </a:lnTo>
                  <a:lnTo>
                    <a:pt x="13679" y="21023"/>
                  </a:lnTo>
                  <a:lnTo>
                    <a:pt x="13671" y="21031"/>
                  </a:lnTo>
                  <a:cubicBezTo>
                    <a:pt x="13671" y="21032"/>
                    <a:pt x="13670" y="21032"/>
                    <a:pt x="13668" y="21032"/>
                  </a:cubicBezTo>
                  <a:lnTo>
                    <a:pt x="13652" y="21032"/>
                  </a:lnTo>
                  <a:lnTo>
                    <a:pt x="13655" y="21031"/>
                  </a:lnTo>
                  <a:lnTo>
                    <a:pt x="13647" y="21039"/>
                  </a:lnTo>
                  <a:cubicBezTo>
                    <a:pt x="13647" y="21040"/>
                    <a:pt x="13646" y="21040"/>
                    <a:pt x="13644" y="21040"/>
                  </a:cubicBezTo>
                  <a:lnTo>
                    <a:pt x="13636" y="21040"/>
                  </a:lnTo>
                  <a:lnTo>
                    <a:pt x="13638" y="21040"/>
                  </a:lnTo>
                  <a:lnTo>
                    <a:pt x="13622" y="21048"/>
                  </a:lnTo>
                  <a:cubicBezTo>
                    <a:pt x="13622" y="21048"/>
                    <a:pt x="13621" y="21048"/>
                    <a:pt x="13620" y="21048"/>
                  </a:cubicBezTo>
                  <a:lnTo>
                    <a:pt x="13612" y="21048"/>
                  </a:lnTo>
                  <a:lnTo>
                    <a:pt x="13614" y="21048"/>
                  </a:lnTo>
                  <a:lnTo>
                    <a:pt x="13598" y="21056"/>
                  </a:lnTo>
                  <a:lnTo>
                    <a:pt x="13599" y="21055"/>
                  </a:lnTo>
                  <a:lnTo>
                    <a:pt x="13591" y="21063"/>
                  </a:lnTo>
                  <a:cubicBezTo>
                    <a:pt x="13591" y="21064"/>
                    <a:pt x="13590" y="21064"/>
                    <a:pt x="13588" y="21064"/>
                  </a:cubicBezTo>
                  <a:lnTo>
                    <a:pt x="13580" y="21064"/>
                  </a:lnTo>
                  <a:lnTo>
                    <a:pt x="13582" y="21064"/>
                  </a:lnTo>
                  <a:lnTo>
                    <a:pt x="13566" y="21072"/>
                  </a:lnTo>
                  <a:lnTo>
                    <a:pt x="13567" y="21071"/>
                  </a:lnTo>
                  <a:lnTo>
                    <a:pt x="13559" y="21079"/>
                  </a:lnTo>
                  <a:cubicBezTo>
                    <a:pt x="13559" y="21080"/>
                    <a:pt x="13558" y="21080"/>
                    <a:pt x="13556" y="21080"/>
                  </a:cubicBezTo>
                  <a:lnTo>
                    <a:pt x="13548" y="21080"/>
                  </a:lnTo>
                  <a:lnTo>
                    <a:pt x="13551" y="21079"/>
                  </a:lnTo>
                  <a:lnTo>
                    <a:pt x="13543" y="21087"/>
                  </a:lnTo>
                  <a:cubicBezTo>
                    <a:pt x="13543" y="21088"/>
                    <a:pt x="13543" y="21088"/>
                    <a:pt x="13542" y="21088"/>
                  </a:cubicBezTo>
                  <a:lnTo>
                    <a:pt x="13526" y="21096"/>
                  </a:lnTo>
                  <a:lnTo>
                    <a:pt x="13527" y="21095"/>
                  </a:lnTo>
                  <a:lnTo>
                    <a:pt x="13519" y="21103"/>
                  </a:lnTo>
                  <a:cubicBezTo>
                    <a:pt x="13519" y="21104"/>
                    <a:pt x="13518" y="21104"/>
                    <a:pt x="13516" y="21104"/>
                  </a:cubicBezTo>
                  <a:lnTo>
                    <a:pt x="13508" y="21104"/>
                  </a:lnTo>
                  <a:lnTo>
                    <a:pt x="13510" y="21104"/>
                  </a:lnTo>
                  <a:lnTo>
                    <a:pt x="13494" y="21112"/>
                  </a:lnTo>
                  <a:lnTo>
                    <a:pt x="13495" y="21111"/>
                  </a:lnTo>
                  <a:lnTo>
                    <a:pt x="13487" y="21119"/>
                  </a:lnTo>
                  <a:lnTo>
                    <a:pt x="13479" y="21127"/>
                  </a:lnTo>
                  <a:lnTo>
                    <a:pt x="13471" y="21135"/>
                  </a:lnTo>
                  <a:lnTo>
                    <a:pt x="13463" y="21143"/>
                  </a:lnTo>
                  <a:lnTo>
                    <a:pt x="13455" y="21151"/>
                  </a:lnTo>
                  <a:cubicBezTo>
                    <a:pt x="13455" y="21152"/>
                    <a:pt x="13454" y="21152"/>
                    <a:pt x="13452" y="21152"/>
                  </a:cubicBezTo>
                  <a:lnTo>
                    <a:pt x="13436" y="21152"/>
                  </a:lnTo>
                  <a:lnTo>
                    <a:pt x="13440" y="21148"/>
                  </a:lnTo>
                  <a:lnTo>
                    <a:pt x="13440" y="21156"/>
                  </a:lnTo>
                  <a:cubicBezTo>
                    <a:pt x="13440" y="21158"/>
                    <a:pt x="13440" y="21159"/>
                    <a:pt x="13438" y="21160"/>
                  </a:cubicBezTo>
                  <a:lnTo>
                    <a:pt x="13422" y="21168"/>
                  </a:lnTo>
                  <a:lnTo>
                    <a:pt x="13423" y="21167"/>
                  </a:lnTo>
                  <a:lnTo>
                    <a:pt x="13415" y="21175"/>
                  </a:lnTo>
                  <a:lnTo>
                    <a:pt x="13303" y="21279"/>
                  </a:lnTo>
                  <a:lnTo>
                    <a:pt x="13304" y="21279"/>
                  </a:lnTo>
                  <a:lnTo>
                    <a:pt x="13288" y="21303"/>
                  </a:lnTo>
                  <a:cubicBezTo>
                    <a:pt x="13287" y="21304"/>
                    <a:pt x="13285" y="21305"/>
                    <a:pt x="13283" y="21304"/>
                  </a:cubicBezTo>
                  <a:cubicBezTo>
                    <a:pt x="13282" y="21304"/>
                    <a:pt x="13280" y="21302"/>
                    <a:pt x="13280" y="21300"/>
                  </a:cubicBezTo>
                  <a:lnTo>
                    <a:pt x="13280" y="21172"/>
                  </a:lnTo>
                  <a:lnTo>
                    <a:pt x="13272" y="20781"/>
                  </a:lnTo>
                  <a:lnTo>
                    <a:pt x="13264" y="20061"/>
                  </a:lnTo>
                  <a:lnTo>
                    <a:pt x="13266" y="20064"/>
                  </a:lnTo>
                  <a:lnTo>
                    <a:pt x="11506" y="18736"/>
                  </a:lnTo>
                  <a:lnTo>
                    <a:pt x="11509" y="18736"/>
                  </a:lnTo>
                  <a:lnTo>
                    <a:pt x="11085" y="18752"/>
                  </a:lnTo>
                  <a:lnTo>
                    <a:pt x="9325" y="18800"/>
                  </a:lnTo>
                  <a:lnTo>
                    <a:pt x="7556" y="18808"/>
                  </a:lnTo>
                  <a:lnTo>
                    <a:pt x="7560" y="18804"/>
                  </a:lnTo>
                  <a:lnTo>
                    <a:pt x="7560" y="18876"/>
                  </a:lnTo>
                  <a:cubicBezTo>
                    <a:pt x="7560" y="18879"/>
                    <a:pt x="7559" y="18880"/>
                    <a:pt x="7556" y="18880"/>
                  </a:cubicBezTo>
                  <a:lnTo>
                    <a:pt x="4812" y="18896"/>
                  </a:lnTo>
                  <a:lnTo>
                    <a:pt x="3668" y="18904"/>
                  </a:lnTo>
                  <a:cubicBezTo>
                    <a:pt x="3667" y="18904"/>
                    <a:pt x="3666" y="18904"/>
                    <a:pt x="3666" y="18903"/>
                  </a:cubicBezTo>
                  <a:cubicBezTo>
                    <a:pt x="3665" y="18903"/>
                    <a:pt x="3664" y="18902"/>
                    <a:pt x="3664" y="18900"/>
                  </a:cubicBezTo>
                  <a:lnTo>
                    <a:pt x="3664" y="18508"/>
                  </a:lnTo>
                  <a:lnTo>
                    <a:pt x="3648" y="16196"/>
                  </a:lnTo>
                  <a:lnTo>
                    <a:pt x="3632" y="12340"/>
                  </a:lnTo>
                  <a:lnTo>
                    <a:pt x="3624" y="10580"/>
                  </a:lnTo>
                  <a:lnTo>
                    <a:pt x="3616" y="8612"/>
                  </a:lnTo>
                  <a:lnTo>
                    <a:pt x="3608" y="6228"/>
                  </a:lnTo>
                  <a:lnTo>
                    <a:pt x="3613" y="6232"/>
                  </a:lnTo>
                  <a:lnTo>
                    <a:pt x="3181" y="6240"/>
                  </a:lnTo>
                  <a:cubicBezTo>
                    <a:pt x="3178" y="6241"/>
                    <a:pt x="3177" y="6239"/>
                    <a:pt x="3176" y="6237"/>
                  </a:cubicBezTo>
                  <a:lnTo>
                    <a:pt x="3168" y="5853"/>
                  </a:lnTo>
                  <a:lnTo>
                    <a:pt x="3168" y="5700"/>
                  </a:lnTo>
                  <a:lnTo>
                    <a:pt x="3168" y="5468"/>
                  </a:lnTo>
                  <a:lnTo>
                    <a:pt x="3173" y="5472"/>
                  </a:lnTo>
                  <a:lnTo>
                    <a:pt x="2717" y="5480"/>
                  </a:lnTo>
                  <a:cubicBezTo>
                    <a:pt x="2715" y="5480"/>
                    <a:pt x="2714" y="5480"/>
                    <a:pt x="2714" y="5479"/>
                  </a:cubicBezTo>
                  <a:cubicBezTo>
                    <a:pt x="2713" y="5479"/>
                    <a:pt x="2712" y="5478"/>
                    <a:pt x="2712" y="5476"/>
                  </a:cubicBezTo>
                  <a:lnTo>
                    <a:pt x="2712" y="5036"/>
                  </a:lnTo>
                  <a:lnTo>
                    <a:pt x="2716" y="5040"/>
                  </a:lnTo>
                  <a:lnTo>
                    <a:pt x="2564" y="5040"/>
                  </a:lnTo>
                  <a:cubicBezTo>
                    <a:pt x="2562" y="5040"/>
                    <a:pt x="2561" y="5039"/>
                    <a:pt x="2560" y="5037"/>
                  </a:cubicBezTo>
                  <a:lnTo>
                    <a:pt x="2552" y="4661"/>
                  </a:lnTo>
                  <a:lnTo>
                    <a:pt x="2556" y="4664"/>
                  </a:lnTo>
                  <a:lnTo>
                    <a:pt x="2324" y="4664"/>
                  </a:lnTo>
                  <a:cubicBezTo>
                    <a:pt x="2322" y="4664"/>
                    <a:pt x="2321" y="4663"/>
                    <a:pt x="2320" y="4661"/>
                  </a:cubicBezTo>
                  <a:lnTo>
                    <a:pt x="2312" y="4269"/>
                  </a:lnTo>
                  <a:lnTo>
                    <a:pt x="2316" y="4272"/>
                  </a:lnTo>
                  <a:lnTo>
                    <a:pt x="1868" y="4272"/>
                  </a:lnTo>
                  <a:cubicBezTo>
                    <a:pt x="1866" y="4272"/>
                    <a:pt x="1865" y="4271"/>
                    <a:pt x="1864" y="4269"/>
                  </a:cubicBezTo>
                  <a:lnTo>
                    <a:pt x="1856" y="3893"/>
                  </a:lnTo>
                  <a:lnTo>
                    <a:pt x="1860" y="3896"/>
                  </a:lnTo>
                  <a:lnTo>
                    <a:pt x="1628" y="3896"/>
                  </a:lnTo>
                  <a:cubicBezTo>
                    <a:pt x="1626" y="3896"/>
                    <a:pt x="1624" y="3895"/>
                    <a:pt x="1624" y="3892"/>
                  </a:cubicBezTo>
                  <a:lnTo>
                    <a:pt x="1624" y="3500"/>
                  </a:lnTo>
                  <a:lnTo>
                    <a:pt x="1629" y="3504"/>
                  </a:lnTo>
                  <a:lnTo>
                    <a:pt x="1405" y="3512"/>
                  </a:lnTo>
                  <a:cubicBezTo>
                    <a:pt x="1404" y="3513"/>
                    <a:pt x="1402" y="3512"/>
                    <a:pt x="1402" y="3511"/>
                  </a:cubicBezTo>
                  <a:cubicBezTo>
                    <a:pt x="1401" y="3511"/>
                    <a:pt x="1400" y="3510"/>
                    <a:pt x="1400" y="3509"/>
                  </a:cubicBezTo>
                  <a:lnTo>
                    <a:pt x="1392" y="3117"/>
                  </a:lnTo>
                  <a:lnTo>
                    <a:pt x="1396" y="3120"/>
                  </a:lnTo>
                  <a:lnTo>
                    <a:pt x="1180" y="3120"/>
                  </a:lnTo>
                  <a:cubicBezTo>
                    <a:pt x="1178" y="3120"/>
                    <a:pt x="1177" y="3119"/>
                    <a:pt x="1176" y="3117"/>
                  </a:cubicBezTo>
                  <a:lnTo>
                    <a:pt x="1168" y="2733"/>
                  </a:lnTo>
                  <a:lnTo>
                    <a:pt x="1172" y="2736"/>
                  </a:lnTo>
                  <a:lnTo>
                    <a:pt x="940" y="2736"/>
                  </a:lnTo>
                  <a:cubicBezTo>
                    <a:pt x="938" y="2736"/>
                    <a:pt x="936" y="2735"/>
                    <a:pt x="936" y="2732"/>
                  </a:cubicBezTo>
                  <a:lnTo>
                    <a:pt x="936" y="2348"/>
                  </a:lnTo>
                  <a:lnTo>
                    <a:pt x="940" y="2352"/>
                  </a:lnTo>
                  <a:lnTo>
                    <a:pt x="716" y="2352"/>
                  </a:lnTo>
                  <a:cubicBezTo>
                    <a:pt x="714" y="2352"/>
                    <a:pt x="712" y="2351"/>
                    <a:pt x="712" y="2348"/>
                  </a:cubicBezTo>
                  <a:lnTo>
                    <a:pt x="712" y="1972"/>
                  </a:lnTo>
                  <a:lnTo>
                    <a:pt x="716" y="1976"/>
                  </a:lnTo>
                  <a:lnTo>
                    <a:pt x="484" y="1976"/>
                  </a:lnTo>
                  <a:cubicBezTo>
                    <a:pt x="482" y="1976"/>
                    <a:pt x="481" y="1975"/>
                    <a:pt x="480" y="1973"/>
                  </a:cubicBezTo>
                  <a:lnTo>
                    <a:pt x="472" y="1589"/>
                  </a:lnTo>
                  <a:lnTo>
                    <a:pt x="476" y="1592"/>
                  </a:lnTo>
                  <a:lnTo>
                    <a:pt x="12" y="1592"/>
                  </a:lnTo>
                  <a:cubicBezTo>
                    <a:pt x="10" y="1592"/>
                    <a:pt x="8" y="1591"/>
                    <a:pt x="8" y="1588"/>
                  </a:cubicBezTo>
                  <a:lnTo>
                    <a:pt x="8" y="1196"/>
                  </a:lnTo>
                  <a:lnTo>
                    <a:pt x="8" y="812"/>
                  </a:lnTo>
                  <a:lnTo>
                    <a:pt x="0" y="621"/>
                  </a:lnTo>
                  <a:lnTo>
                    <a:pt x="0" y="228"/>
                  </a:lnTo>
                  <a:cubicBezTo>
                    <a:pt x="0" y="226"/>
                    <a:pt x="2" y="224"/>
                    <a:pt x="4" y="224"/>
                  </a:cubicBezTo>
                  <a:lnTo>
                    <a:pt x="468" y="224"/>
                  </a:lnTo>
                  <a:lnTo>
                    <a:pt x="924" y="224"/>
                  </a:lnTo>
                  <a:lnTo>
                    <a:pt x="1156" y="224"/>
                  </a:lnTo>
                  <a:cubicBezTo>
                    <a:pt x="1159" y="224"/>
                    <a:pt x="1160" y="226"/>
                    <a:pt x="1160" y="228"/>
                  </a:cubicBezTo>
                  <a:lnTo>
                    <a:pt x="1160" y="420"/>
                  </a:lnTo>
                  <a:lnTo>
                    <a:pt x="1160" y="812"/>
                  </a:lnTo>
                  <a:lnTo>
                    <a:pt x="1156" y="808"/>
                  </a:lnTo>
                  <a:lnTo>
                    <a:pt x="1380" y="800"/>
                  </a:lnTo>
                  <a:lnTo>
                    <a:pt x="1836" y="800"/>
                  </a:lnTo>
                  <a:lnTo>
                    <a:pt x="2292" y="800"/>
                  </a:lnTo>
                  <a:lnTo>
                    <a:pt x="2748" y="792"/>
                  </a:lnTo>
                  <a:lnTo>
                    <a:pt x="3204" y="792"/>
                  </a:lnTo>
                  <a:lnTo>
                    <a:pt x="3668" y="792"/>
                  </a:lnTo>
                  <a:lnTo>
                    <a:pt x="3988" y="792"/>
                  </a:lnTo>
                  <a:lnTo>
                    <a:pt x="4116" y="792"/>
                  </a:lnTo>
                  <a:lnTo>
                    <a:pt x="4112" y="796"/>
                  </a:lnTo>
                  <a:lnTo>
                    <a:pt x="4112" y="604"/>
                  </a:lnTo>
                  <a:lnTo>
                    <a:pt x="4112" y="404"/>
                  </a:lnTo>
                  <a:cubicBezTo>
                    <a:pt x="4112" y="402"/>
                    <a:pt x="4114" y="400"/>
                    <a:pt x="4116" y="400"/>
                  </a:cubicBezTo>
                  <a:lnTo>
                    <a:pt x="4572" y="400"/>
                  </a:lnTo>
                  <a:lnTo>
                    <a:pt x="5036" y="400"/>
                  </a:lnTo>
                  <a:lnTo>
                    <a:pt x="5032" y="405"/>
                  </a:lnTo>
                  <a:lnTo>
                    <a:pt x="5024" y="21"/>
                  </a:lnTo>
                  <a:cubicBezTo>
                    <a:pt x="5024" y="19"/>
                    <a:pt x="5025" y="18"/>
                    <a:pt x="5026" y="18"/>
                  </a:cubicBezTo>
                  <a:cubicBezTo>
                    <a:pt x="5026" y="17"/>
                    <a:pt x="5027" y="16"/>
                    <a:pt x="5028" y="16"/>
                  </a:cubicBezTo>
                  <a:lnTo>
                    <a:pt x="5484" y="8"/>
                  </a:lnTo>
                  <a:lnTo>
                    <a:pt x="5940" y="8"/>
                  </a:lnTo>
                  <a:lnTo>
                    <a:pt x="6404" y="8"/>
                  </a:lnTo>
                  <a:lnTo>
                    <a:pt x="6852" y="0"/>
                  </a:lnTo>
                  <a:lnTo>
                    <a:pt x="7300" y="0"/>
                  </a:lnTo>
                  <a:lnTo>
                    <a:pt x="7764" y="0"/>
                  </a:lnTo>
                  <a:cubicBezTo>
                    <a:pt x="7767" y="0"/>
                    <a:pt x="7768" y="2"/>
                    <a:pt x="7768" y="4"/>
                  </a:cubicBezTo>
                  <a:lnTo>
                    <a:pt x="7768" y="388"/>
                  </a:lnTo>
                  <a:lnTo>
                    <a:pt x="7764" y="384"/>
                  </a:lnTo>
                  <a:lnTo>
                    <a:pt x="8212" y="376"/>
                  </a:lnTo>
                  <a:lnTo>
                    <a:pt x="8676" y="376"/>
                  </a:lnTo>
                  <a:cubicBezTo>
                    <a:pt x="8679" y="376"/>
                    <a:pt x="8680" y="378"/>
                    <a:pt x="8680" y="380"/>
                  </a:cubicBezTo>
                  <a:lnTo>
                    <a:pt x="8688" y="764"/>
                  </a:lnTo>
                  <a:lnTo>
                    <a:pt x="8684" y="760"/>
                  </a:lnTo>
                  <a:lnTo>
                    <a:pt x="9140" y="760"/>
                  </a:lnTo>
                  <a:cubicBezTo>
                    <a:pt x="9143" y="760"/>
                    <a:pt x="9144" y="762"/>
                    <a:pt x="9144" y="764"/>
                  </a:cubicBezTo>
                  <a:lnTo>
                    <a:pt x="9152" y="1148"/>
                  </a:lnTo>
                  <a:lnTo>
                    <a:pt x="9148" y="1144"/>
                  </a:lnTo>
                  <a:lnTo>
                    <a:pt x="9596" y="1144"/>
                  </a:lnTo>
                  <a:lnTo>
                    <a:pt x="10052" y="1136"/>
                  </a:lnTo>
                  <a:cubicBezTo>
                    <a:pt x="10055" y="1136"/>
                    <a:pt x="10056" y="1138"/>
                    <a:pt x="10056" y="1140"/>
                  </a:cubicBezTo>
                  <a:lnTo>
                    <a:pt x="10064" y="1532"/>
                  </a:lnTo>
                  <a:lnTo>
                    <a:pt x="10064" y="1916"/>
                  </a:lnTo>
                  <a:lnTo>
                    <a:pt x="10072" y="2300"/>
                  </a:lnTo>
                  <a:lnTo>
                    <a:pt x="10072" y="2684"/>
                  </a:lnTo>
                  <a:lnTo>
                    <a:pt x="10080" y="3052"/>
                  </a:lnTo>
                  <a:lnTo>
                    <a:pt x="10080" y="3372"/>
                  </a:lnTo>
                  <a:lnTo>
                    <a:pt x="10076" y="3368"/>
                  </a:lnTo>
                  <a:lnTo>
                    <a:pt x="10140" y="3368"/>
                  </a:lnTo>
                  <a:cubicBezTo>
                    <a:pt x="10143" y="3368"/>
                    <a:pt x="10144" y="3370"/>
                    <a:pt x="10144" y="3372"/>
                  </a:cubicBezTo>
                  <a:cubicBezTo>
                    <a:pt x="10144" y="3375"/>
                    <a:pt x="10143" y="3376"/>
                    <a:pt x="10140" y="3376"/>
                  </a:cubicBezTo>
                  <a:lnTo>
                    <a:pt x="10076" y="3376"/>
                  </a:lnTo>
                  <a:cubicBezTo>
                    <a:pt x="10074" y="3376"/>
                    <a:pt x="10072" y="3375"/>
                    <a:pt x="10072" y="3372"/>
                  </a:cubicBezTo>
                  <a:lnTo>
                    <a:pt x="10072" y="3053"/>
                  </a:lnTo>
                  <a:lnTo>
                    <a:pt x="10064" y="2684"/>
                  </a:lnTo>
                  <a:lnTo>
                    <a:pt x="10064" y="2301"/>
                  </a:lnTo>
                  <a:lnTo>
                    <a:pt x="10056" y="1916"/>
                  </a:lnTo>
                  <a:lnTo>
                    <a:pt x="10056" y="1533"/>
                  </a:lnTo>
                  <a:lnTo>
                    <a:pt x="10048" y="1141"/>
                  </a:lnTo>
                  <a:lnTo>
                    <a:pt x="10053" y="1144"/>
                  </a:lnTo>
                  <a:lnTo>
                    <a:pt x="9596" y="1152"/>
                  </a:lnTo>
                  <a:lnTo>
                    <a:pt x="9148" y="1152"/>
                  </a:lnTo>
                  <a:cubicBezTo>
                    <a:pt x="9146" y="1152"/>
                    <a:pt x="9145" y="1151"/>
                    <a:pt x="9144" y="1149"/>
                  </a:cubicBezTo>
                  <a:lnTo>
                    <a:pt x="9136" y="765"/>
                  </a:lnTo>
                  <a:lnTo>
                    <a:pt x="9140" y="768"/>
                  </a:lnTo>
                  <a:lnTo>
                    <a:pt x="8684" y="768"/>
                  </a:lnTo>
                  <a:cubicBezTo>
                    <a:pt x="8682" y="768"/>
                    <a:pt x="8681" y="767"/>
                    <a:pt x="8680" y="765"/>
                  </a:cubicBezTo>
                  <a:lnTo>
                    <a:pt x="8672" y="381"/>
                  </a:lnTo>
                  <a:lnTo>
                    <a:pt x="8676" y="384"/>
                  </a:lnTo>
                  <a:lnTo>
                    <a:pt x="8213" y="384"/>
                  </a:lnTo>
                  <a:lnTo>
                    <a:pt x="7765" y="392"/>
                  </a:lnTo>
                  <a:cubicBezTo>
                    <a:pt x="7763" y="392"/>
                    <a:pt x="7762" y="392"/>
                    <a:pt x="7762" y="391"/>
                  </a:cubicBezTo>
                  <a:cubicBezTo>
                    <a:pt x="7761" y="391"/>
                    <a:pt x="7760" y="390"/>
                    <a:pt x="7760" y="388"/>
                  </a:cubicBezTo>
                  <a:lnTo>
                    <a:pt x="7760" y="4"/>
                  </a:lnTo>
                  <a:lnTo>
                    <a:pt x="7764" y="8"/>
                  </a:lnTo>
                  <a:lnTo>
                    <a:pt x="7300" y="8"/>
                  </a:lnTo>
                  <a:lnTo>
                    <a:pt x="6853" y="8"/>
                  </a:lnTo>
                  <a:lnTo>
                    <a:pt x="6404" y="16"/>
                  </a:lnTo>
                  <a:lnTo>
                    <a:pt x="5940" y="16"/>
                  </a:lnTo>
                  <a:lnTo>
                    <a:pt x="5485" y="16"/>
                  </a:lnTo>
                  <a:lnTo>
                    <a:pt x="5029" y="24"/>
                  </a:lnTo>
                  <a:lnTo>
                    <a:pt x="5032" y="20"/>
                  </a:lnTo>
                  <a:lnTo>
                    <a:pt x="5040" y="404"/>
                  </a:lnTo>
                  <a:cubicBezTo>
                    <a:pt x="5040" y="405"/>
                    <a:pt x="5040" y="406"/>
                    <a:pt x="5039" y="407"/>
                  </a:cubicBezTo>
                  <a:cubicBezTo>
                    <a:pt x="5039" y="408"/>
                    <a:pt x="5038" y="408"/>
                    <a:pt x="5036" y="408"/>
                  </a:cubicBezTo>
                  <a:lnTo>
                    <a:pt x="4572" y="408"/>
                  </a:lnTo>
                  <a:lnTo>
                    <a:pt x="4116" y="408"/>
                  </a:lnTo>
                  <a:lnTo>
                    <a:pt x="4120" y="404"/>
                  </a:lnTo>
                  <a:lnTo>
                    <a:pt x="4120" y="604"/>
                  </a:lnTo>
                  <a:lnTo>
                    <a:pt x="4120" y="796"/>
                  </a:lnTo>
                  <a:cubicBezTo>
                    <a:pt x="4120" y="799"/>
                    <a:pt x="4119" y="800"/>
                    <a:pt x="4116" y="800"/>
                  </a:cubicBezTo>
                  <a:lnTo>
                    <a:pt x="3988" y="800"/>
                  </a:lnTo>
                  <a:lnTo>
                    <a:pt x="3668" y="800"/>
                  </a:lnTo>
                  <a:lnTo>
                    <a:pt x="3204" y="800"/>
                  </a:lnTo>
                  <a:lnTo>
                    <a:pt x="2749" y="800"/>
                  </a:lnTo>
                  <a:lnTo>
                    <a:pt x="2292" y="808"/>
                  </a:lnTo>
                  <a:lnTo>
                    <a:pt x="1836" y="808"/>
                  </a:lnTo>
                  <a:lnTo>
                    <a:pt x="1381" y="808"/>
                  </a:lnTo>
                  <a:lnTo>
                    <a:pt x="1157" y="816"/>
                  </a:lnTo>
                  <a:cubicBezTo>
                    <a:pt x="1156" y="817"/>
                    <a:pt x="1154" y="816"/>
                    <a:pt x="1154" y="815"/>
                  </a:cubicBezTo>
                  <a:cubicBezTo>
                    <a:pt x="1153" y="815"/>
                    <a:pt x="1152" y="814"/>
                    <a:pt x="1152" y="812"/>
                  </a:cubicBezTo>
                  <a:lnTo>
                    <a:pt x="1152" y="420"/>
                  </a:lnTo>
                  <a:lnTo>
                    <a:pt x="1152" y="228"/>
                  </a:lnTo>
                  <a:lnTo>
                    <a:pt x="1156" y="232"/>
                  </a:lnTo>
                  <a:lnTo>
                    <a:pt x="924" y="232"/>
                  </a:lnTo>
                  <a:lnTo>
                    <a:pt x="468" y="232"/>
                  </a:lnTo>
                  <a:lnTo>
                    <a:pt x="4" y="232"/>
                  </a:lnTo>
                  <a:lnTo>
                    <a:pt x="8" y="228"/>
                  </a:lnTo>
                  <a:lnTo>
                    <a:pt x="8" y="620"/>
                  </a:lnTo>
                  <a:lnTo>
                    <a:pt x="16" y="812"/>
                  </a:lnTo>
                  <a:lnTo>
                    <a:pt x="16" y="1196"/>
                  </a:lnTo>
                  <a:lnTo>
                    <a:pt x="16" y="1588"/>
                  </a:lnTo>
                  <a:lnTo>
                    <a:pt x="12" y="1584"/>
                  </a:lnTo>
                  <a:lnTo>
                    <a:pt x="476" y="1584"/>
                  </a:lnTo>
                  <a:cubicBezTo>
                    <a:pt x="479" y="1584"/>
                    <a:pt x="480" y="1586"/>
                    <a:pt x="480" y="1588"/>
                  </a:cubicBezTo>
                  <a:lnTo>
                    <a:pt x="488" y="1972"/>
                  </a:lnTo>
                  <a:lnTo>
                    <a:pt x="484" y="1968"/>
                  </a:lnTo>
                  <a:lnTo>
                    <a:pt x="716" y="1968"/>
                  </a:lnTo>
                  <a:cubicBezTo>
                    <a:pt x="719" y="1968"/>
                    <a:pt x="720" y="1970"/>
                    <a:pt x="720" y="1972"/>
                  </a:cubicBezTo>
                  <a:lnTo>
                    <a:pt x="720" y="2348"/>
                  </a:lnTo>
                  <a:lnTo>
                    <a:pt x="716" y="2344"/>
                  </a:lnTo>
                  <a:lnTo>
                    <a:pt x="940" y="2344"/>
                  </a:lnTo>
                  <a:cubicBezTo>
                    <a:pt x="943" y="2344"/>
                    <a:pt x="944" y="2346"/>
                    <a:pt x="944" y="2348"/>
                  </a:cubicBezTo>
                  <a:lnTo>
                    <a:pt x="944" y="2732"/>
                  </a:lnTo>
                  <a:lnTo>
                    <a:pt x="940" y="2728"/>
                  </a:lnTo>
                  <a:lnTo>
                    <a:pt x="1172" y="2728"/>
                  </a:lnTo>
                  <a:cubicBezTo>
                    <a:pt x="1175" y="2728"/>
                    <a:pt x="1176" y="2730"/>
                    <a:pt x="1176" y="2732"/>
                  </a:cubicBezTo>
                  <a:lnTo>
                    <a:pt x="1184" y="3116"/>
                  </a:lnTo>
                  <a:lnTo>
                    <a:pt x="1180" y="3112"/>
                  </a:lnTo>
                  <a:lnTo>
                    <a:pt x="1396" y="3112"/>
                  </a:lnTo>
                  <a:cubicBezTo>
                    <a:pt x="1399" y="3112"/>
                    <a:pt x="1400" y="3114"/>
                    <a:pt x="1400" y="3116"/>
                  </a:cubicBezTo>
                  <a:lnTo>
                    <a:pt x="1408" y="3508"/>
                  </a:lnTo>
                  <a:lnTo>
                    <a:pt x="1404" y="3504"/>
                  </a:lnTo>
                  <a:lnTo>
                    <a:pt x="1628" y="3496"/>
                  </a:lnTo>
                  <a:cubicBezTo>
                    <a:pt x="1629" y="3496"/>
                    <a:pt x="1630" y="3497"/>
                    <a:pt x="1631" y="3498"/>
                  </a:cubicBezTo>
                  <a:cubicBezTo>
                    <a:pt x="1632" y="3498"/>
                    <a:pt x="1632" y="3499"/>
                    <a:pt x="1632" y="3500"/>
                  </a:cubicBezTo>
                  <a:lnTo>
                    <a:pt x="1632" y="3892"/>
                  </a:lnTo>
                  <a:lnTo>
                    <a:pt x="1628" y="3888"/>
                  </a:lnTo>
                  <a:lnTo>
                    <a:pt x="1860" y="3888"/>
                  </a:lnTo>
                  <a:cubicBezTo>
                    <a:pt x="1863" y="3888"/>
                    <a:pt x="1864" y="3890"/>
                    <a:pt x="1864" y="3892"/>
                  </a:cubicBezTo>
                  <a:lnTo>
                    <a:pt x="1872" y="4268"/>
                  </a:lnTo>
                  <a:lnTo>
                    <a:pt x="1868" y="4264"/>
                  </a:lnTo>
                  <a:lnTo>
                    <a:pt x="2316" y="4264"/>
                  </a:lnTo>
                  <a:cubicBezTo>
                    <a:pt x="2319" y="4264"/>
                    <a:pt x="2320" y="4266"/>
                    <a:pt x="2320" y="4268"/>
                  </a:cubicBezTo>
                  <a:lnTo>
                    <a:pt x="2328" y="4660"/>
                  </a:lnTo>
                  <a:lnTo>
                    <a:pt x="2324" y="4656"/>
                  </a:lnTo>
                  <a:lnTo>
                    <a:pt x="2556" y="4656"/>
                  </a:lnTo>
                  <a:cubicBezTo>
                    <a:pt x="2559" y="4656"/>
                    <a:pt x="2560" y="4658"/>
                    <a:pt x="2560" y="4660"/>
                  </a:cubicBezTo>
                  <a:lnTo>
                    <a:pt x="2568" y="5036"/>
                  </a:lnTo>
                  <a:lnTo>
                    <a:pt x="2564" y="5032"/>
                  </a:lnTo>
                  <a:lnTo>
                    <a:pt x="2716" y="5032"/>
                  </a:lnTo>
                  <a:cubicBezTo>
                    <a:pt x="2719" y="5032"/>
                    <a:pt x="2720" y="5034"/>
                    <a:pt x="2720" y="5036"/>
                  </a:cubicBezTo>
                  <a:lnTo>
                    <a:pt x="2720" y="5476"/>
                  </a:lnTo>
                  <a:lnTo>
                    <a:pt x="2716" y="5472"/>
                  </a:lnTo>
                  <a:lnTo>
                    <a:pt x="3172" y="5464"/>
                  </a:lnTo>
                  <a:cubicBezTo>
                    <a:pt x="3173" y="5464"/>
                    <a:pt x="3175" y="5465"/>
                    <a:pt x="3175" y="5466"/>
                  </a:cubicBezTo>
                  <a:cubicBezTo>
                    <a:pt x="3176" y="5466"/>
                    <a:pt x="3176" y="5467"/>
                    <a:pt x="3176" y="5468"/>
                  </a:cubicBezTo>
                  <a:lnTo>
                    <a:pt x="3176" y="5700"/>
                  </a:lnTo>
                  <a:lnTo>
                    <a:pt x="3176" y="5852"/>
                  </a:lnTo>
                  <a:lnTo>
                    <a:pt x="3184" y="6236"/>
                  </a:lnTo>
                  <a:lnTo>
                    <a:pt x="3180" y="6232"/>
                  </a:lnTo>
                  <a:lnTo>
                    <a:pt x="3612" y="6224"/>
                  </a:lnTo>
                  <a:cubicBezTo>
                    <a:pt x="3613" y="6224"/>
                    <a:pt x="3614" y="6225"/>
                    <a:pt x="3615" y="6226"/>
                  </a:cubicBezTo>
                  <a:cubicBezTo>
                    <a:pt x="3616" y="6226"/>
                    <a:pt x="3616" y="6227"/>
                    <a:pt x="3616" y="6228"/>
                  </a:cubicBezTo>
                  <a:lnTo>
                    <a:pt x="3624" y="8612"/>
                  </a:lnTo>
                  <a:lnTo>
                    <a:pt x="3632" y="10580"/>
                  </a:lnTo>
                  <a:lnTo>
                    <a:pt x="3640" y="12340"/>
                  </a:lnTo>
                  <a:lnTo>
                    <a:pt x="3656" y="16196"/>
                  </a:lnTo>
                  <a:lnTo>
                    <a:pt x="3672" y="18508"/>
                  </a:lnTo>
                  <a:lnTo>
                    <a:pt x="3672" y="18900"/>
                  </a:lnTo>
                  <a:lnTo>
                    <a:pt x="3668" y="18896"/>
                  </a:lnTo>
                  <a:lnTo>
                    <a:pt x="4812" y="18888"/>
                  </a:lnTo>
                  <a:lnTo>
                    <a:pt x="7556" y="18872"/>
                  </a:lnTo>
                  <a:lnTo>
                    <a:pt x="7552" y="18876"/>
                  </a:lnTo>
                  <a:lnTo>
                    <a:pt x="7552" y="18804"/>
                  </a:lnTo>
                  <a:cubicBezTo>
                    <a:pt x="7552" y="18802"/>
                    <a:pt x="7554" y="18800"/>
                    <a:pt x="7556" y="18800"/>
                  </a:cubicBezTo>
                  <a:lnTo>
                    <a:pt x="9324" y="18792"/>
                  </a:lnTo>
                  <a:lnTo>
                    <a:pt x="11084" y="18744"/>
                  </a:lnTo>
                  <a:lnTo>
                    <a:pt x="11508" y="18728"/>
                  </a:lnTo>
                  <a:cubicBezTo>
                    <a:pt x="11509" y="18728"/>
                    <a:pt x="11510" y="18729"/>
                    <a:pt x="11511" y="18729"/>
                  </a:cubicBezTo>
                  <a:lnTo>
                    <a:pt x="13271" y="20057"/>
                  </a:lnTo>
                  <a:cubicBezTo>
                    <a:pt x="13272" y="20058"/>
                    <a:pt x="13272" y="20059"/>
                    <a:pt x="13272" y="20060"/>
                  </a:cubicBezTo>
                  <a:lnTo>
                    <a:pt x="13280" y="20780"/>
                  </a:lnTo>
                  <a:lnTo>
                    <a:pt x="13288" y="21172"/>
                  </a:lnTo>
                  <a:lnTo>
                    <a:pt x="13288" y="21300"/>
                  </a:lnTo>
                  <a:lnTo>
                    <a:pt x="13281" y="21298"/>
                  </a:lnTo>
                  <a:lnTo>
                    <a:pt x="13297" y="21274"/>
                  </a:lnTo>
                  <a:cubicBezTo>
                    <a:pt x="13297" y="21274"/>
                    <a:pt x="13298" y="21274"/>
                    <a:pt x="13298" y="21274"/>
                  </a:cubicBezTo>
                  <a:lnTo>
                    <a:pt x="13410" y="21170"/>
                  </a:lnTo>
                  <a:lnTo>
                    <a:pt x="13418" y="21162"/>
                  </a:lnTo>
                  <a:cubicBezTo>
                    <a:pt x="13418" y="21161"/>
                    <a:pt x="13418" y="21161"/>
                    <a:pt x="13419" y="21161"/>
                  </a:cubicBezTo>
                  <a:lnTo>
                    <a:pt x="13435" y="21153"/>
                  </a:lnTo>
                  <a:lnTo>
                    <a:pt x="13432" y="21156"/>
                  </a:lnTo>
                  <a:lnTo>
                    <a:pt x="13432" y="21148"/>
                  </a:lnTo>
                  <a:cubicBezTo>
                    <a:pt x="13432" y="21146"/>
                    <a:pt x="13434" y="21144"/>
                    <a:pt x="13436" y="21144"/>
                  </a:cubicBezTo>
                  <a:lnTo>
                    <a:pt x="13452" y="21144"/>
                  </a:lnTo>
                  <a:lnTo>
                    <a:pt x="13450" y="21146"/>
                  </a:lnTo>
                  <a:lnTo>
                    <a:pt x="13458" y="21138"/>
                  </a:lnTo>
                  <a:lnTo>
                    <a:pt x="13466" y="21130"/>
                  </a:lnTo>
                  <a:lnTo>
                    <a:pt x="13474" y="21122"/>
                  </a:lnTo>
                  <a:lnTo>
                    <a:pt x="13482" y="21114"/>
                  </a:lnTo>
                  <a:lnTo>
                    <a:pt x="13490" y="21106"/>
                  </a:lnTo>
                  <a:cubicBezTo>
                    <a:pt x="13490" y="21105"/>
                    <a:pt x="13490" y="21105"/>
                    <a:pt x="13491" y="21105"/>
                  </a:cubicBezTo>
                  <a:lnTo>
                    <a:pt x="13507" y="21097"/>
                  </a:lnTo>
                  <a:cubicBezTo>
                    <a:pt x="13507" y="21097"/>
                    <a:pt x="13508" y="21096"/>
                    <a:pt x="13508" y="21096"/>
                  </a:cubicBezTo>
                  <a:lnTo>
                    <a:pt x="13516" y="21096"/>
                  </a:lnTo>
                  <a:lnTo>
                    <a:pt x="13514" y="21098"/>
                  </a:lnTo>
                  <a:lnTo>
                    <a:pt x="13522" y="21090"/>
                  </a:lnTo>
                  <a:cubicBezTo>
                    <a:pt x="13522" y="21089"/>
                    <a:pt x="13522" y="21089"/>
                    <a:pt x="13523" y="21089"/>
                  </a:cubicBezTo>
                  <a:lnTo>
                    <a:pt x="13539" y="21081"/>
                  </a:lnTo>
                  <a:lnTo>
                    <a:pt x="13538" y="21082"/>
                  </a:lnTo>
                  <a:lnTo>
                    <a:pt x="13546" y="21074"/>
                  </a:lnTo>
                  <a:cubicBezTo>
                    <a:pt x="13546" y="21073"/>
                    <a:pt x="13547" y="21072"/>
                    <a:pt x="13548" y="21072"/>
                  </a:cubicBezTo>
                  <a:lnTo>
                    <a:pt x="13556" y="21072"/>
                  </a:lnTo>
                  <a:lnTo>
                    <a:pt x="13554" y="21074"/>
                  </a:lnTo>
                  <a:lnTo>
                    <a:pt x="13562" y="21066"/>
                  </a:lnTo>
                  <a:cubicBezTo>
                    <a:pt x="13562" y="21065"/>
                    <a:pt x="13562" y="21065"/>
                    <a:pt x="13563" y="21065"/>
                  </a:cubicBezTo>
                  <a:lnTo>
                    <a:pt x="13579" y="21057"/>
                  </a:lnTo>
                  <a:cubicBezTo>
                    <a:pt x="13579" y="21057"/>
                    <a:pt x="13580" y="21056"/>
                    <a:pt x="13580" y="21056"/>
                  </a:cubicBezTo>
                  <a:lnTo>
                    <a:pt x="13588" y="21056"/>
                  </a:lnTo>
                  <a:lnTo>
                    <a:pt x="13586" y="21058"/>
                  </a:lnTo>
                  <a:lnTo>
                    <a:pt x="13594" y="21050"/>
                  </a:lnTo>
                  <a:cubicBezTo>
                    <a:pt x="13594" y="21049"/>
                    <a:pt x="13594" y="21049"/>
                    <a:pt x="13595" y="21049"/>
                  </a:cubicBezTo>
                  <a:lnTo>
                    <a:pt x="13611" y="21041"/>
                  </a:lnTo>
                  <a:cubicBezTo>
                    <a:pt x="13611" y="21041"/>
                    <a:pt x="13612" y="21040"/>
                    <a:pt x="13612" y="21040"/>
                  </a:cubicBezTo>
                  <a:lnTo>
                    <a:pt x="13620" y="21040"/>
                  </a:lnTo>
                  <a:lnTo>
                    <a:pt x="13619" y="21041"/>
                  </a:lnTo>
                  <a:lnTo>
                    <a:pt x="13635" y="21033"/>
                  </a:lnTo>
                  <a:cubicBezTo>
                    <a:pt x="13635" y="21033"/>
                    <a:pt x="13636" y="21032"/>
                    <a:pt x="13636" y="21032"/>
                  </a:cubicBezTo>
                  <a:lnTo>
                    <a:pt x="13644" y="21032"/>
                  </a:lnTo>
                  <a:lnTo>
                    <a:pt x="13642" y="21034"/>
                  </a:lnTo>
                  <a:lnTo>
                    <a:pt x="13650" y="21026"/>
                  </a:lnTo>
                  <a:cubicBezTo>
                    <a:pt x="13650" y="21025"/>
                    <a:pt x="13651" y="21024"/>
                    <a:pt x="13652" y="21024"/>
                  </a:cubicBezTo>
                  <a:lnTo>
                    <a:pt x="13668" y="21024"/>
                  </a:lnTo>
                  <a:lnTo>
                    <a:pt x="13666" y="21026"/>
                  </a:lnTo>
                  <a:lnTo>
                    <a:pt x="13674" y="21018"/>
                  </a:lnTo>
                  <a:cubicBezTo>
                    <a:pt x="13674" y="21017"/>
                    <a:pt x="13675" y="21016"/>
                    <a:pt x="13676" y="21016"/>
                  </a:cubicBezTo>
                  <a:lnTo>
                    <a:pt x="13692" y="21016"/>
                  </a:lnTo>
                  <a:lnTo>
                    <a:pt x="13690" y="21018"/>
                  </a:lnTo>
                  <a:lnTo>
                    <a:pt x="13698" y="21010"/>
                  </a:lnTo>
                  <a:cubicBezTo>
                    <a:pt x="13698" y="21009"/>
                    <a:pt x="13699" y="21008"/>
                    <a:pt x="13700" y="21008"/>
                  </a:cubicBezTo>
                  <a:lnTo>
                    <a:pt x="13716" y="21008"/>
                  </a:lnTo>
                  <a:lnTo>
                    <a:pt x="13714" y="21010"/>
                  </a:lnTo>
                  <a:lnTo>
                    <a:pt x="13722" y="21002"/>
                  </a:lnTo>
                  <a:cubicBezTo>
                    <a:pt x="13722" y="21001"/>
                    <a:pt x="13723" y="21000"/>
                    <a:pt x="13724" y="21000"/>
                  </a:cubicBezTo>
                  <a:lnTo>
                    <a:pt x="13740" y="21000"/>
                  </a:lnTo>
                  <a:lnTo>
                    <a:pt x="13748" y="21000"/>
                  </a:lnTo>
                  <a:lnTo>
                    <a:pt x="13747" y="21001"/>
                  </a:lnTo>
                  <a:lnTo>
                    <a:pt x="13763" y="20993"/>
                  </a:lnTo>
                  <a:cubicBezTo>
                    <a:pt x="13763" y="20993"/>
                    <a:pt x="13764" y="20992"/>
                    <a:pt x="13764" y="20992"/>
                  </a:cubicBezTo>
                  <a:lnTo>
                    <a:pt x="13772" y="20992"/>
                  </a:lnTo>
                  <a:lnTo>
                    <a:pt x="13772" y="20993"/>
                  </a:lnTo>
                  <a:lnTo>
                    <a:pt x="15060" y="20729"/>
                  </a:lnTo>
                  <a:lnTo>
                    <a:pt x="15057" y="20730"/>
                  </a:lnTo>
                  <a:lnTo>
                    <a:pt x="15097" y="20666"/>
                  </a:lnTo>
                  <a:lnTo>
                    <a:pt x="15097" y="20670"/>
                  </a:lnTo>
                  <a:lnTo>
                    <a:pt x="15081" y="20630"/>
                  </a:lnTo>
                  <a:cubicBezTo>
                    <a:pt x="15080" y="20629"/>
                    <a:pt x="15080" y="20628"/>
                    <a:pt x="15081" y="20627"/>
                  </a:cubicBezTo>
                  <a:cubicBezTo>
                    <a:pt x="15081" y="20626"/>
                    <a:pt x="15082" y="20625"/>
                    <a:pt x="15083" y="20625"/>
                  </a:cubicBezTo>
                  <a:lnTo>
                    <a:pt x="15107" y="20617"/>
                  </a:lnTo>
                  <a:cubicBezTo>
                    <a:pt x="15108" y="20616"/>
                    <a:pt x="15109" y="20616"/>
                    <a:pt x="15110" y="20617"/>
                  </a:cubicBezTo>
                  <a:cubicBezTo>
                    <a:pt x="15111" y="20618"/>
                    <a:pt x="15112" y="20619"/>
                    <a:pt x="15112" y="20620"/>
                  </a:cubicBezTo>
                  <a:lnTo>
                    <a:pt x="15120" y="20660"/>
                  </a:lnTo>
                  <a:lnTo>
                    <a:pt x="15119" y="20657"/>
                  </a:lnTo>
                  <a:lnTo>
                    <a:pt x="15199" y="20705"/>
                  </a:lnTo>
                  <a:lnTo>
                    <a:pt x="15196" y="20705"/>
                  </a:lnTo>
                  <a:lnTo>
                    <a:pt x="15516" y="20641"/>
                  </a:lnTo>
                  <a:cubicBezTo>
                    <a:pt x="15516" y="20640"/>
                    <a:pt x="15516" y="20640"/>
                    <a:pt x="15516" y="20640"/>
                  </a:cubicBezTo>
                  <a:lnTo>
                    <a:pt x="15532" y="20640"/>
                  </a:lnTo>
                  <a:lnTo>
                    <a:pt x="15531" y="20641"/>
                  </a:lnTo>
                  <a:lnTo>
                    <a:pt x="15547" y="20633"/>
                  </a:lnTo>
                  <a:cubicBezTo>
                    <a:pt x="15547" y="20633"/>
                    <a:pt x="15548" y="20632"/>
                    <a:pt x="15548" y="20632"/>
                  </a:cubicBezTo>
                  <a:lnTo>
                    <a:pt x="15564" y="20632"/>
                  </a:lnTo>
                  <a:lnTo>
                    <a:pt x="15580" y="20632"/>
                  </a:lnTo>
                  <a:lnTo>
                    <a:pt x="15578" y="20634"/>
                  </a:lnTo>
                  <a:lnTo>
                    <a:pt x="15586" y="20626"/>
                  </a:lnTo>
                  <a:cubicBezTo>
                    <a:pt x="15586" y="20625"/>
                    <a:pt x="15587" y="20624"/>
                    <a:pt x="15588" y="20624"/>
                  </a:cubicBezTo>
                  <a:lnTo>
                    <a:pt x="15612" y="20624"/>
                  </a:lnTo>
                  <a:lnTo>
                    <a:pt x="15608" y="20629"/>
                  </a:lnTo>
                  <a:lnTo>
                    <a:pt x="15584" y="19597"/>
                  </a:lnTo>
                  <a:lnTo>
                    <a:pt x="15560" y="18621"/>
                  </a:lnTo>
                  <a:cubicBezTo>
                    <a:pt x="15560" y="18618"/>
                    <a:pt x="15562" y="18617"/>
                    <a:pt x="15564" y="18616"/>
                  </a:cubicBezTo>
                  <a:lnTo>
                    <a:pt x="16876" y="18576"/>
                  </a:lnTo>
                  <a:lnTo>
                    <a:pt x="16872" y="18581"/>
                  </a:lnTo>
                  <a:lnTo>
                    <a:pt x="16792" y="13317"/>
                  </a:lnTo>
                  <a:lnTo>
                    <a:pt x="16744" y="10037"/>
                  </a:lnTo>
                  <a:lnTo>
                    <a:pt x="16712" y="8213"/>
                  </a:lnTo>
                  <a:lnTo>
                    <a:pt x="16696" y="7117"/>
                  </a:lnTo>
                  <a:lnTo>
                    <a:pt x="16680" y="6021"/>
                  </a:lnTo>
                  <a:lnTo>
                    <a:pt x="16664" y="4925"/>
                  </a:lnTo>
                  <a:lnTo>
                    <a:pt x="16656" y="4653"/>
                  </a:lnTo>
                  <a:lnTo>
                    <a:pt x="16640" y="3357"/>
                  </a:lnTo>
                  <a:lnTo>
                    <a:pt x="16644" y="3360"/>
                  </a:lnTo>
                  <a:lnTo>
                    <a:pt x="11884" y="3368"/>
                  </a:lnTo>
                  <a:lnTo>
                    <a:pt x="10140" y="3376"/>
                  </a:lnTo>
                  <a:cubicBezTo>
                    <a:pt x="10138" y="3376"/>
                    <a:pt x="10136" y="3375"/>
                    <a:pt x="10136" y="3372"/>
                  </a:cubicBezTo>
                  <a:cubicBezTo>
                    <a:pt x="10136" y="3370"/>
                    <a:pt x="10138" y="3368"/>
                    <a:pt x="10140" y="3368"/>
                  </a:cubicBezTo>
                  <a:close/>
                  <a:moveTo>
                    <a:pt x="14648" y="18645"/>
                  </a:moveTo>
                  <a:lnTo>
                    <a:pt x="14640" y="19597"/>
                  </a:lnTo>
                  <a:lnTo>
                    <a:pt x="14636" y="19592"/>
                  </a:lnTo>
                  <a:lnTo>
                    <a:pt x="15588" y="19592"/>
                  </a:lnTo>
                  <a:cubicBezTo>
                    <a:pt x="15591" y="19592"/>
                    <a:pt x="15592" y="19594"/>
                    <a:pt x="15592" y="19596"/>
                  </a:cubicBezTo>
                  <a:cubicBezTo>
                    <a:pt x="15592" y="19599"/>
                    <a:pt x="15591" y="19600"/>
                    <a:pt x="15588" y="19600"/>
                  </a:cubicBezTo>
                  <a:lnTo>
                    <a:pt x="14636" y="19600"/>
                  </a:lnTo>
                  <a:cubicBezTo>
                    <a:pt x="14635" y="19600"/>
                    <a:pt x="14634" y="19600"/>
                    <a:pt x="14634" y="19599"/>
                  </a:cubicBezTo>
                  <a:cubicBezTo>
                    <a:pt x="14633" y="19599"/>
                    <a:pt x="14632" y="19598"/>
                    <a:pt x="14632" y="19596"/>
                  </a:cubicBezTo>
                  <a:lnTo>
                    <a:pt x="14640" y="18644"/>
                  </a:lnTo>
                  <a:cubicBezTo>
                    <a:pt x="14640" y="18642"/>
                    <a:pt x="14642" y="18640"/>
                    <a:pt x="14645" y="18640"/>
                  </a:cubicBezTo>
                  <a:cubicBezTo>
                    <a:pt x="14647" y="18640"/>
                    <a:pt x="14648" y="18642"/>
                    <a:pt x="14648" y="18645"/>
                  </a:cubicBezTo>
                  <a:close/>
                  <a:moveTo>
                    <a:pt x="12364" y="15416"/>
                  </a:moveTo>
                  <a:lnTo>
                    <a:pt x="11068" y="15416"/>
                  </a:lnTo>
                  <a:cubicBezTo>
                    <a:pt x="11066" y="15416"/>
                    <a:pt x="11064" y="15415"/>
                    <a:pt x="11064" y="15412"/>
                  </a:cubicBezTo>
                  <a:cubicBezTo>
                    <a:pt x="11064" y="15410"/>
                    <a:pt x="11066" y="15408"/>
                    <a:pt x="11068" y="15408"/>
                  </a:cubicBezTo>
                  <a:lnTo>
                    <a:pt x="12364" y="15408"/>
                  </a:lnTo>
                  <a:cubicBezTo>
                    <a:pt x="12367" y="15408"/>
                    <a:pt x="12368" y="15410"/>
                    <a:pt x="12368" y="15412"/>
                  </a:cubicBezTo>
                  <a:cubicBezTo>
                    <a:pt x="12368" y="15415"/>
                    <a:pt x="12367" y="15416"/>
                    <a:pt x="12364" y="15416"/>
                  </a:cubicBezTo>
                  <a:close/>
                  <a:moveTo>
                    <a:pt x="12356" y="13336"/>
                  </a:moveTo>
                  <a:lnTo>
                    <a:pt x="11060" y="13336"/>
                  </a:lnTo>
                  <a:lnTo>
                    <a:pt x="10541" y="13344"/>
                  </a:lnTo>
                  <a:lnTo>
                    <a:pt x="10544" y="13340"/>
                  </a:lnTo>
                  <a:lnTo>
                    <a:pt x="10552" y="15420"/>
                  </a:lnTo>
                  <a:cubicBezTo>
                    <a:pt x="10552" y="15423"/>
                    <a:pt x="10551" y="15424"/>
                    <a:pt x="10548" y="15424"/>
                  </a:cubicBezTo>
                  <a:cubicBezTo>
                    <a:pt x="10546" y="15424"/>
                    <a:pt x="10544" y="15423"/>
                    <a:pt x="10544" y="15420"/>
                  </a:cubicBezTo>
                  <a:lnTo>
                    <a:pt x="10536" y="13340"/>
                  </a:lnTo>
                  <a:cubicBezTo>
                    <a:pt x="10536" y="13338"/>
                    <a:pt x="10538" y="13337"/>
                    <a:pt x="10540" y="13336"/>
                  </a:cubicBezTo>
                  <a:lnTo>
                    <a:pt x="11060" y="13328"/>
                  </a:lnTo>
                  <a:lnTo>
                    <a:pt x="12356" y="13328"/>
                  </a:lnTo>
                  <a:cubicBezTo>
                    <a:pt x="12359" y="13328"/>
                    <a:pt x="12360" y="13330"/>
                    <a:pt x="12360" y="13332"/>
                  </a:cubicBezTo>
                  <a:cubicBezTo>
                    <a:pt x="12360" y="13335"/>
                    <a:pt x="12359" y="13336"/>
                    <a:pt x="12356" y="13336"/>
                  </a:cubicBezTo>
                  <a:close/>
                  <a:moveTo>
                    <a:pt x="16796" y="13320"/>
                  </a:moveTo>
                  <a:lnTo>
                    <a:pt x="15396" y="13328"/>
                  </a:lnTo>
                  <a:lnTo>
                    <a:pt x="12356" y="13336"/>
                  </a:lnTo>
                  <a:cubicBezTo>
                    <a:pt x="12354" y="13336"/>
                    <a:pt x="12352" y="13335"/>
                    <a:pt x="12352" y="13332"/>
                  </a:cubicBezTo>
                  <a:cubicBezTo>
                    <a:pt x="12352" y="13330"/>
                    <a:pt x="12354" y="13328"/>
                    <a:pt x="12356" y="13328"/>
                  </a:cubicBezTo>
                  <a:lnTo>
                    <a:pt x="15396" y="13320"/>
                  </a:lnTo>
                  <a:lnTo>
                    <a:pt x="16796" y="13312"/>
                  </a:lnTo>
                  <a:cubicBezTo>
                    <a:pt x="16799" y="13312"/>
                    <a:pt x="16800" y="13314"/>
                    <a:pt x="16800" y="13316"/>
                  </a:cubicBezTo>
                  <a:cubicBezTo>
                    <a:pt x="16800" y="13319"/>
                    <a:pt x="16799" y="13320"/>
                    <a:pt x="16796" y="13320"/>
                  </a:cubicBezTo>
                  <a:close/>
                  <a:moveTo>
                    <a:pt x="12364" y="15408"/>
                  </a:moveTo>
                  <a:lnTo>
                    <a:pt x="13668" y="15408"/>
                  </a:lnTo>
                  <a:cubicBezTo>
                    <a:pt x="13671" y="15408"/>
                    <a:pt x="13672" y="15410"/>
                    <a:pt x="13672" y="15412"/>
                  </a:cubicBezTo>
                  <a:lnTo>
                    <a:pt x="13688" y="18676"/>
                  </a:lnTo>
                  <a:lnTo>
                    <a:pt x="13684" y="18672"/>
                  </a:lnTo>
                  <a:lnTo>
                    <a:pt x="14644" y="18640"/>
                  </a:lnTo>
                  <a:lnTo>
                    <a:pt x="15564" y="18616"/>
                  </a:lnTo>
                  <a:cubicBezTo>
                    <a:pt x="15567" y="18616"/>
                    <a:pt x="15568" y="18618"/>
                    <a:pt x="15568" y="18620"/>
                  </a:cubicBezTo>
                  <a:cubicBezTo>
                    <a:pt x="15569" y="18623"/>
                    <a:pt x="15567" y="18624"/>
                    <a:pt x="15565" y="18624"/>
                  </a:cubicBezTo>
                  <a:lnTo>
                    <a:pt x="14645" y="18648"/>
                  </a:lnTo>
                  <a:lnTo>
                    <a:pt x="13685" y="18680"/>
                  </a:lnTo>
                  <a:cubicBezTo>
                    <a:pt x="13684" y="18681"/>
                    <a:pt x="13682" y="18680"/>
                    <a:pt x="13682" y="18679"/>
                  </a:cubicBezTo>
                  <a:cubicBezTo>
                    <a:pt x="13681" y="18679"/>
                    <a:pt x="13680" y="18678"/>
                    <a:pt x="13680" y="18676"/>
                  </a:cubicBezTo>
                  <a:lnTo>
                    <a:pt x="13664" y="15412"/>
                  </a:lnTo>
                  <a:lnTo>
                    <a:pt x="13668" y="15416"/>
                  </a:lnTo>
                  <a:lnTo>
                    <a:pt x="12364" y="15416"/>
                  </a:lnTo>
                  <a:cubicBezTo>
                    <a:pt x="12362" y="15416"/>
                    <a:pt x="12360" y="15415"/>
                    <a:pt x="12360" y="15412"/>
                  </a:cubicBezTo>
                  <a:cubicBezTo>
                    <a:pt x="12360" y="15410"/>
                    <a:pt x="12362" y="15408"/>
                    <a:pt x="12364" y="15408"/>
                  </a:cubicBezTo>
                  <a:close/>
                  <a:moveTo>
                    <a:pt x="11080" y="18748"/>
                  </a:moveTo>
                  <a:lnTo>
                    <a:pt x="11064" y="15412"/>
                  </a:lnTo>
                  <a:lnTo>
                    <a:pt x="11069" y="15416"/>
                  </a:lnTo>
                  <a:lnTo>
                    <a:pt x="10549" y="15424"/>
                  </a:lnTo>
                  <a:lnTo>
                    <a:pt x="9908" y="15424"/>
                  </a:lnTo>
                  <a:cubicBezTo>
                    <a:pt x="9906" y="15424"/>
                    <a:pt x="9904" y="15423"/>
                    <a:pt x="9904" y="15420"/>
                  </a:cubicBezTo>
                  <a:lnTo>
                    <a:pt x="9896" y="12316"/>
                  </a:lnTo>
                  <a:lnTo>
                    <a:pt x="9900" y="12320"/>
                  </a:lnTo>
                  <a:lnTo>
                    <a:pt x="3636" y="12344"/>
                  </a:lnTo>
                  <a:cubicBezTo>
                    <a:pt x="3634" y="12344"/>
                    <a:pt x="3632" y="12343"/>
                    <a:pt x="3632" y="12340"/>
                  </a:cubicBezTo>
                  <a:cubicBezTo>
                    <a:pt x="3632" y="12338"/>
                    <a:pt x="3634" y="12336"/>
                    <a:pt x="3636" y="12336"/>
                  </a:cubicBezTo>
                  <a:lnTo>
                    <a:pt x="9900" y="12312"/>
                  </a:lnTo>
                  <a:cubicBezTo>
                    <a:pt x="9902" y="12312"/>
                    <a:pt x="9903" y="12313"/>
                    <a:pt x="9903" y="12314"/>
                  </a:cubicBezTo>
                  <a:cubicBezTo>
                    <a:pt x="9904" y="12314"/>
                    <a:pt x="9904" y="12315"/>
                    <a:pt x="9904" y="12316"/>
                  </a:cubicBezTo>
                  <a:lnTo>
                    <a:pt x="9912" y="15420"/>
                  </a:lnTo>
                  <a:lnTo>
                    <a:pt x="9908" y="15416"/>
                  </a:lnTo>
                  <a:lnTo>
                    <a:pt x="10548" y="15416"/>
                  </a:lnTo>
                  <a:lnTo>
                    <a:pt x="11068" y="15408"/>
                  </a:lnTo>
                  <a:cubicBezTo>
                    <a:pt x="11069" y="15408"/>
                    <a:pt x="11071" y="15409"/>
                    <a:pt x="11071" y="15410"/>
                  </a:cubicBezTo>
                  <a:cubicBezTo>
                    <a:pt x="11072" y="15410"/>
                    <a:pt x="11072" y="15411"/>
                    <a:pt x="11072" y="15412"/>
                  </a:cubicBezTo>
                  <a:lnTo>
                    <a:pt x="11088" y="18748"/>
                  </a:lnTo>
                  <a:cubicBezTo>
                    <a:pt x="11088" y="18751"/>
                    <a:pt x="11087" y="18752"/>
                    <a:pt x="11084" y="18752"/>
                  </a:cubicBezTo>
                  <a:cubicBezTo>
                    <a:pt x="11082" y="18752"/>
                    <a:pt x="11080" y="18751"/>
                    <a:pt x="11080" y="18748"/>
                  </a:cubicBezTo>
                  <a:close/>
                  <a:moveTo>
                    <a:pt x="8860" y="10568"/>
                  </a:moveTo>
                  <a:lnTo>
                    <a:pt x="8876" y="10568"/>
                  </a:lnTo>
                  <a:lnTo>
                    <a:pt x="9892" y="10560"/>
                  </a:lnTo>
                  <a:cubicBezTo>
                    <a:pt x="9895" y="10560"/>
                    <a:pt x="9896" y="10562"/>
                    <a:pt x="9896" y="10564"/>
                  </a:cubicBezTo>
                  <a:cubicBezTo>
                    <a:pt x="9896" y="10567"/>
                    <a:pt x="9895" y="10568"/>
                    <a:pt x="9892" y="10568"/>
                  </a:cubicBezTo>
                  <a:lnTo>
                    <a:pt x="8876" y="10576"/>
                  </a:lnTo>
                  <a:lnTo>
                    <a:pt x="8860" y="10576"/>
                  </a:lnTo>
                  <a:cubicBezTo>
                    <a:pt x="8858" y="10576"/>
                    <a:pt x="8856" y="10575"/>
                    <a:pt x="8856" y="10572"/>
                  </a:cubicBezTo>
                  <a:cubicBezTo>
                    <a:pt x="8856" y="10570"/>
                    <a:pt x="8858" y="10568"/>
                    <a:pt x="8860" y="10568"/>
                  </a:cubicBezTo>
                  <a:close/>
                  <a:moveTo>
                    <a:pt x="11044" y="13328"/>
                  </a:moveTo>
                  <a:lnTo>
                    <a:pt x="11060" y="13328"/>
                  </a:lnTo>
                  <a:cubicBezTo>
                    <a:pt x="11063" y="13328"/>
                    <a:pt x="11064" y="13330"/>
                    <a:pt x="11064" y="13332"/>
                  </a:cubicBezTo>
                  <a:cubicBezTo>
                    <a:pt x="11064" y="13335"/>
                    <a:pt x="11063" y="13336"/>
                    <a:pt x="11060" y="13336"/>
                  </a:cubicBezTo>
                  <a:lnTo>
                    <a:pt x="11044" y="13336"/>
                  </a:lnTo>
                  <a:cubicBezTo>
                    <a:pt x="11042" y="13336"/>
                    <a:pt x="11040" y="13335"/>
                    <a:pt x="11040" y="13332"/>
                  </a:cubicBezTo>
                  <a:cubicBezTo>
                    <a:pt x="11040" y="13330"/>
                    <a:pt x="11042" y="13328"/>
                    <a:pt x="11044" y="13328"/>
                  </a:cubicBezTo>
                  <a:close/>
                  <a:moveTo>
                    <a:pt x="11044" y="10568"/>
                  </a:moveTo>
                  <a:lnTo>
                    <a:pt x="9892" y="10568"/>
                  </a:lnTo>
                  <a:lnTo>
                    <a:pt x="9896" y="10564"/>
                  </a:lnTo>
                  <a:lnTo>
                    <a:pt x="9904" y="12316"/>
                  </a:lnTo>
                  <a:cubicBezTo>
                    <a:pt x="9904" y="12319"/>
                    <a:pt x="9903" y="12320"/>
                    <a:pt x="9900" y="12320"/>
                  </a:cubicBezTo>
                  <a:cubicBezTo>
                    <a:pt x="9898" y="12320"/>
                    <a:pt x="9896" y="12319"/>
                    <a:pt x="9896" y="12316"/>
                  </a:cubicBezTo>
                  <a:lnTo>
                    <a:pt x="9888" y="10564"/>
                  </a:lnTo>
                  <a:cubicBezTo>
                    <a:pt x="9888" y="10563"/>
                    <a:pt x="9889" y="10562"/>
                    <a:pt x="9890" y="10562"/>
                  </a:cubicBezTo>
                  <a:cubicBezTo>
                    <a:pt x="9890" y="10561"/>
                    <a:pt x="9891" y="10560"/>
                    <a:pt x="9892" y="10560"/>
                  </a:cubicBezTo>
                  <a:lnTo>
                    <a:pt x="11044" y="10560"/>
                  </a:lnTo>
                  <a:cubicBezTo>
                    <a:pt x="11047" y="10560"/>
                    <a:pt x="11048" y="10562"/>
                    <a:pt x="11048" y="10564"/>
                  </a:cubicBezTo>
                  <a:cubicBezTo>
                    <a:pt x="11048" y="10567"/>
                    <a:pt x="11047" y="10568"/>
                    <a:pt x="11044" y="10568"/>
                  </a:cubicBezTo>
                  <a:close/>
                  <a:moveTo>
                    <a:pt x="15392" y="13324"/>
                  </a:moveTo>
                  <a:lnTo>
                    <a:pt x="15376" y="10036"/>
                  </a:lnTo>
                  <a:cubicBezTo>
                    <a:pt x="15376" y="10034"/>
                    <a:pt x="15378" y="10032"/>
                    <a:pt x="15380" y="10032"/>
                  </a:cubicBezTo>
                  <a:cubicBezTo>
                    <a:pt x="15383" y="10032"/>
                    <a:pt x="15384" y="10034"/>
                    <a:pt x="15384" y="10036"/>
                  </a:cubicBezTo>
                  <a:lnTo>
                    <a:pt x="15400" y="13324"/>
                  </a:lnTo>
                  <a:cubicBezTo>
                    <a:pt x="15400" y="13327"/>
                    <a:pt x="15399" y="13328"/>
                    <a:pt x="15396" y="13328"/>
                  </a:cubicBezTo>
                  <a:cubicBezTo>
                    <a:pt x="15394" y="13328"/>
                    <a:pt x="15392" y="13327"/>
                    <a:pt x="15392" y="13324"/>
                  </a:cubicBezTo>
                  <a:close/>
                  <a:moveTo>
                    <a:pt x="11056" y="13332"/>
                  </a:moveTo>
                  <a:lnTo>
                    <a:pt x="11040" y="10564"/>
                  </a:lnTo>
                  <a:lnTo>
                    <a:pt x="11040" y="10052"/>
                  </a:lnTo>
                  <a:cubicBezTo>
                    <a:pt x="11040" y="10050"/>
                    <a:pt x="11042" y="10048"/>
                    <a:pt x="11044" y="10048"/>
                  </a:cubicBezTo>
                  <a:lnTo>
                    <a:pt x="13620" y="10040"/>
                  </a:lnTo>
                  <a:lnTo>
                    <a:pt x="15380" y="10032"/>
                  </a:lnTo>
                  <a:cubicBezTo>
                    <a:pt x="15383" y="10032"/>
                    <a:pt x="15384" y="10034"/>
                    <a:pt x="15384" y="10036"/>
                  </a:cubicBezTo>
                  <a:cubicBezTo>
                    <a:pt x="15384" y="10039"/>
                    <a:pt x="15383" y="10040"/>
                    <a:pt x="15380" y="10040"/>
                  </a:cubicBezTo>
                  <a:lnTo>
                    <a:pt x="13620" y="10048"/>
                  </a:lnTo>
                  <a:lnTo>
                    <a:pt x="11044" y="10056"/>
                  </a:lnTo>
                  <a:lnTo>
                    <a:pt x="11048" y="10052"/>
                  </a:lnTo>
                  <a:lnTo>
                    <a:pt x="11048" y="10564"/>
                  </a:lnTo>
                  <a:lnTo>
                    <a:pt x="11064" y="13332"/>
                  </a:lnTo>
                  <a:cubicBezTo>
                    <a:pt x="11064" y="13335"/>
                    <a:pt x="11063" y="13336"/>
                    <a:pt x="11060" y="13336"/>
                  </a:cubicBezTo>
                  <a:cubicBezTo>
                    <a:pt x="11058" y="13336"/>
                    <a:pt x="11056" y="13335"/>
                    <a:pt x="11056" y="13332"/>
                  </a:cubicBezTo>
                  <a:close/>
                  <a:moveTo>
                    <a:pt x="8876" y="10576"/>
                  </a:moveTo>
                  <a:lnTo>
                    <a:pt x="3628" y="10584"/>
                  </a:lnTo>
                  <a:cubicBezTo>
                    <a:pt x="3626" y="10584"/>
                    <a:pt x="3624" y="10583"/>
                    <a:pt x="3624" y="10580"/>
                  </a:cubicBezTo>
                  <a:cubicBezTo>
                    <a:pt x="3624" y="10578"/>
                    <a:pt x="3626" y="10576"/>
                    <a:pt x="3628" y="10576"/>
                  </a:cubicBezTo>
                  <a:lnTo>
                    <a:pt x="8876" y="10568"/>
                  </a:lnTo>
                  <a:cubicBezTo>
                    <a:pt x="8879" y="10568"/>
                    <a:pt x="8880" y="10570"/>
                    <a:pt x="8880" y="10572"/>
                  </a:cubicBezTo>
                  <a:cubicBezTo>
                    <a:pt x="8880" y="10575"/>
                    <a:pt x="8879" y="10576"/>
                    <a:pt x="8876" y="10576"/>
                  </a:cubicBezTo>
                  <a:close/>
                  <a:moveTo>
                    <a:pt x="8872" y="10572"/>
                  </a:moveTo>
                  <a:lnTo>
                    <a:pt x="8872" y="8596"/>
                  </a:lnTo>
                  <a:lnTo>
                    <a:pt x="8864" y="8237"/>
                  </a:lnTo>
                  <a:cubicBezTo>
                    <a:pt x="8864" y="8234"/>
                    <a:pt x="8866" y="8233"/>
                    <a:pt x="8868" y="8232"/>
                  </a:cubicBezTo>
                  <a:cubicBezTo>
                    <a:pt x="8871" y="8232"/>
                    <a:pt x="8872" y="8234"/>
                    <a:pt x="8872" y="8236"/>
                  </a:cubicBezTo>
                  <a:lnTo>
                    <a:pt x="8880" y="8596"/>
                  </a:lnTo>
                  <a:lnTo>
                    <a:pt x="8880" y="10572"/>
                  </a:lnTo>
                  <a:cubicBezTo>
                    <a:pt x="8880" y="10575"/>
                    <a:pt x="8879" y="10576"/>
                    <a:pt x="8876" y="10576"/>
                  </a:cubicBezTo>
                  <a:cubicBezTo>
                    <a:pt x="8874" y="10576"/>
                    <a:pt x="8872" y="10575"/>
                    <a:pt x="8872" y="10572"/>
                  </a:cubicBezTo>
                  <a:close/>
                  <a:moveTo>
                    <a:pt x="13616" y="10045"/>
                  </a:moveTo>
                  <a:lnTo>
                    <a:pt x="13576" y="8221"/>
                  </a:lnTo>
                  <a:lnTo>
                    <a:pt x="13580" y="8224"/>
                  </a:lnTo>
                  <a:lnTo>
                    <a:pt x="11036" y="8232"/>
                  </a:lnTo>
                  <a:lnTo>
                    <a:pt x="11040" y="8228"/>
                  </a:lnTo>
                  <a:lnTo>
                    <a:pt x="11048" y="10052"/>
                  </a:lnTo>
                  <a:cubicBezTo>
                    <a:pt x="11048" y="10055"/>
                    <a:pt x="11047" y="10056"/>
                    <a:pt x="11044" y="10056"/>
                  </a:cubicBezTo>
                  <a:cubicBezTo>
                    <a:pt x="11042" y="10056"/>
                    <a:pt x="11040" y="10055"/>
                    <a:pt x="11040" y="10052"/>
                  </a:cubicBezTo>
                  <a:lnTo>
                    <a:pt x="11032" y="8228"/>
                  </a:lnTo>
                  <a:cubicBezTo>
                    <a:pt x="11032" y="8227"/>
                    <a:pt x="11033" y="8226"/>
                    <a:pt x="11034" y="8226"/>
                  </a:cubicBezTo>
                  <a:cubicBezTo>
                    <a:pt x="11034" y="8225"/>
                    <a:pt x="11035" y="8224"/>
                    <a:pt x="11036" y="8224"/>
                  </a:cubicBezTo>
                  <a:lnTo>
                    <a:pt x="13580" y="8216"/>
                  </a:lnTo>
                  <a:cubicBezTo>
                    <a:pt x="13583" y="8216"/>
                    <a:pt x="13584" y="8218"/>
                    <a:pt x="13584" y="8220"/>
                  </a:cubicBezTo>
                  <a:lnTo>
                    <a:pt x="13624" y="10044"/>
                  </a:lnTo>
                  <a:cubicBezTo>
                    <a:pt x="13625" y="10047"/>
                    <a:pt x="13623" y="10048"/>
                    <a:pt x="13621" y="10048"/>
                  </a:cubicBezTo>
                  <a:cubicBezTo>
                    <a:pt x="13618" y="10049"/>
                    <a:pt x="13617" y="10047"/>
                    <a:pt x="13616" y="10045"/>
                  </a:cubicBezTo>
                  <a:close/>
                  <a:moveTo>
                    <a:pt x="16748" y="10040"/>
                  </a:moveTo>
                  <a:lnTo>
                    <a:pt x="15380" y="10040"/>
                  </a:lnTo>
                  <a:cubicBezTo>
                    <a:pt x="15378" y="10040"/>
                    <a:pt x="15376" y="10039"/>
                    <a:pt x="15376" y="10036"/>
                  </a:cubicBezTo>
                  <a:cubicBezTo>
                    <a:pt x="15376" y="10034"/>
                    <a:pt x="15378" y="10032"/>
                    <a:pt x="15380" y="10032"/>
                  </a:cubicBezTo>
                  <a:lnTo>
                    <a:pt x="16748" y="10032"/>
                  </a:lnTo>
                  <a:cubicBezTo>
                    <a:pt x="16751" y="10032"/>
                    <a:pt x="16752" y="10034"/>
                    <a:pt x="16752" y="10036"/>
                  </a:cubicBezTo>
                  <a:cubicBezTo>
                    <a:pt x="16752" y="10039"/>
                    <a:pt x="16751" y="10040"/>
                    <a:pt x="16748" y="10040"/>
                  </a:cubicBezTo>
                  <a:close/>
                  <a:moveTo>
                    <a:pt x="13628" y="7128"/>
                  </a:moveTo>
                  <a:lnTo>
                    <a:pt x="11036" y="7136"/>
                  </a:lnTo>
                  <a:cubicBezTo>
                    <a:pt x="11034" y="7136"/>
                    <a:pt x="11032" y="7135"/>
                    <a:pt x="11032" y="7132"/>
                  </a:cubicBezTo>
                  <a:cubicBezTo>
                    <a:pt x="11032" y="7130"/>
                    <a:pt x="11034" y="7128"/>
                    <a:pt x="11036" y="7128"/>
                  </a:cubicBezTo>
                  <a:lnTo>
                    <a:pt x="13628" y="7120"/>
                  </a:lnTo>
                  <a:cubicBezTo>
                    <a:pt x="13631" y="7120"/>
                    <a:pt x="13632" y="7122"/>
                    <a:pt x="13632" y="7124"/>
                  </a:cubicBezTo>
                  <a:cubicBezTo>
                    <a:pt x="13632" y="7127"/>
                    <a:pt x="13631" y="7128"/>
                    <a:pt x="13628" y="7128"/>
                  </a:cubicBezTo>
                  <a:close/>
                  <a:moveTo>
                    <a:pt x="13632" y="7125"/>
                  </a:moveTo>
                  <a:lnTo>
                    <a:pt x="13584" y="8221"/>
                  </a:lnTo>
                  <a:lnTo>
                    <a:pt x="13580" y="8216"/>
                  </a:lnTo>
                  <a:lnTo>
                    <a:pt x="16716" y="8208"/>
                  </a:lnTo>
                  <a:cubicBezTo>
                    <a:pt x="16719" y="8208"/>
                    <a:pt x="16720" y="8210"/>
                    <a:pt x="16720" y="8212"/>
                  </a:cubicBezTo>
                  <a:cubicBezTo>
                    <a:pt x="16720" y="8215"/>
                    <a:pt x="16719" y="8216"/>
                    <a:pt x="16716" y="8216"/>
                  </a:cubicBezTo>
                  <a:lnTo>
                    <a:pt x="13580" y="8224"/>
                  </a:lnTo>
                  <a:cubicBezTo>
                    <a:pt x="13579" y="8224"/>
                    <a:pt x="13578" y="8224"/>
                    <a:pt x="13578" y="8223"/>
                  </a:cubicBezTo>
                  <a:cubicBezTo>
                    <a:pt x="13577" y="8222"/>
                    <a:pt x="13576" y="8221"/>
                    <a:pt x="13576" y="8220"/>
                  </a:cubicBezTo>
                  <a:lnTo>
                    <a:pt x="13624" y="7124"/>
                  </a:lnTo>
                  <a:cubicBezTo>
                    <a:pt x="13625" y="7122"/>
                    <a:pt x="13626" y="7120"/>
                    <a:pt x="13629" y="7120"/>
                  </a:cubicBezTo>
                  <a:cubicBezTo>
                    <a:pt x="13631" y="7121"/>
                    <a:pt x="13633" y="7122"/>
                    <a:pt x="13632" y="7125"/>
                  </a:cubicBezTo>
                  <a:close/>
                  <a:moveTo>
                    <a:pt x="13288" y="6036"/>
                  </a:moveTo>
                  <a:lnTo>
                    <a:pt x="13288" y="6068"/>
                  </a:lnTo>
                  <a:lnTo>
                    <a:pt x="13288" y="6108"/>
                  </a:lnTo>
                  <a:lnTo>
                    <a:pt x="13288" y="6108"/>
                  </a:lnTo>
                  <a:lnTo>
                    <a:pt x="13296" y="6148"/>
                  </a:lnTo>
                  <a:cubicBezTo>
                    <a:pt x="13296" y="6148"/>
                    <a:pt x="13296" y="6148"/>
                    <a:pt x="13296" y="6148"/>
                  </a:cubicBezTo>
                  <a:lnTo>
                    <a:pt x="13296" y="6188"/>
                  </a:lnTo>
                  <a:lnTo>
                    <a:pt x="13296" y="6228"/>
                  </a:lnTo>
                  <a:lnTo>
                    <a:pt x="13296" y="6228"/>
                  </a:lnTo>
                  <a:lnTo>
                    <a:pt x="13304" y="6268"/>
                  </a:lnTo>
                  <a:lnTo>
                    <a:pt x="13312" y="6308"/>
                  </a:lnTo>
                  <a:lnTo>
                    <a:pt x="13320" y="6348"/>
                  </a:lnTo>
                  <a:cubicBezTo>
                    <a:pt x="13320" y="6348"/>
                    <a:pt x="13320" y="6348"/>
                    <a:pt x="13320" y="6348"/>
                  </a:cubicBezTo>
                  <a:lnTo>
                    <a:pt x="13320" y="6388"/>
                  </a:lnTo>
                  <a:lnTo>
                    <a:pt x="13320" y="6388"/>
                  </a:lnTo>
                  <a:lnTo>
                    <a:pt x="13328" y="6428"/>
                  </a:lnTo>
                  <a:lnTo>
                    <a:pt x="13328" y="6427"/>
                  </a:lnTo>
                  <a:lnTo>
                    <a:pt x="13344" y="6467"/>
                  </a:lnTo>
                  <a:lnTo>
                    <a:pt x="13352" y="6499"/>
                  </a:lnTo>
                  <a:lnTo>
                    <a:pt x="13360" y="6540"/>
                  </a:lnTo>
                  <a:lnTo>
                    <a:pt x="13368" y="6580"/>
                  </a:lnTo>
                  <a:lnTo>
                    <a:pt x="13368" y="6579"/>
                  </a:lnTo>
                  <a:lnTo>
                    <a:pt x="13384" y="6619"/>
                  </a:lnTo>
                  <a:lnTo>
                    <a:pt x="13400" y="6651"/>
                  </a:lnTo>
                  <a:cubicBezTo>
                    <a:pt x="13400" y="6651"/>
                    <a:pt x="13400" y="6651"/>
                    <a:pt x="13400" y="6652"/>
                  </a:cubicBezTo>
                  <a:lnTo>
                    <a:pt x="13408" y="6692"/>
                  </a:lnTo>
                  <a:cubicBezTo>
                    <a:pt x="13409" y="6694"/>
                    <a:pt x="13407" y="6696"/>
                    <a:pt x="13405" y="6696"/>
                  </a:cubicBezTo>
                  <a:cubicBezTo>
                    <a:pt x="13403" y="6697"/>
                    <a:pt x="13401" y="6695"/>
                    <a:pt x="13401" y="6693"/>
                  </a:cubicBezTo>
                  <a:lnTo>
                    <a:pt x="13393" y="6653"/>
                  </a:lnTo>
                  <a:lnTo>
                    <a:pt x="13393" y="6654"/>
                  </a:lnTo>
                  <a:lnTo>
                    <a:pt x="13377" y="6622"/>
                  </a:lnTo>
                  <a:lnTo>
                    <a:pt x="13361" y="6582"/>
                  </a:lnTo>
                  <a:cubicBezTo>
                    <a:pt x="13361" y="6582"/>
                    <a:pt x="13361" y="6581"/>
                    <a:pt x="13361" y="6581"/>
                  </a:cubicBezTo>
                  <a:lnTo>
                    <a:pt x="13353" y="6541"/>
                  </a:lnTo>
                  <a:lnTo>
                    <a:pt x="13345" y="6501"/>
                  </a:lnTo>
                  <a:lnTo>
                    <a:pt x="13337" y="6470"/>
                  </a:lnTo>
                  <a:lnTo>
                    <a:pt x="13321" y="6430"/>
                  </a:lnTo>
                  <a:cubicBezTo>
                    <a:pt x="13321" y="6430"/>
                    <a:pt x="13321" y="6429"/>
                    <a:pt x="13321" y="6429"/>
                  </a:cubicBezTo>
                  <a:lnTo>
                    <a:pt x="13313" y="6389"/>
                  </a:lnTo>
                  <a:cubicBezTo>
                    <a:pt x="13312" y="6389"/>
                    <a:pt x="13312" y="6389"/>
                    <a:pt x="13312" y="6388"/>
                  </a:cubicBezTo>
                  <a:lnTo>
                    <a:pt x="13312" y="6348"/>
                  </a:lnTo>
                  <a:lnTo>
                    <a:pt x="13313" y="6349"/>
                  </a:lnTo>
                  <a:lnTo>
                    <a:pt x="13305" y="6309"/>
                  </a:lnTo>
                  <a:lnTo>
                    <a:pt x="13297" y="6269"/>
                  </a:lnTo>
                  <a:lnTo>
                    <a:pt x="13289" y="6229"/>
                  </a:lnTo>
                  <a:cubicBezTo>
                    <a:pt x="13288" y="6229"/>
                    <a:pt x="13288" y="6229"/>
                    <a:pt x="13288" y="6228"/>
                  </a:cubicBezTo>
                  <a:lnTo>
                    <a:pt x="13288" y="6188"/>
                  </a:lnTo>
                  <a:lnTo>
                    <a:pt x="13288" y="6148"/>
                  </a:lnTo>
                  <a:lnTo>
                    <a:pt x="13289" y="6149"/>
                  </a:lnTo>
                  <a:lnTo>
                    <a:pt x="13281" y="6109"/>
                  </a:lnTo>
                  <a:cubicBezTo>
                    <a:pt x="13280" y="6109"/>
                    <a:pt x="13280" y="6109"/>
                    <a:pt x="13280" y="6108"/>
                  </a:cubicBezTo>
                  <a:lnTo>
                    <a:pt x="13280" y="6068"/>
                  </a:lnTo>
                  <a:lnTo>
                    <a:pt x="13280" y="6036"/>
                  </a:lnTo>
                  <a:cubicBezTo>
                    <a:pt x="13280" y="6034"/>
                    <a:pt x="13282" y="6032"/>
                    <a:pt x="13284" y="6032"/>
                  </a:cubicBezTo>
                  <a:cubicBezTo>
                    <a:pt x="13287" y="6032"/>
                    <a:pt x="13288" y="6034"/>
                    <a:pt x="13288" y="6036"/>
                  </a:cubicBezTo>
                  <a:close/>
                </a:path>
              </a:pathLst>
            </a:custGeom>
            <a:solidFill>
              <a:srgbClr val="000000"/>
            </a:solidFill>
            <a:ln w="6350" cap="flat">
              <a:solidFill>
                <a:schemeClr val="bg1">
                  <a:lumMod val="50000"/>
                </a:schemeClr>
              </a:solidFill>
              <a:prstDash val="solid"/>
              <a:bevel/>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18"/>
            <p:cNvSpPr>
              <a:spLocks noEditPoints="1"/>
            </p:cNvSpPr>
            <p:nvPr/>
          </p:nvSpPr>
          <p:spPr bwMode="auto">
            <a:xfrm>
              <a:off x="3048000" y="1539875"/>
              <a:ext cx="2578100" cy="1490663"/>
            </a:xfrm>
            <a:custGeom>
              <a:avLst/>
              <a:gdLst>
                <a:gd name="T0" fmla="*/ 10376 w 13528"/>
                <a:gd name="T1" fmla="*/ 6195 h 7824"/>
                <a:gd name="T2" fmla="*/ 10460 w 13528"/>
                <a:gd name="T3" fmla="*/ 6336 h 7824"/>
                <a:gd name="T4" fmla="*/ 10321 w 13528"/>
                <a:gd name="T5" fmla="*/ 6087 h 7824"/>
                <a:gd name="T6" fmla="*/ 5692 w 13528"/>
                <a:gd name="T7" fmla="*/ 4880 h 7824"/>
                <a:gd name="T8" fmla="*/ 5708 w 13528"/>
                <a:gd name="T9" fmla="*/ 7808 h 7824"/>
                <a:gd name="T10" fmla="*/ 7868 w 13528"/>
                <a:gd name="T11" fmla="*/ 7432 h 7824"/>
                <a:gd name="T12" fmla="*/ 7872 w 13528"/>
                <a:gd name="T13" fmla="*/ 7436 h 7824"/>
                <a:gd name="T14" fmla="*/ 7861 w 13528"/>
                <a:gd name="T15" fmla="*/ 4888 h 7824"/>
                <a:gd name="T16" fmla="*/ 10415 w 13528"/>
                <a:gd name="T17" fmla="*/ 4455 h 7824"/>
                <a:gd name="T18" fmla="*/ 10351 w 13528"/>
                <a:gd name="T19" fmla="*/ 4519 h 7824"/>
                <a:gd name="T20" fmla="*/ 10280 w 13528"/>
                <a:gd name="T21" fmla="*/ 4614 h 7824"/>
                <a:gd name="T22" fmla="*/ 10200 w 13528"/>
                <a:gd name="T23" fmla="*/ 4758 h 7824"/>
                <a:gd name="T24" fmla="*/ 10136 w 13528"/>
                <a:gd name="T25" fmla="*/ 4957 h 7824"/>
                <a:gd name="T26" fmla="*/ 10120 w 13528"/>
                <a:gd name="T27" fmla="*/ 5244 h 7824"/>
                <a:gd name="T28" fmla="*/ 10112 w 13528"/>
                <a:gd name="T29" fmla="*/ 5108 h 7824"/>
                <a:gd name="T30" fmla="*/ 10144 w 13528"/>
                <a:gd name="T31" fmla="*/ 4852 h 7824"/>
                <a:gd name="T32" fmla="*/ 10225 w 13528"/>
                <a:gd name="T33" fmla="*/ 4691 h 7824"/>
                <a:gd name="T34" fmla="*/ 10297 w 13528"/>
                <a:gd name="T35" fmla="*/ 4579 h 7824"/>
                <a:gd name="T36" fmla="*/ 10369 w 13528"/>
                <a:gd name="T37" fmla="*/ 4491 h 7824"/>
                <a:gd name="T38" fmla="*/ 10459 w 13528"/>
                <a:gd name="T39" fmla="*/ 4409 h 7824"/>
                <a:gd name="T40" fmla="*/ 8728 w 13528"/>
                <a:gd name="T41" fmla="*/ 4876 h 7824"/>
                <a:gd name="T42" fmla="*/ 10448 w 13528"/>
                <a:gd name="T43" fmla="*/ 3413 h 7824"/>
                <a:gd name="T44" fmla="*/ 5692 w 13528"/>
                <a:gd name="T45" fmla="*/ 4888 h 7824"/>
                <a:gd name="T46" fmla="*/ 1707 w 13528"/>
                <a:gd name="T47" fmla="*/ 1448 h 7824"/>
                <a:gd name="T48" fmla="*/ 1610 w 13528"/>
                <a:gd name="T49" fmla="*/ 1439 h 7824"/>
                <a:gd name="T50" fmla="*/ 1585 w 13528"/>
                <a:gd name="T51" fmla="*/ 1350 h 7824"/>
                <a:gd name="T52" fmla="*/ 1500 w 13528"/>
                <a:gd name="T53" fmla="*/ 1320 h 7824"/>
                <a:gd name="T54" fmla="*/ 1456 w 13528"/>
                <a:gd name="T55" fmla="*/ 1276 h 7824"/>
                <a:gd name="T56" fmla="*/ 1424 w 13528"/>
                <a:gd name="T57" fmla="*/ 1212 h 7824"/>
                <a:gd name="T58" fmla="*/ 1310 w 13528"/>
                <a:gd name="T59" fmla="*/ 1184 h 7824"/>
                <a:gd name="T60" fmla="*/ 1216 w 13528"/>
                <a:gd name="T61" fmla="*/ 1148 h 7824"/>
                <a:gd name="T62" fmla="*/ 1233 w 13528"/>
                <a:gd name="T63" fmla="*/ 1027 h 7824"/>
                <a:gd name="T64" fmla="*/ 1224 w 13528"/>
                <a:gd name="T65" fmla="*/ 892 h 7824"/>
                <a:gd name="T66" fmla="*/ 1184 w 13528"/>
                <a:gd name="T67" fmla="*/ 764 h 7824"/>
                <a:gd name="T68" fmla="*/ 1170 w 13528"/>
                <a:gd name="T69" fmla="*/ 695 h 7824"/>
                <a:gd name="T70" fmla="*/ 1163 w 13528"/>
                <a:gd name="T71" fmla="*/ 592 h 7824"/>
                <a:gd name="T72" fmla="*/ 1113 w 13528"/>
                <a:gd name="T73" fmla="*/ 526 h 7824"/>
                <a:gd name="T74" fmla="*/ 1064 w 13528"/>
                <a:gd name="T75" fmla="*/ 420 h 7824"/>
                <a:gd name="T76" fmla="*/ 1000 w 13528"/>
                <a:gd name="T77" fmla="*/ 300 h 7824"/>
                <a:gd name="T78" fmla="*/ 906 w 13528"/>
                <a:gd name="T79" fmla="*/ 183 h 7824"/>
                <a:gd name="T80" fmla="*/ 816 w 13528"/>
                <a:gd name="T81" fmla="*/ 68 h 7824"/>
                <a:gd name="T82" fmla="*/ 832 w 13528"/>
                <a:gd name="T83" fmla="*/ 107 h 7824"/>
                <a:gd name="T84" fmla="*/ 967 w 13528"/>
                <a:gd name="T85" fmla="*/ 217 h 7824"/>
                <a:gd name="T86" fmla="*/ 1016 w 13528"/>
                <a:gd name="T87" fmla="*/ 331 h 7824"/>
                <a:gd name="T88" fmla="*/ 1072 w 13528"/>
                <a:gd name="T89" fmla="*/ 460 h 7824"/>
                <a:gd name="T90" fmla="*/ 1128 w 13528"/>
                <a:gd name="T91" fmla="*/ 532 h 7824"/>
                <a:gd name="T92" fmla="*/ 1176 w 13528"/>
                <a:gd name="T93" fmla="*/ 597 h 7824"/>
                <a:gd name="T94" fmla="*/ 1191 w 13528"/>
                <a:gd name="T95" fmla="*/ 698 h 7824"/>
                <a:gd name="T96" fmla="*/ 1206 w 13528"/>
                <a:gd name="T97" fmla="*/ 785 h 7824"/>
                <a:gd name="T98" fmla="*/ 1240 w 13528"/>
                <a:gd name="T99" fmla="*/ 939 h 7824"/>
                <a:gd name="T100" fmla="*/ 1216 w 13528"/>
                <a:gd name="T101" fmla="*/ 1076 h 7824"/>
                <a:gd name="T102" fmla="*/ 1238 w 13528"/>
                <a:gd name="T103" fmla="*/ 1161 h 7824"/>
                <a:gd name="T104" fmla="*/ 1340 w 13528"/>
                <a:gd name="T105" fmla="*/ 1176 h 7824"/>
                <a:gd name="T106" fmla="*/ 1440 w 13528"/>
                <a:gd name="T107" fmla="*/ 1243 h 7824"/>
                <a:gd name="T108" fmla="*/ 1455 w 13528"/>
                <a:gd name="T109" fmla="*/ 1303 h 7824"/>
                <a:gd name="T110" fmla="*/ 1519 w 13528"/>
                <a:gd name="T111" fmla="*/ 1322 h 7824"/>
                <a:gd name="T112" fmla="*/ 1607 w 13528"/>
                <a:gd name="T113" fmla="*/ 1370 h 7824"/>
                <a:gd name="T114" fmla="*/ 1636 w 13528"/>
                <a:gd name="T115" fmla="*/ 1440 h 7824"/>
                <a:gd name="T116" fmla="*/ 1736 w 13528"/>
                <a:gd name="T117" fmla="*/ 1451 h 7824"/>
                <a:gd name="T118" fmla="*/ 5684 w 13528"/>
                <a:gd name="T119" fmla="*/ 2584 h 78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3528" h="7824">
                  <a:moveTo>
                    <a:pt x="10240" y="5899"/>
                  </a:moveTo>
                  <a:lnTo>
                    <a:pt x="10256" y="5939"/>
                  </a:lnTo>
                  <a:lnTo>
                    <a:pt x="10272" y="5979"/>
                  </a:lnTo>
                  <a:lnTo>
                    <a:pt x="10288" y="6011"/>
                  </a:lnTo>
                  <a:lnTo>
                    <a:pt x="10304" y="6051"/>
                  </a:lnTo>
                  <a:lnTo>
                    <a:pt x="10304" y="6050"/>
                  </a:lnTo>
                  <a:lnTo>
                    <a:pt x="10328" y="6082"/>
                  </a:lnTo>
                  <a:cubicBezTo>
                    <a:pt x="10328" y="6082"/>
                    <a:pt x="10328" y="6083"/>
                    <a:pt x="10328" y="6083"/>
                  </a:cubicBezTo>
                  <a:lnTo>
                    <a:pt x="10344" y="6123"/>
                  </a:lnTo>
                  <a:lnTo>
                    <a:pt x="10360" y="6155"/>
                  </a:lnTo>
                  <a:lnTo>
                    <a:pt x="10376" y="6195"/>
                  </a:lnTo>
                  <a:lnTo>
                    <a:pt x="10376" y="6194"/>
                  </a:lnTo>
                  <a:lnTo>
                    <a:pt x="10400" y="6226"/>
                  </a:lnTo>
                  <a:lnTo>
                    <a:pt x="10424" y="6266"/>
                  </a:lnTo>
                  <a:lnTo>
                    <a:pt x="10448" y="6298"/>
                  </a:lnTo>
                  <a:cubicBezTo>
                    <a:pt x="10448" y="6298"/>
                    <a:pt x="10448" y="6298"/>
                    <a:pt x="10448" y="6299"/>
                  </a:cubicBezTo>
                  <a:lnTo>
                    <a:pt x="10464" y="6331"/>
                  </a:lnTo>
                  <a:lnTo>
                    <a:pt x="10460" y="6328"/>
                  </a:lnTo>
                  <a:lnTo>
                    <a:pt x="13524" y="6320"/>
                  </a:lnTo>
                  <a:cubicBezTo>
                    <a:pt x="13527" y="6320"/>
                    <a:pt x="13528" y="6322"/>
                    <a:pt x="13528" y="6324"/>
                  </a:cubicBezTo>
                  <a:cubicBezTo>
                    <a:pt x="13528" y="6327"/>
                    <a:pt x="13527" y="6328"/>
                    <a:pt x="13524" y="6328"/>
                  </a:cubicBezTo>
                  <a:lnTo>
                    <a:pt x="10460" y="6336"/>
                  </a:lnTo>
                  <a:cubicBezTo>
                    <a:pt x="10459" y="6336"/>
                    <a:pt x="10458" y="6336"/>
                    <a:pt x="10457" y="6334"/>
                  </a:cubicBezTo>
                  <a:lnTo>
                    <a:pt x="10441" y="6302"/>
                  </a:lnTo>
                  <a:lnTo>
                    <a:pt x="10441" y="6303"/>
                  </a:lnTo>
                  <a:lnTo>
                    <a:pt x="10417" y="6271"/>
                  </a:lnTo>
                  <a:lnTo>
                    <a:pt x="10393" y="6231"/>
                  </a:lnTo>
                  <a:lnTo>
                    <a:pt x="10369" y="6199"/>
                  </a:lnTo>
                  <a:cubicBezTo>
                    <a:pt x="10369" y="6199"/>
                    <a:pt x="10369" y="6198"/>
                    <a:pt x="10369" y="6198"/>
                  </a:cubicBezTo>
                  <a:lnTo>
                    <a:pt x="10353" y="6158"/>
                  </a:lnTo>
                  <a:lnTo>
                    <a:pt x="10337" y="6126"/>
                  </a:lnTo>
                  <a:lnTo>
                    <a:pt x="10321" y="6086"/>
                  </a:lnTo>
                  <a:lnTo>
                    <a:pt x="10321" y="6087"/>
                  </a:lnTo>
                  <a:lnTo>
                    <a:pt x="10297" y="6055"/>
                  </a:lnTo>
                  <a:cubicBezTo>
                    <a:pt x="10297" y="6055"/>
                    <a:pt x="10297" y="6054"/>
                    <a:pt x="10297" y="6054"/>
                  </a:cubicBezTo>
                  <a:lnTo>
                    <a:pt x="10281" y="6014"/>
                  </a:lnTo>
                  <a:lnTo>
                    <a:pt x="10265" y="5982"/>
                  </a:lnTo>
                  <a:lnTo>
                    <a:pt x="10249" y="5942"/>
                  </a:lnTo>
                  <a:lnTo>
                    <a:pt x="10233" y="5902"/>
                  </a:lnTo>
                  <a:cubicBezTo>
                    <a:pt x="10232" y="5900"/>
                    <a:pt x="10233" y="5898"/>
                    <a:pt x="10235" y="5897"/>
                  </a:cubicBezTo>
                  <a:cubicBezTo>
                    <a:pt x="10237" y="5896"/>
                    <a:pt x="10239" y="5897"/>
                    <a:pt x="10240" y="5899"/>
                  </a:cubicBezTo>
                  <a:close/>
                  <a:moveTo>
                    <a:pt x="5696" y="7428"/>
                  </a:moveTo>
                  <a:lnTo>
                    <a:pt x="5688" y="4884"/>
                  </a:lnTo>
                  <a:cubicBezTo>
                    <a:pt x="5688" y="4882"/>
                    <a:pt x="5690" y="4880"/>
                    <a:pt x="5692" y="4880"/>
                  </a:cubicBezTo>
                  <a:cubicBezTo>
                    <a:pt x="5695" y="4880"/>
                    <a:pt x="5696" y="4882"/>
                    <a:pt x="5696" y="4884"/>
                  </a:cubicBezTo>
                  <a:lnTo>
                    <a:pt x="5704" y="7428"/>
                  </a:lnTo>
                  <a:cubicBezTo>
                    <a:pt x="5704" y="7431"/>
                    <a:pt x="5703" y="7432"/>
                    <a:pt x="5700" y="7432"/>
                  </a:cubicBezTo>
                  <a:cubicBezTo>
                    <a:pt x="5698" y="7432"/>
                    <a:pt x="5696" y="7431"/>
                    <a:pt x="5696" y="7428"/>
                  </a:cubicBezTo>
                  <a:close/>
                  <a:moveTo>
                    <a:pt x="5708" y="7808"/>
                  </a:moveTo>
                  <a:lnTo>
                    <a:pt x="452" y="7824"/>
                  </a:lnTo>
                  <a:cubicBezTo>
                    <a:pt x="450" y="7824"/>
                    <a:pt x="448" y="7823"/>
                    <a:pt x="448" y="7820"/>
                  </a:cubicBezTo>
                  <a:cubicBezTo>
                    <a:pt x="448" y="7818"/>
                    <a:pt x="450" y="7816"/>
                    <a:pt x="452" y="7816"/>
                  </a:cubicBezTo>
                  <a:lnTo>
                    <a:pt x="5708" y="7800"/>
                  </a:lnTo>
                  <a:cubicBezTo>
                    <a:pt x="5711" y="7800"/>
                    <a:pt x="5712" y="7802"/>
                    <a:pt x="5712" y="7804"/>
                  </a:cubicBezTo>
                  <a:cubicBezTo>
                    <a:pt x="5712" y="7807"/>
                    <a:pt x="5711" y="7808"/>
                    <a:pt x="5708" y="7808"/>
                  </a:cubicBezTo>
                  <a:close/>
                  <a:moveTo>
                    <a:pt x="1788" y="4904"/>
                  </a:moveTo>
                  <a:lnTo>
                    <a:pt x="436" y="4904"/>
                  </a:lnTo>
                  <a:lnTo>
                    <a:pt x="5" y="4912"/>
                  </a:lnTo>
                  <a:cubicBezTo>
                    <a:pt x="2" y="4913"/>
                    <a:pt x="1" y="4911"/>
                    <a:pt x="0" y="4909"/>
                  </a:cubicBezTo>
                  <a:cubicBezTo>
                    <a:pt x="0" y="4906"/>
                    <a:pt x="2" y="4905"/>
                    <a:pt x="4" y="4904"/>
                  </a:cubicBezTo>
                  <a:lnTo>
                    <a:pt x="436" y="4896"/>
                  </a:lnTo>
                  <a:lnTo>
                    <a:pt x="1788" y="4896"/>
                  </a:lnTo>
                  <a:cubicBezTo>
                    <a:pt x="1791" y="4896"/>
                    <a:pt x="1792" y="4898"/>
                    <a:pt x="1792" y="4900"/>
                  </a:cubicBezTo>
                  <a:cubicBezTo>
                    <a:pt x="1792" y="4903"/>
                    <a:pt x="1791" y="4904"/>
                    <a:pt x="1788" y="4904"/>
                  </a:cubicBezTo>
                  <a:close/>
                  <a:moveTo>
                    <a:pt x="5700" y="7440"/>
                  </a:moveTo>
                  <a:lnTo>
                    <a:pt x="7868" y="7432"/>
                  </a:lnTo>
                  <a:lnTo>
                    <a:pt x="7864" y="7436"/>
                  </a:lnTo>
                  <a:lnTo>
                    <a:pt x="7864" y="6340"/>
                  </a:lnTo>
                  <a:lnTo>
                    <a:pt x="7856" y="4884"/>
                  </a:lnTo>
                  <a:lnTo>
                    <a:pt x="7860" y="4888"/>
                  </a:lnTo>
                  <a:lnTo>
                    <a:pt x="5692" y="4888"/>
                  </a:lnTo>
                  <a:cubicBezTo>
                    <a:pt x="5690" y="4888"/>
                    <a:pt x="5688" y="4887"/>
                    <a:pt x="5688" y="4884"/>
                  </a:cubicBezTo>
                  <a:cubicBezTo>
                    <a:pt x="5688" y="4882"/>
                    <a:pt x="5690" y="4880"/>
                    <a:pt x="5692" y="4880"/>
                  </a:cubicBezTo>
                  <a:lnTo>
                    <a:pt x="7860" y="4880"/>
                  </a:lnTo>
                  <a:cubicBezTo>
                    <a:pt x="7863" y="4880"/>
                    <a:pt x="7864" y="4882"/>
                    <a:pt x="7864" y="4884"/>
                  </a:cubicBezTo>
                  <a:lnTo>
                    <a:pt x="7872" y="6340"/>
                  </a:lnTo>
                  <a:lnTo>
                    <a:pt x="7872" y="7436"/>
                  </a:lnTo>
                  <a:cubicBezTo>
                    <a:pt x="7872" y="7439"/>
                    <a:pt x="7871" y="7440"/>
                    <a:pt x="7868" y="7440"/>
                  </a:cubicBezTo>
                  <a:lnTo>
                    <a:pt x="5700" y="7448"/>
                  </a:lnTo>
                  <a:cubicBezTo>
                    <a:pt x="5698" y="7448"/>
                    <a:pt x="5696" y="7447"/>
                    <a:pt x="5696" y="7444"/>
                  </a:cubicBezTo>
                  <a:cubicBezTo>
                    <a:pt x="5696" y="7442"/>
                    <a:pt x="5698" y="7440"/>
                    <a:pt x="5700" y="7440"/>
                  </a:cubicBezTo>
                  <a:close/>
                  <a:moveTo>
                    <a:pt x="7860" y="4880"/>
                  </a:moveTo>
                  <a:lnTo>
                    <a:pt x="8724" y="4872"/>
                  </a:lnTo>
                  <a:lnTo>
                    <a:pt x="10148" y="4872"/>
                  </a:lnTo>
                  <a:cubicBezTo>
                    <a:pt x="10151" y="4872"/>
                    <a:pt x="10152" y="4874"/>
                    <a:pt x="10152" y="4876"/>
                  </a:cubicBezTo>
                  <a:cubicBezTo>
                    <a:pt x="10152" y="4879"/>
                    <a:pt x="10151" y="4880"/>
                    <a:pt x="10148" y="4880"/>
                  </a:cubicBezTo>
                  <a:lnTo>
                    <a:pt x="8725" y="4880"/>
                  </a:lnTo>
                  <a:lnTo>
                    <a:pt x="7861" y="4888"/>
                  </a:lnTo>
                  <a:cubicBezTo>
                    <a:pt x="7858" y="4888"/>
                    <a:pt x="7856" y="4887"/>
                    <a:pt x="7856" y="4885"/>
                  </a:cubicBezTo>
                  <a:cubicBezTo>
                    <a:pt x="7856" y="4882"/>
                    <a:pt x="7858" y="4880"/>
                    <a:pt x="7860" y="4880"/>
                  </a:cubicBezTo>
                  <a:close/>
                  <a:moveTo>
                    <a:pt x="13492" y="4136"/>
                  </a:moveTo>
                  <a:lnTo>
                    <a:pt x="10460" y="4144"/>
                  </a:lnTo>
                  <a:lnTo>
                    <a:pt x="10464" y="4140"/>
                  </a:lnTo>
                  <a:lnTo>
                    <a:pt x="10464" y="4412"/>
                  </a:lnTo>
                  <a:cubicBezTo>
                    <a:pt x="10464" y="4414"/>
                    <a:pt x="10464" y="4415"/>
                    <a:pt x="10462" y="4416"/>
                  </a:cubicBezTo>
                  <a:lnTo>
                    <a:pt x="10446" y="4424"/>
                  </a:lnTo>
                  <a:lnTo>
                    <a:pt x="10447" y="4423"/>
                  </a:lnTo>
                  <a:lnTo>
                    <a:pt x="10431" y="4439"/>
                  </a:lnTo>
                  <a:lnTo>
                    <a:pt x="10415" y="4455"/>
                  </a:lnTo>
                  <a:cubicBezTo>
                    <a:pt x="10415" y="4456"/>
                    <a:pt x="10415" y="4456"/>
                    <a:pt x="10414" y="4456"/>
                  </a:cubicBezTo>
                  <a:lnTo>
                    <a:pt x="10398" y="4464"/>
                  </a:lnTo>
                  <a:lnTo>
                    <a:pt x="10400" y="4462"/>
                  </a:lnTo>
                  <a:lnTo>
                    <a:pt x="10392" y="4478"/>
                  </a:lnTo>
                  <a:cubicBezTo>
                    <a:pt x="10392" y="4479"/>
                    <a:pt x="10392" y="4479"/>
                    <a:pt x="10391" y="4479"/>
                  </a:cubicBezTo>
                  <a:lnTo>
                    <a:pt x="10375" y="4495"/>
                  </a:lnTo>
                  <a:lnTo>
                    <a:pt x="10376" y="4494"/>
                  </a:lnTo>
                  <a:lnTo>
                    <a:pt x="10368" y="4510"/>
                  </a:lnTo>
                  <a:cubicBezTo>
                    <a:pt x="10368" y="4511"/>
                    <a:pt x="10367" y="4512"/>
                    <a:pt x="10366" y="4512"/>
                  </a:cubicBezTo>
                  <a:lnTo>
                    <a:pt x="10350" y="4520"/>
                  </a:lnTo>
                  <a:lnTo>
                    <a:pt x="10351" y="4519"/>
                  </a:lnTo>
                  <a:lnTo>
                    <a:pt x="10335" y="4535"/>
                  </a:lnTo>
                  <a:lnTo>
                    <a:pt x="10336" y="4534"/>
                  </a:lnTo>
                  <a:lnTo>
                    <a:pt x="10328" y="4550"/>
                  </a:lnTo>
                  <a:cubicBezTo>
                    <a:pt x="10328" y="4551"/>
                    <a:pt x="10328" y="4551"/>
                    <a:pt x="10327" y="4551"/>
                  </a:cubicBezTo>
                  <a:lnTo>
                    <a:pt x="10311" y="4567"/>
                  </a:lnTo>
                  <a:lnTo>
                    <a:pt x="10312" y="4566"/>
                  </a:lnTo>
                  <a:lnTo>
                    <a:pt x="10304" y="4582"/>
                  </a:lnTo>
                  <a:lnTo>
                    <a:pt x="10296" y="4598"/>
                  </a:lnTo>
                  <a:cubicBezTo>
                    <a:pt x="10296" y="4599"/>
                    <a:pt x="10296" y="4599"/>
                    <a:pt x="10295" y="4599"/>
                  </a:cubicBezTo>
                  <a:lnTo>
                    <a:pt x="10279" y="4615"/>
                  </a:lnTo>
                  <a:lnTo>
                    <a:pt x="10280" y="4614"/>
                  </a:lnTo>
                  <a:lnTo>
                    <a:pt x="10272" y="4630"/>
                  </a:lnTo>
                  <a:cubicBezTo>
                    <a:pt x="10272" y="4631"/>
                    <a:pt x="10272" y="4631"/>
                    <a:pt x="10271" y="4631"/>
                  </a:cubicBezTo>
                  <a:lnTo>
                    <a:pt x="10255" y="4647"/>
                  </a:lnTo>
                  <a:lnTo>
                    <a:pt x="10256" y="4646"/>
                  </a:lnTo>
                  <a:lnTo>
                    <a:pt x="10248" y="4662"/>
                  </a:lnTo>
                  <a:lnTo>
                    <a:pt x="10240" y="4678"/>
                  </a:lnTo>
                  <a:lnTo>
                    <a:pt x="10232" y="4694"/>
                  </a:lnTo>
                  <a:lnTo>
                    <a:pt x="10224" y="4710"/>
                  </a:lnTo>
                  <a:lnTo>
                    <a:pt x="10216" y="4726"/>
                  </a:lnTo>
                  <a:lnTo>
                    <a:pt x="10208" y="4742"/>
                  </a:lnTo>
                  <a:lnTo>
                    <a:pt x="10200" y="4758"/>
                  </a:lnTo>
                  <a:lnTo>
                    <a:pt x="10192" y="4774"/>
                  </a:lnTo>
                  <a:lnTo>
                    <a:pt x="10184" y="4790"/>
                  </a:lnTo>
                  <a:lnTo>
                    <a:pt x="10176" y="4806"/>
                  </a:lnTo>
                  <a:lnTo>
                    <a:pt x="10168" y="4822"/>
                  </a:lnTo>
                  <a:lnTo>
                    <a:pt x="10160" y="4838"/>
                  </a:lnTo>
                  <a:lnTo>
                    <a:pt x="10152" y="4854"/>
                  </a:lnTo>
                  <a:lnTo>
                    <a:pt x="10152" y="4852"/>
                  </a:lnTo>
                  <a:lnTo>
                    <a:pt x="10152" y="4876"/>
                  </a:lnTo>
                  <a:cubicBezTo>
                    <a:pt x="10152" y="4877"/>
                    <a:pt x="10152" y="4877"/>
                    <a:pt x="10152" y="4877"/>
                  </a:cubicBezTo>
                  <a:lnTo>
                    <a:pt x="10144" y="4917"/>
                  </a:lnTo>
                  <a:lnTo>
                    <a:pt x="10136" y="4957"/>
                  </a:lnTo>
                  <a:lnTo>
                    <a:pt x="10128" y="4997"/>
                  </a:lnTo>
                  <a:lnTo>
                    <a:pt x="10128" y="4996"/>
                  </a:lnTo>
                  <a:lnTo>
                    <a:pt x="10128" y="5028"/>
                  </a:lnTo>
                  <a:lnTo>
                    <a:pt x="10128" y="5076"/>
                  </a:lnTo>
                  <a:cubicBezTo>
                    <a:pt x="10128" y="5077"/>
                    <a:pt x="10128" y="5077"/>
                    <a:pt x="10128" y="5077"/>
                  </a:cubicBezTo>
                  <a:lnTo>
                    <a:pt x="10120" y="5109"/>
                  </a:lnTo>
                  <a:lnTo>
                    <a:pt x="10120" y="5108"/>
                  </a:lnTo>
                  <a:lnTo>
                    <a:pt x="10120" y="5148"/>
                  </a:lnTo>
                  <a:lnTo>
                    <a:pt x="10120" y="5188"/>
                  </a:lnTo>
                  <a:lnTo>
                    <a:pt x="10120" y="5228"/>
                  </a:lnTo>
                  <a:lnTo>
                    <a:pt x="10120" y="5244"/>
                  </a:lnTo>
                  <a:lnTo>
                    <a:pt x="10116" y="5240"/>
                  </a:lnTo>
                  <a:lnTo>
                    <a:pt x="13516" y="5224"/>
                  </a:lnTo>
                  <a:cubicBezTo>
                    <a:pt x="13519" y="5224"/>
                    <a:pt x="13520" y="5226"/>
                    <a:pt x="13520" y="5228"/>
                  </a:cubicBezTo>
                  <a:cubicBezTo>
                    <a:pt x="13520" y="5231"/>
                    <a:pt x="13519" y="5232"/>
                    <a:pt x="13516" y="5232"/>
                  </a:cubicBezTo>
                  <a:lnTo>
                    <a:pt x="10116" y="5248"/>
                  </a:lnTo>
                  <a:cubicBezTo>
                    <a:pt x="10115" y="5248"/>
                    <a:pt x="10114" y="5248"/>
                    <a:pt x="10114" y="5247"/>
                  </a:cubicBezTo>
                  <a:cubicBezTo>
                    <a:pt x="10113" y="5247"/>
                    <a:pt x="10112" y="5246"/>
                    <a:pt x="10112" y="5244"/>
                  </a:cubicBezTo>
                  <a:lnTo>
                    <a:pt x="10112" y="5228"/>
                  </a:lnTo>
                  <a:lnTo>
                    <a:pt x="10112" y="5188"/>
                  </a:lnTo>
                  <a:lnTo>
                    <a:pt x="10112" y="5148"/>
                  </a:lnTo>
                  <a:lnTo>
                    <a:pt x="10112" y="5108"/>
                  </a:lnTo>
                  <a:cubicBezTo>
                    <a:pt x="10112" y="5108"/>
                    <a:pt x="10113" y="5108"/>
                    <a:pt x="10113" y="5107"/>
                  </a:cubicBezTo>
                  <a:lnTo>
                    <a:pt x="10121" y="5075"/>
                  </a:lnTo>
                  <a:lnTo>
                    <a:pt x="10120" y="5076"/>
                  </a:lnTo>
                  <a:lnTo>
                    <a:pt x="10120" y="5028"/>
                  </a:lnTo>
                  <a:lnTo>
                    <a:pt x="10120" y="4996"/>
                  </a:lnTo>
                  <a:cubicBezTo>
                    <a:pt x="10120" y="4996"/>
                    <a:pt x="10120" y="4996"/>
                    <a:pt x="10121" y="4996"/>
                  </a:cubicBezTo>
                  <a:lnTo>
                    <a:pt x="10129" y="4956"/>
                  </a:lnTo>
                  <a:lnTo>
                    <a:pt x="10137" y="4916"/>
                  </a:lnTo>
                  <a:lnTo>
                    <a:pt x="10145" y="4876"/>
                  </a:lnTo>
                  <a:lnTo>
                    <a:pt x="10144" y="4876"/>
                  </a:lnTo>
                  <a:lnTo>
                    <a:pt x="10144" y="4852"/>
                  </a:lnTo>
                  <a:cubicBezTo>
                    <a:pt x="10144" y="4852"/>
                    <a:pt x="10145" y="4851"/>
                    <a:pt x="10145" y="4851"/>
                  </a:cubicBezTo>
                  <a:lnTo>
                    <a:pt x="10153" y="4835"/>
                  </a:lnTo>
                  <a:lnTo>
                    <a:pt x="10161" y="4819"/>
                  </a:lnTo>
                  <a:lnTo>
                    <a:pt x="10169" y="4803"/>
                  </a:lnTo>
                  <a:lnTo>
                    <a:pt x="10177" y="4787"/>
                  </a:lnTo>
                  <a:lnTo>
                    <a:pt x="10185" y="4771"/>
                  </a:lnTo>
                  <a:lnTo>
                    <a:pt x="10193" y="4755"/>
                  </a:lnTo>
                  <a:lnTo>
                    <a:pt x="10201" y="4739"/>
                  </a:lnTo>
                  <a:lnTo>
                    <a:pt x="10209" y="4723"/>
                  </a:lnTo>
                  <a:lnTo>
                    <a:pt x="10217" y="4707"/>
                  </a:lnTo>
                  <a:lnTo>
                    <a:pt x="10225" y="4691"/>
                  </a:lnTo>
                  <a:lnTo>
                    <a:pt x="10233" y="4675"/>
                  </a:lnTo>
                  <a:lnTo>
                    <a:pt x="10241" y="4659"/>
                  </a:lnTo>
                  <a:lnTo>
                    <a:pt x="10249" y="4643"/>
                  </a:lnTo>
                  <a:cubicBezTo>
                    <a:pt x="10249" y="4642"/>
                    <a:pt x="10249" y="4642"/>
                    <a:pt x="10250" y="4642"/>
                  </a:cubicBezTo>
                  <a:lnTo>
                    <a:pt x="10266" y="4626"/>
                  </a:lnTo>
                  <a:lnTo>
                    <a:pt x="10265" y="4627"/>
                  </a:lnTo>
                  <a:lnTo>
                    <a:pt x="10273" y="4611"/>
                  </a:lnTo>
                  <a:cubicBezTo>
                    <a:pt x="10273" y="4610"/>
                    <a:pt x="10273" y="4610"/>
                    <a:pt x="10274" y="4610"/>
                  </a:cubicBezTo>
                  <a:lnTo>
                    <a:pt x="10290" y="4594"/>
                  </a:lnTo>
                  <a:lnTo>
                    <a:pt x="10289" y="4595"/>
                  </a:lnTo>
                  <a:lnTo>
                    <a:pt x="10297" y="4579"/>
                  </a:lnTo>
                  <a:lnTo>
                    <a:pt x="10305" y="4563"/>
                  </a:lnTo>
                  <a:cubicBezTo>
                    <a:pt x="10305" y="4562"/>
                    <a:pt x="10305" y="4562"/>
                    <a:pt x="10306" y="4562"/>
                  </a:cubicBezTo>
                  <a:lnTo>
                    <a:pt x="10322" y="4546"/>
                  </a:lnTo>
                  <a:lnTo>
                    <a:pt x="10321" y="4547"/>
                  </a:lnTo>
                  <a:lnTo>
                    <a:pt x="10329" y="4531"/>
                  </a:lnTo>
                  <a:cubicBezTo>
                    <a:pt x="10329" y="4530"/>
                    <a:pt x="10329" y="4530"/>
                    <a:pt x="10330" y="4530"/>
                  </a:cubicBezTo>
                  <a:lnTo>
                    <a:pt x="10346" y="4514"/>
                  </a:lnTo>
                  <a:cubicBezTo>
                    <a:pt x="10346" y="4513"/>
                    <a:pt x="10346" y="4513"/>
                    <a:pt x="10347" y="4513"/>
                  </a:cubicBezTo>
                  <a:lnTo>
                    <a:pt x="10363" y="4505"/>
                  </a:lnTo>
                  <a:lnTo>
                    <a:pt x="10361" y="4507"/>
                  </a:lnTo>
                  <a:lnTo>
                    <a:pt x="10369" y="4491"/>
                  </a:lnTo>
                  <a:cubicBezTo>
                    <a:pt x="10369" y="4490"/>
                    <a:pt x="10369" y="4490"/>
                    <a:pt x="10370" y="4490"/>
                  </a:cubicBezTo>
                  <a:lnTo>
                    <a:pt x="10386" y="4474"/>
                  </a:lnTo>
                  <a:lnTo>
                    <a:pt x="10385" y="4475"/>
                  </a:lnTo>
                  <a:lnTo>
                    <a:pt x="10393" y="4459"/>
                  </a:lnTo>
                  <a:cubicBezTo>
                    <a:pt x="10393" y="4458"/>
                    <a:pt x="10394" y="4457"/>
                    <a:pt x="10395" y="4457"/>
                  </a:cubicBezTo>
                  <a:lnTo>
                    <a:pt x="10411" y="4449"/>
                  </a:lnTo>
                  <a:lnTo>
                    <a:pt x="10410" y="4450"/>
                  </a:lnTo>
                  <a:lnTo>
                    <a:pt x="10426" y="4434"/>
                  </a:lnTo>
                  <a:lnTo>
                    <a:pt x="10442" y="4418"/>
                  </a:lnTo>
                  <a:cubicBezTo>
                    <a:pt x="10442" y="4417"/>
                    <a:pt x="10442" y="4417"/>
                    <a:pt x="10443" y="4417"/>
                  </a:cubicBezTo>
                  <a:lnTo>
                    <a:pt x="10459" y="4409"/>
                  </a:lnTo>
                  <a:lnTo>
                    <a:pt x="10456" y="4412"/>
                  </a:lnTo>
                  <a:lnTo>
                    <a:pt x="10456" y="4140"/>
                  </a:lnTo>
                  <a:cubicBezTo>
                    <a:pt x="10456" y="4138"/>
                    <a:pt x="10458" y="4136"/>
                    <a:pt x="10460" y="4136"/>
                  </a:cubicBezTo>
                  <a:lnTo>
                    <a:pt x="13492" y="4128"/>
                  </a:lnTo>
                  <a:cubicBezTo>
                    <a:pt x="13495" y="4128"/>
                    <a:pt x="13496" y="4130"/>
                    <a:pt x="13496" y="4132"/>
                  </a:cubicBezTo>
                  <a:cubicBezTo>
                    <a:pt x="13496" y="4135"/>
                    <a:pt x="13495" y="4136"/>
                    <a:pt x="13492" y="4136"/>
                  </a:cubicBezTo>
                  <a:close/>
                  <a:moveTo>
                    <a:pt x="8720" y="4876"/>
                  </a:moveTo>
                  <a:lnTo>
                    <a:pt x="8720" y="3420"/>
                  </a:lnTo>
                  <a:cubicBezTo>
                    <a:pt x="8720" y="3418"/>
                    <a:pt x="8722" y="3416"/>
                    <a:pt x="8724" y="3416"/>
                  </a:cubicBezTo>
                  <a:cubicBezTo>
                    <a:pt x="8727" y="3416"/>
                    <a:pt x="8728" y="3418"/>
                    <a:pt x="8728" y="3420"/>
                  </a:cubicBezTo>
                  <a:lnTo>
                    <a:pt x="8728" y="4876"/>
                  </a:lnTo>
                  <a:cubicBezTo>
                    <a:pt x="8728" y="4879"/>
                    <a:pt x="8727" y="4880"/>
                    <a:pt x="8724" y="4880"/>
                  </a:cubicBezTo>
                  <a:cubicBezTo>
                    <a:pt x="8722" y="4880"/>
                    <a:pt x="8720" y="4879"/>
                    <a:pt x="8720" y="4876"/>
                  </a:cubicBezTo>
                  <a:close/>
                  <a:moveTo>
                    <a:pt x="8720" y="2580"/>
                  </a:moveTo>
                  <a:lnTo>
                    <a:pt x="8728" y="3420"/>
                  </a:lnTo>
                  <a:lnTo>
                    <a:pt x="8724" y="3416"/>
                  </a:lnTo>
                  <a:lnTo>
                    <a:pt x="10452" y="3408"/>
                  </a:lnTo>
                  <a:cubicBezTo>
                    <a:pt x="10455" y="3408"/>
                    <a:pt x="10456" y="3410"/>
                    <a:pt x="10456" y="3412"/>
                  </a:cubicBezTo>
                  <a:lnTo>
                    <a:pt x="10464" y="4140"/>
                  </a:lnTo>
                  <a:cubicBezTo>
                    <a:pt x="10464" y="4143"/>
                    <a:pt x="10463" y="4144"/>
                    <a:pt x="10461" y="4144"/>
                  </a:cubicBezTo>
                  <a:cubicBezTo>
                    <a:pt x="10458" y="4144"/>
                    <a:pt x="10456" y="4143"/>
                    <a:pt x="10456" y="4141"/>
                  </a:cubicBezTo>
                  <a:lnTo>
                    <a:pt x="10448" y="3413"/>
                  </a:lnTo>
                  <a:lnTo>
                    <a:pt x="10452" y="3416"/>
                  </a:lnTo>
                  <a:lnTo>
                    <a:pt x="8724" y="3424"/>
                  </a:lnTo>
                  <a:cubicBezTo>
                    <a:pt x="8722" y="3424"/>
                    <a:pt x="8720" y="3423"/>
                    <a:pt x="8720" y="3421"/>
                  </a:cubicBezTo>
                  <a:lnTo>
                    <a:pt x="8712" y="2581"/>
                  </a:lnTo>
                  <a:cubicBezTo>
                    <a:pt x="8712" y="2578"/>
                    <a:pt x="8714" y="2576"/>
                    <a:pt x="8716" y="2576"/>
                  </a:cubicBezTo>
                  <a:cubicBezTo>
                    <a:pt x="8719" y="2576"/>
                    <a:pt x="8720" y="2578"/>
                    <a:pt x="8720" y="2580"/>
                  </a:cubicBezTo>
                  <a:close/>
                  <a:moveTo>
                    <a:pt x="6908" y="2584"/>
                  </a:moveTo>
                  <a:lnTo>
                    <a:pt x="5684" y="2592"/>
                  </a:lnTo>
                  <a:lnTo>
                    <a:pt x="5688" y="2588"/>
                  </a:lnTo>
                  <a:lnTo>
                    <a:pt x="5696" y="4884"/>
                  </a:lnTo>
                  <a:cubicBezTo>
                    <a:pt x="5696" y="4887"/>
                    <a:pt x="5695" y="4888"/>
                    <a:pt x="5692" y="4888"/>
                  </a:cubicBezTo>
                  <a:lnTo>
                    <a:pt x="1788" y="4904"/>
                  </a:lnTo>
                  <a:cubicBezTo>
                    <a:pt x="1786" y="4904"/>
                    <a:pt x="1784" y="4903"/>
                    <a:pt x="1784" y="4900"/>
                  </a:cubicBezTo>
                  <a:lnTo>
                    <a:pt x="1776" y="2596"/>
                  </a:lnTo>
                  <a:lnTo>
                    <a:pt x="1768" y="1468"/>
                  </a:lnTo>
                  <a:lnTo>
                    <a:pt x="1772" y="1472"/>
                  </a:lnTo>
                  <a:lnTo>
                    <a:pt x="1740" y="1472"/>
                  </a:lnTo>
                  <a:cubicBezTo>
                    <a:pt x="1739" y="1472"/>
                    <a:pt x="1738" y="1472"/>
                    <a:pt x="1737" y="1470"/>
                  </a:cubicBezTo>
                  <a:lnTo>
                    <a:pt x="1729" y="1454"/>
                  </a:lnTo>
                  <a:lnTo>
                    <a:pt x="1731" y="1456"/>
                  </a:lnTo>
                  <a:lnTo>
                    <a:pt x="1707" y="1448"/>
                  </a:lnTo>
                  <a:cubicBezTo>
                    <a:pt x="1707" y="1448"/>
                    <a:pt x="1707" y="1448"/>
                    <a:pt x="1707" y="1448"/>
                  </a:cubicBezTo>
                  <a:lnTo>
                    <a:pt x="1691" y="1440"/>
                  </a:lnTo>
                  <a:lnTo>
                    <a:pt x="1692" y="1440"/>
                  </a:lnTo>
                  <a:lnTo>
                    <a:pt x="1684" y="1440"/>
                  </a:lnTo>
                  <a:lnTo>
                    <a:pt x="1660" y="1440"/>
                  </a:lnTo>
                  <a:lnTo>
                    <a:pt x="1663" y="1439"/>
                  </a:lnTo>
                  <a:lnTo>
                    <a:pt x="1655" y="1447"/>
                  </a:lnTo>
                  <a:cubicBezTo>
                    <a:pt x="1655" y="1448"/>
                    <a:pt x="1654" y="1448"/>
                    <a:pt x="1652" y="1448"/>
                  </a:cubicBezTo>
                  <a:lnTo>
                    <a:pt x="1636" y="1448"/>
                  </a:lnTo>
                  <a:lnTo>
                    <a:pt x="1620" y="1448"/>
                  </a:lnTo>
                  <a:cubicBezTo>
                    <a:pt x="1619" y="1448"/>
                    <a:pt x="1618" y="1448"/>
                    <a:pt x="1618" y="1447"/>
                  </a:cubicBezTo>
                  <a:lnTo>
                    <a:pt x="1610" y="1439"/>
                  </a:lnTo>
                  <a:cubicBezTo>
                    <a:pt x="1609" y="1439"/>
                    <a:pt x="1609" y="1439"/>
                    <a:pt x="1609" y="1438"/>
                  </a:cubicBezTo>
                  <a:lnTo>
                    <a:pt x="1601" y="1422"/>
                  </a:lnTo>
                  <a:cubicBezTo>
                    <a:pt x="1601" y="1422"/>
                    <a:pt x="1600" y="1421"/>
                    <a:pt x="1600" y="1420"/>
                  </a:cubicBezTo>
                  <a:lnTo>
                    <a:pt x="1600" y="1404"/>
                  </a:lnTo>
                  <a:cubicBezTo>
                    <a:pt x="1600" y="1404"/>
                    <a:pt x="1601" y="1404"/>
                    <a:pt x="1601" y="1403"/>
                  </a:cubicBezTo>
                  <a:lnTo>
                    <a:pt x="1609" y="1379"/>
                  </a:lnTo>
                  <a:lnTo>
                    <a:pt x="1610" y="1383"/>
                  </a:lnTo>
                  <a:lnTo>
                    <a:pt x="1602" y="1375"/>
                  </a:lnTo>
                  <a:lnTo>
                    <a:pt x="1594" y="1367"/>
                  </a:lnTo>
                  <a:cubicBezTo>
                    <a:pt x="1593" y="1367"/>
                    <a:pt x="1593" y="1367"/>
                    <a:pt x="1593" y="1366"/>
                  </a:cubicBezTo>
                  <a:lnTo>
                    <a:pt x="1585" y="1350"/>
                  </a:lnTo>
                  <a:lnTo>
                    <a:pt x="1587" y="1352"/>
                  </a:lnTo>
                  <a:lnTo>
                    <a:pt x="1563" y="1344"/>
                  </a:lnTo>
                  <a:lnTo>
                    <a:pt x="1564" y="1344"/>
                  </a:lnTo>
                  <a:lnTo>
                    <a:pt x="1540" y="1344"/>
                  </a:lnTo>
                  <a:cubicBezTo>
                    <a:pt x="1540" y="1344"/>
                    <a:pt x="1539" y="1344"/>
                    <a:pt x="1539" y="1344"/>
                  </a:cubicBezTo>
                  <a:lnTo>
                    <a:pt x="1523" y="1336"/>
                  </a:lnTo>
                  <a:cubicBezTo>
                    <a:pt x="1522" y="1336"/>
                    <a:pt x="1522" y="1336"/>
                    <a:pt x="1522" y="1335"/>
                  </a:cubicBezTo>
                  <a:lnTo>
                    <a:pt x="1514" y="1327"/>
                  </a:lnTo>
                  <a:lnTo>
                    <a:pt x="1515" y="1328"/>
                  </a:lnTo>
                  <a:lnTo>
                    <a:pt x="1499" y="1320"/>
                  </a:lnTo>
                  <a:lnTo>
                    <a:pt x="1500" y="1320"/>
                  </a:lnTo>
                  <a:lnTo>
                    <a:pt x="1484" y="1320"/>
                  </a:lnTo>
                  <a:cubicBezTo>
                    <a:pt x="1484" y="1320"/>
                    <a:pt x="1483" y="1320"/>
                    <a:pt x="1483" y="1320"/>
                  </a:cubicBezTo>
                  <a:lnTo>
                    <a:pt x="1467" y="1312"/>
                  </a:lnTo>
                  <a:lnTo>
                    <a:pt x="1468" y="1312"/>
                  </a:lnTo>
                  <a:lnTo>
                    <a:pt x="1460" y="1312"/>
                  </a:lnTo>
                  <a:cubicBezTo>
                    <a:pt x="1459" y="1312"/>
                    <a:pt x="1458" y="1312"/>
                    <a:pt x="1458" y="1311"/>
                  </a:cubicBezTo>
                  <a:lnTo>
                    <a:pt x="1450" y="1303"/>
                  </a:lnTo>
                  <a:cubicBezTo>
                    <a:pt x="1448" y="1302"/>
                    <a:pt x="1448" y="1299"/>
                    <a:pt x="1450" y="1298"/>
                  </a:cubicBezTo>
                  <a:lnTo>
                    <a:pt x="1458" y="1290"/>
                  </a:lnTo>
                  <a:lnTo>
                    <a:pt x="1456" y="1292"/>
                  </a:lnTo>
                  <a:lnTo>
                    <a:pt x="1456" y="1276"/>
                  </a:lnTo>
                  <a:cubicBezTo>
                    <a:pt x="1456" y="1275"/>
                    <a:pt x="1457" y="1274"/>
                    <a:pt x="1458" y="1274"/>
                  </a:cubicBezTo>
                  <a:lnTo>
                    <a:pt x="1466" y="1266"/>
                  </a:lnTo>
                  <a:lnTo>
                    <a:pt x="1466" y="1271"/>
                  </a:lnTo>
                  <a:lnTo>
                    <a:pt x="1458" y="1263"/>
                  </a:lnTo>
                  <a:lnTo>
                    <a:pt x="1450" y="1255"/>
                  </a:lnTo>
                  <a:lnTo>
                    <a:pt x="1451" y="1256"/>
                  </a:lnTo>
                  <a:lnTo>
                    <a:pt x="1435" y="1248"/>
                  </a:lnTo>
                  <a:cubicBezTo>
                    <a:pt x="1434" y="1248"/>
                    <a:pt x="1433" y="1247"/>
                    <a:pt x="1433" y="1246"/>
                  </a:cubicBezTo>
                  <a:lnTo>
                    <a:pt x="1425" y="1230"/>
                  </a:lnTo>
                  <a:cubicBezTo>
                    <a:pt x="1425" y="1230"/>
                    <a:pt x="1424" y="1229"/>
                    <a:pt x="1424" y="1228"/>
                  </a:cubicBezTo>
                  <a:lnTo>
                    <a:pt x="1424" y="1212"/>
                  </a:lnTo>
                  <a:lnTo>
                    <a:pt x="1427" y="1216"/>
                  </a:lnTo>
                  <a:lnTo>
                    <a:pt x="1411" y="1208"/>
                  </a:lnTo>
                  <a:lnTo>
                    <a:pt x="1395" y="1200"/>
                  </a:lnTo>
                  <a:lnTo>
                    <a:pt x="1379" y="1192"/>
                  </a:lnTo>
                  <a:lnTo>
                    <a:pt x="1379" y="1192"/>
                  </a:lnTo>
                  <a:lnTo>
                    <a:pt x="1347" y="1184"/>
                  </a:lnTo>
                  <a:lnTo>
                    <a:pt x="1348" y="1184"/>
                  </a:lnTo>
                  <a:lnTo>
                    <a:pt x="1340" y="1184"/>
                  </a:lnTo>
                  <a:lnTo>
                    <a:pt x="1316" y="1184"/>
                  </a:lnTo>
                  <a:lnTo>
                    <a:pt x="1308" y="1184"/>
                  </a:lnTo>
                  <a:lnTo>
                    <a:pt x="1310" y="1184"/>
                  </a:lnTo>
                  <a:lnTo>
                    <a:pt x="1294" y="1192"/>
                  </a:lnTo>
                  <a:cubicBezTo>
                    <a:pt x="1294" y="1192"/>
                    <a:pt x="1293" y="1192"/>
                    <a:pt x="1292" y="1192"/>
                  </a:cubicBezTo>
                  <a:lnTo>
                    <a:pt x="1284" y="1192"/>
                  </a:lnTo>
                  <a:lnTo>
                    <a:pt x="1260" y="1192"/>
                  </a:lnTo>
                  <a:cubicBezTo>
                    <a:pt x="1259" y="1192"/>
                    <a:pt x="1258" y="1192"/>
                    <a:pt x="1258" y="1191"/>
                  </a:cubicBezTo>
                  <a:lnTo>
                    <a:pt x="1242" y="1175"/>
                  </a:lnTo>
                  <a:lnTo>
                    <a:pt x="1234" y="1167"/>
                  </a:lnTo>
                  <a:lnTo>
                    <a:pt x="1235" y="1168"/>
                  </a:lnTo>
                  <a:lnTo>
                    <a:pt x="1219" y="1160"/>
                  </a:lnTo>
                  <a:cubicBezTo>
                    <a:pt x="1217" y="1159"/>
                    <a:pt x="1216" y="1158"/>
                    <a:pt x="1216" y="1156"/>
                  </a:cubicBezTo>
                  <a:lnTo>
                    <a:pt x="1216" y="1148"/>
                  </a:lnTo>
                  <a:lnTo>
                    <a:pt x="1216" y="1140"/>
                  </a:lnTo>
                  <a:lnTo>
                    <a:pt x="1216" y="1132"/>
                  </a:lnTo>
                  <a:lnTo>
                    <a:pt x="1216" y="1124"/>
                  </a:lnTo>
                  <a:lnTo>
                    <a:pt x="1216" y="1108"/>
                  </a:lnTo>
                  <a:lnTo>
                    <a:pt x="1217" y="1110"/>
                  </a:lnTo>
                  <a:lnTo>
                    <a:pt x="1209" y="1094"/>
                  </a:lnTo>
                  <a:cubicBezTo>
                    <a:pt x="1209" y="1094"/>
                    <a:pt x="1208" y="1093"/>
                    <a:pt x="1208" y="1092"/>
                  </a:cubicBezTo>
                  <a:lnTo>
                    <a:pt x="1208" y="1076"/>
                  </a:lnTo>
                  <a:cubicBezTo>
                    <a:pt x="1208" y="1076"/>
                    <a:pt x="1209" y="1075"/>
                    <a:pt x="1209" y="1075"/>
                  </a:cubicBezTo>
                  <a:lnTo>
                    <a:pt x="1225" y="1043"/>
                  </a:lnTo>
                  <a:lnTo>
                    <a:pt x="1233" y="1027"/>
                  </a:lnTo>
                  <a:lnTo>
                    <a:pt x="1232" y="1028"/>
                  </a:lnTo>
                  <a:lnTo>
                    <a:pt x="1232" y="1012"/>
                  </a:lnTo>
                  <a:lnTo>
                    <a:pt x="1232" y="1004"/>
                  </a:lnTo>
                  <a:lnTo>
                    <a:pt x="1232" y="988"/>
                  </a:lnTo>
                  <a:lnTo>
                    <a:pt x="1232" y="972"/>
                  </a:lnTo>
                  <a:lnTo>
                    <a:pt x="1232" y="956"/>
                  </a:lnTo>
                  <a:lnTo>
                    <a:pt x="1232" y="940"/>
                  </a:lnTo>
                  <a:lnTo>
                    <a:pt x="1233" y="941"/>
                  </a:lnTo>
                  <a:lnTo>
                    <a:pt x="1225" y="909"/>
                  </a:lnTo>
                  <a:cubicBezTo>
                    <a:pt x="1225" y="909"/>
                    <a:pt x="1224" y="909"/>
                    <a:pt x="1224" y="908"/>
                  </a:cubicBezTo>
                  <a:lnTo>
                    <a:pt x="1224" y="892"/>
                  </a:lnTo>
                  <a:lnTo>
                    <a:pt x="1224" y="876"/>
                  </a:lnTo>
                  <a:lnTo>
                    <a:pt x="1224" y="852"/>
                  </a:lnTo>
                  <a:lnTo>
                    <a:pt x="1225" y="853"/>
                  </a:lnTo>
                  <a:lnTo>
                    <a:pt x="1217" y="805"/>
                  </a:lnTo>
                  <a:lnTo>
                    <a:pt x="1218" y="807"/>
                  </a:lnTo>
                  <a:lnTo>
                    <a:pt x="1210" y="799"/>
                  </a:lnTo>
                  <a:lnTo>
                    <a:pt x="1202" y="791"/>
                  </a:lnTo>
                  <a:lnTo>
                    <a:pt x="1203" y="792"/>
                  </a:lnTo>
                  <a:lnTo>
                    <a:pt x="1187" y="784"/>
                  </a:lnTo>
                  <a:cubicBezTo>
                    <a:pt x="1185" y="783"/>
                    <a:pt x="1184" y="782"/>
                    <a:pt x="1184" y="780"/>
                  </a:cubicBezTo>
                  <a:lnTo>
                    <a:pt x="1184" y="764"/>
                  </a:lnTo>
                  <a:cubicBezTo>
                    <a:pt x="1184" y="763"/>
                    <a:pt x="1185" y="762"/>
                    <a:pt x="1186" y="762"/>
                  </a:cubicBezTo>
                  <a:lnTo>
                    <a:pt x="1194" y="754"/>
                  </a:lnTo>
                  <a:lnTo>
                    <a:pt x="1192" y="756"/>
                  </a:lnTo>
                  <a:lnTo>
                    <a:pt x="1192" y="740"/>
                  </a:lnTo>
                  <a:lnTo>
                    <a:pt x="1192" y="724"/>
                  </a:lnTo>
                  <a:lnTo>
                    <a:pt x="1192" y="708"/>
                  </a:lnTo>
                  <a:lnTo>
                    <a:pt x="1194" y="711"/>
                  </a:lnTo>
                  <a:lnTo>
                    <a:pt x="1186" y="703"/>
                  </a:lnTo>
                  <a:lnTo>
                    <a:pt x="1187" y="704"/>
                  </a:lnTo>
                  <a:lnTo>
                    <a:pt x="1171" y="696"/>
                  </a:lnTo>
                  <a:cubicBezTo>
                    <a:pt x="1170" y="696"/>
                    <a:pt x="1170" y="696"/>
                    <a:pt x="1170" y="695"/>
                  </a:cubicBezTo>
                  <a:lnTo>
                    <a:pt x="1162" y="687"/>
                  </a:lnTo>
                  <a:lnTo>
                    <a:pt x="1154" y="679"/>
                  </a:lnTo>
                  <a:cubicBezTo>
                    <a:pt x="1153" y="678"/>
                    <a:pt x="1152" y="677"/>
                    <a:pt x="1153" y="675"/>
                  </a:cubicBezTo>
                  <a:lnTo>
                    <a:pt x="1161" y="651"/>
                  </a:lnTo>
                  <a:lnTo>
                    <a:pt x="1160" y="652"/>
                  </a:lnTo>
                  <a:lnTo>
                    <a:pt x="1160" y="628"/>
                  </a:lnTo>
                  <a:cubicBezTo>
                    <a:pt x="1160" y="628"/>
                    <a:pt x="1161" y="628"/>
                    <a:pt x="1161" y="627"/>
                  </a:cubicBezTo>
                  <a:lnTo>
                    <a:pt x="1169" y="595"/>
                  </a:lnTo>
                  <a:lnTo>
                    <a:pt x="1170" y="599"/>
                  </a:lnTo>
                  <a:lnTo>
                    <a:pt x="1162" y="591"/>
                  </a:lnTo>
                  <a:lnTo>
                    <a:pt x="1163" y="592"/>
                  </a:lnTo>
                  <a:lnTo>
                    <a:pt x="1147" y="584"/>
                  </a:lnTo>
                  <a:lnTo>
                    <a:pt x="1131" y="576"/>
                  </a:lnTo>
                  <a:cubicBezTo>
                    <a:pt x="1129" y="575"/>
                    <a:pt x="1128" y="574"/>
                    <a:pt x="1128" y="572"/>
                  </a:cubicBezTo>
                  <a:lnTo>
                    <a:pt x="1128" y="556"/>
                  </a:lnTo>
                  <a:lnTo>
                    <a:pt x="1129" y="558"/>
                  </a:lnTo>
                  <a:lnTo>
                    <a:pt x="1121" y="542"/>
                  </a:lnTo>
                  <a:cubicBezTo>
                    <a:pt x="1121" y="542"/>
                    <a:pt x="1120" y="541"/>
                    <a:pt x="1120" y="540"/>
                  </a:cubicBezTo>
                  <a:lnTo>
                    <a:pt x="1120" y="532"/>
                  </a:lnTo>
                  <a:lnTo>
                    <a:pt x="1122" y="535"/>
                  </a:lnTo>
                  <a:lnTo>
                    <a:pt x="1114" y="527"/>
                  </a:lnTo>
                  <a:cubicBezTo>
                    <a:pt x="1113" y="527"/>
                    <a:pt x="1113" y="527"/>
                    <a:pt x="1113" y="526"/>
                  </a:cubicBezTo>
                  <a:lnTo>
                    <a:pt x="1105" y="510"/>
                  </a:lnTo>
                  <a:lnTo>
                    <a:pt x="1106" y="511"/>
                  </a:lnTo>
                  <a:lnTo>
                    <a:pt x="1098" y="503"/>
                  </a:lnTo>
                  <a:lnTo>
                    <a:pt x="1082" y="487"/>
                  </a:lnTo>
                  <a:lnTo>
                    <a:pt x="1074" y="479"/>
                  </a:lnTo>
                  <a:cubicBezTo>
                    <a:pt x="1073" y="479"/>
                    <a:pt x="1073" y="479"/>
                    <a:pt x="1073" y="478"/>
                  </a:cubicBezTo>
                  <a:lnTo>
                    <a:pt x="1065" y="462"/>
                  </a:lnTo>
                  <a:cubicBezTo>
                    <a:pt x="1065" y="462"/>
                    <a:pt x="1064" y="461"/>
                    <a:pt x="1064" y="460"/>
                  </a:cubicBezTo>
                  <a:lnTo>
                    <a:pt x="1064" y="452"/>
                  </a:lnTo>
                  <a:lnTo>
                    <a:pt x="1064" y="436"/>
                  </a:lnTo>
                  <a:lnTo>
                    <a:pt x="1064" y="420"/>
                  </a:lnTo>
                  <a:lnTo>
                    <a:pt x="1064" y="404"/>
                  </a:lnTo>
                  <a:lnTo>
                    <a:pt x="1065" y="406"/>
                  </a:lnTo>
                  <a:lnTo>
                    <a:pt x="1057" y="390"/>
                  </a:lnTo>
                  <a:lnTo>
                    <a:pt x="1049" y="374"/>
                  </a:lnTo>
                  <a:lnTo>
                    <a:pt x="1050" y="375"/>
                  </a:lnTo>
                  <a:lnTo>
                    <a:pt x="1034" y="359"/>
                  </a:lnTo>
                  <a:lnTo>
                    <a:pt x="1010" y="335"/>
                  </a:lnTo>
                  <a:cubicBezTo>
                    <a:pt x="1009" y="335"/>
                    <a:pt x="1009" y="335"/>
                    <a:pt x="1009" y="334"/>
                  </a:cubicBezTo>
                  <a:lnTo>
                    <a:pt x="1001" y="318"/>
                  </a:lnTo>
                  <a:cubicBezTo>
                    <a:pt x="1001" y="318"/>
                    <a:pt x="1000" y="317"/>
                    <a:pt x="1000" y="316"/>
                  </a:cubicBezTo>
                  <a:lnTo>
                    <a:pt x="1000" y="300"/>
                  </a:lnTo>
                  <a:lnTo>
                    <a:pt x="1001" y="302"/>
                  </a:lnTo>
                  <a:lnTo>
                    <a:pt x="993" y="278"/>
                  </a:lnTo>
                  <a:cubicBezTo>
                    <a:pt x="993" y="277"/>
                    <a:pt x="992" y="277"/>
                    <a:pt x="992" y="276"/>
                  </a:cubicBezTo>
                  <a:lnTo>
                    <a:pt x="992" y="260"/>
                  </a:lnTo>
                  <a:lnTo>
                    <a:pt x="993" y="262"/>
                  </a:lnTo>
                  <a:lnTo>
                    <a:pt x="985" y="238"/>
                  </a:lnTo>
                  <a:lnTo>
                    <a:pt x="986" y="240"/>
                  </a:lnTo>
                  <a:lnTo>
                    <a:pt x="962" y="224"/>
                  </a:lnTo>
                  <a:lnTo>
                    <a:pt x="938" y="208"/>
                  </a:lnTo>
                  <a:lnTo>
                    <a:pt x="906" y="184"/>
                  </a:lnTo>
                  <a:cubicBezTo>
                    <a:pt x="906" y="184"/>
                    <a:pt x="906" y="183"/>
                    <a:pt x="906" y="183"/>
                  </a:cubicBezTo>
                  <a:lnTo>
                    <a:pt x="874" y="151"/>
                  </a:lnTo>
                  <a:lnTo>
                    <a:pt x="858" y="135"/>
                  </a:lnTo>
                  <a:lnTo>
                    <a:pt x="860" y="136"/>
                  </a:lnTo>
                  <a:lnTo>
                    <a:pt x="852" y="136"/>
                  </a:lnTo>
                  <a:cubicBezTo>
                    <a:pt x="852" y="136"/>
                    <a:pt x="851" y="136"/>
                    <a:pt x="851" y="136"/>
                  </a:cubicBezTo>
                  <a:lnTo>
                    <a:pt x="835" y="128"/>
                  </a:lnTo>
                  <a:cubicBezTo>
                    <a:pt x="834" y="128"/>
                    <a:pt x="833" y="127"/>
                    <a:pt x="833" y="126"/>
                  </a:cubicBezTo>
                  <a:lnTo>
                    <a:pt x="825" y="110"/>
                  </a:lnTo>
                  <a:lnTo>
                    <a:pt x="817" y="94"/>
                  </a:lnTo>
                  <a:cubicBezTo>
                    <a:pt x="817" y="94"/>
                    <a:pt x="816" y="93"/>
                    <a:pt x="816" y="92"/>
                  </a:cubicBezTo>
                  <a:lnTo>
                    <a:pt x="816" y="68"/>
                  </a:lnTo>
                  <a:lnTo>
                    <a:pt x="816" y="44"/>
                  </a:lnTo>
                  <a:lnTo>
                    <a:pt x="816" y="12"/>
                  </a:lnTo>
                  <a:lnTo>
                    <a:pt x="816" y="4"/>
                  </a:lnTo>
                  <a:cubicBezTo>
                    <a:pt x="816" y="2"/>
                    <a:pt x="818" y="0"/>
                    <a:pt x="820" y="0"/>
                  </a:cubicBezTo>
                  <a:cubicBezTo>
                    <a:pt x="823" y="0"/>
                    <a:pt x="824" y="2"/>
                    <a:pt x="824" y="4"/>
                  </a:cubicBezTo>
                  <a:lnTo>
                    <a:pt x="824" y="12"/>
                  </a:lnTo>
                  <a:lnTo>
                    <a:pt x="824" y="44"/>
                  </a:lnTo>
                  <a:lnTo>
                    <a:pt x="824" y="68"/>
                  </a:lnTo>
                  <a:lnTo>
                    <a:pt x="824" y="92"/>
                  </a:lnTo>
                  <a:lnTo>
                    <a:pt x="824" y="91"/>
                  </a:lnTo>
                  <a:lnTo>
                    <a:pt x="832" y="107"/>
                  </a:lnTo>
                  <a:lnTo>
                    <a:pt x="840" y="123"/>
                  </a:lnTo>
                  <a:lnTo>
                    <a:pt x="838" y="121"/>
                  </a:lnTo>
                  <a:lnTo>
                    <a:pt x="854" y="129"/>
                  </a:lnTo>
                  <a:lnTo>
                    <a:pt x="852" y="128"/>
                  </a:lnTo>
                  <a:lnTo>
                    <a:pt x="860" y="128"/>
                  </a:lnTo>
                  <a:cubicBezTo>
                    <a:pt x="862" y="128"/>
                    <a:pt x="863" y="129"/>
                    <a:pt x="863" y="130"/>
                  </a:cubicBezTo>
                  <a:lnTo>
                    <a:pt x="879" y="146"/>
                  </a:lnTo>
                  <a:lnTo>
                    <a:pt x="911" y="178"/>
                  </a:lnTo>
                  <a:lnTo>
                    <a:pt x="911" y="177"/>
                  </a:lnTo>
                  <a:lnTo>
                    <a:pt x="943" y="201"/>
                  </a:lnTo>
                  <a:lnTo>
                    <a:pt x="967" y="217"/>
                  </a:lnTo>
                  <a:lnTo>
                    <a:pt x="991" y="233"/>
                  </a:lnTo>
                  <a:cubicBezTo>
                    <a:pt x="991" y="234"/>
                    <a:pt x="992" y="234"/>
                    <a:pt x="992" y="235"/>
                  </a:cubicBezTo>
                  <a:lnTo>
                    <a:pt x="1000" y="259"/>
                  </a:lnTo>
                  <a:cubicBezTo>
                    <a:pt x="1000" y="260"/>
                    <a:pt x="1000" y="260"/>
                    <a:pt x="1000" y="260"/>
                  </a:cubicBezTo>
                  <a:lnTo>
                    <a:pt x="1000" y="276"/>
                  </a:lnTo>
                  <a:lnTo>
                    <a:pt x="1000" y="275"/>
                  </a:lnTo>
                  <a:lnTo>
                    <a:pt x="1008" y="299"/>
                  </a:lnTo>
                  <a:cubicBezTo>
                    <a:pt x="1008" y="300"/>
                    <a:pt x="1008" y="300"/>
                    <a:pt x="1008" y="300"/>
                  </a:cubicBezTo>
                  <a:lnTo>
                    <a:pt x="1008" y="316"/>
                  </a:lnTo>
                  <a:lnTo>
                    <a:pt x="1008" y="315"/>
                  </a:lnTo>
                  <a:lnTo>
                    <a:pt x="1016" y="331"/>
                  </a:lnTo>
                  <a:lnTo>
                    <a:pt x="1015" y="330"/>
                  </a:lnTo>
                  <a:lnTo>
                    <a:pt x="1039" y="354"/>
                  </a:lnTo>
                  <a:lnTo>
                    <a:pt x="1055" y="370"/>
                  </a:lnTo>
                  <a:cubicBezTo>
                    <a:pt x="1056" y="370"/>
                    <a:pt x="1056" y="370"/>
                    <a:pt x="1056" y="371"/>
                  </a:cubicBezTo>
                  <a:lnTo>
                    <a:pt x="1064" y="387"/>
                  </a:lnTo>
                  <a:lnTo>
                    <a:pt x="1072" y="403"/>
                  </a:lnTo>
                  <a:cubicBezTo>
                    <a:pt x="1072" y="403"/>
                    <a:pt x="1072" y="404"/>
                    <a:pt x="1072" y="404"/>
                  </a:cubicBezTo>
                  <a:lnTo>
                    <a:pt x="1072" y="420"/>
                  </a:lnTo>
                  <a:lnTo>
                    <a:pt x="1072" y="436"/>
                  </a:lnTo>
                  <a:lnTo>
                    <a:pt x="1072" y="452"/>
                  </a:lnTo>
                  <a:lnTo>
                    <a:pt x="1072" y="460"/>
                  </a:lnTo>
                  <a:lnTo>
                    <a:pt x="1072" y="459"/>
                  </a:lnTo>
                  <a:lnTo>
                    <a:pt x="1080" y="475"/>
                  </a:lnTo>
                  <a:lnTo>
                    <a:pt x="1079" y="474"/>
                  </a:lnTo>
                  <a:lnTo>
                    <a:pt x="1087" y="482"/>
                  </a:lnTo>
                  <a:lnTo>
                    <a:pt x="1103" y="498"/>
                  </a:lnTo>
                  <a:lnTo>
                    <a:pt x="1111" y="506"/>
                  </a:lnTo>
                  <a:cubicBezTo>
                    <a:pt x="1112" y="506"/>
                    <a:pt x="1112" y="506"/>
                    <a:pt x="1112" y="507"/>
                  </a:cubicBezTo>
                  <a:lnTo>
                    <a:pt x="1120" y="523"/>
                  </a:lnTo>
                  <a:lnTo>
                    <a:pt x="1119" y="522"/>
                  </a:lnTo>
                  <a:lnTo>
                    <a:pt x="1127" y="530"/>
                  </a:lnTo>
                  <a:cubicBezTo>
                    <a:pt x="1128" y="530"/>
                    <a:pt x="1128" y="531"/>
                    <a:pt x="1128" y="532"/>
                  </a:cubicBezTo>
                  <a:lnTo>
                    <a:pt x="1128" y="540"/>
                  </a:lnTo>
                  <a:lnTo>
                    <a:pt x="1128" y="539"/>
                  </a:lnTo>
                  <a:lnTo>
                    <a:pt x="1136" y="555"/>
                  </a:lnTo>
                  <a:cubicBezTo>
                    <a:pt x="1136" y="555"/>
                    <a:pt x="1136" y="556"/>
                    <a:pt x="1136" y="556"/>
                  </a:cubicBezTo>
                  <a:lnTo>
                    <a:pt x="1136" y="572"/>
                  </a:lnTo>
                  <a:lnTo>
                    <a:pt x="1134" y="569"/>
                  </a:lnTo>
                  <a:lnTo>
                    <a:pt x="1150" y="577"/>
                  </a:lnTo>
                  <a:lnTo>
                    <a:pt x="1166" y="585"/>
                  </a:lnTo>
                  <a:cubicBezTo>
                    <a:pt x="1167" y="585"/>
                    <a:pt x="1167" y="585"/>
                    <a:pt x="1167" y="586"/>
                  </a:cubicBezTo>
                  <a:lnTo>
                    <a:pt x="1175" y="594"/>
                  </a:lnTo>
                  <a:cubicBezTo>
                    <a:pt x="1176" y="595"/>
                    <a:pt x="1177" y="596"/>
                    <a:pt x="1176" y="597"/>
                  </a:cubicBezTo>
                  <a:lnTo>
                    <a:pt x="1168" y="629"/>
                  </a:lnTo>
                  <a:lnTo>
                    <a:pt x="1168" y="628"/>
                  </a:lnTo>
                  <a:lnTo>
                    <a:pt x="1168" y="652"/>
                  </a:lnTo>
                  <a:cubicBezTo>
                    <a:pt x="1168" y="653"/>
                    <a:pt x="1168" y="653"/>
                    <a:pt x="1168" y="654"/>
                  </a:cubicBezTo>
                  <a:lnTo>
                    <a:pt x="1160" y="678"/>
                  </a:lnTo>
                  <a:lnTo>
                    <a:pt x="1159" y="674"/>
                  </a:lnTo>
                  <a:lnTo>
                    <a:pt x="1167" y="682"/>
                  </a:lnTo>
                  <a:lnTo>
                    <a:pt x="1175" y="690"/>
                  </a:lnTo>
                  <a:lnTo>
                    <a:pt x="1174" y="689"/>
                  </a:lnTo>
                  <a:lnTo>
                    <a:pt x="1190" y="697"/>
                  </a:lnTo>
                  <a:cubicBezTo>
                    <a:pt x="1191" y="697"/>
                    <a:pt x="1191" y="697"/>
                    <a:pt x="1191" y="698"/>
                  </a:cubicBezTo>
                  <a:lnTo>
                    <a:pt x="1199" y="706"/>
                  </a:lnTo>
                  <a:cubicBezTo>
                    <a:pt x="1200" y="706"/>
                    <a:pt x="1200" y="707"/>
                    <a:pt x="1200" y="708"/>
                  </a:cubicBezTo>
                  <a:lnTo>
                    <a:pt x="1200" y="724"/>
                  </a:lnTo>
                  <a:lnTo>
                    <a:pt x="1200" y="740"/>
                  </a:lnTo>
                  <a:lnTo>
                    <a:pt x="1200" y="756"/>
                  </a:lnTo>
                  <a:cubicBezTo>
                    <a:pt x="1200" y="758"/>
                    <a:pt x="1200" y="759"/>
                    <a:pt x="1199" y="759"/>
                  </a:cubicBezTo>
                  <a:lnTo>
                    <a:pt x="1191" y="767"/>
                  </a:lnTo>
                  <a:lnTo>
                    <a:pt x="1192" y="764"/>
                  </a:lnTo>
                  <a:lnTo>
                    <a:pt x="1192" y="780"/>
                  </a:lnTo>
                  <a:lnTo>
                    <a:pt x="1190" y="777"/>
                  </a:lnTo>
                  <a:lnTo>
                    <a:pt x="1206" y="785"/>
                  </a:lnTo>
                  <a:cubicBezTo>
                    <a:pt x="1207" y="785"/>
                    <a:pt x="1207" y="785"/>
                    <a:pt x="1207" y="786"/>
                  </a:cubicBezTo>
                  <a:lnTo>
                    <a:pt x="1215" y="794"/>
                  </a:lnTo>
                  <a:lnTo>
                    <a:pt x="1223" y="802"/>
                  </a:lnTo>
                  <a:cubicBezTo>
                    <a:pt x="1224" y="802"/>
                    <a:pt x="1224" y="803"/>
                    <a:pt x="1224" y="804"/>
                  </a:cubicBezTo>
                  <a:lnTo>
                    <a:pt x="1232" y="852"/>
                  </a:lnTo>
                  <a:cubicBezTo>
                    <a:pt x="1232" y="852"/>
                    <a:pt x="1232" y="852"/>
                    <a:pt x="1232" y="852"/>
                  </a:cubicBezTo>
                  <a:lnTo>
                    <a:pt x="1232" y="876"/>
                  </a:lnTo>
                  <a:lnTo>
                    <a:pt x="1232" y="892"/>
                  </a:lnTo>
                  <a:lnTo>
                    <a:pt x="1232" y="908"/>
                  </a:lnTo>
                  <a:lnTo>
                    <a:pt x="1232" y="907"/>
                  </a:lnTo>
                  <a:lnTo>
                    <a:pt x="1240" y="939"/>
                  </a:lnTo>
                  <a:cubicBezTo>
                    <a:pt x="1240" y="940"/>
                    <a:pt x="1240" y="940"/>
                    <a:pt x="1240" y="940"/>
                  </a:cubicBezTo>
                  <a:lnTo>
                    <a:pt x="1240" y="956"/>
                  </a:lnTo>
                  <a:lnTo>
                    <a:pt x="1240" y="972"/>
                  </a:lnTo>
                  <a:lnTo>
                    <a:pt x="1240" y="988"/>
                  </a:lnTo>
                  <a:lnTo>
                    <a:pt x="1240" y="1004"/>
                  </a:lnTo>
                  <a:lnTo>
                    <a:pt x="1240" y="1012"/>
                  </a:lnTo>
                  <a:lnTo>
                    <a:pt x="1240" y="1028"/>
                  </a:lnTo>
                  <a:cubicBezTo>
                    <a:pt x="1240" y="1029"/>
                    <a:pt x="1240" y="1030"/>
                    <a:pt x="1240" y="1030"/>
                  </a:cubicBezTo>
                  <a:lnTo>
                    <a:pt x="1232" y="1046"/>
                  </a:lnTo>
                  <a:lnTo>
                    <a:pt x="1216" y="1078"/>
                  </a:lnTo>
                  <a:lnTo>
                    <a:pt x="1216" y="1076"/>
                  </a:lnTo>
                  <a:lnTo>
                    <a:pt x="1216" y="1092"/>
                  </a:lnTo>
                  <a:lnTo>
                    <a:pt x="1216" y="1091"/>
                  </a:lnTo>
                  <a:lnTo>
                    <a:pt x="1224" y="1107"/>
                  </a:lnTo>
                  <a:cubicBezTo>
                    <a:pt x="1224" y="1107"/>
                    <a:pt x="1224" y="1108"/>
                    <a:pt x="1224" y="1108"/>
                  </a:cubicBezTo>
                  <a:lnTo>
                    <a:pt x="1224" y="1124"/>
                  </a:lnTo>
                  <a:lnTo>
                    <a:pt x="1224" y="1132"/>
                  </a:lnTo>
                  <a:lnTo>
                    <a:pt x="1224" y="1140"/>
                  </a:lnTo>
                  <a:lnTo>
                    <a:pt x="1224" y="1148"/>
                  </a:lnTo>
                  <a:lnTo>
                    <a:pt x="1224" y="1156"/>
                  </a:lnTo>
                  <a:lnTo>
                    <a:pt x="1222" y="1153"/>
                  </a:lnTo>
                  <a:lnTo>
                    <a:pt x="1238" y="1161"/>
                  </a:lnTo>
                  <a:cubicBezTo>
                    <a:pt x="1239" y="1161"/>
                    <a:pt x="1239" y="1161"/>
                    <a:pt x="1239" y="1162"/>
                  </a:cubicBezTo>
                  <a:lnTo>
                    <a:pt x="1247" y="1170"/>
                  </a:lnTo>
                  <a:lnTo>
                    <a:pt x="1263" y="1186"/>
                  </a:lnTo>
                  <a:lnTo>
                    <a:pt x="1260" y="1184"/>
                  </a:lnTo>
                  <a:lnTo>
                    <a:pt x="1284" y="1184"/>
                  </a:lnTo>
                  <a:lnTo>
                    <a:pt x="1292" y="1184"/>
                  </a:lnTo>
                  <a:lnTo>
                    <a:pt x="1291" y="1185"/>
                  </a:lnTo>
                  <a:lnTo>
                    <a:pt x="1307" y="1177"/>
                  </a:lnTo>
                  <a:cubicBezTo>
                    <a:pt x="1307" y="1177"/>
                    <a:pt x="1308" y="1176"/>
                    <a:pt x="1308" y="1176"/>
                  </a:cubicBezTo>
                  <a:lnTo>
                    <a:pt x="1316" y="1176"/>
                  </a:lnTo>
                  <a:lnTo>
                    <a:pt x="1340" y="1176"/>
                  </a:lnTo>
                  <a:lnTo>
                    <a:pt x="1348" y="1176"/>
                  </a:lnTo>
                  <a:cubicBezTo>
                    <a:pt x="1349" y="1176"/>
                    <a:pt x="1349" y="1177"/>
                    <a:pt x="1349" y="1177"/>
                  </a:cubicBezTo>
                  <a:lnTo>
                    <a:pt x="1381" y="1185"/>
                  </a:lnTo>
                  <a:cubicBezTo>
                    <a:pt x="1382" y="1185"/>
                    <a:pt x="1382" y="1185"/>
                    <a:pt x="1382" y="1185"/>
                  </a:cubicBezTo>
                  <a:lnTo>
                    <a:pt x="1398" y="1193"/>
                  </a:lnTo>
                  <a:lnTo>
                    <a:pt x="1414" y="1201"/>
                  </a:lnTo>
                  <a:lnTo>
                    <a:pt x="1430" y="1209"/>
                  </a:lnTo>
                  <a:cubicBezTo>
                    <a:pt x="1432" y="1210"/>
                    <a:pt x="1432" y="1211"/>
                    <a:pt x="1432" y="1212"/>
                  </a:cubicBezTo>
                  <a:lnTo>
                    <a:pt x="1432" y="1228"/>
                  </a:lnTo>
                  <a:lnTo>
                    <a:pt x="1432" y="1227"/>
                  </a:lnTo>
                  <a:lnTo>
                    <a:pt x="1440" y="1243"/>
                  </a:lnTo>
                  <a:lnTo>
                    <a:pt x="1438" y="1241"/>
                  </a:lnTo>
                  <a:lnTo>
                    <a:pt x="1454" y="1249"/>
                  </a:lnTo>
                  <a:cubicBezTo>
                    <a:pt x="1455" y="1249"/>
                    <a:pt x="1455" y="1249"/>
                    <a:pt x="1455" y="1250"/>
                  </a:cubicBezTo>
                  <a:lnTo>
                    <a:pt x="1463" y="1258"/>
                  </a:lnTo>
                  <a:lnTo>
                    <a:pt x="1471" y="1266"/>
                  </a:lnTo>
                  <a:cubicBezTo>
                    <a:pt x="1473" y="1267"/>
                    <a:pt x="1473" y="1270"/>
                    <a:pt x="1471" y="1271"/>
                  </a:cubicBezTo>
                  <a:lnTo>
                    <a:pt x="1463" y="1279"/>
                  </a:lnTo>
                  <a:lnTo>
                    <a:pt x="1464" y="1276"/>
                  </a:lnTo>
                  <a:lnTo>
                    <a:pt x="1464" y="1292"/>
                  </a:lnTo>
                  <a:cubicBezTo>
                    <a:pt x="1464" y="1294"/>
                    <a:pt x="1464" y="1295"/>
                    <a:pt x="1463" y="1295"/>
                  </a:cubicBezTo>
                  <a:lnTo>
                    <a:pt x="1455" y="1303"/>
                  </a:lnTo>
                  <a:lnTo>
                    <a:pt x="1455" y="1298"/>
                  </a:lnTo>
                  <a:lnTo>
                    <a:pt x="1463" y="1306"/>
                  </a:lnTo>
                  <a:lnTo>
                    <a:pt x="1460" y="1304"/>
                  </a:lnTo>
                  <a:lnTo>
                    <a:pt x="1468" y="1304"/>
                  </a:lnTo>
                  <a:cubicBezTo>
                    <a:pt x="1469" y="1304"/>
                    <a:pt x="1470" y="1305"/>
                    <a:pt x="1470" y="1305"/>
                  </a:cubicBezTo>
                  <a:lnTo>
                    <a:pt x="1486" y="1313"/>
                  </a:lnTo>
                  <a:lnTo>
                    <a:pt x="1484" y="1312"/>
                  </a:lnTo>
                  <a:lnTo>
                    <a:pt x="1500" y="1312"/>
                  </a:lnTo>
                  <a:cubicBezTo>
                    <a:pt x="1501" y="1312"/>
                    <a:pt x="1502" y="1313"/>
                    <a:pt x="1502" y="1313"/>
                  </a:cubicBezTo>
                  <a:lnTo>
                    <a:pt x="1518" y="1321"/>
                  </a:lnTo>
                  <a:cubicBezTo>
                    <a:pt x="1519" y="1321"/>
                    <a:pt x="1519" y="1321"/>
                    <a:pt x="1519" y="1322"/>
                  </a:cubicBezTo>
                  <a:lnTo>
                    <a:pt x="1527" y="1330"/>
                  </a:lnTo>
                  <a:lnTo>
                    <a:pt x="1526" y="1329"/>
                  </a:lnTo>
                  <a:lnTo>
                    <a:pt x="1542" y="1337"/>
                  </a:lnTo>
                  <a:lnTo>
                    <a:pt x="1540" y="1336"/>
                  </a:lnTo>
                  <a:lnTo>
                    <a:pt x="1564" y="1336"/>
                  </a:lnTo>
                  <a:cubicBezTo>
                    <a:pt x="1565" y="1336"/>
                    <a:pt x="1565" y="1337"/>
                    <a:pt x="1566" y="1337"/>
                  </a:cubicBezTo>
                  <a:lnTo>
                    <a:pt x="1590" y="1345"/>
                  </a:lnTo>
                  <a:cubicBezTo>
                    <a:pt x="1591" y="1345"/>
                    <a:pt x="1592" y="1346"/>
                    <a:pt x="1592" y="1347"/>
                  </a:cubicBezTo>
                  <a:lnTo>
                    <a:pt x="1600" y="1363"/>
                  </a:lnTo>
                  <a:lnTo>
                    <a:pt x="1599" y="1362"/>
                  </a:lnTo>
                  <a:lnTo>
                    <a:pt x="1607" y="1370"/>
                  </a:lnTo>
                  <a:lnTo>
                    <a:pt x="1615" y="1378"/>
                  </a:lnTo>
                  <a:cubicBezTo>
                    <a:pt x="1616" y="1379"/>
                    <a:pt x="1617" y="1380"/>
                    <a:pt x="1616" y="1382"/>
                  </a:cubicBezTo>
                  <a:lnTo>
                    <a:pt x="1608" y="1406"/>
                  </a:lnTo>
                  <a:lnTo>
                    <a:pt x="1608" y="1404"/>
                  </a:lnTo>
                  <a:lnTo>
                    <a:pt x="1608" y="1420"/>
                  </a:lnTo>
                  <a:lnTo>
                    <a:pt x="1608" y="1419"/>
                  </a:lnTo>
                  <a:lnTo>
                    <a:pt x="1616" y="1435"/>
                  </a:lnTo>
                  <a:lnTo>
                    <a:pt x="1615" y="1434"/>
                  </a:lnTo>
                  <a:lnTo>
                    <a:pt x="1623" y="1442"/>
                  </a:lnTo>
                  <a:lnTo>
                    <a:pt x="1620" y="1440"/>
                  </a:lnTo>
                  <a:lnTo>
                    <a:pt x="1636" y="1440"/>
                  </a:lnTo>
                  <a:lnTo>
                    <a:pt x="1652" y="1440"/>
                  </a:lnTo>
                  <a:lnTo>
                    <a:pt x="1650" y="1442"/>
                  </a:lnTo>
                  <a:lnTo>
                    <a:pt x="1658" y="1434"/>
                  </a:lnTo>
                  <a:cubicBezTo>
                    <a:pt x="1658" y="1433"/>
                    <a:pt x="1659" y="1432"/>
                    <a:pt x="1660" y="1432"/>
                  </a:cubicBezTo>
                  <a:lnTo>
                    <a:pt x="1684" y="1432"/>
                  </a:lnTo>
                  <a:lnTo>
                    <a:pt x="1692" y="1432"/>
                  </a:lnTo>
                  <a:cubicBezTo>
                    <a:pt x="1693" y="1432"/>
                    <a:pt x="1694" y="1433"/>
                    <a:pt x="1694" y="1433"/>
                  </a:cubicBezTo>
                  <a:lnTo>
                    <a:pt x="1710" y="1441"/>
                  </a:lnTo>
                  <a:lnTo>
                    <a:pt x="1710" y="1441"/>
                  </a:lnTo>
                  <a:lnTo>
                    <a:pt x="1734" y="1449"/>
                  </a:lnTo>
                  <a:cubicBezTo>
                    <a:pt x="1735" y="1449"/>
                    <a:pt x="1736" y="1450"/>
                    <a:pt x="1736" y="1451"/>
                  </a:cubicBezTo>
                  <a:lnTo>
                    <a:pt x="1744" y="1467"/>
                  </a:lnTo>
                  <a:lnTo>
                    <a:pt x="1740" y="1464"/>
                  </a:lnTo>
                  <a:lnTo>
                    <a:pt x="1772" y="1464"/>
                  </a:lnTo>
                  <a:cubicBezTo>
                    <a:pt x="1775" y="1464"/>
                    <a:pt x="1776" y="1466"/>
                    <a:pt x="1776" y="1468"/>
                  </a:cubicBezTo>
                  <a:lnTo>
                    <a:pt x="1784" y="2596"/>
                  </a:lnTo>
                  <a:lnTo>
                    <a:pt x="1792" y="4900"/>
                  </a:lnTo>
                  <a:lnTo>
                    <a:pt x="1788" y="4896"/>
                  </a:lnTo>
                  <a:lnTo>
                    <a:pt x="5692" y="4880"/>
                  </a:lnTo>
                  <a:lnTo>
                    <a:pt x="5688" y="4884"/>
                  </a:lnTo>
                  <a:lnTo>
                    <a:pt x="5680" y="2588"/>
                  </a:lnTo>
                  <a:cubicBezTo>
                    <a:pt x="5680" y="2586"/>
                    <a:pt x="5682" y="2584"/>
                    <a:pt x="5684" y="2584"/>
                  </a:cubicBezTo>
                  <a:lnTo>
                    <a:pt x="6908" y="2576"/>
                  </a:lnTo>
                  <a:cubicBezTo>
                    <a:pt x="6911" y="2576"/>
                    <a:pt x="6912" y="2578"/>
                    <a:pt x="6912" y="2580"/>
                  </a:cubicBezTo>
                  <a:cubicBezTo>
                    <a:pt x="6912" y="2583"/>
                    <a:pt x="6911" y="2584"/>
                    <a:pt x="6908" y="2584"/>
                  </a:cubicBezTo>
                  <a:close/>
                </a:path>
              </a:pathLst>
            </a:custGeom>
            <a:solidFill>
              <a:srgbClr val="000000"/>
            </a:solidFill>
            <a:ln w="6350" cap="flat">
              <a:solidFill>
                <a:schemeClr val="bg1">
                  <a:lumMod val="50000"/>
                </a:schemeClr>
              </a:solidFill>
              <a:prstDash val="solid"/>
              <a:bevel/>
              <a:headEnd/>
              <a:tailEnd/>
            </a:ln>
          </p:spPr>
          <p:txBody>
            <a:bodyPr vert="horz" wrap="square" lIns="91440" tIns="45720" rIns="91440" bIns="45720" numCol="1" anchor="t" anchorCtr="0" compatLnSpc="1">
              <a:prstTxWarp prst="textNoShape">
                <a:avLst/>
              </a:prstTxWarp>
            </a:bodyPr>
            <a:lstStyle/>
            <a:p>
              <a:endParaRPr lang="en-US"/>
            </a:p>
          </p:txBody>
        </p:sp>
      </p:grpSp>
      <p:sp>
        <p:nvSpPr>
          <p:cNvPr id="9" name="NNSS outline"/>
          <p:cNvSpPr>
            <a:spLocks/>
          </p:cNvSpPr>
          <p:nvPr/>
        </p:nvSpPr>
        <p:spPr bwMode="auto">
          <a:xfrm>
            <a:off x="9337562" y="2802731"/>
            <a:ext cx="1136651" cy="1714500"/>
          </a:xfrm>
          <a:custGeom>
            <a:avLst/>
            <a:gdLst>
              <a:gd name="T0" fmla="*/ 16832 w 17017"/>
              <a:gd name="T1" fmla="*/ 7183 h 21444"/>
              <a:gd name="T2" fmla="*/ 15720 w 17017"/>
              <a:gd name="T3" fmla="*/ 19663 h 21444"/>
              <a:gd name="T4" fmla="*/ 15624 w 17017"/>
              <a:gd name="T5" fmla="*/ 20784 h 21444"/>
              <a:gd name="T6" fmla="*/ 15120 w 17017"/>
              <a:gd name="T7" fmla="*/ 20761 h 21444"/>
              <a:gd name="T8" fmla="*/ 15143 w 17017"/>
              <a:gd name="T9" fmla="*/ 20879 h 21444"/>
              <a:gd name="T10" fmla="*/ 13792 w 17017"/>
              <a:gd name="T11" fmla="*/ 21152 h 21444"/>
              <a:gd name="T12" fmla="*/ 13744 w 17017"/>
              <a:gd name="T13" fmla="*/ 21168 h 21444"/>
              <a:gd name="T14" fmla="*/ 13696 w 17017"/>
              <a:gd name="T15" fmla="*/ 21184 h 21444"/>
              <a:gd name="T16" fmla="*/ 13689 w 17017"/>
              <a:gd name="T17" fmla="*/ 21193 h 21444"/>
              <a:gd name="T18" fmla="*/ 13659 w 17017"/>
              <a:gd name="T19" fmla="*/ 21203 h 21444"/>
              <a:gd name="T20" fmla="*/ 13611 w 17017"/>
              <a:gd name="T21" fmla="*/ 21235 h 21444"/>
              <a:gd name="T22" fmla="*/ 13571 w 17017"/>
              <a:gd name="T23" fmla="*/ 21259 h 21444"/>
              <a:gd name="T24" fmla="*/ 13384 w 17017"/>
              <a:gd name="T25" fmla="*/ 21428 h 21444"/>
              <a:gd name="T26" fmla="*/ 11578 w 17017"/>
              <a:gd name="T27" fmla="*/ 18880 h 21444"/>
              <a:gd name="T28" fmla="*/ 3737 w 17017"/>
              <a:gd name="T29" fmla="*/ 19040 h 21444"/>
              <a:gd name="T30" fmla="*/ 3674 w 17017"/>
              <a:gd name="T31" fmla="*/ 6376 h 21444"/>
              <a:gd name="T32" fmla="*/ 2776 w 17017"/>
              <a:gd name="T33" fmla="*/ 5616 h 21444"/>
              <a:gd name="T34" fmla="*/ 2624 w 17017"/>
              <a:gd name="T35" fmla="*/ 4800 h 21444"/>
              <a:gd name="T36" fmla="*/ 1920 w 17017"/>
              <a:gd name="T37" fmla="*/ 4032 h 21444"/>
              <a:gd name="T38" fmla="*/ 1456 w 17017"/>
              <a:gd name="T39" fmla="*/ 3256 h 21444"/>
              <a:gd name="T40" fmla="*/ 1011 w 17017"/>
              <a:gd name="T41" fmla="*/ 2488 h 21444"/>
              <a:gd name="T42" fmla="*/ 464 w 17017"/>
              <a:gd name="T43" fmla="*/ 1658 h 21444"/>
              <a:gd name="T44" fmla="*/ 22 w 17017"/>
              <a:gd name="T45" fmla="*/ 245 h 21444"/>
              <a:gd name="T46" fmla="*/ 1216 w 17017"/>
              <a:gd name="T47" fmla="*/ 808 h 21444"/>
              <a:gd name="T48" fmla="*/ 4184 w 17017"/>
              <a:gd name="T49" fmla="*/ 792 h 21444"/>
              <a:gd name="T50" fmla="*/ 5016 w 17017"/>
              <a:gd name="T51" fmla="*/ 90 h 21444"/>
              <a:gd name="T52" fmla="*/ 7831 w 17017"/>
              <a:gd name="T53" fmla="*/ 0 h 21444"/>
              <a:gd name="T54" fmla="*/ 8816 w 17017"/>
              <a:gd name="T55" fmla="*/ 448 h 21444"/>
              <a:gd name="T56" fmla="*/ 10120 w 17017"/>
              <a:gd name="T57" fmla="*/ 1144 h 21444"/>
              <a:gd name="T58" fmla="*/ 10136 w 17017"/>
              <a:gd name="T59" fmla="*/ 3376 h 21444"/>
              <a:gd name="T60" fmla="*/ 10056 w 17017"/>
              <a:gd name="T61" fmla="*/ 2368 h 21444"/>
              <a:gd name="T62" fmla="*/ 9128 w 17017"/>
              <a:gd name="T63" fmla="*/ 834 h 21444"/>
              <a:gd name="T64" fmla="*/ 7824 w 17017"/>
              <a:gd name="T65" fmla="*/ 528 h 21444"/>
              <a:gd name="T66" fmla="*/ 6000 w 17017"/>
              <a:gd name="T67" fmla="*/ 160 h 21444"/>
              <a:gd name="T68" fmla="*/ 4186 w 17017"/>
              <a:gd name="T69" fmla="*/ 552 h 21444"/>
              <a:gd name="T70" fmla="*/ 2816 w 17017"/>
              <a:gd name="T71" fmla="*/ 944 h 21444"/>
              <a:gd name="T72" fmla="*/ 1216 w 17017"/>
              <a:gd name="T73" fmla="*/ 368 h 21444"/>
              <a:gd name="T74" fmla="*/ 152 w 17017"/>
              <a:gd name="T75" fmla="*/ 1655 h 21444"/>
              <a:gd name="T76" fmla="*/ 856 w 17017"/>
              <a:gd name="T77" fmla="*/ 2424 h 21444"/>
              <a:gd name="T78" fmla="*/ 1304 w 17017"/>
              <a:gd name="T79" fmla="*/ 2799 h 21444"/>
              <a:gd name="T80" fmla="*/ 1760 w 17017"/>
              <a:gd name="T81" fmla="*/ 3576 h 21444"/>
              <a:gd name="T82" fmla="*/ 2456 w 17017"/>
              <a:gd name="T83" fmla="*/ 4344 h 21444"/>
              <a:gd name="T84" fmla="*/ 2836 w 17017"/>
              <a:gd name="T85" fmla="*/ 5062 h 21444"/>
              <a:gd name="T86" fmla="*/ 3312 w 17017"/>
              <a:gd name="T87" fmla="*/ 6312 h 21444"/>
              <a:gd name="T88" fmla="*/ 3784 w 17017"/>
              <a:gd name="T89" fmla="*/ 16272 h 21444"/>
              <a:gd name="T90" fmla="*/ 7624 w 17017"/>
              <a:gd name="T91" fmla="*/ 18800 h 21444"/>
              <a:gd name="T92" fmla="*/ 13416 w 17017"/>
              <a:gd name="T93" fmla="*/ 21248 h 21444"/>
              <a:gd name="T94" fmla="*/ 13454 w 17017"/>
              <a:gd name="T95" fmla="*/ 21174 h 21444"/>
              <a:gd name="T96" fmla="*/ 13552 w 17017"/>
              <a:gd name="T97" fmla="*/ 21120 h 21444"/>
              <a:gd name="T98" fmla="*/ 13600 w 17017"/>
              <a:gd name="T99" fmla="*/ 21088 h 21444"/>
              <a:gd name="T100" fmla="*/ 13640 w 17017"/>
              <a:gd name="T101" fmla="*/ 21064 h 21444"/>
              <a:gd name="T102" fmla="*/ 13656 w 17017"/>
              <a:gd name="T103" fmla="*/ 21048 h 21444"/>
              <a:gd name="T104" fmla="*/ 13678 w 17017"/>
              <a:gd name="T105" fmla="*/ 21046 h 21444"/>
              <a:gd name="T106" fmla="*/ 13726 w 17017"/>
              <a:gd name="T107" fmla="*/ 21030 h 21444"/>
              <a:gd name="T108" fmla="*/ 13840 w 17017"/>
              <a:gd name="T109" fmla="*/ 21000 h 21444"/>
              <a:gd name="T110" fmla="*/ 15152 w 17017"/>
              <a:gd name="T111" fmla="*/ 20624 h 21444"/>
              <a:gd name="T112" fmla="*/ 15584 w 17017"/>
              <a:gd name="T113" fmla="*/ 20640 h 21444"/>
              <a:gd name="T114" fmla="*/ 15672 w 17017"/>
              <a:gd name="T115" fmla="*/ 20632 h 21444"/>
              <a:gd name="T116" fmla="*/ 16736 w 17017"/>
              <a:gd name="T117" fmla="*/ 10105 h 21444"/>
              <a:gd name="T118" fmla="*/ 11945 w 17017"/>
              <a:gd name="T119" fmla="*/ 3512 h 214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7017" h="21444">
                <a:moveTo>
                  <a:pt x="10200" y="3376"/>
                </a:moveTo>
                <a:lnTo>
                  <a:pt x="11944" y="3368"/>
                </a:lnTo>
                <a:lnTo>
                  <a:pt x="16704" y="3352"/>
                </a:lnTo>
                <a:cubicBezTo>
                  <a:pt x="16744" y="3352"/>
                  <a:pt x="16776" y="3384"/>
                  <a:pt x="16776" y="3423"/>
                </a:cubicBezTo>
                <a:lnTo>
                  <a:pt x="16800" y="4719"/>
                </a:lnTo>
                <a:lnTo>
                  <a:pt x="16800" y="5000"/>
                </a:lnTo>
                <a:lnTo>
                  <a:pt x="16816" y="6095"/>
                </a:lnTo>
                <a:lnTo>
                  <a:pt x="16832" y="7183"/>
                </a:lnTo>
                <a:lnTo>
                  <a:pt x="16856" y="8279"/>
                </a:lnTo>
                <a:lnTo>
                  <a:pt x="16880" y="10104"/>
                </a:lnTo>
                <a:lnTo>
                  <a:pt x="16936" y="13391"/>
                </a:lnTo>
                <a:lnTo>
                  <a:pt x="17016" y="18655"/>
                </a:lnTo>
                <a:cubicBezTo>
                  <a:pt x="17017" y="18695"/>
                  <a:pt x="16986" y="18727"/>
                  <a:pt x="16946" y="18728"/>
                </a:cubicBezTo>
                <a:lnTo>
                  <a:pt x="15626" y="18760"/>
                </a:lnTo>
                <a:lnTo>
                  <a:pt x="15696" y="18687"/>
                </a:lnTo>
                <a:lnTo>
                  <a:pt x="15720" y="19663"/>
                </a:lnTo>
                <a:lnTo>
                  <a:pt x="15744" y="20703"/>
                </a:lnTo>
                <a:cubicBezTo>
                  <a:pt x="15745" y="20722"/>
                  <a:pt x="15738" y="20741"/>
                  <a:pt x="15724" y="20755"/>
                </a:cubicBezTo>
                <a:cubicBezTo>
                  <a:pt x="15710" y="20769"/>
                  <a:pt x="15692" y="20776"/>
                  <a:pt x="15672" y="20776"/>
                </a:cubicBezTo>
                <a:lnTo>
                  <a:pt x="15656" y="20776"/>
                </a:lnTo>
                <a:lnTo>
                  <a:pt x="15640" y="20776"/>
                </a:lnTo>
                <a:lnTo>
                  <a:pt x="15673" y="20769"/>
                </a:lnTo>
                <a:lnTo>
                  <a:pt x="15657" y="20777"/>
                </a:lnTo>
                <a:cubicBezTo>
                  <a:pt x="15647" y="20782"/>
                  <a:pt x="15636" y="20784"/>
                  <a:pt x="15624" y="20784"/>
                </a:cubicBezTo>
                <a:lnTo>
                  <a:pt x="15608" y="20784"/>
                </a:lnTo>
                <a:lnTo>
                  <a:pt x="15592" y="20784"/>
                </a:lnTo>
                <a:lnTo>
                  <a:pt x="15584" y="20784"/>
                </a:lnTo>
                <a:lnTo>
                  <a:pt x="15600" y="20783"/>
                </a:lnTo>
                <a:lnTo>
                  <a:pt x="15272" y="20855"/>
                </a:lnTo>
                <a:cubicBezTo>
                  <a:pt x="15251" y="20859"/>
                  <a:pt x="15229" y="20854"/>
                  <a:pt x="15212" y="20841"/>
                </a:cubicBezTo>
                <a:lnTo>
                  <a:pt x="15140" y="20785"/>
                </a:lnTo>
                <a:cubicBezTo>
                  <a:pt x="15132" y="20779"/>
                  <a:pt x="15125" y="20770"/>
                  <a:pt x="15120" y="20761"/>
                </a:cubicBezTo>
                <a:lnTo>
                  <a:pt x="15104" y="20729"/>
                </a:lnTo>
                <a:lnTo>
                  <a:pt x="15168" y="20768"/>
                </a:lnTo>
                <a:lnTo>
                  <a:pt x="15152" y="20768"/>
                </a:lnTo>
                <a:lnTo>
                  <a:pt x="15223" y="20682"/>
                </a:lnTo>
                <a:lnTo>
                  <a:pt x="15231" y="20722"/>
                </a:lnTo>
                <a:cubicBezTo>
                  <a:pt x="15234" y="20737"/>
                  <a:pt x="15232" y="20752"/>
                  <a:pt x="15226" y="20766"/>
                </a:cubicBezTo>
                <a:lnTo>
                  <a:pt x="15194" y="20838"/>
                </a:lnTo>
                <a:cubicBezTo>
                  <a:pt x="15185" y="20859"/>
                  <a:pt x="15166" y="20874"/>
                  <a:pt x="15143" y="20879"/>
                </a:cubicBezTo>
                <a:lnTo>
                  <a:pt x="13855" y="21143"/>
                </a:lnTo>
                <a:cubicBezTo>
                  <a:pt x="13850" y="21144"/>
                  <a:pt x="13845" y="21144"/>
                  <a:pt x="13840" y="21144"/>
                </a:cubicBezTo>
                <a:lnTo>
                  <a:pt x="13824" y="21144"/>
                </a:lnTo>
                <a:lnTo>
                  <a:pt x="13816" y="21144"/>
                </a:lnTo>
                <a:lnTo>
                  <a:pt x="13849" y="21137"/>
                </a:lnTo>
                <a:lnTo>
                  <a:pt x="13833" y="21145"/>
                </a:lnTo>
                <a:cubicBezTo>
                  <a:pt x="13823" y="21150"/>
                  <a:pt x="13812" y="21152"/>
                  <a:pt x="13800" y="21152"/>
                </a:cubicBezTo>
                <a:lnTo>
                  <a:pt x="13792" y="21152"/>
                </a:lnTo>
                <a:lnTo>
                  <a:pt x="13776" y="21152"/>
                </a:lnTo>
                <a:lnTo>
                  <a:pt x="13827" y="21131"/>
                </a:lnTo>
                <a:lnTo>
                  <a:pt x="13819" y="21139"/>
                </a:lnTo>
                <a:cubicBezTo>
                  <a:pt x="13806" y="21153"/>
                  <a:pt x="13788" y="21160"/>
                  <a:pt x="13768" y="21160"/>
                </a:cubicBezTo>
                <a:lnTo>
                  <a:pt x="13752" y="21160"/>
                </a:lnTo>
                <a:lnTo>
                  <a:pt x="13803" y="21139"/>
                </a:lnTo>
                <a:lnTo>
                  <a:pt x="13795" y="21147"/>
                </a:lnTo>
                <a:cubicBezTo>
                  <a:pt x="13782" y="21161"/>
                  <a:pt x="13764" y="21168"/>
                  <a:pt x="13744" y="21168"/>
                </a:cubicBezTo>
                <a:lnTo>
                  <a:pt x="13728" y="21168"/>
                </a:lnTo>
                <a:lnTo>
                  <a:pt x="13779" y="21147"/>
                </a:lnTo>
                <a:lnTo>
                  <a:pt x="13771" y="21155"/>
                </a:lnTo>
                <a:cubicBezTo>
                  <a:pt x="13758" y="21169"/>
                  <a:pt x="13740" y="21176"/>
                  <a:pt x="13720" y="21176"/>
                </a:cubicBezTo>
                <a:lnTo>
                  <a:pt x="13712" y="21176"/>
                </a:lnTo>
                <a:lnTo>
                  <a:pt x="13745" y="21169"/>
                </a:lnTo>
                <a:lnTo>
                  <a:pt x="13729" y="21177"/>
                </a:lnTo>
                <a:cubicBezTo>
                  <a:pt x="13719" y="21182"/>
                  <a:pt x="13708" y="21184"/>
                  <a:pt x="13696" y="21184"/>
                </a:cubicBezTo>
                <a:lnTo>
                  <a:pt x="13688" y="21184"/>
                </a:lnTo>
                <a:lnTo>
                  <a:pt x="13721" y="21177"/>
                </a:lnTo>
                <a:lnTo>
                  <a:pt x="13705" y="21185"/>
                </a:lnTo>
                <a:lnTo>
                  <a:pt x="13723" y="21171"/>
                </a:lnTo>
                <a:lnTo>
                  <a:pt x="13715" y="21179"/>
                </a:lnTo>
                <a:cubicBezTo>
                  <a:pt x="13702" y="21193"/>
                  <a:pt x="13684" y="21200"/>
                  <a:pt x="13664" y="21200"/>
                </a:cubicBezTo>
                <a:lnTo>
                  <a:pt x="13656" y="21200"/>
                </a:lnTo>
                <a:lnTo>
                  <a:pt x="13689" y="21193"/>
                </a:lnTo>
                <a:lnTo>
                  <a:pt x="13673" y="21201"/>
                </a:lnTo>
                <a:cubicBezTo>
                  <a:pt x="13663" y="21206"/>
                  <a:pt x="13652" y="21208"/>
                  <a:pt x="13640" y="21208"/>
                </a:cubicBezTo>
                <a:lnTo>
                  <a:pt x="13632" y="21208"/>
                </a:lnTo>
                <a:lnTo>
                  <a:pt x="13683" y="21187"/>
                </a:lnTo>
                <a:lnTo>
                  <a:pt x="13675" y="21195"/>
                </a:lnTo>
                <a:cubicBezTo>
                  <a:pt x="13670" y="21201"/>
                  <a:pt x="13664" y="21205"/>
                  <a:pt x="13657" y="21209"/>
                </a:cubicBezTo>
                <a:lnTo>
                  <a:pt x="13641" y="21217"/>
                </a:lnTo>
                <a:lnTo>
                  <a:pt x="13659" y="21203"/>
                </a:lnTo>
                <a:lnTo>
                  <a:pt x="13651" y="21211"/>
                </a:lnTo>
                <a:cubicBezTo>
                  <a:pt x="13638" y="21225"/>
                  <a:pt x="13620" y="21232"/>
                  <a:pt x="13600" y="21232"/>
                </a:cubicBezTo>
                <a:lnTo>
                  <a:pt x="13592" y="21232"/>
                </a:lnTo>
                <a:lnTo>
                  <a:pt x="13625" y="21225"/>
                </a:lnTo>
                <a:lnTo>
                  <a:pt x="13609" y="21233"/>
                </a:lnTo>
                <a:lnTo>
                  <a:pt x="13627" y="21219"/>
                </a:lnTo>
                <a:lnTo>
                  <a:pt x="13619" y="21227"/>
                </a:lnTo>
                <a:lnTo>
                  <a:pt x="13611" y="21235"/>
                </a:lnTo>
                <a:lnTo>
                  <a:pt x="13603" y="21243"/>
                </a:lnTo>
                <a:cubicBezTo>
                  <a:pt x="13590" y="21257"/>
                  <a:pt x="13572" y="21264"/>
                  <a:pt x="13552" y="21264"/>
                </a:cubicBezTo>
                <a:lnTo>
                  <a:pt x="13544" y="21264"/>
                </a:lnTo>
                <a:lnTo>
                  <a:pt x="13595" y="21243"/>
                </a:lnTo>
                <a:lnTo>
                  <a:pt x="13587" y="21251"/>
                </a:lnTo>
                <a:cubicBezTo>
                  <a:pt x="13582" y="21257"/>
                  <a:pt x="13576" y="21261"/>
                  <a:pt x="13569" y="21265"/>
                </a:cubicBezTo>
                <a:lnTo>
                  <a:pt x="13553" y="21273"/>
                </a:lnTo>
                <a:lnTo>
                  <a:pt x="13571" y="21259"/>
                </a:lnTo>
                <a:lnTo>
                  <a:pt x="13563" y="21267"/>
                </a:lnTo>
                <a:lnTo>
                  <a:pt x="13555" y="21275"/>
                </a:lnTo>
                <a:lnTo>
                  <a:pt x="13547" y="21283"/>
                </a:lnTo>
                <a:lnTo>
                  <a:pt x="13539" y="21291"/>
                </a:lnTo>
                <a:lnTo>
                  <a:pt x="13531" y="21299"/>
                </a:lnTo>
                <a:lnTo>
                  <a:pt x="13417" y="21405"/>
                </a:lnTo>
                <a:cubicBezTo>
                  <a:pt x="13415" y="21408"/>
                  <a:pt x="13412" y="21410"/>
                  <a:pt x="13408" y="21412"/>
                </a:cubicBezTo>
                <a:lnTo>
                  <a:pt x="13384" y="21428"/>
                </a:lnTo>
                <a:cubicBezTo>
                  <a:pt x="13362" y="21443"/>
                  <a:pt x="13334" y="21444"/>
                  <a:pt x="13310" y="21432"/>
                </a:cubicBezTo>
                <a:cubicBezTo>
                  <a:pt x="13287" y="21419"/>
                  <a:pt x="13272" y="21395"/>
                  <a:pt x="13272" y="21368"/>
                </a:cubicBezTo>
                <a:lnTo>
                  <a:pt x="13272" y="21248"/>
                </a:lnTo>
                <a:lnTo>
                  <a:pt x="13264" y="20858"/>
                </a:lnTo>
                <a:lnTo>
                  <a:pt x="13256" y="20137"/>
                </a:lnTo>
                <a:lnTo>
                  <a:pt x="13285" y="20194"/>
                </a:lnTo>
                <a:lnTo>
                  <a:pt x="11533" y="18866"/>
                </a:lnTo>
                <a:lnTo>
                  <a:pt x="11578" y="18880"/>
                </a:lnTo>
                <a:lnTo>
                  <a:pt x="11146" y="18888"/>
                </a:lnTo>
                <a:lnTo>
                  <a:pt x="9387" y="18944"/>
                </a:lnTo>
                <a:lnTo>
                  <a:pt x="7624" y="18944"/>
                </a:lnTo>
                <a:lnTo>
                  <a:pt x="7696" y="18872"/>
                </a:lnTo>
                <a:lnTo>
                  <a:pt x="7696" y="18952"/>
                </a:lnTo>
                <a:cubicBezTo>
                  <a:pt x="7696" y="18992"/>
                  <a:pt x="7664" y="19024"/>
                  <a:pt x="7625" y="19024"/>
                </a:cubicBezTo>
                <a:lnTo>
                  <a:pt x="4881" y="19032"/>
                </a:lnTo>
                <a:lnTo>
                  <a:pt x="3737" y="19040"/>
                </a:lnTo>
                <a:cubicBezTo>
                  <a:pt x="3698" y="19041"/>
                  <a:pt x="3665" y="19009"/>
                  <a:pt x="3664" y="18970"/>
                </a:cubicBezTo>
                <a:lnTo>
                  <a:pt x="3656" y="18586"/>
                </a:lnTo>
                <a:lnTo>
                  <a:pt x="3640" y="16273"/>
                </a:lnTo>
                <a:lnTo>
                  <a:pt x="3624" y="12409"/>
                </a:lnTo>
                <a:lnTo>
                  <a:pt x="3616" y="10657"/>
                </a:lnTo>
                <a:lnTo>
                  <a:pt x="3608" y="8689"/>
                </a:lnTo>
                <a:lnTo>
                  <a:pt x="3600" y="6305"/>
                </a:lnTo>
                <a:lnTo>
                  <a:pt x="3674" y="6376"/>
                </a:lnTo>
                <a:lnTo>
                  <a:pt x="3242" y="6384"/>
                </a:lnTo>
                <a:cubicBezTo>
                  <a:pt x="3222" y="6385"/>
                  <a:pt x="3204" y="6377"/>
                  <a:pt x="3190" y="6364"/>
                </a:cubicBezTo>
                <a:cubicBezTo>
                  <a:pt x="3176" y="6350"/>
                  <a:pt x="3168" y="6332"/>
                  <a:pt x="3168" y="6312"/>
                </a:cubicBezTo>
                <a:lnTo>
                  <a:pt x="3168" y="5928"/>
                </a:lnTo>
                <a:lnTo>
                  <a:pt x="3161" y="5772"/>
                </a:lnTo>
                <a:lnTo>
                  <a:pt x="3160" y="5544"/>
                </a:lnTo>
                <a:lnTo>
                  <a:pt x="3232" y="5616"/>
                </a:lnTo>
                <a:lnTo>
                  <a:pt x="2776" y="5616"/>
                </a:lnTo>
                <a:cubicBezTo>
                  <a:pt x="2757" y="5616"/>
                  <a:pt x="2739" y="5609"/>
                  <a:pt x="2725" y="5595"/>
                </a:cubicBezTo>
                <a:cubicBezTo>
                  <a:pt x="2712" y="5581"/>
                  <a:pt x="2704" y="5562"/>
                  <a:pt x="2704" y="5543"/>
                </a:cubicBezTo>
                <a:lnTo>
                  <a:pt x="2712" y="5111"/>
                </a:lnTo>
                <a:lnTo>
                  <a:pt x="2784" y="5184"/>
                </a:lnTo>
                <a:lnTo>
                  <a:pt x="2624" y="5184"/>
                </a:lnTo>
                <a:cubicBezTo>
                  <a:pt x="2585" y="5184"/>
                  <a:pt x="2552" y="5152"/>
                  <a:pt x="2552" y="5112"/>
                </a:cubicBezTo>
                <a:lnTo>
                  <a:pt x="2552" y="4728"/>
                </a:lnTo>
                <a:lnTo>
                  <a:pt x="2624" y="4800"/>
                </a:lnTo>
                <a:lnTo>
                  <a:pt x="2384" y="4800"/>
                </a:lnTo>
                <a:cubicBezTo>
                  <a:pt x="2345" y="4800"/>
                  <a:pt x="2312" y="4768"/>
                  <a:pt x="2312" y="4728"/>
                </a:cubicBezTo>
                <a:lnTo>
                  <a:pt x="2312" y="4344"/>
                </a:lnTo>
                <a:lnTo>
                  <a:pt x="2384" y="4416"/>
                </a:lnTo>
                <a:lnTo>
                  <a:pt x="1928" y="4416"/>
                </a:lnTo>
                <a:cubicBezTo>
                  <a:pt x="1889" y="4416"/>
                  <a:pt x="1857" y="4385"/>
                  <a:pt x="1856" y="4346"/>
                </a:cubicBezTo>
                <a:lnTo>
                  <a:pt x="1848" y="3962"/>
                </a:lnTo>
                <a:lnTo>
                  <a:pt x="1920" y="4032"/>
                </a:lnTo>
                <a:lnTo>
                  <a:pt x="1688" y="4032"/>
                </a:lnTo>
                <a:cubicBezTo>
                  <a:pt x="1649" y="4032"/>
                  <a:pt x="1616" y="4000"/>
                  <a:pt x="1616" y="3960"/>
                </a:cubicBezTo>
                <a:lnTo>
                  <a:pt x="1616" y="3576"/>
                </a:lnTo>
                <a:lnTo>
                  <a:pt x="1688" y="3648"/>
                </a:lnTo>
                <a:lnTo>
                  <a:pt x="1464" y="3648"/>
                </a:lnTo>
                <a:cubicBezTo>
                  <a:pt x="1425" y="3648"/>
                  <a:pt x="1393" y="3617"/>
                  <a:pt x="1392" y="3578"/>
                </a:cubicBezTo>
                <a:lnTo>
                  <a:pt x="1384" y="3186"/>
                </a:lnTo>
                <a:lnTo>
                  <a:pt x="1456" y="3256"/>
                </a:lnTo>
                <a:lnTo>
                  <a:pt x="1240" y="3256"/>
                </a:lnTo>
                <a:cubicBezTo>
                  <a:pt x="1201" y="3256"/>
                  <a:pt x="1169" y="3225"/>
                  <a:pt x="1168" y="3186"/>
                </a:cubicBezTo>
                <a:lnTo>
                  <a:pt x="1160" y="2802"/>
                </a:lnTo>
                <a:lnTo>
                  <a:pt x="1232" y="2872"/>
                </a:lnTo>
                <a:lnTo>
                  <a:pt x="1008" y="2872"/>
                </a:lnTo>
                <a:cubicBezTo>
                  <a:pt x="969" y="2872"/>
                  <a:pt x="936" y="2840"/>
                  <a:pt x="936" y="2800"/>
                </a:cubicBezTo>
                <a:lnTo>
                  <a:pt x="936" y="2416"/>
                </a:lnTo>
                <a:lnTo>
                  <a:pt x="1011" y="2488"/>
                </a:lnTo>
                <a:lnTo>
                  <a:pt x="787" y="2496"/>
                </a:lnTo>
                <a:cubicBezTo>
                  <a:pt x="768" y="2497"/>
                  <a:pt x="749" y="2490"/>
                  <a:pt x="734" y="2476"/>
                </a:cubicBezTo>
                <a:cubicBezTo>
                  <a:pt x="720" y="2463"/>
                  <a:pt x="712" y="2444"/>
                  <a:pt x="712" y="2424"/>
                </a:cubicBezTo>
                <a:lnTo>
                  <a:pt x="712" y="2040"/>
                </a:lnTo>
                <a:lnTo>
                  <a:pt x="784" y="2112"/>
                </a:lnTo>
                <a:lnTo>
                  <a:pt x="544" y="2112"/>
                </a:lnTo>
                <a:cubicBezTo>
                  <a:pt x="505" y="2112"/>
                  <a:pt x="473" y="2081"/>
                  <a:pt x="472" y="2042"/>
                </a:cubicBezTo>
                <a:lnTo>
                  <a:pt x="464" y="1658"/>
                </a:lnTo>
                <a:lnTo>
                  <a:pt x="536" y="1728"/>
                </a:lnTo>
                <a:lnTo>
                  <a:pt x="80" y="1728"/>
                </a:lnTo>
                <a:cubicBezTo>
                  <a:pt x="41" y="1728"/>
                  <a:pt x="9" y="1697"/>
                  <a:pt x="8" y="1658"/>
                </a:cubicBezTo>
                <a:lnTo>
                  <a:pt x="0" y="1274"/>
                </a:lnTo>
                <a:lnTo>
                  <a:pt x="0" y="888"/>
                </a:lnTo>
                <a:lnTo>
                  <a:pt x="0" y="696"/>
                </a:lnTo>
                <a:lnTo>
                  <a:pt x="0" y="296"/>
                </a:lnTo>
                <a:cubicBezTo>
                  <a:pt x="0" y="277"/>
                  <a:pt x="8" y="259"/>
                  <a:pt x="22" y="245"/>
                </a:cubicBezTo>
                <a:cubicBezTo>
                  <a:pt x="36" y="232"/>
                  <a:pt x="54" y="224"/>
                  <a:pt x="74" y="224"/>
                </a:cubicBezTo>
                <a:lnTo>
                  <a:pt x="530" y="232"/>
                </a:lnTo>
                <a:lnTo>
                  <a:pt x="983" y="224"/>
                </a:lnTo>
                <a:lnTo>
                  <a:pt x="1216" y="224"/>
                </a:lnTo>
                <a:cubicBezTo>
                  <a:pt x="1256" y="224"/>
                  <a:pt x="1288" y="257"/>
                  <a:pt x="1288" y="296"/>
                </a:cubicBezTo>
                <a:lnTo>
                  <a:pt x="1288" y="488"/>
                </a:lnTo>
                <a:lnTo>
                  <a:pt x="1288" y="880"/>
                </a:lnTo>
                <a:lnTo>
                  <a:pt x="1216" y="808"/>
                </a:lnTo>
                <a:lnTo>
                  <a:pt x="1440" y="808"/>
                </a:lnTo>
                <a:lnTo>
                  <a:pt x="1904" y="808"/>
                </a:lnTo>
                <a:lnTo>
                  <a:pt x="2351" y="800"/>
                </a:lnTo>
                <a:lnTo>
                  <a:pt x="2816" y="800"/>
                </a:lnTo>
                <a:lnTo>
                  <a:pt x="3272" y="800"/>
                </a:lnTo>
                <a:lnTo>
                  <a:pt x="3727" y="792"/>
                </a:lnTo>
                <a:lnTo>
                  <a:pt x="4056" y="792"/>
                </a:lnTo>
                <a:lnTo>
                  <a:pt x="4184" y="792"/>
                </a:lnTo>
                <a:lnTo>
                  <a:pt x="4112" y="864"/>
                </a:lnTo>
                <a:lnTo>
                  <a:pt x="4112" y="672"/>
                </a:lnTo>
                <a:lnTo>
                  <a:pt x="4112" y="480"/>
                </a:lnTo>
                <a:cubicBezTo>
                  <a:pt x="4112" y="441"/>
                  <a:pt x="4144" y="409"/>
                  <a:pt x="4183" y="408"/>
                </a:cubicBezTo>
                <a:lnTo>
                  <a:pt x="4631" y="400"/>
                </a:lnTo>
                <a:lnTo>
                  <a:pt x="5096" y="400"/>
                </a:lnTo>
                <a:lnTo>
                  <a:pt x="5024" y="474"/>
                </a:lnTo>
                <a:lnTo>
                  <a:pt x="5016" y="90"/>
                </a:lnTo>
                <a:cubicBezTo>
                  <a:pt x="5016" y="71"/>
                  <a:pt x="5023" y="52"/>
                  <a:pt x="5037" y="38"/>
                </a:cubicBezTo>
                <a:cubicBezTo>
                  <a:pt x="5051" y="24"/>
                  <a:pt x="5069" y="16"/>
                  <a:pt x="5088" y="16"/>
                </a:cubicBezTo>
                <a:lnTo>
                  <a:pt x="5552" y="16"/>
                </a:lnTo>
                <a:lnTo>
                  <a:pt x="6000" y="16"/>
                </a:lnTo>
                <a:lnTo>
                  <a:pt x="6463" y="8"/>
                </a:lnTo>
                <a:lnTo>
                  <a:pt x="6912" y="8"/>
                </a:lnTo>
                <a:lnTo>
                  <a:pt x="7368" y="8"/>
                </a:lnTo>
                <a:lnTo>
                  <a:pt x="7831" y="0"/>
                </a:lnTo>
                <a:cubicBezTo>
                  <a:pt x="7851" y="0"/>
                  <a:pt x="7870" y="8"/>
                  <a:pt x="7883" y="22"/>
                </a:cubicBezTo>
                <a:cubicBezTo>
                  <a:pt x="7897" y="36"/>
                  <a:pt x="7905" y="54"/>
                  <a:pt x="7904" y="74"/>
                </a:cubicBezTo>
                <a:lnTo>
                  <a:pt x="7896" y="458"/>
                </a:lnTo>
                <a:lnTo>
                  <a:pt x="7824" y="384"/>
                </a:lnTo>
                <a:lnTo>
                  <a:pt x="8272" y="384"/>
                </a:lnTo>
                <a:lnTo>
                  <a:pt x="8743" y="376"/>
                </a:lnTo>
                <a:cubicBezTo>
                  <a:pt x="8763" y="376"/>
                  <a:pt x="8781" y="384"/>
                  <a:pt x="8795" y="397"/>
                </a:cubicBezTo>
                <a:cubicBezTo>
                  <a:pt x="8809" y="411"/>
                  <a:pt x="8816" y="429"/>
                  <a:pt x="8816" y="448"/>
                </a:cubicBezTo>
                <a:lnTo>
                  <a:pt x="8816" y="840"/>
                </a:lnTo>
                <a:lnTo>
                  <a:pt x="8743" y="768"/>
                </a:lnTo>
                <a:lnTo>
                  <a:pt x="9199" y="760"/>
                </a:lnTo>
                <a:cubicBezTo>
                  <a:pt x="9239" y="760"/>
                  <a:pt x="9272" y="791"/>
                  <a:pt x="9272" y="831"/>
                </a:cubicBezTo>
                <a:lnTo>
                  <a:pt x="9280" y="1215"/>
                </a:lnTo>
                <a:lnTo>
                  <a:pt x="9208" y="1144"/>
                </a:lnTo>
                <a:lnTo>
                  <a:pt x="9664" y="1144"/>
                </a:lnTo>
                <a:lnTo>
                  <a:pt x="10120" y="1144"/>
                </a:lnTo>
                <a:cubicBezTo>
                  <a:pt x="10160" y="1144"/>
                  <a:pt x="10192" y="1177"/>
                  <a:pt x="10192" y="1216"/>
                </a:cubicBezTo>
                <a:lnTo>
                  <a:pt x="10192" y="1608"/>
                </a:lnTo>
                <a:lnTo>
                  <a:pt x="10200" y="1983"/>
                </a:lnTo>
                <a:lnTo>
                  <a:pt x="10200" y="2368"/>
                </a:lnTo>
                <a:lnTo>
                  <a:pt x="10200" y="2752"/>
                </a:lnTo>
                <a:lnTo>
                  <a:pt x="10208" y="3127"/>
                </a:lnTo>
                <a:lnTo>
                  <a:pt x="10208" y="3448"/>
                </a:lnTo>
                <a:lnTo>
                  <a:pt x="10136" y="3376"/>
                </a:lnTo>
                <a:lnTo>
                  <a:pt x="10200" y="3376"/>
                </a:lnTo>
                <a:cubicBezTo>
                  <a:pt x="10240" y="3376"/>
                  <a:pt x="10272" y="3409"/>
                  <a:pt x="10272" y="3448"/>
                </a:cubicBezTo>
                <a:cubicBezTo>
                  <a:pt x="10272" y="3488"/>
                  <a:pt x="10240" y="3520"/>
                  <a:pt x="10200" y="3520"/>
                </a:cubicBezTo>
                <a:lnTo>
                  <a:pt x="10136" y="3520"/>
                </a:lnTo>
                <a:cubicBezTo>
                  <a:pt x="10097" y="3520"/>
                  <a:pt x="10064" y="3488"/>
                  <a:pt x="10064" y="3448"/>
                </a:cubicBezTo>
                <a:lnTo>
                  <a:pt x="10064" y="3130"/>
                </a:lnTo>
                <a:lnTo>
                  <a:pt x="10056" y="2752"/>
                </a:lnTo>
                <a:lnTo>
                  <a:pt x="10056" y="2368"/>
                </a:lnTo>
                <a:lnTo>
                  <a:pt x="10056" y="1986"/>
                </a:lnTo>
                <a:lnTo>
                  <a:pt x="10048" y="1608"/>
                </a:lnTo>
                <a:lnTo>
                  <a:pt x="10048" y="1216"/>
                </a:lnTo>
                <a:lnTo>
                  <a:pt x="10120" y="1288"/>
                </a:lnTo>
                <a:lnTo>
                  <a:pt x="9664" y="1288"/>
                </a:lnTo>
                <a:lnTo>
                  <a:pt x="9208" y="1288"/>
                </a:lnTo>
                <a:cubicBezTo>
                  <a:pt x="9169" y="1288"/>
                  <a:pt x="9137" y="1257"/>
                  <a:pt x="9136" y="1218"/>
                </a:cubicBezTo>
                <a:lnTo>
                  <a:pt x="9128" y="834"/>
                </a:lnTo>
                <a:lnTo>
                  <a:pt x="9202" y="904"/>
                </a:lnTo>
                <a:lnTo>
                  <a:pt x="8746" y="912"/>
                </a:lnTo>
                <a:cubicBezTo>
                  <a:pt x="8726" y="913"/>
                  <a:pt x="8708" y="905"/>
                  <a:pt x="8694" y="892"/>
                </a:cubicBezTo>
                <a:cubicBezTo>
                  <a:pt x="8680" y="878"/>
                  <a:pt x="8672" y="860"/>
                  <a:pt x="8672" y="840"/>
                </a:cubicBezTo>
                <a:lnTo>
                  <a:pt x="8672" y="448"/>
                </a:lnTo>
                <a:lnTo>
                  <a:pt x="8746" y="520"/>
                </a:lnTo>
                <a:lnTo>
                  <a:pt x="8272" y="528"/>
                </a:lnTo>
                <a:lnTo>
                  <a:pt x="7824" y="528"/>
                </a:lnTo>
                <a:cubicBezTo>
                  <a:pt x="7805" y="528"/>
                  <a:pt x="7787" y="521"/>
                  <a:pt x="7773" y="507"/>
                </a:cubicBezTo>
                <a:cubicBezTo>
                  <a:pt x="7759" y="493"/>
                  <a:pt x="7752" y="474"/>
                  <a:pt x="7752" y="455"/>
                </a:cubicBezTo>
                <a:lnTo>
                  <a:pt x="7760" y="71"/>
                </a:lnTo>
                <a:lnTo>
                  <a:pt x="7834" y="144"/>
                </a:lnTo>
                <a:lnTo>
                  <a:pt x="7368" y="152"/>
                </a:lnTo>
                <a:lnTo>
                  <a:pt x="6912" y="152"/>
                </a:lnTo>
                <a:lnTo>
                  <a:pt x="6466" y="152"/>
                </a:lnTo>
                <a:lnTo>
                  <a:pt x="6000" y="160"/>
                </a:lnTo>
                <a:lnTo>
                  <a:pt x="5552" y="160"/>
                </a:lnTo>
                <a:lnTo>
                  <a:pt x="5088" y="160"/>
                </a:lnTo>
                <a:lnTo>
                  <a:pt x="5160" y="87"/>
                </a:lnTo>
                <a:lnTo>
                  <a:pt x="5168" y="471"/>
                </a:lnTo>
                <a:cubicBezTo>
                  <a:pt x="5169" y="490"/>
                  <a:pt x="5161" y="509"/>
                  <a:pt x="5148" y="523"/>
                </a:cubicBezTo>
                <a:cubicBezTo>
                  <a:pt x="5134" y="537"/>
                  <a:pt x="5116" y="544"/>
                  <a:pt x="5096" y="544"/>
                </a:cubicBezTo>
                <a:lnTo>
                  <a:pt x="4634" y="544"/>
                </a:lnTo>
                <a:lnTo>
                  <a:pt x="4186" y="552"/>
                </a:lnTo>
                <a:lnTo>
                  <a:pt x="4256" y="480"/>
                </a:lnTo>
                <a:lnTo>
                  <a:pt x="4256" y="672"/>
                </a:lnTo>
                <a:lnTo>
                  <a:pt x="4256" y="864"/>
                </a:lnTo>
                <a:cubicBezTo>
                  <a:pt x="4256" y="904"/>
                  <a:pt x="4224" y="936"/>
                  <a:pt x="4184" y="936"/>
                </a:cubicBezTo>
                <a:lnTo>
                  <a:pt x="4056" y="936"/>
                </a:lnTo>
                <a:lnTo>
                  <a:pt x="3730" y="936"/>
                </a:lnTo>
                <a:lnTo>
                  <a:pt x="3272" y="944"/>
                </a:lnTo>
                <a:lnTo>
                  <a:pt x="2816" y="944"/>
                </a:lnTo>
                <a:lnTo>
                  <a:pt x="2354" y="944"/>
                </a:lnTo>
                <a:lnTo>
                  <a:pt x="1904" y="952"/>
                </a:lnTo>
                <a:lnTo>
                  <a:pt x="1440" y="952"/>
                </a:lnTo>
                <a:lnTo>
                  <a:pt x="1216" y="952"/>
                </a:lnTo>
                <a:cubicBezTo>
                  <a:pt x="1177" y="952"/>
                  <a:pt x="1144" y="920"/>
                  <a:pt x="1144" y="880"/>
                </a:cubicBezTo>
                <a:lnTo>
                  <a:pt x="1144" y="488"/>
                </a:lnTo>
                <a:lnTo>
                  <a:pt x="1144" y="296"/>
                </a:lnTo>
                <a:lnTo>
                  <a:pt x="1216" y="368"/>
                </a:lnTo>
                <a:lnTo>
                  <a:pt x="986" y="368"/>
                </a:lnTo>
                <a:lnTo>
                  <a:pt x="527" y="376"/>
                </a:lnTo>
                <a:lnTo>
                  <a:pt x="71" y="368"/>
                </a:lnTo>
                <a:lnTo>
                  <a:pt x="144" y="296"/>
                </a:lnTo>
                <a:lnTo>
                  <a:pt x="144" y="696"/>
                </a:lnTo>
                <a:lnTo>
                  <a:pt x="144" y="888"/>
                </a:lnTo>
                <a:lnTo>
                  <a:pt x="144" y="1271"/>
                </a:lnTo>
                <a:lnTo>
                  <a:pt x="152" y="1655"/>
                </a:lnTo>
                <a:lnTo>
                  <a:pt x="80" y="1584"/>
                </a:lnTo>
                <a:lnTo>
                  <a:pt x="536" y="1584"/>
                </a:lnTo>
                <a:cubicBezTo>
                  <a:pt x="576" y="1584"/>
                  <a:pt x="608" y="1616"/>
                  <a:pt x="608" y="1655"/>
                </a:cubicBezTo>
                <a:lnTo>
                  <a:pt x="616" y="2039"/>
                </a:lnTo>
                <a:lnTo>
                  <a:pt x="544" y="1968"/>
                </a:lnTo>
                <a:lnTo>
                  <a:pt x="784" y="1968"/>
                </a:lnTo>
                <a:cubicBezTo>
                  <a:pt x="824" y="1968"/>
                  <a:pt x="856" y="2001"/>
                  <a:pt x="856" y="2040"/>
                </a:cubicBezTo>
                <a:lnTo>
                  <a:pt x="856" y="2424"/>
                </a:lnTo>
                <a:lnTo>
                  <a:pt x="782" y="2353"/>
                </a:lnTo>
                <a:lnTo>
                  <a:pt x="1006" y="2345"/>
                </a:lnTo>
                <a:cubicBezTo>
                  <a:pt x="1025" y="2344"/>
                  <a:pt x="1044" y="2351"/>
                  <a:pt x="1058" y="2365"/>
                </a:cubicBezTo>
                <a:cubicBezTo>
                  <a:pt x="1073" y="2378"/>
                  <a:pt x="1080" y="2397"/>
                  <a:pt x="1080" y="2416"/>
                </a:cubicBezTo>
                <a:lnTo>
                  <a:pt x="1080" y="2800"/>
                </a:lnTo>
                <a:lnTo>
                  <a:pt x="1008" y="2728"/>
                </a:lnTo>
                <a:lnTo>
                  <a:pt x="1232" y="2728"/>
                </a:lnTo>
                <a:cubicBezTo>
                  <a:pt x="1272" y="2728"/>
                  <a:pt x="1304" y="2760"/>
                  <a:pt x="1304" y="2799"/>
                </a:cubicBezTo>
                <a:lnTo>
                  <a:pt x="1312" y="3183"/>
                </a:lnTo>
                <a:lnTo>
                  <a:pt x="1240" y="3112"/>
                </a:lnTo>
                <a:lnTo>
                  <a:pt x="1456" y="3112"/>
                </a:lnTo>
                <a:cubicBezTo>
                  <a:pt x="1496" y="3112"/>
                  <a:pt x="1528" y="3144"/>
                  <a:pt x="1528" y="3183"/>
                </a:cubicBezTo>
                <a:lnTo>
                  <a:pt x="1536" y="3575"/>
                </a:lnTo>
                <a:lnTo>
                  <a:pt x="1464" y="3504"/>
                </a:lnTo>
                <a:lnTo>
                  <a:pt x="1688" y="3504"/>
                </a:lnTo>
                <a:cubicBezTo>
                  <a:pt x="1728" y="3504"/>
                  <a:pt x="1760" y="3537"/>
                  <a:pt x="1760" y="3576"/>
                </a:cubicBezTo>
                <a:lnTo>
                  <a:pt x="1760" y="3960"/>
                </a:lnTo>
                <a:lnTo>
                  <a:pt x="1688" y="3888"/>
                </a:lnTo>
                <a:lnTo>
                  <a:pt x="1920" y="3888"/>
                </a:lnTo>
                <a:cubicBezTo>
                  <a:pt x="1960" y="3888"/>
                  <a:pt x="1992" y="3920"/>
                  <a:pt x="1992" y="3959"/>
                </a:cubicBezTo>
                <a:lnTo>
                  <a:pt x="2000" y="4343"/>
                </a:lnTo>
                <a:lnTo>
                  <a:pt x="1928" y="4272"/>
                </a:lnTo>
                <a:lnTo>
                  <a:pt x="2384" y="4272"/>
                </a:lnTo>
                <a:cubicBezTo>
                  <a:pt x="2424" y="4272"/>
                  <a:pt x="2456" y="4305"/>
                  <a:pt x="2456" y="4344"/>
                </a:cubicBezTo>
                <a:lnTo>
                  <a:pt x="2456" y="4728"/>
                </a:lnTo>
                <a:lnTo>
                  <a:pt x="2384" y="4656"/>
                </a:lnTo>
                <a:lnTo>
                  <a:pt x="2624" y="4656"/>
                </a:lnTo>
                <a:cubicBezTo>
                  <a:pt x="2664" y="4656"/>
                  <a:pt x="2696" y="4689"/>
                  <a:pt x="2696" y="4728"/>
                </a:cubicBezTo>
                <a:lnTo>
                  <a:pt x="2696" y="5112"/>
                </a:lnTo>
                <a:lnTo>
                  <a:pt x="2624" y="5040"/>
                </a:lnTo>
                <a:lnTo>
                  <a:pt x="2784" y="5040"/>
                </a:lnTo>
                <a:cubicBezTo>
                  <a:pt x="2804" y="5040"/>
                  <a:pt x="2822" y="5048"/>
                  <a:pt x="2836" y="5062"/>
                </a:cubicBezTo>
                <a:cubicBezTo>
                  <a:pt x="2849" y="5076"/>
                  <a:pt x="2857" y="5094"/>
                  <a:pt x="2856" y="5114"/>
                </a:cubicBezTo>
                <a:lnTo>
                  <a:pt x="2848" y="5546"/>
                </a:lnTo>
                <a:lnTo>
                  <a:pt x="2776" y="5472"/>
                </a:lnTo>
                <a:lnTo>
                  <a:pt x="3232" y="5472"/>
                </a:lnTo>
                <a:cubicBezTo>
                  <a:pt x="3272" y="5472"/>
                  <a:pt x="3304" y="5505"/>
                  <a:pt x="3304" y="5544"/>
                </a:cubicBezTo>
                <a:lnTo>
                  <a:pt x="3304" y="5765"/>
                </a:lnTo>
                <a:lnTo>
                  <a:pt x="3312" y="5928"/>
                </a:lnTo>
                <a:lnTo>
                  <a:pt x="3312" y="6312"/>
                </a:lnTo>
                <a:lnTo>
                  <a:pt x="3239" y="6240"/>
                </a:lnTo>
                <a:lnTo>
                  <a:pt x="3671" y="6232"/>
                </a:lnTo>
                <a:cubicBezTo>
                  <a:pt x="3690" y="6232"/>
                  <a:pt x="3709" y="6240"/>
                  <a:pt x="3723" y="6253"/>
                </a:cubicBezTo>
                <a:cubicBezTo>
                  <a:pt x="3737" y="6266"/>
                  <a:pt x="3744" y="6285"/>
                  <a:pt x="3744" y="6304"/>
                </a:cubicBezTo>
                <a:lnTo>
                  <a:pt x="3752" y="8688"/>
                </a:lnTo>
                <a:lnTo>
                  <a:pt x="3760" y="10656"/>
                </a:lnTo>
                <a:lnTo>
                  <a:pt x="3768" y="12408"/>
                </a:lnTo>
                <a:lnTo>
                  <a:pt x="3784" y="16272"/>
                </a:lnTo>
                <a:lnTo>
                  <a:pt x="3800" y="18583"/>
                </a:lnTo>
                <a:lnTo>
                  <a:pt x="3808" y="18967"/>
                </a:lnTo>
                <a:lnTo>
                  <a:pt x="3736" y="18896"/>
                </a:lnTo>
                <a:lnTo>
                  <a:pt x="4880" y="18888"/>
                </a:lnTo>
                <a:lnTo>
                  <a:pt x="7624" y="18880"/>
                </a:lnTo>
                <a:lnTo>
                  <a:pt x="7552" y="18952"/>
                </a:lnTo>
                <a:lnTo>
                  <a:pt x="7552" y="18872"/>
                </a:lnTo>
                <a:cubicBezTo>
                  <a:pt x="7552" y="18833"/>
                  <a:pt x="7585" y="18800"/>
                  <a:pt x="7624" y="18800"/>
                </a:cubicBezTo>
                <a:lnTo>
                  <a:pt x="9382" y="18801"/>
                </a:lnTo>
                <a:lnTo>
                  <a:pt x="11143" y="18744"/>
                </a:lnTo>
                <a:lnTo>
                  <a:pt x="11575" y="18736"/>
                </a:lnTo>
                <a:cubicBezTo>
                  <a:pt x="11591" y="18736"/>
                  <a:pt x="11607" y="18741"/>
                  <a:pt x="11620" y="18751"/>
                </a:cubicBezTo>
                <a:lnTo>
                  <a:pt x="13372" y="20079"/>
                </a:lnTo>
                <a:cubicBezTo>
                  <a:pt x="13390" y="20093"/>
                  <a:pt x="13400" y="20113"/>
                  <a:pt x="13400" y="20136"/>
                </a:cubicBezTo>
                <a:lnTo>
                  <a:pt x="13408" y="20855"/>
                </a:lnTo>
                <a:lnTo>
                  <a:pt x="13416" y="21248"/>
                </a:lnTo>
                <a:lnTo>
                  <a:pt x="13416" y="21368"/>
                </a:lnTo>
                <a:lnTo>
                  <a:pt x="13305" y="21309"/>
                </a:lnTo>
                <a:lnTo>
                  <a:pt x="13329" y="21293"/>
                </a:lnTo>
                <a:lnTo>
                  <a:pt x="13319" y="21300"/>
                </a:lnTo>
                <a:lnTo>
                  <a:pt x="13430" y="21198"/>
                </a:lnTo>
                <a:lnTo>
                  <a:pt x="13438" y="21190"/>
                </a:lnTo>
                <a:lnTo>
                  <a:pt x="13446" y="21182"/>
                </a:lnTo>
                <a:lnTo>
                  <a:pt x="13454" y="21174"/>
                </a:lnTo>
                <a:lnTo>
                  <a:pt x="13462" y="21166"/>
                </a:lnTo>
                <a:lnTo>
                  <a:pt x="13470" y="21158"/>
                </a:lnTo>
                <a:cubicBezTo>
                  <a:pt x="13475" y="21152"/>
                  <a:pt x="13481" y="21148"/>
                  <a:pt x="13488" y="21144"/>
                </a:cubicBezTo>
                <a:lnTo>
                  <a:pt x="13504" y="21136"/>
                </a:lnTo>
                <a:lnTo>
                  <a:pt x="13486" y="21150"/>
                </a:lnTo>
                <a:lnTo>
                  <a:pt x="13494" y="21142"/>
                </a:lnTo>
                <a:cubicBezTo>
                  <a:pt x="13507" y="21128"/>
                  <a:pt x="13525" y="21120"/>
                  <a:pt x="13544" y="21120"/>
                </a:cubicBezTo>
                <a:lnTo>
                  <a:pt x="13552" y="21120"/>
                </a:lnTo>
                <a:lnTo>
                  <a:pt x="13502" y="21142"/>
                </a:lnTo>
                <a:lnTo>
                  <a:pt x="13510" y="21134"/>
                </a:lnTo>
                <a:lnTo>
                  <a:pt x="13518" y="21126"/>
                </a:lnTo>
                <a:lnTo>
                  <a:pt x="13526" y="21118"/>
                </a:lnTo>
                <a:cubicBezTo>
                  <a:pt x="13531" y="21112"/>
                  <a:pt x="13537" y="21108"/>
                  <a:pt x="13544" y="21104"/>
                </a:cubicBezTo>
                <a:lnTo>
                  <a:pt x="13560" y="21096"/>
                </a:lnTo>
                <a:cubicBezTo>
                  <a:pt x="13570" y="21091"/>
                  <a:pt x="13581" y="21088"/>
                  <a:pt x="13592" y="21088"/>
                </a:cubicBezTo>
                <a:lnTo>
                  <a:pt x="13600" y="21088"/>
                </a:lnTo>
                <a:lnTo>
                  <a:pt x="13550" y="21110"/>
                </a:lnTo>
                <a:lnTo>
                  <a:pt x="13558" y="21102"/>
                </a:lnTo>
                <a:cubicBezTo>
                  <a:pt x="13563" y="21096"/>
                  <a:pt x="13569" y="21092"/>
                  <a:pt x="13576" y="21088"/>
                </a:cubicBezTo>
                <a:lnTo>
                  <a:pt x="13592" y="21080"/>
                </a:lnTo>
                <a:lnTo>
                  <a:pt x="13574" y="21094"/>
                </a:lnTo>
                <a:lnTo>
                  <a:pt x="13582" y="21086"/>
                </a:lnTo>
                <a:cubicBezTo>
                  <a:pt x="13595" y="21072"/>
                  <a:pt x="13613" y="21064"/>
                  <a:pt x="13632" y="21064"/>
                </a:cubicBezTo>
                <a:lnTo>
                  <a:pt x="13640" y="21064"/>
                </a:lnTo>
                <a:lnTo>
                  <a:pt x="13608" y="21072"/>
                </a:lnTo>
                <a:lnTo>
                  <a:pt x="13624" y="21064"/>
                </a:lnTo>
                <a:cubicBezTo>
                  <a:pt x="13634" y="21059"/>
                  <a:pt x="13645" y="21056"/>
                  <a:pt x="13656" y="21056"/>
                </a:cubicBezTo>
                <a:lnTo>
                  <a:pt x="13664" y="21056"/>
                </a:lnTo>
                <a:lnTo>
                  <a:pt x="13614" y="21078"/>
                </a:lnTo>
                <a:lnTo>
                  <a:pt x="13622" y="21070"/>
                </a:lnTo>
                <a:cubicBezTo>
                  <a:pt x="13627" y="21064"/>
                  <a:pt x="13633" y="21060"/>
                  <a:pt x="13640" y="21056"/>
                </a:cubicBezTo>
                <a:lnTo>
                  <a:pt x="13656" y="21048"/>
                </a:lnTo>
                <a:cubicBezTo>
                  <a:pt x="13666" y="21043"/>
                  <a:pt x="13677" y="21040"/>
                  <a:pt x="13688" y="21040"/>
                </a:cubicBezTo>
                <a:lnTo>
                  <a:pt x="13696" y="21040"/>
                </a:lnTo>
                <a:lnTo>
                  <a:pt x="13664" y="21048"/>
                </a:lnTo>
                <a:lnTo>
                  <a:pt x="13680" y="21040"/>
                </a:lnTo>
                <a:cubicBezTo>
                  <a:pt x="13690" y="21035"/>
                  <a:pt x="13701" y="21032"/>
                  <a:pt x="13712" y="21032"/>
                </a:cubicBezTo>
                <a:lnTo>
                  <a:pt x="13720" y="21032"/>
                </a:lnTo>
                <a:lnTo>
                  <a:pt x="13670" y="21054"/>
                </a:lnTo>
                <a:lnTo>
                  <a:pt x="13678" y="21046"/>
                </a:lnTo>
                <a:cubicBezTo>
                  <a:pt x="13691" y="21032"/>
                  <a:pt x="13709" y="21024"/>
                  <a:pt x="13728" y="21024"/>
                </a:cubicBezTo>
                <a:lnTo>
                  <a:pt x="13744" y="21024"/>
                </a:lnTo>
                <a:lnTo>
                  <a:pt x="13694" y="21046"/>
                </a:lnTo>
                <a:lnTo>
                  <a:pt x="13702" y="21038"/>
                </a:lnTo>
                <a:cubicBezTo>
                  <a:pt x="13715" y="21024"/>
                  <a:pt x="13733" y="21016"/>
                  <a:pt x="13752" y="21016"/>
                </a:cubicBezTo>
                <a:lnTo>
                  <a:pt x="13768" y="21016"/>
                </a:lnTo>
                <a:lnTo>
                  <a:pt x="13718" y="21038"/>
                </a:lnTo>
                <a:lnTo>
                  <a:pt x="13726" y="21030"/>
                </a:lnTo>
                <a:cubicBezTo>
                  <a:pt x="13739" y="21016"/>
                  <a:pt x="13757" y="21008"/>
                  <a:pt x="13776" y="21008"/>
                </a:cubicBezTo>
                <a:lnTo>
                  <a:pt x="13792" y="21008"/>
                </a:lnTo>
                <a:lnTo>
                  <a:pt x="13800" y="21008"/>
                </a:lnTo>
                <a:lnTo>
                  <a:pt x="13768" y="21016"/>
                </a:lnTo>
                <a:lnTo>
                  <a:pt x="13784" y="21008"/>
                </a:lnTo>
                <a:cubicBezTo>
                  <a:pt x="13794" y="21003"/>
                  <a:pt x="13805" y="21000"/>
                  <a:pt x="13816" y="21000"/>
                </a:cubicBezTo>
                <a:lnTo>
                  <a:pt x="13824" y="21000"/>
                </a:lnTo>
                <a:lnTo>
                  <a:pt x="13840" y="21000"/>
                </a:lnTo>
                <a:lnTo>
                  <a:pt x="13826" y="21002"/>
                </a:lnTo>
                <a:lnTo>
                  <a:pt x="15114" y="20738"/>
                </a:lnTo>
                <a:lnTo>
                  <a:pt x="15063" y="20779"/>
                </a:lnTo>
                <a:lnTo>
                  <a:pt x="15095" y="20707"/>
                </a:lnTo>
                <a:lnTo>
                  <a:pt x="15090" y="20751"/>
                </a:lnTo>
                <a:lnTo>
                  <a:pt x="15082" y="20711"/>
                </a:lnTo>
                <a:cubicBezTo>
                  <a:pt x="15078" y="20689"/>
                  <a:pt x="15083" y="20668"/>
                  <a:pt x="15097" y="20651"/>
                </a:cubicBezTo>
                <a:cubicBezTo>
                  <a:pt x="15110" y="20634"/>
                  <a:pt x="15131" y="20624"/>
                  <a:pt x="15152" y="20624"/>
                </a:cubicBezTo>
                <a:lnTo>
                  <a:pt x="15168" y="20624"/>
                </a:lnTo>
                <a:cubicBezTo>
                  <a:pt x="15196" y="20624"/>
                  <a:pt x="15221" y="20640"/>
                  <a:pt x="15233" y="20664"/>
                </a:cubicBezTo>
                <a:lnTo>
                  <a:pt x="15249" y="20696"/>
                </a:lnTo>
                <a:lnTo>
                  <a:pt x="15229" y="20672"/>
                </a:lnTo>
                <a:lnTo>
                  <a:pt x="15301" y="20728"/>
                </a:lnTo>
                <a:lnTo>
                  <a:pt x="15241" y="20714"/>
                </a:lnTo>
                <a:lnTo>
                  <a:pt x="15569" y="20642"/>
                </a:lnTo>
                <a:cubicBezTo>
                  <a:pt x="15574" y="20641"/>
                  <a:pt x="15579" y="20640"/>
                  <a:pt x="15584" y="20640"/>
                </a:cubicBezTo>
                <a:lnTo>
                  <a:pt x="15592" y="20640"/>
                </a:lnTo>
                <a:lnTo>
                  <a:pt x="15608" y="20640"/>
                </a:lnTo>
                <a:lnTo>
                  <a:pt x="15624" y="20640"/>
                </a:lnTo>
                <a:lnTo>
                  <a:pt x="15592" y="20648"/>
                </a:lnTo>
                <a:lnTo>
                  <a:pt x="15608" y="20640"/>
                </a:lnTo>
                <a:cubicBezTo>
                  <a:pt x="15618" y="20635"/>
                  <a:pt x="15629" y="20632"/>
                  <a:pt x="15640" y="20632"/>
                </a:cubicBezTo>
                <a:lnTo>
                  <a:pt x="15656" y="20632"/>
                </a:lnTo>
                <a:lnTo>
                  <a:pt x="15672" y="20632"/>
                </a:lnTo>
                <a:lnTo>
                  <a:pt x="15600" y="20706"/>
                </a:lnTo>
                <a:lnTo>
                  <a:pt x="15576" y="19666"/>
                </a:lnTo>
                <a:lnTo>
                  <a:pt x="15552" y="18690"/>
                </a:lnTo>
                <a:cubicBezTo>
                  <a:pt x="15552" y="18650"/>
                  <a:pt x="15583" y="18617"/>
                  <a:pt x="15623" y="18616"/>
                </a:cubicBezTo>
                <a:lnTo>
                  <a:pt x="16943" y="18584"/>
                </a:lnTo>
                <a:lnTo>
                  <a:pt x="16872" y="18658"/>
                </a:lnTo>
                <a:lnTo>
                  <a:pt x="16792" y="13394"/>
                </a:lnTo>
                <a:lnTo>
                  <a:pt x="16736" y="10105"/>
                </a:lnTo>
                <a:lnTo>
                  <a:pt x="16712" y="8282"/>
                </a:lnTo>
                <a:lnTo>
                  <a:pt x="16688" y="7186"/>
                </a:lnTo>
                <a:lnTo>
                  <a:pt x="16672" y="6098"/>
                </a:lnTo>
                <a:lnTo>
                  <a:pt x="16656" y="5000"/>
                </a:lnTo>
                <a:lnTo>
                  <a:pt x="16656" y="4722"/>
                </a:lnTo>
                <a:lnTo>
                  <a:pt x="16632" y="3426"/>
                </a:lnTo>
                <a:lnTo>
                  <a:pt x="16705" y="3496"/>
                </a:lnTo>
                <a:lnTo>
                  <a:pt x="11945" y="3512"/>
                </a:lnTo>
                <a:lnTo>
                  <a:pt x="10201" y="3520"/>
                </a:lnTo>
                <a:cubicBezTo>
                  <a:pt x="10161" y="3521"/>
                  <a:pt x="10129" y="3489"/>
                  <a:pt x="10128" y="3449"/>
                </a:cubicBezTo>
                <a:cubicBezTo>
                  <a:pt x="10128" y="3409"/>
                  <a:pt x="10160" y="3377"/>
                  <a:pt x="10200" y="3376"/>
                </a:cubicBezTo>
                <a:close/>
              </a:path>
            </a:pathLst>
          </a:custGeom>
          <a:solidFill>
            <a:srgbClr val="000000"/>
          </a:solidFill>
          <a:ln w="22225" cap="flat">
            <a:solidFill>
              <a:srgbClr val="000000"/>
            </a:solidFill>
            <a:prstDash val="solid"/>
            <a:bevel/>
            <a:headEnd/>
            <a:tailEnd/>
          </a:ln>
        </p:spPr>
        <p:txBody>
          <a:bodyPr vert="horz" wrap="square" lIns="91440" tIns="45720" rIns="91440" bIns="45720" numCol="1" anchor="t" anchorCtr="0" compatLnSpc="1">
            <a:prstTxWarp prst="textNoShape">
              <a:avLst/>
            </a:prstTxWarp>
          </a:bodyPr>
          <a:lstStyle/>
          <a:p>
            <a:endParaRPr lang="en-US"/>
          </a:p>
        </p:txBody>
      </p:sp>
      <p:pic>
        <p:nvPicPr>
          <p:cNvPr id="14" name="observe"/>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7447887" y="1254252"/>
            <a:ext cx="4569375" cy="556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useBgFill="1">
        <p:nvSpPr>
          <p:cNvPr id="15" name="TextBox 14"/>
          <p:cNvSpPr txBox="1"/>
          <p:nvPr/>
        </p:nvSpPr>
        <p:spPr>
          <a:xfrm>
            <a:off x="7534163" y="6468537"/>
            <a:ext cx="4428977" cy="292388"/>
          </a:xfrm>
          <a:prstGeom prst="rect">
            <a:avLst/>
          </a:prstGeom>
        </p:spPr>
        <p:txBody>
          <a:bodyPr wrap="square" rtlCol="0">
            <a:spAutoFit/>
          </a:bodyPr>
          <a:lstStyle/>
          <a:p>
            <a:r>
              <a:rPr lang="en-US" sz="1300" dirty="0">
                <a:latin typeface="Arial" pitchFamily="34" charset="0"/>
                <a:cs typeface="Arial" pitchFamily="34" charset="0"/>
              </a:rPr>
              <a:t>Computed from MODFLOW files, Pain and suffering</a:t>
            </a:r>
          </a:p>
        </p:txBody>
      </p:sp>
    </p:spTree>
    <p:custDataLst>
      <p:tags r:id="rId1"/>
    </p:custDataLst>
    <p:extLst>
      <p:ext uri="{BB962C8B-B14F-4D97-AF65-F5344CB8AC3E}">
        <p14:creationId xmlns:p14="http://schemas.microsoft.com/office/powerpoint/2010/main" val="1359013615"/>
      </p:ext>
    </p:extLst>
  </p:cSld>
  <p:clrMapOvr>
    <a:masterClrMapping/>
  </p:clrMapOvr>
  <p:transition advTm="46577">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0" presetClass="entr" presetSubtype="0" fill="hold" nodeType="withEffect">
                                  <p:stCondLst>
                                    <p:cond delay="0"/>
                                  </p:stCondLst>
                                  <p:childTnLst>
                                    <p:set>
                                      <p:cBhvr>
                                        <p:cTn id="8" dur="1" fill="hold">
                                          <p:stCondLst>
                                            <p:cond delay="0"/>
                                          </p:stCondLst>
                                        </p:cTn>
                                        <p:tgtEl>
                                          <p:spTgt spid="1028"/>
                                        </p:tgtEl>
                                        <p:attrNameLst>
                                          <p:attrName>style.visibility</p:attrName>
                                        </p:attrNameLst>
                                      </p:cBhvr>
                                      <p:to>
                                        <p:strVal val="visible"/>
                                      </p:to>
                                    </p:set>
                                    <p:animEffect transition="in" filter="fade">
                                      <p:cBhvr>
                                        <p:cTn id="9" dur="2500"/>
                                        <p:tgtEl>
                                          <p:spTgt spid="1028"/>
                                        </p:tgtEl>
                                      </p:cBhvr>
                                    </p:animEffect>
                                  </p:childTnLst>
                                </p:cTn>
                              </p:par>
                              <p:par>
                                <p:cTn id="10" presetID="9" presetClass="emph" presetSubtype="0" nodeType="withEffect">
                                  <p:stCondLst>
                                    <p:cond delay="0"/>
                                  </p:stCondLst>
                                  <p:childTnLst>
                                    <p:set>
                                      <p:cBhvr rctx="PPT">
                                        <p:cTn id="11" dur="1000"/>
                                        <p:tgtEl>
                                          <p:spTgt spid="5"/>
                                        </p:tgtEl>
                                        <p:attrNameLst>
                                          <p:attrName>style.opacity</p:attrName>
                                        </p:attrNameLst>
                                      </p:cBhvr>
                                      <p:to>
                                        <p:strVal val="0.25"/>
                                      </p:to>
                                    </p:set>
                                    <p:animEffect filter="image" prLst="opacity: 0.25">
                                      <p:cBhvr rctx="IE">
                                        <p:cTn id="12" dur="1000"/>
                                        <p:tgtEl>
                                          <p:spTgt spid="5"/>
                                        </p:tgtEl>
                                      </p:cBhvr>
                                    </p:animEffect>
                                  </p:childTnLst>
                                </p:cTn>
                              </p:par>
                              <p:par>
                                <p:cTn id="13" presetID="9" presetClass="emph" presetSubtype="0" nodeType="withEffect">
                                  <p:stCondLst>
                                    <p:cond delay="1000"/>
                                  </p:stCondLst>
                                  <p:childTnLst>
                                    <p:set>
                                      <p:cBhvr rctx="PPT">
                                        <p:cTn id="14" dur="1000"/>
                                        <p:tgtEl>
                                          <p:spTgt spid="5"/>
                                        </p:tgtEl>
                                        <p:attrNameLst>
                                          <p:attrName>style.opacity</p:attrName>
                                        </p:attrNameLst>
                                      </p:cBhvr>
                                      <p:to>
                                        <p:strVal val="0.5"/>
                                      </p:to>
                                    </p:set>
                                    <p:animEffect filter="image" prLst="opacity: 0.5">
                                      <p:cBhvr rctx="IE">
                                        <p:cTn id="15" dur="1000"/>
                                        <p:tgtEl>
                                          <p:spTgt spid="5"/>
                                        </p:tgtEl>
                                      </p:cBhvr>
                                    </p:animEffect>
                                  </p:childTnLst>
                                </p:cTn>
                              </p:par>
                              <p:par>
                                <p:cTn id="16" presetID="9" presetClass="emph" presetSubtype="0" nodeType="withEffect">
                                  <p:stCondLst>
                                    <p:cond delay="2000"/>
                                  </p:stCondLst>
                                  <p:childTnLst>
                                    <p:set>
                                      <p:cBhvr rctx="PPT">
                                        <p:cTn id="17" dur="indefinite"/>
                                        <p:tgtEl>
                                          <p:spTgt spid="5"/>
                                        </p:tgtEl>
                                        <p:attrNameLst>
                                          <p:attrName>style.opacity</p:attrName>
                                        </p:attrNameLst>
                                      </p:cBhvr>
                                      <p:to>
                                        <p:strVal val="0.8"/>
                                      </p:to>
                                    </p:set>
                                    <p:animEffect filter="image" prLst="opacity: 0.8">
                                      <p:cBhvr rctx="IE">
                                        <p:cTn id="18" dur="indefinite"/>
                                        <p:tgtEl>
                                          <p:spTgt spid="5"/>
                                        </p:tgtEl>
                                      </p:cBhvr>
                                    </p:animEffect>
                                  </p:childTnLst>
                                </p:cTn>
                              </p:par>
                            </p:childTnLst>
                          </p:cTn>
                        </p:par>
                        <p:par>
                          <p:cTn id="19" fill="hold">
                            <p:stCondLst>
                              <p:cond delay="2500"/>
                            </p:stCondLst>
                            <p:childTnLst>
                              <p:par>
                                <p:cTn id="20" presetID="1" presetClass="entr" presetSubtype="0" fill="hold" grpId="0" nodeType="afterEffect">
                                  <p:stCondLst>
                                    <p:cond delay="3000"/>
                                  </p:stCondLst>
                                  <p:childTnLst>
                                    <p:set>
                                      <p:cBhvr>
                                        <p:cTn id="21" dur="1" fill="hold">
                                          <p:stCondLst>
                                            <p:cond delay="0"/>
                                          </p:stCondLst>
                                        </p:cTn>
                                        <p:tgtEl>
                                          <p:spTgt spid="15"/>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nodeType="clickEffect">
                                  <p:stCondLst>
                                    <p:cond delay="0"/>
                                  </p:stCondLst>
                                  <p:childTnLst>
                                    <p:set>
                                      <p:cBhvr>
                                        <p:cTn id="25"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Direct Comparison</a:t>
            </a:r>
          </a:p>
        </p:txBody>
      </p:sp>
      <p:sp>
        <p:nvSpPr>
          <p:cNvPr id="3" name="Content Placeholder 2"/>
          <p:cNvSpPr>
            <a:spLocks noGrp="1"/>
          </p:cNvSpPr>
          <p:nvPr>
            <p:ph idx="1"/>
          </p:nvPr>
        </p:nvSpPr>
        <p:spPr>
          <a:xfrm>
            <a:off x="561859" y="1248264"/>
            <a:ext cx="7127027" cy="5056594"/>
          </a:xfrm>
        </p:spPr>
        <p:txBody>
          <a:bodyPr/>
          <a:lstStyle/>
          <a:p>
            <a:r>
              <a:rPr lang="en-US" sz="3200" dirty="0"/>
              <a:t>Many aquifer tests around </a:t>
            </a:r>
            <a:br>
              <a:rPr lang="en-US" dirty="0"/>
            </a:br>
            <a:r>
              <a:rPr lang="en-US" dirty="0"/>
              <a:t>Nevada </a:t>
            </a:r>
            <a:r>
              <a:rPr lang="en-US" sz="3200" dirty="0"/>
              <a:t>Test Site (NNSS)</a:t>
            </a:r>
          </a:p>
          <a:p>
            <a:r>
              <a:rPr lang="en-US" sz="3200" dirty="0"/>
              <a:t>Superimpose results</a:t>
            </a:r>
          </a:p>
          <a:p>
            <a:r>
              <a:rPr lang="en-US" sz="3200" dirty="0"/>
              <a:t>Transmissivity estimates</a:t>
            </a:r>
          </a:p>
          <a:p>
            <a:pPr lvl="1"/>
            <a:r>
              <a:rPr lang="en-US" sz="2800" dirty="0"/>
              <a:t>Site specific information,</a:t>
            </a:r>
            <a:br>
              <a:rPr lang="en-US" sz="2800" dirty="0"/>
            </a:br>
            <a:r>
              <a:rPr lang="en-US" sz="2800" dirty="0"/>
              <a:t>rather than broad ranges</a:t>
            </a:r>
          </a:p>
          <a:p>
            <a:pPr lvl="1"/>
            <a:r>
              <a:rPr lang="en-US" sz="2800" dirty="0"/>
              <a:t>Negate thickness difference</a:t>
            </a:r>
          </a:p>
          <a:p>
            <a:pPr lvl="1"/>
            <a:r>
              <a:rPr lang="en-US" sz="2800" dirty="0"/>
              <a:t>More certain than </a:t>
            </a:r>
            <a:r>
              <a:rPr lang="en-US" sz="2800" b="1" i="1" dirty="0"/>
              <a:t>K</a:t>
            </a:r>
            <a:endParaRPr lang="en-US" sz="3200" dirty="0"/>
          </a:p>
          <a:p>
            <a:endParaRPr lang="en-US" sz="3200" dirty="0"/>
          </a:p>
        </p:txBody>
      </p:sp>
      <p:pic>
        <p:nvPicPr>
          <p:cNvPr id="12" name="Picture 4"/>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5099199" y="5159502"/>
            <a:ext cx="2619375" cy="1657350"/>
          </a:xfrm>
          <a:prstGeom prst="rect">
            <a:avLst/>
          </a:prstGeom>
          <a:solidFill>
            <a:schemeClr val="bg1"/>
          </a:solidFill>
          <a:ln>
            <a:noFill/>
          </a:ln>
          <a:effectLst/>
        </p:spPr>
      </p:pic>
      <p:pic>
        <p:nvPicPr>
          <p:cNvPr id="1026" name="Picture 2"/>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7689909" y="1210246"/>
            <a:ext cx="4426688" cy="57568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5" cstate="email">
            <a:extLst>
              <a:ext uri="{28A0092B-C50C-407E-A947-70E740481C1C}">
                <a14:useLocalDpi xmlns:a14="http://schemas.microsoft.com/office/drawing/2010/main"/>
              </a:ext>
            </a:extLst>
          </a:blip>
          <a:stretch>
            <a:fillRect/>
          </a:stretch>
        </p:blipFill>
        <p:spPr bwMode="auto">
          <a:xfrm>
            <a:off x="7690720" y="1212123"/>
            <a:ext cx="4426899" cy="57549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7" name="Group 6"/>
          <p:cNvGrpSpPr/>
          <p:nvPr/>
        </p:nvGrpSpPr>
        <p:grpSpPr>
          <a:xfrm>
            <a:off x="5894230" y="5460275"/>
            <a:ext cx="304777" cy="1357312"/>
            <a:chOff x="6453210" y="5500688"/>
            <a:chExt cx="304777" cy="1357312"/>
          </a:xfrm>
        </p:grpSpPr>
        <p:sp>
          <p:nvSpPr>
            <p:cNvPr id="8" name="Rectangle 7"/>
            <p:cNvSpPr/>
            <p:nvPr/>
          </p:nvSpPr>
          <p:spPr bwMode="auto">
            <a:xfrm>
              <a:off x="6453210" y="5500688"/>
              <a:ext cx="304777" cy="1357312"/>
            </a:xfrm>
            <a:prstGeom prst="rect">
              <a:avLst/>
            </a:prstGeom>
            <a:solidFill>
              <a:schemeClr val="bg1"/>
            </a:solidFill>
            <a:ln w="12700"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endParaRPr lang="en-US"/>
            </a:p>
          </p:txBody>
        </p:sp>
        <p:grpSp>
          <p:nvGrpSpPr>
            <p:cNvPr id="9" name="Group 8"/>
            <p:cNvGrpSpPr/>
            <p:nvPr/>
          </p:nvGrpSpPr>
          <p:grpSpPr>
            <a:xfrm>
              <a:off x="6512739" y="5562153"/>
              <a:ext cx="212725" cy="1279730"/>
              <a:chOff x="6393689" y="5562153"/>
              <a:chExt cx="212725" cy="1279730"/>
            </a:xfrm>
          </p:grpSpPr>
          <p:grpSp>
            <p:nvGrpSpPr>
              <p:cNvPr id="10" name="Group 9"/>
              <p:cNvGrpSpPr/>
              <p:nvPr/>
            </p:nvGrpSpPr>
            <p:grpSpPr>
              <a:xfrm>
                <a:off x="6449251" y="5562153"/>
                <a:ext cx="101600" cy="101600"/>
                <a:chOff x="5213350" y="2235200"/>
                <a:chExt cx="101600" cy="101600"/>
              </a:xfrm>
            </p:grpSpPr>
            <p:sp>
              <p:nvSpPr>
                <p:cNvPr id="27" name="Oval 163"/>
                <p:cNvSpPr>
                  <a:spLocks noChangeArrowheads="1"/>
                </p:cNvSpPr>
                <p:nvPr/>
              </p:nvSpPr>
              <p:spPr bwMode="auto">
                <a:xfrm>
                  <a:off x="5219700" y="2241550"/>
                  <a:ext cx="88900" cy="88900"/>
                </a:xfrm>
                <a:prstGeom prst="ellipse">
                  <a:avLst/>
                </a:prstGeom>
                <a:solidFill>
                  <a:srgbClr val="E5FAFF"/>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8" name="Freeform 164"/>
                <p:cNvSpPr>
                  <a:spLocks noEditPoints="1"/>
                </p:cNvSpPr>
                <p:nvPr/>
              </p:nvSpPr>
              <p:spPr bwMode="auto">
                <a:xfrm>
                  <a:off x="5213350" y="2235200"/>
                  <a:ext cx="101600" cy="101600"/>
                </a:xfrm>
                <a:custGeom>
                  <a:avLst/>
                  <a:gdLst>
                    <a:gd name="T0" fmla="*/ 1047 w 1057"/>
                    <a:gd name="T1" fmla="*/ 629 h 1057"/>
                    <a:gd name="T2" fmla="*/ 1013 w 1057"/>
                    <a:gd name="T3" fmla="*/ 740 h 1057"/>
                    <a:gd name="T4" fmla="*/ 906 w 1057"/>
                    <a:gd name="T5" fmla="*/ 898 h 1057"/>
                    <a:gd name="T6" fmla="*/ 819 w 1057"/>
                    <a:gd name="T7" fmla="*/ 970 h 1057"/>
                    <a:gd name="T8" fmla="*/ 641 w 1057"/>
                    <a:gd name="T9" fmla="*/ 1045 h 1057"/>
                    <a:gd name="T10" fmla="*/ 522 w 1057"/>
                    <a:gd name="T11" fmla="*/ 1056 h 1057"/>
                    <a:gd name="T12" fmla="*/ 329 w 1057"/>
                    <a:gd name="T13" fmla="*/ 1018 h 1057"/>
                    <a:gd name="T14" fmla="*/ 229 w 1057"/>
                    <a:gd name="T15" fmla="*/ 963 h 1057"/>
                    <a:gd name="T16" fmla="*/ 94 w 1057"/>
                    <a:gd name="T17" fmla="*/ 830 h 1057"/>
                    <a:gd name="T18" fmla="*/ 41 w 1057"/>
                    <a:gd name="T19" fmla="*/ 729 h 1057"/>
                    <a:gd name="T20" fmla="*/ 1 w 1057"/>
                    <a:gd name="T21" fmla="*/ 535 h 1057"/>
                    <a:gd name="T22" fmla="*/ 13 w 1057"/>
                    <a:gd name="T23" fmla="*/ 416 h 1057"/>
                    <a:gd name="T24" fmla="*/ 87 w 1057"/>
                    <a:gd name="T25" fmla="*/ 239 h 1057"/>
                    <a:gd name="T26" fmla="*/ 160 w 1057"/>
                    <a:gd name="T27" fmla="*/ 151 h 1057"/>
                    <a:gd name="T28" fmla="*/ 318 w 1057"/>
                    <a:gd name="T29" fmla="*/ 45 h 1057"/>
                    <a:gd name="T30" fmla="*/ 429 w 1057"/>
                    <a:gd name="T31" fmla="*/ 10 h 1057"/>
                    <a:gd name="T32" fmla="*/ 629 w 1057"/>
                    <a:gd name="T33" fmla="*/ 10 h 1057"/>
                    <a:gd name="T34" fmla="*/ 740 w 1057"/>
                    <a:gd name="T35" fmla="*/ 45 h 1057"/>
                    <a:gd name="T36" fmla="*/ 898 w 1057"/>
                    <a:gd name="T37" fmla="*/ 151 h 1057"/>
                    <a:gd name="T38" fmla="*/ 970 w 1057"/>
                    <a:gd name="T39" fmla="*/ 239 h 1057"/>
                    <a:gd name="T40" fmla="*/ 1045 w 1057"/>
                    <a:gd name="T41" fmla="*/ 416 h 1057"/>
                    <a:gd name="T42" fmla="*/ 920 w 1057"/>
                    <a:gd name="T43" fmla="*/ 442 h 1057"/>
                    <a:gd name="T44" fmla="*/ 900 w 1057"/>
                    <a:gd name="T45" fmla="*/ 379 h 1057"/>
                    <a:gd name="T46" fmla="*/ 807 w 1057"/>
                    <a:gd name="T47" fmla="*/ 241 h 1057"/>
                    <a:gd name="T48" fmla="*/ 758 w 1057"/>
                    <a:gd name="T49" fmla="*/ 200 h 1057"/>
                    <a:gd name="T50" fmla="*/ 603 w 1057"/>
                    <a:gd name="T51" fmla="*/ 134 h 1057"/>
                    <a:gd name="T52" fmla="*/ 535 w 1057"/>
                    <a:gd name="T53" fmla="*/ 128 h 1057"/>
                    <a:gd name="T54" fmla="*/ 368 w 1057"/>
                    <a:gd name="T55" fmla="*/ 162 h 1057"/>
                    <a:gd name="T56" fmla="*/ 310 w 1057"/>
                    <a:gd name="T57" fmla="*/ 193 h 1057"/>
                    <a:gd name="T58" fmla="*/ 193 w 1057"/>
                    <a:gd name="T59" fmla="*/ 310 h 1057"/>
                    <a:gd name="T60" fmla="*/ 162 w 1057"/>
                    <a:gd name="T61" fmla="*/ 368 h 1057"/>
                    <a:gd name="T62" fmla="*/ 128 w 1057"/>
                    <a:gd name="T63" fmla="*/ 535 h 1057"/>
                    <a:gd name="T64" fmla="*/ 134 w 1057"/>
                    <a:gd name="T65" fmla="*/ 603 h 1057"/>
                    <a:gd name="T66" fmla="*/ 200 w 1057"/>
                    <a:gd name="T67" fmla="*/ 758 h 1057"/>
                    <a:gd name="T68" fmla="*/ 241 w 1057"/>
                    <a:gd name="T69" fmla="*/ 807 h 1057"/>
                    <a:gd name="T70" fmla="*/ 379 w 1057"/>
                    <a:gd name="T71" fmla="*/ 900 h 1057"/>
                    <a:gd name="T72" fmla="*/ 442 w 1057"/>
                    <a:gd name="T73" fmla="*/ 920 h 1057"/>
                    <a:gd name="T74" fmla="*/ 616 w 1057"/>
                    <a:gd name="T75" fmla="*/ 920 h 1057"/>
                    <a:gd name="T76" fmla="*/ 679 w 1057"/>
                    <a:gd name="T77" fmla="*/ 900 h 1057"/>
                    <a:gd name="T78" fmla="*/ 815 w 1057"/>
                    <a:gd name="T79" fmla="*/ 807 h 1057"/>
                    <a:gd name="T80" fmla="*/ 857 w 1057"/>
                    <a:gd name="T81" fmla="*/ 758 h 1057"/>
                    <a:gd name="T82" fmla="*/ 922 w 1057"/>
                    <a:gd name="T83" fmla="*/ 603 h 1057"/>
                    <a:gd name="T84" fmla="*/ 929 w 1057"/>
                    <a:gd name="T85" fmla="*/ 535 h 10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57" h="1057">
                      <a:moveTo>
                        <a:pt x="1056" y="522"/>
                      </a:moveTo>
                      <a:cubicBezTo>
                        <a:pt x="1057" y="526"/>
                        <a:pt x="1057" y="530"/>
                        <a:pt x="1056" y="535"/>
                      </a:cubicBezTo>
                      <a:lnTo>
                        <a:pt x="1047" y="629"/>
                      </a:lnTo>
                      <a:cubicBezTo>
                        <a:pt x="1047" y="633"/>
                        <a:pt x="1046" y="637"/>
                        <a:pt x="1045" y="641"/>
                      </a:cubicBezTo>
                      <a:lnTo>
                        <a:pt x="1018" y="728"/>
                      </a:lnTo>
                      <a:cubicBezTo>
                        <a:pt x="1016" y="732"/>
                        <a:pt x="1015" y="736"/>
                        <a:pt x="1013" y="740"/>
                      </a:cubicBezTo>
                      <a:lnTo>
                        <a:pt x="970" y="819"/>
                      </a:lnTo>
                      <a:cubicBezTo>
                        <a:pt x="968" y="823"/>
                        <a:pt x="965" y="826"/>
                        <a:pt x="963" y="830"/>
                      </a:cubicBezTo>
                      <a:lnTo>
                        <a:pt x="906" y="898"/>
                      </a:lnTo>
                      <a:cubicBezTo>
                        <a:pt x="903" y="900"/>
                        <a:pt x="900" y="903"/>
                        <a:pt x="898" y="906"/>
                      </a:cubicBezTo>
                      <a:lnTo>
                        <a:pt x="830" y="963"/>
                      </a:lnTo>
                      <a:cubicBezTo>
                        <a:pt x="826" y="965"/>
                        <a:pt x="823" y="968"/>
                        <a:pt x="819" y="970"/>
                      </a:cubicBezTo>
                      <a:lnTo>
                        <a:pt x="740" y="1013"/>
                      </a:lnTo>
                      <a:cubicBezTo>
                        <a:pt x="736" y="1015"/>
                        <a:pt x="732" y="1016"/>
                        <a:pt x="728" y="1018"/>
                      </a:cubicBezTo>
                      <a:lnTo>
                        <a:pt x="641" y="1045"/>
                      </a:lnTo>
                      <a:cubicBezTo>
                        <a:pt x="637" y="1046"/>
                        <a:pt x="633" y="1047"/>
                        <a:pt x="629" y="1047"/>
                      </a:cubicBezTo>
                      <a:lnTo>
                        <a:pt x="535" y="1056"/>
                      </a:lnTo>
                      <a:cubicBezTo>
                        <a:pt x="530" y="1057"/>
                        <a:pt x="526" y="1057"/>
                        <a:pt x="522" y="1056"/>
                      </a:cubicBezTo>
                      <a:lnTo>
                        <a:pt x="429" y="1047"/>
                      </a:lnTo>
                      <a:cubicBezTo>
                        <a:pt x="425" y="1047"/>
                        <a:pt x="421" y="1046"/>
                        <a:pt x="416" y="1045"/>
                      </a:cubicBezTo>
                      <a:lnTo>
                        <a:pt x="329" y="1018"/>
                      </a:lnTo>
                      <a:cubicBezTo>
                        <a:pt x="325" y="1016"/>
                        <a:pt x="322" y="1015"/>
                        <a:pt x="318" y="1013"/>
                      </a:cubicBezTo>
                      <a:lnTo>
                        <a:pt x="239" y="970"/>
                      </a:lnTo>
                      <a:cubicBezTo>
                        <a:pt x="235" y="968"/>
                        <a:pt x="232" y="965"/>
                        <a:pt x="229" y="963"/>
                      </a:cubicBezTo>
                      <a:lnTo>
                        <a:pt x="160" y="906"/>
                      </a:lnTo>
                      <a:cubicBezTo>
                        <a:pt x="157" y="903"/>
                        <a:pt x="154" y="901"/>
                        <a:pt x="151" y="898"/>
                      </a:cubicBezTo>
                      <a:lnTo>
                        <a:pt x="94" y="830"/>
                      </a:lnTo>
                      <a:cubicBezTo>
                        <a:pt x="92" y="826"/>
                        <a:pt x="89" y="822"/>
                        <a:pt x="87" y="819"/>
                      </a:cubicBezTo>
                      <a:lnTo>
                        <a:pt x="45" y="740"/>
                      </a:lnTo>
                      <a:cubicBezTo>
                        <a:pt x="43" y="736"/>
                        <a:pt x="42" y="733"/>
                        <a:pt x="41" y="729"/>
                      </a:cubicBezTo>
                      <a:lnTo>
                        <a:pt x="13" y="642"/>
                      </a:lnTo>
                      <a:cubicBezTo>
                        <a:pt x="11" y="638"/>
                        <a:pt x="10" y="633"/>
                        <a:pt x="10" y="629"/>
                      </a:cubicBezTo>
                      <a:lnTo>
                        <a:pt x="1" y="535"/>
                      </a:lnTo>
                      <a:cubicBezTo>
                        <a:pt x="0" y="530"/>
                        <a:pt x="0" y="526"/>
                        <a:pt x="1" y="522"/>
                      </a:cubicBezTo>
                      <a:lnTo>
                        <a:pt x="10" y="429"/>
                      </a:lnTo>
                      <a:cubicBezTo>
                        <a:pt x="10" y="425"/>
                        <a:pt x="11" y="420"/>
                        <a:pt x="13" y="416"/>
                      </a:cubicBezTo>
                      <a:lnTo>
                        <a:pt x="41" y="329"/>
                      </a:lnTo>
                      <a:cubicBezTo>
                        <a:pt x="42" y="325"/>
                        <a:pt x="43" y="322"/>
                        <a:pt x="45" y="318"/>
                      </a:cubicBezTo>
                      <a:lnTo>
                        <a:pt x="87" y="239"/>
                      </a:lnTo>
                      <a:cubicBezTo>
                        <a:pt x="89" y="236"/>
                        <a:pt x="91" y="232"/>
                        <a:pt x="94" y="229"/>
                      </a:cubicBezTo>
                      <a:lnTo>
                        <a:pt x="151" y="160"/>
                      </a:lnTo>
                      <a:cubicBezTo>
                        <a:pt x="154" y="157"/>
                        <a:pt x="157" y="154"/>
                        <a:pt x="160" y="151"/>
                      </a:cubicBezTo>
                      <a:lnTo>
                        <a:pt x="229" y="94"/>
                      </a:lnTo>
                      <a:cubicBezTo>
                        <a:pt x="232" y="91"/>
                        <a:pt x="236" y="89"/>
                        <a:pt x="239" y="87"/>
                      </a:cubicBezTo>
                      <a:lnTo>
                        <a:pt x="318" y="45"/>
                      </a:lnTo>
                      <a:cubicBezTo>
                        <a:pt x="322" y="43"/>
                        <a:pt x="325" y="42"/>
                        <a:pt x="329" y="41"/>
                      </a:cubicBezTo>
                      <a:lnTo>
                        <a:pt x="416" y="13"/>
                      </a:lnTo>
                      <a:cubicBezTo>
                        <a:pt x="420" y="11"/>
                        <a:pt x="425" y="10"/>
                        <a:pt x="429" y="10"/>
                      </a:cubicBezTo>
                      <a:lnTo>
                        <a:pt x="522" y="1"/>
                      </a:lnTo>
                      <a:cubicBezTo>
                        <a:pt x="526" y="0"/>
                        <a:pt x="530" y="0"/>
                        <a:pt x="535" y="1"/>
                      </a:cubicBezTo>
                      <a:lnTo>
                        <a:pt x="629" y="10"/>
                      </a:lnTo>
                      <a:cubicBezTo>
                        <a:pt x="633" y="10"/>
                        <a:pt x="638" y="11"/>
                        <a:pt x="642" y="13"/>
                      </a:cubicBezTo>
                      <a:lnTo>
                        <a:pt x="729" y="41"/>
                      </a:lnTo>
                      <a:cubicBezTo>
                        <a:pt x="733" y="42"/>
                        <a:pt x="736" y="43"/>
                        <a:pt x="740" y="45"/>
                      </a:cubicBezTo>
                      <a:lnTo>
                        <a:pt x="819" y="87"/>
                      </a:lnTo>
                      <a:cubicBezTo>
                        <a:pt x="822" y="89"/>
                        <a:pt x="826" y="92"/>
                        <a:pt x="830" y="94"/>
                      </a:cubicBezTo>
                      <a:lnTo>
                        <a:pt x="898" y="151"/>
                      </a:lnTo>
                      <a:cubicBezTo>
                        <a:pt x="901" y="154"/>
                        <a:pt x="903" y="157"/>
                        <a:pt x="906" y="160"/>
                      </a:cubicBezTo>
                      <a:lnTo>
                        <a:pt x="963" y="229"/>
                      </a:lnTo>
                      <a:cubicBezTo>
                        <a:pt x="965" y="232"/>
                        <a:pt x="968" y="235"/>
                        <a:pt x="970" y="239"/>
                      </a:cubicBezTo>
                      <a:lnTo>
                        <a:pt x="1013" y="318"/>
                      </a:lnTo>
                      <a:cubicBezTo>
                        <a:pt x="1015" y="322"/>
                        <a:pt x="1016" y="325"/>
                        <a:pt x="1018" y="329"/>
                      </a:cubicBezTo>
                      <a:lnTo>
                        <a:pt x="1045" y="416"/>
                      </a:lnTo>
                      <a:cubicBezTo>
                        <a:pt x="1046" y="421"/>
                        <a:pt x="1047" y="425"/>
                        <a:pt x="1047" y="429"/>
                      </a:cubicBezTo>
                      <a:lnTo>
                        <a:pt x="1056" y="522"/>
                      </a:lnTo>
                      <a:close/>
                      <a:moveTo>
                        <a:pt x="920" y="442"/>
                      </a:moveTo>
                      <a:lnTo>
                        <a:pt x="922" y="454"/>
                      </a:lnTo>
                      <a:lnTo>
                        <a:pt x="895" y="367"/>
                      </a:lnTo>
                      <a:lnTo>
                        <a:pt x="900" y="379"/>
                      </a:lnTo>
                      <a:lnTo>
                        <a:pt x="857" y="300"/>
                      </a:lnTo>
                      <a:lnTo>
                        <a:pt x="864" y="310"/>
                      </a:lnTo>
                      <a:lnTo>
                        <a:pt x="807" y="241"/>
                      </a:lnTo>
                      <a:lnTo>
                        <a:pt x="815" y="250"/>
                      </a:lnTo>
                      <a:lnTo>
                        <a:pt x="747" y="193"/>
                      </a:lnTo>
                      <a:lnTo>
                        <a:pt x="758" y="200"/>
                      </a:lnTo>
                      <a:lnTo>
                        <a:pt x="679" y="158"/>
                      </a:lnTo>
                      <a:lnTo>
                        <a:pt x="690" y="162"/>
                      </a:lnTo>
                      <a:lnTo>
                        <a:pt x="603" y="134"/>
                      </a:lnTo>
                      <a:lnTo>
                        <a:pt x="616" y="137"/>
                      </a:lnTo>
                      <a:lnTo>
                        <a:pt x="522" y="128"/>
                      </a:lnTo>
                      <a:lnTo>
                        <a:pt x="535" y="128"/>
                      </a:lnTo>
                      <a:lnTo>
                        <a:pt x="442" y="137"/>
                      </a:lnTo>
                      <a:lnTo>
                        <a:pt x="455" y="134"/>
                      </a:lnTo>
                      <a:lnTo>
                        <a:pt x="368" y="162"/>
                      </a:lnTo>
                      <a:lnTo>
                        <a:pt x="379" y="158"/>
                      </a:lnTo>
                      <a:lnTo>
                        <a:pt x="300" y="200"/>
                      </a:lnTo>
                      <a:lnTo>
                        <a:pt x="310" y="193"/>
                      </a:lnTo>
                      <a:lnTo>
                        <a:pt x="241" y="250"/>
                      </a:lnTo>
                      <a:lnTo>
                        <a:pt x="250" y="241"/>
                      </a:lnTo>
                      <a:lnTo>
                        <a:pt x="193" y="310"/>
                      </a:lnTo>
                      <a:lnTo>
                        <a:pt x="200" y="300"/>
                      </a:lnTo>
                      <a:lnTo>
                        <a:pt x="158" y="379"/>
                      </a:lnTo>
                      <a:lnTo>
                        <a:pt x="162" y="368"/>
                      </a:lnTo>
                      <a:lnTo>
                        <a:pt x="134" y="455"/>
                      </a:lnTo>
                      <a:lnTo>
                        <a:pt x="137" y="442"/>
                      </a:lnTo>
                      <a:lnTo>
                        <a:pt x="128" y="535"/>
                      </a:lnTo>
                      <a:lnTo>
                        <a:pt x="128" y="522"/>
                      </a:lnTo>
                      <a:lnTo>
                        <a:pt x="137" y="616"/>
                      </a:lnTo>
                      <a:lnTo>
                        <a:pt x="134" y="603"/>
                      </a:lnTo>
                      <a:lnTo>
                        <a:pt x="162" y="690"/>
                      </a:lnTo>
                      <a:lnTo>
                        <a:pt x="158" y="679"/>
                      </a:lnTo>
                      <a:lnTo>
                        <a:pt x="200" y="758"/>
                      </a:lnTo>
                      <a:lnTo>
                        <a:pt x="193" y="747"/>
                      </a:lnTo>
                      <a:lnTo>
                        <a:pt x="250" y="815"/>
                      </a:lnTo>
                      <a:lnTo>
                        <a:pt x="241" y="807"/>
                      </a:lnTo>
                      <a:lnTo>
                        <a:pt x="310" y="864"/>
                      </a:lnTo>
                      <a:lnTo>
                        <a:pt x="300" y="857"/>
                      </a:lnTo>
                      <a:lnTo>
                        <a:pt x="379" y="900"/>
                      </a:lnTo>
                      <a:lnTo>
                        <a:pt x="367" y="895"/>
                      </a:lnTo>
                      <a:lnTo>
                        <a:pt x="454" y="922"/>
                      </a:lnTo>
                      <a:lnTo>
                        <a:pt x="442" y="920"/>
                      </a:lnTo>
                      <a:lnTo>
                        <a:pt x="535" y="929"/>
                      </a:lnTo>
                      <a:lnTo>
                        <a:pt x="522" y="929"/>
                      </a:lnTo>
                      <a:lnTo>
                        <a:pt x="616" y="920"/>
                      </a:lnTo>
                      <a:lnTo>
                        <a:pt x="603" y="922"/>
                      </a:lnTo>
                      <a:lnTo>
                        <a:pt x="690" y="895"/>
                      </a:lnTo>
                      <a:lnTo>
                        <a:pt x="679" y="900"/>
                      </a:lnTo>
                      <a:lnTo>
                        <a:pt x="758" y="857"/>
                      </a:lnTo>
                      <a:lnTo>
                        <a:pt x="747" y="864"/>
                      </a:lnTo>
                      <a:lnTo>
                        <a:pt x="815" y="807"/>
                      </a:lnTo>
                      <a:lnTo>
                        <a:pt x="807" y="815"/>
                      </a:lnTo>
                      <a:lnTo>
                        <a:pt x="864" y="747"/>
                      </a:lnTo>
                      <a:lnTo>
                        <a:pt x="857" y="758"/>
                      </a:lnTo>
                      <a:lnTo>
                        <a:pt x="900" y="679"/>
                      </a:lnTo>
                      <a:lnTo>
                        <a:pt x="895" y="690"/>
                      </a:lnTo>
                      <a:lnTo>
                        <a:pt x="922" y="603"/>
                      </a:lnTo>
                      <a:lnTo>
                        <a:pt x="920" y="616"/>
                      </a:lnTo>
                      <a:lnTo>
                        <a:pt x="929" y="522"/>
                      </a:lnTo>
                      <a:lnTo>
                        <a:pt x="929" y="535"/>
                      </a:lnTo>
                      <a:lnTo>
                        <a:pt x="920" y="442"/>
                      </a:lnTo>
                      <a:close/>
                    </a:path>
                  </a:pathLst>
                </a:custGeom>
                <a:solidFill>
                  <a:srgbClr val="558ED5"/>
                </a:solidFill>
                <a:ln w="0" cap="flat">
                  <a:solidFill>
                    <a:srgbClr val="558ED5"/>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9" name="Oval 165"/>
                <p:cNvSpPr>
                  <a:spLocks noChangeArrowheads="1"/>
                </p:cNvSpPr>
                <p:nvPr/>
              </p:nvSpPr>
              <p:spPr bwMode="auto">
                <a:xfrm>
                  <a:off x="5219700" y="2241550"/>
                  <a:ext cx="88900" cy="88900"/>
                </a:xfrm>
                <a:prstGeom prst="ellipse">
                  <a:avLst/>
                </a:prstGeom>
                <a:solidFill>
                  <a:srgbClr val="E5FAFF"/>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0" name="Freeform 166"/>
                <p:cNvSpPr>
                  <a:spLocks noEditPoints="1"/>
                </p:cNvSpPr>
                <p:nvPr/>
              </p:nvSpPr>
              <p:spPr bwMode="auto">
                <a:xfrm>
                  <a:off x="5213350" y="2235200"/>
                  <a:ext cx="101600" cy="101600"/>
                </a:xfrm>
                <a:custGeom>
                  <a:avLst/>
                  <a:gdLst>
                    <a:gd name="T0" fmla="*/ 1047 w 1057"/>
                    <a:gd name="T1" fmla="*/ 629 h 1057"/>
                    <a:gd name="T2" fmla="*/ 1013 w 1057"/>
                    <a:gd name="T3" fmla="*/ 740 h 1057"/>
                    <a:gd name="T4" fmla="*/ 906 w 1057"/>
                    <a:gd name="T5" fmla="*/ 898 h 1057"/>
                    <a:gd name="T6" fmla="*/ 819 w 1057"/>
                    <a:gd name="T7" fmla="*/ 970 h 1057"/>
                    <a:gd name="T8" fmla="*/ 641 w 1057"/>
                    <a:gd name="T9" fmla="*/ 1045 h 1057"/>
                    <a:gd name="T10" fmla="*/ 522 w 1057"/>
                    <a:gd name="T11" fmla="*/ 1056 h 1057"/>
                    <a:gd name="T12" fmla="*/ 329 w 1057"/>
                    <a:gd name="T13" fmla="*/ 1018 h 1057"/>
                    <a:gd name="T14" fmla="*/ 229 w 1057"/>
                    <a:gd name="T15" fmla="*/ 963 h 1057"/>
                    <a:gd name="T16" fmla="*/ 94 w 1057"/>
                    <a:gd name="T17" fmla="*/ 830 h 1057"/>
                    <a:gd name="T18" fmla="*/ 41 w 1057"/>
                    <a:gd name="T19" fmla="*/ 729 h 1057"/>
                    <a:gd name="T20" fmla="*/ 1 w 1057"/>
                    <a:gd name="T21" fmla="*/ 535 h 1057"/>
                    <a:gd name="T22" fmla="*/ 13 w 1057"/>
                    <a:gd name="T23" fmla="*/ 416 h 1057"/>
                    <a:gd name="T24" fmla="*/ 87 w 1057"/>
                    <a:gd name="T25" fmla="*/ 239 h 1057"/>
                    <a:gd name="T26" fmla="*/ 160 w 1057"/>
                    <a:gd name="T27" fmla="*/ 151 h 1057"/>
                    <a:gd name="T28" fmla="*/ 318 w 1057"/>
                    <a:gd name="T29" fmla="*/ 45 h 1057"/>
                    <a:gd name="T30" fmla="*/ 429 w 1057"/>
                    <a:gd name="T31" fmla="*/ 10 h 1057"/>
                    <a:gd name="T32" fmla="*/ 629 w 1057"/>
                    <a:gd name="T33" fmla="*/ 10 h 1057"/>
                    <a:gd name="T34" fmla="*/ 740 w 1057"/>
                    <a:gd name="T35" fmla="*/ 45 h 1057"/>
                    <a:gd name="T36" fmla="*/ 898 w 1057"/>
                    <a:gd name="T37" fmla="*/ 151 h 1057"/>
                    <a:gd name="T38" fmla="*/ 970 w 1057"/>
                    <a:gd name="T39" fmla="*/ 239 h 1057"/>
                    <a:gd name="T40" fmla="*/ 1045 w 1057"/>
                    <a:gd name="T41" fmla="*/ 416 h 1057"/>
                    <a:gd name="T42" fmla="*/ 920 w 1057"/>
                    <a:gd name="T43" fmla="*/ 442 h 1057"/>
                    <a:gd name="T44" fmla="*/ 900 w 1057"/>
                    <a:gd name="T45" fmla="*/ 379 h 1057"/>
                    <a:gd name="T46" fmla="*/ 807 w 1057"/>
                    <a:gd name="T47" fmla="*/ 241 h 1057"/>
                    <a:gd name="T48" fmla="*/ 758 w 1057"/>
                    <a:gd name="T49" fmla="*/ 200 h 1057"/>
                    <a:gd name="T50" fmla="*/ 603 w 1057"/>
                    <a:gd name="T51" fmla="*/ 134 h 1057"/>
                    <a:gd name="T52" fmla="*/ 535 w 1057"/>
                    <a:gd name="T53" fmla="*/ 128 h 1057"/>
                    <a:gd name="T54" fmla="*/ 368 w 1057"/>
                    <a:gd name="T55" fmla="*/ 162 h 1057"/>
                    <a:gd name="T56" fmla="*/ 310 w 1057"/>
                    <a:gd name="T57" fmla="*/ 193 h 1057"/>
                    <a:gd name="T58" fmla="*/ 193 w 1057"/>
                    <a:gd name="T59" fmla="*/ 310 h 1057"/>
                    <a:gd name="T60" fmla="*/ 162 w 1057"/>
                    <a:gd name="T61" fmla="*/ 368 h 1057"/>
                    <a:gd name="T62" fmla="*/ 128 w 1057"/>
                    <a:gd name="T63" fmla="*/ 535 h 1057"/>
                    <a:gd name="T64" fmla="*/ 134 w 1057"/>
                    <a:gd name="T65" fmla="*/ 603 h 1057"/>
                    <a:gd name="T66" fmla="*/ 200 w 1057"/>
                    <a:gd name="T67" fmla="*/ 758 h 1057"/>
                    <a:gd name="T68" fmla="*/ 241 w 1057"/>
                    <a:gd name="T69" fmla="*/ 807 h 1057"/>
                    <a:gd name="T70" fmla="*/ 379 w 1057"/>
                    <a:gd name="T71" fmla="*/ 900 h 1057"/>
                    <a:gd name="T72" fmla="*/ 442 w 1057"/>
                    <a:gd name="T73" fmla="*/ 920 h 1057"/>
                    <a:gd name="T74" fmla="*/ 616 w 1057"/>
                    <a:gd name="T75" fmla="*/ 920 h 1057"/>
                    <a:gd name="T76" fmla="*/ 679 w 1057"/>
                    <a:gd name="T77" fmla="*/ 900 h 1057"/>
                    <a:gd name="T78" fmla="*/ 815 w 1057"/>
                    <a:gd name="T79" fmla="*/ 807 h 1057"/>
                    <a:gd name="T80" fmla="*/ 857 w 1057"/>
                    <a:gd name="T81" fmla="*/ 758 h 1057"/>
                    <a:gd name="T82" fmla="*/ 922 w 1057"/>
                    <a:gd name="T83" fmla="*/ 603 h 1057"/>
                    <a:gd name="T84" fmla="*/ 929 w 1057"/>
                    <a:gd name="T85" fmla="*/ 535 h 10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57" h="1057">
                      <a:moveTo>
                        <a:pt x="1056" y="522"/>
                      </a:moveTo>
                      <a:cubicBezTo>
                        <a:pt x="1057" y="526"/>
                        <a:pt x="1057" y="530"/>
                        <a:pt x="1056" y="535"/>
                      </a:cubicBezTo>
                      <a:lnTo>
                        <a:pt x="1047" y="629"/>
                      </a:lnTo>
                      <a:cubicBezTo>
                        <a:pt x="1047" y="633"/>
                        <a:pt x="1046" y="637"/>
                        <a:pt x="1045" y="641"/>
                      </a:cubicBezTo>
                      <a:lnTo>
                        <a:pt x="1018" y="728"/>
                      </a:lnTo>
                      <a:cubicBezTo>
                        <a:pt x="1016" y="732"/>
                        <a:pt x="1015" y="736"/>
                        <a:pt x="1013" y="740"/>
                      </a:cubicBezTo>
                      <a:lnTo>
                        <a:pt x="970" y="819"/>
                      </a:lnTo>
                      <a:cubicBezTo>
                        <a:pt x="968" y="823"/>
                        <a:pt x="965" y="826"/>
                        <a:pt x="963" y="830"/>
                      </a:cubicBezTo>
                      <a:lnTo>
                        <a:pt x="906" y="898"/>
                      </a:lnTo>
                      <a:cubicBezTo>
                        <a:pt x="903" y="900"/>
                        <a:pt x="900" y="903"/>
                        <a:pt x="898" y="906"/>
                      </a:cubicBezTo>
                      <a:lnTo>
                        <a:pt x="830" y="963"/>
                      </a:lnTo>
                      <a:cubicBezTo>
                        <a:pt x="826" y="965"/>
                        <a:pt x="823" y="968"/>
                        <a:pt x="819" y="970"/>
                      </a:cubicBezTo>
                      <a:lnTo>
                        <a:pt x="740" y="1013"/>
                      </a:lnTo>
                      <a:cubicBezTo>
                        <a:pt x="736" y="1015"/>
                        <a:pt x="732" y="1016"/>
                        <a:pt x="728" y="1018"/>
                      </a:cubicBezTo>
                      <a:lnTo>
                        <a:pt x="641" y="1045"/>
                      </a:lnTo>
                      <a:cubicBezTo>
                        <a:pt x="637" y="1046"/>
                        <a:pt x="633" y="1047"/>
                        <a:pt x="629" y="1047"/>
                      </a:cubicBezTo>
                      <a:lnTo>
                        <a:pt x="535" y="1056"/>
                      </a:lnTo>
                      <a:cubicBezTo>
                        <a:pt x="530" y="1057"/>
                        <a:pt x="526" y="1057"/>
                        <a:pt x="522" y="1056"/>
                      </a:cubicBezTo>
                      <a:lnTo>
                        <a:pt x="429" y="1047"/>
                      </a:lnTo>
                      <a:cubicBezTo>
                        <a:pt x="425" y="1047"/>
                        <a:pt x="421" y="1046"/>
                        <a:pt x="416" y="1045"/>
                      </a:cubicBezTo>
                      <a:lnTo>
                        <a:pt x="329" y="1018"/>
                      </a:lnTo>
                      <a:cubicBezTo>
                        <a:pt x="325" y="1016"/>
                        <a:pt x="322" y="1015"/>
                        <a:pt x="318" y="1013"/>
                      </a:cubicBezTo>
                      <a:lnTo>
                        <a:pt x="239" y="970"/>
                      </a:lnTo>
                      <a:cubicBezTo>
                        <a:pt x="235" y="968"/>
                        <a:pt x="232" y="965"/>
                        <a:pt x="229" y="963"/>
                      </a:cubicBezTo>
                      <a:lnTo>
                        <a:pt x="160" y="906"/>
                      </a:lnTo>
                      <a:cubicBezTo>
                        <a:pt x="157" y="903"/>
                        <a:pt x="154" y="901"/>
                        <a:pt x="151" y="898"/>
                      </a:cubicBezTo>
                      <a:lnTo>
                        <a:pt x="94" y="830"/>
                      </a:lnTo>
                      <a:cubicBezTo>
                        <a:pt x="92" y="826"/>
                        <a:pt x="89" y="822"/>
                        <a:pt x="87" y="819"/>
                      </a:cubicBezTo>
                      <a:lnTo>
                        <a:pt x="45" y="740"/>
                      </a:lnTo>
                      <a:cubicBezTo>
                        <a:pt x="43" y="736"/>
                        <a:pt x="42" y="733"/>
                        <a:pt x="41" y="729"/>
                      </a:cubicBezTo>
                      <a:lnTo>
                        <a:pt x="13" y="642"/>
                      </a:lnTo>
                      <a:cubicBezTo>
                        <a:pt x="11" y="638"/>
                        <a:pt x="10" y="633"/>
                        <a:pt x="10" y="629"/>
                      </a:cubicBezTo>
                      <a:lnTo>
                        <a:pt x="1" y="535"/>
                      </a:lnTo>
                      <a:cubicBezTo>
                        <a:pt x="0" y="530"/>
                        <a:pt x="0" y="526"/>
                        <a:pt x="1" y="522"/>
                      </a:cubicBezTo>
                      <a:lnTo>
                        <a:pt x="10" y="429"/>
                      </a:lnTo>
                      <a:cubicBezTo>
                        <a:pt x="10" y="425"/>
                        <a:pt x="11" y="420"/>
                        <a:pt x="13" y="416"/>
                      </a:cubicBezTo>
                      <a:lnTo>
                        <a:pt x="41" y="329"/>
                      </a:lnTo>
                      <a:cubicBezTo>
                        <a:pt x="42" y="325"/>
                        <a:pt x="43" y="322"/>
                        <a:pt x="45" y="318"/>
                      </a:cubicBezTo>
                      <a:lnTo>
                        <a:pt x="87" y="239"/>
                      </a:lnTo>
                      <a:cubicBezTo>
                        <a:pt x="89" y="236"/>
                        <a:pt x="91" y="232"/>
                        <a:pt x="94" y="229"/>
                      </a:cubicBezTo>
                      <a:lnTo>
                        <a:pt x="151" y="160"/>
                      </a:lnTo>
                      <a:cubicBezTo>
                        <a:pt x="154" y="157"/>
                        <a:pt x="157" y="154"/>
                        <a:pt x="160" y="151"/>
                      </a:cubicBezTo>
                      <a:lnTo>
                        <a:pt x="229" y="94"/>
                      </a:lnTo>
                      <a:cubicBezTo>
                        <a:pt x="232" y="91"/>
                        <a:pt x="236" y="89"/>
                        <a:pt x="239" y="87"/>
                      </a:cubicBezTo>
                      <a:lnTo>
                        <a:pt x="318" y="45"/>
                      </a:lnTo>
                      <a:cubicBezTo>
                        <a:pt x="322" y="43"/>
                        <a:pt x="325" y="42"/>
                        <a:pt x="329" y="41"/>
                      </a:cubicBezTo>
                      <a:lnTo>
                        <a:pt x="416" y="13"/>
                      </a:lnTo>
                      <a:cubicBezTo>
                        <a:pt x="420" y="11"/>
                        <a:pt x="425" y="10"/>
                        <a:pt x="429" y="10"/>
                      </a:cubicBezTo>
                      <a:lnTo>
                        <a:pt x="522" y="1"/>
                      </a:lnTo>
                      <a:cubicBezTo>
                        <a:pt x="526" y="0"/>
                        <a:pt x="530" y="0"/>
                        <a:pt x="535" y="1"/>
                      </a:cubicBezTo>
                      <a:lnTo>
                        <a:pt x="629" y="10"/>
                      </a:lnTo>
                      <a:cubicBezTo>
                        <a:pt x="633" y="10"/>
                        <a:pt x="638" y="11"/>
                        <a:pt x="642" y="13"/>
                      </a:cubicBezTo>
                      <a:lnTo>
                        <a:pt x="729" y="41"/>
                      </a:lnTo>
                      <a:cubicBezTo>
                        <a:pt x="733" y="42"/>
                        <a:pt x="736" y="43"/>
                        <a:pt x="740" y="45"/>
                      </a:cubicBezTo>
                      <a:lnTo>
                        <a:pt x="819" y="87"/>
                      </a:lnTo>
                      <a:cubicBezTo>
                        <a:pt x="822" y="89"/>
                        <a:pt x="826" y="92"/>
                        <a:pt x="830" y="94"/>
                      </a:cubicBezTo>
                      <a:lnTo>
                        <a:pt x="898" y="151"/>
                      </a:lnTo>
                      <a:cubicBezTo>
                        <a:pt x="901" y="154"/>
                        <a:pt x="903" y="157"/>
                        <a:pt x="906" y="160"/>
                      </a:cubicBezTo>
                      <a:lnTo>
                        <a:pt x="963" y="229"/>
                      </a:lnTo>
                      <a:cubicBezTo>
                        <a:pt x="965" y="232"/>
                        <a:pt x="968" y="235"/>
                        <a:pt x="970" y="239"/>
                      </a:cubicBezTo>
                      <a:lnTo>
                        <a:pt x="1013" y="318"/>
                      </a:lnTo>
                      <a:cubicBezTo>
                        <a:pt x="1015" y="322"/>
                        <a:pt x="1016" y="325"/>
                        <a:pt x="1018" y="329"/>
                      </a:cubicBezTo>
                      <a:lnTo>
                        <a:pt x="1045" y="416"/>
                      </a:lnTo>
                      <a:cubicBezTo>
                        <a:pt x="1046" y="421"/>
                        <a:pt x="1047" y="425"/>
                        <a:pt x="1047" y="429"/>
                      </a:cubicBezTo>
                      <a:lnTo>
                        <a:pt x="1056" y="522"/>
                      </a:lnTo>
                      <a:close/>
                      <a:moveTo>
                        <a:pt x="920" y="442"/>
                      </a:moveTo>
                      <a:lnTo>
                        <a:pt x="922" y="454"/>
                      </a:lnTo>
                      <a:lnTo>
                        <a:pt x="895" y="367"/>
                      </a:lnTo>
                      <a:lnTo>
                        <a:pt x="900" y="379"/>
                      </a:lnTo>
                      <a:lnTo>
                        <a:pt x="857" y="300"/>
                      </a:lnTo>
                      <a:lnTo>
                        <a:pt x="864" y="310"/>
                      </a:lnTo>
                      <a:lnTo>
                        <a:pt x="807" y="241"/>
                      </a:lnTo>
                      <a:lnTo>
                        <a:pt x="815" y="250"/>
                      </a:lnTo>
                      <a:lnTo>
                        <a:pt x="747" y="193"/>
                      </a:lnTo>
                      <a:lnTo>
                        <a:pt x="758" y="200"/>
                      </a:lnTo>
                      <a:lnTo>
                        <a:pt x="679" y="158"/>
                      </a:lnTo>
                      <a:lnTo>
                        <a:pt x="690" y="162"/>
                      </a:lnTo>
                      <a:lnTo>
                        <a:pt x="603" y="134"/>
                      </a:lnTo>
                      <a:lnTo>
                        <a:pt x="616" y="137"/>
                      </a:lnTo>
                      <a:lnTo>
                        <a:pt x="522" y="128"/>
                      </a:lnTo>
                      <a:lnTo>
                        <a:pt x="535" y="128"/>
                      </a:lnTo>
                      <a:lnTo>
                        <a:pt x="442" y="137"/>
                      </a:lnTo>
                      <a:lnTo>
                        <a:pt x="455" y="134"/>
                      </a:lnTo>
                      <a:lnTo>
                        <a:pt x="368" y="162"/>
                      </a:lnTo>
                      <a:lnTo>
                        <a:pt x="379" y="158"/>
                      </a:lnTo>
                      <a:lnTo>
                        <a:pt x="300" y="200"/>
                      </a:lnTo>
                      <a:lnTo>
                        <a:pt x="310" y="193"/>
                      </a:lnTo>
                      <a:lnTo>
                        <a:pt x="241" y="250"/>
                      </a:lnTo>
                      <a:lnTo>
                        <a:pt x="250" y="241"/>
                      </a:lnTo>
                      <a:lnTo>
                        <a:pt x="193" y="310"/>
                      </a:lnTo>
                      <a:lnTo>
                        <a:pt x="200" y="300"/>
                      </a:lnTo>
                      <a:lnTo>
                        <a:pt x="158" y="379"/>
                      </a:lnTo>
                      <a:lnTo>
                        <a:pt x="162" y="368"/>
                      </a:lnTo>
                      <a:lnTo>
                        <a:pt x="134" y="455"/>
                      </a:lnTo>
                      <a:lnTo>
                        <a:pt x="137" y="442"/>
                      </a:lnTo>
                      <a:lnTo>
                        <a:pt x="128" y="535"/>
                      </a:lnTo>
                      <a:lnTo>
                        <a:pt x="128" y="522"/>
                      </a:lnTo>
                      <a:lnTo>
                        <a:pt x="137" y="616"/>
                      </a:lnTo>
                      <a:lnTo>
                        <a:pt x="134" y="603"/>
                      </a:lnTo>
                      <a:lnTo>
                        <a:pt x="162" y="690"/>
                      </a:lnTo>
                      <a:lnTo>
                        <a:pt x="158" y="679"/>
                      </a:lnTo>
                      <a:lnTo>
                        <a:pt x="200" y="758"/>
                      </a:lnTo>
                      <a:lnTo>
                        <a:pt x="193" y="747"/>
                      </a:lnTo>
                      <a:lnTo>
                        <a:pt x="250" y="815"/>
                      </a:lnTo>
                      <a:lnTo>
                        <a:pt x="241" y="807"/>
                      </a:lnTo>
                      <a:lnTo>
                        <a:pt x="310" y="864"/>
                      </a:lnTo>
                      <a:lnTo>
                        <a:pt x="300" y="857"/>
                      </a:lnTo>
                      <a:lnTo>
                        <a:pt x="379" y="900"/>
                      </a:lnTo>
                      <a:lnTo>
                        <a:pt x="367" y="895"/>
                      </a:lnTo>
                      <a:lnTo>
                        <a:pt x="454" y="922"/>
                      </a:lnTo>
                      <a:lnTo>
                        <a:pt x="442" y="920"/>
                      </a:lnTo>
                      <a:lnTo>
                        <a:pt x="535" y="929"/>
                      </a:lnTo>
                      <a:lnTo>
                        <a:pt x="522" y="929"/>
                      </a:lnTo>
                      <a:lnTo>
                        <a:pt x="616" y="920"/>
                      </a:lnTo>
                      <a:lnTo>
                        <a:pt x="603" y="922"/>
                      </a:lnTo>
                      <a:lnTo>
                        <a:pt x="690" y="895"/>
                      </a:lnTo>
                      <a:lnTo>
                        <a:pt x="679" y="900"/>
                      </a:lnTo>
                      <a:lnTo>
                        <a:pt x="758" y="857"/>
                      </a:lnTo>
                      <a:lnTo>
                        <a:pt x="747" y="864"/>
                      </a:lnTo>
                      <a:lnTo>
                        <a:pt x="815" y="807"/>
                      </a:lnTo>
                      <a:lnTo>
                        <a:pt x="807" y="815"/>
                      </a:lnTo>
                      <a:lnTo>
                        <a:pt x="864" y="747"/>
                      </a:lnTo>
                      <a:lnTo>
                        <a:pt x="857" y="758"/>
                      </a:lnTo>
                      <a:lnTo>
                        <a:pt x="900" y="679"/>
                      </a:lnTo>
                      <a:lnTo>
                        <a:pt x="895" y="690"/>
                      </a:lnTo>
                      <a:lnTo>
                        <a:pt x="922" y="603"/>
                      </a:lnTo>
                      <a:lnTo>
                        <a:pt x="920" y="616"/>
                      </a:lnTo>
                      <a:lnTo>
                        <a:pt x="929" y="522"/>
                      </a:lnTo>
                      <a:lnTo>
                        <a:pt x="929" y="535"/>
                      </a:lnTo>
                      <a:lnTo>
                        <a:pt x="920" y="442"/>
                      </a:lnTo>
                      <a:close/>
                    </a:path>
                  </a:pathLst>
                </a:custGeom>
                <a:solidFill>
                  <a:srgbClr val="558ED5"/>
                </a:solidFill>
                <a:ln w="0" cap="flat">
                  <a:solidFill>
                    <a:srgbClr val="558ED5"/>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11" name="Group 10"/>
              <p:cNvGrpSpPr/>
              <p:nvPr/>
            </p:nvGrpSpPr>
            <p:grpSpPr>
              <a:xfrm>
                <a:off x="6438933" y="5773702"/>
                <a:ext cx="122237" cy="122238"/>
                <a:chOff x="5434013" y="2128838"/>
                <a:chExt cx="122237" cy="122238"/>
              </a:xfrm>
            </p:grpSpPr>
            <p:sp>
              <p:nvSpPr>
                <p:cNvPr id="25" name="Oval 193"/>
                <p:cNvSpPr>
                  <a:spLocks noChangeArrowheads="1"/>
                </p:cNvSpPr>
                <p:nvPr/>
              </p:nvSpPr>
              <p:spPr bwMode="auto">
                <a:xfrm>
                  <a:off x="5445125" y="2138363"/>
                  <a:ext cx="101600" cy="103188"/>
                </a:xfrm>
                <a:prstGeom prst="ellipse">
                  <a:avLst/>
                </a:prstGeom>
                <a:solidFill>
                  <a:srgbClr val="FDEADA"/>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6" name="Freeform 194"/>
                <p:cNvSpPr>
                  <a:spLocks noEditPoints="1"/>
                </p:cNvSpPr>
                <p:nvPr/>
              </p:nvSpPr>
              <p:spPr bwMode="auto">
                <a:xfrm>
                  <a:off x="5434013" y="2128838"/>
                  <a:ext cx="122237" cy="122238"/>
                </a:xfrm>
                <a:custGeom>
                  <a:avLst/>
                  <a:gdLst>
                    <a:gd name="T0" fmla="*/ 1269 w 1281"/>
                    <a:gd name="T1" fmla="*/ 759 h 1281"/>
                    <a:gd name="T2" fmla="*/ 1226 w 1281"/>
                    <a:gd name="T3" fmla="*/ 900 h 1281"/>
                    <a:gd name="T4" fmla="*/ 1100 w 1281"/>
                    <a:gd name="T5" fmla="*/ 1086 h 1281"/>
                    <a:gd name="T6" fmla="*/ 991 w 1281"/>
                    <a:gd name="T7" fmla="*/ 1176 h 1281"/>
                    <a:gd name="T8" fmla="*/ 779 w 1281"/>
                    <a:gd name="T9" fmla="*/ 1265 h 1281"/>
                    <a:gd name="T10" fmla="*/ 630 w 1281"/>
                    <a:gd name="T11" fmla="*/ 1280 h 1281"/>
                    <a:gd name="T12" fmla="*/ 401 w 1281"/>
                    <a:gd name="T13" fmla="*/ 1234 h 1281"/>
                    <a:gd name="T14" fmla="*/ 274 w 1281"/>
                    <a:gd name="T15" fmla="*/ 1165 h 1281"/>
                    <a:gd name="T16" fmla="*/ 116 w 1281"/>
                    <a:gd name="T17" fmla="*/ 1007 h 1281"/>
                    <a:gd name="T18" fmla="*/ 47 w 1281"/>
                    <a:gd name="T19" fmla="*/ 880 h 1281"/>
                    <a:gd name="T20" fmla="*/ 1 w 1281"/>
                    <a:gd name="T21" fmla="*/ 651 h 1281"/>
                    <a:gd name="T22" fmla="*/ 16 w 1281"/>
                    <a:gd name="T23" fmla="*/ 502 h 1281"/>
                    <a:gd name="T24" fmla="*/ 105 w 1281"/>
                    <a:gd name="T25" fmla="*/ 290 h 1281"/>
                    <a:gd name="T26" fmla="*/ 195 w 1281"/>
                    <a:gd name="T27" fmla="*/ 181 h 1281"/>
                    <a:gd name="T28" fmla="*/ 381 w 1281"/>
                    <a:gd name="T29" fmla="*/ 55 h 1281"/>
                    <a:gd name="T30" fmla="*/ 522 w 1281"/>
                    <a:gd name="T31" fmla="*/ 12 h 1281"/>
                    <a:gd name="T32" fmla="*/ 759 w 1281"/>
                    <a:gd name="T33" fmla="*/ 12 h 1281"/>
                    <a:gd name="T34" fmla="*/ 900 w 1281"/>
                    <a:gd name="T35" fmla="*/ 55 h 1281"/>
                    <a:gd name="T36" fmla="*/ 1086 w 1281"/>
                    <a:gd name="T37" fmla="*/ 181 h 1281"/>
                    <a:gd name="T38" fmla="*/ 1176 w 1281"/>
                    <a:gd name="T39" fmla="*/ 290 h 1281"/>
                    <a:gd name="T40" fmla="*/ 1265 w 1281"/>
                    <a:gd name="T41" fmla="*/ 502 h 1281"/>
                    <a:gd name="T42" fmla="*/ 1062 w 1281"/>
                    <a:gd name="T43" fmla="*/ 543 h 1281"/>
                    <a:gd name="T44" fmla="*/ 1043 w 1281"/>
                    <a:gd name="T45" fmla="*/ 482 h 1281"/>
                    <a:gd name="T46" fmla="*/ 939 w 1281"/>
                    <a:gd name="T47" fmla="*/ 328 h 1281"/>
                    <a:gd name="T48" fmla="*/ 890 w 1281"/>
                    <a:gd name="T49" fmla="*/ 288 h 1281"/>
                    <a:gd name="T50" fmla="*/ 718 w 1281"/>
                    <a:gd name="T51" fmla="*/ 215 h 1281"/>
                    <a:gd name="T52" fmla="*/ 651 w 1281"/>
                    <a:gd name="T53" fmla="*/ 208 h 1281"/>
                    <a:gd name="T54" fmla="*/ 462 w 1281"/>
                    <a:gd name="T55" fmla="*/ 246 h 1281"/>
                    <a:gd name="T56" fmla="*/ 407 w 1281"/>
                    <a:gd name="T57" fmla="*/ 277 h 1281"/>
                    <a:gd name="T58" fmla="*/ 277 w 1281"/>
                    <a:gd name="T59" fmla="*/ 407 h 1281"/>
                    <a:gd name="T60" fmla="*/ 246 w 1281"/>
                    <a:gd name="T61" fmla="*/ 462 h 1281"/>
                    <a:gd name="T62" fmla="*/ 208 w 1281"/>
                    <a:gd name="T63" fmla="*/ 651 h 1281"/>
                    <a:gd name="T64" fmla="*/ 215 w 1281"/>
                    <a:gd name="T65" fmla="*/ 718 h 1281"/>
                    <a:gd name="T66" fmla="*/ 288 w 1281"/>
                    <a:gd name="T67" fmla="*/ 890 h 1281"/>
                    <a:gd name="T68" fmla="*/ 328 w 1281"/>
                    <a:gd name="T69" fmla="*/ 939 h 1281"/>
                    <a:gd name="T70" fmla="*/ 482 w 1281"/>
                    <a:gd name="T71" fmla="*/ 1043 h 1281"/>
                    <a:gd name="T72" fmla="*/ 543 w 1281"/>
                    <a:gd name="T73" fmla="*/ 1062 h 1281"/>
                    <a:gd name="T74" fmla="*/ 738 w 1281"/>
                    <a:gd name="T75" fmla="*/ 1062 h 1281"/>
                    <a:gd name="T76" fmla="*/ 799 w 1281"/>
                    <a:gd name="T77" fmla="*/ 1043 h 1281"/>
                    <a:gd name="T78" fmla="*/ 953 w 1281"/>
                    <a:gd name="T79" fmla="*/ 939 h 1281"/>
                    <a:gd name="T80" fmla="*/ 993 w 1281"/>
                    <a:gd name="T81" fmla="*/ 890 h 1281"/>
                    <a:gd name="T82" fmla="*/ 1066 w 1281"/>
                    <a:gd name="T83" fmla="*/ 718 h 1281"/>
                    <a:gd name="T84" fmla="*/ 1073 w 1281"/>
                    <a:gd name="T85" fmla="*/ 651 h 1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81" h="1281">
                      <a:moveTo>
                        <a:pt x="1280" y="630"/>
                      </a:moveTo>
                      <a:cubicBezTo>
                        <a:pt x="1281" y="637"/>
                        <a:pt x="1281" y="644"/>
                        <a:pt x="1280" y="651"/>
                      </a:cubicBezTo>
                      <a:lnTo>
                        <a:pt x="1269" y="759"/>
                      </a:lnTo>
                      <a:cubicBezTo>
                        <a:pt x="1268" y="766"/>
                        <a:pt x="1267" y="772"/>
                        <a:pt x="1265" y="779"/>
                      </a:cubicBezTo>
                      <a:lnTo>
                        <a:pt x="1234" y="880"/>
                      </a:lnTo>
                      <a:cubicBezTo>
                        <a:pt x="1232" y="887"/>
                        <a:pt x="1229" y="893"/>
                        <a:pt x="1226" y="900"/>
                      </a:cubicBezTo>
                      <a:lnTo>
                        <a:pt x="1176" y="991"/>
                      </a:lnTo>
                      <a:cubicBezTo>
                        <a:pt x="1173" y="996"/>
                        <a:pt x="1169" y="1002"/>
                        <a:pt x="1165" y="1007"/>
                      </a:cubicBezTo>
                      <a:lnTo>
                        <a:pt x="1100" y="1086"/>
                      </a:lnTo>
                      <a:cubicBezTo>
                        <a:pt x="1096" y="1091"/>
                        <a:pt x="1091" y="1096"/>
                        <a:pt x="1086" y="1100"/>
                      </a:cubicBezTo>
                      <a:lnTo>
                        <a:pt x="1007" y="1165"/>
                      </a:lnTo>
                      <a:cubicBezTo>
                        <a:pt x="1002" y="1169"/>
                        <a:pt x="996" y="1173"/>
                        <a:pt x="991" y="1176"/>
                      </a:cubicBezTo>
                      <a:lnTo>
                        <a:pt x="900" y="1226"/>
                      </a:lnTo>
                      <a:cubicBezTo>
                        <a:pt x="893" y="1229"/>
                        <a:pt x="887" y="1232"/>
                        <a:pt x="880" y="1234"/>
                      </a:cubicBezTo>
                      <a:lnTo>
                        <a:pt x="779" y="1265"/>
                      </a:lnTo>
                      <a:cubicBezTo>
                        <a:pt x="772" y="1267"/>
                        <a:pt x="766" y="1268"/>
                        <a:pt x="759" y="1269"/>
                      </a:cubicBezTo>
                      <a:lnTo>
                        <a:pt x="651" y="1280"/>
                      </a:lnTo>
                      <a:cubicBezTo>
                        <a:pt x="644" y="1281"/>
                        <a:pt x="637" y="1281"/>
                        <a:pt x="630" y="1280"/>
                      </a:cubicBezTo>
                      <a:lnTo>
                        <a:pt x="522" y="1269"/>
                      </a:lnTo>
                      <a:cubicBezTo>
                        <a:pt x="515" y="1268"/>
                        <a:pt x="508" y="1267"/>
                        <a:pt x="502" y="1265"/>
                      </a:cubicBezTo>
                      <a:lnTo>
                        <a:pt x="401" y="1234"/>
                      </a:lnTo>
                      <a:cubicBezTo>
                        <a:pt x="394" y="1232"/>
                        <a:pt x="388" y="1229"/>
                        <a:pt x="381" y="1226"/>
                      </a:cubicBezTo>
                      <a:lnTo>
                        <a:pt x="290" y="1176"/>
                      </a:lnTo>
                      <a:cubicBezTo>
                        <a:pt x="285" y="1173"/>
                        <a:pt x="279" y="1169"/>
                        <a:pt x="274" y="1165"/>
                      </a:cubicBezTo>
                      <a:lnTo>
                        <a:pt x="195" y="1100"/>
                      </a:lnTo>
                      <a:cubicBezTo>
                        <a:pt x="190" y="1096"/>
                        <a:pt x="185" y="1091"/>
                        <a:pt x="181" y="1086"/>
                      </a:cubicBezTo>
                      <a:lnTo>
                        <a:pt x="116" y="1007"/>
                      </a:lnTo>
                      <a:cubicBezTo>
                        <a:pt x="112" y="1002"/>
                        <a:pt x="108" y="996"/>
                        <a:pt x="105" y="991"/>
                      </a:cubicBezTo>
                      <a:lnTo>
                        <a:pt x="55" y="900"/>
                      </a:lnTo>
                      <a:cubicBezTo>
                        <a:pt x="52" y="893"/>
                        <a:pt x="49" y="887"/>
                        <a:pt x="47" y="880"/>
                      </a:cubicBezTo>
                      <a:lnTo>
                        <a:pt x="16" y="779"/>
                      </a:lnTo>
                      <a:cubicBezTo>
                        <a:pt x="14" y="772"/>
                        <a:pt x="13" y="766"/>
                        <a:pt x="12" y="759"/>
                      </a:cubicBezTo>
                      <a:lnTo>
                        <a:pt x="1" y="651"/>
                      </a:lnTo>
                      <a:cubicBezTo>
                        <a:pt x="0" y="644"/>
                        <a:pt x="0" y="637"/>
                        <a:pt x="1" y="630"/>
                      </a:cubicBezTo>
                      <a:lnTo>
                        <a:pt x="12" y="522"/>
                      </a:lnTo>
                      <a:cubicBezTo>
                        <a:pt x="13" y="515"/>
                        <a:pt x="14" y="508"/>
                        <a:pt x="16" y="502"/>
                      </a:cubicBezTo>
                      <a:lnTo>
                        <a:pt x="47" y="401"/>
                      </a:lnTo>
                      <a:cubicBezTo>
                        <a:pt x="49" y="394"/>
                        <a:pt x="52" y="388"/>
                        <a:pt x="55" y="381"/>
                      </a:cubicBezTo>
                      <a:lnTo>
                        <a:pt x="105" y="290"/>
                      </a:lnTo>
                      <a:cubicBezTo>
                        <a:pt x="108" y="285"/>
                        <a:pt x="112" y="279"/>
                        <a:pt x="116" y="274"/>
                      </a:cubicBezTo>
                      <a:lnTo>
                        <a:pt x="181" y="195"/>
                      </a:lnTo>
                      <a:cubicBezTo>
                        <a:pt x="185" y="190"/>
                        <a:pt x="190" y="185"/>
                        <a:pt x="195" y="181"/>
                      </a:cubicBezTo>
                      <a:lnTo>
                        <a:pt x="274" y="116"/>
                      </a:lnTo>
                      <a:cubicBezTo>
                        <a:pt x="279" y="112"/>
                        <a:pt x="285" y="108"/>
                        <a:pt x="290" y="105"/>
                      </a:cubicBezTo>
                      <a:lnTo>
                        <a:pt x="381" y="55"/>
                      </a:lnTo>
                      <a:cubicBezTo>
                        <a:pt x="388" y="52"/>
                        <a:pt x="394" y="49"/>
                        <a:pt x="401" y="47"/>
                      </a:cubicBezTo>
                      <a:lnTo>
                        <a:pt x="502" y="16"/>
                      </a:lnTo>
                      <a:cubicBezTo>
                        <a:pt x="508" y="14"/>
                        <a:pt x="515" y="13"/>
                        <a:pt x="522" y="12"/>
                      </a:cubicBezTo>
                      <a:lnTo>
                        <a:pt x="630" y="1"/>
                      </a:lnTo>
                      <a:cubicBezTo>
                        <a:pt x="637" y="0"/>
                        <a:pt x="644" y="0"/>
                        <a:pt x="651" y="1"/>
                      </a:cubicBezTo>
                      <a:lnTo>
                        <a:pt x="759" y="12"/>
                      </a:lnTo>
                      <a:cubicBezTo>
                        <a:pt x="766" y="13"/>
                        <a:pt x="772" y="14"/>
                        <a:pt x="779" y="16"/>
                      </a:cubicBezTo>
                      <a:lnTo>
                        <a:pt x="880" y="47"/>
                      </a:lnTo>
                      <a:cubicBezTo>
                        <a:pt x="887" y="49"/>
                        <a:pt x="893" y="52"/>
                        <a:pt x="900" y="55"/>
                      </a:cubicBezTo>
                      <a:lnTo>
                        <a:pt x="991" y="105"/>
                      </a:lnTo>
                      <a:cubicBezTo>
                        <a:pt x="996" y="108"/>
                        <a:pt x="1002" y="112"/>
                        <a:pt x="1007" y="116"/>
                      </a:cubicBezTo>
                      <a:lnTo>
                        <a:pt x="1086" y="181"/>
                      </a:lnTo>
                      <a:cubicBezTo>
                        <a:pt x="1091" y="185"/>
                        <a:pt x="1095" y="190"/>
                        <a:pt x="1100" y="195"/>
                      </a:cubicBezTo>
                      <a:lnTo>
                        <a:pt x="1165" y="274"/>
                      </a:lnTo>
                      <a:cubicBezTo>
                        <a:pt x="1169" y="279"/>
                        <a:pt x="1173" y="285"/>
                        <a:pt x="1176" y="290"/>
                      </a:cubicBezTo>
                      <a:lnTo>
                        <a:pt x="1226" y="381"/>
                      </a:lnTo>
                      <a:cubicBezTo>
                        <a:pt x="1229" y="388"/>
                        <a:pt x="1232" y="394"/>
                        <a:pt x="1234" y="401"/>
                      </a:cubicBezTo>
                      <a:lnTo>
                        <a:pt x="1265" y="502"/>
                      </a:lnTo>
                      <a:cubicBezTo>
                        <a:pt x="1267" y="508"/>
                        <a:pt x="1268" y="515"/>
                        <a:pt x="1269" y="522"/>
                      </a:cubicBezTo>
                      <a:lnTo>
                        <a:pt x="1280" y="630"/>
                      </a:lnTo>
                      <a:close/>
                      <a:moveTo>
                        <a:pt x="1062" y="543"/>
                      </a:moveTo>
                      <a:lnTo>
                        <a:pt x="1066" y="563"/>
                      </a:lnTo>
                      <a:lnTo>
                        <a:pt x="1035" y="462"/>
                      </a:lnTo>
                      <a:lnTo>
                        <a:pt x="1043" y="482"/>
                      </a:lnTo>
                      <a:lnTo>
                        <a:pt x="993" y="391"/>
                      </a:lnTo>
                      <a:lnTo>
                        <a:pt x="1004" y="407"/>
                      </a:lnTo>
                      <a:lnTo>
                        <a:pt x="939" y="328"/>
                      </a:lnTo>
                      <a:lnTo>
                        <a:pt x="953" y="342"/>
                      </a:lnTo>
                      <a:lnTo>
                        <a:pt x="874" y="277"/>
                      </a:lnTo>
                      <a:lnTo>
                        <a:pt x="890" y="288"/>
                      </a:lnTo>
                      <a:lnTo>
                        <a:pt x="799" y="238"/>
                      </a:lnTo>
                      <a:lnTo>
                        <a:pt x="819" y="246"/>
                      </a:lnTo>
                      <a:lnTo>
                        <a:pt x="718" y="215"/>
                      </a:lnTo>
                      <a:lnTo>
                        <a:pt x="738" y="219"/>
                      </a:lnTo>
                      <a:lnTo>
                        <a:pt x="630" y="208"/>
                      </a:lnTo>
                      <a:lnTo>
                        <a:pt x="651" y="208"/>
                      </a:lnTo>
                      <a:lnTo>
                        <a:pt x="543" y="219"/>
                      </a:lnTo>
                      <a:lnTo>
                        <a:pt x="563" y="215"/>
                      </a:lnTo>
                      <a:lnTo>
                        <a:pt x="462" y="246"/>
                      </a:lnTo>
                      <a:lnTo>
                        <a:pt x="482" y="238"/>
                      </a:lnTo>
                      <a:lnTo>
                        <a:pt x="391" y="288"/>
                      </a:lnTo>
                      <a:lnTo>
                        <a:pt x="407" y="277"/>
                      </a:lnTo>
                      <a:lnTo>
                        <a:pt x="328" y="342"/>
                      </a:lnTo>
                      <a:lnTo>
                        <a:pt x="342" y="328"/>
                      </a:lnTo>
                      <a:lnTo>
                        <a:pt x="277" y="407"/>
                      </a:lnTo>
                      <a:lnTo>
                        <a:pt x="288" y="391"/>
                      </a:lnTo>
                      <a:lnTo>
                        <a:pt x="238" y="482"/>
                      </a:lnTo>
                      <a:lnTo>
                        <a:pt x="246" y="462"/>
                      </a:lnTo>
                      <a:lnTo>
                        <a:pt x="215" y="563"/>
                      </a:lnTo>
                      <a:lnTo>
                        <a:pt x="219" y="543"/>
                      </a:lnTo>
                      <a:lnTo>
                        <a:pt x="208" y="651"/>
                      </a:lnTo>
                      <a:lnTo>
                        <a:pt x="208" y="630"/>
                      </a:lnTo>
                      <a:lnTo>
                        <a:pt x="219" y="738"/>
                      </a:lnTo>
                      <a:lnTo>
                        <a:pt x="215" y="718"/>
                      </a:lnTo>
                      <a:lnTo>
                        <a:pt x="246" y="819"/>
                      </a:lnTo>
                      <a:lnTo>
                        <a:pt x="238" y="799"/>
                      </a:lnTo>
                      <a:lnTo>
                        <a:pt x="288" y="890"/>
                      </a:lnTo>
                      <a:lnTo>
                        <a:pt x="277" y="874"/>
                      </a:lnTo>
                      <a:lnTo>
                        <a:pt x="342" y="953"/>
                      </a:lnTo>
                      <a:lnTo>
                        <a:pt x="328" y="939"/>
                      </a:lnTo>
                      <a:lnTo>
                        <a:pt x="407" y="1004"/>
                      </a:lnTo>
                      <a:lnTo>
                        <a:pt x="391" y="993"/>
                      </a:lnTo>
                      <a:lnTo>
                        <a:pt x="482" y="1043"/>
                      </a:lnTo>
                      <a:lnTo>
                        <a:pt x="462" y="1035"/>
                      </a:lnTo>
                      <a:lnTo>
                        <a:pt x="563" y="1066"/>
                      </a:lnTo>
                      <a:lnTo>
                        <a:pt x="543" y="1062"/>
                      </a:lnTo>
                      <a:lnTo>
                        <a:pt x="651" y="1073"/>
                      </a:lnTo>
                      <a:lnTo>
                        <a:pt x="630" y="1073"/>
                      </a:lnTo>
                      <a:lnTo>
                        <a:pt x="738" y="1062"/>
                      </a:lnTo>
                      <a:lnTo>
                        <a:pt x="718" y="1066"/>
                      </a:lnTo>
                      <a:lnTo>
                        <a:pt x="819" y="1035"/>
                      </a:lnTo>
                      <a:lnTo>
                        <a:pt x="799" y="1043"/>
                      </a:lnTo>
                      <a:lnTo>
                        <a:pt x="890" y="993"/>
                      </a:lnTo>
                      <a:lnTo>
                        <a:pt x="874" y="1004"/>
                      </a:lnTo>
                      <a:lnTo>
                        <a:pt x="953" y="939"/>
                      </a:lnTo>
                      <a:lnTo>
                        <a:pt x="939" y="953"/>
                      </a:lnTo>
                      <a:lnTo>
                        <a:pt x="1004" y="874"/>
                      </a:lnTo>
                      <a:lnTo>
                        <a:pt x="993" y="890"/>
                      </a:lnTo>
                      <a:lnTo>
                        <a:pt x="1043" y="799"/>
                      </a:lnTo>
                      <a:lnTo>
                        <a:pt x="1035" y="819"/>
                      </a:lnTo>
                      <a:lnTo>
                        <a:pt x="1066" y="718"/>
                      </a:lnTo>
                      <a:lnTo>
                        <a:pt x="1062" y="738"/>
                      </a:lnTo>
                      <a:lnTo>
                        <a:pt x="1073" y="630"/>
                      </a:lnTo>
                      <a:lnTo>
                        <a:pt x="1073" y="651"/>
                      </a:lnTo>
                      <a:lnTo>
                        <a:pt x="1062" y="543"/>
                      </a:lnTo>
                      <a:close/>
                    </a:path>
                  </a:pathLst>
                </a:custGeom>
                <a:solidFill>
                  <a:srgbClr val="558ED5"/>
                </a:solidFill>
                <a:ln w="0" cap="flat">
                  <a:solidFill>
                    <a:srgbClr val="558ED5"/>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13" name="Group 12"/>
              <p:cNvGrpSpPr/>
              <p:nvPr/>
            </p:nvGrpSpPr>
            <p:grpSpPr>
              <a:xfrm>
                <a:off x="6432583" y="5988877"/>
                <a:ext cx="134937" cy="134938"/>
                <a:chOff x="4254500" y="5326063"/>
                <a:chExt cx="134937" cy="134938"/>
              </a:xfrm>
            </p:grpSpPr>
            <p:sp>
              <p:nvSpPr>
                <p:cNvPr id="23" name="Oval 203"/>
                <p:cNvSpPr>
                  <a:spLocks noChangeArrowheads="1"/>
                </p:cNvSpPr>
                <p:nvPr/>
              </p:nvSpPr>
              <p:spPr bwMode="auto">
                <a:xfrm>
                  <a:off x="4265613" y="5335588"/>
                  <a:ext cx="114300" cy="114300"/>
                </a:xfrm>
                <a:prstGeom prst="ellipse">
                  <a:avLst/>
                </a:prstGeom>
                <a:solidFill>
                  <a:srgbClr val="FAC09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4" name="Freeform 204"/>
                <p:cNvSpPr>
                  <a:spLocks noEditPoints="1"/>
                </p:cNvSpPr>
                <p:nvPr/>
              </p:nvSpPr>
              <p:spPr bwMode="auto">
                <a:xfrm>
                  <a:off x="4254500" y="5326063"/>
                  <a:ext cx="134937" cy="134938"/>
                </a:xfrm>
                <a:custGeom>
                  <a:avLst/>
                  <a:gdLst>
                    <a:gd name="T0" fmla="*/ 697 w 703"/>
                    <a:gd name="T1" fmla="*/ 420 h 703"/>
                    <a:gd name="T2" fmla="*/ 674 w 703"/>
                    <a:gd name="T3" fmla="*/ 493 h 703"/>
                    <a:gd name="T4" fmla="*/ 604 w 703"/>
                    <a:gd name="T5" fmla="*/ 597 h 703"/>
                    <a:gd name="T6" fmla="*/ 544 w 703"/>
                    <a:gd name="T7" fmla="*/ 646 h 703"/>
                    <a:gd name="T8" fmla="*/ 427 w 703"/>
                    <a:gd name="T9" fmla="*/ 695 h 703"/>
                    <a:gd name="T10" fmla="*/ 354 w 703"/>
                    <a:gd name="T11" fmla="*/ 703 h 703"/>
                    <a:gd name="T12" fmla="*/ 275 w 703"/>
                    <a:gd name="T13" fmla="*/ 695 h 703"/>
                    <a:gd name="T14" fmla="*/ 159 w 703"/>
                    <a:gd name="T15" fmla="*/ 646 h 703"/>
                    <a:gd name="T16" fmla="*/ 99 w 703"/>
                    <a:gd name="T17" fmla="*/ 597 h 703"/>
                    <a:gd name="T18" fmla="*/ 29 w 703"/>
                    <a:gd name="T19" fmla="*/ 493 h 703"/>
                    <a:gd name="T20" fmla="*/ 6 w 703"/>
                    <a:gd name="T21" fmla="*/ 420 h 703"/>
                    <a:gd name="T22" fmla="*/ 1 w 703"/>
                    <a:gd name="T23" fmla="*/ 318 h 703"/>
                    <a:gd name="T24" fmla="*/ 25 w 703"/>
                    <a:gd name="T25" fmla="*/ 219 h 703"/>
                    <a:gd name="T26" fmla="*/ 63 w 703"/>
                    <a:gd name="T27" fmla="*/ 151 h 703"/>
                    <a:gd name="T28" fmla="*/ 151 w 703"/>
                    <a:gd name="T29" fmla="*/ 63 h 703"/>
                    <a:gd name="T30" fmla="*/ 219 w 703"/>
                    <a:gd name="T31" fmla="*/ 25 h 703"/>
                    <a:gd name="T32" fmla="*/ 313 w 703"/>
                    <a:gd name="T33" fmla="*/ 2 h 703"/>
                    <a:gd name="T34" fmla="*/ 420 w 703"/>
                    <a:gd name="T35" fmla="*/ 6 h 703"/>
                    <a:gd name="T36" fmla="*/ 493 w 703"/>
                    <a:gd name="T37" fmla="*/ 29 h 703"/>
                    <a:gd name="T38" fmla="*/ 597 w 703"/>
                    <a:gd name="T39" fmla="*/ 99 h 703"/>
                    <a:gd name="T40" fmla="*/ 646 w 703"/>
                    <a:gd name="T41" fmla="*/ 159 h 703"/>
                    <a:gd name="T42" fmla="*/ 695 w 703"/>
                    <a:gd name="T43" fmla="*/ 275 h 703"/>
                    <a:gd name="T44" fmla="*/ 703 w 703"/>
                    <a:gd name="T45" fmla="*/ 349 h 703"/>
                    <a:gd name="T46" fmla="*/ 596 w 703"/>
                    <a:gd name="T47" fmla="*/ 306 h 703"/>
                    <a:gd name="T48" fmla="*/ 555 w 703"/>
                    <a:gd name="T49" fmla="*/ 209 h 703"/>
                    <a:gd name="T50" fmla="*/ 531 w 703"/>
                    <a:gd name="T51" fmla="*/ 180 h 703"/>
                    <a:gd name="T52" fmla="*/ 443 w 703"/>
                    <a:gd name="T53" fmla="*/ 121 h 703"/>
                    <a:gd name="T54" fmla="*/ 404 w 703"/>
                    <a:gd name="T55" fmla="*/ 109 h 703"/>
                    <a:gd name="T56" fmla="*/ 329 w 703"/>
                    <a:gd name="T57" fmla="*/ 104 h 703"/>
                    <a:gd name="T58" fmla="*/ 250 w 703"/>
                    <a:gd name="T59" fmla="*/ 125 h 703"/>
                    <a:gd name="T60" fmla="*/ 217 w 703"/>
                    <a:gd name="T61" fmla="*/ 143 h 703"/>
                    <a:gd name="T62" fmla="*/ 143 w 703"/>
                    <a:gd name="T63" fmla="*/ 217 h 703"/>
                    <a:gd name="T64" fmla="*/ 125 w 703"/>
                    <a:gd name="T65" fmla="*/ 250 h 703"/>
                    <a:gd name="T66" fmla="*/ 105 w 703"/>
                    <a:gd name="T67" fmla="*/ 324 h 703"/>
                    <a:gd name="T68" fmla="*/ 109 w 703"/>
                    <a:gd name="T69" fmla="*/ 404 h 703"/>
                    <a:gd name="T70" fmla="*/ 121 w 703"/>
                    <a:gd name="T71" fmla="*/ 443 h 703"/>
                    <a:gd name="T72" fmla="*/ 180 w 703"/>
                    <a:gd name="T73" fmla="*/ 531 h 703"/>
                    <a:gd name="T74" fmla="*/ 209 w 703"/>
                    <a:gd name="T75" fmla="*/ 555 h 703"/>
                    <a:gd name="T76" fmla="*/ 306 w 703"/>
                    <a:gd name="T77" fmla="*/ 596 h 703"/>
                    <a:gd name="T78" fmla="*/ 349 w 703"/>
                    <a:gd name="T79" fmla="*/ 600 h 703"/>
                    <a:gd name="T80" fmla="*/ 397 w 703"/>
                    <a:gd name="T81" fmla="*/ 596 h 703"/>
                    <a:gd name="T82" fmla="*/ 495 w 703"/>
                    <a:gd name="T83" fmla="*/ 555 h 703"/>
                    <a:gd name="T84" fmla="*/ 524 w 703"/>
                    <a:gd name="T85" fmla="*/ 531 h 703"/>
                    <a:gd name="T86" fmla="*/ 582 w 703"/>
                    <a:gd name="T87" fmla="*/ 444 h 703"/>
                    <a:gd name="T88" fmla="*/ 594 w 703"/>
                    <a:gd name="T89" fmla="*/ 404 h 703"/>
                    <a:gd name="T90" fmla="*/ 599 w 703"/>
                    <a:gd name="T91" fmla="*/ 329 h 7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03" h="703">
                      <a:moveTo>
                        <a:pt x="703" y="349"/>
                      </a:moveTo>
                      <a:lnTo>
                        <a:pt x="702" y="385"/>
                      </a:lnTo>
                      <a:lnTo>
                        <a:pt x="697" y="420"/>
                      </a:lnTo>
                      <a:cubicBezTo>
                        <a:pt x="697" y="422"/>
                        <a:pt x="696" y="425"/>
                        <a:pt x="695" y="427"/>
                      </a:cubicBezTo>
                      <a:lnTo>
                        <a:pt x="678" y="484"/>
                      </a:lnTo>
                      <a:cubicBezTo>
                        <a:pt x="677" y="487"/>
                        <a:pt x="675" y="490"/>
                        <a:pt x="674" y="493"/>
                      </a:cubicBezTo>
                      <a:lnTo>
                        <a:pt x="646" y="544"/>
                      </a:lnTo>
                      <a:cubicBezTo>
                        <a:pt x="645" y="547"/>
                        <a:pt x="643" y="550"/>
                        <a:pt x="641" y="552"/>
                      </a:cubicBezTo>
                      <a:lnTo>
                        <a:pt x="604" y="597"/>
                      </a:lnTo>
                      <a:cubicBezTo>
                        <a:pt x="602" y="600"/>
                        <a:pt x="600" y="602"/>
                        <a:pt x="597" y="604"/>
                      </a:cubicBezTo>
                      <a:lnTo>
                        <a:pt x="552" y="641"/>
                      </a:lnTo>
                      <a:cubicBezTo>
                        <a:pt x="550" y="643"/>
                        <a:pt x="547" y="645"/>
                        <a:pt x="544" y="646"/>
                      </a:cubicBezTo>
                      <a:lnTo>
                        <a:pt x="493" y="674"/>
                      </a:lnTo>
                      <a:cubicBezTo>
                        <a:pt x="490" y="675"/>
                        <a:pt x="487" y="677"/>
                        <a:pt x="484" y="678"/>
                      </a:cubicBezTo>
                      <a:lnTo>
                        <a:pt x="427" y="695"/>
                      </a:lnTo>
                      <a:cubicBezTo>
                        <a:pt x="425" y="696"/>
                        <a:pt x="422" y="697"/>
                        <a:pt x="420" y="697"/>
                      </a:cubicBezTo>
                      <a:lnTo>
                        <a:pt x="390" y="701"/>
                      </a:lnTo>
                      <a:lnTo>
                        <a:pt x="354" y="703"/>
                      </a:lnTo>
                      <a:lnTo>
                        <a:pt x="318" y="702"/>
                      </a:lnTo>
                      <a:lnTo>
                        <a:pt x="283" y="697"/>
                      </a:lnTo>
                      <a:cubicBezTo>
                        <a:pt x="281" y="696"/>
                        <a:pt x="278" y="696"/>
                        <a:pt x="275" y="695"/>
                      </a:cubicBezTo>
                      <a:lnTo>
                        <a:pt x="219" y="678"/>
                      </a:lnTo>
                      <a:cubicBezTo>
                        <a:pt x="216" y="677"/>
                        <a:pt x="213" y="675"/>
                        <a:pt x="210" y="674"/>
                      </a:cubicBezTo>
                      <a:lnTo>
                        <a:pt x="159" y="646"/>
                      </a:lnTo>
                      <a:cubicBezTo>
                        <a:pt x="156" y="645"/>
                        <a:pt x="154" y="643"/>
                        <a:pt x="151" y="641"/>
                      </a:cubicBezTo>
                      <a:lnTo>
                        <a:pt x="106" y="604"/>
                      </a:lnTo>
                      <a:cubicBezTo>
                        <a:pt x="104" y="602"/>
                        <a:pt x="101" y="600"/>
                        <a:pt x="99" y="597"/>
                      </a:cubicBezTo>
                      <a:lnTo>
                        <a:pt x="63" y="552"/>
                      </a:lnTo>
                      <a:cubicBezTo>
                        <a:pt x="61" y="550"/>
                        <a:pt x="59" y="547"/>
                        <a:pt x="57" y="544"/>
                      </a:cubicBezTo>
                      <a:lnTo>
                        <a:pt x="29" y="493"/>
                      </a:lnTo>
                      <a:cubicBezTo>
                        <a:pt x="28" y="490"/>
                        <a:pt x="26" y="487"/>
                        <a:pt x="25" y="484"/>
                      </a:cubicBezTo>
                      <a:lnTo>
                        <a:pt x="8" y="427"/>
                      </a:lnTo>
                      <a:cubicBezTo>
                        <a:pt x="7" y="425"/>
                        <a:pt x="6" y="422"/>
                        <a:pt x="6" y="420"/>
                      </a:cubicBezTo>
                      <a:lnTo>
                        <a:pt x="2" y="390"/>
                      </a:lnTo>
                      <a:lnTo>
                        <a:pt x="0" y="354"/>
                      </a:lnTo>
                      <a:lnTo>
                        <a:pt x="1" y="318"/>
                      </a:lnTo>
                      <a:lnTo>
                        <a:pt x="6" y="283"/>
                      </a:lnTo>
                      <a:cubicBezTo>
                        <a:pt x="6" y="281"/>
                        <a:pt x="7" y="278"/>
                        <a:pt x="8" y="275"/>
                      </a:cubicBezTo>
                      <a:lnTo>
                        <a:pt x="25" y="219"/>
                      </a:lnTo>
                      <a:cubicBezTo>
                        <a:pt x="26" y="216"/>
                        <a:pt x="28" y="213"/>
                        <a:pt x="29" y="210"/>
                      </a:cubicBezTo>
                      <a:lnTo>
                        <a:pt x="57" y="159"/>
                      </a:lnTo>
                      <a:cubicBezTo>
                        <a:pt x="59" y="156"/>
                        <a:pt x="61" y="153"/>
                        <a:pt x="63" y="151"/>
                      </a:cubicBezTo>
                      <a:lnTo>
                        <a:pt x="99" y="106"/>
                      </a:lnTo>
                      <a:cubicBezTo>
                        <a:pt x="101" y="104"/>
                        <a:pt x="104" y="101"/>
                        <a:pt x="106" y="99"/>
                      </a:cubicBezTo>
                      <a:lnTo>
                        <a:pt x="151" y="63"/>
                      </a:lnTo>
                      <a:cubicBezTo>
                        <a:pt x="153" y="61"/>
                        <a:pt x="156" y="59"/>
                        <a:pt x="159" y="57"/>
                      </a:cubicBezTo>
                      <a:lnTo>
                        <a:pt x="210" y="29"/>
                      </a:lnTo>
                      <a:cubicBezTo>
                        <a:pt x="213" y="28"/>
                        <a:pt x="216" y="26"/>
                        <a:pt x="219" y="25"/>
                      </a:cubicBezTo>
                      <a:lnTo>
                        <a:pt x="275" y="8"/>
                      </a:lnTo>
                      <a:cubicBezTo>
                        <a:pt x="278" y="7"/>
                        <a:pt x="281" y="6"/>
                        <a:pt x="283" y="6"/>
                      </a:cubicBezTo>
                      <a:lnTo>
                        <a:pt x="313" y="2"/>
                      </a:lnTo>
                      <a:lnTo>
                        <a:pt x="349" y="0"/>
                      </a:lnTo>
                      <a:lnTo>
                        <a:pt x="385" y="1"/>
                      </a:lnTo>
                      <a:lnTo>
                        <a:pt x="420" y="6"/>
                      </a:lnTo>
                      <a:cubicBezTo>
                        <a:pt x="422" y="6"/>
                        <a:pt x="425" y="7"/>
                        <a:pt x="427" y="8"/>
                      </a:cubicBezTo>
                      <a:lnTo>
                        <a:pt x="484" y="25"/>
                      </a:lnTo>
                      <a:cubicBezTo>
                        <a:pt x="487" y="26"/>
                        <a:pt x="490" y="28"/>
                        <a:pt x="493" y="29"/>
                      </a:cubicBezTo>
                      <a:lnTo>
                        <a:pt x="544" y="57"/>
                      </a:lnTo>
                      <a:cubicBezTo>
                        <a:pt x="547" y="59"/>
                        <a:pt x="550" y="61"/>
                        <a:pt x="552" y="63"/>
                      </a:cubicBezTo>
                      <a:lnTo>
                        <a:pt x="597" y="99"/>
                      </a:lnTo>
                      <a:cubicBezTo>
                        <a:pt x="600" y="101"/>
                        <a:pt x="602" y="104"/>
                        <a:pt x="604" y="106"/>
                      </a:cubicBezTo>
                      <a:lnTo>
                        <a:pt x="641" y="151"/>
                      </a:lnTo>
                      <a:cubicBezTo>
                        <a:pt x="643" y="154"/>
                        <a:pt x="645" y="156"/>
                        <a:pt x="646" y="159"/>
                      </a:cubicBezTo>
                      <a:lnTo>
                        <a:pt x="674" y="210"/>
                      </a:lnTo>
                      <a:cubicBezTo>
                        <a:pt x="675" y="213"/>
                        <a:pt x="677" y="216"/>
                        <a:pt x="678" y="219"/>
                      </a:cubicBezTo>
                      <a:lnTo>
                        <a:pt x="695" y="275"/>
                      </a:lnTo>
                      <a:cubicBezTo>
                        <a:pt x="696" y="278"/>
                        <a:pt x="696" y="281"/>
                        <a:pt x="697" y="283"/>
                      </a:cubicBezTo>
                      <a:lnTo>
                        <a:pt x="701" y="313"/>
                      </a:lnTo>
                      <a:lnTo>
                        <a:pt x="703" y="349"/>
                      </a:lnTo>
                      <a:close/>
                      <a:moveTo>
                        <a:pt x="599" y="329"/>
                      </a:moveTo>
                      <a:lnTo>
                        <a:pt x="594" y="299"/>
                      </a:lnTo>
                      <a:lnTo>
                        <a:pt x="596" y="306"/>
                      </a:lnTo>
                      <a:lnTo>
                        <a:pt x="578" y="250"/>
                      </a:lnTo>
                      <a:lnTo>
                        <a:pt x="582" y="260"/>
                      </a:lnTo>
                      <a:lnTo>
                        <a:pt x="555" y="209"/>
                      </a:lnTo>
                      <a:lnTo>
                        <a:pt x="560" y="217"/>
                      </a:lnTo>
                      <a:lnTo>
                        <a:pt x="524" y="172"/>
                      </a:lnTo>
                      <a:lnTo>
                        <a:pt x="531" y="180"/>
                      </a:lnTo>
                      <a:lnTo>
                        <a:pt x="486" y="143"/>
                      </a:lnTo>
                      <a:lnTo>
                        <a:pt x="494" y="149"/>
                      </a:lnTo>
                      <a:lnTo>
                        <a:pt x="443" y="121"/>
                      </a:lnTo>
                      <a:lnTo>
                        <a:pt x="453" y="125"/>
                      </a:lnTo>
                      <a:lnTo>
                        <a:pt x="397" y="107"/>
                      </a:lnTo>
                      <a:lnTo>
                        <a:pt x="404" y="109"/>
                      </a:lnTo>
                      <a:lnTo>
                        <a:pt x="379" y="105"/>
                      </a:lnTo>
                      <a:lnTo>
                        <a:pt x="354" y="103"/>
                      </a:lnTo>
                      <a:lnTo>
                        <a:pt x="329" y="104"/>
                      </a:lnTo>
                      <a:lnTo>
                        <a:pt x="299" y="109"/>
                      </a:lnTo>
                      <a:lnTo>
                        <a:pt x="306" y="107"/>
                      </a:lnTo>
                      <a:lnTo>
                        <a:pt x="250" y="125"/>
                      </a:lnTo>
                      <a:lnTo>
                        <a:pt x="260" y="121"/>
                      </a:lnTo>
                      <a:lnTo>
                        <a:pt x="209" y="149"/>
                      </a:lnTo>
                      <a:lnTo>
                        <a:pt x="217" y="143"/>
                      </a:lnTo>
                      <a:lnTo>
                        <a:pt x="172" y="180"/>
                      </a:lnTo>
                      <a:lnTo>
                        <a:pt x="180" y="172"/>
                      </a:lnTo>
                      <a:lnTo>
                        <a:pt x="143" y="217"/>
                      </a:lnTo>
                      <a:lnTo>
                        <a:pt x="149" y="209"/>
                      </a:lnTo>
                      <a:lnTo>
                        <a:pt x="121" y="260"/>
                      </a:lnTo>
                      <a:lnTo>
                        <a:pt x="125" y="250"/>
                      </a:lnTo>
                      <a:lnTo>
                        <a:pt x="107" y="306"/>
                      </a:lnTo>
                      <a:lnTo>
                        <a:pt x="109" y="299"/>
                      </a:lnTo>
                      <a:lnTo>
                        <a:pt x="105" y="324"/>
                      </a:lnTo>
                      <a:lnTo>
                        <a:pt x="103" y="349"/>
                      </a:lnTo>
                      <a:lnTo>
                        <a:pt x="104" y="374"/>
                      </a:lnTo>
                      <a:lnTo>
                        <a:pt x="109" y="404"/>
                      </a:lnTo>
                      <a:lnTo>
                        <a:pt x="107" y="397"/>
                      </a:lnTo>
                      <a:lnTo>
                        <a:pt x="125" y="453"/>
                      </a:lnTo>
                      <a:lnTo>
                        <a:pt x="121" y="443"/>
                      </a:lnTo>
                      <a:lnTo>
                        <a:pt x="149" y="494"/>
                      </a:lnTo>
                      <a:lnTo>
                        <a:pt x="143" y="486"/>
                      </a:lnTo>
                      <a:lnTo>
                        <a:pt x="180" y="531"/>
                      </a:lnTo>
                      <a:lnTo>
                        <a:pt x="172" y="524"/>
                      </a:lnTo>
                      <a:lnTo>
                        <a:pt x="217" y="560"/>
                      </a:lnTo>
                      <a:lnTo>
                        <a:pt x="209" y="555"/>
                      </a:lnTo>
                      <a:lnTo>
                        <a:pt x="260" y="582"/>
                      </a:lnTo>
                      <a:lnTo>
                        <a:pt x="250" y="578"/>
                      </a:lnTo>
                      <a:lnTo>
                        <a:pt x="306" y="596"/>
                      </a:lnTo>
                      <a:lnTo>
                        <a:pt x="299" y="594"/>
                      </a:lnTo>
                      <a:lnTo>
                        <a:pt x="324" y="598"/>
                      </a:lnTo>
                      <a:lnTo>
                        <a:pt x="349" y="600"/>
                      </a:lnTo>
                      <a:lnTo>
                        <a:pt x="374" y="599"/>
                      </a:lnTo>
                      <a:lnTo>
                        <a:pt x="404" y="594"/>
                      </a:lnTo>
                      <a:lnTo>
                        <a:pt x="397" y="596"/>
                      </a:lnTo>
                      <a:lnTo>
                        <a:pt x="453" y="578"/>
                      </a:lnTo>
                      <a:lnTo>
                        <a:pt x="444" y="582"/>
                      </a:lnTo>
                      <a:lnTo>
                        <a:pt x="495" y="555"/>
                      </a:lnTo>
                      <a:lnTo>
                        <a:pt x="486" y="560"/>
                      </a:lnTo>
                      <a:lnTo>
                        <a:pt x="531" y="524"/>
                      </a:lnTo>
                      <a:lnTo>
                        <a:pt x="524" y="531"/>
                      </a:lnTo>
                      <a:lnTo>
                        <a:pt x="560" y="486"/>
                      </a:lnTo>
                      <a:lnTo>
                        <a:pt x="555" y="495"/>
                      </a:lnTo>
                      <a:lnTo>
                        <a:pt x="582" y="444"/>
                      </a:lnTo>
                      <a:lnTo>
                        <a:pt x="578" y="453"/>
                      </a:lnTo>
                      <a:lnTo>
                        <a:pt x="596" y="397"/>
                      </a:lnTo>
                      <a:lnTo>
                        <a:pt x="594" y="404"/>
                      </a:lnTo>
                      <a:lnTo>
                        <a:pt x="598" y="379"/>
                      </a:lnTo>
                      <a:lnTo>
                        <a:pt x="600" y="354"/>
                      </a:lnTo>
                      <a:lnTo>
                        <a:pt x="599" y="329"/>
                      </a:lnTo>
                      <a:close/>
                    </a:path>
                  </a:pathLst>
                </a:custGeom>
                <a:solidFill>
                  <a:srgbClr val="558ED5"/>
                </a:solidFill>
                <a:ln w="0" cap="flat">
                  <a:solidFill>
                    <a:srgbClr val="558ED5"/>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14" name="Group 13"/>
              <p:cNvGrpSpPr/>
              <p:nvPr/>
            </p:nvGrpSpPr>
            <p:grpSpPr>
              <a:xfrm>
                <a:off x="6418295" y="6194459"/>
                <a:ext cx="163512" cy="161925"/>
                <a:chOff x="5319713" y="4052888"/>
                <a:chExt cx="163512" cy="161925"/>
              </a:xfrm>
            </p:grpSpPr>
            <p:sp>
              <p:nvSpPr>
                <p:cNvPr id="21" name="Oval 231"/>
                <p:cNvSpPr>
                  <a:spLocks noChangeArrowheads="1"/>
                </p:cNvSpPr>
                <p:nvPr/>
              </p:nvSpPr>
              <p:spPr bwMode="auto">
                <a:xfrm>
                  <a:off x="5332413" y="4064000"/>
                  <a:ext cx="139700" cy="139700"/>
                </a:xfrm>
                <a:prstGeom prst="ellipse">
                  <a:avLst/>
                </a:prstGeom>
                <a:solidFill>
                  <a:srgbClr val="E46C0A"/>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2" name="Freeform 232"/>
                <p:cNvSpPr>
                  <a:spLocks noEditPoints="1"/>
                </p:cNvSpPr>
                <p:nvPr/>
              </p:nvSpPr>
              <p:spPr bwMode="auto">
                <a:xfrm>
                  <a:off x="5319713" y="4052888"/>
                  <a:ext cx="163512" cy="161925"/>
                </a:xfrm>
                <a:custGeom>
                  <a:avLst/>
                  <a:gdLst>
                    <a:gd name="T0" fmla="*/ 853 w 855"/>
                    <a:gd name="T1" fmla="*/ 468 h 855"/>
                    <a:gd name="T2" fmla="*/ 837 w 855"/>
                    <a:gd name="T3" fmla="*/ 552 h 855"/>
                    <a:gd name="T4" fmla="*/ 805 w 855"/>
                    <a:gd name="T5" fmla="*/ 629 h 855"/>
                    <a:gd name="T6" fmla="*/ 734 w 855"/>
                    <a:gd name="T7" fmla="*/ 726 h 855"/>
                    <a:gd name="T8" fmla="*/ 671 w 855"/>
                    <a:gd name="T9" fmla="*/ 779 h 855"/>
                    <a:gd name="T10" fmla="*/ 597 w 855"/>
                    <a:gd name="T11" fmla="*/ 820 h 855"/>
                    <a:gd name="T12" fmla="*/ 516 w 855"/>
                    <a:gd name="T13" fmla="*/ 846 h 855"/>
                    <a:gd name="T14" fmla="*/ 431 w 855"/>
                    <a:gd name="T15" fmla="*/ 855 h 855"/>
                    <a:gd name="T16" fmla="*/ 345 w 855"/>
                    <a:gd name="T17" fmla="*/ 847 h 855"/>
                    <a:gd name="T18" fmla="*/ 263 w 855"/>
                    <a:gd name="T19" fmla="*/ 823 h 855"/>
                    <a:gd name="T20" fmla="*/ 190 w 855"/>
                    <a:gd name="T21" fmla="*/ 784 h 855"/>
                    <a:gd name="T22" fmla="*/ 121 w 855"/>
                    <a:gd name="T23" fmla="*/ 726 h 855"/>
                    <a:gd name="T24" fmla="*/ 71 w 855"/>
                    <a:gd name="T25" fmla="*/ 665 h 855"/>
                    <a:gd name="T26" fmla="*/ 34 w 855"/>
                    <a:gd name="T27" fmla="*/ 597 h 855"/>
                    <a:gd name="T28" fmla="*/ 9 w 855"/>
                    <a:gd name="T29" fmla="*/ 516 h 855"/>
                    <a:gd name="T30" fmla="*/ 0 w 855"/>
                    <a:gd name="T31" fmla="*/ 431 h 855"/>
                    <a:gd name="T32" fmla="*/ 8 w 855"/>
                    <a:gd name="T33" fmla="*/ 345 h 855"/>
                    <a:gd name="T34" fmla="*/ 32 w 855"/>
                    <a:gd name="T35" fmla="*/ 263 h 855"/>
                    <a:gd name="T36" fmla="*/ 71 w 855"/>
                    <a:gd name="T37" fmla="*/ 190 h 855"/>
                    <a:gd name="T38" fmla="*/ 129 w 855"/>
                    <a:gd name="T39" fmla="*/ 121 h 855"/>
                    <a:gd name="T40" fmla="*/ 220 w 855"/>
                    <a:gd name="T41" fmla="*/ 53 h 855"/>
                    <a:gd name="T42" fmla="*/ 297 w 855"/>
                    <a:gd name="T43" fmla="*/ 20 h 855"/>
                    <a:gd name="T44" fmla="*/ 381 w 855"/>
                    <a:gd name="T45" fmla="*/ 2 h 855"/>
                    <a:gd name="T46" fmla="*/ 468 w 855"/>
                    <a:gd name="T47" fmla="*/ 2 h 855"/>
                    <a:gd name="T48" fmla="*/ 552 w 855"/>
                    <a:gd name="T49" fmla="*/ 18 h 855"/>
                    <a:gd name="T50" fmla="*/ 629 w 855"/>
                    <a:gd name="T51" fmla="*/ 50 h 855"/>
                    <a:gd name="T52" fmla="*/ 672 w 855"/>
                    <a:gd name="T53" fmla="*/ 76 h 855"/>
                    <a:gd name="T54" fmla="*/ 734 w 855"/>
                    <a:gd name="T55" fmla="*/ 130 h 855"/>
                    <a:gd name="T56" fmla="*/ 802 w 855"/>
                    <a:gd name="T57" fmla="*/ 220 h 855"/>
                    <a:gd name="T58" fmla="*/ 835 w 855"/>
                    <a:gd name="T59" fmla="*/ 297 h 855"/>
                    <a:gd name="T60" fmla="*/ 853 w 855"/>
                    <a:gd name="T61" fmla="*/ 381 h 855"/>
                    <a:gd name="T62" fmla="*/ 734 w 855"/>
                    <a:gd name="T63" fmla="*/ 399 h 855"/>
                    <a:gd name="T64" fmla="*/ 723 w 855"/>
                    <a:gd name="T65" fmla="*/ 339 h 855"/>
                    <a:gd name="T66" fmla="*/ 700 w 855"/>
                    <a:gd name="T67" fmla="*/ 283 h 855"/>
                    <a:gd name="T68" fmla="*/ 641 w 855"/>
                    <a:gd name="T69" fmla="*/ 205 h 855"/>
                    <a:gd name="T70" fmla="*/ 595 w 855"/>
                    <a:gd name="T71" fmla="*/ 169 h 855"/>
                    <a:gd name="T72" fmla="*/ 577 w 855"/>
                    <a:gd name="T73" fmla="*/ 158 h 855"/>
                    <a:gd name="T74" fmla="*/ 522 w 855"/>
                    <a:gd name="T75" fmla="*/ 134 h 855"/>
                    <a:gd name="T76" fmla="*/ 462 w 855"/>
                    <a:gd name="T77" fmla="*/ 121 h 855"/>
                    <a:gd name="T78" fmla="*/ 399 w 855"/>
                    <a:gd name="T79" fmla="*/ 121 h 855"/>
                    <a:gd name="T80" fmla="*/ 339 w 855"/>
                    <a:gd name="T81" fmla="*/ 132 h 855"/>
                    <a:gd name="T82" fmla="*/ 283 w 855"/>
                    <a:gd name="T83" fmla="*/ 155 h 855"/>
                    <a:gd name="T84" fmla="*/ 206 w 855"/>
                    <a:gd name="T85" fmla="*/ 214 h 855"/>
                    <a:gd name="T86" fmla="*/ 174 w 855"/>
                    <a:gd name="T87" fmla="*/ 253 h 855"/>
                    <a:gd name="T88" fmla="*/ 145 w 855"/>
                    <a:gd name="T89" fmla="*/ 305 h 855"/>
                    <a:gd name="T90" fmla="*/ 126 w 855"/>
                    <a:gd name="T91" fmla="*/ 362 h 855"/>
                    <a:gd name="T92" fmla="*/ 119 w 855"/>
                    <a:gd name="T93" fmla="*/ 424 h 855"/>
                    <a:gd name="T94" fmla="*/ 125 w 855"/>
                    <a:gd name="T95" fmla="*/ 487 h 855"/>
                    <a:gd name="T96" fmla="*/ 142 w 855"/>
                    <a:gd name="T97" fmla="*/ 545 h 855"/>
                    <a:gd name="T98" fmla="*/ 174 w 855"/>
                    <a:gd name="T99" fmla="*/ 602 h 855"/>
                    <a:gd name="T100" fmla="*/ 214 w 855"/>
                    <a:gd name="T101" fmla="*/ 650 h 855"/>
                    <a:gd name="T102" fmla="*/ 253 w 855"/>
                    <a:gd name="T103" fmla="*/ 681 h 855"/>
                    <a:gd name="T104" fmla="*/ 305 w 855"/>
                    <a:gd name="T105" fmla="*/ 710 h 855"/>
                    <a:gd name="T106" fmla="*/ 362 w 855"/>
                    <a:gd name="T107" fmla="*/ 729 h 855"/>
                    <a:gd name="T108" fmla="*/ 424 w 855"/>
                    <a:gd name="T109" fmla="*/ 736 h 855"/>
                    <a:gd name="T110" fmla="*/ 487 w 855"/>
                    <a:gd name="T111" fmla="*/ 730 h 855"/>
                    <a:gd name="T112" fmla="*/ 545 w 855"/>
                    <a:gd name="T113" fmla="*/ 712 h 855"/>
                    <a:gd name="T114" fmla="*/ 596 w 855"/>
                    <a:gd name="T115" fmla="*/ 686 h 855"/>
                    <a:gd name="T116" fmla="*/ 641 w 855"/>
                    <a:gd name="T117" fmla="*/ 650 h 855"/>
                    <a:gd name="T118" fmla="*/ 697 w 855"/>
                    <a:gd name="T119" fmla="*/ 577 h 855"/>
                    <a:gd name="T120" fmla="*/ 721 w 855"/>
                    <a:gd name="T121" fmla="*/ 522 h 855"/>
                    <a:gd name="T122" fmla="*/ 734 w 855"/>
                    <a:gd name="T123" fmla="*/ 462 h 855"/>
                    <a:gd name="T124" fmla="*/ 734 w 855"/>
                    <a:gd name="T125" fmla="*/ 399 h 8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55" h="855">
                      <a:moveTo>
                        <a:pt x="855" y="424"/>
                      </a:moveTo>
                      <a:lnTo>
                        <a:pt x="853" y="468"/>
                      </a:lnTo>
                      <a:lnTo>
                        <a:pt x="847" y="510"/>
                      </a:lnTo>
                      <a:lnTo>
                        <a:pt x="837" y="552"/>
                      </a:lnTo>
                      <a:lnTo>
                        <a:pt x="823" y="592"/>
                      </a:lnTo>
                      <a:lnTo>
                        <a:pt x="805" y="629"/>
                      </a:lnTo>
                      <a:lnTo>
                        <a:pt x="784" y="665"/>
                      </a:lnTo>
                      <a:lnTo>
                        <a:pt x="734" y="726"/>
                      </a:lnTo>
                      <a:cubicBezTo>
                        <a:pt x="732" y="729"/>
                        <a:pt x="729" y="732"/>
                        <a:pt x="726" y="734"/>
                      </a:cubicBezTo>
                      <a:lnTo>
                        <a:pt x="671" y="779"/>
                      </a:lnTo>
                      <a:lnTo>
                        <a:pt x="634" y="802"/>
                      </a:lnTo>
                      <a:lnTo>
                        <a:pt x="597" y="820"/>
                      </a:lnTo>
                      <a:lnTo>
                        <a:pt x="558" y="835"/>
                      </a:lnTo>
                      <a:lnTo>
                        <a:pt x="516" y="846"/>
                      </a:lnTo>
                      <a:lnTo>
                        <a:pt x="474" y="853"/>
                      </a:lnTo>
                      <a:lnTo>
                        <a:pt x="431" y="855"/>
                      </a:lnTo>
                      <a:lnTo>
                        <a:pt x="387" y="853"/>
                      </a:lnTo>
                      <a:lnTo>
                        <a:pt x="345" y="847"/>
                      </a:lnTo>
                      <a:lnTo>
                        <a:pt x="303" y="837"/>
                      </a:lnTo>
                      <a:lnTo>
                        <a:pt x="263" y="823"/>
                      </a:lnTo>
                      <a:lnTo>
                        <a:pt x="226" y="805"/>
                      </a:lnTo>
                      <a:lnTo>
                        <a:pt x="190" y="784"/>
                      </a:lnTo>
                      <a:lnTo>
                        <a:pt x="130" y="734"/>
                      </a:lnTo>
                      <a:cubicBezTo>
                        <a:pt x="126" y="732"/>
                        <a:pt x="124" y="729"/>
                        <a:pt x="121" y="726"/>
                      </a:cubicBezTo>
                      <a:lnTo>
                        <a:pt x="76" y="672"/>
                      </a:lnTo>
                      <a:cubicBezTo>
                        <a:pt x="74" y="669"/>
                        <a:pt x="73" y="667"/>
                        <a:pt x="71" y="665"/>
                      </a:cubicBezTo>
                      <a:lnTo>
                        <a:pt x="53" y="634"/>
                      </a:lnTo>
                      <a:lnTo>
                        <a:pt x="34" y="597"/>
                      </a:lnTo>
                      <a:lnTo>
                        <a:pt x="20" y="558"/>
                      </a:lnTo>
                      <a:lnTo>
                        <a:pt x="9" y="516"/>
                      </a:lnTo>
                      <a:lnTo>
                        <a:pt x="2" y="474"/>
                      </a:lnTo>
                      <a:lnTo>
                        <a:pt x="0" y="431"/>
                      </a:lnTo>
                      <a:lnTo>
                        <a:pt x="2" y="387"/>
                      </a:lnTo>
                      <a:lnTo>
                        <a:pt x="8" y="345"/>
                      </a:lnTo>
                      <a:lnTo>
                        <a:pt x="18" y="303"/>
                      </a:lnTo>
                      <a:lnTo>
                        <a:pt x="32" y="263"/>
                      </a:lnTo>
                      <a:lnTo>
                        <a:pt x="50" y="226"/>
                      </a:lnTo>
                      <a:lnTo>
                        <a:pt x="71" y="190"/>
                      </a:lnTo>
                      <a:lnTo>
                        <a:pt x="121" y="129"/>
                      </a:lnTo>
                      <a:cubicBezTo>
                        <a:pt x="124" y="126"/>
                        <a:pt x="126" y="124"/>
                        <a:pt x="129" y="121"/>
                      </a:cubicBezTo>
                      <a:lnTo>
                        <a:pt x="184" y="76"/>
                      </a:lnTo>
                      <a:lnTo>
                        <a:pt x="220" y="53"/>
                      </a:lnTo>
                      <a:lnTo>
                        <a:pt x="259" y="34"/>
                      </a:lnTo>
                      <a:lnTo>
                        <a:pt x="297" y="20"/>
                      </a:lnTo>
                      <a:lnTo>
                        <a:pt x="339" y="9"/>
                      </a:lnTo>
                      <a:lnTo>
                        <a:pt x="381" y="2"/>
                      </a:lnTo>
                      <a:lnTo>
                        <a:pt x="424" y="0"/>
                      </a:lnTo>
                      <a:lnTo>
                        <a:pt x="468" y="2"/>
                      </a:lnTo>
                      <a:lnTo>
                        <a:pt x="510" y="8"/>
                      </a:lnTo>
                      <a:lnTo>
                        <a:pt x="552" y="18"/>
                      </a:lnTo>
                      <a:lnTo>
                        <a:pt x="592" y="32"/>
                      </a:lnTo>
                      <a:lnTo>
                        <a:pt x="629" y="50"/>
                      </a:lnTo>
                      <a:lnTo>
                        <a:pt x="665" y="71"/>
                      </a:lnTo>
                      <a:cubicBezTo>
                        <a:pt x="667" y="73"/>
                        <a:pt x="669" y="74"/>
                        <a:pt x="672" y="76"/>
                      </a:cubicBezTo>
                      <a:lnTo>
                        <a:pt x="726" y="121"/>
                      </a:lnTo>
                      <a:cubicBezTo>
                        <a:pt x="729" y="124"/>
                        <a:pt x="732" y="126"/>
                        <a:pt x="734" y="130"/>
                      </a:cubicBezTo>
                      <a:lnTo>
                        <a:pt x="779" y="184"/>
                      </a:lnTo>
                      <a:lnTo>
                        <a:pt x="802" y="220"/>
                      </a:lnTo>
                      <a:lnTo>
                        <a:pt x="821" y="259"/>
                      </a:lnTo>
                      <a:lnTo>
                        <a:pt x="835" y="297"/>
                      </a:lnTo>
                      <a:lnTo>
                        <a:pt x="846" y="339"/>
                      </a:lnTo>
                      <a:lnTo>
                        <a:pt x="853" y="381"/>
                      </a:lnTo>
                      <a:lnTo>
                        <a:pt x="855" y="424"/>
                      </a:lnTo>
                      <a:close/>
                      <a:moveTo>
                        <a:pt x="734" y="399"/>
                      </a:moveTo>
                      <a:lnTo>
                        <a:pt x="730" y="368"/>
                      </a:lnTo>
                      <a:lnTo>
                        <a:pt x="723" y="339"/>
                      </a:lnTo>
                      <a:lnTo>
                        <a:pt x="712" y="310"/>
                      </a:lnTo>
                      <a:lnTo>
                        <a:pt x="700" y="283"/>
                      </a:lnTo>
                      <a:lnTo>
                        <a:pt x="686" y="260"/>
                      </a:lnTo>
                      <a:lnTo>
                        <a:pt x="641" y="205"/>
                      </a:lnTo>
                      <a:lnTo>
                        <a:pt x="650" y="214"/>
                      </a:lnTo>
                      <a:lnTo>
                        <a:pt x="595" y="169"/>
                      </a:lnTo>
                      <a:lnTo>
                        <a:pt x="602" y="174"/>
                      </a:lnTo>
                      <a:lnTo>
                        <a:pt x="577" y="158"/>
                      </a:lnTo>
                      <a:lnTo>
                        <a:pt x="550" y="145"/>
                      </a:lnTo>
                      <a:lnTo>
                        <a:pt x="522" y="134"/>
                      </a:lnTo>
                      <a:lnTo>
                        <a:pt x="493" y="126"/>
                      </a:lnTo>
                      <a:lnTo>
                        <a:pt x="462" y="121"/>
                      </a:lnTo>
                      <a:lnTo>
                        <a:pt x="431" y="119"/>
                      </a:lnTo>
                      <a:lnTo>
                        <a:pt x="399" y="121"/>
                      </a:lnTo>
                      <a:lnTo>
                        <a:pt x="368" y="125"/>
                      </a:lnTo>
                      <a:lnTo>
                        <a:pt x="339" y="132"/>
                      </a:lnTo>
                      <a:lnTo>
                        <a:pt x="310" y="143"/>
                      </a:lnTo>
                      <a:lnTo>
                        <a:pt x="283" y="155"/>
                      </a:lnTo>
                      <a:lnTo>
                        <a:pt x="260" y="169"/>
                      </a:lnTo>
                      <a:lnTo>
                        <a:pt x="206" y="214"/>
                      </a:lnTo>
                      <a:lnTo>
                        <a:pt x="214" y="206"/>
                      </a:lnTo>
                      <a:lnTo>
                        <a:pt x="174" y="253"/>
                      </a:lnTo>
                      <a:lnTo>
                        <a:pt x="158" y="278"/>
                      </a:lnTo>
                      <a:lnTo>
                        <a:pt x="145" y="305"/>
                      </a:lnTo>
                      <a:lnTo>
                        <a:pt x="134" y="333"/>
                      </a:lnTo>
                      <a:lnTo>
                        <a:pt x="126" y="362"/>
                      </a:lnTo>
                      <a:lnTo>
                        <a:pt x="121" y="393"/>
                      </a:lnTo>
                      <a:lnTo>
                        <a:pt x="119" y="424"/>
                      </a:lnTo>
                      <a:lnTo>
                        <a:pt x="121" y="456"/>
                      </a:lnTo>
                      <a:lnTo>
                        <a:pt x="125" y="487"/>
                      </a:lnTo>
                      <a:lnTo>
                        <a:pt x="132" y="516"/>
                      </a:lnTo>
                      <a:lnTo>
                        <a:pt x="142" y="545"/>
                      </a:lnTo>
                      <a:lnTo>
                        <a:pt x="155" y="572"/>
                      </a:lnTo>
                      <a:lnTo>
                        <a:pt x="174" y="602"/>
                      </a:lnTo>
                      <a:lnTo>
                        <a:pt x="169" y="595"/>
                      </a:lnTo>
                      <a:lnTo>
                        <a:pt x="214" y="650"/>
                      </a:lnTo>
                      <a:lnTo>
                        <a:pt x="205" y="641"/>
                      </a:lnTo>
                      <a:lnTo>
                        <a:pt x="253" y="681"/>
                      </a:lnTo>
                      <a:lnTo>
                        <a:pt x="278" y="697"/>
                      </a:lnTo>
                      <a:lnTo>
                        <a:pt x="305" y="710"/>
                      </a:lnTo>
                      <a:lnTo>
                        <a:pt x="333" y="721"/>
                      </a:lnTo>
                      <a:lnTo>
                        <a:pt x="362" y="729"/>
                      </a:lnTo>
                      <a:lnTo>
                        <a:pt x="393" y="734"/>
                      </a:lnTo>
                      <a:lnTo>
                        <a:pt x="424" y="736"/>
                      </a:lnTo>
                      <a:lnTo>
                        <a:pt x="456" y="734"/>
                      </a:lnTo>
                      <a:lnTo>
                        <a:pt x="487" y="730"/>
                      </a:lnTo>
                      <a:lnTo>
                        <a:pt x="516" y="723"/>
                      </a:lnTo>
                      <a:lnTo>
                        <a:pt x="545" y="712"/>
                      </a:lnTo>
                      <a:lnTo>
                        <a:pt x="572" y="700"/>
                      </a:lnTo>
                      <a:lnTo>
                        <a:pt x="596" y="686"/>
                      </a:lnTo>
                      <a:lnTo>
                        <a:pt x="650" y="641"/>
                      </a:lnTo>
                      <a:lnTo>
                        <a:pt x="641" y="650"/>
                      </a:lnTo>
                      <a:lnTo>
                        <a:pt x="681" y="602"/>
                      </a:lnTo>
                      <a:lnTo>
                        <a:pt x="697" y="577"/>
                      </a:lnTo>
                      <a:lnTo>
                        <a:pt x="710" y="550"/>
                      </a:lnTo>
                      <a:lnTo>
                        <a:pt x="721" y="522"/>
                      </a:lnTo>
                      <a:lnTo>
                        <a:pt x="729" y="493"/>
                      </a:lnTo>
                      <a:lnTo>
                        <a:pt x="734" y="462"/>
                      </a:lnTo>
                      <a:lnTo>
                        <a:pt x="736" y="431"/>
                      </a:lnTo>
                      <a:lnTo>
                        <a:pt x="734" y="399"/>
                      </a:lnTo>
                      <a:close/>
                    </a:path>
                  </a:pathLst>
                </a:custGeom>
                <a:solidFill>
                  <a:srgbClr val="558ED5"/>
                </a:solidFill>
                <a:ln w="0" cap="flat">
                  <a:solidFill>
                    <a:srgbClr val="558ED5"/>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15" name="Group 14"/>
              <p:cNvGrpSpPr/>
              <p:nvPr/>
            </p:nvGrpSpPr>
            <p:grpSpPr>
              <a:xfrm>
                <a:off x="6406389" y="6406908"/>
                <a:ext cx="187325" cy="187325"/>
                <a:chOff x="4714875" y="4252913"/>
                <a:chExt cx="187325" cy="187325"/>
              </a:xfrm>
            </p:grpSpPr>
            <p:sp>
              <p:nvSpPr>
                <p:cNvPr id="19" name="Oval 287"/>
                <p:cNvSpPr>
                  <a:spLocks noChangeArrowheads="1"/>
                </p:cNvSpPr>
                <p:nvPr/>
              </p:nvSpPr>
              <p:spPr bwMode="auto">
                <a:xfrm>
                  <a:off x="4725988" y="4265613"/>
                  <a:ext cx="165100" cy="163513"/>
                </a:xfrm>
                <a:prstGeom prst="ellipse">
                  <a:avLst/>
                </a:prstGeom>
                <a:solidFill>
                  <a:srgbClr val="971F07"/>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 name="Freeform 288"/>
                <p:cNvSpPr>
                  <a:spLocks noEditPoints="1"/>
                </p:cNvSpPr>
                <p:nvPr/>
              </p:nvSpPr>
              <p:spPr bwMode="auto">
                <a:xfrm>
                  <a:off x="4714875" y="4252913"/>
                  <a:ext cx="187325" cy="187325"/>
                </a:xfrm>
                <a:custGeom>
                  <a:avLst/>
                  <a:gdLst>
                    <a:gd name="T0" fmla="*/ 117 w 118"/>
                    <a:gd name="T1" fmla="*/ 71 h 118"/>
                    <a:gd name="T2" fmla="*/ 111 w 118"/>
                    <a:gd name="T3" fmla="*/ 87 h 118"/>
                    <a:gd name="T4" fmla="*/ 101 w 118"/>
                    <a:gd name="T5" fmla="*/ 101 h 118"/>
                    <a:gd name="T6" fmla="*/ 88 w 118"/>
                    <a:gd name="T7" fmla="*/ 111 h 118"/>
                    <a:gd name="T8" fmla="*/ 72 w 118"/>
                    <a:gd name="T9" fmla="*/ 117 h 118"/>
                    <a:gd name="T10" fmla="*/ 54 w 118"/>
                    <a:gd name="T11" fmla="*/ 118 h 118"/>
                    <a:gd name="T12" fmla="*/ 37 w 118"/>
                    <a:gd name="T13" fmla="*/ 114 h 118"/>
                    <a:gd name="T14" fmla="*/ 22 w 118"/>
                    <a:gd name="T15" fmla="*/ 105 h 118"/>
                    <a:gd name="T16" fmla="*/ 11 w 118"/>
                    <a:gd name="T17" fmla="*/ 93 h 118"/>
                    <a:gd name="T18" fmla="*/ 3 w 118"/>
                    <a:gd name="T19" fmla="*/ 77 h 118"/>
                    <a:gd name="T20" fmla="*/ 0 w 118"/>
                    <a:gd name="T21" fmla="*/ 60 h 118"/>
                    <a:gd name="T22" fmla="*/ 3 w 118"/>
                    <a:gd name="T23" fmla="*/ 42 h 118"/>
                    <a:gd name="T24" fmla="*/ 10 w 118"/>
                    <a:gd name="T25" fmla="*/ 27 h 118"/>
                    <a:gd name="T26" fmla="*/ 22 w 118"/>
                    <a:gd name="T27" fmla="*/ 14 h 118"/>
                    <a:gd name="T28" fmla="*/ 36 w 118"/>
                    <a:gd name="T29" fmla="*/ 5 h 118"/>
                    <a:gd name="T30" fmla="*/ 53 w 118"/>
                    <a:gd name="T31" fmla="*/ 1 h 118"/>
                    <a:gd name="T32" fmla="*/ 71 w 118"/>
                    <a:gd name="T33" fmla="*/ 2 h 118"/>
                    <a:gd name="T34" fmla="*/ 87 w 118"/>
                    <a:gd name="T35" fmla="*/ 7 h 118"/>
                    <a:gd name="T36" fmla="*/ 101 w 118"/>
                    <a:gd name="T37" fmla="*/ 18 h 118"/>
                    <a:gd name="T38" fmla="*/ 111 w 118"/>
                    <a:gd name="T39" fmla="*/ 31 h 118"/>
                    <a:gd name="T40" fmla="*/ 117 w 118"/>
                    <a:gd name="T41" fmla="*/ 47 h 118"/>
                    <a:gd name="T42" fmla="*/ 104 w 118"/>
                    <a:gd name="T43" fmla="*/ 55 h 118"/>
                    <a:gd name="T44" fmla="*/ 101 w 118"/>
                    <a:gd name="T45" fmla="*/ 42 h 118"/>
                    <a:gd name="T46" fmla="*/ 94 w 118"/>
                    <a:gd name="T47" fmla="*/ 31 h 118"/>
                    <a:gd name="T48" fmla="*/ 85 w 118"/>
                    <a:gd name="T49" fmla="*/ 23 h 118"/>
                    <a:gd name="T50" fmla="*/ 73 w 118"/>
                    <a:gd name="T51" fmla="*/ 17 h 118"/>
                    <a:gd name="T52" fmla="*/ 60 w 118"/>
                    <a:gd name="T53" fmla="*/ 15 h 118"/>
                    <a:gd name="T54" fmla="*/ 46 w 118"/>
                    <a:gd name="T55" fmla="*/ 17 h 118"/>
                    <a:gd name="T56" fmla="*/ 35 w 118"/>
                    <a:gd name="T57" fmla="*/ 22 h 118"/>
                    <a:gd name="T58" fmla="*/ 25 w 118"/>
                    <a:gd name="T59" fmla="*/ 31 h 118"/>
                    <a:gd name="T60" fmla="*/ 18 w 118"/>
                    <a:gd name="T61" fmla="*/ 42 h 118"/>
                    <a:gd name="T62" fmla="*/ 15 w 118"/>
                    <a:gd name="T63" fmla="*/ 54 h 118"/>
                    <a:gd name="T64" fmla="*/ 16 w 118"/>
                    <a:gd name="T65" fmla="*/ 68 h 118"/>
                    <a:gd name="T66" fmla="*/ 20 w 118"/>
                    <a:gd name="T67" fmla="*/ 80 h 118"/>
                    <a:gd name="T68" fmla="*/ 28 w 118"/>
                    <a:gd name="T69" fmla="*/ 91 h 118"/>
                    <a:gd name="T70" fmla="*/ 38 w 118"/>
                    <a:gd name="T71" fmla="*/ 99 h 118"/>
                    <a:gd name="T72" fmla="*/ 50 w 118"/>
                    <a:gd name="T73" fmla="*/ 103 h 118"/>
                    <a:gd name="T74" fmla="*/ 64 w 118"/>
                    <a:gd name="T75" fmla="*/ 104 h 118"/>
                    <a:gd name="T76" fmla="*/ 76 w 118"/>
                    <a:gd name="T77" fmla="*/ 101 h 118"/>
                    <a:gd name="T78" fmla="*/ 88 w 118"/>
                    <a:gd name="T79" fmla="*/ 94 h 118"/>
                    <a:gd name="T80" fmla="*/ 96 w 118"/>
                    <a:gd name="T81" fmla="*/ 85 h 118"/>
                    <a:gd name="T82" fmla="*/ 102 w 118"/>
                    <a:gd name="T83" fmla="*/ 73 h 118"/>
                    <a:gd name="T84" fmla="*/ 104 w 118"/>
                    <a:gd name="T85" fmla="*/ 60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18" h="118">
                      <a:moveTo>
                        <a:pt x="118" y="59"/>
                      </a:moveTo>
                      <a:lnTo>
                        <a:pt x="118" y="65"/>
                      </a:lnTo>
                      <a:lnTo>
                        <a:pt x="117" y="71"/>
                      </a:lnTo>
                      <a:lnTo>
                        <a:pt x="116" y="77"/>
                      </a:lnTo>
                      <a:lnTo>
                        <a:pt x="114" y="82"/>
                      </a:lnTo>
                      <a:lnTo>
                        <a:pt x="111" y="87"/>
                      </a:lnTo>
                      <a:lnTo>
                        <a:pt x="108" y="92"/>
                      </a:lnTo>
                      <a:lnTo>
                        <a:pt x="105" y="97"/>
                      </a:lnTo>
                      <a:lnTo>
                        <a:pt x="101" y="101"/>
                      </a:lnTo>
                      <a:lnTo>
                        <a:pt x="97" y="105"/>
                      </a:lnTo>
                      <a:lnTo>
                        <a:pt x="93" y="108"/>
                      </a:lnTo>
                      <a:lnTo>
                        <a:pt x="88" y="111"/>
                      </a:lnTo>
                      <a:lnTo>
                        <a:pt x="83" y="114"/>
                      </a:lnTo>
                      <a:lnTo>
                        <a:pt x="77" y="116"/>
                      </a:lnTo>
                      <a:lnTo>
                        <a:pt x="72" y="117"/>
                      </a:lnTo>
                      <a:lnTo>
                        <a:pt x="66" y="118"/>
                      </a:lnTo>
                      <a:lnTo>
                        <a:pt x="60" y="118"/>
                      </a:lnTo>
                      <a:lnTo>
                        <a:pt x="54" y="118"/>
                      </a:lnTo>
                      <a:lnTo>
                        <a:pt x="48" y="117"/>
                      </a:lnTo>
                      <a:lnTo>
                        <a:pt x="42" y="116"/>
                      </a:lnTo>
                      <a:lnTo>
                        <a:pt x="37" y="114"/>
                      </a:lnTo>
                      <a:lnTo>
                        <a:pt x="32" y="112"/>
                      </a:lnTo>
                      <a:lnTo>
                        <a:pt x="27" y="109"/>
                      </a:lnTo>
                      <a:lnTo>
                        <a:pt x="22" y="105"/>
                      </a:lnTo>
                      <a:lnTo>
                        <a:pt x="18" y="101"/>
                      </a:lnTo>
                      <a:lnTo>
                        <a:pt x="14" y="97"/>
                      </a:lnTo>
                      <a:lnTo>
                        <a:pt x="11" y="93"/>
                      </a:lnTo>
                      <a:lnTo>
                        <a:pt x="8" y="88"/>
                      </a:lnTo>
                      <a:lnTo>
                        <a:pt x="5" y="83"/>
                      </a:lnTo>
                      <a:lnTo>
                        <a:pt x="3" y="77"/>
                      </a:lnTo>
                      <a:lnTo>
                        <a:pt x="2" y="72"/>
                      </a:lnTo>
                      <a:lnTo>
                        <a:pt x="1" y="66"/>
                      </a:lnTo>
                      <a:lnTo>
                        <a:pt x="0" y="60"/>
                      </a:lnTo>
                      <a:lnTo>
                        <a:pt x="1" y="54"/>
                      </a:lnTo>
                      <a:lnTo>
                        <a:pt x="1" y="48"/>
                      </a:lnTo>
                      <a:lnTo>
                        <a:pt x="3" y="42"/>
                      </a:lnTo>
                      <a:lnTo>
                        <a:pt x="5" y="37"/>
                      </a:lnTo>
                      <a:lnTo>
                        <a:pt x="7" y="32"/>
                      </a:lnTo>
                      <a:lnTo>
                        <a:pt x="10" y="27"/>
                      </a:lnTo>
                      <a:lnTo>
                        <a:pt x="14" y="22"/>
                      </a:lnTo>
                      <a:lnTo>
                        <a:pt x="17" y="18"/>
                      </a:lnTo>
                      <a:lnTo>
                        <a:pt x="22" y="14"/>
                      </a:lnTo>
                      <a:lnTo>
                        <a:pt x="26" y="11"/>
                      </a:lnTo>
                      <a:lnTo>
                        <a:pt x="31" y="8"/>
                      </a:lnTo>
                      <a:lnTo>
                        <a:pt x="36" y="5"/>
                      </a:lnTo>
                      <a:lnTo>
                        <a:pt x="41" y="3"/>
                      </a:lnTo>
                      <a:lnTo>
                        <a:pt x="47" y="2"/>
                      </a:lnTo>
                      <a:lnTo>
                        <a:pt x="53" y="1"/>
                      </a:lnTo>
                      <a:lnTo>
                        <a:pt x="59" y="0"/>
                      </a:lnTo>
                      <a:lnTo>
                        <a:pt x="65" y="1"/>
                      </a:lnTo>
                      <a:lnTo>
                        <a:pt x="71" y="2"/>
                      </a:lnTo>
                      <a:lnTo>
                        <a:pt x="77" y="3"/>
                      </a:lnTo>
                      <a:lnTo>
                        <a:pt x="82" y="5"/>
                      </a:lnTo>
                      <a:lnTo>
                        <a:pt x="87" y="7"/>
                      </a:lnTo>
                      <a:lnTo>
                        <a:pt x="92" y="10"/>
                      </a:lnTo>
                      <a:lnTo>
                        <a:pt x="97" y="14"/>
                      </a:lnTo>
                      <a:lnTo>
                        <a:pt x="101" y="18"/>
                      </a:lnTo>
                      <a:lnTo>
                        <a:pt x="105" y="22"/>
                      </a:lnTo>
                      <a:lnTo>
                        <a:pt x="108" y="26"/>
                      </a:lnTo>
                      <a:lnTo>
                        <a:pt x="111" y="31"/>
                      </a:lnTo>
                      <a:lnTo>
                        <a:pt x="114" y="36"/>
                      </a:lnTo>
                      <a:lnTo>
                        <a:pt x="116" y="42"/>
                      </a:lnTo>
                      <a:lnTo>
                        <a:pt x="117" y="47"/>
                      </a:lnTo>
                      <a:lnTo>
                        <a:pt x="118" y="53"/>
                      </a:lnTo>
                      <a:lnTo>
                        <a:pt x="118" y="59"/>
                      </a:lnTo>
                      <a:close/>
                      <a:moveTo>
                        <a:pt x="104" y="55"/>
                      </a:moveTo>
                      <a:lnTo>
                        <a:pt x="103" y="51"/>
                      </a:lnTo>
                      <a:lnTo>
                        <a:pt x="102" y="47"/>
                      </a:lnTo>
                      <a:lnTo>
                        <a:pt x="101" y="42"/>
                      </a:lnTo>
                      <a:lnTo>
                        <a:pt x="99" y="39"/>
                      </a:lnTo>
                      <a:lnTo>
                        <a:pt x="97" y="35"/>
                      </a:lnTo>
                      <a:lnTo>
                        <a:pt x="94" y="31"/>
                      </a:lnTo>
                      <a:lnTo>
                        <a:pt x="91" y="28"/>
                      </a:lnTo>
                      <a:lnTo>
                        <a:pt x="88" y="25"/>
                      </a:lnTo>
                      <a:lnTo>
                        <a:pt x="85" y="23"/>
                      </a:lnTo>
                      <a:lnTo>
                        <a:pt x="81" y="20"/>
                      </a:lnTo>
                      <a:lnTo>
                        <a:pt x="77" y="18"/>
                      </a:lnTo>
                      <a:lnTo>
                        <a:pt x="73" y="17"/>
                      </a:lnTo>
                      <a:lnTo>
                        <a:pt x="69" y="16"/>
                      </a:lnTo>
                      <a:lnTo>
                        <a:pt x="64" y="15"/>
                      </a:lnTo>
                      <a:lnTo>
                        <a:pt x="60" y="15"/>
                      </a:lnTo>
                      <a:lnTo>
                        <a:pt x="55" y="15"/>
                      </a:lnTo>
                      <a:lnTo>
                        <a:pt x="51" y="16"/>
                      </a:lnTo>
                      <a:lnTo>
                        <a:pt x="46" y="17"/>
                      </a:lnTo>
                      <a:lnTo>
                        <a:pt x="42" y="18"/>
                      </a:lnTo>
                      <a:lnTo>
                        <a:pt x="38" y="20"/>
                      </a:lnTo>
                      <a:lnTo>
                        <a:pt x="35" y="22"/>
                      </a:lnTo>
                      <a:lnTo>
                        <a:pt x="31" y="25"/>
                      </a:lnTo>
                      <a:lnTo>
                        <a:pt x="28" y="28"/>
                      </a:lnTo>
                      <a:lnTo>
                        <a:pt x="25" y="31"/>
                      </a:lnTo>
                      <a:lnTo>
                        <a:pt x="22" y="34"/>
                      </a:lnTo>
                      <a:lnTo>
                        <a:pt x="20" y="38"/>
                      </a:lnTo>
                      <a:lnTo>
                        <a:pt x="18" y="42"/>
                      </a:lnTo>
                      <a:lnTo>
                        <a:pt x="17" y="46"/>
                      </a:lnTo>
                      <a:lnTo>
                        <a:pt x="16" y="50"/>
                      </a:lnTo>
                      <a:lnTo>
                        <a:pt x="15" y="54"/>
                      </a:lnTo>
                      <a:lnTo>
                        <a:pt x="15" y="59"/>
                      </a:lnTo>
                      <a:lnTo>
                        <a:pt x="15" y="64"/>
                      </a:lnTo>
                      <a:lnTo>
                        <a:pt x="16" y="68"/>
                      </a:lnTo>
                      <a:lnTo>
                        <a:pt x="17" y="72"/>
                      </a:lnTo>
                      <a:lnTo>
                        <a:pt x="18" y="77"/>
                      </a:lnTo>
                      <a:lnTo>
                        <a:pt x="20" y="80"/>
                      </a:lnTo>
                      <a:lnTo>
                        <a:pt x="22" y="84"/>
                      </a:lnTo>
                      <a:lnTo>
                        <a:pt x="25" y="88"/>
                      </a:lnTo>
                      <a:lnTo>
                        <a:pt x="28" y="91"/>
                      </a:lnTo>
                      <a:lnTo>
                        <a:pt x="31" y="94"/>
                      </a:lnTo>
                      <a:lnTo>
                        <a:pt x="34" y="96"/>
                      </a:lnTo>
                      <a:lnTo>
                        <a:pt x="38" y="99"/>
                      </a:lnTo>
                      <a:lnTo>
                        <a:pt x="42" y="100"/>
                      </a:lnTo>
                      <a:lnTo>
                        <a:pt x="46" y="102"/>
                      </a:lnTo>
                      <a:lnTo>
                        <a:pt x="50" y="103"/>
                      </a:lnTo>
                      <a:lnTo>
                        <a:pt x="54" y="104"/>
                      </a:lnTo>
                      <a:lnTo>
                        <a:pt x="59" y="104"/>
                      </a:lnTo>
                      <a:lnTo>
                        <a:pt x="64" y="104"/>
                      </a:lnTo>
                      <a:lnTo>
                        <a:pt x="68" y="103"/>
                      </a:lnTo>
                      <a:lnTo>
                        <a:pt x="72" y="102"/>
                      </a:lnTo>
                      <a:lnTo>
                        <a:pt x="76" y="101"/>
                      </a:lnTo>
                      <a:lnTo>
                        <a:pt x="80" y="99"/>
                      </a:lnTo>
                      <a:lnTo>
                        <a:pt x="84" y="97"/>
                      </a:lnTo>
                      <a:lnTo>
                        <a:pt x="88" y="94"/>
                      </a:lnTo>
                      <a:lnTo>
                        <a:pt x="91" y="91"/>
                      </a:lnTo>
                      <a:lnTo>
                        <a:pt x="94" y="88"/>
                      </a:lnTo>
                      <a:lnTo>
                        <a:pt x="96" y="85"/>
                      </a:lnTo>
                      <a:lnTo>
                        <a:pt x="98" y="81"/>
                      </a:lnTo>
                      <a:lnTo>
                        <a:pt x="100" y="77"/>
                      </a:lnTo>
                      <a:lnTo>
                        <a:pt x="102" y="73"/>
                      </a:lnTo>
                      <a:lnTo>
                        <a:pt x="103" y="69"/>
                      </a:lnTo>
                      <a:lnTo>
                        <a:pt x="104" y="64"/>
                      </a:lnTo>
                      <a:lnTo>
                        <a:pt x="104" y="60"/>
                      </a:lnTo>
                      <a:lnTo>
                        <a:pt x="104" y="55"/>
                      </a:lnTo>
                      <a:close/>
                    </a:path>
                  </a:pathLst>
                </a:custGeom>
                <a:solidFill>
                  <a:srgbClr val="558ED5"/>
                </a:solidFill>
                <a:ln w="0" cap="flat">
                  <a:solidFill>
                    <a:srgbClr val="558ED5"/>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16" name="Group 15"/>
              <p:cNvGrpSpPr/>
              <p:nvPr/>
            </p:nvGrpSpPr>
            <p:grpSpPr>
              <a:xfrm>
                <a:off x="6393689" y="6629158"/>
                <a:ext cx="212725" cy="212725"/>
                <a:chOff x="5416550" y="2524125"/>
                <a:chExt cx="212725" cy="212725"/>
              </a:xfrm>
            </p:grpSpPr>
            <p:sp>
              <p:nvSpPr>
                <p:cNvPr id="17" name="Oval 303"/>
                <p:cNvSpPr>
                  <a:spLocks noChangeArrowheads="1"/>
                </p:cNvSpPr>
                <p:nvPr/>
              </p:nvSpPr>
              <p:spPr bwMode="auto">
                <a:xfrm>
                  <a:off x="5427663" y="2535238"/>
                  <a:ext cx="190500" cy="190500"/>
                </a:xfrm>
                <a:prstGeom prst="ellipse">
                  <a:avLst/>
                </a:pr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304"/>
                <p:cNvSpPr>
                  <a:spLocks noEditPoints="1"/>
                </p:cNvSpPr>
                <p:nvPr/>
              </p:nvSpPr>
              <p:spPr bwMode="auto">
                <a:xfrm>
                  <a:off x="5416550" y="2524125"/>
                  <a:ext cx="212725" cy="212725"/>
                </a:xfrm>
                <a:custGeom>
                  <a:avLst/>
                  <a:gdLst>
                    <a:gd name="T0" fmla="*/ 133 w 134"/>
                    <a:gd name="T1" fmla="*/ 80 h 134"/>
                    <a:gd name="T2" fmla="*/ 126 w 134"/>
                    <a:gd name="T3" fmla="*/ 99 h 134"/>
                    <a:gd name="T4" fmla="*/ 115 w 134"/>
                    <a:gd name="T5" fmla="*/ 114 h 134"/>
                    <a:gd name="T6" fmla="*/ 99 w 134"/>
                    <a:gd name="T7" fmla="*/ 126 h 134"/>
                    <a:gd name="T8" fmla="*/ 81 w 134"/>
                    <a:gd name="T9" fmla="*/ 133 h 134"/>
                    <a:gd name="T10" fmla="*/ 61 w 134"/>
                    <a:gd name="T11" fmla="*/ 134 h 134"/>
                    <a:gd name="T12" fmla="*/ 41 w 134"/>
                    <a:gd name="T13" fmla="*/ 129 h 134"/>
                    <a:gd name="T14" fmla="*/ 25 w 134"/>
                    <a:gd name="T15" fmla="*/ 119 h 134"/>
                    <a:gd name="T16" fmla="*/ 12 w 134"/>
                    <a:gd name="T17" fmla="*/ 105 h 134"/>
                    <a:gd name="T18" fmla="*/ 3 w 134"/>
                    <a:gd name="T19" fmla="*/ 87 h 134"/>
                    <a:gd name="T20" fmla="*/ 0 w 134"/>
                    <a:gd name="T21" fmla="*/ 67 h 134"/>
                    <a:gd name="T22" fmla="*/ 3 w 134"/>
                    <a:gd name="T23" fmla="*/ 47 h 134"/>
                    <a:gd name="T24" fmla="*/ 11 w 134"/>
                    <a:gd name="T25" fmla="*/ 30 h 134"/>
                    <a:gd name="T26" fmla="*/ 24 w 134"/>
                    <a:gd name="T27" fmla="*/ 15 h 134"/>
                    <a:gd name="T28" fmla="*/ 41 w 134"/>
                    <a:gd name="T29" fmla="*/ 5 h 134"/>
                    <a:gd name="T30" fmla="*/ 60 w 134"/>
                    <a:gd name="T31" fmla="*/ 0 h 134"/>
                    <a:gd name="T32" fmla="*/ 80 w 134"/>
                    <a:gd name="T33" fmla="*/ 1 h 134"/>
                    <a:gd name="T34" fmla="*/ 99 w 134"/>
                    <a:gd name="T35" fmla="*/ 8 h 134"/>
                    <a:gd name="T36" fmla="*/ 114 w 134"/>
                    <a:gd name="T37" fmla="*/ 19 h 134"/>
                    <a:gd name="T38" fmla="*/ 126 w 134"/>
                    <a:gd name="T39" fmla="*/ 35 h 134"/>
                    <a:gd name="T40" fmla="*/ 133 w 134"/>
                    <a:gd name="T41" fmla="*/ 53 h 134"/>
                    <a:gd name="T42" fmla="*/ 120 w 134"/>
                    <a:gd name="T43" fmla="*/ 62 h 134"/>
                    <a:gd name="T44" fmla="*/ 116 w 134"/>
                    <a:gd name="T45" fmla="*/ 47 h 134"/>
                    <a:gd name="T46" fmla="*/ 108 w 134"/>
                    <a:gd name="T47" fmla="*/ 34 h 134"/>
                    <a:gd name="T48" fmla="*/ 97 w 134"/>
                    <a:gd name="T49" fmla="*/ 23 h 134"/>
                    <a:gd name="T50" fmla="*/ 83 w 134"/>
                    <a:gd name="T51" fmla="*/ 17 h 134"/>
                    <a:gd name="T52" fmla="*/ 67 w 134"/>
                    <a:gd name="T53" fmla="*/ 14 h 134"/>
                    <a:gd name="T54" fmla="*/ 52 w 134"/>
                    <a:gd name="T55" fmla="*/ 16 h 134"/>
                    <a:gd name="T56" fmla="*/ 38 w 134"/>
                    <a:gd name="T57" fmla="*/ 23 h 134"/>
                    <a:gd name="T58" fmla="*/ 27 w 134"/>
                    <a:gd name="T59" fmla="*/ 33 h 134"/>
                    <a:gd name="T60" fmla="*/ 19 w 134"/>
                    <a:gd name="T61" fmla="*/ 46 h 134"/>
                    <a:gd name="T62" fmla="*/ 15 w 134"/>
                    <a:gd name="T63" fmla="*/ 61 h 134"/>
                    <a:gd name="T64" fmla="*/ 15 w 134"/>
                    <a:gd name="T65" fmla="*/ 77 h 134"/>
                    <a:gd name="T66" fmla="*/ 20 w 134"/>
                    <a:gd name="T67" fmla="*/ 92 h 134"/>
                    <a:gd name="T68" fmla="*/ 29 w 134"/>
                    <a:gd name="T69" fmla="*/ 104 h 134"/>
                    <a:gd name="T70" fmla="*/ 42 w 134"/>
                    <a:gd name="T71" fmla="*/ 113 h 134"/>
                    <a:gd name="T72" fmla="*/ 56 w 134"/>
                    <a:gd name="T73" fmla="*/ 119 h 134"/>
                    <a:gd name="T74" fmla="*/ 72 w 134"/>
                    <a:gd name="T75" fmla="*/ 120 h 134"/>
                    <a:gd name="T76" fmla="*/ 87 w 134"/>
                    <a:gd name="T77" fmla="*/ 116 h 134"/>
                    <a:gd name="T78" fmla="*/ 100 w 134"/>
                    <a:gd name="T79" fmla="*/ 108 h 134"/>
                    <a:gd name="T80" fmla="*/ 111 w 134"/>
                    <a:gd name="T81" fmla="*/ 97 h 134"/>
                    <a:gd name="T82" fmla="*/ 117 w 134"/>
                    <a:gd name="T83" fmla="*/ 83 h 134"/>
                    <a:gd name="T84" fmla="*/ 120 w 134"/>
                    <a:gd name="T85" fmla="*/ 67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4" h="134">
                      <a:moveTo>
                        <a:pt x="134" y="67"/>
                      </a:moveTo>
                      <a:lnTo>
                        <a:pt x="134" y="73"/>
                      </a:lnTo>
                      <a:lnTo>
                        <a:pt x="133" y="80"/>
                      </a:lnTo>
                      <a:lnTo>
                        <a:pt x="131" y="87"/>
                      </a:lnTo>
                      <a:lnTo>
                        <a:pt x="129" y="93"/>
                      </a:lnTo>
                      <a:lnTo>
                        <a:pt x="126" y="99"/>
                      </a:lnTo>
                      <a:lnTo>
                        <a:pt x="123" y="104"/>
                      </a:lnTo>
                      <a:lnTo>
                        <a:pt x="119" y="109"/>
                      </a:lnTo>
                      <a:lnTo>
                        <a:pt x="115" y="114"/>
                      </a:lnTo>
                      <a:lnTo>
                        <a:pt x="110" y="119"/>
                      </a:lnTo>
                      <a:lnTo>
                        <a:pt x="105" y="123"/>
                      </a:lnTo>
                      <a:lnTo>
                        <a:pt x="99" y="126"/>
                      </a:lnTo>
                      <a:lnTo>
                        <a:pt x="94" y="129"/>
                      </a:lnTo>
                      <a:lnTo>
                        <a:pt x="87" y="131"/>
                      </a:lnTo>
                      <a:lnTo>
                        <a:pt x="81" y="133"/>
                      </a:lnTo>
                      <a:lnTo>
                        <a:pt x="74" y="134"/>
                      </a:lnTo>
                      <a:lnTo>
                        <a:pt x="67" y="134"/>
                      </a:lnTo>
                      <a:lnTo>
                        <a:pt x="61" y="134"/>
                      </a:lnTo>
                      <a:lnTo>
                        <a:pt x="54" y="133"/>
                      </a:lnTo>
                      <a:lnTo>
                        <a:pt x="47" y="131"/>
                      </a:lnTo>
                      <a:lnTo>
                        <a:pt x="41" y="129"/>
                      </a:lnTo>
                      <a:lnTo>
                        <a:pt x="35" y="126"/>
                      </a:lnTo>
                      <a:lnTo>
                        <a:pt x="30" y="123"/>
                      </a:lnTo>
                      <a:lnTo>
                        <a:pt x="25" y="119"/>
                      </a:lnTo>
                      <a:lnTo>
                        <a:pt x="20" y="115"/>
                      </a:lnTo>
                      <a:lnTo>
                        <a:pt x="15" y="110"/>
                      </a:lnTo>
                      <a:lnTo>
                        <a:pt x="12" y="105"/>
                      </a:lnTo>
                      <a:lnTo>
                        <a:pt x="8" y="99"/>
                      </a:lnTo>
                      <a:lnTo>
                        <a:pt x="5" y="94"/>
                      </a:lnTo>
                      <a:lnTo>
                        <a:pt x="3" y="87"/>
                      </a:lnTo>
                      <a:lnTo>
                        <a:pt x="1" y="81"/>
                      </a:lnTo>
                      <a:lnTo>
                        <a:pt x="0" y="74"/>
                      </a:lnTo>
                      <a:lnTo>
                        <a:pt x="0" y="67"/>
                      </a:lnTo>
                      <a:lnTo>
                        <a:pt x="0" y="61"/>
                      </a:lnTo>
                      <a:lnTo>
                        <a:pt x="1" y="54"/>
                      </a:lnTo>
                      <a:lnTo>
                        <a:pt x="3" y="47"/>
                      </a:lnTo>
                      <a:lnTo>
                        <a:pt x="5" y="41"/>
                      </a:lnTo>
                      <a:lnTo>
                        <a:pt x="8" y="35"/>
                      </a:lnTo>
                      <a:lnTo>
                        <a:pt x="11" y="30"/>
                      </a:lnTo>
                      <a:lnTo>
                        <a:pt x="15" y="25"/>
                      </a:lnTo>
                      <a:lnTo>
                        <a:pt x="19" y="20"/>
                      </a:lnTo>
                      <a:lnTo>
                        <a:pt x="24" y="15"/>
                      </a:lnTo>
                      <a:lnTo>
                        <a:pt x="29" y="11"/>
                      </a:lnTo>
                      <a:lnTo>
                        <a:pt x="35" y="8"/>
                      </a:lnTo>
                      <a:lnTo>
                        <a:pt x="41" y="5"/>
                      </a:lnTo>
                      <a:lnTo>
                        <a:pt x="47" y="3"/>
                      </a:lnTo>
                      <a:lnTo>
                        <a:pt x="53" y="1"/>
                      </a:lnTo>
                      <a:lnTo>
                        <a:pt x="60" y="0"/>
                      </a:lnTo>
                      <a:lnTo>
                        <a:pt x="67" y="0"/>
                      </a:lnTo>
                      <a:lnTo>
                        <a:pt x="74" y="0"/>
                      </a:lnTo>
                      <a:lnTo>
                        <a:pt x="80" y="1"/>
                      </a:lnTo>
                      <a:lnTo>
                        <a:pt x="87" y="3"/>
                      </a:lnTo>
                      <a:lnTo>
                        <a:pt x="93" y="5"/>
                      </a:lnTo>
                      <a:lnTo>
                        <a:pt x="99" y="8"/>
                      </a:lnTo>
                      <a:lnTo>
                        <a:pt x="104" y="11"/>
                      </a:lnTo>
                      <a:lnTo>
                        <a:pt x="110" y="15"/>
                      </a:lnTo>
                      <a:lnTo>
                        <a:pt x="114" y="19"/>
                      </a:lnTo>
                      <a:lnTo>
                        <a:pt x="119" y="24"/>
                      </a:lnTo>
                      <a:lnTo>
                        <a:pt x="123" y="29"/>
                      </a:lnTo>
                      <a:lnTo>
                        <a:pt x="126" y="35"/>
                      </a:lnTo>
                      <a:lnTo>
                        <a:pt x="129" y="40"/>
                      </a:lnTo>
                      <a:lnTo>
                        <a:pt x="131" y="47"/>
                      </a:lnTo>
                      <a:lnTo>
                        <a:pt x="133" y="53"/>
                      </a:lnTo>
                      <a:lnTo>
                        <a:pt x="134" y="60"/>
                      </a:lnTo>
                      <a:lnTo>
                        <a:pt x="134" y="67"/>
                      </a:lnTo>
                      <a:close/>
                      <a:moveTo>
                        <a:pt x="120" y="62"/>
                      </a:moveTo>
                      <a:lnTo>
                        <a:pt x="119" y="57"/>
                      </a:lnTo>
                      <a:lnTo>
                        <a:pt x="118" y="52"/>
                      </a:lnTo>
                      <a:lnTo>
                        <a:pt x="116" y="47"/>
                      </a:lnTo>
                      <a:lnTo>
                        <a:pt x="114" y="42"/>
                      </a:lnTo>
                      <a:lnTo>
                        <a:pt x="111" y="38"/>
                      </a:lnTo>
                      <a:lnTo>
                        <a:pt x="108" y="34"/>
                      </a:lnTo>
                      <a:lnTo>
                        <a:pt x="105" y="30"/>
                      </a:lnTo>
                      <a:lnTo>
                        <a:pt x="101" y="26"/>
                      </a:lnTo>
                      <a:lnTo>
                        <a:pt x="97" y="23"/>
                      </a:lnTo>
                      <a:lnTo>
                        <a:pt x="93" y="21"/>
                      </a:lnTo>
                      <a:lnTo>
                        <a:pt x="88" y="18"/>
                      </a:lnTo>
                      <a:lnTo>
                        <a:pt x="83" y="17"/>
                      </a:lnTo>
                      <a:lnTo>
                        <a:pt x="78" y="15"/>
                      </a:lnTo>
                      <a:lnTo>
                        <a:pt x="73" y="14"/>
                      </a:lnTo>
                      <a:lnTo>
                        <a:pt x="67" y="14"/>
                      </a:lnTo>
                      <a:lnTo>
                        <a:pt x="62" y="14"/>
                      </a:lnTo>
                      <a:lnTo>
                        <a:pt x="57" y="15"/>
                      </a:lnTo>
                      <a:lnTo>
                        <a:pt x="52" y="16"/>
                      </a:lnTo>
                      <a:lnTo>
                        <a:pt x="47" y="18"/>
                      </a:lnTo>
                      <a:lnTo>
                        <a:pt x="42" y="20"/>
                      </a:lnTo>
                      <a:lnTo>
                        <a:pt x="38" y="23"/>
                      </a:lnTo>
                      <a:lnTo>
                        <a:pt x="34" y="26"/>
                      </a:lnTo>
                      <a:lnTo>
                        <a:pt x="30" y="29"/>
                      </a:lnTo>
                      <a:lnTo>
                        <a:pt x="27" y="33"/>
                      </a:lnTo>
                      <a:lnTo>
                        <a:pt x="23" y="37"/>
                      </a:lnTo>
                      <a:lnTo>
                        <a:pt x="21" y="41"/>
                      </a:lnTo>
                      <a:lnTo>
                        <a:pt x="19" y="46"/>
                      </a:lnTo>
                      <a:lnTo>
                        <a:pt x="17" y="51"/>
                      </a:lnTo>
                      <a:lnTo>
                        <a:pt x="15" y="56"/>
                      </a:lnTo>
                      <a:lnTo>
                        <a:pt x="15" y="61"/>
                      </a:lnTo>
                      <a:lnTo>
                        <a:pt x="14" y="67"/>
                      </a:lnTo>
                      <a:lnTo>
                        <a:pt x="14" y="72"/>
                      </a:lnTo>
                      <a:lnTo>
                        <a:pt x="15" y="77"/>
                      </a:lnTo>
                      <a:lnTo>
                        <a:pt x="17" y="82"/>
                      </a:lnTo>
                      <a:lnTo>
                        <a:pt x="18" y="87"/>
                      </a:lnTo>
                      <a:lnTo>
                        <a:pt x="20" y="92"/>
                      </a:lnTo>
                      <a:lnTo>
                        <a:pt x="23" y="96"/>
                      </a:lnTo>
                      <a:lnTo>
                        <a:pt x="26" y="100"/>
                      </a:lnTo>
                      <a:lnTo>
                        <a:pt x="29" y="104"/>
                      </a:lnTo>
                      <a:lnTo>
                        <a:pt x="33" y="108"/>
                      </a:lnTo>
                      <a:lnTo>
                        <a:pt x="37" y="111"/>
                      </a:lnTo>
                      <a:lnTo>
                        <a:pt x="42" y="113"/>
                      </a:lnTo>
                      <a:lnTo>
                        <a:pt x="46" y="116"/>
                      </a:lnTo>
                      <a:lnTo>
                        <a:pt x="51" y="117"/>
                      </a:lnTo>
                      <a:lnTo>
                        <a:pt x="56" y="119"/>
                      </a:lnTo>
                      <a:lnTo>
                        <a:pt x="61" y="120"/>
                      </a:lnTo>
                      <a:lnTo>
                        <a:pt x="67" y="120"/>
                      </a:lnTo>
                      <a:lnTo>
                        <a:pt x="72" y="120"/>
                      </a:lnTo>
                      <a:lnTo>
                        <a:pt x="77" y="119"/>
                      </a:lnTo>
                      <a:lnTo>
                        <a:pt x="83" y="118"/>
                      </a:lnTo>
                      <a:lnTo>
                        <a:pt x="87" y="116"/>
                      </a:lnTo>
                      <a:lnTo>
                        <a:pt x="92" y="114"/>
                      </a:lnTo>
                      <a:lnTo>
                        <a:pt x="96" y="111"/>
                      </a:lnTo>
                      <a:lnTo>
                        <a:pt x="100" y="108"/>
                      </a:lnTo>
                      <a:lnTo>
                        <a:pt x="104" y="105"/>
                      </a:lnTo>
                      <a:lnTo>
                        <a:pt x="108" y="101"/>
                      </a:lnTo>
                      <a:lnTo>
                        <a:pt x="111" y="97"/>
                      </a:lnTo>
                      <a:lnTo>
                        <a:pt x="113" y="92"/>
                      </a:lnTo>
                      <a:lnTo>
                        <a:pt x="116" y="88"/>
                      </a:lnTo>
                      <a:lnTo>
                        <a:pt x="117" y="83"/>
                      </a:lnTo>
                      <a:lnTo>
                        <a:pt x="119" y="78"/>
                      </a:lnTo>
                      <a:lnTo>
                        <a:pt x="120" y="73"/>
                      </a:lnTo>
                      <a:lnTo>
                        <a:pt x="120" y="67"/>
                      </a:lnTo>
                      <a:lnTo>
                        <a:pt x="120" y="62"/>
                      </a:lnTo>
                      <a:close/>
                    </a:path>
                  </a:pathLst>
                </a:custGeom>
                <a:solidFill>
                  <a:srgbClr val="558ED5"/>
                </a:solidFill>
                <a:ln w="0" cap="flat">
                  <a:solidFill>
                    <a:srgbClr val="558ED5"/>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grpSp>
    </p:spTree>
    <p:custDataLst>
      <p:tags r:id="rId1"/>
    </p:custDataLst>
    <p:extLst>
      <p:ext uri="{BB962C8B-B14F-4D97-AF65-F5344CB8AC3E}">
        <p14:creationId xmlns:p14="http://schemas.microsoft.com/office/powerpoint/2010/main" val="3342162525"/>
      </p:ext>
    </p:extLst>
  </p:cSld>
  <p:clrMapOvr>
    <a:masterClrMapping/>
  </p:clrMapOvr>
  <p:transition advTm="28235">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27"/>
                                        </p:tgtEl>
                                        <p:attrNameLst>
                                          <p:attrName>style.visibility</p:attrName>
                                        </p:attrNameLst>
                                      </p:cBhvr>
                                      <p:to>
                                        <p:strVal val="visible"/>
                                      </p:to>
                                    </p:set>
                                    <p:animEffect transition="in" filter="fade">
                                      <p:cBhvr>
                                        <p:cTn id="7" dur="500"/>
                                        <p:tgtEl>
                                          <p:spTgt spid="1027"/>
                                        </p:tgtEl>
                                      </p:cBhvr>
                                    </p:animEffect>
                                  </p:childTnLst>
                                </p:cTn>
                              </p:par>
                              <p:par>
                                <p:cTn id="8" presetID="10" presetClass="entr" presetSubtype="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36526" y="0"/>
            <a:ext cx="9144000" cy="1148862"/>
          </a:xfrm>
        </p:spPr>
        <p:txBody>
          <a:bodyPr/>
          <a:lstStyle/>
          <a:p>
            <a:r>
              <a:rPr lang="en-US" dirty="0"/>
              <a:t>Looking Required</a:t>
            </a:r>
          </a:p>
        </p:txBody>
      </p:sp>
      <p:sp>
        <p:nvSpPr>
          <p:cNvPr id="3" name="Content Placeholder 2"/>
          <p:cNvSpPr>
            <a:spLocks noGrp="1"/>
          </p:cNvSpPr>
          <p:nvPr>
            <p:ph idx="1"/>
          </p:nvPr>
        </p:nvSpPr>
        <p:spPr>
          <a:xfrm>
            <a:off x="339757" y="1286220"/>
            <a:ext cx="6810996" cy="5308103"/>
          </a:xfrm>
        </p:spPr>
        <p:txBody>
          <a:bodyPr/>
          <a:lstStyle/>
          <a:p>
            <a:r>
              <a:rPr lang="en-US" sz="3200" dirty="0"/>
              <a:t>Land surface &amp; water table</a:t>
            </a:r>
          </a:p>
          <a:p>
            <a:pPr lvl="1"/>
            <a:r>
              <a:rPr lang="en-US" sz="2800" dirty="0"/>
              <a:t>Avoid deep lakes</a:t>
            </a:r>
          </a:p>
          <a:p>
            <a:pPr lvl="1"/>
            <a:r>
              <a:rPr lang="en-US" sz="2800" dirty="0"/>
              <a:t>Hazards in DVRFS.v1</a:t>
            </a:r>
          </a:p>
          <a:p>
            <a:r>
              <a:rPr lang="en-US" sz="3200" dirty="0"/>
              <a:t>13,000 acre-ft/</a:t>
            </a:r>
            <a:r>
              <a:rPr lang="en-US" sz="3200" dirty="0" err="1"/>
              <a:t>yr</a:t>
            </a:r>
            <a:r>
              <a:rPr lang="en-US" sz="3200" dirty="0"/>
              <a:t> to N. Yucca Flat </a:t>
            </a:r>
          </a:p>
          <a:p>
            <a:r>
              <a:rPr lang="en-US" sz="3200" dirty="0"/>
              <a:t>Transmissivity </a:t>
            </a:r>
          </a:p>
          <a:p>
            <a:pPr lvl="1"/>
            <a:r>
              <a:rPr lang="en-US" sz="2800" dirty="0"/>
              <a:t>Easy to see odd patches of high T</a:t>
            </a:r>
          </a:p>
          <a:p>
            <a:pPr lvl="1"/>
            <a:r>
              <a:rPr lang="en-US" sz="2800" dirty="0"/>
              <a:t>High T below spring line of Ash Meadows, where thick clays occur</a:t>
            </a:r>
          </a:p>
        </p:txBody>
      </p:sp>
      <p:pic>
        <p:nvPicPr>
          <p:cNvPr id="7" name="Picture 2"/>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7445671" y="1375246"/>
            <a:ext cx="4398335" cy="52190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LAKE"/>
          <p:cNvSpPr/>
          <p:nvPr/>
        </p:nvSpPr>
        <p:spPr bwMode="auto">
          <a:xfrm>
            <a:off x="7436763" y="2764304"/>
            <a:ext cx="4415481" cy="2850292"/>
          </a:xfrm>
          <a:custGeom>
            <a:avLst/>
            <a:gdLst>
              <a:gd name="connsiteX0" fmla="*/ 3591697 w 4415481"/>
              <a:gd name="connsiteY0" fmla="*/ 584886 h 3006811"/>
              <a:gd name="connsiteX1" fmla="*/ 3896497 w 4415481"/>
              <a:gd name="connsiteY1" fmla="*/ 626076 h 3006811"/>
              <a:gd name="connsiteX2" fmla="*/ 4415481 w 4415481"/>
              <a:gd name="connsiteY2" fmla="*/ 321276 h 3006811"/>
              <a:gd name="connsiteX3" fmla="*/ 4407243 w 4415481"/>
              <a:gd name="connsiteY3" fmla="*/ 3006811 h 3006811"/>
              <a:gd name="connsiteX4" fmla="*/ 0 w 4415481"/>
              <a:gd name="connsiteY4" fmla="*/ 2792627 h 3006811"/>
              <a:gd name="connsiteX5" fmla="*/ 24713 w 4415481"/>
              <a:gd name="connsiteY5" fmla="*/ 24713 h 3006811"/>
              <a:gd name="connsiteX6" fmla="*/ 3122140 w 4415481"/>
              <a:gd name="connsiteY6" fmla="*/ 0 h 3006811"/>
              <a:gd name="connsiteX7" fmla="*/ 2199502 w 4415481"/>
              <a:gd name="connsiteY7" fmla="*/ 444843 h 3006811"/>
              <a:gd name="connsiteX8" fmla="*/ 2471351 w 4415481"/>
              <a:gd name="connsiteY8" fmla="*/ 691978 h 3006811"/>
              <a:gd name="connsiteX9" fmla="*/ 3105665 w 4415481"/>
              <a:gd name="connsiteY9" fmla="*/ 700216 h 3006811"/>
              <a:gd name="connsiteX10" fmla="*/ 3509319 w 4415481"/>
              <a:gd name="connsiteY10" fmla="*/ 609600 h 3006811"/>
              <a:gd name="connsiteX0" fmla="*/ 3591697 w 4415481"/>
              <a:gd name="connsiteY0" fmla="*/ 584886 h 3006811"/>
              <a:gd name="connsiteX1" fmla="*/ 3896497 w 4415481"/>
              <a:gd name="connsiteY1" fmla="*/ 626076 h 3006811"/>
              <a:gd name="connsiteX2" fmla="*/ 4415481 w 4415481"/>
              <a:gd name="connsiteY2" fmla="*/ 321276 h 3006811"/>
              <a:gd name="connsiteX3" fmla="*/ 4407243 w 4415481"/>
              <a:gd name="connsiteY3" fmla="*/ 3006811 h 3006811"/>
              <a:gd name="connsiteX4" fmla="*/ 0 w 4415481"/>
              <a:gd name="connsiteY4" fmla="*/ 2792627 h 3006811"/>
              <a:gd name="connsiteX5" fmla="*/ 24713 w 4415481"/>
              <a:gd name="connsiteY5" fmla="*/ 24713 h 3006811"/>
              <a:gd name="connsiteX6" fmla="*/ 3122140 w 4415481"/>
              <a:gd name="connsiteY6" fmla="*/ 0 h 3006811"/>
              <a:gd name="connsiteX7" fmla="*/ 2199502 w 4415481"/>
              <a:gd name="connsiteY7" fmla="*/ 444843 h 3006811"/>
              <a:gd name="connsiteX8" fmla="*/ 2471351 w 4415481"/>
              <a:gd name="connsiteY8" fmla="*/ 691978 h 3006811"/>
              <a:gd name="connsiteX9" fmla="*/ 3105665 w 4415481"/>
              <a:gd name="connsiteY9" fmla="*/ 700216 h 3006811"/>
              <a:gd name="connsiteX10" fmla="*/ 3509319 w 4415481"/>
              <a:gd name="connsiteY10" fmla="*/ 609600 h 3006811"/>
              <a:gd name="connsiteX11" fmla="*/ 3591697 w 4415481"/>
              <a:gd name="connsiteY11" fmla="*/ 584886 h 3006811"/>
              <a:gd name="connsiteX0" fmla="*/ 3591697 w 4415481"/>
              <a:gd name="connsiteY0" fmla="*/ 584886 h 3006811"/>
              <a:gd name="connsiteX1" fmla="*/ 3896497 w 4415481"/>
              <a:gd name="connsiteY1" fmla="*/ 626076 h 3006811"/>
              <a:gd name="connsiteX2" fmla="*/ 4415481 w 4415481"/>
              <a:gd name="connsiteY2" fmla="*/ 321276 h 3006811"/>
              <a:gd name="connsiteX3" fmla="*/ 4407243 w 4415481"/>
              <a:gd name="connsiteY3" fmla="*/ 3006811 h 3006811"/>
              <a:gd name="connsiteX4" fmla="*/ 0 w 4415481"/>
              <a:gd name="connsiteY4" fmla="*/ 2792627 h 3006811"/>
              <a:gd name="connsiteX5" fmla="*/ 24713 w 4415481"/>
              <a:gd name="connsiteY5" fmla="*/ 24713 h 3006811"/>
              <a:gd name="connsiteX6" fmla="*/ 3122140 w 4415481"/>
              <a:gd name="connsiteY6" fmla="*/ 0 h 3006811"/>
              <a:gd name="connsiteX7" fmla="*/ 2199502 w 4415481"/>
              <a:gd name="connsiteY7" fmla="*/ 444843 h 3006811"/>
              <a:gd name="connsiteX8" fmla="*/ 2471351 w 4415481"/>
              <a:gd name="connsiteY8" fmla="*/ 691978 h 3006811"/>
              <a:gd name="connsiteX9" fmla="*/ 3105665 w 4415481"/>
              <a:gd name="connsiteY9" fmla="*/ 700216 h 3006811"/>
              <a:gd name="connsiteX10" fmla="*/ 3509319 w 4415481"/>
              <a:gd name="connsiteY10" fmla="*/ 609600 h 3006811"/>
              <a:gd name="connsiteX11" fmla="*/ 3591697 w 4415481"/>
              <a:gd name="connsiteY11" fmla="*/ 584886 h 3006811"/>
              <a:gd name="connsiteX0" fmla="*/ 3591697 w 4415481"/>
              <a:gd name="connsiteY0" fmla="*/ 584886 h 3031525"/>
              <a:gd name="connsiteX1" fmla="*/ 3896497 w 4415481"/>
              <a:gd name="connsiteY1" fmla="*/ 626076 h 3031525"/>
              <a:gd name="connsiteX2" fmla="*/ 4415481 w 4415481"/>
              <a:gd name="connsiteY2" fmla="*/ 321276 h 3031525"/>
              <a:gd name="connsiteX3" fmla="*/ 4415481 w 4415481"/>
              <a:gd name="connsiteY3" fmla="*/ 3031525 h 3031525"/>
              <a:gd name="connsiteX4" fmla="*/ 0 w 4415481"/>
              <a:gd name="connsiteY4" fmla="*/ 2792627 h 3031525"/>
              <a:gd name="connsiteX5" fmla="*/ 24713 w 4415481"/>
              <a:gd name="connsiteY5" fmla="*/ 24713 h 3031525"/>
              <a:gd name="connsiteX6" fmla="*/ 3122140 w 4415481"/>
              <a:gd name="connsiteY6" fmla="*/ 0 h 3031525"/>
              <a:gd name="connsiteX7" fmla="*/ 2199502 w 4415481"/>
              <a:gd name="connsiteY7" fmla="*/ 444843 h 3031525"/>
              <a:gd name="connsiteX8" fmla="*/ 2471351 w 4415481"/>
              <a:gd name="connsiteY8" fmla="*/ 691978 h 3031525"/>
              <a:gd name="connsiteX9" fmla="*/ 3105665 w 4415481"/>
              <a:gd name="connsiteY9" fmla="*/ 700216 h 3031525"/>
              <a:gd name="connsiteX10" fmla="*/ 3509319 w 4415481"/>
              <a:gd name="connsiteY10" fmla="*/ 609600 h 3031525"/>
              <a:gd name="connsiteX11" fmla="*/ 3591697 w 4415481"/>
              <a:gd name="connsiteY11" fmla="*/ 584886 h 3031525"/>
              <a:gd name="connsiteX0" fmla="*/ 3591697 w 4415481"/>
              <a:gd name="connsiteY0" fmla="*/ 584886 h 3031525"/>
              <a:gd name="connsiteX1" fmla="*/ 3896497 w 4415481"/>
              <a:gd name="connsiteY1" fmla="*/ 626076 h 3031525"/>
              <a:gd name="connsiteX2" fmla="*/ 4415481 w 4415481"/>
              <a:gd name="connsiteY2" fmla="*/ 321276 h 3031525"/>
              <a:gd name="connsiteX3" fmla="*/ 4415481 w 4415481"/>
              <a:gd name="connsiteY3" fmla="*/ 3031525 h 3031525"/>
              <a:gd name="connsiteX4" fmla="*/ 0 w 4415481"/>
              <a:gd name="connsiteY4" fmla="*/ 2792627 h 3031525"/>
              <a:gd name="connsiteX5" fmla="*/ 24713 w 4415481"/>
              <a:gd name="connsiteY5" fmla="*/ 24713 h 3031525"/>
              <a:gd name="connsiteX6" fmla="*/ 3122140 w 4415481"/>
              <a:gd name="connsiteY6" fmla="*/ 0 h 3031525"/>
              <a:gd name="connsiteX7" fmla="*/ 2199502 w 4415481"/>
              <a:gd name="connsiteY7" fmla="*/ 444843 h 3031525"/>
              <a:gd name="connsiteX8" fmla="*/ 2471351 w 4415481"/>
              <a:gd name="connsiteY8" fmla="*/ 691978 h 3031525"/>
              <a:gd name="connsiteX9" fmla="*/ 3105665 w 4415481"/>
              <a:gd name="connsiteY9" fmla="*/ 700216 h 3031525"/>
              <a:gd name="connsiteX10" fmla="*/ 3509319 w 4415481"/>
              <a:gd name="connsiteY10" fmla="*/ 609600 h 3031525"/>
              <a:gd name="connsiteX11" fmla="*/ 3591697 w 4415481"/>
              <a:gd name="connsiteY11" fmla="*/ 584886 h 3031525"/>
              <a:gd name="connsiteX0" fmla="*/ 3591697 w 4415481"/>
              <a:gd name="connsiteY0" fmla="*/ 584886 h 3031525"/>
              <a:gd name="connsiteX1" fmla="*/ 3896497 w 4415481"/>
              <a:gd name="connsiteY1" fmla="*/ 626076 h 3031525"/>
              <a:gd name="connsiteX2" fmla="*/ 4415481 w 4415481"/>
              <a:gd name="connsiteY2" fmla="*/ 321276 h 3031525"/>
              <a:gd name="connsiteX3" fmla="*/ 4415481 w 4415481"/>
              <a:gd name="connsiteY3" fmla="*/ 3031525 h 3031525"/>
              <a:gd name="connsiteX4" fmla="*/ 0 w 4415481"/>
              <a:gd name="connsiteY4" fmla="*/ 2792627 h 3031525"/>
              <a:gd name="connsiteX5" fmla="*/ 8238 w 4415481"/>
              <a:gd name="connsiteY5" fmla="*/ 140043 h 3031525"/>
              <a:gd name="connsiteX6" fmla="*/ 3122140 w 4415481"/>
              <a:gd name="connsiteY6" fmla="*/ 0 h 3031525"/>
              <a:gd name="connsiteX7" fmla="*/ 2199502 w 4415481"/>
              <a:gd name="connsiteY7" fmla="*/ 444843 h 3031525"/>
              <a:gd name="connsiteX8" fmla="*/ 2471351 w 4415481"/>
              <a:gd name="connsiteY8" fmla="*/ 691978 h 3031525"/>
              <a:gd name="connsiteX9" fmla="*/ 3105665 w 4415481"/>
              <a:gd name="connsiteY9" fmla="*/ 700216 h 3031525"/>
              <a:gd name="connsiteX10" fmla="*/ 3509319 w 4415481"/>
              <a:gd name="connsiteY10" fmla="*/ 609600 h 3031525"/>
              <a:gd name="connsiteX11" fmla="*/ 3591697 w 4415481"/>
              <a:gd name="connsiteY11" fmla="*/ 584886 h 3031525"/>
              <a:gd name="connsiteX0" fmla="*/ 3591697 w 4415481"/>
              <a:gd name="connsiteY0" fmla="*/ 444843 h 2891482"/>
              <a:gd name="connsiteX1" fmla="*/ 3896497 w 4415481"/>
              <a:gd name="connsiteY1" fmla="*/ 486033 h 2891482"/>
              <a:gd name="connsiteX2" fmla="*/ 4415481 w 4415481"/>
              <a:gd name="connsiteY2" fmla="*/ 181233 h 2891482"/>
              <a:gd name="connsiteX3" fmla="*/ 4415481 w 4415481"/>
              <a:gd name="connsiteY3" fmla="*/ 2891482 h 2891482"/>
              <a:gd name="connsiteX4" fmla="*/ 0 w 4415481"/>
              <a:gd name="connsiteY4" fmla="*/ 2652584 h 2891482"/>
              <a:gd name="connsiteX5" fmla="*/ 8238 w 4415481"/>
              <a:gd name="connsiteY5" fmla="*/ 0 h 2891482"/>
              <a:gd name="connsiteX6" fmla="*/ 2586681 w 4415481"/>
              <a:gd name="connsiteY6" fmla="*/ 16476 h 2891482"/>
              <a:gd name="connsiteX7" fmla="*/ 2199502 w 4415481"/>
              <a:gd name="connsiteY7" fmla="*/ 304800 h 2891482"/>
              <a:gd name="connsiteX8" fmla="*/ 2471351 w 4415481"/>
              <a:gd name="connsiteY8" fmla="*/ 551935 h 2891482"/>
              <a:gd name="connsiteX9" fmla="*/ 3105665 w 4415481"/>
              <a:gd name="connsiteY9" fmla="*/ 560173 h 2891482"/>
              <a:gd name="connsiteX10" fmla="*/ 3509319 w 4415481"/>
              <a:gd name="connsiteY10" fmla="*/ 469557 h 2891482"/>
              <a:gd name="connsiteX11" fmla="*/ 3591697 w 4415481"/>
              <a:gd name="connsiteY11" fmla="*/ 444843 h 2891482"/>
              <a:gd name="connsiteX0" fmla="*/ 3591697 w 4415481"/>
              <a:gd name="connsiteY0" fmla="*/ 444843 h 2891482"/>
              <a:gd name="connsiteX1" fmla="*/ 3896497 w 4415481"/>
              <a:gd name="connsiteY1" fmla="*/ 486033 h 2891482"/>
              <a:gd name="connsiteX2" fmla="*/ 4415481 w 4415481"/>
              <a:gd name="connsiteY2" fmla="*/ 181233 h 2891482"/>
              <a:gd name="connsiteX3" fmla="*/ 4415481 w 4415481"/>
              <a:gd name="connsiteY3" fmla="*/ 2891482 h 2891482"/>
              <a:gd name="connsiteX4" fmla="*/ 0 w 4415481"/>
              <a:gd name="connsiteY4" fmla="*/ 2652584 h 2891482"/>
              <a:gd name="connsiteX5" fmla="*/ 8238 w 4415481"/>
              <a:gd name="connsiteY5" fmla="*/ 0 h 2891482"/>
              <a:gd name="connsiteX6" fmla="*/ 2636108 w 4415481"/>
              <a:gd name="connsiteY6" fmla="*/ 41190 h 2891482"/>
              <a:gd name="connsiteX7" fmla="*/ 2199502 w 4415481"/>
              <a:gd name="connsiteY7" fmla="*/ 304800 h 2891482"/>
              <a:gd name="connsiteX8" fmla="*/ 2471351 w 4415481"/>
              <a:gd name="connsiteY8" fmla="*/ 551935 h 2891482"/>
              <a:gd name="connsiteX9" fmla="*/ 3105665 w 4415481"/>
              <a:gd name="connsiteY9" fmla="*/ 560173 h 2891482"/>
              <a:gd name="connsiteX10" fmla="*/ 3509319 w 4415481"/>
              <a:gd name="connsiteY10" fmla="*/ 469557 h 2891482"/>
              <a:gd name="connsiteX11" fmla="*/ 3591697 w 4415481"/>
              <a:gd name="connsiteY11" fmla="*/ 444843 h 2891482"/>
              <a:gd name="connsiteX0" fmla="*/ 3591697 w 4415481"/>
              <a:gd name="connsiteY0" fmla="*/ 444843 h 2891482"/>
              <a:gd name="connsiteX1" fmla="*/ 3896497 w 4415481"/>
              <a:gd name="connsiteY1" fmla="*/ 486033 h 2891482"/>
              <a:gd name="connsiteX2" fmla="*/ 4415481 w 4415481"/>
              <a:gd name="connsiteY2" fmla="*/ 181233 h 2891482"/>
              <a:gd name="connsiteX3" fmla="*/ 4415481 w 4415481"/>
              <a:gd name="connsiteY3" fmla="*/ 2891482 h 2891482"/>
              <a:gd name="connsiteX4" fmla="*/ 0 w 4415481"/>
              <a:gd name="connsiteY4" fmla="*/ 2652584 h 2891482"/>
              <a:gd name="connsiteX5" fmla="*/ 8238 w 4415481"/>
              <a:gd name="connsiteY5" fmla="*/ 0 h 2891482"/>
              <a:gd name="connsiteX6" fmla="*/ 2636108 w 4415481"/>
              <a:gd name="connsiteY6" fmla="*/ 41190 h 2891482"/>
              <a:gd name="connsiteX7" fmla="*/ 2199502 w 4415481"/>
              <a:gd name="connsiteY7" fmla="*/ 304800 h 2891482"/>
              <a:gd name="connsiteX8" fmla="*/ 2471351 w 4415481"/>
              <a:gd name="connsiteY8" fmla="*/ 551935 h 2891482"/>
              <a:gd name="connsiteX9" fmla="*/ 3105665 w 4415481"/>
              <a:gd name="connsiteY9" fmla="*/ 560173 h 2891482"/>
              <a:gd name="connsiteX10" fmla="*/ 3509319 w 4415481"/>
              <a:gd name="connsiteY10" fmla="*/ 469557 h 2891482"/>
              <a:gd name="connsiteX11" fmla="*/ 3591697 w 4415481"/>
              <a:gd name="connsiteY11" fmla="*/ 444843 h 2891482"/>
              <a:gd name="connsiteX0" fmla="*/ 3591697 w 4415481"/>
              <a:gd name="connsiteY0" fmla="*/ 444843 h 2891482"/>
              <a:gd name="connsiteX1" fmla="*/ 3896497 w 4415481"/>
              <a:gd name="connsiteY1" fmla="*/ 486033 h 2891482"/>
              <a:gd name="connsiteX2" fmla="*/ 4415481 w 4415481"/>
              <a:gd name="connsiteY2" fmla="*/ 181233 h 2891482"/>
              <a:gd name="connsiteX3" fmla="*/ 4415481 w 4415481"/>
              <a:gd name="connsiteY3" fmla="*/ 2891482 h 2891482"/>
              <a:gd name="connsiteX4" fmla="*/ 0 w 4415481"/>
              <a:gd name="connsiteY4" fmla="*/ 2652584 h 2891482"/>
              <a:gd name="connsiteX5" fmla="*/ 8238 w 4415481"/>
              <a:gd name="connsiteY5" fmla="*/ 0 h 2891482"/>
              <a:gd name="connsiteX6" fmla="*/ 2636108 w 4415481"/>
              <a:gd name="connsiteY6" fmla="*/ 41190 h 2891482"/>
              <a:gd name="connsiteX7" fmla="*/ 2199502 w 4415481"/>
              <a:gd name="connsiteY7" fmla="*/ 304800 h 2891482"/>
              <a:gd name="connsiteX8" fmla="*/ 2471351 w 4415481"/>
              <a:gd name="connsiteY8" fmla="*/ 551935 h 2891482"/>
              <a:gd name="connsiteX9" fmla="*/ 3105665 w 4415481"/>
              <a:gd name="connsiteY9" fmla="*/ 560173 h 2891482"/>
              <a:gd name="connsiteX10" fmla="*/ 3509319 w 4415481"/>
              <a:gd name="connsiteY10" fmla="*/ 469557 h 2891482"/>
              <a:gd name="connsiteX11" fmla="*/ 3591697 w 4415481"/>
              <a:gd name="connsiteY11" fmla="*/ 444843 h 2891482"/>
              <a:gd name="connsiteX0" fmla="*/ 3591697 w 4415481"/>
              <a:gd name="connsiteY0" fmla="*/ 444843 h 2891482"/>
              <a:gd name="connsiteX1" fmla="*/ 3896497 w 4415481"/>
              <a:gd name="connsiteY1" fmla="*/ 486033 h 2891482"/>
              <a:gd name="connsiteX2" fmla="*/ 4415481 w 4415481"/>
              <a:gd name="connsiteY2" fmla="*/ 181233 h 2891482"/>
              <a:gd name="connsiteX3" fmla="*/ 4415481 w 4415481"/>
              <a:gd name="connsiteY3" fmla="*/ 2891482 h 2891482"/>
              <a:gd name="connsiteX4" fmla="*/ 0 w 4415481"/>
              <a:gd name="connsiteY4" fmla="*/ 2652584 h 2891482"/>
              <a:gd name="connsiteX5" fmla="*/ 8238 w 4415481"/>
              <a:gd name="connsiteY5" fmla="*/ 0 h 2891482"/>
              <a:gd name="connsiteX6" fmla="*/ 2636108 w 4415481"/>
              <a:gd name="connsiteY6" fmla="*/ 41190 h 2891482"/>
              <a:gd name="connsiteX7" fmla="*/ 2199502 w 4415481"/>
              <a:gd name="connsiteY7" fmla="*/ 304800 h 2891482"/>
              <a:gd name="connsiteX8" fmla="*/ 2471351 w 4415481"/>
              <a:gd name="connsiteY8" fmla="*/ 551935 h 2891482"/>
              <a:gd name="connsiteX9" fmla="*/ 3105665 w 4415481"/>
              <a:gd name="connsiteY9" fmla="*/ 560173 h 2891482"/>
              <a:gd name="connsiteX10" fmla="*/ 3509319 w 4415481"/>
              <a:gd name="connsiteY10" fmla="*/ 469557 h 2891482"/>
              <a:gd name="connsiteX11" fmla="*/ 3591697 w 4415481"/>
              <a:gd name="connsiteY11" fmla="*/ 444843 h 2891482"/>
              <a:gd name="connsiteX0" fmla="*/ 3591697 w 4415481"/>
              <a:gd name="connsiteY0" fmla="*/ 444843 h 2891482"/>
              <a:gd name="connsiteX1" fmla="*/ 3896497 w 4415481"/>
              <a:gd name="connsiteY1" fmla="*/ 486033 h 2891482"/>
              <a:gd name="connsiteX2" fmla="*/ 4415481 w 4415481"/>
              <a:gd name="connsiteY2" fmla="*/ 181233 h 2891482"/>
              <a:gd name="connsiteX3" fmla="*/ 4415481 w 4415481"/>
              <a:gd name="connsiteY3" fmla="*/ 2891482 h 2891482"/>
              <a:gd name="connsiteX4" fmla="*/ 0 w 4415481"/>
              <a:gd name="connsiteY4" fmla="*/ 2652584 h 2891482"/>
              <a:gd name="connsiteX5" fmla="*/ 8238 w 4415481"/>
              <a:gd name="connsiteY5" fmla="*/ 0 h 2891482"/>
              <a:gd name="connsiteX6" fmla="*/ 2636108 w 4415481"/>
              <a:gd name="connsiteY6" fmla="*/ 41190 h 2891482"/>
              <a:gd name="connsiteX7" fmla="*/ 2199502 w 4415481"/>
              <a:gd name="connsiteY7" fmla="*/ 304800 h 2891482"/>
              <a:gd name="connsiteX8" fmla="*/ 2471351 w 4415481"/>
              <a:gd name="connsiteY8" fmla="*/ 551935 h 2891482"/>
              <a:gd name="connsiteX9" fmla="*/ 3105665 w 4415481"/>
              <a:gd name="connsiteY9" fmla="*/ 560173 h 2891482"/>
              <a:gd name="connsiteX10" fmla="*/ 3509319 w 4415481"/>
              <a:gd name="connsiteY10" fmla="*/ 469557 h 2891482"/>
              <a:gd name="connsiteX11" fmla="*/ 3591697 w 4415481"/>
              <a:gd name="connsiteY11" fmla="*/ 444843 h 2891482"/>
              <a:gd name="connsiteX0" fmla="*/ 3591697 w 4415481"/>
              <a:gd name="connsiteY0" fmla="*/ 444843 h 2891482"/>
              <a:gd name="connsiteX1" fmla="*/ 3896497 w 4415481"/>
              <a:gd name="connsiteY1" fmla="*/ 486033 h 2891482"/>
              <a:gd name="connsiteX2" fmla="*/ 4415481 w 4415481"/>
              <a:gd name="connsiteY2" fmla="*/ 181233 h 2891482"/>
              <a:gd name="connsiteX3" fmla="*/ 4415481 w 4415481"/>
              <a:gd name="connsiteY3" fmla="*/ 2891482 h 2891482"/>
              <a:gd name="connsiteX4" fmla="*/ 0 w 4415481"/>
              <a:gd name="connsiteY4" fmla="*/ 2652584 h 2891482"/>
              <a:gd name="connsiteX5" fmla="*/ 8238 w 4415481"/>
              <a:gd name="connsiteY5" fmla="*/ 0 h 2891482"/>
              <a:gd name="connsiteX6" fmla="*/ 2636108 w 4415481"/>
              <a:gd name="connsiteY6" fmla="*/ 41190 h 2891482"/>
              <a:gd name="connsiteX7" fmla="*/ 2199502 w 4415481"/>
              <a:gd name="connsiteY7" fmla="*/ 304800 h 2891482"/>
              <a:gd name="connsiteX8" fmla="*/ 2471351 w 4415481"/>
              <a:gd name="connsiteY8" fmla="*/ 551935 h 2891482"/>
              <a:gd name="connsiteX9" fmla="*/ 3105665 w 4415481"/>
              <a:gd name="connsiteY9" fmla="*/ 560173 h 2891482"/>
              <a:gd name="connsiteX10" fmla="*/ 3509319 w 4415481"/>
              <a:gd name="connsiteY10" fmla="*/ 469557 h 2891482"/>
              <a:gd name="connsiteX11" fmla="*/ 3591697 w 4415481"/>
              <a:gd name="connsiteY11" fmla="*/ 444843 h 2891482"/>
              <a:gd name="connsiteX0" fmla="*/ 3591697 w 4415481"/>
              <a:gd name="connsiteY0" fmla="*/ 444843 h 2891482"/>
              <a:gd name="connsiteX1" fmla="*/ 3896497 w 4415481"/>
              <a:gd name="connsiteY1" fmla="*/ 486033 h 2891482"/>
              <a:gd name="connsiteX2" fmla="*/ 4415481 w 4415481"/>
              <a:gd name="connsiteY2" fmla="*/ 181233 h 2891482"/>
              <a:gd name="connsiteX3" fmla="*/ 4415481 w 4415481"/>
              <a:gd name="connsiteY3" fmla="*/ 2891482 h 2891482"/>
              <a:gd name="connsiteX4" fmla="*/ 0 w 4415481"/>
              <a:gd name="connsiteY4" fmla="*/ 2652584 h 2891482"/>
              <a:gd name="connsiteX5" fmla="*/ 8238 w 4415481"/>
              <a:gd name="connsiteY5" fmla="*/ 0 h 2891482"/>
              <a:gd name="connsiteX6" fmla="*/ 2636108 w 4415481"/>
              <a:gd name="connsiteY6" fmla="*/ 41190 h 2891482"/>
              <a:gd name="connsiteX7" fmla="*/ 2199502 w 4415481"/>
              <a:gd name="connsiteY7" fmla="*/ 304800 h 2891482"/>
              <a:gd name="connsiteX8" fmla="*/ 2471351 w 4415481"/>
              <a:gd name="connsiteY8" fmla="*/ 551935 h 2891482"/>
              <a:gd name="connsiteX9" fmla="*/ 3105665 w 4415481"/>
              <a:gd name="connsiteY9" fmla="*/ 560173 h 2891482"/>
              <a:gd name="connsiteX10" fmla="*/ 3509319 w 4415481"/>
              <a:gd name="connsiteY10" fmla="*/ 469557 h 2891482"/>
              <a:gd name="connsiteX11" fmla="*/ 3591697 w 4415481"/>
              <a:gd name="connsiteY11" fmla="*/ 444843 h 2891482"/>
              <a:gd name="connsiteX0" fmla="*/ 3591697 w 4415481"/>
              <a:gd name="connsiteY0" fmla="*/ 444843 h 2891482"/>
              <a:gd name="connsiteX1" fmla="*/ 3896497 w 4415481"/>
              <a:gd name="connsiteY1" fmla="*/ 486033 h 2891482"/>
              <a:gd name="connsiteX2" fmla="*/ 4415481 w 4415481"/>
              <a:gd name="connsiteY2" fmla="*/ 181233 h 2891482"/>
              <a:gd name="connsiteX3" fmla="*/ 4415481 w 4415481"/>
              <a:gd name="connsiteY3" fmla="*/ 2891482 h 2891482"/>
              <a:gd name="connsiteX4" fmla="*/ 0 w 4415481"/>
              <a:gd name="connsiteY4" fmla="*/ 2652584 h 2891482"/>
              <a:gd name="connsiteX5" fmla="*/ 8238 w 4415481"/>
              <a:gd name="connsiteY5" fmla="*/ 0 h 2891482"/>
              <a:gd name="connsiteX6" fmla="*/ 2636108 w 4415481"/>
              <a:gd name="connsiteY6" fmla="*/ 41190 h 2891482"/>
              <a:gd name="connsiteX7" fmla="*/ 2199502 w 4415481"/>
              <a:gd name="connsiteY7" fmla="*/ 304800 h 2891482"/>
              <a:gd name="connsiteX8" fmla="*/ 2471351 w 4415481"/>
              <a:gd name="connsiteY8" fmla="*/ 551935 h 2891482"/>
              <a:gd name="connsiteX9" fmla="*/ 3064476 w 4415481"/>
              <a:gd name="connsiteY9" fmla="*/ 502509 h 2891482"/>
              <a:gd name="connsiteX10" fmla="*/ 3509319 w 4415481"/>
              <a:gd name="connsiteY10" fmla="*/ 469557 h 2891482"/>
              <a:gd name="connsiteX11" fmla="*/ 3591697 w 4415481"/>
              <a:gd name="connsiteY11" fmla="*/ 444843 h 2891482"/>
              <a:gd name="connsiteX0" fmla="*/ 3591697 w 4415481"/>
              <a:gd name="connsiteY0" fmla="*/ 444843 h 2891482"/>
              <a:gd name="connsiteX1" fmla="*/ 3896497 w 4415481"/>
              <a:gd name="connsiteY1" fmla="*/ 486033 h 2891482"/>
              <a:gd name="connsiteX2" fmla="*/ 4415481 w 4415481"/>
              <a:gd name="connsiteY2" fmla="*/ 181233 h 2891482"/>
              <a:gd name="connsiteX3" fmla="*/ 4415481 w 4415481"/>
              <a:gd name="connsiteY3" fmla="*/ 2891482 h 2891482"/>
              <a:gd name="connsiteX4" fmla="*/ 0 w 4415481"/>
              <a:gd name="connsiteY4" fmla="*/ 2652584 h 2891482"/>
              <a:gd name="connsiteX5" fmla="*/ 8238 w 4415481"/>
              <a:gd name="connsiteY5" fmla="*/ 0 h 2891482"/>
              <a:gd name="connsiteX6" fmla="*/ 2636108 w 4415481"/>
              <a:gd name="connsiteY6" fmla="*/ 41190 h 2891482"/>
              <a:gd name="connsiteX7" fmla="*/ 2199502 w 4415481"/>
              <a:gd name="connsiteY7" fmla="*/ 304800 h 2891482"/>
              <a:gd name="connsiteX8" fmla="*/ 2471351 w 4415481"/>
              <a:gd name="connsiteY8" fmla="*/ 551935 h 2891482"/>
              <a:gd name="connsiteX9" fmla="*/ 3064476 w 4415481"/>
              <a:gd name="connsiteY9" fmla="*/ 502509 h 2891482"/>
              <a:gd name="connsiteX10" fmla="*/ 3591697 w 4415481"/>
              <a:gd name="connsiteY10" fmla="*/ 444843 h 2891482"/>
              <a:gd name="connsiteX0" fmla="*/ 3591697 w 4415481"/>
              <a:gd name="connsiteY0" fmla="*/ 444843 h 2891482"/>
              <a:gd name="connsiteX1" fmla="*/ 3896497 w 4415481"/>
              <a:gd name="connsiteY1" fmla="*/ 486033 h 2891482"/>
              <a:gd name="connsiteX2" fmla="*/ 4415481 w 4415481"/>
              <a:gd name="connsiteY2" fmla="*/ 181233 h 2891482"/>
              <a:gd name="connsiteX3" fmla="*/ 4415481 w 4415481"/>
              <a:gd name="connsiteY3" fmla="*/ 2891482 h 2891482"/>
              <a:gd name="connsiteX4" fmla="*/ 0 w 4415481"/>
              <a:gd name="connsiteY4" fmla="*/ 2652584 h 2891482"/>
              <a:gd name="connsiteX5" fmla="*/ 8238 w 4415481"/>
              <a:gd name="connsiteY5" fmla="*/ 0 h 2891482"/>
              <a:gd name="connsiteX6" fmla="*/ 2636108 w 4415481"/>
              <a:gd name="connsiteY6" fmla="*/ 41190 h 2891482"/>
              <a:gd name="connsiteX7" fmla="*/ 2199502 w 4415481"/>
              <a:gd name="connsiteY7" fmla="*/ 304800 h 2891482"/>
              <a:gd name="connsiteX8" fmla="*/ 2471351 w 4415481"/>
              <a:gd name="connsiteY8" fmla="*/ 551935 h 2891482"/>
              <a:gd name="connsiteX9" fmla="*/ 3064476 w 4415481"/>
              <a:gd name="connsiteY9" fmla="*/ 502509 h 2891482"/>
              <a:gd name="connsiteX10" fmla="*/ 3591697 w 4415481"/>
              <a:gd name="connsiteY10" fmla="*/ 444843 h 2891482"/>
              <a:gd name="connsiteX0" fmla="*/ 3591697 w 4415481"/>
              <a:gd name="connsiteY0" fmla="*/ 444843 h 2891482"/>
              <a:gd name="connsiteX1" fmla="*/ 3896497 w 4415481"/>
              <a:gd name="connsiteY1" fmla="*/ 486033 h 2891482"/>
              <a:gd name="connsiteX2" fmla="*/ 4415481 w 4415481"/>
              <a:gd name="connsiteY2" fmla="*/ 181233 h 2891482"/>
              <a:gd name="connsiteX3" fmla="*/ 4415481 w 4415481"/>
              <a:gd name="connsiteY3" fmla="*/ 2891482 h 2891482"/>
              <a:gd name="connsiteX4" fmla="*/ 0 w 4415481"/>
              <a:gd name="connsiteY4" fmla="*/ 2652584 h 2891482"/>
              <a:gd name="connsiteX5" fmla="*/ 8238 w 4415481"/>
              <a:gd name="connsiteY5" fmla="*/ 0 h 2891482"/>
              <a:gd name="connsiteX6" fmla="*/ 2636108 w 4415481"/>
              <a:gd name="connsiteY6" fmla="*/ 41190 h 2891482"/>
              <a:gd name="connsiteX7" fmla="*/ 2199502 w 4415481"/>
              <a:gd name="connsiteY7" fmla="*/ 304800 h 2891482"/>
              <a:gd name="connsiteX8" fmla="*/ 2471351 w 4415481"/>
              <a:gd name="connsiteY8" fmla="*/ 551935 h 2891482"/>
              <a:gd name="connsiteX9" fmla="*/ 3064476 w 4415481"/>
              <a:gd name="connsiteY9" fmla="*/ 502509 h 2891482"/>
              <a:gd name="connsiteX10" fmla="*/ 3591697 w 4415481"/>
              <a:gd name="connsiteY10" fmla="*/ 444843 h 2891482"/>
              <a:gd name="connsiteX0" fmla="*/ 3591697 w 4415481"/>
              <a:gd name="connsiteY0" fmla="*/ 444843 h 2891482"/>
              <a:gd name="connsiteX1" fmla="*/ 3896497 w 4415481"/>
              <a:gd name="connsiteY1" fmla="*/ 486033 h 2891482"/>
              <a:gd name="connsiteX2" fmla="*/ 4415481 w 4415481"/>
              <a:gd name="connsiteY2" fmla="*/ 181233 h 2891482"/>
              <a:gd name="connsiteX3" fmla="*/ 4415481 w 4415481"/>
              <a:gd name="connsiteY3" fmla="*/ 2891482 h 2891482"/>
              <a:gd name="connsiteX4" fmla="*/ 0 w 4415481"/>
              <a:gd name="connsiteY4" fmla="*/ 2652584 h 2891482"/>
              <a:gd name="connsiteX5" fmla="*/ 8238 w 4415481"/>
              <a:gd name="connsiteY5" fmla="*/ 0 h 2891482"/>
              <a:gd name="connsiteX6" fmla="*/ 2636108 w 4415481"/>
              <a:gd name="connsiteY6" fmla="*/ 41190 h 2891482"/>
              <a:gd name="connsiteX7" fmla="*/ 2199502 w 4415481"/>
              <a:gd name="connsiteY7" fmla="*/ 304800 h 2891482"/>
              <a:gd name="connsiteX8" fmla="*/ 2471351 w 4415481"/>
              <a:gd name="connsiteY8" fmla="*/ 551935 h 2891482"/>
              <a:gd name="connsiteX9" fmla="*/ 3064476 w 4415481"/>
              <a:gd name="connsiteY9" fmla="*/ 502509 h 2891482"/>
              <a:gd name="connsiteX10" fmla="*/ 3591697 w 4415481"/>
              <a:gd name="connsiteY10" fmla="*/ 444843 h 2891482"/>
              <a:gd name="connsiteX0" fmla="*/ 3591697 w 4415481"/>
              <a:gd name="connsiteY0" fmla="*/ 403653 h 2850292"/>
              <a:gd name="connsiteX1" fmla="*/ 3896497 w 4415481"/>
              <a:gd name="connsiteY1" fmla="*/ 444843 h 2850292"/>
              <a:gd name="connsiteX2" fmla="*/ 4415481 w 4415481"/>
              <a:gd name="connsiteY2" fmla="*/ 140043 h 2850292"/>
              <a:gd name="connsiteX3" fmla="*/ 4415481 w 4415481"/>
              <a:gd name="connsiteY3" fmla="*/ 2850292 h 2850292"/>
              <a:gd name="connsiteX4" fmla="*/ 0 w 4415481"/>
              <a:gd name="connsiteY4" fmla="*/ 2611394 h 2850292"/>
              <a:gd name="connsiteX5" fmla="*/ 8238 w 4415481"/>
              <a:gd name="connsiteY5" fmla="*/ 8237 h 2850292"/>
              <a:gd name="connsiteX6" fmla="*/ 2636108 w 4415481"/>
              <a:gd name="connsiteY6" fmla="*/ 0 h 2850292"/>
              <a:gd name="connsiteX7" fmla="*/ 2199502 w 4415481"/>
              <a:gd name="connsiteY7" fmla="*/ 263610 h 2850292"/>
              <a:gd name="connsiteX8" fmla="*/ 2471351 w 4415481"/>
              <a:gd name="connsiteY8" fmla="*/ 510745 h 2850292"/>
              <a:gd name="connsiteX9" fmla="*/ 3064476 w 4415481"/>
              <a:gd name="connsiteY9" fmla="*/ 461319 h 2850292"/>
              <a:gd name="connsiteX10" fmla="*/ 3591697 w 4415481"/>
              <a:gd name="connsiteY10" fmla="*/ 403653 h 28502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415481" h="2850292">
                <a:moveTo>
                  <a:pt x="3591697" y="403653"/>
                </a:moveTo>
                <a:lnTo>
                  <a:pt x="3896497" y="444843"/>
                </a:lnTo>
                <a:cubicBezTo>
                  <a:pt x="4033794" y="400908"/>
                  <a:pt x="4180703" y="315784"/>
                  <a:pt x="4415481" y="140043"/>
                </a:cubicBezTo>
                <a:lnTo>
                  <a:pt x="4415481" y="2850292"/>
                </a:lnTo>
                <a:cubicBezTo>
                  <a:pt x="2995827" y="2688281"/>
                  <a:pt x="1675027" y="2600411"/>
                  <a:pt x="0" y="2611394"/>
                </a:cubicBezTo>
                <a:lnTo>
                  <a:pt x="8238" y="8237"/>
                </a:lnTo>
                <a:lnTo>
                  <a:pt x="2636108" y="0"/>
                </a:lnTo>
                <a:cubicBezTo>
                  <a:pt x="2432908" y="75514"/>
                  <a:pt x="2191264" y="230659"/>
                  <a:pt x="2199502" y="263610"/>
                </a:cubicBezTo>
                <a:cubicBezTo>
                  <a:pt x="2207740" y="296561"/>
                  <a:pt x="2327189" y="477794"/>
                  <a:pt x="2471351" y="510745"/>
                </a:cubicBezTo>
                <a:cubicBezTo>
                  <a:pt x="2615513" y="543697"/>
                  <a:pt x="2853038" y="458573"/>
                  <a:pt x="3064476" y="461319"/>
                </a:cubicBezTo>
                <a:lnTo>
                  <a:pt x="3591697" y="403653"/>
                </a:lnTo>
                <a:close/>
              </a:path>
            </a:pathLst>
          </a:custGeom>
          <a:blipFill>
            <a:blip r:embed="rId4" cstate="email">
              <a:extLst>
                <a:ext uri="{28A0092B-C50C-407E-A947-70E740481C1C}">
                  <a14:useLocalDpi xmlns:a14="http://schemas.microsoft.com/office/drawing/2010/main"/>
                </a:ext>
              </a:extLst>
            </a:blip>
            <a:stretch>
              <a:fillRect/>
            </a:stretch>
          </a:blipFill>
          <a:ln w="12700"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endParaRPr lang="en-US" dirty="0"/>
          </a:p>
        </p:txBody>
      </p:sp>
      <p:pic>
        <p:nvPicPr>
          <p:cNvPr id="4" name="200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318352" y="1188720"/>
            <a:ext cx="4693253" cy="5669280"/>
          </a:xfrm>
          <a:prstGeom prst="rect">
            <a:avLst/>
          </a:prstGeom>
        </p:spPr>
      </p:pic>
    </p:spTree>
    <p:extLst>
      <p:ext uri="{BB962C8B-B14F-4D97-AF65-F5344CB8AC3E}">
        <p14:creationId xmlns:p14="http://schemas.microsoft.com/office/powerpoint/2010/main" val="3875647555"/>
      </p:ext>
    </p:extLst>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par>
                                <p:cTn id="13" presetID="10" presetClass="exit" presetSubtype="0" fill="hold" grpId="1" nodeType="withEffect">
                                  <p:stCondLst>
                                    <p:cond delay="0"/>
                                  </p:stCondLst>
                                  <p:childTnLst>
                                    <p:animEffect transition="out" filter="fade">
                                      <p:cBhvr>
                                        <p:cTn id="14" dur="500"/>
                                        <p:tgtEl>
                                          <p:spTgt spid="8"/>
                                        </p:tgtEl>
                                      </p:cBhvr>
                                    </p:animEffect>
                                    <p:set>
                                      <p:cBhvr>
                                        <p:cTn id="15" dur="1" fill="hold">
                                          <p:stCondLst>
                                            <p:cond delay="499"/>
                                          </p:stCondLst>
                                        </p:cTn>
                                        <p:tgtEl>
                                          <p:spTgt spid="8"/>
                                        </p:tgtEl>
                                        <p:attrNameLst>
                                          <p:attrName>style.visibility</p:attrName>
                                        </p:attrNameLst>
                                      </p:cBhvr>
                                      <p:to>
                                        <p:strVal val="hidden"/>
                                      </p:to>
                                    </p:set>
                                  </p:childTnLst>
                                </p:cTn>
                              </p:par>
                              <p:par>
                                <p:cTn id="16" presetID="10" presetClass="entr" presetSubtype="0" fill="hold" nodeType="with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fade">
                                      <p:cBhvr>
                                        <p:cTn id="1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8" grpId="1"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CCRP— Input Only </a:t>
            </a:r>
          </a:p>
        </p:txBody>
      </p:sp>
      <p:sp>
        <p:nvSpPr>
          <p:cNvPr id="3" name="Content Placeholder 2"/>
          <p:cNvSpPr>
            <a:spLocks noGrp="1"/>
          </p:cNvSpPr>
          <p:nvPr>
            <p:ph idx="1"/>
          </p:nvPr>
        </p:nvSpPr>
        <p:spPr>
          <a:xfrm>
            <a:off x="190957" y="1255363"/>
            <a:ext cx="7122880" cy="5356452"/>
          </a:xfrm>
        </p:spPr>
        <p:txBody>
          <a:bodyPr/>
          <a:lstStyle/>
          <a:p>
            <a:r>
              <a:rPr lang="en-US" dirty="0"/>
              <a:t>Results 2008 review</a:t>
            </a:r>
          </a:p>
          <a:p>
            <a:pPr lvl="1"/>
            <a:r>
              <a:rPr lang="en-US" dirty="0"/>
              <a:t>Most springs dry</a:t>
            </a:r>
          </a:p>
          <a:p>
            <a:pPr lvl="1"/>
            <a:r>
              <a:rPr lang="en-US" dirty="0"/>
              <a:t>Many “lakes” </a:t>
            </a:r>
          </a:p>
          <a:p>
            <a:pPr lvl="1"/>
            <a:r>
              <a:rPr lang="en-US" dirty="0"/>
              <a:t>Flow uphill between basins, in pink</a:t>
            </a:r>
          </a:p>
          <a:p>
            <a:pPr lvl="1"/>
            <a:r>
              <a:rPr lang="en-US" dirty="0"/>
              <a:t>Transmissive playas, </a:t>
            </a:r>
            <a:br>
              <a:rPr lang="en-US" dirty="0"/>
            </a:br>
            <a:r>
              <a:rPr lang="en-US" dirty="0"/>
              <a:t>greater than 50,000 ft²/d</a:t>
            </a:r>
          </a:p>
          <a:p>
            <a:pPr lvl="1"/>
            <a:r>
              <a:rPr lang="en-US" dirty="0"/>
              <a:t>Unlikely phreatophyte discharge,</a:t>
            </a:r>
            <a:br>
              <a:rPr lang="en-US" dirty="0"/>
            </a:br>
            <a:r>
              <a:rPr lang="en-US" dirty="0"/>
              <a:t>Pink drains above model</a:t>
            </a:r>
          </a:p>
          <a:p>
            <a:pPr lvl="1"/>
            <a:r>
              <a:rPr lang="en-US" dirty="0"/>
              <a:t>Significant flow in deepest layer</a:t>
            </a:r>
          </a:p>
          <a:p>
            <a:r>
              <a:rPr lang="en-US" dirty="0"/>
              <a:t>Deficiencies from not looking</a:t>
            </a:r>
            <a:endParaRPr lang="en-US" sz="1800" dirty="0"/>
          </a:p>
        </p:txBody>
      </p:sp>
      <p:pic>
        <p:nvPicPr>
          <p:cNvPr id="1026" name="Spring Flow"/>
          <p:cNvPicPr>
            <a:picLocks noChangeAspect="1" noChangeArrowheads="1"/>
          </p:cNvPicPr>
          <p:nvPr/>
        </p:nvPicPr>
        <p:blipFill rotWithShape="1">
          <a:blip r:embed="rId2">
            <a:extLst>
              <a:ext uri="{28A0092B-C50C-407E-A947-70E740481C1C}">
                <a14:useLocalDpi xmlns:a14="http://schemas.microsoft.com/office/drawing/2010/main" val="0"/>
              </a:ext>
            </a:extLst>
          </a:blip>
          <a:srcRect r="16522"/>
          <a:stretch/>
        </p:blipFill>
        <p:spPr bwMode="auto">
          <a:xfrm>
            <a:off x="6827979" y="1889127"/>
            <a:ext cx="5173066" cy="421737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7" name="DTW-Lakes"/>
          <p:cNvGrpSpPr/>
          <p:nvPr/>
        </p:nvGrpSpPr>
        <p:grpSpPr>
          <a:xfrm>
            <a:off x="7846293" y="1134519"/>
            <a:ext cx="3840480" cy="5668396"/>
            <a:chOff x="4989250" y="1189604"/>
            <a:chExt cx="3840480" cy="5668396"/>
          </a:xfrm>
        </p:grpSpPr>
        <p:pic>
          <p:nvPicPr>
            <p:cNvPr id="1027" name="Picture 3"/>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89250" y="1189604"/>
              <a:ext cx="3840480" cy="5486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92624" y="5608988"/>
              <a:ext cx="1700784" cy="1249012"/>
            </a:xfrm>
            <a:prstGeom prst="rect">
              <a:avLst/>
            </a:prstGeom>
            <a:noFill/>
            <a:ln w="25400">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14" name="TextBox 13"/>
            <p:cNvSpPr txBox="1"/>
            <p:nvPr/>
          </p:nvSpPr>
          <p:spPr>
            <a:xfrm>
              <a:off x="7868233" y="1285252"/>
              <a:ext cx="877163" cy="338554"/>
            </a:xfrm>
            <a:prstGeom prst="rect">
              <a:avLst/>
            </a:prstGeom>
            <a:noFill/>
          </p:spPr>
          <p:txBody>
            <a:bodyPr wrap="none" rtlCol="0">
              <a:spAutoFit/>
            </a:bodyPr>
            <a:lstStyle/>
            <a:p>
              <a:pPr algn="l"/>
              <a:r>
                <a:rPr lang="en-US" sz="1600" dirty="0">
                  <a:latin typeface="Arial" pitchFamily="34" charset="0"/>
                  <a:cs typeface="Arial" pitchFamily="34" charset="0"/>
                </a:rPr>
                <a:t>LAKES</a:t>
              </a:r>
            </a:p>
          </p:txBody>
        </p:sp>
      </p:grpSp>
      <p:grpSp>
        <p:nvGrpSpPr>
          <p:cNvPr id="5" name="TRAN"/>
          <p:cNvGrpSpPr/>
          <p:nvPr/>
        </p:nvGrpSpPr>
        <p:grpSpPr>
          <a:xfrm>
            <a:off x="7855989" y="1134519"/>
            <a:ext cx="4145054" cy="5668396"/>
            <a:chOff x="4998946" y="1189604"/>
            <a:chExt cx="4145054" cy="5668396"/>
          </a:xfrm>
        </p:grpSpPr>
        <p:pic>
          <p:nvPicPr>
            <p:cNvPr id="1031" name="TRAN"/>
            <p:cNvPicPr>
              <a:picLocks noChangeAspect="1" noChangeArrowheads="1"/>
            </p:cNvPicPr>
            <p:nvPr/>
          </p:nvPicPr>
          <p:blipFill rotWithShape="1">
            <a:blip r:embed="rId5">
              <a:extLst>
                <a:ext uri="{28A0092B-C50C-407E-A947-70E740481C1C}">
                  <a14:useLocalDpi xmlns:a14="http://schemas.microsoft.com/office/drawing/2010/main" val="0"/>
                </a:ext>
              </a:extLst>
            </a:blip>
            <a:srcRect l="4125"/>
            <a:stretch/>
          </p:blipFill>
          <p:spPr bwMode="auto">
            <a:xfrm>
              <a:off x="4998946" y="1189604"/>
              <a:ext cx="3821088" cy="5486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2" name="Tran EXP"/>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510509" y="5732706"/>
              <a:ext cx="1633491" cy="1125294"/>
            </a:xfrm>
            <a:prstGeom prst="rect">
              <a:avLst/>
            </a:prstGeom>
            <a:noFill/>
            <a:ln w="25400">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16" name="TextBox 15"/>
            <p:cNvSpPr txBox="1"/>
            <p:nvPr/>
          </p:nvSpPr>
          <p:spPr>
            <a:xfrm>
              <a:off x="6874645" y="1285873"/>
              <a:ext cx="1903085" cy="338554"/>
            </a:xfrm>
            <a:prstGeom prst="rect">
              <a:avLst/>
            </a:prstGeom>
            <a:noFill/>
          </p:spPr>
          <p:txBody>
            <a:bodyPr wrap="none" rtlCol="0">
              <a:spAutoFit/>
            </a:bodyPr>
            <a:lstStyle/>
            <a:p>
              <a:pPr algn="l"/>
              <a:r>
                <a:rPr lang="en-US" sz="1600" dirty="0">
                  <a:latin typeface="Arial" pitchFamily="34" charset="0"/>
                  <a:cs typeface="Arial" pitchFamily="34" charset="0"/>
                </a:rPr>
                <a:t>TRANSMISSIVITY</a:t>
              </a:r>
            </a:p>
          </p:txBody>
        </p:sp>
      </p:grpSp>
      <p:grpSp>
        <p:nvGrpSpPr>
          <p:cNvPr id="6" name="FLOW"/>
          <p:cNvGrpSpPr/>
          <p:nvPr/>
        </p:nvGrpSpPr>
        <p:grpSpPr>
          <a:xfrm>
            <a:off x="7847209" y="1134519"/>
            <a:ext cx="4153835" cy="5486400"/>
            <a:chOff x="4990165" y="1189604"/>
            <a:chExt cx="4153835" cy="5486400"/>
          </a:xfrm>
        </p:grpSpPr>
        <p:pic>
          <p:nvPicPr>
            <p:cNvPr id="1029" name="Picture 5"/>
            <p:cNvPicPr>
              <a:picLocks noChangeAspect="1" noChangeArrowheads="1"/>
            </p:cNvPicPr>
            <p:nvPr/>
          </p:nvPicPr>
          <p:blipFill rotWithShape="1">
            <a:blip r:embed="rId7">
              <a:extLst>
                <a:ext uri="{28A0092B-C50C-407E-A947-70E740481C1C}">
                  <a14:useLocalDpi xmlns:a14="http://schemas.microsoft.com/office/drawing/2010/main" val="0"/>
                </a:ext>
              </a:extLst>
            </a:blip>
            <a:srcRect l="3842"/>
            <a:stretch/>
          </p:blipFill>
          <p:spPr bwMode="auto">
            <a:xfrm>
              <a:off x="4990165" y="1189604"/>
              <a:ext cx="3838650" cy="5486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0" name="Picture 6"/>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350711" y="3528899"/>
              <a:ext cx="1793289" cy="1152829"/>
            </a:xfrm>
            <a:prstGeom prst="rect">
              <a:avLst/>
            </a:prstGeom>
            <a:noFill/>
            <a:ln w="25400">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18" name="TextBox 17"/>
            <p:cNvSpPr txBox="1"/>
            <p:nvPr/>
          </p:nvSpPr>
          <p:spPr>
            <a:xfrm>
              <a:off x="6813299" y="1212189"/>
              <a:ext cx="2097049" cy="338554"/>
            </a:xfrm>
            <a:prstGeom prst="rect">
              <a:avLst/>
            </a:prstGeom>
            <a:noFill/>
          </p:spPr>
          <p:txBody>
            <a:bodyPr wrap="none" rtlCol="0">
              <a:spAutoFit/>
            </a:bodyPr>
            <a:lstStyle/>
            <a:p>
              <a:pPr algn="l"/>
              <a:r>
                <a:rPr lang="en-US" sz="1600" dirty="0">
                  <a:latin typeface="Arial" pitchFamily="34" charset="0"/>
                  <a:cs typeface="Arial" pitchFamily="34" charset="0"/>
                </a:rPr>
                <a:t>INTERBASIN FLOW</a:t>
              </a:r>
            </a:p>
          </p:txBody>
        </p:sp>
      </p:grpSp>
      <p:grpSp>
        <p:nvGrpSpPr>
          <p:cNvPr id="4" name="DRAIN"/>
          <p:cNvGrpSpPr/>
          <p:nvPr/>
        </p:nvGrpSpPr>
        <p:grpSpPr>
          <a:xfrm>
            <a:off x="7860413" y="1134519"/>
            <a:ext cx="4140631" cy="5668396"/>
            <a:chOff x="5003369" y="1189604"/>
            <a:chExt cx="4140631" cy="5668396"/>
          </a:xfrm>
        </p:grpSpPr>
        <p:pic>
          <p:nvPicPr>
            <p:cNvPr id="1033" name="ET"/>
            <p:cNvPicPr>
              <a:picLocks noChangeAspect="1" noChangeArrowheads="1"/>
            </p:cNvPicPr>
            <p:nvPr/>
          </p:nvPicPr>
          <p:blipFill rotWithShape="1">
            <a:blip r:embed="rId9">
              <a:extLst>
                <a:ext uri="{28A0092B-C50C-407E-A947-70E740481C1C}">
                  <a14:useLocalDpi xmlns:a14="http://schemas.microsoft.com/office/drawing/2010/main" val="0"/>
                </a:ext>
              </a:extLst>
            </a:blip>
            <a:srcRect l="3704"/>
            <a:stretch/>
          </p:blipFill>
          <p:spPr bwMode="auto">
            <a:xfrm>
              <a:off x="5003369" y="1189604"/>
              <a:ext cx="3812243" cy="5486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4" name="ET Exp"/>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254351" y="5562996"/>
              <a:ext cx="1889649" cy="1295004"/>
            </a:xfrm>
            <a:prstGeom prst="rect">
              <a:avLst/>
            </a:prstGeom>
            <a:noFill/>
            <a:ln w="222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13" name="TextBox 12"/>
            <p:cNvSpPr txBox="1"/>
            <p:nvPr/>
          </p:nvSpPr>
          <p:spPr>
            <a:xfrm>
              <a:off x="7780166" y="1259241"/>
              <a:ext cx="968535" cy="338554"/>
            </a:xfrm>
            <a:prstGeom prst="rect">
              <a:avLst/>
            </a:prstGeom>
            <a:noFill/>
          </p:spPr>
          <p:txBody>
            <a:bodyPr wrap="none" rtlCol="0">
              <a:spAutoFit/>
            </a:bodyPr>
            <a:lstStyle/>
            <a:p>
              <a:pPr algn="l"/>
              <a:r>
                <a:rPr lang="en-US" sz="1600" dirty="0">
                  <a:latin typeface="Arial" pitchFamily="34" charset="0"/>
                  <a:cs typeface="Arial" pitchFamily="34" charset="0"/>
                </a:rPr>
                <a:t>DRAINS</a:t>
              </a:r>
            </a:p>
          </p:txBody>
        </p:sp>
      </p:grpSp>
      <p:grpSp>
        <p:nvGrpSpPr>
          <p:cNvPr id="8" name="DeepFlow"/>
          <p:cNvGrpSpPr/>
          <p:nvPr/>
        </p:nvGrpSpPr>
        <p:grpSpPr>
          <a:xfrm>
            <a:off x="8504897" y="1161156"/>
            <a:ext cx="2901476" cy="5641759"/>
            <a:chOff x="5647854" y="1216240"/>
            <a:chExt cx="2901476" cy="5641759"/>
          </a:xfrm>
        </p:grpSpPr>
        <p:pic>
          <p:nvPicPr>
            <p:cNvPr id="1035" name="Picture 11"/>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5647854" y="1216240"/>
              <a:ext cx="2901476" cy="564175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0" name="TextBox 19"/>
            <p:cNvSpPr txBox="1"/>
            <p:nvPr/>
          </p:nvSpPr>
          <p:spPr>
            <a:xfrm>
              <a:off x="7070396" y="1257909"/>
              <a:ext cx="1399229" cy="338554"/>
            </a:xfrm>
            <a:prstGeom prst="rect">
              <a:avLst/>
            </a:prstGeom>
            <a:noFill/>
          </p:spPr>
          <p:txBody>
            <a:bodyPr wrap="none" rtlCol="0">
              <a:spAutoFit/>
            </a:bodyPr>
            <a:lstStyle/>
            <a:p>
              <a:pPr algn="l"/>
              <a:r>
                <a:rPr lang="en-US" sz="1600" dirty="0">
                  <a:latin typeface="Arial" pitchFamily="34" charset="0"/>
                  <a:cs typeface="Arial" pitchFamily="34" charset="0"/>
                </a:rPr>
                <a:t>DEEP FLOW</a:t>
              </a:r>
            </a:p>
          </p:txBody>
        </p:sp>
      </p:grpSp>
      <p:grpSp>
        <p:nvGrpSpPr>
          <p:cNvPr id="28" name="CCRP locator"/>
          <p:cNvGrpSpPr/>
          <p:nvPr/>
        </p:nvGrpSpPr>
        <p:grpSpPr>
          <a:xfrm>
            <a:off x="7977979" y="1200278"/>
            <a:ext cx="3872753" cy="5486400"/>
            <a:chOff x="5271247" y="1255363"/>
            <a:chExt cx="3872753" cy="5486400"/>
          </a:xfrm>
        </p:grpSpPr>
        <p:grpSp>
          <p:nvGrpSpPr>
            <p:cNvPr id="29" name="Group 28"/>
            <p:cNvGrpSpPr/>
            <p:nvPr/>
          </p:nvGrpSpPr>
          <p:grpSpPr>
            <a:xfrm>
              <a:off x="5271247" y="1255363"/>
              <a:ext cx="3872753" cy="5486400"/>
              <a:chOff x="5271247" y="1255363"/>
              <a:chExt cx="3872753" cy="5486400"/>
            </a:xfrm>
          </p:grpSpPr>
          <p:pic>
            <p:nvPicPr>
              <p:cNvPr id="38" name="Picture 2"/>
              <p:cNvPicPr>
                <a:picLocks noChangeAspect="1" noChangeArrowheads="1"/>
              </p:cNvPicPr>
              <p:nvPr/>
            </p:nvPicPr>
            <p:blipFill rotWithShape="1">
              <a:blip r:embed="rId12">
                <a:extLst>
                  <a:ext uri="{28A0092B-C50C-407E-A947-70E740481C1C}">
                    <a14:useLocalDpi xmlns:a14="http://schemas.microsoft.com/office/drawing/2010/main" val="0"/>
                  </a:ext>
                </a:extLst>
              </a:blip>
              <a:srcRect l="23790"/>
              <a:stretch/>
            </p:blipFill>
            <p:spPr bwMode="auto">
              <a:xfrm>
                <a:off x="5271247" y="1255363"/>
                <a:ext cx="3872753" cy="5486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9" name="Rectangle 38"/>
              <p:cNvSpPr/>
              <p:nvPr/>
            </p:nvSpPr>
            <p:spPr>
              <a:xfrm>
                <a:off x="7639050" y="6277821"/>
                <a:ext cx="1182222" cy="212626"/>
              </a:xfrm>
              <a:prstGeom prst="rect">
                <a:avLst/>
              </a:prstGeom>
              <a:solidFill>
                <a:srgbClr val="FFFFCC"/>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en-US" sz="1200" dirty="0">
                    <a:solidFill>
                      <a:srgbClr val="000000"/>
                    </a:solidFill>
                    <a:latin typeface="Arial" panose="020B0604020202020204" pitchFamily="34" charset="0"/>
                    <a:cs typeface="Arial" panose="020B0604020202020204" pitchFamily="34" charset="0"/>
                  </a:rPr>
                  <a:t>100 MILES</a:t>
                </a:r>
                <a:endParaRPr lang="en-US" sz="1200" dirty="0">
                  <a:latin typeface="Arial" panose="020B0604020202020204" pitchFamily="34" charset="0"/>
                  <a:cs typeface="Arial" panose="020B0604020202020204" pitchFamily="34" charset="0"/>
                </a:endParaRPr>
              </a:p>
            </p:txBody>
          </p:sp>
        </p:grpSp>
        <p:grpSp>
          <p:nvGrpSpPr>
            <p:cNvPr id="30" name="Group 29"/>
            <p:cNvGrpSpPr/>
            <p:nvPr/>
          </p:nvGrpSpPr>
          <p:grpSpPr>
            <a:xfrm>
              <a:off x="6642855" y="2593159"/>
              <a:ext cx="1427110" cy="3296372"/>
              <a:chOff x="6642855" y="2593159"/>
              <a:chExt cx="1427110" cy="3296372"/>
            </a:xfrm>
          </p:grpSpPr>
          <p:sp>
            <p:nvSpPr>
              <p:cNvPr id="32" name="Freeform 21"/>
              <p:cNvSpPr>
                <a:spLocks/>
              </p:cNvSpPr>
              <p:nvPr/>
            </p:nvSpPr>
            <p:spPr bwMode="auto">
              <a:xfrm rot="60000">
                <a:off x="7174488" y="2604465"/>
                <a:ext cx="895477" cy="680893"/>
              </a:xfrm>
              <a:custGeom>
                <a:avLst/>
                <a:gdLst>
                  <a:gd name="T0" fmla="*/ 456 w 5424"/>
                  <a:gd name="T1" fmla="*/ 120 h 4120"/>
                  <a:gd name="T2" fmla="*/ 664 w 5424"/>
                  <a:gd name="T3" fmla="*/ 248 h 4120"/>
                  <a:gd name="T4" fmla="*/ 864 w 5424"/>
                  <a:gd name="T5" fmla="*/ 528 h 4120"/>
                  <a:gd name="T6" fmla="*/ 992 w 5424"/>
                  <a:gd name="T7" fmla="*/ 784 h 4120"/>
                  <a:gd name="T8" fmla="*/ 1048 w 5424"/>
                  <a:gd name="T9" fmla="*/ 624 h 4120"/>
                  <a:gd name="T10" fmla="*/ 1384 w 5424"/>
                  <a:gd name="T11" fmla="*/ 664 h 4120"/>
                  <a:gd name="T12" fmla="*/ 1624 w 5424"/>
                  <a:gd name="T13" fmla="*/ 1112 h 4120"/>
                  <a:gd name="T14" fmla="*/ 1672 w 5424"/>
                  <a:gd name="T15" fmla="*/ 1536 h 4120"/>
                  <a:gd name="T16" fmla="*/ 1808 w 5424"/>
                  <a:gd name="T17" fmla="*/ 1544 h 4120"/>
                  <a:gd name="T18" fmla="*/ 2272 w 5424"/>
                  <a:gd name="T19" fmla="*/ 1504 h 4120"/>
                  <a:gd name="T20" fmla="*/ 2600 w 5424"/>
                  <a:gd name="T21" fmla="*/ 1536 h 4120"/>
                  <a:gd name="T22" fmla="*/ 2640 w 5424"/>
                  <a:gd name="T23" fmla="*/ 1952 h 4120"/>
                  <a:gd name="T24" fmla="*/ 2528 w 5424"/>
                  <a:gd name="T25" fmla="*/ 2152 h 4120"/>
                  <a:gd name="T26" fmla="*/ 2608 w 5424"/>
                  <a:gd name="T27" fmla="*/ 2464 h 4120"/>
                  <a:gd name="T28" fmla="*/ 2792 w 5424"/>
                  <a:gd name="T29" fmla="*/ 2752 h 4120"/>
                  <a:gd name="T30" fmla="*/ 3104 w 5424"/>
                  <a:gd name="T31" fmla="*/ 2920 h 4120"/>
                  <a:gd name="T32" fmla="*/ 3328 w 5424"/>
                  <a:gd name="T33" fmla="*/ 2632 h 4120"/>
                  <a:gd name="T34" fmla="*/ 3496 w 5424"/>
                  <a:gd name="T35" fmla="*/ 2424 h 4120"/>
                  <a:gd name="T36" fmla="*/ 3464 w 5424"/>
                  <a:gd name="T37" fmla="*/ 2160 h 4120"/>
                  <a:gd name="T38" fmla="*/ 3512 w 5424"/>
                  <a:gd name="T39" fmla="*/ 1744 h 4120"/>
                  <a:gd name="T40" fmla="*/ 4936 w 5424"/>
                  <a:gd name="T41" fmla="*/ 1800 h 4120"/>
                  <a:gd name="T42" fmla="*/ 5184 w 5424"/>
                  <a:gd name="T43" fmla="*/ 1920 h 4120"/>
                  <a:gd name="T44" fmla="*/ 5424 w 5424"/>
                  <a:gd name="T45" fmla="*/ 2120 h 4120"/>
                  <a:gd name="T46" fmla="*/ 5304 w 5424"/>
                  <a:gd name="T47" fmla="*/ 2960 h 4120"/>
                  <a:gd name="T48" fmla="*/ 4640 w 5424"/>
                  <a:gd name="T49" fmla="*/ 3160 h 4120"/>
                  <a:gd name="T50" fmla="*/ 4720 w 5424"/>
                  <a:gd name="T51" fmla="*/ 3304 h 4120"/>
                  <a:gd name="T52" fmla="*/ 4584 w 5424"/>
                  <a:gd name="T53" fmla="*/ 3504 h 4120"/>
                  <a:gd name="T54" fmla="*/ 4368 w 5424"/>
                  <a:gd name="T55" fmla="*/ 3584 h 4120"/>
                  <a:gd name="T56" fmla="*/ 4128 w 5424"/>
                  <a:gd name="T57" fmla="*/ 3784 h 4120"/>
                  <a:gd name="T58" fmla="*/ 4128 w 5424"/>
                  <a:gd name="T59" fmla="*/ 3952 h 4120"/>
                  <a:gd name="T60" fmla="*/ 4144 w 5424"/>
                  <a:gd name="T61" fmla="*/ 4008 h 4120"/>
                  <a:gd name="T62" fmla="*/ 4176 w 5424"/>
                  <a:gd name="T63" fmla="*/ 3912 h 4120"/>
                  <a:gd name="T64" fmla="*/ 4088 w 5424"/>
                  <a:gd name="T65" fmla="*/ 3744 h 4120"/>
                  <a:gd name="T66" fmla="*/ 4416 w 5424"/>
                  <a:gd name="T67" fmla="*/ 3544 h 4120"/>
                  <a:gd name="T68" fmla="*/ 4480 w 5424"/>
                  <a:gd name="T69" fmla="*/ 3464 h 4120"/>
                  <a:gd name="T70" fmla="*/ 4680 w 5424"/>
                  <a:gd name="T71" fmla="*/ 3280 h 4120"/>
                  <a:gd name="T72" fmla="*/ 4808 w 5424"/>
                  <a:gd name="T73" fmla="*/ 2888 h 4120"/>
                  <a:gd name="T74" fmla="*/ 5112 w 5424"/>
                  <a:gd name="T75" fmla="*/ 2832 h 4120"/>
                  <a:gd name="T76" fmla="*/ 5240 w 5424"/>
                  <a:gd name="T77" fmla="*/ 2080 h 4120"/>
                  <a:gd name="T78" fmla="*/ 5104 w 5424"/>
                  <a:gd name="T79" fmla="*/ 2024 h 4120"/>
                  <a:gd name="T80" fmla="*/ 4848 w 5424"/>
                  <a:gd name="T81" fmla="*/ 1896 h 4120"/>
                  <a:gd name="T82" fmla="*/ 3608 w 5424"/>
                  <a:gd name="T83" fmla="*/ 1824 h 4120"/>
                  <a:gd name="T84" fmla="*/ 3568 w 5424"/>
                  <a:gd name="T85" fmla="*/ 2376 h 4120"/>
                  <a:gd name="T86" fmla="*/ 3456 w 5424"/>
                  <a:gd name="T87" fmla="*/ 2608 h 4120"/>
                  <a:gd name="T88" fmla="*/ 3288 w 5424"/>
                  <a:gd name="T89" fmla="*/ 2904 h 4120"/>
                  <a:gd name="T90" fmla="*/ 2920 w 5424"/>
                  <a:gd name="T91" fmla="*/ 2872 h 4120"/>
                  <a:gd name="T92" fmla="*/ 2664 w 5424"/>
                  <a:gd name="T93" fmla="*/ 2664 h 4120"/>
                  <a:gd name="T94" fmla="*/ 2568 w 5424"/>
                  <a:gd name="T95" fmla="*/ 2232 h 4120"/>
                  <a:gd name="T96" fmla="*/ 2568 w 5424"/>
                  <a:gd name="T97" fmla="*/ 1968 h 4120"/>
                  <a:gd name="T98" fmla="*/ 2456 w 5424"/>
                  <a:gd name="T99" fmla="*/ 1744 h 4120"/>
                  <a:gd name="T100" fmla="*/ 2408 w 5424"/>
                  <a:gd name="T101" fmla="*/ 1496 h 4120"/>
                  <a:gd name="T102" fmla="*/ 2232 w 5424"/>
                  <a:gd name="T103" fmla="*/ 1608 h 4120"/>
                  <a:gd name="T104" fmla="*/ 1720 w 5424"/>
                  <a:gd name="T105" fmla="*/ 1736 h 4120"/>
                  <a:gd name="T106" fmla="*/ 1568 w 5424"/>
                  <a:gd name="T107" fmla="*/ 1408 h 4120"/>
                  <a:gd name="T108" fmla="*/ 1440 w 5424"/>
                  <a:gd name="T109" fmla="*/ 1032 h 4120"/>
                  <a:gd name="T110" fmla="*/ 1216 w 5424"/>
                  <a:gd name="T111" fmla="*/ 768 h 4120"/>
                  <a:gd name="T112" fmla="*/ 1008 w 5424"/>
                  <a:gd name="T113" fmla="*/ 728 h 4120"/>
                  <a:gd name="T114" fmla="*/ 808 w 5424"/>
                  <a:gd name="T115" fmla="*/ 736 h 4120"/>
                  <a:gd name="T116" fmla="*/ 680 w 5424"/>
                  <a:gd name="T117" fmla="*/ 488 h 4120"/>
                  <a:gd name="T118" fmla="*/ 624 w 5424"/>
                  <a:gd name="T119" fmla="*/ 352 h 4120"/>
                  <a:gd name="T120" fmla="*/ 416 w 5424"/>
                  <a:gd name="T121" fmla="*/ 224 h 4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424" h="4120">
                    <a:moveTo>
                      <a:pt x="72" y="0"/>
                    </a:moveTo>
                    <a:lnTo>
                      <a:pt x="248" y="0"/>
                    </a:lnTo>
                    <a:cubicBezTo>
                      <a:pt x="288" y="0"/>
                      <a:pt x="320" y="33"/>
                      <a:pt x="320" y="72"/>
                    </a:cubicBezTo>
                    <a:lnTo>
                      <a:pt x="320" y="112"/>
                    </a:lnTo>
                    <a:lnTo>
                      <a:pt x="248" y="40"/>
                    </a:lnTo>
                    <a:lnTo>
                      <a:pt x="416" y="40"/>
                    </a:lnTo>
                    <a:cubicBezTo>
                      <a:pt x="456" y="40"/>
                      <a:pt x="488" y="73"/>
                      <a:pt x="488" y="112"/>
                    </a:cubicBezTo>
                    <a:lnTo>
                      <a:pt x="488" y="152"/>
                    </a:lnTo>
                    <a:lnTo>
                      <a:pt x="416" y="80"/>
                    </a:lnTo>
                    <a:lnTo>
                      <a:pt x="456" y="80"/>
                    </a:lnTo>
                    <a:cubicBezTo>
                      <a:pt x="496" y="80"/>
                      <a:pt x="528" y="113"/>
                      <a:pt x="528" y="152"/>
                    </a:cubicBezTo>
                    <a:lnTo>
                      <a:pt x="528" y="192"/>
                    </a:lnTo>
                    <a:lnTo>
                      <a:pt x="456" y="120"/>
                    </a:lnTo>
                    <a:lnTo>
                      <a:pt x="496" y="120"/>
                    </a:lnTo>
                    <a:cubicBezTo>
                      <a:pt x="536" y="120"/>
                      <a:pt x="568" y="153"/>
                      <a:pt x="568" y="192"/>
                    </a:cubicBezTo>
                    <a:lnTo>
                      <a:pt x="568" y="232"/>
                    </a:lnTo>
                    <a:lnTo>
                      <a:pt x="496" y="160"/>
                    </a:lnTo>
                    <a:lnTo>
                      <a:pt x="544" y="160"/>
                    </a:lnTo>
                    <a:cubicBezTo>
                      <a:pt x="584" y="160"/>
                      <a:pt x="616" y="193"/>
                      <a:pt x="616" y="232"/>
                    </a:cubicBezTo>
                    <a:lnTo>
                      <a:pt x="616" y="280"/>
                    </a:lnTo>
                    <a:lnTo>
                      <a:pt x="544" y="208"/>
                    </a:lnTo>
                    <a:lnTo>
                      <a:pt x="624" y="208"/>
                    </a:lnTo>
                    <a:cubicBezTo>
                      <a:pt x="664" y="208"/>
                      <a:pt x="696" y="241"/>
                      <a:pt x="696" y="280"/>
                    </a:cubicBezTo>
                    <a:lnTo>
                      <a:pt x="696" y="320"/>
                    </a:lnTo>
                    <a:lnTo>
                      <a:pt x="624" y="248"/>
                    </a:lnTo>
                    <a:lnTo>
                      <a:pt x="664" y="248"/>
                    </a:lnTo>
                    <a:cubicBezTo>
                      <a:pt x="704" y="248"/>
                      <a:pt x="736" y="281"/>
                      <a:pt x="736" y="320"/>
                    </a:cubicBezTo>
                    <a:lnTo>
                      <a:pt x="736" y="400"/>
                    </a:lnTo>
                    <a:lnTo>
                      <a:pt x="664" y="328"/>
                    </a:lnTo>
                    <a:lnTo>
                      <a:pt x="712" y="328"/>
                    </a:lnTo>
                    <a:cubicBezTo>
                      <a:pt x="752" y="328"/>
                      <a:pt x="784" y="361"/>
                      <a:pt x="784" y="400"/>
                    </a:cubicBezTo>
                    <a:lnTo>
                      <a:pt x="784" y="488"/>
                    </a:lnTo>
                    <a:lnTo>
                      <a:pt x="712" y="416"/>
                    </a:lnTo>
                    <a:lnTo>
                      <a:pt x="752" y="416"/>
                    </a:lnTo>
                    <a:cubicBezTo>
                      <a:pt x="792" y="416"/>
                      <a:pt x="824" y="449"/>
                      <a:pt x="824" y="488"/>
                    </a:cubicBezTo>
                    <a:lnTo>
                      <a:pt x="824" y="528"/>
                    </a:lnTo>
                    <a:lnTo>
                      <a:pt x="752" y="456"/>
                    </a:lnTo>
                    <a:lnTo>
                      <a:pt x="792" y="456"/>
                    </a:lnTo>
                    <a:cubicBezTo>
                      <a:pt x="832" y="456"/>
                      <a:pt x="864" y="489"/>
                      <a:pt x="864" y="528"/>
                    </a:cubicBezTo>
                    <a:lnTo>
                      <a:pt x="864" y="616"/>
                    </a:lnTo>
                    <a:lnTo>
                      <a:pt x="792" y="544"/>
                    </a:lnTo>
                    <a:lnTo>
                      <a:pt x="832" y="544"/>
                    </a:lnTo>
                    <a:cubicBezTo>
                      <a:pt x="872" y="544"/>
                      <a:pt x="904" y="577"/>
                      <a:pt x="904" y="616"/>
                    </a:cubicBezTo>
                    <a:lnTo>
                      <a:pt x="904" y="696"/>
                    </a:lnTo>
                    <a:lnTo>
                      <a:pt x="832" y="624"/>
                    </a:lnTo>
                    <a:lnTo>
                      <a:pt x="880" y="624"/>
                    </a:lnTo>
                    <a:cubicBezTo>
                      <a:pt x="920" y="624"/>
                      <a:pt x="952" y="657"/>
                      <a:pt x="952" y="696"/>
                    </a:cubicBezTo>
                    <a:lnTo>
                      <a:pt x="952" y="736"/>
                    </a:lnTo>
                    <a:lnTo>
                      <a:pt x="880" y="664"/>
                    </a:lnTo>
                    <a:lnTo>
                      <a:pt x="920" y="664"/>
                    </a:lnTo>
                    <a:cubicBezTo>
                      <a:pt x="960" y="664"/>
                      <a:pt x="992" y="697"/>
                      <a:pt x="992" y="736"/>
                    </a:cubicBezTo>
                    <a:lnTo>
                      <a:pt x="992" y="784"/>
                    </a:lnTo>
                    <a:lnTo>
                      <a:pt x="920" y="712"/>
                    </a:lnTo>
                    <a:lnTo>
                      <a:pt x="960" y="712"/>
                    </a:lnTo>
                    <a:lnTo>
                      <a:pt x="888" y="784"/>
                    </a:lnTo>
                    <a:lnTo>
                      <a:pt x="888" y="696"/>
                    </a:lnTo>
                    <a:cubicBezTo>
                      <a:pt x="888" y="657"/>
                      <a:pt x="921" y="624"/>
                      <a:pt x="960" y="624"/>
                    </a:cubicBezTo>
                    <a:lnTo>
                      <a:pt x="1008" y="624"/>
                    </a:lnTo>
                    <a:lnTo>
                      <a:pt x="936" y="696"/>
                    </a:lnTo>
                    <a:lnTo>
                      <a:pt x="936" y="656"/>
                    </a:lnTo>
                    <a:cubicBezTo>
                      <a:pt x="936" y="617"/>
                      <a:pt x="969" y="584"/>
                      <a:pt x="1008" y="584"/>
                    </a:cubicBezTo>
                    <a:lnTo>
                      <a:pt x="1048" y="584"/>
                    </a:lnTo>
                    <a:cubicBezTo>
                      <a:pt x="1088" y="584"/>
                      <a:pt x="1120" y="617"/>
                      <a:pt x="1120" y="656"/>
                    </a:cubicBezTo>
                    <a:lnTo>
                      <a:pt x="1120" y="696"/>
                    </a:lnTo>
                    <a:lnTo>
                      <a:pt x="1048" y="624"/>
                    </a:lnTo>
                    <a:lnTo>
                      <a:pt x="1088" y="624"/>
                    </a:lnTo>
                    <a:lnTo>
                      <a:pt x="1016" y="696"/>
                    </a:lnTo>
                    <a:lnTo>
                      <a:pt x="1016" y="656"/>
                    </a:lnTo>
                    <a:cubicBezTo>
                      <a:pt x="1016" y="617"/>
                      <a:pt x="1049" y="584"/>
                      <a:pt x="1088" y="584"/>
                    </a:cubicBezTo>
                    <a:lnTo>
                      <a:pt x="1128" y="584"/>
                    </a:lnTo>
                    <a:cubicBezTo>
                      <a:pt x="1168" y="584"/>
                      <a:pt x="1200" y="617"/>
                      <a:pt x="1200" y="656"/>
                    </a:cubicBezTo>
                    <a:lnTo>
                      <a:pt x="1200" y="696"/>
                    </a:lnTo>
                    <a:lnTo>
                      <a:pt x="1128" y="624"/>
                    </a:lnTo>
                    <a:lnTo>
                      <a:pt x="1216" y="624"/>
                    </a:lnTo>
                    <a:cubicBezTo>
                      <a:pt x="1256" y="624"/>
                      <a:pt x="1288" y="657"/>
                      <a:pt x="1288" y="696"/>
                    </a:cubicBezTo>
                    <a:lnTo>
                      <a:pt x="1288" y="736"/>
                    </a:lnTo>
                    <a:lnTo>
                      <a:pt x="1216" y="664"/>
                    </a:lnTo>
                    <a:lnTo>
                      <a:pt x="1384" y="664"/>
                    </a:lnTo>
                    <a:cubicBezTo>
                      <a:pt x="1424" y="664"/>
                      <a:pt x="1456" y="697"/>
                      <a:pt x="1456" y="736"/>
                    </a:cubicBezTo>
                    <a:lnTo>
                      <a:pt x="1456" y="904"/>
                    </a:lnTo>
                    <a:lnTo>
                      <a:pt x="1384" y="832"/>
                    </a:lnTo>
                    <a:lnTo>
                      <a:pt x="1472" y="832"/>
                    </a:lnTo>
                    <a:cubicBezTo>
                      <a:pt x="1512" y="832"/>
                      <a:pt x="1544" y="865"/>
                      <a:pt x="1544" y="904"/>
                    </a:cubicBezTo>
                    <a:lnTo>
                      <a:pt x="1544" y="1032"/>
                    </a:lnTo>
                    <a:lnTo>
                      <a:pt x="1472" y="960"/>
                    </a:lnTo>
                    <a:lnTo>
                      <a:pt x="1512" y="960"/>
                    </a:lnTo>
                    <a:cubicBezTo>
                      <a:pt x="1552" y="960"/>
                      <a:pt x="1584" y="993"/>
                      <a:pt x="1584" y="1032"/>
                    </a:cubicBezTo>
                    <a:lnTo>
                      <a:pt x="1584" y="1112"/>
                    </a:lnTo>
                    <a:lnTo>
                      <a:pt x="1512" y="1040"/>
                    </a:lnTo>
                    <a:lnTo>
                      <a:pt x="1552" y="1040"/>
                    </a:lnTo>
                    <a:cubicBezTo>
                      <a:pt x="1592" y="1040"/>
                      <a:pt x="1624" y="1073"/>
                      <a:pt x="1624" y="1112"/>
                    </a:cubicBezTo>
                    <a:lnTo>
                      <a:pt x="1624" y="1280"/>
                    </a:lnTo>
                    <a:lnTo>
                      <a:pt x="1552" y="1208"/>
                    </a:lnTo>
                    <a:lnTo>
                      <a:pt x="1600" y="1208"/>
                    </a:lnTo>
                    <a:cubicBezTo>
                      <a:pt x="1640" y="1208"/>
                      <a:pt x="1672" y="1241"/>
                      <a:pt x="1672" y="1280"/>
                    </a:cubicBezTo>
                    <a:lnTo>
                      <a:pt x="1672" y="1328"/>
                    </a:lnTo>
                    <a:lnTo>
                      <a:pt x="1600" y="1256"/>
                    </a:lnTo>
                    <a:lnTo>
                      <a:pt x="1640" y="1256"/>
                    </a:lnTo>
                    <a:cubicBezTo>
                      <a:pt x="1680" y="1256"/>
                      <a:pt x="1712" y="1289"/>
                      <a:pt x="1712" y="1328"/>
                    </a:cubicBezTo>
                    <a:lnTo>
                      <a:pt x="1712" y="1408"/>
                    </a:lnTo>
                    <a:cubicBezTo>
                      <a:pt x="1712" y="1448"/>
                      <a:pt x="1680" y="1480"/>
                      <a:pt x="1640" y="1480"/>
                    </a:cubicBezTo>
                    <a:lnTo>
                      <a:pt x="1600" y="1480"/>
                    </a:lnTo>
                    <a:lnTo>
                      <a:pt x="1672" y="1408"/>
                    </a:lnTo>
                    <a:lnTo>
                      <a:pt x="1672" y="1536"/>
                    </a:lnTo>
                    <a:lnTo>
                      <a:pt x="1600" y="1464"/>
                    </a:lnTo>
                    <a:lnTo>
                      <a:pt x="1640" y="1464"/>
                    </a:lnTo>
                    <a:cubicBezTo>
                      <a:pt x="1680" y="1464"/>
                      <a:pt x="1712" y="1497"/>
                      <a:pt x="1712" y="1536"/>
                    </a:cubicBezTo>
                    <a:lnTo>
                      <a:pt x="1712" y="1704"/>
                    </a:lnTo>
                    <a:lnTo>
                      <a:pt x="1640" y="1632"/>
                    </a:lnTo>
                    <a:lnTo>
                      <a:pt x="1720" y="1632"/>
                    </a:lnTo>
                    <a:lnTo>
                      <a:pt x="1648" y="1704"/>
                    </a:lnTo>
                    <a:lnTo>
                      <a:pt x="1648" y="1664"/>
                    </a:lnTo>
                    <a:cubicBezTo>
                      <a:pt x="1648" y="1625"/>
                      <a:pt x="1681" y="1592"/>
                      <a:pt x="1720" y="1592"/>
                    </a:cubicBezTo>
                    <a:lnTo>
                      <a:pt x="1808" y="1592"/>
                    </a:lnTo>
                    <a:lnTo>
                      <a:pt x="1736" y="1664"/>
                    </a:lnTo>
                    <a:lnTo>
                      <a:pt x="1736" y="1616"/>
                    </a:lnTo>
                    <a:cubicBezTo>
                      <a:pt x="1736" y="1577"/>
                      <a:pt x="1769" y="1544"/>
                      <a:pt x="1808" y="1544"/>
                    </a:cubicBezTo>
                    <a:lnTo>
                      <a:pt x="1936" y="1544"/>
                    </a:lnTo>
                    <a:lnTo>
                      <a:pt x="1864" y="1616"/>
                    </a:lnTo>
                    <a:lnTo>
                      <a:pt x="1864" y="1576"/>
                    </a:lnTo>
                    <a:cubicBezTo>
                      <a:pt x="1864" y="1537"/>
                      <a:pt x="1897" y="1504"/>
                      <a:pt x="1936" y="1504"/>
                    </a:cubicBezTo>
                    <a:lnTo>
                      <a:pt x="2104" y="1504"/>
                    </a:lnTo>
                    <a:lnTo>
                      <a:pt x="2032" y="1576"/>
                    </a:lnTo>
                    <a:lnTo>
                      <a:pt x="2032" y="1536"/>
                    </a:lnTo>
                    <a:cubicBezTo>
                      <a:pt x="2032" y="1497"/>
                      <a:pt x="2065" y="1464"/>
                      <a:pt x="2104" y="1464"/>
                    </a:cubicBezTo>
                    <a:lnTo>
                      <a:pt x="2232" y="1464"/>
                    </a:lnTo>
                    <a:cubicBezTo>
                      <a:pt x="2272" y="1464"/>
                      <a:pt x="2304" y="1497"/>
                      <a:pt x="2304" y="1536"/>
                    </a:cubicBezTo>
                    <a:lnTo>
                      <a:pt x="2304" y="1576"/>
                    </a:lnTo>
                    <a:lnTo>
                      <a:pt x="2232" y="1504"/>
                    </a:lnTo>
                    <a:lnTo>
                      <a:pt x="2272" y="1504"/>
                    </a:lnTo>
                    <a:cubicBezTo>
                      <a:pt x="2312" y="1504"/>
                      <a:pt x="2344" y="1537"/>
                      <a:pt x="2344" y="1576"/>
                    </a:cubicBezTo>
                    <a:lnTo>
                      <a:pt x="2344" y="1616"/>
                    </a:lnTo>
                    <a:lnTo>
                      <a:pt x="2272" y="1544"/>
                    </a:lnTo>
                    <a:lnTo>
                      <a:pt x="2400" y="1544"/>
                    </a:lnTo>
                    <a:lnTo>
                      <a:pt x="2328" y="1616"/>
                    </a:lnTo>
                    <a:lnTo>
                      <a:pt x="2328" y="1496"/>
                    </a:lnTo>
                    <a:cubicBezTo>
                      <a:pt x="2328" y="1457"/>
                      <a:pt x="2361" y="1424"/>
                      <a:pt x="2400" y="1424"/>
                    </a:cubicBezTo>
                    <a:lnTo>
                      <a:pt x="2480" y="1424"/>
                    </a:lnTo>
                    <a:cubicBezTo>
                      <a:pt x="2520" y="1424"/>
                      <a:pt x="2552" y="1457"/>
                      <a:pt x="2552" y="1496"/>
                    </a:cubicBezTo>
                    <a:lnTo>
                      <a:pt x="2552" y="1536"/>
                    </a:lnTo>
                    <a:lnTo>
                      <a:pt x="2480" y="1464"/>
                    </a:lnTo>
                    <a:lnTo>
                      <a:pt x="2528" y="1464"/>
                    </a:lnTo>
                    <a:cubicBezTo>
                      <a:pt x="2568" y="1464"/>
                      <a:pt x="2600" y="1497"/>
                      <a:pt x="2600" y="1536"/>
                    </a:cubicBezTo>
                    <a:lnTo>
                      <a:pt x="2600" y="1616"/>
                    </a:lnTo>
                    <a:lnTo>
                      <a:pt x="2528" y="1544"/>
                    </a:lnTo>
                    <a:lnTo>
                      <a:pt x="2568" y="1544"/>
                    </a:lnTo>
                    <a:cubicBezTo>
                      <a:pt x="2608" y="1544"/>
                      <a:pt x="2640" y="1577"/>
                      <a:pt x="2640" y="1616"/>
                    </a:cubicBezTo>
                    <a:lnTo>
                      <a:pt x="2640" y="1704"/>
                    </a:lnTo>
                    <a:cubicBezTo>
                      <a:pt x="2640" y="1744"/>
                      <a:pt x="2608" y="1776"/>
                      <a:pt x="2568" y="1776"/>
                    </a:cubicBezTo>
                    <a:lnTo>
                      <a:pt x="2528" y="1776"/>
                    </a:lnTo>
                    <a:lnTo>
                      <a:pt x="2600" y="1704"/>
                    </a:lnTo>
                    <a:lnTo>
                      <a:pt x="2600" y="1744"/>
                    </a:lnTo>
                    <a:lnTo>
                      <a:pt x="2528" y="1672"/>
                    </a:lnTo>
                    <a:lnTo>
                      <a:pt x="2568" y="1672"/>
                    </a:lnTo>
                    <a:cubicBezTo>
                      <a:pt x="2608" y="1672"/>
                      <a:pt x="2640" y="1705"/>
                      <a:pt x="2640" y="1744"/>
                    </a:cubicBezTo>
                    <a:lnTo>
                      <a:pt x="2640" y="1952"/>
                    </a:lnTo>
                    <a:cubicBezTo>
                      <a:pt x="2640" y="1992"/>
                      <a:pt x="2608" y="2024"/>
                      <a:pt x="2568" y="2024"/>
                    </a:cubicBezTo>
                    <a:lnTo>
                      <a:pt x="2528" y="2024"/>
                    </a:lnTo>
                    <a:lnTo>
                      <a:pt x="2600" y="1952"/>
                    </a:lnTo>
                    <a:lnTo>
                      <a:pt x="2600" y="1992"/>
                    </a:lnTo>
                    <a:lnTo>
                      <a:pt x="2528" y="1920"/>
                    </a:lnTo>
                    <a:lnTo>
                      <a:pt x="2568" y="1920"/>
                    </a:lnTo>
                    <a:cubicBezTo>
                      <a:pt x="2608" y="1920"/>
                      <a:pt x="2640" y="1953"/>
                      <a:pt x="2640" y="1992"/>
                    </a:cubicBezTo>
                    <a:lnTo>
                      <a:pt x="2640" y="2040"/>
                    </a:lnTo>
                    <a:cubicBezTo>
                      <a:pt x="2640" y="2080"/>
                      <a:pt x="2608" y="2112"/>
                      <a:pt x="2568" y="2112"/>
                    </a:cubicBezTo>
                    <a:lnTo>
                      <a:pt x="2528" y="2112"/>
                    </a:lnTo>
                    <a:lnTo>
                      <a:pt x="2600" y="2040"/>
                    </a:lnTo>
                    <a:lnTo>
                      <a:pt x="2600" y="2080"/>
                    </a:lnTo>
                    <a:cubicBezTo>
                      <a:pt x="2600" y="2120"/>
                      <a:pt x="2568" y="2152"/>
                      <a:pt x="2528" y="2152"/>
                    </a:cubicBezTo>
                    <a:lnTo>
                      <a:pt x="2480" y="2152"/>
                    </a:lnTo>
                    <a:lnTo>
                      <a:pt x="2552" y="2080"/>
                    </a:lnTo>
                    <a:lnTo>
                      <a:pt x="2552" y="2120"/>
                    </a:lnTo>
                    <a:lnTo>
                      <a:pt x="2480" y="2048"/>
                    </a:lnTo>
                    <a:lnTo>
                      <a:pt x="2528" y="2048"/>
                    </a:lnTo>
                    <a:cubicBezTo>
                      <a:pt x="2568" y="2048"/>
                      <a:pt x="2600" y="2081"/>
                      <a:pt x="2600" y="2120"/>
                    </a:cubicBezTo>
                    <a:lnTo>
                      <a:pt x="2600" y="2160"/>
                    </a:lnTo>
                    <a:lnTo>
                      <a:pt x="2528" y="2088"/>
                    </a:lnTo>
                    <a:lnTo>
                      <a:pt x="2568" y="2088"/>
                    </a:lnTo>
                    <a:cubicBezTo>
                      <a:pt x="2608" y="2088"/>
                      <a:pt x="2640" y="2121"/>
                      <a:pt x="2640" y="2160"/>
                    </a:cubicBezTo>
                    <a:lnTo>
                      <a:pt x="2640" y="2536"/>
                    </a:lnTo>
                    <a:lnTo>
                      <a:pt x="2568" y="2464"/>
                    </a:lnTo>
                    <a:lnTo>
                      <a:pt x="2608" y="2464"/>
                    </a:lnTo>
                    <a:cubicBezTo>
                      <a:pt x="2648" y="2464"/>
                      <a:pt x="2680" y="2497"/>
                      <a:pt x="2680" y="2536"/>
                    </a:cubicBezTo>
                    <a:lnTo>
                      <a:pt x="2680" y="2584"/>
                    </a:lnTo>
                    <a:lnTo>
                      <a:pt x="2608" y="2512"/>
                    </a:lnTo>
                    <a:lnTo>
                      <a:pt x="2656" y="2512"/>
                    </a:lnTo>
                    <a:cubicBezTo>
                      <a:pt x="2696" y="2512"/>
                      <a:pt x="2728" y="2545"/>
                      <a:pt x="2728" y="2584"/>
                    </a:cubicBezTo>
                    <a:lnTo>
                      <a:pt x="2728" y="2664"/>
                    </a:lnTo>
                    <a:lnTo>
                      <a:pt x="2656" y="2592"/>
                    </a:lnTo>
                    <a:lnTo>
                      <a:pt x="2736" y="2592"/>
                    </a:lnTo>
                    <a:cubicBezTo>
                      <a:pt x="2776" y="2592"/>
                      <a:pt x="2808" y="2625"/>
                      <a:pt x="2808" y="2664"/>
                    </a:cubicBezTo>
                    <a:lnTo>
                      <a:pt x="2808" y="2752"/>
                    </a:lnTo>
                    <a:lnTo>
                      <a:pt x="2736" y="2680"/>
                    </a:lnTo>
                    <a:lnTo>
                      <a:pt x="2864" y="2680"/>
                    </a:lnTo>
                    <a:lnTo>
                      <a:pt x="2792" y="2752"/>
                    </a:lnTo>
                    <a:lnTo>
                      <a:pt x="2792" y="2704"/>
                    </a:lnTo>
                    <a:cubicBezTo>
                      <a:pt x="2792" y="2665"/>
                      <a:pt x="2825" y="2632"/>
                      <a:pt x="2864" y="2632"/>
                    </a:cubicBezTo>
                    <a:lnTo>
                      <a:pt x="2952" y="2632"/>
                    </a:lnTo>
                    <a:cubicBezTo>
                      <a:pt x="2992" y="2632"/>
                      <a:pt x="3024" y="2665"/>
                      <a:pt x="3024" y="2704"/>
                    </a:cubicBezTo>
                    <a:lnTo>
                      <a:pt x="3024" y="2752"/>
                    </a:lnTo>
                    <a:lnTo>
                      <a:pt x="2952" y="2680"/>
                    </a:lnTo>
                    <a:lnTo>
                      <a:pt x="2992" y="2680"/>
                    </a:lnTo>
                    <a:cubicBezTo>
                      <a:pt x="3032" y="2680"/>
                      <a:pt x="3064" y="2713"/>
                      <a:pt x="3064" y="2752"/>
                    </a:cubicBezTo>
                    <a:lnTo>
                      <a:pt x="3064" y="2872"/>
                    </a:lnTo>
                    <a:lnTo>
                      <a:pt x="2992" y="2800"/>
                    </a:lnTo>
                    <a:lnTo>
                      <a:pt x="3032" y="2800"/>
                    </a:lnTo>
                    <a:cubicBezTo>
                      <a:pt x="3072" y="2800"/>
                      <a:pt x="3104" y="2833"/>
                      <a:pt x="3104" y="2872"/>
                    </a:cubicBezTo>
                    <a:lnTo>
                      <a:pt x="3104" y="2920"/>
                    </a:lnTo>
                    <a:lnTo>
                      <a:pt x="3032" y="2848"/>
                    </a:lnTo>
                    <a:lnTo>
                      <a:pt x="3160" y="2848"/>
                    </a:lnTo>
                    <a:cubicBezTo>
                      <a:pt x="3200" y="2848"/>
                      <a:pt x="3232" y="2881"/>
                      <a:pt x="3232" y="2920"/>
                    </a:cubicBezTo>
                    <a:lnTo>
                      <a:pt x="3232" y="2960"/>
                    </a:lnTo>
                    <a:lnTo>
                      <a:pt x="3160" y="2888"/>
                    </a:lnTo>
                    <a:lnTo>
                      <a:pt x="3288" y="2888"/>
                    </a:lnTo>
                    <a:lnTo>
                      <a:pt x="3216" y="2960"/>
                    </a:lnTo>
                    <a:lnTo>
                      <a:pt x="3216" y="2832"/>
                    </a:lnTo>
                    <a:cubicBezTo>
                      <a:pt x="3216" y="2793"/>
                      <a:pt x="3249" y="2760"/>
                      <a:pt x="3288" y="2760"/>
                    </a:cubicBezTo>
                    <a:lnTo>
                      <a:pt x="3328" y="2760"/>
                    </a:lnTo>
                    <a:lnTo>
                      <a:pt x="3256" y="2832"/>
                    </a:lnTo>
                    <a:lnTo>
                      <a:pt x="3256" y="2704"/>
                    </a:lnTo>
                    <a:cubicBezTo>
                      <a:pt x="3256" y="2665"/>
                      <a:pt x="3289" y="2632"/>
                      <a:pt x="3328" y="2632"/>
                    </a:cubicBezTo>
                    <a:lnTo>
                      <a:pt x="3368" y="2632"/>
                    </a:lnTo>
                    <a:lnTo>
                      <a:pt x="3296" y="2704"/>
                    </a:lnTo>
                    <a:lnTo>
                      <a:pt x="3296" y="2664"/>
                    </a:lnTo>
                    <a:cubicBezTo>
                      <a:pt x="3296" y="2625"/>
                      <a:pt x="3329" y="2592"/>
                      <a:pt x="3368" y="2592"/>
                    </a:cubicBezTo>
                    <a:lnTo>
                      <a:pt x="3416" y="2592"/>
                    </a:lnTo>
                    <a:lnTo>
                      <a:pt x="3344" y="2664"/>
                    </a:lnTo>
                    <a:lnTo>
                      <a:pt x="3344" y="2536"/>
                    </a:lnTo>
                    <a:cubicBezTo>
                      <a:pt x="3344" y="2497"/>
                      <a:pt x="3377" y="2464"/>
                      <a:pt x="3416" y="2464"/>
                    </a:cubicBezTo>
                    <a:lnTo>
                      <a:pt x="3456" y="2464"/>
                    </a:lnTo>
                    <a:lnTo>
                      <a:pt x="3384" y="2536"/>
                    </a:lnTo>
                    <a:lnTo>
                      <a:pt x="3384" y="2496"/>
                    </a:lnTo>
                    <a:cubicBezTo>
                      <a:pt x="3384" y="2457"/>
                      <a:pt x="3417" y="2424"/>
                      <a:pt x="3456" y="2424"/>
                    </a:cubicBezTo>
                    <a:lnTo>
                      <a:pt x="3496" y="2424"/>
                    </a:lnTo>
                    <a:lnTo>
                      <a:pt x="3424" y="2496"/>
                    </a:lnTo>
                    <a:lnTo>
                      <a:pt x="3424" y="2416"/>
                    </a:lnTo>
                    <a:cubicBezTo>
                      <a:pt x="3424" y="2377"/>
                      <a:pt x="3457" y="2344"/>
                      <a:pt x="3496" y="2344"/>
                    </a:cubicBezTo>
                    <a:lnTo>
                      <a:pt x="3536" y="2344"/>
                    </a:lnTo>
                    <a:lnTo>
                      <a:pt x="3464" y="2416"/>
                    </a:lnTo>
                    <a:lnTo>
                      <a:pt x="3464" y="2376"/>
                    </a:lnTo>
                    <a:lnTo>
                      <a:pt x="3536" y="2448"/>
                    </a:lnTo>
                    <a:lnTo>
                      <a:pt x="3496" y="2448"/>
                    </a:lnTo>
                    <a:cubicBezTo>
                      <a:pt x="3457" y="2448"/>
                      <a:pt x="3424" y="2416"/>
                      <a:pt x="3424" y="2376"/>
                    </a:cubicBezTo>
                    <a:lnTo>
                      <a:pt x="3424" y="2160"/>
                    </a:lnTo>
                    <a:cubicBezTo>
                      <a:pt x="3424" y="2121"/>
                      <a:pt x="3457" y="2088"/>
                      <a:pt x="3496" y="2088"/>
                    </a:cubicBezTo>
                    <a:lnTo>
                      <a:pt x="3536" y="2088"/>
                    </a:lnTo>
                    <a:lnTo>
                      <a:pt x="3464" y="2160"/>
                    </a:lnTo>
                    <a:lnTo>
                      <a:pt x="3464" y="2080"/>
                    </a:lnTo>
                    <a:cubicBezTo>
                      <a:pt x="3464" y="2041"/>
                      <a:pt x="3497" y="2008"/>
                      <a:pt x="3536" y="2008"/>
                    </a:cubicBezTo>
                    <a:lnTo>
                      <a:pt x="3584" y="2008"/>
                    </a:lnTo>
                    <a:lnTo>
                      <a:pt x="3512" y="2080"/>
                    </a:lnTo>
                    <a:lnTo>
                      <a:pt x="3512" y="1872"/>
                    </a:lnTo>
                    <a:lnTo>
                      <a:pt x="3584" y="1944"/>
                    </a:lnTo>
                    <a:lnTo>
                      <a:pt x="3536" y="1944"/>
                    </a:lnTo>
                    <a:cubicBezTo>
                      <a:pt x="3497" y="1944"/>
                      <a:pt x="3464" y="1912"/>
                      <a:pt x="3464" y="1872"/>
                    </a:cubicBezTo>
                    <a:lnTo>
                      <a:pt x="3464" y="1824"/>
                    </a:lnTo>
                    <a:cubicBezTo>
                      <a:pt x="3464" y="1785"/>
                      <a:pt x="3497" y="1752"/>
                      <a:pt x="3536" y="1752"/>
                    </a:cubicBezTo>
                    <a:lnTo>
                      <a:pt x="3584" y="1752"/>
                    </a:lnTo>
                    <a:lnTo>
                      <a:pt x="3512" y="1824"/>
                    </a:lnTo>
                    <a:lnTo>
                      <a:pt x="3512" y="1744"/>
                    </a:lnTo>
                    <a:cubicBezTo>
                      <a:pt x="3512" y="1705"/>
                      <a:pt x="3545" y="1672"/>
                      <a:pt x="3584" y="1672"/>
                    </a:cubicBezTo>
                    <a:lnTo>
                      <a:pt x="4808" y="1672"/>
                    </a:lnTo>
                    <a:cubicBezTo>
                      <a:pt x="4848" y="1672"/>
                      <a:pt x="4880" y="1705"/>
                      <a:pt x="4880" y="1744"/>
                    </a:cubicBezTo>
                    <a:lnTo>
                      <a:pt x="4880" y="1784"/>
                    </a:lnTo>
                    <a:lnTo>
                      <a:pt x="4808" y="1712"/>
                    </a:lnTo>
                    <a:lnTo>
                      <a:pt x="4848" y="1712"/>
                    </a:lnTo>
                    <a:cubicBezTo>
                      <a:pt x="4888" y="1712"/>
                      <a:pt x="4920" y="1745"/>
                      <a:pt x="4920" y="1784"/>
                    </a:cubicBezTo>
                    <a:lnTo>
                      <a:pt x="4920" y="1824"/>
                    </a:lnTo>
                    <a:lnTo>
                      <a:pt x="4848" y="1752"/>
                    </a:lnTo>
                    <a:lnTo>
                      <a:pt x="4936" y="1752"/>
                    </a:lnTo>
                    <a:cubicBezTo>
                      <a:pt x="4976" y="1752"/>
                      <a:pt x="5008" y="1785"/>
                      <a:pt x="5008" y="1824"/>
                    </a:cubicBezTo>
                    <a:lnTo>
                      <a:pt x="5008" y="1872"/>
                    </a:lnTo>
                    <a:lnTo>
                      <a:pt x="4936" y="1800"/>
                    </a:lnTo>
                    <a:lnTo>
                      <a:pt x="4976" y="1800"/>
                    </a:lnTo>
                    <a:cubicBezTo>
                      <a:pt x="5016" y="1800"/>
                      <a:pt x="5048" y="1833"/>
                      <a:pt x="5048" y="1872"/>
                    </a:cubicBezTo>
                    <a:lnTo>
                      <a:pt x="5048" y="1912"/>
                    </a:lnTo>
                    <a:lnTo>
                      <a:pt x="4976" y="1840"/>
                    </a:lnTo>
                    <a:lnTo>
                      <a:pt x="5064" y="1840"/>
                    </a:lnTo>
                    <a:cubicBezTo>
                      <a:pt x="5104" y="1840"/>
                      <a:pt x="5136" y="1873"/>
                      <a:pt x="5136" y="1912"/>
                    </a:cubicBezTo>
                    <a:lnTo>
                      <a:pt x="5136" y="1952"/>
                    </a:lnTo>
                    <a:lnTo>
                      <a:pt x="5064" y="1880"/>
                    </a:lnTo>
                    <a:lnTo>
                      <a:pt x="5104" y="1880"/>
                    </a:lnTo>
                    <a:cubicBezTo>
                      <a:pt x="5144" y="1880"/>
                      <a:pt x="5176" y="1913"/>
                      <a:pt x="5176" y="1952"/>
                    </a:cubicBezTo>
                    <a:lnTo>
                      <a:pt x="5176" y="1992"/>
                    </a:lnTo>
                    <a:lnTo>
                      <a:pt x="5104" y="1920"/>
                    </a:lnTo>
                    <a:lnTo>
                      <a:pt x="5184" y="1920"/>
                    </a:lnTo>
                    <a:cubicBezTo>
                      <a:pt x="5224" y="1920"/>
                      <a:pt x="5256" y="1953"/>
                      <a:pt x="5256" y="1992"/>
                    </a:cubicBezTo>
                    <a:lnTo>
                      <a:pt x="5256" y="2040"/>
                    </a:lnTo>
                    <a:lnTo>
                      <a:pt x="5184" y="1968"/>
                    </a:lnTo>
                    <a:lnTo>
                      <a:pt x="5232" y="1968"/>
                    </a:lnTo>
                    <a:cubicBezTo>
                      <a:pt x="5272" y="1968"/>
                      <a:pt x="5304" y="2001"/>
                      <a:pt x="5304" y="2040"/>
                    </a:cubicBezTo>
                    <a:lnTo>
                      <a:pt x="5304" y="2080"/>
                    </a:lnTo>
                    <a:lnTo>
                      <a:pt x="5232" y="2008"/>
                    </a:lnTo>
                    <a:lnTo>
                      <a:pt x="5312" y="2008"/>
                    </a:lnTo>
                    <a:cubicBezTo>
                      <a:pt x="5352" y="2008"/>
                      <a:pt x="5384" y="2041"/>
                      <a:pt x="5384" y="2080"/>
                    </a:cubicBezTo>
                    <a:lnTo>
                      <a:pt x="5384" y="2120"/>
                    </a:lnTo>
                    <a:lnTo>
                      <a:pt x="5312" y="2048"/>
                    </a:lnTo>
                    <a:lnTo>
                      <a:pt x="5352" y="2048"/>
                    </a:lnTo>
                    <a:cubicBezTo>
                      <a:pt x="5392" y="2048"/>
                      <a:pt x="5424" y="2081"/>
                      <a:pt x="5424" y="2120"/>
                    </a:cubicBezTo>
                    <a:lnTo>
                      <a:pt x="5424" y="2496"/>
                    </a:lnTo>
                    <a:cubicBezTo>
                      <a:pt x="5424" y="2536"/>
                      <a:pt x="5392" y="2568"/>
                      <a:pt x="5352" y="2568"/>
                    </a:cubicBezTo>
                    <a:lnTo>
                      <a:pt x="5144" y="2568"/>
                    </a:lnTo>
                    <a:lnTo>
                      <a:pt x="5216" y="2496"/>
                    </a:lnTo>
                    <a:lnTo>
                      <a:pt x="5216" y="2536"/>
                    </a:lnTo>
                    <a:lnTo>
                      <a:pt x="5144" y="2464"/>
                    </a:lnTo>
                    <a:lnTo>
                      <a:pt x="5184" y="2464"/>
                    </a:lnTo>
                    <a:cubicBezTo>
                      <a:pt x="5224" y="2464"/>
                      <a:pt x="5256" y="2497"/>
                      <a:pt x="5256" y="2536"/>
                    </a:cubicBezTo>
                    <a:lnTo>
                      <a:pt x="5256" y="2832"/>
                    </a:lnTo>
                    <a:lnTo>
                      <a:pt x="5184" y="2760"/>
                    </a:lnTo>
                    <a:lnTo>
                      <a:pt x="5232" y="2760"/>
                    </a:lnTo>
                    <a:cubicBezTo>
                      <a:pt x="5272" y="2760"/>
                      <a:pt x="5304" y="2793"/>
                      <a:pt x="5304" y="2832"/>
                    </a:cubicBezTo>
                    <a:lnTo>
                      <a:pt x="5304" y="2960"/>
                    </a:lnTo>
                    <a:cubicBezTo>
                      <a:pt x="5304" y="3000"/>
                      <a:pt x="5272" y="3032"/>
                      <a:pt x="5232" y="3032"/>
                    </a:cubicBezTo>
                    <a:lnTo>
                      <a:pt x="4888" y="3032"/>
                    </a:lnTo>
                    <a:lnTo>
                      <a:pt x="4960" y="2960"/>
                    </a:lnTo>
                    <a:lnTo>
                      <a:pt x="4960" y="3000"/>
                    </a:lnTo>
                    <a:cubicBezTo>
                      <a:pt x="4960" y="3040"/>
                      <a:pt x="4928" y="3072"/>
                      <a:pt x="4888" y="3072"/>
                    </a:cubicBezTo>
                    <a:lnTo>
                      <a:pt x="4808" y="3072"/>
                    </a:lnTo>
                    <a:cubicBezTo>
                      <a:pt x="4769" y="3072"/>
                      <a:pt x="4736" y="3040"/>
                      <a:pt x="4736" y="3000"/>
                    </a:cubicBezTo>
                    <a:lnTo>
                      <a:pt x="4736" y="2960"/>
                    </a:lnTo>
                    <a:lnTo>
                      <a:pt x="4808" y="3032"/>
                    </a:lnTo>
                    <a:lnTo>
                      <a:pt x="4640" y="3032"/>
                    </a:lnTo>
                    <a:lnTo>
                      <a:pt x="4712" y="2960"/>
                    </a:lnTo>
                    <a:lnTo>
                      <a:pt x="4712" y="3088"/>
                    </a:lnTo>
                    <a:cubicBezTo>
                      <a:pt x="4712" y="3128"/>
                      <a:pt x="4680" y="3160"/>
                      <a:pt x="4640" y="3160"/>
                    </a:cubicBezTo>
                    <a:lnTo>
                      <a:pt x="4592" y="3160"/>
                    </a:lnTo>
                    <a:lnTo>
                      <a:pt x="4664" y="3088"/>
                    </a:lnTo>
                    <a:lnTo>
                      <a:pt x="4664" y="3168"/>
                    </a:lnTo>
                    <a:lnTo>
                      <a:pt x="4592" y="3096"/>
                    </a:lnTo>
                    <a:lnTo>
                      <a:pt x="4640" y="3096"/>
                    </a:lnTo>
                    <a:cubicBezTo>
                      <a:pt x="4680" y="3096"/>
                      <a:pt x="4712" y="3129"/>
                      <a:pt x="4712" y="3168"/>
                    </a:cubicBezTo>
                    <a:lnTo>
                      <a:pt x="4712" y="3208"/>
                    </a:lnTo>
                    <a:lnTo>
                      <a:pt x="4640" y="3136"/>
                    </a:lnTo>
                    <a:lnTo>
                      <a:pt x="4680" y="3136"/>
                    </a:lnTo>
                    <a:cubicBezTo>
                      <a:pt x="4720" y="3136"/>
                      <a:pt x="4752" y="3169"/>
                      <a:pt x="4752" y="3208"/>
                    </a:cubicBezTo>
                    <a:lnTo>
                      <a:pt x="4752" y="3376"/>
                    </a:lnTo>
                    <a:lnTo>
                      <a:pt x="4680" y="3304"/>
                    </a:lnTo>
                    <a:lnTo>
                      <a:pt x="4720" y="3304"/>
                    </a:lnTo>
                    <a:cubicBezTo>
                      <a:pt x="4760" y="3304"/>
                      <a:pt x="4792" y="3337"/>
                      <a:pt x="4792" y="3376"/>
                    </a:cubicBezTo>
                    <a:lnTo>
                      <a:pt x="4792" y="3416"/>
                    </a:lnTo>
                    <a:cubicBezTo>
                      <a:pt x="4792" y="3456"/>
                      <a:pt x="4760" y="3488"/>
                      <a:pt x="4720" y="3488"/>
                    </a:cubicBezTo>
                    <a:lnTo>
                      <a:pt x="4640" y="3488"/>
                    </a:lnTo>
                    <a:lnTo>
                      <a:pt x="4712" y="3416"/>
                    </a:lnTo>
                    <a:lnTo>
                      <a:pt x="4712" y="3464"/>
                    </a:lnTo>
                    <a:cubicBezTo>
                      <a:pt x="4712" y="3504"/>
                      <a:pt x="4680" y="3536"/>
                      <a:pt x="4640" y="3536"/>
                    </a:cubicBezTo>
                    <a:lnTo>
                      <a:pt x="4552" y="3536"/>
                    </a:lnTo>
                    <a:lnTo>
                      <a:pt x="4624" y="3464"/>
                    </a:lnTo>
                    <a:lnTo>
                      <a:pt x="4624" y="3504"/>
                    </a:lnTo>
                    <a:cubicBezTo>
                      <a:pt x="4624" y="3544"/>
                      <a:pt x="4592" y="3576"/>
                      <a:pt x="4552" y="3576"/>
                    </a:cubicBezTo>
                    <a:lnTo>
                      <a:pt x="4512" y="3576"/>
                    </a:lnTo>
                    <a:lnTo>
                      <a:pt x="4584" y="3504"/>
                    </a:lnTo>
                    <a:lnTo>
                      <a:pt x="4584" y="3544"/>
                    </a:lnTo>
                    <a:cubicBezTo>
                      <a:pt x="4584" y="3584"/>
                      <a:pt x="4552" y="3616"/>
                      <a:pt x="4512" y="3616"/>
                    </a:cubicBezTo>
                    <a:lnTo>
                      <a:pt x="4384" y="3616"/>
                    </a:lnTo>
                    <a:lnTo>
                      <a:pt x="4456" y="3544"/>
                    </a:lnTo>
                    <a:lnTo>
                      <a:pt x="4456" y="3584"/>
                    </a:lnTo>
                    <a:cubicBezTo>
                      <a:pt x="4456" y="3624"/>
                      <a:pt x="4424" y="3656"/>
                      <a:pt x="4384" y="3656"/>
                    </a:cubicBezTo>
                    <a:lnTo>
                      <a:pt x="4344" y="3656"/>
                    </a:lnTo>
                    <a:cubicBezTo>
                      <a:pt x="4305" y="3656"/>
                      <a:pt x="4272" y="3624"/>
                      <a:pt x="4272" y="3584"/>
                    </a:cubicBezTo>
                    <a:lnTo>
                      <a:pt x="4272" y="3544"/>
                    </a:lnTo>
                    <a:lnTo>
                      <a:pt x="4344" y="3616"/>
                    </a:lnTo>
                    <a:lnTo>
                      <a:pt x="4296" y="3616"/>
                    </a:lnTo>
                    <a:lnTo>
                      <a:pt x="4368" y="3544"/>
                    </a:lnTo>
                    <a:lnTo>
                      <a:pt x="4368" y="3584"/>
                    </a:lnTo>
                    <a:cubicBezTo>
                      <a:pt x="4368" y="3624"/>
                      <a:pt x="4336" y="3656"/>
                      <a:pt x="4296" y="3656"/>
                    </a:cubicBezTo>
                    <a:lnTo>
                      <a:pt x="4256" y="3656"/>
                    </a:lnTo>
                    <a:lnTo>
                      <a:pt x="4328" y="3584"/>
                    </a:lnTo>
                    <a:lnTo>
                      <a:pt x="4328" y="3632"/>
                    </a:lnTo>
                    <a:cubicBezTo>
                      <a:pt x="4328" y="3672"/>
                      <a:pt x="4296" y="3704"/>
                      <a:pt x="4256" y="3704"/>
                    </a:cubicBezTo>
                    <a:lnTo>
                      <a:pt x="4088" y="3704"/>
                    </a:lnTo>
                    <a:lnTo>
                      <a:pt x="4160" y="3632"/>
                    </a:lnTo>
                    <a:lnTo>
                      <a:pt x="4160" y="3672"/>
                    </a:lnTo>
                    <a:lnTo>
                      <a:pt x="4088" y="3600"/>
                    </a:lnTo>
                    <a:lnTo>
                      <a:pt x="4128" y="3600"/>
                    </a:lnTo>
                    <a:cubicBezTo>
                      <a:pt x="4168" y="3600"/>
                      <a:pt x="4200" y="3633"/>
                      <a:pt x="4200" y="3672"/>
                    </a:cubicBezTo>
                    <a:lnTo>
                      <a:pt x="4200" y="3712"/>
                    </a:lnTo>
                    <a:cubicBezTo>
                      <a:pt x="4200" y="3752"/>
                      <a:pt x="4168" y="3784"/>
                      <a:pt x="4128" y="3784"/>
                    </a:cubicBezTo>
                    <a:lnTo>
                      <a:pt x="4088" y="3784"/>
                    </a:lnTo>
                    <a:lnTo>
                      <a:pt x="4160" y="3712"/>
                    </a:lnTo>
                    <a:lnTo>
                      <a:pt x="4160" y="3800"/>
                    </a:lnTo>
                    <a:lnTo>
                      <a:pt x="4088" y="3728"/>
                    </a:lnTo>
                    <a:lnTo>
                      <a:pt x="4128" y="3728"/>
                    </a:lnTo>
                    <a:cubicBezTo>
                      <a:pt x="4168" y="3728"/>
                      <a:pt x="4200" y="3761"/>
                      <a:pt x="4200" y="3800"/>
                    </a:cubicBezTo>
                    <a:lnTo>
                      <a:pt x="4200" y="3840"/>
                    </a:lnTo>
                    <a:lnTo>
                      <a:pt x="4128" y="3768"/>
                    </a:lnTo>
                    <a:lnTo>
                      <a:pt x="4176" y="3768"/>
                    </a:lnTo>
                    <a:cubicBezTo>
                      <a:pt x="4216" y="3768"/>
                      <a:pt x="4248" y="3801"/>
                      <a:pt x="4248" y="3840"/>
                    </a:cubicBezTo>
                    <a:lnTo>
                      <a:pt x="4248" y="3880"/>
                    </a:lnTo>
                    <a:cubicBezTo>
                      <a:pt x="4248" y="3920"/>
                      <a:pt x="4216" y="3952"/>
                      <a:pt x="4176" y="3952"/>
                    </a:cubicBezTo>
                    <a:lnTo>
                      <a:pt x="4128" y="3952"/>
                    </a:lnTo>
                    <a:lnTo>
                      <a:pt x="4200" y="3880"/>
                    </a:lnTo>
                    <a:lnTo>
                      <a:pt x="4200" y="3968"/>
                    </a:lnTo>
                    <a:lnTo>
                      <a:pt x="4128" y="3896"/>
                    </a:lnTo>
                    <a:lnTo>
                      <a:pt x="4176" y="3896"/>
                    </a:lnTo>
                    <a:cubicBezTo>
                      <a:pt x="4216" y="3896"/>
                      <a:pt x="4248" y="3929"/>
                      <a:pt x="4248" y="3968"/>
                    </a:cubicBezTo>
                    <a:lnTo>
                      <a:pt x="4248" y="4008"/>
                    </a:lnTo>
                    <a:lnTo>
                      <a:pt x="4176" y="3936"/>
                    </a:lnTo>
                    <a:lnTo>
                      <a:pt x="4216" y="3936"/>
                    </a:lnTo>
                    <a:cubicBezTo>
                      <a:pt x="4256" y="3936"/>
                      <a:pt x="4288" y="3969"/>
                      <a:pt x="4288" y="4008"/>
                    </a:cubicBezTo>
                    <a:lnTo>
                      <a:pt x="4288" y="4048"/>
                    </a:lnTo>
                    <a:cubicBezTo>
                      <a:pt x="4288" y="4088"/>
                      <a:pt x="4256" y="4120"/>
                      <a:pt x="4216" y="4120"/>
                    </a:cubicBezTo>
                    <a:cubicBezTo>
                      <a:pt x="4177" y="4120"/>
                      <a:pt x="4144" y="4088"/>
                      <a:pt x="4144" y="4048"/>
                    </a:cubicBezTo>
                    <a:lnTo>
                      <a:pt x="4144" y="4008"/>
                    </a:lnTo>
                    <a:lnTo>
                      <a:pt x="4216" y="4080"/>
                    </a:lnTo>
                    <a:lnTo>
                      <a:pt x="4176" y="4080"/>
                    </a:lnTo>
                    <a:cubicBezTo>
                      <a:pt x="4137" y="4080"/>
                      <a:pt x="4104" y="4048"/>
                      <a:pt x="4104" y="4008"/>
                    </a:cubicBezTo>
                    <a:lnTo>
                      <a:pt x="4104" y="3968"/>
                    </a:lnTo>
                    <a:lnTo>
                      <a:pt x="4176" y="4040"/>
                    </a:lnTo>
                    <a:lnTo>
                      <a:pt x="4128" y="4040"/>
                    </a:lnTo>
                    <a:cubicBezTo>
                      <a:pt x="4089" y="4040"/>
                      <a:pt x="4056" y="4008"/>
                      <a:pt x="4056" y="3968"/>
                    </a:cubicBezTo>
                    <a:lnTo>
                      <a:pt x="4056" y="3880"/>
                    </a:lnTo>
                    <a:cubicBezTo>
                      <a:pt x="4056" y="3841"/>
                      <a:pt x="4089" y="3808"/>
                      <a:pt x="4128" y="3808"/>
                    </a:cubicBezTo>
                    <a:lnTo>
                      <a:pt x="4176" y="3808"/>
                    </a:lnTo>
                    <a:lnTo>
                      <a:pt x="4104" y="3880"/>
                    </a:lnTo>
                    <a:lnTo>
                      <a:pt x="4104" y="3840"/>
                    </a:lnTo>
                    <a:lnTo>
                      <a:pt x="4176" y="3912"/>
                    </a:lnTo>
                    <a:lnTo>
                      <a:pt x="4128" y="3912"/>
                    </a:lnTo>
                    <a:cubicBezTo>
                      <a:pt x="4089" y="3912"/>
                      <a:pt x="4056" y="3880"/>
                      <a:pt x="4056" y="3840"/>
                    </a:cubicBezTo>
                    <a:lnTo>
                      <a:pt x="4056" y="3800"/>
                    </a:lnTo>
                    <a:lnTo>
                      <a:pt x="4128" y="3872"/>
                    </a:lnTo>
                    <a:lnTo>
                      <a:pt x="4088" y="3872"/>
                    </a:lnTo>
                    <a:cubicBezTo>
                      <a:pt x="4049" y="3872"/>
                      <a:pt x="4016" y="3840"/>
                      <a:pt x="4016" y="3800"/>
                    </a:cubicBezTo>
                    <a:lnTo>
                      <a:pt x="4016" y="3712"/>
                    </a:lnTo>
                    <a:cubicBezTo>
                      <a:pt x="4016" y="3673"/>
                      <a:pt x="4049" y="3640"/>
                      <a:pt x="4088" y="3640"/>
                    </a:cubicBezTo>
                    <a:lnTo>
                      <a:pt x="4128" y="3640"/>
                    </a:lnTo>
                    <a:lnTo>
                      <a:pt x="4056" y="3712"/>
                    </a:lnTo>
                    <a:lnTo>
                      <a:pt x="4056" y="3672"/>
                    </a:lnTo>
                    <a:lnTo>
                      <a:pt x="4128" y="3744"/>
                    </a:lnTo>
                    <a:lnTo>
                      <a:pt x="4088" y="3744"/>
                    </a:lnTo>
                    <a:cubicBezTo>
                      <a:pt x="4049" y="3744"/>
                      <a:pt x="4016" y="3712"/>
                      <a:pt x="4016" y="3672"/>
                    </a:cubicBezTo>
                    <a:lnTo>
                      <a:pt x="4016" y="3632"/>
                    </a:lnTo>
                    <a:cubicBezTo>
                      <a:pt x="4016" y="3593"/>
                      <a:pt x="4049" y="3560"/>
                      <a:pt x="4088" y="3560"/>
                    </a:cubicBezTo>
                    <a:lnTo>
                      <a:pt x="4256" y="3560"/>
                    </a:lnTo>
                    <a:lnTo>
                      <a:pt x="4184" y="3632"/>
                    </a:lnTo>
                    <a:lnTo>
                      <a:pt x="4184" y="3584"/>
                    </a:lnTo>
                    <a:cubicBezTo>
                      <a:pt x="4184" y="3545"/>
                      <a:pt x="4217" y="3512"/>
                      <a:pt x="4256" y="3512"/>
                    </a:cubicBezTo>
                    <a:lnTo>
                      <a:pt x="4296" y="3512"/>
                    </a:lnTo>
                    <a:lnTo>
                      <a:pt x="4224" y="3584"/>
                    </a:lnTo>
                    <a:lnTo>
                      <a:pt x="4224" y="3544"/>
                    </a:lnTo>
                    <a:cubicBezTo>
                      <a:pt x="4224" y="3505"/>
                      <a:pt x="4257" y="3472"/>
                      <a:pt x="4296" y="3472"/>
                    </a:cubicBezTo>
                    <a:lnTo>
                      <a:pt x="4344" y="3472"/>
                    </a:lnTo>
                    <a:cubicBezTo>
                      <a:pt x="4384" y="3472"/>
                      <a:pt x="4416" y="3505"/>
                      <a:pt x="4416" y="3544"/>
                    </a:cubicBezTo>
                    <a:lnTo>
                      <a:pt x="4416" y="3584"/>
                    </a:lnTo>
                    <a:lnTo>
                      <a:pt x="4344" y="3512"/>
                    </a:lnTo>
                    <a:lnTo>
                      <a:pt x="4384" y="3512"/>
                    </a:lnTo>
                    <a:lnTo>
                      <a:pt x="4312" y="3584"/>
                    </a:lnTo>
                    <a:lnTo>
                      <a:pt x="4312" y="3544"/>
                    </a:lnTo>
                    <a:cubicBezTo>
                      <a:pt x="4312" y="3505"/>
                      <a:pt x="4345" y="3472"/>
                      <a:pt x="4384" y="3472"/>
                    </a:cubicBezTo>
                    <a:lnTo>
                      <a:pt x="4512" y="3472"/>
                    </a:lnTo>
                    <a:lnTo>
                      <a:pt x="4440" y="3544"/>
                    </a:lnTo>
                    <a:lnTo>
                      <a:pt x="4440" y="3504"/>
                    </a:lnTo>
                    <a:cubicBezTo>
                      <a:pt x="4440" y="3465"/>
                      <a:pt x="4473" y="3432"/>
                      <a:pt x="4512" y="3432"/>
                    </a:cubicBezTo>
                    <a:lnTo>
                      <a:pt x="4552" y="3432"/>
                    </a:lnTo>
                    <a:lnTo>
                      <a:pt x="4480" y="3504"/>
                    </a:lnTo>
                    <a:lnTo>
                      <a:pt x="4480" y="3464"/>
                    </a:lnTo>
                    <a:cubicBezTo>
                      <a:pt x="4480" y="3425"/>
                      <a:pt x="4513" y="3392"/>
                      <a:pt x="4552" y="3392"/>
                    </a:cubicBezTo>
                    <a:lnTo>
                      <a:pt x="4640" y="3392"/>
                    </a:lnTo>
                    <a:lnTo>
                      <a:pt x="4568" y="3464"/>
                    </a:lnTo>
                    <a:lnTo>
                      <a:pt x="4568" y="3416"/>
                    </a:lnTo>
                    <a:cubicBezTo>
                      <a:pt x="4568" y="3377"/>
                      <a:pt x="4601" y="3344"/>
                      <a:pt x="4640" y="3344"/>
                    </a:cubicBezTo>
                    <a:lnTo>
                      <a:pt x="4720" y="3344"/>
                    </a:lnTo>
                    <a:lnTo>
                      <a:pt x="4648" y="3416"/>
                    </a:lnTo>
                    <a:lnTo>
                      <a:pt x="4648" y="3376"/>
                    </a:lnTo>
                    <a:lnTo>
                      <a:pt x="4720" y="3448"/>
                    </a:lnTo>
                    <a:lnTo>
                      <a:pt x="4680" y="3448"/>
                    </a:lnTo>
                    <a:cubicBezTo>
                      <a:pt x="4641" y="3448"/>
                      <a:pt x="4608" y="3416"/>
                      <a:pt x="4608" y="3376"/>
                    </a:cubicBezTo>
                    <a:lnTo>
                      <a:pt x="4608" y="3208"/>
                    </a:lnTo>
                    <a:lnTo>
                      <a:pt x="4680" y="3280"/>
                    </a:lnTo>
                    <a:lnTo>
                      <a:pt x="4640" y="3280"/>
                    </a:lnTo>
                    <a:cubicBezTo>
                      <a:pt x="4601" y="3280"/>
                      <a:pt x="4568" y="3248"/>
                      <a:pt x="4568" y="3208"/>
                    </a:cubicBezTo>
                    <a:lnTo>
                      <a:pt x="4568" y="3168"/>
                    </a:lnTo>
                    <a:lnTo>
                      <a:pt x="4640" y="3240"/>
                    </a:lnTo>
                    <a:lnTo>
                      <a:pt x="4592" y="3240"/>
                    </a:lnTo>
                    <a:cubicBezTo>
                      <a:pt x="4553" y="3240"/>
                      <a:pt x="4520" y="3208"/>
                      <a:pt x="4520" y="3168"/>
                    </a:cubicBezTo>
                    <a:lnTo>
                      <a:pt x="4520" y="3088"/>
                    </a:lnTo>
                    <a:cubicBezTo>
                      <a:pt x="4520" y="3049"/>
                      <a:pt x="4553" y="3016"/>
                      <a:pt x="4592" y="3016"/>
                    </a:cubicBezTo>
                    <a:lnTo>
                      <a:pt x="4640" y="3016"/>
                    </a:lnTo>
                    <a:lnTo>
                      <a:pt x="4568" y="3088"/>
                    </a:lnTo>
                    <a:lnTo>
                      <a:pt x="4568" y="2960"/>
                    </a:lnTo>
                    <a:cubicBezTo>
                      <a:pt x="4568" y="2921"/>
                      <a:pt x="4601" y="2888"/>
                      <a:pt x="4640" y="2888"/>
                    </a:cubicBezTo>
                    <a:lnTo>
                      <a:pt x="4808" y="2888"/>
                    </a:lnTo>
                    <a:cubicBezTo>
                      <a:pt x="4848" y="2888"/>
                      <a:pt x="4880" y="2921"/>
                      <a:pt x="4880" y="2960"/>
                    </a:cubicBezTo>
                    <a:lnTo>
                      <a:pt x="4880" y="3000"/>
                    </a:lnTo>
                    <a:lnTo>
                      <a:pt x="4808" y="2928"/>
                    </a:lnTo>
                    <a:lnTo>
                      <a:pt x="4888" y="2928"/>
                    </a:lnTo>
                    <a:lnTo>
                      <a:pt x="4816" y="3000"/>
                    </a:lnTo>
                    <a:lnTo>
                      <a:pt x="4816" y="2960"/>
                    </a:lnTo>
                    <a:cubicBezTo>
                      <a:pt x="4816" y="2921"/>
                      <a:pt x="4849" y="2888"/>
                      <a:pt x="4888" y="2888"/>
                    </a:cubicBezTo>
                    <a:lnTo>
                      <a:pt x="5232" y="2888"/>
                    </a:lnTo>
                    <a:lnTo>
                      <a:pt x="5160" y="2960"/>
                    </a:lnTo>
                    <a:lnTo>
                      <a:pt x="5160" y="2832"/>
                    </a:lnTo>
                    <a:lnTo>
                      <a:pt x="5232" y="2904"/>
                    </a:lnTo>
                    <a:lnTo>
                      <a:pt x="5184" y="2904"/>
                    </a:lnTo>
                    <a:cubicBezTo>
                      <a:pt x="5145" y="2904"/>
                      <a:pt x="5112" y="2872"/>
                      <a:pt x="5112" y="2832"/>
                    </a:cubicBezTo>
                    <a:lnTo>
                      <a:pt x="5112" y="2536"/>
                    </a:lnTo>
                    <a:lnTo>
                      <a:pt x="5184" y="2608"/>
                    </a:lnTo>
                    <a:lnTo>
                      <a:pt x="5144" y="2608"/>
                    </a:lnTo>
                    <a:cubicBezTo>
                      <a:pt x="5105" y="2608"/>
                      <a:pt x="5072" y="2576"/>
                      <a:pt x="5072" y="2536"/>
                    </a:cubicBezTo>
                    <a:lnTo>
                      <a:pt x="5072" y="2496"/>
                    </a:lnTo>
                    <a:cubicBezTo>
                      <a:pt x="5072" y="2457"/>
                      <a:pt x="5105" y="2424"/>
                      <a:pt x="5144" y="2424"/>
                    </a:cubicBezTo>
                    <a:lnTo>
                      <a:pt x="5352" y="2424"/>
                    </a:lnTo>
                    <a:lnTo>
                      <a:pt x="5280" y="2496"/>
                    </a:lnTo>
                    <a:lnTo>
                      <a:pt x="5280" y="2120"/>
                    </a:lnTo>
                    <a:lnTo>
                      <a:pt x="5352" y="2192"/>
                    </a:lnTo>
                    <a:lnTo>
                      <a:pt x="5312" y="2192"/>
                    </a:lnTo>
                    <a:cubicBezTo>
                      <a:pt x="5273" y="2192"/>
                      <a:pt x="5240" y="2160"/>
                      <a:pt x="5240" y="2120"/>
                    </a:cubicBezTo>
                    <a:lnTo>
                      <a:pt x="5240" y="2080"/>
                    </a:lnTo>
                    <a:lnTo>
                      <a:pt x="5312" y="2152"/>
                    </a:lnTo>
                    <a:lnTo>
                      <a:pt x="5232" y="2152"/>
                    </a:lnTo>
                    <a:cubicBezTo>
                      <a:pt x="5193" y="2152"/>
                      <a:pt x="5160" y="2120"/>
                      <a:pt x="5160" y="2080"/>
                    </a:cubicBezTo>
                    <a:lnTo>
                      <a:pt x="5160" y="2040"/>
                    </a:lnTo>
                    <a:lnTo>
                      <a:pt x="5232" y="2112"/>
                    </a:lnTo>
                    <a:lnTo>
                      <a:pt x="5184" y="2112"/>
                    </a:lnTo>
                    <a:cubicBezTo>
                      <a:pt x="5145" y="2112"/>
                      <a:pt x="5112" y="2080"/>
                      <a:pt x="5112" y="2040"/>
                    </a:cubicBezTo>
                    <a:lnTo>
                      <a:pt x="5112" y="1992"/>
                    </a:lnTo>
                    <a:lnTo>
                      <a:pt x="5184" y="2064"/>
                    </a:lnTo>
                    <a:lnTo>
                      <a:pt x="5104" y="2064"/>
                    </a:lnTo>
                    <a:cubicBezTo>
                      <a:pt x="5065" y="2064"/>
                      <a:pt x="5032" y="2032"/>
                      <a:pt x="5032" y="1992"/>
                    </a:cubicBezTo>
                    <a:lnTo>
                      <a:pt x="5032" y="1952"/>
                    </a:lnTo>
                    <a:lnTo>
                      <a:pt x="5104" y="2024"/>
                    </a:lnTo>
                    <a:lnTo>
                      <a:pt x="5064" y="2024"/>
                    </a:lnTo>
                    <a:cubicBezTo>
                      <a:pt x="5025" y="2024"/>
                      <a:pt x="4992" y="1992"/>
                      <a:pt x="4992" y="1952"/>
                    </a:cubicBezTo>
                    <a:lnTo>
                      <a:pt x="4992" y="1912"/>
                    </a:lnTo>
                    <a:lnTo>
                      <a:pt x="5064" y="1984"/>
                    </a:lnTo>
                    <a:lnTo>
                      <a:pt x="4976" y="1984"/>
                    </a:lnTo>
                    <a:cubicBezTo>
                      <a:pt x="4937" y="1984"/>
                      <a:pt x="4904" y="1952"/>
                      <a:pt x="4904" y="1912"/>
                    </a:cubicBezTo>
                    <a:lnTo>
                      <a:pt x="4904" y="1872"/>
                    </a:lnTo>
                    <a:lnTo>
                      <a:pt x="4976" y="1944"/>
                    </a:lnTo>
                    <a:lnTo>
                      <a:pt x="4936" y="1944"/>
                    </a:lnTo>
                    <a:cubicBezTo>
                      <a:pt x="4897" y="1944"/>
                      <a:pt x="4864" y="1912"/>
                      <a:pt x="4864" y="1872"/>
                    </a:cubicBezTo>
                    <a:lnTo>
                      <a:pt x="4864" y="1824"/>
                    </a:lnTo>
                    <a:lnTo>
                      <a:pt x="4936" y="1896"/>
                    </a:lnTo>
                    <a:lnTo>
                      <a:pt x="4848" y="1896"/>
                    </a:lnTo>
                    <a:cubicBezTo>
                      <a:pt x="4809" y="1896"/>
                      <a:pt x="4776" y="1864"/>
                      <a:pt x="4776" y="1824"/>
                    </a:cubicBezTo>
                    <a:lnTo>
                      <a:pt x="4776" y="1784"/>
                    </a:lnTo>
                    <a:lnTo>
                      <a:pt x="4848" y="1856"/>
                    </a:lnTo>
                    <a:lnTo>
                      <a:pt x="4808" y="1856"/>
                    </a:lnTo>
                    <a:cubicBezTo>
                      <a:pt x="4769" y="1856"/>
                      <a:pt x="4736" y="1824"/>
                      <a:pt x="4736" y="1784"/>
                    </a:cubicBezTo>
                    <a:lnTo>
                      <a:pt x="4736" y="1744"/>
                    </a:lnTo>
                    <a:lnTo>
                      <a:pt x="4808" y="1816"/>
                    </a:lnTo>
                    <a:lnTo>
                      <a:pt x="3584" y="1816"/>
                    </a:lnTo>
                    <a:lnTo>
                      <a:pt x="3656" y="1744"/>
                    </a:lnTo>
                    <a:lnTo>
                      <a:pt x="3656" y="1824"/>
                    </a:lnTo>
                    <a:cubicBezTo>
                      <a:pt x="3656" y="1864"/>
                      <a:pt x="3624" y="1896"/>
                      <a:pt x="3584" y="1896"/>
                    </a:cubicBezTo>
                    <a:lnTo>
                      <a:pt x="3536" y="1896"/>
                    </a:lnTo>
                    <a:lnTo>
                      <a:pt x="3608" y="1824"/>
                    </a:lnTo>
                    <a:lnTo>
                      <a:pt x="3608" y="1872"/>
                    </a:lnTo>
                    <a:lnTo>
                      <a:pt x="3536" y="1800"/>
                    </a:lnTo>
                    <a:lnTo>
                      <a:pt x="3584" y="1800"/>
                    </a:lnTo>
                    <a:cubicBezTo>
                      <a:pt x="3624" y="1800"/>
                      <a:pt x="3656" y="1833"/>
                      <a:pt x="3656" y="1872"/>
                    </a:cubicBezTo>
                    <a:lnTo>
                      <a:pt x="3656" y="2080"/>
                    </a:lnTo>
                    <a:cubicBezTo>
                      <a:pt x="3656" y="2120"/>
                      <a:pt x="3624" y="2152"/>
                      <a:pt x="3584" y="2152"/>
                    </a:cubicBezTo>
                    <a:lnTo>
                      <a:pt x="3536" y="2152"/>
                    </a:lnTo>
                    <a:lnTo>
                      <a:pt x="3608" y="2080"/>
                    </a:lnTo>
                    <a:lnTo>
                      <a:pt x="3608" y="2160"/>
                    </a:lnTo>
                    <a:cubicBezTo>
                      <a:pt x="3608" y="2200"/>
                      <a:pt x="3576" y="2232"/>
                      <a:pt x="3536" y="2232"/>
                    </a:cubicBezTo>
                    <a:lnTo>
                      <a:pt x="3496" y="2232"/>
                    </a:lnTo>
                    <a:lnTo>
                      <a:pt x="3568" y="2160"/>
                    </a:lnTo>
                    <a:lnTo>
                      <a:pt x="3568" y="2376"/>
                    </a:lnTo>
                    <a:lnTo>
                      <a:pt x="3496" y="2304"/>
                    </a:lnTo>
                    <a:lnTo>
                      <a:pt x="3536" y="2304"/>
                    </a:lnTo>
                    <a:cubicBezTo>
                      <a:pt x="3576" y="2304"/>
                      <a:pt x="3608" y="2337"/>
                      <a:pt x="3608" y="2376"/>
                    </a:cubicBezTo>
                    <a:lnTo>
                      <a:pt x="3608" y="2416"/>
                    </a:lnTo>
                    <a:cubicBezTo>
                      <a:pt x="3608" y="2456"/>
                      <a:pt x="3576" y="2488"/>
                      <a:pt x="3536" y="2488"/>
                    </a:cubicBezTo>
                    <a:lnTo>
                      <a:pt x="3496" y="2488"/>
                    </a:lnTo>
                    <a:lnTo>
                      <a:pt x="3568" y="2416"/>
                    </a:lnTo>
                    <a:lnTo>
                      <a:pt x="3568" y="2496"/>
                    </a:lnTo>
                    <a:cubicBezTo>
                      <a:pt x="3568" y="2536"/>
                      <a:pt x="3536" y="2568"/>
                      <a:pt x="3496" y="2568"/>
                    </a:cubicBezTo>
                    <a:lnTo>
                      <a:pt x="3456" y="2568"/>
                    </a:lnTo>
                    <a:lnTo>
                      <a:pt x="3528" y="2496"/>
                    </a:lnTo>
                    <a:lnTo>
                      <a:pt x="3528" y="2536"/>
                    </a:lnTo>
                    <a:cubicBezTo>
                      <a:pt x="3528" y="2576"/>
                      <a:pt x="3496" y="2608"/>
                      <a:pt x="3456" y="2608"/>
                    </a:cubicBezTo>
                    <a:lnTo>
                      <a:pt x="3416" y="2608"/>
                    </a:lnTo>
                    <a:lnTo>
                      <a:pt x="3488" y="2536"/>
                    </a:lnTo>
                    <a:lnTo>
                      <a:pt x="3488" y="2664"/>
                    </a:lnTo>
                    <a:cubicBezTo>
                      <a:pt x="3488" y="2704"/>
                      <a:pt x="3456" y="2736"/>
                      <a:pt x="3416" y="2736"/>
                    </a:cubicBezTo>
                    <a:lnTo>
                      <a:pt x="3368" y="2736"/>
                    </a:lnTo>
                    <a:lnTo>
                      <a:pt x="3440" y="2664"/>
                    </a:lnTo>
                    <a:lnTo>
                      <a:pt x="3440" y="2704"/>
                    </a:lnTo>
                    <a:cubicBezTo>
                      <a:pt x="3440" y="2744"/>
                      <a:pt x="3408" y="2776"/>
                      <a:pt x="3368" y="2776"/>
                    </a:cubicBezTo>
                    <a:lnTo>
                      <a:pt x="3328" y="2776"/>
                    </a:lnTo>
                    <a:lnTo>
                      <a:pt x="3400" y="2704"/>
                    </a:lnTo>
                    <a:lnTo>
                      <a:pt x="3400" y="2832"/>
                    </a:lnTo>
                    <a:cubicBezTo>
                      <a:pt x="3400" y="2872"/>
                      <a:pt x="3368" y="2904"/>
                      <a:pt x="3328" y="2904"/>
                    </a:cubicBezTo>
                    <a:lnTo>
                      <a:pt x="3288" y="2904"/>
                    </a:lnTo>
                    <a:lnTo>
                      <a:pt x="3360" y="2832"/>
                    </a:lnTo>
                    <a:lnTo>
                      <a:pt x="3360" y="2960"/>
                    </a:lnTo>
                    <a:cubicBezTo>
                      <a:pt x="3360" y="3000"/>
                      <a:pt x="3328" y="3032"/>
                      <a:pt x="3288" y="3032"/>
                    </a:cubicBezTo>
                    <a:lnTo>
                      <a:pt x="3160" y="3032"/>
                    </a:lnTo>
                    <a:cubicBezTo>
                      <a:pt x="3121" y="3032"/>
                      <a:pt x="3088" y="3000"/>
                      <a:pt x="3088" y="2960"/>
                    </a:cubicBezTo>
                    <a:lnTo>
                      <a:pt x="3088" y="2920"/>
                    </a:lnTo>
                    <a:lnTo>
                      <a:pt x="3160" y="2992"/>
                    </a:lnTo>
                    <a:lnTo>
                      <a:pt x="3032" y="2992"/>
                    </a:lnTo>
                    <a:cubicBezTo>
                      <a:pt x="2993" y="2992"/>
                      <a:pt x="2960" y="2960"/>
                      <a:pt x="2960" y="2920"/>
                    </a:cubicBezTo>
                    <a:lnTo>
                      <a:pt x="2960" y="2872"/>
                    </a:lnTo>
                    <a:lnTo>
                      <a:pt x="3032" y="2944"/>
                    </a:lnTo>
                    <a:lnTo>
                      <a:pt x="2992" y="2944"/>
                    </a:lnTo>
                    <a:cubicBezTo>
                      <a:pt x="2953" y="2944"/>
                      <a:pt x="2920" y="2912"/>
                      <a:pt x="2920" y="2872"/>
                    </a:cubicBezTo>
                    <a:lnTo>
                      <a:pt x="2920" y="2752"/>
                    </a:lnTo>
                    <a:lnTo>
                      <a:pt x="2992" y="2824"/>
                    </a:lnTo>
                    <a:lnTo>
                      <a:pt x="2952" y="2824"/>
                    </a:lnTo>
                    <a:cubicBezTo>
                      <a:pt x="2913" y="2824"/>
                      <a:pt x="2880" y="2792"/>
                      <a:pt x="2880" y="2752"/>
                    </a:cubicBezTo>
                    <a:lnTo>
                      <a:pt x="2880" y="2704"/>
                    </a:lnTo>
                    <a:lnTo>
                      <a:pt x="2952" y="2776"/>
                    </a:lnTo>
                    <a:lnTo>
                      <a:pt x="2864" y="2776"/>
                    </a:lnTo>
                    <a:lnTo>
                      <a:pt x="2936" y="2704"/>
                    </a:lnTo>
                    <a:lnTo>
                      <a:pt x="2936" y="2752"/>
                    </a:lnTo>
                    <a:cubicBezTo>
                      <a:pt x="2936" y="2792"/>
                      <a:pt x="2904" y="2824"/>
                      <a:pt x="2864" y="2824"/>
                    </a:cubicBezTo>
                    <a:lnTo>
                      <a:pt x="2736" y="2824"/>
                    </a:lnTo>
                    <a:cubicBezTo>
                      <a:pt x="2697" y="2824"/>
                      <a:pt x="2664" y="2792"/>
                      <a:pt x="2664" y="2752"/>
                    </a:cubicBezTo>
                    <a:lnTo>
                      <a:pt x="2664" y="2664"/>
                    </a:lnTo>
                    <a:lnTo>
                      <a:pt x="2736" y="2736"/>
                    </a:lnTo>
                    <a:lnTo>
                      <a:pt x="2656" y="2736"/>
                    </a:lnTo>
                    <a:cubicBezTo>
                      <a:pt x="2617" y="2736"/>
                      <a:pt x="2584" y="2704"/>
                      <a:pt x="2584" y="2664"/>
                    </a:cubicBezTo>
                    <a:lnTo>
                      <a:pt x="2584" y="2584"/>
                    </a:lnTo>
                    <a:lnTo>
                      <a:pt x="2656" y="2656"/>
                    </a:lnTo>
                    <a:lnTo>
                      <a:pt x="2608" y="2656"/>
                    </a:lnTo>
                    <a:cubicBezTo>
                      <a:pt x="2569" y="2656"/>
                      <a:pt x="2536" y="2624"/>
                      <a:pt x="2536" y="2584"/>
                    </a:cubicBezTo>
                    <a:lnTo>
                      <a:pt x="2536" y="2536"/>
                    </a:lnTo>
                    <a:lnTo>
                      <a:pt x="2608" y="2608"/>
                    </a:lnTo>
                    <a:lnTo>
                      <a:pt x="2568" y="2608"/>
                    </a:lnTo>
                    <a:cubicBezTo>
                      <a:pt x="2529" y="2608"/>
                      <a:pt x="2496" y="2576"/>
                      <a:pt x="2496" y="2536"/>
                    </a:cubicBezTo>
                    <a:lnTo>
                      <a:pt x="2496" y="2160"/>
                    </a:lnTo>
                    <a:lnTo>
                      <a:pt x="2568" y="2232"/>
                    </a:lnTo>
                    <a:lnTo>
                      <a:pt x="2528" y="2232"/>
                    </a:lnTo>
                    <a:cubicBezTo>
                      <a:pt x="2489" y="2232"/>
                      <a:pt x="2456" y="2200"/>
                      <a:pt x="2456" y="2160"/>
                    </a:cubicBezTo>
                    <a:lnTo>
                      <a:pt x="2456" y="2120"/>
                    </a:lnTo>
                    <a:lnTo>
                      <a:pt x="2528" y="2192"/>
                    </a:lnTo>
                    <a:lnTo>
                      <a:pt x="2480" y="2192"/>
                    </a:lnTo>
                    <a:cubicBezTo>
                      <a:pt x="2441" y="2192"/>
                      <a:pt x="2408" y="2160"/>
                      <a:pt x="2408" y="2120"/>
                    </a:cubicBezTo>
                    <a:lnTo>
                      <a:pt x="2408" y="2080"/>
                    </a:lnTo>
                    <a:cubicBezTo>
                      <a:pt x="2408" y="2041"/>
                      <a:pt x="2441" y="2008"/>
                      <a:pt x="2480" y="2008"/>
                    </a:cubicBezTo>
                    <a:lnTo>
                      <a:pt x="2528" y="2008"/>
                    </a:lnTo>
                    <a:lnTo>
                      <a:pt x="2456" y="2080"/>
                    </a:lnTo>
                    <a:lnTo>
                      <a:pt x="2456" y="2040"/>
                    </a:lnTo>
                    <a:cubicBezTo>
                      <a:pt x="2456" y="2001"/>
                      <a:pt x="2489" y="1968"/>
                      <a:pt x="2528" y="1968"/>
                    </a:cubicBezTo>
                    <a:lnTo>
                      <a:pt x="2568" y="1968"/>
                    </a:lnTo>
                    <a:lnTo>
                      <a:pt x="2496" y="2040"/>
                    </a:lnTo>
                    <a:lnTo>
                      <a:pt x="2496" y="1992"/>
                    </a:lnTo>
                    <a:lnTo>
                      <a:pt x="2568" y="2064"/>
                    </a:lnTo>
                    <a:lnTo>
                      <a:pt x="2528" y="2064"/>
                    </a:lnTo>
                    <a:cubicBezTo>
                      <a:pt x="2489" y="2064"/>
                      <a:pt x="2456" y="2032"/>
                      <a:pt x="2456" y="1992"/>
                    </a:cubicBezTo>
                    <a:lnTo>
                      <a:pt x="2456" y="1952"/>
                    </a:lnTo>
                    <a:cubicBezTo>
                      <a:pt x="2456" y="1913"/>
                      <a:pt x="2489" y="1880"/>
                      <a:pt x="2528" y="1880"/>
                    </a:cubicBezTo>
                    <a:lnTo>
                      <a:pt x="2568" y="1880"/>
                    </a:lnTo>
                    <a:lnTo>
                      <a:pt x="2496" y="1952"/>
                    </a:lnTo>
                    <a:lnTo>
                      <a:pt x="2496" y="1744"/>
                    </a:lnTo>
                    <a:lnTo>
                      <a:pt x="2568" y="1816"/>
                    </a:lnTo>
                    <a:lnTo>
                      <a:pt x="2528" y="1816"/>
                    </a:lnTo>
                    <a:cubicBezTo>
                      <a:pt x="2489" y="1816"/>
                      <a:pt x="2456" y="1784"/>
                      <a:pt x="2456" y="1744"/>
                    </a:cubicBezTo>
                    <a:lnTo>
                      <a:pt x="2456" y="1704"/>
                    </a:lnTo>
                    <a:cubicBezTo>
                      <a:pt x="2456" y="1665"/>
                      <a:pt x="2489" y="1632"/>
                      <a:pt x="2528" y="1632"/>
                    </a:cubicBezTo>
                    <a:lnTo>
                      <a:pt x="2568" y="1632"/>
                    </a:lnTo>
                    <a:lnTo>
                      <a:pt x="2496" y="1704"/>
                    </a:lnTo>
                    <a:lnTo>
                      <a:pt x="2496" y="1616"/>
                    </a:lnTo>
                    <a:lnTo>
                      <a:pt x="2568" y="1688"/>
                    </a:lnTo>
                    <a:lnTo>
                      <a:pt x="2528" y="1688"/>
                    </a:lnTo>
                    <a:cubicBezTo>
                      <a:pt x="2489" y="1688"/>
                      <a:pt x="2456" y="1656"/>
                      <a:pt x="2456" y="1616"/>
                    </a:cubicBezTo>
                    <a:lnTo>
                      <a:pt x="2456" y="1536"/>
                    </a:lnTo>
                    <a:lnTo>
                      <a:pt x="2528" y="1608"/>
                    </a:lnTo>
                    <a:lnTo>
                      <a:pt x="2480" y="1608"/>
                    </a:lnTo>
                    <a:cubicBezTo>
                      <a:pt x="2441" y="1608"/>
                      <a:pt x="2408" y="1576"/>
                      <a:pt x="2408" y="1536"/>
                    </a:cubicBezTo>
                    <a:lnTo>
                      <a:pt x="2408" y="1496"/>
                    </a:lnTo>
                    <a:lnTo>
                      <a:pt x="2480" y="1568"/>
                    </a:lnTo>
                    <a:lnTo>
                      <a:pt x="2400" y="1568"/>
                    </a:lnTo>
                    <a:lnTo>
                      <a:pt x="2472" y="1496"/>
                    </a:lnTo>
                    <a:lnTo>
                      <a:pt x="2472" y="1616"/>
                    </a:lnTo>
                    <a:cubicBezTo>
                      <a:pt x="2472" y="1656"/>
                      <a:pt x="2440" y="1688"/>
                      <a:pt x="2400" y="1688"/>
                    </a:cubicBezTo>
                    <a:lnTo>
                      <a:pt x="2272" y="1688"/>
                    </a:lnTo>
                    <a:cubicBezTo>
                      <a:pt x="2233" y="1688"/>
                      <a:pt x="2200" y="1656"/>
                      <a:pt x="2200" y="1616"/>
                    </a:cubicBezTo>
                    <a:lnTo>
                      <a:pt x="2200" y="1576"/>
                    </a:lnTo>
                    <a:lnTo>
                      <a:pt x="2272" y="1648"/>
                    </a:lnTo>
                    <a:lnTo>
                      <a:pt x="2232" y="1648"/>
                    </a:lnTo>
                    <a:cubicBezTo>
                      <a:pt x="2193" y="1648"/>
                      <a:pt x="2160" y="1616"/>
                      <a:pt x="2160" y="1576"/>
                    </a:cubicBezTo>
                    <a:lnTo>
                      <a:pt x="2160" y="1536"/>
                    </a:lnTo>
                    <a:lnTo>
                      <a:pt x="2232" y="1608"/>
                    </a:lnTo>
                    <a:lnTo>
                      <a:pt x="2104" y="1608"/>
                    </a:lnTo>
                    <a:lnTo>
                      <a:pt x="2176" y="1536"/>
                    </a:lnTo>
                    <a:lnTo>
                      <a:pt x="2176" y="1576"/>
                    </a:lnTo>
                    <a:cubicBezTo>
                      <a:pt x="2176" y="1616"/>
                      <a:pt x="2144" y="1648"/>
                      <a:pt x="2104" y="1648"/>
                    </a:cubicBezTo>
                    <a:lnTo>
                      <a:pt x="1936" y="1648"/>
                    </a:lnTo>
                    <a:lnTo>
                      <a:pt x="2008" y="1576"/>
                    </a:lnTo>
                    <a:lnTo>
                      <a:pt x="2008" y="1616"/>
                    </a:lnTo>
                    <a:cubicBezTo>
                      <a:pt x="2008" y="1656"/>
                      <a:pt x="1976" y="1688"/>
                      <a:pt x="1936" y="1688"/>
                    </a:cubicBezTo>
                    <a:lnTo>
                      <a:pt x="1808" y="1688"/>
                    </a:lnTo>
                    <a:lnTo>
                      <a:pt x="1880" y="1616"/>
                    </a:lnTo>
                    <a:lnTo>
                      <a:pt x="1880" y="1664"/>
                    </a:lnTo>
                    <a:cubicBezTo>
                      <a:pt x="1880" y="1704"/>
                      <a:pt x="1848" y="1736"/>
                      <a:pt x="1808" y="1736"/>
                    </a:cubicBezTo>
                    <a:lnTo>
                      <a:pt x="1720" y="1736"/>
                    </a:lnTo>
                    <a:lnTo>
                      <a:pt x="1792" y="1664"/>
                    </a:lnTo>
                    <a:lnTo>
                      <a:pt x="1792" y="1704"/>
                    </a:lnTo>
                    <a:cubicBezTo>
                      <a:pt x="1792" y="1744"/>
                      <a:pt x="1760" y="1776"/>
                      <a:pt x="1720" y="1776"/>
                    </a:cubicBezTo>
                    <a:lnTo>
                      <a:pt x="1640" y="1776"/>
                    </a:lnTo>
                    <a:cubicBezTo>
                      <a:pt x="1601" y="1776"/>
                      <a:pt x="1568" y="1744"/>
                      <a:pt x="1568" y="1704"/>
                    </a:cubicBezTo>
                    <a:lnTo>
                      <a:pt x="1568" y="1536"/>
                    </a:lnTo>
                    <a:lnTo>
                      <a:pt x="1640" y="1608"/>
                    </a:lnTo>
                    <a:lnTo>
                      <a:pt x="1600" y="1608"/>
                    </a:lnTo>
                    <a:cubicBezTo>
                      <a:pt x="1561" y="1608"/>
                      <a:pt x="1528" y="1576"/>
                      <a:pt x="1528" y="1536"/>
                    </a:cubicBezTo>
                    <a:lnTo>
                      <a:pt x="1528" y="1408"/>
                    </a:lnTo>
                    <a:cubicBezTo>
                      <a:pt x="1528" y="1369"/>
                      <a:pt x="1561" y="1336"/>
                      <a:pt x="1600" y="1336"/>
                    </a:cubicBezTo>
                    <a:lnTo>
                      <a:pt x="1640" y="1336"/>
                    </a:lnTo>
                    <a:lnTo>
                      <a:pt x="1568" y="1408"/>
                    </a:lnTo>
                    <a:lnTo>
                      <a:pt x="1568" y="1328"/>
                    </a:lnTo>
                    <a:lnTo>
                      <a:pt x="1640" y="1400"/>
                    </a:lnTo>
                    <a:lnTo>
                      <a:pt x="1600" y="1400"/>
                    </a:lnTo>
                    <a:cubicBezTo>
                      <a:pt x="1561" y="1400"/>
                      <a:pt x="1528" y="1368"/>
                      <a:pt x="1528" y="1328"/>
                    </a:cubicBezTo>
                    <a:lnTo>
                      <a:pt x="1528" y="1280"/>
                    </a:lnTo>
                    <a:lnTo>
                      <a:pt x="1600" y="1352"/>
                    </a:lnTo>
                    <a:lnTo>
                      <a:pt x="1552" y="1352"/>
                    </a:lnTo>
                    <a:cubicBezTo>
                      <a:pt x="1513" y="1352"/>
                      <a:pt x="1480" y="1320"/>
                      <a:pt x="1480" y="1280"/>
                    </a:cubicBezTo>
                    <a:lnTo>
                      <a:pt x="1480" y="1112"/>
                    </a:lnTo>
                    <a:lnTo>
                      <a:pt x="1552" y="1184"/>
                    </a:lnTo>
                    <a:lnTo>
                      <a:pt x="1512" y="1184"/>
                    </a:lnTo>
                    <a:cubicBezTo>
                      <a:pt x="1473" y="1184"/>
                      <a:pt x="1440" y="1152"/>
                      <a:pt x="1440" y="1112"/>
                    </a:cubicBezTo>
                    <a:lnTo>
                      <a:pt x="1440" y="1032"/>
                    </a:lnTo>
                    <a:lnTo>
                      <a:pt x="1512" y="1104"/>
                    </a:lnTo>
                    <a:lnTo>
                      <a:pt x="1472" y="1104"/>
                    </a:lnTo>
                    <a:cubicBezTo>
                      <a:pt x="1433" y="1104"/>
                      <a:pt x="1400" y="1072"/>
                      <a:pt x="1400" y="1032"/>
                    </a:cubicBezTo>
                    <a:lnTo>
                      <a:pt x="1400" y="904"/>
                    </a:lnTo>
                    <a:lnTo>
                      <a:pt x="1472" y="976"/>
                    </a:lnTo>
                    <a:lnTo>
                      <a:pt x="1384" y="976"/>
                    </a:lnTo>
                    <a:cubicBezTo>
                      <a:pt x="1345" y="976"/>
                      <a:pt x="1312" y="944"/>
                      <a:pt x="1312" y="904"/>
                    </a:cubicBezTo>
                    <a:lnTo>
                      <a:pt x="1312" y="736"/>
                    </a:lnTo>
                    <a:lnTo>
                      <a:pt x="1384" y="808"/>
                    </a:lnTo>
                    <a:lnTo>
                      <a:pt x="1216" y="808"/>
                    </a:lnTo>
                    <a:cubicBezTo>
                      <a:pt x="1177" y="808"/>
                      <a:pt x="1144" y="776"/>
                      <a:pt x="1144" y="736"/>
                    </a:cubicBezTo>
                    <a:lnTo>
                      <a:pt x="1144" y="696"/>
                    </a:lnTo>
                    <a:lnTo>
                      <a:pt x="1216" y="768"/>
                    </a:lnTo>
                    <a:lnTo>
                      <a:pt x="1128" y="768"/>
                    </a:lnTo>
                    <a:cubicBezTo>
                      <a:pt x="1089" y="768"/>
                      <a:pt x="1056" y="736"/>
                      <a:pt x="1056" y="696"/>
                    </a:cubicBezTo>
                    <a:lnTo>
                      <a:pt x="1056" y="656"/>
                    </a:lnTo>
                    <a:lnTo>
                      <a:pt x="1128" y="728"/>
                    </a:lnTo>
                    <a:lnTo>
                      <a:pt x="1088" y="728"/>
                    </a:lnTo>
                    <a:lnTo>
                      <a:pt x="1160" y="656"/>
                    </a:lnTo>
                    <a:lnTo>
                      <a:pt x="1160" y="696"/>
                    </a:lnTo>
                    <a:cubicBezTo>
                      <a:pt x="1160" y="736"/>
                      <a:pt x="1128" y="768"/>
                      <a:pt x="1088" y="768"/>
                    </a:cubicBezTo>
                    <a:lnTo>
                      <a:pt x="1048" y="768"/>
                    </a:lnTo>
                    <a:cubicBezTo>
                      <a:pt x="1009" y="768"/>
                      <a:pt x="976" y="736"/>
                      <a:pt x="976" y="696"/>
                    </a:cubicBezTo>
                    <a:lnTo>
                      <a:pt x="976" y="656"/>
                    </a:lnTo>
                    <a:lnTo>
                      <a:pt x="1048" y="728"/>
                    </a:lnTo>
                    <a:lnTo>
                      <a:pt x="1008" y="728"/>
                    </a:lnTo>
                    <a:lnTo>
                      <a:pt x="1080" y="656"/>
                    </a:lnTo>
                    <a:lnTo>
                      <a:pt x="1080" y="696"/>
                    </a:lnTo>
                    <a:cubicBezTo>
                      <a:pt x="1080" y="736"/>
                      <a:pt x="1048" y="768"/>
                      <a:pt x="1008" y="768"/>
                    </a:cubicBezTo>
                    <a:lnTo>
                      <a:pt x="960" y="768"/>
                    </a:lnTo>
                    <a:lnTo>
                      <a:pt x="1032" y="696"/>
                    </a:lnTo>
                    <a:lnTo>
                      <a:pt x="1032" y="784"/>
                    </a:lnTo>
                    <a:cubicBezTo>
                      <a:pt x="1032" y="824"/>
                      <a:pt x="1000" y="856"/>
                      <a:pt x="960" y="856"/>
                    </a:cubicBezTo>
                    <a:lnTo>
                      <a:pt x="920" y="856"/>
                    </a:lnTo>
                    <a:cubicBezTo>
                      <a:pt x="881" y="856"/>
                      <a:pt x="848" y="824"/>
                      <a:pt x="848" y="784"/>
                    </a:cubicBezTo>
                    <a:lnTo>
                      <a:pt x="848" y="736"/>
                    </a:lnTo>
                    <a:lnTo>
                      <a:pt x="920" y="808"/>
                    </a:lnTo>
                    <a:lnTo>
                      <a:pt x="880" y="808"/>
                    </a:lnTo>
                    <a:cubicBezTo>
                      <a:pt x="841" y="808"/>
                      <a:pt x="808" y="776"/>
                      <a:pt x="808" y="736"/>
                    </a:cubicBezTo>
                    <a:lnTo>
                      <a:pt x="808" y="696"/>
                    </a:lnTo>
                    <a:lnTo>
                      <a:pt x="880" y="768"/>
                    </a:lnTo>
                    <a:lnTo>
                      <a:pt x="832" y="768"/>
                    </a:lnTo>
                    <a:cubicBezTo>
                      <a:pt x="793" y="768"/>
                      <a:pt x="760" y="736"/>
                      <a:pt x="760" y="696"/>
                    </a:cubicBezTo>
                    <a:lnTo>
                      <a:pt x="760" y="616"/>
                    </a:lnTo>
                    <a:lnTo>
                      <a:pt x="832" y="688"/>
                    </a:lnTo>
                    <a:lnTo>
                      <a:pt x="792" y="688"/>
                    </a:lnTo>
                    <a:cubicBezTo>
                      <a:pt x="753" y="688"/>
                      <a:pt x="720" y="656"/>
                      <a:pt x="720" y="616"/>
                    </a:cubicBezTo>
                    <a:lnTo>
                      <a:pt x="720" y="528"/>
                    </a:lnTo>
                    <a:lnTo>
                      <a:pt x="792" y="600"/>
                    </a:lnTo>
                    <a:lnTo>
                      <a:pt x="752" y="600"/>
                    </a:lnTo>
                    <a:cubicBezTo>
                      <a:pt x="713" y="600"/>
                      <a:pt x="680" y="568"/>
                      <a:pt x="680" y="528"/>
                    </a:cubicBezTo>
                    <a:lnTo>
                      <a:pt x="680" y="488"/>
                    </a:lnTo>
                    <a:lnTo>
                      <a:pt x="752" y="560"/>
                    </a:lnTo>
                    <a:lnTo>
                      <a:pt x="712" y="560"/>
                    </a:lnTo>
                    <a:cubicBezTo>
                      <a:pt x="673" y="560"/>
                      <a:pt x="640" y="528"/>
                      <a:pt x="640" y="488"/>
                    </a:cubicBezTo>
                    <a:lnTo>
                      <a:pt x="640" y="400"/>
                    </a:lnTo>
                    <a:lnTo>
                      <a:pt x="712" y="472"/>
                    </a:lnTo>
                    <a:lnTo>
                      <a:pt x="664" y="472"/>
                    </a:lnTo>
                    <a:cubicBezTo>
                      <a:pt x="625" y="472"/>
                      <a:pt x="592" y="440"/>
                      <a:pt x="592" y="400"/>
                    </a:cubicBezTo>
                    <a:lnTo>
                      <a:pt x="592" y="320"/>
                    </a:lnTo>
                    <a:lnTo>
                      <a:pt x="664" y="392"/>
                    </a:lnTo>
                    <a:lnTo>
                      <a:pt x="624" y="392"/>
                    </a:lnTo>
                    <a:cubicBezTo>
                      <a:pt x="585" y="392"/>
                      <a:pt x="552" y="360"/>
                      <a:pt x="552" y="320"/>
                    </a:cubicBezTo>
                    <a:lnTo>
                      <a:pt x="552" y="280"/>
                    </a:lnTo>
                    <a:lnTo>
                      <a:pt x="624" y="352"/>
                    </a:lnTo>
                    <a:lnTo>
                      <a:pt x="544" y="352"/>
                    </a:lnTo>
                    <a:cubicBezTo>
                      <a:pt x="505" y="352"/>
                      <a:pt x="472" y="320"/>
                      <a:pt x="472" y="280"/>
                    </a:cubicBezTo>
                    <a:lnTo>
                      <a:pt x="472" y="232"/>
                    </a:lnTo>
                    <a:lnTo>
                      <a:pt x="544" y="304"/>
                    </a:lnTo>
                    <a:lnTo>
                      <a:pt x="496" y="304"/>
                    </a:lnTo>
                    <a:cubicBezTo>
                      <a:pt x="457" y="304"/>
                      <a:pt x="424" y="272"/>
                      <a:pt x="424" y="232"/>
                    </a:cubicBezTo>
                    <a:lnTo>
                      <a:pt x="424" y="192"/>
                    </a:lnTo>
                    <a:lnTo>
                      <a:pt x="496" y="264"/>
                    </a:lnTo>
                    <a:lnTo>
                      <a:pt x="456" y="264"/>
                    </a:lnTo>
                    <a:cubicBezTo>
                      <a:pt x="417" y="264"/>
                      <a:pt x="384" y="232"/>
                      <a:pt x="384" y="192"/>
                    </a:cubicBezTo>
                    <a:lnTo>
                      <a:pt x="384" y="152"/>
                    </a:lnTo>
                    <a:lnTo>
                      <a:pt x="456" y="224"/>
                    </a:lnTo>
                    <a:lnTo>
                      <a:pt x="416" y="224"/>
                    </a:lnTo>
                    <a:cubicBezTo>
                      <a:pt x="377" y="224"/>
                      <a:pt x="344" y="192"/>
                      <a:pt x="344" y="152"/>
                    </a:cubicBezTo>
                    <a:lnTo>
                      <a:pt x="344" y="112"/>
                    </a:lnTo>
                    <a:lnTo>
                      <a:pt x="416" y="184"/>
                    </a:lnTo>
                    <a:lnTo>
                      <a:pt x="248" y="184"/>
                    </a:lnTo>
                    <a:cubicBezTo>
                      <a:pt x="209" y="184"/>
                      <a:pt x="176" y="152"/>
                      <a:pt x="176" y="112"/>
                    </a:cubicBezTo>
                    <a:lnTo>
                      <a:pt x="176" y="72"/>
                    </a:lnTo>
                    <a:lnTo>
                      <a:pt x="248" y="144"/>
                    </a:lnTo>
                    <a:lnTo>
                      <a:pt x="72" y="144"/>
                    </a:lnTo>
                    <a:cubicBezTo>
                      <a:pt x="33" y="144"/>
                      <a:pt x="0" y="112"/>
                      <a:pt x="0" y="72"/>
                    </a:cubicBezTo>
                    <a:cubicBezTo>
                      <a:pt x="0" y="33"/>
                      <a:pt x="33" y="0"/>
                      <a:pt x="72" y="0"/>
                    </a:cubicBezTo>
                    <a:close/>
                  </a:path>
                </a:pathLst>
              </a:custGeom>
              <a:solidFill>
                <a:srgbClr val="00B0F0"/>
              </a:solidFill>
              <a:ln w="34925" cap="flat">
                <a:solidFill>
                  <a:srgbClr val="00B0F0"/>
                </a:solidFill>
                <a:prstDash val="solid"/>
                <a:bevel/>
                <a:headEnd/>
                <a:tailEnd/>
              </a:ln>
            </p:spPr>
            <p:txBody>
              <a:bodyPr vert="horz" wrap="square" lIns="91440" tIns="45720" rIns="91440" bIns="45720" numCol="1" anchor="t" anchorCtr="0" compatLnSpc="1">
                <a:prstTxWarp prst="textNoShape">
                  <a:avLst/>
                </a:prstTxWarp>
              </a:bodyPr>
              <a:lstStyle/>
              <a:p>
                <a:endParaRPr lang="en-US"/>
              </a:p>
            </p:txBody>
          </p:sp>
          <p:sp>
            <p:nvSpPr>
              <p:cNvPr id="33" name="Freeform 22"/>
              <p:cNvSpPr>
                <a:spLocks/>
              </p:cNvSpPr>
              <p:nvPr/>
            </p:nvSpPr>
            <p:spPr bwMode="auto">
              <a:xfrm rot="60000">
                <a:off x="7597081" y="3264045"/>
                <a:ext cx="427793" cy="1379668"/>
              </a:xfrm>
              <a:custGeom>
                <a:avLst/>
                <a:gdLst>
                  <a:gd name="T0" fmla="*/ 1512 w 2592"/>
                  <a:gd name="T1" fmla="*/ 208 h 8352"/>
                  <a:gd name="T2" fmla="*/ 1592 w 2592"/>
                  <a:gd name="T3" fmla="*/ 560 h 8352"/>
                  <a:gd name="T4" fmla="*/ 1624 w 2592"/>
                  <a:gd name="T5" fmla="*/ 784 h 8352"/>
                  <a:gd name="T6" fmla="*/ 1752 w 2592"/>
                  <a:gd name="T7" fmla="*/ 1368 h 8352"/>
                  <a:gd name="T8" fmla="*/ 1808 w 2592"/>
                  <a:gd name="T9" fmla="*/ 1568 h 8352"/>
                  <a:gd name="T10" fmla="*/ 1976 w 2592"/>
                  <a:gd name="T11" fmla="*/ 1632 h 8352"/>
                  <a:gd name="T12" fmla="*/ 2128 w 2592"/>
                  <a:gd name="T13" fmla="*/ 2128 h 8352"/>
                  <a:gd name="T14" fmla="*/ 2256 w 2592"/>
                  <a:gd name="T15" fmla="*/ 2288 h 8352"/>
                  <a:gd name="T16" fmla="*/ 2312 w 2592"/>
                  <a:gd name="T17" fmla="*/ 2472 h 8352"/>
                  <a:gd name="T18" fmla="*/ 2520 w 2592"/>
                  <a:gd name="T19" fmla="*/ 2640 h 8352"/>
                  <a:gd name="T20" fmla="*/ 2472 w 2592"/>
                  <a:gd name="T21" fmla="*/ 2840 h 8352"/>
                  <a:gd name="T22" fmla="*/ 2344 w 2592"/>
                  <a:gd name="T23" fmla="*/ 3168 h 8352"/>
                  <a:gd name="T24" fmla="*/ 2056 w 2592"/>
                  <a:gd name="T25" fmla="*/ 3536 h 8352"/>
                  <a:gd name="T26" fmla="*/ 1552 w 2592"/>
                  <a:gd name="T27" fmla="*/ 3536 h 8352"/>
                  <a:gd name="T28" fmla="*/ 1536 w 2592"/>
                  <a:gd name="T29" fmla="*/ 3672 h 8352"/>
                  <a:gd name="T30" fmla="*/ 1416 w 2592"/>
                  <a:gd name="T31" fmla="*/ 4048 h 8352"/>
                  <a:gd name="T32" fmla="*/ 1128 w 2592"/>
                  <a:gd name="T33" fmla="*/ 4288 h 8352"/>
                  <a:gd name="T34" fmla="*/ 832 w 2592"/>
                  <a:gd name="T35" fmla="*/ 4480 h 8352"/>
                  <a:gd name="T36" fmla="*/ 1032 w 2592"/>
                  <a:gd name="T37" fmla="*/ 4928 h 8352"/>
                  <a:gd name="T38" fmla="*/ 1072 w 2592"/>
                  <a:gd name="T39" fmla="*/ 5432 h 8352"/>
                  <a:gd name="T40" fmla="*/ 1128 w 2592"/>
                  <a:gd name="T41" fmla="*/ 5568 h 8352"/>
                  <a:gd name="T42" fmla="*/ 1216 w 2592"/>
                  <a:gd name="T43" fmla="*/ 5968 h 8352"/>
                  <a:gd name="T44" fmla="*/ 1416 w 2592"/>
                  <a:gd name="T45" fmla="*/ 6232 h 8352"/>
                  <a:gd name="T46" fmla="*/ 1536 w 2592"/>
                  <a:gd name="T47" fmla="*/ 6520 h 8352"/>
                  <a:gd name="T48" fmla="*/ 1424 w 2592"/>
                  <a:gd name="T49" fmla="*/ 7136 h 8352"/>
                  <a:gd name="T50" fmla="*/ 1216 w 2592"/>
                  <a:gd name="T51" fmla="*/ 7304 h 8352"/>
                  <a:gd name="T52" fmla="*/ 736 w 2592"/>
                  <a:gd name="T53" fmla="*/ 7280 h 8352"/>
                  <a:gd name="T54" fmla="*/ 568 w 2592"/>
                  <a:gd name="T55" fmla="*/ 7528 h 8352"/>
                  <a:gd name="T56" fmla="*/ 368 w 2592"/>
                  <a:gd name="T57" fmla="*/ 8016 h 8352"/>
                  <a:gd name="T58" fmla="*/ 160 w 2592"/>
                  <a:gd name="T59" fmla="*/ 8040 h 8352"/>
                  <a:gd name="T60" fmla="*/ 0 w 2592"/>
                  <a:gd name="T61" fmla="*/ 8200 h 8352"/>
                  <a:gd name="T62" fmla="*/ 112 w 2592"/>
                  <a:gd name="T63" fmla="*/ 8000 h 8352"/>
                  <a:gd name="T64" fmla="*/ 408 w 2592"/>
                  <a:gd name="T65" fmla="*/ 7536 h 8352"/>
                  <a:gd name="T66" fmla="*/ 464 w 2592"/>
                  <a:gd name="T67" fmla="*/ 7488 h 8352"/>
                  <a:gd name="T68" fmla="*/ 720 w 2592"/>
                  <a:gd name="T69" fmla="*/ 7232 h 8352"/>
                  <a:gd name="T70" fmla="*/ 1256 w 2592"/>
                  <a:gd name="T71" fmla="*/ 7120 h 8352"/>
                  <a:gd name="T72" fmla="*/ 1464 w 2592"/>
                  <a:gd name="T73" fmla="*/ 6872 h 8352"/>
                  <a:gd name="T74" fmla="*/ 1352 w 2592"/>
                  <a:gd name="T75" fmla="*/ 6480 h 8352"/>
                  <a:gd name="T76" fmla="*/ 1224 w 2592"/>
                  <a:gd name="T77" fmla="*/ 6024 h 8352"/>
                  <a:gd name="T78" fmla="*/ 1256 w 2592"/>
                  <a:gd name="T79" fmla="*/ 5928 h 8352"/>
                  <a:gd name="T80" fmla="*/ 1088 w 2592"/>
                  <a:gd name="T81" fmla="*/ 5672 h 8352"/>
                  <a:gd name="T82" fmla="*/ 976 w 2592"/>
                  <a:gd name="T83" fmla="*/ 5264 h 8352"/>
                  <a:gd name="T84" fmla="*/ 848 w 2592"/>
                  <a:gd name="T85" fmla="*/ 4848 h 8352"/>
                  <a:gd name="T86" fmla="*/ 792 w 2592"/>
                  <a:gd name="T87" fmla="*/ 4232 h 8352"/>
                  <a:gd name="T88" fmla="*/ 1256 w 2592"/>
                  <a:gd name="T89" fmla="*/ 4104 h 8352"/>
                  <a:gd name="T90" fmla="*/ 1312 w 2592"/>
                  <a:gd name="T91" fmla="*/ 3928 h 8352"/>
                  <a:gd name="T92" fmla="*/ 1480 w 2592"/>
                  <a:gd name="T93" fmla="*/ 3632 h 8352"/>
                  <a:gd name="T94" fmla="*/ 1632 w 2592"/>
                  <a:gd name="T95" fmla="*/ 3352 h 8352"/>
                  <a:gd name="T96" fmla="*/ 2144 w 2592"/>
                  <a:gd name="T97" fmla="*/ 3352 h 8352"/>
                  <a:gd name="T98" fmla="*/ 2240 w 2592"/>
                  <a:gd name="T99" fmla="*/ 2960 h 8352"/>
                  <a:gd name="T100" fmla="*/ 2368 w 2592"/>
                  <a:gd name="T101" fmla="*/ 2792 h 8352"/>
                  <a:gd name="T102" fmla="*/ 2480 w 2592"/>
                  <a:gd name="T103" fmla="*/ 2744 h 8352"/>
                  <a:gd name="T104" fmla="*/ 2272 w 2592"/>
                  <a:gd name="T105" fmla="*/ 2448 h 8352"/>
                  <a:gd name="T106" fmla="*/ 2072 w 2592"/>
                  <a:gd name="T107" fmla="*/ 2248 h 8352"/>
                  <a:gd name="T108" fmla="*/ 1904 w 2592"/>
                  <a:gd name="T109" fmla="*/ 2000 h 8352"/>
                  <a:gd name="T110" fmla="*/ 1888 w 2592"/>
                  <a:gd name="T111" fmla="*/ 1736 h 8352"/>
                  <a:gd name="T112" fmla="*/ 1760 w 2592"/>
                  <a:gd name="T113" fmla="*/ 1528 h 8352"/>
                  <a:gd name="T114" fmla="*/ 1560 w 2592"/>
                  <a:gd name="T115" fmla="*/ 1080 h 8352"/>
                  <a:gd name="T116" fmla="*/ 1520 w 2592"/>
                  <a:gd name="T117" fmla="*/ 744 h 8352"/>
                  <a:gd name="T118" fmla="*/ 1632 w 2592"/>
                  <a:gd name="T119" fmla="*/ 440 h 8352"/>
                  <a:gd name="T120" fmla="*/ 1464 w 2592"/>
                  <a:gd name="T121" fmla="*/ 272 h 8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592" h="8352">
                    <a:moveTo>
                      <a:pt x="1552" y="144"/>
                    </a:moveTo>
                    <a:lnTo>
                      <a:pt x="1512" y="144"/>
                    </a:lnTo>
                    <a:lnTo>
                      <a:pt x="1584" y="72"/>
                    </a:lnTo>
                    <a:lnTo>
                      <a:pt x="1584" y="112"/>
                    </a:lnTo>
                    <a:cubicBezTo>
                      <a:pt x="1584" y="152"/>
                      <a:pt x="1552" y="184"/>
                      <a:pt x="1512" y="184"/>
                    </a:cubicBezTo>
                    <a:lnTo>
                      <a:pt x="1464" y="184"/>
                    </a:lnTo>
                    <a:lnTo>
                      <a:pt x="1536" y="112"/>
                    </a:lnTo>
                    <a:lnTo>
                      <a:pt x="1536" y="200"/>
                    </a:lnTo>
                    <a:lnTo>
                      <a:pt x="1464" y="128"/>
                    </a:lnTo>
                    <a:lnTo>
                      <a:pt x="1512" y="128"/>
                    </a:lnTo>
                    <a:cubicBezTo>
                      <a:pt x="1552" y="128"/>
                      <a:pt x="1584" y="161"/>
                      <a:pt x="1584" y="200"/>
                    </a:cubicBezTo>
                    <a:lnTo>
                      <a:pt x="1584" y="280"/>
                    </a:lnTo>
                    <a:lnTo>
                      <a:pt x="1512" y="208"/>
                    </a:lnTo>
                    <a:lnTo>
                      <a:pt x="1552" y="208"/>
                    </a:lnTo>
                    <a:cubicBezTo>
                      <a:pt x="1592" y="208"/>
                      <a:pt x="1624" y="241"/>
                      <a:pt x="1624" y="280"/>
                    </a:cubicBezTo>
                    <a:lnTo>
                      <a:pt x="1624" y="320"/>
                    </a:lnTo>
                    <a:lnTo>
                      <a:pt x="1552" y="248"/>
                    </a:lnTo>
                    <a:lnTo>
                      <a:pt x="1592" y="248"/>
                    </a:lnTo>
                    <a:cubicBezTo>
                      <a:pt x="1632" y="248"/>
                      <a:pt x="1664" y="281"/>
                      <a:pt x="1664" y="320"/>
                    </a:cubicBezTo>
                    <a:lnTo>
                      <a:pt x="1664" y="368"/>
                    </a:lnTo>
                    <a:lnTo>
                      <a:pt x="1592" y="296"/>
                    </a:lnTo>
                    <a:lnTo>
                      <a:pt x="1632" y="296"/>
                    </a:lnTo>
                    <a:cubicBezTo>
                      <a:pt x="1672" y="296"/>
                      <a:pt x="1704" y="329"/>
                      <a:pt x="1704" y="368"/>
                    </a:cubicBezTo>
                    <a:lnTo>
                      <a:pt x="1704" y="488"/>
                    </a:lnTo>
                    <a:cubicBezTo>
                      <a:pt x="1704" y="528"/>
                      <a:pt x="1672" y="560"/>
                      <a:pt x="1632" y="560"/>
                    </a:cubicBezTo>
                    <a:lnTo>
                      <a:pt x="1592" y="560"/>
                    </a:lnTo>
                    <a:lnTo>
                      <a:pt x="1664" y="488"/>
                    </a:lnTo>
                    <a:lnTo>
                      <a:pt x="1664" y="656"/>
                    </a:lnTo>
                    <a:lnTo>
                      <a:pt x="1592" y="584"/>
                    </a:lnTo>
                    <a:lnTo>
                      <a:pt x="1632" y="584"/>
                    </a:lnTo>
                    <a:cubicBezTo>
                      <a:pt x="1672" y="584"/>
                      <a:pt x="1704" y="617"/>
                      <a:pt x="1704" y="656"/>
                    </a:cubicBezTo>
                    <a:lnTo>
                      <a:pt x="1704" y="744"/>
                    </a:lnTo>
                    <a:cubicBezTo>
                      <a:pt x="1704" y="784"/>
                      <a:pt x="1672" y="816"/>
                      <a:pt x="1632" y="816"/>
                    </a:cubicBezTo>
                    <a:lnTo>
                      <a:pt x="1592" y="816"/>
                    </a:lnTo>
                    <a:lnTo>
                      <a:pt x="1664" y="744"/>
                    </a:lnTo>
                    <a:lnTo>
                      <a:pt x="1664" y="784"/>
                    </a:lnTo>
                    <a:cubicBezTo>
                      <a:pt x="1664" y="824"/>
                      <a:pt x="1632" y="856"/>
                      <a:pt x="1592" y="856"/>
                    </a:cubicBezTo>
                    <a:lnTo>
                      <a:pt x="1552" y="856"/>
                    </a:lnTo>
                    <a:lnTo>
                      <a:pt x="1624" y="784"/>
                    </a:lnTo>
                    <a:lnTo>
                      <a:pt x="1624" y="864"/>
                    </a:lnTo>
                    <a:lnTo>
                      <a:pt x="1552" y="792"/>
                    </a:lnTo>
                    <a:lnTo>
                      <a:pt x="1592" y="792"/>
                    </a:lnTo>
                    <a:cubicBezTo>
                      <a:pt x="1632" y="792"/>
                      <a:pt x="1664" y="825"/>
                      <a:pt x="1664" y="864"/>
                    </a:cubicBezTo>
                    <a:lnTo>
                      <a:pt x="1664" y="992"/>
                    </a:lnTo>
                    <a:lnTo>
                      <a:pt x="1592" y="920"/>
                    </a:lnTo>
                    <a:lnTo>
                      <a:pt x="1632" y="920"/>
                    </a:lnTo>
                    <a:cubicBezTo>
                      <a:pt x="1672" y="920"/>
                      <a:pt x="1704" y="953"/>
                      <a:pt x="1704" y="992"/>
                    </a:cubicBezTo>
                    <a:lnTo>
                      <a:pt x="1704" y="1080"/>
                    </a:lnTo>
                    <a:lnTo>
                      <a:pt x="1632" y="1008"/>
                    </a:lnTo>
                    <a:lnTo>
                      <a:pt x="1680" y="1008"/>
                    </a:lnTo>
                    <a:cubicBezTo>
                      <a:pt x="1720" y="1008"/>
                      <a:pt x="1752" y="1041"/>
                      <a:pt x="1752" y="1080"/>
                    </a:cubicBezTo>
                    <a:lnTo>
                      <a:pt x="1752" y="1368"/>
                    </a:lnTo>
                    <a:lnTo>
                      <a:pt x="1680" y="1296"/>
                    </a:lnTo>
                    <a:lnTo>
                      <a:pt x="1720" y="1296"/>
                    </a:lnTo>
                    <a:cubicBezTo>
                      <a:pt x="1760" y="1296"/>
                      <a:pt x="1792" y="1329"/>
                      <a:pt x="1792" y="1368"/>
                    </a:cubicBezTo>
                    <a:lnTo>
                      <a:pt x="1792" y="1416"/>
                    </a:lnTo>
                    <a:lnTo>
                      <a:pt x="1720" y="1344"/>
                    </a:lnTo>
                    <a:lnTo>
                      <a:pt x="1760" y="1344"/>
                    </a:lnTo>
                    <a:cubicBezTo>
                      <a:pt x="1800" y="1344"/>
                      <a:pt x="1832" y="1377"/>
                      <a:pt x="1832" y="1416"/>
                    </a:cubicBezTo>
                    <a:lnTo>
                      <a:pt x="1832" y="1456"/>
                    </a:lnTo>
                    <a:lnTo>
                      <a:pt x="1760" y="1384"/>
                    </a:lnTo>
                    <a:lnTo>
                      <a:pt x="1808" y="1384"/>
                    </a:lnTo>
                    <a:cubicBezTo>
                      <a:pt x="1848" y="1384"/>
                      <a:pt x="1880" y="1417"/>
                      <a:pt x="1880" y="1456"/>
                    </a:cubicBezTo>
                    <a:lnTo>
                      <a:pt x="1880" y="1496"/>
                    </a:lnTo>
                    <a:cubicBezTo>
                      <a:pt x="1880" y="1536"/>
                      <a:pt x="1848" y="1568"/>
                      <a:pt x="1808" y="1568"/>
                    </a:cubicBezTo>
                    <a:lnTo>
                      <a:pt x="1760" y="1568"/>
                    </a:lnTo>
                    <a:lnTo>
                      <a:pt x="1832" y="1496"/>
                    </a:lnTo>
                    <a:lnTo>
                      <a:pt x="1832" y="1576"/>
                    </a:lnTo>
                    <a:lnTo>
                      <a:pt x="1760" y="1504"/>
                    </a:lnTo>
                    <a:lnTo>
                      <a:pt x="1808" y="1504"/>
                    </a:lnTo>
                    <a:cubicBezTo>
                      <a:pt x="1848" y="1504"/>
                      <a:pt x="1880" y="1537"/>
                      <a:pt x="1880" y="1576"/>
                    </a:cubicBezTo>
                    <a:lnTo>
                      <a:pt x="1880" y="1664"/>
                    </a:lnTo>
                    <a:lnTo>
                      <a:pt x="1808" y="1592"/>
                    </a:lnTo>
                    <a:lnTo>
                      <a:pt x="1888" y="1592"/>
                    </a:lnTo>
                    <a:cubicBezTo>
                      <a:pt x="1928" y="1592"/>
                      <a:pt x="1960" y="1625"/>
                      <a:pt x="1960" y="1664"/>
                    </a:cubicBezTo>
                    <a:lnTo>
                      <a:pt x="1960" y="1704"/>
                    </a:lnTo>
                    <a:lnTo>
                      <a:pt x="1888" y="1632"/>
                    </a:lnTo>
                    <a:lnTo>
                      <a:pt x="1976" y="1632"/>
                    </a:lnTo>
                    <a:cubicBezTo>
                      <a:pt x="2016" y="1632"/>
                      <a:pt x="2048" y="1665"/>
                      <a:pt x="2048" y="1704"/>
                    </a:cubicBezTo>
                    <a:lnTo>
                      <a:pt x="2048" y="1832"/>
                    </a:lnTo>
                    <a:cubicBezTo>
                      <a:pt x="2048" y="1872"/>
                      <a:pt x="2016" y="1904"/>
                      <a:pt x="1976" y="1904"/>
                    </a:cubicBezTo>
                    <a:lnTo>
                      <a:pt x="1928" y="1904"/>
                    </a:lnTo>
                    <a:lnTo>
                      <a:pt x="2000" y="1832"/>
                    </a:lnTo>
                    <a:lnTo>
                      <a:pt x="2000" y="2000"/>
                    </a:lnTo>
                    <a:lnTo>
                      <a:pt x="1928" y="1928"/>
                    </a:lnTo>
                    <a:lnTo>
                      <a:pt x="1976" y="1928"/>
                    </a:lnTo>
                    <a:cubicBezTo>
                      <a:pt x="2016" y="1928"/>
                      <a:pt x="2048" y="1961"/>
                      <a:pt x="2048" y="2000"/>
                    </a:cubicBezTo>
                    <a:lnTo>
                      <a:pt x="2048" y="2128"/>
                    </a:lnTo>
                    <a:lnTo>
                      <a:pt x="1976" y="2056"/>
                    </a:lnTo>
                    <a:lnTo>
                      <a:pt x="2056" y="2056"/>
                    </a:lnTo>
                    <a:cubicBezTo>
                      <a:pt x="2096" y="2056"/>
                      <a:pt x="2128" y="2089"/>
                      <a:pt x="2128" y="2128"/>
                    </a:cubicBezTo>
                    <a:lnTo>
                      <a:pt x="2128" y="2168"/>
                    </a:lnTo>
                    <a:lnTo>
                      <a:pt x="2056" y="2096"/>
                    </a:lnTo>
                    <a:lnTo>
                      <a:pt x="2104" y="2096"/>
                    </a:lnTo>
                    <a:cubicBezTo>
                      <a:pt x="2144" y="2096"/>
                      <a:pt x="2176" y="2129"/>
                      <a:pt x="2176" y="2168"/>
                    </a:cubicBezTo>
                    <a:lnTo>
                      <a:pt x="2176" y="2208"/>
                    </a:lnTo>
                    <a:lnTo>
                      <a:pt x="2104" y="2136"/>
                    </a:lnTo>
                    <a:lnTo>
                      <a:pt x="2144" y="2136"/>
                    </a:lnTo>
                    <a:cubicBezTo>
                      <a:pt x="2184" y="2136"/>
                      <a:pt x="2216" y="2169"/>
                      <a:pt x="2216" y="2208"/>
                    </a:cubicBezTo>
                    <a:lnTo>
                      <a:pt x="2216" y="2248"/>
                    </a:lnTo>
                    <a:lnTo>
                      <a:pt x="2144" y="2176"/>
                    </a:lnTo>
                    <a:lnTo>
                      <a:pt x="2184" y="2176"/>
                    </a:lnTo>
                    <a:cubicBezTo>
                      <a:pt x="2224" y="2176"/>
                      <a:pt x="2256" y="2209"/>
                      <a:pt x="2256" y="2248"/>
                    </a:cubicBezTo>
                    <a:lnTo>
                      <a:pt x="2256" y="2288"/>
                    </a:lnTo>
                    <a:lnTo>
                      <a:pt x="2184" y="2216"/>
                    </a:lnTo>
                    <a:lnTo>
                      <a:pt x="2224" y="2216"/>
                    </a:lnTo>
                    <a:cubicBezTo>
                      <a:pt x="2264" y="2216"/>
                      <a:pt x="2296" y="2249"/>
                      <a:pt x="2296" y="2288"/>
                    </a:cubicBezTo>
                    <a:lnTo>
                      <a:pt x="2296" y="2336"/>
                    </a:lnTo>
                    <a:lnTo>
                      <a:pt x="2224" y="2264"/>
                    </a:lnTo>
                    <a:lnTo>
                      <a:pt x="2272" y="2264"/>
                    </a:lnTo>
                    <a:cubicBezTo>
                      <a:pt x="2312" y="2264"/>
                      <a:pt x="2344" y="2297"/>
                      <a:pt x="2344" y="2336"/>
                    </a:cubicBezTo>
                    <a:lnTo>
                      <a:pt x="2344" y="2376"/>
                    </a:lnTo>
                    <a:lnTo>
                      <a:pt x="2272" y="2304"/>
                    </a:lnTo>
                    <a:lnTo>
                      <a:pt x="2312" y="2304"/>
                    </a:lnTo>
                    <a:cubicBezTo>
                      <a:pt x="2352" y="2304"/>
                      <a:pt x="2384" y="2337"/>
                      <a:pt x="2384" y="2376"/>
                    </a:cubicBezTo>
                    <a:lnTo>
                      <a:pt x="2384" y="2544"/>
                    </a:lnTo>
                    <a:lnTo>
                      <a:pt x="2312" y="2472"/>
                    </a:lnTo>
                    <a:lnTo>
                      <a:pt x="2400" y="2472"/>
                    </a:lnTo>
                    <a:cubicBezTo>
                      <a:pt x="2440" y="2472"/>
                      <a:pt x="2472" y="2505"/>
                      <a:pt x="2472" y="2544"/>
                    </a:cubicBezTo>
                    <a:lnTo>
                      <a:pt x="2472" y="2624"/>
                    </a:lnTo>
                    <a:lnTo>
                      <a:pt x="2400" y="2552"/>
                    </a:lnTo>
                    <a:lnTo>
                      <a:pt x="2440" y="2552"/>
                    </a:lnTo>
                    <a:cubicBezTo>
                      <a:pt x="2480" y="2552"/>
                      <a:pt x="2512" y="2585"/>
                      <a:pt x="2512" y="2624"/>
                    </a:cubicBezTo>
                    <a:lnTo>
                      <a:pt x="2512" y="2672"/>
                    </a:lnTo>
                    <a:lnTo>
                      <a:pt x="2440" y="2600"/>
                    </a:lnTo>
                    <a:lnTo>
                      <a:pt x="2480" y="2600"/>
                    </a:lnTo>
                    <a:cubicBezTo>
                      <a:pt x="2520" y="2600"/>
                      <a:pt x="2552" y="2633"/>
                      <a:pt x="2552" y="2672"/>
                    </a:cubicBezTo>
                    <a:lnTo>
                      <a:pt x="2552" y="2712"/>
                    </a:lnTo>
                    <a:lnTo>
                      <a:pt x="2480" y="2640"/>
                    </a:lnTo>
                    <a:lnTo>
                      <a:pt x="2520" y="2640"/>
                    </a:lnTo>
                    <a:cubicBezTo>
                      <a:pt x="2560" y="2640"/>
                      <a:pt x="2592" y="2673"/>
                      <a:pt x="2592" y="2712"/>
                    </a:cubicBezTo>
                    <a:lnTo>
                      <a:pt x="2592" y="2752"/>
                    </a:lnTo>
                    <a:cubicBezTo>
                      <a:pt x="2592" y="2792"/>
                      <a:pt x="2560" y="2824"/>
                      <a:pt x="2520" y="2824"/>
                    </a:cubicBezTo>
                    <a:lnTo>
                      <a:pt x="2480" y="2824"/>
                    </a:lnTo>
                    <a:lnTo>
                      <a:pt x="2552" y="2752"/>
                    </a:lnTo>
                    <a:lnTo>
                      <a:pt x="2552" y="2792"/>
                    </a:lnTo>
                    <a:cubicBezTo>
                      <a:pt x="2552" y="2832"/>
                      <a:pt x="2520" y="2864"/>
                      <a:pt x="2480" y="2864"/>
                    </a:cubicBezTo>
                    <a:lnTo>
                      <a:pt x="2440" y="2864"/>
                    </a:lnTo>
                    <a:lnTo>
                      <a:pt x="2512" y="2792"/>
                    </a:lnTo>
                    <a:lnTo>
                      <a:pt x="2512" y="2840"/>
                    </a:lnTo>
                    <a:cubicBezTo>
                      <a:pt x="2512" y="2880"/>
                      <a:pt x="2480" y="2912"/>
                      <a:pt x="2440" y="2912"/>
                    </a:cubicBezTo>
                    <a:lnTo>
                      <a:pt x="2400" y="2912"/>
                    </a:lnTo>
                    <a:lnTo>
                      <a:pt x="2472" y="2840"/>
                    </a:lnTo>
                    <a:lnTo>
                      <a:pt x="2472" y="2960"/>
                    </a:lnTo>
                    <a:cubicBezTo>
                      <a:pt x="2472" y="3000"/>
                      <a:pt x="2440" y="3032"/>
                      <a:pt x="2400" y="3032"/>
                    </a:cubicBezTo>
                    <a:lnTo>
                      <a:pt x="2352" y="3032"/>
                    </a:lnTo>
                    <a:cubicBezTo>
                      <a:pt x="2313" y="3032"/>
                      <a:pt x="2280" y="3000"/>
                      <a:pt x="2280" y="2960"/>
                    </a:cubicBezTo>
                    <a:lnTo>
                      <a:pt x="2280" y="2920"/>
                    </a:lnTo>
                    <a:lnTo>
                      <a:pt x="2352" y="2992"/>
                    </a:lnTo>
                    <a:lnTo>
                      <a:pt x="2312" y="2992"/>
                    </a:lnTo>
                    <a:lnTo>
                      <a:pt x="2384" y="2920"/>
                    </a:lnTo>
                    <a:lnTo>
                      <a:pt x="2384" y="2960"/>
                    </a:lnTo>
                    <a:cubicBezTo>
                      <a:pt x="2384" y="3000"/>
                      <a:pt x="2352" y="3032"/>
                      <a:pt x="2312" y="3032"/>
                    </a:cubicBezTo>
                    <a:lnTo>
                      <a:pt x="2272" y="3032"/>
                    </a:lnTo>
                    <a:lnTo>
                      <a:pt x="2344" y="2960"/>
                    </a:lnTo>
                    <a:lnTo>
                      <a:pt x="2344" y="3168"/>
                    </a:lnTo>
                    <a:cubicBezTo>
                      <a:pt x="2344" y="3208"/>
                      <a:pt x="2312" y="3240"/>
                      <a:pt x="2272" y="3240"/>
                    </a:cubicBezTo>
                    <a:lnTo>
                      <a:pt x="2184" y="3240"/>
                    </a:lnTo>
                    <a:lnTo>
                      <a:pt x="2256" y="3168"/>
                    </a:lnTo>
                    <a:lnTo>
                      <a:pt x="2256" y="3336"/>
                    </a:lnTo>
                    <a:cubicBezTo>
                      <a:pt x="2256" y="3376"/>
                      <a:pt x="2224" y="3408"/>
                      <a:pt x="2184" y="3408"/>
                    </a:cubicBezTo>
                    <a:lnTo>
                      <a:pt x="2144" y="3408"/>
                    </a:lnTo>
                    <a:lnTo>
                      <a:pt x="2216" y="3336"/>
                    </a:lnTo>
                    <a:lnTo>
                      <a:pt x="2216" y="3424"/>
                    </a:lnTo>
                    <a:cubicBezTo>
                      <a:pt x="2216" y="3464"/>
                      <a:pt x="2184" y="3496"/>
                      <a:pt x="2144" y="3496"/>
                    </a:cubicBezTo>
                    <a:lnTo>
                      <a:pt x="2056" y="3496"/>
                    </a:lnTo>
                    <a:lnTo>
                      <a:pt x="2128" y="3424"/>
                    </a:lnTo>
                    <a:lnTo>
                      <a:pt x="2128" y="3464"/>
                    </a:lnTo>
                    <a:cubicBezTo>
                      <a:pt x="2128" y="3504"/>
                      <a:pt x="2096" y="3536"/>
                      <a:pt x="2056" y="3536"/>
                    </a:cubicBezTo>
                    <a:lnTo>
                      <a:pt x="1976" y="3536"/>
                    </a:lnTo>
                    <a:cubicBezTo>
                      <a:pt x="1937" y="3536"/>
                      <a:pt x="1904" y="3504"/>
                      <a:pt x="1904" y="3464"/>
                    </a:cubicBezTo>
                    <a:lnTo>
                      <a:pt x="1904" y="3384"/>
                    </a:lnTo>
                    <a:lnTo>
                      <a:pt x="1976" y="3456"/>
                    </a:lnTo>
                    <a:lnTo>
                      <a:pt x="1888" y="3456"/>
                    </a:lnTo>
                    <a:lnTo>
                      <a:pt x="1960" y="3384"/>
                    </a:lnTo>
                    <a:lnTo>
                      <a:pt x="1960" y="3424"/>
                    </a:lnTo>
                    <a:cubicBezTo>
                      <a:pt x="1960" y="3464"/>
                      <a:pt x="1928" y="3496"/>
                      <a:pt x="1888" y="3496"/>
                    </a:cubicBezTo>
                    <a:lnTo>
                      <a:pt x="1632" y="3496"/>
                    </a:lnTo>
                    <a:lnTo>
                      <a:pt x="1704" y="3424"/>
                    </a:lnTo>
                    <a:lnTo>
                      <a:pt x="1704" y="3464"/>
                    </a:lnTo>
                    <a:cubicBezTo>
                      <a:pt x="1704" y="3504"/>
                      <a:pt x="1672" y="3536"/>
                      <a:pt x="1632" y="3536"/>
                    </a:cubicBezTo>
                    <a:lnTo>
                      <a:pt x="1552" y="3536"/>
                    </a:lnTo>
                    <a:lnTo>
                      <a:pt x="1624" y="3464"/>
                    </a:lnTo>
                    <a:lnTo>
                      <a:pt x="1624" y="3552"/>
                    </a:lnTo>
                    <a:lnTo>
                      <a:pt x="1552" y="3480"/>
                    </a:lnTo>
                    <a:lnTo>
                      <a:pt x="1592" y="3480"/>
                    </a:lnTo>
                    <a:cubicBezTo>
                      <a:pt x="1632" y="3480"/>
                      <a:pt x="1664" y="3513"/>
                      <a:pt x="1664" y="3552"/>
                    </a:cubicBezTo>
                    <a:lnTo>
                      <a:pt x="1664" y="3632"/>
                    </a:lnTo>
                    <a:cubicBezTo>
                      <a:pt x="1664" y="3672"/>
                      <a:pt x="1632" y="3704"/>
                      <a:pt x="1592" y="3704"/>
                    </a:cubicBezTo>
                    <a:lnTo>
                      <a:pt x="1552" y="3704"/>
                    </a:lnTo>
                    <a:lnTo>
                      <a:pt x="1624" y="3632"/>
                    </a:lnTo>
                    <a:lnTo>
                      <a:pt x="1624" y="3672"/>
                    </a:lnTo>
                    <a:cubicBezTo>
                      <a:pt x="1624" y="3712"/>
                      <a:pt x="1592" y="3744"/>
                      <a:pt x="1552" y="3744"/>
                    </a:cubicBezTo>
                    <a:lnTo>
                      <a:pt x="1464" y="3744"/>
                    </a:lnTo>
                    <a:lnTo>
                      <a:pt x="1536" y="3672"/>
                    </a:lnTo>
                    <a:lnTo>
                      <a:pt x="1536" y="3760"/>
                    </a:lnTo>
                    <a:cubicBezTo>
                      <a:pt x="1536" y="3800"/>
                      <a:pt x="1504" y="3832"/>
                      <a:pt x="1464" y="3832"/>
                    </a:cubicBezTo>
                    <a:lnTo>
                      <a:pt x="1424" y="3832"/>
                    </a:lnTo>
                    <a:lnTo>
                      <a:pt x="1496" y="3760"/>
                    </a:lnTo>
                    <a:lnTo>
                      <a:pt x="1496" y="3800"/>
                    </a:lnTo>
                    <a:cubicBezTo>
                      <a:pt x="1496" y="3840"/>
                      <a:pt x="1464" y="3872"/>
                      <a:pt x="1424" y="3872"/>
                    </a:cubicBezTo>
                    <a:lnTo>
                      <a:pt x="1384" y="3872"/>
                    </a:lnTo>
                    <a:lnTo>
                      <a:pt x="1456" y="3800"/>
                    </a:lnTo>
                    <a:lnTo>
                      <a:pt x="1456" y="3928"/>
                    </a:lnTo>
                    <a:cubicBezTo>
                      <a:pt x="1456" y="3968"/>
                      <a:pt x="1424" y="4000"/>
                      <a:pt x="1384" y="4000"/>
                    </a:cubicBezTo>
                    <a:lnTo>
                      <a:pt x="1344" y="4000"/>
                    </a:lnTo>
                    <a:lnTo>
                      <a:pt x="1416" y="3928"/>
                    </a:lnTo>
                    <a:lnTo>
                      <a:pt x="1416" y="4048"/>
                    </a:lnTo>
                    <a:cubicBezTo>
                      <a:pt x="1416" y="4088"/>
                      <a:pt x="1384" y="4120"/>
                      <a:pt x="1344" y="4120"/>
                    </a:cubicBezTo>
                    <a:lnTo>
                      <a:pt x="1296" y="4120"/>
                    </a:lnTo>
                    <a:lnTo>
                      <a:pt x="1368" y="4048"/>
                    </a:lnTo>
                    <a:lnTo>
                      <a:pt x="1368" y="4136"/>
                    </a:lnTo>
                    <a:cubicBezTo>
                      <a:pt x="1368" y="4176"/>
                      <a:pt x="1336" y="4208"/>
                      <a:pt x="1296" y="4208"/>
                    </a:cubicBezTo>
                    <a:lnTo>
                      <a:pt x="1256" y="4208"/>
                    </a:lnTo>
                    <a:lnTo>
                      <a:pt x="1328" y="4136"/>
                    </a:lnTo>
                    <a:lnTo>
                      <a:pt x="1328" y="4176"/>
                    </a:lnTo>
                    <a:cubicBezTo>
                      <a:pt x="1328" y="4216"/>
                      <a:pt x="1296" y="4248"/>
                      <a:pt x="1256" y="4248"/>
                    </a:cubicBezTo>
                    <a:lnTo>
                      <a:pt x="1128" y="4248"/>
                    </a:lnTo>
                    <a:lnTo>
                      <a:pt x="1200" y="4176"/>
                    </a:lnTo>
                    <a:lnTo>
                      <a:pt x="1200" y="4216"/>
                    </a:lnTo>
                    <a:cubicBezTo>
                      <a:pt x="1200" y="4256"/>
                      <a:pt x="1168" y="4288"/>
                      <a:pt x="1128" y="4288"/>
                    </a:cubicBezTo>
                    <a:lnTo>
                      <a:pt x="1048" y="4288"/>
                    </a:lnTo>
                    <a:lnTo>
                      <a:pt x="1120" y="4216"/>
                    </a:lnTo>
                    <a:lnTo>
                      <a:pt x="1120" y="4264"/>
                    </a:lnTo>
                    <a:cubicBezTo>
                      <a:pt x="1120" y="4304"/>
                      <a:pt x="1088" y="4336"/>
                      <a:pt x="1048" y="4336"/>
                    </a:cubicBezTo>
                    <a:lnTo>
                      <a:pt x="832" y="4336"/>
                    </a:lnTo>
                    <a:lnTo>
                      <a:pt x="904" y="4264"/>
                    </a:lnTo>
                    <a:lnTo>
                      <a:pt x="904" y="4304"/>
                    </a:lnTo>
                    <a:cubicBezTo>
                      <a:pt x="904" y="4344"/>
                      <a:pt x="872" y="4376"/>
                      <a:pt x="832" y="4376"/>
                    </a:cubicBezTo>
                    <a:lnTo>
                      <a:pt x="792" y="4376"/>
                    </a:lnTo>
                    <a:lnTo>
                      <a:pt x="864" y="4304"/>
                    </a:lnTo>
                    <a:lnTo>
                      <a:pt x="864" y="4552"/>
                    </a:lnTo>
                    <a:lnTo>
                      <a:pt x="792" y="4480"/>
                    </a:lnTo>
                    <a:lnTo>
                      <a:pt x="832" y="4480"/>
                    </a:lnTo>
                    <a:cubicBezTo>
                      <a:pt x="872" y="4480"/>
                      <a:pt x="904" y="4513"/>
                      <a:pt x="904" y="4552"/>
                    </a:cubicBezTo>
                    <a:lnTo>
                      <a:pt x="904" y="4592"/>
                    </a:lnTo>
                    <a:lnTo>
                      <a:pt x="832" y="4520"/>
                    </a:lnTo>
                    <a:lnTo>
                      <a:pt x="872" y="4520"/>
                    </a:lnTo>
                    <a:cubicBezTo>
                      <a:pt x="912" y="4520"/>
                      <a:pt x="944" y="4553"/>
                      <a:pt x="944" y="4592"/>
                    </a:cubicBezTo>
                    <a:lnTo>
                      <a:pt x="944" y="4848"/>
                    </a:lnTo>
                    <a:lnTo>
                      <a:pt x="872" y="4776"/>
                    </a:lnTo>
                    <a:lnTo>
                      <a:pt x="920" y="4776"/>
                    </a:lnTo>
                    <a:cubicBezTo>
                      <a:pt x="960" y="4776"/>
                      <a:pt x="992" y="4809"/>
                      <a:pt x="992" y="4848"/>
                    </a:cubicBezTo>
                    <a:lnTo>
                      <a:pt x="992" y="4928"/>
                    </a:lnTo>
                    <a:lnTo>
                      <a:pt x="920" y="4856"/>
                    </a:lnTo>
                    <a:lnTo>
                      <a:pt x="960" y="4856"/>
                    </a:lnTo>
                    <a:cubicBezTo>
                      <a:pt x="1000" y="4856"/>
                      <a:pt x="1032" y="4889"/>
                      <a:pt x="1032" y="4928"/>
                    </a:cubicBezTo>
                    <a:lnTo>
                      <a:pt x="1032" y="4976"/>
                    </a:lnTo>
                    <a:lnTo>
                      <a:pt x="960" y="4904"/>
                    </a:lnTo>
                    <a:lnTo>
                      <a:pt x="1000" y="4904"/>
                    </a:lnTo>
                    <a:cubicBezTo>
                      <a:pt x="1040" y="4904"/>
                      <a:pt x="1072" y="4937"/>
                      <a:pt x="1072" y="4976"/>
                    </a:cubicBezTo>
                    <a:lnTo>
                      <a:pt x="1072" y="5144"/>
                    </a:lnTo>
                    <a:lnTo>
                      <a:pt x="1000" y="5072"/>
                    </a:lnTo>
                    <a:lnTo>
                      <a:pt x="1048" y="5072"/>
                    </a:lnTo>
                    <a:cubicBezTo>
                      <a:pt x="1088" y="5072"/>
                      <a:pt x="1120" y="5105"/>
                      <a:pt x="1120" y="5144"/>
                    </a:cubicBezTo>
                    <a:lnTo>
                      <a:pt x="1120" y="5264"/>
                    </a:lnTo>
                    <a:cubicBezTo>
                      <a:pt x="1120" y="5304"/>
                      <a:pt x="1088" y="5336"/>
                      <a:pt x="1048" y="5336"/>
                    </a:cubicBezTo>
                    <a:lnTo>
                      <a:pt x="1000" y="5336"/>
                    </a:lnTo>
                    <a:lnTo>
                      <a:pt x="1072" y="5264"/>
                    </a:lnTo>
                    <a:lnTo>
                      <a:pt x="1072" y="5432"/>
                    </a:lnTo>
                    <a:lnTo>
                      <a:pt x="1000" y="5360"/>
                    </a:lnTo>
                    <a:lnTo>
                      <a:pt x="1048" y="5360"/>
                    </a:lnTo>
                    <a:cubicBezTo>
                      <a:pt x="1088" y="5360"/>
                      <a:pt x="1120" y="5393"/>
                      <a:pt x="1120" y="5432"/>
                    </a:cubicBezTo>
                    <a:lnTo>
                      <a:pt x="1120" y="5472"/>
                    </a:lnTo>
                    <a:lnTo>
                      <a:pt x="1048" y="5400"/>
                    </a:lnTo>
                    <a:lnTo>
                      <a:pt x="1088" y="5400"/>
                    </a:lnTo>
                    <a:cubicBezTo>
                      <a:pt x="1128" y="5400"/>
                      <a:pt x="1160" y="5433"/>
                      <a:pt x="1160" y="5472"/>
                    </a:cubicBezTo>
                    <a:lnTo>
                      <a:pt x="1160" y="5600"/>
                    </a:lnTo>
                    <a:lnTo>
                      <a:pt x="1088" y="5528"/>
                    </a:lnTo>
                    <a:lnTo>
                      <a:pt x="1128" y="5528"/>
                    </a:lnTo>
                    <a:cubicBezTo>
                      <a:pt x="1168" y="5528"/>
                      <a:pt x="1200" y="5561"/>
                      <a:pt x="1200" y="5600"/>
                    </a:cubicBezTo>
                    <a:lnTo>
                      <a:pt x="1200" y="5640"/>
                    </a:lnTo>
                    <a:lnTo>
                      <a:pt x="1128" y="5568"/>
                    </a:lnTo>
                    <a:lnTo>
                      <a:pt x="1168" y="5568"/>
                    </a:lnTo>
                    <a:cubicBezTo>
                      <a:pt x="1208" y="5568"/>
                      <a:pt x="1240" y="5601"/>
                      <a:pt x="1240" y="5640"/>
                    </a:cubicBezTo>
                    <a:lnTo>
                      <a:pt x="1240" y="5768"/>
                    </a:lnTo>
                    <a:lnTo>
                      <a:pt x="1168" y="5696"/>
                    </a:lnTo>
                    <a:lnTo>
                      <a:pt x="1216" y="5696"/>
                    </a:lnTo>
                    <a:cubicBezTo>
                      <a:pt x="1256" y="5696"/>
                      <a:pt x="1288" y="5729"/>
                      <a:pt x="1288" y="5768"/>
                    </a:cubicBezTo>
                    <a:lnTo>
                      <a:pt x="1288" y="5856"/>
                    </a:lnTo>
                    <a:lnTo>
                      <a:pt x="1216" y="5784"/>
                    </a:lnTo>
                    <a:lnTo>
                      <a:pt x="1256" y="5784"/>
                    </a:lnTo>
                    <a:cubicBezTo>
                      <a:pt x="1296" y="5784"/>
                      <a:pt x="1328" y="5817"/>
                      <a:pt x="1328" y="5856"/>
                    </a:cubicBezTo>
                    <a:lnTo>
                      <a:pt x="1328" y="5896"/>
                    </a:lnTo>
                    <a:cubicBezTo>
                      <a:pt x="1328" y="5936"/>
                      <a:pt x="1296" y="5968"/>
                      <a:pt x="1256" y="5968"/>
                    </a:cubicBezTo>
                    <a:lnTo>
                      <a:pt x="1216" y="5968"/>
                    </a:lnTo>
                    <a:lnTo>
                      <a:pt x="1288" y="5896"/>
                    </a:lnTo>
                    <a:lnTo>
                      <a:pt x="1288" y="5936"/>
                    </a:lnTo>
                    <a:lnTo>
                      <a:pt x="1216" y="5864"/>
                    </a:lnTo>
                    <a:lnTo>
                      <a:pt x="1256" y="5864"/>
                    </a:lnTo>
                    <a:cubicBezTo>
                      <a:pt x="1296" y="5864"/>
                      <a:pt x="1328" y="5897"/>
                      <a:pt x="1328" y="5936"/>
                    </a:cubicBezTo>
                    <a:lnTo>
                      <a:pt x="1328" y="6024"/>
                    </a:lnTo>
                    <a:lnTo>
                      <a:pt x="1256" y="5952"/>
                    </a:lnTo>
                    <a:lnTo>
                      <a:pt x="1296" y="5952"/>
                    </a:lnTo>
                    <a:cubicBezTo>
                      <a:pt x="1336" y="5952"/>
                      <a:pt x="1368" y="5985"/>
                      <a:pt x="1368" y="6024"/>
                    </a:cubicBezTo>
                    <a:lnTo>
                      <a:pt x="1368" y="6232"/>
                    </a:lnTo>
                    <a:lnTo>
                      <a:pt x="1296" y="6160"/>
                    </a:lnTo>
                    <a:lnTo>
                      <a:pt x="1344" y="6160"/>
                    </a:lnTo>
                    <a:cubicBezTo>
                      <a:pt x="1384" y="6160"/>
                      <a:pt x="1416" y="6193"/>
                      <a:pt x="1416" y="6232"/>
                    </a:cubicBezTo>
                    <a:lnTo>
                      <a:pt x="1416" y="6352"/>
                    </a:lnTo>
                    <a:lnTo>
                      <a:pt x="1344" y="6280"/>
                    </a:lnTo>
                    <a:lnTo>
                      <a:pt x="1384" y="6280"/>
                    </a:lnTo>
                    <a:cubicBezTo>
                      <a:pt x="1424" y="6280"/>
                      <a:pt x="1456" y="6313"/>
                      <a:pt x="1456" y="6352"/>
                    </a:cubicBezTo>
                    <a:lnTo>
                      <a:pt x="1456" y="6440"/>
                    </a:lnTo>
                    <a:lnTo>
                      <a:pt x="1384" y="6368"/>
                    </a:lnTo>
                    <a:lnTo>
                      <a:pt x="1424" y="6368"/>
                    </a:lnTo>
                    <a:cubicBezTo>
                      <a:pt x="1464" y="6368"/>
                      <a:pt x="1496" y="6401"/>
                      <a:pt x="1496" y="6440"/>
                    </a:cubicBezTo>
                    <a:lnTo>
                      <a:pt x="1496" y="6480"/>
                    </a:lnTo>
                    <a:lnTo>
                      <a:pt x="1424" y="6408"/>
                    </a:lnTo>
                    <a:lnTo>
                      <a:pt x="1464" y="6408"/>
                    </a:lnTo>
                    <a:cubicBezTo>
                      <a:pt x="1504" y="6408"/>
                      <a:pt x="1536" y="6441"/>
                      <a:pt x="1536" y="6480"/>
                    </a:cubicBezTo>
                    <a:lnTo>
                      <a:pt x="1536" y="6520"/>
                    </a:lnTo>
                    <a:lnTo>
                      <a:pt x="1464" y="6448"/>
                    </a:lnTo>
                    <a:lnTo>
                      <a:pt x="1512" y="6448"/>
                    </a:lnTo>
                    <a:cubicBezTo>
                      <a:pt x="1552" y="6448"/>
                      <a:pt x="1584" y="6481"/>
                      <a:pt x="1584" y="6520"/>
                    </a:cubicBezTo>
                    <a:lnTo>
                      <a:pt x="1584" y="6856"/>
                    </a:lnTo>
                    <a:cubicBezTo>
                      <a:pt x="1584" y="6896"/>
                      <a:pt x="1552" y="6928"/>
                      <a:pt x="1512" y="6928"/>
                    </a:cubicBezTo>
                    <a:lnTo>
                      <a:pt x="1464" y="6928"/>
                    </a:lnTo>
                    <a:lnTo>
                      <a:pt x="1536" y="6856"/>
                    </a:lnTo>
                    <a:lnTo>
                      <a:pt x="1536" y="6944"/>
                    </a:lnTo>
                    <a:cubicBezTo>
                      <a:pt x="1536" y="6984"/>
                      <a:pt x="1504" y="7016"/>
                      <a:pt x="1464" y="7016"/>
                    </a:cubicBezTo>
                    <a:lnTo>
                      <a:pt x="1424" y="7016"/>
                    </a:lnTo>
                    <a:lnTo>
                      <a:pt x="1496" y="6944"/>
                    </a:lnTo>
                    <a:lnTo>
                      <a:pt x="1496" y="7064"/>
                    </a:lnTo>
                    <a:cubicBezTo>
                      <a:pt x="1496" y="7104"/>
                      <a:pt x="1464" y="7136"/>
                      <a:pt x="1424" y="7136"/>
                    </a:cubicBezTo>
                    <a:lnTo>
                      <a:pt x="1384" y="7136"/>
                    </a:lnTo>
                    <a:lnTo>
                      <a:pt x="1456" y="7064"/>
                    </a:lnTo>
                    <a:lnTo>
                      <a:pt x="1456" y="7152"/>
                    </a:lnTo>
                    <a:cubicBezTo>
                      <a:pt x="1456" y="7192"/>
                      <a:pt x="1424" y="7224"/>
                      <a:pt x="1384" y="7224"/>
                    </a:cubicBezTo>
                    <a:lnTo>
                      <a:pt x="1296" y="7224"/>
                    </a:lnTo>
                    <a:lnTo>
                      <a:pt x="1368" y="7152"/>
                    </a:lnTo>
                    <a:lnTo>
                      <a:pt x="1368" y="7192"/>
                    </a:lnTo>
                    <a:cubicBezTo>
                      <a:pt x="1368" y="7232"/>
                      <a:pt x="1336" y="7264"/>
                      <a:pt x="1296" y="7264"/>
                    </a:cubicBezTo>
                    <a:lnTo>
                      <a:pt x="1256" y="7264"/>
                    </a:lnTo>
                    <a:lnTo>
                      <a:pt x="1328" y="7192"/>
                    </a:lnTo>
                    <a:lnTo>
                      <a:pt x="1328" y="7232"/>
                    </a:lnTo>
                    <a:cubicBezTo>
                      <a:pt x="1328" y="7272"/>
                      <a:pt x="1296" y="7304"/>
                      <a:pt x="1256" y="7304"/>
                    </a:cubicBezTo>
                    <a:lnTo>
                      <a:pt x="1216" y="7304"/>
                    </a:lnTo>
                    <a:lnTo>
                      <a:pt x="1288" y="7232"/>
                    </a:lnTo>
                    <a:lnTo>
                      <a:pt x="1288" y="7280"/>
                    </a:lnTo>
                    <a:cubicBezTo>
                      <a:pt x="1288" y="7320"/>
                      <a:pt x="1256" y="7352"/>
                      <a:pt x="1216" y="7352"/>
                    </a:cubicBezTo>
                    <a:lnTo>
                      <a:pt x="960" y="7352"/>
                    </a:lnTo>
                    <a:cubicBezTo>
                      <a:pt x="921" y="7352"/>
                      <a:pt x="888" y="7320"/>
                      <a:pt x="888" y="7280"/>
                    </a:cubicBezTo>
                    <a:lnTo>
                      <a:pt x="888" y="7232"/>
                    </a:lnTo>
                    <a:lnTo>
                      <a:pt x="960" y="7304"/>
                    </a:lnTo>
                    <a:lnTo>
                      <a:pt x="792" y="7304"/>
                    </a:lnTo>
                    <a:lnTo>
                      <a:pt x="864" y="7232"/>
                    </a:lnTo>
                    <a:lnTo>
                      <a:pt x="864" y="7280"/>
                    </a:lnTo>
                    <a:cubicBezTo>
                      <a:pt x="864" y="7320"/>
                      <a:pt x="832" y="7352"/>
                      <a:pt x="792" y="7352"/>
                    </a:cubicBezTo>
                    <a:lnTo>
                      <a:pt x="664" y="7352"/>
                    </a:lnTo>
                    <a:lnTo>
                      <a:pt x="736" y="7280"/>
                    </a:lnTo>
                    <a:lnTo>
                      <a:pt x="736" y="7360"/>
                    </a:lnTo>
                    <a:cubicBezTo>
                      <a:pt x="736" y="7400"/>
                      <a:pt x="704" y="7432"/>
                      <a:pt x="664" y="7432"/>
                    </a:cubicBezTo>
                    <a:lnTo>
                      <a:pt x="624" y="7432"/>
                    </a:lnTo>
                    <a:lnTo>
                      <a:pt x="696" y="7360"/>
                    </a:lnTo>
                    <a:lnTo>
                      <a:pt x="696" y="7448"/>
                    </a:lnTo>
                    <a:cubicBezTo>
                      <a:pt x="696" y="7488"/>
                      <a:pt x="664" y="7520"/>
                      <a:pt x="624" y="7520"/>
                    </a:cubicBezTo>
                    <a:lnTo>
                      <a:pt x="536" y="7520"/>
                    </a:lnTo>
                    <a:lnTo>
                      <a:pt x="608" y="7448"/>
                    </a:lnTo>
                    <a:lnTo>
                      <a:pt x="608" y="7488"/>
                    </a:lnTo>
                    <a:cubicBezTo>
                      <a:pt x="608" y="7528"/>
                      <a:pt x="576" y="7560"/>
                      <a:pt x="536" y="7560"/>
                    </a:cubicBezTo>
                    <a:lnTo>
                      <a:pt x="496" y="7560"/>
                    </a:lnTo>
                    <a:lnTo>
                      <a:pt x="568" y="7488"/>
                    </a:lnTo>
                    <a:lnTo>
                      <a:pt x="568" y="7528"/>
                    </a:lnTo>
                    <a:cubicBezTo>
                      <a:pt x="568" y="7568"/>
                      <a:pt x="536" y="7600"/>
                      <a:pt x="496" y="7600"/>
                    </a:cubicBezTo>
                    <a:lnTo>
                      <a:pt x="456" y="7600"/>
                    </a:lnTo>
                    <a:lnTo>
                      <a:pt x="528" y="7528"/>
                    </a:lnTo>
                    <a:lnTo>
                      <a:pt x="528" y="7568"/>
                    </a:lnTo>
                    <a:cubicBezTo>
                      <a:pt x="528" y="7608"/>
                      <a:pt x="496" y="7640"/>
                      <a:pt x="456" y="7640"/>
                    </a:cubicBezTo>
                    <a:lnTo>
                      <a:pt x="408" y="7640"/>
                    </a:lnTo>
                    <a:lnTo>
                      <a:pt x="480" y="7568"/>
                    </a:lnTo>
                    <a:lnTo>
                      <a:pt x="480" y="7608"/>
                    </a:lnTo>
                    <a:cubicBezTo>
                      <a:pt x="480" y="7648"/>
                      <a:pt x="448" y="7680"/>
                      <a:pt x="408" y="7680"/>
                    </a:cubicBezTo>
                    <a:lnTo>
                      <a:pt x="368" y="7680"/>
                    </a:lnTo>
                    <a:lnTo>
                      <a:pt x="440" y="7608"/>
                    </a:lnTo>
                    <a:lnTo>
                      <a:pt x="440" y="7944"/>
                    </a:lnTo>
                    <a:cubicBezTo>
                      <a:pt x="440" y="7984"/>
                      <a:pt x="408" y="8016"/>
                      <a:pt x="368" y="8016"/>
                    </a:cubicBezTo>
                    <a:lnTo>
                      <a:pt x="328" y="8016"/>
                    </a:lnTo>
                    <a:lnTo>
                      <a:pt x="400" y="7944"/>
                    </a:lnTo>
                    <a:lnTo>
                      <a:pt x="400" y="7992"/>
                    </a:lnTo>
                    <a:cubicBezTo>
                      <a:pt x="400" y="8032"/>
                      <a:pt x="368" y="8064"/>
                      <a:pt x="328" y="8064"/>
                    </a:cubicBezTo>
                    <a:lnTo>
                      <a:pt x="288" y="8064"/>
                    </a:lnTo>
                    <a:lnTo>
                      <a:pt x="360" y="7992"/>
                    </a:lnTo>
                    <a:lnTo>
                      <a:pt x="360" y="8072"/>
                    </a:lnTo>
                    <a:cubicBezTo>
                      <a:pt x="360" y="8112"/>
                      <a:pt x="328" y="8144"/>
                      <a:pt x="288" y="8144"/>
                    </a:cubicBezTo>
                    <a:lnTo>
                      <a:pt x="112" y="8144"/>
                    </a:lnTo>
                    <a:lnTo>
                      <a:pt x="184" y="8072"/>
                    </a:lnTo>
                    <a:lnTo>
                      <a:pt x="184" y="8112"/>
                    </a:lnTo>
                    <a:lnTo>
                      <a:pt x="112" y="8040"/>
                    </a:lnTo>
                    <a:lnTo>
                      <a:pt x="160" y="8040"/>
                    </a:lnTo>
                    <a:cubicBezTo>
                      <a:pt x="200" y="8040"/>
                      <a:pt x="232" y="8073"/>
                      <a:pt x="232" y="8112"/>
                    </a:cubicBezTo>
                    <a:lnTo>
                      <a:pt x="232" y="8160"/>
                    </a:lnTo>
                    <a:cubicBezTo>
                      <a:pt x="232" y="8200"/>
                      <a:pt x="200" y="8232"/>
                      <a:pt x="160" y="8232"/>
                    </a:cubicBezTo>
                    <a:lnTo>
                      <a:pt x="112" y="8232"/>
                    </a:lnTo>
                    <a:lnTo>
                      <a:pt x="184" y="8160"/>
                    </a:lnTo>
                    <a:lnTo>
                      <a:pt x="184" y="8200"/>
                    </a:lnTo>
                    <a:cubicBezTo>
                      <a:pt x="184" y="8240"/>
                      <a:pt x="152" y="8272"/>
                      <a:pt x="112" y="8272"/>
                    </a:cubicBezTo>
                    <a:lnTo>
                      <a:pt x="72" y="8272"/>
                    </a:lnTo>
                    <a:lnTo>
                      <a:pt x="144" y="8200"/>
                    </a:lnTo>
                    <a:lnTo>
                      <a:pt x="144" y="8280"/>
                    </a:lnTo>
                    <a:cubicBezTo>
                      <a:pt x="144" y="8320"/>
                      <a:pt x="112" y="8352"/>
                      <a:pt x="72" y="8352"/>
                    </a:cubicBezTo>
                    <a:cubicBezTo>
                      <a:pt x="33" y="8352"/>
                      <a:pt x="0" y="8320"/>
                      <a:pt x="0" y="8280"/>
                    </a:cubicBezTo>
                    <a:lnTo>
                      <a:pt x="0" y="8200"/>
                    </a:lnTo>
                    <a:cubicBezTo>
                      <a:pt x="0" y="8161"/>
                      <a:pt x="33" y="8128"/>
                      <a:pt x="72" y="8128"/>
                    </a:cubicBezTo>
                    <a:lnTo>
                      <a:pt x="112" y="8128"/>
                    </a:lnTo>
                    <a:lnTo>
                      <a:pt x="40" y="8200"/>
                    </a:lnTo>
                    <a:lnTo>
                      <a:pt x="40" y="8160"/>
                    </a:lnTo>
                    <a:cubicBezTo>
                      <a:pt x="40" y="8121"/>
                      <a:pt x="73" y="8088"/>
                      <a:pt x="112" y="8088"/>
                    </a:cubicBezTo>
                    <a:lnTo>
                      <a:pt x="160" y="8088"/>
                    </a:lnTo>
                    <a:lnTo>
                      <a:pt x="88" y="8160"/>
                    </a:lnTo>
                    <a:lnTo>
                      <a:pt x="88" y="8112"/>
                    </a:lnTo>
                    <a:lnTo>
                      <a:pt x="160" y="8184"/>
                    </a:lnTo>
                    <a:lnTo>
                      <a:pt x="112" y="8184"/>
                    </a:lnTo>
                    <a:cubicBezTo>
                      <a:pt x="73" y="8184"/>
                      <a:pt x="40" y="8152"/>
                      <a:pt x="40" y="8112"/>
                    </a:cubicBezTo>
                    <a:lnTo>
                      <a:pt x="40" y="8072"/>
                    </a:lnTo>
                    <a:cubicBezTo>
                      <a:pt x="40" y="8033"/>
                      <a:pt x="73" y="8000"/>
                      <a:pt x="112" y="8000"/>
                    </a:cubicBezTo>
                    <a:lnTo>
                      <a:pt x="288" y="8000"/>
                    </a:lnTo>
                    <a:lnTo>
                      <a:pt x="216" y="8072"/>
                    </a:lnTo>
                    <a:lnTo>
                      <a:pt x="216" y="7992"/>
                    </a:lnTo>
                    <a:cubicBezTo>
                      <a:pt x="216" y="7953"/>
                      <a:pt x="249" y="7920"/>
                      <a:pt x="288" y="7920"/>
                    </a:cubicBezTo>
                    <a:lnTo>
                      <a:pt x="328" y="7920"/>
                    </a:lnTo>
                    <a:lnTo>
                      <a:pt x="256" y="7992"/>
                    </a:lnTo>
                    <a:lnTo>
                      <a:pt x="256" y="7944"/>
                    </a:lnTo>
                    <a:cubicBezTo>
                      <a:pt x="256" y="7905"/>
                      <a:pt x="289" y="7872"/>
                      <a:pt x="328" y="7872"/>
                    </a:cubicBezTo>
                    <a:lnTo>
                      <a:pt x="368" y="7872"/>
                    </a:lnTo>
                    <a:lnTo>
                      <a:pt x="296" y="7944"/>
                    </a:lnTo>
                    <a:lnTo>
                      <a:pt x="296" y="7608"/>
                    </a:lnTo>
                    <a:cubicBezTo>
                      <a:pt x="296" y="7569"/>
                      <a:pt x="329" y="7536"/>
                      <a:pt x="368" y="7536"/>
                    </a:cubicBezTo>
                    <a:lnTo>
                      <a:pt x="408" y="7536"/>
                    </a:lnTo>
                    <a:lnTo>
                      <a:pt x="336" y="7608"/>
                    </a:lnTo>
                    <a:lnTo>
                      <a:pt x="336" y="7568"/>
                    </a:lnTo>
                    <a:cubicBezTo>
                      <a:pt x="336" y="7529"/>
                      <a:pt x="369" y="7496"/>
                      <a:pt x="408" y="7496"/>
                    </a:cubicBezTo>
                    <a:lnTo>
                      <a:pt x="456" y="7496"/>
                    </a:lnTo>
                    <a:lnTo>
                      <a:pt x="384" y="7568"/>
                    </a:lnTo>
                    <a:lnTo>
                      <a:pt x="384" y="7528"/>
                    </a:lnTo>
                    <a:cubicBezTo>
                      <a:pt x="384" y="7489"/>
                      <a:pt x="417" y="7456"/>
                      <a:pt x="456" y="7456"/>
                    </a:cubicBezTo>
                    <a:lnTo>
                      <a:pt x="496" y="7456"/>
                    </a:lnTo>
                    <a:lnTo>
                      <a:pt x="424" y="7528"/>
                    </a:lnTo>
                    <a:lnTo>
                      <a:pt x="424" y="7488"/>
                    </a:lnTo>
                    <a:cubicBezTo>
                      <a:pt x="424" y="7449"/>
                      <a:pt x="457" y="7416"/>
                      <a:pt x="496" y="7416"/>
                    </a:cubicBezTo>
                    <a:lnTo>
                      <a:pt x="536" y="7416"/>
                    </a:lnTo>
                    <a:lnTo>
                      <a:pt x="464" y="7488"/>
                    </a:lnTo>
                    <a:lnTo>
                      <a:pt x="464" y="7448"/>
                    </a:lnTo>
                    <a:cubicBezTo>
                      <a:pt x="464" y="7409"/>
                      <a:pt x="497" y="7376"/>
                      <a:pt x="536" y="7376"/>
                    </a:cubicBezTo>
                    <a:lnTo>
                      <a:pt x="624" y="7376"/>
                    </a:lnTo>
                    <a:lnTo>
                      <a:pt x="552" y="7448"/>
                    </a:lnTo>
                    <a:lnTo>
                      <a:pt x="552" y="7360"/>
                    </a:lnTo>
                    <a:cubicBezTo>
                      <a:pt x="552" y="7321"/>
                      <a:pt x="585" y="7288"/>
                      <a:pt x="624" y="7288"/>
                    </a:cubicBezTo>
                    <a:lnTo>
                      <a:pt x="664" y="7288"/>
                    </a:lnTo>
                    <a:lnTo>
                      <a:pt x="592" y="7360"/>
                    </a:lnTo>
                    <a:lnTo>
                      <a:pt x="592" y="7280"/>
                    </a:lnTo>
                    <a:cubicBezTo>
                      <a:pt x="592" y="7241"/>
                      <a:pt x="625" y="7208"/>
                      <a:pt x="664" y="7208"/>
                    </a:cubicBezTo>
                    <a:lnTo>
                      <a:pt x="792" y="7208"/>
                    </a:lnTo>
                    <a:lnTo>
                      <a:pt x="720" y="7280"/>
                    </a:lnTo>
                    <a:lnTo>
                      <a:pt x="720" y="7232"/>
                    </a:lnTo>
                    <a:cubicBezTo>
                      <a:pt x="720" y="7193"/>
                      <a:pt x="753" y="7160"/>
                      <a:pt x="792" y="7160"/>
                    </a:cubicBezTo>
                    <a:lnTo>
                      <a:pt x="960" y="7160"/>
                    </a:lnTo>
                    <a:cubicBezTo>
                      <a:pt x="1000" y="7160"/>
                      <a:pt x="1032" y="7193"/>
                      <a:pt x="1032" y="7232"/>
                    </a:cubicBezTo>
                    <a:lnTo>
                      <a:pt x="1032" y="7280"/>
                    </a:lnTo>
                    <a:lnTo>
                      <a:pt x="960" y="7208"/>
                    </a:lnTo>
                    <a:lnTo>
                      <a:pt x="1216" y="7208"/>
                    </a:lnTo>
                    <a:lnTo>
                      <a:pt x="1144" y="7280"/>
                    </a:lnTo>
                    <a:lnTo>
                      <a:pt x="1144" y="7232"/>
                    </a:lnTo>
                    <a:cubicBezTo>
                      <a:pt x="1144" y="7193"/>
                      <a:pt x="1177" y="7160"/>
                      <a:pt x="1216" y="7160"/>
                    </a:cubicBezTo>
                    <a:lnTo>
                      <a:pt x="1256" y="7160"/>
                    </a:lnTo>
                    <a:lnTo>
                      <a:pt x="1184" y="7232"/>
                    </a:lnTo>
                    <a:lnTo>
                      <a:pt x="1184" y="7192"/>
                    </a:lnTo>
                    <a:cubicBezTo>
                      <a:pt x="1184" y="7153"/>
                      <a:pt x="1217" y="7120"/>
                      <a:pt x="1256" y="7120"/>
                    </a:cubicBezTo>
                    <a:lnTo>
                      <a:pt x="1296" y="7120"/>
                    </a:lnTo>
                    <a:lnTo>
                      <a:pt x="1224" y="7192"/>
                    </a:lnTo>
                    <a:lnTo>
                      <a:pt x="1224" y="7152"/>
                    </a:lnTo>
                    <a:cubicBezTo>
                      <a:pt x="1224" y="7113"/>
                      <a:pt x="1257" y="7080"/>
                      <a:pt x="1296" y="7080"/>
                    </a:cubicBezTo>
                    <a:lnTo>
                      <a:pt x="1384" y="7080"/>
                    </a:lnTo>
                    <a:lnTo>
                      <a:pt x="1312" y="7152"/>
                    </a:lnTo>
                    <a:lnTo>
                      <a:pt x="1312" y="7064"/>
                    </a:lnTo>
                    <a:cubicBezTo>
                      <a:pt x="1312" y="7025"/>
                      <a:pt x="1345" y="6992"/>
                      <a:pt x="1384" y="6992"/>
                    </a:cubicBezTo>
                    <a:lnTo>
                      <a:pt x="1424" y="6992"/>
                    </a:lnTo>
                    <a:lnTo>
                      <a:pt x="1352" y="7064"/>
                    </a:lnTo>
                    <a:lnTo>
                      <a:pt x="1352" y="6944"/>
                    </a:lnTo>
                    <a:cubicBezTo>
                      <a:pt x="1352" y="6905"/>
                      <a:pt x="1385" y="6872"/>
                      <a:pt x="1424" y="6872"/>
                    </a:cubicBezTo>
                    <a:lnTo>
                      <a:pt x="1464" y="6872"/>
                    </a:lnTo>
                    <a:lnTo>
                      <a:pt x="1392" y="6944"/>
                    </a:lnTo>
                    <a:lnTo>
                      <a:pt x="1392" y="6856"/>
                    </a:lnTo>
                    <a:cubicBezTo>
                      <a:pt x="1392" y="6817"/>
                      <a:pt x="1425" y="6784"/>
                      <a:pt x="1464" y="6784"/>
                    </a:cubicBezTo>
                    <a:lnTo>
                      <a:pt x="1512" y="6784"/>
                    </a:lnTo>
                    <a:lnTo>
                      <a:pt x="1440" y="6856"/>
                    </a:lnTo>
                    <a:lnTo>
                      <a:pt x="1440" y="6520"/>
                    </a:lnTo>
                    <a:lnTo>
                      <a:pt x="1512" y="6592"/>
                    </a:lnTo>
                    <a:lnTo>
                      <a:pt x="1464" y="6592"/>
                    </a:lnTo>
                    <a:cubicBezTo>
                      <a:pt x="1425" y="6592"/>
                      <a:pt x="1392" y="6560"/>
                      <a:pt x="1392" y="6520"/>
                    </a:cubicBezTo>
                    <a:lnTo>
                      <a:pt x="1392" y="6480"/>
                    </a:lnTo>
                    <a:lnTo>
                      <a:pt x="1464" y="6552"/>
                    </a:lnTo>
                    <a:lnTo>
                      <a:pt x="1424" y="6552"/>
                    </a:lnTo>
                    <a:cubicBezTo>
                      <a:pt x="1385" y="6552"/>
                      <a:pt x="1352" y="6520"/>
                      <a:pt x="1352" y="6480"/>
                    </a:cubicBezTo>
                    <a:lnTo>
                      <a:pt x="1352" y="6440"/>
                    </a:lnTo>
                    <a:lnTo>
                      <a:pt x="1424" y="6512"/>
                    </a:lnTo>
                    <a:lnTo>
                      <a:pt x="1384" y="6512"/>
                    </a:lnTo>
                    <a:cubicBezTo>
                      <a:pt x="1345" y="6512"/>
                      <a:pt x="1312" y="6480"/>
                      <a:pt x="1312" y="6440"/>
                    </a:cubicBezTo>
                    <a:lnTo>
                      <a:pt x="1312" y="6352"/>
                    </a:lnTo>
                    <a:lnTo>
                      <a:pt x="1384" y="6424"/>
                    </a:lnTo>
                    <a:lnTo>
                      <a:pt x="1344" y="6424"/>
                    </a:lnTo>
                    <a:cubicBezTo>
                      <a:pt x="1305" y="6424"/>
                      <a:pt x="1272" y="6392"/>
                      <a:pt x="1272" y="6352"/>
                    </a:cubicBezTo>
                    <a:lnTo>
                      <a:pt x="1272" y="6232"/>
                    </a:lnTo>
                    <a:lnTo>
                      <a:pt x="1344" y="6304"/>
                    </a:lnTo>
                    <a:lnTo>
                      <a:pt x="1296" y="6304"/>
                    </a:lnTo>
                    <a:cubicBezTo>
                      <a:pt x="1257" y="6304"/>
                      <a:pt x="1224" y="6272"/>
                      <a:pt x="1224" y="6232"/>
                    </a:cubicBezTo>
                    <a:lnTo>
                      <a:pt x="1224" y="6024"/>
                    </a:lnTo>
                    <a:lnTo>
                      <a:pt x="1296" y="6096"/>
                    </a:lnTo>
                    <a:lnTo>
                      <a:pt x="1256" y="6096"/>
                    </a:lnTo>
                    <a:cubicBezTo>
                      <a:pt x="1217" y="6096"/>
                      <a:pt x="1184" y="6064"/>
                      <a:pt x="1184" y="6024"/>
                    </a:cubicBezTo>
                    <a:lnTo>
                      <a:pt x="1184" y="5936"/>
                    </a:lnTo>
                    <a:lnTo>
                      <a:pt x="1256" y="6008"/>
                    </a:lnTo>
                    <a:lnTo>
                      <a:pt x="1216" y="6008"/>
                    </a:lnTo>
                    <a:cubicBezTo>
                      <a:pt x="1177" y="6008"/>
                      <a:pt x="1144" y="5976"/>
                      <a:pt x="1144" y="5936"/>
                    </a:cubicBezTo>
                    <a:lnTo>
                      <a:pt x="1144" y="5896"/>
                    </a:lnTo>
                    <a:cubicBezTo>
                      <a:pt x="1144" y="5857"/>
                      <a:pt x="1177" y="5824"/>
                      <a:pt x="1216" y="5824"/>
                    </a:cubicBezTo>
                    <a:lnTo>
                      <a:pt x="1256" y="5824"/>
                    </a:lnTo>
                    <a:lnTo>
                      <a:pt x="1184" y="5896"/>
                    </a:lnTo>
                    <a:lnTo>
                      <a:pt x="1184" y="5856"/>
                    </a:lnTo>
                    <a:lnTo>
                      <a:pt x="1256" y="5928"/>
                    </a:lnTo>
                    <a:lnTo>
                      <a:pt x="1216" y="5928"/>
                    </a:lnTo>
                    <a:cubicBezTo>
                      <a:pt x="1177" y="5928"/>
                      <a:pt x="1144" y="5896"/>
                      <a:pt x="1144" y="5856"/>
                    </a:cubicBezTo>
                    <a:lnTo>
                      <a:pt x="1144" y="5768"/>
                    </a:lnTo>
                    <a:lnTo>
                      <a:pt x="1216" y="5840"/>
                    </a:lnTo>
                    <a:lnTo>
                      <a:pt x="1168" y="5840"/>
                    </a:lnTo>
                    <a:cubicBezTo>
                      <a:pt x="1129" y="5840"/>
                      <a:pt x="1096" y="5808"/>
                      <a:pt x="1096" y="5768"/>
                    </a:cubicBezTo>
                    <a:lnTo>
                      <a:pt x="1096" y="5640"/>
                    </a:lnTo>
                    <a:lnTo>
                      <a:pt x="1168" y="5712"/>
                    </a:lnTo>
                    <a:lnTo>
                      <a:pt x="1128" y="5712"/>
                    </a:lnTo>
                    <a:cubicBezTo>
                      <a:pt x="1089" y="5712"/>
                      <a:pt x="1056" y="5680"/>
                      <a:pt x="1056" y="5640"/>
                    </a:cubicBezTo>
                    <a:lnTo>
                      <a:pt x="1056" y="5600"/>
                    </a:lnTo>
                    <a:lnTo>
                      <a:pt x="1128" y="5672"/>
                    </a:lnTo>
                    <a:lnTo>
                      <a:pt x="1088" y="5672"/>
                    </a:lnTo>
                    <a:cubicBezTo>
                      <a:pt x="1049" y="5672"/>
                      <a:pt x="1016" y="5640"/>
                      <a:pt x="1016" y="5600"/>
                    </a:cubicBezTo>
                    <a:lnTo>
                      <a:pt x="1016" y="5472"/>
                    </a:lnTo>
                    <a:lnTo>
                      <a:pt x="1088" y="5544"/>
                    </a:lnTo>
                    <a:lnTo>
                      <a:pt x="1048" y="5544"/>
                    </a:lnTo>
                    <a:cubicBezTo>
                      <a:pt x="1009" y="5544"/>
                      <a:pt x="976" y="5512"/>
                      <a:pt x="976" y="5472"/>
                    </a:cubicBezTo>
                    <a:lnTo>
                      <a:pt x="976" y="5432"/>
                    </a:lnTo>
                    <a:lnTo>
                      <a:pt x="1048" y="5504"/>
                    </a:lnTo>
                    <a:lnTo>
                      <a:pt x="1000" y="5504"/>
                    </a:lnTo>
                    <a:cubicBezTo>
                      <a:pt x="961" y="5504"/>
                      <a:pt x="928" y="5472"/>
                      <a:pt x="928" y="5432"/>
                    </a:cubicBezTo>
                    <a:lnTo>
                      <a:pt x="928" y="5264"/>
                    </a:lnTo>
                    <a:cubicBezTo>
                      <a:pt x="928" y="5225"/>
                      <a:pt x="961" y="5192"/>
                      <a:pt x="1000" y="5192"/>
                    </a:cubicBezTo>
                    <a:lnTo>
                      <a:pt x="1048" y="5192"/>
                    </a:lnTo>
                    <a:lnTo>
                      <a:pt x="976" y="5264"/>
                    </a:lnTo>
                    <a:lnTo>
                      <a:pt x="976" y="5144"/>
                    </a:lnTo>
                    <a:lnTo>
                      <a:pt x="1048" y="5216"/>
                    </a:lnTo>
                    <a:lnTo>
                      <a:pt x="1000" y="5216"/>
                    </a:lnTo>
                    <a:cubicBezTo>
                      <a:pt x="961" y="5216"/>
                      <a:pt x="928" y="5184"/>
                      <a:pt x="928" y="5144"/>
                    </a:cubicBezTo>
                    <a:lnTo>
                      <a:pt x="928" y="4976"/>
                    </a:lnTo>
                    <a:lnTo>
                      <a:pt x="1000" y="5048"/>
                    </a:lnTo>
                    <a:lnTo>
                      <a:pt x="960" y="5048"/>
                    </a:lnTo>
                    <a:cubicBezTo>
                      <a:pt x="921" y="5048"/>
                      <a:pt x="888" y="5016"/>
                      <a:pt x="888" y="4976"/>
                    </a:cubicBezTo>
                    <a:lnTo>
                      <a:pt x="888" y="4928"/>
                    </a:lnTo>
                    <a:lnTo>
                      <a:pt x="960" y="5000"/>
                    </a:lnTo>
                    <a:lnTo>
                      <a:pt x="920" y="5000"/>
                    </a:lnTo>
                    <a:cubicBezTo>
                      <a:pt x="881" y="5000"/>
                      <a:pt x="848" y="4968"/>
                      <a:pt x="848" y="4928"/>
                    </a:cubicBezTo>
                    <a:lnTo>
                      <a:pt x="848" y="4848"/>
                    </a:lnTo>
                    <a:lnTo>
                      <a:pt x="920" y="4920"/>
                    </a:lnTo>
                    <a:lnTo>
                      <a:pt x="872" y="4920"/>
                    </a:lnTo>
                    <a:cubicBezTo>
                      <a:pt x="833" y="4920"/>
                      <a:pt x="800" y="4888"/>
                      <a:pt x="800" y="4848"/>
                    </a:cubicBezTo>
                    <a:lnTo>
                      <a:pt x="800" y="4592"/>
                    </a:lnTo>
                    <a:lnTo>
                      <a:pt x="872" y="4664"/>
                    </a:lnTo>
                    <a:lnTo>
                      <a:pt x="832" y="4664"/>
                    </a:lnTo>
                    <a:cubicBezTo>
                      <a:pt x="793" y="4664"/>
                      <a:pt x="760" y="4632"/>
                      <a:pt x="760" y="4592"/>
                    </a:cubicBezTo>
                    <a:lnTo>
                      <a:pt x="760" y="4552"/>
                    </a:lnTo>
                    <a:lnTo>
                      <a:pt x="832" y="4624"/>
                    </a:lnTo>
                    <a:lnTo>
                      <a:pt x="792" y="4624"/>
                    </a:lnTo>
                    <a:cubicBezTo>
                      <a:pt x="753" y="4624"/>
                      <a:pt x="720" y="4592"/>
                      <a:pt x="720" y="4552"/>
                    </a:cubicBezTo>
                    <a:lnTo>
                      <a:pt x="720" y="4304"/>
                    </a:lnTo>
                    <a:cubicBezTo>
                      <a:pt x="720" y="4265"/>
                      <a:pt x="753" y="4232"/>
                      <a:pt x="792" y="4232"/>
                    </a:cubicBezTo>
                    <a:lnTo>
                      <a:pt x="832" y="4232"/>
                    </a:lnTo>
                    <a:lnTo>
                      <a:pt x="760" y="4304"/>
                    </a:lnTo>
                    <a:lnTo>
                      <a:pt x="760" y="4264"/>
                    </a:lnTo>
                    <a:cubicBezTo>
                      <a:pt x="760" y="4225"/>
                      <a:pt x="793" y="4192"/>
                      <a:pt x="832" y="4192"/>
                    </a:cubicBezTo>
                    <a:lnTo>
                      <a:pt x="1048" y="4192"/>
                    </a:lnTo>
                    <a:lnTo>
                      <a:pt x="976" y="4264"/>
                    </a:lnTo>
                    <a:lnTo>
                      <a:pt x="976" y="4216"/>
                    </a:lnTo>
                    <a:cubicBezTo>
                      <a:pt x="976" y="4177"/>
                      <a:pt x="1009" y="4144"/>
                      <a:pt x="1048" y="4144"/>
                    </a:cubicBezTo>
                    <a:lnTo>
                      <a:pt x="1128" y="4144"/>
                    </a:lnTo>
                    <a:lnTo>
                      <a:pt x="1056" y="4216"/>
                    </a:lnTo>
                    <a:lnTo>
                      <a:pt x="1056" y="4176"/>
                    </a:lnTo>
                    <a:cubicBezTo>
                      <a:pt x="1056" y="4137"/>
                      <a:pt x="1089" y="4104"/>
                      <a:pt x="1128" y="4104"/>
                    </a:cubicBezTo>
                    <a:lnTo>
                      <a:pt x="1256" y="4104"/>
                    </a:lnTo>
                    <a:lnTo>
                      <a:pt x="1184" y="4176"/>
                    </a:lnTo>
                    <a:lnTo>
                      <a:pt x="1184" y="4136"/>
                    </a:lnTo>
                    <a:cubicBezTo>
                      <a:pt x="1184" y="4097"/>
                      <a:pt x="1217" y="4064"/>
                      <a:pt x="1256" y="4064"/>
                    </a:cubicBezTo>
                    <a:lnTo>
                      <a:pt x="1296" y="4064"/>
                    </a:lnTo>
                    <a:lnTo>
                      <a:pt x="1224" y="4136"/>
                    </a:lnTo>
                    <a:lnTo>
                      <a:pt x="1224" y="4048"/>
                    </a:lnTo>
                    <a:cubicBezTo>
                      <a:pt x="1224" y="4009"/>
                      <a:pt x="1257" y="3976"/>
                      <a:pt x="1296" y="3976"/>
                    </a:cubicBezTo>
                    <a:lnTo>
                      <a:pt x="1344" y="3976"/>
                    </a:lnTo>
                    <a:lnTo>
                      <a:pt x="1272" y="4048"/>
                    </a:lnTo>
                    <a:lnTo>
                      <a:pt x="1272" y="3928"/>
                    </a:lnTo>
                    <a:cubicBezTo>
                      <a:pt x="1272" y="3889"/>
                      <a:pt x="1305" y="3856"/>
                      <a:pt x="1344" y="3856"/>
                    </a:cubicBezTo>
                    <a:lnTo>
                      <a:pt x="1384" y="3856"/>
                    </a:lnTo>
                    <a:lnTo>
                      <a:pt x="1312" y="3928"/>
                    </a:lnTo>
                    <a:lnTo>
                      <a:pt x="1312" y="3800"/>
                    </a:lnTo>
                    <a:cubicBezTo>
                      <a:pt x="1312" y="3761"/>
                      <a:pt x="1345" y="3728"/>
                      <a:pt x="1384" y="3728"/>
                    </a:cubicBezTo>
                    <a:lnTo>
                      <a:pt x="1424" y="3728"/>
                    </a:lnTo>
                    <a:lnTo>
                      <a:pt x="1352" y="3800"/>
                    </a:lnTo>
                    <a:lnTo>
                      <a:pt x="1352" y="3760"/>
                    </a:lnTo>
                    <a:cubicBezTo>
                      <a:pt x="1352" y="3721"/>
                      <a:pt x="1385" y="3688"/>
                      <a:pt x="1424" y="3688"/>
                    </a:cubicBezTo>
                    <a:lnTo>
                      <a:pt x="1464" y="3688"/>
                    </a:lnTo>
                    <a:lnTo>
                      <a:pt x="1392" y="3760"/>
                    </a:lnTo>
                    <a:lnTo>
                      <a:pt x="1392" y="3672"/>
                    </a:lnTo>
                    <a:cubicBezTo>
                      <a:pt x="1392" y="3633"/>
                      <a:pt x="1425" y="3600"/>
                      <a:pt x="1464" y="3600"/>
                    </a:cubicBezTo>
                    <a:lnTo>
                      <a:pt x="1552" y="3600"/>
                    </a:lnTo>
                    <a:lnTo>
                      <a:pt x="1480" y="3672"/>
                    </a:lnTo>
                    <a:lnTo>
                      <a:pt x="1480" y="3632"/>
                    </a:lnTo>
                    <a:cubicBezTo>
                      <a:pt x="1480" y="3593"/>
                      <a:pt x="1513" y="3560"/>
                      <a:pt x="1552" y="3560"/>
                    </a:cubicBezTo>
                    <a:lnTo>
                      <a:pt x="1592" y="3560"/>
                    </a:lnTo>
                    <a:lnTo>
                      <a:pt x="1520" y="3632"/>
                    </a:lnTo>
                    <a:lnTo>
                      <a:pt x="1520" y="3552"/>
                    </a:lnTo>
                    <a:lnTo>
                      <a:pt x="1592" y="3624"/>
                    </a:lnTo>
                    <a:lnTo>
                      <a:pt x="1552" y="3624"/>
                    </a:lnTo>
                    <a:cubicBezTo>
                      <a:pt x="1513" y="3624"/>
                      <a:pt x="1480" y="3592"/>
                      <a:pt x="1480" y="3552"/>
                    </a:cubicBezTo>
                    <a:lnTo>
                      <a:pt x="1480" y="3464"/>
                    </a:lnTo>
                    <a:cubicBezTo>
                      <a:pt x="1480" y="3425"/>
                      <a:pt x="1513" y="3392"/>
                      <a:pt x="1552" y="3392"/>
                    </a:cubicBezTo>
                    <a:lnTo>
                      <a:pt x="1632" y="3392"/>
                    </a:lnTo>
                    <a:lnTo>
                      <a:pt x="1560" y="3464"/>
                    </a:lnTo>
                    <a:lnTo>
                      <a:pt x="1560" y="3424"/>
                    </a:lnTo>
                    <a:cubicBezTo>
                      <a:pt x="1560" y="3385"/>
                      <a:pt x="1593" y="3352"/>
                      <a:pt x="1632" y="3352"/>
                    </a:cubicBezTo>
                    <a:lnTo>
                      <a:pt x="1888" y="3352"/>
                    </a:lnTo>
                    <a:lnTo>
                      <a:pt x="1816" y="3424"/>
                    </a:lnTo>
                    <a:lnTo>
                      <a:pt x="1816" y="3384"/>
                    </a:lnTo>
                    <a:cubicBezTo>
                      <a:pt x="1816" y="3345"/>
                      <a:pt x="1849" y="3312"/>
                      <a:pt x="1888" y="3312"/>
                    </a:cubicBezTo>
                    <a:lnTo>
                      <a:pt x="1976" y="3312"/>
                    </a:lnTo>
                    <a:cubicBezTo>
                      <a:pt x="2016" y="3312"/>
                      <a:pt x="2048" y="3345"/>
                      <a:pt x="2048" y="3384"/>
                    </a:cubicBezTo>
                    <a:lnTo>
                      <a:pt x="2048" y="3464"/>
                    </a:lnTo>
                    <a:lnTo>
                      <a:pt x="1976" y="3392"/>
                    </a:lnTo>
                    <a:lnTo>
                      <a:pt x="2056" y="3392"/>
                    </a:lnTo>
                    <a:lnTo>
                      <a:pt x="1984" y="3464"/>
                    </a:lnTo>
                    <a:lnTo>
                      <a:pt x="1984" y="3424"/>
                    </a:lnTo>
                    <a:cubicBezTo>
                      <a:pt x="1984" y="3385"/>
                      <a:pt x="2017" y="3352"/>
                      <a:pt x="2056" y="3352"/>
                    </a:cubicBezTo>
                    <a:lnTo>
                      <a:pt x="2144" y="3352"/>
                    </a:lnTo>
                    <a:lnTo>
                      <a:pt x="2072" y="3424"/>
                    </a:lnTo>
                    <a:lnTo>
                      <a:pt x="2072" y="3336"/>
                    </a:lnTo>
                    <a:cubicBezTo>
                      <a:pt x="2072" y="3297"/>
                      <a:pt x="2105" y="3264"/>
                      <a:pt x="2144" y="3264"/>
                    </a:cubicBezTo>
                    <a:lnTo>
                      <a:pt x="2184" y="3264"/>
                    </a:lnTo>
                    <a:lnTo>
                      <a:pt x="2112" y="3336"/>
                    </a:lnTo>
                    <a:lnTo>
                      <a:pt x="2112" y="3168"/>
                    </a:lnTo>
                    <a:cubicBezTo>
                      <a:pt x="2112" y="3129"/>
                      <a:pt x="2145" y="3096"/>
                      <a:pt x="2184" y="3096"/>
                    </a:cubicBezTo>
                    <a:lnTo>
                      <a:pt x="2272" y="3096"/>
                    </a:lnTo>
                    <a:lnTo>
                      <a:pt x="2200" y="3168"/>
                    </a:lnTo>
                    <a:lnTo>
                      <a:pt x="2200" y="2960"/>
                    </a:lnTo>
                    <a:cubicBezTo>
                      <a:pt x="2200" y="2921"/>
                      <a:pt x="2233" y="2888"/>
                      <a:pt x="2272" y="2888"/>
                    </a:cubicBezTo>
                    <a:lnTo>
                      <a:pt x="2312" y="2888"/>
                    </a:lnTo>
                    <a:lnTo>
                      <a:pt x="2240" y="2960"/>
                    </a:lnTo>
                    <a:lnTo>
                      <a:pt x="2240" y="2920"/>
                    </a:lnTo>
                    <a:cubicBezTo>
                      <a:pt x="2240" y="2881"/>
                      <a:pt x="2273" y="2848"/>
                      <a:pt x="2312" y="2848"/>
                    </a:cubicBezTo>
                    <a:lnTo>
                      <a:pt x="2352" y="2848"/>
                    </a:lnTo>
                    <a:cubicBezTo>
                      <a:pt x="2392" y="2848"/>
                      <a:pt x="2424" y="2881"/>
                      <a:pt x="2424" y="2920"/>
                    </a:cubicBezTo>
                    <a:lnTo>
                      <a:pt x="2424" y="2960"/>
                    </a:lnTo>
                    <a:lnTo>
                      <a:pt x="2352" y="2888"/>
                    </a:lnTo>
                    <a:lnTo>
                      <a:pt x="2400" y="2888"/>
                    </a:lnTo>
                    <a:lnTo>
                      <a:pt x="2328" y="2960"/>
                    </a:lnTo>
                    <a:lnTo>
                      <a:pt x="2328" y="2840"/>
                    </a:lnTo>
                    <a:cubicBezTo>
                      <a:pt x="2328" y="2801"/>
                      <a:pt x="2361" y="2768"/>
                      <a:pt x="2400" y="2768"/>
                    </a:cubicBezTo>
                    <a:lnTo>
                      <a:pt x="2440" y="2768"/>
                    </a:lnTo>
                    <a:lnTo>
                      <a:pt x="2368" y="2840"/>
                    </a:lnTo>
                    <a:lnTo>
                      <a:pt x="2368" y="2792"/>
                    </a:lnTo>
                    <a:cubicBezTo>
                      <a:pt x="2368" y="2753"/>
                      <a:pt x="2401" y="2720"/>
                      <a:pt x="2440" y="2720"/>
                    </a:cubicBezTo>
                    <a:lnTo>
                      <a:pt x="2480" y="2720"/>
                    </a:lnTo>
                    <a:lnTo>
                      <a:pt x="2408" y="2792"/>
                    </a:lnTo>
                    <a:lnTo>
                      <a:pt x="2408" y="2752"/>
                    </a:lnTo>
                    <a:cubicBezTo>
                      <a:pt x="2408" y="2713"/>
                      <a:pt x="2441" y="2680"/>
                      <a:pt x="2480" y="2680"/>
                    </a:cubicBezTo>
                    <a:lnTo>
                      <a:pt x="2520" y="2680"/>
                    </a:lnTo>
                    <a:lnTo>
                      <a:pt x="2448" y="2752"/>
                    </a:lnTo>
                    <a:lnTo>
                      <a:pt x="2448" y="2712"/>
                    </a:lnTo>
                    <a:lnTo>
                      <a:pt x="2520" y="2784"/>
                    </a:lnTo>
                    <a:lnTo>
                      <a:pt x="2480" y="2784"/>
                    </a:lnTo>
                    <a:cubicBezTo>
                      <a:pt x="2441" y="2784"/>
                      <a:pt x="2408" y="2752"/>
                      <a:pt x="2408" y="2712"/>
                    </a:cubicBezTo>
                    <a:lnTo>
                      <a:pt x="2408" y="2672"/>
                    </a:lnTo>
                    <a:lnTo>
                      <a:pt x="2480" y="2744"/>
                    </a:lnTo>
                    <a:lnTo>
                      <a:pt x="2440" y="2744"/>
                    </a:lnTo>
                    <a:cubicBezTo>
                      <a:pt x="2401" y="2744"/>
                      <a:pt x="2368" y="2712"/>
                      <a:pt x="2368" y="2672"/>
                    </a:cubicBezTo>
                    <a:lnTo>
                      <a:pt x="2368" y="2624"/>
                    </a:lnTo>
                    <a:lnTo>
                      <a:pt x="2440" y="2696"/>
                    </a:lnTo>
                    <a:lnTo>
                      <a:pt x="2400" y="2696"/>
                    </a:lnTo>
                    <a:cubicBezTo>
                      <a:pt x="2361" y="2696"/>
                      <a:pt x="2328" y="2664"/>
                      <a:pt x="2328" y="2624"/>
                    </a:cubicBezTo>
                    <a:lnTo>
                      <a:pt x="2328" y="2544"/>
                    </a:lnTo>
                    <a:lnTo>
                      <a:pt x="2400" y="2616"/>
                    </a:lnTo>
                    <a:lnTo>
                      <a:pt x="2312" y="2616"/>
                    </a:lnTo>
                    <a:cubicBezTo>
                      <a:pt x="2273" y="2616"/>
                      <a:pt x="2240" y="2584"/>
                      <a:pt x="2240" y="2544"/>
                    </a:cubicBezTo>
                    <a:lnTo>
                      <a:pt x="2240" y="2376"/>
                    </a:lnTo>
                    <a:lnTo>
                      <a:pt x="2312" y="2448"/>
                    </a:lnTo>
                    <a:lnTo>
                      <a:pt x="2272" y="2448"/>
                    </a:lnTo>
                    <a:cubicBezTo>
                      <a:pt x="2233" y="2448"/>
                      <a:pt x="2200" y="2416"/>
                      <a:pt x="2200" y="2376"/>
                    </a:cubicBezTo>
                    <a:lnTo>
                      <a:pt x="2200" y="2336"/>
                    </a:lnTo>
                    <a:lnTo>
                      <a:pt x="2272" y="2408"/>
                    </a:lnTo>
                    <a:lnTo>
                      <a:pt x="2224" y="2408"/>
                    </a:lnTo>
                    <a:cubicBezTo>
                      <a:pt x="2185" y="2408"/>
                      <a:pt x="2152" y="2376"/>
                      <a:pt x="2152" y="2336"/>
                    </a:cubicBezTo>
                    <a:lnTo>
                      <a:pt x="2152" y="2288"/>
                    </a:lnTo>
                    <a:lnTo>
                      <a:pt x="2224" y="2360"/>
                    </a:lnTo>
                    <a:lnTo>
                      <a:pt x="2184" y="2360"/>
                    </a:lnTo>
                    <a:cubicBezTo>
                      <a:pt x="2145" y="2360"/>
                      <a:pt x="2112" y="2328"/>
                      <a:pt x="2112" y="2288"/>
                    </a:cubicBezTo>
                    <a:lnTo>
                      <a:pt x="2112" y="2248"/>
                    </a:lnTo>
                    <a:lnTo>
                      <a:pt x="2184" y="2320"/>
                    </a:lnTo>
                    <a:lnTo>
                      <a:pt x="2144" y="2320"/>
                    </a:lnTo>
                    <a:cubicBezTo>
                      <a:pt x="2105" y="2320"/>
                      <a:pt x="2072" y="2288"/>
                      <a:pt x="2072" y="2248"/>
                    </a:cubicBezTo>
                    <a:lnTo>
                      <a:pt x="2072" y="2208"/>
                    </a:lnTo>
                    <a:lnTo>
                      <a:pt x="2144" y="2280"/>
                    </a:lnTo>
                    <a:lnTo>
                      <a:pt x="2104" y="2280"/>
                    </a:lnTo>
                    <a:cubicBezTo>
                      <a:pt x="2065" y="2280"/>
                      <a:pt x="2032" y="2248"/>
                      <a:pt x="2032" y="2208"/>
                    </a:cubicBezTo>
                    <a:lnTo>
                      <a:pt x="2032" y="2168"/>
                    </a:lnTo>
                    <a:lnTo>
                      <a:pt x="2104" y="2240"/>
                    </a:lnTo>
                    <a:lnTo>
                      <a:pt x="2056" y="2240"/>
                    </a:lnTo>
                    <a:cubicBezTo>
                      <a:pt x="2017" y="2240"/>
                      <a:pt x="1984" y="2208"/>
                      <a:pt x="1984" y="2168"/>
                    </a:cubicBezTo>
                    <a:lnTo>
                      <a:pt x="1984" y="2128"/>
                    </a:lnTo>
                    <a:lnTo>
                      <a:pt x="2056" y="2200"/>
                    </a:lnTo>
                    <a:lnTo>
                      <a:pt x="1976" y="2200"/>
                    </a:lnTo>
                    <a:cubicBezTo>
                      <a:pt x="1937" y="2200"/>
                      <a:pt x="1904" y="2168"/>
                      <a:pt x="1904" y="2128"/>
                    </a:cubicBezTo>
                    <a:lnTo>
                      <a:pt x="1904" y="2000"/>
                    </a:lnTo>
                    <a:lnTo>
                      <a:pt x="1976" y="2072"/>
                    </a:lnTo>
                    <a:lnTo>
                      <a:pt x="1928" y="2072"/>
                    </a:lnTo>
                    <a:cubicBezTo>
                      <a:pt x="1889" y="2072"/>
                      <a:pt x="1856" y="2040"/>
                      <a:pt x="1856" y="2000"/>
                    </a:cubicBezTo>
                    <a:lnTo>
                      <a:pt x="1856" y="1832"/>
                    </a:lnTo>
                    <a:cubicBezTo>
                      <a:pt x="1856" y="1793"/>
                      <a:pt x="1889" y="1760"/>
                      <a:pt x="1928" y="1760"/>
                    </a:cubicBezTo>
                    <a:lnTo>
                      <a:pt x="1976" y="1760"/>
                    </a:lnTo>
                    <a:lnTo>
                      <a:pt x="1904" y="1832"/>
                    </a:lnTo>
                    <a:lnTo>
                      <a:pt x="1904" y="1704"/>
                    </a:lnTo>
                    <a:lnTo>
                      <a:pt x="1976" y="1776"/>
                    </a:lnTo>
                    <a:lnTo>
                      <a:pt x="1888" y="1776"/>
                    </a:lnTo>
                    <a:cubicBezTo>
                      <a:pt x="1849" y="1776"/>
                      <a:pt x="1816" y="1744"/>
                      <a:pt x="1816" y="1704"/>
                    </a:cubicBezTo>
                    <a:lnTo>
                      <a:pt x="1816" y="1664"/>
                    </a:lnTo>
                    <a:lnTo>
                      <a:pt x="1888" y="1736"/>
                    </a:lnTo>
                    <a:lnTo>
                      <a:pt x="1808" y="1736"/>
                    </a:lnTo>
                    <a:cubicBezTo>
                      <a:pt x="1769" y="1736"/>
                      <a:pt x="1736" y="1704"/>
                      <a:pt x="1736" y="1664"/>
                    </a:cubicBezTo>
                    <a:lnTo>
                      <a:pt x="1736" y="1576"/>
                    </a:lnTo>
                    <a:lnTo>
                      <a:pt x="1808" y="1648"/>
                    </a:lnTo>
                    <a:lnTo>
                      <a:pt x="1760" y="1648"/>
                    </a:lnTo>
                    <a:cubicBezTo>
                      <a:pt x="1721" y="1648"/>
                      <a:pt x="1688" y="1616"/>
                      <a:pt x="1688" y="1576"/>
                    </a:cubicBezTo>
                    <a:lnTo>
                      <a:pt x="1688" y="1496"/>
                    </a:lnTo>
                    <a:cubicBezTo>
                      <a:pt x="1688" y="1457"/>
                      <a:pt x="1721" y="1424"/>
                      <a:pt x="1760" y="1424"/>
                    </a:cubicBezTo>
                    <a:lnTo>
                      <a:pt x="1808" y="1424"/>
                    </a:lnTo>
                    <a:lnTo>
                      <a:pt x="1736" y="1496"/>
                    </a:lnTo>
                    <a:lnTo>
                      <a:pt x="1736" y="1456"/>
                    </a:lnTo>
                    <a:lnTo>
                      <a:pt x="1808" y="1528"/>
                    </a:lnTo>
                    <a:lnTo>
                      <a:pt x="1760" y="1528"/>
                    </a:lnTo>
                    <a:cubicBezTo>
                      <a:pt x="1721" y="1528"/>
                      <a:pt x="1688" y="1496"/>
                      <a:pt x="1688" y="1456"/>
                    </a:cubicBezTo>
                    <a:lnTo>
                      <a:pt x="1688" y="1416"/>
                    </a:lnTo>
                    <a:lnTo>
                      <a:pt x="1760" y="1488"/>
                    </a:lnTo>
                    <a:lnTo>
                      <a:pt x="1720" y="1488"/>
                    </a:lnTo>
                    <a:cubicBezTo>
                      <a:pt x="1681" y="1488"/>
                      <a:pt x="1648" y="1456"/>
                      <a:pt x="1648" y="1416"/>
                    </a:cubicBezTo>
                    <a:lnTo>
                      <a:pt x="1648" y="1368"/>
                    </a:lnTo>
                    <a:lnTo>
                      <a:pt x="1720" y="1440"/>
                    </a:lnTo>
                    <a:lnTo>
                      <a:pt x="1680" y="1440"/>
                    </a:lnTo>
                    <a:cubicBezTo>
                      <a:pt x="1641" y="1440"/>
                      <a:pt x="1608" y="1408"/>
                      <a:pt x="1608" y="1368"/>
                    </a:cubicBezTo>
                    <a:lnTo>
                      <a:pt x="1608" y="1080"/>
                    </a:lnTo>
                    <a:lnTo>
                      <a:pt x="1680" y="1152"/>
                    </a:lnTo>
                    <a:lnTo>
                      <a:pt x="1632" y="1152"/>
                    </a:lnTo>
                    <a:cubicBezTo>
                      <a:pt x="1593" y="1152"/>
                      <a:pt x="1560" y="1120"/>
                      <a:pt x="1560" y="1080"/>
                    </a:cubicBezTo>
                    <a:lnTo>
                      <a:pt x="1560" y="992"/>
                    </a:lnTo>
                    <a:lnTo>
                      <a:pt x="1632" y="1064"/>
                    </a:lnTo>
                    <a:lnTo>
                      <a:pt x="1592" y="1064"/>
                    </a:lnTo>
                    <a:cubicBezTo>
                      <a:pt x="1553" y="1064"/>
                      <a:pt x="1520" y="1032"/>
                      <a:pt x="1520" y="992"/>
                    </a:cubicBezTo>
                    <a:lnTo>
                      <a:pt x="1520" y="864"/>
                    </a:lnTo>
                    <a:lnTo>
                      <a:pt x="1592" y="936"/>
                    </a:lnTo>
                    <a:lnTo>
                      <a:pt x="1552" y="936"/>
                    </a:lnTo>
                    <a:cubicBezTo>
                      <a:pt x="1513" y="936"/>
                      <a:pt x="1480" y="904"/>
                      <a:pt x="1480" y="864"/>
                    </a:cubicBezTo>
                    <a:lnTo>
                      <a:pt x="1480" y="784"/>
                    </a:lnTo>
                    <a:cubicBezTo>
                      <a:pt x="1480" y="745"/>
                      <a:pt x="1513" y="712"/>
                      <a:pt x="1552" y="712"/>
                    </a:cubicBezTo>
                    <a:lnTo>
                      <a:pt x="1592" y="712"/>
                    </a:lnTo>
                    <a:lnTo>
                      <a:pt x="1520" y="784"/>
                    </a:lnTo>
                    <a:lnTo>
                      <a:pt x="1520" y="744"/>
                    </a:lnTo>
                    <a:cubicBezTo>
                      <a:pt x="1520" y="705"/>
                      <a:pt x="1553" y="672"/>
                      <a:pt x="1592" y="672"/>
                    </a:cubicBezTo>
                    <a:lnTo>
                      <a:pt x="1632" y="672"/>
                    </a:lnTo>
                    <a:lnTo>
                      <a:pt x="1560" y="744"/>
                    </a:lnTo>
                    <a:lnTo>
                      <a:pt x="1560" y="656"/>
                    </a:lnTo>
                    <a:lnTo>
                      <a:pt x="1632" y="728"/>
                    </a:lnTo>
                    <a:lnTo>
                      <a:pt x="1592" y="728"/>
                    </a:lnTo>
                    <a:cubicBezTo>
                      <a:pt x="1553" y="728"/>
                      <a:pt x="1520" y="696"/>
                      <a:pt x="1520" y="656"/>
                    </a:cubicBezTo>
                    <a:lnTo>
                      <a:pt x="1520" y="488"/>
                    </a:lnTo>
                    <a:cubicBezTo>
                      <a:pt x="1520" y="449"/>
                      <a:pt x="1553" y="416"/>
                      <a:pt x="1592" y="416"/>
                    </a:cubicBezTo>
                    <a:lnTo>
                      <a:pt x="1632" y="416"/>
                    </a:lnTo>
                    <a:lnTo>
                      <a:pt x="1560" y="488"/>
                    </a:lnTo>
                    <a:lnTo>
                      <a:pt x="1560" y="368"/>
                    </a:lnTo>
                    <a:lnTo>
                      <a:pt x="1632" y="440"/>
                    </a:lnTo>
                    <a:lnTo>
                      <a:pt x="1592" y="440"/>
                    </a:lnTo>
                    <a:cubicBezTo>
                      <a:pt x="1553" y="440"/>
                      <a:pt x="1520" y="408"/>
                      <a:pt x="1520" y="368"/>
                    </a:cubicBezTo>
                    <a:lnTo>
                      <a:pt x="1520" y="320"/>
                    </a:lnTo>
                    <a:lnTo>
                      <a:pt x="1592" y="392"/>
                    </a:lnTo>
                    <a:lnTo>
                      <a:pt x="1552" y="392"/>
                    </a:lnTo>
                    <a:cubicBezTo>
                      <a:pt x="1513" y="392"/>
                      <a:pt x="1480" y="360"/>
                      <a:pt x="1480" y="320"/>
                    </a:cubicBezTo>
                    <a:lnTo>
                      <a:pt x="1480" y="280"/>
                    </a:lnTo>
                    <a:lnTo>
                      <a:pt x="1552" y="352"/>
                    </a:lnTo>
                    <a:lnTo>
                      <a:pt x="1512" y="352"/>
                    </a:lnTo>
                    <a:cubicBezTo>
                      <a:pt x="1473" y="352"/>
                      <a:pt x="1440" y="320"/>
                      <a:pt x="1440" y="280"/>
                    </a:cubicBezTo>
                    <a:lnTo>
                      <a:pt x="1440" y="200"/>
                    </a:lnTo>
                    <a:lnTo>
                      <a:pt x="1512" y="272"/>
                    </a:lnTo>
                    <a:lnTo>
                      <a:pt x="1464" y="272"/>
                    </a:lnTo>
                    <a:cubicBezTo>
                      <a:pt x="1425" y="272"/>
                      <a:pt x="1392" y="240"/>
                      <a:pt x="1392" y="200"/>
                    </a:cubicBezTo>
                    <a:lnTo>
                      <a:pt x="1392" y="112"/>
                    </a:lnTo>
                    <a:cubicBezTo>
                      <a:pt x="1392" y="73"/>
                      <a:pt x="1425" y="40"/>
                      <a:pt x="1464" y="40"/>
                    </a:cubicBezTo>
                    <a:lnTo>
                      <a:pt x="1512" y="40"/>
                    </a:lnTo>
                    <a:lnTo>
                      <a:pt x="1440" y="112"/>
                    </a:lnTo>
                    <a:lnTo>
                      <a:pt x="1440" y="72"/>
                    </a:lnTo>
                    <a:cubicBezTo>
                      <a:pt x="1440" y="33"/>
                      <a:pt x="1473" y="0"/>
                      <a:pt x="1512" y="0"/>
                    </a:cubicBezTo>
                    <a:lnTo>
                      <a:pt x="1552" y="0"/>
                    </a:lnTo>
                    <a:cubicBezTo>
                      <a:pt x="1592" y="0"/>
                      <a:pt x="1624" y="33"/>
                      <a:pt x="1624" y="72"/>
                    </a:cubicBezTo>
                    <a:cubicBezTo>
                      <a:pt x="1624" y="112"/>
                      <a:pt x="1592" y="144"/>
                      <a:pt x="1552" y="144"/>
                    </a:cubicBezTo>
                    <a:close/>
                  </a:path>
                </a:pathLst>
              </a:custGeom>
              <a:solidFill>
                <a:srgbClr val="00B0F0"/>
              </a:solidFill>
              <a:ln w="34925" cap="flat">
                <a:solidFill>
                  <a:srgbClr val="00B0F0"/>
                </a:solidFill>
                <a:prstDash val="solid"/>
                <a:bevel/>
                <a:headEnd/>
                <a:tailEnd/>
              </a:ln>
            </p:spPr>
            <p:txBody>
              <a:bodyPr vert="horz" wrap="square" lIns="91440" tIns="45720" rIns="91440" bIns="45720" numCol="1" anchor="t" anchorCtr="0" compatLnSpc="1">
                <a:prstTxWarp prst="textNoShape">
                  <a:avLst/>
                </a:prstTxWarp>
              </a:bodyPr>
              <a:lstStyle/>
              <a:p>
                <a:endParaRPr lang="en-US"/>
              </a:p>
            </p:txBody>
          </p:sp>
          <p:sp>
            <p:nvSpPr>
              <p:cNvPr id="34" name="Freeform 23"/>
              <p:cNvSpPr>
                <a:spLocks/>
              </p:cNvSpPr>
              <p:nvPr/>
            </p:nvSpPr>
            <p:spPr bwMode="auto">
              <a:xfrm rot="60000">
                <a:off x="7218119" y="4613029"/>
                <a:ext cx="484190" cy="1276502"/>
              </a:xfrm>
              <a:custGeom>
                <a:avLst/>
                <a:gdLst>
                  <a:gd name="T0" fmla="*/ 2264 w 2928"/>
                  <a:gd name="T1" fmla="*/ 296 h 7728"/>
                  <a:gd name="T2" fmla="*/ 2480 w 2928"/>
                  <a:gd name="T3" fmla="*/ 424 h 7728"/>
                  <a:gd name="T4" fmla="*/ 2848 w 2928"/>
                  <a:gd name="T5" fmla="*/ 448 h 7728"/>
                  <a:gd name="T6" fmla="*/ 2760 w 2928"/>
                  <a:gd name="T7" fmla="*/ 912 h 7728"/>
                  <a:gd name="T8" fmla="*/ 2608 w 2928"/>
                  <a:gd name="T9" fmla="*/ 1008 h 7728"/>
                  <a:gd name="T10" fmla="*/ 2688 w 2928"/>
                  <a:gd name="T11" fmla="*/ 1448 h 7728"/>
                  <a:gd name="T12" fmla="*/ 2552 w 2928"/>
                  <a:gd name="T13" fmla="*/ 1544 h 7728"/>
                  <a:gd name="T14" fmla="*/ 2296 w 2928"/>
                  <a:gd name="T15" fmla="*/ 1584 h 7728"/>
                  <a:gd name="T16" fmla="*/ 2264 w 2928"/>
                  <a:gd name="T17" fmla="*/ 1904 h 7728"/>
                  <a:gd name="T18" fmla="*/ 1888 w 2928"/>
                  <a:gd name="T19" fmla="*/ 2032 h 7728"/>
                  <a:gd name="T20" fmla="*/ 1960 w 2928"/>
                  <a:gd name="T21" fmla="*/ 2336 h 7728"/>
                  <a:gd name="T22" fmla="*/ 1832 w 2928"/>
                  <a:gd name="T23" fmla="*/ 2544 h 7728"/>
                  <a:gd name="T24" fmla="*/ 1592 w 2928"/>
                  <a:gd name="T25" fmla="*/ 2976 h 7728"/>
                  <a:gd name="T26" fmla="*/ 1592 w 2928"/>
                  <a:gd name="T27" fmla="*/ 3184 h 7728"/>
                  <a:gd name="T28" fmla="*/ 1536 w 2928"/>
                  <a:gd name="T29" fmla="*/ 3552 h 7728"/>
                  <a:gd name="T30" fmla="*/ 1496 w 2928"/>
                  <a:gd name="T31" fmla="*/ 3928 h 7728"/>
                  <a:gd name="T32" fmla="*/ 1632 w 2928"/>
                  <a:gd name="T33" fmla="*/ 4320 h 7728"/>
                  <a:gd name="T34" fmla="*/ 1552 w 2928"/>
                  <a:gd name="T35" fmla="*/ 5088 h 7728"/>
                  <a:gd name="T36" fmla="*/ 1664 w 2928"/>
                  <a:gd name="T37" fmla="*/ 5392 h 7728"/>
                  <a:gd name="T38" fmla="*/ 1792 w 2928"/>
                  <a:gd name="T39" fmla="*/ 5768 h 7728"/>
                  <a:gd name="T40" fmla="*/ 1848 w 2928"/>
                  <a:gd name="T41" fmla="*/ 5952 h 7728"/>
                  <a:gd name="T42" fmla="*/ 1760 w 2928"/>
                  <a:gd name="T43" fmla="*/ 6552 h 7728"/>
                  <a:gd name="T44" fmla="*/ 1792 w 2928"/>
                  <a:gd name="T45" fmla="*/ 6864 h 7728"/>
                  <a:gd name="T46" fmla="*/ 1744 w 2928"/>
                  <a:gd name="T47" fmla="*/ 7360 h 7728"/>
                  <a:gd name="T48" fmla="*/ 1504 w 2928"/>
                  <a:gd name="T49" fmla="*/ 7648 h 7728"/>
                  <a:gd name="T50" fmla="*/ 1208 w 2928"/>
                  <a:gd name="T51" fmla="*/ 7600 h 7728"/>
                  <a:gd name="T52" fmla="*/ 984 w 2928"/>
                  <a:gd name="T53" fmla="*/ 7576 h 7728"/>
                  <a:gd name="T54" fmla="*/ 816 w 2928"/>
                  <a:gd name="T55" fmla="*/ 7656 h 7728"/>
                  <a:gd name="T56" fmla="*/ 536 w 2928"/>
                  <a:gd name="T57" fmla="*/ 7600 h 7728"/>
                  <a:gd name="T58" fmla="*/ 240 w 2928"/>
                  <a:gd name="T59" fmla="*/ 7480 h 7728"/>
                  <a:gd name="T60" fmla="*/ 144 w 2928"/>
                  <a:gd name="T61" fmla="*/ 7320 h 7728"/>
                  <a:gd name="T62" fmla="*/ 320 w 2928"/>
                  <a:gd name="T63" fmla="*/ 7376 h 7728"/>
                  <a:gd name="T64" fmla="*/ 616 w 2928"/>
                  <a:gd name="T65" fmla="*/ 7504 h 7728"/>
                  <a:gd name="T66" fmla="*/ 720 w 2928"/>
                  <a:gd name="T67" fmla="*/ 7616 h 7728"/>
                  <a:gd name="T68" fmla="*/ 888 w 2928"/>
                  <a:gd name="T69" fmla="*/ 7528 h 7728"/>
                  <a:gd name="T70" fmla="*/ 1256 w 2928"/>
                  <a:gd name="T71" fmla="*/ 7416 h 7728"/>
                  <a:gd name="T72" fmla="*/ 1552 w 2928"/>
                  <a:gd name="T73" fmla="*/ 7544 h 7728"/>
                  <a:gd name="T74" fmla="*/ 1560 w 2928"/>
                  <a:gd name="T75" fmla="*/ 7280 h 7728"/>
                  <a:gd name="T76" fmla="*/ 1688 w 2928"/>
                  <a:gd name="T77" fmla="*/ 6816 h 7728"/>
                  <a:gd name="T78" fmla="*/ 1800 w 2928"/>
                  <a:gd name="T79" fmla="*/ 6240 h 7728"/>
                  <a:gd name="T80" fmla="*/ 1800 w 2928"/>
                  <a:gd name="T81" fmla="*/ 5968 h 7728"/>
                  <a:gd name="T82" fmla="*/ 1600 w 2928"/>
                  <a:gd name="T83" fmla="*/ 5688 h 7728"/>
                  <a:gd name="T84" fmla="*/ 1480 w 2928"/>
                  <a:gd name="T85" fmla="*/ 5352 h 7728"/>
                  <a:gd name="T86" fmla="*/ 1592 w 2928"/>
                  <a:gd name="T87" fmla="*/ 4904 h 7728"/>
                  <a:gd name="T88" fmla="*/ 1592 w 2928"/>
                  <a:gd name="T89" fmla="*/ 4208 h 7728"/>
                  <a:gd name="T90" fmla="*/ 1312 w 2928"/>
                  <a:gd name="T91" fmla="*/ 3848 h 7728"/>
                  <a:gd name="T92" fmla="*/ 1432 w 2928"/>
                  <a:gd name="T93" fmla="*/ 3464 h 7728"/>
                  <a:gd name="T94" fmla="*/ 1552 w 2928"/>
                  <a:gd name="T95" fmla="*/ 3144 h 7728"/>
                  <a:gd name="T96" fmla="*/ 1632 w 2928"/>
                  <a:gd name="T97" fmla="*/ 2896 h 7728"/>
                  <a:gd name="T98" fmla="*/ 1728 w 2928"/>
                  <a:gd name="T99" fmla="*/ 2464 h 7728"/>
                  <a:gd name="T100" fmla="*/ 1728 w 2928"/>
                  <a:gd name="T101" fmla="*/ 2208 h 7728"/>
                  <a:gd name="T102" fmla="*/ 2016 w 2928"/>
                  <a:gd name="T103" fmla="*/ 1848 h 7728"/>
                  <a:gd name="T104" fmla="*/ 2312 w 2928"/>
                  <a:gd name="T105" fmla="*/ 1720 h 7728"/>
                  <a:gd name="T106" fmla="*/ 2336 w 2928"/>
                  <a:gd name="T107" fmla="*/ 1496 h 7728"/>
                  <a:gd name="T108" fmla="*/ 2448 w 2928"/>
                  <a:gd name="T109" fmla="*/ 1496 h 7728"/>
                  <a:gd name="T110" fmla="*/ 2728 w 2928"/>
                  <a:gd name="T111" fmla="*/ 1400 h 7728"/>
                  <a:gd name="T112" fmla="*/ 2560 w 2928"/>
                  <a:gd name="T113" fmla="*/ 1112 h 7728"/>
                  <a:gd name="T114" fmla="*/ 2704 w 2928"/>
                  <a:gd name="T115" fmla="*/ 704 h 7728"/>
                  <a:gd name="T116" fmla="*/ 2656 w 2928"/>
                  <a:gd name="T117" fmla="*/ 408 h 7728"/>
                  <a:gd name="T118" fmla="*/ 2440 w 2928"/>
                  <a:gd name="T119" fmla="*/ 520 h 7728"/>
                  <a:gd name="T120" fmla="*/ 2224 w 2928"/>
                  <a:gd name="T121" fmla="*/ 400 h 7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928" h="7728">
                    <a:moveTo>
                      <a:pt x="2224" y="144"/>
                    </a:moveTo>
                    <a:lnTo>
                      <a:pt x="2184" y="144"/>
                    </a:lnTo>
                    <a:lnTo>
                      <a:pt x="2256" y="72"/>
                    </a:lnTo>
                    <a:lnTo>
                      <a:pt x="2256" y="280"/>
                    </a:lnTo>
                    <a:lnTo>
                      <a:pt x="2184" y="208"/>
                    </a:lnTo>
                    <a:lnTo>
                      <a:pt x="2224" y="208"/>
                    </a:lnTo>
                    <a:cubicBezTo>
                      <a:pt x="2264" y="208"/>
                      <a:pt x="2296" y="241"/>
                      <a:pt x="2296" y="280"/>
                    </a:cubicBezTo>
                    <a:lnTo>
                      <a:pt x="2296" y="328"/>
                    </a:lnTo>
                    <a:lnTo>
                      <a:pt x="2224" y="256"/>
                    </a:lnTo>
                    <a:lnTo>
                      <a:pt x="2264" y="256"/>
                    </a:lnTo>
                    <a:cubicBezTo>
                      <a:pt x="2304" y="256"/>
                      <a:pt x="2336" y="289"/>
                      <a:pt x="2336" y="328"/>
                    </a:cubicBezTo>
                    <a:lnTo>
                      <a:pt x="2336" y="368"/>
                    </a:lnTo>
                    <a:lnTo>
                      <a:pt x="2264" y="296"/>
                    </a:lnTo>
                    <a:lnTo>
                      <a:pt x="2312" y="296"/>
                    </a:lnTo>
                    <a:cubicBezTo>
                      <a:pt x="2352" y="296"/>
                      <a:pt x="2384" y="329"/>
                      <a:pt x="2384" y="368"/>
                    </a:cubicBezTo>
                    <a:lnTo>
                      <a:pt x="2384" y="408"/>
                    </a:lnTo>
                    <a:lnTo>
                      <a:pt x="2312" y="336"/>
                    </a:lnTo>
                    <a:lnTo>
                      <a:pt x="2352" y="336"/>
                    </a:lnTo>
                    <a:cubicBezTo>
                      <a:pt x="2392" y="336"/>
                      <a:pt x="2424" y="369"/>
                      <a:pt x="2424" y="408"/>
                    </a:cubicBezTo>
                    <a:lnTo>
                      <a:pt x="2424" y="448"/>
                    </a:lnTo>
                    <a:lnTo>
                      <a:pt x="2352" y="376"/>
                    </a:lnTo>
                    <a:lnTo>
                      <a:pt x="2440" y="376"/>
                    </a:lnTo>
                    <a:cubicBezTo>
                      <a:pt x="2480" y="376"/>
                      <a:pt x="2512" y="409"/>
                      <a:pt x="2512" y="448"/>
                    </a:cubicBezTo>
                    <a:lnTo>
                      <a:pt x="2512" y="496"/>
                    </a:lnTo>
                    <a:lnTo>
                      <a:pt x="2440" y="424"/>
                    </a:lnTo>
                    <a:lnTo>
                      <a:pt x="2480" y="424"/>
                    </a:lnTo>
                    <a:lnTo>
                      <a:pt x="2408" y="496"/>
                    </a:lnTo>
                    <a:lnTo>
                      <a:pt x="2408" y="448"/>
                    </a:lnTo>
                    <a:cubicBezTo>
                      <a:pt x="2408" y="409"/>
                      <a:pt x="2441" y="376"/>
                      <a:pt x="2480" y="376"/>
                    </a:cubicBezTo>
                    <a:lnTo>
                      <a:pt x="2560" y="376"/>
                    </a:lnTo>
                    <a:lnTo>
                      <a:pt x="2488" y="448"/>
                    </a:lnTo>
                    <a:lnTo>
                      <a:pt x="2488" y="408"/>
                    </a:lnTo>
                    <a:cubicBezTo>
                      <a:pt x="2488" y="369"/>
                      <a:pt x="2521" y="336"/>
                      <a:pt x="2560" y="336"/>
                    </a:cubicBezTo>
                    <a:lnTo>
                      <a:pt x="2728" y="336"/>
                    </a:lnTo>
                    <a:cubicBezTo>
                      <a:pt x="2768" y="336"/>
                      <a:pt x="2800" y="369"/>
                      <a:pt x="2800" y="408"/>
                    </a:cubicBezTo>
                    <a:lnTo>
                      <a:pt x="2800" y="448"/>
                    </a:lnTo>
                    <a:lnTo>
                      <a:pt x="2728" y="376"/>
                    </a:lnTo>
                    <a:lnTo>
                      <a:pt x="2776" y="376"/>
                    </a:lnTo>
                    <a:cubicBezTo>
                      <a:pt x="2816" y="376"/>
                      <a:pt x="2848" y="409"/>
                      <a:pt x="2848" y="448"/>
                    </a:cubicBezTo>
                    <a:lnTo>
                      <a:pt x="2848" y="496"/>
                    </a:lnTo>
                    <a:lnTo>
                      <a:pt x="2776" y="424"/>
                    </a:lnTo>
                    <a:lnTo>
                      <a:pt x="2856" y="424"/>
                    </a:lnTo>
                    <a:cubicBezTo>
                      <a:pt x="2896" y="424"/>
                      <a:pt x="2928" y="457"/>
                      <a:pt x="2928" y="496"/>
                    </a:cubicBezTo>
                    <a:lnTo>
                      <a:pt x="2928" y="664"/>
                    </a:lnTo>
                    <a:cubicBezTo>
                      <a:pt x="2928" y="704"/>
                      <a:pt x="2896" y="736"/>
                      <a:pt x="2856" y="736"/>
                    </a:cubicBezTo>
                    <a:lnTo>
                      <a:pt x="2776" y="736"/>
                    </a:lnTo>
                    <a:lnTo>
                      <a:pt x="2848" y="664"/>
                    </a:lnTo>
                    <a:lnTo>
                      <a:pt x="2848" y="704"/>
                    </a:lnTo>
                    <a:cubicBezTo>
                      <a:pt x="2848" y="744"/>
                      <a:pt x="2816" y="776"/>
                      <a:pt x="2776" y="776"/>
                    </a:cubicBezTo>
                    <a:lnTo>
                      <a:pt x="2688" y="776"/>
                    </a:lnTo>
                    <a:lnTo>
                      <a:pt x="2760" y="704"/>
                    </a:lnTo>
                    <a:lnTo>
                      <a:pt x="2760" y="912"/>
                    </a:lnTo>
                    <a:cubicBezTo>
                      <a:pt x="2760" y="952"/>
                      <a:pt x="2728" y="984"/>
                      <a:pt x="2688" y="984"/>
                    </a:cubicBezTo>
                    <a:lnTo>
                      <a:pt x="2648" y="984"/>
                    </a:lnTo>
                    <a:lnTo>
                      <a:pt x="2720" y="912"/>
                    </a:lnTo>
                    <a:lnTo>
                      <a:pt x="2720" y="952"/>
                    </a:lnTo>
                    <a:cubicBezTo>
                      <a:pt x="2720" y="992"/>
                      <a:pt x="2688" y="1024"/>
                      <a:pt x="2648" y="1024"/>
                    </a:cubicBezTo>
                    <a:lnTo>
                      <a:pt x="2560" y="1024"/>
                    </a:lnTo>
                    <a:lnTo>
                      <a:pt x="2632" y="952"/>
                    </a:lnTo>
                    <a:lnTo>
                      <a:pt x="2632" y="1040"/>
                    </a:lnTo>
                    <a:lnTo>
                      <a:pt x="2560" y="968"/>
                    </a:lnTo>
                    <a:lnTo>
                      <a:pt x="2608" y="968"/>
                    </a:lnTo>
                    <a:cubicBezTo>
                      <a:pt x="2648" y="968"/>
                      <a:pt x="2680" y="1001"/>
                      <a:pt x="2680" y="1040"/>
                    </a:cubicBezTo>
                    <a:lnTo>
                      <a:pt x="2680" y="1080"/>
                    </a:lnTo>
                    <a:lnTo>
                      <a:pt x="2608" y="1008"/>
                    </a:lnTo>
                    <a:lnTo>
                      <a:pt x="2648" y="1008"/>
                    </a:lnTo>
                    <a:cubicBezTo>
                      <a:pt x="2688" y="1008"/>
                      <a:pt x="2720" y="1041"/>
                      <a:pt x="2720" y="1080"/>
                    </a:cubicBezTo>
                    <a:lnTo>
                      <a:pt x="2720" y="1288"/>
                    </a:lnTo>
                    <a:lnTo>
                      <a:pt x="2648" y="1216"/>
                    </a:lnTo>
                    <a:lnTo>
                      <a:pt x="2688" y="1216"/>
                    </a:lnTo>
                    <a:cubicBezTo>
                      <a:pt x="2728" y="1216"/>
                      <a:pt x="2760" y="1249"/>
                      <a:pt x="2760" y="1288"/>
                    </a:cubicBezTo>
                    <a:lnTo>
                      <a:pt x="2760" y="1328"/>
                    </a:lnTo>
                    <a:lnTo>
                      <a:pt x="2688" y="1256"/>
                    </a:lnTo>
                    <a:lnTo>
                      <a:pt x="2728" y="1256"/>
                    </a:lnTo>
                    <a:cubicBezTo>
                      <a:pt x="2768" y="1256"/>
                      <a:pt x="2800" y="1289"/>
                      <a:pt x="2800" y="1328"/>
                    </a:cubicBezTo>
                    <a:lnTo>
                      <a:pt x="2800" y="1376"/>
                    </a:lnTo>
                    <a:cubicBezTo>
                      <a:pt x="2800" y="1416"/>
                      <a:pt x="2768" y="1448"/>
                      <a:pt x="2728" y="1448"/>
                    </a:cubicBezTo>
                    <a:lnTo>
                      <a:pt x="2688" y="1448"/>
                    </a:lnTo>
                    <a:lnTo>
                      <a:pt x="2760" y="1376"/>
                    </a:lnTo>
                    <a:lnTo>
                      <a:pt x="2760" y="1416"/>
                    </a:lnTo>
                    <a:cubicBezTo>
                      <a:pt x="2760" y="1456"/>
                      <a:pt x="2728" y="1488"/>
                      <a:pt x="2688" y="1488"/>
                    </a:cubicBezTo>
                    <a:lnTo>
                      <a:pt x="2648" y="1488"/>
                    </a:lnTo>
                    <a:lnTo>
                      <a:pt x="2720" y="1416"/>
                    </a:lnTo>
                    <a:lnTo>
                      <a:pt x="2720" y="1496"/>
                    </a:lnTo>
                    <a:cubicBezTo>
                      <a:pt x="2720" y="1536"/>
                      <a:pt x="2688" y="1568"/>
                      <a:pt x="2648" y="1568"/>
                    </a:cubicBezTo>
                    <a:lnTo>
                      <a:pt x="2520" y="1568"/>
                    </a:lnTo>
                    <a:lnTo>
                      <a:pt x="2592" y="1496"/>
                    </a:lnTo>
                    <a:lnTo>
                      <a:pt x="2592" y="1544"/>
                    </a:lnTo>
                    <a:cubicBezTo>
                      <a:pt x="2592" y="1584"/>
                      <a:pt x="2560" y="1616"/>
                      <a:pt x="2520" y="1616"/>
                    </a:cubicBezTo>
                    <a:lnTo>
                      <a:pt x="2480" y="1616"/>
                    </a:lnTo>
                    <a:lnTo>
                      <a:pt x="2552" y="1544"/>
                    </a:lnTo>
                    <a:lnTo>
                      <a:pt x="2552" y="1584"/>
                    </a:lnTo>
                    <a:cubicBezTo>
                      <a:pt x="2552" y="1624"/>
                      <a:pt x="2520" y="1656"/>
                      <a:pt x="2480" y="1656"/>
                    </a:cubicBezTo>
                    <a:lnTo>
                      <a:pt x="2392" y="1656"/>
                    </a:lnTo>
                    <a:cubicBezTo>
                      <a:pt x="2353" y="1656"/>
                      <a:pt x="2320" y="1624"/>
                      <a:pt x="2320" y="1584"/>
                    </a:cubicBezTo>
                    <a:lnTo>
                      <a:pt x="2320" y="1544"/>
                    </a:lnTo>
                    <a:lnTo>
                      <a:pt x="2392" y="1616"/>
                    </a:lnTo>
                    <a:lnTo>
                      <a:pt x="2264" y="1616"/>
                    </a:lnTo>
                    <a:cubicBezTo>
                      <a:pt x="2225" y="1616"/>
                      <a:pt x="2192" y="1584"/>
                      <a:pt x="2192" y="1544"/>
                    </a:cubicBezTo>
                    <a:lnTo>
                      <a:pt x="2192" y="1496"/>
                    </a:lnTo>
                    <a:lnTo>
                      <a:pt x="2264" y="1568"/>
                    </a:lnTo>
                    <a:lnTo>
                      <a:pt x="2224" y="1568"/>
                    </a:lnTo>
                    <a:lnTo>
                      <a:pt x="2296" y="1496"/>
                    </a:lnTo>
                    <a:lnTo>
                      <a:pt x="2296" y="1584"/>
                    </a:lnTo>
                    <a:lnTo>
                      <a:pt x="2224" y="1512"/>
                    </a:lnTo>
                    <a:lnTo>
                      <a:pt x="2264" y="1512"/>
                    </a:lnTo>
                    <a:cubicBezTo>
                      <a:pt x="2304" y="1512"/>
                      <a:pt x="2336" y="1545"/>
                      <a:pt x="2336" y="1584"/>
                    </a:cubicBezTo>
                    <a:lnTo>
                      <a:pt x="2336" y="1704"/>
                    </a:lnTo>
                    <a:lnTo>
                      <a:pt x="2264" y="1632"/>
                    </a:lnTo>
                    <a:lnTo>
                      <a:pt x="2312" y="1632"/>
                    </a:lnTo>
                    <a:cubicBezTo>
                      <a:pt x="2352" y="1632"/>
                      <a:pt x="2384" y="1665"/>
                      <a:pt x="2384" y="1704"/>
                    </a:cubicBezTo>
                    <a:lnTo>
                      <a:pt x="2384" y="1792"/>
                    </a:lnTo>
                    <a:cubicBezTo>
                      <a:pt x="2384" y="1832"/>
                      <a:pt x="2352" y="1864"/>
                      <a:pt x="2312" y="1864"/>
                    </a:cubicBezTo>
                    <a:lnTo>
                      <a:pt x="2264" y="1864"/>
                    </a:lnTo>
                    <a:lnTo>
                      <a:pt x="2336" y="1792"/>
                    </a:lnTo>
                    <a:lnTo>
                      <a:pt x="2336" y="1832"/>
                    </a:lnTo>
                    <a:cubicBezTo>
                      <a:pt x="2336" y="1872"/>
                      <a:pt x="2304" y="1904"/>
                      <a:pt x="2264" y="1904"/>
                    </a:cubicBezTo>
                    <a:lnTo>
                      <a:pt x="2184" y="1904"/>
                    </a:lnTo>
                    <a:lnTo>
                      <a:pt x="2256" y="1832"/>
                    </a:lnTo>
                    <a:lnTo>
                      <a:pt x="2256" y="1872"/>
                    </a:lnTo>
                    <a:cubicBezTo>
                      <a:pt x="2256" y="1912"/>
                      <a:pt x="2224" y="1944"/>
                      <a:pt x="2184" y="1944"/>
                    </a:cubicBezTo>
                    <a:lnTo>
                      <a:pt x="2056" y="1944"/>
                    </a:lnTo>
                    <a:lnTo>
                      <a:pt x="2128" y="1872"/>
                    </a:lnTo>
                    <a:lnTo>
                      <a:pt x="2128" y="1920"/>
                    </a:lnTo>
                    <a:cubicBezTo>
                      <a:pt x="2128" y="1960"/>
                      <a:pt x="2096" y="1992"/>
                      <a:pt x="2056" y="1992"/>
                    </a:cubicBezTo>
                    <a:lnTo>
                      <a:pt x="2016" y="1992"/>
                    </a:lnTo>
                    <a:lnTo>
                      <a:pt x="2088" y="1920"/>
                    </a:lnTo>
                    <a:lnTo>
                      <a:pt x="2088" y="1960"/>
                    </a:lnTo>
                    <a:cubicBezTo>
                      <a:pt x="2088" y="2000"/>
                      <a:pt x="2056" y="2032"/>
                      <a:pt x="2016" y="2032"/>
                    </a:cubicBezTo>
                    <a:lnTo>
                      <a:pt x="1888" y="2032"/>
                    </a:lnTo>
                    <a:lnTo>
                      <a:pt x="1960" y="1960"/>
                    </a:lnTo>
                    <a:lnTo>
                      <a:pt x="1960" y="2088"/>
                    </a:lnTo>
                    <a:cubicBezTo>
                      <a:pt x="1960" y="2128"/>
                      <a:pt x="1928" y="2160"/>
                      <a:pt x="1888" y="2160"/>
                    </a:cubicBezTo>
                    <a:lnTo>
                      <a:pt x="1848" y="2160"/>
                    </a:lnTo>
                    <a:lnTo>
                      <a:pt x="1920" y="2088"/>
                    </a:lnTo>
                    <a:lnTo>
                      <a:pt x="1920" y="2208"/>
                    </a:lnTo>
                    <a:cubicBezTo>
                      <a:pt x="1920" y="2248"/>
                      <a:pt x="1888" y="2280"/>
                      <a:pt x="1848" y="2280"/>
                    </a:cubicBezTo>
                    <a:lnTo>
                      <a:pt x="1800" y="2280"/>
                    </a:lnTo>
                    <a:lnTo>
                      <a:pt x="1872" y="2208"/>
                    </a:lnTo>
                    <a:lnTo>
                      <a:pt x="1872" y="2336"/>
                    </a:lnTo>
                    <a:lnTo>
                      <a:pt x="1800" y="2264"/>
                    </a:lnTo>
                    <a:lnTo>
                      <a:pt x="1888" y="2264"/>
                    </a:lnTo>
                    <a:cubicBezTo>
                      <a:pt x="1928" y="2264"/>
                      <a:pt x="1960" y="2297"/>
                      <a:pt x="1960" y="2336"/>
                    </a:cubicBezTo>
                    <a:lnTo>
                      <a:pt x="1960" y="2376"/>
                    </a:lnTo>
                    <a:cubicBezTo>
                      <a:pt x="1960" y="2416"/>
                      <a:pt x="1928" y="2448"/>
                      <a:pt x="1888" y="2448"/>
                    </a:cubicBezTo>
                    <a:lnTo>
                      <a:pt x="1848" y="2448"/>
                    </a:lnTo>
                    <a:lnTo>
                      <a:pt x="1920" y="2376"/>
                    </a:lnTo>
                    <a:lnTo>
                      <a:pt x="1920" y="2424"/>
                    </a:lnTo>
                    <a:cubicBezTo>
                      <a:pt x="1920" y="2464"/>
                      <a:pt x="1888" y="2496"/>
                      <a:pt x="1848" y="2496"/>
                    </a:cubicBezTo>
                    <a:lnTo>
                      <a:pt x="1800" y="2496"/>
                    </a:lnTo>
                    <a:lnTo>
                      <a:pt x="1872" y="2424"/>
                    </a:lnTo>
                    <a:lnTo>
                      <a:pt x="1872" y="2464"/>
                    </a:lnTo>
                    <a:cubicBezTo>
                      <a:pt x="1872" y="2504"/>
                      <a:pt x="1840" y="2536"/>
                      <a:pt x="1800" y="2536"/>
                    </a:cubicBezTo>
                    <a:lnTo>
                      <a:pt x="1760" y="2536"/>
                    </a:lnTo>
                    <a:lnTo>
                      <a:pt x="1832" y="2464"/>
                    </a:lnTo>
                    <a:lnTo>
                      <a:pt x="1832" y="2544"/>
                    </a:lnTo>
                    <a:cubicBezTo>
                      <a:pt x="1832" y="2584"/>
                      <a:pt x="1800" y="2616"/>
                      <a:pt x="1760" y="2616"/>
                    </a:cubicBezTo>
                    <a:lnTo>
                      <a:pt x="1672" y="2616"/>
                    </a:lnTo>
                    <a:lnTo>
                      <a:pt x="1744" y="2544"/>
                    </a:lnTo>
                    <a:lnTo>
                      <a:pt x="1744" y="2584"/>
                    </a:lnTo>
                    <a:cubicBezTo>
                      <a:pt x="1744" y="2624"/>
                      <a:pt x="1712" y="2656"/>
                      <a:pt x="1672" y="2656"/>
                    </a:cubicBezTo>
                    <a:lnTo>
                      <a:pt x="1632" y="2656"/>
                    </a:lnTo>
                    <a:lnTo>
                      <a:pt x="1704" y="2584"/>
                    </a:lnTo>
                    <a:lnTo>
                      <a:pt x="1704" y="2968"/>
                    </a:lnTo>
                    <a:cubicBezTo>
                      <a:pt x="1704" y="3008"/>
                      <a:pt x="1672" y="3040"/>
                      <a:pt x="1632" y="3040"/>
                    </a:cubicBezTo>
                    <a:lnTo>
                      <a:pt x="1592" y="3040"/>
                    </a:lnTo>
                    <a:lnTo>
                      <a:pt x="1664" y="2968"/>
                    </a:lnTo>
                    <a:lnTo>
                      <a:pt x="1664" y="3048"/>
                    </a:lnTo>
                    <a:lnTo>
                      <a:pt x="1592" y="2976"/>
                    </a:lnTo>
                    <a:lnTo>
                      <a:pt x="1632" y="2976"/>
                    </a:lnTo>
                    <a:cubicBezTo>
                      <a:pt x="1672" y="2976"/>
                      <a:pt x="1704" y="3009"/>
                      <a:pt x="1704" y="3048"/>
                    </a:cubicBezTo>
                    <a:lnTo>
                      <a:pt x="1704" y="3176"/>
                    </a:lnTo>
                    <a:cubicBezTo>
                      <a:pt x="1704" y="3216"/>
                      <a:pt x="1672" y="3248"/>
                      <a:pt x="1632" y="3248"/>
                    </a:cubicBezTo>
                    <a:lnTo>
                      <a:pt x="1592" y="3248"/>
                    </a:lnTo>
                    <a:lnTo>
                      <a:pt x="1664" y="3176"/>
                    </a:lnTo>
                    <a:lnTo>
                      <a:pt x="1664" y="3216"/>
                    </a:lnTo>
                    <a:cubicBezTo>
                      <a:pt x="1664" y="3256"/>
                      <a:pt x="1632" y="3288"/>
                      <a:pt x="1592" y="3288"/>
                    </a:cubicBezTo>
                    <a:lnTo>
                      <a:pt x="1552" y="3288"/>
                    </a:lnTo>
                    <a:lnTo>
                      <a:pt x="1624" y="3216"/>
                    </a:lnTo>
                    <a:lnTo>
                      <a:pt x="1624" y="3256"/>
                    </a:lnTo>
                    <a:lnTo>
                      <a:pt x="1552" y="3184"/>
                    </a:lnTo>
                    <a:lnTo>
                      <a:pt x="1592" y="3184"/>
                    </a:lnTo>
                    <a:cubicBezTo>
                      <a:pt x="1632" y="3184"/>
                      <a:pt x="1664" y="3217"/>
                      <a:pt x="1664" y="3256"/>
                    </a:cubicBezTo>
                    <a:lnTo>
                      <a:pt x="1664" y="3384"/>
                    </a:lnTo>
                    <a:cubicBezTo>
                      <a:pt x="1664" y="3424"/>
                      <a:pt x="1632" y="3456"/>
                      <a:pt x="1592" y="3456"/>
                    </a:cubicBezTo>
                    <a:lnTo>
                      <a:pt x="1552" y="3456"/>
                    </a:lnTo>
                    <a:lnTo>
                      <a:pt x="1624" y="3384"/>
                    </a:lnTo>
                    <a:lnTo>
                      <a:pt x="1624" y="3464"/>
                    </a:lnTo>
                    <a:cubicBezTo>
                      <a:pt x="1624" y="3504"/>
                      <a:pt x="1592" y="3536"/>
                      <a:pt x="1552" y="3536"/>
                    </a:cubicBezTo>
                    <a:lnTo>
                      <a:pt x="1504" y="3536"/>
                    </a:lnTo>
                    <a:lnTo>
                      <a:pt x="1576" y="3464"/>
                    </a:lnTo>
                    <a:lnTo>
                      <a:pt x="1576" y="3552"/>
                    </a:lnTo>
                    <a:cubicBezTo>
                      <a:pt x="1576" y="3592"/>
                      <a:pt x="1544" y="3624"/>
                      <a:pt x="1504" y="3624"/>
                    </a:cubicBezTo>
                    <a:lnTo>
                      <a:pt x="1464" y="3624"/>
                    </a:lnTo>
                    <a:lnTo>
                      <a:pt x="1536" y="3552"/>
                    </a:lnTo>
                    <a:lnTo>
                      <a:pt x="1536" y="3680"/>
                    </a:lnTo>
                    <a:cubicBezTo>
                      <a:pt x="1536" y="3720"/>
                      <a:pt x="1504" y="3752"/>
                      <a:pt x="1464" y="3752"/>
                    </a:cubicBezTo>
                    <a:lnTo>
                      <a:pt x="1336" y="3752"/>
                    </a:lnTo>
                    <a:lnTo>
                      <a:pt x="1408" y="3680"/>
                    </a:lnTo>
                    <a:lnTo>
                      <a:pt x="1408" y="3760"/>
                    </a:lnTo>
                    <a:lnTo>
                      <a:pt x="1336" y="3688"/>
                    </a:lnTo>
                    <a:lnTo>
                      <a:pt x="1384" y="3688"/>
                    </a:lnTo>
                    <a:cubicBezTo>
                      <a:pt x="1424" y="3688"/>
                      <a:pt x="1456" y="3721"/>
                      <a:pt x="1456" y="3760"/>
                    </a:cubicBezTo>
                    <a:lnTo>
                      <a:pt x="1456" y="3848"/>
                    </a:lnTo>
                    <a:lnTo>
                      <a:pt x="1384" y="3776"/>
                    </a:lnTo>
                    <a:lnTo>
                      <a:pt x="1424" y="3776"/>
                    </a:lnTo>
                    <a:cubicBezTo>
                      <a:pt x="1464" y="3776"/>
                      <a:pt x="1496" y="3809"/>
                      <a:pt x="1496" y="3848"/>
                    </a:cubicBezTo>
                    <a:lnTo>
                      <a:pt x="1496" y="3928"/>
                    </a:lnTo>
                    <a:lnTo>
                      <a:pt x="1424" y="3856"/>
                    </a:lnTo>
                    <a:lnTo>
                      <a:pt x="1464" y="3856"/>
                    </a:lnTo>
                    <a:cubicBezTo>
                      <a:pt x="1504" y="3856"/>
                      <a:pt x="1536" y="3889"/>
                      <a:pt x="1536" y="3928"/>
                    </a:cubicBezTo>
                    <a:lnTo>
                      <a:pt x="1536" y="4096"/>
                    </a:lnTo>
                    <a:lnTo>
                      <a:pt x="1464" y="4024"/>
                    </a:lnTo>
                    <a:lnTo>
                      <a:pt x="1592" y="4024"/>
                    </a:lnTo>
                    <a:cubicBezTo>
                      <a:pt x="1632" y="4024"/>
                      <a:pt x="1664" y="4057"/>
                      <a:pt x="1664" y="4096"/>
                    </a:cubicBezTo>
                    <a:lnTo>
                      <a:pt x="1664" y="4136"/>
                    </a:lnTo>
                    <a:lnTo>
                      <a:pt x="1592" y="4064"/>
                    </a:lnTo>
                    <a:lnTo>
                      <a:pt x="1632" y="4064"/>
                    </a:lnTo>
                    <a:cubicBezTo>
                      <a:pt x="1672" y="4064"/>
                      <a:pt x="1704" y="4097"/>
                      <a:pt x="1704" y="4136"/>
                    </a:cubicBezTo>
                    <a:lnTo>
                      <a:pt x="1704" y="4392"/>
                    </a:lnTo>
                    <a:lnTo>
                      <a:pt x="1632" y="4320"/>
                    </a:lnTo>
                    <a:lnTo>
                      <a:pt x="1672" y="4320"/>
                    </a:lnTo>
                    <a:cubicBezTo>
                      <a:pt x="1712" y="4320"/>
                      <a:pt x="1744" y="4353"/>
                      <a:pt x="1744" y="4392"/>
                    </a:cubicBezTo>
                    <a:lnTo>
                      <a:pt x="1744" y="4808"/>
                    </a:lnTo>
                    <a:cubicBezTo>
                      <a:pt x="1744" y="4848"/>
                      <a:pt x="1712" y="4880"/>
                      <a:pt x="1672" y="4880"/>
                    </a:cubicBezTo>
                    <a:lnTo>
                      <a:pt x="1632" y="4880"/>
                    </a:lnTo>
                    <a:lnTo>
                      <a:pt x="1704" y="4808"/>
                    </a:lnTo>
                    <a:lnTo>
                      <a:pt x="1704" y="4976"/>
                    </a:lnTo>
                    <a:cubicBezTo>
                      <a:pt x="1704" y="5016"/>
                      <a:pt x="1672" y="5048"/>
                      <a:pt x="1632" y="5048"/>
                    </a:cubicBezTo>
                    <a:lnTo>
                      <a:pt x="1592" y="5048"/>
                    </a:lnTo>
                    <a:lnTo>
                      <a:pt x="1664" y="4976"/>
                    </a:lnTo>
                    <a:lnTo>
                      <a:pt x="1664" y="5016"/>
                    </a:lnTo>
                    <a:cubicBezTo>
                      <a:pt x="1664" y="5056"/>
                      <a:pt x="1632" y="5088"/>
                      <a:pt x="1592" y="5088"/>
                    </a:cubicBezTo>
                    <a:lnTo>
                      <a:pt x="1552" y="5088"/>
                    </a:lnTo>
                    <a:lnTo>
                      <a:pt x="1624" y="5016"/>
                    </a:lnTo>
                    <a:lnTo>
                      <a:pt x="1624" y="5272"/>
                    </a:lnTo>
                    <a:lnTo>
                      <a:pt x="1552" y="5200"/>
                    </a:lnTo>
                    <a:lnTo>
                      <a:pt x="1592" y="5200"/>
                    </a:lnTo>
                    <a:cubicBezTo>
                      <a:pt x="1632" y="5200"/>
                      <a:pt x="1664" y="5233"/>
                      <a:pt x="1664" y="5272"/>
                    </a:cubicBezTo>
                    <a:lnTo>
                      <a:pt x="1664" y="5352"/>
                    </a:lnTo>
                    <a:cubicBezTo>
                      <a:pt x="1664" y="5392"/>
                      <a:pt x="1632" y="5424"/>
                      <a:pt x="1592" y="5424"/>
                    </a:cubicBezTo>
                    <a:lnTo>
                      <a:pt x="1552" y="5424"/>
                    </a:lnTo>
                    <a:lnTo>
                      <a:pt x="1624" y="5352"/>
                    </a:lnTo>
                    <a:lnTo>
                      <a:pt x="1624" y="5392"/>
                    </a:lnTo>
                    <a:lnTo>
                      <a:pt x="1552" y="5320"/>
                    </a:lnTo>
                    <a:lnTo>
                      <a:pt x="1592" y="5320"/>
                    </a:lnTo>
                    <a:cubicBezTo>
                      <a:pt x="1632" y="5320"/>
                      <a:pt x="1664" y="5353"/>
                      <a:pt x="1664" y="5392"/>
                    </a:cubicBezTo>
                    <a:lnTo>
                      <a:pt x="1664" y="5440"/>
                    </a:lnTo>
                    <a:lnTo>
                      <a:pt x="1592" y="5368"/>
                    </a:lnTo>
                    <a:lnTo>
                      <a:pt x="1632" y="5368"/>
                    </a:lnTo>
                    <a:cubicBezTo>
                      <a:pt x="1672" y="5368"/>
                      <a:pt x="1704" y="5401"/>
                      <a:pt x="1704" y="5440"/>
                    </a:cubicBezTo>
                    <a:lnTo>
                      <a:pt x="1704" y="5560"/>
                    </a:lnTo>
                    <a:lnTo>
                      <a:pt x="1632" y="5488"/>
                    </a:lnTo>
                    <a:lnTo>
                      <a:pt x="1672" y="5488"/>
                    </a:lnTo>
                    <a:cubicBezTo>
                      <a:pt x="1712" y="5488"/>
                      <a:pt x="1744" y="5521"/>
                      <a:pt x="1744" y="5560"/>
                    </a:cubicBezTo>
                    <a:lnTo>
                      <a:pt x="1744" y="5688"/>
                    </a:lnTo>
                    <a:lnTo>
                      <a:pt x="1672" y="5616"/>
                    </a:lnTo>
                    <a:lnTo>
                      <a:pt x="1720" y="5616"/>
                    </a:lnTo>
                    <a:cubicBezTo>
                      <a:pt x="1760" y="5616"/>
                      <a:pt x="1792" y="5649"/>
                      <a:pt x="1792" y="5688"/>
                    </a:cubicBezTo>
                    <a:lnTo>
                      <a:pt x="1792" y="5768"/>
                    </a:lnTo>
                    <a:lnTo>
                      <a:pt x="1720" y="5696"/>
                    </a:lnTo>
                    <a:lnTo>
                      <a:pt x="1760" y="5696"/>
                    </a:lnTo>
                    <a:cubicBezTo>
                      <a:pt x="1800" y="5696"/>
                      <a:pt x="1832" y="5729"/>
                      <a:pt x="1832" y="5768"/>
                    </a:cubicBezTo>
                    <a:lnTo>
                      <a:pt x="1832" y="5856"/>
                    </a:lnTo>
                    <a:lnTo>
                      <a:pt x="1760" y="5784"/>
                    </a:lnTo>
                    <a:lnTo>
                      <a:pt x="1800" y="5784"/>
                    </a:lnTo>
                    <a:cubicBezTo>
                      <a:pt x="1840" y="5784"/>
                      <a:pt x="1872" y="5817"/>
                      <a:pt x="1872" y="5856"/>
                    </a:cubicBezTo>
                    <a:lnTo>
                      <a:pt x="1872" y="5896"/>
                    </a:lnTo>
                    <a:lnTo>
                      <a:pt x="1800" y="5824"/>
                    </a:lnTo>
                    <a:lnTo>
                      <a:pt x="1848" y="5824"/>
                    </a:lnTo>
                    <a:cubicBezTo>
                      <a:pt x="1888" y="5824"/>
                      <a:pt x="1920" y="5857"/>
                      <a:pt x="1920" y="5896"/>
                    </a:cubicBezTo>
                    <a:lnTo>
                      <a:pt x="1920" y="6024"/>
                    </a:lnTo>
                    <a:lnTo>
                      <a:pt x="1848" y="5952"/>
                    </a:lnTo>
                    <a:lnTo>
                      <a:pt x="1888" y="5952"/>
                    </a:lnTo>
                    <a:cubicBezTo>
                      <a:pt x="1928" y="5952"/>
                      <a:pt x="1960" y="5985"/>
                      <a:pt x="1960" y="6024"/>
                    </a:cubicBezTo>
                    <a:lnTo>
                      <a:pt x="1960" y="6272"/>
                    </a:lnTo>
                    <a:cubicBezTo>
                      <a:pt x="1960" y="6312"/>
                      <a:pt x="1928" y="6344"/>
                      <a:pt x="1888" y="6344"/>
                    </a:cubicBezTo>
                    <a:lnTo>
                      <a:pt x="1848" y="6344"/>
                    </a:lnTo>
                    <a:lnTo>
                      <a:pt x="1920" y="6272"/>
                    </a:lnTo>
                    <a:lnTo>
                      <a:pt x="1920" y="6312"/>
                    </a:lnTo>
                    <a:cubicBezTo>
                      <a:pt x="1920" y="6352"/>
                      <a:pt x="1888" y="6384"/>
                      <a:pt x="1848" y="6384"/>
                    </a:cubicBezTo>
                    <a:lnTo>
                      <a:pt x="1800" y="6384"/>
                    </a:lnTo>
                    <a:lnTo>
                      <a:pt x="1872" y="6312"/>
                    </a:lnTo>
                    <a:lnTo>
                      <a:pt x="1872" y="6480"/>
                    </a:lnTo>
                    <a:cubicBezTo>
                      <a:pt x="1872" y="6520"/>
                      <a:pt x="1840" y="6552"/>
                      <a:pt x="1800" y="6552"/>
                    </a:cubicBezTo>
                    <a:lnTo>
                      <a:pt x="1760" y="6552"/>
                    </a:lnTo>
                    <a:lnTo>
                      <a:pt x="1832" y="6480"/>
                    </a:lnTo>
                    <a:lnTo>
                      <a:pt x="1832" y="6528"/>
                    </a:lnTo>
                    <a:cubicBezTo>
                      <a:pt x="1832" y="6568"/>
                      <a:pt x="1800" y="6600"/>
                      <a:pt x="1760" y="6600"/>
                    </a:cubicBezTo>
                    <a:lnTo>
                      <a:pt x="1720" y="6600"/>
                    </a:lnTo>
                    <a:lnTo>
                      <a:pt x="1792" y="6528"/>
                    </a:lnTo>
                    <a:lnTo>
                      <a:pt x="1792" y="6816"/>
                    </a:lnTo>
                    <a:lnTo>
                      <a:pt x="1720" y="6744"/>
                    </a:lnTo>
                    <a:lnTo>
                      <a:pt x="1760" y="6744"/>
                    </a:lnTo>
                    <a:cubicBezTo>
                      <a:pt x="1800" y="6744"/>
                      <a:pt x="1832" y="6777"/>
                      <a:pt x="1832" y="6816"/>
                    </a:cubicBezTo>
                    <a:lnTo>
                      <a:pt x="1832" y="6864"/>
                    </a:lnTo>
                    <a:cubicBezTo>
                      <a:pt x="1832" y="6904"/>
                      <a:pt x="1800" y="6936"/>
                      <a:pt x="1760" y="6936"/>
                    </a:cubicBezTo>
                    <a:lnTo>
                      <a:pt x="1720" y="6936"/>
                    </a:lnTo>
                    <a:lnTo>
                      <a:pt x="1792" y="6864"/>
                    </a:lnTo>
                    <a:lnTo>
                      <a:pt x="1792" y="6944"/>
                    </a:lnTo>
                    <a:cubicBezTo>
                      <a:pt x="1792" y="6984"/>
                      <a:pt x="1760" y="7016"/>
                      <a:pt x="1720" y="7016"/>
                    </a:cubicBezTo>
                    <a:lnTo>
                      <a:pt x="1672" y="7016"/>
                    </a:lnTo>
                    <a:lnTo>
                      <a:pt x="1744" y="6944"/>
                    </a:lnTo>
                    <a:lnTo>
                      <a:pt x="1744" y="7192"/>
                    </a:lnTo>
                    <a:cubicBezTo>
                      <a:pt x="1744" y="7232"/>
                      <a:pt x="1712" y="7264"/>
                      <a:pt x="1672" y="7264"/>
                    </a:cubicBezTo>
                    <a:lnTo>
                      <a:pt x="1632" y="7264"/>
                    </a:lnTo>
                    <a:lnTo>
                      <a:pt x="1704" y="7192"/>
                    </a:lnTo>
                    <a:lnTo>
                      <a:pt x="1704" y="7280"/>
                    </a:lnTo>
                    <a:lnTo>
                      <a:pt x="1632" y="7208"/>
                    </a:lnTo>
                    <a:lnTo>
                      <a:pt x="1672" y="7208"/>
                    </a:lnTo>
                    <a:cubicBezTo>
                      <a:pt x="1712" y="7208"/>
                      <a:pt x="1744" y="7241"/>
                      <a:pt x="1744" y="7280"/>
                    </a:cubicBezTo>
                    <a:lnTo>
                      <a:pt x="1744" y="7360"/>
                    </a:lnTo>
                    <a:cubicBezTo>
                      <a:pt x="1744" y="7400"/>
                      <a:pt x="1712" y="7432"/>
                      <a:pt x="1672" y="7432"/>
                    </a:cubicBezTo>
                    <a:lnTo>
                      <a:pt x="1632" y="7432"/>
                    </a:lnTo>
                    <a:lnTo>
                      <a:pt x="1704" y="7360"/>
                    </a:lnTo>
                    <a:lnTo>
                      <a:pt x="1704" y="7576"/>
                    </a:lnTo>
                    <a:cubicBezTo>
                      <a:pt x="1704" y="7616"/>
                      <a:pt x="1672" y="7648"/>
                      <a:pt x="1632" y="7648"/>
                    </a:cubicBezTo>
                    <a:lnTo>
                      <a:pt x="1552" y="7648"/>
                    </a:lnTo>
                    <a:lnTo>
                      <a:pt x="1624" y="7576"/>
                    </a:lnTo>
                    <a:lnTo>
                      <a:pt x="1624" y="7616"/>
                    </a:lnTo>
                    <a:cubicBezTo>
                      <a:pt x="1624" y="7656"/>
                      <a:pt x="1592" y="7688"/>
                      <a:pt x="1552" y="7688"/>
                    </a:cubicBezTo>
                    <a:lnTo>
                      <a:pt x="1504" y="7688"/>
                    </a:lnTo>
                    <a:cubicBezTo>
                      <a:pt x="1465" y="7688"/>
                      <a:pt x="1432" y="7656"/>
                      <a:pt x="1432" y="7616"/>
                    </a:cubicBezTo>
                    <a:lnTo>
                      <a:pt x="1432" y="7576"/>
                    </a:lnTo>
                    <a:lnTo>
                      <a:pt x="1504" y="7648"/>
                    </a:lnTo>
                    <a:lnTo>
                      <a:pt x="1384" y="7648"/>
                    </a:lnTo>
                    <a:lnTo>
                      <a:pt x="1456" y="7576"/>
                    </a:lnTo>
                    <a:lnTo>
                      <a:pt x="1456" y="7616"/>
                    </a:lnTo>
                    <a:cubicBezTo>
                      <a:pt x="1456" y="7656"/>
                      <a:pt x="1424" y="7688"/>
                      <a:pt x="1384" y="7688"/>
                    </a:cubicBezTo>
                    <a:lnTo>
                      <a:pt x="1296" y="7688"/>
                    </a:lnTo>
                    <a:cubicBezTo>
                      <a:pt x="1257" y="7688"/>
                      <a:pt x="1224" y="7656"/>
                      <a:pt x="1224" y="7616"/>
                    </a:cubicBezTo>
                    <a:lnTo>
                      <a:pt x="1224" y="7488"/>
                    </a:lnTo>
                    <a:lnTo>
                      <a:pt x="1296" y="7560"/>
                    </a:lnTo>
                    <a:lnTo>
                      <a:pt x="1256" y="7560"/>
                    </a:lnTo>
                    <a:lnTo>
                      <a:pt x="1328" y="7488"/>
                    </a:lnTo>
                    <a:lnTo>
                      <a:pt x="1328" y="7528"/>
                    </a:lnTo>
                    <a:cubicBezTo>
                      <a:pt x="1328" y="7568"/>
                      <a:pt x="1296" y="7600"/>
                      <a:pt x="1256" y="7600"/>
                    </a:cubicBezTo>
                    <a:lnTo>
                      <a:pt x="1208" y="7600"/>
                    </a:lnTo>
                    <a:cubicBezTo>
                      <a:pt x="1169" y="7600"/>
                      <a:pt x="1136" y="7568"/>
                      <a:pt x="1136" y="7528"/>
                    </a:cubicBezTo>
                    <a:lnTo>
                      <a:pt x="1136" y="7488"/>
                    </a:lnTo>
                    <a:lnTo>
                      <a:pt x="1208" y="7560"/>
                    </a:lnTo>
                    <a:lnTo>
                      <a:pt x="1040" y="7560"/>
                    </a:lnTo>
                    <a:lnTo>
                      <a:pt x="1112" y="7488"/>
                    </a:lnTo>
                    <a:lnTo>
                      <a:pt x="1112" y="7528"/>
                    </a:lnTo>
                    <a:cubicBezTo>
                      <a:pt x="1112" y="7568"/>
                      <a:pt x="1080" y="7600"/>
                      <a:pt x="1040" y="7600"/>
                    </a:cubicBezTo>
                    <a:lnTo>
                      <a:pt x="960" y="7600"/>
                    </a:lnTo>
                    <a:lnTo>
                      <a:pt x="1032" y="7528"/>
                    </a:lnTo>
                    <a:lnTo>
                      <a:pt x="1032" y="7576"/>
                    </a:lnTo>
                    <a:cubicBezTo>
                      <a:pt x="1032" y="7616"/>
                      <a:pt x="1000" y="7648"/>
                      <a:pt x="960" y="7648"/>
                    </a:cubicBezTo>
                    <a:lnTo>
                      <a:pt x="912" y="7648"/>
                    </a:lnTo>
                    <a:lnTo>
                      <a:pt x="984" y="7576"/>
                    </a:lnTo>
                    <a:lnTo>
                      <a:pt x="984" y="7616"/>
                    </a:lnTo>
                    <a:cubicBezTo>
                      <a:pt x="984" y="7656"/>
                      <a:pt x="952" y="7688"/>
                      <a:pt x="912" y="7688"/>
                    </a:cubicBezTo>
                    <a:lnTo>
                      <a:pt x="872" y="7688"/>
                    </a:lnTo>
                    <a:cubicBezTo>
                      <a:pt x="833" y="7688"/>
                      <a:pt x="800" y="7656"/>
                      <a:pt x="800" y="7616"/>
                    </a:cubicBezTo>
                    <a:lnTo>
                      <a:pt x="800" y="7576"/>
                    </a:lnTo>
                    <a:lnTo>
                      <a:pt x="872" y="7648"/>
                    </a:lnTo>
                    <a:lnTo>
                      <a:pt x="792" y="7648"/>
                    </a:lnTo>
                    <a:lnTo>
                      <a:pt x="864" y="7576"/>
                    </a:lnTo>
                    <a:lnTo>
                      <a:pt x="864" y="7616"/>
                    </a:lnTo>
                    <a:cubicBezTo>
                      <a:pt x="864" y="7656"/>
                      <a:pt x="832" y="7688"/>
                      <a:pt x="792" y="7688"/>
                    </a:cubicBezTo>
                    <a:lnTo>
                      <a:pt x="744" y="7688"/>
                    </a:lnTo>
                    <a:lnTo>
                      <a:pt x="816" y="7616"/>
                    </a:lnTo>
                    <a:lnTo>
                      <a:pt x="816" y="7656"/>
                    </a:lnTo>
                    <a:cubicBezTo>
                      <a:pt x="816" y="7696"/>
                      <a:pt x="784" y="7728"/>
                      <a:pt x="744" y="7728"/>
                    </a:cubicBezTo>
                    <a:lnTo>
                      <a:pt x="704" y="7728"/>
                    </a:lnTo>
                    <a:cubicBezTo>
                      <a:pt x="665" y="7728"/>
                      <a:pt x="632" y="7696"/>
                      <a:pt x="632" y="7656"/>
                    </a:cubicBezTo>
                    <a:lnTo>
                      <a:pt x="632" y="7616"/>
                    </a:lnTo>
                    <a:lnTo>
                      <a:pt x="704" y="7688"/>
                    </a:lnTo>
                    <a:lnTo>
                      <a:pt x="616" y="7688"/>
                    </a:lnTo>
                    <a:cubicBezTo>
                      <a:pt x="577" y="7688"/>
                      <a:pt x="544" y="7656"/>
                      <a:pt x="544" y="7616"/>
                    </a:cubicBezTo>
                    <a:lnTo>
                      <a:pt x="544" y="7576"/>
                    </a:lnTo>
                    <a:lnTo>
                      <a:pt x="616" y="7648"/>
                    </a:lnTo>
                    <a:lnTo>
                      <a:pt x="536" y="7648"/>
                    </a:lnTo>
                    <a:cubicBezTo>
                      <a:pt x="497" y="7648"/>
                      <a:pt x="464" y="7616"/>
                      <a:pt x="464" y="7576"/>
                    </a:cubicBezTo>
                    <a:lnTo>
                      <a:pt x="464" y="7528"/>
                    </a:lnTo>
                    <a:lnTo>
                      <a:pt x="536" y="7600"/>
                    </a:lnTo>
                    <a:lnTo>
                      <a:pt x="448" y="7600"/>
                    </a:lnTo>
                    <a:cubicBezTo>
                      <a:pt x="409" y="7600"/>
                      <a:pt x="376" y="7568"/>
                      <a:pt x="376" y="7528"/>
                    </a:cubicBezTo>
                    <a:lnTo>
                      <a:pt x="376" y="7488"/>
                    </a:lnTo>
                    <a:lnTo>
                      <a:pt x="448" y="7560"/>
                    </a:lnTo>
                    <a:lnTo>
                      <a:pt x="408" y="7560"/>
                    </a:lnTo>
                    <a:cubicBezTo>
                      <a:pt x="369" y="7560"/>
                      <a:pt x="336" y="7528"/>
                      <a:pt x="336" y="7488"/>
                    </a:cubicBezTo>
                    <a:lnTo>
                      <a:pt x="336" y="7448"/>
                    </a:lnTo>
                    <a:lnTo>
                      <a:pt x="408" y="7520"/>
                    </a:lnTo>
                    <a:lnTo>
                      <a:pt x="320" y="7520"/>
                    </a:lnTo>
                    <a:cubicBezTo>
                      <a:pt x="281" y="7520"/>
                      <a:pt x="248" y="7488"/>
                      <a:pt x="248" y="7448"/>
                    </a:cubicBezTo>
                    <a:lnTo>
                      <a:pt x="248" y="7408"/>
                    </a:lnTo>
                    <a:lnTo>
                      <a:pt x="320" y="7480"/>
                    </a:lnTo>
                    <a:lnTo>
                      <a:pt x="240" y="7480"/>
                    </a:lnTo>
                    <a:cubicBezTo>
                      <a:pt x="201" y="7480"/>
                      <a:pt x="168" y="7448"/>
                      <a:pt x="168" y="7408"/>
                    </a:cubicBezTo>
                    <a:lnTo>
                      <a:pt x="168" y="7360"/>
                    </a:lnTo>
                    <a:lnTo>
                      <a:pt x="240" y="7432"/>
                    </a:lnTo>
                    <a:lnTo>
                      <a:pt x="200" y="7432"/>
                    </a:lnTo>
                    <a:cubicBezTo>
                      <a:pt x="161" y="7432"/>
                      <a:pt x="128" y="7400"/>
                      <a:pt x="128" y="7360"/>
                    </a:cubicBezTo>
                    <a:lnTo>
                      <a:pt x="128" y="7320"/>
                    </a:lnTo>
                    <a:lnTo>
                      <a:pt x="200" y="7392"/>
                    </a:lnTo>
                    <a:lnTo>
                      <a:pt x="72" y="7392"/>
                    </a:lnTo>
                    <a:cubicBezTo>
                      <a:pt x="33" y="7392"/>
                      <a:pt x="0" y="7360"/>
                      <a:pt x="0" y="7320"/>
                    </a:cubicBezTo>
                    <a:lnTo>
                      <a:pt x="0" y="7280"/>
                    </a:lnTo>
                    <a:cubicBezTo>
                      <a:pt x="0" y="7241"/>
                      <a:pt x="33" y="7208"/>
                      <a:pt x="72" y="7208"/>
                    </a:cubicBezTo>
                    <a:cubicBezTo>
                      <a:pt x="112" y="7208"/>
                      <a:pt x="144" y="7241"/>
                      <a:pt x="144" y="7280"/>
                    </a:cubicBezTo>
                    <a:lnTo>
                      <a:pt x="144" y="7320"/>
                    </a:lnTo>
                    <a:lnTo>
                      <a:pt x="72" y="7248"/>
                    </a:lnTo>
                    <a:lnTo>
                      <a:pt x="200" y="7248"/>
                    </a:lnTo>
                    <a:cubicBezTo>
                      <a:pt x="240" y="7248"/>
                      <a:pt x="272" y="7281"/>
                      <a:pt x="272" y="7320"/>
                    </a:cubicBezTo>
                    <a:lnTo>
                      <a:pt x="272" y="7360"/>
                    </a:lnTo>
                    <a:lnTo>
                      <a:pt x="200" y="7288"/>
                    </a:lnTo>
                    <a:lnTo>
                      <a:pt x="240" y="7288"/>
                    </a:lnTo>
                    <a:cubicBezTo>
                      <a:pt x="280" y="7288"/>
                      <a:pt x="312" y="7321"/>
                      <a:pt x="312" y="7360"/>
                    </a:cubicBezTo>
                    <a:lnTo>
                      <a:pt x="312" y="7408"/>
                    </a:lnTo>
                    <a:lnTo>
                      <a:pt x="240" y="7336"/>
                    </a:lnTo>
                    <a:lnTo>
                      <a:pt x="320" y="7336"/>
                    </a:lnTo>
                    <a:cubicBezTo>
                      <a:pt x="360" y="7336"/>
                      <a:pt x="392" y="7369"/>
                      <a:pt x="392" y="7408"/>
                    </a:cubicBezTo>
                    <a:lnTo>
                      <a:pt x="392" y="7448"/>
                    </a:lnTo>
                    <a:lnTo>
                      <a:pt x="320" y="7376"/>
                    </a:lnTo>
                    <a:lnTo>
                      <a:pt x="408" y="7376"/>
                    </a:lnTo>
                    <a:cubicBezTo>
                      <a:pt x="448" y="7376"/>
                      <a:pt x="480" y="7409"/>
                      <a:pt x="480" y="7448"/>
                    </a:cubicBezTo>
                    <a:lnTo>
                      <a:pt x="480" y="7488"/>
                    </a:lnTo>
                    <a:lnTo>
                      <a:pt x="408" y="7416"/>
                    </a:lnTo>
                    <a:lnTo>
                      <a:pt x="448" y="7416"/>
                    </a:lnTo>
                    <a:cubicBezTo>
                      <a:pt x="488" y="7416"/>
                      <a:pt x="520" y="7449"/>
                      <a:pt x="520" y="7488"/>
                    </a:cubicBezTo>
                    <a:lnTo>
                      <a:pt x="520" y="7528"/>
                    </a:lnTo>
                    <a:lnTo>
                      <a:pt x="448" y="7456"/>
                    </a:lnTo>
                    <a:lnTo>
                      <a:pt x="536" y="7456"/>
                    </a:lnTo>
                    <a:cubicBezTo>
                      <a:pt x="576" y="7456"/>
                      <a:pt x="608" y="7489"/>
                      <a:pt x="608" y="7528"/>
                    </a:cubicBezTo>
                    <a:lnTo>
                      <a:pt x="608" y="7576"/>
                    </a:lnTo>
                    <a:lnTo>
                      <a:pt x="536" y="7504"/>
                    </a:lnTo>
                    <a:lnTo>
                      <a:pt x="616" y="7504"/>
                    </a:lnTo>
                    <a:cubicBezTo>
                      <a:pt x="656" y="7504"/>
                      <a:pt x="688" y="7537"/>
                      <a:pt x="688" y="7576"/>
                    </a:cubicBezTo>
                    <a:lnTo>
                      <a:pt x="688" y="7616"/>
                    </a:lnTo>
                    <a:lnTo>
                      <a:pt x="616" y="7544"/>
                    </a:lnTo>
                    <a:lnTo>
                      <a:pt x="704" y="7544"/>
                    </a:lnTo>
                    <a:cubicBezTo>
                      <a:pt x="744" y="7544"/>
                      <a:pt x="776" y="7577"/>
                      <a:pt x="776" y="7616"/>
                    </a:cubicBezTo>
                    <a:lnTo>
                      <a:pt x="776" y="7656"/>
                    </a:lnTo>
                    <a:lnTo>
                      <a:pt x="704" y="7584"/>
                    </a:lnTo>
                    <a:lnTo>
                      <a:pt x="744" y="7584"/>
                    </a:lnTo>
                    <a:lnTo>
                      <a:pt x="672" y="7656"/>
                    </a:lnTo>
                    <a:lnTo>
                      <a:pt x="672" y="7616"/>
                    </a:lnTo>
                    <a:cubicBezTo>
                      <a:pt x="672" y="7577"/>
                      <a:pt x="705" y="7544"/>
                      <a:pt x="744" y="7544"/>
                    </a:cubicBezTo>
                    <a:lnTo>
                      <a:pt x="792" y="7544"/>
                    </a:lnTo>
                    <a:lnTo>
                      <a:pt x="720" y="7616"/>
                    </a:lnTo>
                    <a:lnTo>
                      <a:pt x="720" y="7576"/>
                    </a:lnTo>
                    <a:cubicBezTo>
                      <a:pt x="720" y="7537"/>
                      <a:pt x="753" y="7504"/>
                      <a:pt x="792" y="7504"/>
                    </a:cubicBezTo>
                    <a:lnTo>
                      <a:pt x="872" y="7504"/>
                    </a:lnTo>
                    <a:cubicBezTo>
                      <a:pt x="912" y="7504"/>
                      <a:pt x="944" y="7537"/>
                      <a:pt x="944" y="7576"/>
                    </a:cubicBezTo>
                    <a:lnTo>
                      <a:pt x="944" y="7616"/>
                    </a:lnTo>
                    <a:lnTo>
                      <a:pt x="872" y="7544"/>
                    </a:lnTo>
                    <a:lnTo>
                      <a:pt x="912" y="7544"/>
                    </a:lnTo>
                    <a:lnTo>
                      <a:pt x="840" y="7616"/>
                    </a:lnTo>
                    <a:lnTo>
                      <a:pt x="840" y="7576"/>
                    </a:lnTo>
                    <a:cubicBezTo>
                      <a:pt x="840" y="7537"/>
                      <a:pt x="873" y="7504"/>
                      <a:pt x="912" y="7504"/>
                    </a:cubicBezTo>
                    <a:lnTo>
                      <a:pt x="960" y="7504"/>
                    </a:lnTo>
                    <a:lnTo>
                      <a:pt x="888" y="7576"/>
                    </a:lnTo>
                    <a:lnTo>
                      <a:pt x="888" y="7528"/>
                    </a:lnTo>
                    <a:cubicBezTo>
                      <a:pt x="888" y="7489"/>
                      <a:pt x="921" y="7456"/>
                      <a:pt x="960" y="7456"/>
                    </a:cubicBezTo>
                    <a:lnTo>
                      <a:pt x="1040" y="7456"/>
                    </a:lnTo>
                    <a:lnTo>
                      <a:pt x="968" y="7528"/>
                    </a:lnTo>
                    <a:lnTo>
                      <a:pt x="968" y="7488"/>
                    </a:lnTo>
                    <a:cubicBezTo>
                      <a:pt x="968" y="7449"/>
                      <a:pt x="1001" y="7416"/>
                      <a:pt x="1040" y="7416"/>
                    </a:cubicBezTo>
                    <a:lnTo>
                      <a:pt x="1208" y="7416"/>
                    </a:lnTo>
                    <a:cubicBezTo>
                      <a:pt x="1248" y="7416"/>
                      <a:pt x="1280" y="7449"/>
                      <a:pt x="1280" y="7488"/>
                    </a:cubicBezTo>
                    <a:lnTo>
                      <a:pt x="1280" y="7528"/>
                    </a:lnTo>
                    <a:lnTo>
                      <a:pt x="1208" y="7456"/>
                    </a:lnTo>
                    <a:lnTo>
                      <a:pt x="1256" y="7456"/>
                    </a:lnTo>
                    <a:lnTo>
                      <a:pt x="1184" y="7528"/>
                    </a:lnTo>
                    <a:lnTo>
                      <a:pt x="1184" y="7488"/>
                    </a:lnTo>
                    <a:cubicBezTo>
                      <a:pt x="1184" y="7449"/>
                      <a:pt x="1217" y="7416"/>
                      <a:pt x="1256" y="7416"/>
                    </a:cubicBezTo>
                    <a:lnTo>
                      <a:pt x="1296" y="7416"/>
                    </a:lnTo>
                    <a:cubicBezTo>
                      <a:pt x="1336" y="7416"/>
                      <a:pt x="1368" y="7449"/>
                      <a:pt x="1368" y="7488"/>
                    </a:cubicBezTo>
                    <a:lnTo>
                      <a:pt x="1368" y="7616"/>
                    </a:lnTo>
                    <a:lnTo>
                      <a:pt x="1296" y="7544"/>
                    </a:lnTo>
                    <a:lnTo>
                      <a:pt x="1384" y="7544"/>
                    </a:lnTo>
                    <a:lnTo>
                      <a:pt x="1312" y="7616"/>
                    </a:lnTo>
                    <a:lnTo>
                      <a:pt x="1312" y="7576"/>
                    </a:lnTo>
                    <a:cubicBezTo>
                      <a:pt x="1312" y="7537"/>
                      <a:pt x="1345" y="7504"/>
                      <a:pt x="1384" y="7504"/>
                    </a:cubicBezTo>
                    <a:lnTo>
                      <a:pt x="1504" y="7504"/>
                    </a:lnTo>
                    <a:cubicBezTo>
                      <a:pt x="1544" y="7504"/>
                      <a:pt x="1576" y="7537"/>
                      <a:pt x="1576" y="7576"/>
                    </a:cubicBezTo>
                    <a:lnTo>
                      <a:pt x="1576" y="7616"/>
                    </a:lnTo>
                    <a:lnTo>
                      <a:pt x="1504" y="7544"/>
                    </a:lnTo>
                    <a:lnTo>
                      <a:pt x="1552" y="7544"/>
                    </a:lnTo>
                    <a:lnTo>
                      <a:pt x="1480" y="7616"/>
                    </a:lnTo>
                    <a:lnTo>
                      <a:pt x="1480" y="7576"/>
                    </a:lnTo>
                    <a:cubicBezTo>
                      <a:pt x="1480" y="7537"/>
                      <a:pt x="1513" y="7504"/>
                      <a:pt x="1552" y="7504"/>
                    </a:cubicBezTo>
                    <a:lnTo>
                      <a:pt x="1632" y="7504"/>
                    </a:lnTo>
                    <a:lnTo>
                      <a:pt x="1560" y="7576"/>
                    </a:lnTo>
                    <a:lnTo>
                      <a:pt x="1560" y="7360"/>
                    </a:lnTo>
                    <a:cubicBezTo>
                      <a:pt x="1560" y="7321"/>
                      <a:pt x="1593" y="7288"/>
                      <a:pt x="1632" y="7288"/>
                    </a:cubicBezTo>
                    <a:lnTo>
                      <a:pt x="1672" y="7288"/>
                    </a:lnTo>
                    <a:lnTo>
                      <a:pt x="1600" y="7360"/>
                    </a:lnTo>
                    <a:lnTo>
                      <a:pt x="1600" y="7280"/>
                    </a:lnTo>
                    <a:lnTo>
                      <a:pt x="1672" y="7352"/>
                    </a:lnTo>
                    <a:lnTo>
                      <a:pt x="1632" y="7352"/>
                    </a:lnTo>
                    <a:cubicBezTo>
                      <a:pt x="1593" y="7352"/>
                      <a:pt x="1560" y="7320"/>
                      <a:pt x="1560" y="7280"/>
                    </a:cubicBezTo>
                    <a:lnTo>
                      <a:pt x="1560" y="7192"/>
                    </a:lnTo>
                    <a:cubicBezTo>
                      <a:pt x="1560" y="7153"/>
                      <a:pt x="1593" y="7120"/>
                      <a:pt x="1632" y="7120"/>
                    </a:cubicBezTo>
                    <a:lnTo>
                      <a:pt x="1672" y="7120"/>
                    </a:lnTo>
                    <a:lnTo>
                      <a:pt x="1600" y="7192"/>
                    </a:lnTo>
                    <a:lnTo>
                      <a:pt x="1600" y="6944"/>
                    </a:lnTo>
                    <a:cubicBezTo>
                      <a:pt x="1600" y="6905"/>
                      <a:pt x="1633" y="6872"/>
                      <a:pt x="1672" y="6872"/>
                    </a:cubicBezTo>
                    <a:lnTo>
                      <a:pt x="1720" y="6872"/>
                    </a:lnTo>
                    <a:lnTo>
                      <a:pt x="1648" y="6944"/>
                    </a:lnTo>
                    <a:lnTo>
                      <a:pt x="1648" y="6864"/>
                    </a:lnTo>
                    <a:cubicBezTo>
                      <a:pt x="1648" y="6825"/>
                      <a:pt x="1681" y="6792"/>
                      <a:pt x="1720" y="6792"/>
                    </a:cubicBezTo>
                    <a:lnTo>
                      <a:pt x="1760" y="6792"/>
                    </a:lnTo>
                    <a:lnTo>
                      <a:pt x="1688" y="6864"/>
                    </a:lnTo>
                    <a:lnTo>
                      <a:pt x="1688" y="6816"/>
                    </a:lnTo>
                    <a:lnTo>
                      <a:pt x="1760" y="6888"/>
                    </a:lnTo>
                    <a:lnTo>
                      <a:pt x="1720" y="6888"/>
                    </a:lnTo>
                    <a:cubicBezTo>
                      <a:pt x="1681" y="6888"/>
                      <a:pt x="1648" y="6856"/>
                      <a:pt x="1648" y="6816"/>
                    </a:cubicBezTo>
                    <a:lnTo>
                      <a:pt x="1648" y="6528"/>
                    </a:lnTo>
                    <a:cubicBezTo>
                      <a:pt x="1648" y="6489"/>
                      <a:pt x="1681" y="6456"/>
                      <a:pt x="1720" y="6456"/>
                    </a:cubicBezTo>
                    <a:lnTo>
                      <a:pt x="1760" y="6456"/>
                    </a:lnTo>
                    <a:lnTo>
                      <a:pt x="1688" y="6528"/>
                    </a:lnTo>
                    <a:lnTo>
                      <a:pt x="1688" y="6480"/>
                    </a:lnTo>
                    <a:cubicBezTo>
                      <a:pt x="1688" y="6441"/>
                      <a:pt x="1721" y="6408"/>
                      <a:pt x="1760" y="6408"/>
                    </a:cubicBezTo>
                    <a:lnTo>
                      <a:pt x="1800" y="6408"/>
                    </a:lnTo>
                    <a:lnTo>
                      <a:pt x="1728" y="6480"/>
                    </a:lnTo>
                    <a:lnTo>
                      <a:pt x="1728" y="6312"/>
                    </a:lnTo>
                    <a:cubicBezTo>
                      <a:pt x="1728" y="6273"/>
                      <a:pt x="1761" y="6240"/>
                      <a:pt x="1800" y="6240"/>
                    </a:cubicBezTo>
                    <a:lnTo>
                      <a:pt x="1848" y="6240"/>
                    </a:lnTo>
                    <a:lnTo>
                      <a:pt x="1776" y="6312"/>
                    </a:lnTo>
                    <a:lnTo>
                      <a:pt x="1776" y="6272"/>
                    </a:lnTo>
                    <a:cubicBezTo>
                      <a:pt x="1776" y="6233"/>
                      <a:pt x="1809" y="6200"/>
                      <a:pt x="1848" y="6200"/>
                    </a:cubicBezTo>
                    <a:lnTo>
                      <a:pt x="1888" y="6200"/>
                    </a:lnTo>
                    <a:lnTo>
                      <a:pt x="1816" y="6272"/>
                    </a:lnTo>
                    <a:lnTo>
                      <a:pt x="1816" y="6024"/>
                    </a:lnTo>
                    <a:lnTo>
                      <a:pt x="1888" y="6096"/>
                    </a:lnTo>
                    <a:lnTo>
                      <a:pt x="1848" y="6096"/>
                    </a:lnTo>
                    <a:cubicBezTo>
                      <a:pt x="1809" y="6096"/>
                      <a:pt x="1776" y="6064"/>
                      <a:pt x="1776" y="6024"/>
                    </a:cubicBezTo>
                    <a:lnTo>
                      <a:pt x="1776" y="5896"/>
                    </a:lnTo>
                    <a:lnTo>
                      <a:pt x="1848" y="5968"/>
                    </a:lnTo>
                    <a:lnTo>
                      <a:pt x="1800" y="5968"/>
                    </a:lnTo>
                    <a:cubicBezTo>
                      <a:pt x="1761" y="5968"/>
                      <a:pt x="1728" y="5936"/>
                      <a:pt x="1728" y="5896"/>
                    </a:cubicBezTo>
                    <a:lnTo>
                      <a:pt x="1728" y="5856"/>
                    </a:lnTo>
                    <a:lnTo>
                      <a:pt x="1800" y="5928"/>
                    </a:lnTo>
                    <a:lnTo>
                      <a:pt x="1760" y="5928"/>
                    </a:lnTo>
                    <a:cubicBezTo>
                      <a:pt x="1721" y="5928"/>
                      <a:pt x="1688" y="5896"/>
                      <a:pt x="1688" y="5856"/>
                    </a:cubicBezTo>
                    <a:lnTo>
                      <a:pt x="1688" y="5768"/>
                    </a:lnTo>
                    <a:lnTo>
                      <a:pt x="1760" y="5840"/>
                    </a:lnTo>
                    <a:lnTo>
                      <a:pt x="1720" y="5840"/>
                    </a:lnTo>
                    <a:cubicBezTo>
                      <a:pt x="1681" y="5840"/>
                      <a:pt x="1648" y="5808"/>
                      <a:pt x="1648" y="5768"/>
                    </a:cubicBezTo>
                    <a:lnTo>
                      <a:pt x="1648" y="5688"/>
                    </a:lnTo>
                    <a:lnTo>
                      <a:pt x="1720" y="5760"/>
                    </a:lnTo>
                    <a:lnTo>
                      <a:pt x="1672" y="5760"/>
                    </a:lnTo>
                    <a:cubicBezTo>
                      <a:pt x="1633" y="5760"/>
                      <a:pt x="1600" y="5728"/>
                      <a:pt x="1600" y="5688"/>
                    </a:cubicBezTo>
                    <a:lnTo>
                      <a:pt x="1600" y="5560"/>
                    </a:lnTo>
                    <a:lnTo>
                      <a:pt x="1672" y="5632"/>
                    </a:lnTo>
                    <a:lnTo>
                      <a:pt x="1632" y="5632"/>
                    </a:lnTo>
                    <a:cubicBezTo>
                      <a:pt x="1593" y="5632"/>
                      <a:pt x="1560" y="5600"/>
                      <a:pt x="1560" y="5560"/>
                    </a:cubicBezTo>
                    <a:lnTo>
                      <a:pt x="1560" y="5440"/>
                    </a:lnTo>
                    <a:lnTo>
                      <a:pt x="1632" y="5512"/>
                    </a:lnTo>
                    <a:lnTo>
                      <a:pt x="1592" y="5512"/>
                    </a:lnTo>
                    <a:cubicBezTo>
                      <a:pt x="1553" y="5512"/>
                      <a:pt x="1520" y="5480"/>
                      <a:pt x="1520" y="5440"/>
                    </a:cubicBezTo>
                    <a:lnTo>
                      <a:pt x="1520" y="5392"/>
                    </a:lnTo>
                    <a:lnTo>
                      <a:pt x="1592" y="5464"/>
                    </a:lnTo>
                    <a:lnTo>
                      <a:pt x="1552" y="5464"/>
                    </a:lnTo>
                    <a:cubicBezTo>
                      <a:pt x="1513" y="5464"/>
                      <a:pt x="1480" y="5432"/>
                      <a:pt x="1480" y="5392"/>
                    </a:cubicBezTo>
                    <a:lnTo>
                      <a:pt x="1480" y="5352"/>
                    </a:lnTo>
                    <a:cubicBezTo>
                      <a:pt x="1480" y="5313"/>
                      <a:pt x="1513" y="5280"/>
                      <a:pt x="1552" y="5280"/>
                    </a:cubicBezTo>
                    <a:lnTo>
                      <a:pt x="1592" y="5280"/>
                    </a:lnTo>
                    <a:lnTo>
                      <a:pt x="1520" y="5352"/>
                    </a:lnTo>
                    <a:lnTo>
                      <a:pt x="1520" y="5272"/>
                    </a:lnTo>
                    <a:lnTo>
                      <a:pt x="1592" y="5344"/>
                    </a:lnTo>
                    <a:lnTo>
                      <a:pt x="1552" y="5344"/>
                    </a:lnTo>
                    <a:cubicBezTo>
                      <a:pt x="1513" y="5344"/>
                      <a:pt x="1480" y="5312"/>
                      <a:pt x="1480" y="5272"/>
                    </a:cubicBezTo>
                    <a:lnTo>
                      <a:pt x="1480" y="5016"/>
                    </a:lnTo>
                    <a:cubicBezTo>
                      <a:pt x="1480" y="4977"/>
                      <a:pt x="1513" y="4944"/>
                      <a:pt x="1552" y="4944"/>
                    </a:cubicBezTo>
                    <a:lnTo>
                      <a:pt x="1592" y="4944"/>
                    </a:lnTo>
                    <a:lnTo>
                      <a:pt x="1520" y="5016"/>
                    </a:lnTo>
                    <a:lnTo>
                      <a:pt x="1520" y="4976"/>
                    </a:lnTo>
                    <a:cubicBezTo>
                      <a:pt x="1520" y="4937"/>
                      <a:pt x="1553" y="4904"/>
                      <a:pt x="1592" y="4904"/>
                    </a:cubicBezTo>
                    <a:lnTo>
                      <a:pt x="1632" y="4904"/>
                    </a:lnTo>
                    <a:lnTo>
                      <a:pt x="1560" y="4976"/>
                    </a:lnTo>
                    <a:lnTo>
                      <a:pt x="1560" y="4808"/>
                    </a:lnTo>
                    <a:cubicBezTo>
                      <a:pt x="1560" y="4769"/>
                      <a:pt x="1593" y="4736"/>
                      <a:pt x="1632" y="4736"/>
                    </a:cubicBezTo>
                    <a:lnTo>
                      <a:pt x="1672" y="4736"/>
                    </a:lnTo>
                    <a:lnTo>
                      <a:pt x="1600" y="4808"/>
                    </a:lnTo>
                    <a:lnTo>
                      <a:pt x="1600" y="4392"/>
                    </a:lnTo>
                    <a:lnTo>
                      <a:pt x="1672" y="4464"/>
                    </a:lnTo>
                    <a:lnTo>
                      <a:pt x="1632" y="4464"/>
                    </a:lnTo>
                    <a:cubicBezTo>
                      <a:pt x="1593" y="4464"/>
                      <a:pt x="1560" y="4432"/>
                      <a:pt x="1560" y="4392"/>
                    </a:cubicBezTo>
                    <a:lnTo>
                      <a:pt x="1560" y="4136"/>
                    </a:lnTo>
                    <a:lnTo>
                      <a:pt x="1632" y="4208"/>
                    </a:lnTo>
                    <a:lnTo>
                      <a:pt x="1592" y="4208"/>
                    </a:lnTo>
                    <a:cubicBezTo>
                      <a:pt x="1553" y="4208"/>
                      <a:pt x="1520" y="4176"/>
                      <a:pt x="1520" y="4136"/>
                    </a:cubicBezTo>
                    <a:lnTo>
                      <a:pt x="1520" y="4096"/>
                    </a:lnTo>
                    <a:lnTo>
                      <a:pt x="1592" y="4168"/>
                    </a:lnTo>
                    <a:lnTo>
                      <a:pt x="1464" y="4168"/>
                    </a:lnTo>
                    <a:cubicBezTo>
                      <a:pt x="1425" y="4168"/>
                      <a:pt x="1392" y="4136"/>
                      <a:pt x="1392" y="4096"/>
                    </a:cubicBezTo>
                    <a:lnTo>
                      <a:pt x="1392" y="3928"/>
                    </a:lnTo>
                    <a:lnTo>
                      <a:pt x="1464" y="4000"/>
                    </a:lnTo>
                    <a:lnTo>
                      <a:pt x="1424" y="4000"/>
                    </a:lnTo>
                    <a:cubicBezTo>
                      <a:pt x="1385" y="4000"/>
                      <a:pt x="1352" y="3968"/>
                      <a:pt x="1352" y="3928"/>
                    </a:cubicBezTo>
                    <a:lnTo>
                      <a:pt x="1352" y="3848"/>
                    </a:lnTo>
                    <a:lnTo>
                      <a:pt x="1424" y="3920"/>
                    </a:lnTo>
                    <a:lnTo>
                      <a:pt x="1384" y="3920"/>
                    </a:lnTo>
                    <a:cubicBezTo>
                      <a:pt x="1345" y="3920"/>
                      <a:pt x="1312" y="3888"/>
                      <a:pt x="1312" y="3848"/>
                    </a:cubicBezTo>
                    <a:lnTo>
                      <a:pt x="1312" y="3760"/>
                    </a:lnTo>
                    <a:lnTo>
                      <a:pt x="1384" y="3832"/>
                    </a:lnTo>
                    <a:lnTo>
                      <a:pt x="1336" y="3832"/>
                    </a:lnTo>
                    <a:cubicBezTo>
                      <a:pt x="1297" y="3832"/>
                      <a:pt x="1264" y="3800"/>
                      <a:pt x="1264" y="3760"/>
                    </a:cubicBezTo>
                    <a:lnTo>
                      <a:pt x="1264" y="3680"/>
                    </a:lnTo>
                    <a:cubicBezTo>
                      <a:pt x="1264" y="3641"/>
                      <a:pt x="1297" y="3608"/>
                      <a:pt x="1336" y="3608"/>
                    </a:cubicBezTo>
                    <a:lnTo>
                      <a:pt x="1464" y="3608"/>
                    </a:lnTo>
                    <a:lnTo>
                      <a:pt x="1392" y="3680"/>
                    </a:lnTo>
                    <a:lnTo>
                      <a:pt x="1392" y="3552"/>
                    </a:lnTo>
                    <a:cubicBezTo>
                      <a:pt x="1392" y="3513"/>
                      <a:pt x="1425" y="3480"/>
                      <a:pt x="1464" y="3480"/>
                    </a:cubicBezTo>
                    <a:lnTo>
                      <a:pt x="1504" y="3480"/>
                    </a:lnTo>
                    <a:lnTo>
                      <a:pt x="1432" y="3552"/>
                    </a:lnTo>
                    <a:lnTo>
                      <a:pt x="1432" y="3464"/>
                    </a:lnTo>
                    <a:cubicBezTo>
                      <a:pt x="1432" y="3425"/>
                      <a:pt x="1465" y="3392"/>
                      <a:pt x="1504" y="3392"/>
                    </a:cubicBezTo>
                    <a:lnTo>
                      <a:pt x="1552" y="3392"/>
                    </a:lnTo>
                    <a:lnTo>
                      <a:pt x="1480" y="3464"/>
                    </a:lnTo>
                    <a:lnTo>
                      <a:pt x="1480" y="3384"/>
                    </a:lnTo>
                    <a:cubicBezTo>
                      <a:pt x="1480" y="3345"/>
                      <a:pt x="1513" y="3312"/>
                      <a:pt x="1552" y="3312"/>
                    </a:cubicBezTo>
                    <a:lnTo>
                      <a:pt x="1592" y="3312"/>
                    </a:lnTo>
                    <a:lnTo>
                      <a:pt x="1520" y="3384"/>
                    </a:lnTo>
                    <a:lnTo>
                      <a:pt x="1520" y="3256"/>
                    </a:lnTo>
                    <a:lnTo>
                      <a:pt x="1592" y="3328"/>
                    </a:lnTo>
                    <a:lnTo>
                      <a:pt x="1552" y="3328"/>
                    </a:lnTo>
                    <a:cubicBezTo>
                      <a:pt x="1513" y="3328"/>
                      <a:pt x="1480" y="3296"/>
                      <a:pt x="1480" y="3256"/>
                    </a:cubicBezTo>
                    <a:lnTo>
                      <a:pt x="1480" y="3216"/>
                    </a:lnTo>
                    <a:cubicBezTo>
                      <a:pt x="1480" y="3177"/>
                      <a:pt x="1513" y="3144"/>
                      <a:pt x="1552" y="3144"/>
                    </a:cubicBezTo>
                    <a:lnTo>
                      <a:pt x="1592" y="3144"/>
                    </a:lnTo>
                    <a:lnTo>
                      <a:pt x="1520" y="3216"/>
                    </a:lnTo>
                    <a:lnTo>
                      <a:pt x="1520" y="3176"/>
                    </a:lnTo>
                    <a:cubicBezTo>
                      <a:pt x="1520" y="3137"/>
                      <a:pt x="1553" y="3104"/>
                      <a:pt x="1592" y="3104"/>
                    </a:cubicBezTo>
                    <a:lnTo>
                      <a:pt x="1632" y="3104"/>
                    </a:lnTo>
                    <a:lnTo>
                      <a:pt x="1560" y="3176"/>
                    </a:lnTo>
                    <a:lnTo>
                      <a:pt x="1560" y="3048"/>
                    </a:lnTo>
                    <a:lnTo>
                      <a:pt x="1632" y="3120"/>
                    </a:lnTo>
                    <a:lnTo>
                      <a:pt x="1592" y="3120"/>
                    </a:lnTo>
                    <a:cubicBezTo>
                      <a:pt x="1553" y="3120"/>
                      <a:pt x="1520" y="3088"/>
                      <a:pt x="1520" y="3048"/>
                    </a:cubicBezTo>
                    <a:lnTo>
                      <a:pt x="1520" y="2968"/>
                    </a:lnTo>
                    <a:cubicBezTo>
                      <a:pt x="1520" y="2929"/>
                      <a:pt x="1553" y="2896"/>
                      <a:pt x="1592" y="2896"/>
                    </a:cubicBezTo>
                    <a:lnTo>
                      <a:pt x="1632" y="2896"/>
                    </a:lnTo>
                    <a:lnTo>
                      <a:pt x="1560" y="2968"/>
                    </a:lnTo>
                    <a:lnTo>
                      <a:pt x="1560" y="2584"/>
                    </a:lnTo>
                    <a:cubicBezTo>
                      <a:pt x="1560" y="2545"/>
                      <a:pt x="1593" y="2512"/>
                      <a:pt x="1632" y="2512"/>
                    </a:cubicBezTo>
                    <a:lnTo>
                      <a:pt x="1672" y="2512"/>
                    </a:lnTo>
                    <a:lnTo>
                      <a:pt x="1600" y="2584"/>
                    </a:lnTo>
                    <a:lnTo>
                      <a:pt x="1600" y="2544"/>
                    </a:lnTo>
                    <a:cubicBezTo>
                      <a:pt x="1600" y="2505"/>
                      <a:pt x="1633" y="2472"/>
                      <a:pt x="1672" y="2472"/>
                    </a:cubicBezTo>
                    <a:lnTo>
                      <a:pt x="1760" y="2472"/>
                    </a:lnTo>
                    <a:lnTo>
                      <a:pt x="1688" y="2544"/>
                    </a:lnTo>
                    <a:lnTo>
                      <a:pt x="1688" y="2464"/>
                    </a:lnTo>
                    <a:cubicBezTo>
                      <a:pt x="1688" y="2425"/>
                      <a:pt x="1721" y="2392"/>
                      <a:pt x="1760" y="2392"/>
                    </a:cubicBezTo>
                    <a:lnTo>
                      <a:pt x="1800" y="2392"/>
                    </a:lnTo>
                    <a:lnTo>
                      <a:pt x="1728" y="2464"/>
                    </a:lnTo>
                    <a:lnTo>
                      <a:pt x="1728" y="2424"/>
                    </a:lnTo>
                    <a:cubicBezTo>
                      <a:pt x="1728" y="2385"/>
                      <a:pt x="1761" y="2352"/>
                      <a:pt x="1800" y="2352"/>
                    </a:cubicBezTo>
                    <a:lnTo>
                      <a:pt x="1848" y="2352"/>
                    </a:lnTo>
                    <a:lnTo>
                      <a:pt x="1776" y="2424"/>
                    </a:lnTo>
                    <a:lnTo>
                      <a:pt x="1776" y="2376"/>
                    </a:lnTo>
                    <a:cubicBezTo>
                      <a:pt x="1776" y="2337"/>
                      <a:pt x="1809" y="2304"/>
                      <a:pt x="1848" y="2304"/>
                    </a:cubicBezTo>
                    <a:lnTo>
                      <a:pt x="1888" y="2304"/>
                    </a:lnTo>
                    <a:lnTo>
                      <a:pt x="1816" y="2376"/>
                    </a:lnTo>
                    <a:lnTo>
                      <a:pt x="1816" y="2336"/>
                    </a:lnTo>
                    <a:lnTo>
                      <a:pt x="1888" y="2408"/>
                    </a:lnTo>
                    <a:lnTo>
                      <a:pt x="1800" y="2408"/>
                    </a:lnTo>
                    <a:cubicBezTo>
                      <a:pt x="1761" y="2408"/>
                      <a:pt x="1728" y="2376"/>
                      <a:pt x="1728" y="2336"/>
                    </a:cubicBezTo>
                    <a:lnTo>
                      <a:pt x="1728" y="2208"/>
                    </a:lnTo>
                    <a:cubicBezTo>
                      <a:pt x="1728" y="2169"/>
                      <a:pt x="1761" y="2136"/>
                      <a:pt x="1800" y="2136"/>
                    </a:cubicBezTo>
                    <a:lnTo>
                      <a:pt x="1848" y="2136"/>
                    </a:lnTo>
                    <a:lnTo>
                      <a:pt x="1776" y="2208"/>
                    </a:lnTo>
                    <a:lnTo>
                      <a:pt x="1776" y="2088"/>
                    </a:lnTo>
                    <a:cubicBezTo>
                      <a:pt x="1776" y="2049"/>
                      <a:pt x="1809" y="2016"/>
                      <a:pt x="1848" y="2016"/>
                    </a:cubicBezTo>
                    <a:lnTo>
                      <a:pt x="1888" y="2016"/>
                    </a:lnTo>
                    <a:lnTo>
                      <a:pt x="1816" y="2088"/>
                    </a:lnTo>
                    <a:lnTo>
                      <a:pt x="1816" y="1960"/>
                    </a:lnTo>
                    <a:cubicBezTo>
                      <a:pt x="1816" y="1921"/>
                      <a:pt x="1849" y="1888"/>
                      <a:pt x="1888" y="1888"/>
                    </a:cubicBezTo>
                    <a:lnTo>
                      <a:pt x="2016" y="1888"/>
                    </a:lnTo>
                    <a:lnTo>
                      <a:pt x="1944" y="1960"/>
                    </a:lnTo>
                    <a:lnTo>
                      <a:pt x="1944" y="1920"/>
                    </a:lnTo>
                    <a:cubicBezTo>
                      <a:pt x="1944" y="1881"/>
                      <a:pt x="1977" y="1848"/>
                      <a:pt x="2016" y="1848"/>
                    </a:cubicBezTo>
                    <a:lnTo>
                      <a:pt x="2056" y="1848"/>
                    </a:lnTo>
                    <a:lnTo>
                      <a:pt x="1984" y="1920"/>
                    </a:lnTo>
                    <a:lnTo>
                      <a:pt x="1984" y="1872"/>
                    </a:lnTo>
                    <a:cubicBezTo>
                      <a:pt x="1984" y="1833"/>
                      <a:pt x="2017" y="1800"/>
                      <a:pt x="2056" y="1800"/>
                    </a:cubicBezTo>
                    <a:lnTo>
                      <a:pt x="2184" y="1800"/>
                    </a:lnTo>
                    <a:lnTo>
                      <a:pt x="2112" y="1872"/>
                    </a:lnTo>
                    <a:lnTo>
                      <a:pt x="2112" y="1832"/>
                    </a:lnTo>
                    <a:cubicBezTo>
                      <a:pt x="2112" y="1793"/>
                      <a:pt x="2145" y="1760"/>
                      <a:pt x="2184" y="1760"/>
                    </a:cubicBezTo>
                    <a:lnTo>
                      <a:pt x="2264" y="1760"/>
                    </a:lnTo>
                    <a:lnTo>
                      <a:pt x="2192" y="1832"/>
                    </a:lnTo>
                    <a:lnTo>
                      <a:pt x="2192" y="1792"/>
                    </a:lnTo>
                    <a:cubicBezTo>
                      <a:pt x="2192" y="1753"/>
                      <a:pt x="2225" y="1720"/>
                      <a:pt x="2264" y="1720"/>
                    </a:cubicBezTo>
                    <a:lnTo>
                      <a:pt x="2312" y="1720"/>
                    </a:lnTo>
                    <a:lnTo>
                      <a:pt x="2240" y="1792"/>
                    </a:lnTo>
                    <a:lnTo>
                      <a:pt x="2240" y="1704"/>
                    </a:lnTo>
                    <a:lnTo>
                      <a:pt x="2312" y="1776"/>
                    </a:lnTo>
                    <a:lnTo>
                      <a:pt x="2264" y="1776"/>
                    </a:lnTo>
                    <a:cubicBezTo>
                      <a:pt x="2225" y="1776"/>
                      <a:pt x="2192" y="1744"/>
                      <a:pt x="2192" y="1704"/>
                    </a:cubicBezTo>
                    <a:lnTo>
                      <a:pt x="2192" y="1584"/>
                    </a:lnTo>
                    <a:lnTo>
                      <a:pt x="2264" y="1656"/>
                    </a:lnTo>
                    <a:lnTo>
                      <a:pt x="2224" y="1656"/>
                    </a:lnTo>
                    <a:cubicBezTo>
                      <a:pt x="2185" y="1656"/>
                      <a:pt x="2152" y="1624"/>
                      <a:pt x="2152" y="1584"/>
                    </a:cubicBezTo>
                    <a:lnTo>
                      <a:pt x="2152" y="1496"/>
                    </a:lnTo>
                    <a:cubicBezTo>
                      <a:pt x="2152" y="1457"/>
                      <a:pt x="2185" y="1424"/>
                      <a:pt x="2224" y="1424"/>
                    </a:cubicBezTo>
                    <a:lnTo>
                      <a:pt x="2264" y="1424"/>
                    </a:lnTo>
                    <a:cubicBezTo>
                      <a:pt x="2304" y="1424"/>
                      <a:pt x="2336" y="1457"/>
                      <a:pt x="2336" y="1496"/>
                    </a:cubicBezTo>
                    <a:lnTo>
                      <a:pt x="2336" y="1544"/>
                    </a:lnTo>
                    <a:lnTo>
                      <a:pt x="2264" y="1472"/>
                    </a:lnTo>
                    <a:lnTo>
                      <a:pt x="2392" y="1472"/>
                    </a:lnTo>
                    <a:cubicBezTo>
                      <a:pt x="2432" y="1472"/>
                      <a:pt x="2464" y="1505"/>
                      <a:pt x="2464" y="1544"/>
                    </a:cubicBezTo>
                    <a:lnTo>
                      <a:pt x="2464" y="1584"/>
                    </a:lnTo>
                    <a:lnTo>
                      <a:pt x="2392" y="1512"/>
                    </a:lnTo>
                    <a:lnTo>
                      <a:pt x="2480" y="1512"/>
                    </a:lnTo>
                    <a:lnTo>
                      <a:pt x="2408" y="1584"/>
                    </a:lnTo>
                    <a:lnTo>
                      <a:pt x="2408" y="1544"/>
                    </a:lnTo>
                    <a:cubicBezTo>
                      <a:pt x="2408" y="1505"/>
                      <a:pt x="2441" y="1472"/>
                      <a:pt x="2480" y="1472"/>
                    </a:cubicBezTo>
                    <a:lnTo>
                      <a:pt x="2520" y="1472"/>
                    </a:lnTo>
                    <a:lnTo>
                      <a:pt x="2448" y="1544"/>
                    </a:lnTo>
                    <a:lnTo>
                      <a:pt x="2448" y="1496"/>
                    </a:lnTo>
                    <a:cubicBezTo>
                      <a:pt x="2448" y="1457"/>
                      <a:pt x="2481" y="1424"/>
                      <a:pt x="2520" y="1424"/>
                    </a:cubicBezTo>
                    <a:lnTo>
                      <a:pt x="2648" y="1424"/>
                    </a:lnTo>
                    <a:lnTo>
                      <a:pt x="2576" y="1496"/>
                    </a:lnTo>
                    <a:lnTo>
                      <a:pt x="2576" y="1416"/>
                    </a:lnTo>
                    <a:cubicBezTo>
                      <a:pt x="2576" y="1377"/>
                      <a:pt x="2609" y="1344"/>
                      <a:pt x="2648" y="1344"/>
                    </a:cubicBezTo>
                    <a:lnTo>
                      <a:pt x="2688" y="1344"/>
                    </a:lnTo>
                    <a:lnTo>
                      <a:pt x="2616" y="1416"/>
                    </a:lnTo>
                    <a:lnTo>
                      <a:pt x="2616" y="1376"/>
                    </a:lnTo>
                    <a:cubicBezTo>
                      <a:pt x="2616" y="1337"/>
                      <a:pt x="2649" y="1304"/>
                      <a:pt x="2688" y="1304"/>
                    </a:cubicBezTo>
                    <a:lnTo>
                      <a:pt x="2728" y="1304"/>
                    </a:lnTo>
                    <a:lnTo>
                      <a:pt x="2656" y="1376"/>
                    </a:lnTo>
                    <a:lnTo>
                      <a:pt x="2656" y="1328"/>
                    </a:lnTo>
                    <a:lnTo>
                      <a:pt x="2728" y="1400"/>
                    </a:lnTo>
                    <a:lnTo>
                      <a:pt x="2688" y="1400"/>
                    </a:lnTo>
                    <a:cubicBezTo>
                      <a:pt x="2649" y="1400"/>
                      <a:pt x="2616" y="1368"/>
                      <a:pt x="2616" y="1328"/>
                    </a:cubicBezTo>
                    <a:lnTo>
                      <a:pt x="2616" y="1288"/>
                    </a:lnTo>
                    <a:lnTo>
                      <a:pt x="2688" y="1360"/>
                    </a:lnTo>
                    <a:lnTo>
                      <a:pt x="2648" y="1360"/>
                    </a:lnTo>
                    <a:cubicBezTo>
                      <a:pt x="2609" y="1360"/>
                      <a:pt x="2576" y="1328"/>
                      <a:pt x="2576" y="1288"/>
                    </a:cubicBezTo>
                    <a:lnTo>
                      <a:pt x="2576" y="1080"/>
                    </a:lnTo>
                    <a:lnTo>
                      <a:pt x="2648" y="1152"/>
                    </a:lnTo>
                    <a:lnTo>
                      <a:pt x="2608" y="1152"/>
                    </a:lnTo>
                    <a:cubicBezTo>
                      <a:pt x="2569" y="1152"/>
                      <a:pt x="2536" y="1120"/>
                      <a:pt x="2536" y="1080"/>
                    </a:cubicBezTo>
                    <a:lnTo>
                      <a:pt x="2536" y="1040"/>
                    </a:lnTo>
                    <a:lnTo>
                      <a:pt x="2608" y="1112"/>
                    </a:lnTo>
                    <a:lnTo>
                      <a:pt x="2560" y="1112"/>
                    </a:lnTo>
                    <a:cubicBezTo>
                      <a:pt x="2521" y="1112"/>
                      <a:pt x="2488" y="1080"/>
                      <a:pt x="2488" y="1040"/>
                    </a:cubicBezTo>
                    <a:lnTo>
                      <a:pt x="2488" y="952"/>
                    </a:lnTo>
                    <a:cubicBezTo>
                      <a:pt x="2488" y="913"/>
                      <a:pt x="2521" y="880"/>
                      <a:pt x="2560" y="880"/>
                    </a:cubicBezTo>
                    <a:lnTo>
                      <a:pt x="2648" y="880"/>
                    </a:lnTo>
                    <a:lnTo>
                      <a:pt x="2576" y="952"/>
                    </a:lnTo>
                    <a:lnTo>
                      <a:pt x="2576" y="912"/>
                    </a:lnTo>
                    <a:cubicBezTo>
                      <a:pt x="2576" y="873"/>
                      <a:pt x="2609" y="840"/>
                      <a:pt x="2648" y="840"/>
                    </a:cubicBezTo>
                    <a:lnTo>
                      <a:pt x="2688" y="840"/>
                    </a:lnTo>
                    <a:lnTo>
                      <a:pt x="2616" y="912"/>
                    </a:lnTo>
                    <a:lnTo>
                      <a:pt x="2616" y="704"/>
                    </a:lnTo>
                    <a:cubicBezTo>
                      <a:pt x="2616" y="665"/>
                      <a:pt x="2649" y="632"/>
                      <a:pt x="2688" y="632"/>
                    </a:cubicBezTo>
                    <a:lnTo>
                      <a:pt x="2776" y="632"/>
                    </a:lnTo>
                    <a:lnTo>
                      <a:pt x="2704" y="704"/>
                    </a:lnTo>
                    <a:lnTo>
                      <a:pt x="2704" y="664"/>
                    </a:lnTo>
                    <a:cubicBezTo>
                      <a:pt x="2704" y="625"/>
                      <a:pt x="2737" y="592"/>
                      <a:pt x="2776" y="592"/>
                    </a:cubicBezTo>
                    <a:lnTo>
                      <a:pt x="2856" y="592"/>
                    </a:lnTo>
                    <a:lnTo>
                      <a:pt x="2784" y="664"/>
                    </a:lnTo>
                    <a:lnTo>
                      <a:pt x="2784" y="496"/>
                    </a:lnTo>
                    <a:lnTo>
                      <a:pt x="2856" y="568"/>
                    </a:lnTo>
                    <a:lnTo>
                      <a:pt x="2776" y="568"/>
                    </a:lnTo>
                    <a:cubicBezTo>
                      <a:pt x="2737" y="568"/>
                      <a:pt x="2704" y="536"/>
                      <a:pt x="2704" y="496"/>
                    </a:cubicBezTo>
                    <a:lnTo>
                      <a:pt x="2704" y="448"/>
                    </a:lnTo>
                    <a:lnTo>
                      <a:pt x="2776" y="520"/>
                    </a:lnTo>
                    <a:lnTo>
                      <a:pt x="2728" y="520"/>
                    </a:lnTo>
                    <a:cubicBezTo>
                      <a:pt x="2689" y="520"/>
                      <a:pt x="2656" y="488"/>
                      <a:pt x="2656" y="448"/>
                    </a:cubicBezTo>
                    <a:lnTo>
                      <a:pt x="2656" y="408"/>
                    </a:lnTo>
                    <a:lnTo>
                      <a:pt x="2728" y="480"/>
                    </a:lnTo>
                    <a:lnTo>
                      <a:pt x="2560" y="480"/>
                    </a:lnTo>
                    <a:lnTo>
                      <a:pt x="2632" y="408"/>
                    </a:lnTo>
                    <a:lnTo>
                      <a:pt x="2632" y="448"/>
                    </a:lnTo>
                    <a:cubicBezTo>
                      <a:pt x="2632" y="488"/>
                      <a:pt x="2600" y="520"/>
                      <a:pt x="2560" y="520"/>
                    </a:cubicBezTo>
                    <a:lnTo>
                      <a:pt x="2480" y="520"/>
                    </a:lnTo>
                    <a:lnTo>
                      <a:pt x="2552" y="448"/>
                    </a:lnTo>
                    <a:lnTo>
                      <a:pt x="2552" y="496"/>
                    </a:lnTo>
                    <a:cubicBezTo>
                      <a:pt x="2552" y="536"/>
                      <a:pt x="2520" y="568"/>
                      <a:pt x="2480" y="568"/>
                    </a:cubicBezTo>
                    <a:lnTo>
                      <a:pt x="2440" y="568"/>
                    </a:lnTo>
                    <a:cubicBezTo>
                      <a:pt x="2401" y="568"/>
                      <a:pt x="2368" y="536"/>
                      <a:pt x="2368" y="496"/>
                    </a:cubicBezTo>
                    <a:lnTo>
                      <a:pt x="2368" y="448"/>
                    </a:lnTo>
                    <a:lnTo>
                      <a:pt x="2440" y="520"/>
                    </a:lnTo>
                    <a:lnTo>
                      <a:pt x="2352" y="520"/>
                    </a:lnTo>
                    <a:cubicBezTo>
                      <a:pt x="2313" y="520"/>
                      <a:pt x="2280" y="488"/>
                      <a:pt x="2280" y="448"/>
                    </a:cubicBezTo>
                    <a:lnTo>
                      <a:pt x="2280" y="408"/>
                    </a:lnTo>
                    <a:lnTo>
                      <a:pt x="2352" y="480"/>
                    </a:lnTo>
                    <a:lnTo>
                      <a:pt x="2312" y="480"/>
                    </a:lnTo>
                    <a:cubicBezTo>
                      <a:pt x="2273" y="480"/>
                      <a:pt x="2240" y="448"/>
                      <a:pt x="2240" y="408"/>
                    </a:cubicBezTo>
                    <a:lnTo>
                      <a:pt x="2240" y="368"/>
                    </a:lnTo>
                    <a:lnTo>
                      <a:pt x="2312" y="440"/>
                    </a:lnTo>
                    <a:lnTo>
                      <a:pt x="2264" y="440"/>
                    </a:lnTo>
                    <a:cubicBezTo>
                      <a:pt x="2225" y="440"/>
                      <a:pt x="2192" y="408"/>
                      <a:pt x="2192" y="368"/>
                    </a:cubicBezTo>
                    <a:lnTo>
                      <a:pt x="2192" y="328"/>
                    </a:lnTo>
                    <a:lnTo>
                      <a:pt x="2264" y="400"/>
                    </a:lnTo>
                    <a:lnTo>
                      <a:pt x="2224" y="400"/>
                    </a:lnTo>
                    <a:cubicBezTo>
                      <a:pt x="2185" y="400"/>
                      <a:pt x="2152" y="368"/>
                      <a:pt x="2152" y="328"/>
                    </a:cubicBezTo>
                    <a:lnTo>
                      <a:pt x="2152" y="280"/>
                    </a:lnTo>
                    <a:lnTo>
                      <a:pt x="2224" y="352"/>
                    </a:lnTo>
                    <a:lnTo>
                      <a:pt x="2184" y="352"/>
                    </a:lnTo>
                    <a:cubicBezTo>
                      <a:pt x="2145" y="352"/>
                      <a:pt x="2112" y="320"/>
                      <a:pt x="2112" y="280"/>
                    </a:cubicBezTo>
                    <a:lnTo>
                      <a:pt x="2112" y="72"/>
                    </a:lnTo>
                    <a:cubicBezTo>
                      <a:pt x="2112" y="33"/>
                      <a:pt x="2145" y="0"/>
                      <a:pt x="2184" y="0"/>
                    </a:cubicBezTo>
                    <a:lnTo>
                      <a:pt x="2224" y="0"/>
                    </a:lnTo>
                    <a:cubicBezTo>
                      <a:pt x="2264" y="0"/>
                      <a:pt x="2296" y="33"/>
                      <a:pt x="2296" y="72"/>
                    </a:cubicBezTo>
                    <a:cubicBezTo>
                      <a:pt x="2296" y="112"/>
                      <a:pt x="2264" y="144"/>
                      <a:pt x="2224" y="144"/>
                    </a:cubicBezTo>
                    <a:close/>
                  </a:path>
                </a:pathLst>
              </a:custGeom>
              <a:solidFill>
                <a:srgbClr val="00B0F0"/>
              </a:solidFill>
              <a:ln w="34925" cap="flat">
                <a:solidFill>
                  <a:srgbClr val="00B0F0"/>
                </a:solidFill>
                <a:prstDash val="solid"/>
                <a:bevel/>
                <a:headEnd/>
                <a:tailEnd/>
              </a:ln>
            </p:spPr>
            <p:txBody>
              <a:bodyPr vert="horz" wrap="square" lIns="91440" tIns="45720" rIns="91440" bIns="45720" numCol="1" anchor="t" anchorCtr="0" compatLnSpc="1">
                <a:prstTxWarp prst="textNoShape">
                  <a:avLst/>
                </a:prstTxWarp>
              </a:bodyPr>
              <a:lstStyle/>
              <a:p>
                <a:endParaRPr lang="en-US"/>
              </a:p>
            </p:txBody>
          </p:sp>
          <p:sp>
            <p:nvSpPr>
              <p:cNvPr id="35" name="Freeform 24"/>
              <p:cNvSpPr>
                <a:spLocks/>
              </p:cNvSpPr>
              <p:nvPr/>
            </p:nvSpPr>
            <p:spPr bwMode="auto">
              <a:xfrm rot="60000">
                <a:off x="6737412" y="4592445"/>
                <a:ext cx="506199" cy="1225607"/>
              </a:xfrm>
              <a:custGeom>
                <a:avLst/>
                <a:gdLst>
                  <a:gd name="T0" fmla="*/ 2696 w 3064"/>
                  <a:gd name="T1" fmla="*/ 7304 h 7432"/>
                  <a:gd name="T2" fmla="*/ 2312 w 3064"/>
                  <a:gd name="T3" fmla="*/ 7176 h 7432"/>
                  <a:gd name="T4" fmla="*/ 2032 w 3064"/>
                  <a:gd name="T5" fmla="*/ 6984 h 7432"/>
                  <a:gd name="T6" fmla="*/ 1864 w 3064"/>
                  <a:gd name="T7" fmla="*/ 6816 h 7432"/>
                  <a:gd name="T8" fmla="*/ 1552 w 3064"/>
                  <a:gd name="T9" fmla="*/ 6760 h 7432"/>
                  <a:gd name="T10" fmla="*/ 1256 w 3064"/>
                  <a:gd name="T11" fmla="*/ 6632 h 7432"/>
                  <a:gd name="T12" fmla="*/ 1016 w 3064"/>
                  <a:gd name="T13" fmla="*/ 6440 h 7432"/>
                  <a:gd name="T14" fmla="*/ 888 w 3064"/>
                  <a:gd name="T15" fmla="*/ 6272 h 7432"/>
                  <a:gd name="T16" fmla="*/ 840 w 3064"/>
                  <a:gd name="T17" fmla="*/ 6216 h 7432"/>
                  <a:gd name="T18" fmla="*/ 584 w 3064"/>
                  <a:gd name="T19" fmla="*/ 6088 h 7432"/>
                  <a:gd name="T20" fmla="*/ 680 w 3064"/>
                  <a:gd name="T21" fmla="*/ 5848 h 7432"/>
                  <a:gd name="T22" fmla="*/ 808 w 3064"/>
                  <a:gd name="T23" fmla="*/ 5264 h 7432"/>
                  <a:gd name="T24" fmla="*/ 1048 w 3064"/>
                  <a:gd name="T25" fmla="*/ 5320 h 7432"/>
                  <a:gd name="T26" fmla="*/ 1512 w 3064"/>
                  <a:gd name="T27" fmla="*/ 5280 h 7432"/>
                  <a:gd name="T28" fmla="*/ 1608 w 3064"/>
                  <a:gd name="T29" fmla="*/ 5096 h 7432"/>
                  <a:gd name="T30" fmla="*/ 1736 w 3064"/>
                  <a:gd name="T31" fmla="*/ 4720 h 7432"/>
                  <a:gd name="T32" fmla="*/ 1848 w 3064"/>
                  <a:gd name="T33" fmla="*/ 4144 h 7432"/>
                  <a:gd name="T34" fmla="*/ 1768 w 3064"/>
                  <a:gd name="T35" fmla="*/ 3664 h 7432"/>
                  <a:gd name="T36" fmla="*/ 1648 w 3064"/>
                  <a:gd name="T37" fmla="*/ 3256 h 7432"/>
                  <a:gd name="T38" fmla="*/ 1440 w 3064"/>
                  <a:gd name="T39" fmla="*/ 2920 h 7432"/>
                  <a:gd name="T40" fmla="*/ 1256 w 3064"/>
                  <a:gd name="T41" fmla="*/ 2824 h 7432"/>
                  <a:gd name="T42" fmla="*/ 1088 w 3064"/>
                  <a:gd name="T43" fmla="*/ 2528 h 7432"/>
                  <a:gd name="T44" fmla="*/ 888 w 3064"/>
                  <a:gd name="T45" fmla="*/ 2248 h 7432"/>
                  <a:gd name="T46" fmla="*/ 848 w 3064"/>
                  <a:gd name="T47" fmla="*/ 1744 h 7432"/>
                  <a:gd name="T48" fmla="*/ 712 w 3064"/>
                  <a:gd name="T49" fmla="*/ 1696 h 7432"/>
                  <a:gd name="T50" fmla="*/ 624 w 3064"/>
                  <a:gd name="T51" fmla="*/ 1528 h 7432"/>
                  <a:gd name="T52" fmla="*/ 592 w 3064"/>
                  <a:gd name="T53" fmla="*/ 1072 h 7432"/>
                  <a:gd name="T54" fmla="*/ 512 w 3064"/>
                  <a:gd name="T55" fmla="*/ 488 h 7432"/>
                  <a:gd name="T56" fmla="*/ 368 w 3064"/>
                  <a:gd name="T57" fmla="*/ 480 h 7432"/>
                  <a:gd name="T58" fmla="*/ 200 w 3064"/>
                  <a:gd name="T59" fmla="*/ 272 h 7432"/>
                  <a:gd name="T60" fmla="*/ 144 w 3064"/>
                  <a:gd name="T61" fmla="*/ 112 h 7432"/>
                  <a:gd name="T62" fmla="*/ 248 w 3064"/>
                  <a:gd name="T63" fmla="*/ 168 h 7432"/>
                  <a:gd name="T64" fmla="*/ 456 w 3064"/>
                  <a:gd name="T65" fmla="*/ 416 h 7432"/>
                  <a:gd name="T66" fmla="*/ 696 w 3064"/>
                  <a:gd name="T67" fmla="*/ 576 h 7432"/>
                  <a:gd name="T68" fmla="*/ 696 w 3064"/>
                  <a:gd name="T69" fmla="*/ 1160 h 7432"/>
                  <a:gd name="T70" fmla="*/ 664 w 3064"/>
                  <a:gd name="T71" fmla="*/ 1568 h 7432"/>
                  <a:gd name="T72" fmla="*/ 792 w 3064"/>
                  <a:gd name="T73" fmla="*/ 1592 h 7432"/>
                  <a:gd name="T74" fmla="*/ 1032 w 3064"/>
                  <a:gd name="T75" fmla="*/ 1832 h 7432"/>
                  <a:gd name="T76" fmla="*/ 1080 w 3064"/>
                  <a:gd name="T77" fmla="*/ 2336 h 7432"/>
                  <a:gd name="T78" fmla="*/ 1128 w 3064"/>
                  <a:gd name="T79" fmla="*/ 2472 h 7432"/>
                  <a:gd name="T80" fmla="*/ 1304 w 3064"/>
                  <a:gd name="T81" fmla="*/ 2848 h 7432"/>
                  <a:gd name="T82" fmla="*/ 1624 w 3064"/>
                  <a:gd name="T83" fmla="*/ 2960 h 7432"/>
                  <a:gd name="T84" fmla="*/ 1840 w 3064"/>
                  <a:gd name="T85" fmla="*/ 3376 h 7432"/>
                  <a:gd name="T86" fmla="*/ 1808 w 3064"/>
                  <a:gd name="T87" fmla="*/ 3856 h 7432"/>
                  <a:gd name="T88" fmla="*/ 1896 w 3064"/>
                  <a:gd name="T89" fmla="*/ 4184 h 7432"/>
                  <a:gd name="T90" fmla="*/ 1840 w 3064"/>
                  <a:gd name="T91" fmla="*/ 4888 h 7432"/>
                  <a:gd name="T92" fmla="*/ 1672 w 3064"/>
                  <a:gd name="T93" fmla="*/ 5264 h 7432"/>
                  <a:gd name="T94" fmla="*/ 1472 w 3064"/>
                  <a:gd name="T95" fmla="*/ 5464 h 7432"/>
                  <a:gd name="T96" fmla="*/ 960 w 3064"/>
                  <a:gd name="T97" fmla="*/ 5424 h 7432"/>
                  <a:gd name="T98" fmla="*/ 912 w 3064"/>
                  <a:gd name="T99" fmla="*/ 5520 h 7432"/>
                  <a:gd name="T100" fmla="*/ 784 w 3064"/>
                  <a:gd name="T101" fmla="*/ 5896 h 7432"/>
                  <a:gd name="T102" fmla="*/ 664 w 3064"/>
                  <a:gd name="T103" fmla="*/ 5992 h 7432"/>
                  <a:gd name="T104" fmla="*/ 880 w 3064"/>
                  <a:gd name="T105" fmla="*/ 6112 h 7432"/>
                  <a:gd name="T106" fmla="*/ 1080 w 3064"/>
                  <a:gd name="T107" fmla="*/ 6312 h 7432"/>
                  <a:gd name="T108" fmla="*/ 1200 w 3064"/>
                  <a:gd name="T109" fmla="*/ 6480 h 7432"/>
                  <a:gd name="T110" fmla="*/ 1304 w 3064"/>
                  <a:gd name="T111" fmla="*/ 6536 h 7432"/>
                  <a:gd name="T112" fmla="*/ 1720 w 3064"/>
                  <a:gd name="T113" fmla="*/ 6656 h 7432"/>
                  <a:gd name="T114" fmla="*/ 2048 w 3064"/>
                  <a:gd name="T115" fmla="*/ 6856 h 7432"/>
                  <a:gd name="T116" fmla="*/ 2256 w 3064"/>
                  <a:gd name="T117" fmla="*/ 7024 h 7432"/>
                  <a:gd name="T118" fmla="*/ 2440 w 3064"/>
                  <a:gd name="T119" fmla="*/ 7080 h 7432"/>
                  <a:gd name="T120" fmla="*/ 2824 w 3064"/>
                  <a:gd name="T121" fmla="*/ 7200 h 74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064" h="7432">
                    <a:moveTo>
                      <a:pt x="2992" y="7432"/>
                    </a:moveTo>
                    <a:lnTo>
                      <a:pt x="2904" y="7432"/>
                    </a:lnTo>
                    <a:cubicBezTo>
                      <a:pt x="2865" y="7432"/>
                      <a:pt x="2832" y="7400"/>
                      <a:pt x="2832" y="7360"/>
                    </a:cubicBezTo>
                    <a:lnTo>
                      <a:pt x="2832" y="7320"/>
                    </a:lnTo>
                    <a:lnTo>
                      <a:pt x="2904" y="7392"/>
                    </a:lnTo>
                    <a:lnTo>
                      <a:pt x="2824" y="7392"/>
                    </a:lnTo>
                    <a:cubicBezTo>
                      <a:pt x="2785" y="7392"/>
                      <a:pt x="2752" y="7360"/>
                      <a:pt x="2752" y="7320"/>
                    </a:cubicBezTo>
                    <a:lnTo>
                      <a:pt x="2752" y="7272"/>
                    </a:lnTo>
                    <a:lnTo>
                      <a:pt x="2824" y="7344"/>
                    </a:lnTo>
                    <a:lnTo>
                      <a:pt x="2696" y="7344"/>
                    </a:lnTo>
                    <a:cubicBezTo>
                      <a:pt x="2657" y="7344"/>
                      <a:pt x="2624" y="7312"/>
                      <a:pt x="2624" y="7272"/>
                    </a:cubicBezTo>
                    <a:lnTo>
                      <a:pt x="2624" y="7232"/>
                    </a:lnTo>
                    <a:lnTo>
                      <a:pt x="2696" y="7304"/>
                    </a:lnTo>
                    <a:lnTo>
                      <a:pt x="2608" y="7304"/>
                    </a:lnTo>
                    <a:cubicBezTo>
                      <a:pt x="2569" y="7304"/>
                      <a:pt x="2536" y="7272"/>
                      <a:pt x="2536" y="7232"/>
                    </a:cubicBezTo>
                    <a:lnTo>
                      <a:pt x="2536" y="7192"/>
                    </a:lnTo>
                    <a:lnTo>
                      <a:pt x="2608" y="7264"/>
                    </a:lnTo>
                    <a:lnTo>
                      <a:pt x="2528" y="7264"/>
                    </a:lnTo>
                    <a:cubicBezTo>
                      <a:pt x="2489" y="7264"/>
                      <a:pt x="2456" y="7232"/>
                      <a:pt x="2456" y="7192"/>
                    </a:cubicBezTo>
                    <a:lnTo>
                      <a:pt x="2456" y="7152"/>
                    </a:lnTo>
                    <a:lnTo>
                      <a:pt x="2528" y="7224"/>
                    </a:lnTo>
                    <a:lnTo>
                      <a:pt x="2440" y="7224"/>
                    </a:lnTo>
                    <a:cubicBezTo>
                      <a:pt x="2401" y="7224"/>
                      <a:pt x="2368" y="7192"/>
                      <a:pt x="2368" y="7152"/>
                    </a:cubicBezTo>
                    <a:lnTo>
                      <a:pt x="2368" y="7104"/>
                    </a:lnTo>
                    <a:lnTo>
                      <a:pt x="2440" y="7176"/>
                    </a:lnTo>
                    <a:lnTo>
                      <a:pt x="2312" y="7176"/>
                    </a:lnTo>
                    <a:cubicBezTo>
                      <a:pt x="2273" y="7176"/>
                      <a:pt x="2240" y="7144"/>
                      <a:pt x="2240" y="7104"/>
                    </a:cubicBezTo>
                    <a:lnTo>
                      <a:pt x="2240" y="7064"/>
                    </a:lnTo>
                    <a:lnTo>
                      <a:pt x="2312" y="7136"/>
                    </a:lnTo>
                    <a:lnTo>
                      <a:pt x="2232" y="7136"/>
                    </a:lnTo>
                    <a:cubicBezTo>
                      <a:pt x="2193" y="7136"/>
                      <a:pt x="2160" y="7104"/>
                      <a:pt x="2160" y="7064"/>
                    </a:cubicBezTo>
                    <a:lnTo>
                      <a:pt x="2160" y="7024"/>
                    </a:lnTo>
                    <a:lnTo>
                      <a:pt x="2232" y="7096"/>
                    </a:lnTo>
                    <a:lnTo>
                      <a:pt x="2184" y="7096"/>
                    </a:lnTo>
                    <a:cubicBezTo>
                      <a:pt x="2145" y="7096"/>
                      <a:pt x="2112" y="7064"/>
                      <a:pt x="2112" y="7024"/>
                    </a:cubicBezTo>
                    <a:lnTo>
                      <a:pt x="2112" y="6984"/>
                    </a:lnTo>
                    <a:lnTo>
                      <a:pt x="2184" y="7056"/>
                    </a:lnTo>
                    <a:lnTo>
                      <a:pt x="2104" y="7056"/>
                    </a:lnTo>
                    <a:cubicBezTo>
                      <a:pt x="2065" y="7056"/>
                      <a:pt x="2032" y="7024"/>
                      <a:pt x="2032" y="6984"/>
                    </a:cubicBezTo>
                    <a:lnTo>
                      <a:pt x="2032" y="6944"/>
                    </a:lnTo>
                    <a:lnTo>
                      <a:pt x="2104" y="7016"/>
                    </a:lnTo>
                    <a:lnTo>
                      <a:pt x="2064" y="7016"/>
                    </a:lnTo>
                    <a:cubicBezTo>
                      <a:pt x="2025" y="7016"/>
                      <a:pt x="1992" y="6984"/>
                      <a:pt x="1992" y="6944"/>
                    </a:cubicBezTo>
                    <a:lnTo>
                      <a:pt x="1992" y="6896"/>
                    </a:lnTo>
                    <a:lnTo>
                      <a:pt x="2064" y="6968"/>
                    </a:lnTo>
                    <a:lnTo>
                      <a:pt x="1976" y="6968"/>
                    </a:lnTo>
                    <a:cubicBezTo>
                      <a:pt x="1937" y="6968"/>
                      <a:pt x="1904" y="6936"/>
                      <a:pt x="1904" y="6896"/>
                    </a:cubicBezTo>
                    <a:lnTo>
                      <a:pt x="1904" y="6856"/>
                    </a:lnTo>
                    <a:lnTo>
                      <a:pt x="1976" y="6928"/>
                    </a:lnTo>
                    <a:lnTo>
                      <a:pt x="1936" y="6928"/>
                    </a:lnTo>
                    <a:cubicBezTo>
                      <a:pt x="1897" y="6928"/>
                      <a:pt x="1864" y="6896"/>
                      <a:pt x="1864" y="6856"/>
                    </a:cubicBezTo>
                    <a:lnTo>
                      <a:pt x="1864" y="6816"/>
                    </a:lnTo>
                    <a:lnTo>
                      <a:pt x="1936" y="6888"/>
                    </a:lnTo>
                    <a:lnTo>
                      <a:pt x="1848" y="6888"/>
                    </a:lnTo>
                    <a:cubicBezTo>
                      <a:pt x="1809" y="6888"/>
                      <a:pt x="1776" y="6856"/>
                      <a:pt x="1776" y="6816"/>
                    </a:cubicBezTo>
                    <a:lnTo>
                      <a:pt x="1776" y="6776"/>
                    </a:lnTo>
                    <a:lnTo>
                      <a:pt x="1848" y="6848"/>
                    </a:lnTo>
                    <a:lnTo>
                      <a:pt x="1720" y="6848"/>
                    </a:lnTo>
                    <a:cubicBezTo>
                      <a:pt x="1681" y="6848"/>
                      <a:pt x="1648" y="6816"/>
                      <a:pt x="1648" y="6776"/>
                    </a:cubicBezTo>
                    <a:lnTo>
                      <a:pt x="1648" y="6728"/>
                    </a:lnTo>
                    <a:lnTo>
                      <a:pt x="1720" y="6800"/>
                    </a:lnTo>
                    <a:lnTo>
                      <a:pt x="1552" y="6800"/>
                    </a:lnTo>
                    <a:cubicBezTo>
                      <a:pt x="1513" y="6800"/>
                      <a:pt x="1480" y="6768"/>
                      <a:pt x="1480" y="6728"/>
                    </a:cubicBezTo>
                    <a:lnTo>
                      <a:pt x="1480" y="6688"/>
                    </a:lnTo>
                    <a:lnTo>
                      <a:pt x="1552" y="6760"/>
                    </a:lnTo>
                    <a:lnTo>
                      <a:pt x="1472" y="6760"/>
                    </a:lnTo>
                    <a:cubicBezTo>
                      <a:pt x="1433" y="6760"/>
                      <a:pt x="1400" y="6728"/>
                      <a:pt x="1400" y="6688"/>
                    </a:cubicBezTo>
                    <a:lnTo>
                      <a:pt x="1400" y="6648"/>
                    </a:lnTo>
                    <a:lnTo>
                      <a:pt x="1472" y="6720"/>
                    </a:lnTo>
                    <a:lnTo>
                      <a:pt x="1384" y="6720"/>
                    </a:lnTo>
                    <a:cubicBezTo>
                      <a:pt x="1345" y="6720"/>
                      <a:pt x="1312" y="6688"/>
                      <a:pt x="1312" y="6648"/>
                    </a:cubicBezTo>
                    <a:lnTo>
                      <a:pt x="1312" y="6608"/>
                    </a:lnTo>
                    <a:lnTo>
                      <a:pt x="1384" y="6680"/>
                    </a:lnTo>
                    <a:lnTo>
                      <a:pt x="1304" y="6680"/>
                    </a:lnTo>
                    <a:cubicBezTo>
                      <a:pt x="1265" y="6680"/>
                      <a:pt x="1232" y="6648"/>
                      <a:pt x="1232" y="6608"/>
                    </a:cubicBezTo>
                    <a:lnTo>
                      <a:pt x="1232" y="6560"/>
                    </a:lnTo>
                    <a:lnTo>
                      <a:pt x="1304" y="6632"/>
                    </a:lnTo>
                    <a:lnTo>
                      <a:pt x="1256" y="6632"/>
                    </a:lnTo>
                    <a:cubicBezTo>
                      <a:pt x="1217" y="6632"/>
                      <a:pt x="1184" y="6600"/>
                      <a:pt x="1184" y="6560"/>
                    </a:cubicBezTo>
                    <a:lnTo>
                      <a:pt x="1184" y="6520"/>
                    </a:lnTo>
                    <a:lnTo>
                      <a:pt x="1256" y="6592"/>
                    </a:lnTo>
                    <a:lnTo>
                      <a:pt x="1176" y="6592"/>
                    </a:lnTo>
                    <a:cubicBezTo>
                      <a:pt x="1137" y="6592"/>
                      <a:pt x="1104" y="6560"/>
                      <a:pt x="1104" y="6520"/>
                    </a:cubicBezTo>
                    <a:lnTo>
                      <a:pt x="1104" y="6480"/>
                    </a:lnTo>
                    <a:lnTo>
                      <a:pt x="1176" y="6552"/>
                    </a:lnTo>
                    <a:lnTo>
                      <a:pt x="1128" y="6552"/>
                    </a:lnTo>
                    <a:cubicBezTo>
                      <a:pt x="1089" y="6552"/>
                      <a:pt x="1056" y="6520"/>
                      <a:pt x="1056" y="6480"/>
                    </a:cubicBezTo>
                    <a:lnTo>
                      <a:pt x="1056" y="6440"/>
                    </a:lnTo>
                    <a:lnTo>
                      <a:pt x="1128" y="6512"/>
                    </a:lnTo>
                    <a:lnTo>
                      <a:pt x="1088" y="6512"/>
                    </a:lnTo>
                    <a:cubicBezTo>
                      <a:pt x="1049" y="6512"/>
                      <a:pt x="1016" y="6480"/>
                      <a:pt x="1016" y="6440"/>
                    </a:cubicBezTo>
                    <a:lnTo>
                      <a:pt x="1016" y="6392"/>
                    </a:lnTo>
                    <a:lnTo>
                      <a:pt x="1088" y="6464"/>
                    </a:lnTo>
                    <a:lnTo>
                      <a:pt x="1048" y="6464"/>
                    </a:lnTo>
                    <a:cubicBezTo>
                      <a:pt x="1009" y="6464"/>
                      <a:pt x="976" y="6432"/>
                      <a:pt x="976" y="6392"/>
                    </a:cubicBezTo>
                    <a:lnTo>
                      <a:pt x="976" y="6352"/>
                    </a:lnTo>
                    <a:lnTo>
                      <a:pt x="1048" y="6424"/>
                    </a:lnTo>
                    <a:lnTo>
                      <a:pt x="1008" y="6424"/>
                    </a:lnTo>
                    <a:cubicBezTo>
                      <a:pt x="969" y="6424"/>
                      <a:pt x="936" y="6392"/>
                      <a:pt x="936" y="6352"/>
                    </a:cubicBezTo>
                    <a:lnTo>
                      <a:pt x="936" y="6312"/>
                    </a:lnTo>
                    <a:lnTo>
                      <a:pt x="1008" y="6384"/>
                    </a:lnTo>
                    <a:lnTo>
                      <a:pt x="960" y="6384"/>
                    </a:lnTo>
                    <a:cubicBezTo>
                      <a:pt x="921" y="6384"/>
                      <a:pt x="888" y="6352"/>
                      <a:pt x="888" y="6312"/>
                    </a:cubicBezTo>
                    <a:lnTo>
                      <a:pt x="888" y="6272"/>
                    </a:lnTo>
                    <a:lnTo>
                      <a:pt x="960" y="6344"/>
                    </a:lnTo>
                    <a:lnTo>
                      <a:pt x="920" y="6344"/>
                    </a:lnTo>
                    <a:cubicBezTo>
                      <a:pt x="881" y="6344"/>
                      <a:pt x="848" y="6312"/>
                      <a:pt x="848" y="6272"/>
                    </a:cubicBezTo>
                    <a:lnTo>
                      <a:pt x="848" y="6232"/>
                    </a:lnTo>
                    <a:lnTo>
                      <a:pt x="920" y="6304"/>
                    </a:lnTo>
                    <a:lnTo>
                      <a:pt x="880" y="6304"/>
                    </a:lnTo>
                    <a:cubicBezTo>
                      <a:pt x="841" y="6304"/>
                      <a:pt x="808" y="6272"/>
                      <a:pt x="808" y="6232"/>
                    </a:cubicBezTo>
                    <a:lnTo>
                      <a:pt x="808" y="6184"/>
                    </a:lnTo>
                    <a:lnTo>
                      <a:pt x="880" y="6256"/>
                    </a:lnTo>
                    <a:lnTo>
                      <a:pt x="840" y="6256"/>
                    </a:lnTo>
                    <a:cubicBezTo>
                      <a:pt x="801" y="6256"/>
                      <a:pt x="768" y="6224"/>
                      <a:pt x="768" y="6184"/>
                    </a:cubicBezTo>
                    <a:lnTo>
                      <a:pt x="768" y="6144"/>
                    </a:lnTo>
                    <a:lnTo>
                      <a:pt x="840" y="6216"/>
                    </a:lnTo>
                    <a:lnTo>
                      <a:pt x="752" y="6216"/>
                    </a:lnTo>
                    <a:cubicBezTo>
                      <a:pt x="713" y="6216"/>
                      <a:pt x="680" y="6184"/>
                      <a:pt x="680" y="6144"/>
                    </a:cubicBezTo>
                    <a:lnTo>
                      <a:pt x="680" y="6104"/>
                    </a:lnTo>
                    <a:lnTo>
                      <a:pt x="752" y="6176"/>
                    </a:lnTo>
                    <a:lnTo>
                      <a:pt x="712" y="6176"/>
                    </a:lnTo>
                    <a:cubicBezTo>
                      <a:pt x="673" y="6176"/>
                      <a:pt x="640" y="6144"/>
                      <a:pt x="640" y="6104"/>
                    </a:cubicBezTo>
                    <a:lnTo>
                      <a:pt x="640" y="6064"/>
                    </a:lnTo>
                    <a:lnTo>
                      <a:pt x="712" y="6136"/>
                    </a:lnTo>
                    <a:lnTo>
                      <a:pt x="664" y="6136"/>
                    </a:lnTo>
                    <a:cubicBezTo>
                      <a:pt x="625" y="6136"/>
                      <a:pt x="592" y="6104"/>
                      <a:pt x="592" y="6064"/>
                    </a:cubicBezTo>
                    <a:lnTo>
                      <a:pt x="592" y="6016"/>
                    </a:lnTo>
                    <a:lnTo>
                      <a:pt x="664" y="6088"/>
                    </a:lnTo>
                    <a:lnTo>
                      <a:pt x="584" y="6088"/>
                    </a:lnTo>
                    <a:cubicBezTo>
                      <a:pt x="545" y="6088"/>
                      <a:pt x="512" y="6056"/>
                      <a:pt x="512" y="6016"/>
                    </a:cubicBezTo>
                    <a:lnTo>
                      <a:pt x="512" y="5936"/>
                    </a:lnTo>
                    <a:cubicBezTo>
                      <a:pt x="512" y="5897"/>
                      <a:pt x="545" y="5864"/>
                      <a:pt x="584" y="5864"/>
                    </a:cubicBezTo>
                    <a:lnTo>
                      <a:pt x="624" y="5864"/>
                    </a:lnTo>
                    <a:lnTo>
                      <a:pt x="552" y="5936"/>
                    </a:lnTo>
                    <a:lnTo>
                      <a:pt x="552" y="5896"/>
                    </a:lnTo>
                    <a:cubicBezTo>
                      <a:pt x="552" y="5857"/>
                      <a:pt x="585" y="5824"/>
                      <a:pt x="624" y="5824"/>
                    </a:cubicBezTo>
                    <a:lnTo>
                      <a:pt x="712" y="5824"/>
                    </a:lnTo>
                    <a:lnTo>
                      <a:pt x="640" y="5896"/>
                    </a:lnTo>
                    <a:lnTo>
                      <a:pt x="640" y="5848"/>
                    </a:lnTo>
                    <a:cubicBezTo>
                      <a:pt x="640" y="5809"/>
                      <a:pt x="673" y="5776"/>
                      <a:pt x="712" y="5776"/>
                    </a:cubicBezTo>
                    <a:lnTo>
                      <a:pt x="752" y="5776"/>
                    </a:lnTo>
                    <a:lnTo>
                      <a:pt x="680" y="5848"/>
                    </a:lnTo>
                    <a:lnTo>
                      <a:pt x="680" y="5768"/>
                    </a:lnTo>
                    <a:cubicBezTo>
                      <a:pt x="680" y="5729"/>
                      <a:pt x="713" y="5696"/>
                      <a:pt x="752" y="5696"/>
                    </a:cubicBezTo>
                    <a:lnTo>
                      <a:pt x="792" y="5696"/>
                    </a:lnTo>
                    <a:lnTo>
                      <a:pt x="720" y="5768"/>
                    </a:lnTo>
                    <a:lnTo>
                      <a:pt x="720" y="5640"/>
                    </a:lnTo>
                    <a:cubicBezTo>
                      <a:pt x="720" y="5601"/>
                      <a:pt x="753" y="5568"/>
                      <a:pt x="792" y="5568"/>
                    </a:cubicBezTo>
                    <a:lnTo>
                      <a:pt x="840" y="5568"/>
                    </a:lnTo>
                    <a:lnTo>
                      <a:pt x="768" y="5640"/>
                    </a:lnTo>
                    <a:lnTo>
                      <a:pt x="768" y="5520"/>
                    </a:lnTo>
                    <a:cubicBezTo>
                      <a:pt x="768" y="5481"/>
                      <a:pt x="801" y="5448"/>
                      <a:pt x="840" y="5448"/>
                    </a:cubicBezTo>
                    <a:lnTo>
                      <a:pt x="880" y="5448"/>
                    </a:lnTo>
                    <a:lnTo>
                      <a:pt x="808" y="5520"/>
                    </a:lnTo>
                    <a:lnTo>
                      <a:pt x="808" y="5264"/>
                    </a:lnTo>
                    <a:cubicBezTo>
                      <a:pt x="808" y="5225"/>
                      <a:pt x="841" y="5192"/>
                      <a:pt x="880" y="5192"/>
                    </a:cubicBezTo>
                    <a:lnTo>
                      <a:pt x="920" y="5192"/>
                    </a:lnTo>
                    <a:cubicBezTo>
                      <a:pt x="960" y="5192"/>
                      <a:pt x="992" y="5225"/>
                      <a:pt x="992" y="5264"/>
                    </a:cubicBezTo>
                    <a:lnTo>
                      <a:pt x="992" y="5304"/>
                    </a:lnTo>
                    <a:lnTo>
                      <a:pt x="920" y="5232"/>
                    </a:lnTo>
                    <a:lnTo>
                      <a:pt x="960" y="5232"/>
                    </a:lnTo>
                    <a:cubicBezTo>
                      <a:pt x="1000" y="5232"/>
                      <a:pt x="1032" y="5265"/>
                      <a:pt x="1032" y="5304"/>
                    </a:cubicBezTo>
                    <a:lnTo>
                      <a:pt x="1032" y="5352"/>
                    </a:lnTo>
                    <a:lnTo>
                      <a:pt x="960" y="5280"/>
                    </a:lnTo>
                    <a:lnTo>
                      <a:pt x="1048" y="5280"/>
                    </a:lnTo>
                    <a:cubicBezTo>
                      <a:pt x="1088" y="5280"/>
                      <a:pt x="1120" y="5313"/>
                      <a:pt x="1120" y="5352"/>
                    </a:cubicBezTo>
                    <a:lnTo>
                      <a:pt x="1120" y="5392"/>
                    </a:lnTo>
                    <a:lnTo>
                      <a:pt x="1048" y="5320"/>
                    </a:lnTo>
                    <a:lnTo>
                      <a:pt x="1216" y="5320"/>
                    </a:lnTo>
                    <a:cubicBezTo>
                      <a:pt x="1256" y="5320"/>
                      <a:pt x="1288" y="5353"/>
                      <a:pt x="1288" y="5392"/>
                    </a:cubicBezTo>
                    <a:lnTo>
                      <a:pt x="1288" y="5432"/>
                    </a:lnTo>
                    <a:lnTo>
                      <a:pt x="1216" y="5360"/>
                    </a:lnTo>
                    <a:lnTo>
                      <a:pt x="1344" y="5360"/>
                    </a:lnTo>
                    <a:lnTo>
                      <a:pt x="1272" y="5432"/>
                    </a:lnTo>
                    <a:lnTo>
                      <a:pt x="1272" y="5392"/>
                    </a:lnTo>
                    <a:cubicBezTo>
                      <a:pt x="1272" y="5353"/>
                      <a:pt x="1305" y="5320"/>
                      <a:pt x="1344" y="5320"/>
                    </a:cubicBezTo>
                    <a:lnTo>
                      <a:pt x="1472" y="5320"/>
                    </a:lnTo>
                    <a:lnTo>
                      <a:pt x="1400" y="5392"/>
                    </a:lnTo>
                    <a:lnTo>
                      <a:pt x="1400" y="5352"/>
                    </a:lnTo>
                    <a:cubicBezTo>
                      <a:pt x="1400" y="5313"/>
                      <a:pt x="1433" y="5280"/>
                      <a:pt x="1472" y="5280"/>
                    </a:cubicBezTo>
                    <a:lnTo>
                      <a:pt x="1512" y="5280"/>
                    </a:lnTo>
                    <a:lnTo>
                      <a:pt x="1440" y="5352"/>
                    </a:lnTo>
                    <a:lnTo>
                      <a:pt x="1440" y="5304"/>
                    </a:lnTo>
                    <a:cubicBezTo>
                      <a:pt x="1440" y="5265"/>
                      <a:pt x="1473" y="5232"/>
                      <a:pt x="1512" y="5232"/>
                    </a:cubicBezTo>
                    <a:lnTo>
                      <a:pt x="1552" y="5232"/>
                    </a:lnTo>
                    <a:lnTo>
                      <a:pt x="1480" y="5304"/>
                    </a:lnTo>
                    <a:lnTo>
                      <a:pt x="1480" y="5264"/>
                    </a:lnTo>
                    <a:cubicBezTo>
                      <a:pt x="1480" y="5225"/>
                      <a:pt x="1513" y="5192"/>
                      <a:pt x="1552" y="5192"/>
                    </a:cubicBezTo>
                    <a:lnTo>
                      <a:pt x="1600" y="5192"/>
                    </a:lnTo>
                    <a:lnTo>
                      <a:pt x="1528" y="5264"/>
                    </a:lnTo>
                    <a:lnTo>
                      <a:pt x="1528" y="5096"/>
                    </a:lnTo>
                    <a:cubicBezTo>
                      <a:pt x="1528" y="5057"/>
                      <a:pt x="1561" y="5024"/>
                      <a:pt x="1600" y="5024"/>
                    </a:cubicBezTo>
                    <a:lnTo>
                      <a:pt x="1680" y="5024"/>
                    </a:lnTo>
                    <a:lnTo>
                      <a:pt x="1608" y="5096"/>
                    </a:lnTo>
                    <a:lnTo>
                      <a:pt x="1608" y="5056"/>
                    </a:lnTo>
                    <a:cubicBezTo>
                      <a:pt x="1608" y="5017"/>
                      <a:pt x="1641" y="4984"/>
                      <a:pt x="1680" y="4984"/>
                    </a:cubicBezTo>
                    <a:lnTo>
                      <a:pt x="1720" y="4984"/>
                    </a:lnTo>
                    <a:lnTo>
                      <a:pt x="1648" y="5056"/>
                    </a:lnTo>
                    <a:lnTo>
                      <a:pt x="1648" y="4968"/>
                    </a:lnTo>
                    <a:cubicBezTo>
                      <a:pt x="1648" y="4929"/>
                      <a:pt x="1681" y="4896"/>
                      <a:pt x="1720" y="4896"/>
                    </a:cubicBezTo>
                    <a:lnTo>
                      <a:pt x="1768" y="4896"/>
                    </a:lnTo>
                    <a:lnTo>
                      <a:pt x="1696" y="4968"/>
                    </a:lnTo>
                    <a:lnTo>
                      <a:pt x="1696" y="4888"/>
                    </a:lnTo>
                    <a:cubicBezTo>
                      <a:pt x="1696" y="4849"/>
                      <a:pt x="1729" y="4816"/>
                      <a:pt x="1768" y="4816"/>
                    </a:cubicBezTo>
                    <a:lnTo>
                      <a:pt x="1808" y="4816"/>
                    </a:lnTo>
                    <a:lnTo>
                      <a:pt x="1736" y="4888"/>
                    </a:lnTo>
                    <a:lnTo>
                      <a:pt x="1736" y="4720"/>
                    </a:lnTo>
                    <a:cubicBezTo>
                      <a:pt x="1736" y="4681"/>
                      <a:pt x="1769" y="4648"/>
                      <a:pt x="1808" y="4648"/>
                    </a:cubicBezTo>
                    <a:lnTo>
                      <a:pt x="1848" y="4648"/>
                    </a:lnTo>
                    <a:lnTo>
                      <a:pt x="1776" y="4720"/>
                    </a:lnTo>
                    <a:lnTo>
                      <a:pt x="1776" y="4592"/>
                    </a:lnTo>
                    <a:cubicBezTo>
                      <a:pt x="1776" y="4553"/>
                      <a:pt x="1809" y="4520"/>
                      <a:pt x="1848" y="4520"/>
                    </a:cubicBezTo>
                    <a:lnTo>
                      <a:pt x="1896" y="4520"/>
                    </a:lnTo>
                    <a:lnTo>
                      <a:pt x="1824" y="4592"/>
                    </a:lnTo>
                    <a:lnTo>
                      <a:pt x="1824" y="4256"/>
                    </a:lnTo>
                    <a:lnTo>
                      <a:pt x="1896" y="4328"/>
                    </a:lnTo>
                    <a:lnTo>
                      <a:pt x="1848" y="4328"/>
                    </a:lnTo>
                    <a:cubicBezTo>
                      <a:pt x="1809" y="4328"/>
                      <a:pt x="1776" y="4296"/>
                      <a:pt x="1776" y="4256"/>
                    </a:cubicBezTo>
                    <a:lnTo>
                      <a:pt x="1776" y="4216"/>
                    </a:lnTo>
                    <a:cubicBezTo>
                      <a:pt x="1776" y="4177"/>
                      <a:pt x="1809" y="4144"/>
                      <a:pt x="1848" y="4144"/>
                    </a:cubicBezTo>
                    <a:lnTo>
                      <a:pt x="1896" y="4144"/>
                    </a:lnTo>
                    <a:lnTo>
                      <a:pt x="1824" y="4216"/>
                    </a:lnTo>
                    <a:lnTo>
                      <a:pt x="1824" y="4136"/>
                    </a:lnTo>
                    <a:lnTo>
                      <a:pt x="1896" y="4208"/>
                    </a:lnTo>
                    <a:lnTo>
                      <a:pt x="1848" y="4208"/>
                    </a:lnTo>
                    <a:cubicBezTo>
                      <a:pt x="1809" y="4208"/>
                      <a:pt x="1776" y="4176"/>
                      <a:pt x="1776" y="4136"/>
                    </a:cubicBezTo>
                    <a:lnTo>
                      <a:pt x="1776" y="3928"/>
                    </a:lnTo>
                    <a:lnTo>
                      <a:pt x="1848" y="4000"/>
                    </a:lnTo>
                    <a:lnTo>
                      <a:pt x="1808" y="4000"/>
                    </a:lnTo>
                    <a:cubicBezTo>
                      <a:pt x="1769" y="4000"/>
                      <a:pt x="1736" y="3968"/>
                      <a:pt x="1736" y="3928"/>
                    </a:cubicBezTo>
                    <a:lnTo>
                      <a:pt x="1736" y="3592"/>
                    </a:lnTo>
                    <a:lnTo>
                      <a:pt x="1808" y="3664"/>
                    </a:lnTo>
                    <a:lnTo>
                      <a:pt x="1768" y="3664"/>
                    </a:lnTo>
                    <a:cubicBezTo>
                      <a:pt x="1729" y="3664"/>
                      <a:pt x="1696" y="3632"/>
                      <a:pt x="1696" y="3592"/>
                    </a:cubicBezTo>
                    <a:lnTo>
                      <a:pt x="1696" y="3464"/>
                    </a:lnTo>
                    <a:lnTo>
                      <a:pt x="1768" y="3536"/>
                    </a:lnTo>
                    <a:lnTo>
                      <a:pt x="1720" y="3536"/>
                    </a:lnTo>
                    <a:cubicBezTo>
                      <a:pt x="1681" y="3536"/>
                      <a:pt x="1648" y="3504"/>
                      <a:pt x="1648" y="3464"/>
                    </a:cubicBezTo>
                    <a:lnTo>
                      <a:pt x="1648" y="3376"/>
                    </a:lnTo>
                    <a:cubicBezTo>
                      <a:pt x="1648" y="3337"/>
                      <a:pt x="1681" y="3304"/>
                      <a:pt x="1720" y="3304"/>
                    </a:cubicBezTo>
                    <a:lnTo>
                      <a:pt x="1768" y="3304"/>
                    </a:lnTo>
                    <a:lnTo>
                      <a:pt x="1696" y="3376"/>
                    </a:lnTo>
                    <a:lnTo>
                      <a:pt x="1696" y="3256"/>
                    </a:lnTo>
                    <a:lnTo>
                      <a:pt x="1768" y="3328"/>
                    </a:lnTo>
                    <a:lnTo>
                      <a:pt x="1720" y="3328"/>
                    </a:lnTo>
                    <a:cubicBezTo>
                      <a:pt x="1681" y="3328"/>
                      <a:pt x="1648" y="3296"/>
                      <a:pt x="1648" y="3256"/>
                    </a:cubicBezTo>
                    <a:lnTo>
                      <a:pt x="1648" y="3088"/>
                    </a:lnTo>
                    <a:lnTo>
                      <a:pt x="1720" y="3160"/>
                    </a:lnTo>
                    <a:lnTo>
                      <a:pt x="1640" y="3160"/>
                    </a:lnTo>
                    <a:cubicBezTo>
                      <a:pt x="1601" y="3160"/>
                      <a:pt x="1568" y="3128"/>
                      <a:pt x="1568" y="3088"/>
                    </a:cubicBezTo>
                    <a:lnTo>
                      <a:pt x="1568" y="3048"/>
                    </a:lnTo>
                    <a:lnTo>
                      <a:pt x="1640" y="3120"/>
                    </a:lnTo>
                    <a:lnTo>
                      <a:pt x="1552" y="3120"/>
                    </a:lnTo>
                    <a:cubicBezTo>
                      <a:pt x="1513" y="3120"/>
                      <a:pt x="1480" y="3088"/>
                      <a:pt x="1480" y="3048"/>
                    </a:cubicBezTo>
                    <a:lnTo>
                      <a:pt x="1480" y="2960"/>
                    </a:lnTo>
                    <a:lnTo>
                      <a:pt x="1552" y="3032"/>
                    </a:lnTo>
                    <a:lnTo>
                      <a:pt x="1512" y="3032"/>
                    </a:lnTo>
                    <a:cubicBezTo>
                      <a:pt x="1473" y="3032"/>
                      <a:pt x="1440" y="3000"/>
                      <a:pt x="1440" y="2960"/>
                    </a:cubicBezTo>
                    <a:lnTo>
                      <a:pt x="1440" y="2920"/>
                    </a:lnTo>
                    <a:lnTo>
                      <a:pt x="1512" y="2992"/>
                    </a:lnTo>
                    <a:lnTo>
                      <a:pt x="1344" y="2992"/>
                    </a:lnTo>
                    <a:lnTo>
                      <a:pt x="1416" y="2920"/>
                    </a:lnTo>
                    <a:lnTo>
                      <a:pt x="1416" y="2960"/>
                    </a:lnTo>
                    <a:cubicBezTo>
                      <a:pt x="1416" y="3000"/>
                      <a:pt x="1384" y="3032"/>
                      <a:pt x="1344" y="3032"/>
                    </a:cubicBezTo>
                    <a:lnTo>
                      <a:pt x="1304" y="3032"/>
                    </a:lnTo>
                    <a:cubicBezTo>
                      <a:pt x="1265" y="3032"/>
                      <a:pt x="1232" y="3000"/>
                      <a:pt x="1232" y="2960"/>
                    </a:cubicBezTo>
                    <a:lnTo>
                      <a:pt x="1232" y="2920"/>
                    </a:lnTo>
                    <a:lnTo>
                      <a:pt x="1304" y="2992"/>
                    </a:lnTo>
                    <a:lnTo>
                      <a:pt x="1256" y="2992"/>
                    </a:lnTo>
                    <a:cubicBezTo>
                      <a:pt x="1217" y="2992"/>
                      <a:pt x="1184" y="2960"/>
                      <a:pt x="1184" y="2920"/>
                    </a:cubicBezTo>
                    <a:lnTo>
                      <a:pt x="1184" y="2752"/>
                    </a:lnTo>
                    <a:lnTo>
                      <a:pt x="1256" y="2824"/>
                    </a:lnTo>
                    <a:lnTo>
                      <a:pt x="1216" y="2824"/>
                    </a:lnTo>
                    <a:cubicBezTo>
                      <a:pt x="1177" y="2824"/>
                      <a:pt x="1144" y="2792"/>
                      <a:pt x="1144" y="2752"/>
                    </a:cubicBezTo>
                    <a:lnTo>
                      <a:pt x="1144" y="2664"/>
                    </a:lnTo>
                    <a:lnTo>
                      <a:pt x="1216" y="2736"/>
                    </a:lnTo>
                    <a:lnTo>
                      <a:pt x="1176" y="2736"/>
                    </a:lnTo>
                    <a:cubicBezTo>
                      <a:pt x="1137" y="2736"/>
                      <a:pt x="1104" y="2704"/>
                      <a:pt x="1104" y="2664"/>
                    </a:cubicBezTo>
                    <a:lnTo>
                      <a:pt x="1104" y="2544"/>
                    </a:lnTo>
                    <a:lnTo>
                      <a:pt x="1176" y="2616"/>
                    </a:lnTo>
                    <a:lnTo>
                      <a:pt x="1128" y="2616"/>
                    </a:lnTo>
                    <a:cubicBezTo>
                      <a:pt x="1089" y="2616"/>
                      <a:pt x="1056" y="2584"/>
                      <a:pt x="1056" y="2544"/>
                    </a:cubicBezTo>
                    <a:lnTo>
                      <a:pt x="1056" y="2456"/>
                    </a:lnTo>
                    <a:lnTo>
                      <a:pt x="1128" y="2528"/>
                    </a:lnTo>
                    <a:lnTo>
                      <a:pt x="1088" y="2528"/>
                    </a:lnTo>
                    <a:cubicBezTo>
                      <a:pt x="1049" y="2528"/>
                      <a:pt x="1016" y="2496"/>
                      <a:pt x="1016" y="2456"/>
                    </a:cubicBezTo>
                    <a:lnTo>
                      <a:pt x="1016" y="2376"/>
                    </a:lnTo>
                    <a:lnTo>
                      <a:pt x="1088" y="2448"/>
                    </a:lnTo>
                    <a:lnTo>
                      <a:pt x="1048" y="2448"/>
                    </a:lnTo>
                    <a:cubicBezTo>
                      <a:pt x="1009" y="2448"/>
                      <a:pt x="976" y="2416"/>
                      <a:pt x="976" y="2376"/>
                    </a:cubicBezTo>
                    <a:lnTo>
                      <a:pt x="976" y="2336"/>
                    </a:lnTo>
                    <a:lnTo>
                      <a:pt x="1048" y="2408"/>
                    </a:lnTo>
                    <a:lnTo>
                      <a:pt x="1008" y="2408"/>
                    </a:lnTo>
                    <a:cubicBezTo>
                      <a:pt x="969" y="2408"/>
                      <a:pt x="936" y="2376"/>
                      <a:pt x="936" y="2336"/>
                    </a:cubicBezTo>
                    <a:lnTo>
                      <a:pt x="936" y="2248"/>
                    </a:lnTo>
                    <a:lnTo>
                      <a:pt x="1008" y="2320"/>
                    </a:lnTo>
                    <a:lnTo>
                      <a:pt x="960" y="2320"/>
                    </a:lnTo>
                    <a:cubicBezTo>
                      <a:pt x="921" y="2320"/>
                      <a:pt x="888" y="2288"/>
                      <a:pt x="888" y="2248"/>
                    </a:cubicBezTo>
                    <a:lnTo>
                      <a:pt x="888" y="2208"/>
                    </a:lnTo>
                    <a:lnTo>
                      <a:pt x="960" y="2280"/>
                    </a:lnTo>
                    <a:lnTo>
                      <a:pt x="920" y="2280"/>
                    </a:lnTo>
                    <a:cubicBezTo>
                      <a:pt x="881" y="2280"/>
                      <a:pt x="848" y="2248"/>
                      <a:pt x="848" y="2208"/>
                    </a:cubicBezTo>
                    <a:lnTo>
                      <a:pt x="848" y="2080"/>
                    </a:lnTo>
                    <a:cubicBezTo>
                      <a:pt x="848" y="2041"/>
                      <a:pt x="881" y="2008"/>
                      <a:pt x="920" y="2008"/>
                    </a:cubicBezTo>
                    <a:lnTo>
                      <a:pt x="960" y="2008"/>
                    </a:lnTo>
                    <a:lnTo>
                      <a:pt x="888" y="2080"/>
                    </a:lnTo>
                    <a:lnTo>
                      <a:pt x="888" y="1832"/>
                    </a:lnTo>
                    <a:lnTo>
                      <a:pt x="960" y="1904"/>
                    </a:lnTo>
                    <a:lnTo>
                      <a:pt x="920" y="1904"/>
                    </a:lnTo>
                    <a:cubicBezTo>
                      <a:pt x="881" y="1904"/>
                      <a:pt x="848" y="1872"/>
                      <a:pt x="848" y="1832"/>
                    </a:cubicBezTo>
                    <a:lnTo>
                      <a:pt x="848" y="1744"/>
                    </a:lnTo>
                    <a:lnTo>
                      <a:pt x="920" y="1816"/>
                    </a:lnTo>
                    <a:lnTo>
                      <a:pt x="880" y="1816"/>
                    </a:lnTo>
                    <a:cubicBezTo>
                      <a:pt x="841" y="1816"/>
                      <a:pt x="808" y="1784"/>
                      <a:pt x="808" y="1744"/>
                    </a:cubicBezTo>
                    <a:lnTo>
                      <a:pt x="808" y="1704"/>
                    </a:lnTo>
                    <a:lnTo>
                      <a:pt x="880" y="1776"/>
                    </a:lnTo>
                    <a:lnTo>
                      <a:pt x="792" y="1776"/>
                    </a:lnTo>
                    <a:cubicBezTo>
                      <a:pt x="753" y="1776"/>
                      <a:pt x="720" y="1744"/>
                      <a:pt x="720" y="1704"/>
                    </a:cubicBezTo>
                    <a:lnTo>
                      <a:pt x="720" y="1664"/>
                    </a:lnTo>
                    <a:lnTo>
                      <a:pt x="792" y="1736"/>
                    </a:lnTo>
                    <a:lnTo>
                      <a:pt x="712" y="1736"/>
                    </a:lnTo>
                    <a:cubicBezTo>
                      <a:pt x="673" y="1736"/>
                      <a:pt x="640" y="1704"/>
                      <a:pt x="640" y="1664"/>
                    </a:cubicBezTo>
                    <a:lnTo>
                      <a:pt x="640" y="1624"/>
                    </a:lnTo>
                    <a:lnTo>
                      <a:pt x="712" y="1696"/>
                    </a:lnTo>
                    <a:lnTo>
                      <a:pt x="664" y="1696"/>
                    </a:lnTo>
                    <a:cubicBezTo>
                      <a:pt x="625" y="1696"/>
                      <a:pt x="592" y="1664"/>
                      <a:pt x="592" y="1624"/>
                    </a:cubicBezTo>
                    <a:lnTo>
                      <a:pt x="592" y="1576"/>
                    </a:lnTo>
                    <a:lnTo>
                      <a:pt x="664" y="1648"/>
                    </a:lnTo>
                    <a:lnTo>
                      <a:pt x="624" y="1648"/>
                    </a:lnTo>
                    <a:cubicBezTo>
                      <a:pt x="585" y="1648"/>
                      <a:pt x="552" y="1616"/>
                      <a:pt x="552" y="1576"/>
                    </a:cubicBezTo>
                    <a:lnTo>
                      <a:pt x="552" y="1496"/>
                    </a:lnTo>
                    <a:cubicBezTo>
                      <a:pt x="552" y="1457"/>
                      <a:pt x="585" y="1424"/>
                      <a:pt x="624" y="1424"/>
                    </a:cubicBezTo>
                    <a:lnTo>
                      <a:pt x="664" y="1424"/>
                    </a:lnTo>
                    <a:lnTo>
                      <a:pt x="592" y="1496"/>
                    </a:lnTo>
                    <a:lnTo>
                      <a:pt x="592" y="1456"/>
                    </a:lnTo>
                    <a:lnTo>
                      <a:pt x="664" y="1528"/>
                    </a:lnTo>
                    <a:lnTo>
                      <a:pt x="624" y="1528"/>
                    </a:lnTo>
                    <a:cubicBezTo>
                      <a:pt x="585" y="1528"/>
                      <a:pt x="552" y="1496"/>
                      <a:pt x="552" y="1456"/>
                    </a:cubicBezTo>
                    <a:lnTo>
                      <a:pt x="552" y="1200"/>
                    </a:lnTo>
                    <a:cubicBezTo>
                      <a:pt x="552" y="1161"/>
                      <a:pt x="585" y="1128"/>
                      <a:pt x="624" y="1128"/>
                    </a:cubicBezTo>
                    <a:lnTo>
                      <a:pt x="664" y="1128"/>
                    </a:lnTo>
                    <a:lnTo>
                      <a:pt x="592" y="1200"/>
                    </a:lnTo>
                    <a:lnTo>
                      <a:pt x="592" y="1160"/>
                    </a:lnTo>
                    <a:lnTo>
                      <a:pt x="664" y="1232"/>
                    </a:lnTo>
                    <a:lnTo>
                      <a:pt x="624" y="1232"/>
                    </a:lnTo>
                    <a:cubicBezTo>
                      <a:pt x="585" y="1232"/>
                      <a:pt x="552" y="1200"/>
                      <a:pt x="552" y="1160"/>
                    </a:cubicBezTo>
                    <a:lnTo>
                      <a:pt x="552" y="1072"/>
                    </a:lnTo>
                    <a:cubicBezTo>
                      <a:pt x="552" y="1033"/>
                      <a:pt x="585" y="1000"/>
                      <a:pt x="624" y="1000"/>
                    </a:cubicBezTo>
                    <a:lnTo>
                      <a:pt x="664" y="1000"/>
                    </a:lnTo>
                    <a:lnTo>
                      <a:pt x="592" y="1072"/>
                    </a:lnTo>
                    <a:lnTo>
                      <a:pt x="592" y="784"/>
                    </a:lnTo>
                    <a:cubicBezTo>
                      <a:pt x="592" y="745"/>
                      <a:pt x="625" y="712"/>
                      <a:pt x="664" y="712"/>
                    </a:cubicBezTo>
                    <a:lnTo>
                      <a:pt x="712" y="712"/>
                    </a:lnTo>
                    <a:lnTo>
                      <a:pt x="640" y="784"/>
                    </a:lnTo>
                    <a:lnTo>
                      <a:pt x="640" y="616"/>
                    </a:lnTo>
                    <a:lnTo>
                      <a:pt x="712" y="688"/>
                    </a:lnTo>
                    <a:lnTo>
                      <a:pt x="624" y="688"/>
                    </a:lnTo>
                    <a:cubicBezTo>
                      <a:pt x="585" y="688"/>
                      <a:pt x="552" y="656"/>
                      <a:pt x="552" y="616"/>
                    </a:cubicBezTo>
                    <a:lnTo>
                      <a:pt x="552" y="576"/>
                    </a:lnTo>
                    <a:lnTo>
                      <a:pt x="624" y="648"/>
                    </a:lnTo>
                    <a:lnTo>
                      <a:pt x="584" y="648"/>
                    </a:lnTo>
                    <a:cubicBezTo>
                      <a:pt x="545" y="648"/>
                      <a:pt x="512" y="616"/>
                      <a:pt x="512" y="576"/>
                    </a:cubicBezTo>
                    <a:lnTo>
                      <a:pt x="512" y="488"/>
                    </a:lnTo>
                    <a:lnTo>
                      <a:pt x="584" y="560"/>
                    </a:lnTo>
                    <a:lnTo>
                      <a:pt x="496" y="560"/>
                    </a:lnTo>
                    <a:cubicBezTo>
                      <a:pt x="457" y="560"/>
                      <a:pt x="424" y="528"/>
                      <a:pt x="424" y="488"/>
                    </a:cubicBezTo>
                    <a:lnTo>
                      <a:pt x="424" y="448"/>
                    </a:lnTo>
                    <a:lnTo>
                      <a:pt x="496" y="520"/>
                    </a:lnTo>
                    <a:lnTo>
                      <a:pt x="456" y="520"/>
                    </a:lnTo>
                    <a:lnTo>
                      <a:pt x="528" y="448"/>
                    </a:lnTo>
                    <a:lnTo>
                      <a:pt x="528" y="488"/>
                    </a:lnTo>
                    <a:cubicBezTo>
                      <a:pt x="528" y="528"/>
                      <a:pt x="496" y="560"/>
                      <a:pt x="456" y="560"/>
                    </a:cubicBezTo>
                    <a:lnTo>
                      <a:pt x="368" y="560"/>
                    </a:lnTo>
                    <a:cubicBezTo>
                      <a:pt x="329" y="560"/>
                      <a:pt x="296" y="528"/>
                      <a:pt x="296" y="488"/>
                    </a:cubicBezTo>
                    <a:lnTo>
                      <a:pt x="296" y="408"/>
                    </a:lnTo>
                    <a:lnTo>
                      <a:pt x="368" y="480"/>
                    </a:lnTo>
                    <a:lnTo>
                      <a:pt x="328" y="480"/>
                    </a:lnTo>
                    <a:cubicBezTo>
                      <a:pt x="289" y="480"/>
                      <a:pt x="256" y="448"/>
                      <a:pt x="256" y="408"/>
                    </a:cubicBezTo>
                    <a:lnTo>
                      <a:pt x="256" y="360"/>
                    </a:lnTo>
                    <a:lnTo>
                      <a:pt x="328" y="432"/>
                    </a:lnTo>
                    <a:lnTo>
                      <a:pt x="288" y="432"/>
                    </a:lnTo>
                    <a:cubicBezTo>
                      <a:pt x="249" y="432"/>
                      <a:pt x="216" y="400"/>
                      <a:pt x="216" y="360"/>
                    </a:cubicBezTo>
                    <a:lnTo>
                      <a:pt x="216" y="240"/>
                    </a:lnTo>
                    <a:lnTo>
                      <a:pt x="288" y="312"/>
                    </a:lnTo>
                    <a:lnTo>
                      <a:pt x="248" y="312"/>
                    </a:lnTo>
                    <a:cubicBezTo>
                      <a:pt x="209" y="312"/>
                      <a:pt x="176" y="280"/>
                      <a:pt x="176" y="240"/>
                    </a:cubicBezTo>
                    <a:lnTo>
                      <a:pt x="176" y="200"/>
                    </a:lnTo>
                    <a:lnTo>
                      <a:pt x="248" y="272"/>
                    </a:lnTo>
                    <a:lnTo>
                      <a:pt x="200" y="272"/>
                    </a:lnTo>
                    <a:cubicBezTo>
                      <a:pt x="161" y="272"/>
                      <a:pt x="128" y="240"/>
                      <a:pt x="128" y="200"/>
                    </a:cubicBezTo>
                    <a:lnTo>
                      <a:pt x="128" y="152"/>
                    </a:lnTo>
                    <a:lnTo>
                      <a:pt x="200" y="224"/>
                    </a:lnTo>
                    <a:lnTo>
                      <a:pt x="160" y="224"/>
                    </a:lnTo>
                    <a:cubicBezTo>
                      <a:pt x="121" y="224"/>
                      <a:pt x="88" y="192"/>
                      <a:pt x="88" y="152"/>
                    </a:cubicBezTo>
                    <a:lnTo>
                      <a:pt x="88" y="112"/>
                    </a:lnTo>
                    <a:lnTo>
                      <a:pt x="160" y="184"/>
                    </a:lnTo>
                    <a:lnTo>
                      <a:pt x="72" y="184"/>
                    </a:lnTo>
                    <a:cubicBezTo>
                      <a:pt x="33" y="184"/>
                      <a:pt x="0" y="152"/>
                      <a:pt x="0" y="112"/>
                    </a:cubicBezTo>
                    <a:lnTo>
                      <a:pt x="0" y="72"/>
                    </a:lnTo>
                    <a:cubicBezTo>
                      <a:pt x="0" y="33"/>
                      <a:pt x="33" y="0"/>
                      <a:pt x="72" y="0"/>
                    </a:cubicBezTo>
                    <a:cubicBezTo>
                      <a:pt x="112" y="0"/>
                      <a:pt x="144" y="33"/>
                      <a:pt x="144" y="72"/>
                    </a:cubicBezTo>
                    <a:lnTo>
                      <a:pt x="144" y="112"/>
                    </a:lnTo>
                    <a:lnTo>
                      <a:pt x="72" y="40"/>
                    </a:lnTo>
                    <a:lnTo>
                      <a:pt x="160" y="40"/>
                    </a:lnTo>
                    <a:cubicBezTo>
                      <a:pt x="200" y="40"/>
                      <a:pt x="232" y="73"/>
                      <a:pt x="232" y="112"/>
                    </a:cubicBezTo>
                    <a:lnTo>
                      <a:pt x="232" y="152"/>
                    </a:lnTo>
                    <a:lnTo>
                      <a:pt x="160" y="80"/>
                    </a:lnTo>
                    <a:lnTo>
                      <a:pt x="200" y="80"/>
                    </a:lnTo>
                    <a:cubicBezTo>
                      <a:pt x="240" y="80"/>
                      <a:pt x="272" y="113"/>
                      <a:pt x="272" y="152"/>
                    </a:cubicBezTo>
                    <a:lnTo>
                      <a:pt x="272" y="200"/>
                    </a:lnTo>
                    <a:lnTo>
                      <a:pt x="200" y="128"/>
                    </a:lnTo>
                    <a:lnTo>
                      <a:pt x="248" y="128"/>
                    </a:lnTo>
                    <a:cubicBezTo>
                      <a:pt x="288" y="128"/>
                      <a:pt x="320" y="161"/>
                      <a:pt x="320" y="200"/>
                    </a:cubicBezTo>
                    <a:lnTo>
                      <a:pt x="320" y="240"/>
                    </a:lnTo>
                    <a:lnTo>
                      <a:pt x="248" y="168"/>
                    </a:lnTo>
                    <a:lnTo>
                      <a:pt x="288" y="168"/>
                    </a:lnTo>
                    <a:cubicBezTo>
                      <a:pt x="328" y="168"/>
                      <a:pt x="360" y="201"/>
                      <a:pt x="360" y="240"/>
                    </a:cubicBezTo>
                    <a:lnTo>
                      <a:pt x="360" y="360"/>
                    </a:lnTo>
                    <a:lnTo>
                      <a:pt x="288" y="288"/>
                    </a:lnTo>
                    <a:lnTo>
                      <a:pt x="328" y="288"/>
                    </a:lnTo>
                    <a:cubicBezTo>
                      <a:pt x="368" y="288"/>
                      <a:pt x="400" y="321"/>
                      <a:pt x="400" y="360"/>
                    </a:cubicBezTo>
                    <a:lnTo>
                      <a:pt x="400" y="408"/>
                    </a:lnTo>
                    <a:lnTo>
                      <a:pt x="328" y="336"/>
                    </a:lnTo>
                    <a:lnTo>
                      <a:pt x="368" y="336"/>
                    </a:lnTo>
                    <a:cubicBezTo>
                      <a:pt x="408" y="336"/>
                      <a:pt x="440" y="369"/>
                      <a:pt x="440" y="408"/>
                    </a:cubicBezTo>
                    <a:lnTo>
                      <a:pt x="440" y="488"/>
                    </a:lnTo>
                    <a:lnTo>
                      <a:pt x="368" y="416"/>
                    </a:lnTo>
                    <a:lnTo>
                      <a:pt x="456" y="416"/>
                    </a:lnTo>
                    <a:lnTo>
                      <a:pt x="384" y="488"/>
                    </a:lnTo>
                    <a:lnTo>
                      <a:pt x="384" y="448"/>
                    </a:lnTo>
                    <a:cubicBezTo>
                      <a:pt x="384" y="409"/>
                      <a:pt x="417" y="376"/>
                      <a:pt x="456" y="376"/>
                    </a:cubicBezTo>
                    <a:lnTo>
                      <a:pt x="496" y="376"/>
                    </a:lnTo>
                    <a:cubicBezTo>
                      <a:pt x="536" y="376"/>
                      <a:pt x="568" y="409"/>
                      <a:pt x="568" y="448"/>
                    </a:cubicBezTo>
                    <a:lnTo>
                      <a:pt x="568" y="488"/>
                    </a:lnTo>
                    <a:lnTo>
                      <a:pt x="496" y="416"/>
                    </a:lnTo>
                    <a:lnTo>
                      <a:pt x="584" y="416"/>
                    </a:lnTo>
                    <a:cubicBezTo>
                      <a:pt x="624" y="416"/>
                      <a:pt x="656" y="449"/>
                      <a:pt x="656" y="488"/>
                    </a:cubicBezTo>
                    <a:lnTo>
                      <a:pt x="656" y="576"/>
                    </a:lnTo>
                    <a:lnTo>
                      <a:pt x="584" y="504"/>
                    </a:lnTo>
                    <a:lnTo>
                      <a:pt x="624" y="504"/>
                    </a:lnTo>
                    <a:cubicBezTo>
                      <a:pt x="664" y="504"/>
                      <a:pt x="696" y="537"/>
                      <a:pt x="696" y="576"/>
                    </a:cubicBezTo>
                    <a:lnTo>
                      <a:pt x="696" y="616"/>
                    </a:lnTo>
                    <a:lnTo>
                      <a:pt x="624" y="544"/>
                    </a:lnTo>
                    <a:lnTo>
                      <a:pt x="712" y="544"/>
                    </a:lnTo>
                    <a:cubicBezTo>
                      <a:pt x="752" y="544"/>
                      <a:pt x="784" y="577"/>
                      <a:pt x="784" y="616"/>
                    </a:cubicBezTo>
                    <a:lnTo>
                      <a:pt x="784" y="784"/>
                    </a:lnTo>
                    <a:cubicBezTo>
                      <a:pt x="784" y="824"/>
                      <a:pt x="752" y="856"/>
                      <a:pt x="712" y="856"/>
                    </a:cubicBezTo>
                    <a:lnTo>
                      <a:pt x="664" y="856"/>
                    </a:lnTo>
                    <a:lnTo>
                      <a:pt x="736" y="784"/>
                    </a:lnTo>
                    <a:lnTo>
                      <a:pt x="736" y="1072"/>
                    </a:lnTo>
                    <a:cubicBezTo>
                      <a:pt x="736" y="1112"/>
                      <a:pt x="704" y="1144"/>
                      <a:pt x="664" y="1144"/>
                    </a:cubicBezTo>
                    <a:lnTo>
                      <a:pt x="624" y="1144"/>
                    </a:lnTo>
                    <a:lnTo>
                      <a:pt x="696" y="1072"/>
                    </a:lnTo>
                    <a:lnTo>
                      <a:pt x="696" y="1160"/>
                    </a:lnTo>
                    <a:lnTo>
                      <a:pt x="624" y="1088"/>
                    </a:lnTo>
                    <a:lnTo>
                      <a:pt x="664" y="1088"/>
                    </a:lnTo>
                    <a:cubicBezTo>
                      <a:pt x="704" y="1088"/>
                      <a:pt x="736" y="1121"/>
                      <a:pt x="736" y="1160"/>
                    </a:cubicBezTo>
                    <a:lnTo>
                      <a:pt x="736" y="1200"/>
                    </a:lnTo>
                    <a:cubicBezTo>
                      <a:pt x="736" y="1240"/>
                      <a:pt x="704" y="1272"/>
                      <a:pt x="664" y="1272"/>
                    </a:cubicBezTo>
                    <a:lnTo>
                      <a:pt x="624" y="1272"/>
                    </a:lnTo>
                    <a:lnTo>
                      <a:pt x="696" y="1200"/>
                    </a:lnTo>
                    <a:lnTo>
                      <a:pt x="696" y="1456"/>
                    </a:lnTo>
                    <a:lnTo>
                      <a:pt x="624" y="1384"/>
                    </a:lnTo>
                    <a:lnTo>
                      <a:pt x="664" y="1384"/>
                    </a:lnTo>
                    <a:cubicBezTo>
                      <a:pt x="704" y="1384"/>
                      <a:pt x="736" y="1417"/>
                      <a:pt x="736" y="1456"/>
                    </a:cubicBezTo>
                    <a:lnTo>
                      <a:pt x="736" y="1496"/>
                    </a:lnTo>
                    <a:cubicBezTo>
                      <a:pt x="736" y="1536"/>
                      <a:pt x="704" y="1568"/>
                      <a:pt x="664" y="1568"/>
                    </a:cubicBezTo>
                    <a:lnTo>
                      <a:pt x="624" y="1568"/>
                    </a:lnTo>
                    <a:lnTo>
                      <a:pt x="696" y="1496"/>
                    </a:lnTo>
                    <a:lnTo>
                      <a:pt x="696" y="1576"/>
                    </a:lnTo>
                    <a:lnTo>
                      <a:pt x="624" y="1504"/>
                    </a:lnTo>
                    <a:lnTo>
                      <a:pt x="664" y="1504"/>
                    </a:lnTo>
                    <a:cubicBezTo>
                      <a:pt x="704" y="1504"/>
                      <a:pt x="736" y="1537"/>
                      <a:pt x="736" y="1576"/>
                    </a:cubicBezTo>
                    <a:lnTo>
                      <a:pt x="736" y="1624"/>
                    </a:lnTo>
                    <a:lnTo>
                      <a:pt x="664" y="1552"/>
                    </a:lnTo>
                    <a:lnTo>
                      <a:pt x="712" y="1552"/>
                    </a:lnTo>
                    <a:cubicBezTo>
                      <a:pt x="752" y="1552"/>
                      <a:pt x="784" y="1585"/>
                      <a:pt x="784" y="1624"/>
                    </a:cubicBezTo>
                    <a:lnTo>
                      <a:pt x="784" y="1664"/>
                    </a:lnTo>
                    <a:lnTo>
                      <a:pt x="712" y="1592"/>
                    </a:lnTo>
                    <a:lnTo>
                      <a:pt x="792" y="1592"/>
                    </a:lnTo>
                    <a:cubicBezTo>
                      <a:pt x="832" y="1592"/>
                      <a:pt x="864" y="1625"/>
                      <a:pt x="864" y="1664"/>
                    </a:cubicBezTo>
                    <a:lnTo>
                      <a:pt x="864" y="1704"/>
                    </a:lnTo>
                    <a:lnTo>
                      <a:pt x="792" y="1632"/>
                    </a:lnTo>
                    <a:lnTo>
                      <a:pt x="880" y="1632"/>
                    </a:lnTo>
                    <a:cubicBezTo>
                      <a:pt x="920" y="1632"/>
                      <a:pt x="952" y="1665"/>
                      <a:pt x="952" y="1704"/>
                    </a:cubicBezTo>
                    <a:lnTo>
                      <a:pt x="952" y="1744"/>
                    </a:lnTo>
                    <a:lnTo>
                      <a:pt x="880" y="1672"/>
                    </a:lnTo>
                    <a:lnTo>
                      <a:pt x="920" y="1672"/>
                    </a:lnTo>
                    <a:cubicBezTo>
                      <a:pt x="960" y="1672"/>
                      <a:pt x="992" y="1705"/>
                      <a:pt x="992" y="1744"/>
                    </a:cubicBezTo>
                    <a:lnTo>
                      <a:pt x="992" y="1832"/>
                    </a:lnTo>
                    <a:lnTo>
                      <a:pt x="920" y="1760"/>
                    </a:lnTo>
                    <a:lnTo>
                      <a:pt x="960" y="1760"/>
                    </a:lnTo>
                    <a:cubicBezTo>
                      <a:pt x="1000" y="1760"/>
                      <a:pt x="1032" y="1793"/>
                      <a:pt x="1032" y="1832"/>
                    </a:cubicBezTo>
                    <a:lnTo>
                      <a:pt x="1032" y="2080"/>
                    </a:lnTo>
                    <a:cubicBezTo>
                      <a:pt x="1032" y="2120"/>
                      <a:pt x="1000" y="2152"/>
                      <a:pt x="960" y="2152"/>
                    </a:cubicBezTo>
                    <a:lnTo>
                      <a:pt x="920" y="2152"/>
                    </a:lnTo>
                    <a:lnTo>
                      <a:pt x="992" y="2080"/>
                    </a:lnTo>
                    <a:lnTo>
                      <a:pt x="992" y="2208"/>
                    </a:lnTo>
                    <a:lnTo>
                      <a:pt x="920" y="2136"/>
                    </a:lnTo>
                    <a:lnTo>
                      <a:pt x="960" y="2136"/>
                    </a:lnTo>
                    <a:cubicBezTo>
                      <a:pt x="1000" y="2136"/>
                      <a:pt x="1032" y="2169"/>
                      <a:pt x="1032" y="2208"/>
                    </a:cubicBezTo>
                    <a:lnTo>
                      <a:pt x="1032" y="2248"/>
                    </a:lnTo>
                    <a:lnTo>
                      <a:pt x="960" y="2176"/>
                    </a:lnTo>
                    <a:lnTo>
                      <a:pt x="1008" y="2176"/>
                    </a:lnTo>
                    <a:cubicBezTo>
                      <a:pt x="1048" y="2176"/>
                      <a:pt x="1080" y="2209"/>
                      <a:pt x="1080" y="2248"/>
                    </a:cubicBezTo>
                    <a:lnTo>
                      <a:pt x="1080" y="2336"/>
                    </a:lnTo>
                    <a:lnTo>
                      <a:pt x="1008" y="2264"/>
                    </a:lnTo>
                    <a:lnTo>
                      <a:pt x="1048" y="2264"/>
                    </a:lnTo>
                    <a:cubicBezTo>
                      <a:pt x="1088" y="2264"/>
                      <a:pt x="1120" y="2297"/>
                      <a:pt x="1120" y="2336"/>
                    </a:cubicBezTo>
                    <a:lnTo>
                      <a:pt x="1120" y="2376"/>
                    </a:lnTo>
                    <a:lnTo>
                      <a:pt x="1048" y="2304"/>
                    </a:lnTo>
                    <a:lnTo>
                      <a:pt x="1088" y="2304"/>
                    </a:lnTo>
                    <a:cubicBezTo>
                      <a:pt x="1128" y="2304"/>
                      <a:pt x="1160" y="2337"/>
                      <a:pt x="1160" y="2376"/>
                    </a:cubicBezTo>
                    <a:lnTo>
                      <a:pt x="1160" y="2456"/>
                    </a:lnTo>
                    <a:lnTo>
                      <a:pt x="1088" y="2384"/>
                    </a:lnTo>
                    <a:lnTo>
                      <a:pt x="1128" y="2384"/>
                    </a:lnTo>
                    <a:cubicBezTo>
                      <a:pt x="1168" y="2384"/>
                      <a:pt x="1200" y="2417"/>
                      <a:pt x="1200" y="2456"/>
                    </a:cubicBezTo>
                    <a:lnTo>
                      <a:pt x="1200" y="2544"/>
                    </a:lnTo>
                    <a:lnTo>
                      <a:pt x="1128" y="2472"/>
                    </a:lnTo>
                    <a:lnTo>
                      <a:pt x="1176" y="2472"/>
                    </a:lnTo>
                    <a:cubicBezTo>
                      <a:pt x="1216" y="2472"/>
                      <a:pt x="1248" y="2505"/>
                      <a:pt x="1248" y="2544"/>
                    </a:cubicBezTo>
                    <a:lnTo>
                      <a:pt x="1248" y="2664"/>
                    </a:lnTo>
                    <a:lnTo>
                      <a:pt x="1176" y="2592"/>
                    </a:lnTo>
                    <a:lnTo>
                      <a:pt x="1216" y="2592"/>
                    </a:lnTo>
                    <a:cubicBezTo>
                      <a:pt x="1256" y="2592"/>
                      <a:pt x="1288" y="2625"/>
                      <a:pt x="1288" y="2664"/>
                    </a:cubicBezTo>
                    <a:lnTo>
                      <a:pt x="1288" y="2752"/>
                    </a:lnTo>
                    <a:lnTo>
                      <a:pt x="1216" y="2680"/>
                    </a:lnTo>
                    <a:lnTo>
                      <a:pt x="1256" y="2680"/>
                    </a:lnTo>
                    <a:cubicBezTo>
                      <a:pt x="1296" y="2680"/>
                      <a:pt x="1328" y="2713"/>
                      <a:pt x="1328" y="2752"/>
                    </a:cubicBezTo>
                    <a:lnTo>
                      <a:pt x="1328" y="2920"/>
                    </a:lnTo>
                    <a:lnTo>
                      <a:pt x="1256" y="2848"/>
                    </a:lnTo>
                    <a:lnTo>
                      <a:pt x="1304" y="2848"/>
                    </a:lnTo>
                    <a:cubicBezTo>
                      <a:pt x="1344" y="2848"/>
                      <a:pt x="1376" y="2881"/>
                      <a:pt x="1376" y="2920"/>
                    </a:cubicBezTo>
                    <a:lnTo>
                      <a:pt x="1376" y="2960"/>
                    </a:lnTo>
                    <a:lnTo>
                      <a:pt x="1304" y="2888"/>
                    </a:lnTo>
                    <a:lnTo>
                      <a:pt x="1344" y="2888"/>
                    </a:lnTo>
                    <a:lnTo>
                      <a:pt x="1272" y="2960"/>
                    </a:lnTo>
                    <a:lnTo>
                      <a:pt x="1272" y="2920"/>
                    </a:lnTo>
                    <a:cubicBezTo>
                      <a:pt x="1272" y="2881"/>
                      <a:pt x="1305" y="2848"/>
                      <a:pt x="1344" y="2848"/>
                    </a:cubicBezTo>
                    <a:lnTo>
                      <a:pt x="1512" y="2848"/>
                    </a:lnTo>
                    <a:cubicBezTo>
                      <a:pt x="1552" y="2848"/>
                      <a:pt x="1584" y="2881"/>
                      <a:pt x="1584" y="2920"/>
                    </a:cubicBezTo>
                    <a:lnTo>
                      <a:pt x="1584" y="2960"/>
                    </a:lnTo>
                    <a:lnTo>
                      <a:pt x="1512" y="2888"/>
                    </a:lnTo>
                    <a:lnTo>
                      <a:pt x="1552" y="2888"/>
                    </a:lnTo>
                    <a:cubicBezTo>
                      <a:pt x="1592" y="2888"/>
                      <a:pt x="1624" y="2921"/>
                      <a:pt x="1624" y="2960"/>
                    </a:cubicBezTo>
                    <a:lnTo>
                      <a:pt x="1624" y="3048"/>
                    </a:lnTo>
                    <a:lnTo>
                      <a:pt x="1552" y="2976"/>
                    </a:lnTo>
                    <a:lnTo>
                      <a:pt x="1640" y="2976"/>
                    </a:lnTo>
                    <a:cubicBezTo>
                      <a:pt x="1680" y="2976"/>
                      <a:pt x="1712" y="3009"/>
                      <a:pt x="1712" y="3048"/>
                    </a:cubicBezTo>
                    <a:lnTo>
                      <a:pt x="1712" y="3088"/>
                    </a:lnTo>
                    <a:lnTo>
                      <a:pt x="1640" y="3016"/>
                    </a:lnTo>
                    <a:lnTo>
                      <a:pt x="1720" y="3016"/>
                    </a:lnTo>
                    <a:cubicBezTo>
                      <a:pt x="1760" y="3016"/>
                      <a:pt x="1792" y="3049"/>
                      <a:pt x="1792" y="3088"/>
                    </a:cubicBezTo>
                    <a:lnTo>
                      <a:pt x="1792" y="3256"/>
                    </a:lnTo>
                    <a:lnTo>
                      <a:pt x="1720" y="3184"/>
                    </a:lnTo>
                    <a:lnTo>
                      <a:pt x="1768" y="3184"/>
                    </a:lnTo>
                    <a:cubicBezTo>
                      <a:pt x="1808" y="3184"/>
                      <a:pt x="1840" y="3217"/>
                      <a:pt x="1840" y="3256"/>
                    </a:cubicBezTo>
                    <a:lnTo>
                      <a:pt x="1840" y="3376"/>
                    </a:lnTo>
                    <a:cubicBezTo>
                      <a:pt x="1840" y="3416"/>
                      <a:pt x="1808" y="3448"/>
                      <a:pt x="1768" y="3448"/>
                    </a:cubicBezTo>
                    <a:lnTo>
                      <a:pt x="1720" y="3448"/>
                    </a:lnTo>
                    <a:lnTo>
                      <a:pt x="1792" y="3376"/>
                    </a:lnTo>
                    <a:lnTo>
                      <a:pt x="1792" y="3464"/>
                    </a:lnTo>
                    <a:lnTo>
                      <a:pt x="1720" y="3392"/>
                    </a:lnTo>
                    <a:lnTo>
                      <a:pt x="1768" y="3392"/>
                    </a:lnTo>
                    <a:cubicBezTo>
                      <a:pt x="1808" y="3392"/>
                      <a:pt x="1840" y="3425"/>
                      <a:pt x="1840" y="3464"/>
                    </a:cubicBezTo>
                    <a:lnTo>
                      <a:pt x="1840" y="3592"/>
                    </a:lnTo>
                    <a:lnTo>
                      <a:pt x="1768" y="3520"/>
                    </a:lnTo>
                    <a:lnTo>
                      <a:pt x="1808" y="3520"/>
                    </a:lnTo>
                    <a:cubicBezTo>
                      <a:pt x="1848" y="3520"/>
                      <a:pt x="1880" y="3553"/>
                      <a:pt x="1880" y="3592"/>
                    </a:cubicBezTo>
                    <a:lnTo>
                      <a:pt x="1880" y="3928"/>
                    </a:lnTo>
                    <a:lnTo>
                      <a:pt x="1808" y="3856"/>
                    </a:lnTo>
                    <a:lnTo>
                      <a:pt x="1848" y="3856"/>
                    </a:lnTo>
                    <a:cubicBezTo>
                      <a:pt x="1888" y="3856"/>
                      <a:pt x="1920" y="3889"/>
                      <a:pt x="1920" y="3928"/>
                    </a:cubicBezTo>
                    <a:lnTo>
                      <a:pt x="1920" y="4136"/>
                    </a:lnTo>
                    <a:lnTo>
                      <a:pt x="1848" y="4064"/>
                    </a:lnTo>
                    <a:lnTo>
                      <a:pt x="1896" y="4064"/>
                    </a:lnTo>
                    <a:cubicBezTo>
                      <a:pt x="1936" y="4064"/>
                      <a:pt x="1968" y="4097"/>
                      <a:pt x="1968" y="4136"/>
                    </a:cubicBezTo>
                    <a:lnTo>
                      <a:pt x="1968" y="4216"/>
                    </a:lnTo>
                    <a:cubicBezTo>
                      <a:pt x="1968" y="4256"/>
                      <a:pt x="1936" y="4288"/>
                      <a:pt x="1896" y="4288"/>
                    </a:cubicBezTo>
                    <a:lnTo>
                      <a:pt x="1848" y="4288"/>
                    </a:lnTo>
                    <a:lnTo>
                      <a:pt x="1920" y="4216"/>
                    </a:lnTo>
                    <a:lnTo>
                      <a:pt x="1920" y="4256"/>
                    </a:lnTo>
                    <a:lnTo>
                      <a:pt x="1848" y="4184"/>
                    </a:lnTo>
                    <a:lnTo>
                      <a:pt x="1896" y="4184"/>
                    </a:lnTo>
                    <a:cubicBezTo>
                      <a:pt x="1936" y="4184"/>
                      <a:pt x="1968" y="4217"/>
                      <a:pt x="1968" y="4256"/>
                    </a:cubicBezTo>
                    <a:lnTo>
                      <a:pt x="1968" y="4592"/>
                    </a:lnTo>
                    <a:cubicBezTo>
                      <a:pt x="1968" y="4632"/>
                      <a:pt x="1936" y="4664"/>
                      <a:pt x="1896" y="4664"/>
                    </a:cubicBezTo>
                    <a:lnTo>
                      <a:pt x="1848" y="4664"/>
                    </a:lnTo>
                    <a:lnTo>
                      <a:pt x="1920" y="4592"/>
                    </a:lnTo>
                    <a:lnTo>
                      <a:pt x="1920" y="4720"/>
                    </a:lnTo>
                    <a:cubicBezTo>
                      <a:pt x="1920" y="4760"/>
                      <a:pt x="1888" y="4792"/>
                      <a:pt x="1848" y="4792"/>
                    </a:cubicBezTo>
                    <a:lnTo>
                      <a:pt x="1808" y="4792"/>
                    </a:lnTo>
                    <a:lnTo>
                      <a:pt x="1880" y="4720"/>
                    </a:lnTo>
                    <a:lnTo>
                      <a:pt x="1880" y="4888"/>
                    </a:lnTo>
                    <a:cubicBezTo>
                      <a:pt x="1880" y="4928"/>
                      <a:pt x="1848" y="4960"/>
                      <a:pt x="1808" y="4960"/>
                    </a:cubicBezTo>
                    <a:lnTo>
                      <a:pt x="1768" y="4960"/>
                    </a:lnTo>
                    <a:lnTo>
                      <a:pt x="1840" y="4888"/>
                    </a:lnTo>
                    <a:lnTo>
                      <a:pt x="1840" y="4968"/>
                    </a:lnTo>
                    <a:cubicBezTo>
                      <a:pt x="1840" y="5008"/>
                      <a:pt x="1808" y="5040"/>
                      <a:pt x="1768" y="5040"/>
                    </a:cubicBezTo>
                    <a:lnTo>
                      <a:pt x="1720" y="5040"/>
                    </a:lnTo>
                    <a:lnTo>
                      <a:pt x="1792" y="4968"/>
                    </a:lnTo>
                    <a:lnTo>
                      <a:pt x="1792" y="5056"/>
                    </a:lnTo>
                    <a:cubicBezTo>
                      <a:pt x="1792" y="5096"/>
                      <a:pt x="1760" y="5128"/>
                      <a:pt x="1720" y="5128"/>
                    </a:cubicBezTo>
                    <a:lnTo>
                      <a:pt x="1680" y="5128"/>
                    </a:lnTo>
                    <a:lnTo>
                      <a:pt x="1752" y="5056"/>
                    </a:lnTo>
                    <a:lnTo>
                      <a:pt x="1752" y="5096"/>
                    </a:lnTo>
                    <a:cubicBezTo>
                      <a:pt x="1752" y="5136"/>
                      <a:pt x="1720" y="5168"/>
                      <a:pt x="1680" y="5168"/>
                    </a:cubicBezTo>
                    <a:lnTo>
                      <a:pt x="1600" y="5168"/>
                    </a:lnTo>
                    <a:lnTo>
                      <a:pt x="1672" y="5096"/>
                    </a:lnTo>
                    <a:lnTo>
                      <a:pt x="1672" y="5264"/>
                    </a:lnTo>
                    <a:cubicBezTo>
                      <a:pt x="1672" y="5304"/>
                      <a:pt x="1640" y="5336"/>
                      <a:pt x="1600" y="5336"/>
                    </a:cubicBezTo>
                    <a:lnTo>
                      <a:pt x="1552" y="5336"/>
                    </a:lnTo>
                    <a:lnTo>
                      <a:pt x="1624" y="5264"/>
                    </a:lnTo>
                    <a:lnTo>
                      <a:pt x="1624" y="5304"/>
                    </a:lnTo>
                    <a:cubicBezTo>
                      <a:pt x="1624" y="5344"/>
                      <a:pt x="1592" y="5376"/>
                      <a:pt x="1552" y="5376"/>
                    </a:cubicBezTo>
                    <a:lnTo>
                      <a:pt x="1512" y="5376"/>
                    </a:lnTo>
                    <a:lnTo>
                      <a:pt x="1584" y="5304"/>
                    </a:lnTo>
                    <a:lnTo>
                      <a:pt x="1584" y="5352"/>
                    </a:lnTo>
                    <a:cubicBezTo>
                      <a:pt x="1584" y="5392"/>
                      <a:pt x="1552" y="5424"/>
                      <a:pt x="1512" y="5424"/>
                    </a:cubicBezTo>
                    <a:lnTo>
                      <a:pt x="1472" y="5424"/>
                    </a:lnTo>
                    <a:lnTo>
                      <a:pt x="1544" y="5352"/>
                    </a:lnTo>
                    <a:lnTo>
                      <a:pt x="1544" y="5392"/>
                    </a:lnTo>
                    <a:cubicBezTo>
                      <a:pt x="1544" y="5432"/>
                      <a:pt x="1512" y="5464"/>
                      <a:pt x="1472" y="5464"/>
                    </a:cubicBezTo>
                    <a:lnTo>
                      <a:pt x="1344" y="5464"/>
                    </a:lnTo>
                    <a:lnTo>
                      <a:pt x="1416" y="5392"/>
                    </a:lnTo>
                    <a:lnTo>
                      <a:pt x="1416" y="5432"/>
                    </a:lnTo>
                    <a:cubicBezTo>
                      <a:pt x="1416" y="5472"/>
                      <a:pt x="1384" y="5504"/>
                      <a:pt x="1344" y="5504"/>
                    </a:cubicBezTo>
                    <a:lnTo>
                      <a:pt x="1216" y="5504"/>
                    </a:lnTo>
                    <a:cubicBezTo>
                      <a:pt x="1177" y="5504"/>
                      <a:pt x="1144" y="5472"/>
                      <a:pt x="1144" y="5432"/>
                    </a:cubicBezTo>
                    <a:lnTo>
                      <a:pt x="1144" y="5392"/>
                    </a:lnTo>
                    <a:lnTo>
                      <a:pt x="1216" y="5464"/>
                    </a:lnTo>
                    <a:lnTo>
                      <a:pt x="1048" y="5464"/>
                    </a:lnTo>
                    <a:cubicBezTo>
                      <a:pt x="1009" y="5464"/>
                      <a:pt x="976" y="5432"/>
                      <a:pt x="976" y="5392"/>
                    </a:cubicBezTo>
                    <a:lnTo>
                      <a:pt x="976" y="5352"/>
                    </a:lnTo>
                    <a:lnTo>
                      <a:pt x="1048" y="5424"/>
                    </a:lnTo>
                    <a:lnTo>
                      <a:pt x="960" y="5424"/>
                    </a:lnTo>
                    <a:cubicBezTo>
                      <a:pt x="921" y="5424"/>
                      <a:pt x="888" y="5392"/>
                      <a:pt x="888" y="5352"/>
                    </a:cubicBezTo>
                    <a:lnTo>
                      <a:pt x="888" y="5304"/>
                    </a:lnTo>
                    <a:lnTo>
                      <a:pt x="960" y="5376"/>
                    </a:lnTo>
                    <a:lnTo>
                      <a:pt x="920" y="5376"/>
                    </a:lnTo>
                    <a:cubicBezTo>
                      <a:pt x="881" y="5376"/>
                      <a:pt x="848" y="5344"/>
                      <a:pt x="848" y="5304"/>
                    </a:cubicBezTo>
                    <a:lnTo>
                      <a:pt x="848" y="5264"/>
                    </a:lnTo>
                    <a:lnTo>
                      <a:pt x="920" y="5336"/>
                    </a:lnTo>
                    <a:lnTo>
                      <a:pt x="880" y="5336"/>
                    </a:lnTo>
                    <a:lnTo>
                      <a:pt x="952" y="5264"/>
                    </a:lnTo>
                    <a:lnTo>
                      <a:pt x="952" y="5520"/>
                    </a:lnTo>
                    <a:cubicBezTo>
                      <a:pt x="952" y="5560"/>
                      <a:pt x="920" y="5592"/>
                      <a:pt x="880" y="5592"/>
                    </a:cubicBezTo>
                    <a:lnTo>
                      <a:pt x="840" y="5592"/>
                    </a:lnTo>
                    <a:lnTo>
                      <a:pt x="912" y="5520"/>
                    </a:lnTo>
                    <a:lnTo>
                      <a:pt x="912" y="5640"/>
                    </a:lnTo>
                    <a:cubicBezTo>
                      <a:pt x="912" y="5680"/>
                      <a:pt x="880" y="5712"/>
                      <a:pt x="840" y="5712"/>
                    </a:cubicBezTo>
                    <a:lnTo>
                      <a:pt x="792" y="5712"/>
                    </a:lnTo>
                    <a:lnTo>
                      <a:pt x="864" y="5640"/>
                    </a:lnTo>
                    <a:lnTo>
                      <a:pt x="864" y="5768"/>
                    </a:lnTo>
                    <a:cubicBezTo>
                      <a:pt x="864" y="5808"/>
                      <a:pt x="832" y="5840"/>
                      <a:pt x="792" y="5840"/>
                    </a:cubicBezTo>
                    <a:lnTo>
                      <a:pt x="752" y="5840"/>
                    </a:lnTo>
                    <a:lnTo>
                      <a:pt x="824" y="5768"/>
                    </a:lnTo>
                    <a:lnTo>
                      <a:pt x="824" y="5848"/>
                    </a:lnTo>
                    <a:cubicBezTo>
                      <a:pt x="824" y="5888"/>
                      <a:pt x="792" y="5920"/>
                      <a:pt x="752" y="5920"/>
                    </a:cubicBezTo>
                    <a:lnTo>
                      <a:pt x="712" y="5920"/>
                    </a:lnTo>
                    <a:lnTo>
                      <a:pt x="784" y="5848"/>
                    </a:lnTo>
                    <a:lnTo>
                      <a:pt x="784" y="5896"/>
                    </a:lnTo>
                    <a:cubicBezTo>
                      <a:pt x="784" y="5936"/>
                      <a:pt x="752" y="5968"/>
                      <a:pt x="712" y="5968"/>
                    </a:cubicBezTo>
                    <a:lnTo>
                      <a:pt x="624" y="5968"/>
                    </a:lnTo>
                    <a:lnTo>
                      <a:pt x="696" y="5896"/>
                    </a:lnTo>
                    <a:lnTo>
                      <a:pt x="696" y="5936"/>
                    </a:lnTo>
                    <a:cubicBezTo>
                      <a:pt x="696" y="5976"/>
                      <a:pt x="664" y="6008"/>
                      <a:pt x="624" y="6008"/>
                    </a:cubicBezTo>
                    <a:lnTo>
                      <a:pt x="584" y="6008"/>
                    </a:lnTo>
                    <a:lnTo>
                      <a:pt x="656" y="5936"/>
                    </a:lnTo>
                    <a:lnTo>
                      <a:pt x="656" y="6016"/>
                    </a:lnTo>
                    <a:lnTo>
                      <a:pt x="584" y="5944"/>
                    </a:lnTo>
                    <a:lnTo>
                      <a:pt x="664" y="5944"/>
                    </a:lnTo>
                    <a:cubicBezTo>
                      <a:pt x="704" y="5944"/>
                      <a:pt x="736" y="5977"/>
                      <a:pt x="736" y="6016"/>
                    </a:cubicBezTo>
                    <a:lnTo>
                      <a:pt x="736" y="6064"/>
                    </a:lnTo>
                    <a:lnTo>
                      <a:pt x="664" y="5992"/>
                    </a:lnTo>
                    <a:lnTo>
                      <a:pt x="712" y="5992"/>
                    </a:lnTo>
                    <a:cubicBezTo>
                      <a:pt x="752" y="5992"/>
                      <a:pt x="784" y="6025"/>
                      <a:pt x="784" y="6064"/>
                    </a:cubicBezTo>
                    <a:lnTo>
                      <a:pt x="784" y="6104"/>
                    </a:lnTo>
                    <a:lnTo>
                      <a:pt x="712" y="6032"/>
                    </a:lnTo>
                    <a:lnTo>
                      <a:pt x="752" y="6032"/>
                    </a:lnTo>
                    <a:cubicBezTo>
                      <a:pt x="792" y="6032"/>
                      <a:pt x="824" y="6065"/>
                      <a:pt x="824" y="6104"/>
                    </a:cubicBezTo>
                    <a:lnTo>
                      <a:pt x="824" y="6144"/>
                    </a:lnTo>
                    <a:lnTo>
                      <a:pt x="752" y="6072"/>
                    </a:lnTo>
                    <a:lnTo>
                      <a:pt x="840" y="6072"/>
                    </a:lnTo>
                    <a:cubicBezTo>
                      <a:pt x="880" y="6072"/>
                      <a:pt x="912" y="6105"/>
                      <a:pt x="912" y="6144"/>
                    </a:cubicBezTo>
                    <a:lnTo>
                      <a:pt x="912" y="6184"/>
                    </a:lnTo>
                    <a:lnTo>
                      <a:pt x="840" y="6112"/>
                    </a:lnTo>
                    <a:lnTo>
                      <a:pt x="880" y="6112"/>
                    </a:lnTo>
                    <a:cubicBezTo>
                      <a:pt x="920" y="6112"/>
                      <a:pt x="952" y="6145"/>
                      <a:pt x="952" y="6184"/>
                    </a:cubicBezTo>
                    <a:lnTo>
                      <a:pt x="952" y="6232"/>
                    </a:lnTo>
                    <a:lnTo>
                      <a:pt x="880" y="6160"/>
                    </a:lnTo>
                    <a:lnTo>
                      <a:pt x="920" y="6160"/>
                    </a:lnTo>
                    <a:cubicBezTo>
                      <a:pt x="960" y="6160"/>
                      <a:pt x="992" y="6193"/>
                      <a:pt x="992" y="6232"/>
                    </a:cubicBezTo>
                    <a:lnTo>
                      <a:pt x="992" y="6272"/>
                    </a:lnTo>
                    <a:lnTo>
                      <a:pt x="920" y="6200"/>
                    </a:lnTo>
                    <a:lnTo>
                      <a:pt x="960" y="6200"/>
                    </a:lnTo>
                    <a:cubicBezTo>
                      <a:pt x="1000" y="6200"/>
                      <a:pt x="1032" y="6233"/>
                      <a:pt x="1032" y="6272"/>
                    </a:cubicBezTo>
                    <a:lnTo>
                      <a:pt x="1032" y="6312"/>
                    </a:lnTo>
                    <a:lnTo>
                      <a:pt x="960" y="6240"/>
                    </a:lnTo>
                    <a:lnTo>
                      <a:pt x="1008" y="6240"/>
                    </a:lnTo>
                    <a:cubicBezTo>
                      <a:pt x="1048" y="6240"/>
                      <a:pt x="1080" y="6273"/>
                      <a:pt x="1080" y="6312"/>
                    </a:cubicBezTo>
                    <a:lnTo>
                      <a:pt x="1080" y="6352"/>
                    </a:lnTo>
                    <a:lnTo>
                      <a:pt x="1008" y="6280"/>
                    </a:lnTo>
                    <a:lnTo>
                      <a:pt x="1048" y="6280"/>
                    </a:lnTo>
                    <a:cubicBezTo>
                      <a:pt x="1088" y="6280"/>
                      <a:pt x="1120" y="6313"/>
                      <a:pt x="1120" y="6352"/>
                    </a:cubicBezTo>
                    <a:lnTo>
                      <a:pt x="1120" y="6392"/>
                    </a:lnTo>
                    <a:lnTo>
                      <a:pt x="1048" y="6320"/>
                    </a:lnTo>
                    <a:lnTo>
                      <a:pt x="1088" y="6320"/>
                    </a:lnTo>
                    <a:cubicBezTo>
                      <a:pt x="1128" y="6320"/>
                      <a:pt x="1160" y="6353"/>
                      <a:pt x="1160" y="6392"/>
                    </a:cubicBezTo>
                    <a:lnTo>
                      <a:pt x="1160" y="6440"/>
                    </a:lnTo>
                    <a:lnTo>
                      <a:pt x="1088" y="6368"/>
                    </a:lnTo>
                    <a:lnTo>
                      <a:pt x="1128" y="6368"/>
                    </a:lnTo>
                    <a:cubicBezTo>
                      <a:pt x="1168" y="6368"/>
                      <a:pt x="1200" y="6401"/>
                      <a:pt x="1200" y="6440"/>
                    </a:cubicBezTo>
                    <a:lnTo>
                      <a:pt x="1200" y="6480"/>
                    </a:lnTo>
                    <a:lnTo>
                      <a:pt x="1128" y="6408"/>
                    </a:lnTo>
                    <a:lnTo>
                      <a:pt x="1176" y="6408"/>
                    </a:lnTo>
                    <a:cubicBezTo>
                      <a:pt x="1216" y="6408"/>
                      <a:pt x="1248" y="6441"/>
                      <a:pt x="1248" y="6480"/>
                    </a:cubicBezTo>
                    <a:lnTo>
                      <a:pt x="1248" y="6520"/>
                    </a:lnTo>
                    <a:lnTo>
                      <a:pt x="1176" y="6448"/>
                    </a:lnTo>
                    <a:lnTo>
                      <a:pt x="1256" y="6448"/>
                    </a:lnTo>
                    <a:cubicBezTo>
                      <a:pt x="1296" y="6448"/>
                      <a:pt x="1328" y="6481"/>
                      <a:pt x="1328" y="6520"/>
                    </a:cubicBezTo>
                    <a:lnTo>
                      <a:pt x="1328" y="6560"/>
                    </a:lnTo>
                    <a:lnTo>
                      <a:pt x="1256" y="6488"/>
                    </a:lnTo>
                    <a:lnTo>
                      <a:pt x="1304" y="6488"/>
                    </a:lnTo>
                    <a:cubicBezTo>
                      <a:pt x="1344" y="6488"/>
                      <a:pt x="1376" y="6521"/>
                      <a:pt x="1376" y="6560"/>
                    </a:cubicBezTo>
                    <a:lnTo>
                      <a:pt x="1376" y="6608"/>
                    </a:lnTo>
                    <a:lnTo>
                      <a:pt x="1304" y="6536"/>
                    </a:lnTo>
                    <a:lnTo>
                      <a:pt x="1384" y="6536"/>
                    </a:lnTo>
                    <a:cubicBezTo>
                      <a:pt x="1424" y="6536"/>
                      <a:pt x="1456" y="6569"/>
                      <a:pt x="1456" y="6608"/>
                    </a:cubicBezTo>
                    <a:lnTo>
                      <a:pt x="1456" y="6648"/>
                    </a:lnTo>
                    <a:lnTo>
                      <a:pt x="1384" y="6576"/>
                    </a:lnTo>
                    <a:lnTo>
                      <a:pt x="1472" y="6576"/>
                    </a:lnTo>
                    <a:cubicBezTo>
                      <a:pt x="1512" y="6576"/>
                      <a:pt x="1544" y="6609"/>
                      <a:pt x="1544" y="6648"/>
                    </a:cubicBezTo>
                    <a:lnTo>
                      <a:pt x="1544" y="6688"/>
                    </a:lnTo>
                    <a:lnTo>
                      <a:pt x="1472" y="6616"/>
                    </a:lnTo>
                    <a:lnTo>
                      <a:pt x="1552" y="6616"/>
                    </a:lnTo>
                    <a:cubicBezTo>
                      <a:pt x="1592" y="6616"/>
                      <a:pt x="1624" y="6649"/>
                      <a:pt x="1624" y="6688"/>
                    </a:cubicBezTo>
                    <a:lnTo>
                      <a:pt x="1624" y="6728"/>
                    </a:lnTo>
                    <a:lnTo>
                      <a:pt x="1552" y="6656"/>
                    </a:lnTo>
                    <a:lnTo>
                      <a:pt x="1720" y="6656"/>
                    </a:lnTo>
                    <a:cubicBezTo>
                      <a:pt x="1760" y="6656"/>
                      <a:pt x="1792" y="6689"/>
                      <a:pt x="1792" y="6728"/>
                    </a:cubicBezTo>
                    <a:lnTo>
                      <a:pt x="1792" y="6776"/>
                    </a:lnTo>
                    <a:lnTo>
                      <a:pt x="1720" y="6704"/>
                    </a:lnTo>
                    <a:lnTo>
                      <a:pt x="1848" y="6704"/>
                    </a:lnTo>
                    <a:cubicBezTo>
                      <a:pt x="1888" y="6704"/>
                      <a:pt x="1920" y="6737"/>
                      <a:pt x="1920" y="6776"/>
                    </a:cubicBezTo>
                    <a:lnTo>
                      <a:pt x="1920" y="6816"/>
                    </a:lnTo>
                    <a:lnTo>
                      <a:pt x="1848" y="6744"/>
                    </a:lnTo>
                    <a:lnTo>
                      <a:pt x="1936" y="6744"/>
                    </a:lnTo>
                    <a:cubicBezTo>
                      <a:pt x="1976" y="6744"/>
                      <a:pt x="2008" y="6777"/>
                      <a:pt x="2008" y="6816"/>
                    </a:cubicBezTo>
                    <a:lnTo>
                      <a:pt x="2008" y="6856"/>
                    </a:lnTo>
                    <a:lnTo>
                      <a:pt x="1936" y="6784"/>
                    </a:lnTo>
                    <a:lnTo>
                      <a:pt x="1976" y="6784"/>
                    </a:lnTo>
                    <a:cubicBezTo>
                      <a:pt x="2016" y="6784"/>
                      <a:pt x="2048" y="6817"/>
                      <a:pt x="2048" y="6856"/>
                    </a:cubicBezTo>
                    <a:lnTo>
                      <a:pt x="2048" y="6896"/>
                    </a:lnTo>
                    <a:lnTo>
                      <a:pt x="1976" y="6824"/>
                    </a:lnTo>
                    <a:lnTo>
                      <a:pt x="2064" y="6824"/>
                    </a:lnTo>
                    <a:cubicBezTo>
                      <a:pt x="2104" y="6824"/>
                      <a:pt x="2136" y="6857"/>
                      <a:pt x="2136" y="6896"/>
                    </a:cubicBezTo>
                    <a:lnTo>
                      <a:pt x="2136" y="6944"/>
                    </a:lnTo>
                    <a:lnTo>
                      <a:pt x="2064" y="6872"/>
                    </a:lnTo>
                    <a:lnTo>
                      <a:pt x="2104" y="6872"/>
                    </a:lnTo>
                    <a:cubicBezTo>
                      <a:pt x="2144" y="6872"/>
                      <a:pt x="2176" y="6905"/>
                      <a:pt x="2176" y="6944"/>
                    </a:cubicBezTo>
                    <a:lnTo>
                      <a:pt x="2176" y="6984"/>
                    </a:lnTo>
                    <a:lnTo>
                      <a:pt x="2104" y="6912"/>
                    </a:lnTo>
                    <a:lnTo>
                      <a:pt x="2184" y="6912"/>
                    </a:lnTo>
                    <a:cubicBezTo>
                      <a:pt x="2224" y="6912"/>
                      <a:pt x="2256" y="6945"/>
                      <a:pt x="2256" y="6984"/>
                    </a:cubicBezTo>
                    <a:lnTo>
                      <a:pt x="2256" y="7024"/>
                    </a:lnTo>
                    <a:lnTo>
                      <a:pt x="2184" y="6952"/>
                    </a:lnTo>
                    <a:lnTo>
                      <a:pt x="2232" y="6952"/>
                    </a:lnTo>
                    <a:cubicBezTo>
                      <a:pt x="2272" y="6952"/>
                      <a:pt x="2304" y="6985"/>
                      <a:pt x="2304" y="7024"/>
                    </a:cubicBezTo>
                    <a:lnTo>
                      <a:pt x="2304" y="7064"/>
                    </a:lnTo>
                    <a:lnTo>
                      <a:pt x="2232" y="6992"/>
                    </a:lnTo>
                    <a:lnTo>
                      <a:pt x="2312" y="6992"/>
                    </a:lnTo>
                    <a:cubicBezTo>
                      <a:pt x="2352" y="6992"/>
                      <a:pt x="2384" y="7025"/>
                      <a:pt x="2384" y="7064"/>
                    </a:cubicBezTo>
                    <a:lnTo>
                      <a:pt x="2384" y="7104"/>
                    </a:lnTo>
                    <a:lnTo>
                      <a:pt x="2312" y="7032"/>
                    </a:lnTo>
                    <a:lnTo>
                      <a:pt x="2440" y="7032"/>
                    </a:lnTo>
                    <a:cubicBezTo>
                      <a:pt x="2480" y="7032"/>
                      <a:pt x="2512" y="7065"/>
                      <a:pt x="2512" y="7104"/>
                    </a:cubicBezTo>
                    <a:lnTo>
                      <a:pt x="2512" y="7152"/>
                    </a:lnTo>
                    <a:lnTo>
                      <a:pt x="2440" y="7080"/>
                    </a:lnTo>
                    <a:lnTo>
                      <a:pt x="2528" y="7080"/>
                    </a:lnTo>
                    <a:cubicBezTo>
                      <a:pt x="2568" y="7080"/>
                      <a:pt x="2600" y="7113"/>
                      <a:pt x="2600" y="7152"/>
                    </a:cubicBezTo>
                    <a:lnTo>
                      <a:pt x="2600" y="7192"/>
                    </a:lnTo>
                    <a:lnTo>
                      <a:pt x="2528" y="7120"/>
                    </a:lnTo>
                    <a:lnTo>
                      <a:pt x="2608" y="7120"/>
                    </a:lnTo>
                    <a:cubicBezTo>
                      <a:pt x="2648" y="7120"/>
                      <a:pt x="2680" y="7153"/>
                      <a:pt x="2680" y="7192"/>
                    </a:cubicBezTo>
                    <a:lnTo>
                      <a:pt x="2680" y="7232"/>
                    </a:lnTo>
                    <a:lnTo>
                      <a:pt x="2608" y="7160"/>
                    </a:lnTo>
                    <a:lnTo>
                      <a:pt x="2696" y="7160"/>
                    </a:lnTo>
                    <a:cubicBezTo>
                      <a:pt x="2736" y="7160"/>
                      <a:pt x="2768" y="7193"/>
                      <a:pt x="2768" y="7232"/>
                    </a:cubicBezTo>
                    <a:lnTo>
                      <a:pt x="2768" y="7272"/>
                    </a:lnTo>
                    <a:lnTo>
                      <a:pt x="2696" y="7200"/>
                    </a:lnTo>
                    <a:lnTo>
                      <a:pt x="2824" y="7200"/>
                    </a:lnTo>
                    <a:cubicBezTo>
                      <a:pt x="2864" y="7200"/>
                      <a:pt x="2896" y="7233"/>
                      <a:pt x="2896" y="7272"/>
                    </a:cubicBezTo>
                    <a:lnTo>
                      <a:pt x="2896" y="7320"/>
                    </a:lnTo>
                    <a:lnTo>
                      <a:pt x="2824" y="7248"/>
                    </a:lnTo>
                    <a:lnTo>
                      <a:pt x="2904" y="7248"/>
                    </a:lnTo>
                    <a:cubicBezTo>
                      <a:pt x="2944" y="7248"/>
                      <a:pt x="2976" y="7281"/>
                      <a:pt x="2976" y="7320"/>
                    </a:cubicBezTo>
                    <a:lnTo>
                      <a:pt x="2976" y="7360"/>
                    </a:lnTo>
                    <a:lnTo>
                      <a:pt x="2904" y="7288"/>
                    </a:lnTo>
                    <a:lnTo>
                      <a:pt x="2992" y="7288"/>
                    </a:lnTo>
                    <a:cubicBezTo>
                      <a:pt x="3032" y="7288"/>
                      <a:pt x="3064" y="7321"/>
                      <a:pt x="3064" y="7360"/>
                    </a:cubicBezTo>
                    <a:cubicBezTo>
                      <a:pt x="3064" y="7400"/>
                      <a:pt x="3032" y="7432"/>
                      <a:pt x="2992" y="7432"/>
                    </a:cubicBezTo>
                    <a:close/>
                  </a:path>
                </a:pathLst>
              </a:custGeom>
              <a:solidFill>
                <a:srgbClr val="00B0F0"/>
              </a:solidFill>
              <a:ln w="34925" cap="flat">
                <a:solidFill>
                  <a:srgbClr val="00B0F0"/>
                </a:solidFill>
                <a:prstDash val="solid"/>
                <a:bevel/>
                <a:headEnd/>
                <a:tailEnd/>
              </a:ln>
            </p:spPr>
            <p:txBody>
              <a:bodyPr vert="horz" wrap="square" lIns="91440" tIns="45720" rIns="91440" bIns="45720" numCol="1" anchor="t" anchorCtr="0" compatLnSpc="1">
                <a:prstTxWarp prst="textNoShape">
                  <a:avLst/>
                </a:prstTxWarp>
              </a:bodyPr>
              <a:lstStyle/>
              <a:p>
                <a:endParaRPr lang="en-US"/>
              </a:p>
            </p:txBody>
          </p:sp>
          <p:sp>
            <p:nvSpPr>
              <p:cNvPr id="36" name="Freeform 25"/>
              <p:cNvSpPr>
                <a:spLocks/>
              </p:cNvSpPr>
              <p:nvPr/>
            </p:nvSpPr>
            <p:spPr bwMode="auto">
              <a:xfrm rot="60000">
                <a:off x="6642855" y="3074340"/>
                <a:ext cx="302619" cy="1537854"/>
              </a:xfrm>
              <a:custGeom>
                <a:avLst/>
                <a:gdLst>
                  <a:gd name="T0" fmla="*/ 664 w 1832"/>
                  <a:gd name="T1" fmla="*/ 8816 h 9320"/>
                  <a:gd name="T2" fmla="*/ 448 w 1832"/>
                  <a:gd name="T3" fmla="*/ 8480 h 9320"/>
                  <a:gd name="T4" fmla="*/ 208 w 1832"/>
                  <a:gd name="T5" fmla="*/ 8280 h 9320"/>
                  <a:gd name="T6" fmla="*/ 80 w 1832"/>
                  <a:gd name="T7" fmla="*/ 8072 h 9320"/>
                  <a:gd name="T8" fmla="*/ 152 w 1832"/>
                  <a:gd name="T9" fmla="*/ 7624 h 9320"/>
                  <a:gd name="T10" fmla="*/ 368 w 1832"/>
                  <a:gd name="T11" fmla="*/ 7416 h 9320"/>
                  <a:gd name="T12" fmla="*/ 712 w 1832"/>
                  <a:gd name="T13" fmla="*/ 7280 h 9320"/>
                  <a:gd name="T14" fmla="*/ 840 w 1832"/>
                  <a:gd name="T15" fmla="*/ 6856 h 9320"/>
                  <a:gd name="T16" fmla="*/ 1040 w 1832"/>
                  <a:gd name="T17" fmla="*/ 6720 h 9320"/>
                  <a:gd name="T18" fmla="*/ 1208 w 1832"/>
                  <a:gd name="T19" fmla="*/ 6288 h 9320"/>
                  <a:gd name="T20" fmla="*/ 1392 w 1832"/>
                  <a:gd name="T21" fmla="*/ 6232 h 9320"/>
                  <a:gd name="T22" fmla="*/ 1352 w 1832"/>
                  <a:gd name="T23" fmla="*/ 5936 h 9320"/>
                  <a:gd name="T24" fmla="*/ 1464 w 1832"/>
                  <a:gd name="T25" fmla="*/ 5568 h 9320"/>
                  <a:gd name="T26" fmla="*/ 1632 w 1832"/>
                  <a:gd name="T27" fmla="*/ 5448 h 9320"/>
                  <a:gd name="T28" fmla="*/ 1600 w 1832"/>
                  <a:gd name="T29" fmla="*/ 5056 h 9320"/>
                  <a:gd name="T30" fmla="*/ 1648 w 1832"/>
                  <a:gd name="T31" fmla="*/ 4552 h 9320"/>
                  <a:gd name="T32" fmla="*/ 1720 w 1832"/>
                  <a:gd name="T33" fmla="*/ 4416 h 9320"/>
                  <a:gd name="T34" fmla="*/ 1504 w 1832"/>
                  <a:gd name="T35" fmla="*/ 4168 h 9320"/>
                  <a:gd name="T36" fmla="*/ 1184 w 1832"/>
                  <a:gd name="T37" fmla="*/ 4056 h 9320"/>
                  <a:gd name="T38" fmla="*/ 1224 w 1832"/>
                  <a:gd name="T39" fmla="*/ 3256 h 9320"/>
                  <a:gd name="T40" fmla="*/ 1336 w 1832"/>
                  <a:gd name="T41" fmla="*/ 2976 h 9320"/>
                  <a:gd name="T42" fmla="*/ 1256 w 1832"/>
                  <a:gd name="T43" fmla="*/ 2744 h 9320"/>
                  <a:gd name="T44" fmla="*/ 1008 w 1832"/>
                  <a:gd name="T45" fmla="*/ 2504 h 9320"/>
                  <a:gd name="T46" fmla="*/ 968 w 1832"/>
                  <a:gd name="T47" fmla="*/ 1752 h 9320"/>
                  <a:gd name="T48" fmla="*/ 1128 w 1832"/>
                  <a:gd name="T49" fmla="*/ 1656 h 9320"/>
                  <a:gd name="T50" fmla="*/ 872 w 1832"/>
                  <a:gd name="T51" fmla="*/ 1360 h 9320"/>
                  <a:gd name="T52" fmla="*/ 632 w 1832"/>
                  <a:gd name="T53" fmla="*/ 704 h 9320"/>
                  <a:gd name="T54" fmla="*/ 504 w 1832"/>
                  <a:gd name="T55" fmla="*/ 536 h 9320"/>
                  <a:gd name="T56" fmla="*/ 408 w 1832"/>
                  <a:gd name="T57" fmla="*/ 376 h 9320"/>
                  <a:gd name="T58" fmla="*/ 536 w 1832"/>
                  <a:gd name="T59" fmla="*/ 128 h 9320"/>
                  <a:gd name="T60" fmla="*/ 688 w 1832"/>
                  <a:gd name="T61" fmla="*/ 112 h 9320"/>
                  <a:gd name="T62" fmla="*/ 496 w 1832"/>
                  <a:gd name="T63" fmla="*/ 312 h 9320"/>
                  <a:gd name="T64" fmla="*/ 496 w 1832"/>
                  <a:gd name="T65" fmla="*/ 464 h 9320"/>
                  <a:gd name="T66" fmla="*/ 688 w 1832"/>
                  <a:gd name="T67" fmla="*/ 576 h 9320"/>
                  <a:gd name="T68" fmla="*/ 816 w 1832"/>
                  <a:gd name="T69" fmla="*/ 784 h 9320"/>
                  <a:gd name="T70" fmla="*/ 912 w 1832"/>
                  <a:gd name="T71" fmla="*/ 1296 h 9320"/>
                  <a:gd name="T72" fmla="*/ 1168 w 1832"/>
                  <a:gd name="T73" fmla="*/ 1592 h 9320"/>
                  <a:gd name="T74" fmla="*/ 1152 w 1832"/>
                  <a:gd name="T75" fmla="*/ 2128 h 9320"/>
                  <a:gd name="T76" fmla="*/ 1200 w 1832"/>
                  <a:gd name="T77" fmla="*/ 2544 h 9320"/>
                  <a:gd name="T78" fmla="*/ 1336 w 1832"/>
                  <a:gd name="T79" fmla="*/ 2864 h 9320"/>
                  <a:gd name="T80" fmla="*/ 1296 w 1832"/>
                  <a:gd name="T81" fmla="*/ 3160 h 9320"/>
                  <a:gd name="T82" fmla="*/ 1328 w 1832"/>
                  <a:gd name="T83" fmla="*/ 3464 h 9320"/>
                  <a:gd name="T84" fmla="*/ 1224 w 1832"/>
                  <a:gd name="T85" fmla="*/ 4008 h 9320"/>
                  <a:gd name="T86" fmla="*/ 1552 w 1832"/>
                  <a:gd name="T87" fmla="*/ 4104 h 9320"/>
                  <a:gd name="T88" fmla="*/ 1760 w 1832"/>
                  <a:gd name="T89" fmla="*/ 4312 h 9320"/>
                  <a:gd name="T90" fmla="*/ 1744 w 1832"/>
                  <a:gd name="T91" fmla="*/ 4720 h 9320"/>
                  <a:gd name="T92" fmla="*/ 1792 w 1832"/>
                  <a:gd name="T93" fmla="*/ 5312 h 9320"/>
                  <a:gd name="T94" fmla="*/ 1592 w 1832"/>
                  <a:gd name="T95" fmla="*/ 5632 h 9320"/>
                  <a:gd name="T96" fmla="*/ 1424 w 1832"/>
                  <a:gd name="T97" fmla="*/ 5880 h 9320"/>
                  <a:gd name="T98" fmla="*/ 1536 w 1832"/>
                  <a:gd name="T99" fmla="*/ 5976 h 9320"/>
                  <a:gd name="T100" fmla="*/ 1448 w 1832"/>
                  <a:gd name="T101" fmla="*/ 6272 h 9320"/>
                  <a:gd name="T102" fmla="*/ 1128 w 1832"/>
                  <a:gd name="T103" fmla="*/ 6552 h 9320"/>
                  <a:gd name="T104" fmla="*/ 1000 w 1832"/>
                  <a:gd name="T105" fmla="*/ 6808 h 9320"/>
                  <a:gd name="T106" fmla="*/ 944 w 1832"/>
                  <a:gd name="T107" fmla="*/ 7072 h 9320"/>
                  <a:gd name="T108" fmla="*/ 816 w 1832"/>
                  <a:gd name="T109" fmla="*/ 7320 h 9320"/>
                  <a:gd name="T110" fmla="*/ 320 w 1832"/>
                  <a:gd name="T111" fmla="*/ 7688 h 9320"/>
                  <a:gd name="T112" fmla="*/ 112 w 1832"/>
                  <a:gd name="T113" fmla="*/ 7808 h 9320"/>
                  <a:gd name="T114" fmla="*/ 272 w 1832"/>
                  <a:gd name="T115" fmla="*/ 8112 h 9320"/>
                  <a:gd name="T116" fmla="*/ 440 w 1832"/>
                  <a:gd name="T117" fmla="*/ 8328 h 9320"/>
                  <a:gd name="T118" fmla="*/ 496 w 1832"/>
                  <a:gd name="T119" fmla="*/ 8376 h 9320"/>
                  <a:gd name="T120" fmla="*/ 704 w 1832"/>
                  <a:gd name="T121" fmla="*/ 9048 h 9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832" h="9320">
                    <a:moveTo>
                      <a:pt x="784" y="9320"/>
                    </a:moveTo>
                    <a:lnTo>
                      <a:pt x="744" y="9320"/>
                    </a:lnTo>
                    <a:cubicBezTo>
                      <a:pt x="705" y="9320"/>
                      <a:pt x="672" y="9288"/>
                      <a:pt x="672" y="9248"/>
                    </a:cubicBezTo>
                    <a:lnTo>
                      <a:pt x="672" y="9160"/>
                    </a:lnTo>
                    <a:lnTo>
                      <a:pt x="744" y="9232"/>
                    </a:lnTo>
                    <a:lnTo>
                      <a:pt x="704" y="9232"/>
                    </a:lnTo>
                    <a:cubicBezTo>
                      <a:pt x="665" y="9232"/>
                      <a:pt x="632" y="9200"/>
                      <a:pt x="632" y="9160"/>
                    </a:cubicBezTo>
                    <a:lnTo>
                      <a:pt x="632" y="9120"/>
                    </a:lnTo>
                    <a:lnTo>
                      <a:pt x="704" y="9192"/>
                    </a:lnTo>
                    <a:lnTo>
                      <a:pt x="664" y="9192"/>
                    </a:lnTo>
                    <a:cubicBezTo>
                      <a:pt x="625" y="9192"/>
                      <a:pt x="592" y="9160"/>
                      <a:pt x="592" y="9120"/>
                    </a:cubicBezTo>
                    <a:lnTo>
                      <a:pt x="592" y="8744"/>
                    </a:lnTo>
                    <a:lnTo>
                      <a:pt x="664" y="8816"/>
                    </a:lnTo>
                    <a:lnTo>
                      <a:pt x="616" y="8816"/>
                    </a:lnTo>
                    <a:cubicBezTo>
                      <a:pt x="577" y="8816"/>
                      <a:pt x="544" y="8784"/>
                      <a:pt x="544" y="8744"/>
                    </a:cubicBezTo>
                    <a:lnTo>
                      <a:pt x="544" y="8496"/>
                    </a:lnTo>
                    <a:lnTo>
                      <a:pt x="616" y="8568"/>
                    </a:lnTo>
                    <a:lnTo>
                      <a:pt x="536" y="8568"/>
                    </a:lnTo>
                    <a:cubicBezTo>
                      <a:pt x="497" y="8568"/>
                      <a:pt x="464" y="8536"/>
                      <a:pt x="464" y="8496"/>
                    </a:cubicBezTo>
                    <a:lnTo>
                      <a:pt x="464" y="8448"/>
                    </a:lnTo>
                    <a:lnTo>
                      <a:pt x="536" y="8520"/>
                    </a:lnTo>
                    <a:lnTo>
                      <a:pt x="496" y="8520"/>
                    </a:lnTo>
                    <a:cubicBezTo>
                      <a:pt x="457" y="8520"/>
                      <a:pt x="424" y="8488"/>
                      <a:pt x="424" y="8448"/>
                    </a:cubicBezTo>
                    <a:lnTo>
                      <a:pt x="424" y="8408"/>
                    </a:lnTo>
                    <a:lnTo>
                      <a:pt x="496" y="8480"/>
                    </a:lnTo>
                    <a:lnTo>
                      <a:pt x="448" y="8480"/>
                    </a:lnTo>
                    <a:cubicBezTo>
                      <a:pt x="409" y="8480"/>
                      <a:pt x="376" y="8448"/>
                      <a:pt x="376" y="8408"/>
                    </a:cubicBezTo>
                    <a:lnTo>
                      <a:pt x="376" y="8368"/>
                    </a:lnTo>
                    <a:lnTo>
                      <a:pt x="448" y="8440"/>
                    </a:lnTo>
                    <a:lnTo>
                      <a:pt x="408" y="8440"/>
                    </a:lnTo>
                    <a:cubicBezTo>
                      <a:pt x="369" y="8440"/>
                      <a:pt x="336" y="8408"/>
                      <a:pt x="336" y="8368"/>
                    </a:cubicBezTo>
                    <a:lnTo>
                      <a:pt x="336" y="8328"/>
                    </a:lnTo>
                    <a:lnTo>
                      <a:pt x="408" y="8400"/>
                    </a:lnTo>
                    <a:lnTo>
                      <a:pt x="368" y="8400"/>
                    </a:lnTo>
                    <a:cubicBezTo>
                      <a:pt x="329" y="8400"/>
                      <a:pt x="296" y="8368"/>
                      <a:pt x="296" y="8328"/>
                    </a:cubicBezTo>
                    <a:lnTo>
                      <a:pt x="296" y="8280"/>
                    </a:lnTo>
                    <a:lnTo>
                      <a:pt x="368" y="8352"/>
                    </a:lnTo>
                    <a:lnTo>
                      <a:pt x="280" y="8352"/>
                    </a:lnTo>
                    <a:cubicBezTo>
                      <a:pt x="241" y="8352"/>
                      <a:pt x="208" y="8320"/>
                      <a:pt x="208" y="8280"/>
                    </a:cubicBezTo>
                    <a:lnTo>
                      <a:pt x="208" y="8200"/>
                    </a:lnTo>
                    <a:lnTo>
                      <a:pt x="280" y="8272"/>
                    </a:lnTo>
                    <a:lnTo>
                      <a:pt x="240" y="8272"/>
                    </a:lnTo>
                    <a:cubicBezTo>
                      <a:pt x="201" y="8272"/>
                      <a:pt x="168" y="8240"/>
                      <a:pt x="168" y="8200"/>
                    </a:cubicBezTo>
                    <a:lnTo>
                      <a:pt x="168" y="8160"/>
                    </a:lnTo>
                    <a:lnTo>
                      <a:pt x="240" y="8232"/>
                    </a:lnTo>
                    <a:lnTo>
                      <a:pt x="200" y="8232"/>
                    </a:lnTo>
                    <a:cubicBezTo>
                      <a:pt x="161" y="8232"/>
                      <a:pt x="128" y="8200"/>
                      <a:pt x="128" y="8160"/>
                    </a:cubicBezTo>
                    <a:lnTo>
                      <a:pt x="128" y="8112"/>
                    </a:lnTo>
                    <a:lnTo>
                      <a:pt x="200" y="8184"/>
                    </a:lnTo>
                    <a:lnTo>
                      <a:pt x="152" y="8184"/>
                    </a:lnTo>
                    <a:cubicBezTo>
                      <a:pt x="113" y="8184"/>
                      <a:pt x="80" y="8152"/>
                      <a:pt x="80" y="8112"/>
                    </a:cubicBezTo>
                    <a:lnTo>
                      <a:pt x="80" y="8072"/>
                    </a:lnTo>
                    <a:lnTo>
                      <a:pt x="152" y="8144"/>
                    </a:lnTo>
                    <a:lnTo>
                      <a:pt x="72" y="8144"/>
                    </a:lnTo>
                    <a:cubicBezTo>
                      <a:pt x="33" y="8144"/>
                      <a:pt x="0" y="8112"/>
                      <a:pt x="0" y="8072"/>
                    </a:cubicBezTo>
                    <a:lnTo>
                      <a:pt x="0" y="7904"/>
                    </a:lnTo>
                    <a:cubicBezTo>
                      <a:pt x="0" y="7865"/>
                      <a:pt x="33" y="7832"/>
                      <a:pt x="72" y="7832"/>
                    </a:cubicBezTo>
                    <a:lnTo>
                      <a:pt x="112" y="7832"/>
                    </a:lnTo>
                    <a:lnTo>
                      <a:pt x="40" y="7904"/>
                    </a:lnTo>
                    <a:lnTo>
                      <a:pt x="40" y="7736"/>
                    </a:lnTo>
                    <a:cubicBezTo>
                      <a:pt x="40" y="7697"/>
                      <a:pt x="73" y="7664"/>
                      <a:pt x="112" y="7664"/>
                    </a:cubicBezTo>
                    <a:lnTo>
                      <a:pt x="152" y="7664"/>
                    </a:lnTo>
                    <a:lnTo>
                      <a:pt x="80" y="7736"/>
                    </a:lnTo>
                    <a:lnTo>
                      <a:pt x="80" y="7696"/>
                    </a:lnTo>
                    <a:cubicBezTo>
                      <a:pt x="80" y="7657"/>
                      <a:pt x="113" y="7624"/>
                      <a:pt x="152" y="7624"/>
                    </a:cubicBezTo>
                    <a:lnTo>
                      <a:pt x="240" y="7624"/>
                    </a:lnTo>
                    <a:lnTo>
                      <a:pt x="168" y="7696"/>
                    </a:lnTo>
                    <a:lnTo>
                      <a:pt x="168" y="7656"/>
                    </a:lnTo>
                    <a:cubicBezTo>
                      <a:pt x="168" y="7617"/>
                      <a:pt x="201" y="7584"/>
                      <a:pt x="240" y="7584"/>
                    </a:cubicBezTo>
                    <a:lnTo>
                      <a:pt x="280" y="7584"/>
                    </a:lnTo>
                    <a:lnTo>
                      <a:pt x="208" y="7656"/>
                    </a:lnTo>
                    <a:lnTo>
                      <a:pt x="208" y="7616"/>
                    </a:lnTo>
                    <a:cubicBezTo>
                      <a:pt x="208" y="7577"/>
                      <a:pt x="241" y="7544"/>
                      <a:pt x="280" y="7544"/>
                    </a:cubicBezTo>
                    <a:lnTo>
                      <a:pt x="320" y="7544"/>
                    </a:lnTo>
                    <a:lnTo>
                      <a:pt x="248" y="7616"/>
                    </a:lnTo>
                    <a:lnTo>
                      <a:pt x="248" y="7488"/>
                    </a:lnTo>
                    <a:cubicBezTo>
                      <a:pt x="248" y="7449"/>
                      <a:pt x="281" y="7416"/>
                      <a:pt x="320" y="7416"/>
                    </a:cubicBezTo>
                    <a:lnTo>
                      <a:pt x="368" y="7416"/>
                    </a:lnTo>
                    <a:lnTo>
                      <a:pt x="296" y="7488"/>
                    </a:lnTo>
                    <a:lnTo>
                      <a:pt x="296" y="7360"/>
                    </a:lnTo>
                    <a:cubicBezTo>
                      <a:pt x="296" y="7321"/>
                      <a:pt x="329" y="7288"/>
                      <a:pt x="368" y="7288"/>
                    </a:cubicBezTo>
                    <a:lnTo>
                      <a:pt x="664" y="7288"/>
                    </a:lnTo>
                    <a:lnTo>
                      <a:pt x="592" y="7360"/>
                    </a:lnTo>
                    <a:lnTo>
                      <a:pt x="592" y="7320"/>
                    </a:lnTo>
                    <a:cubicBezTo>
                      <a:pt x="592" y="7281"/>
                      <a:pt x="625" y="7248"/>
                      <a:pt x="664" y="7248"/>
                    </a:cubicBezTo>
                    <a:lnTo>
                      <a:pt x="744" y="7248"/>
                    </a:lnTo>
                    <a:lnTo>
                      <a:pt x="672" y="7320"/>
                    </a:lnTo>
                    <a:lnTo>
                      <a:pt x="672" y="7280"/>
                    </a:lnTo>
                    <a:cubicBezTo>
                      <a:pt x="672" y="7241"/>
                      <a:pt x="705" y="7208"/>
                      <a:pt x="744" y="7208"/>
                    </a:cubicBezTo>
                    <a:lnTo>
                      <a:pt x="784" y="7208"/>
                    </a:lnTo>
                    <a:lnTo>
                      <a:pt x="712" y="7280"/>
                    </a:lnTo>
                    <a:lnTo>
                      <a:pt x="712" y="7232"/>
                    </a:lnTo>
                    <a:cubicBezTo>
                      <a:pt x="712" y="7193"/>
                      <a:pt x="745" y="7160"/>
                      <a:pt x="784" y="7160"/>
                    </a:cubicBezTo>
                    <a:lnTo>
                      <a:pt x="832" y="7160"/>
                    </a:lnTo>
                    <a:lnTo>
                      <a:pt x="760" y="7232"/>
                    </a:lnTo>
                    <a:lnTo>
                      <a:pt x="760" y="7152"/>
                    </a:lnTo>
                    <a:cubicBezTo>
                      <a:pt x="760" y="7113"/>
                      <a:pt x="793" y="7080"/>
                      <a:pt x="832" y="7080"/>
                    </a:cubicBezTo>
                    <a:lnTo>
                      <a:pt x="872" y="7080"/>
                    </a:lnTo>
                    <a:lnTo>
                      <a:pt x="800" y="7152"/>
                    </a:lnTo>
                    <a:lnTo>
                      <a:pt x="800" y="7072"/>
                    </a:lnTo>
                    <a:cubicBezTo>
                      <a:pt x="800" y="7033"/>
                      <a:pt x="833" y="7000"/>
                      <a:pt x="872" y="7000"/>
                    </a:cubicBezTo>
                    <a:lnTo>
                      <a:pt x="912" y="7000"/>
                    </a:lnTo>
                    <a:lnTo>
                      <a:pt x="840" y="7072"/>
                    </a:lnTo>
                    <a:lnTo>
                      <a:pt x="840" y="6856"/>
                    </a:lnTo>
                    <a:cubicBezTo>
                      <a:pt x="840" y="6817"/>
                      <a:pt x="873" y="6784"/>
                      <a:pt x="912" y="6784"/>
                    </a:cubicBezTo>
                    <a:lnTo>
                      <a:pt x="960" y="6784"/>
                    </a:lnTo>
                    <a:lnTo>
                      <a:pt x="888" y="6856"/>
                    </a:lnTo>
                    <a:lnTo>
                      <a:pt x="888" y="6776"/>
                    </a:lnTo>
                    <a:cubicBezTo>
                      <a:pt x="888" y="6737"/>
                      <a:pt x="921" y="6704"/>
                      <a:pt x="960" y="6704"/>
                    </a:cubicBezTo>
                    <a:lnTo>
                      <a:pt x="1000" y="6704"/>
                    </a:lnTo>
                    <a:lnTo>
                      <a:pt x="928" y="6776"/>
                    </a:lnTo>
                    <a:lnTo>
                      <a:pt x="928" y="6736"/>
                    </a:lnTo>
                    <a:cubicBezTo>
                      <a:pt x="928" y="6697"/>
                      <a:pt x="961" y="6664"/>
                      <a:pt x="1000" y="6664"/>
                    </a:cubicBezTo>
                    <a:lnTo>
                      <a:pt x="1040" y="6664"/>
                    </a:lnTo>
                    <a:lnTo>
                      <a:pt x="968" y="6736"/>
                    </a:lnTo>
                    <a:lnTo>
                      <a:pt x="968" y="6648"/>
                    </a:lnTo>
                    <a:lnTo>
                      <a:pt x="1040" y="6720"/>
                    </a:lnTo>
                    <a:lnTo>
                      <a:pt x="1000" y="6720"/>
                    </a:lnTo>
                    <a:cubicBezTo>
                      <a:pt x="961" y="6720"/>
                      <a:pt x="928" y="6688"/>
                      <a:pt x="928" y="6648"/>
                    </a:cubicBezTo>
                    <a:lnTo>
                      <a:pt x="928" y="6520"/>
                    </a:lnTo>
                    <a:cubicBezTo>
                      <a:pt x="928" y="6481"/>
                      <a:pt x="961" y="6448"/>
                      <a:pt x="1000" y="6448"/>
                    </a:cubicBezTo>
                    <a:lnTo>
                      <a:pt x="1040" y="6448"/>
                    </a:lnTo>
                    <a:lnTo>
                      <a:pt x="968" y="6520"/>
                    </a:lnTo>
                    <a:lnTo>
                      <a:pt x="968" y="6480"/>
                    </a:lnTo>
                    <a:cubicBezTo>
                      <a:pt x="968" y="6441"/>
                      <a:pt x="1001" y="6408"/>
                      <a:pt x="1040" y="6408"/>
                    </a:cubicBezTo>
                    <a:lnTo>
                      <a:pt x="1128" y="6408"/>
                    </a:lnTo>
                    <a:lnTo>
                      <a:pt x="1056" y="6480"/>
                    </a:lnTo>
                    <a:lnTo>
                      <a:pt x="1056" y="6360"/>
                    </a:lnTo>
                    <a:cubicBezTo>
                      <a:pt x="1056" y="6321"/>
                      <a:pt x="1089" y="6288"/>
                      <a:pt x="1128" y="6288"/>
                    </a:cubicBezTo>
                    <a:lnTo>
                      <a:pt x="1208" y="6288"/>
                    </a:lnTo>
                    <a:lnTo>
                      <a:pt x="1136" y="6360"/>
                    </a:lnTo>
                    <a:lnTo>
                      <a:pt x="1136" y="6312"/>
                    </a:lnTo>
                    <a:cubicBezTo>
                      <a:pt x="1136" y="6273"/>
                      <a:pt x="1169" y="6240"/>
                      <a:pt x="1208" y="6240"/>
                    </a:cubicBezTo>
                    <a:lnTo>
                      <a:pt x="1296" y="6240"/>
                    </a:lnTo>
                    <a:lnTo>
                      <a:pt x="1224" y="6312"/>
                    </a:lnTo>
                    <a:lnTo>
                      <a:pt x="1224" y="6272"/>
                    </a:lnTo>
                    <a:cubicBezTo>
                      <a:pt x="1224" y="6233"/>
                      <a:pt x="1257" y="6200"/>
                      <a:pt x="1296" y="6200"/>
                    </a:cubicBezTo>
                    <a:lnTo>
                      <a:pt x="1376" y="6200"/>
                    </a:lnTo>
                    <a:lnTo>
                      <a:pt x="1304" y="6272"/>
                    </a:lnTo>
                    <a:lnTo>
                      <a:pt x="1304" y="6232"/>
                    </a:lnTo>
                    <a:cubicBezTo>
                      <a:pt x="1304" y="6193"/>
                      <a:pt x="1337" y="6160"/>
                      <a:pt x="1376" y="6160"/>
                    </a:cubicBezTo>
                    <a:lnTo>
                      <a:pt x="1464" y="6160"/>
                    </a:lnTo>
                    <a:lnTo>
                      <a:pt x="1392" y="6232"/>
                    </a:lnTo>
                    <a:lnTo>
                      <a:pt x="1392" y="6192"/>
                    </a:lnTo>
                    <a:cubicBezTo>
                      <a:pt x="1392" y="6153"/>
                      <a:pt x="1425" y="6120"/>
                      <a:pt x="1464" y="6120"/>
                    </a:cubicBezTo>
                    <a:lnTo>
                      <a:pt x="1504" y="6120"/>
                    </a:lnTo>
                    <a:lnTo>
                      <a:pt x="1432" y="6192"/>
                    </a:lnTo>
                    <a:lnTo>
                      <a:pt x="1432" y="6024"/>
                    </a:lnTo>
                    <a:lnTo>
                      <a:pt x="1504" y="6096"/>
                    </a:lnTo>
                    <a:lnTo>
                      <a:pt x="1464" y="6096"/>
                    </a:lnTo>
                    <a:cubicBezTo>
                      <a:pt x="1425" y="6096"/>
                      <a:pt x="1392" y="6064"/>
                      <a:pt x="1392" y="6024"/>
                    </a:cubicBezTo>
                    <a:lnTo>
                      <a:pt x="1392" y="5976"/>
                    </a:lnTo>
                    <a:lnTo>
                      <a:pt x="1464" y="6048"/>
                    </a:lnTo>
                    <a:lnTo>
                      <a:pt x="1424" y="6048"/>
                    </a:lnTo>
                    <a:cubicBezTo>
                      <a:pt x="1385" y="6048"/>
                      <a:pt x="1352" y="6016"/>
                      <a:pt x="1352" y="5976"/>
                    </a:cubicBezTo>
                    <a:lnTo>
                      <a:pt x="1352" y="5936"/>
                    </a:lnTo>
                    <a:lnTo>
                      <a:pt x="1424" y="6008"/>
                    </a:lnTo>
                    <a:lnTo>
                      <a:pt x="1376" y="6008"/>
                    </a:lnTo>
                    <a:cubicBezTo>
                      <a:pt x="1337" y="6008"/>
                      <a:pt x="1304" y="5976"/>
                      <a:pt x="1304" y="5936"/>
                    </a:cubicBezTo>
                    <a:lnTo>
                      <a:pt x="1304" y="5896"/>
                    </a:lnTo>
                    <a:cubicBezTo>
                      <a:pt x="1304" y="5857"/>
                      <a:pt x="1337" y="5824"/>
                      <a:pt x="1376" y="5824"/>
                    </a:cubicBezTo>
                    <a:lnTo>
                      <a:pt x="1424" y="5824"/>
                    </a:lnTo>
                    <a:lnTo>
                      <a:pt x="1352" y="5896"/>
                    </a:lnTo>
                    <a:lnTo>
                      <a:pt x="1352" y="5808"/>
                    </a:lnTo>
                    <a:cubicBezTo>
                      <a:pt x="1352" y="5769"/>
                      <a:pt x="1385" y="5736"/>
                      <a:pt x="1424" y="5736"/>
                    </a:cubicBezTo>
                    <a:lnTo>
                      <a:pt x="1464" y="5736"/>
                    </a:lnTo>
                    <a:lnTo>
                      <a:pt x="1392" y="5808"/>
                    </a:lnTo>
                    <a:lnTo>
                      <a:pt x="1392" y="5640"/>
                    </a:lnTo>
                    <a:cubicBezTo>
                      <a:pt x="1392" y="5601"/>
                      <a:pt x="1425" y="5568"/>
                      <a:pt x="1464" y="5568"/>
                    </a:cubicBezTo>
                    <a:lnTo>
                      <a:pt x="1504" y="5568"/>
                    </a:lnTo>
                    <a:lnTo>
                      <a:pt x="1432" y="5640"/>
                    </a:lnTo>
                    <a:lnTo>
                      <a:pt x="1432" y="5600"/>
                    </a:lnTo>
                    <a:cubicBezTo>
                      <a:pt x="1432" y="5561"/>
                      <a:pt x="1465" y="5528"/>
                      <a:pt x="1504" y="5528"/>
                    </a:cubicBezTo>
                    <a:lnTo>
                      <a:pt x="1552" y="5528"/>
                    </a:lnTo>
                    <a:lnTo>
                      <a:pt x="1480" y="5600"/>
                    </a:lnTo>
                    <a:lnTo>
                      <a:pt x="1480" y="5560"/>
                    </a:lnTo>
                    <a:cubicBezTo>
                      <a:pt x="1480" y="5521"/>
                      <a:pt x="1513" y="5488"/>
                      <a:pt x="1552" y="5488"/>
                    </a:cubicBezTo>
                    <a:lnTo>
                      <a:pt x="1592" y="5488"/>
                    </a:lnTo>
                    <a:lnTo>
                      <a:pt x="1520" y="5560"/>
                    </a:lnTo>
                    <a:lnTo>
                      <a:pt x="1520" y="5520"/>
                    </a:lnTo>
                    <a:cubicBezTo>
                      <a:pt x="1520" y="5481"/>
                      <a:pt x="1553" y="5448"/>
                      <a:pt x="1592" y="5448"/>
                    </a:cubicBezTo>
                    <a:lnTo>
                      <a:pt x="1632" y="5448"/>
                    </a:lnTo>
                    <a:lnTo>
                      <a:pt x="1560" y="5520"/>
                    </a:lnTo>
                    <a:lnTo>
                      <a:pt x="1560" y="5432"/>
                    </a:lnTo>
                    <a:cubicBezTo>
                      <a:pt x="1560" y="5393"/>
                      <a:pt x="1593" y="5360"/>
                      <a:pt x="1632" y="5360"/>
                    </a:cubicBezTo>
                    <a:lnTo>
                      <a:pt x="1672" y="5360"/>
                    </a:lnTo>
                    <a:lnTo>
                      <a:pt x="1600" y="5432"/>
                    </a:lnTo>
                    <a:lnTo>
                      <a:pt x="1600" y="5312"/>
                    </a:lnTo>
                    <a:cubicBezTo>
                      <a:pt x="1600" y="5273"/>
                      <a:pt x="1633" y="5240"/>
                      <a:pt x="1672" y="5240"/>
                    </a:cubicBezTo>
                    <a:lnTo>
                      <a:pt x="1720" y="5240"/>
                    </a:lnTo>
                    <a:lnTo>
                      <a:pt x="1648" y="5312"/>
                    </a:lnTo>
                    <a:lnTo>
                      <a:pt x="1648" y="5056"/>
                    </a:lnTo>
                    <a:lnTo>
                      <a:pt x="1720" y="5128"/>
                    </a:lnTo>
                    <a:lnTo>
                      <a:pt x="1672" y="5128"/>
                    </a:lnTo>
                    <a:cubicBezTo>
                      <a:pt x="1633" y="5128"/>
                      <a:pt x="1600" y="5096"/>
                      <a:pt x="1600" y="5056"/>
                    </a:cubicBezTo>
                    <a:lnTo>
                      <a:pt x="1600" y="4888"/>
                    </a:lnTo>
                    <a:cubicBezTo>
                      <a:pt x="1600" y="4849"/>
                      <a:pt x="1633" y="4816"/>
                      <a:pt x="1672" y="4816"/>
                    </a:cubicBezTo>
                    <a:lnTo>
                      <a:pt x="1720" y="4816"/>
                    </a:lnTo>
                    <a:lnTo>
                      <a:pt x="1648" y="4888"/>
                    </a:lnTo>
                    <a:lnTo>
                      <a:pt x="1648" y="4848"/>
                    </a:lnTo>
                    <a:lnTo>
                      <a:pt x="1720" y="4920"/>
                    </a:lnTo>
                    <a:lnTo>
                      <a:pt x="1672" y="4920"/>
                    </a:lnTo>
                    <a:cubicBezTo>
                      <a:pt x="1633" y="4920"/>
                      <a:pt x="1600" y="4888"/>
                      <a:pt x="1600" y="4848"/>
                    </a:cubicBezTo>
                    <a:lnTo>
                      <a:pt x="1600" y="4720"/>
                    </a:lnTo>
                    <a:cubicBezTo>
                      <a:pt x="1600" y="4681"/>
                      <a:pt x="1633" y="4648"/>
                      <a:pt x="1672" y="4648"/>
                    </a:cubicBezTo>
                    <a:lnTo>
                      <a:pt x="1720" y="4648"/>
                    </a:lnTo>
                    <a:lnTo>
                      <a:pt x="1648" y="4720"/>
                    </a:lnTo>
                    <a:lnTo>
                      <a:pt x="1648" y="4552"/>
                    </a:lnTo>
                    <a:lnTo>
                      <a:pt x="1720" y="4624"/>
                    </a:lnTo>
                    <a:lnTo>
                      <a:pt x="1672" y="4624"/>
                    </a:lnTo>
                    <a:cubicBezTo>
                      <a:pt x="1633" y="4624"/>
                      <a:pt x="1600" y="4592"/>
                      <a:pt x="1600" y="4552"/>
                    </a:cubicBezTo>
                    <a:lnTo>
                      <a:pt x="1600" y="4472"/>
                    </a:lnTo>
                    <a:cubicBezTo>
                      <a:pt x="1600" y="4433"/>
                      <a:pt x="1633" y="4400"/>
                      <a:pt x="1672" y="4400"/>
                    </a:cubicBezTo>
                    <a:lnTo>
                      <a:pt x="1760" y="4400"/>
                    </a:lnTo>
                    <a:lnTo>
                      <a:pt x="1688" y="4472"/>
                    </a:lnTo>
                    <a:lnTo>
                      <a:pt x="1688" y="4384"/>
                    </a:lnTo>
                    <a:lnTo>
                      <a:pt x="1760" y="4456"/>
                    </a:lnTo>
                    <a:lnTo>
                      <a:pt x="1720" y="4456"/>
                    </a:lnTo>
                    <a:cubicBezTo>
                      <a:pt x="1681" y="4456"/>
                      <a:pt x="1648" y="4424"/>
                      <a:pt x="1648" y="4384"/>
                    </a:cubicBezTo>
                    <a:lnTo>
                      <a:pt x="1648" y="4344"/>
                    </a:lnTo>
                    <a:lnTo>
                      <a:pt x="1720" y="4416"/>
                    </a:lnTo>
                    <a:lnTo>
                      <a:pt x="1672" y="4416"/>
                    </a:lnTo>
                    <a:cubicBezTo>
                      <a:pt x="1633" y="4416"/>
                      <a:pt x="1600" y="4384"/>
                      <a:pt x="1600" y="4344"/>
                    </a:cubicBezTo>
                    <a:lnTo>
                      <a:pt x="1600" y="4304"/>
                    </a:lnTo>
                    <a:lnTo>
                      <a:pt x="1672" y="4376"/>
                    </a:lnTo>
                    <a:lnTo>
                      <a:pt x="1632" y="4376"/>
                    </a:lnTo>
                    <a:cubicBezTo>
                      <a:pt x="1593" y="4376"/>
                      <a:pt x="1560" y="4344"/>
                      <a:pt x="1560" y="4304"/>
                    </a:cubicBezTo>
                    <a:lnTo>
                      <a:pt x="1560" y="4176"/>
                    </a:lnTo>
                    <a:lnTo>
                      <a:pt x="1632" y="4248"/>
                    </a:lnTo>
                    <a:lnTo>
                      <a:pt x="1552" y="4248"/>
                    </a:lnTo>
                    <a:cubicBezTo>
                      <a:pt x="1513" y="4248"/>
                      <a:pt x="1480" y="4216"/>
                      <a:pt x="1480" y="4176"/>
                    </a:cubicBezTo>
                    <a:lnTo>
                      <a:pt x="1480" y="4096"/>
                    </a:lnTo>
                    <a:lnTo>
                      <a:pt x="1552" y="4168"/>
                    </a:lnTo>
                    <a:lnTo>
                      <a:pt x="1504" y="4168"/>
                    </a:lnTo>
                    <a:cubicBezTo>
                      <a:pt x="1465" y="4168"/>
                      <a:pt x="1432" y="4136"/>
                      <a:pt x="1432" y="4096"/>
                    </a:cubicBezTo>
                    <a:lnTo>
                      <a:pt x="1432" y="4056"/>
                    </a:lnTo>
                    <a:lnTo>
                      <a:pt x="1504" y="4128"/>
                    </a:lnTo>
                    <a:lnTo>
                      <a:pt x="1464" y="4128"/>
                    </a:lnTo>
                    <a:cubicBezTo>
                      <a:pt x="1425" y="4128"/>
                      <a:pt x="1392" y="4096"/>
                      <a:pt x="1392" y="4056"/>
                    </a:cubicBezTo>
                    <a:lnTo>
                      <a:pt x="1392" y="4008"/>
                    </a:lnTo>
                    <a:lnTo>
                      <a:pt x="1464" y="4080"/>
                    </a:lnTo>
                    <a:lnTo>
                      <a:pt x="1296" y="4080"/>
                    </a:lnTo>
                    <a:lnTo>
                      <a:pt x="1368" y="4008"/>
                    </a:lnTo>
                    <a:lnTo>
                      <a:pt x="1368" y="4056"/>
                    </a:lnTo>
                    <a:cubicBezTo>
                      <a:pt x="1368" y="4096"/>
                      <a:pt x="1336" y="4128"/>
                      <a:pt x="1296" y="4128"/>
                    </a:cubicBezTo>
                    <a:lnTo>
                      <a:pt x="1256" y="4128"/>
                    </a:lnTo>
                    <a:cubicBezTo>
                      <a:pt x="1217" y="4128"/>
                      <a:pt x="1184" y="4096"/>
                      <a:pt x="1184" y="4056"/>
                    </a:cubicBezTo>
                    <a:lnTo>
                      <a:pt x="1184" y="3968"/>
                    </a:lnTo>
                    <a:lnTo>
                      <a:pt x="1256" y="4040"/>
                    </a:lnTo>
                    <a:lnTo>
                      <a:pt x="1208" y="4040"/>
                    </a:lnTo>
                    <a:cubicBezTo>
                      <a:pt x="1169" y="4040"/>
                      <a:pt x="1136" y="4008"/>
                      <a:pt x="1136" y="3968"/>
                    </a:cubicBezTo>
                    <a:lnTo>
                      <a:pt x="1136" y="3720"/>
                    </a:lnTo>
                    <a:cubicBezTo>
                      <a:pt x="1136" y="3681"/>
                      <a:pt x="1169" y="3648"/>
                      <a:pt x="1208" y="3648"/>
                    </a:cubicBezTo>
                    <a:lnTo>
                      <a:pt x="1256" y="3648"/>
                    </a:lnTo>
                    <a:lnTo>
                      <a:pt x="1184" y="3720"/>
                    </a:lnTo>
                    <a:lnTo>
                      <a:pt x="1184" y="3464"/>
                    </a:lnTo>
                    <a:cubicBezTo>
                      <a:pt x="1184" y="3425"/>
                      <a:pt x="1217" y="3392"/>
                      <a:pt x="1256" y="3392"/>
                    </a:cubicBezTo>
                    <a:lnTo>
                      <a:pt x="1296" y="3392"/>
                    </a:lnTo>
                    <a:lnTo>
                      <a:pt x="1224" y="3464"/>
                    </a:lnTo>
                    <a:lnTo>
                      <a:pt x="1224" y="3256"/>
                    </a:lnTo>
                    <a:lnTo>
                      <a:pt x="1296" y="3328"/>
                    </a:lnTo>
                    <a:lnTo>
                      <a:pt x="1256" y="3328"/>
                    </a:lnTo>
                    <a:cubicBezTo>
                      <a:pt x="1217" y="3328"/>
                      <a:pt x="1184" y="3296"/>
                      <a:pt x="1184" y="3256"/>
                    </a:cubicBezTo>
                    <a:lnTo>
                      <a:pt x="1184" y="3176"/>
                    </a:lnTo>
                    <a:cubicBezTo>
                      <a:pt x="1184" y="3137"/>
                      <a:pt x="1217" y="3104"/>
                      <a:pt x="1256" y="3104"/>
                    </a:cubicBezTo>
                    <a:lnTo>
                      <a:pt x="1296" y="3104"/>
                    </a:lnTo>
                    <a:lnTo>
                      <a:pt x="1224" y="3176"/>
                    </a:lnTo>
                    <a:lnTo>
                      <a:pt x="1224" y="3088"/>
                    </a:lnTo>
                    <a:cubicBezTo>
                      <a:pt x="1224" y="3049"/>
                      <a:pt x="1257" y="3016"/>
                      <a:pt x="1296" y="3016"/>
                    </a:cubicBezTo>
                    <a:lnTo>
                      <a:pt x="1336" y="3016"/>
                    </a:lnTo>
                    <a:lnTo>
                      <a:pt x="1264" y="3088"/>
                    </a:lnTo>
                    <a:lnTo>
                      <a:pt x="1264" y="3048"/>
                    </a:lnTo>
                    <a:cubicBezTo>
                      <a:pt x="1264" y="3009"/>
                      <a:pt x="1297" y="2976"/>
                      <a:pt x="1336" y="2976"/>
                    </a:cubicBezTo>
                    <a:lnTo>
                      <a:pt x="1376" y="2976"/>
                    </a:lnTo>
                    <a:lnTo>
                      <a:pt x="1304" y="3048"/>
                    </a:lnTo>
                    <a:lnTo>
                      <a:pt x="1304" y="2960"/>
                    </a:lnTo>
                    <a:lnTo>
                      <a:pt x="1376" y="3032"/>
                    </a:lnTo>
                    <a:lnTo>
                      <a:pt x="1296" y="3032"/>
                    </a:lnTo>
                    <a:cubicBezTo>
                      <a:pt x="1257" y="3032"/>
                      <a:pt x="1224" y="3000"/>
                      <a:pt x="1224" y="2960"/>
                    </a:cubicBezTo>
                    <a:lnTo>
                      <a:pt x="1224" y="2792"/>
                    </a:lnTo>
                    <a:cubicBezTo>
                      <a:pt x="1224" y="2753"/>
                      <a:pt x="1257" y="2720"/>
                      <a:pt x="1296" y="2720"/>
                    </a:cubicBezTo>
                    <a:lnTo>
                      <a:pt x="1336" y="2720"/>
                    </a:lnTo>
                    <a:lnTo>
                      <a:pt x="1264" y="2792"/>
                    </a:lnTo>
                    <a:lnTo>
                      <a:pt x="1264" y="2672"/>
                    </a:lnTo>
                    <a:lnTo>
                      <a:pt x="1336" y="2744"/>
                    </a:lnTo>
                    <a:lnTo>
                      <a:pt x="1256" y="2744"/>
                    </a:lnTo>
                    <a:cubicBezTo>
                      <a:pt x="1217" y="2744"/>
                      <a:pt x="1184" y="2712"/>
                      <a:pt x="1184" y="2672"/>
                    </a:cubicBezTo>
                    <a:lnTo>
                      <a:pt x="1184" y="2584"/>
                    </a:lnTo>
                    <a:lnTo>
                      <a:pt x="1256" y="2656"/>
                    </a:lnTo>
                    <a:lnTo>
                      <a:pt x="1168" y="2656"/>
                    </a:lnTo>
                    <a:cubicBezTo>
                      <a:pt x="1129" y="2656"/>
                      <a:pt x="1096" y="2624"/>
                      <a:pt x="1096" y="2584"/>
                    </a:cubicBezTo>
                    <a:lnTo>
                      <a:pt x="1096" y="2544"/>
                    </a:lnTo>
                    <a:lnTo>
                      <a:pt x="1168" y="2616"/>
                    </a:lnTo>
                    <a:lnTo>
                      <a:pt x="1128" y="2616"/>
                    </a:lnTo>
                    <a:cubicBezTo>
                      <a:pt x="1089" y="2616"/>
                      <a:pt x="1056" y="2584"/>
                      <a:pt x="1056" y="2544"/>
                    </a:cubicBezTo>
                    <a:lnTo>
                      <a:pt x="1056" y="2504"/>
                    </a:lnTo>
                    <a:lnTo>
                      <a:pt x="1128" y="2576"/>
                    </a:lnTo>
                    <a:lnTo>
                      <a:pt x="1080" y="2576"/>
                    </a:lnTo>
                    <a:cubicBezTo>
                      <a:pt x="1041" y="2576"/>
                      <a:pt x="1008" y="2544"/>
                      <a:pt x="1008" y="2504"/>
                    </a:cubicBezTo>
                    <a:lnTo>
                      <a:pt x="1008" y="2376"/>
                    </a:lnTo>
                    <a:lnTo>
                      <a:pt x="1080" y="2448"/>
                    </a:lnTo>
                    <a:lnTo>
                      <a:pt x="1040" y="2448"/>
                    </a:lnTo>
                    <a:cubicBezTo>
                      <a:pt x="1001" y="2448"/>
                      <a:pt x="968" y="2416"/>
                      <a:pt x="968" y="2376"/>
                    </a:cubicBezTo>
                    <a:lnTo>
                      <a:pt x="968" y="2336"/>
                    </a:lnTo>
                    <a:cubicBezTo>
                      <a:pt x="968" y="2297"/>
                      <a:pt x="1001" y="2264"/>
                      <a:pt x="1040" y="2264"/>
                    </a:cubicBezTo>
                    <a:lnTo>
                      <a:pt x="1080" y="2264"/>
                    </a:lnTo>
                    <a:lnTo>
                      <a:pt x="1008" y="2336"/>
                    </a:lnTo>
                    <a:lnTo>
                      <a:pt x="1008" y="2128"/>
                    </a:lnTo>
                    <a:lnTo>
                      <a:pt x="1080" y="2200"/>
                    </a:lnTo>
                    <a:lnTo>
                      <a:pt x="1040" y="2200"/>
                    </a:lnTo>
                    <a:cubicBezTo>
                      <a:pt x="1001" y="2200"/>
                      <a:pt x="968" y="2168"/>
                      <a:pt x="968" y="2128"/>
                    </a:cubicBezTo>
                    <a:lnTo>
                      <a:pt x="968" y="1752"/>
                    </a:lnTo>
                    <a:cubicBezTo>
                      <a:pt x="968" y="1713"/>
                      <a:pt x="1001" y="1680"/>
                      <a:pt x="1040" y="1680"/>
                    </a:cubicBezTo>
                    <a:lnTo>
                      <a:pt x="1128" y="1680"/>
                    </a:lnTo>
                    <a:lnTo>
                      <a:pt x="1056" y="1752"/>
                    </a:lnTo>
                    <a:lnTo>
                      <a:pt x="1056" y="1704"/>
                    </a:lnTo>
                    <a:cubicBezTo>
                      <a:pt x="1056" y="1665"/>
                      <a:pt x="1089" y="1632"/>
                      <a:pt x="1128" y="1632"/>
                    </a:cubicBezTo>
                    <a:lnTo>
                      <a:pt x="1168" y="1632"/>
                    </a:lnTo>
                    <a:lnTo>
                      <a:pt x="1096" y="1704"/>
                    </a:lnTo>
                    <a:lnTo>
                      <a:pt x="1096" y="1664"/>
                    </a:lnTo>
                    <a:lnTo>
                      <a:pt x="1168" y="1736"/>
                    </a:lnTo>
                    <a:lnTo>
                      <a:pt x="1128" y="1736"/>
                    </a:lnTo>
                    <a:cubicBezTo>
                      <a:pt x="1089" y="1736"/>
                      <a:pt x="1056" y="1704"/>
                      <a:pt x="1056" y="1664"/>
                    </a:cubicBezTo>
                    <a:lnTo>
                      <a:pt x="1056" y="1584"/>
                    </a:lnTo>
                    <a:lnTo>
                      <a:pt x="1128" y="1656"/>
                    </a:lnTo>
                    <a:lnTo>
                      <a:pt x="1080" y="1656"/>
                    </a:lnTo>
                    <a:cubicBezTo>
                      <a:pt x="1041" y="1656"/>
                      <a:pt x="1008" y="1624"/>
                      <a:pt x="1008" y="1584"/>
                    </a:cubicBezTo>
                    <a:lnTo>
                      <a:pt x="1008" y="1496"/>
                    </a:lnTo>
                    <a:lnTo>
                      <a:pt x="1080" y="1568"/>
                    </a:lnTo>
                    <a:lnTo>
                      <a:pt x="960" y="1568"/>
                    </a:lnTo>
                    <a:cubicBezTo>
                      <a:pt x="921" y="1568"/>
                      <a:pt x="888" y="1536"/>
                      <a:pt x="888" y="1496"/>
                    </a:cubicBezTo>
                    <a:lnTo>
                      <a:pt x="888" y="1368"/>
                    </a:lnTo>
                    <a:lnTo>
                      <a:pt x="960" y="1440"/>
                    </a:lnTo>
                    <a:lnTo>
                      <a:pt x="912" y="1440"/>
                    </a:lnTo>
                    <a:cubicBezTo>
                      <a:pt x="873" y="1440"/>
                      <a:pt x="840" y="1408"/>
                      <a:pt x="840" y="1368"/>
                    </a:cubicBezTo>
                    <a:lnTo>
                      <a:pt x="840" y="1288"/>
                    </a:lnTo>
                    <a:lnTo>
                      <a:pt x="912" y="1360"/>
                    </a:lnTo>
                    <a:lnTo>
                      <a:pt x="872" y="1360"/>
                    </a:lnTo>
                    <a:cubicBezTo>
                      <a:pt x="833" y="1360"/>
                      <a:pt x="800" y="1328"/>
                      <a:pt x="800" y="1288"/>
                    </a:cubicBezTo>
                    <a:lnTo>
                      <a:pt x="800" y="992"/>
                    </a:lnTo>
                    <a:lnTo>
                      <a:pt x="872" y="1064"/>
                    </a:lnTo>
                    <a:lnTo>
                      <a:pt x="832" y="1064"/>
                    </a:lnTo>
                    <a:cubicBezTo>
                      <a:pt x="793" y="1064"/>
                      <a:pt x="760" y="1032"/>
                      <a:pt x="760" y="992"/>
                    </a:cubicBezTo>
                    <a:lnTo>
                      <a:pt x="760" y="784"/>
                    </a:lnTo>
                    <a:lnTo>
                      <a:pt x="832" y="856"/>
                    </a:lnTo>
                    <a:lnTo>
                      <a:pt x="744" y="856"/>
                    </a:lnTo>
                    <a:cubicBezTo>
                      <a:pt x="705" y="856"/>
                      <a:pt x="672" y="824"/>
                      <a:pt x="672" y="784"/>
                    </a:cubicBezTo>
                    <a:lnTo>
                      <a:pt x="672" y="704"/>
                    </a:lnTo>
                    <a:lnTo>
                      <a:pt x="744" y="776"/>
                    </a:lnTo>
                    <a:lnTo>
                      <a:pt x="704" y="776"/>
                    </a:lnTo>
                    <a:cubicBezTo>
                      <a:pt x="665" y="776"/>
                      <a:pt x="632" y="744"/>
                      <a:pt x="632" y="704"/>
                    </a:cubicBezTo>
                    <a:lnTo>
                      <a:pt x="632" y="656"/>
                    </a:lnTo>
                    <a:lnTo>
                      <a:pt x="704" y="728"/>
                    </a:lnTo>
                    <a:lnTo>
                      <a:pt x="664" y="728"/>
                    </a:lnTo>
                    <a:cubicBezTo>
                      <a:pt x="625" y="728"/>
                      <a:pt x="592" y="696"/>
                      <a:pt x="592" y="656"/>
                    </a:cubicBezTo>
                    <a:lnTo>
                      <a:pt x="592" y="616"/>
                    </a:lnTo>
                    <a:lnTo>
                      <a:pt x="664" y="688"/>
                    </a:lnTo>
                    <a:lnTo>
                      <a:pt x="616" y="688"/>
                    </a:lnTo>
                    <a:cubicBezTo>
                      <a:pt x="577" y="688"/>
                      <a:pt x="544" y="656"/>
                      <a:pt x="544" y="616"/>
                    </a:cubicBezTo>
                    <a:lnTo>
                      <a:pt x="544" y="576"/>
                    </a:lnTo>
                    <a:lnTo>
                      <a:pt x="616" y="648"/>
                    </a:lnTo>
                    <a:lnTo>
                      <a:pt x="576" y="648"/>
                    </a:lnTo>
                    <a:cubicBezTo>
                      <a:pt x="537" y="648"/>
                      <a:pt x="504" y="616"/>
                      <a:pt x="504" y="576"/>
                    </a:cubicBezTo>
                    <a:lnTo>
                      <a:pt x="504" y="536"/>
                    </a:lnTo>
                    <a:lnTo>
                      <a:pt x="576" y="608"/>
                    </a:lnTo>
                    <a:lnTo>
                      <a:pt x="536" y="608"/>
                    </a:lnTo>
                    <a:cubicBezTo>
                      <a:pt x="497" y="608"/>
                      <a:pt x="464" y="576"/>
                      <a:pt x="464" y="536"/>
                    </a:cubicBezTo>
                    <a:lnTo>
                      <a:pt x="464" y="488"/>
                    </a:lnTo>
                    <a:lnTo>
                      <a:pt x="536" y="560"/>
                    </a:lnTo>
                    <a:lnTo>
                      <a:pt x="496" y="560"/>
                    </a:lnTo>
                    <a:lnTo>
                      <a:pt x="568" y="488"/>
                    </a:lnTo>
                    <a:lnTo>
                      <a:pt x="568" y="536"/>
                    </a:lnTo>
                    <a:cubicBezTo>
                      <a:pt x="568" y="576"/>
                      <a:pt x="536" y="608"/>
                      <a:pt x="496" y="608"/>
                    </a:cubicBezTo>
                    <a:lnTo>
                      <a:pt x="408" y="608"/>
                    </a:lnTo>
                    <a:cubicBezTo>
                      <a:pt x="369" y="608"/>
                      <a:pt x="336" y="576"/>
                      <a:pt x="336" y="536"/>
                    </a:cubicBezTo>
                    <a:lnTo>
                      <a:pt x="336" y="448"/>
                    </a:lnTo>
                    <a:cubicBezTo>
                      <a:pt x="336" y="409"/>
                      <a:pt x="369" y="376"/>
                      <a:pt x="408" y="376"/>
                    </a:cubicBezTo>
                    <a:lnTo>
                      <a:pt x="448" y="376"/>
                    </a:lnTo>
                    <a:lnTo>
                      <a:pt x="376" y="448"/>
                    </a:lnTo>
                    <a:lnTo>
                      <a:pt x="376" y="368"/>
                    </a:lnTo>
                    <a:lnTo>
                      <a:pt x="448" y="440"/>
                    </a:lnTo>
                    <a:lnTo>
                      <a:pt x="408" y="440"/>
                    </a:lnTo>
                    <a:cubicBezTo>
                      <a:pt x="369" y="440"/>
                      <a:pt x="336" y="408"/>
                      <a:pt x="336" y="368"/>
                    </a:cubicBezTo>
                    <a:lnTo>
                      <a:pt x="336" y="240"/>
                    </a:lnTo>
                    <a:cubicBezTo>
                      <a:pt x="336" y="201"/>
                      <a:pt x="369" y="168"/>
                      <a:pt x="408" y="168"/>
                    </a:cubicBezTo>
                    <a:lnTo>
                      <a:pt x="496" y="168"/>
                    </a:lnTo>
                    <a:lnTo>
                      <a:pt x="424" y="240"/>
                    </a:lnTo>
                    <a:lnTo>
                      <a:pt x="424" y="200"/>
                    </a:lnTo>
                    <a:cubicBezTo>
                      <a:pt x="424" y="161"/>
                      <a:pt x="457" y="128"/>
                      <a:pt x="496" y="128"/>
                    </a:cubicBezTo>
                    <a:lnTo>
                      <a:pt x="536" y="128"/>
                    </a:lnTo>
                    <a:lnTo>
                      <a:pt x="464" y="200"/>
                    </a:lnTo>
                    <a:lnTo>
                      <a:pt x="464" y="160"/>
                    </a:lnTo>
                    <a:cubicBezTo>
                      <a:pt x="464" y="121"/>
                      <a:pt x="497" y="88"/>
                      <a:pt x="536" y="88"/>
                    </a:cubicBezTo>
                    <a:lnTo>
                      <a:pt x="576" y="88"/>
                    </a:lnTo>
                    <a:lnTo>
                      <a:pt x="504" y="160"/>
                    </a:lnTo>
                    <a:lnTo>
                      <a:pt x="504" y="112"/>
                    </a:lnTo>
                    <a:cubicBezTo>
                      <a:pt x="504" y="73"/>
                      <a:pt x="537" y="40"/>
                      <a:pt x="576" y="40"/>
                    </a:cubicBezTo>
                    <a:lnTo>
                      <a:pt x="616" y="40"/>
                    </a:lnTo>
                    <a:lnTo>
                      <a:pt x="544" y="112"/>
                    </a:lnTo>
                    <a:lnTo>
                      <a:pt x="544" y="72"/>
                    </a:lnTo>
                    <a:cubicBezTo>
                      <a:pt x="544" y="33"/>
                      <a:pt x="577" y="0"/>
                      <a:pt x="616" y="0"/>
                    </a:cubicBezTo>
                    <a:cubicBezTo>
                      <a:pt x="656" y="0"/>
                      <a:pt x="688" y="33"/>
                      <a:pt x="688" y="72"/>
                    </a:cubicBezTo>
                    <a:lnTo>
                      <a:pt x="688" y="112"/>
                    </a:lnTo>
                    <a:cubicBezTo>
                      <a:pt x="688" y="152"/>
                      <a:pt x="656" y="184"/>
                      <a:pt x="616" y="184"/>
                    </a:cubicBezTo>
                    <a:lnTo>
                      <a:pt x="576" y="184"/>
                    </a:lnTo>
                    <a:lnTo>
                      <a:pt x="648" y="112"/>
                    </a:lnTo>
                    <a:lnTo>
                      <a:pt x="648" y="160"/>
                    </a:lnTo>
                    <a:cubicBezTo>
                      <a:pt x="648" y="200"/>
                      <a:pt x="616" y="232"/>
                      <a:pt x="576" y="232"/>
                    </a:cubicBezTo>
                    <a:lnTo>
                      <a:pt x="536" y="232"/>
                    </a:lnTo>
                    <a:lnTo>
                      <a:pt x="608" y="160"/>
                    </a:lnTo>
                    <a:lnTo>
                      <a:pt x="608" y="200"/>
                    </a:lnTo>
                    <a:cubicBezTo>
                      <a:pt x="608" y="240"/>
                      <a:pt x="576" y="272"/>
                      <a:pt x="536" y="272"/>
                    </a:cubicBezTo>
                    <a:lnTo>
                      <a:pt x="496" y="272"/>
                    </a:lnTo>
                    <a:lnTo>
                      <a:pt x="568" y="200"/>
                    </a:lnTo>
                    <a:lnTo>
                      <a:pt x="568" y="240"/>
                    </a:lnTo>
                    <a:cubicBezTo>
                      <a:pt x="568" y="280"/>
                      <a:pt x="536" y="312"/>
                      <a:pt x="496" y="312"/>
                    </a:cubicBezTo>
                    <a:lnTo>
                      <a:pt x="408" y="312"/>
                    </a:lnTo>
                    <a:lnTo>
                      <a:pt x="480" y="240"/>
                    </a:lnTo>
                    <a:lnTo>
                      <a:pt x="480" y="368"/>
                    </a:lnTo>
                    <a:lnTo>
                      <a:pt x="408" y="296"/>
                    </a:lnTo>
                    <a:lnTo>
                      <a:pt x="448" y="296"/>
                    </a:lnTo>
                    <a:cubicBezTo>
                      <a:pt x="488" y="296"/>
                      <a:pt x="520" y="329"/>
                      <a:pt x="520" y="368"/>
                    </a:cubicBezTo>
                    <a:lnTo>
                      <a:pt x="520" y="448"/>
                    </a:lnTo>
                    <a:cubicBezTo>
                      <a:pt x="520" y="488"/>
                      <a:pt x="488" y="520"/>
                      <a:pt x="448" y="520"/>
                    </a:cubicBezTo>
                    <a:lnTo>
                      <a:pt x="408" y="520"/>
                    </a:lnTo>
                    <a:lnTo>
                      <a:pt x="480" y="448"/>
                    </a:lnTo>
                    <a:lnTo>
                      <a:pt x="480" y="536"/>
                    </a:lnTo>
                    <a:lnTo>
                      <a:pt x="408" y="464"/>
                    </a:lnTo>
                    <a:lnTo>
                      <a:pt x="496" y="464"/>
                    </a:lnTo>
                    <a:lnTo>
                      <a:pt x="424" y="536"/>
                    </a:lnTo>
                    <a:lnTo>
                      <a:pt x="424" y="488"/>
                    </a:lnTo>
                    <a:cubicBezTo>
                      <a:pt x="424" y="449"/>
                      <a:pt x="457" y="416"/>
                      <a:pt x="496" y="416"/>
                    </a:cubicBezTo>
                    <a:lnTo>
                      <a:pt x="536" y="416"/>
                    </a:lnTo>
                    <a:cubicBezTo>
                      <a:pt x="576" y="416"/>
                      <a:pt x="608" y="449"/>
                      <a:pt x="608" y="488"/>
                    </a:cubicBezTo>
                    <a:lnTo>
                      <a:pt x="608" y="536"/>
                    </a:lnTo>
                    <a:lnTo>
                      <a:pt x="536" y="464"/>
                    </a:lnTo>
                    <a:lnTo>
                      <a:pt x="576" y="464"/>
                    </a:lnTo>
                    <a:cubicBezTo>
                      <a:pt x="616" y="464"/>
                      <a:pt x="648" y="497"/>
                      <a:pt x="648" y="536"/>
                    </a:cubicBezTo>
                    <a:lnTo>
                      <a:pt x="648" y="576"/>
                    </a:lnTo>
                    <a:lnTo>
                      <a:pt x="576" y="504"/>
                    </a:lnTo>
                    <a:lnTo>
                      <a:pt x="616" y="504"/>
                    </a:lnTo>
                    <a:cubicBezTo>
                      <a:pt x="656" y="504"/>
                      <a:pt x="688" y="537"/>
                      <a:pt x="688" y="576"/>
                    </a:cubicBezTo>
                    <a:lnTo>
                      <a:pt x="688" y="616"/>
                    </a:lnTo>
                    <a:lnTo>
                      <a:pt x="616" y="544"/>
                    </a:lnTo>
                    <a:lnTo>
                      <a:pt x="664" y="544"/>
                    </a:lnTo>
                    <a:cubicBezTo>
                      <a:pt x="704" y="544"/>
                      <a:pt x="736" y="577"/>
                      <a:pt x="736" y="616"/>
                    </a:cubicBezTo>
                    <a:lnTo>
                      <a:pt x="736" y="656"/>
                    </a:lnTo>
                    <a:lnTo>
                      <a:pt x="664" y="584"/>
                    </a:lnTo>
                    <a:lnTo>
                      <a:pt x="704" y="584"/>
                    </a:lnTo>
                    <a:cubicBezTo>
                      <a:pt x="744" y="584"/>
                      <a:pt x="776" y="617"/>
                      <a:pt x="776" y="656"/>
                    </a:cubicBezTo>
                    <a:lnTo>
                      <a:pt x="776" y="704"/>
                    </a:lnTo>
                    <a:lnTo>
                      <a:pt x="704" y="632"/>
                    </a:lnTo>
                    <a:lnTo>
                      <a:pt x="744" y="632"/>
                    </a:lnTo>
                    <a:cubicBezTo>
                      <a:pt x="784" y="632"/>
                      <a:pt x="816" y="665"/>
                      <a:pt x="816" y="704"/>
                    </a:cubicBezTo>
                    <a:lnTo>
                      <a:pt x="816" y="784"/>
                    </a:lnTo>
                    <a:lnTo>
                      <a:pt x="744" y="712"/>
                    </a:lnTo>
                    <a:lnTo>
                      <a:pt x="832" y="712"/>
                    </a:lnTo>
                    <a:cubicBezTo>
                      <a:pt x="872" y="712"/>
                      <a:pt x="904" y="745"/>
                      <a:pt x="904" y="784"/>
                    </a:cubicBezTo>
                    <a:lnTo>
                      <a:pt x="904" y="992"/>
                    </a:lnTo>
                    <a:lnTo>
                      <a:pt x="832" y="920"/>
                    </a:lnTo>
                    <a:lnTo>
                      <a:pt x="872" y="920"/>
                    </a:lnTo>
                    <a:cubicBezTo>
                      <a:pt x="912" y="920"/>
                      <a:pt x="944" y="953"/>
                      <a:pt x="944" y="992"/>
                    </a:cubicBezTo>
                    <a:lnTo>
                      <a:pt x="944" y="1288"/>
                    </a:lnTo>
                    <a:lnTo>
                      <a:pt x="872" y="1216"/>
                    </a:lnTo>
                    <a:lnTo>
                      <a:pt x="912" y="1216"/>
                    </a:lnTo>
                    <a:cubicBezTo>
                      <a:pt x="952" y="1216"/>
                      <a:pt x="984" y="1249"/>
                      <a:pt x="984" y="1288"/>
                    </a:cubicBezTo>
                    <a:lnTo>
                      <a:pt x="984" y="1368"/>
                    </a:lnTo>
                    <a:lnTo>
                      <a:pt x="912" y="1296"/>
                    </a:lnTo>
                    <a:lnTo>
                      <a:pt x="960" y="1296"/>
                    </a:lnTo>
                    <a:cubicBezTo>
                      <a:pt x="1000" y="1296"/>
                      <a:pt x="1032" y="1329"/>
                      <a:pt x="1032" y="1368"/>
                    </a:cubicBezTo>
                    <a:lnTo>
                      <a:pt x="1032" y="1496"/>
                    </a:lnTo>
                    <a:lnTo>
                      <a:pt x="960" y="1424"/>
                    </a:lnTo>
                    <a:lnTo>
                      <a:pt x="1080" y="1424"/>
                    </a:lnTo>
                    <a:cubicBezTo>
                      <a:pt x="1120" y="1424"/>
                      <a:pt x="1152" y="1457"/>
                      <a:pt x="1152" y="1496"/>
                    </a:cubicBezTo>
                    <a:lnTo>
                      <a:pt x="1152" y="1584"/>
                    </a:lnTo>
                    <a:lnTo>
                      <a:pt x="1080" y="1512"/>
                    </a:lnTo>
                    <a:lnTo>
                      <a:pt x="1128" y="1512"/>
                    </a:lnTo>
                    <a:cubicBezTo>
                      <a:pt x="1168" y="1512"/>
                      <a:pt x="1200" y="1545"/>
                      <a:pt x="1200" y="1584"/>
                    </a:cubicBezTo>
                    <a:lnTo>
                      <a:pt x="1200" y="1664"/>
                    </a:lnTo>
                    <a:lnTo>
                      <a:pt x="1128" y="1592"/>
                    </a:lnTo>
                    <a:lnTo>
                      <a:pt x="1168" y="1592"/>
                    </a:lnTo>
                    <a:cubicBezTo>
                      <a:pt x="1208" y="1592"/>
                      <a:pt x="1240" y="1625"/>
                      <a:pt x="1240" y="1664"/>
                    </a:cubicBezTo>
                    <a:lnTo>
                      <a:pt x="1240" y="1704"/>
                    </a:lnTo>
                    <a:cubicBezTo>
                      <a:pt x="1240" y="1744"/>
                      <a:pt x="1208" y="1776"/>
                      <a:pt x="1168" y="1776"/>
                    </a:cubicBezTo>
                    <a:lnTo>
                      <a:pt x="1128" y="1776"/>
                    </a:lnTo>
                    <a:lnTo>
                      <a:pt x="1200" y="1704"/>
                    </a:lnTo>
                    <a:lnTo>
                      <a:pt x="1200" y="1752"/>
                    </a:lnTo>
                    <a:cubicBezTo>
                      <a:pt x="1200" y="1792"/>
                      <a:pt x="1168" y="1824"/>
                      <a:pt x="1128" y="1824"/>
                    </a:cubicBezTo>
                    <a:lnTo>
                      <a:pt x="1040" y="1824"/>
                    </a:lnTo>
                    <a:lnTo>
                      <a:pt x="1112" y="1752"/>
                    </a:lnTo>
                    <a:lnTo>
                      <a:pt x="1112" y="2128"/>
                    </a:lnTo>
                    <a:lnTo>
                      <a:pt x="1040" y="2056"/>
                    </a:lnTo>
                    <a:lnTo>
                      <a:pt x="1080" y="2056"/>
                    </a:lnTo>
                    <a:cubicBezTo>
                      <a:pt x="1120" y="2056"/>
                      <a:pt x="1152" y="2089"/>
                      <a:pt x="1152" y="2128"/>
                    </a:cubicBezTo>
                    <a:lnTo>
                      <a:pt x="1152" y="2336"/>
                    </a:lnTo>
                    <a:cubicBezTo>
                      <a:pt x="1152" y="2376"/>
                      <a:pt x="1120" y="2408"/>
                      <a:pt x="1080" y="2408"/>
                    </a:cubicBezTo>
                    <a:lnTo>
                      <a:pt x="1040" y="2408"/>
                    </a:lnTo>
                    <a:lnTo>
                      <a:pt x="1112" y="2336"/>
                    </a:lnTo>
                    <a:lnTo>
                      <a:pt x="1112" y="2376"/>
                    </a:lnTo>
                    <a:lnTo>
                      <a:pt x="1040" y="2304"/>
                    </a:lnTo>
                    <a:lnTo>
                      <a:pt x="1080" y="2304"/>
                    </a:lnTo>
                    <a:cubicBezTo>
                      <a:pt x="1120" y="2304"/>
                      <a:pt x="1152" y="2337"/>
                      <a:pt x="1152" y="2376"/>
                    </a:cubicBezTo>
                    <a:lnTo>
                      <a:pt x="1152" y="2504"/>
                    </a:lnTo>
                    <a:lnTo>
                      <a:pt x="1080" y="2432"/>
                    </a:lnTo>
                    <a:lnTo>
                      <a:pt x="1128" y="2432"/>
                    </a:lnTo>
                    <a:cubicBezTo>
                      <a:pt x="1168" y="2432"/>
                      <a:pt x="1200" y="2465"/>
                      <a:pt x="1200" y="2504"/>
                    </a:cubicBezTo>
                    <a:lnTo>
                      <a:pt x="1200" y="2544"/>
                    </a:lnTo>
                    <a:lnTo>
                      <a:pt x="1128" y="2472"/>
                    </a:lnTo>
                    <a:lnTo>
                      <a:pt x="1168" y="2472"/>
                    </a:lnTo>
                    <a:cubicBezTo>
                      <a:pt x="1208" y="2472"/>
                      <a:pt x="1240" y="2505"/>
                      <a:pt x="1240" y="2544"/>
                    </a:cubicBezTo>
                    <a:lnTo>
                      <a:pt x="1240" y="2584"/>
                    </a:lnTo>
                    <a:lnTo>
                      <a:pt x="1168" y="2512"/>
                    </a:lnTo>
                    <a:lnTo>
                      <a:pt x="1256" y="2512"/>
                    </a:lnTo>
                    <a:cubicBezTo>
                      <a:pt x="1296" y="2512"/>
                      <a:pt x="1328" y="2545"/>
                      <a:pt x="1328" y="2584"/>
                    </a:cubicBezTo>
                    <a:lnTo>
                      <a:pt x="1328" y="2672"/>
                    </a:lnTo>
                    <a:lnTo>
                      <a:pt x="1256" y="2600"/>
                    </a:lnTo>
                    <a:lnTo>
                      <a:pt x="1336" y="2600"/>
                    </a:lnTo>
                    <a:cubicBezTo>
                      <a:pt x="1376" y="2600"/>
                      <a:pt x="1408" y="2633"/>
                      <a:pt x="1408" y="2672"/>
                    </a:cubicBezTo>
                    <a:lnTo>
                      <a:pt x="1408" y="2792"/>
                    </a:lnTo>
                    <a:cubicBezTo>
                      <a:pt x="1408" y="2832"/>
                      <a:pt x="1376" y="2864"/>
                      <a:pt x="1336" y="2864"/>
                    </a:cubicBezTo>
                    <a:lnTo>
                      <a:pt x="1296" y="2864"/>
                    </a:lnTo>
                    <a:lnTo>
                      <a:pt x="1368" y="2792"/>
                    </a:lnTo>
                    <a:lnTo>
                      <a:pt x="1368" y="2960"/>
                    </a:lnTo>
                    <a:lnTo>
                      <a:pt x="1296" y="2888"/>
                    </a:lnTo>
                    <a:lnTo>
                      <a:pt x="1376" y="2888"/>
                    </a:lnTo>
                    <a:cubicBezTo>
                      <a:pt x="1416" y="2888"/>
                      <a:pt x="1448" y="2921"/>
                      <a:pt x="1448" y="2960"/>
                    </a:cubicBezTo>
                    <a:lnTo>
                      <a:pt x="1448" y="3048"/>
                    </a:lnTo>
                    <a:cubicBezTo>
                      <a:pt x="1448" y="3088"/>
                      <a:pt x="1416" y="3120"/>
                      <a:pt x="1376" y="3120"/>
                    </a:cubicBezTo>
                    <a:lnTo>
                      <a:pt x="1336" y="3120"/>
                    </a:lnTo>
                    <a:lnTo>
                      <a:pt x="1408" y="3048"/>
                    </a:lnTo>
                    <a:lnTo>
                      <a:pt x="1408" y="3088"/>
                    </a:lnTo>
                    <a:cubicBezTo>
                      <a:pt x="1408" y="3128"/>
                      <a:pt x="1376" y="3160"/>
                      <a:pt x="1336" y="3160"/>
                    </a:cubicBezTo>
                    <a:lnTo>
                      <a:pt x="1296" y="3160"/>
                    </a:lnTo>
                    <a:lnTo>
                      <a:pt x="1368" y="3088"/>
                    </a:lnTo>
                    <a:lnTo>
                      <a:pt x="1368" y="3176"/>
                    </a:lnTo>
                    <a:cubicBezTo>
                      <a:pt x="1368" y="3216"/>
                      <a:pt x="1336" y="3248"/>
                      <a:pt x="1296" y="3248"/>
                    </a:cubicBezTo>
                    <a:lnTo>
                      <a:pt x="1256" y="3248"/>
                    </a:lnTo>
                    <a:lnTo>
                      <a:pt x="1328" y="3176"/>
                    </a:lnTo>
                    <a:lnTo>
                      <a:pt x="1328" y="3256"/>
                    </a:lnTo>
                    <a:lnTo>
                      <a:pt x="1256" y="3184"/>
                    </a:lnTo>
                    <a:lnTo>
                      <a:pt x="1296" y="3184"/>
                    </a:lnTo>
                    <a:cubicBezTo>
                      <a:pt x="1336" y="3184"/>
                      <a:pt x="1368" y="3217"/>
                      <a:pt x="1368" y="3256"/>
                    </a:cubicBezTo>
                    <a:lnTo>
                      <a:pt x="1368" y="3464"/>
                    </a:lnTo>
                    <a:cubicBezTo>
                      <a:pt x="1368" y="3504"/>
                      <a:pt x="1336" y="3536"/>
                      <a:pt x="1296" y="3536"/>
                    </a:cubicBezTo>
                    <a:lnTo>
                      <a:pt x="1256" y="3536"/>
                    </a:lnTo>
                    <a:lnTo>
                      <a:pt x="1328" y="3464"/>
                    </a:lnTo>
                    <a:lnTo>
                      <a:pt x="1328" y="3720"/>
                    </a:lnTo>
                    <a:cubicBezTo>
                      <a:pt x="1328" y="3760"/>
                      <a:pt x="1296" y="3792"/>
                      <a:pt x="1256" y="3792"/>
                    </a:cubicBezTo>
                    <a:lnTo>
                      <a:pt x="1208" y="3792"/>
                    </a:lnTo>
                    <a:lnTo>
                      <a:pt x="1280" y="3720"/>
                    </a:lnTo>
                    <a:lnTo>
                      <a:pt x="1280" y="3968"/>
                    </a:lnTo>
                    <a:lnTo>
                      <a:pt x="1208" y="3896"/>
                    </a:lnTo>
                    <a:lnTo>
                      <a:pt x="1256" y="3896"/>
                    </a:lnTo>
                    <a:cubicBezTo>
                      <a:pt x="1296" y="3896"/>
                      <a:pt x="1328" y="3929"/>
                      <a:pt x="1328" y="3968"/>
                    </a:cubicBezTo>
                    <a:lnTo>
                      <a:pt x="1328" y="4056"/>
                    </a:lnTo>
                    <a:lnTo>
                      <a:pt x="1256" y="3984"/>
                    </a:lnTo>
                    <a:lnTo>
                      <a:pt x="1296" y="3984"/>
                    </a:lnTo>
                    <a:lnTo>
                      <a:pt x="1224" y="4056"/>
                    </a:lnTo>
                    <a:lnTo>
                      <a:pt x="1224" y="4008"/>
                    </a:lnTo>
                    <a:cubicBezTo>
                      <a:pt x="1224" y="3969"/>
                      <a:pt x="1257" y="3936"/>
                      <a:pt x="1296" y="3936"/>
                    </a:cubicBezTo>
                    <a:lnTo>
                      <a:pt x="1464" y="3936"/>
                    </a:lnTo>
                    <a:cubicBezTo>
                      <a:pt x="1504" y="3936"/>
                      <a:pt x="1536" y="3969"/>
                      <a:pt x="1536" y="4008"/>
                    </a:cubicBezTo>
                    <a:lnTo>
                      <a:pt x="1536" y="4056"/>
                    </a:lnTo>
                    <a:lnTo>
                      <a:pt x="1464" y="3984"/>
                    </a:lnTo>
                    <a:lnTo>
                      <a:pt x="1504" y="3984"/>
                    </a:lnTo>
                    <a:cubicBezTo>
                      <a:pt x="1544" y="3984"/>
                      <a:pt x="1576" y="4017"/>
                      <a:pt x="1576" y="4056"/>
                    </a:cubicBezTo>
                    <a:lnTo>
                      <a:pt x="1576" y="4096"/>
                    </a:lnTo>
                    <a:lnTo>
                      <a:pt x="1504" y="4024"/>
                    </a:lnTo>
                    <a:lnTo>
                      <a:pt x="1552" y="4024"/>
                    </a:lnTo>
                    <a:cubicBezTo>
                      <a:pt x="1592" y="4024"/>
                      <a:pt x="1624" y="4057"/>
                      <a:pt x="1624" y="4096"/>
                    </a:cubicBezTo>
                    <a:lnTo>
                      <a:pt x="1624" y="4176"/>
                    </a:lnTo>
                    <a:lnTo>
                      <a:pt x="1552" y="4104"/>
                    </a:lnTo>
                    <a:lnTo>
                      <a:pt x="1632" y="4104"/>
                    </a:lnTo>
                    <a:cubicBezTo>
                      <a:pt x="1672" y="4104"/>
                      <a:pt x="1704" y="4137"/>
                      <a:pt x="1704" y="4176"/>
                    </a:cubicBezTo>
                    <a:lnTo>
                      <a:pt x="1704" y="4304"/>
                    </a:lnTo>
                    <a:lnTo>
                      <a:pt x="1632" y="4232"/>
                    </a:lnTo>
                    <a:lnTo>
                      <a:pt x="1672" y="4232"/>
                    </a:lnTo>
                    <a:cubicBezTo>
                      <a:pt x="1712" y="4232"/>
                      <a:pt x="1744" y="4265"/>
                      <a:pt x="1744" y="4304"/>
                    </a:cubicBezTo>
                    <a:lnTo>
                      <a:pt x="1744" y="4344"/>
                    </a:lnTo>
                    <a:lnTo>
                      <a:pt x="1672" y="4272"/>
                    </a:lnTo>
                    <a:lnTo>
                      <a:pt x="1720" y="4272"/>
                    </a:lnTo>
                    <a:cubicBezTo>
                      <a:pt x="1760" y="4272"/>
                      <a:pt x="1792" y="4305"/>
                      <a:pt x="1792" y="4344"/>
                    </a:cubicBezTo>
                    <a:lnTo>
                      <a:pt x="1792" y="4384"/>
                    </a:lnTo>
                    <a:lnTo>
                      <a:pt x="1720" y="4312"/>
                    </a:lnTo>
                    <a:lnTo>
                      <a:pt x="1760" y="4312"/>
                    </a:lnTo>
                    <a:cubicBezTo>
                      <a:pt x="1800" y="4312"/>
                      <a:pt x="1832" y="4345"/>
                      <a:pt x="1832" y="4384"/>
                    </a:cubicBezTo>
                    <a:lnTo>
                      <a:pt x="1832" y="4472"/>
                    </a:lnTo>
                    <a:cubicBezTo>
                      <a:pt x="1832" y="4512"/>
                      <a:pt x="1800" y="4544"/>
                      <a:pt x="1760" y="4544"/>
                    </a:cubicBezTo>
                    <a:lnTo>
                      <a:pt x="1672" y="4544"/>
                    </a:lnTo>
                    <a:lnTo>
                      <a:pt x="1744" y="4472"/>
                    </a:lnTo>
                    <a:lnTo>
                      <a:pt x="1744" y="4552"/>
                    </a:lnTo>
                    <a:lnTo>
                      <a:pt x="1672" y="4480"/>
                    </a:lnTo>
                    <a:lnTo>
                      <a:pt x="1720" y="4480"/>
                    </a:lnTo>
                    <a:cubicBezTo>
                      <a:pt x="1760" y="4480"/>
                      <a:pt x="1792" y="4513"/>
                      <a:pt x="1792" y="4552"/>
                    </a:cubicBezTo>
                    <a:lnTo>
                      <a:pt x="1792" y="4720"/>
                    </a:lnTo>
                    <a:cubicBezTo>
                      <a:pt x="1792" y="4760"/>
                      <a:pt x="1760" y="4792"/>
                      <a:pt x="1720" y="4792"/>
                    </a:cubicBezTo>
                    <a:lnTo>
                      <a:pt x="1672" y="4792"/>
                    </a:lnTo>
                    <a:lnTo>
                      <a:pt x="1744" y="4720"/>
                    </a:lnTo>
                    <a:lnTo>
                      <a:pt x="1744" y="4848"/>
                    </a:lnTo>
                    <a:lnTo>
                      <a:pt x="1672" y="4776"/>
                    </a:lnTo>
                    <a:lnTo>
                      <a:pt x="1720" y="4776"/>
                    </a:lnTo>
                    <a:cubicBezTo>
                      <a:pt x="1760" y="4776"/>
                      <a:pt x="1792" y="4809"/>
                      <a:pt x="1792" y="4848"/>
                    </a:cubicBezTo>
                    <a:lnTo>
                      <a:pt x="1792" y="4888"/>
                    </a:lnTo>
                    <a:cubicBezTo>
                      <a:pt x="1792" y="4928"/>
                      <a:pt x="1760" y="4960"/>
                      <a:pt x="1720" y="4960"/>
                    </a:cubicBezTo>
                    <a:lnTo>
                      <a:pt x="1672" y="4960"/>
                    </a:lnTo>
                    <a:lnTo>
                      <a:pt x="1744" y="4888"/>
                    </a:lnTo>
                    <a:lnTo>
                      <a:pt x="1744" y="5056"/>
                    </a:lnTo>
                    <a:lnTo>
                      <a:pt x="1672" y="4984"/>
                    </a:lnTo>
                    <a:lnTo>
                      <a:pt x="1720" y="4984"/>
                    </a:lnTo>
                    <a:cubicBezTo>
                      <a:pt x="1760" y="4984"/>
                      <a:pt x="1792" y="5017"/>
                      <a:pt x="1792" y="5056"/>
                    </a:cubicBezTo>
                    <a:lnTo>
                      <a:pt x="1792" y="5312"/>
                    </a:lnTo>
                    <a:cubicBezTo>
                      <a:pt x="1792" y="5352"/>
                      <a:pt x="1760" y="5384"/>
                      <a:pt x="1720" y="5384"/>
                    </a:cubicBezTo>
                    <a:lnTo>
                      <a:pt x="1672" y="5384"/>
                    </a:lnTo>
                    <a:lnTo>
                      <a:pt x="1744" y="5312"/>
                    </a:lnTo>
                    <a:lnTo>
                      <a:pt x="1744" y="5432"/>
                    </a:lnTo>
                    <a:cubicBezTo>
                      <a:pt x="1744" y="5472"/>
                      <a:pt x="1712" y="5504"/>
                      <a:pt x="1672" y="5504"/>
                    </a:cubicBezTo>
                    <a:lnTo>
                      <a:pt x="1632" y="5504"/>
                    </a:lnTo>
                    <a:lnTo>
                      <a:pt x="1704" y="5432"/>
                    </a:lnTo>
                    <a:lnTo>
                      <a:pt x="1704" y="5520"/>
                    </a:lnTo>
                    <a:cubicBezTo>
                      <a:pt x="1704" y="5560"/>
                      <a:pt x="1672" y="5592"/>
                      <a:pt x="1632" y="5592"/>
                    </a:cubicBezTo>
                    <a:lnTo>
                      <a:pt x="1592" y="5592"/>
                    </a:lnTo>
                    <a:lnTo>
                      <a:pt x="1664" y="5520"/>
                    </a:lnTo>
                    <a:lnTo>
                      <a:pt x="1664" y="5560"/>
                    </a:lnTo>
                    <a:cubicBezTo>
                      <a:pt x="1664" y="5600"/>
                      <a:pt x="1632" y="5632"/>
                      <a:pt x="1592" y="5632"/>
                    </a:cubicBezTo>
                    <a:lnTo>
                      <a:pt x="1552" y="5632"/>
                    </a:lnTo>
                    <a:lnTo>
                      <a:pt x="1624" y="5560"/>
                    </a:lnTo>
                    <a:lnTo>
                      <a:pt x="1624" y="5600"/>
                    </a:lnTo>
                    <a:cubicBezTo>
                      <a:pt x="1624" y="5640"/>
                      <a:pt x="1592" y="5672"/>
                      <a:pt x="1552" y="5672"/>
                    </a:cubicBezTo>
                    <a:lnTo>
                      <a:pt x="1504" y="5672"/>
                    </a:lnTo>
                    <a:lnTo>
                      <a:pt x="1576" y="5600"/>
                    </a:lnTo>
                    <a:lnTo>
                      <a:pt x="1576" y="5640"/>
                    </a:lnTo>
                    <a:cubicBezTo>
                      <a:pt x="1576" y="5680"/>
                      <a:pt x="1544" y="5712"/>
                      <a:pt x="1504" y="5712"/>
                    </a:cubicBezTo>
                    <a:lnTo>
                      <a:pt x="1464" y="5712"/>
                    </a:lnTo>
                    <a:lnTo>
                      <a:pt x="1536" y="5640"/>
                    </a:lnTo>
                    <a:lnTo>
                      <a:pt x="1536" y="5808"/>
                    </a:lnTo>
                    <a:cubicBezTo>
                      <a:pt x="1536" y="5848"/>
                      <a:pt x="1504" y="5880"/>
                      <a:pt x="1464" y="5880"/>
                    </a:cubicBezTo>
                    <a:lnTo>
                      <a:pt x="1424" y="5880"/>
                    </a:lnTo>
                    <a:lnTo>
                      <a:pt x="1496" y="5808"/>
                    </a:lnTo>
                    <a:lnTo>
                      <a:pt x="1496" y="5896"/>
                    </a:lnTo>
                    <a:cubicBezTo>
                      <a:pt x="1496" y="5936"/>
                      <a:pt x="1464" y="5968"/>
                      <a:pt x="1424" y="5968"/>
                    </a:cubicBezTo>
                    <a:lnTo>
                      <a:pt x="1376" y="5968"/>
                    </a:lnTo>
                    <a:lnTo>
                      <a:pt x="1448" y="5896"/>
                    </a:lnTo>
                    <a:lnTo>
                      <a:pt x="1448" y="5936"/>
                    </a:lnTo>
                    <a:lnTo>
                      <a:pt x="1376" y="5864"/>
                    </a:lnTo>
                    <a:lnTo>
                      <a:pt x="1424" y="5864"/>
                    </a:lnTo>
                    <a:cubicBezTo>
                      <a:pt x="1464" y="5864"/>
                      <a:pt x="1496" y="5897"/>
                      <a:pt x="1496" y="5936"/>
                    </a:cubicBezTo>
                    <a:lnTo>
                      <a:pt x="1496" y="5976"/>
                    </a:lnTo>
                    <a:lnTo>
                      <a:pt x="1424" y="5904"/>
                    </a:lnTo>
                    <a:lnTo>
                      <a:pt x="1464" y="5904"/>
                    </a:lnTo>
                    <a:cubicBezTo>
                      <a:pt x="1504" y="5904"/>
                      <a:pt x="1536" y="5937"/>
                      <a:pt x="1536" y="5976"/>
                    </a:cubicBezTo>
                    <a:lnTo>
                      <a:pt x="1536" y="6024"/>
                    </a:lnTo>
                    <a:lnTo>
                      <a:pt x="1464" y="5952"/>
                    </a:lnTo>
                    <a:lnTo>
                      <a:pt x="1504" y="5952"/>
                    </a:lnTo>
                    <a:cubicBezTo>
                      <a:pt x="1544" y="5952"/>
                      <a:pt x="1576" y="5985"/>
                      <a:pt x="1576" y="6024"/>
                    </a:cubicBezTo>
                    <a:lnTo>
                      <a:pt x="1576" y="6192"/>
                    </a:lnTo>
                    <a:cubicBezTo>
                      <a:pt x="1576" y="6232"/>
                      <a:pt x="1544" y="6264"/>
                      <a:pt x="1504" y="6264"/>
                    </a:cubicBezTo>
                    <a:lnTo>
                      <a:pt x="1464" y="6264"/>
                    </a:lnTo>
                    <a:lnTo>
                      <a:pt x="1536" y="6192"/>
                    </a:lnTo>
                    <a:lnTo>
                      <a:pt x="1536" y="6232"/>
                    </a:lnTo>
                    <a:cubicBezTo>
                      <a:pt x="1536" y="6272"/>
                      <a:pt x="1504" y="6304"/>
                      <a:pt x="1464" y="6304"/>
                    </a:cubicBezTo>
                    <a:lnTo>
                      <a:pt x="1376" y="6304"/>
                    </a:lnTo>
                    <a:lnTo>
                      <a:pt x="1448" y="6232"/>
                    </a:lnTo>
                    <a:lnTo>
                      <a:pt x="1448" y="6272"/>
                    </a:lnTo>
                    <a:cubicBezTo>
                      <a:pt x="1448" y="6312"/>
                      <a:pt x="1416" y="6344"/>
                      <a:pt x="1376" y="6344"/>
                    </a:cubicBezTo>
                    <a:lnTo>
                      <a:pt x="1296" y="6344"/>
                    </a:lnTo>
                    <a:lnTo>
                      <a:pt x="1368" y="6272"/>
                    </a:lnTo>
                    <a:lnTo>
                      <a:pt x="1368" y="6312"/>
                    </a:lnTo>
                    <a:cubicBezTo>
                      <a:pt x="1368" y="6352"/>
                      <a:pt x="1336" y="6384"/>
                      <a:pt x="1296" y="6384"/>
                    </a:cubicBezTo>
                    <a:lnTo>
                      <a:pt x="1208" y="6384"/>
                    </a:lnTo>
                    <a:lnTo>
                      <a:pt x="1280" y="6312"/>
                    </a:lnTo>
                    <a:lnTo>
                      <a:pt x="1280" y="6360"/>
                    </a:lnTo>
                    <a:cubicBezTo>
                      <a:pt x="1280" y="6400"/>
                      <a:pt x="1248" y="6432"/>
                      <a:pt x="1208" y="6432"/>
                    </a:cubicBezTo>
                    <a:lnTo>
                      <a:pt x="1128" y="6432"/>
                    </a:lnTo>
                    <a:lnTo>
                      <a:pt x="1200" y="6360"/>
                    </a:lnTo>
                    <a:lnTo>
                      <a:pt x="1200" y="6480"/>
                    </a:lnTo>
                    <a:cubicBezTo>
                      <a:pt x="1200" y="6520"/>
                      <a:pt x="1168" y="6552"/>
                      <a:pt x="1128" y="6552"/>
                    </a:cubicBezTo>
                    <a:lnTo>
                      <a:pt x="1040" y="6552"/>
                    </a:lnTo>
                    <a:lnTo>
                      <a:pt x="1112" y="6480"/>
                    </a:lnTo>
                    <a:lnTo>
                      <a:pt x="1112" y="6520"/>
                    </a:lnTo>
                    <a:cubicBezTo>
                      <a:pt x="1112" y="6560"/>
                      <a:pt x="1080" y="6592"/>
                      <a:pt x="1040" y="6592"/>
                    </a:cubicBezTo>
                    <a:lnTo>
                      <a:pt x="1000" y="6592"/>
                    </a:lnTo>
                    <a:lnTo>
                      <a:pt x="1072" y="6520"/>
                    </a:lnTo>
                    <a:lnTo>
                      <a:pt x="1072" y="6648"/>
                    </a:lnTo>
                    <a:lnTo>
                      <a:pt x="1000" y="6576"/>
                    </a:lnTo>
                    <a:lnTo>
                      <a:pt x="1040" y="6576"/>
                    </a:lnTo>
                    <a:cubicBezTo>
                      <a:pt x="1080" y="6576"/>
                      <a:pt x="1112" y="6609"/>
                      <a:pt x="1112" y="6648"/>
                    </a:cubicBezTo>
                    <a:lnTo>
                      <a:pt x="1112" y="6736"/>
                    </a:lnTo>
                    <a:cubicBezTo>
                      <a:pt x="1112" y="6776"/>
                      <a:pt x="1080" y="6808"/>
                      <a:pt x="1040" y="6808"/>
                    </a:cubicBezTo>
                    <a:lnTo>
                      <a:pt x="1000" y="6808"/>
                    </a:lnTo>
                    <a:lnTo>
                      <a:pt x="1072" y="6736"/>
                    </a:lnTo>
                    <a:lnTo>
                      <a:pt x="1072" y="6776"/>
                    </a:lnTo>
                    <a:cubicBezTo>
                      <a:pt x="1072" y="6816"/>
                      <a:pt x="1040" y="6848"/>
                      <a:pt x="1000" y="6848"/>
                    </a:cubicBezTo>
                    <a:lnTo>
                      <a:pt x="960" y="6848"/>
                    </a:lnTo>
                    <a:lnTo>
                      <a:pt x="1032" y="6776"/>
                    </a:lnTo>
                    <a:lnTo>
                      <a:pt x="1032" y="6856"/>
                    </a:lnTo>
                    <a:cubicBezTo>
                      <a:pt x="1032" y="6896"/>
                      <a:pt x="1000" y="6928"/>
                      <a:pt x="960" y="6928"/>
                    </a:cubicBezTo>
                    <a:lnTo>
                      <a:pt x="912" y="6928"/>
                    </a:lnTo>
                    <a:lnTo>
                      <a:pt x="984" y="6856"/>
                    </a:lnTo>
                    <a:lnTo>
                      <a:pt x="984" y="7072"/>
                    </a:lnTo>
                    <a:cubicBezTo>
                      <a:pt x="984" y="7112"/>
                      <a:pt x="952" y="7144"/>
                      <a:pt x="912" y="7144"/>
                    </a:cubicBezTo>
                    <a:lnTo>
                      <a:pt x="872" y="7144"/>
                    </a:lnTo>
                    <a:lnTo>
                      <a:pt x="944" y="7072"/>
                    </a:lnTo>
                    <a:lnTo>
                      <a:pt x="944" y="7152"/>
                    </a:lnTo>
                    <a:cubicBezTo>
                      <a:pt x="944" y="7192"/>
                      <a:pt x="912" y="7224"/>
                      <a:pt x="872" y="7224"/>
                    </a:cubicBezTo>
                    <a:lnTo>
                      <a:pt x="832" y="7224"/>
                    </a:lnTo>
                    <a:lnTo>
                      <a:pt x="904" y="7152"/>
                    </a:lnTo>
                    <a:lnTo>
                      <a:pt x="904" y="7232"/>
                    </a:lnTo>
                    <a:cubicBezTo>
                      <a:pt x="904" y="7272"/>
                      <a:pt x="872" y="7304"/>
                      <a:pt x="832" y="7304"/>
                    </a:cubicBezTo>
                    <a:lnTo>
                      <a:pt x="784" y="7304"/>
                    </a:lnTo>
                    <a:lnTo>
                      <a:pt x="856" y="7232"/>
                    </a:lnTo>
                    <a:lnTo>
                      <a:pt x="856" y="7280"/>
                    </a:lnTo>
                    <a:cubicBezTo>
                      <a:pt x="856" y="7320"/>
                      <a:pt x="824" y="7352"/>
                      <a:pt x="784" y="7352"/>
                    </a:cubicBezTo>
                    <a:lnTo>
                      <a:pt x="744" y="7352"/>
                    </a:lnTo>
                    <a:lnTo>
                      <a:pt x="816" y="7280"/>
                    </a:lnTo>
                    <a:lnTo>
                      <a:pt x="816" y="7320"/>
                    </a:lnTo>
                    <a:cubicBezTo>
                      <a:pt x="816" y="7360"/>
                      <a:pt x="784" y="7392"/>
                      <a:pt x="744" y="7392"/>
                    </a:cubicBezTo>
                    <a:lnTo>
                      <a:pt x="664" y="7392"/>
                    </a:lnTo>
                    <a:lnTo>
                      <a:pt x="736" y="7320"/>
                    </a:lnTo>
                    <a:lnTo>
                      <a:pt x="736" y="7360"/>
                    </a:lnTo>
                    <a:cubicBezTo>
                      <a:pt x="736" y="7400"/>
                      <a:pt x="704" y="7432"/>
                      <a:pt x="664" y="7432"/>
                    </a:cubicBezTo>
                    <a:lnTo>
                      <a:pt x="368" y="7432"/>
                    </a:lnTo>
                    <a:lnTo>
                      <a:pt x="440" y="7360"/>
                    </a:lnTo>
                    <a:lnTo>
                      <a:pt x="440" y="7488"/>
                    </a:lnTo>
                    <a:cubicBezTo>
                      <a:pt x="440" y="7528"/>
                      <a:pt x="408" y="7560"/>
                      <a:pt x="368" y="7560"/>
                    </a:cubicBezTo>
                    <a:lnTo>
                      <a:pt x="320" y="7560"/>
                    </a:lnTo>
                    <a:lnTo>
                      <a:pt x="392" y="7488"/>
                    </a:lnTo>
                    <a:lnTo>
                      <a:pt x="392" y="7616"/>
                    </a:lnTo>
                    <a:cubicBezTo>
                      <a:pt x="392" y="7656"/>
                      <a:pt x="360" y="7688"/>
                      <a:pt x="320" y="7688"/>
                    </a:cubicBezTo>
                    <a:lnTo>
                      <a:pt x="280" y="7688"/>
                    </a:lnTo>
                    <a:lnTo>
                      <a:pt x="352" y="7616"/>
                    </a:lnTo>
                    <a:lnTo>
                      <a:pt x="352" y="7656"/>
                    </a:lnTo>
                    <a:cubicBezTo>
                      <a:pt x="352" y="7696"/>
                      <a:pt x="320" y="7728"/>
                      <a:pt x="280" y="7728"/>
                    </a:cubicBezTo>
                    <a:lnTo>
                      <a:pt x="240" y="7728"/>
                    </a:lnTo>
                    <a:lnTo>
                      <a:pt x="312" y="7656"/>
                    </a:lnTo>
                    <a:lnTo>
                      <a:pt x="312" y="7696"/>
                    </a:lnTo>
                    <a:cubicBezTo>
                      <a:pt x="312" y="7736"/>
                      <a:pt x="280" y="7768"/>
                      <a:pt x="240" y="7768"/>
                    </a:cubicBezTo>
                    <a:lnTo>
                      <a:pt x="152" y="7768"/>
                    </a:lnTo>
                    <a:lnTo>
                      <a:pt x="224" y="7696"/>
                    </a:lnTo>
                    <a:lnTo>
                      <a:pt x="224" y="7736"/>
                    </a:lnTo>
                    <a:cubicBezTo>
                      <a:pt x="224" y="7776"/>
                      <a:pt x="192" y="7808"/>
                      <a:pt x="152" y="7808"/>
                    </a:cubicBezTo>
                    <a:lnTo>
                      <a:pt x="112" y="7808"/>
                    </a:lnTo>
                    <a:lnTo>
                      <a:pt x="184" y="7736"/>
                    </a:lnTo>
                    <a:lnTo>
                      <a:pt x="184" y="7904"/>
                    </a:lnTo>
                    <a:cubicBezTo>
                      <a:pt x="184" y="7944"/>
                      <a:pt x="152" y="7976"/>
                      <a:pt x="112" y="7976"/>
                    </a:cubicBezTo>
                    <a:lnTo>
                      <a:pt x="72" y="7976"/>
                    </a:lnTo>
                    <a:lnTo>
                      <a:pt x="144" y="7904"/>
                    </a:lnTo>
                    <a:lnTo>
                      <a:pt x="144" y="8072"/>
                    </a:lnTo>
                    <a:lnTo>
                      <a:pt x="72" y="8000"/>
                    </a:lnTo>
                    <a:lnTo>
                      <a:pt x="152" y="8000"/>
                    </a:lnTo>
                    <a:cubicBezTo>
                      <a:pt x="192" y="8000"/>
                      <a:pt x="224" y="8033"/>
                      <a:pt x="224" y="8072"/>
                    </a:cubicBezTo>
                    <a:lnTo>
                      <a:pt x="224" y="8112"/>
                    </a:lnTo>
                    <a:lnTo>
                      <a:pt x="152" y="8040"/>
                    </a:lnTo>
                    <a:lnTo>
                      <a:pt x="200" y="8040"/>
                    </a:lnTo>
                    <a:cubicBezTo>
                      <a:pt x="240" y="8040"/>
                      <a:pt x="272" y="8073"/>
                      <a:pt x="272" y="8112"/>
                    </a:cubicBezTo>
                    <a:lnTo>
                      <a:pt x="272" y="8160"/>
                    </a:lnTo>
                    <a:lnTo>
                      <a:pt x="200" y="8088"/>
                    </a:lnTo>
                    <a:lnTo>
                      <a:pt x="240" y="8088"/>
                    </a:lnTo>
                    <a:cubicBezTo>
                      <a:pt x="280" y="8088"/>
                      <a:pt x="312" y="8121"/>
                      <a:pt x="312" y="8160"/>
                    </a:cubicBezTo>
                    <a:lnTo>
                      <a:pt x="312" y="8200"/>
                    </a:lnTo>
                    <a:lnTo>
                      <a:pt x="240" y="8128"/>
                    </a:lnTo>
                    <a:lnTo>
                      <a:pt x="280" y="8128"/>
                    </a:lnTo>
                    <a:cubicBezTo>
                      <a:pt x="320" y="8128"/>
                      <a:pt x="352" y="8161"/>
                      <a:pt x="352" y="8200"/>
                    </a:cubicBezTo>
                    <a:lnTo>
                      <a:pt x="352" y="8280"/>
                    </a:lnTo>
                    <a:lnTo>
                      <a:pt x="280" y="8208"/>
                    </a:lnTo>
                    <a:lnTo>
                      <a:pt x="368" y="8208"/>
                    </a:lnTo>
                    <a:cubicBezTo>
                      <a:pt x="408" y="8208"/>
                      <a:pt x="440" y="8241"/>
                      <a:pt x="440" y="8280"/>
                    </a:cubicBezTo>
                    <a:lnTo>
                      <a:pt x="440" y="8328"/>
                    </a:lnTo>
                    <a:lnTo>
                      <a:pt x="368" y="8256"/>
                    </a:lnTo>
                    <a:lnTo>
                      <a:pt x="408" y="8256"/>
                    </a:lnTo>
                    <a:cubicBezTo>
                      <a:pt x="448" y="8256"/>
                      <a:pt x="480" y="8289"/>
                      <a:pt x="480" y="8328"/>
                    </a:cubicBezTo>
                    <a:lnTo>
                      <a:pt x="480" y="8368"/>
                    </a:lnTo>
                    <a:lnTo>
                      <a:pt x="408" y="8296"/>
                    </a:lnTo>
                    <a:lnTo>
                      <a:pt x="448" y="8296"/>
                    </a:lnTo>
                    <a:cubicBezTo>
                      <a:pt x="488" y="8296"/>
                      <a:pt x="520" y="8329"/>
                      <a:pt x="520" y="8368"/>
                    </a:cubicBezTo>
                    <a:lnTo>
                      <a:pt x="520" y="8408"/>
                    </a:lnTo>
                    <a:lnTo>
                      <a:pt x="448" y="8336"/>
                    </a:lnTo>
                    <a:lnTo>
                      <a:pt x="496" y="8336"/>
                    </a:lnTo>
                    <a:cubicBezTo>
                      <a:pt x="536" y="8336"/>
                      <a:pt x="568" y="8369"/>
                      <a:pt x="568" y="8408"/>
                    </a:cubicBezTo>
                    <a:lnTo>
                      <a:pt x="568" y="8448"/>
                    </a:lnTo>
                    <a:lnTo>
                      <a:pt x="496" y="8376"/>
                    </a:lnTo>
                    <a:lnTo>
                      <a:pt x="536" y="8376"/>
                    </a:lnTo>
                    <a:cubicBezTo>
                      <a:pt x="576" y="8376"/>
                      <a:pt x="608" y="8409"/>
                      <a:pt x="608" y="8448"/>
                    </a:cubicBezTo>
                    <a:lnTo>
                      <a:pt x="608" y="8496"/>
                    </a:lnTo>
                    <a:lnTo>
                      <a:pt x="536" y="8424"/>
                    </a:lnTo>
                    <a:lnTo>
                      <a:pt x="616" y="8424"/>
                    </a:lnTo>
                    <a:cubicBezTo>
                      <a:pt x="656" y="8424"/>
                      <a:pt x="688" y="8457"/>
                      <a:pt x="688" y="8496"/>
                    </a:cubicBezTo>
                    <a:lnTo>
                      <a:pt x="688" y="8744"/>
                    </a:lnTo>
                    <a:lnTo>
                      <a:pt x="616" y="8672"/>
                    </a:lnTo>
                    <a:lnTo>
                      <a:pt x="664" y="8672"/>
                    </a:lnTo>
                    <a:cubicBezTo>
                      <a:pt x="704" y="8672"/>
                      <a:pt x="736" y="8705"/>
                      <a:pt x="736" y="8744"/>
                    </a:cubicBezTo>
                    <a:lnTo>
                      <a:pt x="736" y="9120"/>
                    </a:lnTo>
                    <a:lnTo>
                      <a:pt x="664" y="9048"/>
                    </a:lnTo>
                    <a:lnTo>
                      <a:pt x="704" y="9048"/>
                    </a:lnTo>
                    <a:cubicBezTo>
                      <a:pt x="744" y="9048"/>
                      <a:pt x="776" y="9081"/>
                      <a:pt x="776" y="9120"/>
                    </a:cubicBezTo>
                    <a:lnTo>
                      <a:pt x="776" y="9160"/>
                    </a:lnTo>
                    <a:lnTo>
                      <a:pt x="704" y="9088"/>
                    </a:lnTo>
                    <a:lnTo>
                      <a:pt x="744" y="9088"/>
                    </a:lnTo>
                    <a:cubicBezTo>
                      <a:pt x="784" y="9088"/>
                      <a:pt x="816" y="9121"/>
                      <a:pt x="816" y="9160"/>
                    </a:cubicBezTo>
                    <a:lnTo>
                      <a:pt x="816" y="9248"/>
                    </a:lnTo>
                    <a:lnTo>
                      <a:pt x="744" y="9176"/>
                    </a:lnTo>
                    <a:lnTo>
                      <a:pt x="784" y="9176"/>
                    </a:lnTo>
                    <a:cubicBezTo>
                      <a:pt x="824" y="9176"/>
                      <a:pt x="856" y="9209"/>
                      <a:pt x="856" y="9248"/>
                    </a:cubicBezTo>
                    <a:cubicBezTo>
                      <a:pt x="856" y="9288"/>
                      <a:pt x="824" y="9320"/>
                      <a:pt x="784" y="9320"/>
                    </a:cubicBezTo>
                    <a:close/>
                  </a:path>
                </a:pathLst>
              </a:custGeom>
              <a:solidFill>
                <a:srgbClr val="00B0F0"/>
              </a:solidFill>
              <a:ln w="34925" cap="flat">
                <a:solidFill>
                  <a:srgbClr val="00B0F0"/>
                </a:solidFill>
                <a:prstDash val="solid"/>
                <a:bevel/>
                <a:headEnd/>
                <a:tailEnd/>
              </a:ln>
            </p:spPr>
            <p:txBody>
              <a:bodyPr vert="horz" wrap="square" lIns="91440" tIns="45720" rIns="91440" bIns="45720" numCol="1" anchor="t" anchorCtr="0" compatLnSpc="1">
                <a:prstTxWarp prst="textNoShape">
                  <a:avLst/>
                </a:prstTxWarp>
              </a:bodyPr>
              <a:lstStyle/>
              <a:p>
                <a:endParaRPr lang="en-US"/>
              </a:p>
            </p:txBody>
          </p:sp>
          <p:sp>
            <p:nvSpPr>
              <p:cNvPr id="37" name="Freeform 26"/>
              <p:cNvSpPr>
                <a:spLocks/>
              </p:cNvSpPr>
              <p:nvPr/>
            </p:nvSpPr>
            <p:spPr bwMode="auto">
              <a:xfrm rot="60000">
                <a:off x="6751057" y="2593159"/>
                <a:ext cx="448426" cy="507575"/>
              </a:xfrm>
              <a:custGeom>
                <a:avLst/>
                <a:gdLst>
                  <a:gd name="T0" fmla="*/ 88 w 2720"/>
                  <a:gd name="T1" fmla="*/ 2920 h 3072"/>
                  <a:gd name="T2" fmla="*/ 160 w 2720"/>
                  <a:gd name="T3" fmla="*/ 2592 h 3072"/>
                  <a:gd name="T4" fmla="*/ 200 w 2720"/>
                  <a:gd name="T5" fmla="*/ 2424 h 3072"/>
                  <a:gd name="T6" fmla="*/ 216 w 2720"/>
                  <a:gd name="T7" fmla="*/ 2288 h 3072"/>
                  <a:gd name="T8" fmla="*/ 464 w 2720"/>
                  <a:gd name="T9" fmla="*/ 2248 h 3072"/>
                  <a:gd name="T10" fmla="*/ 624 w 2720"/>
                  <a:gd name="T11" fmla="*/ 2048 h 3072"/>
                  <a:gd name="T12" fmla="*/ 664 w 2720"/>
                  <a:gd name="T13" fmla="*/ 1968 h 3072"/>
                  <a:gd name="T14" fmla="*/ 680 w 2720"/>
                  <a:gd name="T15" fmla="*/ 1952 h 3072"/>
                  <a:gd name="T16" fmla="*/ 760 w 2720"/>
                  <a:gd name="T17" fmla="*/ 1872 h 3072"/>
                  <a:gd name="T18" fmla="*/ 960 w 2720"/>
                  <a:gd name="T19" fmla="*/ 1632 h 3072"/>
                  <a:gd name="T20" fmla="*/ 1008 w 2720"/>
                  <a:gd name="T21" fmla="*/ 1424 h 3072"/>
                  <a:gd name="T22" fmla="*/ 1016 w 2720"/>
                  <a:gd name="T23" fmla="*/ 1280 h 3072"/>
                  <a:gd name="T24" fmla="*/ 1184 w 2720"/>
                  <a:gd name="T25" fmla="*/ 1240 h 3072"/>
                  <a:gd name="T26" fmla="*/ 1344 w 2720"/>
                  <a:gd name="T27" fmla="*/ 1040 h 3072"/>
                  <a:gd name="T28" fmla="*/ 1384 w 2720"/>
                  <a:gd name="T29" fmla="*/ 1040 h 3072"/>
                  <a:gd name="T30" fmla="*/ 1400 w 2720"/>
                  <a:gd name="T31" fmla="*/ 944 h 3072"/>
                  <a:gd name="T32" fmla="*/ 1480 w 2720"/>
                  <a:gd name="T33" fmla="*/ 864 h 3072"/>
                  <a:gd name="T34" fmla="*/ 1552 w 2720"/>
                  <a:gd name="T35" fmla="*/ 712 h 3072"/>
                  <a:gd name="T36" fmla="*/ 1592 w 2720"/>
                  <a:gd name="T37" fmla="*/ 664 h 3072"/>
                  <a:gd name="T38" fmla="*/ 1792 w 2720"/>
                  <a:gd name="T39" fmla="*/ 904 h 3072"/>
                  <a:gd name="T40" fmla="*/ 2048 w 2720"/>
                  <a:gd name="T41" fmla="*/ 944 h 3072"/>
                  <a:gd name="T42" fmla="*/ 2400 w 2720"/>
                  <a:gd name="T43" fmla="*/ 872 h 3072"/>
                  <a:gd name="T44" fmla="*/ 2440 w 2720"/>
                  <a:gd name="T45" fmla="*/ 832 h 3072"/>
                  <a:gd name="T46" fmla="*/ 2496 w 2720"/>
                  <a:gd name="T47" fmla="*/ 784 h 3072"/>
                  <a:gd name="T48" fmla="*/ 2408 w 2720"/>
                  <a:gd name="T49" fmla="*/ 696 h 3072"/>
                  <a:gd name="T50" fmla="*/ 2400 w 2720"/>
                  <a:gd name="T51" fmla="*/ 688 h 3072"/>
                  <a:gd name="T52" fmla="*/ 2352 w 2720"/>
                  <a:gd name="T53" fmla="*/ 160 h 3072"/>
                  <a:gd name="T54" fmla="*/ 2408 w 2720"/>
                  <a:gd name="T55" fmla="*/ 152 h 3072"/>
                  <a:gd name="T56" fmla="*/ 2536 w 2720"/>
                  <a:gd name="T57" fmla="*/ 112 h 3072"/>
                  <a:gd name="T58" fmla="*/ 2680 w 2720"/>
                  <a:gd name="T59" fmla="*/ 72 h 3072"/>
                  <a:gd name="T60" fmla="*/ 2480 w 2720"/>
                  <a:gd name="T61" fmla="*/ 224 h 3072"/>
                  <a:gd name="T62" fmla="*/ 2440 w 2720"/>
                  <a:gd name="T63" fmla="*/ 304 h 3072"/>
                  <a:gd name="T64" fmla="*/ 2472 w 2720"/>
                  <a:gd name="T65" fmla="*/ 616 h 3072"/>
                  <a:gd name="T66" fmla="*/ 2552 w 2720"/>
                  <a:gd name="T67" fmla="*/ 656 h 3072"/>
                  <a:gd name="T68" fmla="*/ 2568 w 2720"/>
                  <a:gd name="T69" fmla="*/ 712 h 3072"/>
                  <a:gd name="T70" fmla="*/ 2480 w 2720"/>
                  <a:gd name="T71" fmla="*/ 976 h 3072"/>
                  <a:gd name="T72" fmla="*/ 2328 w 2720"/>
                  <a:gd name="T73" fmla="*/ 944 h 3072"/>
                  <a:gd name="T74" fmla="*/ 1904 w 2720"/>
                  <a:gd name="T75" fmla="*/ 992 h 3072"/>
                  <a:gd name="T76" fmla="*/ 1720 w 2720"/>
                  <a:gd name="T77" fmla="*/ 976 h 3072"/>
                  <a:gd name="T78" fmla="*/ 1680 w 2720"/>
                  <a:gd name="T79" fmla="*/ 808 h 3072"/>
                  <a:gd name="T80" fmla="*/ 1624 w 2720"/>
                  <a:gd name="T81" fmla="*/ 784 h 3072"/>
                  <a:gd name="T82" fmla="*/ 1624 w 2720"/>
                  <a:gd name="T83" fmla="*/ 824 h 3072"/>
                  <a:gd name="T84" fmla="*/ 1472 w 2720"/>
                  <a:gd name="T85" fmla="*/ 1016 h 3072"/>
                  <a:gd name="T86" fmla="*/ 1424 w 2720"/>
                  <a:gd name="T87" fmla="*/ 1184 h 3072"/>
                  <a:gd name="T88" fmla="*/ 1416 w 2720"/>
                  <a:gd name="T89" fmla="*/ 1112 h 3072"/>
                  <a:gd name="T90" fmla="*/ 1328 w 2720"/>
                  <a:gd name="T91" fmla="*/ 1160 h 3072"/>
                  <a:gd name="T92" fmla="*/ 1088 w 2720"/>
                  <a:gd name="T93" fmla="*/ 1352 h 3072"/>
                  <a:gd name="T94" fmla="*/ 1048 w 2720"/>
                  <a:gd name="T95" fmla="*/ 1568 h 3072"/>
                  <a:gd name="T96" fmla="*/ 1032 w 2720"/>
                  <a:gd name="T97" fmla="*/ 1704 h 3072"/>
                  <a:gd name="T98" fmla="*/ 904 w 2720"/>
                  <a:gd name="T99" fmla="*/ 1824 h 3072"/>
                  <a:gd name="T100" fmla="*/ 752 w 2720"/>
                  <a:gd name="T101" fmla="*/ 2024 h 3072"/>
                  <a:gd name="T102" fmla="*/ 712 w 2720"/>
                  <a:gd name="T103" fmla="*/ 2112 h 3072"/>
                  <a:gd name="T104" fmla="*/ 696 w 2720"/>
                  <a:gd name="T105" fmla="*/ 2120 h 3072"/>
                  <a:gd name="T106" fmla="*/ 608 w 2720"/>
                  <a:gd name="T107" fmla="*/ 2160 h 3072"/>
                  <a:gd name="T108" fmla="*/ 288 w 2720"/>
                  <a:gd name="T109" fmla="*/ 2360 h 3072"/>
                  <a:gd name="T110" fmla="*/ 240 w 2720"/>
                  <a:gd name="T111" fmla="*/ 2568 h 3072"/>
                  <a:gd name="T112" fmla="*/ 232 w 2720"/>
                  <a:gd name="T113" fmla="*/ 2664 h 3072"/>
                  <a:gd name="T114" fmla="*/ 232 w 2720"/>
                  <a:gd name="T115" fmla="*/ 2872 h 3072"/>
                  <a:gd name="T116" fmla="*/ 72 w 2720"/>
                  <a:gd name="T117" fmla="*/ 3072 h 30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720" h="3072">
                    <a:moveTo>
                      <a:pt x="72" y="2928"/>
                    </a:moveTo>
                    <a:lnTo>
                      <a:pt x="120" y="2928"/>
                    </a:lnTo>
                    <a:lnTo>
                      <a:pt x="48" y="3000"/>
                    </a:lnTo>
                    <a:lnTo>
                      <a:pt x="48" y="2920"/>
                    </a:lnTo>
                    <a:cubicBezTo>
                      <a:pt x="48" y="2881"/>
                      <a:pt x="81" y="2848"/>
                      <a:pt x="120" y="2848"/>
                    </a:cubicBezTo>
                    <a:lnTo>
                      <a:pt x="160" y="2848"/>
                    </a:lnTo>
                    <a:lnTo>
                      <a:pt x="88" y="2920"/>
                    </a:lnTo>
                    <a:lnTo>
                      <a:pt x="88" y="2872"/>
                    </a:lnTo>
                    <a:lnTo>
                      <a:pt x="160" y="2944"/>
                    </a:lnTo>
                    <a:lnTo>
                      <a:pt x="120" y="2944"/>
                    </a:lnTo>
                    <a:cubicBezTo>
                      <a:pt x="81" y="2944"/>
                      <a:pt x="48" y="2912"/>
                      <a:pt x="48" y="2872"/>
                    </a:cubicBezTo>
                    <a:lnTo>
                      <a:pt x="48" y="2664"/>
                    </a:lnTo>
                    <a:cubicBezTo>
                      <a:pt x="48" y="2625"/>
                      <a:pt x="81" y="2592"/>
                      <a:pt x="120" y="2592"/>
                    </a:cubicBezTo>
                    <a:lnTo>
                      <a:pt x="160" y="2592"/>
                    </a:lnTo>
                    <a:lnTo>
                      <a:pt x="88" y="2664"/>
                    </a:lnTo>
                    <a:lnTo>
                      <a:pt x="88" y="2624"/>
                    </a:lnTo>
                    <a:cubicBezTo>
                      <a:pt x="88" y="2585"/>
                      <a:pt x="121" y="2552"/>
                      <a:pt x="160" y="2552"/>
                    </a:cubicBezTo>
                    <a:lnTo>
                      <a:pt x="200" y="2552"/>
                    </a:lnTo>
                    <a:lnTo>
                      <a:pt x="128" y="2624"/>
                    </a:lnTo>
                    <a:lnTo>
                      <a:pt x="128" y="2496"/>
                    </a:lnTo>
                    <a:cubicBezTo>
                      <a:pt x="128" y="2457"/>
                      <a:pt x="161" y="2424"/>
                      <a:pt x="200" y="2424"/>
                    </a:cubicBezTo>
                    <a:lnTo>
                      <a:pt x="240" y="2424"/>
                    </a:lnTo>
                    <a:lnTo>
                      <a:pt x="168" y="2496"/>
                    </a:lnTo>
                    <a:lnTo>
                      <a:pt x="168" y="2376"/>
                    </a:lnTo>
                    <a:cubicBezTo>
                      <a:pt x="168" y="2337"/>
                      <a:pt x="201" y="2304"/>
                      <a:pt x="240" y="2304"/>
                    </a:cubicBezTo>
                    <a:lnTo>
                      <a:pt x="288" y="2304"/>
                    </a:lnTo>
                    <a:lnTo>
                      <a:pt x="216" y="2376"/>
                    </a:lnTo>
                    <a:lnTo>
                      <a:pt x="216" y="2288"/>
                    </a:lnTo>
                    <a:cubicBezTo>
                      <a:pt x="216" y="2249"/>
                      <a:pt x="249" y="2216"/>
                      <a:pt x="288" y="2216"/>
                    </a:cubicBezTo>
                    <a:lnTo>
                      <a:pt x="328" y="2216"/>
                    </a:lnTo>
                    <a:lnTo>
                      <a:pt x="256" y="2288"/>
                    </a:lnTo>
                    <a:lnTo>
                      <a:pt x="256" y="2248"/>
                    </a:lnTo>
                    <a:cubicBezTo>
                      <a:pt x="256" y="2209"/>
                      <a:pt x="289" y="2176"/>
                      <a:pt x="328" y="2176"/>
                    </a:cubicBezTo>
                    <a:lnTo>
                      <a:pt x="536" y="2176"/>
                    </a:lnTo>
                    <a:lnTo>
                      <a:pt x="464" y="2248"/>
                    </a:lnTo>
                    <a:lnTo>
                      <a:pt x="464" y="2160"/>
                    </a:lnTo>
                    <a:cubicBezTo>
                      <a:pt x="464" y="2121"/>
                      <a:pt x="497" y="2088"/>
                      <a:pt x="536" y="2088"/>
                    </a:cubicBezTo>
                    <a:lnTo>
                      <a:pt x="584" y="2088"/>
                    </a:lnTo>
                    <a:lnTo>
                      <a:pt x="512" y="2160"/>
                    </a:lnTo>
                    <a:lnTo>
                      <a:pt x="512" y="2120"/>
                    </a:lnTo>
                    <a:cubicBezTo>
                      <a:pt x="512" y="2081"/>
                      <a:pt x="545" y="2048"/>
                      <a:pt x="584" y="2048"/>
                    </a:cubicBezTo>
                    <a:lnTo>
                      <a:pt x="624" y="2048"/>
                    </a:lnTo>
                    <a:lnTo>
                      <a:pt x="552" y="2120"/>
                    </a:lnTo>
                    <a:lnTo>
                      <a:pt x="552" y="2080"/>
                    </a:lnTo>
                    <a:cubicBezTo>
                      <a:pt x="552" y="2041"/>
                      <a:pt x="585" y="2008"/>
                      <a:pt x="624" y="2008"/>
                    </a:cubicBezTo>
                    <a:lnTo>
                      <a:pt x="664" y="2008"/>
                    </a:lnTo>
                    <a:lnTo>
                      <a:pt x="592" y="2080"/>
                    </a:lnTo>
                    <a:lnTo>
                      <a:pt x="592" y="2040"/>
                    </a:lnTo>
                    <a:cubicBezTo>
                      <a:pt x="592" y="2001"/>
                      <a:pt x="625" y="1968"/>
                      <a:pt x="664" y="1968"/>
                    </a:cubicBezTo>
                    <a:lnTo>
                      <a:pt x="712" y="1968"/>
                    </a:lnTo>
                    <a:lnTo>
                      <a:pt x="640" y="2040"/>
                    </a:lnTo>
                    <a:lnTo>
                      <a:pt x="640" y="1992"/>
                    </a:lnTo>
                    <a:cubicBezTo>
                      <a:pt x="640" y="1953"/>
                      <a:pt x="673" y="1920"/>
                      <a:pt x="712" y="1920"/>
                    </a:cubicBezTo>
                    <a:lnTo>
                      <a:pt x="752" y="1920"/>
                    </a:lnTo>
                    <a:lnTo>
                      <a:pt x="680" y="1992"/>
                    </a:lnTo>
                    <a:lnTo>
                      <a:pt x="680" y="1952"/>
                    </a:lnTo>
                    <a:cubicBezTo>
                      <a:pt x="680" y="1913"/>
                      <a:pt x="713" y="1880"/>
                      <a:pt x="752" y="1880"/>
                    </a:cubicBezTo>
                    <a:lnTo>
                      <a:pt x="792" y="1880"/>
                    </a:lnTo>
                    <a:lnTo>
                      <a:pt x="720" y="1952"/>
                    </a:lnTo>
                    <a:lnTo>
                      <a:pt x="720" y="1872"/>
                    </a:lnTo>
                    <a:cubicBezTo>
                      <a:pt x="720" y="1833"/>
                      <a:pt x="753" y="1800"/>
                      <a:pt x="792" y="1800"/>
                    </a:cubicBezTo>
                    <a:lnTo>
                      <a:pt x="832" y="1800"/>
                    </a:lnTo>
                    <a:lnTo>
                      <a:pt x="760" y="1872"/>
                    </a:lnTo>
                    <a:lnTo>
                      <a:pt x="760" y="1824"/>
                    </a:lnTo>
                    <a:cubicBezTo>
                      <a:pt x="760" y="1785"/>
                      <a:pt x="793" y="1752"/>
                      <a:pt x="832" y="1752"/>
                    </a:cubicBezTo>
                    <a:lnTo>
                      <a:pt x="920" y="1752"/>
                    </a:lnTo>
                    <a:lnTo>
                      <a:pt x="848" y="1824"/>
                    </a:lnTo>
                    <a:lnTo>
                      <a:pt x="848" y="1704"/>
                    </a:lnTo>
                    <a:cubicBezTo>
                      <a:pt x="848" y="1665"/>
                      <a:pt x="881" y="1632"/>
                      <a:pt x="920" y="1632"/>
                    </a:cubicBezTo>
                    <a:lnTo>
                      <a:pt x="960" y="1632"/>
                    </a:lnTo>
                    <a:lnTo>
                      <a:pt x="888" y="1704"/>
                    </a:lnTo>
                    <a:lnTo>
                      <a:pt x="888" y="1536"/>
                    </a:lnTo>
                    <a:cubicBezTo>
                      <a:pt x="888" y="1497"/>
                      <a:pt x="921" y="1464"/>
                      <a:pt x="960" y="1464"/>
                    </a:cubicBezTo>
                    <a:lnTo>
                      <a:pt x="1008" y="1464"/>
                    </a:lnTo>
                    <a:lnTo>
                      <a:pt x="936" y="1536"/>
                    </a:lnTo>
                    <a:lnTo>
                      <a:pt x="936" y="1496"/>
                    </a:lnTo>
                    <a:cubicBezTo>
                      <a:pt x="936" y="1457"/>
                      <a:pt x="969" y="1424"/>
                      <a:pt x="1008" y="1424"/>
                    </a:cubicBezTo>
                    <a:lnTo>
                      <a:pt x="1048" y="1424"/>
                    </a:lnTo>
                    <a:lnTo>
                      <a:pt x="976" y="1496"/>
                    </a:lnTo>
                    <a:lnTo>
                      <a:pt x="976" y="1368"/>
                    </a:lnTo>
                    <a:cubicBezTo>
                      <a:pt x="976" y="1329"/>
                      <a:pt x="1009" y="1296"/>
                      <a:pt x="1048" y="1296"/>
                    </a:cubicBezTo>
                    <a:lnTo>
                      <a:pt x="1088" y="1296"/>
                    </a:lnTo>
                    <a:lnTo>
                      <a:pt x="1016" y="1368"/>
                    </a:lnTo>
                    <a:lnTo>
                      <a:pt x="1016" y="1280"/>
                    </a:lnTo>
                    <a:cubicBezTo>
                      <a:pt x="1016" y="1241"/>
                      <a:pt x="1049" y="1208"/>
                      <a:pt x="1088" y="1208"/>
                    </a:cubicBezTo>
                    <a:lnTo>
                      <a:pt x="1176" y="1208"/>
                    </a:lnTo>
                    <a:lnTo>
                      <a:pt x="1104" y="1280"/>
                    </a:lnTo>
                    <a:lnTo>
                      <a:pt x="1104" y="1240"/>
                    </a:lnTo>
                    <a:cubicBezTo>
                      <a:pt x="1104" y="1201"/>
                      <a:pt x="1137" y="1168"/>
                      <a:pt x="1176" y="1168"/>
                    </a:cubicBezTo>
                    <a:lnTo>
                      <a:pt x="1256" y="1168"/>
                    </a:lnTo>
                    <a:lnTo>
                      <a:pt x="1184" y="1240"/>
                    </a:lnTo>
                    <a:lnTo>
                      <a:pt x="1184" y="1160"/>
                    </a:lnTo>
                    <a:cubicBezTo>
                      <a:pt x="1184" y="1121"/>
                      <a:pt x="1217" y="1088"/>
                      <a:pt x="1256" y="1088"/>
                    </a:cubicBezTo>
                    <a:lnTo>
                      <a:pt x="1296" y="1088"/>
                    </a:lnTo>
                    <a:lnTo>
                      <a:pt x="1224" y="1160"/>
                    </a:lnTo>
                    <a:lnTo>
                      <a:pt x="1224" y="1112"/>
                    </a:lnTo>
                    <a:cubicBezTo>
                      <a:pt x="1224" y="1073"/>
                      <a:pt x="1257" y="1040"/>
                      <a:pt x="1296" y="1040"/>
                    </a:cubicBezTo>
                    <a:lnTo>
                      <a:pt x="1344" y="1040"/>
                    </a:lnTo>
                    <a:lnTo>
                      <a:pt x="1272" y="1112"/>
                    </a:lnTo>
                    <a:lnTo>
                      <a:pt x="1272" y="1072"/>
                    </a:lnTo>
                    <a:cubicBezTo>
                      <a:pt x="1272" y="1033"/>
                      <a:pt x="1305" y="1000"/>
                      <a:pt x="1344" y="1000"/>
                    </a:cubicBezTo>
                    <a:lnTo>
                      <a:pt x="1384" y="1000"/>
                    </a:lnTo>
                    <a:cubicBezTo>
                      <a:pt x="1424" y="1000"/>
                      <a:pt x="1456" y="1033"/>
                      <a:pt x="1456" y="1072"/>
                    </a:cubicBezTo>
                    <a:lnTo>
                      <a:pt x="1456" y="1112"/>
                    </a:lnTo>
                    <a:lnTo>
                      <a:pt x="1384" y="1040"/>
                    </a:lnTo>
                    <a:lnTo>
                      <a:pt x="1424" y="1040"/>
                    </a:lnTo>
                    <a:lnTo>
                      <a:pt x="1352" y="1112"/>
                    </a:lnTo>
                    <a:lnTo>
                      <a:pt x="1352" y="1032"/>
                    </a:lnTo>
                    <a:cubicBezTo>
                      <a:pt x="1352" y="993"/>
                      <a:pt x="1385" y="960"/>
                      <a:pt x="1424" y="960"/>
                    </a:cubicBezTo>
                    <a:lnTo>
                      <a:pt x="1472" y="960"/>
                    </a:lnTo>
                    <a:lnTo>
                      <a:pt x="1400" y="1032"/>
                    </a:lnTo>
                    <a:lnTo>
                      <a:pt x="1400" y="944"/>
                    </a:lnTo>
                    <a:cubicBezTo>
                      <a:pt x="1400" y="905"/>
                      <a:pt x="1433" y="872"/>
                      <a:pt x="1472" y="872"/>
                    </a:cubicBezTo>
                    <a:lnTo>
                      <a:pt x="1512" y="872"/>
                    </a:lnTo>
                    <a:lnTo>
                      <a:pt x="1440" y="944"/>
                    </a:lnTo>
                    <a:lnTo>
                      <a:pt x="1440" y="864"/>
                    </a:lnTo>
                    <a:cubicBezTo>
                      <a:pt x="1440" y="825"/>
                      <a:pt x="1473" y="792"/>
                      <a:pt x="1512" y="792"/>
                    </a:cubicBezTo>
                    <a:lnTo>
                      <a:pt x="1552" y="792"/>
                    </a:lnTo>
                    <a:lnTo>
                      <a:pt x="1480" y="864"/>
                    </a:lnTo>
                    <a:lnTo>
                      <a:pt x="1480" y="824"/>
                    </a:lnTo>
                    <a:lnTo>
                      <a:pt x="1552" y="896"/>
                    </a:lnTo>
                    <a:lnTo>
                      <a:pt x="1512" y="896"/>
                    </a:lnTo>
                    <a:cubicBezTo>
                      <a:pt x="1473" y="896"/>
                      <a:pt x="1440" y="864"/>
                      <a:pt x="1440" y="824"/>
                    </a:cubicBezTo>
                    <a:lnTo>
                      <a:pt x="1440" y="784"/>
                    </a:lnTo>
                    <a:cubicBezTo>
                      <a:pt x="1440" y="745"/>
                      <a:pt x="1473" y="712"/>
                      <a:pt x="1512" y="712"/>
                    </a:cubicBezTo>
                    <a:lnTo>
                      <a:pt x="1552" y="712"/>
                    </a:lnTo>
                    <a:lnTo>
                      <a:pt x="1480" y="784"/>
                    </a:lnTo>
                    <a:lnTo>
                      <a:pt x="1480" y="696"/>
                    </a:lnTo>
                    <a:cubicBezTo>
                      <a:pt x="1480" y="657"/>
                      <a:pt x="1513" y="624"/>
                      <a:pt x="1552" y="624"/>
                    </a:cubicBezTo>
                    <a:lnTo>
                      <a:pt x="1592" y="624"/>
                    </a:lnTo>
                    <a:cubicBezTo>
                      <a:pt x="1632" y="624"/>
                      <a:pt x="1664" y="657"/>
                      <a:pt x="1664" y="696"/>
                    </a:cubicBezTo>
                    <a:lnTo>
                      <a:pt x="1664" y="736"/>
                    </a:lnTo>
                    <a:lnTo>
                      <a:pt x="1592" y="664"/>
                    </a:lnTo>
                    <a:lnTo>
                      <a:pt x="1680" y="664"/>
                    </a:lnTo>
                    <a:cubicBezTo>
                      <a:pt x="1720" y="664"/>
                      <a:pt x="1752" y="697"/>
                      <a:pt x="1752" y="736"/>
                    </a:cubicBezTo>
                    <a:lnTo>
                      <a:pt x="1752" y="824"/>
                    </a:lnTo>
                    <a:lnTo>
                      <a:pt x="1680" y="752"/>
                    </a:lnTo>
                    <a:lnTo>
                      <a:pt x="1720" y="752"/>
                    </a:lnTo>
                    <a:cubicBezTo>
                      <a:pt x="1760" y="752"/>
                      <a:pt x="1792" y="785"/>
                      <a:pt x="1792" y="824"/>
                    </a:cubicBezTo>
                    <a:lnTo>
                      <a:pt x="1792" y="904"/>
                    </a:lnTo>
                    <a:lnTo>
                      <a:pt x="1720" y="832"/>
                    </a:lnTo>
                    <a:lnTo>
                      <a:pt x="1936" y="832"/>
                    </a:lnTo>
                    <a:cubicBezTo>
                      <a:pt x="1976" y="832"/>
                      <a:pt x="2008" y="865"/>
                      <a:pt x="2008" y="904"/>
                    </a:cubicBezTo>
                    <a:lnTo>
                      <a:pt x="2008" y="944"/>
                    </a:lnTo>
                    <a:lnTo>
                      <a:pt x="1936" y="872"/>
                    </a:lnTo>
                    <a:lnTo>
                      <a:pt x="1976" y="872"/>
                    </a:lnTo>
                    <a:cubicBezTo>
                      <a:pt x="2016" y="872"/>
                      <a:pt x="2048" y="905"/>
                      <a:pt x="2048" y="944"/>
                    </a:cubicBezTo>
                    <a:lnTo>
                      <a:pt x="2048" y="992"/>
                    </a:lnTo>
                    <a:lnTo>
                      <a:pt x="1976" y="920"/>
                    </a:lnTo>
                    <a:lnTo>
                      <a:pt x="2232" y="920"/>
                    </a:lnTo>
                    <a:lnTo>
                      <a:pt x="2160" y="992"/>
                    </a:lnTo>
                    <a:lnTo>
                      <a:pt x="2160" y="944"/>
                    </a:lnTo>
                    <a:cubicBezTo>
                      <a:pt x="2160" y="905"/>
                      <a:pt x="2193" y="872"/>
                      <a:pt x="2232" y="872"/>
                    </a:cubicBezTo>
                    <a:lnTo>
                      <a:pt x="2400" y="872"/>
                    </a:lnTo>
                    <a:cubicBezTo>
                      <a:pt x="2440" y="872"/>
                      <a:pt x="2472" y="905"/>
                      <a:pt x="2472" y="944"/>
                    </a:cubicBezTo>
                    <a:lnTo>
                      <a:pt x="2472" y="992"/>
                    </a:lnTo>
                    <a:lnTo>
                      <a:pt x="2400" y="920"/>
                    </a:lnTo>
                    <a:lnTo>
                      <a:pt x="2440" y="920"/>
                    </a:lnTo>
                    <a:lnTo>
                      <a:pt x="2368" y="992"/>
                    </a:lnTo>
                    <a:lnTo>
                      <a:pt x="2368" y="904"/>
                    </a:lnTo>
                    <a:cubicBezTo>
                      <a:pt x="2368" y="865"/>
                      <a:pt x="2401" y="832"/>
                      <a:pt x="2440" y="832"/>
                    </a:cubicBezTo>
                    <a:lnTo>
                      <a:pt x="2480" y="832"/>
                    </a:lnTo>
                    <a:lnTo>
                      <a:pt x="2408" y="904"/>
                    </a:lnTo>
                    <a:lnTo>
                      <a:pt x="2408" y="864"/>
                    </a:lnTo>
                    <a:cubicBezTo>
                      <a:pt x="2408" y="825"/>
                      <a:pt x="2441" y="792"/>
                      <a:pt x="2480" y="792"/>
                    </a:cubicBezTo>
                    <a:lnTo>
                      <a:pt x="2568" y="792"/>
                    </a:lnTo>
                    <a:lnTo>
                      <a:pt x="2496" y="864"/>
                    </a:lnTo>
                    <a:lnTo>
                      <a:pt x="2496" y="784"/>
                    </a:lnTo>
                    <a:lnTo>
                      <a:pt x="2568" y="856"/>
                    </a:lnTo>
                    <a:lnTo>
                      <a:pt x="2528" y="856"/>
                    </a:lnTo>
                    <a:cubicBezTo>
                      <a:pt x="2489" y="856"/>
                      <a:pt x="2456" y="824"/>
                      <a:pt x="2456" y="784"/>
                    </a:cubicBezTo>
                    <a:lnTo>
                      <a:pt x="2456" y="696"/>
                    </a:lnTo>
                    <a:lnTo>
                      <a:pt x="2528" y="768"/>
                    </a:lnTo>
                    <a:lnTo>
                      <a:pt x="2480" y="768"/>
                    </a:lnTo>
                    <a:cubicBezTo>
                      <a:pt x="2441" y="768"/>
                      <a:pt x="2408" y="736"/>
                      <a:pt x="2408" y="696"/>
                    </a:cubicBezTo>
                    <a:lnTo>
                      <a:pt x="2408" y="656"/>
                    </a:lnTo>
                    <a:lnTo>
                      <a:pt x="2480" y="728"/>
                    </a:lnTo>
                    <a:lnTo>
                      <a:pt x="2440" y="728"/>
                    </a:lnTo>
                    <a:cubicBezTo>
                      <a:pt x="2401" y="728"/>
                      <a:pt x="2368" y="696"/>
                      <a:pt x="2368" y="656"/>
                    </a:cubicBezTo>
                    <a:lnTo>
                      <a:pt x="2368" y="616"/>
                    </a:lnTo>
                    <a:lnTo>
                      <a:pt x="2440" y="688"/>
                    </a:lnTo>
                    <a:lnTo>
                      <a:pt x="2400" y="688"/>
                    </a:lnTo>
                    <a:cubicBezTo>
                      <a:pt x="2361" y="688"/>
                      <a:pt x="2328" y="656"/>
                      <a:pt x="2328" y="616"/>
                    </a:cubicBezTo>
                    <a:lnTo>
                      <a:pt x="2328" y="488"/>
                    </a:lnTo>
                    <a:lnTo>
                      <a:pt x="2400" y="560"/>
                    </a:lnTo>
                    <a:lnTo>
                      <a:pt x="2352" y="560"/>
                    </a:lnTo>
                    <a:cubicBezTo>
                      <a:pt x="2313" y="560"/>
                      <a:pt x="2280" y="528"/>
                      <a:pt x="2280" y="488"/>
                    </a:cubicBezTo>
                    <a:lnTo>
                      <a:pt x="2280" y="232"/>
                    </a:lnTo>
                    <a:cubicBezTo>
                      <a:pt x="2280" y="193"/>
                      <a:pt x="2313" y="160"/>
                      <a:pt x="2352" y="160"/>
                    </a:cubicBezTo>
                    <a:lnTo>
                      <a:pt x="2440" y="160"/>
                    </a:lnTo>
                    <a:lnTo>
                      <a:pt x="2368" y="232"/>
                    </a:lnTo>
                    <a:lnTo>
                      <a:pt x="2368" y="192"/>
                    </a:lnTo>
                    <a:cubicBezTo>
                      <a:pt x="2368" y="153"/>
                      <a:pt x="2401" y="120"/>
                      <a:pt x="2440" y="120"/>
                    </a:cubicBezTo>
                    <a:lnTo>
                      <a:pt x="2480" y="120"/>
                    </a:lnTo>
                    <a:lnTo>
                      <a:pt x="2408" y="192"/>
                    </a:lnTo>
                    <a:lnTo>
                      <a:pt x="2408" y="152"/>
                    </a:lnTo>
                    <a:cubicBezTo>
                      <a:pt x="2408" y="113"/>
                      <a:pt x="2441" y="80"/>
                      <a:pt x="2480" y="80"/>
                    </a:cubicBezTo>
                    <a:lnTo>
                      <a:pt x="2568" y="80"/>
                    </a:lnTo>
                    <a:lnTo>
                      <a:pt x="2496" y="152"/>
                    </a:lnTo>
                    <a:lnTo>
                      <a:pt x="2496" y="112"/>
                    </a:lnTo>
                    <a:cubicBezTo>
                      <a:pt x="2496" y="73"/>
                      <a:pt x="2529" y="40"/>
                      <a:pt x="2568" y="40"/>
                    </a:cubicBezTo>
                    <a:lnTo>
                      <a:pt x="2608" y="40"/>
                    </a:lnTo>
                    <a:lnTo>
                      <a:pt x="2536" y="112"/>
                    </a:lnTo>
                    <a:lnTo>
                      <a:pt x="2536" y="72"/>
                    </a:lnTo>
                    <a:cubicBezTo>
                      <a:pt x="2536" y="33"/>
                      <a:pt x="2569" y="0"/>
                      <a:pt x="2608" y="0"/>
                    </a:cubicBezTo>
                    <a:lnTo>
                      <a:pt x="2648" y="0"/>
                    </a:lnTo>
                    <a:cubicBezTo>
                      <a:pt x="2688" y="0"/>
                      <a:pt x="2720" y="33"/>
                      <a:pt x="2720" y="72"/>
                    </a:cubicBezTo>
                    <a:cubicBezTo>
                      <a:pt x="2720" y="112"/>
                      <a:pt x="2688" y="144"/>
                      <a:pt x="2648" y="144"/>
                    </a:cubicBezTo>
                    <a:lnTo>
                      <a:pt x="2608" y="144"/>
                    </a:lnTo>
                    <a:lnTo>
                      <a:pt x="2680" y="72"/>
                    </a:lnTo>
                    <a:lnTo>
                      <a:pt x="2680" y="112"/>
                    </a:lnTo>
                    <a:cubicBezTo>
                      <a:pt x="2680" y="152"/>
                      <a:pt x="2648" y="184"/>
                      <a:pt x="2608" y="184"/>
                    </a:cubicBezTo>
                    <a:lnTo>
                      <a:pt x="2568" y="184"/>
                    </a:lnTo>
                    <a:lnTo>
                      <a:pt x="2640" y="112"/>
                    </a:lnTo>
                    <a:lnTo>
                      <a:pt x="2640" y="152"/>
                    </a:lnTo>
                    <a:cubicBezTo>
                      <a:pt x="2640" y="192"/>
                      <a:pt x="2608" y="224"/>
                      <a:pt x="2568" y="224"/>
                    </a:cubicBezTo>
                    <a:lnTo>
                      <a:pt x="2480" y="224"/>
                    </a:lnTo>
                    <a:lnTo>
                      <a:pt x="2552" y="152"/>
                    </a:lnTo>
                    <a:lnTo>
                      <a:pt x="2552" y="192"/>
                    </a:lnTo>
                    <a:cubicBezTo>
                      <a:pt x="2552" y="232"/>
                      <a:pt x="2520" y="264"/>
                      <a:pt x="2480" y="264"/>
                    </a:cubicBezTo>
                    <a:lnTo>
                      <a:pt x="2440" y="264"/>
                    </a:lnTo>
                    <a:lnTo>
                      <a:pt x="2512" y="192"/>
                    </a:lnTo>
                    <a:lnTo>
                      <a:pt x="2512" y="232"/>
                    </a:lnTo>
                    <a:cubicBezTo>
                      <a:pt x="2512" y="272"/>
                      <a:pt x="2480" y="304"/>
                      <a:pt x="2440" y="304"/>
                    </a:cubicBezTo>
                    <a:lnTo>
                      <a:pt x="2352" y="304"/>
                    </a:lnTo>
                    <a:lnTo>
                      <a:pt x="2424" y="232"/>
                    </a:lnTo>
                    <a:lnTo>
                      <a:pt x="2424" y="488"/>
                    </a:lnTo>
                    <a:lnTo>
                      <a:pt x="2352" y="416"/>
                    </a:lnTo>
                    <a:lnTo>
                      <a:pt x="2400" y="416"/>
                    </a:lnTo>
                    <a:cubicBezTo>
                      <a:pt x="2440" y="416"/>
                      <a:pt x="2472" y="449"/>
                      <a:pt x="2472" y="488"/>
                    </a:cubicBezTo>
                    <a:lnTo>
                      <a:pt x="2472" y="616"/>
                    </a:lnTo>
                    <a:lnTo>
                      <a:pt x="2400" y="544"/>
                    </a:lnTo>
                    <a:lnTo>
                      <a:pt x="2440" y="544"/>
                    </a:lnTo>
                    <a:cubicBezTo>
                      <a:pt x="2480" y="544"/>
                      <a:pt x="2512" y="577"/>
                      <a:pt x="2512" y="616"/>
                    </a:cubicBezTo>
                    <a:lnTo>
                      <a:pt x="2512" y="656"/>
                    </a:lnTo>
                    <a:lnTo>
                      <a:pt x="2440" y="584"/>
                    </a:lnTo>
                    <a:lnTo>
                      <a:pt x="2480" y="584"/>
                    </a:lnTo>
                    <a:cubicBezTo>
                      <a:pt x="2520" y="584"/>
                      <a:pt x="2552" y="617"/>
                      <a:pt x="2552" y="656"/>
                    </a:cubicBezTo>
                    <a:lnTo>
                      <a:pt x="2552" y="696"/>
                    </a:lnTo>
                    <a:lnTo>
                      <a:pt x="2480" y="624"/>
                    </a:lnTo>
                    <a:lnTo>
                      <a:pt x="2528" y="624"/>
                    </a:lnTo>
                    <a:cubicBezTo>
                      <a:pt x="2568" y="624"/>
                      <a:pt x="2600" y="657"/>
                      <a:pt x="2600" y="696"/>
                    </a:cubicBezTo>
                    <a:lnTo>
                      <a:pt x="2600" y="784"/>
                    </a:lnTo>
                    <a:lnTo>
                      <a:pt x="2528" y="712"/>
                    </a:lnTo>
                    <a:lnTo>
                      <a:pt x="2568" y="712"/>
                    </a:lnTo>
                    <a:cubicBezTo>
                      <a:pt x="2608" y="712"/>
                      <a:pt x="2640" y="745"/>
                      <a:pt x="2640" y="784"/>
                    </a:cubicBezTo>
                    <a:lnTo>
                      <a:pt x="2640" y="864"/>
                    </a:lnTo>
                    <a:cubicBezTo>
                      <a:pt x="2640" y="904"/>
                      <a:pt x="2608" y="936"/>
                      <a:pt x="2568" y="936"/>
                    </a:cubicBezTo>
                    <a:lnTo>
                      <a:pt x="2480" y="936"/>
                    </a:lnTo>
                    <a:lnTo>
                      <a:pt x="2552" y="864"/>
                    </a:lnTo>
                    <a:lnTo>
                      <a:pt x="2552" y="904"/>
                    </a:lnTo>
                    <a:cubicBezTo>
                      <a:pt x="2552" y="944"/>
                      <a:pt x="2520" y="976"/>
                      <a:pt x="2480" y="976"/>
                    </a:cubicBezTo>
                    <a:lnTo>
                      <a:pt x="2440" y="976"/>
                    </a:lnTo>
                    <a:lnTo>
                      <a:pt x="2512" y="904"/>
                    </a:lnTo>
                    <a:lnTo>
                      <a:pt x="2512" y="992"/>
                    </a:lnTo>
                    <a:cubicBezTo>
                      <a:pt x="2512" y="1032"/>
                      <a:pt x="2480" y="1064"/>
                      <a:pt x="2440" y="1064"/>
                    </a:cubicBezTo>
                    <a:lnTo>
                      <a:pt x="2400" y="1064"/>
                    </a:lnTo>
                    <a:cubicBezTo>
                      <a:pt x="2361" y="1064"/>
                      <a:pt x="2328" y="1032"/>
                      <a:pt x="2328" y="992"/>
                    </a:cubicBezTo>
                    <a:lnTo>
                      <a:pt x="2328" y="944"/>
                    </a:lnTo>
                    <a:lnTo>
                      <a:pt x="2400" y="1016"/>
                    </a:lnTo>
                    <a:lnTo>
                      <a:pt x="2232" y="1016"/>
                    </a:lnTo>
                    <a:lnTo>
                      <a:pt x="2304" y="944"/>
                    </a:lnTo>
                    <a:lnTo>
                      <a:pt x="2304" y="992"/>
                    </a:lnTo>
                    <a:cubicBezTo>
                      <a:pt x="2304" y="1032"/>
                      <a:pt x="2272" y="1064"/>
                      <a:pt x="2232" y="1064"/>
                    </a:cubicBezTo>
                    <a:lnTo>
                      <a:pt x="1976" y="1064"/>
                    </a:lnTo>
                    <a:cubicBezTo>
                      <a:pt x="1937" y="1064"/>
                      <a:pt x="1904" y="1032"/>
                      <a:pt x="1904" y="992"/>
                    </a:cubicBezTo>
                    <a:lnTo>
                      <a:pt x="1904" y="944"/>
                    </a:lnTo>
                    <a:lnTo>
                      <a:pt x="1976" y="1016"/>
                    </a:lnTo>
                    <a:lnTo>
                      <a:pt x="1936" y="1016"/>
                    </a:lnTo>
                    <a:cubicBezTo>
                      <a:pt x="1897" y="1016"/>
                      <a:pt x="1864" y="984"/>
                      <a:pt x="1864" y="944"/>
                    </a:cubicBezTo>
                    <a:lnTo>
                      <a:pt x="1864" y="904"/>
                    </a:lnTo>
                    <a:lnTo>
                      <a:pt x="1936" y="976"/>
                    </a:lnTo>
                    <a:lnTo>
                      <a:pt x="1720" y="976"/>
                    </a:lnTo>
                    <a:cubicBezTo>
                      <a:pt x="1681" y="976"/>
                      <a:pt x="1648" y="944"/>
                      <a:pt x="1648" y="904"/>
                    </a:cubicBezTo>
                    <a:lnTo>
                      <a:pt x="1648" y="824"/>
                    </a:lnTo>
                    <a:lnTo>
                      <a:pt x="1720" y="896"/>
                    </a:lnTo>
                    <a:lnTo>
                      <a:pt x="1680" y="896"/>
                    </a:lnTo>
                    <a:cubicBezTo>
                      <a:pt x="1641" y="896"/>
                      <a:pt x="1608" y="864"/>
                      <a:pt x="1608" y="824"/>
                    </a:cubicBezTo>
                    <a:lnTo>
                      <a:pt x="1608" y="736"/>
                    </a:lnTo>
                    <a:lnTo>
                      <a:pt x="1680" y="808"/>
                    </a:lnTo>
                    <a:lnTo>
                      <a:pt x="1592" y="808"/>
                    </a:lnTo>
                    <a:cubicBezTo>
                      <a:pt x="1553" y="808"/>
                      <a:pt x="1520" y="776"/>
                      <a:pt x="1520" y="736"/>
                    </a:cubicBezTo>
                    <a:lnTo>
                      <a:pt x="1520" y="696"/>
                    </a:lnTo>
                    <a:lnTo>
                      <a:pt x="1592" y="768"/>
                    </a:lnTo>
                    <a:lnTo>
                      <a:pt x="1552" y="768"/>
                    </a:lnTo>
                    <a:lnTo>
                      <a:pt x="1624" y="696"/>
                    </a:lnTo>
                    <a:lnTo>
                      <a:pt x="1624" y="784"/>
                    </a:lnTo>
                    <a:cubicBezTo>
                      <a:pt x="1624" y="824"/>
                      <a:pt x="1592" y="856"/>
                      <a:pt x="1552" y="856"/>
                    </a:cubicBezTo>
                    <a:lnTo>
                      <a:pt x="1512" y="856"/>
                    </a:lnTo>
                    <a:lnTo>
                      <a:pt x="1584" y="784"/>
                    </a:lnTo>
                    <a:lnTo>
                      <a:pt x="1584" y="824"/>
                    </a:lnTo>
                    <a:lnTo>
                      <a:pt x="1512" y="752"/>
                    </a:lnTo>
                    <a:lnTo>
                      <a:pt x="1552" y="752"/>
                    </a:lnTo>
                    <a:cubicBezTo>
                      <a:pt x="1592" y="752"/>
                      <a:pt x="1624" y="785"/>
                      <a:pt x="1624" y="824"/>
                    </a:cubicBezTo>
                    <a:lnTo>
                      <a:pt x="1624" y="864"/>
                    </a:lnTo>
                    <a:cubicBezTo>
                      <a:pt x="1624" y="904"/>
                      <a:pt x="1592" y="936"/>
                      <a:pt x="1552" y="936"/>
                    </a:cubicBezTo>
                    <a:lnTo>
                      <a:pt x="1512" y="936"/>
                    </a:lnTo>
                    <a:lnTo>
                      <a:pt x="1584" y="864"/>
                    </a:lnTo>
                    <a:lnTo>
                      <a:pt x="1584" y="944"/>
                    </a:lnTo>
                    <a:cubicBezTo>
                      <a:pt x="1584" y="984"/>
                      <a:pt x="1552" y="1016"/>
                      <a:pt x="1512" y="1016"/>
                    </a:cubicBezTo>
                    <a:lnTo>
                      <a:pt x="1472" y="1016"/>
                    </a:lnTo>
                    <a:lnTo>
                      <a:pt x="1544" y="944"/>
                    </a:lnTo>
                    <a:lnTo>
                      <a:pt x="1544" y="1032"/>
                    </a:lnTo>
                    <a:cubicBezTo>
                      <a:pt x="1544" y="1072"/>
                      <a:pt x="1512" y="1104"/>
                      <a:pt x="1472" y="1104"/>
                    </a:cubicBezTo>
                    <a:lnTo>
                      <a:pt x="1424" y="1104"/>
                    </a:lnTo>
                    <a:lnTo>
                      <a:pt x="1496" y="1032"/>
                    </a:lnTo>
                    <a:lnTo>
                      <a:pt x="1496" y="1112"/>
                    </a:lnTo>
                    <a:cubicBezTo>
                      <a:pt x="1496" y="1152"/>
                      <a:pt x="1464" y="1184"/>
                      <a:pt x="1424" y="1184"/>
                    </a:cubicBezTo>
                    <a:lnTo>
                      <a:pt x="1384" y="1184"/>
                    </a:lnTo>
                    <a:cubicBezTo>
                      <a:pt x="1345" y="1184"/>
                      <a:pt x="1312" y="1152"/>
                      <a:pt x="1312" y="1112"/>
                    </a:cubicBezTo>
                    <a:lnTo>
                      <a:pt x="1312" y="1072"/>
                    </a:lnTo>
                    <a:lnTo>
                      <a:pt x="1384" y="1144"/>
                    </a:lnTo>
                    <a:lnTo>
                      <a:pt x="1344" y="1144"/>
                    </a:lnTo>
                    <a:lnTo>
                      <a:pt x="1416" y="1072"/>
                    </a:lnTo>
                    <a:lnTo>
                      <a:pt x="1416" y="1112"/>
                    </a:lnTo>
                    <a:cubicBezTo>
                      <a:pt x="1416" y="1152"/>
                      <a:pt x="1384" y="1184"/>
                      <a:pt x="1344" y="1184"/>
                    </a:cubicBezTo>
                    <a:lnTo>
                      <a:pt x="1296" y="1184"/>
                    </a:lnTo>
                    <a:lnTo>
                      <a:pt x="1368" y="1112"/>
                    </a:lnTo>
                    <a:lnTo>
                      <a:pt x="1368" y="1160"/>
                    </a:lnTo>
                    <a:cubicBezTo>
                      <a:pt x="1368" y="1200"/>
                      <a:pt x="1336" y="1232"/>
                      <a:pt x="1296" y="1232"/>
                    </a:cubicBezTo>
                    <a:lnTo>
                      <a:pt x="1256" y="1232"/>
                    </a:lnTo>
                    <a:lnTo>
                      <a:pt x="1328" y="1160"/>
                    </a:lnTo>
                    <a:lnTo>
                      <a:pt x="1328" y="1240"/>
                    </a:lnTo>
                    <a:cubicBezTo>
                      <a:pt x="1328" y="1280"/>
                      <a:pt x="1296" y="1312"/>
                      <a:pt x="1256" y="1312"/>
                    </a:cubicBezTo>
                    <a:lnTo>
                      <a:pt x="1176" y="1312"/>
                    </a:lnTo>
                    <a:lnTo>
                      <a:pt x="1248" y="1240"/>
                    </a:lnTo>
                    <a:lnTo>
                      <a:pt x="1248" y="1280"/>
                    </a:lnTo>
                    <a:cubicBezTo>
                      <a:pt x="1248" y="1320"/>
                      <a:pt x="1216" y="1352"/>
                      <a:pt x="1176" y="1352"/>
                    </a:cubicBezTo>
                    <a:lnTo>
                      <a:pt x="1088" y="1352"/>
                    </a:lnTo>
                    <a:lnTo>
                      <a:pt x="1160" y="1280"/>
                    </a:lnTo>
                    <a:lnTo>
                      <a:pt x="1160" y="1368"/>
                    </a:lnTo>
                    <a:cubicBezTo>
                      <a:pt x="1160" y="1408"/>
                      <a:pt x="1128" y="1440"/>
                      <a:pt x="1088" y="1440"/>
                    </a:cubicBezTo>
                    <a:lnTo>
                      <a:pt x="1048" y="1440"/>
                    </a:lnTo>
                    <a:lnTo>
                      <a:pt x="1120" y="1368"/>
                    </a:lnTo>
                    <a:lnTo>
                      <a:pt x="1120" y="1496"/>
                    </a:lnTo>
                    <a:cubicBezTo>
                      <a:pt x="1120" y="1536"/>
                      <a:pt x="1088" y="1568"/>
                      <a:pt x="1048" y="1568"/>
                    </a:cubicBezTo>
                    <a:lnTo>
                      <a:pt x="1008" y="1568"/>
                    </a:lnTo>
                    <a:lnTo>
                      <a:pt x="1080" y="1496"/>
                    </a:lnTo>
                    <a:lnTo>
                      <a:pt x="1080" y="1536"/>
                    </a:lnTo>
                    <a:cubicBezTo>
                      <a:pt x="1080" y="1576"/>
                      <a:pt x="1048" y="1608"/>
                      <a:pt x="1008" y="1608"/>
                    </a:cubicBezTo>
                    <a:lnTo>
                      <a:pt x="960" y="1608"/>
                    </a:lnTo>
                    <a:lnTo>
                      <a:pt x="1032" y="1536"/>
                    </a:lnTo>
                    <a:lnTo>
                      <a:pt x="1032" y="1704"/>
                    </a:lnTo>
                    <a:cubicBezTo>
                      <a:pt x="1032" y="1744"/>
                      <a:pt x="1000" y="1776"/>
                      <a:pt x="960" y="1776"/>
                    </a:cubicBezTo>
                    <a:lnTo>
                      <a:pt x="920" y="1776"/>
                    </a:lnTo>
                    <a:lnTo>
                      <a:pt x="992" y="1704"/>
                    </a:lnTo>
                    <a:lnTo>
                      <a:pt x="992" y="1824"/>
                    </a:lnTo>
                    <a:cubicBezTo>
                      <a:pt x="992" y="1864"/>
                      <a:pt x="960" y="1896"/>
                      <a:pt x="920" y="1896"/>
                    </a:cubicBezTo>
                    <a:lnTo>
                      <a:pt x="832" y="1896"/>
                    </a:lnTo>
                    <a:lnTo>
                      <a:pt x="904" y="1824"/>
                    </a:lnTo>
                    <a:lnTo>
                      <a:pt x="904" y="1872"/>
                    </a:lnTo>
                    <a:cubicBezTo>
                      <a:pt x="904" y="1912"/>
                      <a:pt x="872" y="1944"/>
                      <a:pt x="832" y="1944"/>
                    </a:cubicBezTo>
                    <a:lnTo>
                      <a:pt x="792" y="1944"/>
                    </a:lnTo>
                    <a:lnTo>
                      <a:pt x="864" y="1872"/>
                    </a:lnTo>
                    <a:lnTo>
                      <a:pt x="864" y="1952"/>
                    </a:lnTo>
                    <a:cubicBezTo>
                      <a:pt x="864" y="1992"/>
                      <a:pt x="832" y="2024"/>
                      <a:pt x="792" y="2024"/>
                    </a:cubicBezTo>
                    <a:lnTo>
                      <a:pt x="752" y="2024"/>
                    </a:lnTo>
                    <a:lnTo>
                      <a:pt x="824" y="1952"/>
                    </a:lnTo>
                    <a:lnTo>
                      <a:pt x="824" y="1992"/>
                    </a:lnTo>
                    <a:cubicBezTo>
                      <a:pt x="824" y="2032"/>
                      <a:pt x="792" y="2064"/>
                      <a:pt x="752" y="2064"/>
                    </a:cubicBezTo>
                    <a:lnTo>
                      <a:pt x="712" y="2064"/>
                    </a:lnTo>
                    <a:lnTo>
                      <a:pt x="784" y="1992"/>
                    </a:lnTo>
                    <a:lnTo>
                      <a:pt x="784" y="2040"/>
                    </a:lnTo>
                    <a:cubicBezTo>
                      <a:pt x="784" y="2080"/>
                      <a:pt x="752" y="2112"/>
                      <a:pt x="712" y="2112"/>
                    </a:cubicBezTo>
                    <a:lnTo>
                      <a:pt x="664" y="2112"/>
                    </a:lnTo>
                    <a:lnTo>
                      <a:pt x="736" y="2040"/>
                    </a:lnTo>
                    <a:lnTo>
                      <a:pt x="736" y="2080"/>
                    </a:lnTo>
                    <a:cubicBezTo>
                      <a:pt x="736" y="2120"/>
                      <a:pt x="704" y="2152"/>
                      <a:pt x="664" y="2152"/>
                    </a:cubicBezTo>
                    <a:lnTo>
                      <a:pt x="624" y="2152"/>
                    </a:lnTo>
                    <a:lnTo>
                      <a:pt x="696" y="2080"/>
                    </a:lnTo>
                    <a:lnTo>
                      <a:pt x="696" y="2120"/>
                    </a:lnTo>
                    <a:cubicBezTo>
                      <a:pt x="696" y="2160"/>
                      <a:pt x="664" y="2192"/>
                      <a:pt x="624" y="2192"/>
                    </a:cubicBezTo>
                    <a:lnTo>
                      <a:pt x="584" y="2192"/>
                    </a:lnTo>
                    <a:lnTo>
                      <a:pt x="656" y="2120"/>
                    </a:lnTo>
                    <a:lnTo>
                      <a:pt x="656" y="2160"/>
                    </a:lnTo>
                    <a:cubicBezTo>
                      <a:pt x="656" y="2200"/>
                      <a:pt x="624" y="2232"/>
                      <a:pt x="584" y="2232"/>
                    </a:cubicBezTo>
                    <a:lnTo>
                      <a:pt x="536" y="2232"/>
                    </a:lnTo>
                    <a:lnTo>
                      <a:pt x="608" y="2160"/>
                    </a:lnTo>
                    <a:lnTo>
                      <a:pt x="608" y="2248"/>
                    </a:lnTo>
                    <a:cubicBezTo>
                      <a:pt x="608" y="2288"/>
                      <a:pt x="576" y="2320"/>
                      <a:pt x="536" y="2320"/>
                    </a:cubicBezTo>
                    <a:lnTo>
                      <a:pt x="328" y="2320"/>
                    </a:lnTo>
                    <a:lnTo>
                      <a:pt x="400" y="2248"/>
                    </a:lnTo>
                    <a:lnTo>
                      <a:pt x="400" y="2288"/>
                    </a:lnTo>
                    <a:cubicBezTo>
                      <a:pt x="400" y="2328"/>
                      <a:pt x="368" y="2360"/>
                      <a:pt x="328" y="2360"/>
                    </a:cubicBezTo>
                    <a:lnTo>
                      <a:pt x="288" y="2360"/>
                    </a:lnTo>
                    <a:lnTo>
                      <a:pt x="360" y="2288"/>
                    </a:lnTo>
                    <a:lnTo>
                      <a:pt x="360" y="2376"/>
                    </a:lnTo>
                    <a:cubicBezTo>
                      <a:pt x="360" y="2416"/>
                      <a:pt x="328" y="2448"/>
                      <a:pt x="288" y="2448"/>
                    </a:cubicBezTo>
                    <a:lnTo>
                      <a:pt x="240" y="2448"/>
                    </a:lnTo>
                    <a:lnTo>
                      <a:pt x="312" y="2376"/>
                    </a:lnTo>
                    <a:lnTo>
                      <a:pt x="312" y="2496"/>
                    </a:lnTo>
                    <a:cubicBezTo>
                      <a:pt x="312" y="2536"/>
                      <a:pt x="280" y="2568"/>
                      <a:pt x="240" y="2568"/>
                    </a:cubicBezTo>
                    <a:lnTo>
                      <a:pt x="200" y="2568"/>
                    </a:lnTo>
                    <a:lnTo>
                      <a:pt x="272" y="2496"/>
                    </a:lnTo>
                    <a:lnTo>
                      <a:pt x="272" y="2624"/>
                    </a:lnTo>
                    <a:cubicBezTo>
                      <a:pt x="272" y="2664"/>
                      <a:pt x="240" y="2696"/>
                      <a:pt x="200" y="2696"/>
                    </a:cubicBezTo>
                    <a:lnTo>
                      <a:pt x="160" y="2696"/>
                    </a:lnTo>
                    <a:lnTo>
                      <a:pt x="232" y="2624"/>
                    </a:lnTo>
                    <a:lnTo>
                      <a:pt x="232" y="2664"/>
                    </a:lnTo>
                    <a:cubicBezTo>
                      <a:pt x="232" y="2704"/>
                      <a:pt x="200" y="2736"/>
                      <a:pt x="160" y="2736"/>
                    </a:cubicBezTo>
                    <a:lnTo>
                      <a:pt x="120" y="2736"/>
                    </a:lnTo>
                    <a:lnTo>
                      <a:pt x="192" y="2664"/>
                    </a:lnTo>
                    <a:lnTo>
                      <a:pt x="192" y="2872"/>
                    </a:lnTo>
                    <a:lnTo>
                      <a:pt x="120" y="2800"/>
                    </a:lnTo>
                    <a:lnTo>
                      <a:pt x="160" y="2800"/>
                    </a:lnTo>
                    <a:cubicBezTo>
                      <a:pt x="200" y="2800"/>
                      <a:pt x="232" y="2833"/>
                      <a:pt x="232" y="2872"/>
                    </a:cubicBezTo>
                    <a:lnTo>
                      <a:pt x="232" y="2920"/>
                    </a:lnTo>
                    <a:cubicBezTo>
                      <a:pt x="232" y="2960"/>
                      <a:pt x="200" y="2992"/>
                      <a:pt x="160" y="2992"/>
                    </a:cubicBezTo>
                    <a:lnTo>
                      <a:pt x="120" y="2992"/>
                    </a:lnTo>
                    <a:lnTo>
                      <a:pt x="192" y="2920"/>
                    </a:lnTo>
                    <a:lnTo>
                      <a:pt x="192" y="3000"/>
                    </a:lnTo>
                    <a:cubicBezTo>
                      <a:pt x="192" y="3040"/>
                      <a:pt x="160" y="3072"/>
                      <a:pt x="120" y="3072"/>
                    </a:cubicBezTo>
                    <a:lnTo>
                      <a:pt x="72" y="3072"/>
                    </a:lnTo>
                    <a:cubicBezTo>
                      <a:pt x="33" y="3072"/>
                      <a:pt x="0" y="3040"/>
                      <a:pt x="0" y="3000"/>
                    </a:cubicBezTo>
                    <a:cubicBezTo>
                      <a:pt x="0" y="2961"/>
                      <a:pt x="33" y="2928"/>
                      <a:pt x="72" y="2928"/>
                    </a:cubicBezTo>
                    <a:close/>
                  </a:path>
                </a:pathLst>
              </a:custGeom>
              <a:solidFill>
                <a:srgbClr val="00B0F0"/>
              </a:solidFill>
              <a:ln w="34925" cap="flat">
                <a:solidFill>
                  <a:srgbClr val="00B0F0"/>
                </a:solidFill>
                <a:prstDash val="solid"/>
                <a:bevel/>
                <a:headEnd/>
                <a:tailEnd/>
              </a:ln>
            </p:spPr>
            <p:txBody>
              <a:bodyPr vert="horz" wrap="square" lIns="91440" tIns="45720" rIns="91440" bIns="45720" numCol="1" anchor="t" anchorCtr="0" compatLnSpc="1">
                <a:prstTxWarp prst="textNoShape">
                  <a:avLst/>
                </a:prstTxWarp>
              </a:bodyPr>
              <a:lstStyle/>
              <a:p>
                <a:endParaRPr lang="en-US"/>
              </a:p>
            </p:txBody>
          </p:sp>
        </p:grpSp>
        <p:sp>
          <p:nvSpPr>
            <p:cNvPr id="31" name="ER-EC-11 label"/>
            <p:cNvSpPr>
              <a:spLocks noChangeArrowheads="1"/>
            </p:cNvSpPr>
            <p:nvPr/>
          </p:nvSpPr>
          <p:spPr bwMode="auto">
            <a:xfrm>
              <a:off x="7560193" y="2396637"/>
              <a:ext cx="939360" cy="369332"/>
            </a:xfrm>
            <a:prstGeom prst="rect">
              <a:avLst/>
            </a:prstGeom>
            <a:noFill/>
            <a:ln w="12700">
              <a:noFill/>
              <a:miter lim="800000"/>
              <a:headEnd/>
              <a:tailEnd/>
            </a:ln>
          </p:spPr>
          <p:txBody>
            <a:bodyPr wrap="none" lIns="0" tIns="0" rIns="0" bIns="0">
              <a:spAutoFit/>
            </a:bodyPr>
            <a:lstStyle/>
            <a:p>
              <a:pPr algn="r"/>
              <a:r>
                <a:rPr lang="en-US" sz="2400" dirty="0">
                  <a:ln w="9525">
                    <a:solidFill>
                      <a:schemeClr val="bg1"/>
                    </a:solidFill>
                  </a:ln>
                  <a:latin typeface="Arial Black" pitchFamily="34" charset="0"/>
                </a:rPr>
                <a:t>CCRP</a:t>
              </a:r>
            </a:p>
          </p:txBody>
        </p:sp>
      </p:grpSp>
    </p:spTree>
    <p:extLst>
      <p:ext uri="{BB962C8B-B14F-4D97-AF65-F5344CB8AC3E}">
        <p14:creationId xmlns:p14="http://schemas.microsoft.com/office/powerpoint/2010/main" val="1163721267"/>
      </p:ext>
    </p:extLst>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28"/>
                                        </p:tgtEl>
                                      </p:cBhvr>
                                    </p:animEffect>
                                    <p:set>
                                      <p:cBhvr>
                                        <p:cTn id="7" dur="1" fill="hold">
                                          <p:stCondLst>
                                            <p:cond delay="499"/>
                                          </p:stCondLst>
                                        </p:cTn>
                                        <p:tgtEl>
                                          <p:spTgt spid="28"/>
                                        </p:tgtEl>
                                        <p:attrNameLst>
                                          <p:attrName>style.visibility</p:attrName>
                                        </p:attrNameLst>
                                      </p:cBhvr>
                                      <p:to>
                                        <p:strVal val="hidden"/>
                                      </p:to>
                                    </p:set>
                                  </p:childTnLst>
                                </p:cTn>
                              </p:par>
                              <p:par>
                                <p:cTn id="8" presetID="10" presetClass="entr" presetSubtype="0" fill="hold" nodeType="withEffect">
                                  <p:stCondLst>
                                    <p:cond delay="0"/>
                                  </p:stCondLst>
                                  <p:childTnLst>
                                    <p:set>
                                      <p:cBhvr>
                                        <p:cTn id="9" dur="1" fill="hold">
                                          <p:stCondLst>
                                            <p:cond delay="0"/>
                                          </p:stCondLst>
                                        </p:cTn>
                                        <p:tgtEl>
                                          <p:spTgt spid="1026"/>
                                        </p:tgtEl>
                                        <p:attrNameLst>
                                          <p:attrName>style.visibility</p:attrName>
                                        </p:attrNameLst>
                                      </p:cBhvr>
                                      <p:to>
                                        <p:strVal val="visible"/>
                                      </p:to>
                                    </p:set>
                                    <p:animEffect transition="in" filter="fade">
                                      <p:cBhvr>
                                        <p:cTn id="10" dur="500"/>
                                        <p:tgtEl>
                                          <p:spTgt spid="1026"/>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xit" presetSubtype="0" fill="hold" nodeType="clickEffect">
                                  <p:stCondLst>
                                    <p:cond delay="0"/>
                                  </p:stCondLst>
                                  <p:childTnLst>
                                    <p:animEffect transition="out" filter="fade">
                                      <p:cBhvr>
                                        <p:cTn id="14" dur="500"/>
                                        <p:tgtEl>
                                          <p:spTgt spid="1026"/>
                                        </p:tgtEl>
                                      </p:cBhvr>
                                    </p:animEffect>
                                    <p:set>
                                      <p:cBhvr>
                                        <p:cTn id="15" dur="1" fill="hold">
                                          <p:stCondLst>
                                            <p:cond delay="499"/>
                                          </p:stCondLst>
                                        </p:cTn>
                                        <p:tgtEl>
                                          <p:spTgt spid="1026"/>
                                        </p:tgtEl>
                                        <p:attrNameLst>
                                          <p:attrName>style.visibility</p:attrName>
                                        </p:attrNameLst>
                                      </p:cBhvr>
                                      <p:to>
                                        <p:strVal val="hidden"/>
                                      </p:to>
                                    </p:set>
                                  </p:childTnLst>
                                </p:cTn>
                              </p:par>
                              <p:par>
                                <p:cTn id="16" presetID="10" presetClass="entr" presetSubtype="0" fill="hold"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500"/>
                                        <p:tgtEl>
                                          <p:spTgt spid="7"/>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nodeType="clickEffect">
                                  <p:stCondLst>
                                    <p:cond delay="0"/>
                                  </p:stCondLst>
                                  <p:childTnLst>
                                    <p:animEffect transition="out" filter="fade">
                                      <p:cBhvr>
                                        <p:cTn id="22" dur="500"/>
                                        <p:tgtEl>
                                          <p:spTgt spid="7"/>
                                        </p:tgtEl>
                                      </p:cBhvr>
                                    </p:animEffect>
                                    <p:set>
                                      <p:cBhvr>
                                        <p:cTn id="23" dur="1" fill="hold">
                                          <p:stCondLst>
                                            <p:cond delay="499"/>
                                          </p:stCondLst>
                                        </p:cTn>
                                        <p:tgtEl>
                                          <p:spTgt spid="7"/>
                                        </p:tgtEl>
                                        <p:attrNameLst>
                                          <p:attrName>style.visibility</p:attrName>
                                        </p:attrNameLst>
                                      </p:cBhvr>
                                      <p:to>
                                        <p:strVal val="hidden"/>
                                      </p:to>
                                    </p:set>
                                  </p:childTnLst>
                                </p:cTn>
                              </p:par>
                              <p:par>
                                <p:cTn id="24" presetID="10" presetClass="entr" presetSubtype="0" fill="hold" nodeType="with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500"/>
                                        <p:tgtEl>
                                          <p:spTgt spid="6"/>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xit" presetSubtype="0" fill="hold" nodeType="clickEffect">
                                  <p:stCondLst>
                                    <p:cond delay="0"/>
                                  </p:stCondLst>
                                  <p:childTnLst>
                                    <p:animEffect transition="out" filter="fade">
                                      <p:cBhvr>
                                        <p:cTn id="30" dur="500"/>
                                        <p:tgtEl>
                                          <p:spTgt spid="6"/>
                                        </p:tgtEl>
                                      </p:cBhvr>
                                    </p:animEffect>
                                    <p:set>
                                      <p:cBhvr>
                                        <p:cTn id="31" dur="1" fill="hold">
                                          <p:stCondLst>
                                            <p:cond delay="499"/>
                                          </p:stCondLst>
                                        </p:cTn>
                                        <p:tgtEl>
                                          <p:spTgt spid="6"/>
                                        </p:tgtEl>
                                        <p:attrNameLst>
                                          <p:attrName>style.visibility</p:attrName>
                                        </p:attrNameLst>
                                      </p:cBhvr>
                                      <p:to>
                                        <p:strVal val="hidden"/>
                                      </p:to>
                                    </p:set>
                                  </p:childTnLst>
                                </p:cTn>
                              </p:par>
                              <p:par>
                                <p:cTn id="32" presetID="10" presetClass="entr" presetSubtype="0" fill="hold" nodeType="withEffect">
                                  <p:stCondLst>
                                    <p:cond delay="0"/>
                                  </p:stCondLst>
                                  <p:childTnLst>
                                    <p:set>
                                      <p:cBhvr>
                                        <p:cTn id="33" dur="1" fill="hold">
                                          <p:stCondLst>
                                            <p:cond delay="0"/>
                                          </p:stCondLst>
                                        </p:cTn>
                                        <p:tgtEl>
                                          <p:spTgt spid="5"/>
                                        </p:tgtEl>
                                        <p:attrNameLst>
                                          <p:attrName>style.visibility</p:attrName>
                                        </p:attrNameLst>
                                      </p:cBhvr>
                                      <p:to>
                                        <p:strVal val="visible"/>
                                      </p:to>
                                    </p:set>
                                    <p:animEffect transition="in" filter="fade">
                                      <p:cBhvr>
                                        <p:cTn id="34" dur="500"/>
                                        <p:tgtEl>
                                          <p:spTgt spid="5"/>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xit" presetSubtype="0" fill="hold" nodeType="clickEffect">
                                  <p:stCondLst>
                                    <p:cond delay="0"/>
                                  </p:stCondLst>
                                  <p:childTnLst>
                                    <p:animEffect transition="out" filter="fade">
                                      <p:cBhvr>
                                        <p:cTn id="38" dur="500"/>
                                        <p:tgtEl>
                                          <p:spTgt spid="5"/>
                                        </p:tgtEl>
                                      </p:cBhvr>
                                    </p:animEffect>
                                    <p:set>
                                      <p:cBhvr>
                                        <p:cTn id="39" dur="1" fill="hold">
                                          <p:stCondLst>
                                            <p:cond delay="499"/>
                                          </p:stCondLst>
                                        </p:cTn>
                                        <p:tgtEl>
                                          <p:spTgt spid="5"/>
                                        </p:tgtEl>
                                        <p:attrNameLst>
                                          <p:attrName>style.visibility</p:attrName>
                                        </p:attrNameLst>
                                      </p:cBhvr>
                                      <p:to>
                                        <p:strVal val="hidden"/>
                                      </p:to>
                                    </p:set>
                                  </p:childTnLst>
                                </p:cTn>
                              </p:par>
                              <p:par>
                                <p:cTn id="40" presetID="10" presetClass="entr" presetSubtype="0" fill="hold" nodeType="withEffect">
                                  <p:stCondLst>
                                    <p:cond delay="0"/>
                                  </p:stCondLst>
                                  <p:childTnLst>
                                    <p:set>
                                      <p:cBhvr>
                                        <p:cTn id="41" dur="1" fill="hold">
                                          <p:stCondLst>
                                            <p:cond delay="0"/>
                                          </p:stCondLst>
                                        </p:cTn>
                                        <p:tgtEl>
                                          <p:spTgt spid="4"/>
                                        </p:tgtEl>
                                        <p:attrNameLst>
                                          <p:attrName>style.visibility</p:attrName>
                                        </p:attrNameLst>
                                      </p:cBhvr>
                                      <p:to>
                                        <p:strVal val="visible"/>
                                      </p:to>
                                    </p:set>
                                    <p:animEffect transition="in" filter="fade">
                                      <p:cBhvr>
                                        <p:cTn id="42" dur="500"/>
                                        <p:tgtEl>
                                          <p:spTgt spid="4"/>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xit" presetSubtype="0" fill="hold" nodeType="clickEffect">
                                  <p:stCondLst>
                                    <p:cond delay="0"/>
                                  </p:stCondLst>
                                  <p:childTnLst>
                                    <p:animEffect transition="out" filter="fade">
                                      <p:cBhvr>
                                        <p:cTn id="46" dur="500"/>
                                        <p:tgtEl>
                                          <p:spTgt spid="4"/>
                                        </p:tgtEl>
                                      </p:cBhvr>
                                    </p:animEffect>
                                    <p:set>
                                      <p:cBhvr>
                                        <p:cTn id="47" dur="1" fill="hold">
                                          <p:stCondLst>
                                            <p:cond delay="499"/>
                                          </p:stCondLst>
                                        </p:cTn>
                                        <p:tgtEl>
                                          <p:spTgt spid="4"/>
                                        </p:tgtEl>
                                        <p:attrNameLst>
                                          <p:attrName>style.visibility</p:attrName>
                                        </p:attrNameLst>
                                      </p:cBhvr>
                                      <p:to>
                                        <p:strVal val="hidden"/>
                                      </p:to>
                                    </p:set>
                                  </p:childTnLst>
                                </p:cTn>
                              </p:par>
                              <p:par>
                                <p:cTn id="48" presetID="10" presetClass="entr" presetSubtype="0" fill="hold" nodeType="withEffect">
                                  <p:stCondLst>
                                    <p:cond delay="0"/>
                                  </p:stCondLst>
                                  <p:childTnLst>
                                    <p:set>
                                      <p:cBhvr>
                                        <p:cTn id="49" dur="1" fill="hold">
                                          <p:stCondLst>
                                            <p:cond delay="0"/>
                                          </p:stCondLst>
                                        </p:cTn>
                                        <p:tgtEl>
                                          <p:spTgt spid="8"/>
                                        </p:tgtEl>
                                        <p:attrNameLst>
                                          <p:attrName>style.visibility</p:attrName>
                                        </p:attrNameLst>
                                      </p:cBhvr>
                                      <p:to>
                                        <p:strVal val="visible"/>
                                      </p:to>
                                    </p:set>
                                    <p:animEffect transition="in" filter="fade">
                                      <p:cBhvr>
                                        <p:cTn id="5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CCRP—Output </a:t>
            </a:r>
          </a:p>
        </p:txBody>
      </p:sp>
      <p:sp>
        <p:nvSpPr>
          <p:cNvPr id="3" name="Content Placeholder 2"/>
          <p:cNvSpPr>
            <a:spLocks noGrp="1"/>
          </p:cNvSpPr>
          <p:nvPr>
            <p:ph idx="1"/>
          </p:nvPr>
        </p:nvSpPr>
        <p:spPr>
          <a:xfrm>
            <a:off x="707571" y="1241472"/>
            <a:ext cx="7445829" cy="5370343"/>
          </a:xfrm>
        </p:spPr>
        <p:txBody>
          <a:bodyPr/>
          <a:lstStyle/>
          <a:p>
            <a:r>
              <a:rPr lang="en-US" sz="3200" dirty="0"/>
              <a:t>Results 2009 review</a:t>
            </a:r>
          </a:p>
          <a:p>
            <a:r>
              <a:rPr lang="en-US" sz="3200" dirty="0"/>
              <a:t>Discharges reported </a:t>
            </a:r>
          </a:p>
          <a:p>
            <a:r>
              <a:rPr lang="en-US" sz="3200" dirty="0"/>
              <a:t>Total transmissivity</a:t>
            </a:r>
          </a:p>
          <a:p>
            <a:pPr lvl="1"/>
            <a:r>
              <a:rPr lang="en-US" sz="2800" dirty="0"/>
              <a:t>CCRP &amp; DVRFS.v1 reported</a:t>
            </a:r>
          </a:p>
          <a:p>
            <a:pPr lvl="1"/>
            <a:r>
              <a:rPr lang="en-US" sz="2800" dirty="0"/>
              <a:t>Overview &amp; context</a:t>
            </a:r>
          </a:p>
          <a:p>
            <a:r>
              <a:rPr lang="en-US" sz="3200" dirty="0"/>
              <a:t>Conceptual disagreements persist, but parts shown</a:t>
            </a:r>
          </a:p>
          <a:p>
            <a:r>
              <a:rPr lang="en-US" sz="3200" dirty="0"/>
              <a:t>Details also provided</a:t>
            </a: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63723" y="1241472"/>
            <a:ext cx="3668647" cy="55778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Box 3">
            <a:extLst>
              <a:ext uri="{FF2B5EF4-FFF2-40B4-BE49-F238E27FC236}">
                <a16:creationId xmlns:a16="http://schemas.microsoft.com/office/drawing/2014/main" id="{447A1845-3BA7-3204-2B57-85FDF00E2D51}"/>
              </a:ext>
            </a:extLst>
          </p:cNvPr>
          <p:cNvSpPr txBox="1"/>
          <p:nvPr/>
        </p:nvSpPr>
        <p:spPr>
          <a:xfrm>
            <a:off x="4111829" y="6567100"/>
            <a:ext cx="4503027" cy="276999"/>
          </a:xfrm>
          <a:prstGeom prst="rect">
            <a:avLst/>
          </a:prstGeom>
          <a:noFill/>
        </p:spPr>
        <p:txBody>
          <a:bodyPr wrap="square" rtlCol="0">
            <a:spAutoFit/>
          </a:bodyPr>
          <a:lstStyle/>
          <a:p>
            <a:pPr algn="l"/>
            <a:r>
              <a:rPr lang="en-US" sz="1200" dirty="0">
                <a:solidFill>
                  <a:schemeClr val="bg1">
                    <a:lumMod val="50000"/>
                  </a:schemeClr>
                </a:solidFill>
                <a:latin typeface="Arial" pitchFamily="34" charset="0"/>
                <a:cs typeface="Arial" pitchFamily="34" charset="0"/>
              </a:rPr>
              <a:t>Central Carbonate Rock Province (SNWA, 2009)</a:t>
            </a:r>
          </a:p>
        </p:txBody>
      </p:sp>
    </p:spTree>
    <p:extLst>
      <p:ext uri="{BB962C8B-B14F-4D97-AF65-F5344CB8AC3E}">
        <p14:creationId xmlns:p14="http://schemas.microsoft.com/office/powerpoint/2010/main" val="76075146"/>
      </p:ext>
    </p:extLst>
  </p:cSld>
  <p:clrMapOvr>
    <a:masterClrMapping/>
  </p:clrMapOvr>
  <p:transition>
    <p:wipe dir="d"/>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0" y="301337"/>
            <a:ext cx="9144000" cy="6234545"/>
          </a:xfrm>
        </p:spPr>
        <p:txBody>
          <a:bodyPr/>
          <a:lstStyle/>
          <a:p>
            <a:r>
              <a:rPr lang="en-US" sz="9600" dirty="0"/>
              <a:t>Grid Effects</a:t>
            </a:r>
            <a:br>
              <a:rPr lang="en-US" sz="9600" dirty="0"/>
            </a:br>
            <a:r>
              <a:rPr lang="en-US" sz="4400" dirty="0"/>
              <a:t>─●─</a:t>
            </a:r>
            <a:br>
              <a:rPr lang="en-US" sz="4400" dirty="0"/>
            </a:br>
            <a:r>
              <a:rPr lang="en-US" sz="4400" dirty="0"/>
              <a:t>Minor Issue</a:t>
            </a:r>
          </a:p>
        </p:txBody>
      </p:sp>
    </p:spTree>
    <p:extLst>
      <p:ext uri="{BB962C8B-B14F-4D97-AF65-F5344CB8AC3E}">
        <p14:creationId xmlns:p14="http://schemas.microsoft.com/office/powerpoint/2010/main" val="1139451838"/>
      </p:ext>
    </p:extLst>
  </p:cSld>
  <p:clrMapOvr>
    <a:masterClrMapping/>
  </p:clrMapOvr>
  <p:transition advTm="15000">
    <p:wipe dir="d"/>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CCRP—Output Details</a:t>
            </a:r>
          </a:p>
        </p:txBody>
      </p:sp>
      <p:sp>
        <p:nvSpPr>
          <p:cNvPr id="3" name="Content Placeholder 2"/>
          <p:cNvSpPr>
            <a:spLocks noGrp="1"/>
          </p:cNvSpPr>
          <p:nvPr>
            <p:ph idx="1"/>
          </p:nvPr>
        </p:nvSpPr>
        <p:spPr>
          <a:xfrm>
            <a:off x="509301" y="1148051"/>
            <a:ext cx="7194405" cy="5271286"/>
          </a:xfrm>
        </p:spPr>
        <p:txBody>
          <a:bodyPr/>
          <a:lstStyle/>
          <a:p>
            <a:r>
              <a:rPr lang="en-US" sz="2800" dirty="0"/>
              <a:t>Cross-section for all rows</a:t>
            </a:r>
          </a:p>
          <a:p>
            <a:pPr lvl="1"/>
            <a:r>
              <a:rPr lang="en-US" sz="2400" dirty="0"/>
              <a:t>Geologic units</a:t>
            </a:r>
          </a:p>
          <a:p>
            <a:pPr lvl="1"/>
            <a:r>
              <a:rPr lang="en-US" sz="2400" dirty="0"/>
              <a:t>Computed hydraulic conductivity from HUF</a:t>
            </a:r>
          </a:p>
          <a:p>
            <a:pPr lvl="1"/>
            <a:r>
              <a:rPr lang="en-US" sz="2400" dirty="0"/>
              <a:t>Simulated water levels</a:t>
            </a:r>
          </a:p>
          <a:p>
            <a:pPr lvl="1"/>
            <a:r>
              <a:rPr lang="en-US" sz="2400" dirty="0"/>
              <a:t>Local plan view</a:t>
            </a:r>
          </a:p>
          <a:p>
            <a:pPr lvl="1"/>
            <a:r>
              <a:rPr lang="en-US" sz="2400" dirty="0"/>
              <a:t>Horizontal flow barriers (HFB)</a:t>
            </a:r>
          </a:p>
          <a:p>
            <a:r>
              <a:rPr lang="en-US" sz="2800" dirty="0"/>
              <a:t>Hydraulic conductivity (</a:t>
            </a:r>
            <a:r>
              <a:rPr lang="en-US" sz="2800" b="1" i="1" dirty="0"/>
              <a:t>K</a:t>
            </a:r>
            <a:r>
              <a:rPr lang="en-US" sz="2800" dirty="0"/>
              <a:t>) in MODFLOW</a:t>
            </a:r>
          </a:p>
          <a:p>
            <a:pPr lvl="1"/>
            <a:r>
              <a:rPr lang="en-US" sz="2400" dirty="0"/>
              <a:t>Mostly reported, except HFB</a:t>
            </a:r>
          </a:p>
          <a:p>
            <a:pPr lvl="1"/>
            <a:r>
              <a:rPr lang="en-US" sz="2400" dirty="0"/>
              <a:t>Sins needed for HFB</a:t>
            </a:r>
          </a:p>
          <a:p>
            <a:r>
              <a:rPr lang="en-US" sz="2800" dirty="0"/>
              <a:t>Reporting comprehensible</a:t>
            </a:r>
          </a:p>
          <a:p>
            <a:r>
              <a:rPr lang="en-US" sz="2800" dirty="0"/>
              <a:t>Transmissivity knowable</a:t>
            </a:r>
          </a:p>
        </p:txBody>
      </p:sp>
      <p:pic>
        <p:nvPicPr>
          <p:cNvPr id="1026" name="CCRP map"/>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124343" y="1196502"/>
            <a:ext cx="3741511" cy="56614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6" name="Straight Connector 5"/>
          <p:cNvCxnSpPr/>
          <p:nvPr/>
        </p:nvCxnSpPr>
        <p:spPr bwMode="auto">
          <a:xfrm>
            <a:off x="9163675" y="4472610"/>
            <a:ext cx="2412100" cy="9939"/>
          </a:xfrm>
          <a:prstGeom prst="line">
            <a:avLst/>
          </a:prstGeom>
          <a:noFill/>
          <a:ln w="63500" cap="sq" cmpd="sng" algn="ctr">
            <a:solidFill>
              <a:srgbClr val="FF0000"/>
            </a:solidFill>
            <a:prstDash val="dash"/>
            <a:miter lim="800000"/>
            <a:headEnd type="none" w="med" len="med"/>
            <a:tailEnd type="none" w="med" len="med"/>
          </a:ln>
          <a:effectLst/>
        </p:spPr>
      </p:cxnSp>
      <p:pic>
        <p:nvPicPr>
          <p:cNvPr id="21" name="Full Xsec"/>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27314" y="2816361"/>
            <a:ext cx="11136087" cy="1897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4138183" y="6559952"/>
            <a:ext cx="4503027" cy="276999"/>
          </a:xfrm>
          <a:prstGeom prst="rect">
            <a:avLst/>
          </a:prstGeom>
          <a:noFill/>
        </p:spPr>
        <p:txBody>
          <a:bodyPr wrap="square" rtlCol="0">
            <a:spAutoFit/>
          </a:bodyPr>
          <a:lstStyle/>
          <a:p>
            <a:pPr algn="l"/>
            <a:r>
              <a:rPr lang="en-US" sz="1200" dirty="0">
                <a:solidFill>
                  <a:schemeClr val="bg1">
                    <a:lumMod val="50000"/>
                  </a:schemeClr>
                </a:solidFill>
                <a:latin typeface="Arial" pitchFamily="34" charset="0"/>
                <a:cs typeface="Arial" pitchFamily="34" charset="0"/>
              </a:rPr>
              <a:t>Central Carbonate Rock Province (SNWA, 2009)</a:t>
            </a:r>
          </a:p>
        </p:txBody>
      </p:sp>
      <p:grpSp>
        <p:nvGrpSpPr>
          <p:cNvPr id="7" name="Xsec detail"/>
          <p:cNvGrpSpPr/>
          <p:nvPr/>
        </p:nvGrpSpPr>
        <p:grpSpPr>
          <a:xfrm>
            <a:off x="7643150" y="1206455"/>
            <a:ext cx="4271613" cy="5174890"/>
            <a:chOff x="4338536" y="1225910"/>
            <a:chExt cx="4747098" cy="5593404"/>
          </a:xfrm>
        </p:grpSpPr>
        <p:grpSp>
          <p:nvGrpSpPr>
            <p:cNvPr id="8" name="Group 7"/>
            <p:cNvGrpSpPr/>
            <p:nvPr/>
          </p:nvGrpSpPr>
          <p:grpSpPr>
            <a:xfrm>
              <a:off x="4338536" y="1225910"/>
              <a:ext cx="4747098" cy="5593404"/>
              <a:chOff x="3530459" y="733425"/>
              <a:chExt cx="4961788" cy="5724725"/>
            </a:xfrm>
          </p:grpSpPr>
          <p:pic>
            <p:nvPicPr>
              <p:cNvPr id="12" name="Picture 2"/>
              <p:cNvPicPr>
                <a:picLocks noChangeAspect="1" noChangeArrowheads="1"/>
              </p:cNvPicPr>
              <p:nvPr/>
            </p:nvPicPr>
            <p:blipFill rotWithShape="1">
              <a:blip r:embed="rId6">
                <a:extLst>
                  <a:ext uri="{28A0092B-C50C-407E-A947-70E740481C1C}">
                    <a14:useLocalDpi xmlns:a14="http://schemas.microsoft.com/office/drawing/2010/main" val="0"/>
                  </a:ext>
                </a:extLst>
              </a:blip>
              <a:srcRect l="15726" t="5363" r="50000"/>
              <a:stretch/>
            </p:blipFill>
            <p:spPr bwMode="auto">
              <a:xfrm>
                <a:off x="3530459" y="743150"/>
                <a:ext cx="731269" cy="5715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 name="Picture 3"/>
              <p:cNvPicPr>
                <a:picLocks noChangeAspect="1" noChangeArrowheads="1"/>
              </p:cNvPicPr>
              <p:nvPr/>
            </p:nvPicPr>
            <p:blipFill rotWithShape="1">
              <a:blip r:embed="rId7">
                <a:extLst>
                  <a:ext uri="{28A0092B-C50C-407E-A947-70E740481C1C}">
                    <a14:useLocalDpi xmlns:a14="http://schemas.microsoft.com/office/drawing/2010/main" val="0"/>
                  </a:ext>
                </a:extLst>
              </a:blip>
              <a:srcRect r="24207"/>
              <a:stretch/>
            </p:blipFill>
            <p:spPr bwMode="auto">
              <a:xfrm>
                <a:off x="4261728" y="733425"/>
                <a:ext cx="4230519" cy="5715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9" name="TextBox 8"/>
            <p:cNvSpPr txBox="1"/>
            <p:nvPr/>
          </p:nvSpPr>
          <p:spPr>
            <a:xfrm>
              <a:off x="4844979" y="1232010"/>
              <a:ext cx="999743" cy="332668"/>
            </a:xfrm>
            <a:prstGeom prst="rect">
              <a:avLst/>
            </a:prstGeom>
            <a:noFill/>
          </p:spPr>
          <p:txBody>
            <a:bodyPr wrap="none" rtlCol="0">
              <a:spAutoFit/>
            </a:bodyPr>
            <a:lstStyle/>
            <a:p>
              <a:pPr algn="l"/>
              <a:r>
                <a:rPr lang="en-US" sz="1400" dirty="0">
                  <a:latin typeface="Arial" pitchFamily="34" charset="0"/>
                  <a:cs typeface="Arial" pitchFamily="34" charset="0"/>
                </a:rPr>
                <a:t>Geology</a:t>
              </a:r>
            </a:p>
          </p:txBody>
        </p:sp>
        <p:sp>
          <p:nvSpPr>
            <p:cNvPr id="10" name="TextBox 9"/>
            <p:cNvSpPr txBox="1"/>
            <p:nvPr/>
          </p:nvSpPr>
          <p:spPr>
            <a:xfrm>
              <a:off x="4844979" y="2545244"/>
              <a:ext cx="2624414" cy="332668"/>
            </a:xfrm>
            <a:prstGeom prst="rect">
              <a:avLst/>
            </a:prstGeom>
            <a:noFill/>
          </p:spPr>
          <p:txBody>
            <a:bodyPr wrap="none" rtlCol="0">
              <a:spAutoFit/>
            </a:bodyPr>
            <a:lstStyle/>
            <a:p>
              <a:pPr algn="l"/>
              <a:r>
                <a:rPr lang="en-US" sz="1400" dirty="0">
                  <a:latin typeface="Arial" pitchFamily="34" charset="0"/>
                  <a:cs typeface="Arial" pitchFamily="34" charset="0"/>
                </a:rPr>
                <a:t>K, Hydraulic Conductivity</a:t>
              </a:r>
            </a:p>
          </p:txBody>
        </p:sp>
        <p:sp>
          <p:nvSpPr>
            <p:cNvPr id="11" name="TextBox 10"/>
            <p:cNvSpPr txBox="1"/>
            <p:nvPr/>
          </p:nvSpPr>
          <p:spPr>
            <a:xfrm>
              <a:off x="4844979" y="3873474"/>
              <a:ext cx="1315057" cy="332668"/>
            </a:xfrm>
            <a:prstGeom prst="rect">
              <a:avLst/>
            </a:prstGeom>
            <a:noFill/>
          </p:spPr>
          <p:txBody>
            <a:bodyPr wrap="none" rtlCol="0">
              <a:spAutoFit/>
            </a:bodyPr>
            <a:lstStyle/>
            <a:p>
              <a:pPr algn="l"/>
              <a:r>
                <a:rPr lang="en-US" sz="1400" dirty="0">
                  <a:latin typeface="Arial" pitchFamily="34" charset="0"/>
                  <a:cs typeface="Arial" pitchFamily="34" charset="0"/>
                </a:rPr>
                <a:t>PLAN VIEW</a:t>
              </a:r>
            </a:p>
          </p:txBody>
        </p:sp>
      </p:grpSp>
      <p:sp>
        <p:nvSpPr>
          <p:cNvPr id="19" name="Rectangle 18"/>
          <p:cNvSpPr/>
          <p:nvPr/>
        </p:nvSpPr>
        <p:spPr bwMode="auto">
          <a:xfrm>
            <a:off x="10780644" y="2711822"/>
            <a:ext cx="506896" cy="856327"/>
          </a:xfrm>
          <a:prstGeom prst="rect">
            <a:avLst/>
          </a:prstGeom>
          <a:noFill/>
          <a:ln w="63500" cap="flat" cmpd="sng" algn="ctr">
            <a:solidFill>
              <a:srgbClr val="FF0000"/>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endParaRPr lang="en-US"/>
          </a:p>
        </p:txBody>
      </p:sp>
      <p:grpSp>
        <p:nvGrpSpPr>
          <p:cNvPr id="15" name="K big"/>
          <p:cNvGrpSpPr/>
          <p:nvPr/>
        </p:nvGrpSpPr>
        <p:grpSpPr>
          <a:xfrm>
            <a:off x="8338474" y="1225684"/>
            <a:ext cx="3344225" cy="5595272"/>
            <a:chOff x="2684091" y="1303506"/>
            <a:chExt cx="3344225" cy="5651771"/>
          </a:xfrm>
        </p:grpSpPr>
        <p:pic>
          <p:nvPicPr>
            <p:cNvPr id="16" name="Picture 4"/>
            <p:cNvPicPr>
              <a:picLocks noChangeAspect="1" noChangeArrowheads="1"/>
            </p:cNvPicPr>
            <p:nvPr/>
          </p:nvPicPr>
          <p:blipFill rotWithShape="1">
            <a:blip r:embed="rId8">
              <a:extLst>
                <a:ext uri="{28A0092B-C50C-407E-A947-70E740481C1C}">
                  <a14:useLocalDpi xmlns:a14="http://schemas.microsoft.com/office/drawing/2010/main" val="0"/>
                </a:ext>
              </a:extLst>
            </a:blip>
            <a:srcRect t="5281" b="4469"/>
            <a:stretch/>
          </p:blipFill>
          <p:spPr bwMode="auto">
            <a:xfrm>
              <a:off x="2684091" y="1303506"/>
              <a:ext cx="3344225" cy="56517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7" name="TextBox 16"/>
            <p:cNvSpPr txBox="1"/>
            <p:nvPr/>
          </p:nvSpPr>
          <p:spPr>
            <a:xfrm>
              <a:off x="2684091" y="1356714"/>
              <a:ext cx="1896673" cy="310885"/>
            </a:xfrm>
            <a:prstGeom prst="rect">
              <a:avLst/>
            </a:prstGeom>
            <a:noFill/>
          </p:spPr>
          <p:txBody>
            <a:bodyPr wrap="none" rtlCol="0">
              <a:spAutoFit/>
            </a:bodyPr>
            <a:lstStyle/>
            <a:p>
              <a:pPr algn="l"/>
              <a:r>
                <a:rPr lang="en-US" sz="1400" dirty="0">
                  <a:latin typeface="Arial" pitchFamily="34" charset="0"/>
                  <a:cs typeface="Arial" pitchFamily="34" charset="0"/>
                </a:rPr>
                <a:t>K, in meters per day</a:t>
              </a:r>
            </a:p>
          </p:txBody>
        </p:sp>
      </p:grpSp>
      <p:sp>
        <p:nvSpPr>
          <p:cNvPr id="23" name="Xsecdraw"/>
          <p:cNvSpPr/>
          <p:nvPr/>
        </p:nvSpPr>
        <p:spPr bwMode="auto">
          <a:xfrm>
            <a:off x="2219269" y="1586137"/>
            <a:ext cx="725556" cy="4188498"/>
          </a:xfrm>
          <a:prstGeom prst="rect">
            <a:avLst/>
          </a:prstGeom>
          <a:noFill/>
          <a:ln w="63500" cap="flat" cmpd="sng" algn="ctr">
            <a:solidFill>
              <a:srgbClr val="FF0000"/>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endParaRPr lang="en-US"/>
          </a:p>
        </p:txBody>
      </p:sp>
      <p:grpSp>
        <p:nvGrpSpPr>
          <p:cNvPr id="20" name="Group 19"/>
          <p:cNvGrpSpPr/>
          <p:nvPr/>
        </p:nvGrpSpPr>
        <p:grpSpPr>
          <a:xfrm>
            <a:off x="8198484" y="5534500"/>
            <a:ext cx="1268852" cy="1275823"/>
            <a:chOff x="3705225" y="2557463"/>
            <a:chExt cx="1733550" cy="1743075"/>
          </a:xfrm>
        </p:grpSpPr>
        <p:pic>
          <p:nvPicPr>
            <p:cNvPr id="22" name="Picture 2"/>
            <p:cNvPicPr>
              <a:picLocks noChangeAspect="1" noChangeArrowheads="1"/>
            </p:cNvPicPr>
            <p:nvPr/>
          </p:nvPicPr>
          <p:blipFill>
            <a:blip r:embed="rId9">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705225" y="2557463"/>
              <a:ext cx="1733550" cy="1743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4" name="Freeform 23"/>
            <p:cNvSpPr/>
            <p:nvPr/>
          </p:nvSpPr>
          <p:spPr bwMode="auto">
            <a:xfrm>
              <a:off x="4665795" y="3080282"/>
              <a:ext cx="344994" cy="804383"/>
            </a:xfrm>
            <a:custGeom>
              <a:avLst/>
              <a:gdLst>
                <a:gd name="connsiteX0" fmla="*/ 76712 w 328325"/>
                <a:gd name="connsiteY0" fmla="*/ 0 h 794730"/>
                <a:gd name="connsiteX1" fmla="*/ 230135 w 328325"/>
                <a:gd name="connsiteY1" fmla="*/ 36821 h 794730"/>
                <a:gd name="connsiteX2" fmla="*/ 254682 w 328325"/>
                <a:gd name="connsiteY2" fmla="*/ 36821 h 794730"/>
                <a:gd name="connsiteX3" fmla="*/ 328325 w 328325"/>
                <a:gd name="connsiteY3" fmla="*/ 61369 h 794730"/>
                <a:gd name="connsiteX4" fmla="*/ 285367 w 328325"/>
                <a:gd name="connsiteY4" fmla="*/ 128875 h 794730"/>
                <a:gd name="connsiteX5" fmla="*/ 316051 w 328325"/>
                <a:gd name="connsiteY5" fmla="*/ 257750 h 794730"/>
                <a:gd name="connsiteX6" fmla="*/ 276162 w 328325"/>
                <a:gd name="connsiteY6" fmla="*/ 420378 h 794730"/>
                <a:gd name="connsiteX7" fmla="*/ 190245 w 328325"/>
                <a:gd name="connsiteY7" fmla="*/ 635170 h 794730"/>
                <a:gd name="connsiteX8" fmla="*/ 205587 w 328325"/>
                <a:gd name="connsiteY8" fmla="*/ 794730 h 794730"/>
                <a:gd name="connsiteX9" fmla="*/ 162629 w 328325"/>
                <a:gd name="connsiteY9" fmla="*/ 794730 h 794730"/>
                <a:gd name="connsiteX10" fmla="*/ 46027 w 328325"/>
                <a:gd name="connsiteY10" fmla="*/ 705745 h 794730"/>
                <a:gd name="connsiteX11" fmla="*/ 0 w 328325"/>
                <a:gd name="connsiteY11" fmla="*/ 451063 h 794730"/>
                <a:gd name="connsiteX12" fmla="*/ 9206 w 328325"/>
                <a:gd name="connsiteY12" fmla="*/ 98190 h 794730"/>
                <a:gd name="connsiteX13" fmla="*/ 0 w 328325"/>
                <a:gd name="connsiteY13" fmla="*/ 104327 h 794730"/>
                <a:gd name="connsiteX0" fmla="*/ 76712 w 328325"/>
                <a:gd name="connsiteY0" fmla="*/ 0 h 794730"/>
                <a:gd name="connsiteX1" fmla="*/ 230135 w 328325"/>
                <a:gd name="connsiteY1" fmla="*/ 36821 h 794730"/>
                <a:gd name="connsiteX2" fmla="*/ 254682 w 328325"/>
                <a:gd name="connsiteY2" fmla="*/ 36821 h 794730"/>
                <a:gd name="connsiteX3" fmla="*/ 328325 w 328325"/>
                <a:gd name="connsiteY3" fmla="*/ 61369 h 794730"/>
                <a:gd name="connsiteX4" fmla="*/ 285367 w 328325"/>
                <a:gd name="connsiteY4" fmla="*/ 128875 h 794730"/>
                <a:gd name="connsiteX5" fmla="*/ 316051 w 328325"/>
                <a:gd name="connsiteY5" fmla="*/ 257750 h 794730"/>
                <a:gd name="connsiteX6" fmla="*/ 276162 w 328325"/>
                <a:gd name="connsiteY6" fmla="*/ 420378 h 794730"/>
                <a:gd name="connsiteX7" fmla="*/ 190245 w 328325"/>
                <a:gd name="connsiteY7" fmla="*/ 635170 h 794730"/>
                <a:gd name="connsiteX8" fmla="*/ 205587 w 328325"/>
                <a:gd name="connsiteY8" fmla="*/ 794730 h 794730"/>
                <a:gd name="connsiteX9" fmla="*/ 162629 w 328325"/>
                <a:gd name="connsiteY9" fmla="*/ 794730 h 794730"/>
                <a:gd name="connsiteX10" fmla="*/ 46027 w 328325"/>
                <a:gd name="connsiteY10" fmla="*/ 705745 h 794730"/>
                <a:gd name="connsiteX11" fmla="*/ 0 w 328325"/>
                <a:gd name="connsiteY11" fmla="*/ 451063 h 794730"/>
                <a:gd name="connsiteX12" fmla="*/ 0 w 328325"/>
                <a:gd name="connsiteY12" fmla="*/ 104327 h 794730"/>
                <a:gd name="connsiteX0" fmla="*/ 76712 w 328325"/>
                <a:gd name="connsiteY0" fmla="*/ 0 h 794730"/>
                <a:gd name="connsiteX1" fmla="*/ 230135 w 328325"/>
                <a:gd name="connsiteY1" fmla="*/ 36821 h 794730"/>
                <a:gd name="connsiteX2" fmla="*/ 254682 w 328325"/>
                <a:gd name="connsiteY2" fmla="*/ 36821 h 794730"/>
                <a:gd name="connsiteX3" fmla="*/ 328325 w 328325"/>
                <a:gd name="connsiteY3" fmla="*/ 61369 h 794730"/>
                <a:gd name="connsiteX4" fmla="*/ 285367 w 328325"/>
                <a:gd name="connsiteY4" fmla="*/ 128875 h 794730"/>
                <a:gd name="connsiteX5" fmla="*/ 316051 w 328325"/>
                <a:gd name="connsiteY5" fmla="*/ 257750 h 794730"/>
                <a:gd name="connsiteX6" fmla="*/ 276162 w 328325"/>
                <a:gd name="connsiteY6" fmla="*/ 420378 h 794730"/>
                <a:gd name="connsiteX7" fmla="*/ 190245 w 328325"/>
                <a:gd name="connsiteY7" fmla="*/ 635170 h 794730"/>
                <a:gd name="connsiteX8" fmla="*/ 205587 w 328325"/>
                <a:gd name="connsiteY8" fmla="*/ 794730 h 794730"/>
                <a:gd name="connsiteX9" fmla="*/ 162629 w 328325"/>
                <a:gd name="connsiteY9" fmla="*/ 794730 h 794730"/>
                <a:gd name="connsiteX10" fmla="*/ 46027 w 328325"/>
                <a:gd name="connsiteY10" fmla="*/ 705745 h 794730"/>
                <a:gd name="connsiteX11" fmla="*/ 0 w 328325"/>
                <a:gd name="connsiteY11" fmla="*/ 451063 h 794730"/>
                <a:gd name="connsiteX12" fmla="*/ 0 w 328325"/>
                <a:gd name="connsiteY12" fmla="*/ 104327 h 794730"/>
                <a:gd name="connsiteX0" fmla="*/ 76712 w 328325"/>
                <a:gd name="connsiteY0" fmla="*/ 0 h 794730"/>
                <a:gd name="connsiteX1" fmla="*/ 230135 w 328325"/>
                <a:gd name="connsiteY1" fmla="*/ 36821 h 794730"/>
                <a:gd name="connsiteX2" fmla="*/ 254682 w 328325"/>
                <a:gd name="connsiteY2" fmla="*/ 36821 h 794730"/>
                <a:gd name="connsiteX3" fmla="*/ 328325 w 328325"/>
                <a:gd name="connsiteY3" fmla="*/ 61369 h 794730"/>
                <a:gd name="connsiteX4" fmla="*/ 285367 w 328325"/>
                <a:gd name="connsiteY4" fmla="*/ 128875 h 794730"/>
                <a:gd name="connsiteX5" fmla="*/ 316051 w 328325"/>
                <a:gd name="connsiteY5" fmla="*/ 257750 h 794730"/>
                <a:gd name="connsiteX6" fmla="*/ 276162 w 328325"/>
                <a:gd name="connsiteY6" fmla="*/ 420378 h 794730"/>
                <a:gd name="connsiteX7" fmla="*/ 208624 w 328325"/>
                <a:gd name="connsiteY7" fmla="*/ 477177 h 794730"/>
                <a:gd name="connsiteX8" fmla="*/ 190245 w 328325"/>
                <a:gd name="connsiteY8" fmla="*/ 635170 h 794730"/>
                <a:gd name="connsiteX9" fmla="*/ 205587 w 328325"/>
                <a:gd name="connsiteY9" fmla="*/ 794730 h 794730"/>
                <a:gd name="connsiteX10" fmla="*/ 162629 w 328325"/>
                <a:gd name="connsiteY10" fmla="*/ 794730 h 794730"/>
                <a:gd name="connsiteX11" fmla="*/ 46027 w 328325"/>
                <a:gd name="connsiteY11" fmla="*/ 705745 h 794730"/>
                <a:gd name="connsiteX12" fmla="*/ 0 w 328325"/>
                <a:gd name="connsiteY12" fmla="*/ 451063 h 794730"/>
                <a:gd name="connsiteX13" fmla="*/ 0 w 328325"/>
                <a:gd name="connsiteY13" fmla="*/ 104327 h 794730"/>
                <a:gd name="connsiteX0" fmla="*/ 76712 w 328325"/>
                <a:gd name="connsiteY0" fmla="*/ 0 h 794730"/>
                <a:gd name="connsiteX1" fmla="*/ 230135 w 328325"/>
                <a:gd name="connsiteY1" fmla="*/ 36821 h 794730"/>
                <a:gd name="connsiteX2" fmla="*/ 254682 w 328325"/>
                <a:gd name="connsiteY2" fmla="*/ 36821 h 794730"/>
                <a:gd name="connsiteX3" fmla="*/ 328325 w 328325"/>
                <a:gd name="connsiteY3" fmla="*/ 61369 h 794730"/>
                <a:gd name="connsiteX4" fmla="*/ 285367 w 328325"/>
                <a:gd name="connsiteY4" fmla="*/ 128875 h 794730"/>
                <a:gd name="connsiteX5" fmla="*/ 316051 w 328325"/>
                <a:gd name="connsiteY5" fmla="*/ 257750 h 794730"/>
                <a:gd name="connsiteX6" fmla="*/ 276162 w 328325"/>
                <a:gd name="connsiteY6" fmla="*/ 420378 h 794730"/>
                <a:gd name="connsiteX7" fmla="*/ 208624 w 328325"/>
                <a:gd name="connsiteY7" fmla="*/ 477177 h 794730"/>
                <a:gd name="connsiteX8" fmla="*/ 190245 w 328325"/>
                <a:gd name="connsiteY8" fmla="*/ 635170 h 794730"/>
                <a:gd name="connsiteX9" fmla="*/ 205587 w 328325"/>
                <a:gd name="connsiteY9" fmla="*/ 794730 h 794730"/>
                <a:gd name="connsiteX10" fmla="*/ 162629 w 328325"/>
                <a:gd name="connsiteY10" fmla="*/ 794730 h 794730"/>
                <a:gd name="connsiteX11" fmla="*/ 46027 w 328325"/>
                <a:gd name="connsiteY11" fmla="*/ 705745 h 794730"/>
                <a:gd name="connsiteX12" fmla="*/ 0 w 328325"/>
                <a:gd name="connsiteY12" fmla="*/ 451063 h 794730"/>
                <a:gd name="connsiteX13" fmla="*/ 0 w 328325"/>
                <a:gd name="connsiteY13" fmla="*/ 104327 h 794730"/>
                <a:gd name="connsiteX0" fmla="*/ 76712 w 328325"/>
                <a:gd name="connsiteY0" fmla="*/ 0 h 794730"/>
                <a:gd name="connsiteX1" fmla="*/ 230135 w 328325"/>
                <a:gd name="connsiteY1" fmla="*/ 36821 h 794730"/>
                <a:gd name="connsiteX2" fmla="*/ 254682 w 328325"/>
                <a:gd name="connsiteY2" fmla="*/ 36821 h 794730"/>
                <a:gd name="connsiteX3" fmla="*/ 328325 w 328325"/>
                <a:gd name="connsiteY3" fmla="*/ 61369 h 794730"/>
                <a:gd name="connsiteX4" fmla="*/ 285367 w 328325"/>
                <a:gd name="connsiteY4" fmla="*/ 128875 h 794730"/>
                <a:gd name="connsiteX5" fmla="*/ 316051 w 328325"/>
                <a:gd name="connsiteY5" fmla="*/ 257750 h 794730"/>
                <a:gd name="connsiteX6" fmla="*/ 276162 w 328325"/>
                <a:gd name="connsiteY6" fmla="*/ 420378 h 794730"/>
                <a:gd name="connsiteX7" fmla="*/ 208624 w 328325"/>
                <a:gd name="connsiteY7" fmla="*/ 477177 h 794730"/>
                <a:gd name="connsiteX8" fmla="*/ 190245 w 328325"/>
                <a:gd name="connsiteY8" fmla="*/ 635170 h 794730"/>
                <a:gd name="connsiteX9" fmla="*/ 205587 w 328325"/>
                <a:gd name="connsiteY9" fmla="*/ 794730 h 794730"/>
                <a:gd name="connsiteX10" fmla="*/ 162629 w 328325"/>
                <a:gd name="connsiteY10" fmla="*/ 794730 h 794730"/>
                <a:gd name="connsiteX11" fmla="*/ 46027 w 328325"/>
                <a:gd name="connsiteY11" fmla="*/ 705745 h 794730"/>
                <a:gd name="connsiteX12" fmla="*/ 0 w 328325"/>
                <a:gd name="connsiteY12" fmla="*/ 451063 h 794730"/>
                <a:gd name="connsiteX13" fmla="*/ 0 w 328325"/>
                <a:gd name="connsiteY13" fmla="*/ 104327 h 794730"/>
                <a:gd name="connsiteX0" fmla="*/ 76712 w 328325"/>
                <a:gd name="connsiteY0" fmla="*/ 0 h 794730"/>
                <a:gd name="connsiteX1" fmla="*/ 230135 w 328325"/>
                <a:gd name="connsiteY1" fmla="*/ 36821 h 794730"/>
                <a:gd name="connsiteX2" fmla="*/ 254682 w 328325"/>
                <a:gd name="connsiteY2" fmla="*/ 36821 h 794730"/>
                <a:gd name="connsiteX3" fmla="*/ 328325 w 328325"/>
                <a:gd name="connsiteY3" fmla="*/ 61369 h 794730"/>
                <a:gd name="connsiteX4" fmla="*/ 285367 w 328325"/>
                <a:gd name="connsiteY4" fmla="*/ 128875 h 794730"/>
                <a:gd name="connsiteX5" fmla="*/ 316051 w 328325"/>
                <a:gd name="connsiteY5" fmla="*/ 257750 h 794730"/>
                <a:gd name="connsiteX6" fmla="*/ 276162 w 328325"/>
                <a:gd name="connsiteY6" fmla="*/ 420378 h 794730"/>
                <a:gd name="connsiteX7" fmla="*/ 208624 w 328325"/>
                <a:gd name="connsiteY7" fmla="*/ 477177 h 794730"/>
                <a:gd name="connsiteX8" fmla="*/ 190245 w 328325"/>
                <a:gd name="connsiteY8" fmla="*/ 635170 h 794730"/>
                <a:gd name="connsiteX9" fmla="*/ 205587 w 328325"/>
                <a:gd name="connsiteY9" fmla="*/ 794730 h 794730"/>
                <a:gd name="connsiteX10" fmla="*/ 162629 w 328325"/>
                <a:gd name="connsiteY10" fmla="*/ 794730 h 794730"/>
                <a:gd name="connsiteX11" fmla="*/ 87180 w 328325"/>
                <a:gd name="connsiteY11" fmla="*/ 755783 h 794730"/>
                <a:gd name="connsiteX12" fmla="*/ 46027 w 328325"/>
                <a:gd name="connsiteY12" fmla="*/ 705745 h 794730"/>
                <a:gd name="connsiteX13" fmla="*/ 0 w 328325"/>
                <a:gd name="connsiteY13" fmla="*/ 451063 h 794730"/>
                <a:gd name="connsiteX14" fmla="*/ 0 w 328325"/>
                <a:gd name="connsiteY14" fmla="*/ 104327 h 794730"/>
                <a:gd name="connsiteX0" fmla="*/ 76712 w 328325"/>
                <a:gd name="connsiteY0" fmla="*/ 0 h 794730"/>
                <a:gd name="connsiteX1" fmla="*/ 230135 w 328325"/>
                <a:gd name="connsiteY1" fmla="*/ 36821 h 794730"/>
                <a:gd name="connsiteX2" fmla="*/ 254682 w 328325"/>
                <a:gd name="connsiteY2" fmla="*/ 36821 h 794730"/>
                <a:gd name="connsiteX3" fmla="*/ 328325 w 328325"/>
                <a:gd name="connsiteY3" fmla="*/ 61369 h 794730"/>
                <a:gd name="connsiteX4" fmla="*/ 285367 w 328325"/>
                <a:gd name="connsiteY4" fmla="*/ 128875 h 794730"/>
                <a:gd name="connsiteX5" fmla="*/ 316051 w 328325"/>
                <a:gd name="connsiteY5" fmla="*/ 257750 h 794730"/>
                <a:gd name="connsiteX6" fmla="*/ 276162 w 328325"/>
                <a:gd name="connsiteY6" fmla="*/ 420378 h 794730"/>
                <a:gd name="connsiteX7" fmla="*/ 208624 w 328325"/>
                <a:gd name="connsiteY7" fmla="*/ 477177 h 794730"/>
                <a:gd name="connsiteX8" fmla="*/ 190245 w 328325"/>
                <a:gd name="connsiteY8" fmla="*/ 635170 h 794730"/>
                <a:gd name="connsiteX9" fmla="*/ 205587 w 328325"/>
                <a:gd name="connsiteY9" fmla="*/ 794730 h 794730"/>
                <a:gd name="connsiteX10" fmla="*/ 162629 w 328325"/>
                <a:gd name="connsiteY10" fmla="*/ 794730 h 794730"/>
                <a:gd name="connsiteX11" fmla="*/ 87180 w 328325"/>
                <a:gd name="connsiteY11" fmla="*/ 755783 h 794730"/>
                <a:gd name="connsiteX12" fmla="*/ 41264 w 328325"/>
                <a:gd name="connsiteY12" fmla="*/ 712889 h 794730"/>
                <a:gd name="connsiteX13" fmla="*/ 0 w 328325"/>
                <a:gd name="connsiteY13" fmla="*/ 451063 h 794730"/>
                <a:gd name="connsiteX14" fmla="*/ 0 w 328325"/>
                <a:gd name="connsiteY14" fmla="*/ 104327 h 794730"/>
                <a:gd name="connsiteX0" fmla="*/ 76712 w 328325"/>
                <a:gd name="connsiteY0" fmla="*/ 0 h 794730"/>
                <a:gd name="connsiteX1" fmla="*/ 230135 w 328325"/>
                <a:gd name="connsiteY1" fmla="*/ 36821 h 794730"/>
                <a:gd name="connsiteX2" fmla="*/ 254682 w 328325"/>
                <a:gd name="connsiteY2" fmla="*/ 36821 h 794730"/>
                <a:gd name="connsiteX3" fmla="*/ 328325 w 328325"/>
                <a:gd name="connsiteY3" fmla="*/ 61369 h 794730"/>
                <a:gd name="connsiteX4" fmla="*/ 285367 w 328325"/>
                <a:gd name="connsiteY4" fmla="*/ 128875 h 794730"/>
                <a:gd name="connsiteX5" fmla="*/ 316051 w 328325"/>
                <a:gd name="connsiteY5" fmla="*/ 257750 h 794730"/>
                <a:gd name="connsiteX6" fmla="*/ 276162 w 328325"/>
                <a:gd name="connsiteY6" fmla="*/ 420378 h 794730"/>
                <a:gd name="connsiteX7" fmla="*/ 208624 w 328325"/>
                <a:gd name="connsiteY7" fmla="*/ 477177 h 794730"/>
                <a:gd name="connsiteX8" fmla="*/ 190245 w 328325"/>
                <a:gd name="connsiteY8" fmla="*/ 635170 h 794730"/>
                <a:gd name="connsiteX9" fmla="*/ 205587 w 328325"/>
                <a:gd name="connsiteY9" fmla="*/ 794730 h 794730"/>
                <a:gd name="connsiteX10" fmla="*/ 162629 w 328325"/>
                <a:gd name="connsiteY10" fmla="*/ 794730 h 794730"/>
                <a:gd name="connsiteX11" fmla="*/ 87180 w 328325"/>
                <a:gd name="connsiteY11" fmla="*/ 755783 h 794730"/>
                <a:gd name="connsiteX12" fmla="*/ 41264 w 328325"/>
                <a:gd name="connsiteY12" fmla="*/ 712889 h 794730"/>
                <a:gd name="connsiteX13" fmla="*/ 0 w 328325"/>
                <a:gd name="connsiteY13" fmla="*/ 451063 h 794730"/>
                <a:gd name="connsiteX14" fmla="*/ 0 w 328325"/>
                <a:gd name="connsiteY14" fmla="*/ 104327 h 794730"/>
                <a:gd name="connsiteX0" fmla="*/ 93381 w 344994"/>
                <a:gd name="connsiteY0" fmla="*/ 0 h 794730"/>
                <a:gd name="connsiteX1" fmla="*/ 246804 w 344994"/>
                <a:gd name="connsiteY1" fmla="*/ 36821 h 794730"/>
                <a:gd name="connsiteX2" fmla="*/ 271351 w 344994"/>
                <a:gd name="connsiteY2" fmla="*/ 36821 h 794730"/>
                <a:gd name="connsiteX3" fmla="*/ 344994 w 344994"/>
                <a:gd name="connsiteY3" fmla="*/ 61369 h 794730"/>
                <a:gd name="connsiteX4" fmla="*/ 302036 w 344994"/>
                <a:gd name="connsiteY4" fmla="*/ 128875 h 794730"/>
                <a:gd name="connsiteX5" fmla="*/ 332720 w 344994"/>
                <a:gd name="connsiteY5" fmla="*/ 257750 h 794730"/>
                <a:gd name="connsiteX6" fmla="*/ 292831 w 344994"/>
                <a:gd name="connsiteY6" fmla="*/ 420378 h 794730"/>
                <a:gd name="connsiteX7" fmla="*/ 225293 w 344994"/>
                <a:gd name="connsiteY7" fmla="*/ 477177 h 794730"/>
                <a:gd name="connsiteX8" fmla="*/ 206914 w 344994"/>
                <a:gd name="connsiteY8" fmla="*/ 635170 h 794730"/>
                <a:gd name="connsiteX9" fmla="*/ 222256 w 344994"/>
                <a:gd name="connsiteY9" fmla="*/ 794730 h 794730"/>
                <a:gd name="connsiteX10" fmla="*/ 179298 w 344994"/>
                <a:gd name="connsiteY10" fmla="*/ 794730 h 794730"/>
                <a:gd name="connsiteX11" fmla="*/ 103849 w 344994"/>
                <a:gd name="connsiteY11" fmla="*/ 755783 h 794730"/>
                <a:gd name="connsiteX12" fmla="*/ 57933 w 344994"/>
                <a:gd name="connsiteY12" fmla="*/ 712889 h 794730"/>
                <a:gd name="connsiteX13" fmla="*/ 0 w 344994"/>
                <a:gd name="connsiteY13" fmla="*/ 415344 h 794730"/>
                <a:gd name="connsiteX14" fmla="*/ 16669 w 344994"/>
                <a:gd name="connsiteY14" fmla="*/ 104327 h 794730"/>
                <a:gd name="connsiteX0" fmla="*/ 93381 w 344994"/>
                <a:gd name="connsiteY0" fmla="*/ 0 h 794730"/>
                <a:gd name="connsiteX1" fmla="*/ 246804 w 344994"/>
                <a:gd name="connsiteY1" fmla="*/ 36821 h 794730"/>
                <a:gd name="connsiteX2" fmla="*/ 271351 w 344994"/>
                <a:gd name="connsiteY2" fmla="*/ 36821 h 794730"/>
                <a:gd name="connsiteX3" fmla="*/ 344994 w 344994"/>
                <a:gd name="connsiteY3" fmla="*/ 61369 h 794730"/>
                <a:gd name="connsiteX4" fmla="*/ 302036 w 344994"/>
                <a:gd name="connsiteY4" fmla="*/ 128875 h 794730"/>
                <a:gd name="connsiteX5" fmla="*/ 332720 w 344994"/>
                <a:gd name="connsiteY5" fmla="*/ 257750 h 794730"/>
                <a:gd name="connsiteX6" fmla="*/ 292831 w 344994"/>
                <a:gd name="connsiteY6" fmla="*/ 420378 h 794730"/>
                <a:gd name="connsiteX7" fmla="*/ 225293 w 344994"/>
                <a:gd name="connsiteY7" fmla="*/ 477177 h 794730"/>
                <a:gd name="connsiteX8" fmla="*/ 206914 w 344994"/>
                <a:gd name="connsiteY8" fmla="*/ 635170 h 794730"/>
                <a:gd name="connsiteX9" fmla="*/ 222256 w 344994"/>
                <a:gd name="connsiteY9" fmla="*/ 794730 h 794730"/>
                <a:gd name="connsiteX10" fmla="*/ 179298 w 344994"/>
                <a:gd name="connsiteY10" fmla="*/ 794730 h 794730"/>
                <a:gd name="connsiteX11" fmla="*/ 103849 w 344994"/>
                <a:gd name="connsiteY11" fmla="*/ 755783 h 794730"/>
                <a:gd name="connsiteX12" fmla="*/ 57933 w 344994"/>
                <a:gd name="connsiteY12" fmla="*/ 712889 h 794730"/>
                <a:gd name="connsiteX13" fmla="*/ 0 w 344994"/>
                <a:gd name="connsiteY13" fmla="*/ 415344 h 794730"/>
                <a:gd name="connsiteX14" fmla="*/ 16669 w 344994"/>
                <a:gd name="connsiteY14" fmla="*/ 104327 h 794730"/>
                <a:gd name="connsiteX0" fmla="*/ 93381 w 344994"/>
                <a:gd name="connsiteY0" fmla="*/ 0 h 794730"/>
                <a:gd name="connsiteX1" fmla="*/ 246804 w 344994"/>
                <a:gd name="connsiteY1" fmla="*/ 36821 h 794730"/>
                <a:gd name="connsiteX2" fmla="*/ 271351 w 344994"/>
                <a:gd name="connsiteY2" fmla="*/ 36821 h 794730"/>
                <a:gd name="connsiteX3" fmla="*/ 344994 w 344994"/>
                <a:gd name="connsiteY3" fmla="*/ 61369 h 794730"/>
                <a:gd name="connsiteX4" fmla="*/ 302036 w 344994"/>
                <a:gd name="connsiteY4" fmla="*/ 128875 h 794730"/>
                <a:gd name="connsiteX5" fmla="*/ 332720 w 344994"/>
                <a:gd name="connsiteY5" fmla="*/ 257750 h 794730"/>
                <a:gd name="connsiteX6" fmla="*/ 292831 w 344994"/>
                <a:gd name="connsiteY6" fmla="*/ 420378 h 794730"/>
                <a:gd name="connsiteX7" fmla="*/ 225293 w 344994"/>
                <a:gd name="connsiteY7" fmla="*/ 477177 h 794730"/>
                <a:gd name="connsiteX8" fmla="*/ 206914 w 344994"/>
                <a:gd name="connsiteY8" fmla="*/ 635170 h 794730"/>
                <a:gd name="connsiteX9" fmla="*/ 222256 w 344994"/>
                <a:gd name="connsiteY9" fmla="*/ 794730 h 794730"/>
                <a:gd name="connsiteX10" fmla="*/ 179298 w 344994"/>
                <a:gd name="connsiteY10" fmla="*/ 794730 h 794730"/>
                <a:gd name="connsiteX11" fmla="*/ 103849 w 344994"/>
                <a:gd name="connsiteY11" fmla="*/ 755783 h 794730"/>
                <a:gd name="connsiteX12" fmla="*/ 57933 w 344994"/>
                <a:gd name="connsiteY12" fmla="*/ 712889 h 794730"/>
                <a:gd name="connsiteX13" fmla="*/ 0 w 344994"/>
                <a:gd name="connsiteY13" fmla="*/ 415344 h 794730"/>
                <a:gd name="connsiteX14" fmla="*/ 16669 w 344994"/>
                <a:gd name="connsiteY14" fmla="*/ 104327 h 794730"/>
                <a:gd name="connsiteX0" fmla="*/ 93381 w 344994"/>
                <a:gd name="connsiteY0" fmla="*/ 0 h 794730"/>
                <a:gd name="connsiteX1" fmla="*/ 246804 w 344994"/>
                <a:gd name="connsiteY1" fmla="*/ 36821 h 794730"/>
                <a:gd name="connsiteX2" fmla="*/ 271351 w 344994"/>
                <a:gd name="connsiteY2" fmla="*/ 36821 h 794730"/>
                <a:gd name="connsiteX3" fmla="*/ 344994 w 344994"/>
                <a:gd name="connsiteY3" fmla="*/ 61369 h 794730"/>
                <a:gd name="connsiteX4" fmla="*/ 302036 w 344994"/>
                <a:gd name="connsiteY4" fmla="*/ 128875 h 794730"/>
                <a:gd name="connsiteX5" fmla="*/ 332720 w 344994"/>
                <a:gd name="connsiteY5" fmla="*/ 257750 h 794730"/>
                <a:gd name="connsiteX6" fmla="*/ 313399 w 344994"/>
                <a:gd name="connsiteY6" fmla="*/ 329539 h 794730"/>
                <a:gd name="connsiteX7" fmla="*/ 292831 w 344994"/>
                <a:gd name="connsiteY7" fmla="*/ 420378 h 794730"/>
                <a:gd name="connsiteX8" fmla="*/ 225293 w 344994"/>
                <a:gd name="connsiteY8" fmla="*/ 477177 h 794730"/>
                <a:gd name="connsiteX9" fmla="*/ 206914 w 344994"/>
                <a:gd name="connsiteY9" fmla="*/ 635170 h 794730"/>
                <a:gd name="connsiteX10" fmla="*/ 222256 w 344994"/>
                <a:gd name="connsiteY10" fmla="*/ 794730 h 794730"/>
                <a:gd name="connsiteX11" fmla="*/ 179298 w 344994"/>
                <a:gd name="connsiteY11" fmla="*/ 794730 h 794730"/>
                <a:gd name="connsiteX12" fmla="*/ 103849 w 344994"/>
                <a:gd name="connsiteY12" fmla="*/ 755783 h 794730"/>
                <a:gd name="connsiteX13" fmla="*/ 57933 w 344994"/>
                <a:gd name="connsiteY13" fmla="*/ 712889 h 794730"/>
                <a:gd name="connsiteX14" fmla="*/ 0 w 344994"/>
                <a:gd name="connsiteY14" fmla="*/ 415344 h 794730"/>
                <a:gd name="connsiteX15" fmla="*/ 16669 w 344994"/>
                <a:gd name="connsiteY15" fmla="*/ 104327 h 794730"/>
                <a:gd name="connsiteX0" fmla="*/ 93381 w 344994"/>
                <a:gd name="connsiteY0" fmla="*/ 0 h 794730"/>
                <a:gd name="connsiteX1" fmla="*/ 246804 w 344994"/>
                <a:gd name="connsiteY1" fmla="*/ 36821 h 794730"/>
                <a:gd name="connsiteX2" fmla="*/ 271351 w 344994"/>
                <a:gd name="connsiteY2" fmla="*/ 36821 h 794730"/>
                <a:gd name="connsiteX3" fmla="*/ 344994 w 344994"/>
                <a:gd name="connsiteY3" fmla="*/ 61369 h 794730"/>
                <a:gd name="connsiteX4" fmla="*/ 302036 w 344994"/>
                <a:gd name="connsiteY4" fmla="*/ 128875 h 794730"/>
                <a:gd name="connsiteX5" fmla="*/ 332720 w 344994"/>
                <a:gd name="connsiteY5" fmla="*/ 257750 h 794730"/>
                <a:gd name="connsiteX6" fmla="*/ 270537 w 344994"/>
                <a:gd name="connsiteY6" fmla="*/ 310489 h 794730"/>
                <a:gd name="connsiteX7" fmla="*/ 292831 w 344994"/>
                <a:gd name="connsiteY7" fmla="*/ 420378 h 794730"/>
                <a:gd name="connsiteX8" fmla="*/ 225293 w 344994"/>
                <a:gd name="connsiteY8" fmla="*/ 477177 h 794730"/>
                <a:gd name="connsiteX9" fmla="*/ 206914 w 344994"/>
                <a:gd name="connsiteY9" fmla="*/ 635170 h 794730"/>
                <a:gd name="connsiteX10" fmla="*/ 222256 w 344994"/>
                <a:gd name="connsiteY10" fmla="*/ 794730 h 794730"/>
                <a:gd name="connsiteX11" fmla="*/ 179298 w 344994"/>
                <a:gd name="connsiteY11" fmla="*/ 794730 h 794730"/>
                <a:gd name="connsiteX12" fmla="*/ 103849 w 344994"/>
                <a:gd name="connsiteY12" fmla="*/ 755783 h 794730"/>
                <a:gd name="connsiteX13" fmla="*/ 57933 w 344994"/>
                <a:gd name="connsiteY13" fmla="*/ 712889 h 794730"/>
                <a:gd name="connsiteX14" fmla="*/ 0 w 344994"/>
                <a:gd name="connsiteY14" fmla="*/ 415344 h 794730"/>
                <a:gd name="connsiteX15" fmla="*/ 16669 w 344994"/>
                <a:gd name="connsiteY15" fmla="*/ 104327 h 794730"/>
                <a:gd name="connsiteX0" fmla="*/ 93381 w 344994"/>
                <a:gd name="connsiteY0" fmla="*/ 0 h 794730"/>
                <a:gd name="connsiteX1" fmla="*/ 246804 w 344994"/>
                <a:gd name="connsiteY1" fmla="*/ 36821 h 794730"/>
                <a:gd name="connsiteX2" fmla="*/ 271351 w 344994"/>
                <a:gd name="connsiteY2" fmla="*/ 36821 h 794730"/>
                <a:gd name="connsiteX3" fmla="*/ 344994 w 344994"/>
                <a:gd name="connsiteY3" fmla="*/ 61369 h 794730"/>
                <a:gd name="connsiteX4" fmla="*/ 302036 w 344994"/>
                <a:gd name="connsiteY4" fmla="*/ 128875 h 794730"/>
                <a:gd name="connsiteX5" fmla="*/ 332720 w 344994"/>
                <a:gd name="connsiteY5" fmla="*/ 257750 h 794730"/>
                <a:gd name="connsiteX6" fmla="*/ 270537 w 344994"/>
                <a:gd name="connsiteY6" fmla="*/ 310489 h 794730"/>
                <a:gd name="connsiteX7" fmla="*/ 292831 w 344994"/>
                <a:gd name="connsiteY7" fmla="*/ 420378 h 794730"/>
                <a:gd name="connsiteX8" fmla="*/ 225293 w 344994"/>
                <a:gd name="connsiteY8" fmla="*/ 477177 h 794730"/>
                <a:gd name="connsiteX9" fmla="*/ 206914 w 344994"/>
                <a:gd name="connsiteY9" fmla="*/ 635170 h 794730"/>
                <a:gd name="connsiteX10" fmla="*/ 222256 w 344994"/>
                <a:gd name="connsiteY10" fmla="*/ 794730 h 794730"/>
                <a:gd name="connsiteX11" fmla="*/ 179298 w 344994"/>
                <a:gd name="connsiteY11" fmla="*/ 794730 h 794730"/>
                <a:gd name="connsiteX12" fmla="*/ 103849 w 344994"/>
                <a:gd name="connsiteY12" fmla="*/ 755783 h 794730"/>
                <a:gd name="connsiteX13" fmla="*/ 57933 w 344994"/>
                <a:gd name="connsiteY13" fmla="*/ 712889 h 794730"/>
                <a:gd name="connsiteX14" fmla="*/ 0 w 344994"/>
                <a:gd name="connsiteY14" fmla="*/ 415344 h 794730"/>
                <a:gd name="connsiteX15" fmla="*/ 16669 w 344994"/>
                <a:gd name="connsiteY15" fmla="*/ 104327 h 794730"/>
                <a:gd name="connsiteX0" fmla="*/ 93381 w 344994"/>
                <a:gd name="connsiteY0" fmla="*/ 0 h 794730"/>
                <a:gd name="connsiteX1" fmla="*/ 246804 w 344994"/>
                <a:gd name="connsiteY1" fmla="*/ 36821 h 794730"/>
                <a:gd name="connsiteX2" fmla="*/ 271351 w 344994"/>
                <a:gd name="connsiteY2" fmla="*/ 36821 h 794730"/>
                <a:gd name="connsiteX3" fmla="*/ 344994 w 344994"/>
                <a:gd name="connsiteY3" fmla="*/ 61369 h 794730"/>
                <a:gd name="connsiteX4" fmla="*/ 302036 w 344994"/>
                <a:gd name="connsiteY4" fmla="*/ 128875 h 794730"/>
                <a:gd name="connsiteX5" fmla="*/ 332720 w 344994"/>
                <a:gd name="connsiteY5" fmla="*/ 257750 h 794730"/>
                <a:gd name="connsiteX6" fmla="*/ 270537 w 344994"/>
                <a:gd name="connsiteY6" fmla="*/ 310489 h 794730"/>
                <a:gd name="connsiteX7" fmla="*/ 292831 w 344994"/>
                <a:gd name="connsiteY7" fmla="*/ 420378 h 794730"/>
                <a:gd name="connsiteX8" fmla="*/ 225293 w 344994"/>
                <a:gd name="connsiteY8" fmla="*/ 477177 h 794730"/>
                <a:gd name="connsiteX9" fmla="*/ 206914 w 344994"/>
                <a:gd name="connsiteY9" fmla="*/ 635170 h 794730"/>
                <a:gd name="connsiteX10" fmla="*/ 222256 w 344994"/>
                <a:gd name="connsiteY10" fmla="*/ 794730 h 794730"/>
                <a:gd name="connsiteX11" fmla="*/ 179298 w 344994"/>
                <a:gd name="connsiteY11" fmla="*/ 794730 h 794730"/>
                <a:gd name="connsiteX12" fmla="*/ 103849 w 344994"/>
                <a:gd name="connsiteY12" fmla="*/ 755783 h 794730"/>
                <a:gd name="connsiteX13" fmla="*/ 57933 w 344994"/>
                <a:gd name="connsiteY13" fmla="*/ 712889 h 794730"/>
                <a:gd name="connsiteX14" fmla="*/ 0 w 344994"/>
                <a:gd name="connsiteY14" fmla="*/ 415344 h 794730"/>
                <a:gd name="connsiteX15" fmla="*/ 80036 w 344994"/>
                <a:gd name="connsiteY15" fmla="*/ 324777 h 794730"/>
                <a:gd name="connsiteX16" fmla="*/ 16669 w 344994"/>
                <a:gd name="connsiteY16" fmla="*/ 104327 h 794730"/>
                <a:gd name="connsiteX0" fmla="*/ 93381 w 344994"/>
                <a:gd name="connsiteY0" fmla="*/ 0 h 794730"/>
                <a:gd name="connsiteX1" fmla="*/ 246804 w 344994"/>
                <a:gd name="connsiteY1" fmla="*/ 36821 h 794730"/>
                <a:gd name="connsiteX2" fmla="*/ 271351 w 344994"/>
                <a:gd name="connsiteY2" fmla="*/ 36821 h 794730"/>
                <a:gd name="connsiteX3" fmla="*/ 344994 w 344994"/>
                <a:gd name="connsiteY3" fmla="*/ 61369 h 794730"/>
                <a:gd name="connsiteX4" fmla="*/ 302036 w 344994"/>
                <a:gd name="connsiteY4" fmla="*/ 128875 h 794730"/>
                <a:gd name="connsiteX5" fmla="*/ 332720 w 344994"/>
                <a:gd name="connsiteY5" fmla="*/ 257750 h 794730"/>
                <a:gd name="connsiteX6" fmla="*/ 270537 w 344994"/>
                <a:gd name="connsiteY6" fmla="*/ 310489 h 794730"/>
                <a:gd name="connsiteX7" fmla="*/ 292831 w 344994"/>
                <a:gd name="connsiteY7" fmla="*/ 420378 h 794730"/>
                <a:gd name="connsiteX8" fmla="*/ 225293 w 344994"/>
                <a:gd name="connsiteY8" fmla="*/ 477177 h 794730"/>
                <a:gd name="connsiteX9" fmla="*/ 206914 w 344994"/>
                <a:gd name="connsiteY9" fmla="*/ 635170 h 794730"/>
                <a:gd name="connsiteX10" fmla="*/ 222256 w 344994"/>
                <a:gd name="connsiteY10" fmla="*/ 794730 h 794730"/>
                <a:gd name="connsiteX11" fmla="*/ 179298 w 344994"/>
                <a:gd name="connsiteY11" fmla="*/ 794730 h 794730"/>
                <a:gd name="connsiteX12" fmla="*/ 103849 w 344994"/>
                <a:gd name="connsiteY12" fmla="*/ 755783 h 794730"/>
                <a:gd name="connsiteX13" fmla="*/ 57933 w 344994"/>
                <a:gd name="connsiteY13" fmla="*/ 712889 h 794730"/>
                <a:gd name="connsiteX14" fmla="*/ 0 w 344994"/>
                <a:gd name="connsiteY14" fmla="*/ 415344 h 794730"/>
                <a:gd name="connsiteX15" fmla="*/ 70511 w 344994"/>
                <a:gd name="connsiteY15" fmla="*/ 293820 h 794730"/>
                <a:gd name="connsiteX16" fmla="*/ 16669 w 344994"/>
                <a:gd name="connsiteY16" fmla="*/ 104327 h 794730"/>
                <a:gd name="connsiteX0" fmla="*/ 93381 w 344994"/>
                <a:gd name="connsiteY0" fmla="*/ 0 h 794730"/>
                <a:gd name="connsiteX1" fmla="*/ 246804 w 344994"/>
                <a:gd name="connsiteY1" fmla="*/ 36821 h 794730"/>
                <a:gd name="connsiteX2" fmla="*/ 271351 w 344994"/>
                <a:gd name="connsiteY2" fmla="*/ 36821 h 794730"/>
                <a:gd name="connsiteX3" fmla="*/ 344994 w 344994"/>
                <a:gd name="connsiteY3" fmla="*/ 61369 h 794730"/>
                <a:gd name="connsiteX4" fmla="*/ 302036 w 344994"/>
                <a:gd name="connsiteY4" fmla="*/ 128875 h 794730"/>
                <a:gd name="connsiteX5" fmla="*/ 332720 w 344994"/>
                <a:gd name="connsiteY5" fmla="*/ 257750 h 794730"/>
                <a:gd name="connsiteX6" fmla="*/ 270537 w 344994"/>
                <a:gd name="connsiteY6" fmla="*/ 310489 h 794730"/>
                <a:gd name="connsiteX7" fmla="*/ 292831 w 344994"/>
                <a:gd name="connsiteY7" fmla="*/ 420378 h 794730"/>
                <a:gd name="connsiteX8" fmla="*/ 225293 w 344994"/>
                <a:gd name="connsiteY8" fmla="*/ 477177 h 794730"/>
                <a:gd name="connsiteX9" fmla="*/ 206914 w 344994"/>
                <a:gd name="connsiteY9" fmla="*/ 635170 h 794730"/>
                <a:gd name="connsiteX10" fmla="*/ 222256 w 344994"/>
                <a:gd name="connsiteY10" fmla="*/ 794730 h 794730"/>
                <a:gd name="connsiteX11" fmla="*/ 179298 w 344994"/>
                <a:gd name="connsiteY11" fmla="*/ 794730 h 794730"/>
                <a:gd name="connsiteX12" fmla="*/ 103849 w 344994"/>
                <a:gd name="connsiteY12" fmla="*/ 755783 h 794730"/>
                <a:gd name="connsiteX13" fmla="*/ 57933 w 344994"/>
                <a:gd name="connsiteY13" fmla="*/ 712889 h 794730"/>
                <a:gd name="connsiteX14" fmla="*/ 0 w 344994"/>
                <a:gd name="connsiteY14" fmla="*/ 415344 h 794730"/>
                <a:gd name="connsiteX15" fmla="*/ 70511 w 344994"/>
                <a:gd name="connsiteY15" fmla="*/ 293820 h 794730"/>
                <a:gd name="connsiteX16" fmla="*/ 16669 w 344994"/>
                <a:gd name="connsiteY16" fmla="*/ 104327 h 794730"/>
                <a:gd name="connsiteX0" fmla="*/ 93381 w 344994"/>
                <a:gd name="connsiteY0" fmla="*/ 0 h 794730"/>
                <a:gd name="connsiteX1" fmla="*/ 246804 w 344994"/>
                <a:gd name="connsiteY1" fmla="*/ 36821 h 794730"/>
                <a:gd name="connsiteX2" fmla="*/ 271351 w 344994"/>
                <a:gd name="connsiteY2" fmla="*/ 36821 h 794730"/>
                <a:gd name="connsiteX3" fmla="*/ 344994 w 344994"/>
                <a:gd name="connsiteY3" fmla="*/ 61369 h 794730"/>
                <a:gd name="connsiteX4" fmla="*/ 302036 w 344994"/>
                <a:gd name="connsiteY4" fmla="*/ 128875 h 794730"/>
                <a:gd name="connsiteX5" fmla="*/ 332720 w 344994"/>
                <a:gd name="connsiteY5" fmla="*/ 257750 h 794730"/>
                <a:gd name="connsiteX6" fmla="*/ 270537 w 344994"/>
                <a:gd name="connsiteY6" fmla="*/ 310489 h 794730"/>
                <a:gd name="connsiteX7" fmla="*/ 292831 w 344994"/>
                <a:gd name="connsiteY7" fmla="*/ 420378 h 794730"/>
                <a:gd name="connsiteX8" fmla="*/ 225293 w 344994"/>
                <a:gd name="connsiteY8" fmla="*/ 477177 h 794730"/>
                <a:gd name="connsiteX9" fmla="*/ 206914 w 344994"/>
                <a:gd name="connsiteY9" fmla="*/ 635170 h 794730"/>
                <a:gd name="connsiteX10" fmla="*/ 222256 w 344994"/>
                <a:gd name="connsiteY10" fmla="*/ 794730 h 794730"/>
                <a:gd name="connsiteX11" fmla="*/ 179298 w 344994"/>
                <a:gd name="connsiteY11" fmla="*/ 794730 h 794730"/>
                <a:gd name="connsiteX12" fmla="*/ 103849 w 344994"/>
                <a:gd name="connsiteY12" fmla="*/ 755783 h 794730"/>
                <a:gd name="connsiteX13" fmla="*/ 57933 w 344994"/>
                <a:gd name="connsiteY13" fmla="*/ 712889 h 794730"/>
                <a:gd name="connsiteX14" fmla="*/ 0 w 344994"/>
                <a:gd name="connsiteY14" fmla="*/ 415344 h 794730"/>
                <a:gd name="connsiteX15" fmla="*/ 70511 w 344994"/>
                <a:gd name="connsiteY15" fmla="*/ 293820 h 794730"/>
                <a:gd name="connsiteX16" fmla="*/ 63368 w 344994"/>
                <a:gd name="connsiteY16" fmla="*/ 253339 h 794730"/>
                <a:gd name="connsiteX17" fmla="*/ 16669 w 344994"/>
                <a:gd name="connsiteY17" fmla="*/ 104327 h 794730"/>
                <a:gd name="connsiteX0" fmla="*/ 93381 w 344994"/>
                <a:gd name="connsiteY0" fmla="*/ 0 h 794730"/>
                <a:gd name="connsiteX1" fmla="*/ 246804 w 344994"/>
                <a:gd name="connsiteY1" fmla="*/ 36821 h 794730"/>
                <a:gd name="connsiteX2" fmla="*/ 271351 w 344994"/>
                <a:gd name="connsiteY2" fmla="*/ 36821 h 794730"/>
                <a:gd name="connsiteX3" fmla="*/ 344994 w 344994"/>
                <a:gd name="connsiteY3" fmla="*/ 61369 h 794730"/>
                <a:gd name="connsiteX4" fmla="*/ 302036 w 344994"/>
                <a:gd name="connsiteY4" fmla="*/ 128875 h 794730"/>
                <a:gd name="connsiteX5" fmla="*/ 332720 w 344994"/>
                <a:gd name="connsiteY5" fmla="*/ 257750 h 794730"/>
                <a:gd name="connsiteX6" fmla="*/ 270537 w 344994"/>
                <a:gd name="connsiteY6" fmla="*/ 310489 h 794730"/>
                <a:gd name="connsiteX7" fmla="*/ 292831 w 344994"/>
                <a:gd name="connsiteY7" fmla="*/ 420378 h 794730"/>
                <a:gd name="connsiteX8" fmla="*/ 225293 w 344994"/>
                <a:gd name="connsiteY8" fmla="*/ 477177 h 794730"/>
                <a:gd name="connsiteX9" fmla="*/ 206914 w 344994"/>
                <a:gd name="connsiteY9" fmla="*/ 635170 h 794730"/>
                <a:gd name="connsiteX10" fmla="*/ 222256 w 344994"/>
                <a:gd name="connsiteY10" fmla="*/ 794730 h 794730"/>
                <a:gd name="connsiteX11" fmla="*/ 179298 w 344994"/>
                <a:gd name="connsiteY11" fmla="*/ 794730 h 794730"/>
                <a:gd name="connsiteX12" fmla="*/ 103849 w 344994"/>
                <a:gd name="connsiteY12" fmla="*/ 755783 h 794730"/>
                <a:gd name="connsiteX13" fmla="*/ 57933 w 344994"/>
                <a:gd name="connsiteY13" fmla="*/ 712889 h 794730"/>
                <a:gd name="connsiteX14" fmla="*/ 0 w 344994"/>
                <a:gd name="connsiteY14" fmla="*/ 415344 h 794730"/>
                <a:gd name="connsiteX15" fmla="*/ 70511 w 344994"/>
                <a:gd name="connsiteY15" fmla="*/ 293820 h 794730"/>
                <a:gd name="connsiteX16" fmla="*/ 63368 w 344994"/>
                <a:gd name="connsiteY16" fmla="*/ 253339 h 794730"/>
                <a:gd name="connsiteX17" fmla="*/ 16669 w 344994"/>
                <a:gd name="connsiteY17" fmla="*/ 104327 h 794730"/>
                <a:gd name="connsiteX18" fmla="*/ 93381 w 344994"/>
                <a:gd name="connsiteY18" fmla="*/ 0 h 794730"/>
                <a:gd name="connsiteX0" fmla="*/ 93381 w 344994"/>
                <a:gd name="connsiteY0" fmla="*/ 0 h 794730"/>
                <a:gd name="connsiteX1" fmla="*/ 246804 w 344994"/>
                <a:gd name="connsiteY1" fmla="*/ 36821 h 794730"/>
                <a:gd name="connsiteX2" fmla="*/ 271351 w 344994"/>
                <a:gd name="connsiteY2" fmla="*/ 36821 h 794730"/>
                <a:gd name="connsiteX3" fmla="*/ 344994 w 344994"/>
                <a:gd name="connsiteY3" fmla="*/ 61369 h 794730"/>
                <a:gd name="connsiteX4" fmla="*/ 302036 w 344994"/>
                <a:gd name="connsiteY4" fmla="*/ 128875 h 794730"/>
                <a:gd name="connsiteX5" fmla="*/ 332720 w 344994"/>
                <a:gd name="connsiteY5" fmla="*/ 257750 h 794730"/>
                <a:gd name="connsiteX6" fmla="*/ 270537 w 344994"/>
                <a:gd name="connsiteY6" fmla="*/ 310489 h 794730"/>
                <a:gd name="connsiteX7" fmla="*/ 292831 w 344994"/>
                <a:gd name="connsiteY7" fmla="*/ 420378 h 794730"/>
                <a:gd name="connsiteX8" fmla="*/ 225293 w 344994"/>
                <a:gd name="connsiteY8" fmla="*/ 477177 h 794730"/>
                <a:gd name="connsiteX9" fmla="*/ 206914 w 344994"/>
                <a:gd name="connsiteY9" fmla="*/ 635170 h 794730"/>
                <a:gd name="connsiteX10" fmla="*/ 222256 w 344994"/>
                <a:gd name="connsiteY10" fmla="*/ 794730 h 794730"/>
                <a:gd name="connsiteX11" fmla="*/ 179298 w 344994"/>
                <a:gd name="connsiteY11" fmla="*/ 794730 h 794730"/>
                <a:gd name="connsiteX12" fmla="*/ 103849 w 344994"/>
                <a:gd name="connsiteY12" fmla="*/ 755783 h 794730"/>
                <a:gd name="connsiteX13" fmla="*/ 57933 w 344994"/>
                <a:gd name="connsiteY13" fmla="*/ 712889 h 794730"/>
                <a:gd name="connsiteX14" fmla="*/ 0 w 344994"/>
                <a:gd name="connsiteY14" fmla="*/ 415344 h 794730"/>
                <a:gd name="connsiteX15" fmla="*/ 70511 w 344994"/>
                <a:gd name="connsiteY15" fmla="*/ 293820 h 794730"/>
                <a:gd name="connsiteX16" fmla="*/ 63368 w 344994"/>
                <a:gd name="connsiteY16" fmla="*/ 253339 h 794730"/>
                <a:gd name="connsiteX17" fmla="*/ 16669 w 344994"/>
                <a:gd name="connsiteY17" fmla="*/ 104327 h 794730"/>
                <a:gd name="connsiteX18" fmla="*/ 87180 w 344994"/>
                <a:gd name="connsiteY18" fmla="*/ 8070 h 794730"/>
                <a:gd name="connsiteX19" fmla="*/ 93381 w 344994"/>
                <a:gd name="connsiteY19" fmla="*/ 0 h 794730"/>
                <a:gd name="connsiteX0" fmla="*/ 93381 w 344994"/>
                <a:gd name="connsiteY0" fmla="*/ 0 h 794730"/>
                <a:gd name="connsiteX1" fmla="*/ 246804 w 344994"/>
                <a:gd name="connsiteY1" fmla="*/ 36821 h 794730"/>
                <a:gd name="connsiteX2" fmla="*/ 271351 w 344994"/>
                <a:gd name="connsiteY2" fmla="*/ 36821 h 794730"/>
                <a:gd name="connsiteX3" fmla="*/ 344994 w 344994"/>
                <a:gd name="connsiteY3" fmla="*/ 61369 h 794730"/>
                <a:gd name="connsiteX4" fmla="*/ 302036 w 344994"/>
                <a:gd name="connsiteY4" fmla="*/ 128875 h 794730"/>
                <a:gd name="connsiteX5" fmla="*/ 332720 w 344994"/>
                <a:gd name="connsiteY5" fmla="*/ 257750 h 794730"/>
                <a:gd name="connsiteX6" fmla="*/ 270537 w 344994"/>
                <a:gd name="connsiteY6" fmla="*/ 310489 h 794730"/>
                <a:gd name="connsiteX7" fmla="*/ 292831 w 344994"/>
                <a:gd name="connsiteY7" fmla="*/ 420378 h 794730"/>
                <a:gd name="connsiteX8" fmla="*/ 225293 w 344994"/>
                <a:gd name="connsiteY8" fmla="*/ 477177 h 794730"/>
                <a:gd name="connsiteX9" fmla="*/ 206914 w 344994"/>
                <a:gd name="connsiteY9" fmla="*/ 635170 h 794730"/>
                <a:gd name="connsiteX10" fmla="*/ 222256 w 344994"/>
                <a:gd name="connsiteY10" fmla="*/ 794730 h 794730"/>
                <a:gd name="connsiteX11" fmla="*/ 179298 w 344994"/>
                <a:gd name="connsiteY11" fmla="*/ 794730 h 794730"/>
                <a:gd name="connsiteX12" fmla="*/ 103849 w 344994"/>
                <a:gd name="connsiteY12" fmla="*/ 755783 h 794730"/>
                <a:gd name="connsiteX13" fmla="*/ 57933 w 344994"/>
                <a:gd name="connsiteY13" fmla="*/ 712889 h 794730"/>
                <a:gd name="connsiteX14" fmla="*/ 0 w 344994"/>
                <a:gd name="connsiteY14" fmla="*/ 415344 h 794730"/>
                <a:gd name="connsiteX15" fmla="*/ 70511 w 344994"/>
                <a:gd name="connsiteY15" fmla="*/ 293820 h 794730"/>
                <a:gd name="connsiteX16" fmla="*/ 63368 w 344994"/>
                <a:gd name="connsiteY16" fmla="*/ 253339 h 794730"/>
                <a:gd name="connsiteX17" fmla="*/ 16669 w 344994"/>
                <a:gd name="connsiteY17" fmla="*/ 104327 h 794730"/>
                <a:gd name="connsiteX18" fmla="*/ 87180 w 344994"/>
                <a:gd name="connsiteY18" fmla="*/ 8070 h 794730"/>
                <a:gd name="connsiteX19" fmla="*/ 93381 w 344994"/>
                <a:gd name="connsiteY19" fmla="*/ 0 h 794730"/>
                <a:gd name="connsiteX0" fmla="*/ 93381 w 344994"/>
                <a:gd name="connsiteY0" fmla="*/ 0 h 794730"/>
                <a:gd name="connsiteX1" fmla="*/ 225373 w 344994"/>
                <a:gd name="connsiteY1" fmla="*/ 36821 h 794730"/>
                <a:gd name="connsiteX2" fmla="*/ 271351 w 344994"/>
                <a:gd name="connsiteY2" fmla="*/ 36821 h 794730"/>
                <a:gd name="connsiteX3" fmla="*/ 344994 w 344994"/>
                <a:gd name="connsiteY3" fmla="*/ 61369 h 794730"/>
                <a:gd name="connsiteX4" fmla="*/ 302036 w 344994"/>
                <a:gd name="connsiteY4" fmla="*/ 128875 h 794730"/>
                <a:gd name="connsiteX5" fmla="*/ 332720 w 344994"/>
                <a:gd name="connsiteY5" fmla="*/ 257750 h 794730"/>
                <a:gd name="connsiteX6" fmla="*/ 270537 w 344994"/>
                <a:gd name="connsiteY6" fmla="*/ 310489 h 794730"/>
                <a:gd name="connsiteX7" fmla="*/ 292831 w 344994"/>
                <a:gd name="connsiteY7" fmla="*/ 420378 h 794730"/>
                <a:gd name="connsiteX8" fmla="*/ 225293 w 344994"/>
                <a:gd name="connsiteY8" fmla="*/ 477177 h 794730"/>
                <a:gd name="connsiteX9" fmla="*/ 206914 w 344994"/>
                <a:gd name="connsiteY9" fmla="*/ 635170 h 794730"/>
                <a:gd name="connsiteX10" fmla="*/ 222256 w 344994"/>
                <a:gd name="connsiteY10" fmla="*/ 794730 h 794730"/>
                <a:gd name="connsiteX11" fmla="*/ 179298 w 344994"/>
                <a:gd name="connsiteY11" fmla="*/ 794730 h 794730"/>
                <a:gd name="connsiteX12" fmla="*/ 103849 w 344994"/>
                <a:gd name="connsiteY12" fmla="*/ 755783 h 794730"/>
                <a:gd name="connsiteX13" fmla="*/ 57933 w 344994"/>
                <a:gd name="connsiteY13" fmla="*/ 712889 h 794730"/>
                <a:gd name="connsiteX14" fmla="*/ 0 w 344994"/>
                <a:gd name="connsiteY14" fmla="*/ 415344 h 794730"/>
                <a:gd name="connsiteX15" fmla="*/ 70511 w 344994"/>
                <a:gd name="connsiteY15" fmla="*/ 293820 h 794730"/>
                <a:gd name="connsiteX16" fmla="*/ 63368 w 344994"/>
                <a:gd name="connsiteY16" fmla="*/ 253339 h 794730"/>
                <a:gd name="connsiteX17" fmla="*/ 16669 w 344994"/>
                <a:gd name="connsiteY17" fmla="*/ 104327 h 794730"/>
                <a:gd name="connsiteX18" fmla="*/ 87180 w 344994"/>
                <a:gd name="connsiteY18" fmla="*/ 8070 h 794730"/>
                <a:gd name="connsiteX19" fmla="*/ 93381 w 344994"/>
                <a:gd name="connsiteY19" fmla="*/ 0 h 794730"/>
                <a:gd name="connsiteX0" fmla="*/ 93381 w 344994"/>
                <a:gd name="connsiteY0" fmla="*/ 0 h 794730"/>
                <a:gd name="connsiteX1" fmla="*/ 225373 w 344994"/>
                <a:gd name="connsiteY1" fmla="*/ 36821 h 794730"/>
                <a:gd name="connsiteX2" fmla="*/ 271351 w 344994"/>
                <a:gd name="connsiteY2" fmla="*/ 36821 h 794730"/>
                <a:gd name="connsiteX3" fmla="*/ 344994 w 344994"/>
                <a:gd name="connsiteY3" fmla="*/ 61369 h 794730"/>
                <a:gd name="connsiteX4" fmla="*/ 302036 w 344994"/>
                <a:gd name="connsiteY4" fmla="*/ 128875 h 794730"/>
                <a:gd name="connsiteX5" fmla="*/ 332720 w 344994"/>
                <a:gd name="connsiteY5" fmla="*/ 257750 h 794730"/>
                <a:gd name="connsiteX6" fmla="*/ 270537 w 344994"/>
                <a:gd name="connsiteY6" fmla="*/ 310489 h 794730"/>
                <a:gd name="connsiteX7" fmla="*/ 292831 w 344994"/>
                <a:gd name="connsiteY7" fmla="*/ 420378 h 794730"/>
                <a:gd name="connsiteX8" fmla="*/ 225293 w 344994"/>
                <a:gd name="connsiteY8" fmla="*/ 477177 h 794730"/>
                <a:gd name="connsiteX9" fmla="*/ 206914 w 344994"/>
                <a:gd name="connsiteY9" fmla="*/ 635170 h 794730"/>
                <a:gd name="connsiteX10" fmla="*/ 222256 w 344994"/>
                <a:gd name="connsiteY10" fmla="*/ 794730 h 794730"/>
                <a:gd name="connsiteX11" fmla="*/ 179298 w 344994"/>
                <a:gd name="connsiteY11" fmla="*/ 794730 h 794730"/>
                <a:gd name="connsiteX12" fmla="*/ 103849 w 344994"/>
                <a:gd name="connsiteY12" fmla="*/ 755783 h 794730"/>
                <a:gd name="connsiteX13" fmla="*/ 57933 w 344994"/>
                <a:gd name="connsiteY13" fmla="*/ 712889 h 794730"/>
                <a:gd name="connsiteX14" fmla="*/ 0 w 344994"/>
                <a:gd name="connsiteY14" fmla="*/ 415344 h 794730"/>
                <a:gd name="connsiteX15" fmla="*/ 70511 w 344994"/>
                <a:gd name="connsiteY15" fmla="*/ 293820 h 794730"/>
                <a:gd name="connsiteX16" fmla="*/ 63368 w 344994"/>
                <a:gd name="connsiteY16" fmla="*/ 253339 h 794730"/>
                <a:gd name="connsiteX17" fmla="*/ 16669 w 344994"/>
                <a:gd name="connsiteY17" fmla="*/ 104327 h 794730"/>
                <a:gd name="connsiteX18" fmla="*/ 87180 w 344994"/>
                <a:gd name="connsiteY18" fmla="*/ 8070 h 794730"/>
                <a:gd name="connsiteX19" fmla="*/ 93381 w 344994"/>
                <a:gd name="connsiteY19" fmla="*/ 0 h 794730"/>
                <a:gd name="connsiteX0" fmla="*/ 93381 w 344994"/>
                <a:gd name="connsiteY0" fmla="*/ 0 h 794730"/>
                <a:gd name="connsiteX1" fmla="*/ 225373 w 344994"/>
                <a:gd name="connsiteY1" fmla="*/ 36821 h 794730"/>
                <a:gd name="connsiteX2" fmla="*/ 271351 w 344994"/>
                <a:gd name="connsiteY2" fmla="*/ 36821 h 794730"/>
                <a:gd name="connsiteX3" fmla="*/ 344994 w 344994"/>
                <a:gd name="connsiteY3" fmla="*/ 61369 h 794730"/>
                <a:gd name="connsiteX4" fmla="*/ 302036 w 344994"/>
                <a:gd name="connsiteY4" fmla="*/ 128875 h 794730"/>
                <a:gd name="connsiteX5" fmla="*/ 332720 w 344994"/>
                <a:gd name="connsiteY5" fmla="*/ 257750 h 794730"/>
                <a:gd name="connsiteX6" fmla="*/ 270537 w 344994"/>
                <a:gd name="connsiteY6" fmla="*/ 310489 h 794730"/>
                <a:gd name="connsiteX7" fmla="*/ 292831 w 344994"/>
                <a:gd name="connsiteY7" fmla="*/ 420378 h 794730"/>
                <a:gd name="connsiteX8" fmla="*/ 225293 w 344994"/>
                <a:gd name="connsiteY8" fmla="*/ 477177 h 794730"/>
                <a:gd name="connsiteX9" fmla="*/ 206914 w 344994"/>
                <a:gd name="connsiteY9" fmla="*/ 635170 h 794730"/>
                <a:gd name="connsiteX10" fmla="*/ 222256 w 344994"/>
                <a:gd name="connsiteY10" fmla="*/ 794730 h 794730"/>
                <a:gd name="connsiteX11" fmla="*/ 179298 w 344994"/>
                <a:gd name="connsiteY11" fmla="*/ 794730 h 794730"/>
                <a:gd name="connsiteX12" fmla="*/ 103849 w 344994"/>
                <a:gd name="connsiteY12" fmla="*/ 755783 h 794730"/>
                <a:gd name="connsiteX13" fmla="*/ 57933 w 344994"/>
                <a:gd name="connsiteY13" fmla="*/ 712889 h 794730"/>
                <a:gd name="connsiteX14" fmla="*/ 0 w 344994"/>
                <a:gd name="connsiteY14" fmla="*/ 415344 h 794730"/>
                <a:gd name="connsiteX15" fmla="*/ 70511 w 344994"/>
                <a:gd name="connsiteY15" fmla="*/ 293820 h 794730"/>
                <a:gd name="connsiteX16" fmla="*/ 63368 w 344994"/>
                <a:gd name="connsiteY16" fmla="*/ 253339 h 794730"/>
                <a:gd name="connsiteX17" fmla="*/ 16669 w 344994"/>
                <a:gd name="connsiteY17" fmla="*/ 104327 h 794730"/>
                <a:gd name="connsiteX18" fmla="*/ 87180 w 344994"/>
                <a:gd name="connsiteY18" fmla="*/ 8070 h 794730"/>
                <a:gd name="connsiteX19" fmla="*/ 93381 w 344994"/>
                <a:gd name="connsiteY19" fmla="*/ 0 h 794730"/>
                <a:gd name="connsiteX0" fmla="*/ 117194 w 344994"/>
                <a:gd name="connsiteY0" fmla="*/ 0 h 794730"/>
                <a:gd name="connsiteX1" fmla="*/ 225373 w 344994"/>
                <a:gd name="connsiteY1" fmla="*/ 36821 h 794730"/>
                <a:gd name="connsiteX2" fmla="*/ 271351 w 344994"/>
                <a:gd name="connsiteY2" fmla="*/ 36821 h 794730"/>
                <a:gd name="connsiteX3" fmla="*/ 344994 w 344994"/>
                <a:gd name="connsiteY3" fmla="*/ 61369 h 794730"/>
                <a:gd name="connsiteX4" fmla="*/ 302036 w 344994"/>
                <a:gd name="connsiteY4" fmla="*/ 128875 h 794730"/>
                <a:gd name="connsiteX5" fmla="*/ 332720 w 344994"/>
                <a:gd name="connsiteY5" fmla="*/ 257750 h 794730"/>
                <a:gd name="connsiteX6" fmla="*/ 270537 w 344994"/>
                <a:gd name="connsiteY6" fmla="*/ 310489 h 794730"/>
                <a:gd name="connsiteX7" fmla="*/ 292831 w 344994"/>
                <a:gd name="connsiteY7" fmla="*/ 420378 h 794730"/>
                <a:gd name="connsiteX8" fmla="*/ 225293 w 344994"/>
                <a:gd name="connsiteY8" fmla="*/ 477177 h 794730"/>
                <a:gd name="connsiteX9" fmla="*/ 206914 w 344994"/>
                <a:gd name="connsiteY9" fmla="*/ 635170 h 794730"/>
                <a:gd name="connsiteX10" fmla="*/ 222256 w 344994"/>
                <a:gd name="connsiteY10" fmla="*/ 794730 h 794730"/>
                <a:gd name="connsiteX11" fmla="*/ 179298 w 344994"/>
                <a:gd name="connsiteY11" fmla="*/ 794730 h 794730"/>
                <a:gd name="connsiteX12" fmla="*/ 103849 w 344994"/>
                <a:gd name="connsiteY12" fmla="*/ 755783 h 794730"/>
                <a:gd name="connsiteX13" fmla="*/ 57933 w 344994"/>
                <a:gd name="connsiteY13" fmla="*/ 712889 h 794730"/>
                <a:gd name="connsiteX14" fmla="*/ 0 w 344994"/>
                <a:gd name="connsiteY14" fmla="*/ 415344 h 794730"/>
                <a:gd name="connsiteX15" fmla="*/ 70511 w 344994"/>
                <a:gd name="connsiteY15" fmla="*/ 293820 h 794730"/>
                <a:gd name="connsiteX16" fmla="*/ 63368 w 344994"/>
                <a:gd name="connsiteY16" fmla="*/ 253339 h 794730"/>
                <a:gd name="connsiteX17" fmla="*/ 16669 w 344994"/>
                <a:gd name="connsiteY17" fmla="*/ 104327 h 794730"/>
                <a:gd name="connsiteX18" fmla="*/ 87180 w 344994"/>
                <a:gd name="connsiteY18" fmla="*/ 8070 h 794730"/>
                <a:gd name="connsiteX19" fmla="*/ 117194 w 344994"/>
                <a:gd name="connsiteY19" fmla="*/ 0 h 794730"/>
                <a:gd name="connsiteX0" fmla="*/ 117194 w 344994"/>
                <a:gd name="connsiteY0" fmla="*/ 9121 h 803851"/>
                <a:gd name="connsiteX1" fmla="*/ 225373 w 344994"/>
                <a:gd name="connsiteY1" fmla="*/ 45942 h 803851"/>
                <a:gd name="connsiteX2" fmla="*/ 271351 w 344994"/>
                <a:gd name="connsiteY2" fmla="*/ 45942 h 803851"/>
                <a:gd name="connsiteX3" fmla="*/ 344994 w 344994"/>
                <a:gd name="connsiteY3" fmla="*/ 70490 h 803851"/>
                <a:gd name="connsiteX4" fmla="*/ 302036 w 344994"/>
                <a:gd name="connsiteY4" fmla="*/ 137996 h 803851"/>
                <a:gd name="connsiteX5" fmla="*/ 332720 w 344994"/>
                <a:gd name="connsiteY5" fmla="*/ 266871 h 803851"/>
                <a:gd name="connsiteX6" fmla="*/ 270537 w 344994"/>
                <a:gd name="connsiteY6" fmla="*/ 319610 h 803851"/>
                <a:gd name="connsiteX7" fmla="*/ 292831 w 344994"/>
                <a:gd name="connsiteY7" fmla="*/ 429499 h 803851"/>
                <a:gd name="connsiteX8" fmla="*/ 225293 w 344994"/>
                <a:gd name="connsiteY8" fmla="*/ 486298 h 803851"/>
                <a:gd name="connsiteX9" fmla="*/ 206914 w 344994"/>
                <a:gd name="connsiteY9" fmla="*/ 644291 h 803851"/>
                <a:gd name="connsiteX10" fmla="*/ 222256 w 344994"/>
                <a:gd name="connsiteY10" fmla="*/ 803851 h 803851"/>
                <a:gd name="connsiteX11" fmla="*/ 179298 w 344994"/>
                <a:gd name="connsiteY11" fmla="*/ 803851 h 803851"/>
                <a:gd name="connsiteX12" fmla="*/ 103849 w 344994"/>
                <a:gd name="connsiteY12" fmla="*/ 764904 h 803851"/>
                <a:gd name="connsiteX13" fmla="*/ 57933 w 344994"/>
                <a:gd name="connsiteY13" fmla="*/ 722010 h 803851"/>
                <a:gd name="connsiteX14" fmla="*/ 0 w 344994"/>
                <a:gd name="connsiteY14" fmla="*/ 424465 h 803851"/>
                <a:gd name="connsiteX15" fmla="*/ 70511 w 344994"/>
                <a:gd name="connsiteY15" fmla="*/ 302941 h 803851"/>
                <a:gd name="connsiteX16" fmla="*/ 63368 w 344994"/>
                <a:gd name="connsiteY16" fmla="*/ 262460 h 803851"/>
                <a:gd name="connsiteX17" fmla="*/ 16669 w 344994"/>
                <a:gd name="connsiteY17" fmla="*/ 113448 h 803851"/>
                <a:gd name="connsiteX18" fmla="*/ 87180 w 344994"/>
                <a:gd name="connsiteY18" fmla="*/ 17191 h 803851"/>
                <a:gd name="connsiteX19" fmla="*/ 117194 w 344994"/>
                <a:gd name="connsiteY19" fmla="*/ 9121 h 803851"/>
                <a:gd name="connsiteX0" fmla="*/ 117194 w 344994"/>
                <a:gd name="connsiteY0" fmla="*/ 9653 h 804383"/>
                <a:gd name="connsiteX1" fmla="*/ 225373 w 344994"/>
                <a:gd name="connsiteY1" fmla="*/ 46474 h 804383"/>
                <a:gd name="connsiteX2" fmla="*/ 271351 w 344994"/>
                <a:gd name="connsiteY2" fmla="*/ 46474 h 804383"/>
                <a:gd name="connsiteX3" fmla="*/ 344994 w 344994"/>
                <a:gd name="connsiteY3" fmla="*/ 71022 h 804383"/>
                <a:gd name="connsiteX4" fmla="*/ 302036 w 344994"/>
                <a:gd name="connsiteY4" fmla="*/ 138528 h 804383"/>
                <a:gd name="connsiteX5" fmla="*/ 332720 w 344994"/>
                <a:gd name="connsiteY5" fmla="*/ 267403 h 804383"/>
                <a:gd name="connsiteX6" fmla="*/ 270537 w 344994"/>
                <a:gd name="connsiteY6" fmla="*/ 320142 h 804383"/>
                <a:gd name="connsiteX7" fmla="*/ 292831 w 344994"/>
                <a:gd name="connsiteY7" fmla="*/ 430031 h 804383"/>
                <a:gd name="connsiteX8" fmla="*/ 225293 w 344994"/>
                <a:gd name="connsiteY8" fmla="*/ 486830 h 804383"/>
                <a:gd name="connsiteX9" fmla="*/ 206914 w 344994"/>
                <a:gd name="connsiteY9" fmla="*/ 644823 h 804383"/>
                <a:gd name="connsiteX10" fmla="*/ 222256 w 344994"/>
                <a:gd name="connsiteY10" fmla="*/ 804383 h 804383"/>
                <a:gd name="connsiteX11" fmla="*/ 179298 w 344994"/>
                <a:gd name="connsiteY11" fmla="*/ 804383 h 804383"/>
                <a:gd name="connsiteX12" fmla="*/ 103849 w 344994"/>
                <a:gd name="connsiteY12" fmla="*/ 765436 h 804383"/>
                <a:gd name="connsiteX13" fmla="*/ 57933 w 344994"/>
                <a:gd name="connsiteY13" fmla="*/ 722542 h 804383"/>
                <a:gd name="connsiteX14" fmla="*/ 0 w 344994"/>
                <a:gd name="connsiteY14" fmla="*/ 424997 h 804383"/>
                <a:gd name="connsiteX15" fmla="*/ 70511 w 344994"/>
                <a:gd name="connsiteY15" fmla="*/ 303473 h 804383"/>
                <a:gd name="connsiteX16" fmla="*/ 63368 w 344994"/>
                <a:gd name="connsiteY16" fmla="*/ 262992 h 804383"/>
                <a:gd name="connsiteX17" fmla="*/ 16669 w 344994"/>
                <a:gd name="connsiteY17" fmla="*/ 113980 h 804383"/>
                <a:gd name="connsiteX18" fmla="*/ 87180 w 344994"/>
                <a:gd name="connsiteY18" fmla="*/ 17723 h 804383"/>
                <a:gd name="connsiteX19" fmla="*/ 117194 w 344994"/>
                <a:gd name="connsiteY19" fmla="*/ 9653 h 8043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44994" h="804383">
                  <a:moveTo>
                    <a:pt x="117194" y="9653"/>
                  </a:moveTo>
                  <a:cubicBezTo>
                    <a:pt x="138967" y="-20936"/>
                    <a:pt x="153594" y="29438"/>
                    <a:pt x="225373" y="46474"/>
                  </a:cubicBezTo>
                  <a:cubicBezTo>
                    <a:pt x="240699" y="106005"/>
                    <a:pt x="263169" y="113149"/>
                    <a:pt x="271351" y="46474"/>
                  </a:cubicBezTo>
                  <a:lnTo>
                    <a:pt x="344994" y="71022"/>
                  </a:lnTo>
                  <a:lnTo>
                    <a:pt x="302036" y="138528"/>
                  </a:lnTo>
                  <a:lnTo>
                    <a:pt x="332720" y="267403"/>
                  </a:lnTo>
                  <a:lnTo>
                    <a:pt x="270537" y="320142"/>
                  </a:lnTo>
                  <a:lnTo>
                    <a:pt x="292831" y="430031"/>
                  </a:lnTo>
                  <a:cubicBezTo>
                    <a:pt x="279843" y="458489"/>
                    <a:pt x="238281" y="458372"/>
                    <a:pt x="225293" y="486830"/>
                  </a:cubicBezTo>
                  <a:cubicBezTo>
                    <a:pt x="290605" y="522825"/>
                    <a:pt x="213040" y="549297"/>
                    <a:pt x="206914" y="644823"/>
                  </a:cubicBezTo>
                  <a:lnTo>
                    <a:pt x="222256" y="804383"/>
                  </a:lnTo>
                  <a:lnTo>
                    <a:pt x="179298" y="804383"/>
                  </a:lnTo>
                  <a:cubicBezTo>
                    <a:pt x="154148" y="787432"/>
                    <a:pt x="128999" y="782387"/>
                    <a:pt x="103849" y="765436"/>
                  </a:cubicBezTo>
                  <a:lnTo>
                    <a:pt x="57933" y="722542"/>
                  </a:lnTo>
                  <a:cubicBezTo>
                    <a:pt x="185466" y="661460"/>
                    <a:pt x="51061" y="497984"/>
                    <a:pt x="0" y="424997"/>
                  </a:cubicBezTo>
                  <a:cubicBezTo>
                    <a:pt x="63216" y="343643"/>
                    <a:pt x="67733" y="355309"/>
                    <a:pt x="70511" y="303473"/>
                  </a:cubicBezTo>
                  <a:cubicBezTo>
                    <a:pt x="81072" y="278456"/>
                    <a:pt x="72342" y="294574"/>
                    <a:pt x="63368" y="262992"/>
                  </a:cubicBezTo>
                  <a:cubicBezTo>
                    <a:pt x="54394" y="231410"/>
                    <a:pt x="11907" y="154858"/>
                    <a:pt x="16669" y="113980"/>
                  </a:cubicBezTo>
                  <a:cubicBezTo>
                    <a:pt x="41760" y="81894"/>
                    <a:pt x="62089" y="49809"/>
                    <a:pt x="87180" y="17723"/>
                  </a:cubicBezTo>
                  <a:lnTo>
                    <a:pt x="117194" y="9653"/>
                  </a:lnTo>
                  <a:close/>
                </a:path>
              </a:pathLst>
            </a:custGeom>
            <a:solidFill>
              <a:srgbClr val="FF0000">
                <a:alpha val="30000"/>
              </a:srgbClr>
            </a:solidFill>
            <a:ln w="38100" cap="flat" cmpd="sng" algn="ctr">
              <a:solidFill>
                <a:srgbClr val="FF0000"/>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endParaRPr lang="en-US"/>
            </a:p>
          </p:txBody>
        </p:sp>
      </p:grpSp>
    </p:spTree>
    <p:custDataLst>
      <p:tags r:id="rId1"/>
    </p:custDataLst>
    <p:extLst>
      <p:ext uri="{BB962C8B-B14F-4D97-AF65-F5344CB8AC3E}">
        <p14:creationId xmlns:p14="http://schemas.microsoft.com/office/powerpoint/2010/main" val="24724957"/>
      </p:ext>
    </p:extLst>
  </p:cSld>
  <p:clrMapOvr>
    <a:masterClrMapping/>
  </p:clrMapOvr>
  <p:transition advTm="69578">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26" presetClass="emph" presetSubtype="0" repeatCount="2000" fill="hold" nodeType="withEffect">
                                  <p:stCondLst>
                                    <p:cond delay="0"/>
                                  </p:stCondLst>
                                  <p:childTnLst>
                                    <p:animEffect transition="out" filter="fade">
                                      <p:cBhvr>
                                        <p:cTn id="8" dur="500" tmFilter="0, 0; .2, .5; .8, .5; 1, 0"/>
                                        <p:tgtEl>
                                          <p:spTgt spid="6"/>
                                        </p:tgtEl>
                                      </p:cBhvr>
                                    </p:animEffect>
                                    <p:animScale>
                                      <p:cBhvr>
                                        <p:cTn id="9" dur="250" autoRev="1" fill="hold"/>
                                        <p:tgtEl>
                                          <p:spTgt spid="6"/>
                                        </p:tgtEl>
                                      </p:cBhvr>
                                      <p:by x="105000" y="105000"/>
                                    </p:animScale>
                                  </p:childTnLst>
                                </p:cTn>
                              </p:par>
                            </p:childTnLst>
                          </p:cTn>
                        </p:par>
                        <p:par>
                          <p:cTn id="10" fill="hold">
                            <p:stCondLst>
                              <p:cond delay="1000"/>
                            </p:stCondLst>
                            <p:childTnLst>
                              <p:par>
                                <p:cTn id="11" presetID="10" presetClass="exit" presetSubtype="0" fill="hold" nodeType="afterEffect">
                                  <p:stCondLst>
                                    <p:cond delay="0"/>
                                  </p:stCondLst>
                                  <p:childTnLst>
                                    <p:animEffect transition="out" filter="fade">
                                      <p:cBhvr>
                                        <p:cTn id="12" dur="500"/>
                                        <p:tgtEl>
                                          <p:spTgt spid="1026"/>
                                        </p:tgtEl>
                                      </p:cBhvr>
                                    </p:animEffect>
                                    <p:set>
                                      <p:cBhvr>
                                        <p:cTn id="13" dur="1" fill="hold">
                                          <p:stCondLst>
                                            <p:cond delay="499"/>
                                          </p:stCondLst>
                                        </p:cTn>
                                        <p:tgtEl>
                                          <p:spTgt spid="1026"/>
                                        </p:tgtEl>
                                        <p:attrNameLst>
                                          <p:attrName>style.visibility</p:attrName>
                                        </p:attrNameLst>
                                      </p:cBhvr>
                                      <p:to>
                                        <p:strVal val="hidden"/>
                                      </p:to>
                                    </p:set>
                                  </p:childTnLst>
                                </p:cTn>
                              </p:par>
                              <p:par>
                                <p:cTn id="14" presetID="10" presetClass="exit" presetSubtype="0" fill="hold" nodeType="withEffect">
                                  <p:stCondLst>
                                    <p:cond delay="0"/>
                                  </p:stCondLst>
                                  <p:childTnLst>
                                    <p:animEffect transition="out" filter="fade">
                                      <p:cBhvr>
                                        <p:cTn id="15" dur="500"/>
                                        <p:tgtEl>
                                          <p:spTgt spid="6"/>
                                        </p:tgtEl>
                                      </p:cBhvr>
                                    </p:animEffect>
                                    <p:set>
                                      <p:cBhvr>
                                        <p:cTn id="16" dur="1" fill="hold">
                                          <p:stCondLst>
                                            <p:cond delay="499"/>
                                          </p:stCondLst>
                                        </p:cTn>
                                        <p:tgtEl>
                                          <p:spTgt spid="6"/>
                                        </p:tgtEl>
                                        <p:attrNameLst>
                                          <p:attrName>style.visibility</p:attrName>
                                        </p:attrNameLst>
                                      </p:cBhvr>
                                      <p:to>
                                        <p:strVal val="hidden"/>
                                      </p:to>
                                    </p:set>
                                  </p:childTnLst>
                                </p:cTn>
                              </p:par>
                              <p:par>
                                <p:cTn id="17" presetID="1" presetClass="exit" presetSubtype="0" fill="hold" nodeType="withEffect">
                                  <p:stCondLst>
                                    <p:cond delay="0"/>
                                  </p:stCondLst>
                                  <p:childTnLst>
                                    <p:set>
                                      <p:cBhvr>
                                        <p:cTn id="18" dur="1" fill="hold">
                                          <p:stCondLst>
                                            <p:cond delay="0"/>
                                          </p:stCondLst>
                                        </p:cTn>
                                        <p:tgtEl>
                                          <p:spTgt spid="20"/>
                                        </p:tgtEl>
                                        <p:attrNameLst>
                                          <p:attrName>style.visibility</p:attrName>
                                        </p:attrNameLst>
                                      </p:cBhvr>
                                      <p:to>
                                        <p:strVal val="hidden"/>
                                      </p:to>
                                    </p:set>
                                  </p:childTnLst>
                                </p:cTn>
                              </p:par>
                              <p:par>
                                <p:cTn id="19" presetID="22" presetClass="entr" presetSubtype="2" fill="hold" nodeType="withEffect">
                                  <p:stCondLst>
                                    <p:cond delay="0"/>
                                  </p:stCondLst>
                                  <p:childTnLst>
                                    <p:set>
                                      <p:cBhvr>
                                        <p:cTn id="20" dur="1" fill="hold">
                                          <p:stCondLst>
                                            <p:cond delay="0"/>
                                          </p:stCondLst>
                                        </p:cTn>
                                        <p:tgtEl>
                                          <p:spTgt spid="21"/>
                                        </p:tgtEl>
                                        <p:attrNameLst>
                                          <p:attrName>style.visibility</p:attrName>
                                        </p:attrNameLst>
                                      </p:cBhvr>
                                      <p:to>
                                        <p:strVal val="visible"/>
                                      </p:to>
                                    </p:set>
                                    <p:animEffect transition="in" filter="wipe(right)">
                                      <p:cBhvr>
                                        <p:cTn id="21" dur="500"/>
                                        <p:tgtEl>
                                          <p:spTgt spid="21"/>
                                        </p:tgtEl>
                                      </p:cBhvr>
                                    </p:animEffect>
                                  </p:childTnLst>
                                </p:cTn>
                              </p:par>
                            </p:childTnLst>
                          </p:cTn>
                        </p:par>
                        <p:par>
                          <p:cTn id="22" fill="hold">
                            <p:stCondLst>
                              <p:cond delay="1500"/>
                            </p:stCondLst>
                            <p:childTnLst>
                              <p:par>
                                <p:cTn id="23" presetID="6" presetClass="emph" presetSubtype="0" fill="hold" nodeType="afterEffect">
                                  <p:stCondLst>
                                    <p:cond delay="0"/>
                                  </p:stCondLst>
                                  <p:childTnLst>
                                    <p:animScale>
                                      <p:cBhvr>
                                        <p:cTn id="24" dur="500" fill="hold"/>
                                        <p:tgtEl>
                                          <p:spTgt spid="21"/>
                                        </p:tgtEl>
                                      </p:cBhvr>
                                      <p:by x="100000" y="250000"/>
                                    </p:animScale>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23"/>
                                        </p:tgtEl>
                                        <p:attrNameLst>
                                          <p:attrName>style.visibility</p:attrName>
                                        </p:attrNameLst>
                                      </p:cBhvr>
                                      <p:to>
                                        <p:strVal val="visible"/>
                                      </p:to>
                                    </p:set>
                                  </p:childTnLst>
                                </p:cTn>
                              </p:par>
                              <p:par>
                                <p:cTn id="29" presetID="26" presetClass="emph" presetSubtype="0" repeatCount="2000" fill="hold" grpId="1" nodeType="withEffect">
                                  <p:stCondLst>
                                    <p:cond delay="0"/>
                                  </p:stCondLst>
                                  <p:childTnLst>
                                    <p:animEffect transition="out" filter="fade">
                                      <p:cBhvr>
                                        <p:cTn id="30" dur="500" tmFilter="0, 0; .2, .5; .8, .5; 1, 0"/>
                                        <p:tgtEl>
                                          <p:spTgt spid="23"/>
                                        </p:tgtEl>
                                      </p:cBhvr>
                                    </p:animEffect>
                                    <p:animScale>
                                      <p:cBhvr>
                                        <p:cTn id="31" dur="250" autoRev="1" fill="hold"/>
                                        <p:tgtEl>
                                          <p:spTgt spid="23"/>
                                        </p:tgtEl>
                                      </p:cBhvr>
                                      <p:by x="105000" y="105000"/>
                                    </p:animScale>
                                  </p:childTnLst>
                                </p:cTn>
                              </p:par>
                            </p:childTnLst>
                          </p:cTn>
                        </p:par>
                        <p:par>
                          <p:cTn id="32" fill="hold">
                            <p:stCondLst>
                              <p:cond delay="1000"/>
                            </p:stCondLst>
                            <p:childTnLst>
                              <p:par>
                                <p:cTn id="33" presetID="10" presetClass="exit" presetSubtype="0" fill="hold" grpId="2" nodeType="afterEffect">
                                  <p:stCondLst>
                                    <p:cond delay="0"/>
                                  </p:stCondLst>
                                  <p:childTnLst>
                                    <p:animEffect transition="out" filter="fade">
                                      <p:cBhvr>
                                        <p:cTn id="34" dur="500"/>
                                        <p:tgtEl>
                                          <p:spTgt spid="23"/>
                                        </p:tgtEl>
                                      </p:cBhvr>
                                    </p:animEffect>
                                    <p:set>
                                      <p:cBhvr>
                                        <p:cTn id="35" dur="1" fill="hold">
                                          <p:stCondLst>
                                            <p:cond delay="499"/>
                                          </p:stCondLst>
                                        </p:cTn>
                                        <p:tgtEl>
                                          <p:spTgt spid="23"/>
                                        </p:tgtEl>
                                        <p:attrNameLst>
                                          <p:attrName>style.visibility</p:attrName>
                                        </p:attrNameLst>
                                      </p:cBhvr>
                                      <p:to>
                                        <p:strVal val="hidden"/>
                                      </p:to>
                                    </p:set>
                                  </p:childTnLst>
                                </p:cTn>
                              </p:par>
                              <p:par>
                                <p:cTn id="36" presetID="22" presetClass="exit" presetSubtype="8" fill="hold" nodeType="withEffect">
                                  <p:stCondLst>
                                    <p:cond delay="0"/>
                                  </p:stCondLst>
                                  <p:childTnLst>
                                    <p:animEffect transition="out" filter="wipe(left)">
                                      <p:cBhvr>
                                        <p:cTn id="37" dur="500"/>
                                        <p:tgtEl>
                                          <p:spTgt spid="21"/>
                                        </p:tgtEl>
                                      </p:cBhvr>
                                    </p:animEffect>
                                    <p:set>
                                      <p:cBhvr>
                                        <p:cTn id="38" dur="1" fill="hold">
                                          <p:stCondLst>
                                            <p:cond delay="499"/>
                                          </p:stCondLst>
                                        </p:cTn>
                                        <p:tgtEl>
                                          <p:spTgt spid="21"/>
                                        </p:tgtEl>
                                        <p:attrNameLst>
                                          <p:attrName>style.visibility</p:attrName>
                                        </p:attrNameLst>
                                      </p:cBhvr>
                                      <p:to>
                                        <p:strVal val="hidden"/>
                                      </p:to>
                                    </p:set>
                                  </p:childTnLst>
                                </p:cTn>
                              </p:par>
                              <p:par>
                                <p:cTn id="39" presetID="10" presetClass="entr" presetSubtype="0" fill="hold" nodeType="withEffect">
                                  <p:stCondLst>
                                    <p:cond delay="0"/>
                                  </p:stCondLst>
                                  <p:childTnLst>
                                    <p:set>
                                      <p:cBhvr>
                                        <p:cTn id="40" dur="1" fill="hold">
                                          <p:stCondLst>
                                            <p:cond delay="0"/>
                                          </p:stCondLst>
                                        </p:cTn>
                                        <p:tgtEl>
                                          <p:spTgt spid="7"/>
                                        </p:tgtEl>
                                        <p:attrNameLst>
                                          <p:attrName>style.visibility</p:attrName>
                                        </p:attrNameLst>
                                      </p:cBhvr>
                                      <p:to>
                                        <p:strVal val="visible"/>
                                      </p:to>
                                    </p:set>
                                    <p:animEffect transition="in" filter="fade">
                                      <p:cBhvr>
                                        <p:cTn id="41" dur="500"/>
                                        <p:tgtEl>
                                          <p:spTgt spid="7"/>
                                        </p:tgtEl>
                                      </p:cBhvr>
                                    </p:animEffect>
                                  </p:childTnLst>
                                </p:cTn>
                              </p:par>
                            </p:childTnLst>
                          </p:cTn>
                        </p:par>
                      </p:childTnLst>
                    </p:cTn>
                  </p:par>
                  <p:par>
                    <p:cTn id="42" fill="hold">
                      <p:stCondLst>
                        <p:cond delay="indefinite"/>
                      </p:stCondLst>
                      <p:childTnLst>
                        <p:par>
                          <p:cTn id="43" fill="hold">
                            <p:stCondLst>
                              <p:cond delay="0"/>
                            </p:stCondLst>
                            <p:childTnLst>
                              <p:par>
                                <p:cTn id="44" presetID="1" presetClass="entr" presetSubtype="0" fill="hold" grpId="0" nodeType="clickEffect">
                                  <p:stCondLst>
                                    <p:cond delay="0"/>
                                  </p:stCondLst>
                                  <p:childTnLst>
                                    <p:set>
                                      <p:cBhvr>
                                        <p:cTn id="45" dur="1" fill="hold">
                                          <p:stCondLst>
                                            <p:cond delay="0"/>
                                          </p:stCondLst>
                                        </p:cTn>
                                        <p:tgtEl>
                                          <p:spTgt spid="19"/>
                                        </p:tgtEl>
                                        <p:attrNameLst>
                                          <p:attrName>style.visibility</p:attrName>
                                        </p:attrNameLst>
                                      </p:cBhvr>
                                      <p:to>
                                        <p:strVal val="visible"/>
                                      </p:to>
                                    </p:set>
                                  </p:childTnLst>
                                </p:cTn>
                              </p:par>
                              <p:par>
                                <p:cTn id="46" presetID="26" presetClass="emph" presetSubtype="0" repeatCount="2000" fill="hold" grpId="1" nodeType="withEffect">
                                  <p:stCondLst>
                                    <p:cond delay="0"/>
                                  </p:stCondLst>
                                  <p:childTnLst>
                                    <p:animEffect transition="out" filter="fade">
                                      <p:cBhvr>
                                        <p:cTn id="47" dur="500" tmFilter="0, 0; .2, .5; .8, .5; 1, 0"/>
                                        <p:tgtEl>
                                          <p:spTgt spid="19"/>
                                        </p:tgtEl>
                                      </p:cBhvr>
                                    </p:animEffect>
                                    <p:animScale>
                                      <p:cBhvr>
                                        <p:cTn id="48" dur="250" autoRev="1" fill="hold"/>
                                        <p:tgtEl>
                                          <p:spTgt spid="19"/>
                                        </p:tgtEl>
                                      </p:cBhvr>
                                      <p:by x="105000" y="105000"/>
                                    </p:animScale>
                                  </p:childTnLst>
                                </p:cTn>
                              </p:par>
                            </p:childTnLst>
                          </p:cTn>
                        </p:par>
                        <p:par>
                          <p:cTn id="49" fill="hold">
                            <p:stCondLst>
                              <p:cond delay="1000"/>
                            </p:stCondLst>
                            <p:childTnLst>
                              <p:par>
                                <p:cTn id="50" presetID="10" presetClass="exit" presetSubtype="0" fill="hold" grpId="2" nodeType="afterEffect">
                                  <p:stCondLst>
                                    <p:cond delay="0"/>
                                  </p:stCondLst>
                                  <p:childTnLst>
                                    <p:animEffect transition="out" filter="fade">
                                      <p:cBhvr>
                                        <p:cTn id="51" dur="500"/>
                                        <p:tgtEl>
                                          <p:spTgt spid="19"/>
                                        </p:tgtEl>
                                      </p:cBhvr>
                                    </p:animEffect>
                                    <p:set>
                                      <p:cBhvr>
                                        <p:cTn id="52" dur="1" fill="hold">
                                          <p:stCondLst>
                                            <p:cond delay="499"/>
                                          </p:stCondLst>
                                        </p:cTn>
                                        <p:tgtEl>
                                          <p:spTgt spid="19"/>
                                        </p:tgtEl>
                                        <p:attrNameLst>
                                          <p:attrName>style.visibility</p:attrName>
                                        </p:attrNameLst>
                                      </p:cBhvr>
                                      <p:to>
                                        <p:strVal val="hidden"/>
                                      </p:to>
                                    </p:set>
                                  </p:childTnLst>
                                </p:cTn>
                              </p:par>
                              <p:par>
                                <p:cTn id="53" presetID="10" presetClass="exit" presetSubtype="0" fill="hold" nodeType="withEffect">
                                  <p:stCondLst>
                                    <p:cond delay="0"/>
                                  </p:stCondLst>
                                  <p:childTnLst>
                                    <p:animEffect transition="out" filter="fade">
                                      <p:cBhvr>
                                        <p:cTn id="54" dur="500"/>
                                        <p:tgtEl>
                                          <p:spTgt spid="7"/>
                                        </p:tgtEl>
                                      </p:cBhvr>
                                    </p:animEffect>
                                    <p:set>
                                      <p:cBhvr>
                                        <p:cTn id="55" dur="1" fill="hold">
                                          <p:stCondLst>
                                            <p:cond delay="499"/>
                                          </p:stCondLst>
                                        </p:cTn>
                                        <p:tgtEl>
                                          <p:spTgt spid="7"/>
                                        </p:tgtEl>
                                        <p:attrNameLst>
                                          <p:attrName>style.visibility</p:attrName>
                                        </p:attrNameLst>
                                      </p:cBhvr>
                                      <p:to>
                                        <p:strVal val="hidden"/>
                                      </p:to>
                                    </p:set>
                                  </p:childTnLst>
                                </p:cTn>
                              </p:par>
                              <p:par>
                                <p:cTn id="56" presetID="10" presetClass="entr" presetSubtype="0" fill="hold" nodeType="withEffect">
                                  <p:stCondLst>
                                    <p:cond delay="0"/>
                                  </p:stCondLst>
                                  <p:childTnLst>
                                    <p:set>
                                      <p:cBhvr>
                                        <p:cTn id="57" dur="1" fill="hold">
                                          <p:stCondLst>
                                            <p:cond delay="0"/>
                                          </p:stCondLst>
                                        </p:cTn>
                                        <p:tgtEl>
                                          <p:spTgt spid="15"/>
                                        </p:tgtEl>
                                        <p:attrNameLst>
                                          <p:attrName>style.visibility</p:attrName>
                                        </p:attrNameLst>
                                      </p:cBhvr>
                                      <p:to>
                                        <p:strVal val="visible"/>
                                      </p:to>
                                    </p:set>
                                    <p:animEffect transition="in" filter="fade">
                                      <p:cBhvr>
                                        <p:cTn id="58"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19" grpId="1" animBg="1"/>
      <p:bldP spid="19" grpId="2" animBg="1"/>
      <p:bldP spid="23" grpId="0" animBg="1"/>
      <p:bldP spid="23" grpId="1" animBg="1"/>
      <p:bldP spid="23" grpId="2"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Demonstrate Benefit</a:t>
            </a:r>
          </a:p>
        </p:txBody>
      </p:sp>
      <p:sp>
        <p:nvSpPr>
          <p:cNvPr id="3" name="Content Placeholder 2"/>
          <p:cNvSpPr>
            <a:spLocks noGrp="1"/>
          </p:cNvSpPr>
          <p:nvPr>
            <p:ph idx="1"/>
          </p:nvPr>
        </p:nvSpPr>
        <p:spPr>
          <a:xfrm>
            <a:off x="705080" y="1232770"/>
            <a:ext cx="8899425" cy="5462224"/>
          </a:xfrm>
        </p:spPr>
        <p:txBody>
          <a:bodyPr/>
          <a:lstStyle/>
          <a:p>
            <a:pPr>
              <a:spcBef>
                <a:spcPts val="300"/>
              </a:spcBef>
            </a:pPr>
            <a:r>
              <a:rPr lang="en-US" sz="2800" dirty="0"/>
              <a:t>Added details assumed to improve models</a:t>
            </a:r>
          </a:p>
          <a:p>
            <a:pPr>
              <a:spcBef>
                <a:spcPts val="300"/>
              </a:spcBef>
            </a:pPr>
            <a:r>
              <a:rPr lang="en-US" sz="2800" dirty="0"/>
              <a:t>Complex models require</a:t>
            </a:r>
          </a:p>
          <a:p>
            <a:pPr lvl="1">
              <a:spcBef>
                <a:spcPts val="300"/>
              </a:spcBef>
            </a:pPr>
            <a:r>
              <a:rPr lang="en-US" sz="2400" dirty="0"/>
              <a:t>More supporting information</a:t>
            </a:r>
          </a:p>
          <a:p>
            <a:pPr lvl="1">
              <a:spcBef>
                <a:spcPts val="300"/>
              </a:spcBef>
            </a:pPr>
            <a:r>
              <a:rPr lang="en-US" sz="2400" dirty="0"/>
              <a:t>Longer model execution times</a:t>
            </a:r>
          </a:p>
          <a:p>
            <a:pPr lvl="1">
              <a:spcBef>
                <a:spcPts val="300"/>
              </a:spcBef>
            </a:pPr>
            <a:r>
              <a:rPr lang="en-US" sz="2400" dirty="0"/>
              <a:t>Increased reporting demands</a:t>
            </a:r>
          </a:p>
          <a:p>
            <a:pPr>
              <a:spcBef>
                <a:spcPts val="300"/>
              </a:spcBef>
            </a:pPr>
            <a:r>
              <a:rPr lang="en-US" sz="2800" dirty="0"/>
              <a:t>Money and time finite</a:t>
            </a:r>
          </a:p>
          <a:p>
            <a:pPr lvl="1">
              <a:spcBef>
                <a:spcPts val="300"/>
              </a:spcBef>
            </a:pPr>
            <a:r>
              <a:rPr lang="en-US" sz="2400" dirty="0"/>
              <a:t>More unproven assumptions</a:t>
            </a:r>
          </a:p>
          <a:p>
            <a:pPr lvl="1">
              <a:spcBef>
                <a:spcPts val="300"/>
              </a:spcBef>
            </a:pPr>
            <a:r>
              <a:rPr lang="en-US" sz="2400" dirty="0"/>
              <a:t>Degraded model calibration</a:t>
            </a:r>
          </a:p>
          <a:p>
            <a:pPr lvl="1">
              <a:spcBef>
                <a:spcPts val="300"/>
              </a:spcBef>
            </a:pPr>
            <a:r>
              <a:rPr lang="en-US" sz="2400" dirty="0"/>
              <a:t>Incomplete reports</a:t>
            </a:r>
          </a:p>
          <a:p>
            <a:pPr>
              <a:spcBef>
                <a:spcPts val="300"/>
              </a:spcBef>
            </a:pPr>
            <a:r>
              <a:rPr lang="en-US" sz="2800" dirty="0"/>
              <a:t>Demonstrate benefits </a:t>
            </a:r>
          </a:p>
          <a:p>
            <a:pPr lvl="1">
              <a:spcBef>
                <a:spcPts val="300"/>
              </a:spcBef>
            </a:pPr>
            <a:r>
              <a:rPr lang="en-US" sz="2400" dirty="0"/>
              <a:t>Address specific weaknesses</a:t>
            </a:r>
          </a:p>
          <a:p>
            <a:pPr lvl="1">
              <a:spcBef>
                <a:spcPts val="300"/>
              </a:spcBef>
            </a:pPr>
            <a:r>
              <a:rPr lang="en-US" sz="2400" dirty="0"/>
              <a:t>Prove added complexity improves answers</a:t>
            </a:r>
          </a:p>
        </p:txBody>
      </p:sp>
      <p:grpSp>
        <p:nvGrpSpPr>
          <p:cNvPr id="4" name="Group 3"/>
          <p:cNvGrpSpPr/>
          <p:nvPr/>
        </p:nvGrpSpPr>
        <p:grpSpPr>
          <a:xfrm>
            <a:off x="8808660" y="3178211"/>
            <a:ext cx="3018404" cy="3018404"/>
            <a:chOff x="5140173" y="1686757"/>
            <a:chExt cx="2911875" cy="2911875"/>
          </a:xfrm>
        </p:grpSpPr>
        <p:sp>
          <p:nvSpPr>
            <p:cNvPr id="5" name="32-Point Star 4"/>
            <p:cNvSpPr/>
            <p:nvPr/>
          </p:nvSpPr>
          <p:spPr bwMode="auto">
            <a:xfrm>
              <a:off x="5140173" y="1686757"/>
              <a:ext cx="2911875" cy="2911875"/>
            </a:xfrm>
            <a:prstGeom prst="star32">
              <a:avLst>
                <a:gd name="adj" fmla="val 46159"/>
              </a:avLst>
            </a:prstGeom>
            <a:gradFill flip="none" rotWithShape="1">
              <a:gsLst>
                <a:gs pos="0">
                  <a:srgbClr val="E6DCAC"/>
                </a:gs>
                <a:gs pos="12000">
                  <a:srgbClr val="E6D78A"/>
                </a:gs>
                <a:gs pos="30000">
                  <a:srgbClr val="C7AC4C"/>
                </a:gs>
                <a:gs pos="45000">
                  <a:srgbClr val="E6D78A"/>
                </a:gs>
                <a:gs pos="77000">
                  <a:srgbClr val="C7AC4C"/>
                </a:gs>
                <a:gs pos="100000">
                  <a:srgbClr val="E6DCAC"/>
                </a:gs>
              </a:gsLst>
              <a:lin ang="3000000" scaled="0"/>
              <a:tileRect/>
            </a:gradFill>
            <a:ln w="12700" cap="flat" cmpd="sng" algn="ctr">
              <a:noFill/>
              <a:prstDash val="solid"/>
              <a:round/>
              <a:headEnd type="none" w="med" len="med"/>
              <a:tailEnd type="none" w="med" len="med"/>
            </a:ln>
            <a:effectLst>
              <a:glow rad="101600">
                <a:schemeClr val="accent4">
                  <a:satMod val="175000"/>
                  <a:alpha val="40000"/>
                </a:schemeClr>
              </a:glow>
            </a:effectLst>
          </p:spPr>
          <p:txBody>
            <a:bodyPr vert="horz" wrap="none" lIns="91440" tIns="45720" rIns="91440" bIns="45720" numCol="1" rtlCol="0" anchor="ctr" anchorCtr="0" compatLnSpc="1">
              <a:prstTxWarp prst="textNoShape">
                <a:avLst/>
              </a:prstTxWarp>
            </a:bodyPr>
            <a:lstStyle/>
            <a:p>
              <a:endParaRPr lang="en-US"/>
            </a:p>
          </p:txBody>
        </p:sp>
        <p:grpSp>
          <p:nvGrpSpPr>
            <p:cNvPr id="6" name="Group 5"/>
            <p:cNvGrpSpPr/>
            <p:nvPr/>
          </p:nvGrpSpPr>
          <p:grpSpPr>
            <a:xfrm>
              <a:off x="5291091" y="1892410"/>
              <a:ext cx="2565647" cy="2503513"/>
              <a:chOff x="5291091" y="1892410"/>
              <a:chExt cx="2565647" cy="2503513"/>
            </a:xfrm>
          </p:grpSpPr>
          <p:sp>
            <p:nvSpPr>
              <p:cNvPr id="7" name="Oval 6"/>
              <p:cNvSpPr/>
              <p:nvPr/>
            </p:nvSpPr>
            <p:spPr bwMode="auto">
              <a:xfrm>
                <a:off x="5353225" y="1892410"/>
                <a:ext cx="2503513" cy="2503513"/>
              </a:xfrm>
              <a:prstGeom prst="ellipse">
                <a:avLst/>
              </a:prstGeom>
              <a:solidFill>
                <a:schemeClr val="bg1"/>
              </a:solidFill>
              <a:ln w="19050" cap="flat" cmpd="sng" algn="ctr">
                <a:solidFill>
                  <a:schemeClr val="tx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endParaRPr lang="en-US"/>
              </a:p>
            </p:txBody>
          </p:sp>
          <p:pic>
            <p:nvPicPr>
              <p:cNvPr id="8" name="Picture 2"/>
              <p:cNvPicPr>
                <a:picLocks noChangeAspect="1" noChangeArrowheads="1"/>
              </p:cNvPicPr>
              <p:nvPr/>
            </p:nvPicPr>
            <p:blipFill rotWithShape="1">
              <a:blip r:embed="rId3" cstate="email">
                <a:clrChange>
                  <a:clrFrom>
                    <a:srgbClr val="FFFFFF"/>
                  </a:clrFrom>
                  <a:clrTo>
                    <a:srgbClr val="FFFFFF">
                      <a:alpha val="0"/>
                    </a:srgbClr>
                  </a:clrTo>
                </a:clrChange>
                <a:extLst>
                  <a:ext uri="{28A0092B-C50C-407E-A947-70E740481C1C}">
                    <a14:useLocalDpi xmlns:a14="http://schemas.microsoft.com/office/drawing/2010/main"/>
                  </a:ext>
                </a:extLst>
              </a:blip>
              <a:srcRect l="3987" r="6849"/>
              <a:stretch/>
            </p:blipFill>
            <p:spPr bwMode="auto">
              <a:xfrm>
                <a:off x="5291091" y="1972322"/>
                <a:ext cx="2547891" cy="2381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pic>
        <p:nvPicPr>
          <p:cNvPr id="9" name="Picture 4"/>
          <p:cNvPicPr>
            <a:picLocks noChangeAspect="1" noChangeArrowheads="1"/>
          </p:cNvPicPr>
          <p:nvPr/>
        </p:nvPicPr>
        <p:blipFill rotWithShape="1">
          <a:blip r:embed="rId4" cstate="email">
            <a:clrChange>
              <a:clrFrom>
                <a:srgbClr val="FFFFFF"/>
              </a:clrFrom>
              <a:clrTo>
                <a:srgbClr val="FFFFFF">
                  <a:alpha val="0"/>
                </a:srgbClr>
              </a:clrTo>
            </a:clrChange>
            <a:extLst>
              <a:ext uri="{28A0092B-C50C-407E-A947-70E740481C1C}">
                <a14:useLocalDpi xmlns:a14="http://schemas.microsoft.com/office/drawing/2010/main"/>
              </a:ext>
            </a:extLst>
          </a:blip>
          <a:srcRect l="14998" r="14845"/>
          <a:stretch/>
        </p:blipFill>
        <p:spPr bwMode="auto">
          <a:xfrm>
            <a:off x="8856583" y="1500778"/>
            <a:ext cx="2893646" cy="41244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ustDataLst>
      <p:tags r:id="rId1"/>
    </p:custDataLst>
    <p:extLst>
      <p:ext uri="{BB962C8B-B14F-4D97-AF65-F5344CB8AC3E}">
        <p14:creationId xmlns:p14="http://schemas.microsoft.com/office/powerpoint/2010/main" val="1468479921"/>
      </p:ext>
    </p:extLst>
  </p:cSld>
  <p:clrMapOvr>
    <a:masterClrMapping/>
  </p:clrMapOvr>
  <p:transition advTm="82039">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250" fill="hold"/>
                                        <p:tgtEl>
                                          <p:spTgt spid="9"/>
                                        </p:tgtEl>
                                        <p:attrNameLst>
                                          <p:attrName>ppt_x</p:attrName>
                                        </p:attrNameLst>
                                      </p:cBhvr>
                                      <p:tavLst>
                                        <p:tav tm="0">
                                          <p:val>
                                            <p:strVal val="#ppt_x"/>
                                          </p:val>
                                        </p:tav>
                                        <p:tav tm="100000">
                                          <p:val>
                                            <p:strVal val="#ppt_x"/>
                                          </p:val>
                                        </p:tav>
                                      </p:tavLst>
                                    </p:anim>
                                    <p:anim calcmode="lin" valueType="num">
                                      <p:cBhvr additive="base">
                                        <p:cTn id="8" dur="250" fill="hold"/>
                                        <p:tgtEl>
                                          <p:spTgt spid="9"/>
                                        </p:tgtEl>
                                        <p:attrNameLst>
                                          <p:attrName>ppt_y</p:attrName>
                                        </p:attrNameLst>
                                      </p:cBhvr>
                                      <p:tavLst>
                                        <p:tav tm="0">
                                          <p:val>
                                            <p:strVal val="0-#ppt_h/2"/>
                                          </p:val>
                                        </p:tav>
                                        <p:tav tm="100000">
                                          <p:val>
                                            <p:strVal val="#ppt_y"/>
                                          </p:val>
                                        </p:tav>
                                      </p:tavLst>
                                    </p:anim>
                                  </p:childTnLst>
                                </p:cTn>
                              </p:par>
                            </p:childTnLst>
                          </p:cTn>
                        </p:par>
                        <p:par>
                          <p:cTn id="9" fill="hold">
                            <p:stCondLst>
                              <p:cond delay="250"/>
                            </p:stCondLst>
                            <p:childTnLst>
                              <p:par>
                                <p:cTn id="10" presetID="1" presetClass="entr" presetSubtype="0" fill="hold" nodeType="afterEffect">
                                  <p:stCondLst>
                                    <p:cond delay="500"/>
                                  </p:stCondLst>
                                  <p:childTnLst>
                                    <p:set>
                                      <p:cBhvr>
                                        <p:cTn id="11" dur="1" fill="hold">
                                          <p:stCondLst>
                                            <p:cond delay="0"/>
                                          </p:stCondLst>
                                        </p:cTn>
                                        <p:tgtEl>
                                          <p:spTgt spid="4"/>
                                        </p:tgtEl>
                                        <p:attrNameLst>
                                          <p:attrName>style.visibility</p:attrName>
                                        </p:attrNameLst>
                                      </p:cBhvr>
                                      <p:to>
                                        <p:strVal val="visible"/>
                                      </p:to>
                                    </p:set>
                                  </p:childTnLst>
                                </p:cTn>
                              </p:par>
                            </p:childTnLst>
                          </p:cTn>
                        </p:par>
                        <p:par>
                          <p:cTn id="12" fill="hold">
                            <p:stCondLst>
                              <p:cond delay="750"/>
                            </p:stCondLst>
                            <p:childTnLst>
                              <p:par>
                                <p:cTn id="13" presetID="2" presetClass="exit" presetSubtype="1" fill="hold" nodeType="afterEffect">
                                  <p:stCondLst>
                                    <p:cond delay="1000"/>
                                  </p:stCondLst>
                                  <p:childTnLst>
                                    <p:anim calcmode="lin" valueType="num">
                                      <p:cBhvr additive="base">
                                        <p:cTn id="14" dur="500"/>
                                        <p:tgtEl>
                                          <p:spTgt spid="9"/>
                                        </p:tgtEl>
                                        <p:attrNameLst>
                                          <p:attrName>ppt_x</p:attrName>
                                        </p:attrNameLst>
                                      </p:cBhvr>
                                      <p:tavLst>
                                        <p:tav tm="0">
                                          <p:val>
                                            <p:strVal val="ppt_x"/>
                                          </p:val>
                                        </p:tav>
                                        <p:tav tm="100000">
                                          <p:val>
                                            <p:strVal val="ppt_x"/>
                                          </p:val>
                                        </p:tav>
                                      </p:tavLst>
                                    </p:anim>
                                    <p:anim calcmode="lin" valueType="num">
                                      <p:cBhvr additive="base">
                                        <p:cTn id="15" dur="500"/>
                                        <p:tgtEl>
                                          <p:spTgt spid="9"/>
                                        </p:tgtEl>
                                        <p:attrNameLst>
                                          <p:attrName>ppt_y</p:attrName>
                                        </p:attrNameLst>
                                      </p:cBhvr>
                                      <p:tavLst>
                                        <p:tav tm="0">
                                          <p:val>
                                            <p:strVal val="ppt_y"/>
                                          </p:val>
                                        </p:tav>
                                        <p:tav tm="100000">
                                          <p:val>
                                            <p:strVal val="0-ppt_h/2"/>
                                          </p:val>
                                        </p:tav>
                                      </p:tavLst>
                                    </p:anim>
                                    <p:set>
                                      <p:cBhvr>
                                        <p:cTn id="16"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3"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62094" y="1466092"/>
            <a:ext cx="3876675" cy="50101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p:txBody>
          <a:bodyPr/>
          <a:lstStyle/>
          <a:p>
            <a:r>
              <a:rPr lang="en-US" dirty="0"/>
              <a:t>Resources</a:t>
            </a:r>
          </a:p>
        </p:txBody>
      </p:sp>
      <p:sp>
        <p:nvSpPr>
          <p:cNvPr id="3" name="Content Placeholder 2"/>
          <p:cNvSpPr>
            <a:spLocks noGrp="1"/>
          </p:cNvSpPr>
          <p:nvPr>
            <p:ph idx="1"/>
          </p:nvPr>
        </p:nvSpPr>
        <p:spPr>
          <a:xfrm>
            <a:off x="108857" y="1230086"/>
            <a:ext cx="7336972" cy="5305796"/>
          </a:xfrm>
        </p:spPr>
        <p:txBody>
          <a:bodyPr/>
          <a:lstStyle/>
          <a:p>
            <a:r>
              <a:rPr lang="en-US" sz="3200" dirty="0"/>
              <a:t>Basic ground-water hydrology</a:t>
            </a:r>
          </a:p>
          <a:p>
            <a:pPr marL="457200" lvl="1" indent="0">
              <a:buNone/>
            </a:pPr>
            <a:r>
              <a:rPr lang="en-US" sz="1800" dirty="0">
                <a:hlinkClick r:id="rId5"/>
              </a:rPr>
              <a:t>1983, Heath, Ralph C. USGS Water Supply Paper:2220</a:t>
            </a:r>
            <a:endParaRPr lang="en-US" sz="1800" dirty="0"/>
          </a:p>
          <a:p>
            <a:pPr marL="457200" lvl="1" indent="0">
              <a:buNone/>
            </a:pPr>
            <a:r>
              <a:rPr lang="en-US" sz="1050" dirty="0"/>
              <a:t> </a:t>
            </a:r>
          </a:p>
          <a:p>
            <a:r>
              <a:rPr lang="en-US" sz="3200" dirty="0"/>
              <a:t>Ground Water And Surface Water</a:t>
            </a:r>
            <a:br>
              <a:rPr lang="en-US" sz="3200" dirty="0"/>
            </a:br>
            <a:r>
              <a:rPr lang="en-US" sz="3200" dirty="0"/>
              <a:t>A Single Resource</a:t>
            </a:r>
          </a:p>
          <a:p>
            <a:pPr marL="457200" lvl="1" indent="0">
              <a:buNone/>
            </a:pPr>
            <a:r>
              <a:rPr lang="en-US" sz="2000" dirty="0">
                <a:hlinkClick r:id="rId6"/>
              </a:rPr>
              <a:t>1998, Winter, T.C., J.W. Harvey, O.L. </a:t>
            </a:r>
            <a:r>
              <a:rPr lang="en-US" sz="2000" dirty="0" err="1">
                <a:hlinkClick r:id="rId6"/>
              </a:rPr>
              <a:t>Franke</a:t>
            </a:r>
            <a:r>
              <a:rPr lang="en-US" sz="2000" dirty="0">
                <a:hlinkClick r:id="rId6"/>
              </a:rPr>
              <a:t>, and W.M. Alley, USGS Circular 1139</a:t>
            </a:r>
            <a:endParaRPr lang="en-US" sz="2000" dirty="0"/>
          </a:p>
          <a:p>
            <a:pPr marL="457200" lvl="1" indent="0">
              <a:buNone/>
            </a:pPr>
            <a:r>
              <a:rPr lang="en-US" sz="1050" dirty="0"/>
              <a:t> </a:t>
            </a:r>
          </a:p>
          <a:p>
            <a:r>
              <a:rPr lang="en-US" sz="3200" dirty="0"/>
              <a:t>Guidelines for Evaluating </a:t>
            </a:r>
            <a:br>
              <a:rPr lang="en-US" sz="3200" dirty="0"/>
            </a:br>
            <a:r>
              <a:rPr lang="en-US" sz="3200" dirty="0"/>
              <a:t>Ground-Water Flow Models</a:t>
            </a:r>
          </a:p>
          <a:p>
            <a:pPr marL="457200" lvl="1" indent="0">
              <a:buNone/>
            </a:pPr>
            <a:r>
              <a:rPr lang="en-US" sz="2000" dirty="0">
                <a:hlinkClick r:id="rId7"/>
              </a:rPr>
              <a:t>2004, Reilly, T.E. and A.W. Harbaugh USGS Scientific Investigations Report 2004-5038</a:t>
            </a:r>
            <a:endParaRPr lang="en-US" sz="2000" dirty="0"/>
          </a:p>
        </p:txBody>
      </p:sp>
      <p:pic>
        <p:nvPicPr>
          <p:cNvPr id="2055" name="Picture 7"/>
          <p:cNvPicPr>
            <a:picLocks noChangeAspect="1" noChangeArrowheads="1"/>
          </p:cNvPicPr>
          <p:nvPr/>
        </p:nvPicPr>
        <p:blipFill>
          <a:blip r:embed="rId8">
            <a:extLst>
              <a:ext uri="{28A0092B-C50C-407E-A947-70E740481C1C}">
                <a14:useLocalDpi xmlns:a14="http://schemas.microsoft.com/office/drawing/2010/main" val="0"/>
              </a:ext>
            </a:extLst>
          </a:blip>
          <a:srcRect/>
          <a:stretch/>
        </p:blipFill>
        <p:spPr bwMode="auto">
          <a:xfrm>
            <a:off x="7717246" y="1466093"/>
            <a:ext cx="3766371" cy="50101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2" name="Picture 4"/>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662094" y="1466092"/>
            <a:ext cx="3876675" cy="50101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ustDataLst>
      <p:tags r:id="rId1"/>
    </p:custDataLst>
    <p:extLst>
      <p:ext uri="{BB962C8B-B14F-4D97-AF65-F5344CB8AC3E}">
        <p14:creationId xmlns:p14="http://schemas.microsoft.com/office/powerpoint/2010/main" val="2934243643"/>
      </p:ext>
    </p:extLst>
  </p:cSld>
  <p:clrMapOvr>
    <a:masterClrMapping/>
  </p:clrMapOvr>
  <p:transition advTm="30988">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mph" presetSubtype="0" fill="hold" nodeType="clickEffect">
                                  <p:stCondLst>
                                    <p:cond delay="0"/>
                                  </p:stCondLst>
                                  <p:childTnLst>
                                    <p:animScale>
                                      <p:cBhvr>
                                        <p:cTn id="6" dur="500" fill="hold"/>
                                        <p:tgtEl>
                                          <p:spTgt spid="2053"/>
                                        </p:tgtEl>
                                      </p:cBhvr>
                                      <p:by x="50000" y="50000"/>
                                    </p:animScale>
                                  </p:childTnLst>
                                </p:cTn>
                              </p:par>
                              <p:par>
                                <p:cTn id="7" presetID="42" presetClass="path" presetSubtype="0" fill="hold" nodeType="withEffect">
                                  <p:stCondLst>
                                    <p:cond delay="0"/>
                                  </p:stCondLst>
                                  <p:childTnLst>
                                    <p:animMotion origin="layout" path="M 0 3.33333E-6 L -0.0819 -0.19699 " pathEditMode="relative" rAng="0" ptsTypes="AA">
                                      <p:cBhvr>
                                        <p:cTn id="8" dur="500" fill="hold"/>
                                        <p:tgtEl>
                                          <p:spTgt spid="2053"/>
                                        </p:tgtEl>
                                        <p:attrNameLst>
                                          <p:attrName>ppt_x</p:attrName>
                                          <p:attrName>ppt_y</p:attrName>
                                        </p:attrNameLst>
                                      </p:cBhvr>
                                      <p:rCtr x="-4102" y="-9861"/>
                                    </p:animMotion>
                                  </p:childTnLst>
                                </p:cTn>
                              </p:par>
                              <p:par>
                                <p:cTn id="9" presetID="10" presetClass="entr" presetSubtype="0" fill="hold" nodeType="withEffect">
                                  <p:stCondLst>
                                    <p:cond delay="0"/>
                                  </p:stCondLst>
                                  <p:childTnLst>
                                    <p:set>
                                      <p:cBhvr>
                                        <p:cTn id="10" dur="1" fill="hold">
                                          <p:stCondLst>
                                            <p:cond delay="0"/>
                                          </p:stCondLst>
                                        </p:cTn>
                                        <p:tgtEl>
                                          <p:spTgt spid="2055"/>
                                        </p:tgtEl>
                                        <p:attrNameLst>
                                          <p:attrName>style.visibility</p:attrName>
                                        </p:attrNameLst>
                                      </p:cBhvr>
                                      <p:to>
                                        <p:strVal val="visible"/>
                                      </p:to>
                                    </p:set>
                                    <p:animEffect transition="in" filter="fade">
                                      <p:cBhvr>
                                        <p:cTn id="11" dur="500"/>
                                        <p:tgtEl>
                                          <p:spTgt spid="2055"/>
                                        </p:tgtEl>
                                      </p:cBhvr>
                                    </p:animEffect>
                                  </p:childTnLst>
                                </p:cTn>
                              </p:par>
                            </p:childTnLst>
                          </p:cTn>
                        </p:par>
                      </p:childTnLst>
                    </p:cTn>
                  </p:par>
                  <p:par>
                    <p:cTn id="12" fill="hold">
                      <p:stCondLst>
                        <p:cond delay="indefinite"/>
                      </p:stCondLst>
                      <p:childTnLst>
                        <p:par>
                          <p:cTn id="13" fill="hold">
                            <p:stCondLst>
                              <p:cond delay="0"/>
                            </p:stCondLst>
                            <p:childTnLst>
                              <p:par>
                                <p:cTn id="14" presetID="6" presetClass="emph" presetSubtype="0" fill="hold" nodeType="clickEffect">
                                  <p:stCondLst>
                                    <p:cond delay="0"/>
                                  </p:stCondLst>
                                  <p:childTnLst>
                                    <p:animScale>
                                      <p:cBhvr>
                                        <p:cTn id="15" dur="500" fill="hold"/>
                                        <p:tgtEl>
                                          <p:spTgt spid="2055"/>
                                        </p:tgtEl>
                                      </p:cBhvr>
                                      <p:by x="50000" y="50000"/>
                                    </p:animScale>
                                  </p:childTnLst>
                                </p:cTn>
                              </p:par>
                              <p:par>
                                <p:cTn id="16" presetID="10" presetClass="entr" presetSubtype="0" fill="hold" nodeType="withEffect">
                                  <p:stCondLst>
                                    <p:cond delay="0"/>
                                  </p:stCondLst>
                                  <p:childTnLst>
                                    <p:set>
                                      <p:cBhvr>
                                        <p:cTn id="17" dur="1" fill="hold">
                                          <p:stCondLst>
                                            <p:cond delay="0"/>
                                          </p:stCondLst>
                                        </p:cTn>
                                        <p:tgtEl>
                                          <p:spTgt spid="2052"/>
                                        </p:tgtEl>
                                        <p:attrNameLst>
                                          <p:attrName>style.visibility</p:attrName>
                                        </p:attrNameLst>
                                      </p:cBhvr>
                                      <p:to>
                                        <p:strVal val="visible"/>
                                      </p:to>
                                    </p:set>
                                    <p:animEffect transition="in" filter="fade">
                                      <p:cBhvr>
                                        <p:cTn id="18" dur="500"/>
                                        <p:tgtEl>
                                          <p:spTgt spid="2052"/>
                                        </p:tgtEl>
                                      </p:cBhvr>
                                    </p:animEffect>
                                  </p:childTnLst>
                                </p:cTn>
                              </p:par>
                            </p:childTnLst>
                          </p:cTn>
                        </p:par>
                      </p:childTnLst>
                    </p:cTn>
                  </p:par>
                  <p:par>
                    <p:cTn id="19" fill="hold">
                      <p:stCondLst>
                        <p:cond delay="indefinite"/>
                      </p:stCondLst>
                      <p:childTnLst>
                        <p:par>
                          <p:cTn id="20" fill="hold">
                            <p:stCondLst>
                              <p:cond delay="0"/>
                            </p:stCondLst>
                            <p:childTnLst>
                              <p:par>
                                <p:cTn id="21" presetID="42" presetClass="path" presetSubtype="0" fill="hold" nodeType="clickEffect">
                                  <p:stCondLst>
                                    <p:cond delay="0"/>
                                  </p:stCondLst>
                                  <p:childTnLst>
                                    <p:animMotion origin="layout" path="M 0 3.33333E-6 L 0.07956 0.19699 " pathEditMode="relative" rAng="0" ptsTypes="AA">
                                      <p:cBhvr>
                                        <p:cTn id="22" dur="500" fill="hold"/>
                                        <p:tgtEl>
                                          <p:spTgt spid="2052"/>
                                        </p:tgtEl>
                                        <p:attrNameLst>
                                          <p:attrName>ppt_x</p:attrName>
                                          <p:attrName>ppt_y</p:attrName>
                                        </p:attrNameLst>
                                      </p:cBhvr>
                                      <p:rCtr x="3971" y="9838"/>
                                    </p:animMotion>
                                  </p:childTnLst>
                                </p:cTn>
                              </p:par>
                              <p:par>
                                <p:cTn id="23" presetID="6" presetClass="emph" presetSubtype="0" fill="hold" nodeType="withEffect">
                                  <p:stCondLst>
                                    <p:cond delay="0"/>
                                  </p:stCondLst>
                                  <p:childTnLst>
                                    <p:animScale>
                                      <p:cBhvr>
                                        <p:cTn id="24" dur="500" fill="hold"/>
                                        <p:tgtEl>
                                          <p:spTgt spid="2052"/>
                                        </p:tgtEl>
                                      </p:cBhvr>
                                      <p:by x="50000" y="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5400" dirty="0"/>
              <a:t>CONCLUSIONS</a:t>
            </a:r>
          </a:p>
        </p:txBody>
      </p:sp>
      <p:sp>
        <p:nvSpPr>
          <p:cNvPr id="3" name="Content Placeholder 2"/>
          <p:cNvSpPr>
            <a:spLocks noGrp="1"/>
          </p:cNvSpPr>
          <p:nvPr>
            <p:ph idx="1"/>
          </p:nvPr>
        </p:nvSpPr>
        <p:spPr>
          <a:xfrm>
            <a:off x="598714" y="1148862"/>
            <a:ext cx="11146972" cy="5709137"/>
          </a:xfrm>
        </p:spPr>
        <p:txBody>
          <a:bodyPr/>
          <a:lstStyle/>
          <a:p>
            <a:pPr>
              <a:spcBef>
                <a:spcPts val="1200"/>
              </a:spcBef>
            </a:pPr>
            <a:r>
              <a:rPr lang="en-US" sz="3200" dirty="0"/>
              <a:t>Models flexible—Answer many questions</a:t>
            </a:r>
          </a:p>
          <a:p>
            <a:pPr>
              <a:spcBef>
                <a:spcPts val="1200"/>
              </a:spcBef>
            </a:pPr>
            <a:r>
              <a:rPr lang="en-US" sz="3200" dirty="0"/>
              <a:t>Models improved by clear purpose</a:t>
            </a:r>
          </a:p>
          <a:p>
            <a:pPr>
              <a:spcBef>
                <a:spcPts val="1200"/>
              </a:spcBef>
            </a:pPr>
            <a:r>
              <a:rPr lang="en-US" sz="3200" dirty="0"/>
              <a:t>Data &amp; questions should drive model complexity</a:t>
            </a:r>
          </a:p>
          <a:p>
            <a:pPr lvl="1">
              <a:spcBef>
                <a:spcPts val="600"/>
              </a:spcBef>
            </a:pPr>
            <a:r>
              <a:rPr lang="en-US" sz="2800" dirty="0"/>
              <a:t>Additional data dispels ignorance, not more models</a:t>
            </a:r>
          </a:p>
          <a:p>
            <a:pPr lvl="1">
              <a:spcBef>
                <a:spcPts val="600"/>
              </a:spcBef>
            </a:pPr>
            <a:r>
              <a:rPr lang="en-US" sz="2800" dirty="0"/>
              <a:t>Show added details improve answers</a:t>
            </a:r>
          </a:p>
          <a:p>
            <a:pPr>
              <a:spcBef>
                <a:spcPts val="1200"/>
              </a:spcBef>
            </a:pPr>
            <a:r>
              <a:rPr lang="en-US" sz="3200" dirty="0"/>
              <a:t>Clear ties to measurements increase confidence </a:t>
            </a:r>
          </a:p>
          <a:p>
            <a:pPr>
              <a:spcBef>
                <a:spcPts val="1200"/>
              </a:spcBef>
            </a:pPr>
            <a:r>
              <a:rPr lang="en-US" sz="3200" dirty="0"/>
              <a:t>Require complete reporting</a:t>
            </a:r>
          </a:p>
          <a:p>
            <a:pPr lvl="1">
              <a:spcBef>
                <a:spcPts val="1200"/>
              </a:spcBef>
            </a:pPr>
            <a:r>
              <a:rPr lang="en-US" sz="2800" dirty="0"/>
              <a:t>Interior of Earth can be mysterious,</a:t>
            </a:r>
          </a:p>
          <a:p>
            <a:pPr lvl="1">
              <a:spcBef>
                <a:spcPts val="1200"/>
              </a:spcBef>
            </a:pPr>
            <a:r>
              <a:rPr lang="en-US" sz="2800" dirty="0"/>
              <a:t>No aspect of a model should be mysterious</a:t>
            </a:r>
          </a:p>
        </p:txBody>
      </p:sp>
    </p:spTree>
    <p:extLst>
      <p:ext uri="{BB962C8B-B14F-4D97-AF65-F5344CB8AC3E}">
        <p14:creationId xmlns:p14="http://schemas.microsoft.com/office/powerpoint/2010/main" val="335165342"/>
      </p:ext>
    </p:extLst>
  </p:cSld>
  <p:clrMapOvr>
    <a:masterClrMapping/>
  </p:clrMapOvr>
  <p:transition advTm="95624">
    <p:wipe dir="d"/>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691C1E-E607-4202-69F0-1508906DA75A}"/>
              </a:ext>
            </a:extLst>
          </p:cNvPr>
          <p:cNvSpPr>
            <a:spLocks noGrp="1"/>
          </p:cNvSpPr>
          <p:nvPr>
            <p:ph type="title"/>
          </p:nvPr>
        </p:nvSpPr>
        <p:spPr/>
        <p:txBody>
          <a:bodyPr/>
          <a:lstStyle/>
          <a:p>
            <a:r>
              <a:rPr lang="en-US" dirty="0"/>
              <a:t>References</a:t>
            </a:r>
          </a:p>
        </p:txBody>
      </p:sp>
      <p:sp>
        <p:nvSpPr>
          <p:cNvPr id="3" name="Content Placeholder 2">
            <a:extLst>
              <a:ext uri="{FF2B5EF4-FFF2-40B4-BE49-F238E27FC236}">
                <a16:creationId xmlns:a16="http://schemas.microsoft.com/office/drawing/2014/main" id="{E597CEA0-E2B3-F8CB-C82F-D75EFF22131F}"/>
              </a:ext>
            </a:extLst>
          </p:cNvPr>
          <p:cNvSpPr>
            <a:spLocks noGrp="1"/>
          </p:cNvSpPr>
          <p:nvPr>
            <p:ph idx="1"/>
          </p:nvPr>
        </p:nvSpPr>
        <p:spPr>
          <a:xfrm>
            <a:off x="457200" y="1147665"/>
            <a:ext cx="11010122" cy="5576313"/>
          </a:xfrm>
        </p:spPr>
        <p:txBody>
          <a:bodyPr>
            <a:normAutofit/>
          </a:bodyPr>
          <a:lstStyle/>
          <a:p>
            <a:pPr>
              <a:spcBef>
                <a:spcPts val="600"/>
              </a:spcBef>
            </a:pPr>
            <a:r>
              <a:rPr lang="en-US" sz="1200" dirty="0"/>
              <a:t>Belcher, W.R., ed., 2004, Death Valley regional ground-water flow system, Nevada and California—Hydrogeologic framework and transient ground-water flow model: U.S. Geological Survey Scientific Investigations Report 2004-5205, 408 p., </a:t>
            </a:r>
            <a:r>
              <a:rPr lang="en-US" sz="1200" dirty="0">
                <a:hlinkClick r:id="rId2"/>
              </a:rPr>
              <a:t>https://pubs.er.usgs.gov/publication/sir20045205</a:t>
            </a:r>
            <a:r>
              <a:rPr lang="en-US" sz="1200" dirty="0"/>
              <a:t> </a:t>
            </a:r>
          </a:p>
          <a:p>
            <a:pPr>
              <a:spcBef>
                <a:spcPts val="600"/>
              </a:spcBef>
            </a:pPr>
            <a:r>
              <a:rPr lang="en-US" sz="1200" dirty="0"/>
              <a:t>Belcher, W.R., Sweetkind, D.S., Faunt, C.C., Pavelko, M.T., and Hill, M.C., 2017, An update of the Death Valley regional groundwater flow system transient model, Nevada and California: U.S. Geological Survey Scientific Investigations Report 2016-5150, 74 p., 1 pl., </a:t>
            </a:r>
            <a:r>
              <a:rPr lang="en-US" sz="1200" dirty="0">
                <a:hlinkClick r:id="rId3"/>
              </a:rPr>
              <a:t>https://doi.org/10.3133/sir20165150</a:t>
            </a:r>
            <a:r>
              <a:rPr lang="en-US" sz="1200" dirty="0"/>
              <a:t> </a:t>
            </a:r>
          </a:p>
          <a:p>
            <a:pPr>
              <a:spcBef>
                <a:spcPts val="600"/>
              </a:spcBef>
            </a:pPr>
            <a:r>
              <a:rPr lang="en-US" sz="1200" dirty="0"/>
              <a:t>Fenelon, J.M., Halford, K.J., and Moreo, M.T., 2016, Delineation of the Pahute Mesa–Oasis Valley groundwater basin, Nevada (ver. 1.1, May 2016): U.S. Geological Survey Scientific Investigations Report 2015–5175, 40 p., </a:t>
            </a:r>
            <a:r>
              <a:rPr lang="en-US" sz="1200" dirty="0">
                <a:hlinkClick r:id="rId4"/>
              </a:rPr>
              <a:t>https://doi.org/10.3133/sir20155175</a:t>
            </a:r>
            <a:r>
              <a:rPr lang="en-US" sz="1200" dirty="0"/>
              <a:t> </a:t>
            </a:r>
          </a:p>
          <a:p>
            <a:pPr>
              <a:spcBef>
                <a:spcPts val="600"/>
              </a:spcBef>
            </a:pPr>
            <a:r>
              <a:rPr lang="en-US" sz="1200" dirty="0"/>
              <a:t>Halford, K.J., and Jackson, T.R., 2020, Groundwater characterization and effects of pumping in the Death Valley regional groundwater flow system, Nevada and California, with special reference to Devils Hole: U.S. Geological Survey Professional Paper 1863, 178 p., </a:t>
            </a:r>
            <a:r>
              <a:rPr lang="en-US" sz="1200" dirty="0">
                <a:hlinkClick r:id="rId5"/>
              </a:rPr>
              <a:t>https://doi.org/10.3133/pp1863</a:t>
            </a:r>
            <a:r>
              <a:rPr lang="en-US" sz="1200" dirty="0"/>
              <a:t> </a:t>
            </a:r>
          </a:p>
          <a:p>
            <a:pPr>
              <a:spcBef>
                <a:spcPts val="600"/>
              </a:spcBef>
            </a:pPr>
            <a:r>
              <a:rPr lang="en-US" sz="1200" dirty="0"/>
              <a:t>Heath, R.C., 1983, Basic ground-water hydrology: U.S. Geological Survey Water Supply Paper 2220, 84 p. </a:t>
            </a:r>
            <a:r>
              <a:rPr lang="en-US" sz="1200" dirty="0">
                <a:hlinkClick r:id="rId6"/>
              </a:rPr>
              <a:t>https://doi.org/10.3133/wsp2220</a:t>
            </a:r>
            <a:endParaRPr lang="en-US" sz="1200" dirty="0"/>
          </a:p>
          <a:p>
            <a:pPr>
              <a:spcBef>
                <a:spcPts val="600"/>
              </a:spcBef>
            </a:pPr>
            <a:r>
              <a:rPr lang="en-US" sz="1200" dirty="0"/>
              <a:t>Navarro-</a:t>
            </a:r>
            <a:r>
              <a:rPr lang="en-US" sz="1200" dirty="0" err="1"/>
              <a:t>Intera</a:t>
            </a:r>
            <a:r>
              <a:rPr lang="en-US" sz="1200" dirty="0"/>
              <a:t>, LLC, 2013, Phase I flow and transport model document for Corrective Action Unit 97—Yucca Flat/Climax Mine, Nevada National Security Site, Nye County, Nevada, Rev. 1: Las Vegas, Nevada, Navarro-</a:t>
            </a:r>
            <a:r>
              <a:rPr lang="en-US" sz="1200" dirty="0" err="1"/>
              <a:t>Intera</a:t>
            </a:r>
            <a:r>
              <a:rPr lang="en-US" sz="1200"/>
              <a:t> Report N-I/28091-080, </a:t>
            </a:r>
            <a:r>
              <a:rPr lang="en-US" sz="1200">
                <a:hlinkClick r:id="rId7"/>
              </a:rPr>
              <a:t>https://www.osti.gov/scitech/biblio/1094979</a:t>
            </a:r>
            <a:r>
              <a:rPr lang="en-US" sz="1200"/>
              <a:t> </a:t>
            </a:r>
          </a:p>
          <a:p>
            <a:pPr>
              <a:spcBef>
                <a:spcPts val="600"/>
              </a:spcBef>
            </a:pPr>
            <a:r>
              <a:rPr lang="en-US" sz="1200"/>
              <a:t>Peaceman</a:t>
            </a:r>
            <a:r>
              <a:rPr lang="en-US" sz="1200" dirty="0"/>
              <a:t>, D.W., 1983, Interpretation of well-block pressures in numerical reservoir simulation with </a:t>
            </a:r>
            <a:r>
              <a:rPr lang="en-US" sz="1200" dirty="0" err="1"/>
              <a:t>nonsquare</a:t>
            </a:r>
            <a:r>
              <a:rPr lang="en-US" sz="1200" dirty="0"/>
              <a:t> grid blocks and anisotropic permeability: Society of Petroleum Engineers Journal, p. 531–543. </a:t>
            </a:r>
            <a:r>
              <a:rPr lang="en-US" sz="1200" dirty="0">
                <a:hlinkClick r:id="rId8"/>
              </a:rPr>
              <a:t>https://www.osti.gov/biblio/5648463</a:t>
            </a:r>
            <a:r>
              <a:rPr lang="en-US" sz="1200" dirty="0"/>
              <a:t> </a:t>
            </a:r>
          </a:p>
          <a:p>
            <a:pPr>
              <a:spcBef>
                <a:spcPts val="600"/>
              </a:spcBef>
            </a:pPr>
            <a:r>
              <a:rPr lang="en-US" sz="1200" dirty="0"/>
              <a:t>Reilly, T.E., 2001, System and boundary conceptualization in ground-water flow simulation: U.S. Geological Survey Techniques of Water-Resources Investigations, Book 3, Chapter B8, 26 p. </a:t>
            </a:r>
            <a:r>
              <a:rPr lang="en-US" sz="1200" dirty="0">
                <a:hlinkClick r:id="rId9"/>
              </a:rPr>
              <a:t>http://pubs.usgs.gov/twri/twri-3_B8/</a:t>
            </a:r>
            <a:r>
              <a:rPr lang="en-US" sz="1200" dirty="0"/>
              <a:t> </a:t>
            </a:r>
          </a:p>
          <a:p>
            <a:pPr>
              <a:spcBef>
                <a:spcPts val="600"/>
              </a:spcBef>
            </a:pPr>
            <a:r>
              <a:rPr lang="en-US" sz="1200" dirty="0"/>
              <a:t>Reilly, T.E. and A.W. Harbaugh, 2004, Guidelines for Evaluating Ground-Water Flow Models: U.S. Geological Survey Scientific Investigations Report 2004-5038, 37 p. </a:t>
            </a:r>
            <a:r>
              <a:rPr lang="en-US" sz="1200" dirty="0">
                <a:hlinkClick r:id="rId10"/>
              </a:rPr>
              <a:t>https://doi.org/10.3133/sir20045038</a:t>
            </a:r>
            <a:r>
              <a:rPr lang="en-US" sz="1200" dirty="0"/>
              <a:t>  </a:t>
            </a:r>
          </a:p>
          <a:p>
            <a:pPr>
              <a:spcBef>
                <a:spcPts val="600"/>
              </a:spcBef>
            </a:pPr>
            <a:r>
              <a:rPr lang="en-US" sz="1200" dirty="0"/>
              <a:t>Southern Nevada Water Authority, 2009, Transient numerical model of groundwater flow for the Central Carbonate Rock Province—Clark, Lincoln, and White Pine Counties Groundwater Development Project. Prepared in cooperation with the Bureau of Land Management: Southern Nevada Water Authority, Las Vegas, Nevada, 394 p.</a:t>
            </a:r>
          </a:p>
          <a:p>
            <a:pPr>
              <a:spcBef>
                <a:spcPts val="600"/>
              </a:spcBef>
            </a:pPr>
            <a:r>
              <a:rPr lang="en-US" sz="1200" dirty="0"/>
              <a:t>Winter, T.C., Harvey, J.W., Franke, O.L., and Alley, W.M., 1998, Ground water and surface water – A single resource: U.S. Geological Survey Circular 1139, 79 p. </a:t>
            </a:r>
            <a:r>
              <a:rPr lang="en-US" sz="1200" dirty="0">
                <a:hlinkClick r:id="rId11"/>
              </a:rPr>
              <a:t>https://doi.org/10.3133/cir1139</a:t>
            </a:r>
            <a:r>
              <a:rPr lang="en-US" sz="1200" dirty="0"/>
              <a:t> </a:t>
            </a:r>
          </a:p>
        </p:txBody>
      </p:sp>
    </p:spTree>
    <p:extLst>
      <p:ext uri="{BB962C8B-B14F-4D97-AF65-F5344CB8AC3E}">
        <p14:creationId xmlns:p14="http://schemas.microsoft.com/office/powerpoint/2010/main" val="181927035"/>
      </p:ext>
    </p:extLst>
  </p:cSld>
  <p:clrMapOvr>
    <a:masterClrMapping/>
  </p:clrMapOvr>
  <p:transition advTm="15000">
    <p:wipe dir="d"/>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Differences</a:t>
            </a:r>
          </a:p>
        </p:txBody>
      </p:sp>
      <p:sp>
        <p:nvSpPr>
          <p:cNvPr id="3" name="Content Placeholder 2"/>
          <p:cNvSpPr>
            <a:spLocks noGrp="1"/>
          </p:cNvSpPr>
          <p:nvPr>
            <p:ph idx="1"/>
          </p:nvPr>
        </p:nvSpPr>
        <p:spPr>
          <a:xfrm>
            <a:off x="173630" y="982704"/>
            <a:ext cx="6417717" cy="5456387"/>
          </a:xfrm>
        </p:spPr>
        <p:txBody>
          <a:bodyPr/>
          <a:lstStyle/>
          <a:p>
            <a:r>
              <a:rPr lang="en-US" sz="2800" b="1" dirty="0"/>
              <a:t>PMOV </a:t>
            </a:r>
            <a:r>
              <a:rPr lang="en-US" sz="2800" dirty="0"/>
              <a:t>model inside </a:t>
            </a:r>
            <a:r>
              <a:rPr lang="en-US" sz="2800" b="1" dirty="0"/>
              <a:t>DVRFS.v1</a:t>
            </a:r>
            <a:endParaRPr lang="en-US" sz="2800" dirty="0"/>
          </a:p>
          <a:p>
            <a:r>
              <a:rPr lang="en-US" sz="2800" dirty="0"/>
              <a:t>Sample </a:t>
            </a:r>
            <a:r>
              <a:rPr lang="en-US" sz="2800" b="1" i="1" dirty="0"/>
              <a:t>T</a:t>
            </a:r>
            <a:r>
              <a:rPr lang="en-US" sz="2800" dirty="0"/>
              <a:t> at aquifer tests from both models &amp; compare to field results</a:t>
            </a:r>
            <a:endParaRPr lang="en-US" sz="2800" b="1" dirty="0"/>
          </a:p>
          <a:p>
            <a:r>
              <a:rPr lang="en-US" sz="2800" dirty="0"/>
              <a:t>Misfit of </a:t>
            </a:r>
            <a:r>
              <a:rPr lang="en-US" sz="2800" b="1" dirty="0"/>
              <a:t>DVRFS.v1</a:t>
            </a:r>
            <a:r>
              <a:rPr lang="en-US" sz="2800" dirty="0"/>
              <a:t> to measured transmissivities greater than </a:t>
            </a:r>
            <a:r>
              <a:rPr lang="en-US" sz="2800" b="1" dirty="0"/>
              <a:t>PMOV</a:t>
            </a:r>
            <a:endParaRPr lang="en-US" sz="2800" dirty="0"/>
          </a:p>
          <a:p>
            <a:r>
              <a:rPr lang="en-US" sz="2800" dirty="0"/>
              <a:t>More misfit, if field </a:t>
            </a:r>
            <a:r>
              <a:rPr lang="en-US" sz="2800" b="1" i="1" dirty="0"/>
              <a:t>T</a:t>
            </a:r>
            <a:r>
              <a:rPr lang="en-US" sz="2800" dirty="0"/>
              <a:t> &lt; 1,000 ft²/d</a:t>
            </a:r>
          </a:p>
          <a:p>
            <a:pPr lvl="1"/>
            <a:r>
              <a:rPr lang="en-US" sz="2400" dirty="0"/>
              <a:t>Bias consistent with expectations</a:t>
            </a:r>
          </a:p>
          <a:p>
            <a:pPr lvl="1"/>
            <a:r>
              <a:rPr lang="en-US" sz="2400" dirty="0"/>
              <a:t>Low T areas neglected more without </a:t>
            </a:r>
            <a:br>
              <a:rPr lang="en-US" sz="2400" dirty="0"/>
            </a:br>
            <a:r>
              <a:rPr lang="en-US" sz="2400" dirty="0"/>
              <a:t>T observations in objective function</a:t>
            </a:r>
          </a:p>
          <a:p>
            <a:r>
              <a:rPr lang="en-US" sz="2800" dirty="0"/>
              <a:t>Misfits frequently attributed to coarse/regional grid, 1,500 m</a:t>
            </a:r>
          </a:p>
          <a:p>
            <a:r>
              <a:rPr lang="en-US" sz="2800" b="1" i="1" dirty="0"/>
              <a:t>NOT</a:t>
            </a:r>
            <a:r>
              <a:rPr lang="en-US" sz="2800" dirty="0"/>
              <a:t> true, as will be demonstrated</a:t>
            </a:r>
          </a:p>
        </p:txBody>
      </p:sp>
      <p:pic>
        <p:nvPicPr>
          <p:cNvPr id="6" name="Picture 5">
            <a:extLst>
              <a:ext uri="{FF2B5EF4-FFF2-40B4-BE49-F238E27FC236}">
                <a16:creationId xmlns:a16="http://schemas.microsoft.com/office/drawing/2014/main" id="{C24EDCA9-1CDC-C8A6-8A2F-66A7484D7A3D}"/>
              </a:ext>
            </a:extLst>
          </p:cNvPr>
          <p:cNvPicPr>
            <a:picLocks noChangeAspect="1"/>
          </p:cNvPicPr>
          <p:nvPr/>
        </p:nvPicPr>
        <p:blipFill>
          <a:blip r:embed="rId2"/>
          <a:stretch>
            <a:fillRect/>
          </a:stretch>
        </p:blipFill>
        <p:spPr>
          <a:xfrm>
            <a:off x="7095632" y="1097280"/>
            <a:ext cx="4922738" cy="5669280"/>
          </a:xfrm>
          <a:prstGeom prst="rect">
            <a:avLst/>
          </a:prstGeom>
        </p:spPr>
      </p:pic>
      <p:sp>
        <p:nvSpPr>
          <p:cNvPr id="7" name="150miles">
            <a:extLst>
              <a:ext uri="{FF2B5EF4-FFF2-40B4-BE49-F238E27FC236}">
                <a16:creationId xmlns:a16="http://schemas.microsoft.com/office/drawing/2014/main" id="{F46F4930-563A-2A71-9702-C4F9B75EE482}"/>
              </a:ext>
            </a:extLst>
          </p:cNvPr>
          <p:cNvSpPr/>
          <p:nvPr/>
        </p:nvSpPr>
        <p:spPr bwMode="auto">
          <a:xfrm>
            <a:off x="10335827" y="6484620"/>
            <a:ext cx="1545336" cy="182880"/>
          </a:xfrm>
          <a:prstGeom prst="rect">
            <a:avLst/>
          </a:prstGeom>
          <a:solidFill>
            <a:schemeClr val="tx1">
              <a:lumMod val="95000"/>
              <a:lumOff val="5000"/>
            </a:schemeClr>
          </a:solidFill>
          <a:ln w="12700" cap="flat" cmpd="sng" algn="ctr">
            <a:solidFill>
              <a:schemeClr val="bg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chemeClr val="bg1"/>
                </a:solidFill>
                <a:effectLst/>
                <a:latin typeface="Arial" panose="020B0604020202020204" pitchFamily="34" charset="0"/>
                <a:cs typeface="Arial" panose="020B0604020202020204" pitchFamily="34" charset="0"/>
              </a:rPr>
              <a:t>50 </a:t>
            </a:r>
            <a:r>
              <a:rPr kumimoji="0" lang="en-US" sz="1200" b="1" i="0" u="none" strike="noStrike" cap="none" normalizeH="0" baseline="0" dirty="0" err="1">
                <a:ln>
                  <a:noFill/>
                </a:ln>
                <a:solidFill>
                  <a:schemeClr val="bg1"/>
                </a:solidFill>
                <a:effectLst/>
                <a:latin typeface="Arial" panose="020B0604020202020204" pitchFamily="34" charset="0"/>
                <a:cs typeface="Arial" panose="020B0604020202020204" pitchFamily="34" charset="0"/>
              </a:rPr>
              <a:t>MILESc</a:t>
            </a:r>
            <a:endParaRPr kumimoji="0" lang="en-US" sz="1200" b="1" i="0" u="none" strike="noStrike" cap="none" normalizeH="0" baseline="0" dirty="0">
              <a:ln>
                <a:noFill/>
              </a:ln>
              <a:solidFill>
                <a:schemeClr val="bg1"/>
              </a:solidFill>
              <a:effectLst/>
              <a:latin typeface="Arial" panose="020B0604020202020204" pitchFamily="34" charset="0"/>
              <a:cs typeface="Arial" panose="020B0604020202020204" pitchFamily="34" charset="0"/>
            </a:endParaRPr>
          </a:p>
        </p:txBody>
      </p:sp>
      <p:sp>
        <p:nvSpPr>
          <p:cNvPr id="8" name="Cite:DVRFS.v1">
            <a:extLst>
              <a:ext uri="{FF2B5EF4-FFF2-40B4-BE49-F238E27FC236}">
                <a16:creationId xmlns:a16="http://schemas.microsoft.com/office/drawing/2014/main" id="{2C697A95-7E71-5FE2-7FE6-58ACA342775B}"/>
              </a:ext>
            </a:extLst>
          </p:cNvPr>
          <p:cNvSpPr txBox="1">
            <a:spLocks noChangeArrowheads="1"/>
          </p:cNvSpPr>
          <p:nvPr/>
        </p:nvSpPr>
        <p:spPr bwMode="auto">
          <a:xfrm>
            <a:off x="9857863" y="3556440"/>
            <a:ext cx="1656223" cy="461665"/>
          </a:xfrm>
          <a:prstGeom prst="rect">
            <a:avLst/>
          </a:prstGeom>
          <a:noFill/>
          <a:ln>
            <a:noFill/>
          </a:ln>
          <a:effectLst/>
        </p:spPr>
        <p:txBody>
          <a:bodyPr wrap="none">
            <a:spAutoFit/>
          </a:bodyPr>
          <a:lstStyle/>
          <a:p>
            <a:pPr algn="l" eaLnBrk="0" hangingPunct="0"/>
            <a:r>
              <a:rPr lang="en-US" altLang="en-US" sz="2400" dirty="0">
                <a:solidFill>
                  <a:srgbClr val="FF0000"/>
                </a:solidFill>
                <a:latin typeface="Arial" panose="020B0604020202020204" pitchFamily="34" charset="0"/>
              </a:rPr>
              <a:t>DVRFS.v1</a:t>
            </a:r>
          </a:p>
        </p:txBody>
      </p:sp>
      <p:sp>
        <p:nvSpPr>
          <p:cNvPr id="9" name="Cite:PMOV">
            <a:extLst>
              <a:ext uri="{FF2B5EF4-FFF2-40B4-BE49-F238E27FC236}">
                <a16:creationId xmlns:a16="http://schemas.microsoft.com/office/drawing/2014/main" id="{8AACE9AB-9AB7-3FAB-91EB-08A77D94F6AC}"/>
              </a:ext>
            </a:extLst>
          </p:cNvPr>
          <p:cNvSpPr txBox="1">
            <a:spLocks noChangeArrowheads="1"/>
          </p:cNvSpPr>
          <p:nvPr/>
        </p:nvSpPr>
        <p:spPr bwMode="auto">
          <a:xfrm>
            <a:off x="8878482" y="2240676"/>
            <a:ext cx="1090363" cy="461665"/>
          </a:xfrm>
          <a:prstGeom prst="rect">
            <a:avLst/>
          </a:prstGeom>
          <a:noFill/>
          <a:ln>
            <a:noFill/>
          </a:ln>
          <a:effectLst/>
        </p:spPr>
        <p:txBody>
          <a:bodyPr wrap="none">
            <a:spAutoFit/>
          </a:bodyPr>
          <a:lstStyle/>
          <a:p>
            <a:pPr algn="l" eaLnBrk="0" hangingPunct="0"/>
            <a:r>
              <a:rPr lang="en-US" altLang="en-US" sz="2400" dirty="0">
                <a:solidFill>
                  <a:srgbClr val="FFFF00"/>
                </a:solidFill>
                <a:latin typeface="Arial" panose="020B0604020202020204" pitchFamily="34" charset="0"/>
              </a:rPr>
              <a:t>PMOV</a:t>
            </a:r>
          </a:p>
        </p:txBody>
      </p:sp>
      <p:pic>
        <p:nvPicPr>
          <p:cNvPr id="11" name="Picture 10">
            <a:extLst>
              <a:ext uri="{FF2B5EF4-FFF2-40B4-BE49-F238E27FC236}">
                <a16:creationId xmlns:a16="http://schemas.microsoft.com/office/drawing/2014/main" id="{5C1BB5D6-31C0-EDF5-5400-CA0B0335B058}"/>
              </a:ext>
            </a:extLst>
          </p:cNvPr>
          <p:cNvPicPr>
            <a:picLocks noChangeAspect="1"/>
          </p:cNvPicPr>
          <p:nvPr/>
        </p:nvPicPr>
        <p:blipFill>
          <a:blip r:embed="rId3"/>
          <a:stretch>
            <a:fillRect/>
          </a:stretch>
        </p:blipFill>
        <p:spPr>
          <a:xfrm>
            <a:off x="7158207" y="4858274"/>
            <a:ext cx="1400000" cy="1857143"/>
          </a:xfrm>
          <a:prstGeom prst="rect">
            <a:avLst/>
          </a:prstGeom>
        </p:spPr>
      </p:pic>
      <p:pic>
        <p:nvPicPr>
          <p:cNvPr id="4" name="Picture 3">
            <a:extLst>
              <a:ext uri="{FF2B5EF4-FFF2-40B4-BE49-F238E27FC236}">
                <a16:creationId xmlns:a16="http://schemas.microsoft.com/office/drawing/2014/main" id="{180FCD33-2CAB-C91F-9547-7B266DD8D8DE}"/>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6402689" y="1097280"/>
            <a:ext cx="5764562" cy="5669280"/>
          </a:xfrm>
          <a:prstGeom prst="rect">
            <a:avLst/>
          </a:prstGeom>
        </p:spPr>
      </p:pic>
      <p:sp>
        <p:nvSpPr>
          <p:cNvPr id="10" name="Rectangle 9">
            <a:extLst>
              <a:ext uri="{FF2B5EF4-FFF2-40B4-BE49-F238E27FC236}">
                <a16:creationId xmlns:a16="http://schemas.microsoft.com/office/drawing/2014/main" id="{48A8246D-350C-303C-2C2C-3C27D8D7A4F6}"/>
              </a:ext>
            </a:extLst>
          </p:cNvPr>
          <p:cNvSpPr>
            <a:spLocks/>
          </p:cNvSpPr>
          <p:nvPr/>
        </p:nvSpPr>
        <p:spPr>
          <a:xfrm>
            <a:off x="10236640" y="1305501"/>
            <a:ext cx="1737360" cy="4714299"/>
          </a:xfrm>
          <a:prstGeom prst="rect">
            <a:avLst/>
          </a:prstGeom>
          <a:solidFill>
            <a:schemeClr val="bg1">
              <a:lumMod val="65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endParaRPr lang="en-US" sz="1100" dirty="0"/>
          </a:p>
        </p:txBody>
      </p:sp>
    </p:spTree>
    <p:extLst>
      <p:ext uri="{BB962C8B-B14F-4D97-AF65-F5344CB8AC3E}">
        <p14:creationId xmlns:p14="http://schemas.microsoft.com/office/powerpoint/2010/main" val="2382631811"/>
      </p:ext>
    </p:extLst>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2"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right)">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Coarse Grid OK</a:t>
            </a:r>
          </a:p>
        </p:txBody>
      </p:sp>
      <p:pic>
        <p:nvPicPr>
          <p:cNvPr id="1027" name="GoodTRAN"/>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8089748" y="1223715"/>
            <a:ext cx="3854196" cy="5486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 name="ET_WLs"/>
          <p:cNvPicPr>
            <a:picLocks noChangeAspect="1"/>
          </p:cNvPicPr>
          <p:nvPr/>
        </p:nvPicPr>
        <p:blipFill>
          <a:blip r:embed="rId4" cstate="email">
            <a:clrChange>
              <a:clrFrom>
                <a:srgbClr val="FFFFFF"/>
              </a:clrFrom>
              <a:clrTo>
                <a:srgbClr val="FFFFFF">
                  <a:alpha val="0"/>
                </a:srgbClr>
              </a:clrTo>
            </a:clrChange>
            <a:duotone>
              <a:prstClr val="black"/>
              <a:schemeClr val="accent4">
                <a:tint val="45000"/>
                <a:satMod val="400000"/>
              </a:schemeClr>
            </a:duotone>
            <a:extLst>
              <a:ext uri="{28A0092B-C50C-407E-A947-70E740481C1C}">
                <a14:useLocalDpi xmlns:a14="http://schemas.microsoft.com/office/drawing/2010/main"/>
              </a:ext>
            </a:extLst>
          </a:blip>
          <a:stretch>
            <a:fillRect/>
          </a:stretch>
        </p:blipFill>
        <p:spPr>
          <a:xfrm>
            <a:off x="8089621" y="1223715"/>
            <a:ext cx="3854196" cy="5486400"/>
          </a:xfrm>
          <a:prstGeom prst="rect">
            <a:avLst/>
          </a:prstGeom>
        </p:spPr>
      </p:pic>
      <p:grpSp>
        <p:nvGrpSpPr>
          <p:cNvPr id="10" name="Base"/>
          <p:cNvGrpSpPr/>
          <p:nvPr/>
        </p:nvGrpSpPr>
        <p:grpSpPr>
          <a:xfrm>
            <a:off x="8089621" y="1223715"/>
            <a:ext cx="3854196" cy="5486400"/>
            <a:chOff x="5112973" y="1268426"/>
            <a:chExt cx="3854196" cy="5486400"/>
          </a:xfrm>
        </p:grpSpPr>
        <p:pic>
          <p:nvPicPr>
            <p:cNvPr id="11" name="NNSS"/>
            <p:cNvPicPr>
              <a:picLocks noChangeAspect="1"/>
            </p:cNvPicPr>
            <p:nvPr/>
          </p:nvPicPr>
          <p:blipFill>
            <a:blip r:embed="rId5" cstate="email">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5112973" y="1268426"/>
              <a:ext cx="3854196" cy="5486400"/>
            </a:xfrm>
            <a:prstGeom prst="rect">
              <a:avLst/>
            </a:prstGeom>
          </p:spPr>
        </p:pic>
        <p:pic>
          <p:nvPicPr>
            <p:cNvPr id="12" name="OUTLINE"/>
            <p:cNvPicPr>
              <a:picLocks noChangeAspect="1"/>
            </p:cNvPicPr>
            <p:nvPr/>
          </p:nvPicPr>
          <p:blipFill>
            <a:blip r:embed="rId6" cstate="email">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5112973" y="1268426"/>
              <a:ext cx="3854196" cy="5486400"/>
            </a:xfrm>
            <a:prstGeom prst="rect">
              <a:avLst/>
            </a:prstGeom>
          </p:spPr>
        </p:pic>
      </p:grpSp>
      <p:pic>
        <p:nvPicPr>
          <p:cNvPr id="14" name="Good_WL"/>
          <p:cNvPicPr>
            <a:picLocks noChangeAspect="1"/>
          </p:cNvPicPr>
          <p:nvPr/>
        </p:nvPicPr>
        <p:blipFill>
          <a:blip r:embed="rId7">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8089621" y="1223715"/>
            <a:ext cx="3854196" cy="5486400"/>
          </a:xfrm>
          <a:prstGeom prst="rect">
            <a:avLst/>
          </a:prstGeom>
        </p:spPr>
      </p:pic>
      <p:pic>
        <p:nvPicPr>
          <p:cNvPr id="15" name="WL_Obs"/>
          <p:cNvPicPr>
            <a:picLocks noChangeAspect="1"/>
          </p:cNvPicPr>
          <p:nvPr/>
        </p:nvPicPr>
        <p:blipFill>
          <a:blip r:embed="rId8" cstate="email">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8089621" y="1223715"/>
            <a:ext cx="3854196" cy="5486400"/>
          </a:xfrm>
          <a:prstGeom prst="rect">
            <a:avLst/>
          </a:prstGeom>
        </p:spPr>
      </p:pic>
      <p:pic>
        <p:nvPicPr>
          <p:cNvPr id="4" name="Tran OBS"/>
          <p:cNvPicPr>
            <a:picLocks noChangeAspect="1"/>
          </p:cNvPicPr>
          <p:nvPr/>
        </p:nvPicPr>
        <p:blipFill>
          <a:blip r:embed="rId9" cstate="email">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8094308" y="1216681"/>
            <a:ext cx="3854196" cy="5486400"/>
          </a:xfrm>
          <a:prstGeom prst="rect">
            <a:avLst/>
          </a:prstGeom>
        </p:spPr>
      </p:pic>
      <p:pic>
        <p:nvPicPr>
          <p:cNvPr id="1033" name="TranEXPLAIN"/>
          <p:cNvPicPr>
            <a:picLocks noChangeAspect="1" noChangeArrowheads="1"/>
          </p:cNvPicPr>
          <p:nvPr/>
        </p:nvPicPr>
        <p:blipFill>
          <a:blip r:embed="rId10" cstate="email">
            <a:extLst>
              <a:ext uri="{28A0092B-C50C-407E-A947-70E740481C1C}">
                <a14:useLocalDpi xmlns:a14="http://schemas.microsoft.com/office/drawing/2010/main"/>
              </a:ext>
            </a:extLst>
          </a:blip>
          <a:srcRect/>
          <a:stretch>
            <a:fillRect/>
          </a:stretch>
        </p:blipFill>
        <p:spPr bwMode="auto">
          <a:xfrm>
            <a:off x="10577930" y="5242081"/>
            <a:ext cx="1318233" cy="147172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Content Placeholder 2"/>
          <p:cNvSpPr>
            <a:spLocks noGrp="1"/>
          </p:cNvSpPr>
          <p:nvPr>
            <p:ph idx="1"/>
          </p:nvPr>
        </p:nvSpPr>
        <p:spPr>
          <a:xfrm>
            <a:off x="517793" y="1151286"/>
            <a:ext cx="6097496" cy="5445457"/>
          </a:xfrm>
        </p:spPr>
        <p:txBody>
          <a:bodyPr/>
          <a:lstStyle/>
          <a:p>
            <a:r>
              <a:rPr lang="en-US" sz="2800" dirty="0"/>
              <a:t>Coarsen PMOV grid</a:t>
            </a:r>
          </a:p>
          <a:p>
            <a:pPr lvl="1"/>
            <a:r>
              <a:rPr lang="en-US" sz="2400" dirty="0"/>
              <a:t>Cells originally 300 m on a side</a:t>
            </a:r>
          </a:p>
          <a:p>
            <a:pPr lvl="1"/>
            <a:r>
              <a:rPr lang="en-US" sz="2400" dirty="0"/>
              <a:t>Revise to 1,500-m cells</a:t>
            </a:r>
          </a:p>
          <a:p>
            <a:r>
              <a:rPr lang="en-US" sz="2800" dirty="0"/>
              <a:t>Calibrate to, </a:t>
            </a:r>
          </a:p>
          <a:p>
            <a:pPr lvl="1"/>
            <a:r>
              <a:rPr lang="en-US" sz="2400" dirty="0"/>
              <a:t>Water levels &amp; transmissivity</a:t>
            </a:r>
          </a:p>
          <a:p>
            <a:r>
              <a:rPr lang="en-US" sz="2800" dirty="0"/>
              <a:t>Coarse grid explains data</a:t>
            </a:r>
          </a:p>
          <a:p>
            <a:r>
              <a:rPr lang="en-US" sz="2800" dirty="0"/>
              <a:t>Simulated water levels &amp; transmissivities do not differ materially </a:t>
            </a:r>
          </a:p>
          <a:p>
            <a:r>
              <a:rPr lang="en-US" sz="2800" dirty="0"/>
              <a:t>Matching measured </a:t>
            </a:r>
            <a:r>
              <a:rPr lang="en-US" sz="2800" b="1" i="1" dirty="0"/>
              <a:t>T</a:t>
            </a:r>
            <a:r>
              <a:rPr lang="en-US" sz="2800" dirty="0"/>
              <a:t> </a:t>
            </a:r>
            <a:br>
              <a:rPr lang="en-US" sz="2800" dirty="0"/>
            </a:br>
            <a:r>
              <a:rPr lang="en-US" sz="2800" dirty="0"/>
              <a:t>not limited by 1,500-m grid</a:t>
            </a:r>
          </a:p>
        </p:txBody>
      </p:sp>
      <p:pic>
        <p:nvPicPr>
          <p:cNvPr id="16" name="Tran PP"/>
          <p:cNvPicPr>
            <a:picLocks noChangeAspect="1"/>
          </p:cNvPicPr>
          <p:nvPr/>
        </p:nvPicPr>
        <p:blipFill>
          <a:blip r:embed="rId11" cstate="email">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8102822" y="1225432"/>
            <a:ext cx="3854196" cy="5486400"/>
          </a:xfrm>
          <a:prstGeom prst="rect">
            <a:avLst/>
          </a:prstGeom>
        </p:spPr>
      </p:pic>
      <p:sp>
        <p:nvSpPr>
          <p:cNvPr id="32" name="1500m">
            <a:extLst>
              <a:ext uri="{FF2B5EF4-FFF2-40B4-BE49-F238E27FC236}">
                <a16:creationId xmlns:a16="http://schemas.microsoft.com/office/drawing/2014/main" id="{C636CF2F-7283-7D6C-D113-C2FC1D70520C}"/>
              </a:ext>
            </a:extLst>
          </p:cNvPr>
          <p:cNvSpPr txBox="1">
            <a:spLocks noChangeArrowheads="1"/>
          </p:cNvSpPr>
          <p:nvPr/>
        </p:nvSpPr>
        <p:spPr bwMode="auto">
          <a:xfrm>
            <a:off x="8251464" y="1369625"/>
            <a:ext cx="1043876" cy="369332"/>
          </a:xfrm>
          <a:prstGeom prst="rect">
            <a:avLst/>
          </a:prstGeom>
          <a:noFill/>
          <a:ln>
            <a:noFill/>
          </a:ln>
          <a:effectLst/>
        </p:spPr>
        <p:txBody>
          <a:bodyPr wrap="none">
            <a:spAutoFit/>
          </a:bodyPr>
          <a:lstStyle/>
          <a:p>
            <a:pPr algn="l" eaLnBrk="0" hangingPunct="0"/>
            <a:r>
              <a:rPr lang="en-US" altLang="en-US" sz="1800" dirty="0">
                <a:latin typeface="Arial" panose="020B0604020202020204" pitchFamily="34" charset="0"/>
              </a:rPr>
              <a:t>1,500-m</a:t>
            </a:r>
          </a:p>
        </p:txBody>
      </p:sp>
      <p:grpSp>
        <p:nvGrpSpPr>
          <p:cNvPr id="24" name="PMOV T+WLsim 300m"/>
          <p:cNvGrpSpPr/>
          <p:nvPr/>
        </p:nvGrpSpPr>
        <p:grpSpPr>
          <a:xfrm>
            <a:off x="8089622" y="1223715"/>
            <a:ext cx="3854323" cy="5486400"/>
            <a:chOff x="5120640" y="1280160"/>
            <a:chExt cx="3854323" cy="5486400"/>
          </a:xfrm>
        </p:grpSpPr>
        <p:pic>
          <p:nvPicPr>
            <p:cNvPr id="25" name="GoodTRAN"/>
            <p:cNvPicPr>
              <a:picLocks noChangeAspect="1" noChangeArrowheads="1"/>
            </p:cNvPicPr>
            <p:nvPr/>
          </p:nvPicPr>
          <p:blipFill>
            <a:blip r:embed="rId12"/>
            <a:srcRect/>
            <a:stretch/>
          </p:blipFill>
          <p:spPr bwMode="auto">
            <a:xfrm>
              <a:off x="5120767" y="1282599"/>
              <a:ext cx="3854196" cy="5481522"/>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6" name="ET_WLs"/>
            <p:cNvPicPr>
              <a:picLocks noChangeAspect="1"/>
            </p:cNvPicPr>
            <p:nvPr/>
          </p:nvPicPr>
          <p:blipFill>
            <a:blip r:embed="rId4" cstate="email">
              <a:clrChange>
                <a:clrFrom>
                  <a:srgbClr val="FFFFFF"/>
                </a:clrFrom>
                <a:clrTo>
                  <a:srgbClr val="FFFFFF">
                    <a:alpha val="0"/>
                  </a:srgbClr>
                </a:clrTo>
              </a:clrChange>
              <a:duotone>
                <a:prstClr val="black"/>
                <a:schemeClr val="accent4">
                  <a:tint val="45000"/>
                  <a:satMod val="400000"/>
                </a:schemeClr>
              </a:duotone>
              <a:extLst>
                <a:ext uri="{28A0092B-C50C-407E-A947-70E740481C1C}">
                  <a14:useLocalDpi xmlns:a14="http://schemas.microsoft.com/office/drawing/2010/main"/>
                </a:ext>
              </a:extLst>
            </a:blip>
            <a:stretch>
              <a:fillRect/>
            </a:stretch>
          </p:blipFill>
          <p:spPr>
            <a:xfrm>
              <a:off x="5120640" y="1280160"/>
              <a:ext cx="3854196" cy="5486400"/>
            </a:xfrm>
            <a:prstGeom prst="rect">
              <a:avLst/>
            </a:prstGeom>
          </p:spPr>
        </p:pic>
        <p:grpSp>
          <p:nvGrpSpPr>
            <p:cNvPr id="27" name="Base"/>
            <p:cNvGrpSpPr/>
            <p:nvPr/>
          </p:nvGrpSpPr>
          <p:grpSpPr>
            <a:xfrm>
              <a:off x="5120640" y="1280160"/>
              <a:ext cx="3854196" cy="5486400"/>
              <a:chOff x="5112973" y="1268426"/>
              <a:chExt cx="3854196" cy="5486400"/>
            </a:xfrm>
          </p:grpSpPr>
          <p:pic>
            <p:nvPicPr>
              <p:cNvPr id="29" name="NNSS"/>
              <p:cNvPicPr>
                <a:picLocks noChangeAspect="1"/>
              </p:cNvPicPr>
              <p:nvPr/>
            </p:nvPicPr>
            <p:blipFill>
              <a:blip r:embed="rId5" cstate="email">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5112973" y="1268426"/>
                <a:ext cx="3854196" cy="5486400"/>
              </a:xfrm>
              <a:prstGeom prst="rect">
                <a:avLst/>
              </a:prstGeom>
            </p:spPr>
          </p:pic>
          <p:pic>
            <p:nvPicPr>
              <p:cNvPr id="30" name="OUTLINE"/>
              <p:cNvPicPr>
                <a:picLocks noChangeAspect="1"/>
              </p:cNvPicPr>
              <p:nvPr/>
            </p:nvPicPr>
            <p:blipFill>
              <a:blip r:embed="rId6" cstate="email">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5112973" y="1268426"/>
                <a:ext cx="3854196" cy="5486400"/>
              </a:xfrm>
              <a:prstGeom prst="rect">
                <a:avLst/>
              </a:prstGeom>
            </p:spPr>
          </p:pic>
        </p:grpSp>
        <p:pic>
          <p:nvPicPr>
            <p:cNvPr id="28" name="Good_WL"/>
            <p:cNvPicPr>
              <a:picLocks noChangeAspect="1"/>
            </p:cNvPicPr>
            <p:nvPr/>
          </p:nvPicPr>
          <p:blipFill>
            <a:blip r:embed="rId13" cstate="email">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5120640" y="1280160"/>
              <a:ext cx="3854196" cy="5486400"/>
            </a:xfrm>
            <a:prstGeom prst="rect">
              <a:avLst/>
            </a:prstGeom>
          </p:spPr>
        </p:pic>
      </p:grpSp>
      <p:sp>
        <p:nvSpPr>
          <p:cNvPr id="5" name="10miles">
            <a:extLst>
              <a:ext uri="{FF2B5EF4-FFF2-40B4-BE49-F238E27FC236}">
                <a16:creationId xmlns:a16="http://schemas.microsoft.com/office/drawing/2014/main" id="{726D5BA4-C0D5-C505-51CE-DCAC9438EF61}"/>
              </a:ext>
            </a:extLst>
          </p:cNvPr>
          <p:cNvSpPr/>
          <p:nvPr/>
        </p:nvSpPr>
        <p:spPr bwMode="auto">
          <a:xfrm>
            <a:off x="9301917" y="6352317"/>
            <a:ext cx="1005840" cy="233445"/>
          </a:xfrm>
          <a:prstGeom prst="rect">
            <a:avLst/>
          </a:prstGeom>
          <a:solidFill>
            <a:schemeClr val="tx1">
              <a:lumMod val="95000"/>
              <a:lumOff val="5000"/>
            </a:schemeClr>
          </a:solidFill>
          <a:ln w="12700" cap="flat" cmpd="sng" algn="ctr">
            <a:solidFill>
              <a:schemeClr val="bg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chemeClr val="bg1"/>
                </a:solidFill>
                <a:effectLst/>
                <a:latin typeface="Arial" panose="020B0604020202020204" pitchFamily="34" charset="0"/>
                <a:cs typeface="Arial" panose="020B0604020202020204" pitchFamily="34" charset="0"/>
              </a:rPr>
              <a:t>10 MILES</a:t>
            </a:r>
          </a:p>
        </p:txBody>
      </p:sp>
      <p:grpSp>
        <p:nvGrpSpPr>
          <p:cNvPr id="18" name="WL scatter"/>
          <p:cNvGrpSpPr/>
          <p:nvPr/>
        </p:nvGrpSpPr>
        <p:grpSpPr>
          <a:xfrm>
            <a:off x="6583680" y="1163105"/>
            <a:ext cx="5486400" cy="5669280"/>
            <a:chOff x="4754405" y="1221898"/>
            <a:chExt cx="4328570" cy="5636102"/>
          </a:xfrm>
        </p:grpSpPr>
        <p:sp useBgFill="1">
          <p:nvSpPr>
            <p:cNvPr id="19" name="BLANK"/>
            <p:cNvSpPr/>
            <p:nvPr/>
          </p:nvSpPr>
          <p:spPr bwMode="auto">
            <a:xfrm>
              <a:off x="4754405" y="1221898"/>
              <a:ext cx="4328570" cy="5636102"/>
            </a:xfrm>
            <a:prstGeom prst="rect">
              <a:avLst/>
            </a:prstGeom>
            <a:ln w="12700"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endParaRPr lang="en-US" dirty="0"/>
            </a:p>
          </p:txBody>
        </p:sp>
        <p:pic>
          <p:nvPicPr>
            <p:cNvPr id="20" name="1 to 1"/>
            <p:cNvPicPr>
              <a:picLocks noChangeArrowheads="1"/>
            </p:cNvPicPr>
            <p:nvPr/>
          </p:nvPicPr>
          <p:blipFill>
            <a:blip r:embed="rId14">
              <a:extLst>
                <a:ext uri="{28A0092B-C50C-407E-A947-70E740481C1C}">
                  <a14:useLocalDpi xmlns:a14="http://schemas.microsoft.com/office/drawing/2010/main" val="0"/>
                </a:ext>
              </a:extLst>
            </a:blip>
            <a:stretch>
              <a:fillRect/>
            </a:stretch>
          </p:blipFill>
          <p:spPr bwMode="auto">
            <a:xfrm>
              <a:off x="4754405" y="1429173"/>
              <a:ext cx="4328570" cy="5272483"/>
            </a:xfrm>
            <a:prstGeom prst="rect">
              <a:avLst/>
            </a:prstGeom>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21" name="TRAN scatter"/>
          <p:cNvGrpSpPr/>
          <p:nvPr/>
        </p:nvGrpSpPr>
        <p:grpSpPr>
          <a:xfrm>
            <a:off x="6583680" y="1097280"/>
            <a:ext cx="5486400" cy="5669280"/>
            <a:chOff x="4729240" y="1153725"/>
            <a:chExt cx="4408280" cy="5669280"/>
          </a:xfrm>
        </p:grpSpPr>
        <p:sp useBgFill="1">
          <p:nvSpPr>
            <p:cNvPr id="22" name="BLANK"/>
            <p:cNvSpPr/>
            <p:nvPr/>
          </p:nvSpPr>
          <p:spPr bwMode="auto">
            <a:xfrm>
              <a:off x="4729240" y="1153725"/>
              <a:ext cx="4368166" cy="5669280"/>
            </a:xfrm>
            <a:prstGeom prst="rect">
              <a:avLst/>
            </a:prstGeom>
            <a:ln w="12700"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endParaRPr lang="en-US" dirty="0"/>
            </a:p>
          </p:txBody>
        </p:sp>
        <p:pic>
          <p:nvPicPr>
            <p:cNvPr id="23" name="1 to 1"/>
            <p:cNvPicPr>
              <a:picLocks noChangeAspect="1" noChangeArrowheads="1"/>
            </p:cNvPicPr>
            <p:nvPr/>
          </p:nvPicPr>
          <p:blipFill>
            <a:blip r:embed="rId15">
              <a:extLst>
                <a:ext uri="{28A0092B-C50C-407E-A947-70E740481C1C}">
                  <a14:useLocalDpi xmlns:a14="http://schemas.microsoft.com/office/drawing/2010/main" val="0"/>
                </a:ext>
              </a:extLst>
            </a:blip>
            <a:stretch>
              <a:fillRect/>
            </a:stretch>
          </p:blipFill>
          <p:spPr bwMode="auto">
            <a:xfrm>
              <a:off x="4729240" y="1428045"/>
              <a:ext cx="4408280" cy="5303520"/>
            </a:xfrm>
            <a:prstGeom prst="rect">
              <a:avLst/>
            </a:prstGeom>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Tree>
    <p:custDataLst>
      <p:tags r:id="rId1"/>
    </p:custDataLst>
    <p:extLst>
      <p:ext uri="{BB962C8B-B14F-4D97-AF65-F5344CB8AC3E}">
        <p14:creationId xmlns:p14="http://schemas.microsoft.com/office/powerpoint/2010/main" val="3315393103"/>
      </p:ext>
    </p:extLst>
  </p:cSld>
  <p:clrMapOvr>
    <a:masterClrMapping/>
  </p:clrMapOvr>
  <p:transition advTm="80118">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16"/>
                                        </p:tgtEl>
                                      </p:cBhvr>
                                    </p:animEffect>
                                    <p:set>
                                      <p:cBhvr>
                                        <p:cTn id="7" dur="1" fill="hold">
                                          <p:stCondLst>
                                            <p:cond delay="499"/>
                                          </p:stCondLst>
                                        </p:cTn>
                                        <p:tgtEl>
                                          <p:spTgt spid="16"/>
                                        </p:tgtEl>
                                        <p:attrNameLst>
                                          <p:attrName>style.visibility</p:attrName>
                                        </p:attrNameLst>
                                      </p:cBhvr>
                                      <p:to>
                                        <p:strVal val="hidden"/>
                                      </p:to>
                                    </p:set>
                                  </p:childTnLst>
                                </p:cTn>
                              </p:par>
                              <p:par>
                                <p:cTn id="8" presetID="10" presetClass="exit" presetSubtype="0" fill="hold" nodeType="withEffect">
                                  <p:stCondLst>
                                    <p:cond delay="0"/>
                                  </p:stCondLst>
                                  <p:childTnLst>
                                    <p:animEffect transition="out" filter="fade">
                                      <p:cBhvr>
                                        <p:cTn id="9" dur="500"/>
                                        <p:tgtEl>
                                          <p:spTgt spid="4"/>
                                        </p:tgtEl>
                                      </p:cBhvr>
                                    </p:animEffect>
                                    <p:set>
                                      <p:cBhvr>
                                        <p:cTn id="10" dur="1" fill="hold">
                                          <p:stCondLst>
                                            <p:cond delay="499"/>
                                          </p:stCondLst>
                                        </p:cTn>
                                        <p:tgtEl>
                                          <p:spTgt spid="4"/>
                                        </p:tgtEl>
                                        <p:attrNameLst>
                                          <p:attrName>style.visibility</p:attrName>
                                        </p:attrNameLst>
                                      </p:cBhvr>
                                      <p:to>
                                        <p:strVal val="hidden"/>
                                      </p:to>
                                    </p:set>
                                  </p:childTnLst>
                                </p:cTn>
                              </p:par>
                              <p:par>
                                <p:cTn id="11" presetID="10" presetClass="exit" presetSubtype="0" fill="hold" nodeType="withEffect">
                                  <p:stCondLst>
                                    <p:cond delay="0"/>
                                  </p:stCondLst>
                                  <p:childTnLst>
                                    <p:animEffect transition="out" filter="fade">
                                      <p:cBhvr>
                                        <p:cTn id="12" dur="500"/>
                                        <p:tgtEl>
                                          <p:spTgt spid="15"/>
                                        </p:tgtEl>
                                      </p:cBhvr>
                                    </p:animEffect>
                                    <p:set>
                                      <p:cBhvr>
                                        <p:cTn id="13" dur="1" fill="hold">
                                          <p:stCondLst>
                                            <p:cond delay="499"/>
                                          </p:stCondLst>
                                        </p:cTn>
                                        <p:tgtEl>
                                          <p:spTgt spid="15"/>
                                        </p:tgtEl>
                                        <p:attrNameLst>
                                          <p:attrName>style.visibility</p:attrName>
                                        </p:attrNameLst>
                                      </p:cBhvr>
                                      <p:to>
                                        <p:strVal val="hidden"/>
                                      </p:to>
                                    </p:set>
                                  </p:childTnLst>
                                </p:cTn>
                              </p:par>
                              <p:par>
                                <p:cTn id="14" presetID="10" presetClass="entr" presetSubtype="0" fill="hold" nodeType="withEffect">
                                  <p:stCondLst>
                                    <p:cond delay="0"/>
                                  </p:stCondLst>
                                  <p:childTnLst>
                                    <p:set>
                                      <p:cBhvr>
                                        <p:cTn id="15" dur="1" fill="hold">
                                          <p:stCondLst>
                                            <p:cond delay="0"/>
                                          </p:stCondLst>
                                        </p:cTn>
                                        <p:tgtEl>
                                          <p:spTgt spid="1027"/>
                                        </p:tgtEl>
                                        <p:attrNameLst>
                                          <p:attrName>style.visibility</p:attrName>
                                        </p:attrNameLst>
                                      </p:cBhvr>
                                      <p:to>
                                        <p:strVal val="visible"/>
                                      </p:to>
                                    </p:set>
                                    <p:animEffect transition="in" filter="fade">
                                      <p:cBhvr>
                                        <p:cTn id="16" dur="1000"/>
                                        <p:tgtEl>
                                          <p:spTgt spid="1027"/>
                                        </p:tgtEl>
                                      </p:cBhvr>
                                    </p:animEffect>
                                  </p:childTnLst>
                                </p:cTn>
                              </p:par>
                            </p:childTnLst>
                          </p:cTn>
                        </p:par>
                        <p:par>
                          <p:cTn id="17" fill="hold">
                            <p:stCondLst>
                              <p:cond delay="1000"/>
                            </p:stCondLst>
                            <p:childTnLst>
                              <p:par>
                                <p:cTn id="18" presetID="10" presetClass="entr" presetSubtype="0" fill="hold" nodeType="afterEffect">
                                  <p:stCondLst>
                                    <p:cond delay="0"/>
                                  </p:stCondLst>
                                  <p:childTnLst>
                                    <p:set>
                                      <p:cBhvr>
                                        <p:cTn id="19" dur="1" fill="hold">
                                          <p:stCondLst>
                                            <p:cond delay="0"/>
                                          </p:stCondLst>
                                        </p:cTn>
                                        <p:tgtEl>
                                          <p:spTgt spid="1033"/>
                                        </p:tgtEl>
                                        <p:attrNameLst>
                                          <p:attrName>style.visibility</p:attrName>
                                        </p:attrNameLst>
                                      </p:cBhvr>
                                      <p:to>
                                        <p:strVal val="visible"/>
                                      </p:to>
                                    </p:set>
                                    <p:animEffect transition="in" filter="fade">
                                      <p:cBhvr>
                                        <p:cTn id="20" dur="500"/>
                                        <p:tgtEl>
                                          <p:spTgt spid="1033"/>
                                        </p:tgtEl>
                                      </p:cBhvr>
                                    </p:animEffect>
                                  </p:childTnLst>
                                </p:cTn>
                              </p:par>
                            </p:childTnLst>
                          </p:cTn>
                        </p:par>
                        <p:par>
                          <p:cTn id="21" fill="hold">
                            <p:stCondLst>
                              <p:cond delay="1500"/>
                            </p:stCondLst>
                            <p:childTnLst>
                              <p:par>
                                <p:cTn id="22" presetID="10" presetClass="entr" presetSubtype="0" fill="hold" nodeType="afterEffect">
                                  <p:stCondLst>
                                    <p:cond delay="1000"/>
                                  </p:stCondLst>
                                  <p:childTnLst>
                                    <p:set>
                                      <p:cBhvr>
                                        <p:cTn id="23" dur="1" fill="hold">
                                          <p:stCondLst>
                                            <p:cond delay="0"/>
                                          </p:stCondLst>
                                        </p:cTn>
                                        <p:tgtEl>
                                          <p:spTgt spid="14"/>
                                        </p:tgtEl>
                                        <p:attrNameLst>
                                          <p:attrName>style.visibility</p:attrName>
                                        </p:attrNameLst>
                                      </p:cBhvr>
                                      <p:to>
                                        <p:strVal val="visible"/>
                                      </p:to>
                                    </p:set>
                                    <p:animEffect transition="in" filter="fade">
                                      <p:cBhvr>
                                        <p:cTn id="24" dur="500"/>
                                        <p:tgtEl>
                                          <p:spTgt spid="14"/>
                                        </p:tgtEl>
                                      </p:cBhvr>
                                    </p:animEffect>
                                  </p:childTnLst>
                                </p:cTn>
                              </p:par>
                            </p:childTnLst>
                          </p:cTn>
                        </p:par>
                        <p:par>
                          <p:cTn id="25" fill="hold">
                            <p:stCondLst>
                              <p:cond delay="3000"/>
                            </p:stCondLst>
                            <p:childTnLst>
                              <p:par>
                                <p:cTn id="26" presetID="10" presetClass="entr" presetSubtype="0" fill="hold" grpId="0" nodeType="afterEffect">
                                  <p:stCondLst>
                                    <p:cond delay="0"/>
                                  </p:stCondLst>
                                  <p:childTnLst>
                                    <p:set>
                                      <p:cBhvr>
                                        <p:cTn id="27" dur="1" fill="hold">
                                          <p:stCondLst>
                                            <p:cond delay="0"/>
                                          </p:stCondLst>
                                        </p:cTn>
                                        <p:tgtEl>
                                          <p:spTgt spid="32"/>
                                        </p:tgtEl>
                                        <p:attrNameLst>
                                          <p:attrName>style.visibility</p:attrName>
                                        </p:attrNameLst>
                                      </p:cBhvr>
                                      <p:to>
                                        <p:strVal val="visible"/>
                                      </p:to>
                                    </p:set>
                                    <p:animEffect transition="in" filter="fade">
                                      <p:cBhvr>
                                        <p:cTn id="28" dur="500"/>
                                        <p:tgtEl>
                                          <p:spTgt spid="32"/>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24"/>
                                        </p:tgtEl>
                                        <p:attrNameLst>
                                          <p:attrName>style.visibility</p:attrName>
                                        </p:attrNameLst>
                                      </p:cBhvr>
                                      <p:to>
                                        <p:strVal val="visible"/>
                                      </p:to>
                                    </p:set>
                                    <p:animEffect transition="in" filter="fade">
                                      <p:cBhvr>
                                        <p:cTn id="33" dur="500"/>
                                        <p:tgtEl>
                                          <p:spTgt spid="24"/>
                                        </p:tgtEl>
                                      </p:cBhvr>
                                    </p:animEffect>
                                  </p:childTnLst>
                                </p:cTn>
                              </p:par>
                            </p:childTnLst>
                          </p:cTn>
                        </p:par>
                        <p:par>
                          <p:cTn id="34" fill="hold">
                            <p:stCondLst>
                              <p:cond delay="500"/>
                            </p:stCondLst>
                            <p:childTnLst>
                              <p:par>
                                <p:cTn id="35" presetID="35" presetClass="path" presetSubtype="0" fill="hold" nodeType="afterEffect">
                                  <p:stCondLst>
                                    <p:cond delay="1500"/>
                                  </p:stCondLst>
                                  <p:childTnLst>
                                    <p:animMotion origin="layout" path="M -4.58333E-6 -2.22222E-6 L -0.32968 -2.22222E-6 " pathEditMode="relative" rAng="0" ptsTypes="AA">
                                      <p:cBhvr>
                                        <p:cTn id="36" dur="500" fill="hold"/>
                                        <p:tgtEl>
                                          <p:spTgt spid="24"/>
                                        </p:tgtEl>
                                        <p:attrNameLst>
                                          <p:attrName>ppt_x</p:attrName>
                                          <p:attrName>ppt_y</p:attrName>
                                        </p:attrNameLst>
                                      </p:cBhvr>
                                      <p:rCtr x="-16484" y="0"/>
                                    </p:animMotion>
                                  </p:childTnLst>
                                </p:cTn>
                              </p:par>
                            </p:childTnLst>
                          </p:cTn>
                        </p:par>
                      </p:childTnLst>
                    </p:cTn>
                  </p:par>
                  <p:par>
                    <p:cTn id="37" fill="hold">
                      <p:stCondLst>
                        <p:cond delay="indefinite"/>
                      </p:stCondLst>
                      <p:childTnLst>
                        <p:par>
                          <p:cTn id="38" fill="hold">
                            <p:stCondLst>
                              <p:cond delay="0"/>
                            </p:stCondLst>
                            <p:childTnLst>
                              <p:par>
                                <p:cTn id="39" presetID="10" presetClass="exit" presetSubtype="0" fill="hold" nodeType="clickEffect">
                                  <p:stCondLst>
                                    <p:cond delay="0"/>
                                  </p:stCondLst>
                                  <p:childTnLst>
                                    <p:animEffect transition="out" filter="fade">
                                      <p:cBhvr>
                                        <p:cTn id="40" dur="500"/>
                                        <p:tgtEl>
                                          <p:spTgt spid="24"/>
                                        </p:tgtEl>
                                      </p:cBhvr>
                                    </p:animEffect>
                                    <p:set>
                                      <p:cBhvr>
                                        <p:cTn id="41" dur="1" fill="hold">
                                          <p:stCondLst>
                                            <p:cond delay="499"/>
                                          </p:stCondLst>
                                        </p:cTn>
                                        <p:tgtEl>
                                          <p:spTgt spid="24"/>
                                        </p:tgtEl>
                                        <p:attrNameLst>
                                          <p:attrName>style.visibility</p:attrName>
                                        </p:attrNameLst>
                                      </p:cBhvr>
                                      <p:to>
                                        <p:strVal val="hidden"/>
                                      </p:to>
                                    </p:set>
                                  </p:childTnLst>
                                </p:cTn>
                              </p:par>
                              <p:par>
                                <p:cTn id="42" presetID="10" presetClass="entr" presetSubtype="0" fill="hold" nodeType="withEffect">
                                  <p:stCondLst>
                                    <p:cond delay="0"/>
                                  </p:stCondLst>
                                  <p:childTnLst>
                                    <p:set>
                                      <p:cBhvr>
                                        <p:cTn id="43" dur="1" fill="hold">
                                          <p:stCondLst>
                                            <p:cond delay="0"/>
                                          </p:stCondLst>
                                        </p:cTn>
                                        <p:tgtEl>
                                          <p:spTgt spid="18"/>
                                        </p:tgtEl>
                                        <p:attrNameLst>
                                          <p:attrName>style.visibility</p:attrName>
                                        </p:attrNameLst>
                                      </p:cBhvr>
                                      <p:to>
                                        <p:strVal val="visible"/>
                                      </p:to>
                                    </p:set>
                                    <p:animEffect transition="in" filter="fade">
                                      <p:cBhvr>
                                        <p:cTn id="44" dur="500"/>
                                        <p:tgtEl>
                                          <p:spTgt spid="18"/>
                                        </p:tgtEl>
                                      </p:cBhvr>
                                    </p:animEffect>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nodeType="clickEffect">
                                  <p:stCondLst>
                                    <p:cond delay="0"/>
                                  </p:stCondLst>
                                  <p:childTnLst>
                                    <p:set>
                                      <p:cBhvr>
                                        <p:cTn id="48" dur="1" fill="hold">
                                          <p:stCondLst>
                                            <p:cond delay="0"/>
                                          </p:stCondLst>
                                        </p:cTn>
                                        <p:tgtEl>
                                          <p:spTgt spid="21"/>
                                        </p:tgtEl>
                                        <p:attrNameLst>
                                          <p:attrName>style.visibility</p:attrName>
                                        </p:attrNameLst>
                                      </p:cBhvr>
                                      <p:to>
                                        <p:strVal val="visible"/>
                                      </p:to>
                                    </p:set>
                                    <p:animEffect transition="in" filter="fade">
                                      <p:cBhvr>
                                        <p:cTn id="49"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Calibration Corrects</a:t>
            </a:r>
          </a:p>
        </p:txBody>
      </p:sp>
      <p:sp>
        <p:nvSpPr>
          <p:cNvPr id="3" name="Content Placeholder 2"/>
          <p:cNvSpPr>
            <a:spLocks noGrp="1"/>
          </p:cNvSpPr>
          <p:nvPr>
            <p:ph idx="1"/>
          </p:nvPr>
        </p:nvSpPr>
        <p:spPr>
          <a:xfrm>
            <a:off x="79019" y="1230489"/>
            <a:ext cx="6129107" cy="5344751"/>
          </a:xfrm>
        </p:spPr>
        <p:txBody>
          <a:bodyPr/>
          <a:lstStyle/>
          <a:p>
            <a:pPr>
              <a:spcBef>
                <a:spcPts val="1200"/>
              </a:spcBef>
            </a:pPr>
            <a:r>
              <a:rPr lang="en-US" dirty="0"/>
              <a:t>Compare near Oasis Valley</a:t>
            </a:r>
          </a:p>
          <a:p>
            <a:pPr>
              <a:spcBef>
                <a:spcPts val="1200"/>
              </a:spcBef>
            </a:pPr>
            <a:r>
              <a:rPr lang="en-US" dirty="0"/>
              <a:t>Maximum difference in T, </a:t>
            </a:r>
            <a:br>
              <a:rPr lang="en-US" dirty="0"/>
            </a:br>
            <a:r>
              <a:rPr lang="en-US" dirty="0"/>
              <a:t>a factor of 2</a:t>
            </a:r>
          </a:p>
          <a:p>
            <a:pPr>
              <a:spcBef>
                <a:spcPts val="1200"/>
              </a:spcBef>
            </a:pPr>
            <a:r>
              <a:rPr lang="en-US" dirty="0"/>
              <a:t>Simulated water table identical</a:t>
            </a:r>
          </a:p>
          <a:p>
            <a:pPr>
              <a:spcBef>
                <a:spcPts val="1200"/>
              </a:spcBef>
            </a:pPr>
            <a:r>
              <a:rPr lang="en-US" dirty="0"/>
              <a:t>Similar errors where water table near land surface</a:t>
            </a:r>
          </a:p>
          <a:p>
            <a:pPr lvl="1">
              <a:spcBef>
                <a:spcPts val="1200"/>
              </a:spcBef>
            </a:pPr>
            <a:r>
              <a:rPr lang="en-US" dirty="0"/>
              <a:t>Greater detail in 300-m DEM</a:t>
            </a:r>
          </a:p>
          <a:p>
            <a:pPr lvl="1">
              <a:spcBef>
                <a:spcPts val="1200"/>
              </a:spcBef>
            </a:pPr>
            <a:r>
              <a:rPr lang="en-US" dirty="0"/>
              <a:t>Causes nominally worse errors</a:t>
            </a:r>
          </a:p>
        </p:txBody>
      </p:sp>
      <p:pic>
        <p:nvPicPr>
          <p:cNvPr id="4" name="Picture 3"/>
          <p:cNvPicPr>
            <a:picLocks noChangeAspect="1"/>
          </p:cNvPicPr>
          <p:nvPr/>
        </p:nvPicPr>
        <p:blipFill rotWithShape="1">
          <a:blip r:embed="rId2"/>
          <a:srcRect l="1125" r="-1"/>
          <a:stretch/>
        </p:blipFill>
        <p:spPr>
          <a:xfrm>
            <a:off x="6208127" y="1134724"/>
            <a:ext cx="5904854" cy="5610386"/>
          </a:xfrm>
          <a:prstGeom prst="rect">
            <a:avLst/>
          </a:prstGeom>
          <a:solidFill>
            <a:schemeClr val="bg1"/>
          </a:solidFill>
        </p:spPr>
      </p:pic>
      <p:sp>
        <p:nvSpPr>
          <p:cNvPr id="5" name="Oval 4"/>
          <p:cNvSpPr/>
          <p:nvPr/>
        </p:nvSpPr>
        <p:spPr bwMode="auto">
          <a:xfrm>
            <a:off x="7796704" y="4691586"/>
            <a:ext cx="317715" cy="317715"/>
          </a:xfrm>
          <a:prstGeom prst="ellipse">
            <a:avLst/>
          </a:prstGeom>
          <a:solidFill>
            <a:schemeClr val="tx1">
              <a:alpha val="20000"/>
            </a:schemeClr>
          </a:solidFill>
          <a:ln w="38100" cap="flat" cmpd="sng" algn="ctr">
            <a:solidFill>
              <a:schemeClr val="accent2">
                <a:lumMod val="75000"/>
              </a:scheme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endParaRPr lang="en-US"/>
          </a:p>
        </p:txBody>
      </p:sp>
      <p:sp>
        <p:nvSpPr>
          <p:cNvPr id="6" name="Oval 5"/>
          <p:cNvSpPr/>
          <p:nvPr/>
        </p:nvSpPr>
        <p:spPr bwMode="auto">
          <a:xfrm>
            <a:off x="10617395" y="4691586"/>
            <a:ext cx="317715" cy="317715"/>
          </a:xfrm>
          <a:prstGeom prst="ellipse">
            <a:avLst/>
          </a:prstGeom>
          <a:solidFill>
            <a:schemeClr val="tx1">
              <a:alpha val="20000"/>
            </a:schemeClr>
          </a:solidFill>
          <a:ln w="38100" cap="flat" cmpd="sng" algn="ctr">
            <a:solidFill>
              <a:schemeClr val="accent2">
                <a:lumMod val="75000"/>
              </a:scheme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endParaRPr lang="en-US"/>
          </a:p>
        </p:txBody>
      </p:sp>
    </p:spTree>
    <p:extLst>
      <p:ext uri="{BB962C8B-B14F-4D97-AF65-F5344CB8AC3E}">
        <p14:creationId xmlns:p14="http://schemas.microsoft.com/office/powerpoint/2010/main" val="2524346888"/>
      </p:ext>
    </p:extLst>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 name="interpolate"/>
          <p:cNvSpPr/>
          <p:nvPr/>
        </p:nvSpPr>
        <p:spPr bwMode="auto">
          <a:xfrm>
            <a:off x="8939867" y="2681236"/>
            <a:ext cx="1264410" cy="1264410"/>
          </a:xfrm>
          <a:prstGeom prst="rect">
            <a:avLst/>
          </a:prstGeom>
          <a:solidFill>
            <a:srgbClr val="FF9B9B"/>
          </a:solidFill>
          <a:ln w="12700" cap="flat" cmpd="sng" algn="ctr">
            <a:solidFill>
              <a:schemeClr val="tx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endParaRPr lang="en-US"/>
          </a:p>
        </p:txBody>
      </p:sp>
      <p:sp>
        <p:nvSpPr>
          <p:cNvPr id="79" name="truncate"/>
          <p:cNvSpPr/>
          <p:nvPr/>
        </p:nvSpPr>
        <p:spPr bwMode="auto">
          <a:xfrm>
            <a:off x="9258565" y="3005120"/>
            <a:ext cx="627017" cy="627017"/>
          </a:xfrm>
          <a:prstGeom prst="rect">
            <a:avLst/>
          </a:prstGeom>
          <a:solidFill>
            <a:srgbClr val="FF6161"/>
          </a:solidFill>
          <a:ln w="12700" cap="flat" cmpd="sng" algn="ctr">
            <a:solidFill>
              <a:schemeClr val="tx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endParaRPr lang="en-US"/>
          </a:p>
        </p:txBody>
      </p:sp>
      <p:sp>
        <p:nvSpPr>
          <p:cNvPr id="2" name="Title 1"/>
          <p:cNvSpPr>
            <a:spLocks noGrp="1"/>
          </p:cNvSpPr>
          <p:nvPr>
            <p:ph type="title"/>
          </p:nvPr>
        </p:nvSpPr>
        <p:spPr/>
        <p:txBody>
          <a:bodyPr/>
          <a:lstStyle/>
          <a:p>
            <a:r>
              <a:rPr lang="en-US" dirty="0"/>
              <a:t>Grids &amp; Pumping</a:t>
            </a:r>
          </a:p>
        </p:txBody>
      </p:sp>
      <p:grpSp>
        <p:nvGrpSpPr>
          <p:cNvPr id="72" name="Coarse"/>
          <p:cNvGrpSpPr/>
          <p:nvPr/>
        </p:nvGrpSpPr>
        <p:grpSpPr>
          <a:xfrm>
            <a:off x="7373488" y="1751086"/>
            <a:ext cx="4389120" cy="4389120"/>
            <a:chOff x="4572000" y="1751086"/>
            <a:chExt cx="4389120" cy="4389120"/>
          </a:xfrm>
        </p:grpSpPr>
        <p:grpSp>
          <p:nvGrpSpPr>
            <p:cNvPr id="62" name="Group 61"/>
            <p:cNvGrpSpPr/>
            <p:nvPr/>
          </p:nvGrpSpPr>
          <p:grpSpPr>
            <a:xfrm>
              <a:off x="4572000" y="1751086"/>
              <a:ext cx="4389120" cy="4389120"/>
              <a:chOff x="4572000" y="1751086"/>
              <a:chExt cx="4389120" cy="4389120"/>
            </a:xfrm>
          </p:grpSpPr>
          <p:cxnSp>
            <p:nvCxnSpPr>
              <p:cNvPr id="42" name="Straight Connector 41"/>
              <p:cNvCxnSpPr/>
              <p:nvPr/>
            </p:nvCxnSpPr>
            <p:spPr bwMode="auto">
              <a:xfrm rot="5400000" flipV="1">
                <a:off x="4258491" y="3945646"/>
                <a:ext cx="4389120" cy="0"/>
              </a:xfrm>
              <a:prstGeom prst="line">
                <a:avLst/>
              </a:prstGeom>
              <a:noFill/>
              <a:ln w="19050" cap="flat" cmpd="sng" algn="ctr">
                <a:solidFill>
                  <a:schemeClr val="tx1"/>
                </a:solidFill>
                <a:prstDash val="solid"/>
                <a:round/>
                <a:headEnd type="none" w="med" len="med"/>
                <a:tailEnd type="none" w="med" len="med"/>
              </a:ln>
              <a:effectLst/>
            </p:spPr>
          </p:cxnSp>
          <p:cxnSp>
            <p:nvCxnSpPr>
              <p:cNvPr id="44" name="Straight Connector 43"/>
              <p:cNvCxnSpPr/>
              <p:nvPr/>
            </p:nvCxnSpPr>
            <p:spPr bwMode="auto">
              <a:xfrm rot="5400000" flipV="1">
                <a:off x="3631474" y="3945646"/>
                <a:ext cx="4389120" cy="0"/>
              </a:xfrm>
              <a:prstGeom prst="line">
                <a:avLst/>
              </a:prstGeom>
              <a:noFill/>
              <a:ln w="19050" cap="flat" cmpd="sng" algn="ctr">
                <a:solidFill>
                  <a:schemeClr val="tx1"/>
                </a:solidFill>
                <a:prstDash val="solid"/>
                <a:round/>
                <a:headEnd type="none" w="med" len="med"/>
                <a:tailEnd type="none" w="med" len="med"/>
              </a:ln>
              <a:effectLst/>
            </p:spPr>
          </p:cxnSp>
          <p:cxnSp>
            <p:nvCxnSpPr>
              <p:cNvPr id="47" name="Straight Connector 46"/>
              <p:cNvCxnSpPr/>
              <p:nvPr/>
            </p:nvCxnSpPr>
            <p:spPr bwMode="auto">
              <a:xfrm rot="5400000" flipV="1">
                <a:off x="3004457" y="3945646"/>
                <a:ext cx="4389120" cy="0"/>
              </a:xfrm>
              <a:prstGeom prst="line">
                <a:avLst/>
              </a:prstGeom>
              <a:noFill/>
              <a:ln w="19050" cap="flat" cmpd="sng" algn="ctr">
                <a:solidFill>
                  <a:schemeClr val="tx1"/>
                </a:solidFill>
                <a:prstDash val="solid"/>
                <a:round/>
                <a:headEnd type="none" w="med" len="med"/>
                <a:tailEnd type="none" w="med" len="med"/>
              </a:ln>
              <a:effectLst/>
            </p:spPr>
          </p:cxnSp>
          <p:cxnSp>
            <p:nvCxnSpPr>
              <p:cNvPr id="50" name="Straight Connector 49"/>
              <p:cNvCxnSpPr/>
              <p:nvPr/>
            </p:nvCxnSpPr>
            <p:spPr bwMode="auto">
              <a:xfrm rot="5400000" flipV="1">
                <a:off x="2377440" y="3945646"/>
                <a:ext cx="4389120" cy="0"/>
              </a:xfrm>
              <a:prstGeom prst="line">
                <a:avLst/>
              </a:prstGeom>
              <a:noFill/>
              <a:ln w="19050" cap="flat" cmpd="sng" algn="ctr">
                <a:solidFill>
                  <a:schemeClr val="tx1"/>
                </a:solidFill>
                <a:prstDash val="solid"/>
                <a:round/>
                <a:headEnd type="none" w="med" len="med"/>
                <a:tailEnd type="none" w="med" len="med"/>
              </a:ln>
              <a:effectLst/>
            </p:spPr>
          </p:cxnSp>
          <p:cxnSp>
            <p:nvCxnSpPr>
              <p:cNvPr id="51" name="Straight Connector 50"/>
              <p:cNvCxnSpPr/>
              <p:nvPr/>
            </p:nvCxnSpPr>
            <p:spPr bwMode="auto">
              <a:xfrm rot="5400000" flipV="1">
                <a:off x="6766560" y="3945646"/>
                <a:ext cx="4389120" cy="0"/>
              </a:xfrm>
              <a:prstGeom prst="line">
                <a:avLst/>
              </a:prstGeom>
              <a:noFill/>
              <a:ln w="19050" cap="flat" cmpd="sng" algn="ctr">
                <a:solidFill>
                  <a:schemeClr val="tx1"/>
                </a:solidFill>
                <a:prstDash val="solid"/>
                <a:round/>
                <a:headEnd type="none" w="med" len="med"/>
                <a:tailEnd type="none" w="med" len="med"/>
              </a:ln>
              <a:effectLst/>
            </p:spPr>
          </p:cxnSp>
          <p:cxnSp>
            <p:nvCxnSpPr>
              <p:cNvPr id="54" name="Straight Connector 53"/>
              <p:cNvCxnSpPr/>
              <p:nvPr/>
            </p:nvCxnSpPr>
            <p:spPr bwMode="auto">
              <a:xfrm rot="5400000" flipV="1">
                <a:off x="6139542" y="3945646"/>
                <a:ext cx="4389120" cy="0"/>
              </a:xfrm>
              <a:prstGeom prst="line">
                <a:avLst/>
              </a:prstGeom>
              <a:noFill/>
              <a:ln w="19050" cap="flat" cmpd="sng" algn="ctr">
                <a:solidFill>
                  <a:schemeClr val="tx1"/>
                </a:solidFill>
                <a:prstDash val="solid"/>
                <a:round/>
                <a:headEnd type="none" w="med" len="med"/>
                <a:tailEnd type="none" w="med" len="med"/>
              </a:ln>
              <a:effectLst/>
            </p:spPr>
          </p:cxnSp>
          <p:cxnSp>
            <p:nvCxnSpPr>
              <p:cNvPr id="57" name="Straight Connector 56"/>
              <p:cNvCxnSpPr/>
              <p:nvPr/>
            </p:nvCxnSpPr>
            <p:spPr bwMode="auto">
              <a:xfrm rot="5400000" flipV="1">
                <a:off x="5512525" y="3945646"/>
                <a:ext cx="4389120" cy="0"/>
              </a:xfrm>
              <a:prstGeom prst="line">
                <a:avLst/>
              </a:prstGeom>
              <a:noFill/>
              <a:ln w="19050" cap="flat" cmpd="sng" algn="ctr">
                <a:solidFill>
                  <a:schemeClr val="tx1"/>
                </a:solidFill>
                <a:prstDash val="solid"/>
                <a:round/>
                <a:headEnd type="none" w="med" len="med"/>
                <a:tailEnd type="none" w="med" len="med"/>
              </a:ln>
              <a:effectLst/>
            </p:spPr>
          </p:cxnSp>
          <p:cxnSp>
            <p:nvCxnSpPr>
              <p:cNvPr id="60" name="Straight Connector 59"/>
              <p:cNvCxnSpPr/>
              <p:nvPr/>
            </p:nvCxnSpPr>
            <p:spPr bwMode="auto">
              <a:xfrm rot="5400000" flipV="1">
                <a:off x="4885508" y="3945646"/>
                <a:ext cx="4389120" cy="0"/>
              </a:xfrm>
              <a:prstGeom prst="line">
                <a:avLst/>
              </a:prstGeom>
              <a:noFill/>
              <a:ln w="19050" cap="flat" cmpd="sng" algn="ctr">
                <a:solidFill>
                  <a:schemeClr val="tx1"/>
                </a:solidFill>
                <a:prstDash val="solid"/>
                <a:round/>
                <a:headEnd type="none" w="med" len="med"/>
                <a:tailEnd type="none" w="med" len="med"/>
              </a:ln>
              <a:effectLst/>
            </p:spPr>
          </p:cxnSp>
        </p:grpSp>
        <p:grpSp>
          <p:nvGrpSpPr>
            <p:cNvPr id="63" name="Group 62"/>
            <p:cNvGrpSpPr/>
            <p:nvPr/>
          </p:nvGrpSpPr>
          <p:grpSpPr>
            <a:xfrm rot="5400000">
              <a:off x="4572000" y="1751086"/>
              <a:ext cx="4389120" cy="4389120"/>
              <a:chOff x="4572000" y="1751086"/>
              <a:chExt cx="4389120" cy="4389120"/>
            </a:xfrm>
          </p:grpSpPr>
          <p:cxnSp>
            <p:nvCxnSpPr>
              <p:cNvPr id="64" name="Straight Connector 63"/>
              <p:cNvCxnSpPr/>
              <p:nvPr/>
            </p:nvCxnSpPr>
            <p:spPr bwMode="auto">
              <a:xfrm rot="5400000" flipV="1">
                <a:off x="4258491" y="3945646"/>
                <a:ext cx="4389120" cy="0"/>
              </a:xfrm>
              <a:prstGeom prst="line">
                <a:avLst/>
              </a:prstGeom>
              <a:noFill/>
              <a:ln w="19050" cap="flat" cmpd="sng" algn="ctr">
                <a:solidFill>
                  <a:schemeClr val="tx1"/>
                </a:solidFill>
                <a:prstDash val="solid"/>
                <a:round/>
                <a:headEnd type="none" w="med" len="med"/>
                <a:tailEnd type="none" w="med" len="med"/>
              </a:ln>
              <a:effectLst/>
            </p:spPr>
          </p:cxnSp>
          <p:cxnSp>
            <p:nvCxnSpPr>
              <p:cNvPr id="65" name="Straight Connector 64"/>
              <p:cNvCxnSpPr/>
              <p:nvPr/>
            </p:nvCxnSpPr>
            <p:spPr bwMode="auto">
              <a:xfrm rot="5400000" flipV="1">
                <a:off x="3631474" y="3945646"/>
                <a:ext cx="4389120" cy="0"/>
              </a:xfrm>
              <a:prstGeom prst="line">
                <a:avLst/>
              </a:prstGeom>
              <a:noFill/>
              <a:ln w="19050" cap="flat" cmpd="sng" algn="ctr">
                <a:solidFill>
                  <a:schemeClr val="tx1"/>
                </a:solidFill>
                <a:prstDash val="solid"/>
                <a:round/>
                <a:headEnd type="none" w="med" len="med"/>
                <a:tailEnd type="none" w="med" len="med"/>
              </a:ln>
              <a:effectLst/>
            </p:spPr>
          </p:cxnSp>
          <p:cxnSp>
            <p:nvCxnSpPr>
              <p:cNvPr id="66" name="Straight Connector 65"/>
              <p:cNvCxnSpPr/>
              <p:nvPr/>
            </p:nvCxnSpPr>
            <p:spPr bwMode="auto">
              <a:xfrm rot="5400000" flipV="1">
                <a:off x="3004457" y="3945646"/>
                <a:ext cx="4389120" cy="0"/>
              </a:xfrm>
              <a:prstGeom prst="line">
                <a:avLst/>
              </a:prstGeom>
              <a:noFill/>
              <a:ln w="19050" cap="flat" cmpd="sng" algn="ctr">
                <a:solidFill>
                  <a:schemeClr val="tx1"/>
                </a:solidFill>
                <a:prstDash val="solid"/>
                <a:round/>
                <a:headEnd type="none" w="med" len="med"/>
                <a:tailEnd type="none" w="med" len="med"/>
              </a:ln>
              <a:effectLst/>
            </p:spPr>
          </p:cxnSp>
          <p:cxnSp>
            <p:nvCxnSpPr>
              <p:cNvPr id="67" name="Straight Connector 66"/>
              <p:cNvCxnSpPr/>
              <p:nvPr/>
            </p:nvCxnSpPr>
            <p:spPr bwMode="auto">
              <a:xfrm rot="5400000" flipV="1">
                <a:off x="2377440" y="3945646"/>
                <a:ext cx="4389120" cy="0"/>
              </a:xfrm>
              <a:prstGeom prst="line">
                <a:avLst/>
              </a:prstGeom>
              <a:noFill/>
              <a:ln w="19050" cap="flat" cmpd="sng" algn="ctr">
                <a:solidFill>
                  <a:schemeClr val="tx1"/>
                </a:solidFill>
                <a:prstDash val="solid"/>
                <a:round/>
                <a:headEnd type="none" w="med" len="med"/>
                <a:tailEnd type="none" w="med" len="med"/>
              </a:ln>
              <a:effectLst/>
            </p:spPr>
          </p:cxnSp>
          <p:cxnSp>
            <p:nvCxnSpPr>
              <p:cNvPr id="68" name="Straight Connector 67"/>
              <p:cNvCxnSpPr/>
              <p:nvPr/>
            </p:nvCxnSpPr>
            <p:spPr bwMode="auto">
              <a:xfrm rot="5400000" flipV="1">
                <a:off x="6766560" y="3945646"/>
                <a:ext cx="4389120" cy="0"/>
              </a:xfrm>
              <a:prstGeom prst="line">
                <a:avLst/>
              </a:prstGeom>
              <a:noFill/>
              <a:ln w="19050" cap="flat" cmpd="sng" algn="ctr">
                <a:solidFill>
                  <a:schemeClr val="tx1"/>
                </a:solidFill>
                <a:prstDash val="solid"/>
                <a:round/>
                <a:headEnd type="none" w="med" len="med"/>
                <a:tailEnd type="none" w="med" len="med"/>
              </a:ln>
              <a:effectLst/>
            </p:spPr>
          </p:cxnSp>
          <p:cxnSp>
            <p:nvCxnSpPr>
              <p:cNvPr id="69" name="Straight Connector 68"/>
              <p:cNvCxnSpPr/>
              <p:nvPr/>
            </p:nvCxnSpPr>
            <p:spPr bwMode="auto">
              <a:xfrm rot="5400000" flipV="1">
                <a:off x="6139542" y="3945646"/>
                <a:ext cx="4389120" cy="0"/>
              </a:xfrm>
              <a:prstGeom prst="line">
                <a:avLst/>
              </a:prstGeom>
              <a:noFill/>
              <a:ln w="19050" cap="flat" cmpd="sng" algn="ctr">
                <a:solidFill>
                  <a:schemeClr val="tx1"/>
                </a:solidFill>
                <a:prstDash val="solid"/>
                <a:round/>
                <a:headEnd type="none" w="med" len="med"/>
                <a:tailEnd type="none" w="med" len="med"/>
              </a:ln>
              <a:effectLst/>
            </p:spPr>
          </p:cxnSp>
          <p:cxnSp>
            <p:nvCxnSpPr>
              <p:cNvPr id="70" name="Straight Connector 69"/>
              <p:cNvCxnSpPr/>
              <p:nvPr/>
            </p:nvCxnSpPr>
            <p:spPr bwMode="auto">
              <a:xfrm rot="5400000" flipV="1">
                <a:off x="5512525" y="3945646"/>
                <a:ext cx="4389120" cy="0"/>
              </a:xfrm>
              <a:prstGeom prst="line">
                <a:avLst/>
              </a:prstGeom>
              <a:noFill/>
              <a:ln w="19050" cap="flat" cmpd="sng" algn="ctr">
                <a:solidFill>
                  <a:schemeClr val="tx1"/>
                </a:solidFill>
                <a:prstDash val="solid"/>
                <a:round/>
                <a:headEnd type="none" w="med" len="med"/>
                <a:tailEnd type="none" w="med" len="med"/>
              </a:ln>
              <a:effectLst/>
            </p:spPr>
          </p:cxnSp>
          <p:cxnSp>
            <p:nvCxnSpPr>
              <p:cNvPr id="71" name="Straight Connector 70"/>
              <p:cNvCxnSpPr/>
              <p:nvPr/>
            </p:nvCxnSpPr>
            <p:spPr bwMode="auto">
              <a:xfrm rot="5400000" flipV="1">
                <a:off x="4885508" y="3945646"/>
                <a:ext cx="4389120" cy="0"/>
              </a:xfrm>
              <a:prstGeom prst="line">
                <a:avLst/>
              </a:prstGeom>
              <a:noFill/>
              <a:ln w="19050" cap="flat" cmpd="sng" algn="ctr">
                <a:solidFill>
                  <a:schemeClr val="tx1"/>
                </a:solidFill>
                <a:prstDash val="solid"/>
                <a:round/>
                <a:headEnd type="none" w="med" len="med"/>
                <a:tailEnd type="none" w="med" len="med"/>
              </a:ln>
              <a:effectLst/>
            </p:spPr>
          </p:cxnSp>
        </p:grpSp>
      </p:grpSp>
      <p:grpSp>
        <p:nvGrpSpPr>
          <p:cNvPr id="81" name="fine"/>
          <p:cNvGrpSpPr/>
          <p:nvPr/>
        </p:nvGrpSpPr>
        <p:grpSpPr>
          <a:xfrm>
            <a:off x="7372060" y="1758204"/>
            <a:ext cx="4389120" cy="4389120"/>
            <a:chOff x="4572000" y="1751086"/>
            <a:chExt cx="4389120" cy="4389120"/>
          </a:xfrm>
        </p:grpSpPr>
        <p:grpSp>
          <p:nvGrpSpPr>
            <p:cNvPr id="82" name="Group 81"/>
            <p:cNvGrpSpPr/>
            <p:nvPr/>
          </p:nvGrpSpPr>
          <p:grpSpPr>
            <a:xfrm>
              <a:off x="4572000" y="1751086"/>
              <a:ext cx="4389120" cy="4389120"/>
              <a:chOff x="4572000" y="2351313"/>
              <a:chExt cx="4389120" cy="3912512"/>
            </a:xfrm>
          </p:grpSpPr>
          <p:cxnSp>
            <p:nvCxnSpPr>
              <p:cNvPr id="104" name="Straight Connector 103"/>
              <p:cNvCxnSpPr/>
              <p:nvPr/>
            </p:nvCxnSpPr>
            <p:spPr bwMode="auto">
              <a:xfrm flipV="1">
                <a:off x="4572000" y="4410533"/>
                <a:ext cx="4389120" cy="0"/>
              </a:xfrm>
              <a:prstGeom prst="line">
                <a:avLst/>
              </a:prstGeom>
              <a:noFill/>
              <a:ln w="19050" cap="flat" cmpd="sng" algn="ctr">
                <a:solidFill>
                  <a:schemeClr val="tx1"/>
                </a:solidFill>
                <a:prstDash val="solid"/>
                <a:round/>
                <a:headEnd type="none" w="med" len="med"/>
                <a:tailEnd type="none" w="med" len="med"/>
              </a:ln>
              <a:effectLst/>
            </p:spPr>
          </p:cxnSp>
          <p:cxnSp>
            <p:nvCxnSpPr>
              <p:cNvPr id="105" name="Straight Connector 104"/>
              <p:cNvCxnSpPr/>
              <p:nvPr/>
            </p:nvCxnSpPr>
            <p:spPr bwMode="auto">
              <a:xfrm flipV="1">
                <a:off x="4572000" y="4616455"/>
                <a:ext cx="4389120" cy="0"/>
              </a:xfrm>
              <a:prstGeom prst="line">
                <a:avLst/>
              </a:prstGeom>
              <a:noFill/>
              <a:ln w="19050" cap="flat" cmpd="sng" algn="ctr">
                <a:solidFill>
                  <a:schemeClr val="tx1"/>
                </a:solidFill>
                <a:prstDash val="solid"/>
                <a:round/>
                <a:headEnd type="none" w="med" len="med"/>
                <a:tailEnd type="none" w="med" len="med"/>
              </a:ln>
              <a:effectLst/>
            </p:spPr>
          </p:cxnSp>
          <p:cxnSp>
            <p:nvCxnSpPr>
              <p:cNvPr id="106" name="Straight Connector 105"/>
              <p:cNvCxnSpPr/>
              <p:nvPr/>
            </p:nvCxnSpPr>
            <p:spPr bwMode="auto">
              <a:xfrm flipV="1">
                <a:off x="4572000" y="4822377"/>
                <a:ext cx="4389120" cy="0"/>
              </a:xfrm>
              <a:prstGeom prst="line">
                <a:avLst/>
              </a:prstGeom>
              <a:noFill/>
              <a:ln w="19050" cap="flat" cmpd="sng" algn="ctr">
                <a:solidFill>
                  <a:schemeClr val="tx1"/>
                </a:solidFill>
                <a:prstDash val="solid"/>
                <a:round/>
                <a:headEnd type="none" w="med" len="med"/>
                <a:tailEnd type="none" w="med" len="med"/>
              </a:ln>
              <a:effectLst/>
            </p:spPr>
          </p:cxnSp>
          <p:cxnSp>
            <p:nvCxnSpPr>
              <p:cNvPr id="107" name="Straight Connector 106"/>
              <p:cNvCxnSpPr/>
              <p:nvPr/>
            </p:nvCxnSpPr>
            <p:spPr bwMode="auto">
              <a:xfrm flipV="1">
                <a:off x="4572000" y="5028299"/>
                <a:ext cx="4389120" cy="0"/>
              </a:xfrm>
              <a:prstGeom prst="line">
                <a:avLst/>
              </a:prstGeom>
              <a:noFill/>
              <a:ln w="19050" cap="flat" cmpd="sng" algn="ctr">
                <a:solidFill>
                  <a:schemeClr val="tx1"/>
                </a:solidFill>
                <a:prstDash val="solid"/>
                <a:round/>
                <a:headEnd type="none" w="med" len="med"/>
                <a:tailEnd type="none" w="med" len="med"/>
              </a:ln>
              <a:effectLst/>
            </p:spPr>
          </p:cxnSp>
          <p:cxnSp>
            <p:nvCxnSpPr>
              <p:cNvPr id="108" name="Straight Connector 107"/>
              <p:cNvCxnSpPr/>
              <p:nvPr/>
            </p:nvCxnSpPr>
            <p:spPr bwMode="auto">
              <a:xfrm flipV="1">
                <a:off x="4572000" y="5234221"/>
                <a:ext cx="4389120" cy="0"/>
              </a:xfrm>
              <a:prstGeom prst="line">
                <a:avLst/>
              </a:prstGeom>
              <a:noFill/>
              <a:ln w="19050" cap="flat" cmpd="sng" algn="ctr">
                <a:solidFill>
                  <a:schemeClr val="tx1"/>
                </a:solidFill>
                <a:prstDash val="solid"/>
                <a:round/>
                <a:headEnd type="none" w="med" len="med"/>
                <a:tailEnd type="none" w="med" len="med"/>
              </a:ln>
              <a:effectLst/>
            </p:spPr>
          </p:cxnSp>
          <p:cxnSp>
            <p:nvCxnSpPr>
              <p:cNvPr id="109" name="Straight Connector 108"/>
              <p:cNvCxnSpPr/>
              <p:nvPr/>
            </p:nvCxnSpPr>
            <p:spPr bwMode="auto">
              <a:xfrm flipV="1">
                <a:off x="4572000" y="5440143"/>
                <a:ext cx="4389120" cy="0"/>
              </a:xfrm>
              <a:prstGeom prst="line">
                <a:avLst/>
              </a:prstGeom>
              <a:noFill/>
              <a:ln w="19050" cap="flat" cmpd="sng" algn="ctr">
                <a:solidFill>
                  <a:schemeClr val="tx1"/>
                </a:solidFill>
                <a:prstDash val="solid"/>
                <a:round/>
                <a:headEnd type="none" w="med" len="med"/>
                <a:tailEnd type="none" w="med" len="med"/>
              </a:ln>
              <a:effectLst/>
            </p:spPr>
          </p:cxnSp>
          <p:cxnSp>
            <p:nvCxnSpPr>
              <p:cNvPr id="110" name="Straight Connector 109"/>
              <p:cNvCxnSpPr/>
              <p:nvPr/>
            </p:nvCxnSpPr>
            <p:spPr bwMode="auto">
              <a:xfrm flipV="1">
                <a:off x="4572000" y="5646065"/>
                <a:ext cx="4389120" cy="0"/>
              </a:xfrm>
              <a:prstGeom prst="line">
                <a:avLst/>
              </a:prstGeom>
              <a:noFill/>
              <a:ln w="19050" cap="flat" cmpd="sng" algn="ctr">
                <a:solidFill>
                  <a:schemeClr val="tx1"/>
                </a:solidFill>
                <a:prstDash val="solid"/>
                <a:round/>
                <a:headEnd type="none" w="med" len="med"/>
                <a:tailEnd type="none" w="med" len="med"/>
              </a:ln>
              <a:effectLst/>
            </p:spPr>
          </p:cxnSp>
          <p:cxnSp>
            <p:nvCxnSpPr>
              <p:cNvPr id="111" name="Straight Connector 110"/>
              <p:cNvCxnSpPr/>
              <p:nvPr/>
            </p:nvCxnSpPr>
            <p:spPr bwMode="auto">
              <a:xfrm flipV="1">
                <a:off x="4572000" y="5851987"/>
                <a:ext cx="4389120" cy="0"/>
              </a:xfrm>
              <a:prstGeom prst="line">
                <a:avLst/>
              </a:prstGeom>
              <a:noFill/>
              <a:ln w="19050" cap="flat" cmpd="sng" algn="ctr">
                <a:solidFill>
                  <a:schemeClr val="tx1"/>
                </a:solidFill>
                <a:prstDash val="solid"/>
                <a:round/>
                <a:headEnd type="none" w="med" len="med"/>
                <a:tailEnd type="none" w="med" len="med"/>
              </a:ln>
              <a:effectLst/>
            </p:spPr>
          </p:cxnSp>
          <p:cxnSp>
            <p:nvCxnSpPr>
              <p:cNvPr id="112" name="Straight Connector 111"/>
              <p:cNvCxnSpPr/>
              <p:nvPr/>
            </p:nvCxnSpPr>
            <p:spPr bwMode="auto">
              <a:xfrm flipV="1">
                <a:off x="4572000" y="6057909"/>
                <a:ext cx="4389120" cy="0"/>
              </a:xfrm>
              <a:prstGeom prst="line">
                <a:avLst/>
              </a:prstGeom>
              <a:noFill/>
              <a:ln w="19050" cap="flat" cmpd="sng" algn="ctr">
                <a:solidFill>
                  <a:schemeClr val="tx1"/>
                </a:solidFill>
                <a:prstDash val="solid"/>
                <a:round/>
                <a:headEnd type="none" w="med" len="med"/>
                <a:tailEnd type="none" w="med" len="med"/>
              </a:ln>
              <a:effectLst/>
            </p:spPr>
          </p:cxnSp>
          <p:cxnSp>
            <p:nvCxnSpPr>
              <p:cNvPr id="113" name="Straight Connector 112"/>
              <p:cNvCxnSpPr/>
              <p:nvPr/>
            </p:nvCxnSpPr>
            <p:spPr bwMode="auto">
              <a:xfrm flipV="1">
                <a:off x="4572000" y="6263825"/>
                <a:ext cx="4389120" cy="0"/>
              </a:xfrm>
              <a:prstGeom prst="line">
                <a:avLst/>
              </a:prstGeom>
              <a:noFill/>
              <a:ln w="19050" cap="flat" cmpd="sng" algn="ctr">
                <a:solidFill>
                  <a:schemeClr val="tx1"/>
                </a:solidFill>
                <a:prstDash val="solid"/>
                <a:round/>
                <a:headEnd type="none" w="med" len="med"/>
                <a:tailEnd type="none" w="med" len="med"/>
              </a:ln>
              <a:effectLst/>
            </p:spPr>
          </p:cxnSp>
          <p:cxnSp>
            <p:nvCxnSpPr>
              <p:cNvPr id="114" name="Straight Connector 113"/>
              <p:cNvCxnSpPr/>
              <p:nvPr/>
            </p:nvCxnSpPr>
            <p:spPr bwMode="auto">
              <a:xfrm flipV="1">
                <a:off x="4572000" y="2351313"/>
                <a:ext cx="4389120" cy="0"/>
              </a:xfrm>
              <a:prstGeom prst="line">
                <a:avLst/>
              </a:prstGeom>
              <a:noFill/>
              <a:ln w="19050" cap="flat" cmpd="sng" algn="ctr">
                <a:solidFill>
                  <a:schemeClr val="tx1"/>
                </a:solidFill>
                <a:prstDash val="solid"/>
                <a:round/>
                <a:headEnd type="none" w="med" len="med"/>
                <a:tailEnd type="none" w="med" len="med"/>
              </a:ln>
              <a:effectLst/>
            </p:spPr>
          </p:cxnSp>
          <p:cxnSp>
            <p:nvCxnSpPr>
              <p:cNvPr id="115" name="Straight Connector 114"/>
              <p:cNvCxnSpPr/>
              <p:nvPr/>
            </p:nvCxnSpPr>
            <p:spPr bwMode="auto">
              <a:xfrm flipV="1">
                <a:off x="4572000" y="2557235"/>
                <a:ext cx="4389120" cy="0"/>
              </a:xfrm>
              <a:prstGeom prst="line">
                <a:avLst/>
              </a:prstGeom>
              <a:noFill/>
              <a:ln w="19050" cap="flat" cmpd="sng" algn="ctr">
                <a:solidFill>
                  <a:schemeClr val="tx1"/>
                </a:solidFill>
                <a:prstDash val="solid"/>
                <a:round/>
                <a:headEnd type="none" w="med" len="med"/>
                <a:tailEnd type="none" w="med" len="med"/>
              </a:ln>
              <a:effectLst/>
            </p:spPr>
          </p:cxnSp>
          <p:cxnSp>
            <p:nvCxnSpPr>
              <p:cNvPr id="116" name="Straight Connector 115"/>
              <p:cNvCxnSpPr/>
              <p:nvPr/>
            </p:nvCxnSpPr>
            <p:spPr bwMode="auto">
              <a:xfrm flipV="1">
                <a:off x="4572000" y="2763157"/>
                <a:ext cx="4389120" cy="0"/>
              </a:xfrm>
              <a:prstGeom prst="line">
                <a:avLst/>
              </a:prstGeom>
              <a:noFill/>
              <a:ln w="19050" cap="flat" cmpd="sng" algn="ctr">
                <a:solidFill>
                  <a:schemeClr val="tx1"/>
                </a:solidFill>
                <a:prstDash val="solid"/>
                <a:round/>
                <a:headEnd type="none" w="med" len="med"/>
                <a:tailEnd type="none" w="med" len="med"/>
              </a:ln>
              <a:effectLst/>
            </p:spPr>
          </p:cxnSp>
          <p:cxnSp>
            <p:nvCxnSpPr>
              <p:cNvPr id="117" name="Straight Connector 116"/>
              <p:cNvCxnSpPr/>
              <p:nvPr/>
            </p:nvCxnSpPr>
            <p:spPr bwMode="auto">
              <a:xfrm flipV="1">
                <a:off x="4572000" y="2969079"/>
                <a:ext cx="4389120" cy="0"/>
              </a:xfrm>
              <a:prstGeom prst="line">
                <a:avLst/>
              </a:prstGeom>
              <a:noFill/>
              <a:ln w="19050" cap="flat" cmpd="sng" algn="ctr">
                <a:solidFill>
                  <a:schemeClr val="tx1"/>
                </a:solidFill>
                <a:prstDash val="solid"/>
                <a:round/>
                <a:headEnd type="none" w="med" len="med"/>
                <a:tailEnd type="none" w="med" len="med"/>
              </a:ln>
              <a:effectLst/>
            </p:spPr>
          </p:cxnSp>
          <p:cxnSp>
            <p:nvCxnSpPr>
              <p:cNvPr id="118" name="Straight Connector 117"/>
              <p:cNvCxnSpPr/>
              <p:nvPr/>
            </p:nvCxnSpPr>
            <p:spPr bwMode="auto">
              <a:xfrm flipV="1">
                <a:off x="4572000" y="3175001"/>
                <a:ext cx="4389120" cy="0"/>
              </a:xfrm>
              <a:prstGeom prst="line">
                <a:avLst/>
              </a:prstGeom>
              <a:noFill/>
              <a:ln w="19050" cap="flat" cmpd="sng" algn="ctr">
                <a:solidFill>
                  <a:schemeClr val="tx1"/>
                </a:solidFill>
                <a:prstDash val="solid"/>
                <a:round/>
                <a:headEnd type="none" w="med" len="med"/>
                <a:tailEnd type="none" w="med" len="med"/>
              </a:ln>
              <a:effectLst/>
            </p:spPr>
          </p:cxnSp>
          <p:cxnSp>
            <p:nvCxnSpPr>
              <p:cNvPr id="119" name="Straight Connector 118"/>
              <p:cNvCxnSpPr/>
              <p:nvPr/>
            </p:nvCxnSpPr>
            <p:spPr bwMode="auto">
              <a:xfrm flipV="1">
                <a:off x="4572000" y="3380923"/>
                <a:ext cx="4389120" cy="0"/>
              </a:xfrm>
              <a:prstGeom prst="line">
                <a:avLst/>
              </a:prstGeom>
              <a:noFill/>
              <a:ln w="19050" cap="flat" cmpd="sng" algn="ctr">
                <a:solidFill>
                  <a:schemeClr val="tx1"/>
                </a:solidFill>
                <a:prstDash val="solid"/>
                <a:round/>
                <a:headEnd type="none" w="med" len="med"/>
                <a:tailEnd type="none" w="med" len="med"/>
              </a:ln>
              <a:effectLst/>
            </p:spPr>
          </p:cxnSp>
          <p:cxnSp>
            <p:nvCxnSpPr>
              <p:cNvPr id="120" name="Straight Connector 119"/>
              <p:cNvCxnSpPr/>
              <p:nvPr/>
            </p:nvCxnSpPr>
            <p:spPr bwMode="auto">
              <a:xfrm flipV="1">
                <a:off x="4572000" y="3586845"/>
                <a:ext cx="4389120" cy="0"/>
              </a:xfrm>
              <a:prstGeom prst="line">
                <a:avLst/>
              </a:prstGeom>
              <a:noFill/>
              <a:ln w="19050" cap="flat" cmpd="sng" algn="ctr">
                <a:solidFill>
                  <a:schemeClr val="tx1"/>
                </a:solidFill>
                <a:prstDash val="solid"/>
                <a:round/>
                <a:headEnd type="none" w="med" len="med"/>
                <a:tailEnd type="none" w="med" len="med"/>
              </a:ln>
              <a:effectLst/>
            </p:spPr>
          </p:cxnSp>
          <p:cxnSp>
            <p:nvCxnSpPr>
              <p:cNvPr id="121" name="Straight Connector 120"/>
              <p:cNvCxnSpPr/>
              <p:nvPr/>
            </p:nvCxnSpPr>
            <p:spPr bwMode="auto">
              <a:xfrm flipV="1">
                <a:off x="4572000" y="3792767"/>
                <a:ext cx="4389120" cy="0"/>
              </a:xfrm>
              <a:prstGeom prst="line">
                <a:avLst/>
              </a:prstGeom>
              <a:noFill/>
              <a:ln w="19050" cap="flat" cmpd="sng" algn="ctr">
                <a:solidFill>
                  <a:schemeClr val="tx1"/>
                </a:solidFill>
                <a:prstDash val="solid"/>
                <a:round/>
                <a:headEnd type="none" w="med" len="med"/>
                <a:tailEnd type="none" w="med" len="med"/>
              </a:ln>
              <a:effectLst/>
            </p:spPr>
          </p:cxnSp>
          <p:cxnSp>
            <p:nvCxnSpPr>
              <p:cNvPr id="122" name="Straight Connector 121"/>
              <p:cNvCxnSpPr/>
              <p:nvPr/>
            </p:nvCxnSpPr>
            <p:spPr bwMode="auto">
              <a:xfrm flipV="1">
                <a:off x="4572000" y="3998689"/>
                <a:ext cx="4389120" cy="0"/>
              </a:xfrm>
              <a:prstGeom prst="line">
                <a:avLst/>
              </a:prstGeom>
              <a:noFill/>
              <a:ln w="19050" cap="flat" cmpd="sng" algn="ctr">
                <a:solidFill>
                  <a:schemeClr val="tx1"/>
                </a:solidFill>
                <a:prstDash val="solid"/>
                <a:round/>
                <a:headEnd type="none" w="med" len="med"/>
                <a:tailEnd type="none" w="med" len="med"/>
              </a:ln>
              <a:effectLst/>
            </p:spPr>
          </p:cxnSp>
          <p:cxnSp>
            <p:nvCxnSpPr>
              <p:cNvPr id="123" name="Straight Connector 122"/>
              <p:cNvCxnSpPr/>
              <p:nvPr/>
            </p:nvCxnSpPr>
            <p:spPr bwMode="auto">
              <a:xfrm flipV="1">
                <a:off x="4572000" y="4204611"/>
                <a:ext cx="4389120" cy="0"/>
              </a:xfrm>
              <a:prstGeom prst="line">
                <a:avLst/>
              </a:prstGeom>
              <a:noFill/>
              <a:ln w="19050" cap="flat" cmpd="sng" algn="ctr">
                <a:solidFill>
                  <a:schemeClr val="tx1"/>
                </a:solidFill>
                <a:prstDash val="solid"/>
                <a:round/>
                <a:headEnd type="none" w="med" len="med"/>
                <a:tailEnd type="none" w="med" len="med"/>
              </a:ln>
              <a:effectLst/>
            </p:spPr>
          </p:cxnSp>
        </p:grpSp>
        <p:grpSp>
          <p:nvGrpSpPr>
            <p:cNvPr id="83" name="Group 82"/>
            <p:cNvGrpSpPr/>
            <p:nvPr/>
          </p:nvGrpSpPr>
          <p:grpSpPr>
            <a:xfrm rot="5400000">
              <a:off x="4572000" y="1751086"/>
              <a:ext cx="4389120" cy="4389120"/>
              <a:chOff x="4572000" y="2351313"/>
              <a:chExt cx="4389120" cy="3912512"/>
            </a:xfrm>
          </p:grpSpPr>
          <p:cxnSp>
            <p:nvCxnSpPr>
              <p:cNvPr id="84" name="Straight Connector 83"/>
              <p:cNvCxnSpPr/>
              <p:nvPr/>
            </p:nvCxnSpPr>
            <p:spPr bwMode="auto">
              <a:xfrm flipV="1">
                <a:off x="4572000" y="4410533"/>
                <a:ext cx="4389120" cy="0"/>
              </a:xfrm>
              <a:prstGeom prst="line">
                <a:avLst/>
              </a:prstGeom>
              <a:noFill/>
              <a:ln w="19050" cap="flat" cmpd="sng" algn="ctr">
                <a:solidFill>
                  <a:schemeClr val="tx1"/>
                </a:solidFill>
                <a:prstDash val="solid"/>
                <a:round/>
                <a:headEnd type="none" w="med" len="med"/>
                <a:tailEnd type="none" w="med" len="med"/>
              </a:ln>
              <a:effectLst/>
            </p:spPr>
          </p:cxnSp>
          <p:cxnSp>
            <p:nvCxnSpPr>
              <p:cNvPr id="85" name="Straight Connector 84"/>
              <p:cNvCxnSpPr/>
              <p:nvPr/>
            </p:nvCxnSpPr>
            <p:spPr bwMode="auto">
              <a:xfrm flipV="1">
                <a:off x="4572000" y="4616455"/>
                <a:ext cx="4389120" cy="0"/>
              </a:xfrm>
              <a:prstGeom prst="line">
                <a:avLst/>
              </a:prstGeom>
              <a:noFill/>
              <a:ln w="19050" cap="flat" cmpd="sng" algn="ctr">
                <a:solidFill>
                  <a:schemeClr val="tx1"/>
                </a:solidFill>
                <a:prstDash val="solid"/>
                <a:round/>
                <a:headEnd type="none" w="med" len="med"/>
                <a:tailEnd type="none" w="med" len="med"/>
              </a:ln>
              <a:effectLst/>
            </p:spPr>
          </p:cxnSp>
          <p:cxnSp>
            <p:nvCxnSpPr>
              <p:cNvPr id="86" name="Straight Connector 85"/>
              <p:cNvCxnSpPr/>
              <p:nvPr/>
            </p:nvCxnSpPr>
            <p:spPr bwMode="auto">
              <a:xfrm flipV="1">
                <a:off x="4572000" y="4822377"/>
                <a:ext cx="4389120" cy="0"/>
              </a:xfrm>
              <a:prstGeom prst="line">
                <a:avLst/>
              </a:prstGeom>
              <a:noFill/>
              <a:ln w="19050" cap="flat" cmpd="sng" algn="ctr">
                <a:solidFill>
                  <a:schemeClr val="tx1"/>
                </a:solidFill>
                <a:prstDash val="solid"/>
                <a:round/>
                <a:headEnd type="none" w="med" len="med"/>
                <a:tailEnd type="none" w="med" len="med"/>
              </a:ln>
              <a:effectLst/>
            </p:spPr>
          </p:cxnSp>
          <p:cxnSp>
            <p:nvCxnSpPr>
              <p:cNvPr id="87" name="Straight Connector 86"/>
              <p:cNvCxnSpPr/>
              <p:nvPr/>
            </p:nvCxnSpPr>
            <p:spPr bwMode="auto">
              <a:xfrm flipV="1">
                <a:off x="4572000" y="5028299"/>
                <a:ext cx="4389120" cy="0"/>
              </a:xfrm>
              <a:prstGeom prst="line">
                <a:avLst/>
              </a:prstGeom>
              <a:noFill/>
              <a:ln w="19050" cap="flat" cmpd="sng" algn="ctr">
                <a:solidFill>
                  <a:schemeClr val="tx1"/>
                </a:solidFill>
                <a:prstDash val="solid"/>
                <a:round/>
                <a:headEnd type="none" w="med" len="med"/>
                <a:tailEnd type="none" w="med" len="med"/>
              </a:ln>
              <a:effectLst/>
            </p:spPr>
          </p:cxnSp>
          <p:cxnSp>
            <p:nvCxnSpPr>
              <p:cNvPr id="88" name="Straight Connector 87"/>
              <p:cNvCxnSpPr/>
              <p:nvPr/>
            </p:nvCxnSpPr>
            <p:spPr bwMode="auto">
              <a:xfrm flipV="1">
                <a:off x="4572000" y="5234221"/>
                <a:ext cx="4389120" cy="0"/>
              </a:xfrm>
              <a:prstGeom prst="line">
                <a:avLst/>
              </a:prstGeom>
              <a:noFill/>
              <a:ln w="19050" cap="flat" cmpd="sng" algn="ctr">
                <a:solidFill>
                  <a:schemeClr val="tx1"/>
                </a:solidFill>
                <a:prstDash val="solid"/>
                <a:round/>
                <a:headEnd type="none" w="med" len="med"/>
                <a:tailEnd type="none" w="med" len="med"/>
              </a:ln>
              <a:effectLst/>
            </p:spPr>
          </p:cxnSp>
          <p:cxnSp>
            <p:nvCxnSpPr>
              <p:cNvPr id="89" name="Straight Connector 88"/>
              <p:cNvCxnSpPr/>
              <p:nvPr/>
            </p:nvCxnSpPr>
            <p:spPr bwMode="auto">
              <a:xfrm flipV="1">
                <a:off x="4572000" y="5440143"/>
                <a:ext cx="4389120" cy="0"/>
              </a:xfrm>
              <a:prstGeom prst="line">
                <a:avLst/>
              </a:prstGeom>
              <a:noFill/>
              <a:ln w="19050" cap="flat" cmpd="sng" algn="ctr">
                <a:solidFill>
                  <a:schemeClr val="tx1"/>
                </a:solidFill>
                <a:prstDash val="solid"/>
                <a:round/>
                <a:headEnd type="none" w="med" len="med"/>
                <a:tailEnd type="none" w="med" len="med"/>
              </a:ln>
              <a:effectLst/>
            </p:spPr>
          </p:cxnSp>
          <p:cxnSp>
            <p:nvCxnSpPr>
              <p:cNvPr id="90" name="Straight Connector 89"/>
              <p:cNvCxnSpPr/>
              <p:nvPr/>
            </p:nvCxnSpPr>
            <p:spPr bwMode="auto">
              <a:xfrm flipV="1">
                <a:off x="4572000" y="5646065"/>
                <a:ext cx="4389120" cy="0"/>
              </a:xfrm>
              <a:prstGeom prst="line">
                <a:avLst/>
              </a:prstGeom>
              <a:noFill/>
              <a:ln w="19050" cap="flat" cmpd="sng" algn="ctr">
                <a:solidFill>
                  <a:schemeClr val="tx1"/>
                </a:solidFill>
                <a:prstDash val="solid"/>
                <a:round/>
                <a:headEnd type="none" w="med" len="med"/>
                <a:tailEnd type="none" w="med" len="med"/>
              </a:ln>
              <a:effectLst/>
            </p:spPr>
          </p:cxnSp>
          <p:cxnSp>
            <p:nvCxnSpPr>
              <p:cNvPr id="91" name="Straight Connector 90"/>
              <p:cNvCxnSpPr/>
              <p:nvPr/>
            </p:nvCxnSpPr>
            <p:spPr bwMode="auto">
              <a:xfrm flipV="1">
                <a:off x="4572000" y="5851987"/>
                <a:ext cx="4389120" cy="0"/>
              </a:xfrm>
              <a:prstGeom prst="line">
                <a:avLst/>
              </a:prstGeom>
              <a:noFill/>
              <a:ln w="19050" cap="flat" cmpd="sng" algn="ctr">
                <a:solidFill>
                  <a:schemeClr val="tx1"/>
                </a:solidFill>
                <a:prstDash val="solid"/>
                <a:round/>
                <a:headEnd type="none" w="med" len="med"/>
                <a:tailEnd type="none" w="med" len="med"/>
              </a:ln>
              <a:effectLst/>
            </p:spPr>
          </p:cxnSp>
          <p:cxnSp>
            <p:nvCxnSpPr>
              <p:cNvPr id="92" name="Straight Connector 91"/>
              <p:cNvCxnSpPr/>
              <p:nvPr/>
            </p:nvCxnSpPr>
            <p:spPr bwMode="auto">
              <a:xfrm flipV="1">
                <a:off x="4572000" y="6057909"/>
                <a:ext cx="4389120" cy="0"/>
              </a:xfrm>
              <a:prstGeom prst="line">
                <a:avLst/>
              </a:prstGeom>
              <a:noFill/>
              <a:ln w="19050" cap="flat" cmpd="sng" algn="ctr">
                <a:solidFill>
                  <a:schemeClr val="tx1"/>
                </a:solidFill>
                <a:prstDash val="solid"/>
                <a:round/>
                <a:headEnd type="none" w="med" len="med"/>
                <a:tailEnd type="none" w="med" len="med"/>
              </a:ln>
              <a:effectLst/>
            </p:spPr>
          </p:cxnSp>
          <p:cxnSp>
            <p:nvCxnSpPr>
              <p:cNvPr id="93" name="Straight Connector 92"/>
              <p:cNvCxnSpPr/>
              <p:nvPr/>
            </p:nvCxnSpPr>
            <p:spPr bwMode="auto">
              <a:xfrm flipV="1">
                <a:off x="4572000" y="6263825"/>
                <a:ext cx="4389120" cy="0"/>
              </a:xfrm>
              <a:prstGeom prst="line">
                <a:avLst/>
              </a:prstGeom>
              <a:noFill/>
              <a:ln w="19050" cap="flat" cmpd="sng" algn="ctr">
                <a:solidFill>
                  <a:schemeClr val="tx1"/>
                </a:solidFill>
                <a:prstDash val="solid"/>
                <a:round/>
                <a:headEnd type="none" w="med" len="med"/>
                <a:tailEnd type="none" w="med" len="med"/>
              </a:ln>
              <a:effectLst/>
            </p:spPr>
          </p:cxnSp>
          <p:cxnSp>
            <p:nvCxnSpPr>
              <p:cNvPr id="94" name="Straight Connector 93"/>
              <p:cNvCxnSpPr/>
              <p:nvPr/>
            </p:nvCxnSpPr>
            <p:spPr bwMode="auto">
              <a:xfrm flipV="1">
                <a:off x="4572000" y="2351313"/>
                <a:ext cx="4389120" cy="0"/>
              </a:xfrm>
              <a:prstGeom prst="line">
                <a:avLst/>
              </a:prstGeom>
              <a:noFill/>
              <a:ln w="19050" cap="flat" cmpd="sng" algn="ctr">
                <a:solidFill>
                  <a:schemeClr val="tx1"/>
                </a:solidFill>
                <a:prstDash val="solid"/>
                <a:round/>
                <a:headEnd type="none" w="med" len="med"/>
                <a:tailEnd type="none" w="med" len="med"/>
              </a:ln>
              <a:effectLst/>
            </p:spPr>
          </p:cxnSp>
          <p:cxnSp>
            <p:nvCxnSpPr>
              <p:cNvPr id="95" name="Straight Connector 94"/>
              <p:cNvCxnSpPr/>
              <p:nvPr/>
            </p:nvCxnSpPr>
            <p:spPr bwMode="auto">
              <a:xfrm flipV="1">
                <a:off x="4572000" y="2557235"/>
                <a:ext cx="4389120" cy="0"/>
              </a:xfrm>
              <a:prstGeom prst="line">
                <a:avLst/>
              </a:prstGeom>
              <a:noFill/>
              <a:ln w="19050" cap="flat" cmpd="sng" algn="ctr">
                <a:solidFill>
                  <a:schemeClr val="tx1"/>
                </a:solidFill>
                <a:prstDash val="solid"/>
                <a:round/>
                <a:headEnd type="none" w="med" len="med"/>
                <a:tailEnd type="none" w="med" len="med"/>
              </a:ln>
              <a:effectLst/>
            </p:spPr>
          </p:cxnSp>
          <p:cxnSp>
            <p:nvCxnSpPr>
              <p:cNvPr id="96" name="Straight Connector 95"/>
              <p:cNvCxnSpPr/>
              <p:nvPr/>
            </p:nvCxnSpPr>
            <p:spPr bwMode="auto">
              <a:xfrm flipV="1">
                <a:off x="4572000" y="2763157"/>
                <a:ext cx="4389120" cy="0"/>
              </a:xfrm>
              <a:prstGeom prst="line">
                <a:avLst/>
              </a:prstGeom>
              <a:noFill/>
              <a:ln w="19050" cap="flat" cmpd="sng" algn="ctr">
                <a:solidFill>
                  <a:schemeClr val="tx1"/>
                </a:solidFill>
                <a:prstDash val="solid"/>
                <a:round/>
                <a:headEnd type="none" w="med" len="med"/>
                <a:tailEnd type="none" w="med" len="med"/>
              </a:ln>
              <a:effectLst/>
            </p:spPr>
          </p:cxnSp>
          <p:cxnSp>
            <p:nvCxnSpPr>
              <p:cNvPr id="97" name="Straight Connector 96"/>
              <p:cNvCxnSpPr/>
              <p:nvPr/>
            </p:nvCxnSpPr>
            <p:spPr bwMode="auto">
              <a:xfrm flipV="1">
                <a:off x="4572000" y="2969079"/>
                <a:ext cx="4389120" cy="0"/>
              </a:xfrm>
              <a:prstGeom prst="line">
                <a:avLst/>
              </a:prstGeom>
              <a:noFill/>
              <a:ln w="19050" cap="flat" cmpd="sng" algn="ctr">
                <a:solidFill>
                  <a:schemeClr val="tx1"/>
                </a:solidFill>
                <a:prstDash val="solid"/>
                <a:round/>
                <a:headEnd type="none" w="med" len="med"/>
                <a:tailEnd type="none" w="med" len="med"/>
              </a:ln>
              <a:effectLst/>
            </p:spPr>
          </p:cxnSp>
          <p:cxnSp>
            <p:nvCxnSpPr>
              <p:cNvPr id="98" name="Straight Connector 97"/>
              <p:cNvCxnSpPr/>
              <p:nvPr/>
            </p:nvCxnSpPr>
            <p:spPr bwMode="auto">
              <a:xfrm flipV="1">
                <a:off x="4572000" y="3175001"/>
                <a:ext cx="4389120" cy="0"/>
              </a:xfrm>
              <a:prstGeom prst="line">
                <a:avLst/>
              </a:prstGeom>
              <a:noFill/>
              <a:ln w="19050" cap="flat" cmpd="sng" algn="ctr">
                <a:solidFill>
                  <a:schemeClr val="tx1"/>
                </a:solidFill>
                <a:prstDash val="solid"/>
                <a:round/>
                <a:headEnd type="none" w="med" len="med"/>
                <a:tailEnd type="none" w="med" len="med"/>
              </a:ln>
              <a:effectLst/>
            </p:spPr>
          </p:cxnSp>
          <p:cxnSp>
            <p:nvCxnSpPr>
              <p:cNvPr id="99" name="Straight Connector 98"/>
              <p:cNvCxnSpPr/>
              <p:nvPr/>
            </p:nvCxnSpPr>
            <p:spPr bwMode="auto">
              <a:xfrm flipV="1">
                <a:off x="4572000" y="3380923"/>
                <a:ext cx="4389120" cy="0"/>
              </a:xfrm>
              <a:prstGeom prst="line">
                <a:avLst/>
              </a:prstGeom>
              <a:noFill/>
              <a:ln w="19050" cap="flat" cmpd="sng" algn="ctr">
                <a:solidFill>
                  <a:schemeClr val="tx1"/>
                </a:solidFill>
                <a:prstDash val="solid"/>
                <a:round/>
                <a:headEnd type="none" w="med" len="med"/>
                <a:tailEnd type="none" w="med" len="med"/>
              </a:ln>
              <a:effectLst/>
            </p:spPr>
          </p:cxnSp>
          <p:cxnSp>
            <p:nvCxnSpPr>
              <p:cNvPr id="100" name="Straight Connector 99"/>
              <p:cNvCxnSpPr/>
              <p:nvPr/>
            </p:nvCxnSpPr>
            <p:spPr bwMode="auto">
              <a:xfrm flipV="1">
                <a:off x="4572000" y="3586845"/>
                <a:ext cx="4389120" cy="0"/>
              </a:xfrm>
              <a:prstGeom prst="line">
                <a:avLst/>
              </a:prstGeom>
              <a:noFill/>
              <a:ln w="19050" cap="flat" cmpd="sng" algn="ctr">
                <a:solidFill>
                  <a:schemeClr val="tx1"/>
                </a:solidFill>
                <a:prstDash val="solid"/>
                <a:round/>
                <a:headEnd type="none" w="med" len="med"/>
                <a:tailEnd type="none" w="med" len="med"/>
              </a:ln>
              <a:effectLst/>
            </p:spPr>
          </p:cxnSp>
          <p:cxnSp>
            <p:nvCxnSpPr>
              <p:cNvPr id="101" name="Straight Connector 100"/>
              <p:cNvCxnSpPr/>
              <p:nvPr/>
            </p:nvCxnSpPr>
            <p:spPr bwMode="auto">
              <a:xfrm flipV="1">
                <a:off x="4572000" y="3792767"/>
                <a:ext cx="4389120" cy="0"/>
              </a:xfrm>
              <a:prstGeom prst="line">
                <a:avLst/>
              </a:prstGeom>
              <a:noFill/>
              <a:ln w="19050" cap="flat" cmpd="sng" algn="ctr">
                <a:solidFill>
                  <a:schemeClr val="tx1"/>
                </a:solidFill>
                <a:prstDash val="solid"/>
                <a:round/>
                <a:headEnd type="none" w="med" len="med"/>
                <a:tailEnd type="none" w="med" len="med"/>
              </a:ln>
              <a:effectLst/>
            </p:spPr>
          </p:cxnSp>
          <p:cxnSp>
            <p:nvCxnSpPr>
              <p:cNvPr id="102" name="Straight Connector 101"/>
              <p:cNvCxnSpPr/>
              <p:nvPr/>
            </p:nvCxnSpPr>
            <p:spPr bwMode="auto">
              <a:xfrm flipV="1">
                <a:off x="4572000" y="3998689"/>
                <a:ext cx="4389120" cy="0"/>
              </a:xfrm>
              <a:prstGeom prst="line">
                <a:avLst/>
              </a:prstGeom>
              <a:noFill/>
              <a:ln w="19050" cap="flat" cmpd="sng" algn="ctr">
                <a:solidFill>
                  <a:schemeClr val="tx1"/>
                </a:solidFill>
                <a:prstDash val="solid"/>
                <a:round/>
                <a:headEnd type="none" w="med" len="med"/>
                <a:tailEnd type="none" w="med" len="med"/>
              </a:ln>
              <a:effectLst/>
            </p:spPr>
          </p:cxnSp>
          <p:cxnSp>
            <p:nvCxnSpPr>
              <p:cNvPr id="103" name="Straight Connector 102"/>
              <p:cNvCxnSpPr/>
              <p:nvPr/>
            </p:nvCxnSpPr>
            <p:spPr bwMode="auto">
              <a:xfrm flipV="1">
                <a:off x="4572000" y="4204611"/>
                <a:ext cx="4389120" cy="0"/>
              </a:xfrm>
              <a:prstGeom prst="line">
                <a:avLst/>
              </a:prstGeom>
              <a:noFill/>
              <a:ln w="19050" cap="flat" cmpd="sng" algn="ctr">
                <a:solidFill>
                  <a:schemeClr val="tx1"/>
                </a:solidFill>
                <a:prstDash val="solid"/>
                <a:round/>
                <a:headEnd type="none" w="med" len="med"/>
                <a:tailEnd type="none" w="med" len="med"/>
              </a:ln>
              <a:effectLst/>
            </p:spPr>
          </p:cxnSp>
        </p:grpSp>
      </p:grpSp>
      <p:grpSp>
        <p:nvGrpSpPr>
          <p:cNvPr id="78" name="Group 77"/>
          <p:cNvGrpSpPr/>
          <p:nvPr/>
        </p:nvGrpSpPr>
        <p:grpSpPr>
          <a:xfrm>
            <a:off x="8971529" y="2442509"/>
            <a:ext cx="827553" cy="878644"/>
            <a:chOff x="5476372" y="1866166"/>
            <a:chExt cx="827553" cy="878644"/>
          </a:xfrm>
        </p:grpSpPr>
        <p:sp>
          <p:nvSpPr>
            <p:cNvPr id="73" name="Curved Down Arrow 72"/>
            <p:cNvSpPr/>
            <p:nvPr/>
          </p:nvSpPr>
          <p:spPr bwMode="auto">
            <a:xfrm flipH="1">
              <a:off x="5476372" y="2151957"/>
              <a:ext cx="673239" cy="592853"/>
            </a:xfrm>
            <a:prstGeom prst="curvedDownArrow">
              <a:avLst>
                <a:gd name="adj1" fmla="val 28337"/>
                <a:gd name="adj2" fmla="val 65376"/>
                <a:gd name="adj3" fmla="val 25000"/>
              </a:avLst>
            </a:prstGeom>
            <a:solidFill>
              <a:schemeClr val="accent2">
                <a:lumMod val="60000"/>
                <a:lumOff val="40000"/>
              </a:schemeClr>
            </a:solidFill>
            <a:ln w="12700" cap="flat" cmpd="sng" algn="ctr">
              <a:solidFill>
                <a:schemeClr val="tx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endParaRPr lang="en-US"/>
            </a:p>
          </p:txBody>
        </p:sp>
        <p:sp useBgFill="1">
          <p:nvSpPr>
            <p:cNvPr id="75" name="TextBox 74"/>
            <p:cNvSpPr txBox="1"/>
            <p:nvPr/>
          </p:nvSpPr>
          <p:spPr>
            <a:xfrm>
              <a:off x="5537690" y="1866166"/>
              <a:ext cx="766235" cy="215444"/>
            </a:xfrm>
            <a:prstGeom prst="rect">
              <a:avLst/>
            </a:prstGeom>
          </p:spPr>
          <p:txBody>
            <a:bodyPr wrap="none" lIns="0" tIns="0" rIns="0" bIns="0" rtlCol="0">
              <a:spAutoFit/>
            </a:bodyPr>
            <a:lstStyle/>
            <a:p>
              <a:pPr algn="l"/>
              <a:r>
                <a:rPr lang="en-US" sz="1400" dirty="0">
                  <a:latin typeface="Arial" pitchFamily="34" charset="0"/>
                  <a:cs typeface="Arial" pitchFamily="34" charset="0"/>
                </a:rPr>
                <a:t>Pumping</a:t>
              </a:r>
            </a:p>
          </p:txBody>
        </p:sp>
      </p:grpSp>
      <p:grpSp>
        <p:nvGrpSpPr>
          <p:cNvPr id="77" name="Group 76"/>
          <p:cNvGrpSpPr/>
          <p:nvPr/>
        </p:nvGrpSpPr>
        <p:grpSpPr>
          <a:xfrm>
            <a:off x="10034996" y="5057476"/>
            <a:ext cx="1625766" cy="796307"/>
            <a:chOff x="4108470" y="3547068"/>
            <a:chExt cx="1625766" cy="796307"/>
          </a:xfrm>
        </p:grpSpPr>
        <p:sp>
          <p:nvSpPr>
            <p:cNvPr id="74" name="Donut 73"/>
            <p:cNvSpPr/>
            <p:nvPr/>
          </p:nvSpPr>
          <p:spPr bwMode="auto">
            <a:xfrm>
              <a:off x="4699311" y="3547068"/>
              <a:ext cx="398578" cy="398578"/>
            </a:xfrm>
            <a:prstGeom prst="donut">
              <a:avLst/>
            </a:prstGeom>
            <a:solidFill>
              <a:srgbClr val="FF0000"/>
            </a:solidFill>
            <a:ln w="12700" cap="flat" cmpd="sng" algn="ctr">
              <a:solidFill>
                <a:schemeClr val="tx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endParaRPr lang="en-US"/>
            </a:p>
          </p:txBody>
        </p:sp>
        <p:sp useBgFill="1">
          <p:nvSpPr>
            <p:cNvPr id="76" name="TextBox 75"/>
            <p:cNvSpPr txBox="1"/>
            <p:nvPr/>
          </p:nvSpPr>
          <p:spPr>
            <a:xfrm>
              <a:off x="4108470" y="4035598"/>
              <a:ext cx="1625766" cy="307777"/>
            </a:xfrm>
            <a:prstGeom prst="rect">
              <a:avLst/>
            </a:prstGeom>
          </p:spPr>
          <p:txBody>
            <a:bodyPr wrap="none" rtlCol="0">
              <a:spAutoFit/>
            </a:bodyPr>
            <a:lstStyle/>
            <a:p>
              <a:pPr algn="l"/>
              <a:r>
                <a:rPr lang="en-US" sz="1400" dirty="0">
                  <a:latin typeface="Arial" pitchFamily="34" charset="0"/>
                  <a:cs typeface="Arial" pitchFamily="34" charset="0"/>
                </a:rPr>
                <a:t>Point of Concern</a:t>
              </a:r>
            </a:p>
          </p:txBody>
        </p:sp>
      </p:grpSp>
      <p:sp>
        <p:nvSpPr>
          <p:cNvPr id="124" name="Content Placeholder 123"/>
          <p:cNvSpPr>
            <a:spLocks noGrp="1"/>
          </p:cNvSpPr>
          <p:nvPr>
            <p:ph idx="1"/>
          </p:nvPr>
        </p:nvSpPr>
        <p:spPr>
          <a:xfrm>
            <a:off x="451696" y="1312868"/>
            <a:ext cx="6976043" cy="5299980"/>
          </a:xfrm>
        </p:spPr>
        <p:txBody>
          <a:bodyPr/>
          <a:lstStyle/>
          <a:p>
            <a:pPr>
              <a:spcBef>
                <a:spcPts val="1200"/>
              </a:spcBef>
            </a:pPr>
            <a:r>
              <a:rPr lang="en-US" dirty="0"/>
              <a:t>Simulated pumping specifies discharge from a cell, </a:t>
            </a:r>
            <a:br>
              <a:rPr lang="en-US" dirty="0"/>
            </a:br>
            <a:r>
              <a:rPr lang="en-US" i="1" dirty="0"/>
              <a:t>e.g.</a:t>
            </a:r>
            <a:r>
              <a:rPr lang="en-US" dirty="0"/>
              <a:t> Q = 500 gpm</a:t>
            </a:r>
          </a:p>
          <a:p>
            <a:pPr lvl="1">
              <a:spcBef>
                <a:spcPts val="1200"/>
              </a:spcBef>
            </a:pPr>
            <a:r>
              <a:rPr lang="en-US" dirty="0"/>
              <a:t>Truncation limited to pumped cell</a:t>
            </a:r>
          </a:p>
          <a:p>
            <a:pPr lvl="1">
              <a:spcBef>
                <a:spcPts val="1200"/>
              </a:spcBef>
            </a:pPr>
            <a:r>
              <a:rPr lang="en-US" dirty="0"/>
              <a:t>Heads affected to centers of surrounding cells, Interpolation</a:t>
            </a:r>
          </a:p>
          <a:p>
            <a:pPr>
              <a:spcBef>
                <a:spcPts val="1200"/>
              </a:spcBef>
            </a:pPr>
            <a:r>
              <a:rPr lang="en-US" dirty="0"/>
              <a:t>Grid refinement necessary where,</a:t>
            </a:r>
          </a:p>
          <a:p>
            <a:pPr lvl="1">
              <a:spcBef>
                <a:spcPts val="1200"/>
              </a:spcBef>
            </a:pPr>
            <a:r>
              <a:rPr lang="en-US" dirty="0"/>
              <a:t>Pumping and point of interest close</a:t>
            </a:r>
          </a:p>
          <a:p>
            <a:pPr lvl="1">
              <a:spcBef>
                <a:spcPts val="1200"/>
              </a:spcBef>
            </a:pPr>
            <a:r>
              <a:rPr lang="en-US" dirty="0"/>
              <a:t>Separated by a few cells  </a:t>
            </a:r>
          </a:p>
        </p:txBody>
      </p:sp>
    </p:spTree>
    <p:extLst>
      <p:ext uri="{BB962C8B-B14F-4D97-AF65-F5344CB8AC3E}">
        <p14:creationId xmlns:p14="http://schemas.microsoft.com/office/powerpoint/2010/main" val="1562253551"/>
      </p:ext>
    </p:extLst>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9"/>
                                        </p:tgtEl>
                                        <p:attrNameLst>
                                          <p:attrName>style.visibility</p:attrName>
                                        </p:attrNameLst>
                                      </p:cBhvr>
                                      <p:to>
                                        <p:strVal val="visible"/>
                                      </p:to>
                                    </p:set>
                                    <p:animEffect transition="in" filter="fade">
                                      <p:cBhvr>
                                        <p:cTn id="7" dur="500"/>
                                        <p:tgtEl>
                                          <p:spTgt spid="7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0"/>
                                        </p:tgtEl>
                                        <p:attrNameLst>
                                          <p:attrName>style.visibility</p:attrName>
                                        </p:attrNameLst>
                                      </p:cBhvr>
                                      <p:to>
                                        <p:strVal val="visible"/>
                                      </p:to>
                                    </p:set>
                                    <p:animEffect transition="in" filter="fade">
                                      <p:cBhvr>
                                        <p:cTn id="12" dur="500"/>
                                        <p:tgtEl>
                                          <p:spTgt spid="80"/>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path" presetSubtype="0" fill="hold" nodeType="clickEffect">
                                  <p:stCondLst>
                                    <p:cond delay="0"/>
                                  </p:stCondLst>
                                  <p:childTnLst>
                                    <p:animMotion origin="layout" path="M -4.44444E-6 -3.7037E-7 L -0.09756 -0.23102 " pathEditMode="relative" rAng="0" ptsTypes="AA">
                                      <p:cBhvr>
                                        <p:cTn id="16" dur="1000" fill="hold"/>
                                        <p:tgtEl>
                                          <p:spTgt spid="77"/>
                                        </p:tgtEl>
                                        <p:attrNameLst>
                                          <p:attrName>ppt_x</p:attrName>
                                          <p:attrName>ppt_y</p:attrName>
                                        </p:attrNameLst>
                                      </p:cBhvr>
                                      <p:rCtr x="-4878" y="-11551"/>
                                    </p:animMotion>
                                  </p:childTnLst>
                                </p:cTn>
                              </p:par>
                            </p:childTnLst>
                          </p:cTn>
                        </p:par>
                      </p:childTnLst>
                    </p:cTn>
                  </p:par>
                  <p:par>
                    <p:cTn id="17" fill="hold">
                      <p:stCondLst>
                        <p:cond delay="indefinite"/>
                      </p:stCondLst>
                      <p:childTnLst>
                        <p:par>
                          <p:cTn id="18" fill="hold">
                            <p:stCondLst>
                              <p:cond delay="0"/>
                            </p:stCondLst>
                            <p:childTnLst>
                              <p:par>
                                <p:cTn id="19" presetID="10" presetClass="exit" presetSubtype="0" fill="hold" nodeType="clickEffect">
                                  <p:stCondLst>
                                    <p:cond delay="0"/>
                                  </p:stCondLst>
                                  <p:childTnLst>
                                    <p:animEffect transition="out" filter="fade">
                                      <p:cBhvr>
                                        <p:cTn id="20" dur="500"/>
                                        <p:tgtEl>
                                          <p:spTgt spid="72"/>
                                        </p:tgtEl>
                                      </p:cBhvr>
                                    </p:animEffect>
                                    <p:set>
                                      <p:cBhvr>
                                        <p:cTn id="21" dur="1" fill="hold">
                                          <p:stCondLst>
                                            <p:cond delay="499"/>
                                          </p:stCondLst>
                                        </p:cTn>
                                        <p:tgtEl>
                                          <p:spTgt spid="72"/>
                                        </p:tgtEl>
                                        <p:attrNameLst>
                                          <p:attrName>style.visibility</p:attrName>
                                        </p:attrNameLst>
                                      </p:cBhvr>
                                      <p:to>
                                        <p:strVal val="hidden"/>
                                      </p:to>
                                    </p:set>
                                  </p:childTnLst>
                                </p:cTn>
                              </p:par>
                              <p:par>
                                <p:cTn id="22" presetID="6" presetClass="emph" presetSubtype="0" fill="hold" grpId="1" nodeType="withEffect">
                                  <p:stCondLst>
                                    <p:cond delay="0"/>
                                  </p:stCondLst>
                                  <p:childTnLst>
                                    <p:animScale>
                                      <p:cBhvr>
                                        <p:cTn id="23" dur="500" fill="hold"/>
                                        <p:tgtEl>
                                          <p:spTgt spid="79"/>
                                        </p:tgtEl>
                                      </p:cBhvr>
                                      <p:by x="33000" y="33000"/>
                                    </p:animScale>
                                  </p:childTnLst>
                                </p:cTn>
                              </p:par>
                              <p:par>
                                <p:cTn id="24" presetID="6" presetClass="emph" presetSubtype="0" fill="hold" grpId="1" nodeType="withEffect">
                                  <p:stCondLst>
                                    <p:cond delay="0"/>
                                  </p:stCondLst>
                                  <p:childTnLst>
                                    <p:animScale>
                                      <p:cBhvr>
                                        <p:cTn id="25" dur="500" fill="hold"/>
                                        <p:tgtEl>
                                          <p:spTgt spid="80"/>
                                        </p:tgtEl>
                                      </p:cBhvr>
                                      <p:by x="33000" y="33000"/>
                                    </p:animScale>
                                  </p:childTnLst>
                                </p:cTn>
                              </p:par>
                              <p:par>
                                <p:cTn id="26" presetID="10" presetClass="entr" presetSubtype="0" fill="hold" nodeType="withEffect">
                                  <p:stCondLst>
                                    <p:cond delay="0"/>
                                  </p:stCondLst>
                                  <p:childTnLst>
                                    <p:set>
                                      <p:cBhvr>
                                        <p:cTn id="27" dur="1" fill="hold">
                                          <p:stCondLst>
                                            <p:cond delay="0"/>
                                          </p:stCondLst>
                                        </p:cTn>
                                        <p:tgtEl>
                                          <p:spTgt spid="81"/>
                                        </p:tgtEl>
                                        <p:attrNameLst>
                                          <p:attrName>style.visibility</p:attrName>
                                        </p:attrNameLst>
                                      </p:cBhvr>
                                      <p:to>
                                        <p:strVal val="visible"/>
                                      </p:to>
                                    </p:set>
                                    <p:animEffect transition="in" filter="fade">
                                      <p:cBhvr>
                                        <p:cTn id="28" dur="500"/>
                                        <p:tgtEl>
                                          <p:spTgt spid="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animBg="1"/>
      <p:bldP spid="80" grpId="1" animBg="1"/>
      <p:bldP spid="79" grpId="0" animBg="1"/>
      <p:bldP spid="79" grpId="1"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Pumping Wells</a:t>
            </a:r>
            <a:endParaRPr lang="en-US" dirty="0"/>
          </a:p>
        </p:txBody>
      </p:sp>
      <p:sp>
        <p:nvSpPr>
          <p:cNvPr id="3" name="Content Placeholder 2"/>
          <p:cNvSpPr>
            <a:spLocks noGrp="1"/>
          </p:cNvSpPr>
          <p:nvPr>
            <p:ph idx="1"/>
          </p:nvPr>
        </p:nvSpPr>
        <p:spPr>
          <a:xfrm>
            <a:off x="0" y="1041286"/>
            <a:ext cx="8502748" cy="5436645"/>
          </a:xfrm>
        </p:spPr>
        <p:txBody>
          <a:bodyPr/>
          <a:lstStyle/>
          <a:p>
            <a:pPr>
              <a:spcBef>
                <a:spcPts val="600"/>
              </a:spcBef>
            </a:pPr>
            <a:r>
              <a:rPr lang="en-US" altLang="en-US" sz="2800" dirty="0"/>
              <a:t>Observations in pumping wells </a:t>
            </a:r>
          </a:p>
          <a:p>
            <a:pPr>
              <a:spcBef>
                <a:spcPts val="600"/>
              </a:spcBef>
            </a:pPr>
            <a:r>
              <a:rPr lang="en-US" altLang="en-US" sz="2800" dirty="0"/>
              <a:t>Head in cell not equal to head in well</a:t>
            </a:r>
          </a:p>
          <a:p>
            <a:pPr>
              <a:spcBef>
                <a:spcPts val="1800"/>
              </a:spcBef>
              <a:spcAft>
                <a:spcPts val="1200"/>
              </a:spcAft>
            </a:pPr>
            <a:r>
              <a:rPr lang="el-GR" altLang="en-US" sz="2800" dirty="0">
                <a:cs typeface="Arial" panose="020B0604020202020204" pitchFamily="34" charset="0"/>
              </a:rPr>
              <a:t>Δ</a:t>
            </a:r>
            <a:r>
              <a:rPr lang="en-US" altLang="en-US" sz="2800" dirty="0"/>
              <a:t>h cell to well from Thiem,</a:t>
            </a:r>
          </a:p>
          <a:p>
            <a:pPr>
              <a:spcBef>
                <a:spcPts val="600"/>
              </a:spcBef>
            </a:pPr>
            <a:r>
              <a:rPr lang="en-US" altLang="en-US" sz="2800" dirty="0"/>
              <a:t>Equivalent outer radius, </a:t>
            </a:r>
            <a:r>
              <a:rPr lang="en-US" altLang="en-US" sz="2800" dirty="0" err="1"/>
              <a:t>r</a:t>
            </a:r>
            <a:r>
              <a:rPr lang="en-US" altLang="en-US" sz="2800" baseline="-25000" dirty="0" err="1"/>
              <a:t>O</a:t>
            </a:r>
            <a:r>
              <a:rPr lang="en-US" altLang="en-US" sz="2800" dirty="0"/>
              <a:t>, is 0.2 </a:t>
            </a:r>
            <a:r>
              <a:rPr lang="el-GR" altLang="en-US" sz="2800" dirty="0">
                <a:cs typeface="Arial" panose="020B0604020202020204" pitchFamily="34" charset="0"/>
              </a:rPr>
              <a:t>Δ</a:t>
            </a:r>
            <a:r>
              <a:rPr lang="en-US" altLang="en-US" sz="2800" dirty="0"/>
              <a:t>X</a:t>
            </a:r>
          </a:p>
          <a:p>
            <a:pPr>
              <a:spcBef>
                <a:spcPts val="600"/>
              </a:spcBef>
            </a:pPr>
            <a:r>
              <a:rPr lang="en-US" altLang="en-US" sz="2800" dirty="0"/>
              <a:t>No transients in cell</a:t>
            </a:r>
          </a:p>
          <a:p>
            <a:pPr lvl="1">
              <a:spcBef>
                <a:spcPts val="600"/>
              </a:spcBef>
            </a:pPr>
            <a:r>
              <a:rPr lang="en-US" altLang="en-US" sz="2400" dirty="0"/>
              <a:t>Good enough for analyzing long-term response</a:t>
            </a:r>
          </a:p>
          <a:p>
            <a:pPr>
              <a:spcBef>
                <a:spcPts val="600"/>
              </a:spcBef>
            </a:pPr>
            <a:r>
              <a:rPr lang="en-US" altLang="en-US" sz="2800" dirty="0"/>
              <a:t>For example, drawdown in pumping well ~ 150 ft; </a:t>
            </a:r>
          </a:p>
          <a:p>
            <a:pPr lvl="1">
              <a:spcBef>
                <a:spcPts val="600"/>
              </a:spcBef>
            </a:pPr>
            <a:r>
              <a:rPr lang="en-US" altLang="en-US" sz="2400" dirty="0"/>
              <a:t>Cell volume ~100,000 gal;  </a:t>
            </a:r>
            <a:r>
              <a:rPr lang="el-GR" altLang="en-US" sz="2400" dirty="0">
                <a:cs typeface="Arial" panose="020B0604020202020204" pitchFamily="34" charset="0"/>
              </a:rPr>
              <a:t>Δ</a:t>
            </a:r>
            <a:r>
              <a:rPr lang="en-US" altLang="en-US" sz="2400" dirty="0"/>
              <a:t>X=500 ft &amp; S=0.00035</a:t>
            </a:r>
          </a:p>
          <a:p>
            <a:pPr lvl="1">
              <a:spcBef>
                <a:spcPts val="600"/>
              </a:spcBef>
            </a:pPr>
            <a:r>
              <a:rPr lang="en-US" altLang="en-US" sz="2400" dirty="0"/>
              <a:t>If Q=500 gpm; 200 min or 3.3 </a:t>
            </a:r>
            <a:r>
              <a:rPr lang="en-US" altLang="en-US" sz="2400" dirty="0" err="1"/>
              <a:t>hrs</a:t>
            </a:r>
            <a:r>
              <a:rPr lang="en-US" altLang="en-US" sz="2400" dirty="0"/>
              <a:t> to void 500-ft cell</a:t>
            </a:r>
          </a:p>
          <a:p>
            <a:pPr lvl="1">
              <a:spcBef>
                <a:spcPts val="600"/>
              </a:spcBef>
            </a:pPr>
            <a:r>
              <a:rPr lang="en-US" altLang="en-US" sz="2400" dirty="0"/>
              <a:t>OK for monthly pumping, not an 8-hr aquifer test </a:t>
            </a:r>
          </a:p>
          <a:p>
            <a:pPr lvl="1">
              <a:spcBef>
                <a:spcPts val="600"/>
              </a:spcBef>
            </a:pPr>
            <a:endParaRPr lang="en-US" altLang="en-US" sz="2400" dirty="0"/>
          </a:p>
        </p:txBody>
      </p:sp>
      <p:pic>
        <p:nvPicPr>
          <p:cNvPr id="4" name="Picture 31"/>
          <p:cNvPicPr>
            <a:picLocks noChangeAspect="1" noChangeArrowheads="1"/>
          </p:cNvPicPr>
          <p:nvPr/>
        </p:nvPicPr>
        <p:blipFill>
          <a:blip r:embed="rId2">
            <a:extLst>
              <a:ext uri="{28A0092B-C50C-407E-A947-70E740481C1C}">
                <a14:useLocalDpi xmlns:a14="http://schemas.microsoft.com/office/drawing/2010/main" val="0"/>
              </a:ext>
            </a:extLst>
          </a:blip>
          <a:srcRect l="1973" r="7309"/>
          <a:stretch>
            <a:fillRect/>
          </a:stretch>
        </p:blipFill>
        <p:spPr bwMode="auto">
          <a:xfrm>
            <a:off x="8661563" y="4083254"/>
            <a:ext cx="2841265" cy="25022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6" name="Object 6"/>
          <p:cNvGraphicFramePr>
            <a:graphicFrameLocks noChangeAspect="1"/>
          </p:cNvGraphicFramePr>
          <p:nvPr>
            <p:extLst>
              <p:ext uri="{D42A27DB-BD31-4B8C-83A1-F6EECF244321}">
                <p14:modId xmlns:p14="http://schemas.microsoft.com/office/powerpoint/2010/main" val="3185223612"/>
              </p:ext>
            </p:extLst>
          </p:nvPr>
        </p:nvGraphicFramePr>
        <p:xfrm>
          <a:off x="4651377" y="2124035"/>
          <a:ext cx="3176046" cy="667683"/>
        </p:xfrm>
        <a:graphic>
          <a:graphicData uri="http://schemas.openxmlformats.org/presentationml/2006/ole">
            <mc:AlternateContent xmlns:mc="http://schemas.openxmlformats.org/markup-compatibility/2006">
              <mc:Choice xmlns:v="urn:schemas-microsoft-com:vml" Requires="v">
                <p:oleObj name="Equation" r:id="rId3" imgW="1206360" imgH="253800" progId="Equation.3">
                  <p:embed/>
                </p:oleObj>
              </mc:Choice>
              <mc:Fallback>
                <p:oleObj name="Equation" r:id="rId3" imgW="1206360" imgH="253800" progId="Equation.3">
                  <p:embed/>
                  <p:pic>
                    <p:nvPicPr>
                      <p:cNvPr id="6" name="Object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51377" y="2124035"/>
                        <a:ext cx="3176046" cy="667683"/>
                      </a:xfrm>
                      <a:prstGeom prst="rect">
                        <a:avLst/>
                      </a:prstGeom>
                      <a:solidFill>
                        <a:schemeClr val="bg1"/>
                      </a:solidFill>
                      <a:ln>
                        <a:noFill/>
                      </a:ln>
                      <a:effectLst/>
                    </p:spPr>
                  </p:pic>
                </p:oleObj>
              </mc:Fallback>
            </mc:AlternateContent>
          </a:graphicData>
        </a:graphic>
      </p:graphicFrame>
      <p:sp>
        <p:nvSpPr>
          <p:cNvPr id="7" name="TextBox 6"/>
          <p:cNvSpPr txBox="1"/>
          <p:nvPr/>
        </p:nvSpPr>
        <p:spPr>
          <a:xfrm>
            <a:off x="8404713" y="6615638"/>
            <a:ext cx="3055325" cy="184666"/>
          </a:xfrm>
          <a:prstGeom prst="rect">
            <a:avLst/>
          </a:prstGeom>
          <a:noFill/>
        </p:spPr>
        <p:txBody>
          <a:bodyPr wrap="none" lIns="0" tIns="0" rIns="0" bIns="0" rtlCol="0">
            <a:spAutoFit/>
          </a:bodyPr>
          <a:lstStyle/>
          <a:p>
            <a:pPr algn="ctr"/>
            <a:r>
              <a:rPr lang="en-US" sz="1200" dirty="0">
                <a:solidFill>
                  <a:schemeClr val="tx1">
                    <a:lumMod val="95000"/>
                    <a:lumOff val="5000"/>
                  </a:schemeClr>
                </a:solidFill>
                <a:latin typeface="Arial" panose="020B0604020202020204" pitchFamily="34" charset="0"/>
                <a:cs typeface="Arial" panose="020B0604020202020204" pitchFamily="34" charset="0"/>
              </a:rPr>
              <a:t>(Modified from </a:t>
            </a:r>
            <a:r>
              <a:rPr lang="en-US" sz="1200" dirty="0">
                <a:solidFill>
                  <a:schemeClr val="tx1">
                    <a:lumMod val="95000"/>
                    <a:lumOff val="5000"/>
                  </a:schemeClr>
                </a:solidFill>
                <a:latin typeface="Arial" panose="020B0604020202020204" pitchFamily="34" charset="0"/>
                <a:cs typeface="Arial" panose="020B0604020202020204" pitchFamily="34" charset="0"/>
                <a:hlinkClick r:id="rId5"/>
              </a:rPr>
              <a:t>Halford and Hanson, 2002</a:t>
            </a:r>
            <a:r>
              <a:rPr lang="en-US" sz="1200" dirty="0">
                <a:solidFill>
                  <a:schemeClr val="tx1">
                    <a:lumMod val="95000"/>
                    <a:lumOff val="5000"/>
                  </a:schemeClr>
                </a:solidFill>
                <a:latin typeface="Arial" panose="020B0604020202020204" pitchFamily="34" charset="0"/>
                <a:cs typeface="Arial" panose="020B0604020202020204" pitchFamily="34" charset="0"/>
              </a:rPr>
              <a:t>)</a:t>
            </a:r>
          </a:p>
        </p:txBody>
      </p:sp>
      <p:grpSp>
        <p:nvGrpSpPr>
          <p:cNvPr id="8" name="Group 7"/>
          <p:cNvGrpSpPr/>
          <p:nvPr/>
        </p:nvGrpSpPr>
        <p:grpSpPr>
          <a:xfrm>
            <a:off x="8028071" y="1364026"/>
            <a:ext cx="3522702" cy="2672322"/>
            <a:chOff x="5256530" y="1778691"/>
            <a:chExt cx="3660755" cy="2833949"/>
          </a:xfrm>
        </p:grpSpPr>
        <p:grpSp>
          <p:nvGrpSpPr>
            <p:cNvPr id="9" name="Group 8"/>
            <p:cNvGrpSpPr/>
            <p:nvPr/>
          </p:nvGrpSpPr>
          <p:grpSpPr>
            <a:xfrm>
              <a:off x="5267643" y="2072640"/>
              <a:ext cx="3635375" cy="2540000"/>
              <a:chOff x="5237163" y="3180079"/>
              <a:chExt cx="3635375" cy="2844801"/>
            </a:xfrm>
          </p:grpSpPr>
          <p:sp>
            <p:nvSpPr>
              <p:cNvPr id="16" name="Rectangle 43"/>
              <p:cNvSpPr>
                <a:spLocks noChangeArrowheads="1"/>
              </p:cNvSpPr>
              <p:nvPr/>
            </p:nvSpPr>
            <p:spPr bwMode="auto">
              <a:xfrm>
                <a:off x="5237163" y="3421063"/>
                <a:ext cx="3635375" cy="2603817"/>
              </a:xfrm>
              <a:prstGeom prst="rect">
                <a:avLst/>
              </a:prstGeom>
              <a:noFill/>
              <a:ln w="5715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5400" b="1">
                    <a:solidFill>
                      <a:schemeClr val="tx1"/>
                    </a:solidFill>
                    <a:latin typeface="Times New Roman" panose="02020603050405020304" pitchFamily="18" charset="0"/>
                  </a:defRPr>
                </a:lvl1pPr>
                <a:lvl2pPr marL="742950" indent="-285750" eaLnBrk="0" hangingPunct="0">
                  <a:defRPr sz="5400" b="1">
                    <a:solidFill>
                      <a:schemeClr val="tx1"/>
                    </a:solidFill>
                    <a:latin typeface="Times New Roman" panose="02020603050405020304" pitchFamily="18" charset="0"/>
                  </a:defRPr>
                </a:lvl2pPr>
                <a:lvl3pPr marL="1143000" indent="-228600" eaLnBrk="0" hangingPunct="0">
                  <a:defRPr sz="5400" b="1">
                    <a:solidFill>
                      <a:schemeClr val="tx1"/>
                    </a:solidFill>
                    <a:latin typeface="Times New Roman" panose="02020603050405020304" pitchFamily="18" charset="0"/>
                  </a:defRPr>
                </a:lvl3pPr>
                <a:lvl4pPr marL="1600200" indent="-228600" eaLnBrk="0" hangingPunct="0">
                  <a:defRPr sz="5400" b="1">
                    <a:solidFill>
                      <a:schemeClr val="tx1"/>
                    </a:solidFill>
                    <a:latin typeface="Times New Roman" panose="02020603050405020304" pitchFamily="18" charset="0"/>
                  </a:defRPr>
                </a:lvl4pPr>
                <a:lvl5pPr marL="2057400" indent="-228600" eaLnBrk="0" hangingPunct="0">
                  <a:defRPr sz="54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54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54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54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5400" b="1">
                    <a:solidFill>
                      <a:schemeClr val="tx1"/>
                    </a:solidFill>
                    <a:latin typeface="Times New Roman" panose="02020603050405020304" pitchFamily="18" charset="0"/>
                  </a:defRPr>
                </a:lvl9pPr>
              </a:lstStyle>
              <a:p>
                <a:pPr eaLnBrk="1" hangingPunct="1"/>
                <a:endParaRPr lang="en-US" altLang="en-US"/>
              </a:p>
            </p:txBody>
          </p:sp>
          <p:grpSp>
            <p:nvGrpSpPr>
              <p:cNvPr id="17" name="Group 8"/>
              <p:cNvGrpSpPr>
                <a:grpSpLocks/>
              </p:cNvGrpSpPr>
              <p:nvPr/>
            </p:nvGrpSpPr>
            <p:grpSpPr bwMode="auto">
              <a:xfrm>
                <a:off x="6991350" y="3180079"/>
                <a:ext cx="136526" cy="2540001"/>
                <a:chOff x="4170" y="1728"/>
                <a:chExt cx="576" cy="2628"/>
              </a:xfrm>
            </p:grpSpPr>
            <p:sp>
              <p:nvSpPr>
                <p:cNvPr id="21" name="Rectangle 9"/>
                <p:cNvSpPr>
                  <a:spLocks noChangeArrowheads="1"/>
                </p:cNvSpPr>
                <p:nvPr/>
              </p:nvSpPr>
              <p:spPr bwMode="auto">
                <a:xfrm>
                  <a:off x="4170" y="1728"/>
                  <a:ext cx="576" cy="2628"/>
                </a:xfrm>
                <a:prstGeom prst="rect">
                  <a:avLst/>
                </a:prstGeom>
                <a:solidFill>
                  <a:srgbClr val="000000"/>
                </a:solidFill>
                <a:ln w="12700">
                  <a:solidFill>
                    <a:schemeClr val="tx1"/>
                  </a:solidFill>
                  <a:miter lim="800000"/>
                  <a:headEnd/>
                  <a:tailEnd/>
                </a:ln>
              </p:spPr>
              <p:txBody>
                <a:bodyPr wrap="none" anchor="ctr"/>
                <a:lstStyle>
                  <a:lvl1pPr eaLnBrk="0" hangingPunct="0">
                    <a:defRPr sz="5400" b="1">
                      <a:solidFill>
                        <a:schemeClr val="tx1"/>
                      </a:solidFill>
                      <a:latin typeface="Times New Roman" panose="02020603050405020304" pitchFamily="18" charset="0"/>
                    </a:defRPr>
                  </a:lvl1pPr>
                  <a:lvl2pPr marL="742950" indent="-285750" eaLnBrk="0" hangingPunct="0">
                    <a:defRPr sz="5400" b="1">
                      <a:solidFill>
                        <a:schemeClr val="tx1"/>
                      </a:solidFill>
                      <a:latin typeface="Times New Roman" panose="02020603050405020304" pitchFamily="18" charset="0"/>
                    </a:defRPr>
                  </a:lvl2pPr>
                  <a:lvl3pPr marL="1143000" indent="-228600" eaLnBrk="0" hangingPunct="0">
                    <a:defRPr sz="5400" b="1">
                      <a:solidFill>
                        <a:schemeClr val="tx1"/>
                      </a:solidFill>
                      <a:latin typeface="Times New Roman" panose="02020603050405020304" pitchFamily="18" charset="0"/>
                    </a:defRPr>
                  </a:lvl3pPr>
                  <a:lvl4pPr marL="1600200" indent="-228600" eaLnBrk="0" hangingPunct="0">
                    <a:defRPr sz="5400" b="1">
                      <a:solidFill>
                        <a:schemeClr val="tx1"/>
                      </a:solidFill>
                      <a:latin typeface="Times New Roman" panose="02020603050405020304" pitchFamily="18" charset="0"/>
                    </a:defRPr>
                  </a:lvl4pPr>
                  <a:lvl5pPr marL="2057400" indent="-228600" eaLnBrk="0" hangingPunct="0">
                    <a:defRPr sz="54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54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54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54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5400" b="1">
                      <a:solidFill>
                        <a:schemeClr val="tx1"/>
                      </a:solidFill>
                      <a:latin typeface="Times New Roman" panose="02020603050405020304" pitchFamily="18" charset="0"/>
                    </a:defRPr>
                  </a:lvl9pPr>
                </a:lstStyle>
                <a:p>
                  <a:pPr eaLnBrk="1" hangingPunct="1"/>
                  <a:endParaRPr lang="en-US" altLang="en-US"/>
                </a:p>
              </p:txBody>
            </p:sp>
            <p:grpSp>
              <p:nvGrpSpPr>
                <p:cNvPr id="22" name="Group 10"/>
                <p:cNvGrpSpPr>
                  <a:grpSpLocks/>
                </p:cNvGrpSpPr>
                <p:nvPr/>
              </p:nvGrpSpPr>
              <p:grpSpPr bwMode="auto">
                <a:xfrm>
                  <a:off x="4170" y="3857"/>
                  <a:ext cx="576" cy="462"/>
                  <a:chOff x="4166" y="3779"/>
                  <a:chExt cx="576" cy="540"/>
                </a:xfrm>
              </p:grpSpPr>
              <p:sp>
                <p:nvSpPr>
                  <p:cNvPr id="23" name="Line 11"/>
                  <p:cNvSpPr>
                    <a:spLocks noChangeShapeType="1"/>
                  </p:cNvSpPr>
                  <p:nvPr/>
                </p:nvSpPr>
                <p:spPr bwMode="auto">
                  <a:xfrm>
                    <a:off x="4166" y="4319"/>
                    <a:ext cx="576" cy="0"/>
                  </a:xfrm>
                  <a:prstGeom prst="line">
                    <a:avLst/>
                  </a:prstGeom>
                  <a:noFill/>
                  <a:ln w="76200">
                    <a:solidFill>
                      <a:schemeClr val="bg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24" name="Line 12"/>
                  <p:cNvSpPr>
                    <a:spLocks noChangeShapeType="1"/>
                  </p:cNvSpPr>
                  <p:nvPr/>
                </p:nvSpPr>
                <p:spPr bwMode="auto">
                  <a:xfrm>
                    <a:off x="4166" y="4184"/>
                    <a:ext cx="576" cy="0"/>
                  </a:xfrm>
                  <a:prstGeom prst="line">
                    <a:avLst/>
                  </a:prstGeom>
                  <a:noFill/>
                  <a:ln w="76200">
                    <a:solidFill>
                      <a:schemeClr val="bg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25" name="Line 13"/>
                  <p:cNvSpPr>
                    <a:spLocks noChangeShapeType="1"/>
                  </p:cNvSpPr>
                  <p:nvPr/>
                </p:nvSpPr>
                <p:spPr bwMode="auto">
                  <a:xfrm>
                    <a:off x="4166" y="4049"/>
                    <a:ext cx="576" cy="0"/>
                  </a:xfrm>
                  <a:prstGeom prst="line">
                    <a:avLst/>
                  </a:prstGeom>
                  <a:noFill/>
                  <a:ln w="76200">
                    <a:solidFill>
                      <a:schemeClr val="bg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26" name="Line 14"/>
                  <p:cNvSpPr>
                    <a:spLocks noChangeShapeType="1"/>
                  </p:cNvSpPr>
                  <p:nvPr/>
                </p:nvSpPr>
                <p:spPr bwMode="auto">
                  <a:xfrm>
                    <a:off x="4166" y="3914"/>
                    <a:ext cx="576" cy="0"/>
                  </a:xfrm>
                  <a:prstGeom prst="line">
                    <a:avLst/>
                  </a:prstGeom>
                  <a:noFill/>
                  <a:ln w="76200">
                    <a:solidFill>
                      <a:schemeClr val="bg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27" name="Line 15"/>
                  <p:cNvSpPr>
                    <a:spLocks noChangeShapeType="1"/>
                  </p:cNvSpPr>
                  <p:nvPr/>
                </p:nvSpPr>
                <p:spPr bwMode="auto">
                  <a:xfrm>
                    <a:off x="4166" y="3779"/>
                    <a:ext cx="576" cy="0"/>
                  </a:xfrm>
                  <a:prstGeom prst="line">
                    <a:avLst/>
                  </a:prstGeom>
                  <a:noFill/>
                  <a:ln w="76200">
                    <a:solidFill>
                      <a:schemeClr val="bg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grpSp>
          </p:grpSp>
          <p:grpSp>
            <p:nvGrpSpPr>
              <p:cNvPr id="18" name="Group 19"/>
              <p:cNvGrpSpPr>
                <a:grpSpLocks/>
              </p:cNvGrpSpPr>
              <p:nvPr/>
            </p:nvGrpSpPr>
            <p:grpSpPr bwMode="auto">
              <a:xfrm flipV="1">
                <a:off x="5378450" y="3489324"/>
                <a:ext cx="3362325" cy="1647727"/>
                <a:chOff x="3186" y="1503"/>
                <a:chExt cx="2118" cy="483"/>
              </a:xfrm>
            </p:grpSpPr>
            <p:sp>
              <p:nvSpPr>
                <p:cNvPr id="19" name="Arc 20"/>
                <p:cNvSpPr>
                  <a:spLocks/>
                </p:cNvSpPr>
                <p:nvPr/>
              </p:nvSpPr>
              <p:spPr bwMode="auto">
                <a:xfrm flipV="1">
                  <a:off x="3186" y="1503"/>
                  <a:ext cx="1016" cy="483"/>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57150">
                  <a:solidFill>
                    <a:srgbClr val="0099FF"/>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5400" b="1">
                      <a:solidFill>
                        <a:schemeClr val="tx1"/>
                      </a:solidFill>
                      <a:latin typeface="Times New Roman" panose="02020603050405020304" pitchFamily="18" charset="0"/>
                    </a:defRPr>
                  </a:lvl1pPr>
                  <a:lvl2pPr marL="742950" indent="-285750" eaLnBrk="0" hangingPunct="0">
                    <a:defRPr sz="5400" b="1">
                      <a:solidFill>
                        <a:schemeClr val="tx1"/>
                      </a:solidFill>
                      <a:latin typeface="Times New Roman" panose="02020603050405020304" pitchFamily="18" charset="0"/>
                    </a:defRPr>
                  </a:lvl2pPr>
                  <a:lvl3pPr marL="1143000" indent="-228600" eaLnBrk="0" hangingPunct="0">
                    <a:defRPr sz="5400" b="1">
                      <a:solidFill>
                        <a:schemeClr val="tx1"/>
                      </a:solidFill>
                      <a:latin typeface="Times New Roman" panose="02020603050405020304" pitchFamily="18" charset="0"/>
                    </a:defRPr>
                  </a:lvl3pPr>
                  <a:lvl4pPr marL="1600200" indent="-228600" eaLnBrk="0" hangingPunct="0">
                    <a:defRPr sz="5400" b="1">
                      <a:solidFill>
                        <a:schemeClr val="tx1"/>
                      </a:solidFill>
                      <a:latin typeface="Times New Roman" panose="02020603050405020304" pitchFamily="18" charset="0"/>
                    </a:defRPr>
                  </a:lvl4pPr>
                  <a:lvl5pPr marL="2057400" indent="-228600" eaLnBrk="0" hangingPunct="0">
                    <a:defRPr sz="54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54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54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54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5400" b="1">
                      <a:solidFill>
                        <a:schemeClr val="tx1"/>
                      </a:solidFill>
                      <a:latin typeface="Times New Roman" panose="02020603050405020304" pitchFamily="18" charset="0"/>
                    </a:defRPr>
                  </a:lvl9pPr>
                </a:lstStyle>
                <a:p>
                  <a:pPr eaLnBrk="1" hangingPunct="1"/>
                  <a:endParaRPr lang="en-US" altLang="en-US"/>
                </a:p>
              </p:txBody>
            </p:sp>
            <p:sp>
              <p:nvSpPr>
                <p:cNvPr id="20" name="Arc 21"/>
                <p:cNvSpPr>
                  <a:spLocks/>
                </p:cNvSpPr>
                <p:nvPr/>
              </p:nvSpPr>
              <p:spPr bwMode="auto">
                <a:xfrm flipH="1" flipV="1">
                  <a:off x="4288" y="1503"/>
                  <a:ext cx="1016" cy="483"/>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57150">
                  <a:solidFill>
                    <a:srgbClr val="0099FF"/>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5400" b="1">
                      <a:solidFill>
                        <a:schemeClr val="tx1"/>
                      </a:solidFill>
                      <a:latin typeface="Times New Roman" panose="02020603050405020304" pitchFamily="18" charset="0"/>
                    </a:defRPr>
                  </a:lvl1pPr>
                  <a:lvl2pPr marL="742950" indent="-285750" eaLnBrk="0" hangingPunct="0">
                    <a:defRPr sz="5400" b="1">
                      <a:solidFill>
                        <a:schemeClr val="tx1"/>
                      </a:solidFill>
                      <a:latin typeface="Times New Roman" panose="02020603050405020304" pitchFamily="18" charset="0"/>
                    </a:defRPr>
                  </a:lvl2pPr>
                  <a:lvl3pPr marL="1143000" indent="-228600" eaLnBrk="0" hangingPunct="0">
                    <a:defRPr sz="5400" b="1">
                      <a:solidFill>
                        <a:schemeClr val="tx1"/>
                      </a:solidFill>
                      <a:latin typeface="Times New Roman" panose="02020603050405020304" pitchFamily="18" charset="0"/>
                    </a:defRPr>
                  </a:lvl3pPr>
                  <a:lvl4pPr marL="1600200" indent="-228600" eaLnBrk="0" hangingPunct="0">
                    <a:defRPr sz="5400" b="1">
                      <a:solidFill>
                        <a:schemeClr val="tx1"/>
                      </a:solidFill>
                      <a:latin typeface="Times New Roman" panose="02020603050405020304" pitchFamily="18" charset="0"/>
                    </a:defRPr>
                  </a:lvl4pPr>
                  <a:lvl5pPr marL="2057400" indent="-228600" eaLnBrk="0" hangingPunct="0">
                    <a:defRPr sz="54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54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54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54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5400" b="1">
                      <a:solidFill>
                        <a:schemeClr val="tx1"/>
                      </a:solidFill>
                      <a:latin typeface="Times New Roman" panose="02020603050405020304" pitchFamily="18" charset="0"/>
                    </a:defRPr>
                  </a:lvl9pPr>
                </a:lstStyle>
                <a:p>
                  <a:pPr eaLnBrk="1" hangingPunct="1"/>
                  <a:endParaRPr lang="en-US" altLang="en-US"/>
                </a:p>
              </p:txBody>
            </p:sp>
          </p:grpSp>
        </p:grpSp>
        <p:sp>
          <p:nvSpPr>
            <p:cNvPr id="10" name="Curved Down Arrow 9"/>
            <p:cNvSpPr/>
            <p:nvPr/>
          </p:nvSpPr>
          <p:spPr bwMode="auto">
            <a:xfrm>
              <a:off x="7012466" y="1778691"/>
              <a:ext cx="640080" cy="407891"/>
            </a:xfrm>
            <a:prstGeom prst="curvedDownArrow">
              <a:avLst>
                <a:gd name="adj1" fmla="val 37054"/>
                <a:gd name="adj2" fmla="val 70408"/>
                <a:gd name="adj3" fmla="val 25000"/>
              </a:avLst>
            </a:prstGeom>
            <a:solidFill>
              <a:srgbClr val="00B0F0"/>
            </a:solidFill>
            <a:ln w="12700" cap="flat" cmpd="sng" algn="ctr">
              <a:solidFill>
                <a:schemeClr val="tx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endParaRPr lang="en-US"/>
            </a:p>
          </p:txBody>
        </p:sp>
        <p:sp>
          <p:nvSpPr>
            <p:cNvPr id="11" name="Text Box 70"/>
            <p:cNvSpPr txBox="1">
              <a:spLocks noChangeArrowheads="1"/>
            </p:cNvSpPr>
            <p:nvPr/>
          </p:nvSpPr>
          <p:spPr bwMode="auto">
            <a:xfrm>
              <a:off x="8112607" y="3662290"/>
              <a:ext cx="793266" cy="3916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none">
              <a:spAutoFit/>
            </a:bodyPr>
            <a:lstStyle>
              <a:lvl1pPr eaLnBrk="0" hangingPunct="0">
                <a:defRPr sz="5400" b="1">
                  <a:solidFill>
                    <a:schemeClr val="tx1"/>
                  </a:solidFill>
                  <a:latin typeface="Times New Roman" panose="02020603050405020304" pitchFamily="18" charset="0"/>
                </a:defRPr>
              </a:lvl1pPr>
              <a:lvl2pPr marL="742950" indent="-285750" eaLnBrk="0" hangingPunct="0">
                <a:defRPr sz="5400" b="1">
                  <a:solidFill>
                    <a:schemeClr val="tx1"/>
                  </a:solidFill>
                  <a:latin typeface="Times New Roman" panose="02020603050405020304" pitchFamily="18" charset="0"/>
                </a:defRPr>
              </a:lvl2pPr>
              <a:lvl3pPr marL="1143000" indent="-228600" eaLnBrk="0" hangingPunct="0">
                <a:defRPr sz="5400" b="1">
                  <a:solidFill>
                    <a:schemeClr val="tx1"/>
                  </a:solidFill>
                  <a:latin typeface="Times New Roman" panose="02020603050405020304" pitchFamily="18" charset="0"/>
                </a:defRPr>
              </a:lvl3pPr>
              <a:lvl4pPr marL="1600200" indent="-228600" eaLnBrk="0" hangingPunct="0">
                <a:defRPr sz="5400" b="1">
                  <a:solidFill>
                    <a:schemeClr val="tx1"/>
                  </a:solidFill>
                  <a:latin typeface="Times New Roman" panose="02020603050405020304" pitchFamily="18" charset="0"/>
                </a:defRPr>
              </a:lvl4pPr>
              <a:lvl5pPr marL="2057400" indent="-228600" eaLnBrk="0" hangingPunct="0">
                <a:defRPr sz="54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54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54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54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5400" b="1">
                  <a:solidFill>
                    <a:schemeClr val="tx1"/>
                  </a:solidFill>
                  <a:latin typeface="Times New Roman" panose="02020603050405020304" pitchFamily="18" charset="0"/>
                </a:defRPr>
              </a:lvl9pPr>
            </a:lstStyle>
            <a:p>
              <a:r>
                <a:rPr lang="en-US" altLang="en-US" sz="1800" dirty="0" err="1">
                  <a:latin typeface="Arial" panose="020B0604020202020204" pitchFamily="34" charset="0"/>
                </a:rPr>
                <a:t>h</a:t>
              </a:r>
              <a:r>
                <a:rPr lang="en-US" altLang="en-US" sz="1800" baseline="-25000" dirty="0" err="1">
                  <a:latin typeface="Arial" panose="020B0604020202020204" pitchFamily="34" charset="0"/>
                </a:rPr>
                <a:t>WELL</a:t>
              </a:r>
              <a:endParaRPr lang="en-US" altLang="en-US" sz="1800" baseline="-25000" dirty="0">
                <a:latin typeface="Arial" panose="020B0604020202020204" pitchFamily="34" charset="0"/>
              </a:endParaRPr>
            </a:p>
          </p:txBody>
        </p:sp>
        <p:sp>
          <p:nvSpPr>
            <p:cNvPr id="12" name="Text Box 70"/>
            <p:cNvSpPr txBox="1">
              <a:spLocks noChangeArrowheads="1"/>
            </p:cNvSpPr>
            <p:nvPr/>
          </p:nvSpPr>
          <p:spPr bwMode="auto">
            <a:xfrm>
              <a:off x="8160668" y="2685824"/>
              <a:ext cx="756617" cy="3916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none">
              <a:spAutoFit/>
            </a:bodyPr>
            <a:lstStyle>
              <a:lvl1pPr eaLnBrk="0" hangingPunct="0">
                <a:defRPr sz="5400" b="1">
                  <a:solidFill>
                    <a:schemeClr val="tx1"/>
                  </a:solidFill>
                  <a:latin typeface="Times New Roman" panose="02020603050405020304" pitchFamily="18" charset="0"/>
                </a:defRPr>
              </a:lvl1pPr>
              <a:lvl2pPr marL="742950" indent="-285750" eaLnBrk="0" hangingPunct="0">
                <a:defRPr sz="5400" b="1">
                  <a:solidFill>
                    <a:schemeClr val="tx1"/>
                  </a:solidFill>
                  <a:latin typeface="Times New Roman" panose="02020603050405020304" pitchFamily="18" charset="0"/>
                </a:defRPr>
              </a:lvl2pPr>
              <a:lvl3pPr marL="1143000" indent="-228600" eaLnBrk="0" hangingPunct="0">
                <a:defRPr sz="5400" b="1">
                  <a:solidFill>
                    <a:schemeClr val="tx1"/>
                  </a:solidFill>
                  <a:latin typeface="Times New Roman" panose="02020603050405020304" pitchFamily="18" charset="0"/>
                </a:defRPr>
              </a:lvl3pPr>
              <a:lvl4pPr marL="1600200" indent="-228600" eaLnBrk="0" hangingPunct="0">
                <a:defRPr sz="5400" b="1">
                  <a:solidFill>
                    <a:schemeClr val="tx1"/>
                  </a:solidFill>
                  <a:latin typeface="Times New Roman" panose="02020603050405020304" pitchFamily="18" charset="0"/>
                </a:defRPr>
              </a:lvl4pPr>
              <a:lvl5pPr marL="2057400" indent="-228600" eaLnBrk="0" hangingPunct="0">
                <a:defRPr sz="54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54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54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54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5400" b="1">
                  <a:solidFill>
                    <a:schemeClr val="tx1"/>
                  </a:solidFill>
                  <a:latin typeface="Times New Roman" panose="02020603050405020304" pitchFamily="18" charset="0"/>
                </a:defRPr>
              </a:lvl9pPr>
            </a:lstStyle>
            <a:p>
              <a:r>
                <a:rPr lang="en-US" altLang="en-US" sz="1800" dirty="0" err="1">
                  <a:latin typeface="Arial" panose="020B0604020202020204" pitchFamily="34" charset="0"/>
                </a:rPr>
                <a:t>h</a:t>
              </a:r>
              <a:r>
                <a:rPr lang="en-US" altLang="en-US" sz="1800" baseline="-25000" dirty="0" err="1">
                  <a:latin typeface="Arial" panose="020B0604020202020204" pitchFamily="34" charset="0"/>
                </a:rPr>
                <a:t>CELL</a:t>
              </a:r>
              <a:endParaRPr lang="en-US" altLang="en-US" sz="1800" baseline="-25000" dirty="0">
                <a:latin typeface="Arial" panose="020B0604020202020204" pitchFamily="34" charset="0"/>
              </a:endParaRPr>
            </a:p>
          </p:txBody>
        </p:sp>
        <p:cxnSp>
          <p:nvCxnSpPr>
            <p:cNvPr id="13" name="Straight Connector 12"/>
            <p:cNvCxnSpPr/>
            <p:nvPr/>
          </p:nvCxnSpPr>
          <p:spPr bwMode="auto">
            <a:xfrm>
              <a:off x="5256530" y="2685824"/>
              <a:ext cx="3657600" cy="0"/>
            </a:xfrm>
            <a:prstGeom prst="line">
              <a:avLst/>
            </a:prstGeom>
            <a:noFill/>
            <a:ln w="57150" cap="flat" cmpd="sng" algn="ctr">
              <a:solidFill>
                <a:srgbClr val="00B0F0"/>
              </a:solidFill>
              <a:prstDash val="sysDash"/>
              <a:round/>
              <a:headEnd type="none" w="med" len="med"/>
              <a:tailEnd type="none" w="med" len="med"/>
            </a:ln>
            <a:effectLst/>
          </p:spPr>
        </p:cxnSp>
        <p:cxnSp>
          <p:nvCxnSpPr>
            <p:cNvPr id="14" name="Straight Connector 13"/>
            <p:cNvCxnSpPr/>
            <p:nvPr/>
          </p:nvCxnSpPr>
          <p:spPr bwMode="auto">
            <a:xfrm>
              <a:off x="6954631" y="3841202"/>
              <a:ext cx="1188720" cy="0"/>
            </a:xfrm>
            <a:prstGeom prst="line">
              <a:avLst/>
            </a:prstGeom>
            <a:noFill/>
            <a:ln w="57150" cap="flat" cmpd="sng" algn="ctr">
              <a:solidFill>
                <a:srgbClr val="00B0F0"/>
              </a:solidFill>
              <a:prstDash val="solid"/>
              <a:round/>
              <a:headEnd type="none" w="med" len="med"/>
              <a:tailEnd type="none" w="med" len="med"/>
            </a:ln>
            <a:effectLst/>
          </p:spPr>
        </p:cxnSp>
        <p:cxnSp>
          <p:nvCxnSpPr>
            <p:cNvPr id="15" name="Straight Connector 14"/>
            <p:cNvCxnSpPr/>
            <p:nvPr/>
          </p:nvCxnSpPr>
          <p:spPr bwMode="auto">
            <a:xfrm>
              <a:off x="7890627" y="2794853"/>
              <a:ext cx="2356" cy="1005840"/>
            </a:xfrm>
            <a:prstGeom prst="line">
              <a:avLst/>
            </a:prstGeom>
            <a:noFill/>
            <a:ln w="38100" cap="flat" cmpd="sng" algn="ctr">
              <a:solidFill>
                <a:schemeClr val="tx1"/>
              </a:solidFill>
              <a:prstDash val="solid"/>
              <a:round/>
              <a:headEnd type="stealth" w="med" len="lg"/>
              <a:tailEnd type="stealth" w="med" len="lg"/>
            </a:ln>
            <a:effectLst/>
          </p:spPr>
        </p:cxnSp>
      </p:grpSp>
    </p:spTree>
    <p:extLst>
      <p:ext uri="{BB962C8B-B14F-4D97-AF65-F5344CB8AC3E}">
        <p14:creationId xmlns:p14="http://schemas.microsoft.com/office/powerpoint/2010/main" val="2985756742"/>
      </p:ext>
    </p:extLst>
  </p:cSld>
  <p:clrMapOvr>
    <a:masterClrMapping/>
  </p:clrMapOvr>
  <p:transition>
    <p:wipe dir="d"/>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Grid-Scale Example</a:t>
            </a:r>
          </a:p>
        </p:txBody>
      </p:sp>
      <p:sp>
        <p:nvSpPr>
          <p:cNvPr id="3" name="Content Placeholder 2"/>
          <p:cNvSpPr>
            <a:spLocks noGrp="1"/>
          </p:cNvSpPr>
          <p:nvPr>
            <p:ph idx="1"/>
          </p:nvPr>
        </p:nvSpPr>
        <p:spPr>
          <a:xfrm>
            <a:off x="510522" y="1043352"/>
            <a:ext cx="6320248" cy="3991173"/>
          </a:xfrm>
        </p:spPr>
        <p:txBody>
          <a:bodyPr/>
          <a:lstStyle/>
          <a:p>
            <a:r>
              <a:rPr lang="en-US" sz="2800" dirty="0"/>
              <a:t>Hypothetical rectangular aquifer</a:t>
            </a:r>
          </a:p>
          <a:p>
            <a:r>
              <a:rPr lang="en-US" sz="2800" dirty="0"/>
              <a:t>Properties &amp; boundaries</a:t>
            </a:r>
          </a:p>
          <a:p>
            <a:pPr lvl="1">
              <a:spcBef>
                <a:spcPts val="0"/>
              </a:spcBef>
            </a:pPr>
            <a:r>
              <a:rPr lang="en-US" sz="2400" dirty="0"/>
              <a:t>500 ft thick; K is depth dependent</a:t>
            </a:r>
          </a:p>
          <a:p>
            <a:pPr lvl="1">
              <a:spcBef>
                <a:spcPts val="0"/>
              </a:spcBef>
            </a:pPr>
            <a:r>
              <a:rPr lang="en-US" sz="2400" dirty="0"/>
              <a:t>Sy= 0.15 &amp; Ss = 2x10</a:t>
            </a:r>
            <a:r>
              <a:rPr lang="en-US" sz="2400" dirty="0">
                <a:latin typeface="Calibri" panose="020F0502020204030204" pitchFamily="34" charset="0"/>
                <a:cs typeface="Calibri" panose="020F0502020204030204" pitchFamily="34" charset="0"/>
              </a:rPr>
              <a:t>¯⁶</a:t>
            </a:r>
            <a:r>
              <a:rPr lang="en-US" sz="2400" dirty="0"/>
              <a:t> 1/ft</a:t>
            </a:r>
          </a:p>
          <a:p>
            <a:pPr lvl="1">
              <a:spcBef>
                <a:spcPts val="0"/>
              </a:spcBef>
            </a:pPr>
            <a:r>
              <a:rPr lang="en-US" sz="2400" dirty="0"/>
              <a:t>Vertical anisotropy is 10:1</a:t>
            </a:r>
          </a:p>
          <a:p>
            <a:pPr lvl="1">
              <a:spcBef>
                <a:spcPts val="0"/>
              </a:spcBef>
            </a:pPr>
            <a:r>
              <a:rPr lang="en-US" sz="2400" dirty="0"/>
              <a:t>Discharge to 2 streams</a:t>
            </a:r>
          </a:p>
          <a:p>
            <a:r>
              <a:rPr lang="en-US" sz="2800" dirty="0"/>
              <a:t>Seasonal pumping</a:t>
            </a:r>
          </a:p>
          <a:p>
            <a:pPr lvl="1"/>
            <a:r>
              <a:rPr lang="en-US" sz="2400" dirty="0"/>
              <a:t>3 wells, 4,800 acre-ft/</a:t>
            </a:r>
            <a:r>
              <a:rPr lang="en-US" sz="2400" dirty="0" err="1"/>
              <a:t>yr</a:t>
            </a:r>
            <a:endParaRPr lang="en-US" sz="2400" dirty="0"/>
          </a:p>
          <a:p>
            <a:r>
              <a:rPr lang="en-US" sz="2800" dirty="0"/>
              <a:t>Two models of same system</a:t>
            </a:r>
          </a:p>
        </p:txBody>
      </p:sp>
      <p:grpSp>
        <p:nvGrpSpPr>
          <p:cNvPr id="4" name="Group 3"/>
          <p:cNvGrpSpPr>
            <a:grpSpLocks noChangeAspect="1"/>
          </p:cNvGrpSpPr>
          <p:nvPr/>
        </p:nvGrpSpPr>
        <p:grpSpPr>
          <a:xfrm>
            <a:off x="6858000" y="1097280"/>
            <a:ext cx="5264333" cy="5669280"/>
            <a:chOff x="725647" y="448597"/>
            <a:chExt cx="5943600" cy="6400800"/>
          </a:xfrm>
          <a:solidFill>
            <a:schemeClr val="bg1"/>
          </a:solidFill>
        </p:grpSpPr>
        <p:pic>
          <p:nvPicPr>
            <p:cNvPr id="5" name="Picture 4"/>
            <p:cNvPicPr>
              <a:picLocks noChangeAspect="1"/>
            </p:cNvPicPr>
            <p:nvPr/>
          </p:nvPicPr>
          <p:blipFill>
            <a:blip r:embed="rId2"/>
            <a:stretch>
              <a:fillRect/>
            </a:stretch>
          </p:blipFill>
          <p:spPr>
            <a:xfrm>
              <a:off x="753255" y="448597"/>
              <a:ext cx="5915992" cy="3746195"/>
            </a:xfrm>
            <a:prstGeom prst="rect">
              <a:avLst/>
            </a:prstGeom>
            <a:grpFill/>
          </p:spPr>
        </p:pic>
        <p:pic>
          <p:nvPicPr>
            <p:cNvPr id="6" name="Picture 5"/>
            <p:cNvPicPr>
              <a:picLocks noChangeAspect="1"/>
            </p:cNvPicPr>
            <p:nvPr/>
          </p:nvPicPr>
          <p:blipFill>
            <a:blip r:embed="rId3"/>
            <a:stretch>
              <a:fillRect/>
            </a:stretch>
          </p:blipFill>
          <p:spPr>
            <a:xfrm>
              <a:off x="725647" y="4058348"/>
              <a:ext cx="5943600" cy="2791049"/>
            </a:xfrm>
            <a:prstGeom prst="rect">
              <a:avLst/>
            </a:prstGeom>
            <a:grpFill/>
          </p:spPr>
        </p:pic>
      </p:grpSp>
      <p:grpSp>
        <p:nvGrpSpPr>
          <p:cNvPr id="7" name="Group 6"/>
          <p:cNvGrpSpPr>
            <a:grpSpLocks noChangeAspect="1"/>
          </p:cNvGrpSpPr>
          <p:nvPr/>
        </p:nvGrpSpPr>
        <p:grpSpPr>
          <a:xfrm>
            <a:off x="6858000" y="1097280"/>
            <a:ext cx="5264335" cy="5669280"/>
            <a:chOff x="798670" y="0"/>
            <a:chExt cx="6175059" cy="6874245"/>
          </a:xfrm>
          <a:solidFill>
            <a:schemeClr val="bg1"/>
          </a:solidFill>
        </p:grpSpPr>
        <p:pic>
          <p:nvPicPr>
            <p:cNvPr id="8" name="Picture 7"/>
            <p:cNvPicPr>
              <a:picLocks noChangeAspect="1"/>
            </p:cNvPicPr>
            <p:nvPr/>
          </p:nvPicPr>
          <p:blipFill>
            <a:blip r:embed="rId4"/>
            <a:stretch>
              <a:fillRect/>
            </a:stretch>
          </p:blipFill>
          <p:spPr>
            <a:xfrm>
              <a:off x="798670" y="0"/>
              <a:ext cx="6175059" cy="4019355"/>
            </a:xfrm>
            <a:prstGeom prst="rect">
              <a:avLst/>
            </a:prstGeom>
            <a:grpFill/>
          </p:spPr>
        </p:pic>
        <p:pic>
          <p:nvPicPr>
            <p:cNvPr id="9" name="Picture 8"/>
            <p:cNvPicPr>
              <a:picLocks/>
            </p:cNvPicPr>
            <p:nvPr/>
          </p:nvPicPr>
          <p:blipFill>
            <a:blip r:embed="rId5"/>
            <a:stretch>
              <a:fillRect/>
            </a:stretch>
          </p:blipFill>
          <p:spPr>
            <a:xfrm>
              <a:off x="798670" y="3872963"/>
              <a:ext cx="6172201" cy="3001282"/>
            </a:xfrm>
            <a:prstGeom prst="rect">
              <a:avLst/>
            </a:prstGeom>
            <a:grpFill/>
          </p:spPr>
        </p:pic>
      </p:grpSp>
      <p:sp>
        <p:nvSpPr>
          <p:cNvPr id="10" name="Rectangle 9"/>
          <p:cNvSpPr/>
          <p:nvPr/>
        </p:nvSpPr>
        <p:spPr bwMode="auto">
          <a:xfrm>
            <a:off x="10061019" y="1943266"/>
            <a:ext cx="787941" cy="175035"/>
          </a:xfrm>
          <a:prstGeom prst="rect">
            <a:avLst/>
          </a:prstGeom>
          <a:solidFill>
            <a:schemeClr val="bg1"/>
          </a:solidFill>
          <a:ln w="12700"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endParaRPr lang="en-US"/>
          </a:p>
        </p:txBody>
      </p:sp>
      <p:sp>
        <p:nvSpPr>
          <p:cNvPr id="11" name="Oval 10"/>
          <p:cNvSpPr/>
          <p:nvPr/>
        </p:nvSpPr>
        <p:spPr bwMode="auto">
          <a:xfrm rot="20264730">
            <a:off x="8800527" y="1618540"/>
            <a:ext cx="622255" cy="417172"/>
          </a:xfrm>
          <a:prstGeom prst="ellipse">
            <a:avLst/>
          </a:prstGeom>
          <a:solidFill>
            <a:schemeClr val="tx1">
              <a:alpha val="20000"/>
            </a:schemeClr>
          </a:solidFill>
          <a:ln w="38100" cap="flat" cmpd="sng" algn="ctr">
            <a:solidFill>
              <a:schemeClr val="accent2">
                <a:lumMod val="75000"/>
              </a:scheme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endParaRPr lang="en-US"/>
          </a:p>
        </p:txBody>
      </p:sp>
      <p:cxnSp>
        <p:nvCxnSpPr>
          <p:cNvPr id="12" name="Straight Arrow Connector 11"/>
          <p:cNvCxnSpPr>
            <a:stCxn id="11" idx="3"/>
          </p:cNvCxnSpPr>
          <p:nvPr/>
        </p:nvCxnSpPr>
        <p:spPr bwMode="auto">
          <a:xfrm>
            <a:off x="8963900" y="2046952"/>
            <a:ext cx="77741" cy="381737"/>
          </a:xfrm>
          <a:prstGeom prst="straightConnector1">
            <a:avLst/>
          </a:prstGeom>
          <a:noFill/>
          <a:ln w="44450" cap="flat" cmpd="sng" algn="ctr">
            <a:solidFill>
              <a:schemeClr val="tx1"/>
            </a:solidFill>
            <a:prstDash val="solid"/>
            <a:round/>
            <a:headEnd type="none" w="med" len="med"/>
            <a:tailEnd type="arrow"/>
          </a:ln>
          <a:effectLst/>
        </p:spPr>
      </p:cxnSp>
      <p:cxnSp>
        <p:nvCxnSpPr>
          <p:cNvPr id="17" name="Straight Arrow Connector 16"/>
          <p:cNvCxnSpPr>
            <a:stCxn id="11" idx="4"/>
          </p:cNvCxnSpPr>
          <p:nvPr/>
        </p:nvCxnSpPr>
        <p:spPr bwMode="auto">
          <a:xfrm>
            <a:off x="9190651" y="2020175"/>
            <a:ext cx="404839" cy="775461"/>
          </a:xfrm>
          <a:prstGeom prst="straightConnector1">
            <a:avLst/>
          </a:prstGeom>
          <a:noFill/>
          <a:ln w="44450" cap="flat" cmpd="sng" algn="ctr">
            <a:solidFill>
              <a:schemeClr val="tx1"/>
            </a:solidFill>
            <a:prstDash val="solid"/>
            <a:round/>
            <a:headEnd type="none" w="med" len="med"/>
            <a:tailEnd type="arrow"/>
          </a:ln>
          <a:effectLst/>
        </p:spPr>
      </p:cxnSp>
      <p:cxnSp>
        <p:nvCxnSpPr>
          <p:cNvPr id="20" name="Straight Arrow Connector 19"/>
          <p:cNvCxnSpPr>
            <a:cxnSpLocks/>
          </p:cNvCxnSpPr>
          <p:nvPr/>
        </p:nvCxnSpPr>
        <p:spPr bwMode="auto">
          <a:xfrm>
            <a:off x="9345642" y="1884532"/>
            <a:ext cx="832264" cy="1398995"/>
          </a:xfrm>
          <a:prstGeom prst="straightConnector1">
            <a:avLst/>
          </a:prstGeom>
          <a:noFill/>
          <a:ln w="44450" cap="flat" cmpd="sng" algn="ctr">
            <a:solidFill>
              <a:schemeClr val="tx1"/>
            </a:solidFill>
            <a:prstDash val="solid"/>
            <a:round/>
            <a:headEnd type="none" w="med" len="med"/>
            <a:tailEnd type="arrow"/>
          </a:ln>
          <a:effectLst/>
        </p:spPr>
      </p:cxnSp>
      <p:sp>
        <p:nvSpPr>
          <p:cNvPr id="14" name="Content Placeholder 2">
            <a:extLst>
              <a:ext uri="{FF2B5EF4-FFF2-40B4-BE49-F238E27FC236}">
                <a16:creationId xmlns:a16="http://schemas.microsoft.com/office/drawing/2014/main" id="{87B899BF-ED1D-55E6-CBF4-BC43ADBC39B2}"/>
              </a:ext>
            </a:extLst>
          </p:cNvPr>
          <p:cNvSpPr txBox="1">
            <a:spLocks/>
          </p:cNvSpPr>
          <p:nvPr/>
        </p:nvSpPr>
        <p:spPr bwMode="auto">
          <a:xfrm>
            <a:off x="510522" y="4934343"/>
            <a:ext cx="2953647" cy="188848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3200">
                <a:solidFill>
                  <a:schemeClr val="tx1"/>
                </a:solidFill>
                <a:latin typeface="Arial" charset="0"/>
                <a:ea typeface="+mn-ea"/>
                <a:cs typeface="+mn-cs"/>
              </a:defRPr>
            </a:lvl1pPr>
            <a:lvl2pPr marL="742950" indent="-285750" algn="l" rtl="0" eaLnBrk="0" fontAlgn="base" hangingPunct="0">
              <a:spcBef>
                <a:spcPct val="20000"/>
              </a:spcBef>
              <a:spcAft>
                <a:spcPct val="0"/>
              </a:spcAft>
              <a:buChar char="–"/>
              <a:defRPr sz="2800">
                <a:solidFill>
                  <a:schemeClr val="tx1"/>
                </a:solidFill>
                <a:latin typeface="Arial" charset="0"/>
              </a:defRPr>
            </a:lvl2pPr>
            <a:lvl3pPr marL="1143000" indent="-228600" algn="l" rtl="0" eaLnBrk="0" fontAlgn="base" hangingPunct="0">
              <a:spcBef>
                <a:spcPct val="20000"/>
              </a:spcBef>
              <a:spcAft>
                <a:spcPct val="0"/>
              </a:spcAft>
              <a:buChar char="•"/>
              <a:defRPr sz="2400">
                <a:solidFill>
                  <a:schemeClr val="tx1"/>
                </a:solidFill>
                <a:latin typeface="Arial" charset="0"/>
              </a:defRPr>
            </a:lvl3pPr>
            <a:lvl4pPr marL="1600200" indent="-228600" algn="l" rtl="0" eaLnBrk="0" fontAlgn="base" hangingPunct="0">
              <a:spcBef>
                <a:spcPct val="20000"/>
              </a:spcBef>
              <a:spcAft>
                <a:spcPct val="0"/>
              </a:spcAft>
              <a:buChar char="–"/>
              <a:defRPr sz="2000">
                <a:solidFill>
                  <a:schemeClr val="tx1"/>
                </a:solidFill>
                <a:latin typeface="Arial" charset="0"/>
              </a:defRPr>
            </a:lvl4pPr>
            <a:lvl5pPr marL="2057400" indent="-228600" algn="l" rtl="0" eaLnBrk="0" fontAlgn="base" hangingPunct="0">
              <a:spcBef>
                <a:spcPct val="20000"/>
              </a:spcBef>
              <a:spcAft>
                <a:spcPct val="0"/>
              </a:spcAft>
              <a:buChar char="»"/>
              <a:defRPr sz="2000">
                <a:solidFill>
                  <a:schemeClr val="tx1"/>
                </a:solidFill>
                <a:latin typeface="Arial" charset="0"/>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r>
              <a:rPr lang="en-US" sz="2800" b="0" kern="0" dirty="0"/>
              <a:t>Coarse model</a:t>
            </a:r>
          </a:p>
          <a:p>
            <a:pPr lvl="1">
              <a:spcBef>
                <a:spcPts val="0"/>
              </a:spcBef>
            </a:pPr>
            <a:r>
              <a:rPr lang="en-US" sz="2400" b="0" kern="0" dirty="0" err="1"/>
              <a:t>dX</a:t>
            </a:r>
            <a:r>
              <a:rPr lang="en-US" sz="2400" b="0" kern="0" dirty="0"/>
              <a:t> = 3,000 ft </a:t>
            </a:r>
          </a:p>
          <a:p>
            <a:pPr lvl="1">
              <a:spcBef>
                <a:spcPts val="0"/>
              </a:spcBef>
            </a:pPr>
            <a:r>
              <a:rPr lang="en-US" sz="2400" b="0" kern="0" dirty="0" err="1"/>
              <a:t>dZ</a:t>
            </a:r>
            <a:r>
              <a:rPr lang="en-US" sz="2400" b="0" kern="0" dirty="0"/>
              <a:t> = 100 ft </a:t>
            </a:r>
          </a:p>
          <a:p>
            <a:pPr lvl="1"/>
            <a:r>
              <a:rPr lang="en-US" sz="2400" b="0" kern="0" dirty="0"/>
              <a:t>30 Mb files </a:t>
            </a:r>
          </a:p>
        </p:txBody>
      </p:sp>
      <p:sp>
        <p:nvSpPr>
          <p:cNvPr id="16" name="Content Placeholder 2">
            <a:extLst>
              <a:ext uri="{FF2B5EF4-FFF2-40B4-BE49-F238E27FC236}">
                <a16:creationId xmlns:a16="http://schemas.microsoft.com/office/drawing/2014/main" id="{BB8DA341-FDD6-EB34-36FD-FAEEA9225724}"/>
              </a:ext>
            </a:extLst>
          </p:cNvPr>
          <p:cNvSpPr txBox="1">
            <a:spLocks/>
          </p:cNvSpPr>
          <p:nvPr/>
        </p:nvSpPr>
        <p:spPr bwMode="auto">
          <a:xfrm>
            <a:off x="3316039" y="4934343"/>
            <a:ext cx="2953647" cy="188848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3200">
                <a:solidFill>
                  <a:schemeClr val="tx1"/>
                </a:solidFill>
                <a:latin typeface="Arial" charset="0"/>
                <a:ea typeface="+mn-ea"/>
                <a:cs typeface="+mn-cs"/>
              </a:defRPr>
            </a:lvl1pPr>
            <a:lvl2pPr marL="742950" indent="-285750" algn="l" rtl="0" eaLnBrk="0" fontAlgn="base" hangingPunct="0">
              <a:spcBef>
                <a:spcPct val="20000"/>
              </a:spcBef>
              <a:spcAft>
                <a:spcPct val="0"/>
              </a:spcAft>
              <a:buChar char="–"/>
              <a:defRPr sz="2800">
                <a:solidFill>
                  <a:schemeClr val="tx1"/>
                </a:solidFill>
                <a:latin typeface="Arial" charset="0"/>
              </a:defRPr>
            </a:lvl2pPr>
            <a:lvl3pPr marL="1143000" indent="-228600" algn="l" rtl="0" eaLnBrk="0" fontAlgn="base" hangingPunct="0">
              <a:spcBef>
                <a:spcPct val="20000"/>
              </a:spcBef>
              <a:spcAft>
                <a:spcPct val="0"/>
              </a:spcAft>
              <a:buChar char="•"/>
              <a:defRPr sz="2400">
                <a:solidFill>
                  <a:schemeClr val="tx1"/>
                </a:solidFill>
                <a:latin typeface="Arial" charset="0"/>
              </a:defRPr>
            </a:lvl3pPr>
            <a:lvl4pPr marL="1600200" indent="-228600" algn="l" rtl="0" eaLnBrk="0" fontAlgn="base" hangingPunct="0">
              <a:spcBef>
                <a:spcPct val="20000"/>
              </a:spcBef>
              <a:spcAft>
                <a:spcPct val="0"/>
              </a:spcAft>
              <a:buChar char="–"/>
              <a:defRPr sz="2000">
                <a:solidFill>
                  <a:schemeClr val="tx1"/>
                </a:solidFill>
                <a:latin typeface="Arial" charset="0"/>
              </a:defRPr>
            </a:lvl4pPr>
            <a:lvl5pPr marL="2057400" indent="-228600" algn="l" rtl="0" eaLnBrk="0" fontAlgn="base" hangingPunct="0">
              <a:spcBef>
                <a:spcPct val="20000"/>
              </a:spcBef>
              <a:spcAft>
                <a:spcPct val="0"/>
              </a:spcAft>
              <a:buChar char="»"/>
              <a:defRPr sz="2000">
                <a:solidFill>
                  <a:schemeClr val="tx1"/>
                </a:solidFill>
                <a:latin typeface="Arial" charset="0"/>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r>
              <a:rPr lang="en-US" sz="2800" b="0" kern="0" dirty="0"/>
              <a:t>Fine model</a:t>
            </a:r>
          </a:p>
          <a:p>
            <a:pPr lvl="1">
              <a:spcBef>
                <a:spcPts val="0"/>
              </a:spcBef>
            </a:pPr>
            <a:r>
              <a:rPr lang="en-US" sz="2400" b="0" kern="0" dirty="0" err="1"/>
              <a:t>dX</a:t>
            </a:r>
            <a:r>
              <a:rPr lang="en-US" sz="2400" b="0" kern="0" dirty="0"/>
              <a:t> = 1,000 ft </a:t>
            </a:r>
          </a:p>
          <a:p>
            <a:pPr lvl="1">
              <a:spcBef>
                <a:spcPts val="0"/>
              </a:spcBef>
            </a:pPr>
            <a:r>
              <a:rPr lang="en-US" sz="2400" b="0" kern="0" dirty="0" err="1"/>
              <a:t>dZ</a:t>
            </a:r>
            <a:r>
              <a:rPr lang="en-US" sz="2400" b="0" kern="0" dirty="0"/>
              <a:t> = 50 ft </a:t>
            </a:r>
          </a:p>
          <a:p>
            <a:pPr lvl="1"/>
            <a:r>
              <a:rPr lang="en-US" sz="2400" b="0" kern="0" dirty="0"/>
              <a:t>490 Mb files</a:t>
            </a:r>
          </a:p>
        </p:txBody>
      </p:sp>
    </p:spTree>
    <p:extLst>
      <p:ext uri="{BB962C8B-B14F-4D97-AF65-F5344CB8AC3E}">
        <p14:creationId xmlns:p14="http://schemas.microsoft.com/office/powerpoint/2010/main" val="2409358788"/>
      </p:ext>
    </p:extLst>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par>
                          <p:cTn id="7" fill="hold">
                            <p:stCondLst>
                              <p:cond delay="0"/>
                            </p:stCondLst>
                            <p:childTnLst>
                              <p:par>
                                <p:cTn id="8" presetID="22" presetClass="entr" presetSubtype="8" fill="hold" nodeType="afterEffect">
                                  <p:stCondLst>
                                    <p:cond delay="1500"/>
                                  </p:stCondLst>
                                  <p:childTnLst>
                                    <p:set>
                                      <p:cBhvr>
                                        <p:cTn id="9" dur="1" fill="hold">
                                          <p:stCondLst>
                                            <p:cond delay="0"/>
                                          </p:stCondLst>
                                        </p:cTn>
                                        <p:tgtEl>
                                          <p:spTgt spid="12"/>
                                        </p:tgtEl>
                                        <p:attrNameLst>
                                          <p:attrName>style.visibility</p:attrName>
                                        </p:attrNameLst>
                                      </p:cBhvr>
                                      <p:to>
                                        <p:strVal val="visible"/>
                                      </p:to>
                                    </p:set>
                                    <p:animEffect transition="in" filter="wipe(left)">
                                      <p:cBhvr>
                                        <p:cTn id="10" dur="500"/>
                                        <p:tgtEl>
                                          <p:spTgt spid="12"/>
                                        </p:tgtEl>
                                      </p:cBhvr>
                                    </p:animEffect>
                                  </p:childTnLst>
                                </p:cTn>
                              </p:par>
                              <p:par>
                                <p:cTn id="11" presetID="22" presetClass="entr" presetSubtype="8" fill="hold" nodeType="withEffect">
                                  <p:stCondLst>
                                    <p:cond delay="1500"/>
                                  </p:stCondLst>
                                  <p:childTnLst>
                                    <p:set>
                                      <p:cBhvr>
                                        <p:cTn id="12" dur="1" fill="hold">
                                          <p:stCondLst>
                                            <p:cond delay="0"/>
                                          </p:stCondLst>
                                        </p:cTn>
                                        <p:tgtEl>
                                          <p:spTgt spid="17"/>
                                        </p:tgtEl>
                                        <p:attrNameLst>
                                          <p:attrName>style.visibility</p:attrName>
                                        </p:attrNameLst>
                                      </p:cBhvr>
                                      <p:to>
                                        <p:strVal val="visible"/>
                                      </p:to>
                                    </p:set>
                                    <p:animEffect transition="in" filter="wipe(left)">
                                      <p:cBhvr>
                                        <p:cTn id="13" dur="500"/>
                                        <p:tgtEl>
                                          <p:spTgt spid="17"/>
                                        </p:tgtEl>
                                      </p:cBhvr>
                                    </p:animEffect>
                                  </p:childTnLst>
                                </p:cTn>
                              </p:par>
                              <p:par>
                                <p:cTn id="14" presetID="22" presetClass="entr" presetSubtype="8" fill="hold" nodeType="withEffect">
                                  <p:stCondLst>
                                    <p:cond delay="1500"/>
                                  </p:stCondLst>
                                  <p:childTnLst>
                                    <p:set>
                                      <p:cBhvr>
                                        <p:cTn id="15" dur="1" fill="hold">
                                          <p:stCondLst>
                                            <p:cond delay="0"/>
                                          </p:stCondLst>
                                        </p:cTn>
                                        <p:tgtEl>
                                          <p:spTgt spid="20"/>
                                        </p:tgtEl>
                                        <p:attrNameLst>
                                          <p:attrName>style.visibility</p:attrName>
                                        </p:attrNameLst>
                                      </p:cBhvr>
                                      <p:to>
                                        <p:strVal val="visible"/>
                                      </p:to>
                                    </p:set>
                                    <p:animEffect transition="in" filter="wipe(left)">
                                      <p:cBhvr>
                                        <p:cTn id="16" dur="500"/>
                                        <p:tgtEl>
                                          <p:spTgt spid="20"/>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B07D5CB-E651-2AAB-561A-3BD559F8D77C}"/>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186137" y="1097280"/>
            <a:ext cx="11880686" cy="3474720"/>
          </a:xfrm>
          <a:prstGeom prst="rect">
            <a:avLst/>
          </a:prstGeom>
        </p:spPr>
      </p:pic>
      <p:sp>
        <p:nvSpPr>
          <p:cNvPr id="2" name="Title 1"/>
          <p:cNvSpPr>
            <a:spLocks noGrp="1"/>
          </p:cNvSpPr>
          <p:nvPr>
            <p:ph type="title"/>
          </p:nvPr>
        </p:nvSpPr>
        <p:spPr/>
        <p:txBody>
          <a:bodyPr/>
          <a:lstStyle/>
          <a:p>
            <a:r>
              <a:rPr lang="en-US" dirty="0"/>
              <a:t>Minimal Differences</a:t>
            </a:r>
          </a:p>
        </p:txBody>
      </p:sp>
      <p:sp>
        <p:nvSpPr>
          <p:cNvPr id="3" name="Content Placeholder 2"/>
          <p:cNvSpPr>
            <a:spLocks noGrp="1"/>
          </p:cNvSpPr>
          <p:nvPr>
            <p:ph idx="1"/>
          </p:nvPr>
        </p:nvSpPr>
        <p:spPr>
          <a:xfrm>
            <a:off x="880265" y="4680094"/>
            <a:ext cx="10827573" cy="1840506"/>
          </a:xfrm>
        </p:spPr>
        <p:txBody>
          <a:bodyPr/>
          <a:lstStyle/>
          <a:p>
            <a:r>
              <a:rPr lang="en-US" dirty="0"/>
              <a:t>No practical differences between coarse &amp; fine</a:t>
            </a:r>
          </a:p>
          <a:p>
            <a:r>
              <a:rPr lang="en-US" dirty="0"/>
              <a:t>Predicted drawdowns differ less than 10%</a:t>
            </a:r>
          </a:p>
          <a:p>
            <a:r>
              <a:rPr lang="en-US" dirty="0"/>
              <a:t>Specified flow—Truncation error in pumped cell</a:t>
            </a:r>
          </a:p>
        </p:txBody>
      </p:sp>
      <p:pic>
        <p:nvPicPr>
          <p:cNvPr id="7" name="Picture 6">
            <a:extLst>
              <a:ext uri="{FF2B5EF4-FFF2-40B4-BE49-F238E27FC236}">
                <a16:creationId xmlns:a16="http://schemas.microsoft.com/office/drawing/2014/main" id="{A6112309-0609-EEEF-7E64-E48605AF8A0C}"/>
              </a:ext>
            </a:extLst>
          </p:cNvPr>
          <p:cNvPicPr>
            <a:picLocks noChangeAspect="1"/>
          </p:cNvPicPr>
          <p:nvPr/>
        </p:nvPicPr>
        <p:blipFill rotWithShape="1">
          <a:blip r:embed="rId4"/>
          <a:srcRect l="6314" b="15266"/>
          <a:stretch/>
        </p:blipFill>
        <p:spPr>
          <a:xfrm>
            <a:off x="803145" y="2663313"/>
            <a:ext cx="3085807" cy="1531373"/>
          </a:xfrm>
          <a:prstGeom prst="rect">
            <a:avLst/>
          </a:prstGeom>
        </p:spPr>
      </p:pic>
      <p:sp>
        <p:nvSpPr>
          <p:cNvPr id="9" name="1_mile">
            <a:extLst>
              <a:ext uri="{FF2B5EF4-FFF2-40B4-BE49-F238E27FC236}">
                <a16:creationId xmlns:a16="http://schemas.microsoft.com/office/drawing/2014/main" id="{A8A2CB43-4880-11E9-C2D1-BA2C4BC06C80}"/>
              </a:ext>
            </a:extLst>
          </p:cNvPr>
          <p:cNvSpPr/>
          <p:nvPr/>
        </p:nvSpPr>
        <p:spPr bwMode="auto">
          <a:xfrm>
            <a:off x="1154864" y="3851970"/>
            <a:ext cx="784105" cy="242475"/>
          </a:xfrm>
          <a:prstGeom prst="rect">
            <a:avLst/>
          </a:prstGeom>
          <a:solidFill>
            <a:schemeClr val="tx1">
              <a:lumMod val="95000"/>
              <a:lumOff val="5000"/>
            </a:schemeClr>
          </a:solidFill>
          <a:ln w="31750" cap="flat" cmpd="sng" algn="ctr">
            <a:solidFill>
              <a:schemeClr val="bg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chemeClr val="bg1"/>
                </a:solidFill>
                <a:effectLst/>
                <a:latin typeface="Arial" panose="020B0604020202020204" pitchFamily="34" charset="0"/>
                <a:cs typeface="Arial" panose="020B0604020202020204" pitchFamily="34" charset="0"/>
              </a:rPr>
              <a:t>2 MILES</a:t>
            </a:r>
          </a:p>
        </p:txBody>
      </p:sp>
    </p:spTree>
    <p:extLst>
      <p:ext uri="{BB962C8B-B14F-4D97-AF65-F5344CB8AC3E}">
        <p14:creationId xmlns:p14="http://schemas.microsoft.com/office/powerpoint/2010/main" val="597679640"/>
      </p:ext>
    </p:extLst>
  </p:cSld>
  <p:clrMapOvr>
    <a:masterClrMapping/>
  </p:clrMapOvr>
  <p:transition>
    <p:wipe dir="d"/>
  </p:transition>
</p:sld>
</file>

<file path=ppt/tags/tag1.xml><?xml version="1.0" encoding="utf-8"?>
<p:tagLst xmlns:a="http://schemas.openxmlformats.org/drawingml/2006/main" xmlns:r="http://schemas.openxmlformats.org/officeDocument/2006/relationships" xmlns:p="http://schemas.openxmlformats.org/presentationml/2006/main">
  <p:tag name="TIMING" val="|9.8|10.2|10.3|36.1"/>
</p:tagLst>
</file>

<file path=ppt/tags/tag2.xml><?xml version="1.0" encoding="utf-8"?>
<p:tagLst xmlns:a="http://schemas.openxmlformats.org/drawingml/2006/main" xmlns:r="http://schemas.openxmlformats.org/officeDocument/2006/relationships" xmlns:p="http://schemas.openxmlformats.org/presentationml/2006/main">
  <p:tag name="TIMING" val="|12|7.4|4.5"/>
</p:tagLst>
</file>

<file path=ppt/tags/tag3.xml><?xml version="1.0" encoding="utf-8"?>
<p:tagLst xmlns:a="http://schemas.openxmlformats.org/drawingml/2006/main" xmlns:r="http://schemas.openxmlformats.org/officeDocument/2006/relationships" xmlns:p="http://schemas.openxmlformats.org/presentationml/2006/main">
  <p:tag name="TIMING" val="|18.2|11.8|23.8|5.5"/>
</p:tagLst>
</file>

<file path=ppt/tags/tag4.xml><?xml version="1.0" encoding="utf-8"?>
<p:tagLst xmlns:a="http://schemas.openxmlformats.org/drawingml/2006/main" xmlns:r="http://schemas.openxmlformats.org/officeDocument/2006/relationships" xmlns:p="http://schemas.openxmlformats.org/presentationml/2006/main">
  <p:tag name="TIMING" val="|5.5|29.4"/>
</p:tagLst>
</file>

<file path=ppt/tags/tag5.xml><?xml version="1.0" encoding="utf-8"?>
<p:tagLst xmlns:a="http://schemas.openxmlformats.org/drawingml/2006/main" xmlns:r="http://schemas.openxmlformats.org/officeDocument/2006/relationships" xmlns:p="http://schemas.openxmlformats.org/presentationml/2006/main">
  <p:tag name="TIMING" val="|6.4"/>
</p:tagLst>
</file>

<file path=ppt/tags/tag6.xml><?xml version="1.0" encoding="utf-8"?>
<p:tagLst xmlns:a="http://schemas.openxmlformats.org/drawingml/2006/main" xmlns:r="http://schemas.openxmlformats.org/officeDocument/2006/relationships" xmlns:p="http://schemas.openxmlformats.org/presentationml/2006/main">
  <p:tag name="TIMING" val="|12.9|8.6|32.8"/>
</p:tagLst>
</file>

<file path=ppt/tags/tag7.xml><?xml version="1.0" encoding="utf-8"?>
<p:tagLst xmlns:a="http://schemas.openxmlformats.org/drawingml/2006/main" xmlns:r="http://schemas.openxmlformats.org/officeDocument/2006/relationships" xmlns:p="http://schemas.openxmlformats.org/presentationml/2006/main">
  <p:tag name="TIMING" val="|46.1"/>
</p:tagLst>
</file>

<file path=ppt/tags/tag8.xml><?xml version="1.0" encoding="utf-8"?>
<p:tagLst xmlns:a="http://schemas.openxmlformats.org/drawingml/2006/main" xmlns:r="http://schemas.openxmlformats.org/officeDocument/2006/relationships" xmlns:p="http://schemas.openxmlformats.org/presentationml/2006/main">
  <p:tag name="TIMING" val="|8.9|6.6|12.1"/>
</p:tagLst>
</file>

<file path=ppt/theme/theme1.xml><?xml version="1.0" encoding="utf-8"?>
<a:theme xmlns:a="http://schemas.openxmlformats.org/drawingml/2006/main" name="3_Default Design">
  <a:themeElements>
    <a:clrScheme name="Default Design 8">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0000FF"/>
      </a:hlink>
      <a:folHlink>
        <a:srgbClr val="0099FF"/>
      </a:folHlink>
    </a:clrScheme>
    <a:fontScheme name="3_Default Design">
      <a:majorFont>
        <a:latin typeface=""/>
        <a:ea typeface=""/>
        <a:cs typeface=""/>
      </a:majorFont>
      <a:minorFont>
        <a:latin typeface=""/>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12700" cap="flat" cmpd="sng" algn="ctr">
          <a:solidFill>
            <a:schemeClr val="tx1"/>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5400" b="1"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noFill/>
        <a:ln w="12700" cap="flat" cmpd="sng" algn="ctr">
          <a:solidFill>
            <a:schemeClr val="tx1"/>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5400" b="1" i="0" u="none" strike="noStrike" cap="none" normalizeH="0" baseline="0" smtClean="0">
            <a:ln>
              <a:noFill/>
            </a:ln>
            <a:solidFill>
              <a:schemeClr val="tx1"/>
            </a:solidFill>
            <a:effectLst/>
            <a:latin typeface="Times New Roman" pitchFamily="18" charset="0"/>
          </a:defRPr>
        </a:defPPr>
      </a:lstStyle>
    </a:lnDef>
    <a:txDef>
      <a:spPr>
        <a:noFill/>
      </a:spPr>
      <a:bodyPr wrap="none" rtlCol="0">
        <a:spAutoFit/>
      </a:bodyPr>
      <a:lstStyle>
        <a:defPPr>
          <a:defRPr sz="2800" b="0" dirty="0" smtClean="0">
            <a:latin typeface="Arial" pitchFamily="34" charset="0"/>
            <a:cs typeface="Arial" pitchFamily="34" charset="0"/>
          </a:defRPr>
        </a:defPPr>
      </a:lstStyle>
    </a:txDef>
  </a:objectDefaults>
  <a:extraClrSchemeLst>
    <a:extraClrScheme>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Default Design 8">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0000FF"/>
        </a:hlink>
        <a:folHlink>
          <a:srgbClr val="0099FF"/>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31487</TotalTime>
  <Words>1841</Words>
  <Application>Microsoft Office PowerPoint</Application>
  <PresentationFormat>Widescreen</PresentationFormat>
  <Paragraphs>241</Paragraphs>
  <Slides>24</Slides>
  <Notes>5</Notes>
  <HiddenSlides>0</HiddenSlides>
  <MMClips>0</MMClips>
  <ScaleCrop>false</ScaleCrop>
  <HeadingPairs>
    <vt:vector size="8" baseType="variant">
      <vt:variant>
        <vt:lpstr>Fonts Used</vt:lpstr>
      </vt:variant>
      <vt:variant>
        <vt:i4>4</vt:i4>
      </vt:variant>
      <vt:variant>
        <vt:lpstr>Theme</vt:lpstr>
      </vt:variant>
      <vt:variant>
        <vt:i4>1</vt:i4>
      </vt:variant>
      <vt:variant>
        <vt:lpstr>Embedded OLE Servers</vt:lpstr>
      </vt:variant>
      <vt:variant>
        <vt:i4>1</vt:i4>
      </vt:variant>
      <vt:variant>
        <vt:lpstr>Slide Titles</vt:lpstr>
      </vt:variant>
      <vt:variant>
        <vt:i4>24</vt:i4>
      </vt:variant>
    </vt:vector>
  </HeadingPairs>
  <TitlesOfParts>
    <vt:vector size="30" baseType="lpstr">
      <vt:lpstr>Arial</vt:lpstr>
      <vt:lpstr>Arial Black</vt:lpstr>
      <vt:lpstr>Calibri</vt:lpstr>
      <vt:lpstr>Times New Roman</vt:lpstr>
      <vt:lpstr>3_Default Design</vt:lpstr>
      <vt:lpstr>Equation</vt:lpstr>
      <vt:lpstr>Obtaining Useful Answers from Groundwater Models:    Application, Grids, &amp; Reporting </vt:lpstr>
      <vt:lpstr>Grid Effects ─●─ Minor Issue</vt:lpstr>
      <vt:lpstr>Differences</vt:lpstr>
      <vt:lpstr>Coarse Grid OK</vt:lpstr>
      <vt:lpstr>Calibration Corrects</vt:lpstr>
      <vt:lpstr>Grids &amp; Pumping</vt:lpstr>
      <vt:lpstr>Pumping Wells</vt:lpstr>
      <vt:lpstr>Grid-Scale Example</vt:lpstr>
      <vt:lpstr>Minimal Differences</vt:lpstr>
      <vt:lpstr>Quick &amp; Simple</vt:lpstr>
      <vt:lpstr>CONCLUSIONS</vt:lpstr>
      <vt:lpstr>Reporting ─●─ Keep looking, Show results clearly</vt:lpstr>
      <vt:lpstr>Reporting</vt:lpstr>
      <vt:lpstr>Input Reported</vt:lpstr>
      <vt:lpstr>Integrated Results</vt:lpstr>
      <vt:lpstr>Direct Comparison</vt:lpstr>
      <vt:lpstr>Looking Required</vt:lpstr>
      <vt:lpstr>CCRP— Input Only </vt:lpstr>
      <vt:lpstr>CCRP—Output </vt:lpstr>
      <vt:lpstr>CCRP—Output Details</vt:lpstr>
      <vt:lpstr>Demonstrate Benefit</vt:lpstr>
      <vt:lpstr>Resources</vt:lpstr>
      <vt:lpstr>CONCLUSIONS</vt:lpstr>
      <vt:lpstr>References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Halford, Keith J.</dc:creator>
  <cp:lastModifiedBy>Keith Halford</cp:lastModifiedBy>
  <cp:revision>1374</cp:revision>
  <cp:lastPrinted>2018-02-23T17:52:07Z</cp:lastPrinted>
  <dcterms:created xsi:type="dcterms:W3CDTF">1601-01-01T00:00:00Z</dcterms:created>
  <dcterms:modified xsi:type="dcterms:W3CDTF">2023-01-09T23:38:24Z</dcterms:modified>
</cp:coreProperties>
</file>