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08" r:id="rId2"/>
    <p:sldId id="512" r:id="rId3"/>
    <p:sldId id="513" r:id="rId4"/>
    <p:sldId id="511" r:id="rId5"/>
    <p:sldId id="514" r:id="rId6"/>
    <p:sldId id="510" r:id="rId7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C0FF"/>
    <a:srgbClr val="5BD4FF"/>
    <a:srgbClr val="009ED6"/>
    <a:srgbClr val="AEADEB"/>
    <a:srgbClr val="F2F2F3"/>
    <a:srgbClr val="FFB0A3"/>
    <a:srgbClr val="FF8B8B"/>
    <a:srgbClr val="FFFF93"/>
    <a:srgbClr val="6DBAE1"/>
    <a:srgbClr val="212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99" autoAdjust="0"/>
  </p:normalViewPr>
  <p:slideViewPr>
    <p:cSldViewPr snapToGrid="0">
      <p:cViewPr varScale="1">
        <p:scale>
          <a:sx n="134" d="100"/>
          <a:sy n="134" d="100"/>
        </p:scale>
        <p:origin x="1398" y="33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42050" y="5959476"/>
            <a:ext cx="5899150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eaLnBrk="0" hangingPunct="0">
              <a:defRPr/>
            </a:pPr>
            <a:r>
              <a:rPr lang="en-US" sz="2400" dirty="0">
                <a:latin typeface="Arial" charset="0"/>
              </a:rPr>
              <a:t>Keith J Halford, Halford Hydrology LLC 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Phil Gardner, Hydrologist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86513"/>
            <a:ext cx="18432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6555740"/>
            <a:ext cx="1107440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lebits.com/office-addins-blog/run-macro-excel-create-macro-button/#add-macro-qat" TargetMode="External"/><Relationship Id="rId2" Type="http://schemas.openxmlformats.org/officeDocument/2006/relationships/hyperlink" Target="https://halfordhydrology.com/slope-finder-tool-graphically-estimate-slop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11" Type="http://schemas.openxmlformats.org/officeDocument/2006/relationships/image" Target="../media/image31.jpg"/><Relationship Id="rId5" Type="http://schemas.openxmlformats.org/officeDocument/2006/relationships/image" Target="../media/image25.jpg"/><Relationship Id="rId10" Type="http://schemas.openxmlformats.org/officeDocument/2006/relationships/image" Target="../media/image30.pn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731520"/>
            <a:ext cx="11430000" cy="3291840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Simple tools for common hydrology problems</a:t>
            </a:r>
          </a:p>
        </p:txBody>
      </p:sp>
      <p:sp>
        <p:nvSpPr>
          <p:cNvPr id="3" name="Text Box 70">
            <a:extLst>
              <a:ext uri="{FF2B5EF4-FFF2-40B4-BE49-F238E27FC236}">
                <a16:creationId xmlns:a16="http://schemas.microsoft.com/office/drawing/2014/main" id="{F138695C-6F6D-E523-4FFA-1FC494E8A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95576"/>
            <a:ext cx="3099547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600" dirty="0">
                <a:latin typeface="Arial" charset="0"/>
              </a:rPr>
              <a:t>2025 NWRA webinar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600" dirty="0">
                <a:latin typeface="Arial" charset="0"/>
              </a:rPr>
              <a:t>Tuesday, November 4, 2025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ries 1 selected">
            <a:extLst>
              <a:ext uri="{FF2B5EF4-FFF2-40B4-BE49-F238E27FC236}">
                <a16:creationId xmlns:a16="http://schemas.microsoft.com/office/drawing/2014/main" id="{5CB801C8-3326-8DC2-6616-137C2E247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901" y="1193228"/>
            <a:ext cx="5847619" cy="5580952"/>
          </a:xfrm>
          <a:prstGeom prst="rect">
            <a:avLst/>
          </a:prstGeom>
        </p:spPr>
      </p:pic>
      <p:pic>
        <p:nvPicPr>
          <p:cNvPr id="8" name="Add trendline">
            <a:extLst>
              <a:ext uri="{FF2B5EF4-FFF2-40B4-BE49-F238E27FC236}">
                <a16:creationId xmlns:a16="http://schemas.microsoft.com/office/drawing/2014/main" id="{A0D15686-4989-2C32-C4ED-52F1D3C80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4474" y="3221970"/>
            <a:ext cx="1980952" cy="2228571"/>
          </a:xfrm>
          <a:prstGeom prst="rect">
            <a:avLst/>
          </a:prstGeom>
        </p:spPr>
      </p:pic>
      <p:pic>
        <p:nvPicPr>
          <p:cNvPr id="6" name="Good Hydro">
            <a:extLst>
              <a:ext uri="{FF2B5EF4-FFF2-40B4-BE49-F238E27FC236}">
                <a16:creationId xmlns:a16="http://schemas.microsoft.com/office/drawing/2014/main" id="{7101A010-1B38-7ED5-6B08-69FE0B160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1188720"/>
            <a:ext cx="5852160" cy="55854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E7BD1F-57FE-0C84-5C6C-E9B1A69E1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Water-Level Change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36490-FAFC-13D2-7352-1B9527940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935934" cy="5303520"/>
          </a:xfrm>
        </p:spPr>
        <p:txBody>
          <a:bodyPr/>
          <a:lstStyle/>
          <a:p>
            <a:r>
              <a:rPr lang="en-US" dirty="0"/>
              <a:t>Estimate rate of change, slope</a:t>
            </a:r>
          </a:p>
          <a:p>
            <a:pPr lvl="1"/>
            <a:r>
              <a:rPr lang="en-US" dirty="0"/>
              <a:t>Eyeball approach</a:t>
            </a:r>
          </a:p>
          <a:p>
            <a:pPr lvl="2"/>
            <a:r>
              <a:rPr lang="en-US" dirty="0"/>
              <a:t>Draw a line,</a:t>
            </a:r>
          </a:p>
          <a:p>
            <a:pPr lvl="2"/>
            <a:r>
              <a:rPr lang="en-US" dirty="0"/>
              <a:t>Move to read rise &amp; run from axes</a:t>
            </a:r>
          </a:p>
          <a:p>
            <a:pPr lvl="2"/>
            <a:r>
              <a:rPr lang="en-US" dirty="0"/>
              <a:t>Slope = 500 ft / 4 yr / 365 d/yr = 0.34 ft/d</a:t>
            </a:r>
          </a:p>
          <a:p>
            <a:pPr lvl="1"/>
            <a:r>
              <a:rPr lang="en-US" dirty="0"/>
              <a:t>Add trendline</a:t>
            </a:r>
          </a:p>
          <a:p>
            <a:pPr lvl="2"/>
            <a:r>
              <a:rPr lang="en-US" dirty="0"/>
              <a:t>Trendline location less than ideal,</a:t>
            </a:r>
            <a:br>
              <a:rPr lang="en-US" dirty="0"/>
            </a:br>
            <a:r>
              <a:rPr lang="en-US" dirty="0"/>
              <a:t>Slope kind of okay</a:t>
            </a:r>
          </a:p>
          <a:p>
            <a:pPr lvl="2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trendline not helpful at all </a:t>
            </a:r>
          </a:p>
          <a:p>
            <a:pPr lvl="1"/>
            <a:r>
              <a:rPr lang="en-US" dirty="0"/>
              <a:t>Create cleverly weighting scheme </a:t>
            </a:r>
          </a:p>
          <a:p>
            <a:pPr lvl="2"/>
            <a:r>
              <a:rPr lang="en-US" dirty="0"/>
              <a:t>Not fast, Not easy</a:t>
            </a:r>
          </a:p>
          <a:p>
            <a:pPr lvl="1"/>
            <a:r>
              <a:rPr lang="en-US" dirty="0"/>
              <a:t>Add line segments to define slopes</a:t>
            </a:r>
          </a:p>
        </p:txBody>
      </p:sp>
      <p:cxnSp>
        <p:nvCxnSpPr>
          <p:cNvPr id="4" name="Eyeball trend 1">
            <a:extLst>
              <a:ext uri="{FF2B5EF4-FFF2-40B4-BE49-F238E27FC236}">
                <a16:creationId xmlns:a16="http://schemas.microsoft.com/office/drawing/2014/main" id="{37B59640-2F9E-208B-5297-488C39E5BB51}"/>
              </a:ext>
            </a:extLst>
          </p:cNvPr>
          <p:cNvCxnSpPr>
            <a:cxnSpLocks/>
          </p:cNvCxnSpPr>
          <p:nvPr/>
        </p:nvCxnSpPr>
        <p:spPr bwMode="auto">
          <a:xfrm>
            <a:off x="7236245" y="2795423"/>
            <a:ext cx="2982827" cy="263343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7" name="Trend 1">
            <a:extLst>
              <a:ext uri="{FF2B5EF4-FFF2-40B4-BE49-F238E27FC236}">
                <a16:creationId xmlns:a16="http://schemas.microsoft.com/office/drawing/2014/main" id="{9A97041F-FF99-C0C6-0269-0CCFDFBE981C}"/>
              </a:ext>
            </a:extLst>
          </p:cNvPr>
          <p:cNvGrpSpPr/>
          <p:nvPr/>
        </p:nvGrpSpPr>
        <p:grpSpPr>
          <a:xfrm>
            <a:off x="7872413" y="3132435"/>
            <a:ext cx="2014537" cy="1569979"/>
            <a:chOff x="7872413" y="3132435"/>
            <a:chExt cx="2014537" cy="1569979"/>
          </a:xfrm>
        </p:grpSpPr>
        <p:cxnSp>
          <p:nvCxnSpPr>
            <p:cNvPr id="11" name="Trend 1">
              <a:extLst>
                <a:ext uri="{FF2B5EF4-FFF2-40B4-BE49-F238E27FC236}">
                  <a16:creationId xmlns:a16="http://schemas.microsoft.com/office/drawing/2014/main" id="{DC167DFC-F709-B972-07B6-552DF507F18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872413" y="3132435"/>
              <a:ext cx="2014537" cy="1046659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B9CB7CA-B52E-7D29-3E28-870AD9180429}"/>
                </a:ext>
              </a:extLst>
            </p:cNvPr>
            <p:cNvSpPr txBox="1"/>
            <p:nvPr/>
          </p:nvSpPr>
          <p:spPr>
            <a:xfrm>
              <a:off x="7975290" y="4425415"/>
              <a:ext cx="17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y = +0.2003x – 7588.9 </a:t>
              </a:r>
            </a:p>
          </p:txBody>
        </p:sp>
      </p:grpSp>
      <p:grpSp>
        <p:nvGrpSpPr>
          <p:cNvPr id="18" name="Trend 2">
            <a:extLst>
              <a:ext uri="{FF2B5EF4-FFF2-40B4-BE49-F238E27FC236}">
                <a16:creationId xmlns:a16="http://schemas.microsoft.com/office/drawing/2014/main" id="{4103A5D6-9E37-9B66-87F5-612DF4F8AC91}"/>
              </a:ext>
            </a:extLst>
          </p:cNvPr>
          <p:cNvGrpSpPr/>
          <p:nvPr/>
        </p:nvGrpSpPr>
        <p:grpSpPr>
          <a:xfrm>
            <a:off x="9650353" y="4822031"/>
            <a:ext cx="2043966" cy="1088389"/>
            <a:chOff x="7820721" y="3528912"/>
            <a:chExt cx="2043966" cy="1088389"/>
          </a:xfrm>
        </p:grpSpPr>
        <p:cxnSp>
          <p:nvCxnSpPr>
            <p:cNvPr id="19" name="Trend 1">
              <a:extLst>
                <a:ext uri="{FF2B5EF4-FFF2-40B4-BE49-F238E27FC236}">
                  <a16:creationId xmlns:a16="http://schemas.microsoft.com/office/drawing/2014/main" id="{D5B3CCCD-AAD2-5452-EE69-0D8F1E3959B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493087" y="3528912"/>
              <a:ext cx="1371600" cy="606825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91720E9-0E67-C53D-8053-6C55C244337E}"/>
                </a:ext>
              </a:extLst>
            </p:cNvPr>
            <p:cNvSpPr txBox="1"/>
            <p:nvPr/>
          </p:nvSpPr>
          <p:spPr>
            <a:xfrm>
              <a:off x="7820721" y="4340302"/>
              <a:ext cx="17331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y = -0.1694x – 8244.3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685322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96296E-6 L -0.02201 0.1284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671C5-6116-3644-4989-947D295BD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48E2E-66B6-3ABB-C9D2-145292241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Line Segments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9C7CC4-AE1B-9C7F-471F-E3947B226C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0019" y="1188720"/>
                <a:ext cx="5586412" cy="5303520"/>
              </a:xfrm>
            </p:spPr>
            <p:txBody>
              <a:bodyPr/>
              <a:lstStyle/>
              <a:p>
                <a:r>
                  <a:rPr lang="en-US" dirty="0"/>
                  <a:t>Create line segments</a:t>
                </a:r>
              </a:p>
              <a:p>
                <a:pPr lvl="1"/>
                <a:r>
                  <a:rPr lang="en-US" dirty="0"/>
                  <a:t>Line segment defined </a:t>
                </a:r>
                <a:br>
                  <a:rPr lang="en-US" dirty="0"/>
                </a:br>
                <a:r>
                  <a:rPr lang="en-US" dirty="0"/>
                  <a:t>with 2 XY pairs</a:t>
                </a:r>
              </a:p>
              <a:p>
                <a:pPr lvl="1"/>
                <a:r>
                  <a:rPr lang="en-US" dirty="0"/>
                  <a:t>Slope in 3</a:t>
                </a:r>
                <a:r>
                  <a:rPr lang="en-US" baseline="30000" dirty="0"/>
                  <a:t>rd</a:t>
                </a:r>
                <a:r>
                  <a:rPr lang="en-US" dirty="0"/>
                  <a:t> column (I),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𝑆𝑙𝑜𝑝𝑒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type m:val="skw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 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Create multiple line segments to estimate multiple slopes</a:t>
                </a:r>
              </a:p>
              <a:p>
                <a:pPr lvl="2"/>
                <a:r>
                  <a:rPr lang="en-US" dirty="0"/>
                  <a:t>Leave blanks between Y values</a:t>
                </a:r>
              </a:p>
              <a:p>
                <a:pPr lvl="2"/>
                <a:r>
                  <a:rPr lang="en-US" dirty="0"/>
                  <a:t>Added to chart with single series </a:t>
                </a:r>
              </a:p>
              <a:p>
                <a:r>
                  <a:rPr lang="en-US" dirty="0"/>
                  <a:t>Add to chart as new series</a:t>
                </a:r>
              </a:p>
              <a:p>
                <a:r>
                  <a:rPr lang="en-US" dirty="0"/>
                  <a:t>Add custom data label for slope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9C7CC4-AE1B-9C7F-471F-E3947B226C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0019" y="1188720"/>
                <a:ext cx="5586412" cy="5303520"/>
              </a:xfrm>
              <a:blipFill>
                <a:blip r:embed="rId2"/>
                <a:stretch>
                  <a:fillRect l="-1965" t="-1149" r="-7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00 Plain chart">
            <a:extLst>
              <a:ext uri="{FF2B5EF4-FFF2-40B4-BE49-F238E27FC236}">
                <a16:creationId xmlns:a16="http://schemas.microsoft.com/office/drawing/2014/main" id="{DF895E02-5421-CD9C-AFC7-DB2E55915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40"/>
          </a:xfrm>
          <a:prstGeom prst="rect">
            <a:avLst/>
          </a:prstGeom>
        </p:spPr>
      </p:pic>
      <p:pic>
        <p:nvPicPr>
          <p:cNvPr id="21" name="01 Adding line &amp; slope EQ">
            <a:extLst>
              <a:ext uri="{FF2B5EF4-FFF2-40B4-BE49-F238E27FC236}">
                <a16:creationId xmlns:a16="http://schemas.microsoft.com/office/drawing/2014/main" id="{0DCE4C77-05D9-04AE-DC58-7FDAF4BCB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40"/>
          </a:xfrm>
          <a:prstGeom prst="rect">
            <a:avLst/>
          </a:prstGeom>
        </p:spPr>
      </p:pic>
      <p:pic>
        <p:nvPicPr>
          <p:cNvPr id="23" name="02 XY in memory">
            <a:extLst>
              <a:ext uri="{FF2B5EF4-FFF2-40B4-BE49-F238E27FC236}">
                <a16:creationId xmlns:a16="http://schemas.microsoft.com/office/drawing/2014/main" id="{9173A8D3-5C90-EE73-8D21-B0355259D8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40"/>
          </a:xfrm>
          <a:prstGeom prst="rect">
            <a:avLst/>
          </a:prstGeom>
        </p:spPr>
      </p:pic>
      <p:pic>
        <p:nvPicPr>
          <p:cNvPr id="11" name="03 Chart selected-Paste special">
            <a:extLst>
              <a:ext uri="{FF2B5EF4-FFF2-40B4-BE49-F238E27FC236}">
                <a16:creationId xmlns:a16="http://schemas.microsoft.com/office/drawing/2014/main" id="{716024A4-33D6-4C20-E589-962E01F85D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1"/>
            <a:ext cx="6409475" cy="5577838"/>
          </a:xfrm>
          <a:prstGeom prst="rect">
            <a:avLst/>
          </a:prstGeom>
        </p:spPr>
      </p:pic>
      <p:pic>
        <p:nvPicPr>
          <p:cNvPr id="31" name="3.5 Paste special pull down">
            <a:extLst>
              <a:ext uri="{FF2B5EF4-FFF2-40B4-BE49-F238E27FC236}">
                <a16:creationId xmlns:a16="http://schemas.microsoft.com/office/drawing/2014/main" id="{6A346B9A-7A86-E7AC-7441-813052043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0720" y="1188720"/>
            <a:ext cx="1685714" cy="2409524"/>
          </a:xfrm>
          <a:prstGeom prst="rect">
            <a:avLst/>
          </a:prstGeom>
        </p:spPr>
      </p:pic>
      <p:pic>
        <p:nvPicPr>
          <p:cNvPr id="25" name="04 line added">
            <a:extLst>
              <a:ext uri="{FF2B5EF4-FFF2-40B4-BE49-F238E27FC236}">
                <a16:creationId xmlns:a16="http://schemas.microsoft.com/office/drawing/2014/main" id="{A2042979-4CBC-6E64-03CD-E713067AF0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40"/>
          </a:xfrm>
          <a:prstGeom prst="rect">
            <a:avLst/>
          </a:prstGeom>
        </p:spPr>
      </p:pic>
      <p:pic>
        <p:nvPicPr>
          <p:cNvPr id="27" name="05 Line added">
            <a:extLst>
              <a:ext uri="{FF2B5EF4-FFF2-40B4-BE49-F238E27FC236}">
                <a16:creationId xmlns:a16="http://schemas.microsoft.com/office/drawing/2014/main" id="{A02C11FD-F4AA-F6CF-6AA7-34D836A8A1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40"/>
          </a:xfrm>
          <a:prstGeom prst="rect">
            <a:avLst/>
          </a:prstGeom>
        </p:spPr>
      </p:pic>
      <p:pic>
        <p:nvPicPr>
          <p:cNvPr id="12" name="06 Add Data label">
            <a:extLst>
              <a:ext uri="{FF2B5EF4-FFF2-40B4-BE49-F238E27FC236}">
                <a16:creationId xmlns:a16="http://schemas.microsoft.com/office/drawing/2014/main" id="{DD7DE665-00D0-6538-5D77-C306426899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5" cy="5577838"/>
          </a:xfrm>
          <a:prstGeom prst="rect">
            <a:avLst/>
          </a:prstGeom>
        </p:spPr>
      </p:pic>
      <p:pic>
        <p:nvPicPr>
          <p:cNvPr id="33" name="7.5 slope EQ">
            <a:extLst>
              <a:ext uri="{FF2B5EF4-FFF2-40B4-BE49-F238E27FC236}">
                <a16:creationId xmlns:a16="http://schemas.microsoft.com/office/drawing/2014/main" id="{7BEFFBEC-FB59-5D4B-C5BC-B7E294CBF6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9931" y="1431609"/>
            <a:ext cx="4414898" cy="2775078"/>
          </a:xfrm>
          <a:prstGeom prst="rect">
            <a:avLst/>
          </a:prstGeom>
          <a:effectLst>
            <a:outerShdw blurRad="101600" dist="2286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9" name="07 label added">
            <a:extLst>
              <a:ext uri="{FF2B5EF4-FFF2-40B4-BE49-F238E27FC236}">
                <a16:creationId xmlns:a16="http://schemas.microsoft.com/office/drawing/2014/main" id="{C6B7EC74-CE5A-2E77-5F06-E94A342216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0720" y="1188720"/>
            <a:ext cx="6409474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154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6CFD7-07D3-23FF-455B-67279EAA6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Slope Finder TOOL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342A4-AC9C-54A5-F6AF-93A4F98E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224312" cy="5303520"/>
          </a:xfrm>
        </p:spPr>
        <p:txBody>
          <a:bodyPr/>
          <a:lstStyle/>
          <a:p>
            <a:r>
              <a:rPr lang="en-US" sz="2400" dirty="0"/>
              <a:t>Defined slopes with line segments</a:t>
            </a:r>
          </a:p>
          <a:p>
            <a:pPr lvl="1"/>
            <a:r>
              <a:rPr lang="en-US" sz="2000" dirty="0"/>
              <a:t>Need to fit segments </a:t>
            </a:r>
          </a:p>
          <a:p>
            <a:pPr lvl="1"/>
            <a:r>
              <a:rPr lang="en-US" sz="2000" dirty="0"/>
              <a:t>Requires free movement of lines</a:t>
            </a:r>
          </a:p>
          <a:p>
            <a:r>
              <a:rPr lang="en-US" sz="2400" dirty="0"/>
              <a:t>Facilitated with Excel tool,</a:t>
            </a:r>
          </a:p>
          <a:p>
            <a:pPr lvl="1"/>
            <a:r>
              <a:rPr lang="en-US" sz="2000" dirty="0">
                <a:hlinkClick r:id="rId2"/>
              </a:rPr>
              <a:t>SlopeFinderTOOL.v2.xlsm</a:t>
            </a:r>
            <a:endParaRPr lang="en-US" sz="2000" dirty="0"/>
          </a:p>
          <a:p>
            <a:pPr lvl="1"/>
            <a:r>
              <a:rPr lang="en-US" sz="2000" dirty="0"/>
              <a:t>Macro </a:t>
            </a:r>
            <a:r>
              <a:rPr lang="en-US" sz="2000" i="1" dirty="0"/>
              <a:t>GraphicalSlopeSET</a:t>
            </a:r>
          </a:p>
          <a:p>
            <a:pPr lvl="1"/>
            <a:r>
              <a:rPr lang="en-US" sz="2000" dirty="0"/>
              <a:t>Operates on other workbooks</a:t>
            </a:r>
          </a:p>
          <a:p>
            <a:r>
              <a:rPr lang="en-US" sz="2400" dirty="0"/>
              <a:t>Call macro </a:t>
            </a:r>
            <a:r>
              <a:rPr lang="en-US" sz="2400" i="1" dirty="0"/>
              <a:t>GraphicalSlopeSET</a:t>
            </a:r>
          </a:p>
          <a:p>
            <a:pPr lvl="1"/>
            <a:r>
              <a:rPr lang="en-US" sz="2000" dirty="0"/>
              <a:t>Alt+F8 or macro button on Developer tab</a:t>
            </a:r>
          </a:p>
          <a:p>
            <a:pPr lvl="1"/>
            <a:r>
              <a:rPr lang="en-US" sz="2000" dirty="0"/>
              <a:t>Assign macro to QAT (</a:t>
            </a:r>
            <a:r>
              <a:rPr lang="en-US" sz="2000" i="1" dirty="0"/>
              <a:t>Quick Access Toolbar</a:t>
            </a:r>
            <a:r>
              <a:rPr lang="en-US" sz="2000" dirty="0"/>
              <a:t>)</a:t>
            </a:r>
          </a:p>
          <a:p>
            <a:pPr lvl="2"/>
            <a:r>
              <a:rPr lang="en-US" sz="1600" dirty="0"/>
              <a:t>Step-by-step instructions on Ablebits.com</a:t>
            </a:r>
          </a:p>
          <a:p>
            <a:pPr lvl="2"/>
            <a:r>
              <a:rPr lang="en-US" sz="1600" dirty="0">
                <a:hlinkClick r:id="rId3"/>
              </a:rPr>
              <a:t>How to add a macro button to Quick Access Toolbar</a:t>
            </a:r>
            <a:endParaRPr lang="en-US" sz="1600" dirty="0"/>
          </a:p>
          <a:p>
            <a:r>
              <a:rPr lang="en-US" sz="2400" dirty="0"/>
              <a:t>Macro assigned to QAT works best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069648-4E89-A1F1-CC74-89B6DA84D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952" y="1321929"/>
            <a:ext cx="5419048" cy="5371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0996A1-63B5-D429-3CE9-B4539C9985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9489" y="2107407"/>
            <a:ext cx="5018191" cy="2976306"/>
          </a:xfrm>
          <a:prstGeom prst="rect">
            <a:avLst/>
          </a:prstGeom>
          <a:effectLst>
            <a:outerShdw blurRad="63500" dist="165100" dir="18900000" algn="bl" rotWithShape="0">
              <a:prstClr val="black">
                <a:alpha val="55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197E4-26FF-CD57-50E6-053FB760B5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9435" y="2693411"/>
            <a:ext cx="3058298" cy="2976306"/>
          </a:xfrm>
          <a:prstGeom prst="rect">
            <a:avLst/>
          </a:prstGeom>
          <a:effectLst>
            <a:outerShdw blurRad="63500" dist="127000" dir="18900000" algn="bl" rotWithShape="0">
              <a:prstClr val="black">
                <a:alpha val="5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603552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6CFD7-07D3-23FF-455B-67279EAA6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macro to QAT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342A4-AC9C-54A5-F6AF-93A4F98E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46" y="1188720"/>
            <a:ext cx="5795635" cy="5303520"/>
          </a:xfrm>
        </p:spPr>
        <p:txBody>
          <a:bodyPr/>
          <a:lstStyle/>
          <a:p>
            <a:r>
              <a:rPr lang="en-US" sz="2400" dirty="0"/>
              <a:t>Frequent commands assigned to QAT</a:t>
            </a:r>
          </a:p>
          <a:p>
            <a:pPr lvl="1"/>
            <a:r>
              <a:rPr lang="en-US" sz="2000" dirty="0"/>
              <a:t>Usually assign Excel commands</a:t>
            </a:r>
          </a:p>
          <a:p>
            <a:pPr lvl="1"/>
            <a:r>
              <a:rPr lang="en-US" sz="2000" dirty="0"/>
              <a:t>Macros also can be assigned </a:t>
            </a:r>
          </a:p>
          <a:p>
            <a:r>
              <a:rPr lang="en-US" sz="2400" dirty="0"/>
              <a:t>Add tool to QAT</a:t>
            </a:r>
          </a:p>
          <a:p>
            <a:pPr lvl="1"/>
            <a:r>
              <a:rPr lang="en-US" sz="2000" dirty="0"/>
              <a:t>Rightmost command, </a:t>
            </a:r>
          </a:p>
          <a:p>
            <a:pPr lvl="1"/>
            <a:r>
              <a:rPr lang="en-US" sz="2000" dirty="0"/>
              <a:t>Select “More commands”</a:t>
            </a:r>
          </a:p>
          <a:p>
            <a:pPr lvl="1"/>
            <a:r>
              <a:rPr lang="en-US" sz="2000" dirty="0"/>
              <a:t>Select Macros in Excel options</a:t>
            </a:r>
          </a:p>
          <a:p>
            <a:pPr lvl="1"/>
            <a:r>
              <a:rPr lang="en-US" sz="2000" dirty="0"/>
              <a:t>Add </a:t>
            </a:r>
            <a:r>
              <a:rPr lang="en-US" sz="2000" i="1" dirty="0"/>
              <a:t>GraphicalSlopeSET</a:t>
            </a:r>
            <a:r>
              <a:rPr lang="en-US" sz="2000" dirty="0"/>
              <a:t> to QAT tools</a:t>
            </a:r>
          </a:p>
          <a:p>
            <a:pPr lvl="1"/>
            <a:r>
              <a:rPr lang="en-US" sz="2000" dirty="0"/>
              <a:t>Select a more representative icon for tool</a:t>
            </a:r>
          </a:p>
          <a:p>
            <a:pPr lvl="1"/>
            <a:r>
              <a:rPr lang="en-US" sz="2000" dirty="0"/>
              <a:t>Finish with tool in QAT</a:t>
            </a:r>
          </a:p>
          <a:p>
            <a:r>
              <a:rPr lang="en-US" sz="2400" dirty="0"/>
              <a:t>Tool remains available </a:t>
            </a:r>
          </a:p>
          <a:p>
            <a:pPr lvl="1"/>
            <a:r>
              <a:rPr lang="en-US" sz="2000" dirty="0"/>
              <a:t>Other workbook selected</a:t>
            </a:r>
          </a:p>
          <a:p>
            <a:pPr lvl="1"/>
            <a:r>
              <a:rPr lang="en-US" sz="2000" dirty="0"/>
              <a:t>Workbook with tool can be closed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8693B9-492F-BEDD-5B48-CD1AFBE05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23" name="1 Highlight">
            <a:extLst>
              <a:ext uri="{FF2B5EF4-FFF2-40B4-BE49-F238E27FC236}">
                <a16:creationId xmlns:a16="http://schemas.microsoft.com/office/drawing/2014/main" id="{443CCD9B-8FD0-8346-7249-7FA455E33B2A}"/>
              </a:ext>
            </a:extLst>
          </p:cNvPr>
          <p:cNvSpPr/>
          <p:nvPr/>
        </p:nvSpPr>
        <p:spPr bwMode="auto">
          <a:xfrm>
            <a:off x="7424270" y="1188720"/>
            <a:ext cx="440999" cy="461486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771D2D-BDE6-53E6-4EA8-DCD19894C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24" name="2 Highlight">
            <a:extLst>
              <a:ext uri="{FF2B5EF4-FFF2-40B4-BE49-F238E27FC236}">
                <a16:creationId xmlns:a16="http://schemas.microsoft.com/office/drawing/2014/main" id="{09C6CC42-612B-7E59-0B74-656D1494890B}"/>
              </a:ext>
            </a:extLst>
          </p:cNvPr>
          <p:cNvSpPr/>
          <p:nvPr/>
        </p:nvSpPr>
        <p:spPr bwMode="auto">
          <a:xfrm>
            <a:off x="7424269" y="4388723"/>
            <a:ext cx="1805455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C6ED84-DD16-63AD-0F31-DE6505D1AE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25" name="3 Highlight">
            <a:extLst>
              <a:ext uri="{FF2B5EF4-FFF2-40B4-BE49-F238E27FC236}">
                <a16:creationId xmlns:a16="http://schemas.microsoft.com/office/drawing/2014/main" id="{B76D4F6D-D668-097F-4ACF-490195ED5E8F}"/>
              </a:ext>
            </a:extLst>
          </p:cNvPr>
          <p:cNvSpPr/>
          <p:nvPr/>
        </p:nvSpPr>
        <p:spPr bwMode="auto">
          <a:xfrm>
            <a:off x="7086070" y="1910871"/>
            <a:ext cx="1936485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93CBCC-D3D9-3505-2EE1-37EB0F745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26" name="4 Highlight">
            <a:extLst>
              <a:ext uri="{FF2B5EF4-FFF2-40B4-BE49-F238E27FC236}">
                <a16:creationId xmlns:a16="http://schemas.microsoft.com/office/drawing/2014/main" id="{9A17A182-D8AC-FA8E-E0CF-5DD47CF68AA2}"/>
              </a:ext>
            </a:extLst>
          </p:cNvPr>
          <p:cNvSpPr/>
          <p:nvPr/>
        </p:nvSpPr>
        <p:spPr bwMode="auto">
          <a:xfrm>
            <a:off x="6968372" y="2514358"/>
            <a:ext cx="2261351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35B79C4-75C7-72D5-9D57-DB79456354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27" name="5 Highlight">
            <a:extLst>
              <a:ext uri="{FF2B5EF4-FFF2-40B4-BE49-F238E27FC236}">
                <a16:creationId xmlns:a16="http://schemas.microsoft.com/office/drawing/2014/main" id="{2B2DBD6A-261D-9A9E-45EA-9958B176B865}"/>
              </a:ext>
            </a:extLst>
          </p:cNvPr>
          <p:cNvSpPr/>
          <p:nvPr/>
        </p:nvSpPr>
        <p:spPr bwMode="auto">
          <a:xfrm>
            <a:off x="7086071" y="3669069"/>
            <a:ext cx="1386418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0" name="Picture 16">
            <a:extLst>
              <a:ext uri="{FF2B5EF4-FFF2-40B4-BE49-F238E27FC236}">
                <a16:creationId xmlns:a16="http://schemas.microsoft.com/office/drawing/2014/main" id="{0EB6958F-4929-5EB6-7AAF-0FB57841C4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0720" y="1188720"/>
            <a:ext cx="6349933" cy="5486400"/>
          </a:xfrm>
          <a:prstGeom prst="rect">
            <a:avLst/>
          </a:prstGeom>
        </p:spPr>
      </p:pic>
      <p:sp>
        <p:nvSpPr>
          <p:cNvPr id="34" name="6 Highlight">
            <a:extLst>
              <a:ext uri="{FF2B5EF4-FFF2-40B4-BE49-F238E27FC236}">
                <a16:creationId xmlns:a16="http://schemas.microsoft.com/office/drawing/2014/main" id="{F5F1FDA8-9ADA-CC0F-2C83-2FBF581D051B}"/>
              </a:ext>
            </a:extLst>
          </p:cNvPr>
          <p:cNvSpPr/>
          <p:nvPr/>
        </p:nvSpPr>
        <p:spPr bwMode="auto">
          <a:xfrm>
            <a:off x="9632844" y="3429000"/>
            <a:ext cx="1386418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84752DA-0EFA-3543-880B-BC46F37D93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31" name="7 Highlight">
            <a:extLst>
              <a:ext uri="{FF2B5EF4-FFF2-40B4-BE49-F238E27FC236}">
                <a16:creationId xmlns:a16="http://schemas.microsoft.com/office/drawing/2014/main" id="{35281E0F-C39D-4638-3834-891CC1C0B12C}"/>
              </a:ext>
            </a:extLst>
          </p:cNvPr>
          <p:cNvSpPr/>
          <p:nvPr/>
        </p:nvSpPr>
        <p:spPr bwMode="auto">
          <a:xfrm>
            <a:off x="7803238" y="3779401"/>
            <a:ext cx="733544" cy="485415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9A1A83F-D5CF-A218-BF22-F587215603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36" name="8 Highlight">
            <a:extLst>
              <a:ext uri="{FF2B5EF4-FFF2-40B4-BE49-F238E27FC236}">
                <a16:creationId xmlns:a16="http://schemas.microsoft.com/office/drawing/2014/main" id="{BA9C8687-8478-D228-57E6-08F95A3577B9}"/>
              </a:ext>
            </a:extLst>
          </p:cNvPr>
          <p:cNvSpPr/>
          <p:nvPr/>
        </p:nvSpPr>
        <p:spPr bwMode="auto">
          <a:xfrm>
            <a:off x="9632844" y="3429000"/>
            <a:ext cx="1386418" cy="342822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2nd WB pic">
            <a:extLst>
              <a:ext uri="{FF2B5EF4-FFF2-40B4-BE49-F238E27FC236}">
                <a16:creationId xmlns:a16="http://schemas.microsoft.com/office/drawing/2014/main" id="{A550A848-AB80-903B-F0F2-A8781BD0CE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35983" y="1188720"/>
            <a:ext cx="6374670" cy="5486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FCF4F0-1118-4464-9A52-B85ADCCE7D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1188720"/>
            <a:ext cx="6349934" cy="5486400"/>
          </a:xfrm>
          <a:prstGeom prst="rect">
            <a:avLst/>
          </a:prstGeom>
        </p:spPr>
      </p:pic>
      <p:sp>
        <p:nvSpPr>
          <p:cNvPr id="37" name="10 Highlight">
            <a:extLst>
              <a:ext uri="{FF2B5EF4-FFF2-40B4-BE49-F238E27FC236}">
                <a16:creationId xmlns:a16="http://schemas.microsoft.com/office/drawing/2014/main" id="{1F7111C6-5AEF-5A7B-5BC0-7AFBC9F88B44}"/>
              </a:ext>
            </a:extLst>
          </p:cNvPr>
          <p:cNvSpPr/>
          <p:nvPr/>
        </p:nvSpPr>
        <p:spPr bwMode="auto">
          <a:xfrm>
            <a:off x="7203769" y="1129747"/>
            <a:ext cx="797231" cy="461486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6" name="Cmd in text">
            <a:extLst>
              <a:ext uri="{FF2B5EF4-FFF2-40B4-BE49-F238E27FC236}">
                <a16:creationId xmlns:a16="http://schemas.microsoft.com/office/drawing/2014/main" id="{80939A73-2CB2-5FF4-B44C-87EE366285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98693" y="2857180"/>
            <a:ext cx="266667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017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6" presetClass="emph" presetSubtype="0" repeatCount="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12604 0.0088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" presetClass="emph" presetSubtype="0" repeatCount="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42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-0.03059 0.275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6" presetClass="emph" presetSubtype="0" repeatCount="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6" presetClass="emph" presetSubtype="0" repeatCount="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42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5691 0.36968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6" presetClass="emph" presetSubtype="0" repeatCount="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2" animBg="1"/>
      <p:bldP spid="24" grpId="0" animBg="1"/>
      <p:bldP spid="24" grpId="2" animBg="1"/>
      <p:bldP spid="25" grpId="0" animBg="1"/>
      <p:bldP spid="25" grpId="2" animBg="1"/>
      <p:bldP spid="26" grpId="0" animBg="1"/>
      <p:bldP spid="26" grpId="2" animBg="1"/>
      <p:bldP spid="27" grpId="0" animBg="1"/>
      <p:bldP spid="27" grpId="1" animBg="1"/>
      <p:bldP spid="27" grpId="2" animBg="1"/>
      <p:bldP spid="27" grpId="3" animBg="1"/>
      <p:bldP spid="34" grpId="0" animBg="1"/>
      <p:bldP spid="34" grpId="1" animBg="1"/>
      <p:bldP spid="34" grpId="2" animBg="1"/>
      <p:bldP spid="34" grpId="3" animBg="1"/>
      <p:bldP spid="31" grpId="0" animBg="1"/>
      <p:bldP spid="31" grpId="1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B9A64-17D4-D9BD-F6EF-7A54CAE06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Slope Fitting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1B44A-1538-3F35-AE55-B1A3A5DC5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56" y="1188720"/>
            <a:ext cx="6344422" cy="5303520"/>
          </a:xfrm>
        </p:spPr>
        <p:txBody>
          <a:bodyPr/>
          <a:lstStyle/>
          <a:p>
            <a:r>
              <a:rPr lang="en-US" dirty="0"/>
              <a:t>Repeat steps in presentation</a:t>
            </a:r>
          </a:p>
          <a:p>
            <a:pPr lvl="1"/>
            <a:r>
              <a:rPr lang="en-US" dirty="0"/>
              <a:t>Create line segments &amp; slope eq.</a:t>
            </a:r>
          </a:p>
          <a:p>
            <a:pPr lvl="1"/>
            <a:r>
              <a:rPr lang="en-US" dirty="0"/>
              <a:t>Add line segments to chart</a:t>
            </a:r>
          </a:p>
          <a:p>
            <a:pPr lvl="1"/>
            <a:r>
              <a:rPr lang="en-US" dirty="0"/>
              <a:t>Add dynamic data label</a:t>
            </a:r>
          </a:p>
          <a:p>
            <a:r>
              <a:rPr lang="en-US" dirty="0"/>
              <a:t>Open SlopeFinderTOOL.v2.xlsm</a:t>
            </a:r>
          </a:p>
          <a:p>
            <a:pPr lvl="1"/>
            <a:r>
              <a:rPr lang="en-US" dirty="0"/>
              <a:t>Call macro directly</a:t>
            </a:r>
          </a:p>
          <a:p>
            <a:pPr lvl="1"/>
            <a:r>
              <a:rPr lang="en-US" dirty="0"/>
              <a:t>Add to QAT table in Excel</a:t>
            </a:r>
          </a:p>
          <a:p>
            <a:r>
              <a:rPr lang="en-US" dirty="0"/>
              <a:t>Go to subfolder </a:t>
            </a:r>
            <a:br>
              <a:rPr lang="en-US" dirty="0"/>
            </a:br>
            <a:r>
              <a:rPr lang="en-US" dirty="0"/>
              <a:t>.\SlopeFinderTOOL.v2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7AE38C-0F29-A550-AB6E-F808645AE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479" y="1188720"/>
            <a:ext cx="5243469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39285"/>
      </p:ext>
    </p:extLst>
  </p:cSld>
  <p:clrMapOvr>
    <a:masterClrMapping/>
  </p:clrMapOvr>
  <p:transition advTm="15000">
    <p:wipe dir="d"/>
  </p:transition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7981</TotalTime>
  <Words>342</Words>
  <Application>Microsoft Office PowerPoint</Application>
  <PresentationFormat>Widescreen</PresentationFormat>
  <Paragraphs>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Cambria Math</vt:lpstr>
      <vt:lpstr>Times New Roman</vt:lpstr>
      <vt:lpstr>Default Design</vt:lpstr>
      <vt:lpstr>Simple tools for common hydrology problems</vt:lpstr>
      <vt:lpstr>Water-Level Change</vt:lpstr>
      <vt:lpstr>Add Line Segments</vt:lpstr>
      <vt:lpstr>Slope Finder TOOL</vt:lpstr>
      <vt:lpstr>Add macro to QAT</vt:lpstr>
      <vt:lpstr>Example Slope Fitting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338</cp:revision>
  <dcterms:created xsi:type="dcterms:W3CDTF">1601-01-01T00:00:00Z</dcterms:created>
  <dcterms:modified xsi:type="dcterms:W3CDTF">2025-10-27T22:33:54Z</dcterms:modified>
</cp:coreProperties>
</file>