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08" r:id="rId2"/>
    <p:sldId id="373" r:id="rId3"/>
    <p:sldId id="476" r:id="rId4"/>
    <p:sldId id="477" r:id="rId5"/>
    <p:sldId id="478" r:id="rId6"/>
    <p:sldId id="465" r:id="rId7"/>
    <p:sldId id="463" r:id="rId8"/>
    <p:sldId id="464" r:id="rId9"/>
    <p:sldId id="479" r:id="rId10"/>
    <p:sldId id="504" r:id="rId11"/>
    <p:sldId id="505" r:id="rId12"/>
    <p:sldId id="506" r:id="rId13"/>
    <p:sldId id="480" r:id="rId14"/>
    <p:sldId id="481" r:id="rId15"/>
    <p:sldId id="482" r:id="rId16"/>
    <p:sldId id="486" r:id="rId17"/>
    <p:sldId id="499" r:id="rId18"/>
    <p:sldId id="496" r:id="rId19"/>
    <p:sldId id="497" r:id="rId20"/>
    <p:sldId id="498" r:id="rId21"/>
    <p:sldId id="466" r:id="rId22"/>
    <p:sldId id="467" r:id="rId23"/>
    <p:sldId id="500" r:id="rId24"/>
    <p:sldId id="503" r:id="rId25"/>
    <p:sldId id="487" r:id="rId26"/>
    <p:sldId id="507" r:id="rId27"/>
    <p:sldId id="509" r:id="rId28"/>
    <p:sldId id="489" r:id="rId29"/>
    <p:sldId id="502" r:id="rId30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orient="horz" pos="72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FF"/>
    <a:srgbClr val="3333FF"/>
    <a:srgbClr val="2121FF"/>
    <a:srgbClr val="FFFF93"/>
    <a:srgbClr val="6DBAE1"/>
    <a:srgbClr val="0DC0FF"/>
    <a:srgbClr val="A3A3FF"/>
    <a:srgbClr val="FEF0B4"/>
    <a:srgbClr val="FFFFB3"/>
    <a:srgbClr val="FFBD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013" autoAdjust="0"/>
  </p:normalViewPr>
  <p:slideViewPr>
    <p:cSldViewPr snapToGrid="0">
      <p:cViewPr varScale="1">
        <p:scale>
          <a:sx n="133" d="100"/>
          <a:sy n="133" d="100"/>
        </p:scale>
        <p:origin x="2094" y="336"/>
      </p:cViewPr>
      <p:guideLst>
        <p:guide orient="horz" pos="4224"/>
        <p:guide orient="horz" pos="720"/>
        <p:guide orient="horz" pos="20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2E1B74-0037-413D-B657-7D9CD16BF7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1144512-47DB-4D88-8C78-63F9AD2890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4774D628-5523-46BD-89D9-38089058CC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37170E4F-325D-4A6D-85D2-D71DDEF6DA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A7CBDDBD-37AC-489A-A694-B1519AC5AB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C0970ADC-C511-4F2D-AF6D-8AD92D0BF9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FB142A0-B2A7-4A97-AE2E-82999D3749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0588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409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142A0-B2A7-4A97-AE2E-82999D374978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6303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A3B65CB-ECD4-4FD8-A670-049FC8DB11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72717" y="5546726"/>
            <a:ext cx="5816600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Keith J Halford, </a:t>
            </a:r>
          </a:p>
          <a:p>
            <a:pPr algn="r" eaLnBrk="0" hangingPunct="0">
              <a:defRPr/>
            </a:pPr>
            <a:r>
              <a:rPr lang="en-US" sz="4000">
                <a:latin typeface="Arial" charset="0"/>
              </a:rPr>
              <a:t>Carson City, NV</a:t>
            </a: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12192000" cy="3014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40438A1-1309-04CE-384F-154FA5249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56313"/>
            <a:ext cx="32321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91681"/>
      </p:ext>
    </p:extLst>
  </p:cSld>
  <p:clrMapOvr>
    <a:masterClrMapping/>
  </p:clrMapOvr>
  <p:transition advTm="1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, fig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048367"/>
      </p:ext>
    </p:extLst>
  </p:cSld>
  <p:clrMapOvr>
    <a:masterClrMapping/>
  </p:clrMapOvr>
  <p:transition advTm="1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155680" cy="100584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1064240" cy="5303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417218"/>
      </p:ext>
    </p:extLst>
  </p:cSld>
  <p:clrMapOvr>
    <a:masterClrMapping/>
  </p:clrMapOvr>
  <p:transition advTm="1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9894798"/>
      </p:ext>
    </p:extLst>
  </p:cSld>
  <p:clrMapOvr>
    <a:masterClrMapping/>
  </p:clrMapOvr>
  <p:transition advTm="1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737360"/>
            <a:ext cx="10972800" cy="36576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140285"/>
      </p:ext>
    </p:extLst>
  </p:cSld>
  <p:clrMapOvr>
    <a:masterClrMapping/>
  </p:clrMapOvr>
  <p:transition advTm="15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C7D20-56F3-F53C-C6C9-EB9E84496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E007E98-574B-AEF4-5282-AC75C5B8BB9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82880" y="1188720"/>
            <a:ext cx="6035040" cy="5212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BD376E-0AD3-8CA4-BEE3-D077A45BB37C}"/>
              </a:ext>
            </a:extLst>
          </p:cNvPr>
          <p:cNvSpPr txBox="1"/>
          <p:nvPr userDrawn="1"/>
        </p:nvSpPr>
        <p:spPr>
          <a:xfrm>
            <a:off x="11064240" y="0"/>
            <a:ext cx="1127760" cy="109728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fld id="{B180A767-6288-4A40-A02C-7B5E67817E5B}" type="slidenum">
              <a:rPr lang="en-US" sz="36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482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45388-D45E-41C1-AD59-10B8BD5BD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820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24AA35-ED1A-4E7F-84EF-39E0C598D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" y="1188720"/>
            <a:ext cx="603504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FDB035E8-E864-4576-9234-52B84F16A7A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09728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CE42A-4C82-74F9-6CAF-52DA509EACAF}"/>
              </a:ext>
            </a:extLst>
          </p:cNvPr>
          <p:cNvSpPr txBox="1"/>
          <p:nvPr userDrawn="1"/>
        </p:nvSpPr>
        <p:spPr>
          <a:xfrm>
            <a:off x="10881360" y="133141"/>
            <a:ext cx="12890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fld id="{C143AC2A-1C7E-4CDE-92DF-C4D005581900}" type="slidenum">
              <a:rPr lang="en-US" sz="4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CA19C73-3C21-3331-3B78-A6E7D151F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13843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72" r:id="rId3"/>
    <p:sldLayoutId id="2147483665" r:id="rId4"/>
    <p:sldLayoutId id="2147483673" r:id="rId5"/>
    <p:sldLayoutId id="2147483674" r:id="rId6"/>
  </p:sldLayoutIdLst>
  <p:transition advTm="15000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18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pubs.er.usgs.gov/publication/wsp2220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png"/><Relationship Id="rId4" Type="http://schemas.openxmlformats.org/officeDocument/2006/relationships/image" Target="../media/image20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oleObject" Target="../embeddings/oleObject2.bin"/><Relationship Id="rId7" Type="http://schemas.openxmlformats.org/officeDocument/2006/relationships/image" Target="../media/image31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wmf"/><Relationship Id="rId11" Type="http://schemas.openxmlformats.org/officeDocument/2006/relationships/hyperlink" Target="https://doi.org/10.3133/sir20045155" TargetMode="External"/><Relationship Id="rId5" Type="http://schemas.openxmlformats.org/officeDocument/2006/relationships/oleObject" Target="../embeddings/oleObject3.bin"/><Relationship Id="rId10" Type="http://schemas.openxmlformats.org/officeDocument/2006/relationships/image" Target="../media/image34.svg"/><Relationship Id="rId4" Type="http://schemas.openxmlformats.org/officeDocument/2006/relationships/image" Target="../media/image29.wmf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halfordhydrology.com/analytical-distance-drawdow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hyperlink" Target="Examples/01_Theis-Distance.xlsm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twri03B6" TargetMode="External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hyperlink" Target="https://doi.org/10.1111/j.1745-6584.2010.00797.x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hyperlink" Target="http://pubs.er.usgs.gov/publication/wsp222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pubs.er.usgs.gov/publication/wsp222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3A66E16-E877-454C-8F3E-B11A85B16E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0" y="654050"/>
            <a:ext cx="9144000" cy="3690938"/>
          </a:xfrm>
        </p:spPr>
        <p:txBody>
          <a:bodyPr/>
          <a:lstStyle/>
          <a:p>
            <a:pPr eaLnBrk="1" hangingPunct="1"/>
            <a:r>
              <a:rPr lang="en-US" altLang="en-US" sz="8800" dirty="0"/>
              <a:t>Aquifer Test</a:t>
            </a:r>
            <a:br>
              <a:rPr lang="en-US" altLang="en-US" sz="8800" dirty="0"/>
            </a:br>
            <a:r>
              <a:rPr lang="en-US" altLang="en-US" sz="8800" dirty="0"/>
              <a:t>Overview</a:t>
            </a:r>
          </a:p>
        </p:txBody>
      </p:sp>
    </p:spTree>
  </p:cSld>
  <p:clrMapOvr>
    <a:masterClrMapping/>
  </p:clrMapOvr>
  <p:transition advTm="20000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6A840-B0F3-DA00-D2E5-16544833D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Unconfined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B845C-E401-BC9D-AF9E-BA4C87698E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188720"/>
            <a:ext cx="6174101" cy="5303520"/>
          </a:xfrm>
        </p:spPr>
        <p:txBody>
          <a:bodyPr/>
          <a:lstStyle/>
          <a:p>
            <a:r>
              <a:rPr lang="en-US" altLang="en-US" sz="2800" dirty="0"/>
              <a:t>Compressible storage initially</a:t>
            </a:r>
          </a:p>
          <a:p>
            <a:r>
              <a:rPr lang="en-US" altLang="en-US" sz="2800" dirty="0"/>
              <a:t>Water mostly from drainage</a:t>
            </a:r>
          </a:p>
          <a:p>
            <a:pPr lvl="1"/>
            <a:r>
              <a:rPr lang="en-US" altLang="en-US" sz="2400" dirty="0"/>
              <a:t>Water evolves from water table</a:t>
            </a:r>
          </a:p>
          <a:p>
            <a:r>
              <a:rPr lang="en-US" altLang="en-US" sz="2800" dirty="0"/>
              <a:t>Vertical flow occurs</a:t>
            </a:r>
          </a:p>
          <a:p>
            <a:pPr lvl="1"/>
            <a:r>
              <a:rPr lang="en-US" altLang="en-US" sz="2400" dirty="0"/>
              <a:t>Drainage at water table</a:t>
            </a:r>
          </a:p>
          <a:p>
            <a:r>
              <a:rPr lang="en-US" altLang="en-US" sz="2800" dirty="0"/>
              <a:t>Horizontal flow to screen</a:t>
            </a:r>
          </a:p>
          <a:p>
            <a:pPr lvl="1"/>
            <a:r>
              <a:rPr lang="en-US" altLang="en-US" sz="2400" dirty="0"/>
              <a:t>Vertical anisotropy, Kx/</a:t>
            </a:r>
            <a:r>
              <a:rPr lang="en-US" altLang="en-US" sz="2400" dirty="0" err="1"/>
              <a:t>Kz</a:t>
            </a:r>
            <a:r>
              <a:rPr lang="en-US" altLang="en-US" sz="2400" dirty="0"/>
              <a:t>, matters</a:t>
            </a:r>
          </a:p>
          <a:p>
            <a:pPr lvl="1"/>
            <a:r>
              <a:rPr lang="en-US" altLang="en-US" sz="2400" dirty="0"/>
              <a:t>Greater vertical anisotropy delays transition to drainage</a:t>
            </a:r>
          </a:p>
          <a:p>
            <a:r>
              <a:rPr lang="en-US" altLang="en-US" sz="2800" dirty="0"/>
              <a:t>Cone of depression expands slowly</a:t>
            </a:r>
          </a:p>
        </p:txBody>
      </p:sp>
      <p:grpSp>
        <p:nvGrpSpPr>
          <p:cNvPr id="4" name="Well + AQ">
            <a:extLst>
              <a:ext uri="{FF2B5EF4-FFF2-40B4-BE49-F238E27FC236}">
                <a16:creationId xmlns:a16="http://schemas.microsoft.com/office/drawing/2014/main" id="{7EEDB545-ECF4-6804-DFCC-99D790D1B169}"/>
              </a:ext>
            </a:extLst>
          </p:cNvPr>
          <p:cNvGrpSpPr/>
          <p:nvPr/>
        </p:nvGrpSpPr>
        <p:grpSpPr>
          <a:xfrm>
            <a:off x="6736780" y="1952318"/>
            <a:ext cx="5158104" cy="4690867"/>
            <a:chOff x="6736780" y="1952318"/>
            <a:chExt cx="5158104" cy="4690867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B29E110-F008-364F-1D3B-61E8CDB4FCE3}"/>
                </a:ext>
              </a:extLst>
            </p:cNvPr>
            <p:cNvSpPr/>
            <p:nvPr/>
          </p:nvSpPr>
          <p:spPr bwMode="auto">
            <a:xfrm>
              <a:off x="6957124" y="5735558"/>
              <a:ext cx="4937760" cy="425317"/>
            </a:xfrm>
            <a:prstGeom prst="rect">
              <a:avLst/>
            </a:prstGeom>
            <a:pattFill prst="wdUpDiag">
              <a:fgClr>
                <a:srgbClr val="C00000"/>
              </a:fgClr>
              <a:bgClr>
                <a:schemeClr val="bg1">
                  <a:lumMod val="85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229CDE-7B66-3E12-198A-C44B43FF743D}"/>
                </a:ext>
              </a:extLst>
            </p:cNvPr>
            <p:cNvSpPr/>
            <p:nvPr/>
          </p:nvSpPr>
          <p:spPr bwMode="auto">
            <a:xfrm>
              <a:off x="6957124" y="1952318"/>
              <a:ext cx="4937760" cy="3785350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0930177-AC92-7CAF-C2AB-E6B57DF94EF1}"/>
                </a:ext>
              </a:extLst>
            </p:cNvPr>
            <p:cNvGrpSpPr/>
            <p:nvPr/>
          </p:nvGrpSpPr>
          <p:grpSpPr>
            <a:xfrm>
              <a:off x="7246044" y="6070010"/>
              <a:ext cx="4645160" cy="573175"/>
              <a:chOff x="7115416" y="5785702"/>
              <a:chExt cx="4768104" cy="573175"/>
            </a:xfrm>
          </p:grpSpPr>
          <p:sp>
            <p:nvSpPr>
              <p:cNvPr id="12" name="Line 5">
                <a:extLst>
                  <a:ext uri="{FF2B5EF4-FFF2-40B4-BE49-F238E27FC236}">
                    <a16:creationId xmlns:a16="http://schemas.microsoft.com/office/drawing/2014/main" id="{9E1C682E-8F1C-C464-EE17-68A19BBAD1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89609" y="5885274"/>
                <a:ext cx="4693911" cy="0"/>
              </a:xfrm>
              <a:prstGeom prst="line">
                <a:avLst/>
              </a:pr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66BF1F8F-97BA-9FEE-F7E7-D08044A6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89609" y="5785702"/>
                <a:ext cx="4693911" cy="182880"/>
              </a:xfrm>
              <a:custGeom>
                <a:avLst/>
                <a:gdLst>
                  <a:gd name="T0" fmla="*/ 0 w 2847"/>
                  <a:gd name="T1" fmla="*/ 24 h 48"/>
                  <a:gd name="T2" fmla="*/ 259 w 2847"/>
                  <a:gd name="T3" fmla="*/ 24 h 48"/>
                  <a:gd name="T4" fmla="*/ 411 w 2847"/>
                  <a:gd name="T5" fmla="*/ 24 h 48"/>
                  <a:gd name="T6" fmla="*/ 518 w 2847"/>
                  <a:gd name="T7" fmla="*/ 24 h 48"/>
                  <a:gd name="T8" fmla="*/ 602 w 2847"/>
                  <a:gd name="T9" fmla="*/ 24 h 48"/>
                  <a:gd name="T10" fmla="*/ 670 w 2847"/>
                  <a:gd name="T11" fmla="*/ 24 h 48"/>
                  <a:gd name="T12" fmla="*/ 729 w 2847"/>
                  <a:gd name="T13" fmla="*/ 24 h 48"/>
                  <a:gd name="T14" fmla="*/ 779 w 2847"/>
                  <a:gd name="T15" fmla="*/ 24 h 48"/>
                  <a:gd name="T16" fmla="*/ 823 w 2847"/>
                  <a:gd name="T17" fmla="*/ 24 h 48"/>
                  <a:gd name="T18" fmla="*/ 862 w 2847"/>
                  <a:gd name="T19" fmla="*/ 24 h 48"/>
                  <a:gd name="T20" fmla="*/ 1121 w 2847"/>
                  <a:gd name="T21" fmla="*/ 24 h 48"/>
                  <a:gd name="T22" fmla="*/ 1273 w 2847"/>
                  <a:gd name="T23" fmla="*/ 24 h 48"/>
                  <a:gd name="T24" fmla="*/ 1382 w 2847"/>
                  <a:gd name="T25" fmla="*/ 24 h 48"/>
                  <a:gd name="T26" fmla="*/ 1465 w 2847"/>
                  <a:gd name="T27" fmla="*/ 24 h 48"/>
                  <a:gd name="T28" fmla="*/ 1533 w 2847"/>
                  <a:gd name="T29" fmla="*/ 24 h 48"/>
                  <a:gd name="T30" fmla="*/ 1591 w 2847"/>
                  <a:gd name="T31" fmla="*/ 24 h 48"/>
                  <a:gd name="T32" fmla="*/ 1641 w 2847"/>
                  <a:gd name="T33" fmla="*/ 24 h 48"/>
                  <a:gd name="T34" fmla="*/ 1685 w 2847"/>
                  <a:gd name="T35" fmla="*/ 24 h 48"/>
                  <a:gd name="T36" fmla="*/ 1724 w 2847"/>
                  <a:gd name="T37" fmla="*/ 24 h 48"/>
                  <a:gd name="T38" fmla="*/ 1984 w 2847"/>
                  <a:gd name="T39" fmla="*/ 24 h 48"/>
                  <a:gd name="T40" fmla="*/ 2136 w 2847"/>
                  <a:gd name="T41" fmla="*/ 24 h 48"/>
                  <a:gd name="T42" fmla="*/ 2244 w 2847"/>
                  <a:gd name="T43" fmla="*/ 24 h 48"/>
                  <a:gd name="T44" fmla="*/ 2327 w 2847"/>
                  <a:gd name="T45" fmla="*/ 24 h 48"/>
                  <a:gd name="T46" fmla="*/ 2396 w 2847"/>
                  <a:gd name="T47" fmla="*/ 24 h 48"/>
                  <a:gd name="T48" fmla="*/ 2453 w 2847"/>
                  <a:gd name="T49" fmla="*/ 24 h 48"/>
                  <a:gd name="T50" fmla="*/ 2503 w 2847"/>
                  <a:gd name="T51" fmla="*/ 24 h 48"/>
                  <a:gd name="T52" fmla="*/ 2547 w 2847"/>
                  <a:gd name="T53" fmla="*/ 24 h 48"/>
                  <a:gd name="T54" fmla="*/ 2587 w 2847"/>
                  <a:gd name="T55" fmla="*/ 24 h 48"/>
                  <a:gd name="T56" fmla="*/ 2847 w 2847"/>
                  <a:gd name="T57" fmla="*/ 24 h 48"/>
                  <a:gd name="T58" fmla="*/ 0 w 2847"/>
                  <a:gd name="T59" fmla="*/ 48 h 48"/>
                  <a:gd name="T60" fmla="*/ 862 w 2847"/>
                  <a:gd name="T61" fmla="*/ 48 h 48"/>
                  <a:gd name="T62" fmla="*/ 1724 w 2847"/>
                  <a:gd name="T63" fmla="*/ 48 h 48"/>
                  <a:gd name="T64" fmla="*/ 2587 w 2847"/>
                  <a:gd name="T6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7" h="48">
                    <a:moveTo>
                      <a:pt x="0" y="6"/>
                    </a:moveTo>
                    <a:lnTo>
                      <a:pt x="0" y="24"/>
                    </a:lnTo>
                    <a:moveTo>
                      <a:pt x="259" y="6"/>
                    </a:moveTo>
                    <a:lnTo>
                      <a:pt x="259" y="24"/>
                    </a:lnTo>
                    <a:moveTo>
                      <a:pt x="411" y="6"/>
                    </a:moveTo>
                    <a:lnTo>
                      <a:pt x="411" y="24"/>
                    </a:lnTo>
                    <a:moveTo>
                      <a:pt x="518" y="6"/>
                    </a:moveTo>
                    <a:lnTo>
                      <a:pt x="518" y="24"/>
                    </a:lnTo>
                    <a:moveTo>
                      <a:pt x="602" y="6"/>
                    </a:moveTo>
                    <a:lnTo>
                      <a:pt x="602" y="24"/>
                    </a:lnTo>
                    <a:moveTo>
                      <a:pt x="670" y="6"/>
                    </a:moveTo>
                    <a:lnTo>
                      <a:pt x="670" y="24"/>
                    </a:lnTo>
                    <a:moveTo>
                      <a:pt x="729" y="6"/>
                    </a:moveTo>
                    <a:lnTo>
                      <a:pt x="729" y="24"/>
                    </a:lnTo>
                    <a:moveTo>
                      <a:pt x="779" y="6"/>
                    </a:moveTo>
                    <a:lnTo>
                      <a:pt x="779" y="24"/>
                    </a:lnTo>
                    <a:moveTo>
                      <a:pt x="823" y="6"/>
                    </a:moveTo>
                    <a:lnTo>
                      <a:pt x="823" y="24"/>
                    </a:lnTo>
                    <a:moveTo>
                      <a:pt x="862" y="6"/>
                    </a:moveTo>
                    <a:lnTo>
                      <a:pt x="862" y="24"/>
                    </a:lnTo>
                    <a:moveTo>
                      <a:pt x="1121" y="6"/>
                    </a:moveTo>
                    <a:lnTo>
                      <a:pt x="1121" y="24"/>
                    </a:lnTo>
                    <a:moveTo>
                      <a:pt x="1273" y="6"/>
                    </a:moveTo>
                    <a:lnTo>
                      <a:pt x="1273" y="24"/>
                    </a:lnTo>
                    <a:moveTo>
                      <a:pt x="1382" y="6"/>
                    </a:moveTo>
                    <a:lnTo>
                      <a:pt x="1382" y="24"/>
                    </a:lnTo>
                    <a:moveTo>
                      <a:pt x="1465" y="6"/>
                    </a:moveTo>
                    <a:lnTo>
                      <a:pt x="1465" y="24"/>
                    </a:lnTo>
                    <a:moveTo>
                      <a:pt x="1533" y="6"/>
                    </a:moveTo>
                    <a:lnTo>
                      <a:pt x="1533" y="24"/>
                    </a:lnTo>
                    <a:moveTo>
                      <a:pt x="1591" y="6"/>
                    </a:moveTo>
                    <a:lnTo>
                      <a:pt x="1591" y="24"/>
                    </a:lnTo>
                    <a:moveTo>
                      <a:pt x="1641" y="6"/>
                    </a:moveTo>
                    <a:lnTo>
                      <a:pt x="1641" y="24"/>
                    </a:lnTo>
                    <a:moveTo>
                      <a:pt x="1685" y="6"/>
                    </a:moveTo>
                    <a:lnTo>
                      <a:pt x="1685" y="24"/>
                    </a:lnTo>
                    <a:moveTo>
                      <a:pt x="1724" y="6"/>
                    </a:moveTo>
                    <a:lnTo>
                      <a:pt x="1724" y="24"/>
                    </a:lnTo>
                    <a:moveTo>
                      <a:pt x="1984" y="6"/>
                    </a:moveTo>
                    <a:lnTo>
                      <a:pt x="1984" y="24"/>
                    </a:lnTo>
                    <a:moveTo>
                      <a:pt x="2136" y="6"/>
                    </a:moveTo>
                    <a:lnTo>
                      <a:pt x="2136" y="24"/>
                    </a:lnTo>
                    <a:moveTo>
                      <a:pt x="2244" y="6"/>
                    </a:moveTo>
                    <a:lnTo>
                      <a:pt x="2244" y="24"/>
                    </a:lnTo>
                    <a:moveTo>
                      <a:pt x="2327" y="6"/>
                    </a:moveTo>
                    <a:lnTo>
                      <a:pt x="2327" y="24"/>
                    </a:lnTo>
                    <a:moveTo>
                      <a:pt x="2396" y="6"/>
                    </a:moveTo>
                    <a:lnTo>
                      <a:pt x="2396" y="24"/>
                    </a:lnTo>
                    <a:moveTo>
                      <a:pt x="2453" y="6"/>
                    </a:moveTo>
                    <a:lnTo>
                      <a:pt x="2453" y="24"/>
                    </a:lnTo>
                    <a:moveTo>
                      <a:pt x="2503" y="6"/>
                    </a:moveTo>
                    <a:lnTo>
                      <a:pt x="2503" y="24"/>
                    </a:lnTo>
                    <a:moveTo>
                      <a:pt x="2547" y="6"/>
                    </a:moveTo>
                    <a:lnTo>
                      <a:pt x="2547" y="24"/>
                    </a:lnTo>
                    <a:moveTo>
                      <a:pt x="2587" y="6"/>
                    </a:moveTo>
                    <a:lnTo>
                      <a:pt x="2587" y="24"/>
                    </a:lnTo>
                    <a:moveTo>
                      <a:pt x="2847" y="6"/>
                    </a:moveTo>
                    <a:lnTo>
                      <a:pt x="2847" y="24"/>
                    </a:lnTo>
                    <a:moveTo>
                      <a:pt x="0" y="0"/>
                    </a:moveTo>
                    <a:lnTo>
                      <a:pt x="0" y="48"/>
                    </a:lnTo>
                    <a:moveTo>
                      <a:pt x="862" y="0"/>
                    </a:moveTo>
                    <a:lnTo>
                      <a:pt x="862" y="48"/>
                    </a:lnTo>
                    <a:moveTo>
                      <a:pt x="1724" y="0"/>
                    </a:moveTo>
                    <a:lnTo>
                      <a:pt x="1724" y="48"/>
                    </a:lnTo>
                    <a:moveTo>
                      <a:pt x="2587" y="0"/>
                    </a:moveTo>
                    <a:lnTo>
                      <a:pt x="2587" y="48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B2DC4B8B-1F4C-418E-CEEB-C7DD699D74FE}"/>
                  </a:ext>
                </a:extLst>
              </p:cNvPr>
              <p:cNvGrpSpPr/>
              <p:nvPr/>
            </p:nvGrpSpPr>
            <p:grpSpPr>
              <a:xfrm>
                <a:off x="7115416" y="6005991"/>
                <a:ext cx="4599933" cy="352886"/>
                <a:chOff x="7115416" y="5898415"/>
                <a:chExt cx="4599933" cy="352886"/>
              </a:xfrm>
            </p:grpSpPr>
            <p:sp>
              <p:nvSpPr>
                <p:cNvPr id="14" name="Rectangle 7">
                  <a:extLst>
                    <a:ext uri="{FF2B5EF4-FFF2-40B4-BE49-F238E27FC236}">
                      <a16:creationId xmlns:a16="http://schemas.microsoft.com/office/drawing/2014/main" id="{CB88E401-FAC8-7AD4-3682-345BA1E3A4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5416" y="5898415"/>
                  <a:ext cx="20938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" name="Rectangle 8">
                  <a:extLst>
                    <a:ext uri="{FF2B5EF4-FFF2-40B4-BE49-F238E27FC236}">
                      <a16:creationId xmlns:a16="http://schemas.microsoft.com/office/drawing/2014/main" id="{11594E9F-CFB6-B14B-2B23-55DB545FD0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01991" y="5898415"/>
                  <a:ext cx="280283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100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" name="Rectangle 9">
                  <a:extLst>
                    <a:ext uri="{FF2B5EF4-FFF2-40B4-BE49-F238E27FC236}">
                      <a16:creationId xmlns:a16="http://schemas.microsoft.com/office/drawing/2014/main" id="{B8A64EC0-3CE2-D387-4E17-12411FFBAF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868781" y="5898415"/>
                  <a:ext cx="38909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1,000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" name="Rectangle 10">
                  <a:extLst>
                    <a:ext uri="{FF2B5EF4-FFF2-40B4-BE49-F238E27FC236}">
                      <a16:creationId xmlns:a16="http://schemas.microsoft.com/office/drawing/2014/main" id="{75A37CE7-D829-7AF1-4D04-88FE44EB86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53707" y="5898415"/>
                  <a:ext cx="461642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10,000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" name="Rectangle 11">
                  <a:extLst>
                    <a:ext uri="{FF2B5EF4-FFF2-40B4-BE49-F238E27FC236}">
                      <a16:creationId xmlns:a16="http://schemas.microsoft.com/office/drawing/2014/main" id="{AD7D1D45-0DCD-2CD5-9410-A1F6AEB010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20157" y="6097413"/>
                  <a:ext cx="1780445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RADIAL DISTANCE, IN FEET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6BE711A-D09B-999E-74FF-B625E9B49AC7}"/>
                </a:ext>
              </a:extLst>
            </p:cNvPr>
            <p:cNvGrpSpPr/>
            <p:nvPr/>
          </p:nvGrpSpPr>
          <p:grpSpPr>
            <a:xfrm>
              <a:off x="6736780" y="1953209"/>
              <a:ext cx="365760" cy="3791633"/>
              <a:chOff x="6729096" y="1945525"/>
              <a:chExt cx="365760" cy="3791633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B13DCE04-54EE-C7EC-569D-157D0C86B3BA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DE2668A-6E18-3759-467B-9F0B19C9A9A7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37" name="DD_Guide" hidden="1">
            <a:extLst>
              <a:ext uri="{FF2B5EF4-FFF2-40B4-BE49-F238E27FC236}">
                <a16:creationId xmlns:a16="http://schemas.microsoft.com/office/drawing/2014/main" id="{89F3A335-C451-4585-A844-095C4F2DCBA6}"/>
              </a:ext>
            </a:extLst>
          </p:cNvPr>
          <p:cNvGrpSpPr/>
          <p:nvPr/>
        </p:nvGrpSpPr>
        <p:grpSpPr>
          <a:xfrm>
            <a:off x="7025699" y="2196097"/>
            <a:ext cx="4469615" cy="855084"/>
            <a:chOff x="7025700" y="2196097"/>
            <a:chExt cx="2011680" cy="85508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A6710B3-D79B-730C-6ECE-37E5B98DD0CB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760313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81725C0-9F2A-CB80-D144-661ABD5B9A52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475285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16F128D-A7B2-E4B3-4CC3-D3E116BA613A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190257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3AA73DD-C949-EA6A-DAE7-B583C9629E13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2045341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5" name="DD_Frame_48hr">
            <a:extLst>
              <a:ext uri="{FF2B5EF4-FFF2-40B4-BE49-F238E27FC236}">
                <a16:creationId xmlns:a16="http://schemas.microsoft.com/office/drawing/2014/main" id="{10EAA024-D9AF-E463-F7AF-2F7918C072B7}"/>
              </a:ext>
            </a:extLst>
          </p:cNvPr>
          <p:cNvGrpSpPr/>
          <p:nvPr/>
        </p:nvGrpSpPr>
        <p:grpSpPr>
          <a:xfrm>
            <a:off x="6675121" y="1920240"/>
            <a:ext cx="5213601" cy="3834333"/>
            <a:chOff x="6675121" y="1920240"/>
            <a:chExt cx="5213601" cy="383433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D1DBA7D8-046B-B8B0-298C-0BA0E0CE7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675121" y="1920240"/>
              <a:ext cx="5213601" cy="1372502"/>
            </a:xfrm>
            <a:prstGeom prst="rect">
              <a:avLst/>
            </a:prstGeom>
          </p:spPr>
        </p:pic>
        <p:sp>
          <p:nvSpPr>
            <p:cNvPr id="43" name="DD label">
              <a:extLst>
                <a:ext uri="{FF2B5EF4-FFF2-40B4-BE49-F238E27FC236}">
                  <a16:creationId xmlns:a16="http://schemas.microsoft.com/office/drawing/2014/main" id="{61A20FE7-C9A7-094B-4A14-E245C591DF50}"/>
                </a:ext>
              </a:extLst>
            </p:cNvPr>
            <p:cNvSpPr txBox="1"/>
            <p:nvPr/>
          </p:nvSpPr>
          <p:spPr>
            <a:xfrm>
              <a:off x="8047315" y="4294037"/>
              <a:ext cx="430887" cy="112947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746DDE7-F4DD-9286-762F-BE742EC78DB0}"/>
                </a:ext>
              </a:extLst>
            </p:cNvPr>
            <p:cNvSpPr/>
            <p:nvPr/>
          </p:nvSpPr>
          <p:spPr bwMode="auto">
            <a:xfrm>
              <a:off x="8298136" y="2481125"/>
              <a:ext cx="1180235" cy="3254432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926A657-4F19-0DF7-E6D6-F142EC9332DD}"/>
                </a:ext>
              </a:extLst>
            </p:cNvPr>
            <p:cNvSpPr/>
            <p:nvPr/>
          </p:nvSpPr>
          <p:spPr bwMode="auto">
            <a:xfrm>
              <a:off x="9683168" y="2196096"/>
              <a:ext cx="985999" cy="3558477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45E6AF5-C77C-7913-5B8B-802842A184F4}"/>
                </a:ext>
              </a:extLst>
            </p:cNvPr>
            <p:cNvSpPr/>
            <p:nvPr/>
          </p:nvSpPr>
          <p:spPr bwMode="auto">
            <a:xfrm>
              <a:off x="7137917" y="2747365"/>
              <a:ext cx="1305635" cy="2996898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0" name="DD_Frame_3hr">
            <a:extLst>
              <a:ext uri="{FF2B5EF4-FFF2-40B4-BE49-F238E27FC236}">
                <a16:creationId xmlns:a16="http://schemas.microsoft.com/office/drawing/2014/main" id="{9CC3DE45-3524-A87D-D58A-CD74654D550C}"/>
              </a:ext>
            </a:extLst>
          </p:cNvPr>
          <p:cNvGrpSpPr/>
          <p:nvPr/>
        </p:nvGrpSpPr>
        <p:grpSpPr>
          <a:xfrm>
            <a:off x="6675121" y="1920240"/>
            <a:ext cx="5213601" cy="3834333"/>
            <a:chOff x="6675121" y="1920240"/>
            <a:chExt cx="5213601" cy="3834333"/>
          </a:xfrm>
        </p:grpSpPr>
        <p:pic>
          <p:nvPicPr>
            <p:cNvPr id="47" name="Picture 27">
              <a:extLst>
                <a:ext uri="{FF2B5EF4-FFF2-40B4-BE49-F238E27FC236}">
                  <a16:creationId xmlns:a16="http://schemas.microsoft.com/office/drawing/2014/main" id="{D2B55C10-EFC9-5CAA-4F49-5CD45C49D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675121" y="1920240"/>
              <a:ext cx="5213601" cy="1372501"/>
            </a:xfrm>
            <a:prstGeom prst="rect">
              <a:avLst/>
            </a:prstGeom>
          </p:spPr>
        </p:pic>
        <p:sp>
          <p:nvSpPr>
            <p:cNvPr id="49" name="DD label">
              <a:extLst>
                <a:ext uri="{FF2B5EF4-FFF2-40B4-BE49-F238E27FC236}">
                  <a16:creationId xmlns:a16="http://schemas.microsoft.com/office/drawing/2014/main" id="{2DE20DB6-FD35-4BE5-1740-7DB3424B0DA1}"/>
                </a:ext>
              </a:extLst>
            </p:cNvPr>
            <p:cNvSpPr txBox="1"/>
            <p:nvPr/>
          </p:nvSpPr>
          <p:spPr>
            <a:xfrm>
              <a:off x="8391706" y="4224565"/>
              <a:ext cx="430887" cy="112947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F2F0CD0-5188-136E-B005-1701946218B9}"/>
                </a:ext>
              </a:extLst>
            </p:cNvPr>
            <p:cNvSpPr/>
            <p:nvPr/>
          </p:nvSpPr>
          <p:spPr bwMode="auto">
            <a:xfrm>
              <a:off x="7659703" y="2481125"/>
              <a:ext cx="1127144" cy="3273448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6D26F51-E3F2-6C19-9305-9C582BC00973}"/>
                </a:ext>
              </a:extLst>
            </p:cNvPr>
            <p:cNvSpPr/>
            <p:nvPr/>
          </p:nvSpPr>
          <p:spPr bwMode="auto">
            <a:xfrm>
              <a:off x="9027390" y="2212234"/>
              <a:ext cx="651886" cy="3542339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7" name="DD_Frame5min">
            <a:extLst>
              <a:ext uri="{FF2B5EF4-FFF2-40B4-BE49-F238E27FC236}">
                <a16:creationId xmlns:a16="http://schemas.microsoft.com/office/drawing/2014/main" id="{3F11070B-D88F-FA40-9304-A79F72E72A85}"/>
              </a:ext>
            </a:extLst>
          </p:cNvPr>
          <p:cNvGrpSpPr/>
          <p:nvPr/>
        </p:nvGrpSpPr>
        <p:grpSpPr>
          <a:xfrm>
            <a:off x="6675122" y="1920240"/>
            <a:ext cx="5213597" cy="3835101"/>
            <a:chOff x="6675122" y="1920240"/>
            <a:chExt cx="5213597" cy="3835101"/>
          </a:xfrm>
        </p:grpSpPr>
        <p:pic>
          <p:nvPicPr>
            <p:cNvPr id="60" name="Picture 27">
              <a:extLst>
                <a:ext uri="{FF2B5EF4-FFF2-40B4-BE49-F238E27FC236}">
                  <a16:creationId xmlns:a16="http://schemas.microsoft.com/office/drawing/2014/main" id="{AE9B1674-AC19-F2A4-397A-C487B5B74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675122" y="1920240"/>
              <a:ext cx="5213597" cy="1372501"/>
            </a:xfrm>
            <a:prstGeom prst="rect">
              <a:avLst/>
            </a:prstGeom>
          </p:spPr>
        </p:pic>
        <p:sp>
          <p:nvSpPr>
            <p:cNvPr id="62" name="DD label">
              <a:extLst>
                <a:ext uri="{FF2B5EF4-FFF2-40B4-BE49-F238E27FC236}">
                  <a16:creationId xmlns:a16="http://schemas.microsoft.com/office/drawing/2014/main" id="{EC87F4E8-4EAA-271C-DF50-3290ECE0E01F}"/>
                </a:ext>
              </a:extLst>
            </p:cNvPr>
            <p:cNvSpPr txBox="1"/>
            <p:nvPr/>
          </p:nvSpPr>
          <p:spPr>
            <a:xfrm>
              <a:off x="8858340" y="4124147"/>
              <a:ext cx="430887" cy="112947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2E66EE3-E48B-061C-2862-5FCB578B87E9}"/>
                </a:ext>
              </a:extLst>
            </p:cNvPr>
            <p:cNvSpPr/>
            <p:nvPr/>
          </p:nvSpPr>
          <p:spPr bwMode="auto">
            <a:xfrm>
              <a:off x="8037499" y="2213002"/>
              <a:ext cx="1180235" cy="3542339"/>
            </a:xfrm>
            <a:custGeom>
              <a:avLst/>
              <a:gdLst>
                <a:gd name="connsiteX0" fmla="*/ 1160289 w 1175657"/>
                <a:gd name="connsiteY0" fmla="*/ 3542339 h 3542339"/>
                <a:gd name="connsiteX1" fmla="*/ 1175657 w 1175657"/>
                <a:gd name="connsiteY1" fmla="*/ 1513754 h 3542339"/>
                <a:gd name="connsiteX2" fmla="*/ 0 w 1175657"/>
                <a:gd name="connsiteY2" fmla="*/ 0 h 3542339"/>
                <a:gd name="connsiteX0" fmla="*/ 1160289 w 1258856"/>
                <a:gd name="connsiteY0" fmla="*/ 3542339 h 3542339"/>
                <a:gd name="connsiteX1" fmla="*/ 1175657 w 1258856"/>
                <a:gd name="connsiteY1" fmla="*/ 1513754 h 3542339"/>
                <a:gd name="connsiteX2" fmla="*/ 0 w 1258856"/>
                <a:gd name="connsiteY2" fmla="*/ 0 h 3542339"/>
                <a:gd name="connsiteX0" fmla="*/ 1160289 w 1257269"/>
                <a:gd name="connsiteY0" fmla="*/ 3542339 h 3542339"/>
                <a:gd name="connsiteX1" fmla="*/ 1175657 w 1257269"/>
                <a:gd name="connsiteY1" fmla="*/ 1513754 h 3542339"/>
                <a:gd name="connsiteX2" fmla="*/ 0 w 1257269"/>
                <a:gd name="connsiteY2" fmla="*/ 0 h 3542339"/>
                <a:gd name="connsiteX0" fmla="*/ 1160289 w 1160312"/>
                <a:gd name="connsiteY0" fmla="*/ 3542339 h 3542339"/>
                <a:gd name="connsiteX1" fmla="*/ 991240 w 1160312"/>
                <a:gd name="connsiteY1" fmla="*/ 1183341 h 3542339"/>
                <a:gd name="connsiteX2" fmla="*/ 0 w 1160312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  <a:gd name="connsiteX0" fmla="*/ 1160289 w 1180235"/>
                <a:gd name="connsiteY0" fmla="*/ 3542339 h 3542339"/>
                <a:gd name="connsiteX1" fmla="*/ 991240 w 1180235"/>
                <a:gd name="connsiteY1" fmla="*/ 1183341 h 3542339"/>
                <a:gd name="connsiteX2" fmla="*/ 0 w 1180235"/>
                <a:gd name="connsiteY2" fmla="*/ 0 h 354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235" h="3542339">
                  <a:moveTo>
                    <a:pt x="1160289" y="3542339"/>
                  </a:moveTo>
                  <a:cubicBezTo>
                    <a:pt x="1157728" y="1897956"/>
                    <a:pt x="1269147" y="1658471"/>
                    <a:pt x="991240" y="1183341"/>
                  </a:cubicBezTo>
                  <a:cubicBezTo>
                    <a:pt x="713333" y="708211"/>
                    <a:pt x="215153" y="673634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68" name="DD_Frame_0min">
            <a:extLst>
              <a:ext uri="{FF2B5EF4-FFF2-40B4-BE49-F238E27FC236}">
                <a16:creationId xmlns:a16="http://schemas.microsoft.com/office/drawing/2014/main" id="{406305D2-D5CD-48D1-AB96-A8327599A3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675122" y="1917282"/>
            <a:ext cx="5213597" cy="1372501"/>
          </a:xfrm>
          <a:prstGeom prst="rect">
            <a:avLst/>
          </a:prstGeom>
        </p:spPr>
      </p:pic>
      <p:grpSp>
        <p:nvGrpSpPr>
          <p:cNvPr id="1055" name="Bubble_48hr">
            <a:extLst>
              <a:ext uri="{FF2B5EF4-FFF2-40B4-BE49-F238E27FC236}">
                <a16:creationId xmlns:a16="http://schemas.microsoft.com/office/drawing/2014/main" id="{561CAA24-E5A5-E195-6E9B-388AA6437C76}"/>
              </a:ext>
            </a:extLst>
          </p:cNvPr>
          <p:cNvGrpSpPr/>
          <p:nvPr/>
        </p:nvGrpSpPr>
        <p:grpSpPr>
          <a:xfrm>
            <a:off x="7433325" y="2043006"/>
            <a:ext cx="2771171" cy="836821"/>
            <a:chOff x="7433325" y="2043006"/>
            <a:chExt cx="2771171" cy="836821"/>
          </a:xfrm>
        </p:grpSpPr>
        <p:grpSp>
          <p:nvGrpSpPr>
            <p:cNvPr id="122" name="bubble">
              <a:extLst>
                <a:ext uri="{FF2B5EF4-FFF2-40B4-BE49-F238E27FC236}">
                  <a16:creationId xmlns:a16="http://schemas.microsoft.com/office/drawing/2014/main" id="{E3F1A3F4-0DE7-DF8B-EAF4-CA6CBE12625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25277" y="2499247"/>
              <a:ext cx="274320" cy="274320"/>
              <a:chOff x="4118109" y="5991721"/>
              <a:chExt cx="365760" cy="365760"/>
            </a:xfrm>
          </p:grpSpPr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71F552AF-2F47-BF9D-F2AC-32A91CD3FC00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52" name="Group 151">
                  <a:extLst>
                    <a:ext uri="{FF2B5EF4-FFF2-40B4-BE49-F238E27FC236}">
                      <a16:creationId xmlns:a16="http://schemas.microsoft.com/office/drawing/2014/main" id="{74F10C4D-E412-C5F3-6E75-1270E44B9E12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56" name="Straight Connector 155">
                    <a:extLst>
                      <a:ext uri="{FF2B5EF4-FFF2-40B4-BE49-F238E27FC236}">
                        <a16:creationId xmlns:a16="http://schemas.microsoft.com/office/drawing/2014/main" id="{E1745998-A2A7-DDBA-9209-B2BF6DCBE3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57" name="Straight Connector 156">
                    <a:extLst>
                      <a:ext uri="{FF2B5EF4-FFF2-40B4-BE49-F238E27FC236}">
                        <a16:creationId xmlns:a16="http://schemas.microsoft.com/office/drawing/2014/main" id="{F349B4CE-7E8E-08DD-5910-1181B1BF58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53" name="Group 152">
                  <a:extLst>
                    <a:ext uri="{FF2B5EF4-FFF2-40B4-BE49-F238E27FC236}">
                      <a16:creationId xmlns:a16="http://schemas.microsoft.com/office/drawing/2014/main" id="{ABA2270B-2F55-6688-AC27-55CCB8CAF921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54" name="Straight Connector 153">
                    <a:extLst>
                      <a:ext uri="{FF2B5EF4-FFF2-40B4-BE49-F238E27FC236}">
                        <a16:creationId xmlns:a16="http://schemas.microsoft.com/office/drawing/2014/main" id="{74F9D440-533C-5A5B-B33A-C7FFB3236D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55" name="Straight Connector 154">
                    <a:extLst>
                      <a:ext uri="{FF2B5EF4-FFF2-40B4-BE49-F238E27FC236}">
                        <a16:creationId xmlns:a16="http://schemas.microsoft.com/office/drawing/2014/main" id="{614C9D1E-39F6-C1A3-6D10-A46EC77EC9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989C6CE9-14EB-1624-C835-CC79F65EE030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23" name="bubble">
              <a:extLst>
                <a:ext uri="{FF2B5EF4-FFF2-40B4-BE49-F238E27FC236}">
                  <a16:creationId xmlns:a16="http://schemas.microsoft.com/office/drawing/2014/main" id="{4635840D-CA41-816F-1FD5-FA0DE5FD72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33325" y="2605507"/>
              <a:ext cx="274320" cy="274320"/>
              <a:chOff x="4118109" y="5991721"/>
              <a:chExt cx="365760" cy="365760"/>
            </a:xfrm>
          </p:grpSpPr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C625440E-AFD2-4B64-B1E3-4285F6E367DA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44" name="Group 143">
                  <a:extLst>
                    <a:ext uri="{FF2B5EF4-FFF2-40B4-BE49-F238E27FC236}">
                      <a16:creationId xmlns:a16="http://schemas.microsoft.com/office/drawing/2014/main" id="{10753551-889D-46B3-A0BB-9C3B3FF0E23C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48" name="Straight Connector 147">
                    <a:extLst>
                      <a:ext uri="{FF2B5EF4-FFF2-40B4-BE49-F238E27FC236}">
                        <a16:creationId xmlns:a16="http://schemas.microsoft.com/office/drawing/2014/main" id="{7D2A27A1-B1C6-E238-27A2-E58E9A7CFA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49" name="Straight Connector 148">
                    <a:extLst>
                      <a:ext uri="{FF2B5EF4-FFF2-40B4-BE49-F238E27FC236}">
                        <a16:creationId xmlns:a16="http://schemas.microsoft.com/office/drawing/2014/main" id="{A6EE0127-BB9F-B1DC-875E-8EBE8B7B74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45" name="Group 144">
                  <a:extLst>
                    <a:ext uri="{FF2B5EF4-FFF2-40B4-BE49-F238E27FC236}">
                      <a16:creationId xmlns:a16="http://schemas.microsoft.com/office/drawing/2014/main" id="{54B9E25D-40D1-D621-84D1-BDF80E8A2A2A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46" name="Straight Connector 145">
                    <a:extLst>
                      <a:ext uri="{FF2B5EF4-FFF2-40B4-BE49-F238E27FC236}">
                        <a16:creationId xmlns:a16="http://schemas.microsoft.com/office/drawing/2014/main" id="{953B1A83-38A1-66DB-F420-ED6D085FC5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47" name="Straight Connector 146">
                    <a:extLst>
                      <a:ext uri="{FF2B5EF4-FFF2-40B4-BE49-F238E27FC236}">
                        <a16:creationId xmlns:a16="http://schemas.microsoft.com/office/drawing/2014/main" id="{98A80653-F797-B80E-7D88-1A1AD7DA92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126F0920-2068-062E-BC97-0308ACBD6EFB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46" name="bubble">
              <a:extLst>
                <a:ext uri="{FF2B5EF4-FFF2-40B4-BE49-F238E27FC236}">
                  <a16:creationId xmlns:a16="http://schemas.microsoft.com/office/drawing/2014/main" id="{8C00854A-CDAA-DD22-8BA5-5FCD69F415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82366" y="2404656"/>
              <a:ext cx="274320" cy="274320"/>
              <a:chOff x="4118109" y="5991721"/>
              <a:chExt cx="365760" cy="365760"/>
            </a:xfrm>
          </p:grpSpPr>
          <p:grpSp>
            <p:nvGrpSpPr>
              <p:cNvPr id="1047" name="Group 1046">
                <a:extLst>
                  <a:ext uri="{FF2B5EF4-FFF2-40B4-BE49-F238E27FC236}">
                    <a16:creationId xmlns:a16="http://schemas.microsoft.com/office/drawing/2014/main" id="{FE42EAA1-38A5-691C-F4C9-84BF8B43B3AC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049" name="Group 1048">
                  <a:extLst>
                    <a:ext uri="{FF2B5EF4-FFF2-40B4-BE49-F238E27FC236}">
                      <a16:creationId xmlns:a16="http://schemas.microsoft.com/office/drawing/2014/main" id="{10108D78-ADB7-F1F6-E2A9-C4D9C039141F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53" name="Straight Connector 1052">
                    <a:extLst>
                      <a:ext uri="{FF2B5EF4-FFF2-40B4-BE49-F238E27FC236}">
                        <a16:creationId xmlns:a16="http://schemas.microsoft.com/office/drawing/2014/main" id="{D1D697E8-830E-C10D-2C24-F7677B99C9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54" name="Straight Connector 1053">
                    <a:extLst>
                      <a:ext uri="{FF2B5EF4-FFF2-40B4-BE49-F238E27FC236}">
                        <a16:creationId xmlns:a16="http://schemas.microsoft.com/office/drawing/2014/main" id="{E828E687-5EB8-7CED-730E-272C0B1832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050" name="Group 1049">
                  <a:extLst>
                    <a:ext uri="{FF2B5EF4-FFF2-40B4-BE49-F238E27FC236}">
                      <a16:creationId xmlns:a16="http://schemas.microsoft.com/office/drawing/2014/main" id="{1ACEFD6A-1211-B1E1-A88B-D9C69178C52A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51" name="Straight Connector 1050">
                    <a:extLst>
                      <a:ext uri="{FF2B5EF4-FFF2-40B4-BE49-F238E27FC236}">
                        <a16:creationId xmlns:a16="http://schemas.microsoft.com/office/drawing/2014/main" id="{D3301529-261D-A450-A5AB-79530D25C8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52" name="Straight Connector 1051">
                    <a:extLst>
                      <a:ext uri="{FF2B5EF4-FFF2-40B4-BE49-F238E27FC236}">
                        <a16:creationId xmlns:a16="http://schemas.microsoft.com/office/drawing/2014/main" id="{E3992B1D-2A82-402E-6D6E-02A4E5C71A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048" name="Oval 1047">
                <a:extLst>
                  <a:ext uri="{FF2B5EF4-FFF2-40B4-BE49-F238E27FC236}">
                    <a16:creationId xmlns:a16="http://schemas.microsoft.com/office/drawing/2014/main" id="{627DCB7F-C7D3-212D-5257-3539B4CD6F25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53" name="bubble">
              <a:extLst>
                <a:ext uri="{FF2B5EF4-FFF2-40B4-BE49-F238E27FC236}">
                  <a16:creationId xmlns:a16="http://schemas.microsoft.com/office/drawing/2014/main" id="{4C05D5C9-A3B6-12E9-5DD8-0740FD935D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474332" y="2331012"/>
              <a:ext cx="274320" cy="274320"/>
              <a:chOff x="4118109" y="5991721"/>
              <a:chExt cx="365760" cy="365760"/>
            </a:xfrm>
          </p:grpSpPr>
          <p:grpSp>
            <p:nvGrpSpPr>
              <p:cNvPr id="1039" name="Group 1038">
                <a:extLst>
                  <a:ext uri="{FF2B5EF4-FFF2-40B4-BE49-F238E27FC236}">
                    <a16:creationId xmlns:a16="http://schemas.microsoft.com/office/drawing/2014/main" id="{D7ED7414-66B9-E3BF-376B-44E45AC7EAB8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041" name="Group 1040">
                  <a:extLst>
                    <a:ext uri="{FF2B5EF4-FFF2-40B4-BE49-F238E27FC236}">
                      <a16:creationId xmlns:a16="http://schemas.microsoft.com/office/drawing/2014/main" id="{0935BEF0-63E8-9D92-C8AE-71B7B0F755B5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45" name="Straight Connector 1044">
                    <a:extLst>
                      <a:ext uri="{FF2B5EF4-FFF2-40B4-BE49-F238E27FC236}">
                        <a16:creationId xmlns:a16="http://schemas.microsoft.com/office/drawing/2014/main" id="{6E4FF997-F38B-5025-879F-426826EB68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46" name="Straight Connector 1045">
                    <a:extLst>
                      <a:ext uri="{FF2B5EF4-FFF2-40B4-BE49-F238E27FC236}">
                        <a16:creationId xmlns:a16="http://schemas.microsoft.com/office/drawing/2014/main" id="{370FC762-CDD9-F9DF-7A70-1C56D79EAE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042" name="Group 1041">
                  <a:extLst>
                    <a:ext uri="{FF2B5EF4-FFF2-40B4-BE49-F238E27FC236}">
                      <a16:creationId xmlns:a16="http://schemas.microsoft.com/office/drawing/2014/main" id="{5F78EF8C-791E-39E8-2C0B-976402399476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43" name="Straight Connector 1042">
                    <a:extLst>
                      <a:ext uri="{FF2B5EF4-FFF2-40B4-BE49-F238E27FC236}">
                        <a16:creationId xmlns:a16="http://schemas.microsoft.com/office/drawing/2014/main" id="{F2B525A9-BBD9-F9D4-2CF7-B790F047FC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44" name="Straight Connector 1043">
                    <a:extLst>
                      <a:ext uri="{FF2B5EF4-FFF2-40B4-BE49-F238E27FC236}">
                        <a16:creationId xmlns:a16="http://schemas.microsoft.com/office/drawing/2014/main" id="{77B669C7-C0F8-E26B-C17E-6F6E97396C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040" name="Oval 1039">
                <a:extLst>
                  <a:ext uri="{FF2B5EF4-FFF2-40B4-BE49-F238E27FC236}">
                    <a16:creationId xmlns:a16="http://schemas.microsoft.com/office/drawing/2014/main" id="{64EF722C-39B8-C204-E51A-BB6B2AB1BAC0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54" name="bubble">
              <a:extLst>
                <a:ext uri="{FF2B5EF4-FFF2-40B4-BE49-F238E27FC236}">
                  <a16:creationId xmlns:a16="http://schemas.microsoft.com/office/drawing/2014/main" id="{841A9E51-401E-A117-4AF5-8E2C07CD83E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555475" y="2072814"/>
              <a:ext cx="274320" cy="274320"/>
              <a:chOff x="4118109" y="5991721"/>
              <a:chExt cx="365760" cy="365760"/>
            </a:xfrm>
          </p:grpSpPr>
          <p:grpSp>
            <p:nvGrpSpPr>
              <p:cNvPr id="1031" name="Group 1030">
                <a:extLst>
                  <a:ext uri="{FF2B5EF4-FFF2-40B4-BE49-F238E27FC236}">
                    <a16:creationId xmlns:a16="http://schemas.microsoft.com/office/drawing/2014/main" id="{DA097951-6A08-33BC-D6C5-0F5D8710AB02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033" name="Group 1032">
                  <a:extLst>
                    <a:ext uri="{FF2B5EF4-FFF2-40B4-BE49-F238E27FC236}">
                      <a16:creationId xmlns:a16="http://schemas.microsoft.com/office/drawing/2014/main" id="{2E0C123A-ACCB-D30C-26CF-5389E56E0DD6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37" name="Straight Connector 1036">
                    <a:extLst>
                      <a:ext uri="{FF2B5EF4-FFF2-40B4-BE49-F238E27FC236}">
                        <a16:creationId xmlns:a16="http://schemas.microsoft.com/office/drawing/2014/main" id="{01D9F0CF-9F3D-DF07-F610-2F4735402A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38" name="Straight Connector 1037">
                    <a:extLst>
                      <a:ext uri="{FF2B5EF4-FFF2-40B4-BE49-F238E27FC236}">
                        <a16:creationId xmlns:a16="http://schemas.microsoft.com/office/drawing/2014/main" id="{DCC9E9AF-A019-AD07-F57F-E1E805D436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034" name="Group 1033">
                  <a:extLst>
                    <a:ext uri="{FF2B5EF4-FFF2-40B4-BE49-F238E27FC236}">
                      <a16:creationId xmlns:a16="http://schemas.microsoft.com/office/drawing/2014/main" id="{0CF30E6B-5C76-5409-3572-B8726772FC8E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35" name="Straight Connector 1034">
                    <a:extLst>
                      <a:ext uri="{FF2B5EF4-FFF2-40B4-BE49-F238E27FC236}">
                        <a16:creationId xmlns:a16="http://schemas.microsoft.com/office/drawing/2014/main" id="{E4222C0E-3B51-321B-091E-2A34B7E6C9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36" name="Straight Connector 1035">
                    <a:extLst>
                      <a:ext uri="{FF2B5EF4-FFF2-40B4-BE49-F238E27FC236}">
                        <a16:creationId xmlns:a16="http://schemas.microsoft.com/office/drawing/2014/main" id="{469FA581-78BC-51AA-7127-027F4EFBDD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032" name="Oval 1031">
                <a:extLst>
                  <a:ext uri="{FF2B5EF4-FFF2-40B4-BE49-F238E27FC236}">
                    <a16:creationId xmlns:a16="http://schemas.microsoft.com/office/drawing/2014/main" id="{02CD75D6-237C-2A64-FB4C-BF6FB6E895AE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55" name="bubble">
              <a:extLst>
                <a:ext uri="{FF2B5EF4-FFF2-40B4-BE49-F238E27FC236}">
                  <a16:creationId xmlns:a16="http://schemas.microsoft.com/office/drawing/2014/main" id="{8B625AE2-EBD1-A60A-C090-C038FA2F9F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82307" y="2253853"/>
              <a:ext cx="274320" cy="274320"/>
              <a:chOff x="4118109" y="5991721"/>
              <a:chExt cx="365760" cy="365760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0E134BBD-9D3F-E086-16AE-C9F86034DD7D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025" name="Group 1024">
                  <a:extLst>
                    <a:ext uri="{FF2B5EF4-FFF2-40B4-BE49-F238E27FC236}">
                      <a16:creationId xmlns:a16="http://schemas.microsoft.com/office/drawing/2014/main" id="{D3207C2B-0145-32F1-8A95-0C4233E6F411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29" name="Straight Connector 1028">
                    <a:extLst>
                      <a:ext uri="{FF2B5EF4-FFF2-40B4-BE49-F238E27FC236}">
                        <a16:creationId xmlns:a16="http://schemas.microsoft.com/office/drawing/2014/main" id="{5D7195D2-0428-2C6F-811B-DFA2B6ADDD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30" name="Straight Connector 1029">
                    <a:extLst>
                      <a:ext uri="{FF2B5EF4-FFF2-40B4-BE49-F238E27FC236}">
                        <a16:creationId xmlns:a16="http://schemas.microsoft.com/office/drawing/2014/main" id="{75E8F3CC-5369-11A6-C89C-60DFB5780A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026" name="Group 1025">
                  <a:extLst>
                    <a:ext uri="{FF2B5EF4-FFF2-40B4-BE49-F238E27FC236}">
                      <a16:creationId xmlns:a16="http://schemas.microsoft.com/office/drawing/2014/main" id="{6333828E-7A7E-7300-6893-557DFB685290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27" name="Straight Connector 1026">
                    <a:extLst>
                      <a:ext uri="{FF2B5EF4-FFF2-40B4-BE49-F238E27FC236}">
                        <a16:creationId xmlns:a16="http://schemas.microsoft.com/office/drawing/2014/main" id="{96DFA8F1-E974-6231-CDCC-E47288DBF7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28" name="Straight Connector 1027">
                    <a:extLst>
                      <a:ext uri="{FF2B5EF4-FFF2-40B4-BE49-F238E27FC236}">
                        <a16:creationId xmlns:a16="http://schemas.microsoft.com/office/drawing/2014/main" id="{DAEE62D4-B6ED-CFF1-27F2-6E69BD147B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024" name="Oval 1023">
                <a:extLst>
                  <a:ext uri="{FF2B5EF4-FFF2-40B4-BE49-F238E27FC236}">
                    <a16:creationId xmlns:a16="http://schemas.microsoft.com/office/drawing/2014/main" id="{221573B8-AB84-BBCC-83AD-42AAFAB34A1F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56" name="bubble">
              <a:extLst>
                <a:ext uri="{FF2B5EF4-FFF2-40B4-BE49-F238E27FC236}">
                  <a16:creationId xmlns:a16="http://schemas.microsoft.com/office/drawing/2014/main" id="{4E4DB1A1-22CD-C783-8236-2CF660D3E8D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30176" y="2043006"/>
              <a:ext cx="274320" cy="274320"/>
              <a:chOff x="4118109" y="5991721"/>
              <a:chExt cx="365760" cy="365760"/>
            </a:xfrm>
          </p:grpSpPr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4CC75C81-8127-C81F-E60F-7F036C537916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029EE15E-7936-DE70-F161-68193EEAA1B5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740C0775-75C6-EE23-AF9E-E6D64442B7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021BA8B9-6C25-66CD-28EF-DED94BE99C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96" name="Group 95">
                  <a:extLst>
                    <a:ext uri="{FF2B5EF4-FFF2-40B4-BE49-F238E27FC236}">
                      <a16:creationId xmlns:a16="http://schemas.microsoft.com/office/drawing/2014/main" id="{70F46C55-5E3A-F418-931C-40B1419EE96B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A77A4C19-8FDF-2C9E-A917-EA09085783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EB8A17F3-D834-A1F0-9933-52D5BADD1D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1BE600C8-C954-4EC8-BABD-36C5A96B1CA0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57" name="bubble">
              <a:extLst>
                <a:ext uri="{FF2B5EF4-FFF2-40B4-BE49-F238E27FC236}">
                  <a16:creationId xmlns:a16="http://schemas.microsoft.com/office/drawing/2014/main" id="{DFE456E3-AF3E-7104-CC4F-4FBB1275F81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38447" y="2182498"/>
              <a:ext cx="274320" cy="274320"/>
              <a:chOff x="4118109" y="5991721"/>
              <a:chExt cx="365760" cy="365760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8AF43DA1-E9CF-809A-8202-71D2A4BBBD85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E63F9E9D-316E-68C9-A527-EDCA3DB6D263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73" name="Straight Connector 72">
                    <a:extLst>
                      <a:ext uri="{FF2B5EF4-FFF2-40B4-BE49-F238E27FC236}">
                        <a16:creationId xmlns:a16="http://schemas.microsoft.com/office/drawing/2014/main" id="{4B9727C0-F7D0-0D97-77AC-59EE6E4A1C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75" name="Straight Connector 74">
                    <a:extLst>
                      <a:ext uri="{FF2B5EF4-FFF2-40B4-BE49-F238E27FC236}">
                        <a16:creationId xmlns:a16="http://schemas.microsoft.com/office/drawing/2014/main" id="{5019E67D-5C22-9EA8-E848-AC7DD9A691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8C0BC7FB-A7AB-5623-C327-94530FDCA1D1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71" name="Straight Connector 70">
                    <a:extLst>
                      <a:ext uri="{FF2B5EF4-FFF2-40B4-BE49-F238E27FC236}">
                        <a16:creationId xmlns:a16="http://schemas.microsoft.com/office/drawing/2014/main" id="{F36DF441-CAA4-81B2-7513-AA1E240154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72" name="Straight Connector 71">
                    <a:extLst>
                      <a:ext uri="{FF2B5EF4-FFF2-40B4-BE49-F238E27FC236}">
                        <a16:creationId xmlns:a16="http://schemas.microsoft.com/office/drawing/2014/main" id="{3664CE1E-6908-8C2D-39B0-3BC0C8C373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7FF9836-8E89-422C-0112-A4C479503FF7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31" name="Bubble_3hr">
            <a:extLst>
              <a:ext uri="{FF2B5EF4-FFF2-40B4-BE49-F238E27FC236}">
                <a16:creationId xmlns:a16="http://schemas.microsoft.com/office/drawing/2014/main" id="{A3EE7F3D-A82F-8960-5097-685E0C235555}"/>
              </a:ext>
            </a:extLst>
          </p:cNvPr>
          <p:cNvGrpSpPr/>
          <p:nvPr/>
        </p:nvGrpSpPr>
        <p:grpSpPr>
          <a:xfrm>
            <a:off x="7545333" y="2013143"/>
            <a:ext cx="2022130" cy="635970"/>
            <a:chOff x="7545333" y="2013143"/>
            <a:chExt cx="2022130" cy="635970"/>
          </a:xfrm>
        </p:grpSpPr>
        <p:grpSp>
          <p:nvGrpSpPr>
            <p:cNvPr id="83" name="bubble">
              <a:extLst>
                <a:ext uri="{FF2B5EF4-FFF2-40B4-BE49-F238E27FC236}">
                  <a16:creationId xmlns:a16="http://schemas.microsoft.com/office/drawing/2014/main" id="{BB4A1277-FFA4-7852-8D77-BE44233AB3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5333" y="2374793"/>
              <a:ext cx="274320" cy="274320"/>
              <a:chOff x="4118109" y="5991721"/>
              <a:chExt cx="365760" cy="365760"/>
            </a:xfrm>
          </p:grpSpPr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ECA78EC1-E059-AF27-1A1B-CEC1F48AD38D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5D3B4123-E199-ECC3-0460-AD199083129F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76" name="Straight Connector 75">
                    <a:extLst>
                      <a:ext uri="{FF2B5EF4-FFF2-40B4-BE49-F238E27FC236}">
                        <a16:creationId xmlns:a16="http://schemas.microsoft.com/office/drawing/2014/main" id="{F2C0BF4F-C4D3-F89D-4F59-C750E19816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77" name="Straight Connector 76">
                    <a:extLst>
                      <a:ext uri="{FF2B5EF4-FFF2-40B4-BE49-F238E27FC236}">
                        <a16:creationId xmlns:a16="http://schemas.microsoft.com/office/drawing/2014/main" id="{7B4D6BCC-C813-E222-A89E-B8796D4B3D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79" name="Group 78">
                  <a:extLst>
                    <a:ext uri="{FF2B5EF4-FFF2-40B4-BE49-F238E27FC236}">
                      <a16:creationId xmlns:a16="http://schemas.microsoft.com/office/drawing/2014/main" id="{77787FC8-4BDD-485A-F25A-E520BDB0B650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80" name="Straight Connector 79">
                    <a:extLst>
                      <a:ext uri="{FF2B5EF4-FFF2-40B4-BE49-F238E27FC236}">
                        <a16:creationId xmlns:a16="http://schemas.microsoft.com/office/drawing/2014/main" id="{B4FF1213-7142-62D6-1583-7D54D27795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81" name="Straight Connector 80">
                    <a:extLst>
                      <a:ext uri="{FF2B5EF4-FFF2-40B4-BE49-F238E27FC236}">
                        <a16:creationId xmlns:a16="http://schemas.microsoft.com/office/drawing/2014/main" id="{E51ACD2C-C5F6-0128-0B89-5527CB7390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985985DA-BABA-BF61-E7AC-EA56C32C306B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84" name="bubble">
              <a:extLst>
                <a:ext uri="{FF2B5EF4-FFF2-40B4-BE49-F238E27FC236}">
                  <a16:creationId xmlns:a16="http://schemas.microsoft.com/office/drawing/2014/main" id="{C5B1EBCE-9C82-F851-4E9B-2CD9819028E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37299" y="2301149"/>
              <a:ext cx="274320" cy="274320"/>
              <a:chOff x="4118109" y="5991721"/>
              <a:chExt cx="365760" cy="365760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587A8C37-77C9-0EFE-DD08-23C4509322AF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87" name="Group 86">
                  <a:extLst>
                    <a:ext uri="{FF2B5EF4-FFF2-40B4-BE49-F238E27FC236}">
                      <a16:creationId xmlns:a16="http://schemas.microsoft.com/office/drawing/2014/main" id="{527781CE-F872-5753-DEE4-D73F630C3DB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91" name="Straight Connector 90">
                    <a:extLst>
                      <a:ext uri="{FF2B5EF4-FFF2-40B4-BE49-F238E27FC236}">
                        <a16:creationId xmlns:a16="http://schemas.microsoft.com/office/drawing/2014/main" id="{75F1ED10-4815-C3CA-ADE4-30D1BCC778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92" name="Straight Connector 91">
                    <a:extLst>
                      <a:ext uri="{FF2B5EF4-FFF2-40B4-BE49-F238E27FC236}">
                        <a16:creationId xmlns:a16="http://schemas.microsoft.com/office/drawing/2014/main" id="{2CB51C6F-E751-85D5-D3AE-912573A6C5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48132464-53F5-F3CA-69F4-5F0E440D1CE0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89" name="Straight Connector 88">
                    <a:extLst>
                      <a:ext uri="{FF2B5EF4-FFF2-40B4-BE49-F238E27FC236}">
                        <a16:creationId xmlns:a16="http://schemas.microsoft.com/office/drawing/2014/main" id="{2EF80554-CE3A-A423-270E-B66B114B20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90" name="Straight Connector 89">
                    <a:extLst>
                      <a:ext uri="{FF2B5EF4-FFF2-40B4-BE49-F238E27FC236}">
                        <a16:creationId xmlns:a16="http://schemas.microsoft.com/office/drawing/2014/main" id="{2737E173-EE87-EF90-A7AB-64541DDB3A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FD3C2BD7-2EDF-EA91-4945-A8BE2E20E0E8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02" name="bubble">
              <a:extLst>
                <a:ext uri="{FF2B5EF4-FFF2-40B4-BE49-F238E27FC236}">
                  <a16:creationId xmlns:a16="http://schemas.microsoft.com/office/drawing/2014/main" id="{BF353477-619E-F1FA-B115-ADC2657DE0C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18442" y="2042951"/>
              <a:ext cx="274320" cy="274320"/>
              <a:chOff x="4118109" y="5991721"/>
              <a:chExt cx="365760" cy="365760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F73D7239-C280-CBF7-F27F-FF9FEDF29FF0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05" name="Group 104">
                  <a:extLst>
                    <a:ext uri="{FF2B5EF4-FFF2-40B4-BE49-F238E27FC236}">
                      <a16:creationId xmlns:a16="http://schemas.microsoft.com/office/drawing/2014/main" id="{55E7F39A-75B6-664D-1AE5-6F9413B367E4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9" name="Straight Connector 108">
                    <a:extLst>
                      <a:ext uri="{FF2B5EF4-FFF2-40B4-BE49-F238E27FC236}">
                        <a16:creationId xmlns:a16="http://schemas.microsoft.com/office/drawing/2014/main" id="{7D994A58-2EBE-6D24-93F1-47B450B158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10" name="Straight Connector 109">
                    <a:extLst>
                      <a:ext uri="{FF2B5EF4-FFF2-40B4-BE49-F238E27FC236}">
                        <a16:creationId xmlns:a16="http://schemas.microsoft.com/office/drawing/2014/main" id="{91708AA8-F050-C13D-9B52-82012F89C9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1BA0F12C-5686-DA8D-047F-C22837DB6307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07" name="Straight Connector 106">
                    <a:extLst>
                      <a:ext uri="{FF2B5EF4-FFF2-40B4-BE49-F238E27FC236}">
                        <a16:creationId xmlns:a16="http://schemas.microsoft.com/office/drawing/2014/main" id="{57EA84C7-24A4-860E-C572-3EC013F179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8" name="Straight Connector 107">
                    <a:extLst>
                      <a:ext uri="{FF2B5EF4-FFF2-40B4-BE49-F238E27FC236}">
                        <a16:creationId xmlns:a16="http://schemas.microsoft.com/office/drawing/2014/main" id="{2395065F-DB4F-AB4B-C4D0-86A9C091E9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0C5CA298-FCCA-3FBF-42CA-8E46E46393BB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11" name="bubble">
              <a:extLst>
                <a:ext uri="{FF2B5EF4-FFF2-40B4-BE49-F238E27FC236}">
                  <a16:creationId xmlns:a16="http://schemas.microsoft.com/office/drawing/2014/main" id="{545B64F1-441C-8291-2A54-1650E3028B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45274" y="2223990"/>
              <a:ext cx="274320" cy="274320"/>
              <a:chOff x="4118109" y="5991721"/>
              <a:chExt cx="365760" cy="365760"/>
            </a:xfrm>
          </p:grpSpPr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C347D769-DBFC-C601-C523-B0BF8B398D3C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14" name="Group 113">
                  <a:extLst>
                    <a:ext uri="{FF2B5EF4-FFF2-40B4-BE49-F238E27FC236}">
                      <a16:creationId xmlns:a16="http://schemas.microsoft.com/office/drawing/2014/main" id="{03481EA5-DEFB-0FF4-8213-64C67A428746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18" name="Straight Connector 117">
                    <a:extLst>
                      <a:ext uri="{FF2B5EF4-FFF2-40B4-BE49-F238E27FC236}">
                        <a16:creationId xmlns:a16="http://schemas.microsoft.com/office/drawing/2014/main" id="{DEF55B03-9830-401A-CCA4-8F97168AEE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19" name="Straight Connector 118">
                    <a:extLst>
                      <a:ext uri="{FF2B5EF4-FFF2-40B4-BE49-F238E27FC236}">
                        <a16:creationId xmlns:a16="http://schemas.microsoft.com/office/drawing/2014/main" id="{AC453FB2-8778-8040-5738-A37894A232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15" name="Group 114">
                  <a:extLst>
                    <a:ext uri="{FF2B5EF4-FFF2-40B4-BE49-F238E27FC236}">
                      <a16:creationId xmlns:a16="http://schemas.microsoft.com/office/drawing/2014/main" id="{1A223FDF-B580-D663-BE43-BD5818AF672D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16" name="Straight Connector 115">
                    <a:extLst>
                      <a:ext uri="{FF2B5EF4-FFF2-40B4-BE49-F238E27FC236}">
                        <a16:creationId xmlns:a16="http://schemas.microsoft.com/office/drawing/2014/main" id="{94B03C63-34C5-FA6D-BD73-713204E1E4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17" name="Straight Connector 116">
                    <a:extLst>
                      <a:ext uri="{FF2B5EF4-FFF2-40B4-BE49-F238E27FC236}">
                        <a16:creationId xmlns:a16="http://schemas.microsoft.com/office/drawing/2014/main" id="{71C50E97-CE8E-EAAD-1B5E-0DF922F0A5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9F7EF131-26BC-23F4-D0A2-F41F28BAE9CB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24" name="bubble">
              <a:extLst>
                <a:ext uri="{FF2B5EF4-FFF2-40B4-BE49-F238E27FC236}">
                  <a16:creationId xmlns:a16="http://schemas.microsoft.com/office/drawing/2014/main" id="{0EF9BB2D-1C94-2653-D211-56219523D1C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293143" y="2013143"/>
              <a:ext cx="274320" cy="274320"/>
              <a:chOff x="4118109" y="5991721"/>
              <a:chExt cx="365760" cy="365760"/>
            </a:xfrm>
          </p:grpSpPr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73B74079-B114-A857-29FA-EE100828E82A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36" name="Group 135">
                  <a:extLst>
                    <a:ext uri="{FF2B5EF4-FFF2-40B4-BE49-F238E27FC236}">
                      <a16:creationId xmlns:a16="http://schemas.microsoft.com/office/drawing/2014/main" id="{8367A161-188C-047C-F2BF-4A0E9F0331E2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40" name="Straight Connector 139">
                    <a:extLst>
                      <a:ext uri="{FF2B5EF4-FFF2-40B4-BE49-F238E27FC236}">
                        <a16:creationId xmlns:a16="http://schemas.microsoft.com/office/drawing/2014/main" id="{141197F9-7A61-9916-0AD0-6F6B16C9EF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41" name="Straight Connector 140">
                    <a:extLst>
                      <a:ext uri="{FF2B5EF4-FFF2-40B4-BE49-F238E27FC236}">
                        <a16:creationId xmlns:a16="http://schemas.microsoft.com/office/drawing/2014/main" id="{95B023B2-9C1B-4E74-89C5-BC1CB56E61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37" name="Group 136">
                  <a:extLst>
                    <a:ext uri="{FF2B5EF4-FFF2-40B4-BE49-F238E27FC236}">
                      <a16:creationId xmlns:a16="http://schemas.microsoft.com/office/drawing/2014/main" id="{E41FA815-9F28-58F7-C183-DE2844B43BFC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38" name="Straight Connector 137">
                    <a:extLst>
                      <a:ext uri="{FF2B5EF4-FFF2-40B4-BE49-F238E27FC236}">
                        <a16:creationId xmlns:a16="http://schemas.microsoft.com/office/drawing/2014/main" id="{6598214C-2313-752B-40D4-36A983CA10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39" name="Straight Connector 138">
                    <a:extLst>
                      <a:ext uri="{FF2B5EF4-FFF2-40B4-BE49-F238E27FC236}">
                        <a16:creationId xmlns:a16="http://schemas.microsoft.com/office/drawing/2014/main" id="{8934ED4F-7191-6C1D-0428-BA4B380B13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138959DD-6192-C283-3AD0-8A77158542DD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25" name="bubble">
              <a:extLst>
                <a:ext uri="{FF2B5EF4-FFF2-40B4-BE49-F238E27FC236}">
                  <a16:creationId xmlns:a16="http://schemas.microsoft.com/office/drawing/2014/main" id="{77C12007-9EB3-FF67-F496-1435AF56E1D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01414" y="2152635"/>
              <a:ext cx="274320" cy="274320"/>
              <a:chOff x="4118109" y="5991721"/>
              <a:chExt cx="365760" cy="365760"/>
            </a:xfrm>
          </p:grpSpPr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66179758-0B0E-AE3B-F6CE-D96B6DFC6378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28" name="Group 127">
                  <a:extLst>
                    <a:ext uri="{FF2B5EF4-FFF2-40B4-BE49-F238E27FC236}">
                      <a16:creationId xmlns:a16="http://schemas.microsoft.com/office/drawing/2014/main" id="{74ECDC47-4FFE-8FE1-8AD9-0656D46B9B0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32" name="Straight Connector 131">
                    <a:extLst>
                      <a:ext uri="{FF2B5EF4-FFF2-40B4-BE49-F238E27FC236}">
                        <a16:creationId xmlns:a16="http://schemas.microsoft.com/office/drawing/2014/main" id="{55F77240-CF57-AFB4-21F2-CE97859982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33" name="Straight Connector 132">
                    <a:extLst>
                      <a:ext uri="{FF2B5EF4-FFF2-40B4-BE49-F238E27FC236}">
                        <a16:creationId xmlns:a16="http://schemas.microsoft.com/office/drawing/2014/main" id="{0752D530-8AFA-6958-CFA7-F021FBEC50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29" name="Group 128">
                  <a:extLst>
                    <a:ext uri="{FF2B5EF4-FFF2-40B4-BE49-F238E27FC236}">
                      <a16:creationId xmlns:a16="http://schemas.microsoft.com/office/drawing/2014/main" id="{DD1A40B6-9B4B-B392-679E-2193274106B2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30" name="Straight Connector 129">
                    <a:extLst>
                      <a:ext uri="{FF2B5EF4-FFF2-40B4-BE49-F238E27FC236}">
                        <a16:creationId xmlns:a16="http://schemas.microsoft.com/office/drawing/2014/main" id="{1A3CB611-DA76-9D8A-5D0F-BCDAA0571E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31" name="Straight Connector 130">
                    <a:extLst>
                      <a:ext uri="{FF2B5EF4-FFF2-40B4-BE49-F238E27FC236}">
                        <a16:creationId xmlns:a16="http://schemas.microsoft.com/office/drawing/2014/main" id="{557B889B-C1DA-9E12-AE5A-712DA76A36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0EAB7CA3-01CA-0F9F-D9FD-08713E563B7E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27" name="Bubble_5min">
            <a:extLst>
              <a:ext uri="{FF2B5EF4-FFF2-40B4-BE49-F238E27FC236}">
                <a16:creationId xmlns:a16="http://schemas.microsoft.com/office/drawing/2014/main" id="{DFB96865-5E41-DA68-801D-762516D4AC19}"/>
              </a:ext>
            </a:extLst>
          </p:cNvPr>
          <p:cNvGrpSpPr/>
          <p:nvPr/>
        </p:nvGrpSpPr>
        <p:grpSpPr>
          <a:xfrm>
            <a:off x="7095699" y="2058936"/>
            <a:ext cx="1227750" cy="442661"/>
            <a:chOff x="7095699" y="2058936"/>
            <a:chExt cx="1227750" cy="442661"/>
          </a:xfrm>
        </p:grpSpPr>
        <p:grpSp>
          <p:nvGrpSpPr>
            <p:cNvPr id="159" name="bubble">
              <a:extLst>
                <a:ext uri="{FF2B5EF4-FFF2-40B4-BE49-F238E27FC236}">
                  <a16:creationId xmlns:a16="http://schemas.microsoft.com/office/drawing/2014/main" id="{10AD0D11-5CE9-D057-C79B-1BA9B79A04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95699" y="2227277"/>
              <a:ext cx="274320" cy="274320"/>
              <a:chOff x="4118109" y="5991721"/>
              <a:chExt cx="365760" cy="365760"/>
            </a:xfrm>
          </p:grpSpPr>
          <p:grpSp>
            <p:nvGrpSpPr>
              <p:cNvPr id="187" name="Group 186">
                <a:extLst>
                  <a:ext uri="{FF2B5EF4-FFF2-40B4-BE49-F238E27FC236}">
                    <a16:creationId xmlns:a16="http://schemas.microsoft.com/office/drawing/2014/main" id="{CDB31CC2-83D0-0F50-C514-0A4198BC1AE9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89" name="Group 188">
                  <a:extLst>
                    <a:ext uri="{FF2B5EF4-FFF2-40B4-BE49-F238E27FC236}">
                      <a16:creationId xmlns:a16="http://schemas.microsoft.com/office/drawing/2014/main" id="{3888411D-2AA7-DFBC-BF81-75F279325FB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93" name="Straight Connector 192">
                    <a:extLst>
                      <a:ext uri="{FF2B5EF4-FFF2-40B4-BE49-F238E27FC236}">
                        <a16:creationId xmlns:a16="http://schemas.microsoft.com/office/drawing/2014/main" id="{02473C24-39C8-6372-42CC-2732E90B39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94" name="Straight Connector 193">
                    <a:extLst>
                      <a:ext uri="{FF2B5EF4-FFF2-40B4-BE49-F238E27FC236}">
                        <a16:creationId xmlns:a16="http://schemas.microsoft.com/office/drawing/2014/main" id="{A67B24A9-29F5-2989-5E58-7B715B198E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90" name="Group 189">
                  <a:extLst>
                    <a:ext uri="{FF2B5EF4-FFF2-40B4-BE49-F238E27FC236}">
                      <a16:creationId xmlns:a16="http://schemas.microsoft.com/office/drawing/2014/main" id="{F2C14F55-DC91-6FD7-11AC-429B1E75A651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91" name="Straight Connector 190">
                    <a:extLst>
                      <a:ext uri="{FF2B5EF4-FFF2-40B4-BE49-F238E27FC236}">
                        <a16:creationId xmlns:a16="http://schemas.microsoft.com/office/drawing/2014/main" id="{5ED23286-B9FA-2CBD-4ECF-39A9615B64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92" name="Straight Connector 191">
                    <a:extLst>
                      <a:ext uri="{FF2B5EF4-FFF2-40B4-BE49-F238E27FC236}">
                        <a16:creationId xmlns:a16="http://schemas.microsoft.com/office/drawing/2014/main" id="{45D2CB1F-D550-A95E-7622-7C0098E8AC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88" name="Oval 187">
                <a:extLst>
                  <a:ext uri="{FF2B5EF4-FFF2-40B4-BE49-F238E27FC236}">
                    <a16:creationId xmlns:a16="http://schemas.microsoft.com/office/drawing/2014/main" id="{6FD7DE90-DA29-A9FC-B3BF-0F6432AFD49D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60" name="bubble">
              <a:extLst>
                <a:ext uri="{FF2B5EF4-FFF2-40B4-BE49-F238E27FC236}">
                  <a16:creationId xmlns:a16="http://schemas.microsoft.com/office/drawing/2014/main" id="{7DC35C25-16DF-EF79-CD8B-46E57950BB6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69775" y="2178167"/>
              <a:ext cx="274320" cy="274320"/>
              <a:chOff x="4118109" y="5991721"/>
              <a:chExt cx="365760" cy="365760"/>
            </a:xfrm>
          </p:grpSpPr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220BB052-89CF-489C-DF14-398F94F256CA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81" name="Group 180">
                  <a:extLst>
                    <a:ext uri="{FF2B5EF4-FFF2-40B4-BE49-F238E27FC236}">
                      <a16:creationId xmlns:a16="http://schemas.microsoft.com/office/drawing/2014/main" id="{275A1619-E238-8077-AADB-D1962D81E36C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85" name="Straight Connector 184">
                    <a:extLst>
                      <a:ext uri="{FF2B5EF4-FFF2-40B4-BE49-F238E27FC236}">
                        <a16:creationId xmlns:a16="http://schemas.microsoft.com/office/drawing/2014/main" id="{3A04F012-4614-7B8D-6B24-63B430C5A1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86" name="Straight Connector 185">
                    <a:extLst>
                      <a:ext uri="{FF2B5EF4-FFF2-40B4-BE49-F238E27FC236}">
                        <a16:creationId xmlns:a16="http://schemas.microsoft.com/office/drawing/2014/main" id="{F68ACBBB-BDCF-4F11-CCAE-755EB64628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82" name="Group 181">
                  <a:extLst>
                    <a:ext uri="{FF2B5EF4-FFF2-40B4-BE49-F238E27FC236}">
                      <a16:creationId xmlns:a16="http://schemas.microsoft.com/office/drawing/2014/main" id="{E3F0FDBA-80EA-DD71-0110-93FB30A7DB4D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83" name="Straight Connector 182">
                    <a:extLst>
                      <a:ext uri="{FF2B5EF4-FFF2-40B4-BE49-F238E27FC236}">
                        <a16:creationId xmlns:a16="http://schemas.microsoft.com/office/drawing/2014/main" id="{DE449CB3-619D-980E-82D3-CCA8660304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84" name="Straight Connector 183">
                    <a:extLst>
                      <a:ext uri="{FF2B5EF4-FFF2-40B4-BE49-F238E27FC236}">
                        <a16:creationId xmlns:a16="http://schemas.microsoft.com/office/drawing/2014/main" id="{D53C6F1C-3F5C-5272-9724-BFBBA96B60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6834F2C2-71D0-F30F-9C58-3FCABB449EEF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61" name="bubble">
              <a:extLst>
                <a:ext uri="{FF2B5EF4-FFF2-40B4-BE49-F238E27FC236}">
                  <a16:creationId xmlns:a16="http://schemas.microsoft.com/office/drawing/2014/main" id="{76297629-9037-421A-B5A1-B762FCBB80D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11441" y="2104776"/>
              <a:ext cx="274320" cy="274320"/>
              <a:chOff x="4118109" y="5991721"/>
              <a:chExt cx="365760" cy="365760"/>
            </a:xfrm>
          </p:grpSpPr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3D9CBCF3-0233-FE99-DC74-6C3068455CE7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73" name="Group 172">
                  <a:extLst>
                    <a:ext uri="{FF2B5EF4-FFF2-40B4-BE49-F238E27FC236}">
                      <a16:creationId xmlns:a16="http://schemas.microsoft.com/office/drawing/2014/main" id="{2E471BF5-BC34-0D76-C6E3-6AC9FAB780ED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77" name="Straight Connector 176">
                    <a:extLst>
                      <a:ext uri="{FF2B5EF4-FFF2-40B4-BE49-F238E27FC236}">
                        <a16:creationId xmlns:a16="http://schemas.microsoft.com/office/drawing/2014/main" id="{2E647A4E-6E9E-FB38-9642-56C4FDC4BB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78" name="Straight Connector 177">
                    <a:extLst>
                      <a:ext uri="{FF2B5EF4-FFF2-40B4-BE49-F238E27FC236}">
                        <a16:creationId xmlns:a16="http://schemas.microsoft.com/office/drawing/2014/main" id="{ADE409E4-30C0-24FB-8D47-41D4B76399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74" name="Group 173">
                  <a:extLst>
                    <a:ext uri="{FF2B5EF4-FFF2-40B4-BE49-F238E27FC236}">
                      <a16:creationId xmlns:a16="http://schemas.microsoft.com/office/drawing/2014/main" id="{7FB4FD14-7409-31DC-F066-F32EBD526ABE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75" name="Straight Connector 174">
                    <a:extLst>
                      <a:ext uri="{FF2B5EF4-FFF2-40B4-BE49-F238E27FC236}">
                        <a16:creationId xmlns:a16="http://schemas.microsoft.com/office/drawing/2014/main" id="{FED2C36C-464B-17A6-FB7E-809A00DA37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76" name="Straight Connector 175">
                    <a:extLst>
                      <a:ext uri="{FF2B5EF4-FFF2-40B4-BE49-F238E27FC236}">
                        <a16:creationId xmlns:a16="http://schemas.microsoft.com/office/drawing/2014/main" id="{432EF8FF-B7F1-91FB-F30A-4174D72B95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id="{215D4491-76E4-8C56-F6FA-AF3810A536F8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62" name="bubble">
              <a:extLst>
                <a:ext uri="{FF2B5EF4-FFF2-40B4-BE49-F238E27FC236}">
                  <a16:creationId xmlns:a16="http://schemas.microsoft.com/office/drawing/2014/main" id="{496C49C2-C178-AE9D-09EE-7A8C5430E1B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049129" y="2058936"/>
              <a:ext cx="274320" cy="274320"/>
              <a:chOff x="4118109" y="5991721"/>
              <a:chExt cx="365760" cy="365760"/>
            </a:xfrm>
          </p:grpSpPr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BB0AC156-1F94-FAF2-6C02-0C1E9A917D88}"/>
                  </a:ext>
                </a:extLst>
              </p:cNvPr>
              <p:cNvGrpSpPr/>
              <p:nvPr/>
            </p:nvGrpSpPr>
            <p:grpSpPr>
              <a:xfrm>
                <a:off x="4118109" y="5991721"/>
                <a:ext cx="365760" cy="365760"/>
                <a:chOff x="4118109" y="5991721"/>
                <a:chExt cx="365760" cy="365760"/>
              </a:xfrm>
            </p:grpSpPr>
            <p:grpSp>
              <p:nvGrpSpPr>
                <p:cNvPr id="165" name="Group 164">
                  <a:extLst>
                    <a:ext uri="{FF2B5EF4-FFF2-40B4-BE49-F238E27FC236}">
                      <a16:creationId xmlns:a16="http://schemas.microsoft.com/office/drawing/2014/main" id="{DDDA8B53-BC41-5A79-0C0C-7362F82C68E6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69" name="Straight Connector 168">
                    <a:extLst>
                      <a:ext uri="{FF2B5EF4-FFF2-40B4-BE49-F238E27FC236}">
                        <a16:creationId xmlns:a16="http://schemas.microsoft.com/office/drawing/2014/main" id="{4833299C-C5DD-97EA-5F45-CEEC310F9B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70" name="Straight Connector 169">
                    <a:extLst>
                      <a:ext uri="{FF2B5EF4-FFF2-40B4-BE49-F238E27FC236}">
                        <a16:creationId xmlns:a16="http://schemas.microsoft.com/office/drawing/2014/main" id="{78BA6E3E-434B-C8AE-ADE6-3AFDCCF338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66" name="Group 165">
                  <a:extLst>
                    <a:ext uri="{FF2B5EF4-FFF2-40B4-BE49-F238E27FC236}">
                      <a16:creationId xmlns:a16="http://schemas.microsoft.com/office/drawing/2014/main" id="{E6CD6429-3831-F791-8F15-5A3272EA03E6}"/>
                    </a:ext>
                  </a:extLst>
                </p:cNvPr>
                <p:cNvGrpSpPr/>
                <p:nvPr/>
              </p:nvGrpSpPr>
              <p:grpSpPr>
                <a:xfrm rot="2700000">
                  <a:off x="4118109" y="5991721"/>
                  <a:ext cx="365760" cy="365760"/>
                  <a:chOff x="4004033" y="5877645"/>
                  <a:chExt cx="365760" cy="365760"/>
                </a:xfrm>
              </p:grpSpPr>
              <p:cxnSp>
                <p:nvCxnSpPr>
                  <p:cNvPr id="167" name="Straight Connector 166">
                    <a:extLst>
                      <a:ext uri="{FF2B5EF4-FFF2-40B4-BE49-F238E27FC236}">
                        <a16:creationId xmlns:a16="http://schemas.microsoft.com/office/drawing/2014/main" id="{46471617-9DF7-F35C-8C38-26D415E65F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004033" y="6060525"/>
                    <a:ext cx="3657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68" name="Straight Connector 167">
                    <a:extLst>
                      <a:ext uri="{FF2B5EF4-FFF2-40B4-BE49-F238E27FC236}">
                        <a16:creationId xmlns:a16="http://schemas.microsoft.com/office/drawing/2014/main" id="{9714044F-7E2E-E284-4B5C-8B0001972A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186913" y="5877645"/>
                    <a:ext cx="0" cy="36576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rgbClr val="0DC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50FC1D24-53EE-81F0-9CE2-318FDCBCA51A}"/>
                  </a:ext>
                </a:extLst>
              </p:cNvPr>
              <p:cNvSpPr/>
              <p:nvPr/>
            </p:nvSpPr>
            <p:spPr bwMode="auto">
              <a:xfrm>
                <a:off x="4210896" y="6084662"/>
                <a:ext cx="179878" cy="179878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accent1">
                      <a:lumMod val="5000"/>
                      <a:lumOff val="95000"/>
                    </a:schemeClr>
                  </a:gs>
                  <a:gs pos="69000">
                    <a:srgbClr val="0DC0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FFFF9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197" name="Pump Arrow">
            <a:extLst>
              <a:ext uri="{FF2B5EF4-FFF2-40B4-BE49-F238E27FC236}">
                <a16:creationId xmlns:a16="http://schemas.microsoft.com/office/drawing/2014/main" id="{0EA42A31-FD7A-5070-4A78-5ABB1EDA9DBD}"/>
              </a:ext>
            </a:extLst>
          </p:cNvPr>
          <p:cNvGrpSpPr/>
          <p:nvPr/>
        </p:nvGrpSpPr>
        <p:grpSpPr>
          <a:xfrm>
            <a:off x="6295449" y="1395230"/>
            <a:ext cx="1417714" cy="499424"/>
            <a:chOff x="6295449" y="1395230"/>
            <a:chExt cx="1417714" cy="499424"/>
          </a:xfrm>
        </p:grpSpPr>
        <p:sp>
          <p:nvSpPr>
            <p:cNvPr id="1087" name="AutoShape 45">
              <a:extLst>
                <a:ext uri="{FF2B5EF4-FFF2-40B4-BE49-F238E27FC236}">
                  <a16:creationId xmlns:a16="http://schemas.microsoft.com/office/drawing/2014/main" id="{9D26CC58-E651-27A5-FFDD-B0E765694BE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295449" y="1433396"/>
              <a:ext cx="730250" cy="461258"/>
            </a:xfrm>
            <a:prstGeom prst="curvedDownArrow">
              <a:avLst>
                <a:gd name="adj1" fmla="val 50902"/>
                <a:gd name="adj2" fmla="val 85966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" name="Text Box 46">
              <a:extLst>
                <a:ext uri="{FF2B5EF4-FFF2-40B4-BE49-F238E27FC236}">
                  <a16:creationId xmlns:a16="http://schemas.microsoft.com/office/drawing/2014/main" id="{4BBB842F-6485-675E-E16C-5ED46BEC8D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2913" y="1395230"/>
              <a:ext cx="7302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000" dirty="0">
                  <a:latin typeface="Arial" panose="020B0604020202020204" pitchFamily="34" charset="0"/>
                </a:rPr>
                <a:t>Q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OUT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DE90BE2-DCE1-9233-1630-A56E84BB0EAC}"/>
              </a:ext>
            </a:extLst>
          </p:cNvPr>
          <p:cNvGrpSpPr/>
          <p:nvPr/>
        </p:nvGrpSpPr>
        <p:grpSpPr>
          <a:xfrm>
            <a:off x="10653198" y="4830830"/>
            <a:ext cx="1236219" cy="756898"/>
            <a:chOff x="8126515" y="5148877"/>
            <a:chExt cx="1231290" cy="75689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6898812-B849-807F-89A7-463235AC6EFC}"/>
                </a:ext>
              </a:extLst>
            </p:cNvPr>
            <p:cNvSpPr txBox="1"/>
            <p:nvPr/>
          </p:nvSpPr>
          <p:spPr>
            <a:xfrm>
              <a:off x="8557737" y="5567221"/>
              <a:ext cx="4235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K</a:t>
              </a:r>
              <a:r>
                <a:rPr lang="en-US" sz="1600" b="1" spc="0" baseline="-25000" dirty="0">
                  <a:ln/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  <a:rtl val="0"/>
                </a:rPr>
                <a:t>X</a:t>
              </a:r>
              <a:endParaRPr lang="en-US" sz="1600" b="1" spc="0" baseline="-2500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79901A8-BB2E-52B4-047D-F29B7964164C}"/>
                </a:ext>
              </a:extLst>
            </p:cNvPr>
            <p:cNvSpPr txBox="1"/>
            <p:nvPr/>
          </p:nvSpPr>
          <p:spPr>
            <a:xfrm>
              <a:off x="8126515" y="5259704"/>
              <a:ext cx="4154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K</a:t>
              </a:r>
              <a:r>
                <a:rPr lang="en-US" sz="1600" b="1" spc="0" baseline="-25000" dirty="0">
                  <a:ln/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  <a:rtl val="0"/>
                </a:rPr>
                <a:t>Z</a:t>
              </a:r>
              <a:endParaRPr lang="en-US" sz="1600" b="1" spc="0" baseline="-2500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38" name="Rectangle 83">
              <a:extLst>
                <a:ext uri="{FF2B5EF4-FFF2-40B4-BE49-F238E27FC236}">
                  <a16:creationId xmlns:a16="http://schemas.microsoft.com/office/drawing/2014/main" id="{A59642A1-89DC-F440-9FBD-8B52C19A5838}"/>
                </a:ext>
              </a:extLst>
            </p:cNvPr>
            <p:cNvSpPr/>
            <p:nvPr/>
          </p:nvSpPr>
          <p:spPr bwMode="auto">
            <a:xfrm>
              <a:off x="8557737" y="5148877"/>
              <a:ext cx="800068" cy="445645"/>
            </a:xfrm>
            <a:custGeom>
              <a:avLst/>
              <a:gdLst>
                <a:gd name="connsiteX0" fmla="*/ 0 w 1302544"/>
                <a:gd name="connsiteY0" fmla="*/ 0 h 620709"/>
                <a:gd name="connsiteX1" fmla="*/ 1302544 w 1302544"/>
                <a:gd name="connsiteY1" fmla="*/ 0 h 620709"/>
                <a:gd name="connsiteX2" fmla="*/ 1302544 w 1302544"/>
                <a:gd name="connsiteY2" fmla="*/ 620709 h 620709"/>
                <a:gd name="connsiteX3" fmla="*/ 0 w 1302544"/>
                <a:gd name="connsiteY3" fmla="*/ 620709 h 620709"/>
                <a:gd name="connsiteX4" fmla="*/ 0 w 1302544"/>
                <a:gd name="connsiteY4" fmla="*/ 0 h 620709"/>
                <a:gd name="connsiteX0" fmla="*/ 1302544 w 1393984"/>
                <a:gd name="connsiteY0" fmla="*/ 0 h 620709"/>
                <a:gd name="connsiteX1" fmla="*/ 1302544 w 1393984"/>
                <a:gd name="connsiteY1" fmla="*/ 620709 h 620709"/>
                <a:gd name="connsiteX2" fmla="*/ 0 w 1393984"/>
                <a:gd name="connsiteY2" fmla="*/ 620709 h 620709"/>
                <a:gd name="connsiteX3" fmla="*/ 0 w 1393984"/>
                <a:gd name="connsiteY3" fmla="*/ 0 h 620709"/>
                <a:gd name="connsiteX4" fmla="*/ 1393984 w 1393984"/>
                <a:gd name="connsiteY4" fmla="*/ 91440 h 620709"/>
                <a:gd name="connsiteX0" fmla="*/ 1302544 w 1302544"/>
                <a:gd name="connsiteY0" fmla="*/ 0 h 620709"/>
                <a:gd name="connsiteX1" fmla="*/ 1302544 w 1302544"/>
                <a:gd name="connsiteY1" fmla="*/ 620709 h 620709"/>
                <a:gd name="connsiteX2" fmla="*/ 0 w 1302544"/>
                <a:gd name="connsiteY2" fmla="*/ 620709 h 620709"/>
                <a:gd name="connsiteX3" fmla="*/ 0 w 1302544"/>
                <a:gd name="connsiteY3" fmla="*/ 0 h 620709"/>
                <a:gd name="connsiteX0" fmla="*/ 1302544 w 1302544"/>
                <a:gd name="connsiteY0" fmla="*/ 620709 h 620709"/>
                <a:gd name="connsiteX1" fmla="*/ 0 w 1302544"/>
                <a:gd name="connsiteY1" fmla="*/ 620709 h 620709"/>
                <a:gd name="connsiteX2" fmla="*/ 0 w 1302544"/>
                <a:gd name="connsiteY2" fmla="*/ 0 h 62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2544" h="620709">
                  <a:moveTo>
                    <a:pt x="1302544" y="620709"/>
                  </a:moveTo>
                  <a:lnTo>
                    <a:pt x="0" y="620709"/>
                  </a:lnTo>
                  <a:lnTo>
                    <a:pt x="0" y="0"/>
                  </a:lnTo>
                </a:path>
              </a:pathLst>
            </a:custGeom>
            <a:noFill/>
            <a:ln w="38100" cap="sq" cmpd="sng" algn="ctr">
              <a:solidFill>
                <a:schemeClr val="tx1"/>
              </a:solidFill>
              <a:prstDash val="solid"/>
              <a:miter lim="800000"/>
              <a:headEnd type="arrow" w="med" len="med"/>
              <a:tailEnd type="arrow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394051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98366-F795-5565-F30A-0E84F6155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Vertical Anisotropy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2C3CD-99F5-AF42-3278-76A6EDEC1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6319690" cy="5303520"/>
          </a:xfrm>
        </p:spPr>
        <p:txBody>
          <a:bodyPr/>
          <a:lstStyle/>
          <a:p>
            <a:r>
              <a:rPr lang="en-US" altLang="en-US" sz="2800" dirty="0"/>
              <a:t>Horizontal &amp; vertical usually differ</a:t>
            </a:r>
          </a:p>
          <a:p>
            <a:r>
              <a:rPr lang="en-US" altLang="en-US" sz="2800" dirty="0"/>
              <a:t>Alluvial sedimentary structures </a:t>
            </a:r>
          </a:p>
          <a:p>
            <a:pPr lvl="1"/>
            <a:r>
              <a:rPr lang="en-US" altLang="en-US" sz="2400" dirty="0"/>
              <a:t>Bedding, Small scale grain orientation</a:t>
            </a:r>
          </a:p>
          <a:p>
            <a:pPr lvl="1"/>
            <a:r>
              <a:rPr lang="en-US" altLang="en-US" sz="2400" dirty="0"/>
              <a:t>Clay lenses, Larger scale heterogeneity</a:t>
            </a:r>
          </a:p>
          <a:p>
            <a:r>
              <a:rPr lang="en-US" altLang="en-US" sz="2800" dirty="0"/>
              <a:t>Horizontal, K</a:t>
            </a:r>
            <a:r>
              <a:rPr lang="en-US" altLang="en-US" sz="2800" baseline="-25000" dirty="0"/>
              <a:t>XY</a:t>
            </a:r>
            <a:r>
              <a:rPr lang="en-US" altLang="en-US" sz="2800" dirty="0"/>
              <a:t>, &gt; Vertical, K</a:t>
            </a:r>
            <a:r>
              <a:rPr lang="en-US" altLang="en-US" sz="2800" baseline="-25000" dirty="0"/>
              <a:t>Z</a:t>
            </a:r>
            <a:r>
              <a:rPr lang="en-US" altLang="en-US" sz="2800" dirty="0"/>
              <a:t> </a:t>
            </a:r>
          </a:p>
          <a:p>
            <a:r>
              <a:rPr lang="en-US" altLang="en-US" sz="2800" dirty="0"/>
              <a:t>Vertical anisotropy, K</a:t>
            </a:r>
            <a:r>
              <a:rPr lang="en-US" altLang="en-US" sz="2800" baseline="-25000" dirty="0"/>
              <a:t>XY</a:t>
            </a:r>
            <a:r>
              <a:rPr lang="en-US" altLang="en-US" sz="2800" dirty="0"/>
              <a:t>:K</a:t>
            </a:r>
            <a:r>
              <a:rPr lang="en-US" altLang="en-US" sz="2800" baseline="-25000" dirty="0"/>
              <a:t>Z</a:t>
            </a:r>
            <a:r>
              <a:rPr lang="en-US" altLang="en-US" sz="2800" dirty="0"/>
              <a:t> , lumps</a:t>
            </a:r>
          </a:p>
          <a:p>
            <a:pPr lvl="1"/>
            <a:r>
              <a:rPr lang="en-US" altLang="en-US" sz="2400" dirty="0"/>
              <a:t>Address ignorance with simple club</a:t>
            </a:r>
          </a:p>
          <a:p>
            <a:pPr lvl="1"/>
            <a:r>
              <a:rPr lang="en-US" altLang="en-US" sz="2400" dirty="0"/>
              <a:t>Data frequently not sufficient to define</a:t>
            </a:r>
          </a:p>
          <a:p>
            <a:r>
              <a:rPr lang="en-US" altLang="en-US" sz="2800" dirty="0"/>
              <a:t>Increased vertical anisotropy </a:t>
            </a:r>
          </a:p>
          <a:p>
            <a:pPr lvl="1"/>
            <a:r>
              <a:rPr lang="en-US" altLang="en-US" sz="2400" dirty="0"/>
              <a:t>Drawdowns propagate further</a:t>
            </a:r>
          </a:p>
          <a:p>
            <a:pPr lvl="1"/>
            <a:r>
              <a:rPr lang="en-US" altLang="en-US" sz="2400" dirty="0"/>
              <a:t>Aquifer response approaches Theis</a:t>
            </a:r>
          </a:p>
          <a:p>
            <a:endParaRPr lang="en-US" sz="2800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95F7E55-968A-F30C-2229-3D790BC1C8E3}"/>
              </a:ext>
            </a:extLst>
          </p:cNvPr>
          <p:cNvGrpSpPr/>
          <p:nvPr/>
        </p:nvGrpSpPr>
        <p:grpSpPr>
          <a:xfrm>
            <a:off x="6782884" y="1306285"/>
            <a:ext cx="5065896" cy="1549115"/>
            <a:chOff x="6828988" y="1844168"/>
            <a:chExt cx="5065896" cy="154911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70AB0C1-C46C-9C6A-271D-063AD4894BF5}"/>
                </a:ext>
              </a:extLst>
            </p:cNvPr>
            <p:cNvSpPr/>
            <p:nvPr/>
          </p:nvSpPr>
          <p:spPr bwMode="auto">
            <a:xfrm>
              <a:off x="6957124" y="1844169"/>
              <a:ext cx="4937760" cy="1288624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4516686-8E38-DF7C-6B99-19F6F690510A}"/>
                </a:ext>
              </a:extLst>
            </p:cNvPr>
            <p:cNvSpPr/>
            <p:nvPr/>
          </p:nvSpPr>
          <p:spPr bwMode="auto">
            <a:xfrm>
              <a:off x="6957124" y="2530025"/>
              <a:ext cx="4937760" cy="45720"/>
            </a:xfrm>
            <a:prstGeom prst="rect">
              <a:avLst/>
            </a:prstGeom>
            <a:pattFill prst="wave">
              <a:fgClr>
                <a:schemeClr val="bg1">
                  <a:lumMod val="95000"/>
                </a:schemeClr>
              </a:fgClr>
              <a:bgClr>
                <a:srgbClr val="C00000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9E6A340-8868-166B-A374-59A7EF7C4D19}"/>
                </a:ext>
              </a:extLst>
            </p:cNvPr>
            <p:cNvSpPr/>
            <p:nvPr/>
          </p:nvSpPr>
          <p:spPr bwMode="auto">
            <a:xfrm>
              <a:off x="6950961" y="2895054"/>
              <a:ext cx="4937760" cy="45720"/>
            </a:xfrm>
            <a:prstGeom prst="rect">
              <a:avLst/>
            </a:prstGeom>
            <a:pattFill prst="wave">
              <a:fgClr>
                <a:schemeClr val="bg1">
                  <a:lumMod val="95000"/>
                </a:schemeClr>
              </a:fgClr>
              <a:bgClr>
                <a:srgbClr val="C00000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A8C9951-3A31-87E3-B525-6078E7BF836F}"/>
                </a:ext>
              </a:extLst>
            </p:cNvPr>
            <p:cNvSpPr/>
            <p:nvPr/>
          </p:nvSpPr>
          <p:spPr bwMode="auto">
            <a:xfrm>
              <a:off x="6957124" y="2199008"/>
              <a:ext cx="4937760" cy="45720"/>
            </a:xfrm>
            <a:prstGeom prst="rect">
              <a:avLst/>
            </a:prstGeom>
            <a:pattFill prst="wave">
              <a:fgClr>
                <a:schemeClr val="bg1">
                  <a:lumMod val="95000"/>
                </a:schemeClr>
              </a:fgClr>
              <a:bgClr>
                <a:srgbClr val="C00000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2A1E63F-DAC5-65F8-251E-6F941D15FFD3}"/>
                </a:ext>
              </a:extLst>
            </p:cNvPr>
            <p:cNvSpPr/>
            <p:nvPr/>
          </p:nvSpPr>
          <p:spPr bwMode="auto">
            <a:xfrm>
              <a:off x="6957124" y="3130683"/>
              <a:ext cx="4937760" cy="2626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71ADAA5-B46F-A91D-DF35-493B582DC79E}"/>
                </a:ext>
              </a:extLst>
            </p:cNvPr>
            <p:cNvGrpSpPr/>
            <p:nvPr/>
          </p:nvGrpSpPr>
          <p:grpSpPr>
            <a:xfrm>
              <a:off x="6828988" y="1844168"/>
              <a:ext cx="288919" cy="1286514"/>
              <a:chOff x="6729096" y="1945525"/>
              <a:chExt cx="365760" cy="3791633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D15DAB3-8DB7-3B7C-E347-5DA85031F937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E39E241-A866-250B-36D9-B11518087073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AC6E7BA-A56C-812D-1E71-01D2BBACF601}"/>
                </a:ext>
              </a:extLst>
            </p:cNvPr>
            <p:cNvSpPr/>
            <p:nvPr/>
          </p:nvSpPr>
          <p:spPr>
            <a:xfrm>
              <a:off x="6828988" y="2158521"/>
              <a:ext cx="5059733" cy="208319"/>
            </a:xfrm>
            <a:custGeom>
              <a:avLst/>
              <a:gdLst>
                <a:gd name="connsiteX0" fmla="*/ -592 w 5127819"/>
                <a:gd name="connsiteY0" fmla="*/ 447940 h 447969"/>
                <a:gd name="connsiteX1" fmla="*/ 132846 w 5127819"/>
                <a:gd name="connsiteY1" fmla="*/ 447940 h 447969"/>
                <a:gd name="connsiteX2" fmla="*/ 352065 w 5127819"/>
                <a:gd name="connsiteY2" fmla="*/ 447940 h 447969"/>
                <a:gd name="connsiteX3" fmla="*/ 742847 w 5127819"/>
                <a:gd name="connsiteY3" fmla="*/ 362159 h 447969"/>
                <a:gd name="connsiteX4" fmla="*/ 990659 w 5127819"/>
                <a:gd name="connsiteY4" fmla="*/ 304971 h 447969"/>
                <a:gd name="connsiteX5" fmla="*/ 1171753 w 5127819"/>
                <a:gd name="connsiteY5" fmla="*/ 266846 h 447969"/>
                <a:gd name="connsiteX6" fmla="*/ 1324254 w 5127819"/>
                <a:gd name="connsiteY6" fmla="*/ 228721 h 447969"/>
                <a:gd name="connsiteX7" fmla="*/ 1448160 w 5127819"/>
                <a:gd name="connsiteY7" fmla="*/ 200127 h 447969"/>
                <a:gd name="connsiteX8" fmla="*/ 1562535 w 5127819"/>
                <a:gd name="connsiteY8" fmla="*/ 171534 h 447969"/>
                <a:gd name="connsiteX9" fmla="*/ 1667379 w 5127819"/>
                <a:gd name="connsiteY9" fmla="*/ 152471 h 447969"/>
                <a:gd name="connsiteX10" fmla="*/ 1762692 w 5127819"/>
                <a:gd name="connsiteY10" fmla="*/ 133409 h 447969"/>
                <a:gd name="connsiteX11" fmla="*/ 1858004 w 5127819"/>
                <a:gd name="connsiteY11" fmla="*/ 114346 h 447969"/>
                <a:gd name="connsiteX12" fmla="*/ 1943786 w 5127819"/>
                <a:gd name="connsiteY12" fmla="*/ 95284 h 447969"/>
                <a:gd name="connsiteX13" fmla="*/ 2029567 w 5127819"/>
                <a:gd name="connsiteY13" fmla="*/ 76221 h 447969"/>
                <a:gd name="connsiteX14" fmla="*/ 2105817 w 5127819"/>
                <a:gd name="connsiteY14" fmla="*/ 66690 h 447969"/>
                <a:gd name="connsiteX15" fmla="*/ 2182067 w 5127819"/>
                <a:gd name="connsiteY15" fmla="*/ 47627 h 447969"/>
                <a:gd name="connsiteX16" fmla="*/ 2258318 w 5127819"/>
                <a:gd name="connsiteY16" fmla="*/ 38096 h 447969"/>
                <a:gd name="connsiteX17" fmla="*/ 2334568 w 5127819"/>
                <a:gd name="connsiteY17" fmla="*/ 28565 h 447969"/>
                <a:gd name="connsiteX18" fmla="*/ 2401286 w 5127819"/>
                <a:gd name="connsiteY18" fmla="*/ 19034 h 447969"/>
                <a:gd name="connsiteX19" fmla="*/ 2468005 w 5127819"/>
                <a:gd name="connsiteY19" fmla="*/ 9502 h 447969"/>
                <a:gd name="connsiteX20" fmla="*/ 2544255 w 5127819"/>
                <a:gd name="connsiteY20" fmla="*/ -29 h 447969"/>
                <a:gd name="connsiteX21" fmla="*/ 2610974 w 5127819"/>
                <a:gd name="connsiteY21" fmla="*/ -29 h 447969"/>
                <a:gd name="connsiteX22" fmla="*/ 2677693 w 5127819"/>
                <a:gd name="connsiteY22" fmla="*/ -29 h 447969"/>
                <a:gd name="connsiteX23" fmla="*/ 2744412 w 5127819"/>
                <a:gd name="connsiteY23" fmla="*/ -29 h 447969"/>
                <a:gd name="connsiteX24" fmla="*/ 2811131 w 5127819"/>
                <a:gd name="connsiteY24" fmla="*/ -29 h 447969"/>
                <a:gd name="connsiteX25" fmla="*/ 2877850 w 5127819"/>
                <a:gd name="connsiteY25" fmla="*/ -29 h 447969"/>
                <a:gd name="connsiteX26" fmla="*/ 2944568 w 5127819"/>
                <a:gd name="connsiteY26" fmla="*/ -29 h 447969"/>
                <a:gd name="connsiteX27" fmla="*/ 3011287 w 5127819"/>
                <a:gd name="connsiteY27" fmla="*/ -29 h 447969"/>
                <a:gd name="connsiteX28" fmla="*/ 3068475 w 5127819"/>
                <a:gd name="connsiteY28" fmla="*/ -29 h 447969"/>
                <a:gd name="connsiteX29" fmla="*/ 3135194 w 5127819"/>
                <a:gd name="connsiteY29" fmla="*/ -29 h 447969"/>
                <a:gd name="connsiteX30" fmla="*/ 3201913 w 5127819"/>
                <a:gd name="connsiteY30" fmla="*/ -29 h 447969"/>
                <a:gd name="connsiteX31" fmla="*/ 3259100 w 5127819"/>
                <a:gd name="connsiteY31" fmla="*/ -29 h 447969"/>
                <a:gd name="connsiteX32" fmla="*/ 3325819 w 5127819"/>
                <a:gd name="connsiteY32" fmla="*/ -29 h 447969"/>
                <a:gd name="connsiteX33" fmla="*/ 3392538 w 5127819"/>
                <a:gd name="connsiteY33" fmla="*/ -29 h 447969"/>
                <a:gd name="connsiteX34" fmla="*/ 3449725 w 5127819"/>
                <a:gd name="connsiteY34" fmla="*/ -29 h 447969"/>
                <a:gd name="connsiteX35" fmla="*/ 3516444 w 5127819"/>
                <a:gd name="connsiteY35" fmla="*/ -29 h 447969"/>
                <a:gd name="connsiteX36" fmla="*/ 3573632 w 5127819"/>
                <a:gd name="connsiteY36" fmla="*/ -29 h 447969"/>
                <a:gd name="connsiteX37" fmla="*/ 3640351 w 5127819"/>
                <a:gd name="connsiteY37" fmla="*/ -29 h 447969"/>
                <a:gd name="connsiteX38" fmla="*/ 3707070 w 5127819"/>
                <a:gd name="connsiteY38" fmla="*/ -29 h 447969"/>
                <a:gd name="connsiteX39" fmla="*/ 3764257 w 5127819"/>
                <a:gd name="connsiteY39" fmla="*/ -29 h 447969"/>
                <a:gd name="connsiteX40" fmla="*/ 3830976 w 5127819"/>
                <a:gd name="connsiteY40" fmla="*/ -29 h 447969"/>
                <a:gd name="connsiteX41" fmla="*/ 3888164 w 5127819"/>
                <a:gd name="connsiteY41" fmla="*/ -29 h 447969"/>
                <a:gd name="connsiteX42" fmla="*/ 3954882 w 5127819"/>
                <a:gd name="connsiteY42" fmla="*/ -29 h 447969"/>
                <a:gd name="connsiteX43" fmla="*/ 4012070 w 5127819"/>
                <a:gd name="connsiteY43" fmla="*/ -29 h 447969"/>
                <a:gd name="connsiteX44" fmla="*/ 4078789 w 5127819"/>
                <a:gd name="connsiteY44" fmla="*/ -29 h 447969"/>
                <a:gd name="connsiteX45" fmla="*/ 4135976 w 5127819"/>
                <a:gd name="connsiteY45" fmla="*/ -29 h 447969"/>
                <a:gd name="connsiteX46" fmla="*/ 4202695 w 5127819"/>
                <a:gd name="connsiteY46" fmla="*/ -29 h 447969"/>
                <a:gd name="connsiteX47" fmla="*/ 4259883 w 5127819"/>
                <a:gd name="connsiteY47" fmla="*/ -29 h 447969"/>
                <a:gd name="connsiteX48" fmla="*/ 4326602 w 5127819"/>
                <a:gd name="connsiteY48" fmla="*/ -29 h 447969"/>
                <a:gd name="connsiteX49" fmla="*/ 4383789 w 5127819"/>
                <a:gd name="connsiteY49" fmla="*/ -29 h 447969"/>
                <a:gd name="connsiteX50" fmla="*/ 4450508 w 5127819"/>
                <a:gd name="connsiteY50" fmla="*/ -29 h 447969"/>
                <a:gd name="connsiteX51" fmla="*/ 4507696 w 5127819"/>
                <a:gd name="connsiteY51" fmla="*/ -29 h 447969"/>
                <a:gd name="connsiteX52" fmla="*/ 4574415 w 5127819"/>
                <a:gd name="connsiteY52" fmla="*/ -29 h 447969"/>
                <a:gd name="connsiteX53" fmla="*/ 4631602 w 5127819"/>
                <a:gd name="connsiteY53" fmla="*/ -29 h 447969"/>
                <a:gd name="connsiteX54" fmla="*/ 4698321 w 5127819"/>
                <a:gd name="connsiteY54" fmla="*/ -29 h 447969"/>
                <a:gd name="connsiteX55" fmla="*/ 4755509 w 5127819"/>
                <a:gd name="connsiteY55" fmla="*/ -29 h 447969"/>
                <a:gd name="connsiteX56" fmla="*/ 4822227 w 5127819"/>
                <a:gd name="connsiteY56" fmla="*/ -29 h 447969"/>
                <a:gd name="connsiteX57" fmla="*/ 4879415 w 5127819"/>
                <a:gd name="connsiteY57" fmla="*/ -29 h 447969"/>
                <a:gd name="connsiteX58" fmla="*/ 4946134 w 5127819"/>
                <a:gd name="connsiteY58" fmla="*/ -29 h 447969"/>
                <a:gd name="connsiteX59" fmla="*/ 5003321 w 5127819"/>
                <a:gd name="connsiteY59" fmla="*/ -29 h 447969"/>
                <a:gd name="connsiteX60" fmla="*/ 5060509 w 5127819"/>
                <a:gd name="connsiteY60" fmla="*/ -29 h 447969"/>
                <a:gd name="connsiteX61" fmla="*/ 5127228 w 5127819"/>
                <a:gd name="connsiteY61" fmla="*/ -29 h 44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127819" h="447969">
                  <a:moveTo>
                    <a:pt x="-592" y="447940"/>
                  </a:moveTo>
                  <a:lnTo>
                    <a:pt x="132846" y="447940"/>
                  </a:lnTo>
                  <a:lnTo>
                    <a:pt x="352065" y="447940"/>
                  </a:lnTo>
                  <a:lnTo>
                    <a:pt x="742847" y="362159"/>
                  </a:lnTo>
                  <a:lnTo>
                    <a:pt x="990659" y="304971"/>
                  </a:lnTo>
                  <a:lnTo>
                    <a:pt x="1171753" y="266846"/>
                  </a:lnTo>
                  <a:lnTo>
                    <a:pt x="1324254" y="228721"/>
                  </a:lnTo>
                  <a:lnTo>
                    <a:pt x="1448160" y="200127"/>
                  </a:lnTo>
                  <a:lnTo>
                    <a:pt x="1562535" y="171534"/>
                  </a:lnTo>
                  <a:lnTo>
                    <a:pt x="1667379" y="152471"/>
                  </a:lnTo>
                  <a:lnTo>
                    <a:pt x="1762692" y="133409"/>
                  </a:lnTo>
                  <a:lnTo>
                    <a:pt x="1858004" y="114346"/>
                  </a:lnTo>
                  <a:lnTo>
                    <a:pt x="1943786" y="95284"/>
                  </a:lnTo>
                  <a:lnTo>
                    <a:pt x="2029567" y="76221"/>
                  </a:lnTo>
                  <a:lnTo>
                    <a:pt x="2105817" y="66690"/>
                  </a:lnTo>
                  <a:lnTo>
                    <a:pt x="2182067" y="47627"/>
                  </a:lnTo>
                  <a:lnTo>
                    <a:pt x="2258318" y="38096"/>
                  </a:lnTo>
                  <a:lnTo>
                    <a:pt x="2334568" y="28565"/>
                  </a:lnTo>
                  <a:lnTo>
                    <a:pt x="2401286" y="19034"/>
                  </a:lnTo>
                  <a:lnTo>
                    <a:pt x="2468005" y="9502"/>
                  </a:lnTo>
                  <a:lnTo>
                    <a:pt x="2544255" y="-29"/>
                  </a:lnTo>
                  <a:lnTo>
                    <a:pt x="2610974" y="-29"/>
                  </a:lnTo>
                  <a:lnTo>
                    <a:pt x="2677693" y="-29"/>
                  </a:lnTo>
                  <a:lnTo>
                    <a:pt x="2744412" y="-29"/>
                  </a:lnTo>
                  <a:lnTo>
                    <a:pt x="2811131" y="-29"/>
                  </a:lnTo>
                  <a:lnTo>
                    <a:pt x="2877850" y="-29"/>
                  </a:lnTo>
                  <a:lnTo>
                    <a:pt x="2944568" y="-29"/>
                  </a:lnTo>
                  <a:lnTo>
                    <a:pt x="3011287" y="-29"/>
                  </a:lnTo>
                  <a:lnTo>
                    <a:pt x="3068475" y="-29"/>
                  </a:lnTo>
                  <a:lnTo>
                    <a:pt x="3135194" y="-29"/>
                  </a:lnTo>
                  <a:lnTo>
                    <a:pt x="3201913" y="-29"/>
                  </a:lnTo>
                  <a:lnTo>
                    <a:pt x="3259100" y="-29"/>
                  </a:lnTo>
                  <a:lnTo>
                    <a:pt x="3325819" y="-29"/>
                  </a:lnTo>
                  <a:lnTo>
                    <a:pt x="3392538" y="-29"/>
                  </a:lnTo>
                  <a:lnTo>
                    <a:pt x="3449725" y="-29"/>
                  </a:lnTo>
                  <a:lnTo>
                    <a:pt x="3516444" y="-29"/>
                  </a:lnTo>
                  <a:lnTo>
                    <a:pt x="3573632" y="-29"/>
                  </a:lnTo>
                  <a:lnTo>
                    <a:pt x="3640351" y="-29"/>
                  </a:lnTo>
                  <a:lnTo>
                    <a:pt x="3707070" y="-29"/>
                  </a:lnTo>
                  <a:lnTo>
                    <a:pt x="3764257" y="-29"/>
                  </a:lnTo>
                  <a:lnTo>
                    <a:pt x="3830976" y="-29"/>
                  </a:lnTo>
                  <a:lnTo>
                    <a:pt x="3888164" y="-29"/>
                  </a:lnTo>
                  <a:lnTo>
                    <a:pt x="3954882" y="-29"/>
                  </a:lnTo>
                  <a:lnTo>
                    <a:pt x="4012070" y="-29"/>
                  </a:lnTo>
                  <a:lnTo>
                    <a:pt x="4078789" y="-29"/>
                  </a:lnTo>
                  <a:lnTo>
                    <a:pt x="4135976" y="-29"/>
                  </a:lnTo>
                  <a:lnTo>
                    <a:pt x="4202695" y="-29"/>
                  </a:lnTo>
                  <a:lnTo>
                    <a:pt x="4259883" y="-29"/>
                  </a:lnTo>
                  <a:lnTo>
                    <a:pt x="4326602" y="-29"/>
                  </a:lnTo>
                  <a:lnTo>
                    <a:pt x="4383789" y="-29"/>
                  </a:lnTo>
                  <a:lnTo>
                    <a:pt x="4450508" y="-29"/>
                  </a:lnTo>
                  <a:lnTo>
                    <a:pt x="4507696" y="-29"/>
                  </a:lnTo>
                  <a:lnTo>
                    <a:pt x="4574415" y="-29"/>
                  </a:lnTo>
                  <a:lnTo>
                    <a:pt x="4631602" y="-29"/>
                  </a:lnTo>
                  <a:lnTo>
                    <a:pt x="4698321" y="-29"/>
                  </a:lnTo>
                  <a:lnTo>
                    <a:pt x="4755509" y="-29"/>
                  </a:lnTo>
                  <a:lnTo>
                    <a:pt x="4822227" y="-29"/>
                  </a:lnTo>
                  <a:lnTo>
                    <a:pt x="4879415" y="-29"/>
                  </a:lnTo>
                  <a:lnTo>
                    <a:pt x="4946134" y="-29"/>
                  </a:lnTo>
                  <a:lnTo>
                    <a:pt x="5003321" y="-29"/>
                  </a:lnTo>
                  <a:lnTo>
                    <a:pt x="5060509" y="-29"/>
                  </a:lnTo>
                  <a:lnTo>
                    <a:pt x="5127228" y="-29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8A7D88E-F665-4077-8B69-46A3ED36C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26532" y="1967896"/>
              <a:ext cx="228750" cy="371721"/>
            </a:xfrm>
            <a:custGeom>
              <a:avLst/>
              <a:gdLst>
                <a:gd name="connsiteX0" fmla="*/ 502 w 228750"/>
                <a:gd name="connsiteY0" fmla="*/ -6 h 371721"/>
                <a:gd name="connsiteX1" fmla="*/ 229253 w 228750"/>
                <a:gd name="connsiteY1" fmla="*/ -6 h 371721"/>
                <a:gd name="connsiteX2" fmla="*/ 229253 w 228750"/>
                <a:gd name="connsiteY2" fmla="*/ 371715 h 371721"/>
                <a:gd name="connsiteX3" fmla="*/ 502 w 228750"/>
                <a:gd name="connsiteY3" fmla="*/ 371715 h 37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50" h="371721">
                  <a:moveTo>
                    <a:pt x="502" y="-6"/>
                  </a:moveTo>
                  <a:lnTo>
                    <a:pt x="229253" y="-6"/>
                  </a:lnTo>
                  <a:lnTo>
                    <a:pt x="229253" y="371715"/>
                  </a:lnTo>
                  <a:lnTo>
                    <a:pt x="502" y="371715"/>
                  </a:lnTo>
                  <a:close/>
                </a:path>
              </a:pathLst>
            </a:cu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EFD5232-0FDF-5074-8BD5-0422AFAF6C8E}"/>
                </a:ext>
              </a:extLst>
            </p:cNvPr>
            <p:cNvSpPr txBox="1"/>
            <p:nvPr/>
          </p:nvSpPr>
          <p:spPr>
            <a:xfrm>
              <a:off x="7097625" y="1860454"/>
              <a:ext cx="10038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Bedding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0D048FE-9648-B58C-DDD8-0488B1822AEE}"/>
              </a:ext>
            </a:extLst>
          </p:cNvPr>
          <p:cNvGrpSpPr/>
          <p:nvPr/>
        </p:nvGrpSpPr>
        <p:grpSpPr>
          <a:xfrm>
            <a:off x="6782884" y="2979857"/>
            <a:ext cx="5086850" cy="1549115"/>
            <a:chOff x="6782884" y="3004456"/>
            <a:chExt cx="5086850" cy="1549115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1095FD1-3895-CE05-C354-6E8B68A15599}"/>
                </a:ext>
              </a:extLst>
            </p:cNvPr>
            <p:cNvSpPr/>
            <p:nvPr/>
          </p:nvSpPr>
          <p:spPr bwMode="auto">
            <a:xfrm>
              <a:off x="6911020" y="3004457"/>
              <a:ext cx="4937760" cy="1288624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201400D7-62E2-8BD8-80CE-32A4333D04BB}"/>
                </a:ext>
              </a:extLst>
            </p:cNvPr>
            <p:cNvGrpSpPr/>
            <p:nvPr/>
          </p:nvGrpSpPr>
          <p:grpSpPr>
            <a:xfrm>
              <a:off x="6816213" y="3166734"/>
              <a:ext cx="5053521" cy="1063808"/>
              <a:chOff x="7005130" y="4967358"/>
              <a:chExt cx="4710431" cy="1184028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D8A5E5C5-DBF3-5622-2444-6ABCE677FCB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51521" y="5573067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24C1A41-940E-4CE7-0E7C-133C96CD54B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055322" y="5358262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66EBD9B8-D0F5-3B69-41AE-90A14F0B85E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06989" y="5165518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F3A1A92-A9C6-D511-3ED7-42885DB86BC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58667" y="5936581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376E9EF-8FEB-7EE0-86FA-4B3CB37758D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562468" y="5721776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CB52C97-B033-7FA2-A267-7C4958CB895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785853" y="5514718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9324AC9-5C0C-D5D7-0700-36756E195F2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05130" y="5097422"/>
                <a:ext cx="1454206" cy="208619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  <a:gd name="connsiteX0" fmla="*/ 0 w 3047868"/>
                  <a:gd name="connsiteY0" fmla="*/ 291888 h 535712"/>
                  <a:gd name="connsiteX1" fmla="*/ 3047868 w 3047868"/>
                  <a:gd name="connsiteY1" fmla="*/ 281548 h 535712"/>
                  <a:gd name="connsiteX2" fmla="*/ 0 w 3047868"/>
                  <a:gd name="connsiteY2" fmla="*/ 291888 h 53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7868" h="535712">
                    <a:moveTo>
                      <a:pt x="0" y="291888"/>
                    </a:moveTo>
                    <a:cubicBezTo>
                      <a:pt x="840441" y="-23257"/>
                      <a:pt x="2172352" y="982634"/>
                      <a:pt x="3047868" y="281548"/>
                    </a:cubicBezTo>
                    <a:cubicBezTo>
                      <a:pt x="1595145" y="476450"/>
                      <a:pt x="1171735" y="-448320"/>
                      <a:pt x="0" y="291888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7D84F846-45AF-5735-4148-99DFDC46CC3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461468" y="5299913"/>
                <a:ext cx="1253661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  <a:gd name="connsiteX0" fmla="*/ 0 w 2627546"/>
                  <a:gd name="connsiteY0" fmla="*/ 286593 h 551598"/>
                  <a:gd name="connsiteX1" fmla="*/ 2627546 w 2627546"/>
                  <a:gd name="connsiteY1" fmla="*/ 301960 h 551598"/>
                  <a:gd name="connsiteX2" fmla="*/ 0 w 2627546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7546" h="551598">
                    <a:moveTo>
                      <a:pt x="0" y="286593"/>
                    </a:moveTo>
                    <a:cubicBezTo>
                      <a:pt x="840441" y="-28552"/>
                      <a:pt x="1752030" y="1003046"/>
                      <a:pt x="2627546" y="301960"/>
                    </a:cubicBezTo>
                    <a:cubicBezTo>
                      <a:pt x="1174823" y="496862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3E2EDAA-9187-3B56-1595-16AFA47BA2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161081" y="5936581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120F385-2300-A36E-9218-E4E39968DD5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785853" y="4967358"/>
                <a:ext cx="1554480" cy="214805"/>
              </a:xfrm>
              <a:custGeom>
                <a:avLst/>
                <a:gdLst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92209 w 3142770"/>
                  <a:gd name="connsiteY3" fmla="*/ 268941 h 268941"/>
                  <a:gd name="connsiteX0" fmla="*/ 0 w 3142770"/>
                  <a:gd name="connsiteY0" fmla="*/ 115260 h 268941"/>
                  <a:gd name="connsiteX1" fmla="*/ 3142770 w 3142770"/>
                  <a:gd name="connsiteY1" fmla="*/ 0 h 268941"/>
                  <a:gd name="connsiteX2" fmla="*/ 92209 w 3142770"/>
                  <a:gd name="connsiteY2" fmla="*/ 268941 h 268941"/>
                  <a:gd name="connsiteX3" fmla="*/ 7685 w 3142770"/>
                  <a:gd name="connsiteY3" fmla="*/ 122944 h 268941"/>
                  <a:gd name="connsiteX0" fmla="*/ 0 w 3142770"/>
                  <a:gd name="connsiteY0" fmla="*/ 115260 h 122944"/>
                  <a:gd name="connsiteX1" fmla="*/ 3142770 w 3142770"/>
                  <a:gd name="connsiteY1" fmla="*/ 0 h 122944"/>
                  <a:gd name="connsiteX2" fmla="*/ 7685 w 3142770"/>
                  <a:gd name="connsiteY2" fmla="*/ 122944 h 122944"/>
                  <a:gd name="connsiteX0" fmla="*/ 0 w 3142770"/>
                  <a:gd name="connsiteY0" fmla="*/ 154699 h 162383"/>
                  <a:gd name="connsiteX1" fmla="*/ 3142770 w 3142770"/>
                  <a:gd name="connsiteY1" fmla="*/ 39439 h 162383"/>
                  <a:gd name="connsiteX2" fmla="*/ 7685 w 3142770"/>
                  <a:gd name="connsiteY2" fmla="*/ 162383 h 162383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0" fmla="*/ 0 w 3142770"/>
                  <a:gd name="connsiteY0" fmla="*/ 154699 h 244964"/>
                  <a:gd name="connsiteX1" fmla="*/ 3142770 w 3142770"/>
                  <a:gd name="connsiteY1" fmla="*/ 39439 h 244964"/>
                  <a:gd name="connsiteX2" fmla="*/ 7685 w 3142770"/>
                  <a:gd name="connsiteY2" fmla="*/ 162383 h 244964"/>
                  <a:gd name="connsiteX3" fmla="*/ 0 w 3142770"/>
                  <a:gd name="connsiteY3" fmla="*/ 154699 h 244964"/>
                  <a:gd name="connsiteX0" fmla="*/ 0 w 3142770"/>
                  <a:gd name="connsiteY0" fmla="*/ 154699 h 232661"/>
                  <a:gd name="connsiteX1" fmla="*/ 3142770 w 3142770"/>
                  <a:gd name="connsiteY1" fmla="*/ 39439 h 232661"/>
                  <a:gd name="connsiteX2" fmla="*/ 7685 w 3142770"/>
                  <a:gd name="connsiteY2" fmla="*/ 162383 h 232661"/>
                  <a:gd name="connsiteX3" fmla="*/ 0 w 3142770"/>
                  <a:gd name="connsiteY3" fmla="*/ 154699 h 232661"/>
                  <a:gd name="connsiteX0" fmla="*/ 0 w 3142770"/>
                  <a:gd name="connsiteY0" fmla="*/ 154699 h 263061"/>
                  <a:gd name="connsiteX1" fmla="*/ 3142770 w 3142770"/>
                  <a:gd name="connsiteY1" fmla="*/ 39439 h 263061"/>
                  <a:gd name="connsiteX2" fmla="*/ 7685 w 3142770"/>
                  <a:gd name="connsiteY2" fmla="*/ 162383 h 263061"/>
                  <a:gd name="connsiteX3" fmla="*/ 0 w 3142770"/>
                  <a:gd name="connsiteY3" fmla="*/ 154699 h 263061"/>
                  <a:gd name="connsiteX0" fmla="*/ 0 w 3142770"/>
                  <a:gd name="connsiteY0" fmla="*/ 201014 h 309376"/>
                  <a:gd name="connsiteX1" fmla="*/ 3142770 w 3142770"/>
                  <a:gd name="connsiteY1" fmla="*/ 85754 h 309376"/>
                  <a:gd name="connsiteX2" fmla="*/ 7685 w 3142770"/>
                  <a:gd name="connsiteY2" fmla="*/ 208698 h 309376"/>
                  <a:gd name="connsiteX3" fmla="*/ 0 w 3142770"/>
                  <a:gd name="connsiteY3" fmla="*/ 201014 h 309376"/>
                  <a:gd name="connsiteX0" fmla="*/ 0 w 3142770"/>
                  <a:gd name="connsiteY0" fmla="*/ 201014 h 286022"/>
                  <a:gd name="connsiteX1" fmla="*/ 3142770 w 3142770"/>
                  <a:gd name="connsiteY1" fmla="*/ 85754 h 286022"/>
                  <a:gd name="connsiteX2" fmla="*/ 7685 w 3142770"/>
                  <a:gd name="connsiteY2" fmla="*/ 208698 h 286022"/>
                  <a:gd name="connsiteX3" fmla="*/ 0 w 3142770"/>
                  <a:gd name="connsiteY3" fmla="*/ 201014 h 286022"/>
                  <a:gd name="connsiteX0" fmla="*/ 0 w 3142770"/>
                  <a:gd name="connsiteY0" fmla="*/ 201014 h 568225"/>
                  <a:gd name="connsiteX1" fmla="*/ 3142770 w 3142770"/>
                  <a:gd name="connsiteY1" fmla="*/ 85754 h 568225"/>
                  <a:gd name="connsiteX2" fmla="*/ 7685 w 3142770"/>
                  <a:gd name="connsiteY2" fmla="*/ 208698 h 568225"/>
                  <a:gd name="connsiteX3" fmla="*/ 0 w 3142770"/>
                  <a:gd name="connsiteY3" fmla="*/ 201014 h 568225"/>
                  <a:gd name="connsiteX0" fmla="*/ 0 w 3142770"/>
                  <a:gd name="connsiteY0" fmla="*/ 201014 h 695879"/>
                  <a:gd name="connsiteX1" fmla="*/ 3142770 w 3142770"/>
                  <a:gd name="connsiteY1" fmla="*/ 85754 h 695879"/>
                  <a:gd name="connsiteX2" fmla="*/ 7685 w 3142770"/>
                  <a:gd name="connsiteY2" fmla="*/ 208698 h 695879"/>
                  <a:gd name="connsiteX3" fmla="*/ 0 w 3142770"/>
                  <a:gd name="connsiteY3" fmla="*/ 201014 h 695879"/>
                  <a:gd name="connsiteX0" fmla="*/ 0 w 3142770"/>
                  <a:gd name="connsiteY0" fmla="*/ 115260 h 610125"/>
                  <a:gd name="connsiteX1" fmla="*/ 3142770 w 3142770"/>
                  <a:gd name="connsiteY1" fmla="*/ 0 h 610125"/>
                  <a:gd name="connsiteX2" fmla="*/ 7685 w 3142770"/>
                  <a:gd name="connsiteY2" fmla="*/ 122944 h 610125"/>
                  <a:gd name="connsiteX3" fmla="*/ 0 w 3142770"/>
                  <a:gd name="connsiteY3" fmla="*/ 115260 h 610125"/>
                  <a:gd name="connsiteX0" fmla="*/ 1 w 3142771"/>
                  <a:gd name="connsiteY0" fmla="*/ 115270 h 245074"/>
                  <a:gd name="connsiteX1" fmla="*/ 3142771 w 3142771"/>
                  <a:gd name="connsiteY1" fmla="*/ 10 h 245074"/>
                  <a:gd name="connsiteX2" fmla="*/ 7686 w 3142771"/>
                  <a:gd name="connsiteY2" fmla="*/ 122954 h 245074"/>
                  <a:gd name="connsiteX3" fmla="*/ 1 w 3142771"/>
                  <a:gd name="connsiteY3" fmla="*/ 115270 h 245074"/>
                  <a:gd name="connsiteX0" fmla="*/ 0 w 3142770"/>
                  <a:gd name="connsiteY0" fmla="*/ 115260 h 245064"/>
                  <a:gd name="connsiteX1" fmla="*/ 3142770 w 3142770"/>
                  <a:gd name="connsiteY1" fmla="*/ 0 h 245064"/>
                  <a:gd name="connsiteX2" fmla="*/ 7685 w 3142770"/>
                  <a:gd name="connsiteY2" fmla="*/ 122944 h 245064"/>
                  <a:gd name="connsiteX3" fmla="*/ 0 w 3142770"/>
                  <a:gd name="connsiteY3" fmla="*/ 115260 h 245064"/>
                  <a:gd name="connsiteX0" fmla="*/ 0 w 3142770"/>
                  <a:gd name="connsiteY0" fmla="*/ 115260 h 348404"/>
                  <a:gd name="connsiteX1" fmla="*/ 3142770 w 3142770"/>
                  <a:gd name="connsiteY1" fmla="*/ 0 h 348404"/>
                  <a:gd name="connsiteX2" fmla="*/ 7685 w 3142770"/>
                  <a:gd name="connsiteY2" fmla="*/ 122944 h 348404"/>
                  <a:gd name="connsiteX3" fmla="*/ 0 w 3142770"/>
                  <a:gd name="connsiteY3" fmla="*/ 115260 h 348404"/>
                  <a:gd name="connsiteX0" fmla="*/ 132318 w 3275228"/>
                  <a:gd name="connsiteY0" fmla="*/ 115318 h 348462"/>
                  <a:gd name="connsiteX1" fmla="*/ 3275088 w 3275228"/>
                  <a:gd name="connsiteY1" fmla="*/ 58 h 348462"/>
                  <a:gd name="connsiteX2" fmla="*/ 262947 w 3275228"/>
                  <a:gd name="connsiteY2" fmla="*/ 99951 h 348462"/>
                  <a:gd name="connsiteX3" fmla="*/ 140003 w 3275228"/>
                  <a:gd name="connsiteY3" fmla="*/ 123002 h 348462"/>
                  <a:gd name="connsiteX4" fmla="*/ 132318 w 3275228"/>
                  <a:gd name="connsiteY4" fmla="*/ 115318 h 348462"/>
                  <a:gd name="connsiteX0" fmla="*/ 3820 w 3146745"/>
                  <a:gd name="connsiteY0" fmla="*/ 477210 h 710354"/>
                  <a:gd name="connsiteX1" fmla="*/ 3146590 w 3146745"/>
                  <a:gd name="connsiteY1" fmla="*/ 361950 h 710354"/>
                  <a:gd name="connsiteX2" fmla="*/ 380338 w 3146745"/>
                  <a:gd name="connsiteY2" fmla="*/ 801 h 710354"/>
                  <a:gd name="connsiteX3" fmla="*/ 11505 w 3146745"/>
                  <a:gd name="connsiteY3" fmla="*/ 484894 h 710354"/>
                  <a:gd name="connsiteX4" fmla="*/ 3820 w 3146745"/>
                  <a:gd name="connsiteY4" fmla="*/ 477210 h 71035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484894"/>
                  <a:gd name="connsiteX1" fmla="*/ 3146590 w 3146745"/>
                  <a:gd name="connsiteY1" fmla="*/ 361950 h 484894"/>
                  <a:gd name="connsiteX2" fmla="*/ 380338 w 3146745"/>
                  <a:gd name="connsiteY2" fmla="*/ 801 h 484894"/>
                  <a:gd name="connsiteX3" fmla="*/ 11505 w 3146745"/>
                  <a:gd name="connsiteY3" fmla="*/ 484894 h 484894"/>
                  <a:gd name="connsiteX4" fmla="*/ 3820 w 3146745"/>
                  <a:gd name="connsiteY4" fmla="*/ 477210 h 484894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3820 w 3146745"/>
                  <a:gd name="connsiteY4" fmla="*/ 47721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4" fmla="*/ 95260 w 3146745"/>
                  <a:gd name="connsiteY4" fmla="*/ 568650 h 856499"/>
                  <a:gd name="connsiteX0" fmla="*/ 3820 w 3146745"/>
                  <a:gd name="connsiteY0" fmla="*/ 477210 h 856499"/>
                  <a:gd name="connsiteX1" fmla="*/ 3146590 w 3146745"/>
                  <a:gd name="connsiteY1" fmla="*/ 361950 h 856499"/>
                  <a:gd name="connsiteX2" fmla="*/ 380338 w 3146745"/>
                  <a:gd name="connsiteY2" fmla="*/ 801 h 856499"/>
                  <a:gd name="connsiteX3" fmla="*/ 11505 w 3146745"/>
                  <a:gd name="connsiteY3" fmla="*/ 484894 h 856499"/>
                  <a:gd name="connsiteX0" fmla="*/ 153679 w 3296604"/>
                  <a:gd name="connsiteY0" fmla="*/ 477210 h 856499"/>
                  <a:gd name="connsiteX1" fmla="*/ 3296449 w 3296604"/>
                  <a:gd name="connsiteY1" fmla="*/ 361950 h 856499"/>
                  <a:gd name="connsiteX2" fmla="*/ 530197 w 3296604"/>
                  <a:gd name="connsiteY2" fmla="*/ 801 h 856499"/>
                  <a:gd name="connsiteX3" fmla="*/ 0 w 3296604"/>
                  <a:gd name="connsiteY3" fmla="*/ 415738 h 856499"/>
                  <a:gd name="connsiteX0" fmla="*/ 69155 w 3212080"/>
                  <a:gd name="connsiteY0" fmla="*/ 477210 h 856499"/>
                  <a:gd name="connsiteX1" fmla="*/ 3211925 w 3212080"/>
                  <a:gd name="connsiteY1" fmla="*/ 361950 h 856499"/>
                  <a:gd name="connsiteX2" fmla="*/ 445673 w 3212080"/>
                  <a:gd name="connsiteY2" fmla="*/ 801 h 856499"/>
                  <a:gd name="connsiteX3" fmla="*/ 0 w 3212080"/>
                  <a:gd name="connsiteY3" fmla="*/ 438790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0" fmla="*/ 0 w 3142925"/>
                  <a:gd name="connsiteY0" fmla="*/ 477210 h 856499"/>
                  <a:gd name="connsiteX1" fmla="*/ 3142770 w 3142925"/>
                  <a:gd name="connsiteY1" fmla="*/ 361950 h 856499"/>
                  <a:gd name="connsiteX2" fmla="*/ 376518 w 3142925"/>
                  <a:gd name="connsiteY2" fmla="*/ 801 h 856499"/>
                  <a:gd name="connsiteX3" fmla="*/ 0 w 3142925"/>
                  <a:gd name="connsiteY3" fmla="*/ 477210 h 856499"/>
                  <a:gd name="connsiteX0" fmla="*/ 0 w 3142902"/>
                  <a:gd name="connsiteY0" fmla="*/ 506689 h 885978"/>
                  <a:gd name="connsiteX1" fmla="*/ 3142770 w 3142902"/>
                  <a:gd name="connsiteY1" fmla="*/ 391429 h 885978"/>
                  <a:gd name="connsiteX2" fmla="*/ 376518 w 3142902"/>
                  <a:gd name="connsiteY2" fmla="*/ 30280 h 885978"/>
                  <a:gd name="connsiteX3" fmla="*/ 0 w 3142902"/>
                  <a:gd name="connsiteY3" fmla="*/ 506689 h 885978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893295"/>
                  <a:gd name="connsiteX1" fmla="*/ 3142770 w 3142954"/>
                  <a:gd name="connsiteY1" fmla="*/ 398746 h 893295"/>
                  <a:gd name="connsiteX2" fmla="*/ 1121869 w 3142954"/>
                  <a:gd name="connsiteY2" fmla="*/ 29913 h 893295"/>
                  <a:gd name="connsiteX3" fmla="*/ 0 w 3142954"/>
                  <a:gd name="connsiteY3" fmla="*/ 514006 h 893295"/>
                  <a:gd name="connsiteX0" fmla="*/ 0 w 3142954"/>
                  <a:gd name="connsiteY0" fmla="*/ 514006 h 514006"/>
                  <a:gd name="connsiteX1" fmla="*/ 3142770 w 3142954"/>
                  <a:gd name="connsiteY1" fmla="*/ 398746 h 514006"/>
                  <a:gd name="connsiteX2" fmla="*/ 1121869 w 3142954"/>
                  <a:gd name="connsiteY2" fmla="*/ 29913 h 514006"/>
                  <a:gd name="connsiteX3" fmla="*/ 0 w 3142954"/>
                  <a:gd name="connsiteY3" fmla="*/ 514006 h 514006"/>
                  <a:gd name="connsiteX0" fmla="*/ 0 w 3142954"/>
                  <a:gd name="connsiteY0" fmla="*/ 514006 h 706332"/>
                  <a:gd name="connsiteX1" fmla="*/ 3142770 w 3142954"/>
                  <a:gd name="connsiteY1" fmla="*/ 398746 h 706332"/>
                  <a:gd name="connsiteX2" fmla="*/ 1121869 w 3142954"/>
                  <a:gd name="connsiteY2" fmla="*/ 29913 h 706332"/>
                  <a:gd name="connsiteX3" fmla="*/ 0 w 3142954"/>
                  <a:gd name="connsiteY3" fmla="*/ 514006 h 706332"/>
                  <a:gd name="connsiteX0" fmla="*/ 0 w 3242882"/>
                  <a:gd name="connsiteY0" fmla="*/ 492069 h 753043"/>
                  <a:gd name="connsiteX1" fmla="*/ 3242663 w 3242882"/>
                  <a:gd name="connsiteY1" fmla="*/ 461333 h 753043"/>
                  <a:gd name="connsiteX2" fmla="*/ 1121869 w 3242882"/>
                  <a:gd name="connsiteY2" fmla="*/ 7976 h 753043"/>
                  <a:gd name="connsiteX3" fmla="*/ 0 w 3242882"/>
                  <a:gd name="connsiteY3" fmla="*/ 492069 h 753043"/>
                  <a:gd name="connsiteX0" fmla="*/ 0 w 3242987"/>
                  <a:gd name="connsiteY0" fmla="*/ 480010 h 740984"/>
                  <a:gd name="connsiteX1" fmla="*/ 3242663 w 3242987"/>
                  <a:gd name="connsiteY1" fmla="*/ 449274 h 740984"/>
                  <a:gd name="connsiteX2" fmla="*/ 1644384 w 3242987"/>
                  <a:gd name="connsiteY2" fmla="*/ 11285 h 740984"/>
                  <a:gd name="connsiteX3" fmla="*/ 0 w 3242987"/>
                  <a:gd name="connsiteY3" fmla="*/ 480010 h 740984"/>
                  <a:gd name="connsiteX0" fmla="*/ 0 w 3242996"/>
                  <a:gd name="connsiteY0" fmla="*/ 510683 h 771657"/>
                  <a:gd name="connsiteX1" fmla="*/ 3242663 w 3242996"/>
                  <a:gd name="connsiteY1" fmla="*/ 479947 h 771657"/>
                  <a:gd name="connsiteX2" fmla="*/ 1644384 w 3242996"/>
                  <a:gd name="connsiteY2" fmla="*/ 41958 h 771657"/>
                  <a:gd name="connsiteX3" fmla="*/ 0 w 3242996"/>
                  <a:gd name="connsiteY3" fmla="*/ 510683 h 771657"/>
                  <a:gd name="connsiteX0" fmla="*/ 0 w 3242989"/>
                  <a:gd name="connsiteY0" fmla="*/ 599417 h 860391"/>
                  <a:gd name="connsiteX1" fmla="*/ 3242663 w 3242989"/>
                  <a:gd name="connsiteY1" fmla="*/ 568681 h 860391"/>
                  <a:gd name="connsiteX2" fmla="*/ 1644384 w 3242989"/>
                  <a:gd name="connsiteY2" fmla="*/ 130692 h 860391"/>
                  <a:gd name="connsiteX3" fmla="*/ 0 w 3242989"/>
                  <a:gd name="connsiteY3" fmla="*/ 599417 h 860391"/>
                  <a:gd name="connsiteX0" fmla="*/ 0 w 3258351"/>
                  <a:gd name="connsiteY0" fmla="*/ 480010 h 740984"/>
                  <a:gd name="connsiteX1" fmla="*/ 3258031 w 3258351"/>
                  <a:gd name="connsiteY1" fmla="*/ 449274 h 740984"/>
                  <a:gd name="connsiteX2" fmla="*/ 1644384 w 3258351"/>
                  <a:gd name="connsiteY2" fmla="*/ 11285 h 740984"/>
                  <a:gd name="connsiteX3" fmla="*/ 0 w 3258351"/>
                  <a:gd name="connsiteY3" fmla="*/ 480010 h 740984"/>
                  <a:gd name="connsiteX0" fmla="*/ 0 w 3258351"/>
                  <a:gd name="connsiteY0" fmla="*/ 480010 h 511942"/>
                  <a:gd name="connsiteX1" fmla="*/ 3258031 w 3258351"/>
                  <a:gd name="connsiteY1" fmla="*/ 449274 h 511942"/>
                  <a:gd name="connsiteX2" fmla="*/ 1644384 w 3258351"/>
                  <a:gd name="connsiteY2" fmla="*/ 11285 h 511942"/>
                  <a:gd name="connsiteX3" fmla="*/ 0 w 3258351"/>
                  <a:gd name="connsiteY3" fmla="*/ 480010 h 511942"/>
                  <a:gd name="connsiteX0" fmla="*/ 0 w 3258351"/>
                  <a:gd name="connsiteY0" fmla="*/ 483414 h 531027"/>
                  <a:gd name="connsiteX1" fmla="*/ 3258031 w 3258351"/>
                  <a:gd name="connsiteY1" fmla="*/ 498782 h 531027"/>
                  <a:gd name="connsiteX2" fmla="*/ 1644384 w 3258351"/>
                  <a:gd name="connsiteY2" fmla="*/ 14689 h 531027"/>
                  <a:gd name="connsiteX3" fmla="*/ 0 w 3258351"/>
                  <a:gd name="connsiteY3" fmla="*/ 483414 h 531027"/>
                  <a:gd name="connsiteX0" fmla="*/ 0 w 3258245"/>
                  <a:gd name="connsiteY0" fmla="*/ 483414 h 697126"/>
                  <a:gd name="connsiteX1" fmla="*/ 3258031 w 3258245"/>
                  <a:gd name="connsiteY1" fmla="*/ 498782 h 697126"/>
                  <a:gd name="connsiteX2" fmla="*/ 1644384 w 3258245"/>
                  <a:gd name="connsiteY2" fmla="*/ 14689 h 697126"/>
                  <a:gd name="connsiteX3" fmla="*/ 0 w 3258245"/>
                  <a:gd name="connsiteY3" fmla="*/ 483414 h 697126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816"/>
                  <a:gd name="connsiteY0" fmla="*/ 483414 h 822941"/>
                  <a:gd name="connsiteX1" fmla="*/ 3258031 w 3258816"/>
                  <a:gd name="connsiteY1" fmla="*/ 498782 h 822941"/>
                  <a:gd name="connsiteX2" fmla="*/ 1644384 w 3258816"/>
                  <a:gd name="connsiteY2" fmla="*/ 14689 h 822941"/>
                  <a:gd name="connsiteX3" fmla="*/ 0 w 3258816"/>
                  <a:gd name="connsiteY3" fmla="*/ 483414 h 822941"/>
                  <a:gd name="connsiteX0" fmla="*/ 0 w 3258031"/>
                  <a:gd name="connsiteY0" fmla="*/ 483414 h 822941"/>
                  <a:gd name="connsiteX1" fmla="*/ 3258031 w 3258031"/>
                  <a:gd name="connsiteY1" fmla="*/ 498782 h 822941"/>
                  <a:gd name="connsiteX2" fmla="*/ 1644384 w 3258031"/>
                  <a:gd name="connsiteY2" fmla="*/ 14689 h 822941"/>
                  <a:gd name="connsiteX3" fmla="*/ 0 w 3258031"/>
                  <a:gd name="connsiteY3" fmla="*/ 483414 h 822941"/>
                  <a:gd name="connsiteX0" fmla="*/ 0 w 3258031"/>
                  <a:gd name="connsiteY0" fmla="*/ 483414 h 833514"/>
                  <a:gd name="connsiteX1" fmla="*/ 3258031 w 3258031"/>
                  <a:gd name="connsiteY1" fmla="*/ 498782 h 833514"/>
                  <a:gd name="connsiteX2" fmla="*/ 1644384 w 3258031"/>
                  <a:gd name="connsiteY2" fmla="*/ 14689 h 833514"/>
                  <a:gd name="connsiteX3" fmla="*/ 0 w 3258031"/>
                  <a:gd name="connsiteY3" fmla="*/ 483414 h 833514"/>
                  <a:gd name="connsiteX0" fmla="*/ 0 w 3258031"/>
                  <a:gd name="connsiteY0" fmla="*/ 483414 h 777197"/>
                  <a:gd name="connsiteX1" fmla="*/ 3258031 w 3258031"/>
                  <a:gd name="connsiteY1" fmla="*/ 498782 h 777197"/>
                  <a:gd name="connsiteX2" fmla="*/ 1644384 w 3258031"/>
                  <a:gd name="connsiteY2" fmla="*/ 14689 h 777197"/>
                  <a:gd name="connsiteX3" fmla="*/ 0 w 3258031"/>
                  <a:gd name="connsiteY3" fmla="*/ 483414 h 777197"/>
                  <a:gd name="connsiteX0" fmla="*/ 0 w 3258031"/>
                  <a:gd name="connsiteY0" fmla="*/ 29386 h 323169"/>
                  <a:gd name="connsiteX1" fmla="*/ 3258031 w 3258031"/>
                  <a:gd name="connsiteY1" fmla="*/ 44754 h 323169"/>
                  <a:gd name="connsiteX2" fmla="*/ 0 w 3258031"/>
                  <a:gd name="connsiteY2" fmla="*/ 29386 h 323169"/>
                  <a:gd name="connsiteX0" fmla="*/ 0 w 3258031"/>
                  <a:gd name="connsiteY0" fmla="*/ 60455 h 335692"/>
                  <a:gd name="connsiteX1" fmla="*/ 3258031 w 3258031"/>
                  <a:gd name="connsiteY1" fmla="*/ 75823 h 335692"/>
                  <a:gd name="connsiteX2" fmla="*/ 0 w 3258031"/>
                  <a:gd name="connsiteY2" fmla="*/ 60455 h 335692"/>
                  <a:gd name="connsiteX0" fmla="*/ 0 w 3258031"/>
                  <a:gd name="connsiteY0" fmla="*/ 326161 h 601398"/>
                  <a:gd name="connsiteX1" fmla="*/ 3258031 w 3258031"/>
                  <a:gd name="connsiteY1" fmla="*/ 341529 h 601398"/>
                  <a:gd name="connsiteX2" fmla="*/ 0 w 3258031"/>
                  <a:gd name="connsiteY2" fmla="*/ 326161 h 601398"/>
                  <a:gd name="connsiteX0" fmla="*/ 0 w 3258031"/>
                  <a:gd name="connsiteY0" fmla="*/ 286593 h 561830"/>
                  <a:gd name="connsiteX1" fmla="*/ 3258031 w 3258031"/>
                  <a:gd name="connsiteY1" fmla="*/ 301961 h 561830"/>
                  <a:gd name="connsiteX2" fmla="*/ 0 w 3258031"/>
                  <a:gd name="connsiteY2" fmla="*/ 286593 h 561830"/>
                  <a:gd name="connsiteX0" fmla="*/ 0 w 3258031"/>
                  <a:gd name="connsiteY0" fmla="*/ 286593 h 551598"/>
                  <a:gd name="connsiteX1" fmla="*/ 3258031 w 3258031"/>
                  <a:gd name="connsiteY1" fmla="*/ 301961 h 551598"/>
                  <a:gd name="connsiteX2" fmla="*/ 0 w 3258031"/>
                  <a:gd name="connsiteY2" fmla="*/ 286593 h 55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8031" h="551598">
                    <a:moveTo>
                      <a:pt x="0" y="286593"/>
                    </a:moveTo>
                    <a:cubicBezTo>
                      <a:pt x="840441" y="-28552"/>
                      <a:pt x="2382515" y="1003047"/>
                      <a:pt x="3258031" y="301961"/>
                    </a:cubicBezTo>
                    <a:cubicBezTo>
                      <a:pt x="1805308" y="496863"/>
                      <a:pt x="1171735" y="-453615"/>
                      <a:pt x="0" y="286593"/>
                    </a:cubicBezTo>
                    <a:close/>
                  </a:path>
                </a:pathLst>
              </a:custGeom>
              <a:pattFill prst="wave">
                <a:fgClr>
                  <a:schemeClr val="bg1">
                    <a:lumMod val="95000"/>
                  </a:schemeClr>
                </a:fgClr>
                <a:bgClr>
                  <a:srgbClr val="C00000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A356290-AACF-811C-14E7-4D64AFF4C2F8}"/>
                </a:ext>
              </a:extLst>
            </p:cNvPr>
            <p:cNvSpPr/>
            <p:nvPr/>
          </p:nvSpPr>
          <p:spPr bwMode="auto">
            <a:xfrm>
              <a:off x="6911020" y="4290971"/>
              <a:ext cx="4937760" cy="2626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E2C7E41-5B9F-A222-FA10-ACA5F4C81EE6}"/>
                </a:ext>
              </a:extLst>
            </p:cNvPr>
            <p:cNvGrpSpPr/>
            <p:nvPr/>
          </p:nvGrpSpPr>
          <p:grpSpPr>
            <a:xfrm>
              <a:off x="6782884" y="3004456"/>
              <a:ext cx="288919" cy="1286514"/>
              <a:chOff x="6729096" y="1945525"/>
              <a:chExt cx="365760" cy="3791633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D5263D57-CA7D-F784-2533-A78024C6D491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B910EA1E-45BF-DB5D-F652-9141E33495A7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6850D5B-24F0-42D1-28C9-8284393CF95C}"/>
                </a:ext>
              </a:extLst>
            </p:cNvPr>
            <p:cNvSpPr/>
            <p:nvPr/>
          </p:nvSpPr>
          <p:spPr>
            <a:xfrm>
              <a:off x="6782884" y="3318809"/>
              <a:ext cx="5059733" cy="208319"/>
            </a:xfrm>
            <a:custGeom>
              <a:avLst/>
              <a:gdLst>
                <a:gd name="connsiteX0" fmla="*/ -592 w 5127819"/>
                <a:gd name="connsiteY0" fmla="*/ 447940 h 447969"/>
                <a:gd name="connsiteX1" fmla="*/ 132846 w 5127819"/>
                <a:gd name="connsiteY1" fmla="*/ 447940 h 447969"/>
                <a:gd name="connsiteX2" fmla="*/ 352065 w 5127819"/>
                <a:gd name="connsiteY2" fmla="*/ 447940 h 447969"/>
                <a:gd name="connsiteX3" fmla="*/ 742847 w 5127819"/>
                <a:gd name="connsiteY3" fmla="*/ 362159 h 447969"/>
                <a:gd name="connsiteX4" fmla="*/ 990659 w 5127819"/>
                <a:gd name="connsiteY4" fmla="*/ 304971 h 447969"/>
                <a:gd name="connsiteX5" fmla="*/ 1171753 w 5127819"/>
                <a:gd name="connsiteY5" fmla="*/ 266846 h 447969"/>
                <a:gd name="connsiteX6" fmla="*/ 1324254 w 5127819"/>
                <a:gd name="connsiteY6" fmla="*/ 228721 h 447969"/>
                <a:gd name="connsiteX7" fmla="*/ 1448160 w 5127819"/>
                <a:gd name="connsiteY7" fmla="*/ 200127 h 447969"/>
                <a:gd name="connsiteX8" fmla="*/ 1562535 w 5127819"/>
                <a:gd name="connsiteY8" fmla="*/ 171534 h 447969"/>
                <a:gd name="connsiteX9" fmla="*/ 1667379 w 5127819"/>
                <a:gd name="connsiteY9" fmla="*/ 152471 h 447969"/>
                <a:gd name="connsiteX10" fmla="*/ 1762692 w 5127819"/>
                <a:gd name="connsiteY10" fmla="*/ 133409 h 447969"/>
                <a:gd name="connsiteX11" fmla="*/ 1858004 w 5127819"/>
                <a:gd name="connsiteY11" fmla="*/ 114346 h 447969"/>
                <a:gd name="connsiteX12" fmla="*/ 1943786 w 5127819"/>
                <a:gd name="connsiteY12" fmla="*/ 95284 h 447969"/>
                <a:gd name="connsiteX13" fmla="*/ 2029567 w 5127819"/>
                <a:gd name="connsiteY13" fmla="*/ 76221 h 447969"/>
                <a:gd name="connsiteX14" fmla="*/ 2105817 w 5127819"/>
                <a:gd name="connsiteY14" fmla="*/ 66690 h 447969"/>
                <a:gd name="connsiteX15" fmla="*/ 2182067 w 5127819"/>
                <a:gd name="connsiteY15" fmla="*/ 47627 h 447969"/>
                <a:gd name="connsiteX16" fmla="*/ 2258318 w 5127819"/>
                <a:gd name="connsiteY16" fmla="*/ 38096 h 447969"/>
                <a:gd name="connsiteX17" fmla="*/ 2334568 w 5127819"/>
                <a:gd name="connsiteY17" fmla="*/ 28565 h 447969"/>
                <a:gd name="connsiteX18" fmla="*/ 2401286 w 5127819"/>
                <a:gd name="connsiteY18" fmla="*/ 19034 h 447969"/>
                <a:gd name="connsiteX19" fmla="*/ 2468005 w 5127819"/>
                <a:gd name="connsiteY19" fmla="*/ 9502 h 447969"/>
                <a:gd name="connsiteX20" fmla="*/ 2544255 w 5127819"/>
                <a:gd name="connsiteY20" fmla="*/ -29 h 447969"/>
                <a:gd name="connsiteX21" fmla="*/ 2610974 w 5127819"/>
                <a:gd name="connsiteY21" fmla="*/ -29 h 447969"/>
                <a:gd name="connsiteX22" fmla="*/ 2677693 w 5127819"/>
                <a:gd name="connsiteY22" fmla="*/ -29 h 447969"/>
                <a:gd name="connsiteX23" fmla="*/ 2744412 w 5127819"/>
                <a:gd name="connsiteY23" fmla="*/ -29 h 447969"/>
                <a:gd name="connsiteX24" fmla="*/ 2811131 w 5127819"/>
                <a:gd name="connsiteY24" fmla="*/ -29 h 447969"/>
                <a:gd name="connsiteX25" fmla="*/ 2877850 w 5127819"/>
                <a:gd name="connsiteY25" fmla="*/ -29 h 447969"/>
                <a:gd name="connsiteX26" fmla="*/ 2944568 w 5127819"/>
                <a:gd name="connsiteY26" fmla="*/ -29 h 447969"/>
                <a:gd name="connsiteX27" fmla="*/ 3011287 w 5127819"/>
                <a:gd name="connsiteY27" fmla="*/ -29 h 447969"/>
                <a:gd name="connsiteX28" fmla="*/ 3068475 w 5127819"/>
                <a:gd name="connsiteY28" fmla="*/ -29 h 447969"/>
                <a:gd name="connsiteX29" fmla="*/ 3135194 w 5127819"/>
                <a:gd name="connsiteY29" fmla="*/ -29 h 447969"/>
                <a:gd name="connsiteX30" fmla="*/ 3201913 w 5127819"/>
                <a:gd name="connsiteY30" fmla="*/ -29 h 447969"/>
                <a:gd name="connsiteX31" fmla="*/ 3259100 w 5127819"/>
                <a:gd name="connsiteY31" fmla="*/ -29 h 447969"/>
                <a:gd name="connsiteX32" fmla="*/ 3325819 w 5127819"/>
                <a:gd name="connsiteY32" fmla="*/ -29 h 447969"/>
                <a:gd name="connsiteX33" fmla="*/ 3392538 w 5127819"/>
                <a:gd name="connsiteY33" fmla="*/ -29 h 447969"/>
                <a:gd name="connsiteX34" fmla="*/ 3449725 w 5127819"/>
                <a:gd name="connsiteY34" fmla="*/ -29 h 447969"/>
                <a:gd name="connsiteX35" fmla="*/ 3516444 w 5127819"/>
                <a:gd name="connsiteY35" fmla="*/ -29 h 447969"/>
                <a:gd name="connsiteX36" fmla="*/ 3573632 w 5127819"/>
                <a:gd name="connsiteY36" fmla="*/ -29 h 447969"/>
                <a:gd name="connsiteX37" fmla="*/ 3640351 w 5127819"/>
                <a:gd name="connsiteY37" fmla="*/ -29 h 447969"/>
                <a:gd name="connsiteX38" fmla="*/ 3707070 w 5127819"/>
                <a:gd name="connsiteY38" fmla="*/ -29 h 447969"/>
                <a:gd name="connsiteX39" fmla="*/ 3764257 w 5127819"/>
                <a:gd name="connsiteY39" fmla="*/ -29 h 447969"/>
                <a:gd name="connsiteX40" fmla="*/ 3830976 w 5127819"/>
                <a:gd name="connsiteY40" fmla="*/ -29 h 447969"/>
                <a:gd name="connsiteX41" fmla="*/ 3888164 w 5127819"/>
                <a:gd name="connsiteY41" fmla="*/ -29 h 447969"/>
                <a:gd name="connsiteX42" fmla="*/ 3954882 w 5127819"/>
                <a:gd name="connsiteY42" fmla="*/ -29 h 447969"/>
                <a:gd name="connsiteX43" fmla="*/ 4012070 w 5127819"/>
                <a:gd name="connsiteY43" fmla="*/ -29 h 447969"/>
                <a:gd name="connsiteX44" fmla="*/ 4078789 w 5127819"/>
                <a:gd name="connsiteY44" fmla="*/ -29 h 447969"/>
                <a:gd name="connsiteX45" fmla="*/ 4135976 w 5127819"/>
                <a:gd name="connsiteY45" fmla="*/ -29 h 447969"/>
                <a:gd name="connsiteX46" fmla="*/ 4202695 w 5127819"/>
                <a:gd name="connsiteY46" fmla="*/ -29 h 447969"/>
                <a:gd name="connsiteX47" fmla="*/ 4259883 w 5127819"/>
                <a:gd name="connsiteY47" fmla="*/ -29 h 447969"/>
                <a:gd name="connsiteX48" fmla="*/ 4326602 w 5127819"/>
                <a:gd name="connsiteY48" fmla="*/ -29 h 447969"/>
                <a:gd name="connsiteX49" fmla="*/ 4383789 w 5127819"/>
                <a:gd name="connsiteY49" fmla="*/ -29 h 447969"/>
                <a:gd name="connsiteX50" fmla="*/ 4450508 w 5127819"/>
                <a:gd name="connsiteY50" fmla="*/ -29 h 447969"/>
                <a:gd name="connsiteX51" fmla="*/ 4507696 w 5127819"/>
                <a:gd name="connsiteY51" fmla="*/ -29 h 447969"/>
                <a:gd name="connsiteX52" fmla="*/ 4574415 w 5127819"/>
                <a:gd name="connsiteY52" fmla="*/ -29 h 447969"/>
                <a:gd name="connsiteX53" fmla="*/ 4631602 w 5127819"/>
                <a:gd name="connsiteY53" fmla="*/ -29 h 447969"/>
                <a:gd name="connsiteX54" fmla="*/ 4698321 w 5127819"/>
                <a:gd name="connsiteY54" fmla="*/ -29 h 447969"/>
                <a:gd name="connsiteX55" fmla="*/ 4755509 w 5127819"/>
                <a:gd name="connsiteY55" fmla="*/ -29 h 447969"/>
                <a:gd name="connsiteX56" fmla="*/ 4822227 w 5127819"/>
                <a:gd name="connsiteY56" fmla="*/ -29 h 447969"/>
                <a:gd name="connsiteX57" fmla="*/ 4879415 w 5127819"/>
                <a:gd name="connsiteY57" fmla="*/ -29 h 447969"/>
                <a:gd name="connsiteX58" fmla="*/ 4946134 w 5127819"/>
                <a:gd name="connsiteY58" fmla="*/ -29 h 447969"/>
                <a:gd name="connsiteX59" fmla="*/ 5003321 w 5127819"/>
                <a:gd name="connsiteY59" fmla="*/ -29 h 447969"/>
                <a:gd name="connsiteX60" fmla="*/ 5060509 w 5127819"/>
                <a:gd name="connsiteY60" fmla="*/ -29 h 447969"/>
                <a:gd name="connsiteX61" fmla="*/ 5127228 w 5127819"/>
                <a:gd name="connsiteY61" fmla="*/ -29 h 44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127819" h="447969">
                  <a:moveTo>
                    <a:pt x="-592" y="447940"/>
                  </a:moveTo>
                  <a:lnTo>
                    <a:pt x="132846" y="447940"/>
                  </a:lnTo>
                  <a:lnTo>
                    <a:pt x="352065" y="447940"/>
                  </a:lnTo>
                  <a:lnTo>
                    <a:pt x="742847" y="362159"/>
                  </a:lnTo>
                  <a:lnTo>
                    <a:pt x="990659" y="304971"/>
                  </a:lnTo>
                  <a:lnTo>
                    <a:pt x="1171753" y="266846"/>
                  </a:lnTo>
                  <a:lnTo>
                    <a:pt x="1324254" y="228721"/>
                  </a:lnTo>
                  <a:lnTo>
                    <a:pt x="1448160" y="200127"/>
                  </a:lnTo>
                  <a:lnTo>
                    <a:pt x="1562535" y="171534"/>
                  </a:lnTo>
                  <a:lnTo>
                    <a:pt x="1667379" y="152471"/>
                  </a:lnTo>
                  <a:lnTo>
                    <a:pt x="1762692" y="133409"/>
                  </a:lnTo>
                  <a:lnTo>
                    <a:pt x="1858004" y="114346"/>
                  </a:lnTo>
                  <a:lnTo>
                    <a:pt x="1943786" y="95284"/>
                  </a:lnTo>
                  <a:lnTo>
                    <a:pt x="2029567" y="76221"/>
                  </a:lnTo>
                  <a:lnTo>
                    <a:pt x="2105817" y="66690"/>
                  </a:lnTo>
                  <a:lnTo>
                    <a:pt x="2182067" y="47627"/>
                  </a:lnTo>
                  <a:lnTo>
                    <a:pt x="2258318" y="38096"/>
                  </a:lnTo>
                  <a:lnTo>
                    <a:pt x="2334568" y="28565"/>
                  </a:lnTo>
                  <a:lnTo>
                    <a:pt x="2401286" y="19034"/>
                  </a:lnTo>
                  <a:lnTo>
                    <a:pt x="2468005" y="9502"/>
                  </a:lnTo>
                  <a:lnTo>
                    <a:pt x="2544255" y="-29"/>
                  </a:lnTo>
                  <a:lnTo>
                    <a:pt x="2610974" y="-29"/>
                  </a:lnTo>
                  <a:lnTo>
                    <a:pt x="2677693" y="-29"/>
                  </a:lnTo>
                  <a:lnTo>
                    <a:pt x="2744412" y="-29"/>
                  </a:lnTo>
                  <a:lnTo>
                    <a:pt x="2811131" y="-29"/>
                  </a:lnTo>
                  <a:lnTo>
                    <a:pt x="2877850" y="-29"/>
                  </a:lnTo>
                  <a:lnTo>
                    <a:pt x="2944568" y="-29"/>
                  </a:lnTo>
                  <a:lnTo>
                    <a:pt x="3011287" y="-29"/>
                  </a:lnTo>
                  <a:lnTo>
                    <a:pt x="3068475" y="-29"/>
                  </a:lnTo>
                  <a:lnTo>
                    <a:pt x="3135194" y="-29"/>
                  </a:lnTo>
                  <a:lnTo>
                    <a:pt x="3201913" y="-29"/>
                  </a:lnTo>
                  <a:lnTo>
                    <a:pt x="3259100" y="-29"/>
                  </a:lnTo>
                  <a:lnTo>
                    <a:pt x="3325819" y="-29"/>
                  </a:lnTo>
                  <a:lnTo>
                    <a:pt x="3392538" y="-29"/>
                  </a:lnTo>
                  <a:lnTo>
                    <a:pt x="3449725" y="-29"/>
                  </a:lnTo>
                  <a:lnTo>
                    <a:pt x="3516444" y="-29"/>
                  </a:lnTo>
                  <a:lnTo>
                    <a:pt x="3573632" y="-29"/>
                  </a:lnTo>
                  <a:lnTo>
                    <a:pt x="3640351" y="-29"/>
                  </a:lnTo>
                  <a:lnTo>
                    <a:pt x="3707070" y="-29"/>
                  </a:lnTo>
                  <a:lnTo>
                    <a:pt x="3764257" y="-29"/>
                  </a:lnTo>
                  <a:lnTo>
                    <a:pt x="3830976" y="-29"/>
                  </a:lnTo>
                  <a:lnTo>
                    <a:pt x="3888164" y="-29"/>
                  </a:lnTo>
                  <a:lnTo>
                    <a:pt x="3954882" y="-29"/>
                  </a:lnTo>
                  <a:lnTo>
                    <a:pt x="4012070" y="-29"/>
                  </a:lnTo>
                  <a:lnTo>
                    <a:pt x="4078789" y="-29"/>
                  </a:lnTo>
                  <a:lnTo>
                    <a:pt x="4135976" y="-29"/>
                  </a:lnTo>
                  <a:lnTo>
                    <a:pt x="4202695" y="-29"/>
                  </a:lnTo>
                  <a:lnTo>
                    <a:pt x="4259883" y="-29"/>
                  </a:lnTo>
                  <a:lnTo>
                    <a:pt x="4326602" y="-29"/>
                  </a:lnTo>
                  <a:lnTo>
                    <a:pt x="4383789" y="-29"/>
                  </a:lnTo>
                  <a:lnTo>
                    <a:pt x="4450508" y="-29"/>
                  </a:lnTo>
                  <a:lnTo>
                    <a:pt x="4507696" y="-29"/>
                  </a:lnTo>
                  <a:lnTo>
                    <a:pt x="4574415" y="-29"/>
                  </a:lnTo>
                  <a:lnTo>
                    <a:pt x="4631602" y="-29"/>
                  </a:lnTo>
                  <a:lnTo>
                    <a:pt x="4698321" y="-29"/>
                  </a:lnTo>
                  <a:lnTo>
                    <a:pt x="4755509" y="-29"/>
                  </a:lnTo>
                  <a:lnTo>
                    <a:pt x="4822227" y="-29"/>
                  </a:lnTo>
                  <a:lnTo>
                    <a:pt x="4879415" y="-29"/>
                  </a:lnTo>
                  <a:lnTo>
                    <a:pt x="4946134" y="-29"/>
                  </a:lnTo>
                  <a:lnTo>
                    <a:pt x="5003321" y="-29"/>
                  </a:lnTo>
                  <a:lnTo>
                    <a:pt x="5060509" y="-29"/>
                  </a:lnTo>
                  <a:lnTo>
                    <a:pt x="5127228" y="-29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3330EBFA-3EDE-B01B-AEBC-A37140458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80428" y="3128184"/>
              <a:ext cx="228750" cy="371721"/>
            </a:xfrm>
            <a:custGeom>
              <a:avLst/>
              <a:gdLst>
                <a:gd name="connsiteX0" fmla="*/ 502 w 228750"/>
                <a:gd name="connsiteY0" fmla="*/ -6 h 371721"/>
                <a:gd name="connsiteX1" fmla="*/ 229253 w 228750"/>
                <a:gd name="connsiteY1" fmla="*/ -6 h 371721"/>
                <a:gd name="connsiteX2" fmla="*/ 229253 w 228750"/>
                <a:gd name="connsiteY2" fmla="*/ 371715 h 371721"/>
                <a:gd name="connsiteX3" fmla="*/ 502 w 228750"/>
                <a:gd name="connsiteY3" fmla="*/ 371715 h 37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50" h="371721">
                  <a:moveTo>
                    <a:pt x="502" y="-6"/>
                  </a:moveTo>
                  <a:lnTo>
                    <a:pt x="229253" y="-6"/>
                  </a:lnTo>
                  <a:lnTo>
                    <a:pt x="229253" y="371715"/>
                  </a:lnTo>
                  <a:lnTo>
                    <a:pt x="502" y="371715"/>
                  </a:lnTo>
                  <a:close/>
                </a:path>
              </a:pathLst>
            </a:cu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62C140E-E032-DF35-D012-5532A43210EE}"/>
                </a:ext>
              </a:extLst>
            </p:cNvPr>
            <p:cNvSpPr txBox="1"/>
            <p:nvPr/>
          </p:nvSpPr>
          <p:spPr>
            <a:xfrm>
              <a:off x="7051521" y="3020742"/>
              <a:ext cx="13131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Clay lenses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4BB7811-7BF7-9E43-C4FD-D4BDB0C0CD65}"/>
              </a:ext>
            </a:extLst>
          </p:cNvPr>
          <p:cNvGrpSpPr/>
          <p:nvPr/>
        </p:nvGrpSpPr>
        <p:grpSpPr>
          <a:xfrm>
            <a:off x="6782884" y="4653429"/>
            <a:ext cx="5065896" cy="1549115"/>
            <a:chOff x="6782884" y="4653429"/>
            <a:chExt cx="5065896" cy="1549115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A4E22792-F40C-2C50-4FD9-CDBA10A54AA0}"/>
                </a:ext>
              </a:extLst>
            </p:cNvPr>
            <p:cNvSpPr/>
            <p:nvPr/>
          </p:nvSpPr>
          <p:spPr bwMode="auto">
            <a:xfrm>
              <a:off x="6911020" y="4653430"/>
              <a:ext cx="4937760" cy="1288624"/>
            </a:xfrm>
            <a:prstGeom prst="rect">
              <a:avLst/>
            </a:prstGeom>
            <a:pattFill prst="pct20">
              <a:fgClr>
                <a:srgbClr val="C00000"/>
              </a:fgClr>
              <a:bgClr>
                <a:srgbClr val="FEF0B4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2DACE43-0491-F49B-DD29-4F91A646AB48}"/>
                </a:ext>
              </a:extLst>
            </p:cNvPr>
            <p:cNvSpPr/>
            <p:nvPr/>
          </p:nvSpPr>
          <p:spPr bwMode="auto">
            <a:xfrm>
              <a:off x="6911020" y="5939944"/>
              <a:ext cx="4937760" cy="2626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440E97D-FBF8-6505-25F2-5F30A2FBB52D}"/>
                </a:ext>
              </a:extLst>
            </p:cNvPr>
            <p:cNvGrpSpPr/>
            <p:nvPr/>
          </p:nvGrpSpPr>
          <p:grpSpPr>
            <a:xfrm>
              <a:off x="6782884" y="4653429"/>
              <a:ext cx="288919" cy="1286514"/>
              <a:chOff x="6729096" y="1945525"/>
              <a:chExt cx="365760" cy="3791633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7F44EF3E-CDCD-1D33-01C6-4C07071768A6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D1513C1-795A-FC51-47C1-A5B9F10B1E98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ACE21D1-1488-A755-0284-68C41F6A11A3}"/>
                </a:ext>
              </a:extLst>
            </p:cNvPr>
            <p:cNvSpPr/>
            <p:nvPr/>
          </p:nvSpPr>
          <p:spPr>
            <a:xfrm>
              <a:off x="6782884" y="4967782"/>
              <a:ext cx="5059733" cy="208319"/>
            </a:xfrm>
            <a:custGeom>
              <a:avLst/>
              <a:gdLst>
                <a:gd name="connsiteX0" fmla="*/ -592 w 5127819"/>
                <a:gd name="connsiteY0" fmla="*/ 447940 h 447969"/>
                <a:gd name="connsiteX1" fmla="*/ 132846 w 5127819"/>
                <a:gd name="connsiteY1" fmla="*/ 447940 h 447969"/>
                <a:gd name="connsiteX2" fmla="*/ 352065 w 5127819"/>
                <a:gd name="connsiteY2" fmla="*/ 447940 h 447969"/>
                <a:gd name="connsiteX3" fmla="*/ 742847 w 5127819"/>
                <a:gd name="connsiteY3" fmla="*/ 362159 h 447969"/>
                <a:gd name="connsiteX4" fmla="*/ 990659 w 5127819"/>
                <a:gd name="connsiteY4" fmla="*/ 304971 h 447969"/>
                <a:gd name="connsiteX5" fmla="*/ 1171753 w 5127819"/>
                <a:gd name="connsiteY5" fmla="*/ 266846 h 447969"/>
                <a:gd name="connsiteX6" fmla="*/ 1324254 w 5127819"/>
                <a:gd name="connsiteY6" fmla="*/ 228721 h 447969"/>
                <a:gd name="connsiteX7" fmla="*/ 1448160 w 5127819"/>
                <a:gd name="connsiteY7" fmla="*/ 200127 h 447969"/>
                <a:gd name="connsiteX8" fmla="*/ 1562535 w 5127819"/>
                <a:gd name="connsiteY8" fmla="*/ 171534 h 447969"/>
                <a:gd name="connsiteX9" fmla="*/ 1667379 w 5127819"/>
                <a:gd name="connsiteY9" fmla="*/ 152471 h 447969"/>
                <a:gd name="connsiteX10" fmla="*/ 1762692 w 5127819"/>
                <a:gd name="connsiteY10" fmla="*/ 133409 h 447969"/>
                <a:gd name="connsiteX11" fmla="*/ 1858004 w 5127819"/>
                <a:gd name="connsiteY11" fmla="*/ 114346 h 447969"/>
                <a:gd name="connsiteX12" fmla="*/ 1943786 w 5127819"/>
                <a:gd name="connsiteY12" fmla="*/ 95284 h 447969"/>
                <a:gd name="connsiteX13" fmla="*/ 2029567 w 5127819"/>
                <a:gd name="connsiteY13" fmla="*/ 76221 h 447969"/>
                <a:gd name="connsiteX14" fmla="*/ 2105817 w 5127819"/>
                <a:gd name="connsiteY14" fmla="*/ 66690 h 447969"/>
                <a:gd name="connsiteX15" fmla="*/ 2182067 w 5127819"/>
                <a:gd name="connsiteY15" fmla="*/ 47627 h 447969"/>
                <a:gd name="connsiteX16" fmla="*/ 2258318 w 5127819"/>
                <a:gd name="connsiteY16" fmla="*/ 38096 h 447969"/>
                <a:gd name="connsiteX17" fmla="*/ 2334568 w 5127819"/>
                <a:gd name="connsiteY17" fmla="*/ 28565 h 447969"/>
                <a:gd name="connsiteX18" fmla="*/ 2401286 w 5127819"/>
                <a:gd name="connsiteY18" fmla="*/ 19034 h 447969"/>
                <a:gd name="connsiteX19" fmla="*/ 2468005 w 5127819"/>
                <a:gd name="connsiteY19" fmla="*/ 9502 h 447969"/>
                <a:gd name="connsiteX20" fmla="*/ 2544255 w 5127819"/>
                <a:gd name="connsiteY20" fmla="*/ -29 h 447969"/>
                <a:gd name="connsiteX21" fmla="*/ 2610974 w 5127819"/>
                <a:gd name="connsiteY21" fmla="*/ -29 h 447969"/>
                <a:gd name="connsiteX22" fmla="*/ 2677693 w 5127819"/>
                <a:gd name="connsiteY22" fmla="*/ -29 h 447969"/>
                <a:gd name="connsiteX23" fmla="*/ 2744412 w 5127819"/>
                <a:gd name="connsiteY23" fmla="*/ -29 h 447969"/>
                <a:gd name="connsiteX24" fmla="*/ 2811131 w 5127819"/>
                <a:gd name="connsiteY24" fmla="*/ -29 h 447969"/>
                <a:gd name="connsiteX25" fmla="*/ 2877850 w 5127819"/>
                <a:gd name="connsiteY25" fmla="*/ -29 h 447969"/>
                <a:gd name="connsiteX26" fmla="*/ 2944568 w 5127819"/>
                <a:gd name="connsiteY26" fmla="*/ -29 h 447969"/>
                <a:gd name="connsiteX27" fmla="*/ 3011287 w 5127819"/>
                <a:gd name="connsiteY27" fmla="*/ -29 h 447969"/>
                <a:gd name="connsiteX28" fmla="*/ 3068475 w 5127819"/>
                <a:gd name="connsiteY28" fmla="*/ -29 h 447969"/>
                <a:gd name="connsiteX29" fmla="*/ 3135194 w 5127819"/>
                <a:gd name="connsiteY29" fmla="*/ -29 h 447969"/>
                <a:gd name="connsiteX30" fmla="*/ 3201913 w 5127819"/>
                <a:gd name="connsiteY30" fmla="*/ -29 h 447969"/>
                <a:gd name="connsiteX31" fmla="*/ 3259100 w 5127819"/>
                <a:gd name="connsiteY31" fmla="*/ -29 h 447969"/>
                <a:gd name="connsiteX32" fmla="*/ 3325819 w 5127819"/>
                <a:gd name="connsiteY32" fmla="*/ -29 h 447969"/>
                <a:gd name="connsiteX33" fmla="*/ 3392538 w 5127819"/>
                <a:gd name="connsiteY33" fmla="*/ -29 h 447969"/>
                <a:gd name="connsiteX34" fmla="*/ 3449725 w 5127819"/>
                <a:gd name="connsiteY34" fmla="*/ -29 h 447969"/>
                <a:gd name="connsiteX35" fmla="*/ 3516444 w 5127819"/>
                <a:gd name="connsiteY35" fmla="*/ -29 h 447969"/>
                <a:gd name="connsiteX36" fmla="*/ 3573632 w 5127819"/>
                <a:gd name="connsiteY36" fmla="*/ -29 h 447969"/>
                <a:gd name="connsiteX37" fmla="*/ 3640351 w 5127819"/>
                <a:gd name="connsiteY37" fmla="*/ -29 h 447969"/>
                <a:gd name="connsiteX38" fmla="*/ 3707070 w 5127819"/>
                <a:gd name="connsiteY38" fmla="*/ -29 h 447969"/>
                <a:gd name="connsiteX39" fmla="*/ 3764257 w 5127819"/>
                <a:gd name="connsiteY39" fmla="*/ -29 h 447969"/>
                <a:gd name="connsiteX40" fmla="*/ 3830976 w 5127819"/>
                <a:gd name="connsiteY40" fmla="*/ -29 h 447969"/>
                <a:gd name="connsiteX41" fmla="*/ 3888164 w 5127819"/>
                <a:gd name="connsiteY41" fmla="*/ -29 h 447969"/>
                <a:gd name="connsiteX42" fmla="*/ 3954882 w 5127819"/>
                <a:gd name="connsiteY42" fmla="*/ -29 h 447969"/>
                <a:gd name="connsiteX43" fmla="*/ 4012070 w 5127819"/>
                <a:gd name="connsiteY43" fmla="*/ -29 h 447969"/>
                <a:gd name="connsiteX44" fmla="*/ 4078789 w 5127819"/>
                <a:gd name="connsiteY44" fmla="*/ -29 h 447969"/>
                <a:gd name="connsiteX45" fmla="*/ 4135976 w 5127819"/>
                <a:gd name="connsiteY45" fmla="*/ -29 h 447969"/>
                <a:gd name="connsiteX46" fmla="*/ 4202695 w 5127819"/>
                <a:gd name="connsiteY46" fmla="*/ -29 h 447969"/>
                <a:gd name="connsiteX47" fmla="*/ 4259883 w 5127819"/>
                <a:gd name="connsiteY47" fmla="*/ -29 h 447969"/>
                <a:gd name="connsiteX48" fmla="*/ 4326602 w 5127819"/>
                <a:gd name="connsiteY48" fmla="*/ -29 h 447969"/>
                <a:gd name="connsiteX49" fmla="*/ 4383789 w 5127819"/>
                <a:gd name="connsiteY49" fmla="*/ -29 h 447969"/>
                <a:gd name="connsiteX50" fmla="*/ 4450508 w 5127819"/>
                <a:gd name="connsiteY50" fmla="*/ -29 h 447969"/>
                <a:gd name="connsiteX51" fmla="*/ 4507696 w 5127819"/>
                <a:gd name="connsiteY51" fmla="*/ -29 h 447969"/>
                <a:gd name="connsiteX52" fmla="*/ 4574415 w 5127819"/>
                <a:gd name="connsiteY52" fmla="*/ -29 h 447969"/>
                <a:gd name="connsiteX53" fmla="*/ 4631602 w 5127819"/>
                <a:gd name="connsiteY53" fmla="*/ -29 h 447969"/>
                <a:gd name="connsiteX54" fmla="*/ 4698321 w 5127819"/>
                <a:gd name="connsiteY54" fmla="*/ -29 h 447969"/>
                <a:gd name="connsiteX55" fmla="*/ 4755509 w 5127819"/>
                <a:gd name="connsiteY55" fmla="*/ -29 h 447969"/>
                <a:gd name="connsiteX56" fmla="*/ 4822227 w 5127819"/>
                <a:gd name="connsiteY56" fmla="*/ -29 h 447969"/>
                <a:gd name="connsiteX57" fmla="*/ 4879415 w 5127819"/>
                <a:gd name="connsiteY57" fmla="*/ -29 h 447969"/>
                <a:gd name="connsiteX58" fmla="*/ 4946134 w 5127819"/>
                <a:gd name="connsiteY58" fmla="*/ -29 h 447969"/>
                <a:gd name="connsiteX59" fmla="*/ 5003321 w 5127819"/>
                <a:gd name="connsiteY59" fmla="*/ -29 h 447969"/>
                <a:gd name="connsiteX60" fmla="*/ 5060509 w 5127819"/>
                <a:gd name="connsiteY60" fmla="*/ -29 h 447969"/>
                <a:gd name="connsiteX61" fmla="*/ 5127228 w 5127819"/>
                <a:gd name="connsiteY61" fmla="*/ -29 h 44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127819" h="447969">
                  <a:moveTo>
                    <a:pt x="-592" y="447940"/>
                  </a:moveTo>
                  <a:lnTo>
                    <a:pt x="132846" y="447940"/>
                  </a:lnTo>
                  <a:lnTo>
                    <a:pt x="352065" y="447940"/>
                  </a:lnTo>
                  <a:lnTo>
                    <a:pt x="742847" y="362159"/>
                  </a:lnTo>
                  <a:lnTo>
                    <a:pt x="990659" y="304971"/>
                  </a:lnTo>
                  <a:lnTo>
                    <a:pt x="1171753" y="266846"/>
                  </a:lnTo>
                  <a:lnTo>
                    <a:pt x="1324254" y="228721"/>
                  </a:lnTo>
                  <a:lnTo>
                    <a:pt x="1448160" y="200127"/>
                  </a:lnTo>
                  <a:lnTo>
                    <a:pt x="1562535" y="171534"/>
                  </a:lnTo>
                  <a:lnTo>
                    <a:pt x="1667379" y="152471"/>
                  </a:lnTo>
                  <a:lnTo>
                    <a:pt x="1762692" y="133409"/>
                  </a:lnTo>
                  <a:lnTo>
                    <a:pt x="1858004" y="114346"/>
                  </a:lnTo>
                  <a:lnTo>
                    <a:pt x="1943786" y="95284"/>
                  </a:lnTo>
                  <a:lnTo>
                    <a:pt x="2029567" y="76221"/>
                  </a:lnTo>
                  <a:lnTo>
                    <a:pt x="2105817" y="66690"/>
                  </a:lnTo>
                  <a:lnTo>
                    <a:pt x="2182067" y="47627"/>
                  </a:lnTo>
                  <a:lnTo>
                    <a:pt x="2258318" y="38096"/>
                  </a:lnTo>
                  <a:lnTo>
                    <a:pt x="2334568" y="28565"/>
                  </a:lnTo>
                  <a:lnTo>
                    <a:pt x="2401286" y="19034"/>
                  </a:lnTo>
                  <a:lnTo>
                    <a:pt x="2468005" y="9502"/>
                  </a:lnTo>
                  <a:lnTo>
                    <a:pt x="2544255" y="-29"/>
                  </a:lnTo>
                  <a:lnTo>
                    <a:pt x="2610974" y="-29"/>
                  </a:lnTo>
                  <a:lnTo>
                    <a:pt x="2677693" y="-29"/>
                  </a:lnTo>
                  <a:lnTo>
                    <a:pt x="2744412" y="-29"/>
                  </a:lnTo>
                  <a:lnTo>
                    <a:pt x="2811131" y="-29"/>
                  </a:lnTo>
                  <a:lnTo>
                    <a:pt x="2877850" y="-29"/>
                  </a:lnTo>
                  <a:lnTo>
                    <a:pt x="2944568" y="-29"/>
                  </a:lnTo>
                  <a:lnTo>
                    <a:pt x="3011287" y="-29"/>
                  </a:lnTo>
                  <a:lnTo>
                    <a:pt x="3068475" y="-29"/>
                  </a:lnTo>
                  <a:lnTo>
                    <a:pt x="3135194" y="-29"/>
                  </a:lnTo>
                  <a:lnTo>
                    <a:pt x="3201913" y="-29"/>
                  </a:lnTo>
                  <a:lnTo>
                    <a:pt x="3259100" y="-29"/>
                  </a:lnTo>
                  <a:lnTo>
                    <a:pt x="3325819" y="-29"/>
                  </a:lnTo>
                  <a:lnTo>
                    <a:pt x="3392538" y="-29"/>
                  </a:lnTo>
                  <a:lnTo>
                    <a:pt x="3449725" y="-29"/>
                  </a:lnTo>
                  <a:lnTo>
                    <a:pt x="3516444" y="-29"/>
                  </a:lnTo>
                  <a:lnTo>
                    <a:pt x="3573632" y="-29"/>
                  </a:lnTo>
                  <a:lnTo>
                    <a:pt x="3640351" y="-29"/>
                  </a:lnTo>
                  <a:lnTo>
                    <a:pt x="3707070" y="-29"/>
                  </a:lnTo>
                  <a:lnTo>
                    <a:pt x="3764257" y="-29"/>
                  </a:lnTo>
                  <a:lnTo>
                    <a:pt x="3830976" y="-29"/>
                  </a:lnTo>
                  <a:lnTo>
                    <a:pt x="3888164" y="-29"/>
                  </a:lnTo>
                  <a:lnTo>
                    <a:pt x="3954882" y="-29"/>
                  </a:lnTo>
                  <a:lnTo>
                    <a:pt x="4012070" y="-29"/>
                  </a:lnTo>
                  <a:lnTo>
                    <a:pt x="4078789" y="-29"/>
                  </a:lnTo>
                  <a:lnTo>
                    <a:pt x="4135976" y="-29"/>
                  </a:lnTo>
                  <a:lnTo>
                    <a:pt x="4202695" y="-29"/>
                  </a:lnTo>
                  <a:lnTo>
                    <a:pt x="4259883" y="-29"/>
                  </a:lnTo>
                  <a:lnTo>
                    <a:pt x="4326602" y="-29"/>
                  </a:lnTo>
                  <a:lnTo>
                    <a:pt x="4383789" y="-29"/>
                  </a:lnTo>
                  <a:lnTo>
                    <a:pt x="4450508" y="-29"/>
                  </a:lnTo>
                  <a:lnTo>
                    <a:pt x="4507696" y="-29"/>
                  </a:lnTo>
                  <a:lnTo>
                    <a:pt x="4574415" y="-29"/>
                  </a:lnTo>
                  <a:lnTo>
                    <a:pt x="4631602" y="-29"/>
                  </a:lnTo>
                  <a:lnTo>
                    <a:pt x="4698321" y="-29"/>
                  </a:lnTo>
                  <a:lnTo>
                    <a:pt x="4755509" y="-29"/>
                  </a:lnTo>
                  <a:lnTo>
                    <a:pt x="4822227" y="-29"/>
                  </a:lnTo>
                  <a:lnTo>
                    <a:pt x="4879415" y="-29"/>
                  </a:lnTo>
                  <a:lnTo>
                    <a:pt x="4946134" y="-29"/>
                  </a:lnTo>
                  <a:lnTo>
                    <a:pt x="5003321" y="-29"/>
                  </a:lnTo>
                  <a:lnTo>
                    <a:pt x="5060509" y="-29"/>
                  </a:lnTo>
                  <a:lnTo>
                    <a:pt x="5127228" y="-29"/>
                  </a:lnTo>
                </a:path>
              </a:pathLst>
            </a:custGeom>
            <a:noFill/>
            <a:ln w="38100" cap="rnd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1050EA71-446F-37AC-AA24-7262D821F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80428" y="4777157"/>
              <a:ext cx="228750" cy="371721"/>
            </a:xfrm>
            <a:custGeom>
              <a:avLst/>
              <a:gdLst>
                <a:gd name="connsiteX0" fmla="*/ 502 w 228750"/>
                <a:gd name="connsiteY0" fmla="*/ -6 h 371721"/>
                <a:gd name="connsiteX1" fmla="*/ 229253 w 228750"/>
                <a:gd name="connsiteY1" fmla="*/ -6 h 371721"/>
                <a:gd name="connsiteX2" fmla="*/ 229253 w 228750"/>
                <a:gd name="connsiteY2" fmla="*/ 371715 h 371721"/>
                <a:gd name="connsiteX3" fmla="*/ 502 w 228750"/>
                <a:gd name="connsiteY3" fmla="*/ 371715 h 37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50" h="371721">
                  <a:moveTo>
                    <a:pt x="502" y="-6"/>
                  </a:moveTo>
                  <a:lnTo>
                    <a:pt x="229253" y="-6"/>
                  </a:lnTo>
                  <a:lnTo>
                    <a:pt x="229253" y="371715"/>
                  </a:lnTo>
                  <a:lnTo>
                    <a:pt x="502" y="371715"/>
                  </a:lnTo>
                  <a:close/>
                </a:path>
              </a:pathLst>
            </a:cu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51D5618-DC22-50EE-5D6D-81F3E83B4964}"/>
                </a:ext>
              </a:extLst>
            </p:cNvPr>
            <p:cNvSpPr txBox="1"/>
            <p:nvPr/>
          </p:nvSpPr>
          <p:spPr>
            <a:xfrm>
              <a:off x="7051521" y="4669715"/>
              <a:ext cx="2021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Vertical anisotropy</a:t>
              </a:r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BD0807A0-49C0-95EF-591B-E007538AC1FB}"/>
              </a:ext>
            </a:extLst>
          </p:cNvPr>
          <p:cNvSpPr txBox="1"/>
          <p:nvPr/>
        </p:nvSpPr>
        <p:spPr>
          <a:xfrm>
            <a:off x="8557737" y="5567221"/>
            <a:ext cx="4235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1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K</a:t>
            </a:r>
            <a:r>
              <a:rPr lang="en-US" sz="1600" b="1" spc="0" baseline="-25000" dirty="0">
                <a:ln/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X</a:t>
            </a:r>
            <a:endParaRPr lang="en-US" sz="1600" b="1" spc="0" baseline="-25000" dirty="0">
              <a:ln/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9AAD206-96F3-DDD8-DED3-9913BC3E026E}"/>
              </a:ext>
            </a:extLst>
          </p:cNvPr>
          <p:cNvSpPr txBox="1"/>
          <p:nvPr/>
        </p:nvSpPr>
        <p:spPr>
          <a:xfrm>
            <a:off x="8126515" y="5259704"/>
            <a:ext cx="4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1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K</a:t>
            </a:r>
            <a:r>
              <a:rPr lang="en-US" sz="1600" b="1" spc="0" baseline="-25000" dirty="0">
                <a:ln/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Z</a:t>
            </a:r>
            <a:endParaRPr lang="en-US" sz="1600" b="1" spc="0" baseline="-25000" dirty="0">
              <a:ln/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E7A78067-DCB5-3ECA-9684-EE0DFB6E425A}"/>
              </a:ext>
            </a:extLst>
          </p:cNvPr>
          <p:cNvSpPr/>
          <p:nvPr/>
        </p:nvSpPr>
        <p:spPr bwMode="auto">
          <a:xfrm>
            <a:off x="8557737" y="5148877"/>
            <a:ext cx="1302544" cy="445645"/>
          </a:xfrm>
          <a:custGeom>
            <a:avLst/>
            <a:gdLst>
              <a:gd name="connsiteX0" fmla="*/ 0 w 1302544"/>
              <a:gd name="connsiteY0" fmla="*/ 0 h 620709"/>
              <a:gd name="connsiteX1" fmla="*/ 1302544 w 1302544"/>
              <a:gd name="connsiteY1" fmla="*/ 0 h 620709"/>
              <a:gd name="connsiteX2" fmla="*/ 1302544 w 1302544"/>
              <a:gd name="connsiteY2" fmla="*/ 620709 h 620709"/>
              <a:gd name="connsiteX3" fmla="*/ 0 w 1302544"/>
              <a:gd name="connsiteY3" fmla="*/ 620709 h 620709"/>
              <a:gd name="connsiteX4" fmla="*/ 0 w 1302544"/>
              <a:gd name="connsiteY4" fmla="*/ 0 h 620709"/>
              <a:gd name="connsiteX0" fmla="*/ 1302544 w 1393984"/>
              <a:gd name="connsiteY0" fmla="*/ 0 h 620709"/>
              <a:gd name="connsiteX1" fmla="*/ 1302544 w 1393984"/>
              <a:gd name="connsiteY1" fmla="*/ 620709 h 620709"/>
              <a:gd name="connsiteX2" fmla="*/ 0 w 1393984"/>
              <a:gd name="connsiteY2" fmla="*/ 620709 h 620709"/>
              <a:gd name="connsiteX3" fmla="*/ 0 w 1393984"/>
              <a:gd name="connsiteY3" fmla="*/ 0 h 620709"/>
              <a:gd name="connsiteX4" fmla="*/ 1393984 w 1393984"/>
              <a:gd name="connsiteY4" fmla="*/ 91440 h 620709"/>
              <a:gd name="connsiteX0" fmla="*/ 1302544 w 1302544"/>
              <a:gd name="connsiteY0" fmla="*/ 0 h 620709"/>
              <a:gd name="connsiteX1" fmla="*/ 1302544 w 1302544"/>
              <a:gd name="connsiteY1" fmla="*/ 620709 h 620709"/>
              <a:gd name="connsiteX2" fmla="*/ 0 w 1302544"/>
              <a:gd name="connsiteY2" fmla="*/ 620709 h 620709"/>
              <a:gd name="connsiteX3" fmla="*/ 0 w 1302544"/>
              <a:gd name="connsiteY3" fmla="*/ 0 h 620709"/>
              <a:gd name="connsiteX0" fmla="*/ 1302544 w 1302544"/>
              <a:gd name="connsiteY0" fmla="*/ 620709 h 620709"/>
              <a:gd name="connsiteX1" fmla="*/ 0 w 1302544"/>
              <a:gd name="connsiteY1" fmla="*/ 620709 h 620709"/>
              <a:gd name="connsiteX2" fmla="*/ 0 w 1302544"/>
              <a:gd name="connsiteY2" fmla="*/ 0 h 62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2544" h="620709">
                <a:moveTo>
                  <a:pt x="1302544" y="620709"/>
                </a:moveTo>
                <a:lnTo>
                  <a:pt x="0" y="620709"/>
                </a:lnTo>
                <a:lnTo>
                  <a:pt x="0" y="0"/>
                </a:lnTo>
              </a:path>
            </a:pathLst>
          </a:custGeom>
          <a:noFill/>
          <a:ln w="38100" cap="sq" cmpd="sng" algn="ctr">
            <a:solidFill>
              <a:schemeClr val="tx1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65687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84"/>
                                        </p:tgtEl>
                                      </p:cBhvr>
                                      <p:by x="2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85185E-6 L 0.0776 -0.0004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0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4" grpId="0" animBg="1"/>
      <p:bldP spid="84" grpId="1" animBg="1"/>
      <p:bldP spid="84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DD45_Guide" hidden="1">
            <a:extLst>
              <a:ext uri="{FF2B5EF4-FFF2-40B4-BE49-F238E27FC236}">
                <a16:creationId xmlns:a16="http://schemas.microsoft.com/office/drawing/2014/main" id="{59B7D355-D0AA-2E3B-324B-5641B581B257}"/>
              </a:ext>
            </a:extLst>
          </p:cNvPr>
          <p:cNvGrpSpPr/>
          <p:nvPr/>
        </p:nvGrpSpPr>
        <p:grpSpPr>
          <a:xfrm>
            <a:off x="7015580" y="2184372"/>
            <a:ext cx="5013321" cy="2696200"/>
            <a:chOff x="7009176" y="2185652"/>
            <a:chExt cx="5013321" cy="26962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373F968-3018-20B0-DF4A-A2204A27AF13}"/>
                </a:ext>
              </a:extLst>
            </p:cNvPr>
            <p:cNvSpPr/>
            <p:nvPr/>
          </p:nvSpPr>
          <p:spPr bwMode="auto">
            <a:xfrm rot="20498862">
              <a:off x="9470271" y="3255091"/>
              <a:ext cx="1280160" cy="107577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BB04A8-813B-89A9-C28D-5C06B478771D}"/>
                </a:ext>
              </a:extLst>
            </p:cNvPr>
            <p:cNvSpPr/>
            <p:nvPr/>
          </p:nvSpPr>
          <p:spPr bwMode="auto">
            <a:xfrm rot="6539699">
              <a:off x="8638368" y="4113905"/>
              <a:ext cx="1280160" cy="107577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16" name="AnisoDD45">
              <a:extLst>
                <a:ext uri="{FF2B5EF4-FFF2-40B4-BE49-F238E27FC236}">
                  <a16:creationId xmlns:a16="http://schemas.microsoft.com/office/drawing/2014/main" id="{50837B57-0DFB-73F2-0BE1-DDFE476BC084}"/>
                </a:ext>
              </a:extLst>
            </p:cNvPr>
            <p:cNvGrpSpPr/>
            <p:nvPr/>
          </p:nvGrpSpPr>
          <p:grpSpPr>
            <a:xfrm rot="18900000">
              <a:off x="7009176" y="2185652"/>
              <a:ext cx="5013321" cy="2696200"/>
              <a:chOff x="7569542" y="1730837"/>
              <a:chExt cx="4114800" cy="4114800"/>
            </a:xfrm>
          </p:grpSpPr>
          <p:sp>
            <p:nvSpPr>
              <p:cNvPr id="18" name="DD3">
                <a:extLst>
                  <a:ext uri="{FF2B5EF4-FFF2-40B4-BE49-F238E27FC236}">
                    <a16:creationId xmlns:a16="http://schemas.microsoft.com/office/drawing/2014/main" id="{9012BE73-894A-3287-86BF-80B9A7A5293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86862" y="3148157"/>
                <a:ext cx="1280160" cy="1280160"/>
              </a:xfrm>
              <a:prstGeom prst="ellipse">
                <a:avLst/>
              </a:prstGeom>
              <a:noFill/>
              <a:ln w="44450" cap="flat" cmpd="sng" algn="ctr">
                <a:solidFill>
                  <a:srgbClr val="A3A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9" name="DD2">
                <a:extLst>
                  <a:ext uri="{FF2B5EF4-FFF2-40B4-BE49-F238E27FC236}">
                    <a16:creationId xmlns:a16="http://schemas.microsoft.com/office/drawing/2014/main" id="{7212794B-8471-BE49-D5AA-F692D7CB629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69542" y="1730837"/>
                <a:ext cx="4114800" cy="4114800"/>
              </a:xfrm>
              <a:prstGeom prst="ellipse">
                <a:avLst/>
              </a:prstGeom>
              <a:noFill/>
              <a:ln w="44450" cap="flat" cmpd="sng" algn="ctr">
                <a:solidFill>
                  <a:srgbClr val="A3A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5" name="DD1">
                <a:extLst>
                  <a:ext uri="{FF2B5EF4-FFF2-40B4-BE49-F238E27FC236}">
                    <a16:creationId xmlns:a16="http://schemas.microsoft.com/office/drawing/2014/main" id="{250E7C66-344A-F7D7-4C7D-EACC82DBF95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346782" y="2508077"/>
                <a:ext cx="2560320" cy="2560321"/>
              </a:xfrm>
              <a:prstGeom prst="ellipse">
                <a:avLst/>
              </a:prstGeom>
              <a:noFill/>
              <a:ln w="44450" cap="flat" cmpd="sng" algn="ctr">
                <a:solidFill>
                  <a:srgbClr val="A3A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6" name="Pump WEll">
                <a:extLst>
                  <a:ext uri="{FF2B5EF4-FFF2-40B4-BE49-F238E27FC236}">
                    <a16:creationId xmlns:a16="http://schemas.microsoft.com/office/drawing/2014/main" id="{9FE9B3B7-D01F-8171-EDA2-FBB6A0541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38879" y="3687604"/>
                <a:ext cx="150103" cy="20126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44450">
                <a:solidFill>
                  <a:srgbClr val="A3A3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B182290-9421-876B-AAA7-E2D2D8844B01}"/>
                </a:ext>
              </a:extLst>
            </p:cNvPr>
            <p:cNvSpPr/>
            <p:nvPr/>
          </p:nvSpPr>
          <p:spPr bwMode="auto">
            <a:xfrm rot="13608772">
              <a:off x="8431872" y="3019443"/>
              <a:ext cx="1280160" cy="107577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43" name="Hetero">
            <a:extLst>
              <a:ext uri="{FF2B5EF4-FFF2-40B4-BE49-F238E27FC236}">
                <a16:creationId xmlns:a16="http://schemas.microsoft.com/office/drawing/2014/main" id="{6DADF6E1-32D1-4199-2DCD-77497AF549B5}"/>
              </a:ext>
            </a:extLst>
          </p:cNvPr>
          <p:cNvGrpSpPr/>
          <p:nvPr/>
        </p:nvGrpSpPr>
        <p:grpSpPr>
          <a:xfrm>
            <a:off x="6593797" y="1218176"/>
            <a:ext cx="5499592" cy="5381129"/>
            <a:chOff x="6747477" y="1341120"/>
            <a:chExt cx="5499592" cy="538112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70F8F0D-89AC-8CFC-DAAA-F663EB9DF968}"/>
                </a:ext>
              </a:extLst>
            </p:cNvPr>
            <p:cNvSpPr/>
            <p:nvPr/>
          </p:nvSpPr>
          <p:spPr bwMode="auto">
            <a:xfrm>
              <a:off x="6747477" y="1341120"/>
              <a:ext cx="5499592" cy="5381129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E45E6FD-E7F8-F938-2D76-908021BF96CD}"/>
                </a:ext>
              </a:extLst>
            </p:cNvPr>
            <p:cNvSpPr/>
            <p:nvPr/>
          </p:nvSpPr>
          <p:spPr bwMode="auto">
            <a:xfrm>
              <a:off x="6769789" y="1364173"/>
              <a:ext cx="5468112" cy="4373084"/>
            </a:xfrm>
            <a:custGeom>
              <a:avLst/>
              <a:gdLst>
                <a:gd name="connsiteX0" fmla="*/ 0 w 5499592"/>
                <a:gd name="connsiteY0" fmla="*/ 0 h 5381129"/>
                <a:gd name="connsiteX1" fmla="*/ 5499592 w 5499592"/>
                <a:gd name="connsiteY1" fmla="*/ 0 h 5381129"/>
                <a:gd name="connsiteX2" fmla="*/ 5499592 w 5499592"/>
                <a:gd name="connsiteY2" fmla="*/ 5381129 h 5381129"/>
                <a:gd name="connsiteX3" fmla="*/ 0 w 5499592"/>
                <a:gd name="connsiteY3" fmla="*/ 5381129 h 5381129"/>
                <a:gd name="connsiteX4" fmla="*/ 0 w 5499592"/>
                <a:gd name="connsiteY4" fmla="*/ 0 h 5381129"/>
                <a:gd name="connsiteX0" fmla="*/ 0 w 5499592"/>
                <a:gd name="connsiteY0" fmla="*/ 0 h 5381129"/>
                <a:gd name="connsiteX1" fmla="*/ 5499592 w 5499592"/>
                <a:gd name="connsiteY1" fmla="*/ 0 h 5381129"/>
                <a:gd name="connsiteX2" fmla="*/ 5499592 w 5499592"/>
                <a:gd name="connsiteY2" fmla="*/ 5381129 h 5381129"/>
                <a:gd name="connsiteX3" fmla="*/ 7684 w 5499592"/>
                <a:gd name="connsiteY3" fmla="*/ 2799293 h 5381129"/>
                <a:gd name="connsiteX4" fmla="*/ 0 w 5499592"/>
                <a:gd name="connsiteY4" fmla="*/ 0 h 5381129"/>
                <a:gd name="connsiteX0" fmla="*/ 0 w 5507276"/>
                <a:gd name="connsiteY0" fmla="*/ 0 h 2799293"/>
                <a:gd name="connsiteX1" fmla="*/ 5499592 w 5507276"/>
                <a:gd name="connsiteY1" fmla="*/ 0 h 2799293"/>
                <a:gd name="connsiteX2" fmla="*/ 5507276 w 5507276"/>
                <a:gd name="connsiteY2" fmla="*/ 593976 h 2799293"/>
                <a:gd name="connsiteX3" fmla="*/ 7684 w 5507276"/>
                <a:gd name="connsiteY3" fmla="*/ 2799293 h 2799293"/>
                <a:gd name="connsiteX4" fmla="*/ 0 w 5507276"/>
                <a:gd name="connsiteY4" fmla="*/ 0 h 2799293"/>
                <a:gd name="connsiteX0" fmla="*/ 0 w 5500331"/>
                <a:gd name="connsiteY0" fmla="*/ 0 h 2799293"/>
                <a:gd name="connsiteX1" fmla="*/ 5499592 w 5500331"/>
                <a:gd name="connsiteY1" fmla="*/ 0 h 2799293"/>
                <a:gd name="connsiteX2" fmla="*/ 5499592 w 5500331"/>
                <a:gd name="connsiteY2" fmla="*/ 242684 h 2799293"/>
                <a:gd name="connsiteX3" fmla="*/ 7684 w 5500331"/>
                <a:gd name="connsiteY3" fmla="*/ 2799293 h 2799293"/>
                <a:gd name="connsiteX4" fmla="*/ 0 w 5500331"/>
                <a:gd name="connsiteY4" fmla="*/ 0 h 2799293"/>
                <a:gd name="connsiteX0" fmla="*/ 739 w 5501070"/>
                <a:gd name="connsiteY0" fmla="*/ 0 h 3332087"/>
                <a:gd name="connsiteX1" fmla="*/ 5500331 w 5501070"/>
                <a:gd name="connsiteY1" fmla="*/ 0 h 3332087"/>
                <a:gd name="connsiteX2" fmla="*/ 5500331 w 5501070"/>
                <a:gd name="connsiteY2" fmla="*/ 242684 h 3332087"/>
                <a:gd name="connsiteX3" fmla="*/ 739 w 5501070"/>
                <a:gd name="connsiteY3" fmla="*/ 3332087 h 3332087"/>
                <a:gd name="connsiteX4" fmla="*/ 739 w 5501070"/>
                <a:gd name="connsiteY4" fmla="*/ 0 h 3332087"/>
                <a:gd name="connsiteX0" fmla="*/ 739 w 5501070"/>
                <a:gd name="connsiteY0" fmla="*/ 0 h 3332087"/>
                <a:gd name="connsiteX1" fmla="*/ 5500331 w 5501070"/>
                <a:gd name="connsiteY1" fmla="*/ 0 h 3332087"/>
                <a:gd name="connsiteX2" fmla="*/ 5500331 w 5501070"/>
                <a:gd name="connsiteY2" fmla="*/ 242684 h 3332087"/>
                <a:gd name="connsiteX3" fmla="*/ 739 w 5501070"/>
                <a:gd name="connsiteY3" fmla="*/ 3332087 h 3332087"/>
                <a:gd name="connsiteX4" fmla="*/ 739 w 5501070"/>
                <a:gd name="connsiteY4" fmla="*/ 0 h 3332087"/>
                <a:gd name="connsiteX0" fmla="*/ 739 w 5501070"/>
                <a:gd name="connsiteY0" fmla="*/ 0 h 3332087"/>
                <a:gd name="connsiteX1" fmla="*/ 5500331 w 5501070"/>
                <a:gd name="connsiteY1" fmla="*/ 0 h 3332087"/>
                <a:gd name="connsiteX2" fmla="*/ 5500331 w 5501070"/>
                <a:gd name="connsiteY2" fmla="*/ 242684 h 3332087"/>
                <a:gd name="connsiteX3" fmla="*/ 739 w 5501070"/>
                <a:gd name="connsiteY3" fmla="*/ 3332087 h 3332087"/>
                <a:gd name="connsiteX4" fmla="*/ 739 w 5501070"/>
                <a:gd name="connsiteY4" fmla="*/ 0 h 333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1070" h="3332087">
                  <a:moveTo>
                    <a:pt x="739" y="0"/>
                  </a:moveTo>
                  <a:lnTo>
                    <a:pt x="5500331" y="0"/>
                  </a:lnTo>
                  <a:cubicBezTo>
                    <a:pt x="5502892" y="197992"/>
                    <a:pt x="5497770" y="44692"/>
                    <a:pt x="5500331" y="242684"/>
                  </a:cubicBezTo>
                  <a:cubicBezTo>
                    <a:pt x="3713238" y="686997"/>
                    <a:pt x="1426682" y="1722654"/>
                    <a:pt x="739" y="3332087"/>
                  </a:cubicBezTo>
                  <a:cubicBezTo>
                    <a:pt x="-1822" y="2398989"/>
                    <a:pt x="3300" y="933098"/>
                    <a:pt x="739" y="0"/>
                  </a:cubicBez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5398366-F795-5565-F30A-0E84F6155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Lateral Anisotropy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2C3CD-99F5-AF42-3278-76A6EDEC1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181036"/>
            <a:ext cx="6257753" cy="5303520"/>
          </a:xfrm>
        </p:spPr>
        <p:txBody>
          <a:bodyPr/>
          <a:lstStyle/>
          <a:p>
            <a:r>
              <a:rPr lang="en-US" dirty="0"/>
              <a:t>Transmissivity assumed isotropic</a:t>
            </a:r>
          </a:p>
          <a:p>
            <a:pPr lvl="1"/>
            <a:r>
              <a:rPr lang="en-US" dirty="0"/>
              <a:t>Same radial distance, Same drawdown</a:t>
            </a:r>
          </a:p>
          <a:p>
            <a:pPr lvl="1"/>
            <a:r>
              <a:rPr lang="en-US" dirty="0"/>
              <a:t>Expands uniformly, Circles</a:t>
            </a:r>
          </a:p>
          <a:p>
            <a:pPr lvl="1"/>
            <a:r>
              <a:rPr lang="en-US" dirty="0"/>
              <a:t>Single well, Must be true</a:t>
            </a:r>
          </a:p>
          <a:p>
            <a:r>
              <a:rPr lang="en-US" dirty="0"/>
              <a:t>Observation wells reveal asymmetry</a:t>
            </a:r>
          </a:p>
          <a:p>
            <a:r>
              <a:rPr lang="en-US" dirty="0"/>
              <a:t>Invoke lateral anisotropy</a:t>
            </a:r>
          </a:p>
          <a:p>
            <a:r>
              <a:rPr lang="en-US" dirty="0"/>
              <a:t>Alter transmissivity tensor </a:t>
            </a:r>
          </a:p>
          <a:p>
            <a:pPr lvl="1"/>
            <a:r>
              <a:rPr lang="en-US" dirty="0"/>
              <a:t>Unequal magnitudes &amp; rotated</a:t>
            </a:r>
          </a:p>
          <a:p>
            <a:pPr lvl="1"/>
            <a:r>
              <a:rPr lang="en-US" dirty="0"/>
              <a:t>Easy math for analytical solutions</a:t>
            </a:r>
          </a:p>
          <a:p>
            <a:r>
              <a:rPr lang="en-US" dirty="0"/>
              <a:t>Data needs limit application</a:t>
            </a:r>
          </a:p>
          <a:p>
            <a:r>
              <a:rPr lang="en-US" dirty="0"/>
              <a:t>Use heterogeneity instead</a:t>
            </a:r>
          </a:p>
        </p:txBody>
      </p:sp>
      <p:sp>
        <p:nvSpPr>
          <p:cNvPr id="20" name="DD3">
            <a:extLst>
              <a:ext uri="{FF2B5EF4-FFF2-40B4-BE49-F238E27FC236}">
                <a16:creationId xmlns:a16="http://schemas.microsoft.com/office/drawing/2014/main" id="{A194E2B8-8A38-08B0-08EC-6C61B91C1B56}"/>
              </a:ext>
            </a:extLst>
          </p:cNvPr>
          <p:cNvSpPr>
            <a:spLocks noChangeAspect="1"/>
          </p:cNvSpPr>
          <p:nvPr/>
        </p:nvSpPr>
        <p:spPr bwMode="auto">
          <a:xfrm>
            <a:off x="8848550" y="2879217"/>
            <a:ext cx="1280160" cy="1280160"/>
          </a:xfrm>
          <a:prstGeom prst="ellipse">
            <a:avLst/>
          </a:prstGeom>
          <a:noFill/>
          <a:ln w="38100" cap="flat" cmpd="sng" algn="ctr">
            <a:solidFill>
              <a:srgbClr val="2121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DD2">
            <a:extLst>
              <a:ext uri="{FF2B5EF4-FFF2-40B4-BE49-F238E27FC236}">
                <a16:creationId xmlns:a16="http://schemas.microsoft.com/office/drawing/2014/main" id="{447B1BA1-179E-0682-E5F3-9E9F61510DF0}"/>
              </a:ext>
            </a:extLst>
          </p:cNvPr>
          <p:cNvSpPr>
            <a:spLocks noChangeAspect="1"/>
          </p:cNvSpPr>
          <p:nvPr/>
        </p:nvSpPr>
        <p:spPr bwMode="auto">
          <a:xfrm>
            <a:off x="7431230" y="1461897"/>
            <a:ext cx="4114800" cy="4114800"/>
          </a:xfrm>
          <a:prstGeom prst="ellipse">
            <a:avLst/>
          </a:prstGeom>
          <a:noFill/>
          <a:ln w="38100" cap="flat" cmpd="sng" algn="ctr">
            <a:solidFill>
              <a:srgbClr val="2121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DD1">
            <a:extLst>
              <a:ext uri="{FF2B5EF4-FFF2-40B4-BE49-F238E27FC236}">
                <a16:creationId xmlns:a16="http://schemas.microsoft.com/office/drawing/2014/main" id="{F6B95375-8021-F28D-6B43-248212C61185}"/>
              </a:ext>
            </a:extLst>
          </p:cNvPr>
          <p:cNvSpPr>
            <a:spLocks noChangeAspect="1"/>
          </p:cNvSpPr>
          <p:nvPr/>
        </p:nvSpPr>
        <p:spPr bwMode="auto">
          <a:xfrm>
            <a:off x="8208470" y="2239137"/>
            <a:ext cx="2560320" cy="2560320"/>
          </a:xfrm>
          <a:prstGeom prst="ellipse">
            <a:avLst/>
          </a:prstGeom>
          <a:noFill/>
          <a:ln w="38100" cap="flat" cmpd="sng" algn="ctr">
            <a:solidFill>
              <a:srgbClr val="2121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6" name="IsoTensor">
            <a:extLst>
              <a:ext uri="{FF2B5EF4-FFF2-40B4-BE49-F238E27FC236}">
                <a16:creationId xmlns:a16="http://schemas.microsoft.com/office/drawing/2014/main" id="{D8465A03-7051-0BD6-DF3B-9EF2E4AC44E4}"/>
              </a:ext>
            </a:extLst>
          </p:cNvPr>
          <p:cNvGrpSpPr/>
          <p:nvPr/>
        </p:nvGrpSpPr>
        <p:grpSpPr>
          <a:xfrm>
            <a:off x="8208470" y="5472363"/>
            <a:ext cx="1071302" cy="947597"/>
            <a:chOff x="5664778" y="5373116"/>
            <a:chExt cx="1071302" cy="9475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3D88D7F-176F-5707-E5AB-F44FA0FC8CE7}"/>
                </a:ext>
              </a:extLst>
            </p:cNvPr>
            <p:cNvSpPr txBox="1"/>
            <p:nvPr/>
          </p:nvSpPr>
          <p:spPr>
            <a:xfrm>
              <a:off x="6096000" y="5982159"/>
              <a:ext cx="4010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T</a:t>
              </a:r>
              <a:r>
                <a:rPr lang="en-US" sz="1600" b="1" spc="0" baseline="-25000" dirty="0">
                  <a:ln/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  <a:rtl val="0"/>
                </a:rPr>
                <a:t>X</a:t>
              </a:r>
              <a:endParaRPr lang="en-US" sz="1600" b="1" spc="0" baseline="-2500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F06A97D-F412-0573-7969-7DBC22CA2B40}"/>
                </a:ext>
              </a:extLst>
            </p:cNvPr>
            <p:cNvSpPr txBox="1"/>
            <p:nvPr/>
          </p:nvSpPr>
          <p:spPr>
            <a:xfrm>
              <a:off x="5664778" y="5674642"/>
              <a:ext cx="4010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T</a:t>
              </a:r>
              <a:r>
                <a:rPr lang="en-US" sz="1600" b="1" spc="0" baseline="-25000" dirty="0">
                  <a:ln/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  <a:rtl val="0"/>
                </a:rPr>
                <a:t>Y</a:t>
              </a:r>
              <a:endParaRPr lang="en-US" sz="1600" b="1" spc="0" baseline="-2500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25" name="Rectangle 83">
              <a:extLst>
                <a:ext uri="{FF2B5EF4-FFF2-40B4-BE49-F238E27FC236}">
                  <a16:creationId xmlns:a16="http://schemas.microsoft.com/office/drawing/2014/main" id="{7CD4D8A9-9FEF-328C-0B62-6859F581F0D3}"/>
                </a:ext>
              </a:extLst>
            </p:cNvPr>
            <p:cNvSpPr/>
            <p:nvPr/>
          </p:nvSpPr>
          <p:spPr bwMode="auto">
            <a:xfrm>
              <a:off x="6096000" y="5373116"/>
              <a:ext cx="640080" cy="640080"/>
            </a:xfrm>
            <a:custGeom>
              <a:avLst/>
              <a:gdLst>
                <a:gd name="connsiteX0" fmla="*/ 0 w 1302544"/>
                <a:gd name="connsiteY0" fmla="*/ 0 h 620709"/>
                <a:gd name="connsiteX1" fmla="*/ 1302544 w 1302544"/>
                <a:gd name="connsiteY1" fmla="*/ 0 h 620709"/>
                <a:gd name="connsiteX2" fmla="*/ 1302544 w 1302544"/>
                <a:gd name="connsiteY2" fmla="*/ 620709 h 620709"/>
                <a:gd name="connsiteX3" fmla="*/ 0 w 1302544"/>
                <a:gd name="connsiteY3" fmla="*/ 620709 h 620709"/>
                <a:gd name="connsiteX4" fmla="*/ 0 w 1302544"/>
                <a:gd name="connsiteY4" fmla="*/ 0 h 620709"/>
                <a:gd name="connsiteX0" fmla="*/ 1302544 w 1393984"/>
                <a:gd name="connsiteY0" fmla="*/ 0 h 620709"/>
                <a:gd name="connsiteX1" fmla="*/ 1302544 w 1393984"/>
                <a:gd name="connsiteY1" fmla="*/ 620709 h 620709"/>
                <a:gd name="connsiteX2" fmla="*/ 0 w 1393984"/>
                <a:gd name="connsiteY2" fmla="*/ 620709 h 620709"/>
                <a:gd name="connsiteX3" fmla="*/ 0 w 1393984"/>
                <a:gd name="connsiteY3" fmla="*/ 0 h 620709"/>
                <a:gd name="connsiteX4" fmla="*/ 1393984 w 1393984"/>
                <a:gd name="connsiteY4" fmla="*/ 91440 h 620709"/>
                <a:gd name="connsiteX0" fmla="*/ 1302544 w 1302544"/>
                <a:gd name="connsiteY0" fmla="*/ 0 h 620709"/>
                <a:gd name="connsiteX1" fmla="*/ 1302544 w 1302544"/>
                <a:gd name="connsiteY1" fmla="*/ 620709 h 620709"/>
                <a:gd name="connsiteX2" fmla="*/ 0 w 1302544"/>
                <a:gd name="connsiteY2" fmla="*/ 620709 h 620709"/>
                <a:gd name="connsiteX3" fmla="*/ 0 w 1302544"/>
                <a:gd name="connsiteY3" fmla="*/ 0 h 620709"/>
                <a:gd name="connsiteX0" fmla="*/ 1302544 w 1302544"/>
                <a:gd name="connsiteY0" fmla="*/ 620709 h 620709"/>
                <a:gd name="connsiteX1" fmla="*/ 0 w 1302544"/>
                <a:gd name="connsiteY1" fmla="*/ 620709 h 620709"/>
                <a:gd name="connsiteX2" fmla="*/ 0 w 1302544"/>
                <a:gd name="connsiteY2" fmla="*/ 0 h 62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2544" h="620709">
                  <a:moveTo>
                    <a:pt x="1302544" y="620709"/>
                  </a:moveTo>
                  <a:lnTo>
                    <a:pt x="0" y="620709"/>
                  </a:lnTo>
                  <a:lnTo>
                    <a:pt x="0" y="0"/>
                  </a:lnTo>
                </a:path>
              </a:pathLst>
            </a:custGeom>
            <a:noFill/>
            <a:ln w="38100" cap="sq" cmpd="sng" algn="ctr">
              <a:solidFill>
                <a:schemeClr val="tx1"/>
              </a:solidFill>
              <a:prstDash val="solid"/>
              <a:miter lim="800000"/>
              <a:headEnd type="arrow" w="med" len="med"/>
              <a:tailEnd type="arrow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3" name="Pump WEll">
            <a:extLst>
              <a:ext uri="{FF2B5EF4-FFF2-40B4-BE49-F238E27FC236}">
                <a16:creationId xmlns:a16="http://schemas.microsoft.com/office/drawing/2014/main" id="{D405D8F9-4EA0-79F3-63B1-436DEB135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7953" y="3418664"/>
            <a:ext cx="201354" cy="20126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0" name="AnisoDD">
            <a:extLst>
              <a:ext uri="{FF2B5EF4-FFF2-40B4-BE49-F238E27FC236}">
                <a16:creationId xmlns:a16="http://schemas.microsoft.com/office/drawing/2014/main" id="{C98ED49B-8BF7-E648-7C21-8504C72590B9}"/>
              </a:ext>
            </a:extLst>
          </p:cNvPr>
          <p:cNvGrpSpPr/>
          <p:nvPr/>
        </p:nvGrpSpPr>
        <p:grpSpPr>
          <a:xfrm>
            <a:off x="7009176" y="2185652"/>
            <a:ext cx="5013321" cy="2696200"/>
            <a:chOff x="7569542" y="1730837"/>
            <a:chExt cx="4114800" cy="4114800"/>
          </a:xfrm>
        </p:grpSpPr>
        <p:sp>
          <p:nvSpPr>
            <p:cNvPr id="31" name="DD3">
              <a:extLst>
                <a:ext uri="{FF2B5EF4-FFF2-40B4-BE49-F238E27FC236}">
                  <a16:creationId xmlns:a16="http://schemas.microsoft.com/office/drawing/2014/main" id="{15F5F8B1-3782-B3D4-C582-4B70A594434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986862" y="3148157"/>
              <a:ext cx="1280160" cy="1280160"/>
            </a:xfrm>
            <a:prstGeom prst="ellipse">
              <a:avLst/>
            </a:prstGeom>
            <a:noFill/>
            <a:ln w="44450" cap="flat" cmpd="sng" algn="ctr">
              <a:solidFill>
                <a:srgbClr val="A3A3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" name="DD2">
              <a:extLst>
                <a:ext uri="{FF2B5EF4-FFF2-40B4-BE49-F238E27FC236}">
                  <a16:creationId xmlns:a16="http://schemas.microsoft.com/office/drawing/2014/main" id="{8F2C7944-108F-FB86-9599-B3F3137C42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69542" y="1730837"/>
              <a:ext cx="4114800" cy="4114800"/>
            </a:xfrm>
            <a:prstGeom prst="ellipse">
              <a:avLst/>
            </a:prstGeom>
            <a:noFill/>
            <a:ln w="44450" cap="flat" cmpd="sng" algn="ctr">
              <a:solidFill>
                <a:srgbClr val="A3A3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DD1">
              <a:extLst>
                <a:ext uri="{FF2B5EF4-FFF2-40B4-BE49-F238E27FC236}">
                  <a16:creationId xmlns:a16="http://schemas.microsoft.com/office/drawing/2014/main" id="{CEDC5314-B465-85CF-91F2-D8A80F036F4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46782" y="2508077"/>
              <a:ext cx="2560320" cy="2560321"/>
            </a:xfrm>
            <a:prstGeom prst="ellipse">
              <a:avLst/>
            </a:prstGeom>
            <a:noFill/>
            <a:ln w="44450" cap="flat" cmpd="sng" algn="ctr">
              <a:solidFill>
                <a:srgbClr val="A3A3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4" name="Pump WEll">
              <a:extLst>
                <a:ext uri="{FF2B5EF4-FFF2-40B4-BE49-F238E27FC236}">
                  <a16:creationId xmlns:a16="http://schemas.microsoft.com/office/drawing/2014/main" id="{4207F515-B935-DA20-DCFE-ADC5B1FC2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38879" y="3687604"/>
              <a:ext cx="150103" cy="20126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44450">
              <a:solidFill>
                <a:srgbClr val="A3A3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7" name="Pump Arrow">
            <a:extLst>
              <a:ext uri="{FF2B5EF4-FFF2-40B4-BE49-F238E27FC236}">
                <a16:creationId xmlns:a16="http://schemas.microsoft.com/office/drawing/2014/main" id="{12E9697E-42CC-EB6E-F875-E2DE960F9E9B}"/>
              </a:ext>
            </a:extLst>
          </p:cNvPr>
          <p:cNvGrpSpPr/>
          <p:nvPr/>
        </p:nvGrpSpPr>
        <p:grpSpPr>
          <a:xfrm>
            <a:off x="9074932" y="3190795"/>
            <a:ext cx="730250" cy="680254"/>
            <a:chOff x="6520319" y="1573626"/>
            <a:chExt cx="730250" cy="680254"/>
          </a:xfrm>
        </p:grpSpPr>
        <p:sp>
          <p:nvSpPr>
            <p:cNvPr id="28" name="AutoShape 45">
              <a:extLst>
                <a:ext uri="{FF2B5EF4-FFF2-40B4-BE49-F238E27FC236}">
                  <a16:creationId xmlns:a16="http://schemas.microsoft.com/office/drawing/2014/main" id="{D68CB411-2276-6C3C-D949-35E62DEEC6F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520319" y="1573626"/>
              <a:ext cx="505380" cy="321027"/>
            </a:xfrm>
            <a:prstGeom prst="curvedDownArrow">
              <a:avLst>
                <a:gd name="adj1" fmla="val 50902"/>
                <a:gd name="adj2" fmla="val 85966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9" name="Text Box 46">
              <a:extLst>
                <a:ext uri="{FF2B5EF4-FFF2-40B4-BE49-F238E27FC236}">
                  <a16:creationId xmlns:a16="http://schemas.microsoft.com/office/drawing/2014/main" id="{8D394C24-A79D-2250-CD11-0EB7F6FED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20319" y="1949080"/>
              <a:ext cx="7302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000" dirty="0">
                  <a:latin typeface="Arial" panose="020B0604020202020204" pitchFamily="34" charset="0"/>
                </a:rPr>
                <a:t>Q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OUT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80B9D3C1-9930-5D5A-E4F2-83BDCBB2D18E}"/>
              </a:ext>
            </a:extLst>
          </p:cNvPr>
          <p:cNvSpPr txBox="1"/>
          <p:nvPr/>
        </p:nvSpPr>
        <p:spPr>
          <a:xfrm>
            <a:off x="10515407" y="6129348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1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Plan view</a:t>
            </a:r>
          </a:p>
        </p:txBody>
      </p:sp>
      <p:grpSp>
        <p:nvGrpSpPr>
          <p:cNvPr id="37" name="Obs Well Labelled">
            <a:extLst>
              <a:ext uri="{FF2B5EF4-FFF2-40B4-BE49-F238E27FC236}">
                <a16:creationId xmlns:a16="http://schemas.microsoft.com/office/drawing/2014/main" id="{3665EBE8-6F39-E274-042C-1C0C2D8BFF83}"/>
              </a:ext>
            </a:extLst>
          </p:cNvPr>
          <p:cNvGrpSpPr/>
          <p:nvPr/>
        </p:nvGrpSpPr>
        <p:grpSpPr>
          <a:xfrm>
            <a:off x="8240873" y="2362121"/>
            <a:ext cx="2716001" cy="2547778"/>
            <a:chOff x="8240873" y="2362121"/>
            <a:chExt cx="2716001" cy="2547778"/>
          </a:xfrm>
        </p:grpSpPr>
        <p:grpSp>
          <p:nvGrpSpPr>
            <p:cNvPr id="7" name="Obs Wells">
              <a:extLst>
                <a:ext uri="{FF2B5EF4-FFF2-40B4-BE49-F238E27FC236}">
                  <a16:creationId xmlns:a16="http://schemas.microsoft.com/office/drawing/2014/main" id="{350FD131-DB47-C0FB-BB25-2AB46025BC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73901" y="2431345"/>
              <a:ext cx="2389002" cy="2478554"/>
              <a:chOff x="849" y="1294"/>
              <a:chExt cx="949" cy="985"/>
            </a:xfrm>
          </p:grpSpPr>
          <p:sp>
            <p:nvSpPr>
              <p:cNvPr id="8" name="Oval 1033">
                <a:extLst>
                  <a:ext uri="{FF2B5EF4-FFF2-40B4-BE49-F238E27FC236}">
                    <a16:creationId xmlns:a16="http://schemas.microsoft.com/office/drawing/2014/main" id="{FFE68895-3AB2-F4CA-B236-CBA5A2BEB2C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3" y="1708"/>
                <a:ext cx="36" cy="36"/>
              </a:xfrm>
              <a:prstGeom prst="ellipse">
                <a:avLst/>
              </a:prstGeom>
              <a:solidFill>
                <a:srgbClr val="FF99CC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Oval 1034">
                <a:extLst>
                  <a:ext uri="{FF2B5EF4-FFF2-40B4-BE49-F238E27FC236}">
                    <a16:creationId xmlns:a16="http://schemas.microsoft.com/office/drawing/2014/main" id="{9F254E6E-3D9C-D3E8-DB70-D9D7840BD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2" y="1509"/>
                <a:ext cx="96" cy="96"/>
              </a:xfrm>
              <a:prstGeom prst="ellipse">
                <a:avLst/>
              </a:prstGeom>
              <a:solidFill>
                <a:srgbClr val="FF99CC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Oval 1035">
                <a:extLst>
                  <a:ext uri="{FF2B5EF4-FFF2-40B4-BE49-F238E27FC236}">
                    <a16:creationId xmlns:a16="http://schemas.microsoft.com/office/drawing/2014/main" id="{46BF9AF7-4CEA-74D5-359E-15E1C5DDE5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9" y="1294"/>
                <a:ext cx="96" cy="96"/>
              </a:xfrm>
              <a:prstGeom prst="ellipse">
                <a:avLst/>
              </a:prstGeom>
              <a:solidFill>
                <a:srgbClr val="FF99CC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Oval 1036">
                <a:extLst>
                  <a:ext uri="{FF2B5EF4-FFF2-40B4-BE49-F238E27FC236}">
                    <a16:creationId xmlns:a16="http://schemas.microsoft.com/office/drawing/2014/main" id="{EBDEE17D-D4E1-0EEF-4AC7-C0CFEEDF4B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0" y="2183"/>
                <a:ext cx="96" cy="96"/>
              </a:xfrm>
              <a:prstGeom prst="ellipse">
                <a:avLst/>
              </a:prstGeom>
              <a:solidFill>
                <a:srgbClr val="FF99CC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F8FDC39-4279-67A3-DEE2-9B5FD9383D22}"/>
                </a:ext>
              </a:extLst>
            </p:cNvPr>
            <p:cNvSpPr txBox="1"/>
            <p:nvPr/>
          </p:nvSpPr>
          <p:spPr>
            <a:xfrm>
              <a:off x="10658394" y="2716457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5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BDF4637-B7F0-6D98-B2EC-89B2CC825175}"/>
                </a:ext>
              </a:extLst>
            </p:cNvPr>
            <p:cNvSpPr txBox="1"/>
            <p:nvPr/>
          </p:nvSpPr>
          <p:spPr>
            <a:xfrm>
              <a:off x="8240873" y="2362121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2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B9BF9D7-7082-4361-67E4-307EDEBEBE38}"/>
                </a:ext>
              </a:extLst>
            </p:cNvPr>
            <p:cNvSpPr txBox="1"/>
            <p:nvPr/>
          </p:nvSpPr>
          <p:spPr>
            <a:xfrm>
              <a:off x="9014069" y="4412335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6223422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-2700000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700000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FE65701-EE5A-511E-FCC6-A807C3FF6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</a:t>
            </a:r>
          </a:p>
        </p:txBody>
      </p:sp>
    </p:spTree>
    <p:extLst>
      <p:ext uri="{BB962C8B-B14F-4D97-AF65-F5344CB8AC3E}">
        <p14:creationId xmlns:p14="http://schemas.microsoft.com/office/powerpoint/2010/main" val="3777028761"/>
      </p:ext>
    </p:extLst>
  </p:cSld>
  <p:clrMapOvr>
    <a:masterClrMapping/>
  </p:clrMapOvr>
  <p:transition advTm="15000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091C7-0A2E-E373-A14D-99FC404CE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Simplifying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F87E0-37B8-47B3-75F0-ABDE4F127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3614" y="4657245"/>
            <a:ext cx="8384050" cy="2115602"/>
          </a:xfrm>
        </p:spPr>
        <p:txBody>
          <a:bodyPr/>
          <a:lstStyle/>
          <a:p>
            <a:r>
              <a:rPr lang="en-US" dirty="0"/>
              <a:t>Homogeneous &amp; laterally isotropic</a:t>
            </a:r>
          </a:p>
          <a:p>
            <a:r>
              <a:rPr lang="en-US" dirty="0"/>
              <a:t>Flow patterns are radial, Reduces 3D to 2D</a:t>
            </a:r>
          </a:p>
          <a:p>
            <a:r>
              <a:rPr lang="en-US" dirty="0"/>
              <a:t>Infinite extent of aquifer</a:t>
            </a:r>
          </a:p>
          <a:p>
            <a:r>
              <a:rPr lang="en-US" dirty="0"/>
              <a:t>Thickness of aquifer is uniform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FC5F9-C60C-A13E-3512-AEEBBE39E4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980" y="1144292"/>
            <a:ext cx="9505538" cy="3433692"/>
          </a:xfrm>
          <a:prstGeom prst="rect">
            <a:avLst/>
          </a:prstGeom>
        </p:spPr>
      </p:pic>
      <p:sp>
        <p:nvSpPr>
          <p:cNvPr id="5" name="Text Box 81">
            <a:extLst>
              <a:ext uri="{FF2B5EF4-FFF2-40B4-BE49-F238E27FC236}">
                <a16:creationId xmlns:a16="http://schemas.microsoft.com/office/drawing/2014/main" id="{AF0C33FD-A6C3-1B0D-2ACC-A2D60FC9C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258" y="4556254"/>
            <a:ext cx="14622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600" dirty="0"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latin typeface="Arial" panose="020B0604020202020204" pitchFamily="34" charset="0"/>
                <a:hlinkClick r:id="rId3"/>
              </a:rPr>
              <a:t>Heath, 1983</a:t>
            </a:r>
            <a:r>
              <a:rPr lang="en-US" altLang="en-US" sz="1600" dirty="0">
                <a:latin typeface="Arial" panose="020B0604020202020204" pitchFamily="34" charset="0"/>
              </a:rPr>
              <a:t>)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grpSp>
        <p:nvGrpSpPr>
          <p:cNvPr id="10" name="ConfinedRIGHT">
            <a:extLst>
              <a:ext uri="{FF2B5EF4-FFF2-40B4-BE49-F238E27FC236}">
                <a16:creationId xmlns:a16="http://schemas.microsoft.com/office/drawing/2014/main" id="{1CC7C0E2-F9F3-0EAA-D12F-958D58AE2BF8}"/>
              </a:ext>
            </a:extLst>
          </p:cNvPr>
          <p:cNvGrpSpPr/>
          <p:nvPr/>
        </p:nvGrpSpPr>
        <p:grpSpPr>
          <a:xfrm>
            <a:off x="8826644" y="3400623"/>
            <a:ext cx="548640" cy="640080"/>
            <a:chOff x="10225140" y="3308416"/>
            <a:chExt cx="548640" cy="451961"/>
          </a:xfrm>
        </p:grpSpPr>
        <p:sp>
          <p:nvSpPr>
            <p:cNvPr id="8" name="Arrow: Right 7">
              <a:extLst>
                <a:ext uri="{FF2B5EF4-FFF2-40B4-BE49-F238E27FC236}">
                  <a16:creationId xmlns:a16="http://schemas.microsoft.com/office/drawing/2014/main" id="{C950BD51-B8D9-DE42-38A8-1707653589A4}"/>
                </a:ext>
              </a:extLst>
            </p:cNvPr>
            <p:cNvSpPr/>
            <p:nvPr/>
          </p:nvSpPr>
          <p:spPr bwMode="auto">
            <a:xfrm flipH="1">
              <a:off x="10225140" y="3308416"/>
              <a:ext cx="548640" cy="137160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EEE5C6BD-B414-15F9-7FA0-0626960EF596}"/>
                </a:ext>
              </a:extLst>
            </p:cNvPr>
            <p:cNvSpPr/>
            <p:nvPr/>
          </p:nvSpPr>
          <p:spPr bwMode="auto">
            <a:xfrm flipH="1">
              <a:off x="10225140" y="3623217"/>
              <a:ext cx="548640" cy="137160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1" name="ConfinedLEFT">
            <a:extLst>
              <a:ext uri="{FF2B5EF4-FFF2-40B4-BE49-F238E27FC236}">
                <a16:creationId xmlns:a16="http://schemas.microsoft.com/office/drawing/2014/main" id="{A5ADA674-FEF7-6571-74A5-A8D8224A09B1}"/>
              </a:ext>
            </a:extLst>
          </p:cNvPr>
          <p:cNvGrpSpPr/>
          <p:nvPr/>
        </p:nvGrpSpPr>
        <p:grpSpPr>
          <a:xfrm flipH="1">
            <a:off x="7117887" y="3385255"/>
            <a:ext cx="548640" cy="640080"/>
            <a:chOff x="10225140" y="3308416"/>
            <a:chExt cx="548640" cy="451961"/>
          </a:xfrm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1D2EFA7A-2F59-F5FA-F8B5-43297E50E4B8}"/>
                </a:ext>
              </a:extLst>
            </p:cNvPr>
            <p:cNvSpPr/>
            <p:nvPr/>
          </p:nvSpPr>
          <p:spPr bwMode="auto">
            <a:xfrm flipH="1">
              <a:off x="10225140" y="3308416"/>
              <a:ext cx="548640" cy="137160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F3086398-FED0-E2D4-4A67-9F3CFD42FCEA}"/>
                </a:ext>
              </a:extLst>
            </p:cNvPr>
            <p:cNvSpPr/>
            <p:nvPr/>
          </p:nvSpPr>
          <p:spPr bwMode="auto">
            <a:xfrm flipH="1">
              <a:off x="10225140" y="3623217"/>
              <a:ext cx="548640" cy="137160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F07BCC2-BE3A-A55E-5FFE-1DDF8C13572C}"/>
              </a:ext>
            </a:extLst>
          </p:cNvPr>
          <p:cNvSpPr/>
          <p:nvPr/>
        </p:nvSpPr>
        <p:spPr bwMode="auto">
          <a:xfrm>
            <a:off x="2589501" y="2647561"/>
            <a:ext cx="551898" cy="1494133"/>
          </a:xfrm>
          <a:custGeom>
            <a:avLst/>
            <a:gdLst>
              <a:gd name="connsiteX0" fmla="*/ 0 w 522514"/>
              <a:gd name="connsiteY0" fmla="*/ 0 h 1267865"/>
              <a:gd name="connsiteX1" fmla="*/ 522514 w 522514"/>
              <a:gd name="connsiteY1" fmla="*/ 1267865 h 1267865"/>
              <a:gd name="connsiteX0" fmla="*/ 13 w 522527"/>
              <a:gd name="connsiteY0" fmla="*/ 0 h 1267865"/>
              <a:gd name="connsiteX1" fmla="*/ 522527 w 522527"/>
              <a:gd name="connsiteY1" fmla="*/ 1267865 h 1267865"/>
              <a:gd name="connsiteX0" fmla="*/ 33 w 522547"/>
              <a:gd name="connsiteY0" fmla="*/ 0 h 1267865"/>
              <a:gd name="connsiteX1" fmla="*/ 522547 w 522547"/>
              <a:gd name="connsiteY1" fmla="*/ 1267865 h 1267865"/>
              <a:gd name="connsiteX0" fmla="*/ 54 w 522568"/>
              <a:gd name="connsiteY0" fmla="*/ 0 h 1267865"/>
              <a:gd name="connsiteX1" fmla="*/ 522568 w 522568"/>
              <a:gd name="connsiteY1" fmla="*/ 1267865 h 126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2568" h="1267865">
                <a:moveTo>
                  <a:pt x="54" y="0"/>
                </a:moveTo>
                <a:cubicBezTo>
                  <a:pt x="-2508" y="1121869"/>
                  <a:pt x="83775" y="1183340"/>
                  <a:pt x="522568" y="1267865"/>
                </a:cubicBezTo>
              </a:path>
            </a:pathLst>
          </a:custGeom>
          <a:noFill/>
          <a:ln w="41275" cap="flat" cmpd="sng" algn="ctr">
            <a:solidFill>
              <a:srgbClr val="0DC0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A921354-D7B9-9701-4E2B-F421C98D95BF}"/>
              </a:ext>
            </a:extLst>
          </p:cNvPr>
          <p:cNvSpPr/>
          <p:nvPr/>
        </p:nvSpPr>
        <p:spPr bwMode="auto">
          <a:xfrm flipH="1">
            <a:off x="3278378" y="2647561"/>
            <a:ext cx="579005" cy="1494133"/>
          </a:xfrm>
          <a:custGeom>
            <a:avLst/>
            <a:gdLst>
              <a:gd name="connsiteX0" fmla="*/ 0 w 522514"/>
              <a:gd name="connsiteY0" fmla="*/ 0 h 1267865"/>
              <a:gd name="connsiteX1" fmla="*/ 522514 w 522514"/>
              <a:gd name="connsiteY1" fmla="*/ 1267865 h 1267865"/>
              <a:gd name="connsiteX0" fmla="*/ 13 w 522527"/>
              <a:gd name="connsiteY0" fmla="*/ 0 h 1267865"/>
              <a:gd name="connsiteX1" fmla="*/ 522527 w 522527"/>
              <a:gd name="connsiteY1" fmla="*/ 1267865 h 1267865"/>
              <a:gd name="connsiteX0" fmla="*/ 33 w 522547"/>
              <a:gd name="connsiteY0" fmla="*/ 0 h 1267865"/>
              <a:gd name="connsiteX1" fmla="*/ 522547 w 522547"/>
              <a:gd name="connsiteY1" fmla="*/ 1267865 h 1267865"/>
              <a:gd name="connsiteX0" fmla="*/ 54 w 522568"/>
              <a:gd name="connsiteY0" fmla="*/ 0 h 1267865"/>
              <a:gd name="connsiteX1" fmla="*/ 522568 w 522568"/>
              <a:gd name="connsiteY1" fmla="*/ 1267865 h 126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2568" h="1267865">
                <a:moveTo>
                  <a:pt x="54" y="0"/>
                </a:moveTo>
                <a:cubicBezTo>
                  <a:pt x="-2508" y="1121869"/>
                  <a:pt x="83775" y="1183340"/>
                  <a:pt x="522568" y="1267865"/>
                </a:cubicBezTo>
              </a:path>
            </a:pathLst>
          </a:custGeom>
          <a:noFill/>
          <a:ln w="41275" cap="flat" cmpd="sng" algn="ctr">
            <a:solidFill>
              <a:srgbClr val="0DC0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6156AE-7272-0F8D-E764-F715A5FF9E76}"/>
              </a:ext>
            </a:extLst>
          </p:cNvPr>
          <p:cNvSpPr txBox="1"/>
          <p:nvPr/>
        </p:nvSpPr>
        <p:spPr>
          <a:xfrm>
            <a:off x="4619184" y="348298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1" spc="0" baseline="0" dirty="0">
                <a:ln/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  <a:sym typeface="Arial"/>
                <a:rtl val="0"/>
              </a:rPr>
              <a:t>2D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6B5567-4577-1708-997F-2E221FC13161}"/>
              </a:ext>
            </a:extLst>
          </p:cNvPr>
          <p:cNvSpPr txBox="1"/>
          <p:nvPr/>
        </p:nvSpPr>
        <p:spPr>
          <a:xfrm>
            <a:off x="6112400" y="348298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n/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  <a:sym typeface="Arial"/>
                <a:rtl val="0"/>
              </a:rPr>
              <a:t>1</a:t>
            </a:r>
            <a:r>
              <a:rPr lang="en-US" sz="2400" b="1" spc="0" baseline="0" dirty="0">
                <a:ln/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  <a:sym typeface="Arial"/>
                <a:rtl val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89386457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9BDBD-6482-CD68-C11E-6508FDCE2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Simplifications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10362B-5A2C-6FA6-EE6E-4A74768AF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8" y="1188720"/>
            <a:ext cx="6618259" cy="5303520"/>
          </a:xfrm>
        </p:spPr>
        <p:txBody>
          <a:bodyPr/>
          <a:lstStyle/>
          <a:p>
            <a:r>
              <a:rPr lang="en-US" dirty="0"/>
              <a:t>Theis &amp; Thiem solutions— </a:t>
            </a:r>
            <a:br>
              <a:rPr lang="en-US" dirty="0"/>
            </a:br>
            <a:r>
              <a:rPr lang="en-US" dirty="0"/>
              <a:t>All flow is lateral </a:t>
            </a:r>
          </a:p>
          <a:p>
            <a:pPr lvl="1"/>
            <a:r>
              <a:rPr lang="en-US" dirty="0"/>
              <a:t>NO vertical gradients – </a:t>
            </a:r>
            <a:br>
              <a:rPr lang="en-US" dirty="0"/>
            </a:br>
            <a:r>
              <a:rPr lang="en-US" dirty="0"/>
              <a:t>Several conceptualizations </a:t>
            </a:r>
          </a:p>
          <a:p>
            <a:pPr lvl="1"/>
            <a:r>
              <a:rPr lang="en-US" dirty="0"/>
              <a:t>Reduces from 2D to 1D</a:t>
            </a:r>
          </a:p>
          <a:p>
            <a:pPr lvl="1"/>
            <a:r>
              <a:rPr lang="en-US" dirty="0"/>
              <a:t>Wells are fully penetrating	</a:t>
            </a:r>
          </a:p>
          <a:p>
            <a:r>
              <a:rPr lang="en-US" dirty="0"/>
              <a:t>Aquifer bounded by </a:t>
            </a:r>
            <a:br>
              <a:rPr lang="en-US" dirty="0"/>
            </a:br>
            <a:r>
              <a:rPr lang="en-US" dirty="0"/>
              <a:t>impermeable confining units</a:t>
            </a:r>
          </a:p>
          <a:p>
            <a:r>
              <a:rPr lang="en-US" dirty="0"/>
              <a:t>Ignorance usually restricts more than analytical assumptions</a:t>
            </a:r>
          </a:p>
          <a:p>
            <a:endParaRPr lang="en-US" dirty="0"/>
          </a:p>
        </p:txBody>
      </p:sp>
      <p:grpSp>
        <p:nvGrpSpPr>
          <p:cNvPr id="5" name="Well AQ CU">
            <a:extLst>
              <a:ext uri="{FF2B5EF4-FFF2-40B4-BE49-F238E27FC236}">
                <a16:creationId xmlns:a16="http://schemas.microsoft.com/office/drawing/2014/main" id="{7484AADF-6D41-7BBF-915D-7280239B1767}"/>
              </a:ext>
            </a:extLst>
          </p:cNvPr>
          <p:cNvGrpSpPr/>
          <p:nvPr/>
        </p:nvGrpSpPr>
        <p:grpSpPr>
          <a:xfrm>
            <a:off x="6736780" y="1953209"/>
            <a:ext cx="5158104" cy="4620820"/>
            <a:chOff x="6729096" y="1976261"/>
            <a:chExt cx="5158104" cy="462082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3B60267-0587-5667-A199-5D4EA3DC45C8}"/>
                </a:ext>
              </a:extLst>
            </p:cNvPr>
            <p:cNvSpPr/>
            <p:nvPr/>
          </p:nvSpPr>
          <p:spPr bwMode="auto">
            <a:xfrm>
              <a:off x="6949440" y="5760720"/>
              <a:ext cx="4937760" cy="365760"/>
            </a:xfrm>
            <a:prstGeom prst="rect">
              <a:avLst/>
            </a:prstGeom>
            <a:pattFill prst="wdUpDiag">
              <a:fgClr>
                <a:srgbClr val="C00000"/>
              </a:fgClr>
              <a:bgClr>
                <a:schemeClr val="bg1">
                  <a:lumMod val="85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EC3C4FC-A2DC-B11F-3C11-F864B7D887DE}"/>
                </a:ext>
              </a:extLst>
            </p:cNvPr>
            <p:cNvSpPr/>
            <p:nvPr/>
          </p:nvSpPr>
          <p:spPr bwMode="auto">
            <a:xfrm>
              <a:off x="6949440" y="3749040"/>
              <a:ext cx="4937760" cy="2011680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75B7550-739F-ACDB-554B-FFB0170D4556}"/>
                </a:ext>
              </a:extLst>
            </p:cNvPr>
            <p:cNvGrpSpPr/>
            <p:nvPr/>
          </p:nvGrpSpPr>
          <p:grpSpPr>
            <a:xfrm>
              <a:off x="7238360" y="6023906"/>
              <a:ext cx="4645160" cy="573175"/>
              <a:chOff x="7115416" y="5785702"/>
              <a:chExt cx="4768104" cy="573175"/>
            </a:xfrm>
          </p:grpSpPr>
          <p:sp>
            <p:nvSpPr>
              <p:cNvPr id="13" name="Line 5">
                <a:extLst>
                  <a:ext uri="{FF2B5EF4-FFF2-40B4-BE49-F238E27FC236}">
                    <a16:creationId xmlns:a16="http://schemas.microsoft.com/office/drawing/2014/main" id="{A7D4097C-BC05-4D9F-4109-A47E9DC242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89609" y="5885274"/>
                <a:ext cx="4693911" cy="0"/>
              </a:xfrm>
              <a:prstGeom prst="line">
                <a:avLst/>
              </a:pr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DF967F15-F326-26D2-0312-E6473468F2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89609" y="5785702"/>
                <a:ext cx="4693911" cy="182880"/>
              </a:xfrm>
              <a:custGeom>
                <a:avLst/>
                <a:gdLst>
                  <a:gd name="T0" fmla="*/ 0 w 2847"/>
                  <a:gd name="T1" fmla="*/ 24 h 48"/>
                  <a:gd name="T2" fmla="*/ 259 w 2847"/>
                  <a:gd name="T3" fmla="*/ 24 h 48"/>
                  <a:gd name="T4" fmla="*/ 411 w 2847"/>
                  <a:gd name="T5" fmla="*/ 24 h 48"/>
                  <a:gd name="T6" fmla="*/ 518 w 2847"/>
                  <a:gd name="T7" fmla="*/ 24 h 48"/>
                  <a:gd name="T8" fmla="*/ 602 w 2847"/>
                  <a:gd name="T9" fmla="*/ 24 h 48"/>
                  <a:gd name="T10" fmla="*/ 670 w 2847"/>
                  <a:gd name="T11" fmla="*/ 24 h 48"/>
                  <a:gd name="T12" fmla="*/ 729 w 2847"/>
                  <a:gd name="T13" fmla="*/ 24 h 48"/>
                  <a:gd name="T14" fmla="*/ 779 w 2847"/>
                  <a:gd name="T15" fmla="*/ 24 h 48"/>
                  <a:gd name="T16" fmla="*/ 823 w 2847"/>
                  <a:gd name="T17" fmla="*/ 24 h 48"/>
                  <a:gd name="T18" fmla="*/ 862 w 2847"/>
                  <a:gd name="T19" fmla="*/ 24 h 48"/>
                  <a:gd name="T20" fmla="*/ 1121 w 2847"/>
                  <a:gd name="T21" fmla="*/ 24 h 48"/>
                  <a:gd name="T22" fmla="*/ 1273 w 2847"/>
                  <a:gd name="T23" fmla="*/ 24 h 48"/>
                  <a:gd name="T24" fmla="*/ 1382 w 2847"/>
                  <a:gd name="T25" fmla="*/ 24 h 48"/>
                  <a:gd name="T26" fmla="*/ 1465 w 2847"/>
                  <a:gd name="T27" fmla="*/ 24 h 48"/>
                  <a:gd name="T28" fmla="*/ 1533 w 2847"/>
                  <a:gd name="T29" fmla="*/ 24 h 48"/>
                  <a:gd name="T30" fmla="*/ 1591 w 2847"/>
                  <a:gd name="T31" fmla="*/ 24 h 48"/>
                  <a:gd name="T32" fmla="*/ 1641 w 2847"/>
                  <a:gd name="T33" fmla="*/ 24 h 48"/>
                  <a:gd name="T34" fmla="*/ 1685 w 2847"/>
                  <a:gd name="T35" fmla="*/ 24 h 48"/>
                  <a:gd name="T36" fmla="*/ 1724 w 2847"/>
                  <a:gd name="T37" fmla="*/ 24 h 48"/>
                  <a:gd name="T38" fmla="*/ 1984 w 2847"/>
                  <a:gd name="T39" fmla="*/ 24 h 48"/>
                  <a:gd name="T40" fmla="*/ 2136 w 2847"/>
                  <a:gd name="T41" fmla="*/ 24 h 48"/>
                  <a:gd name="T42" fmla="*/ 2244 w 2847"/>
                  <a:gd name="T43" fmla="*/ 24 h 48"/>
                  <a:gd name="T44" fmla="*/ 2327 w 2847"/>
                  <a:gd name="T45" fmla="*/ 24 h 48"/>
                  <a:gd name="T46" fmla="*/ 2396 w 2847"/>
                  <a:gd name="T47" fmla="*/ 24 h 48"/>
                  <a:gd name="T48" fmla="*/ 2453 w 2847"/>
                  <a:gd name="T49" fmla="*/ 24 h 48"/>
                  <a:gd name="T50" fmla="*/ 2503 w 2847"/>
                  <a:gd name="T51" fmla="*/ 24 h 48"/>
                  <a:gd name="T52" fmla="*/ 2547 w 2847"/>
                  <a:gd name="T53" fmla="*/ 24 h 48"/>
                  <a:gd name="T54" fmla="*/ 2587 w 2847"/>
                  <a:gd name="T55" fmla="*/ 24 h 48"/>
                  <a:gd name="T56" fmla="*/ 2847 w 2847"/>
                  <a:gd name="T57" fmla="*/ 24 h 48"/>
                  <a:gd name="T58" fmla="*/ 0 w 2847"/>
                  <a:gd name="T59" fmla="*/ 48 h 48"/>
                  <a:gd name="T60" fmla="*/ 862 w 2847"/>
                  <a:gd name="T61" fmla="*/ 48 h 48"/>
                  <a:gd name="T62" fmla="*/ 1724 w 2847"/>
                  <a:gd name="T63" fmla="*/ 48 h 48"/>
                  <a:gd name="T64" fmla="*/ 2587 w 2847"/>
                  <a:gd name="T6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7" h="48">
                    <a:moveTo>
                      <a:pt x="0" y="6"/>
                    </a:moveTo>
                    <a:lnTo>
                      <a:pt x="0" y="24"/>
                    </a:lnTo>
                    <a:moveTo>
                      <a:pt x="259" y="6"/>
                    </a:moveTo>
                    <a:lnTo>
                      <a:pt x="259" y="24"/>
                    </a:lnTo>
                    <a:moveTo>
                      <a:pt x="411" y="6"/>
                    </a:moveTo>
                    <a:lnTo>
                      <a:pt x="411" y="24"/>
                    </a:lnTo>
                    <a:moveTo>
                      <a:pt x="518" y="6"/>
                    </a:moveTo>
                    <a:lnTo>
                      <a:pt x="518" y="24"/>
                    </a:lnTo>
                    <a:moveTo>
                      <a:pt x="602" y="6"/>
                    </a:moveTo>
                    <a:lnTo>
                      <a:pt x="602" y="24"/>
                    </a:lnTo>
                    <a:moveTo>
                      <a:pt x="670" y="6"/>
                    </a:moveTo>
                    <a:lnTo>
                      <a:pt x="670" y="24"/>
                    </a:lnTo>
                    <a:moveTo>
                      <a:pt x="729" y="6"/>
                    </a:moveTo>
                    <a:lnTo>
                      <a:pt x="729" y="24"/>
                    </a:lnTo>
                    <a:moveTo>
                      <a:pt x="779" y="6"/>
                    </a:moveTo>
                    <a:lnTo>
                      <a:pt x="779" y="24"/>
                    </a:lnTo>
                    <a:moveTo>
                      <a:pt x="823" y="6"/>
                    </a:moveTo>
                    <a:lnTo>
                      <a:pt x="823" y="24"/>
                    </a:lnTo>
                    <a:moveTo>
                      <a:pt x="862" y="6"/>
                    </a:moveTo>
                    <a:lnTo>
                      <a:pt x="862" y="24"/>
                    </a:lnTo>
                    <a:moveTo>
                      <a:pt x="1121" y="6"/>
                    </a:moveTo>
                    <a:lnTo>
                      <a:pt x="1121" y="24"/>
                    </a:lnTo>
                    <a:moveTo>
                      <a:pt x="1273" y="6"/>
                    </a:moveTo>
                    <a:lnTo>
                      <a:pt x="1273" y="24"/>
                    </a:lnTo>
                    <a:moveTo>
                      <a:pt x="1382" y="6"/>
                    </a:moveTo>
                    <a:lnTo>
                      <a:pt x="1382" y="24"/>
                    </a:lnTo>
                    <a:moveTo>
                      <a:pt x="1465" y="6"/>
                    </a:moveTo>
                    <a:lnTo>
                      <a:pt x="1465" y="24"/>
                    </a:lnTo>
                    <a:moveTo>
                      <a:pt x="1533" y="6"/>
                    </a:moveTo>
                    <a:lnTo>
                      <a:pt x="1533" y="24"/>
                    </a:lnTo>
                    <a:moveTo>
                      <a:pt x="1591" y="6"/>
                    </a:moveTo>
                    <a:lnTo>
                      <a:pt x="1591" y="24"/>
                    </a:lnTo>
                    <a:moveTo>
                      <a:pt x="1641" y="6"/>
                    </a:moveTo>
                    <a:lnTo>
                      <a:pt x="1641" y="24"/>
                    </a:lnTo>
                    <a:moveTo>
                      <a:pt x="1685" y="6"/>
                    </a:moveTo>
                    <a:lnTo>
                      <a:pt x="1685" y="24"/>
                    </a:lnTo>
                    <a:moveTo>
                      <a:pt x="1724" y="6"/>
                    </a:moveTo>
                    <a:lnTo>
                      <a:pt x="1724" y="24"/>
                    </a:lnTo>
                    <a:moveTo>
                      <a:pt x="1984" y="6"/>
                    </a:moveTo>
                    <a:lnTo>
                      <a:pt x="1984" y="24"/>
                    </a:lnTo>
                    <a:moveTo>
                      <a:pt x="2136" y="6"/>
                    </a:moveTo>
                    <a:lnTo>
                      <a:pt x="2136" y="24"/>
                    </a:lnTo>
                    <a:moveTo>
                      <a:pt x="2244" y="6"/>
                    </a:moveTo>
                    <a:lnTo>
                      <a:pt x="2244" y="24"/>
                    </a:lnTo>
                    <a:moveTo>
                      <a:pt x="2327" y="6"/>
                    </a:moveTo>
                    <a:lnTo>
                      <a:pt x="2327" y="24"/>
                    </a:lnTo>
                    <a:moveTo>
                      <a:pt x="2396" y="6"/>
                    </a:moveTo>
                    <a:lnTo>
                      <a:pt x="2396" y="24"/>
                    </a:lnTo>
                    <a:moveTo>
                      <a:pt x="2453" y="6"/>
                    </a:moveTo>
                    <a:lnTo>
                      <a:pt x="2453" y="24"/>
                    </a:lnTo>
                    <a:moveTo>
                      <a:pt x="2503" y="6"/>
                    </a:moveTo>
                    <a:lnTo>
                      <a:pt x="2503" y="24"/>
                    </a:lnTo>
                    <a:moveTo>
                      <a:pt x="2547" y="6"/>
                    </a:moveTo>
                    <a:lnTo>
                      <a:pt x="2547" y="24"/>
                    </a:lnTo>
                    <a:moveTo>
                      <a:pt x="2587" y="6"/>
                    </a:moveTo>
                    <a:lnTo>
                      <a:pt x="2587" y="24"/>
                    </a:lnTo>
                    <a:moveTo>
                      <a:pt x="2847" y="6"/>
                    </a:moveTo>
                    <a:lnTo>
                      <a:pt x="2847" y="24"/>
                    </a:lnTo>
                    <a:moveTo>
                      <a:pt x="0" y="0"/>
                    </a:moveTo>
                    <a:lnTo>
                      <a:pt x="0" y="48"/>
                    </a:lnTo>
                    <a:moveTo>
                      <a:pt x="862" y="0"/>
                    </a:moveTo>
                    <a:lnTo>
                      <a:pt x="862" y="48"/>
                    </a:lnTo>
                    <a:moveTo>
                      <a:pt x="1724" y="0"/>
                    </a:moveTo>
                    <a:lnTo>
                      <a:pt x="1724" y="48"/>
                    </a:lnTo>
                    <a:moveTo>
                      <a:pt x="2587" y="0"/>
                    </a:moveTo>
                    <a:lnTo>
                      <a:pt x="2587" y="48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54108FD8-ABAC-768A-B611-AAEF83A012D6}"/>
                  </a:ext>
                </a:extLst>
              </p:cNvPr>
              <p:cNvGrpSpPr/>
              <p:nvPr/>
            </p:nvGrpSpPr>
            <p:grpSpPr>
              <a:xfrm>
                <a:off x="7115416" y="6005991"/>
                <a:ext cx="4599933" cy="352886"/>
                <a:chOff x="7115416" y="5898415"/>
                <a:chExt cx="4599933" cy="352886"/>
              </a:xfrm>
            </p:grpSpPr>
            <p:sp>
              <p:nvSpPr>
                <p:cNvPr id="16" name="Rectangle 7">
                  <a:extLst>
                    <a:ext uri="{FF2B5EF4-FFF2-40B4-BE49-F238E27FC236}">
                      <a16:creationId xmlns:a16="http://schemas.microsoft.com/office/drawing/2014/main" id="{1D1E58CE-0320-176A-1F54-3D65763A21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5416" y="5898415"/>
                  <a:ext cx="20938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" name="Rectangle 8">
                  <a:extLst>
                    <a:ext uri="{FF2B5EF4-FFF2-40B4-BE49-F238E27FC236}">
                      <a16:creationId xmlns:a16="http://schemas.microsoft.com/office/drawing/2014/main" id="{797468D3-AAB3-D2E8-5709-1AE5E645FC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01991" y="5898415"/>
                  <a:ext cx="280283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" name="Rectangle 9">
                  <a:extLst>
                    <a:ext uri="{FF2B5EF4-FFF2-40B4-BE49-F238E27FC236}">
                      <a16:creationId xmlns:a16="http://schemas.microsoft.com/office/drawing/2014/main" id="{5A972259-FE24-929F-CDC8-535870186C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868781" y="5898415"/>
                  <a:ext cx="38909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1,000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" name="Rectangle 10">
                  <a:extLst>
                    <a:ext uri="{FF2B5EF4-FFF2-40B4-BE49-F238E27FC236}">
                      <a16:creationId xmlns:a16="http://schemas.microsoft.com/office/drawing/2014/main" id="{D2CF8664-9DC4-7922-8D94-A99B3D038E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53707" y="5898415"/>
                  <a:ext cx="461642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10,000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" name="Rectangle 11">
                  <a:extLst>
                    <a:ext uri="{FF2B5EF4-FFF2-40B4-BE49-F238E27FC236}">
                      <a16:creationId xmlns:a16="http://schemas.microsoft.com/office/drawing/2014/main" id="{20A5E759-3C23-5485-FC8A-852B1272E5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20157" y="6097413"/>
                  <a:ext cx="1780445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RADIAL DISTANCE, IN FEET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9C9B925-DDCA-E73A-4452-B5CF031D48F7}"/>
                </a:ext>
              </a:extLst>
            </p:cNvPr>
            <p:cNvSpPr/>
            <p:nvPr/>
          </p:nvSpPr>
          <p:spPr bwMode="auto">
            <a:xfrm>
              <a:off x="6949440" y="3383280"/>
              <a:ext cx="4937760" cy="365760"/>
            </a:xfrm>
            <a:prstGeom prst="rect">
              <a:avLst/>
            </a:prstGeom>
            <a:pattFill prst="wdUpDiag">
              <a:fgClr>
                <a:srgbClr val="C00000"/>
              </a:fgClr>
              <a:bgClr>
                <a:schemeClr val="bg1">
                  <a:lumMod val="85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E1253F8-F026-8533-6E9E-1A930CC01B1A}"/>
                </a:ext>
              </a:extLst>
            </p:cNvPr>
            <p:cNvGrpSpPr/>
            <p:nvPr/>
          </p:nvGrpSpPr>
          <p:grpSpPr>
            <a:xfrm>
              <a:off x="6729096" y="1976261"/>
              <a:ext cx="365760" cy="3791633"/>
              <a:chOff x="6729096" y="1945525"/>
              <a:chExt cx="365760" cy="3791633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891A755-EB31-DD4C-685A-018E9992E5F7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6554794-D2C0-B538-0DEA-937F1754D571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21" name="DDframe_48hr">
            <a:extLst>
              <a:ext uri="{FF2B5EF4-FFF2-40B4-BE49-F238E27FC236}">
                <a16:creationId xmlns:a16="http://schemas.microsoft.com/office/drawing/2014/main" id="{5295918B-2D5B-150F-CD81-6A3BA5C97650}"/>
              </a:ext>
            </a:extLst>
          </p:cNvPr>
          <p:cNvGrpSpPr/>
          <p:nvPr/>
        </p:nvGrpSpPr>
        <p:grpSpPr>
          <a:xfrm>
            <a:off x="6675120" y="1920240"/>
            <a:ext cx="5213604" cy="3815195"/>
            <a:chOff x="6669916" y="1945525"/>
            <a:chExt cx="5213604" cy="3815195"/>
          </a:xfrm>
        </p:grpSpPr>
        <p:pic>
          <p:nvPicPr>
            <p:cNvPr id="22" name="Picture 27">
              <a:extLst>
                <a:ext uri="{FF2B5EF4-FFF2-40B4-BE49-F238E27FC236}">
                  <a16:creationId xmlns:a16="http://schemas.microsoft.com/office/drawing/2014/main" id="{2FF5AE4C-EBDD-0738-9AF7-2A9C21460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669916" y="1945525"/>
              <a:ext cx="5213604" cy="1372502"/>
            </a:xfrm>
            <a:prstGeom prst="rect">
              <a:avLst/>
            </a:prstGeom>
          </p:spPr>
        </p:pic>
        <p:grpSp>
          <p:nvGrpSpPr>
            <p:cNvPr id="23" name="DD in AQ">
              <a:extLst>
                <a:ext uri="{FF2B5EF4-FFF2-40B4-BE49-F238E27FC236}">
                  <a16:creationId xmlns:a16="http://schemas.microsoft.com/office/drawing/2014/main" id="{E6CEE7AE-5006-CFBA-7B6E-FEB84A3F836C}"/>
                </a:ext>
              </a:extLst>
            </p:cNvPr>
            <p:cNvGrpSpPr/>
            <p:nvPr/>
          </p:nvGrpSpPr>
          <p:grpSpPr>
            <a:xfrm rot="5400000">
              <a:off x="8499309" y="2833872"/>
              <a:ext cx="2011680" cy="3842016"/>
              <a:chOff x="7025700" y="2196097"/>
              <a:chExt cx="2011680" cy="855084"/>
            </a:xfrm>
          </p:grpSpPr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657E3CC-7D51-3598-F090-B36FDC01755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760313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F37C3786-17E5-B9EB-0DA0-B9A8CBE645E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475285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34CE804D-5143-E8BA-A295-5F1E883B631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190257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27091DF-5D5D-ABB0-10D2-7DA77AED458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2045341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4" name="DD label">
              <a:extLst>
                <a:ext uri="{FF2B5EF4-FFF2-40B4-BE49-F238E27FC236}">
                  <a16:creationId xmlns:a16="http://schemas.microsoft.com/office/drawing/2014/main" id="{B6C30272-DCFF-E9CF-FA5E-6AA3F361AFE9}"/>
                </a:ext>
              </a:extLst>
            </p:cNvPr>
            <p:cNvSpPr txBox="1"/>
            <p:nvPr/>
          </p:nvSpPr>
          <p:spPr>
            <a:xfrm>
              <a:off x="7226905" y="4205922"/>
              <a:ext cx="430887" cy="112947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</p:grpSp>
      <p:grpSp>
        <p:nvGrpSpPr>
          <p:cNvPr id="44" name="BigBubble">
            <a:extLst>
              <a:ext uri="{FF2B5EF4-FFF2-40B4-BE49-F238E27FC236}">
                <a16:creationId xmlns:a16="http://schemas.microsoft.com/office/drawing/2014/main" id="{358577E6-6EC6-2B1C-790B-6C8E3BCDE213}"/>
              </a:ext>
            </a:extLst>
          </p:cNvPr>
          <p:cNvGrpSpPr/>
          <p:nvPr/>
        </p:nvGrpSpPr>
        <p:grpSpPr>
          <a:xfrm>
            <a:off x="10925103" y="3789418"/>
            <a:ext cx="787868" cy="1847970"/>
            <a:chOff x="11031578" y="3819577"/>
            <a:chExt cx="787868" cy="1847970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D420C8D-BFB1-FE28-C05E-EC5DE94300FC}"/>
                </a:ext>
              </a:extLst>
            </p:cNvPr>
            <p:cNvGrpSpPr/>
            <p:nvPr/>
          </p:nvGrpSpPr>
          <p:grpSpPr>
            <a:xfrm>
              <a:off x="11302589" y="3819577"/>
              <a:ext cx="274320" cy="1634328"/>
              <a:chOff x="11302589" y="3819577"/>
              <a:chExt cx="274320" cy="1634328"/>
            </a:xfrm>
          </p:grpSpPr>
          <p:grpSp>
            <p:nvGrpSpPr>
              <p:cNvPr id="120" name="bubble">
                <a:extLst>
                  <a:ext uri="{FF2B5EF4-FFF2-40B4-BE49-F238E27FC236}">
                    <a16:creationId xmlns:a16="http://schemas.microsoft.com/office/drawing/2014/main" id="{4E4A4B4E-CAC6-B014-1172-4C6FD8B8FB2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48" name="Group 147">
                  <a:extLst>
                    <a:ext uri="{FF2B5EF4-FFF2-40B4-BE49-F238E27FC236}">
                      <a16:creationId xmlns:a16="http://schemas.microsoft.com/office/drawing/2014/main" id="{E55636A9-C99E-B49D-2E32-56B69E30BA81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50" name="Group 149">
                    <a:extLst>
                      <a:ext uri="{FF2B5EF4-FFF2-40B4-BE49-F238E27FC236}">
                        <a16:creationId xmlns:a16="http://schemas.microsoft.com/office/drawing/2014/main" id="{371252EF-592D-D334-479B-C631DD3BB0A5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54" name="Straight Connector 153">
                      <a:extLst>
                        <a:ext uri="{FF2B5EF4-FFF2-40B4-BE49-F238E27FC236}">
                          <a16:creationId xmlns:a16="http://schemas.microsoft.com/office/drawing/2014/main" id="{7140F332-C934-2E54-0C9E-6F1DC731949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55" name="Straight Connector 154">
                      <a:extLst>
                        <a:ext uri="{FF2B5EF4-FFF2-40B4-BE49-F238E27FC236}">
                          <a16:creationId xmlns:a16="http://schemas.microsoft.com/office/drawing/2014/main" id="{2A44F7FB-CE81-0A6E-0C9D-6B7F0A48329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51" name="Group 150">
                    <a:extLst>
                      <a:ext uri="{FF2B5EF4-FFF2-40B4-BE49-F238E27FC236}">
                        <a16:creationId xmlns:a16="http://schemas.microsoft.com/office/drawing/2014/main" id="{59FD3B7C-CE6B-3014-80D5-9F7592C90F19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52" name="Straight Connector 151">
                      <a:extLst>
                        <a:ext uri="{FF2B5EF4-FFF2-40B4-BE49-F238E27FC236}">
                          <a16:creationId xmlns:a16="http://schemas.microsoft.com/office/drawing/2014/main" id="{E9DB7EA0-3E24-09EA-933C-CECC7606A79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53" name="Straight Connector 152">
                      <a:extLst>
                        <a:ext uri="{FF2B5EF4-FFF2-40B4-BE49-F238E27FC236}">
                          <a16:creationId xmlns:a16="http://schemas.microsoft.com/office/drawing/2014/main" id="{8F12DAEB-26B0-D976-943F-74C65107C71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49" name="Oval 148">
                  <a:extLst>
                    <a:ext uri="{FF2B5EF4-FFF2-40B4-BE49-F238E27FC236}">
                      <a16:creationId xmlns:a16="http://schemas.microsoft.com/office/drawing/2014/main" id="{D61A259F-0B08-E342-239E-4A44C581C1AF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1" name="bubble">
                <a:extLst>
                  <a:ext uri="{FF2B5EF4-FFF2-40B4-BE49-F238E27FC236}">
                    <a16:creationId xmlns:a16="http://schemas.microsoft.com/office/drawing/2014/main" id="{1D50860B-0551-1C9C-F12D-F19C14B1AA5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40" name="Group 139">
                  <a:extLst>
                    <a:ext uri="{FF2B5EF4-FFF2-40B4-BE49-F238E27FC236}">
                      <a16:creationId xmlns:a16="http://schemas.microsoft.com/office/drawing/2014/main" id="{AC23470F-9233-A797-4AA7-5C7D148018F2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42" name="Group 141">
                    <a:extLst>
                      <a:ext uri="{FF2B5EF4-FFF2-40B4-BE49-F238E27FC236}">
                        <a16:creationId xmlns:a16="http://schemas.microsoft.com/office/drawing/2014/main" id="{1C33B0B3-AF58-CF4D-50C6-A5F336C5568E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46" name="Straight Connector 145">
                      <a:extLst>
                        <a:ext uri="{FF2B5EF4-FFF2-40B4-BE49-F238E27FC236}">
                          <a16:creationId xmlns:a16="http://schemas.microsoft.com/office/drawing/2014/main" id="{9929B4D0-68C5-8EC4-892C-92EEE8DA8F7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47" name="Straight Connector 146">
                      <a:extLst>
                        <a:ext uri="{FF2B5EF4-FFF2-40B4-BE49-F238E27FC236}">
                          <a16:creationId xmlns:a16="http://schemas.microsoft.com/office/drawing/2014/main" id="{5E2FEC60-4B60-C6FC-D445-40082FD181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43" name="Group 142">
                    <a:extLst>
                      <a:ext uri="{FF2B5EF4-FFF2-40B4-BE49-F238E27FC236}">
                        <a16:creationId xmlns:a16="http://schemas.microsoft.com/office/drawing/2014/main" id="{736D6E32-47EF-5D99-A0AA-E2C7752EB90D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44" name="Straight Connector 143">
                      <a:extLst>
                        <a:ext uri="{FF2B5EF4-FFF2-40B4-BE49-F238E27FC236}">
                          <a16:creationId xmlns:a16="http://schemas.microsoft.com/office/drawing/2014/main" id="{4B8480B1-2D52-8000-DD45-ECA6E0AEEF1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45" name="Straight Connector 144">
                      <a:extLst>
                        <a:ext uri="{FF2B5EF4-FFF2-40B4-BE49-F238E27FC236}">
                          <a16:creationId xmlns:a16="http://schemas.microsoft.com/office/drawing/2014/main" id="{E193E4CC-B365-D2E9-5C46-0D6D8575685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4A8183A7-E221-C6FC-BB9B-6BA66FB09AB9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2" name="bubble">
                <a:extLst>
                  <a:ext uri="{FF2B5EF4-FFF2-40B4-BE49-F238E27FC236}">
                    <a16:creationId xmlns:a16="http://schemas.microsoft.com/office/drawing/2014/main" id="{D469098C-1C9E-16B4-4403-C9AEF13B39E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32" name="Group 131">
                  <a:extLst>
                    <a:ext uri="{FF2B5EF4-FFF2-40B4-BE49-F238E27FC236}">
                      <a16:creationId xmlns:a16="http://schemas.microsoft.com/office/drawing/2014/main" id="{63838722-6895-D6E2-D12E-95814F811284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34" name="Group 133">
                    <a:extLst>
                      <a:ext uri="{FF2B5EF4-FFF2-40B4-BE49-F238E27FC236}">
                        <a16:creationId xmlns:a16="http://schemas.microsoft.com/office/drawing/2014/main" id="{103E4F6A-3F5B-A238-9C6A-B04D89131CAB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8" name="Straight Connector 137">
                      <a:extLst>
                        <a:ext uri="{FF2B5EF4-FFF2-40B4-BE49-F238E27FC236}">
                          <a16:creationId xmlns:a16="http://schemas.microsoft.com/office/drawing/2014/main" id="{DEBDB2EE-87EC-1DAB-8471-3BB5C47DBEF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9" name="Straight Connector 138">
                      <a:extLst>
                        <a:ext uri="{FF2B5EF4-FFF2-40B4-BE49-F238E27FC236}">
                          <a16:creationId xmlns:a16="http://schemas.microsoft.com/office/drawing/2014/main" id="{7A42D68B-377E-71E7-23E0-C6DF27FA7CE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35" name="Group 134">
                    <a:extLst>
                      <a:ext uri="{FF2B5EF4-FFF2-40B4-BE49-F238E27FC236}">
                        <a16:creationId xmlns:a16="http://schemas.microsoft.com/office/drawing/2014/main" id="{1A41F422-E3AC-ECE2-9EC7-EAC902D6BF2E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6" name="Straight Connector 135">
                      <a:extLst>
                        <a:ext uri="{FF2B5EF4-FFF2-40B4-BE49-F238E27FC236}">
                          <a16:creationId xmlns:a16="http://schemas.microsoft.com/office/drawing/2014/main" id="{A88CDA78-043C-BEA6-F813-A2095E1F8C0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7" name="Straight Connector 136">
                      <a:extLst>
                        <a:ext uri="{FF2B5EF4-FFF2-40B4-BE49-F238E27FC236}">
                          <a16:creationId xmlns:a16="http://schemas.microsoft.com/office/drawing/2014/main" id="{D7CC6592-5145-2972-9929-E7281775A19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33" name="Oval 132">
                  <a:extLst>
                    <a:ext uri="{FF2B5EF4-FFF2-40B4-BE49-F238E27FC236}">
                      <a16:creationId xmlns:a16="http://schemas.microsoft.com/office/drawing/2014/main" id="{DE176054-4C82-EF58-E70E-7C30FA91F58A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3" name="bubble">
                <a:extLst>
                  <a:ext uri="{FF2B5EF4-FFF2-40B4-BE49-F238E27FC236}">
                    <a16:creationId xmlns:a16="http://schemas.microsoft.com/office/drawing/2014/main" id="{D49C116D-1CC3-8F9E-53E6-41F1942D6B6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24" name="Group 123">
                  <a:extLst>
                    <a:ext uri="{FF2B5EF4-FFF2-40B4-BE49-F238E27FC236}">
                      <a16:creationId xmlns:a16="http://schemas.microsoft.com/office/drawing/2014/main" id="{036DD52C-0CB7-94FF-81DC-9638552C3A8D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26" name="Group 125">
                    <a:extLst>
                      <a:ext uri="{FF2B5EF4-FFF2-40B4-BE49-F238E27FC236}">
                        <a16:creationId xmlns:a16="http://schemas.microsoft.com/office/drawing/2014/main" id="{976B0C63-4A68-55CC-DE46-2104A391D66E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0" name="Straight Connector 129">
                      <a:extLst>
                        <a:ext uri="{FF2B5EF4-FFF2-40B4-BE49-F238E27FC236}">
                          <a16:creationId xmlns:a16="http://schemas.microsoft.com/office/drawing/2014/main" id="{1EB252A3-6D1A-A0B4-E30B-4F4E261CDA2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1" name="Straight Connector 130">
                      <a:extLst>
                        <a:ext uri="{FF2B5EF4-FFF2-40B4-BE49-F238E27FC236}">
                          <a16:creationId xmlns:a16="http://schemas.microsoft.com/office/drawing/2014/main" id="{09212EDA-A04F-E507-F053-9D2E0176FC8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27" name="Group 126">
                    <a:extLst>
                      <a:ext uri="{FF2B5EF4-FFF2-40B4-BE49-F238E27FC236}">
                        <a16:creationId xmlns:a16="http://schemas.microsoft.com/office/drawing/2014/main" id="{8B40DF97-2372-9267-EE06-1E06C33D06D0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28" name="Straight Connector 127">
                      <a:extLst>
                        <a:ext uri="{FF2B5EF4-FFF2-40B4-BE49-F238E27FC236}">
                          <a16:creationId xmlns:a16="http://schemas.microsoft.com/office/drawing/2014/main" id="{A1012517-71B0-D003-0A53-8A22E0F94E5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29" name="Straight Connector 128">
                      <a:extLst>
                        <a:ext uri="{FF2B5EF4-FFF2-40B4-BE49-F238E27FC236}">
                          <a16:creationId xmlns:a16="http://schemas.microsoft.com/office/drawing/2014/main" id="{B24377B9-371D-79E1-D4B1-9076C28E1B6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A1344A3B-9FDA-593A-A557-87569EC62A2E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60AB7095-370D-E087-AB70-A8083EA9E100}"/>
                </a:ext>
              </a:extLst>
            </p:cNvPr>
            <p:cNvGrpSpPr/>
            <p:nvPr/>
          </p:nvGrpSpPr>
          <p:grpSpPr>
            <a:xfrm>
              <a:off x="11031578" y="4033219"/>
              <a:ext cx="274320" cy="1634328"/>
              <a:chOff x="11302589" y="3819577"/>
              <a:chExt cx="274320" cy="1634328"/>
            </a:xfrm>
          </p:grpSpPr>
          <p:grpSp>
            <p:nvGrpSpPr>
              <p:cNvPr id="84" name="bubble">
                <a:extLst>
                  <a:ext uri="{FF2B5EF4-FFF2-40B4-BE49-F238E27FC236}">
                    <a16:creationId xmlns:a16="http://schemas.microsoft.com/office/drawing/2014/main" id="{176328CB-863A-CD90-ADF8-22D373428DE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F32DE6FF-0C6D-D7BE-D8B5-5D02BC0B6B11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14" name="Group 113">
                    <a:extLst>
                      <a:ext uri="{FF2B5EF4-FFF2-40B4-BE49-F238E27FC236}">
                        <a16:creationId xmlns:a16="http://schemas.microsoft.com/office/drawing/2014/main" id="{EEB1ABFB-DF12-3E66-4E09-42B8635E8A92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18" name="Straight Connector 117">
                      <a:extLst>
                        <a:ext uri="{FF2B5EF4-FFF2-40B4-BE49-F238E27FC236}">
                          <a16:creationId xmlns:a16="http://schemas.microsoft.com/office/drawing/2014/main" id="{618C8657-58B4-7CA3-0CFC-172B7B139F3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9" name="Straight Connector 118">
                      <a:extLst>
                        <a:ext uri="{FF2B5EF4-FFF2-40B4-BE49-F238E27FC236}">
                          <a16:creationId xmlns:a16="http://schemas.microsoft.com/office/drawing/2014/main" id="{72D6D847-4787-873C-7B83-3183AF41336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15" name="Group 114">
                    <a:extLst>
                      <a:ext uri="{FF2B5EF4-FFF2-40B4-BE49-F238E27FC236}">
                        <a16:creationId xmlns:a16="http://schemas.microsoft.com/office/drawing/2014/main" id="{D94204C9-CBA1-F5F9-36E7-0C34EC29E7E2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16" name="Straight Connector 115">
                      <a:extLst>
                        <a:ext uri="{FF2B5EF4-FFF2-40B4-BE49-F238E27FC236}">
                          <a16:creationId xmlns:a16="http://schemas.microsoft.com/office/drawing/2014/main" id="{56E14F6E-5230-158B-355F-1B282D7CC7C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7" name="Straight Connector 116">
                      <a:extLst>
                        <a:ext uri="{FF2B5EF4-FFF2-40B4-BE49-F238E27FC236}">
                          <a16:creationId xmlns:a16="http://schemas.microsoft.com/office/drawing/2014/main" id="{EF2A6595-424E-EF66-E840-DA6792CBD98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13" name="Oval 112">
                  <a:extLst>
                    <a:ext uri="{FF2B5EF4-FFF2-40B4-BE49-F238E27FC236}">
                      <a16:creationId xmlns:a16="http://schemas.microsoft.com/office/drawing/2014/main" id="{C92CEE95-B2F2-F63A-E4E5-61017B698D25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85" name="bubble">
                <a:extLst>
                  <a:ext uri="{FF2B5EF4-FFF2-40B4-BE49-F238E27FC236}">
                    <a16:creationId xmlns:a16="http://schemas.microsoft.com/office/drawing/2014/main" id="{412F6710-49ED-D994-69AF-BD8A886D458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B1703FFB-9C0F-6BDF-4C7A-7966EEE684FC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06" name="Group 105">
                    <a:extLst>
                      <a:ext uri="{FF2B5EF4-FFF2-40B4-BE49-F238E27FC236}">
                        <a16:creationId xmlns:a16="http://schemas.microsoft.com/office/drawing/2014/main" id="{38841A05-A2D6-67B7-E33E-5CBA95893902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10" name="Straight Connector 109">
                      <a:extLst>
                        <a:ext uri="{FF2B5EF4-FFF2-40B4-BE49-F238E27FC236}">
                          <a16:creationId xmlns:a16="http://schemas.microsoft.com/office/drawing/2014/main" id="{688B6D24-41B7-F13C-6409-BA231D5A07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1" name="Straight Connector 110">
                      <a:extLst>
                        <a:ext uri="{FF2B5EF4-FFF2-40B4-BE49-F238E27FC236}">
                          <a16:creationId xmlns:a16="http://schemas.microsoft.com/office/drawing/2014/main" id="{6D0B3FCD-6E94-0B58-6E00-E7BFA9EE733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07" name="Group 106">
                    <a:extLst>
                      <a:ext uri="{FF2B5EF4-FFF2-40B4-BE49-F238E27FC236}">
                        <a16:creationId xmlns:a16="http://schemas.microsoft.com/office/drawing/2014/main" id="{16A4E2D7-CB10-E965-1F35-09084F230E1F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08" name="Straight Connector 107">
                      <a:extLst>
                        <a:ext uri="{FF2B5EF4-FFF2-40B4-BE49-F238E27FC236}">
                          <a16:creationId xmlns:a16="http://schemas.microsoft.com/office/drawing/2014/main" id="{63A2E579-9461-C5DC-5E33-B2DEC8A82B0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09" name="Straight Connector 108">
                      <a:extLst>
                        <a:ext uri="{FF2B5EF4-FFF2-40B4-BE49-F238E27FC236}">
                          <a16:creationId xmlns:a16="http://schemas.microsoft.com/office/drawing/2014/main" id="{DEC330B0-0CCE-1324-5FBC-01DCF276C7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095A5FB5-2D5D-8718-37FB-E4D006EED62E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86" name="bubble">
                <a:extLst>
                  <a:ext uri="{FF2B5EF4-FFF2-40B4-BE49-F238E27FC236}">
                    <a16:creationId xmlns:a16="http://schemas.microsoft.com/office/drawing/2014/main" id="{92A00FB9-DEA6-D299-86DD-4A8926EFA38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96" name="Group 95">
                  <a:extLst>
                    <a:ext uri="{FF2B5EF4-FFF2-40B4-BE49-F238E27FC236}">
                      <a16:creationId xmlns:a16="http://schemas.microsoft.com/office/drawing/2014/main" id="{E5721D06-DE45-F870-7914-58D70F3F488C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98" name="Group 97">
                    <a:extLst>
                      <a:ext uri="{FF2B5EF4-FFF2-40B4-BE49-F238E27FC236}">
                        <a16:creationId xmlns:a16="http://schemas.microsoft.com/office/drawing/2014/main" id="{B04639BC-595B-82DE-CF8B-9F28C294D816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02" name="Straight Connector 101">
                      <a:extLst>
                        <a:ext uri="{FF2B5EF4-FFF2-40B4-BE49-F238E27FC236}">
                          <a16:creationId xmlns:a16="http://schemas.microsoft.com/office/drawing/2014/main" id="{9C6836DD-6477-9B8A-5F4C-1C28BD02557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03" name="Straight Connector 102">
                      <a:extLst>
                        <a:ext uri="{FF2B5EF4-FFF2-40B4-BE49-F238E27FC236}">
                          <a16:creationId xmlns:a16="http://schemas.microsoft.com/office/drawing/2014/main" id="{1ED3FA05-B5F1-96D5-DAAB-A64B584CEE7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99" name="Group 98">
                    <a:extLst>
                      <a:ext uri="{FF2B5EF4-FFF2-40B4-BE49-F238E27FC236}">
                        <a16:creationId xmlns:a16="http://schemas.microsoft.com/office/drawing/2014/main" id="{289255C2-DFF0-B8ED-5009-1CB7EB2BDA67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00" name="Straight Connector 99">
                      <a:extLst>
                        <a:ext uri="{FF2B5EF4-FFF2-40B4-BE49-F238E27FC236}">
                          <a16:creationId xmlns:a16="http://schemas.microsoft.com/office/drawing/2014/main" id="{DD333522-7114-2CAF-8CF0-D148FBA183E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01" name="Straight Connector 100">
                      <a:extLst>
                        <a:ext uri="{FF2B5EF4-FFF2-40B4-BE49-F238E27FC236}">
                          <a16:creationId xmlns:a16="http://schemas.microsoft.com/office/drawing/2014/main" id="{14F537B8-29B7-6D2C-B845-18E24208AC8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8A064EA4-56DF-6E91-A2C2-76F8DF19DAA0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87" name="bubble">
                <a:extLst>
                  <a:ext uri="{FF2B5EF4-FFF2-40B4-BE49-F238E27FC236}">
                    <a16:creationId xmlns:a16="http://schemas.microsoft.com/office/drawing/2014/main" id="{98BD6A58-24A5-D975-BB7E-DBA5ED5BB20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5ACB6813-EC76-DFE1-C3F8-4E6C83E7A1AF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90" name="Group 89">
                    <a:extLst>
                      <a:ext uri="{FF2B5EF4-FFF2-40B4-BE49-F238E27FC236}">
                        <a16:creationId xmlns:a16="http://schemas.microsoft.com/office/drawing/2014/main" id="{0FB7C4D3-E7A1-6170-48E8-5FB472A60D17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94" name="Straight Connector 93">
                      <a:extLst>
                        <a:ext uri="{FF2B5EF4-FFF2-40B4-BE49-F238E27FC236}">
                          <a16:creationId xmlns:a16="http://schemas.microsoft.com/office/drawing/2014/main" id="{E76C7B22-E1D7-0D04-39BB-815FDA48696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95" name="Straight Connector 94">
                      <a:extLst>
                        <a:ext uri="{FF2B5EF4-FFF2-40B4-BE49-F238E27FC236}">
                          <a16:creationId xmlns:a16="http://schemas.microsoft.com/office/drawing/2014/main" id="{FDCAB741-71EC-51F6-0A70-E44DC43BC2D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91" name="Group 90">
                    <a:extLst>
                      <a:ext uri="{FF2B5EF4-FFF2-40B4-BE49-F238E27FC236}">
                        <a16:creationId xmlns:a16="http://schemas.microsoft.com/office/drawing/2014/main" id="{C116B51C-84D1-5621-4187-20F6A466C319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92" name="Straight Connector 91">
                      <a:extLst>
                        <a:ext uri="{FF2B5EF4-FFF2-40B4-BE49-F238E27FC236}">
                          <a16:creationId xmlns:a16="http://schemas.microsoft.com/office/drawing/2014/main" id="{0855B78D-6534-98A4-EFF2-45A833C44B3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93" name="Straight Connector 92">
                      <a:extLst>
                        <a:ext uri="{FF2B5EF4-FFF2-40B4-BE49-F238E27FC236}">
                          <a16:creationId xmlns:a16="http://schemas.microsoft.com/office/drawing/2014/main" id="{02D6427A-F012-142C-C15A-0F270461476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89" name="Oval 88">
                  <a:extLst>
                    <a:ext uri="{FF2B5EF4-FFF2-40B4-BE49-F238E27FC236}">
                      <a16:creationId xmlns:a16="http://schemas.microsoft.com/office/drawing/2014/main" id="{6F3A07CE-6038-B360-7D30-F9AA82823EF3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ED4F338-38F4-8215-35AA-B92A970025E2}"/>
                </a:ext>
              </a:extLst>
            </p:cNvPr>
            <p:cNvGrpSpPr/>
            <p:nvPr/>
          </p:nvGrpSpPr>
          <p:grpSpPr>
            <a:xfrm>
              <a:off x="11545126" y="4031939"/>
              <a:ext cx="274320" cy="1634328"/>
              <a:chOff x="11302589" y="3819577"/>
              <a:chExt cx="274320" cy="1634328"/>
            </a:xfrm>
          </p:grpSpPr>
          <p:grpSp>
            <p:nvGrpSpPr>
              <p:cNvPr id="48" name="bubble">
                <a:extLst>
                  <a:ext uri="{FF2B5EF4-FFF2-40B4-BE49-F238E27FC236}">
                    <a16:creationId xmlns:a16="http://schemas.microsoft.com/office/drawing/2014/main" id="{5ABFD712-1166-3D37-94EB-9E50A8BCAF7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76" name="Group 75">
                  <a:extLst>
                    <a:ext uri="{FF2B5EF4-FFF2-40B4-BE49-F238E27FC236}">
                      <a16:creationId xmlns:a16="http://schemas.microsoft.com/office/drawing/2014/main" id="{B68385AE-9745-19F5-BA43-74DE1237CE38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78" name="Group 77">
                    <a:extLst>
                      <a:ext uri="{FF2B5EF4-FFF2-40B4-BE49-F238E27FC236}">
                        <a16:creationId xmlns:a16="http://schemas.microsoft.com/office/drawing/2014/main" id="{0B438688-B607-A663-BED8-4DF38F2ABE4C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82" name="Straight Connector 81">
                      <a:extLst>
                        <a:ext uri="{FF2B5EF4-FFF2-40B4-BE49-F238E27FC236}">
                          <a16:creationId xmlns:a16="http://schemas.microsoft.com/office/drawing/2014/main" id="{7411F58D-331F-5062-A625-97398B63D56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83" name="Straight Connector 82">
                      <a:extLst>
                        <a:ext uri="{FF2B5EF4-FFF2-40B4-BE49-F238E27FC236}">
                          <a16:creationId xmlns:a16="http://schemas.microsoft.com/office/drawing/2014/main" id="{29DF2159-38A0-1FFA-E1EB-A41ABA7A448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79" name="Group 78">
                    <a:extLst>
                      <a:ext uri="{FF2B5EF4-FFF2-40B4-BE49-F238E27FC236}">
                        <a16:creationId xmlns:a16="http://schemas.microsoft.com/office/drawing/2014/main" id="{8524711C-4CE9-2A92-4168-8474C25946B3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80" name="Straight Connector 79">
                      <a:extLst>
                        <a:ext uri="{FF2B5EF4-FFF2-40B4-BE49-F238E27FC236}">
                          <a16:creationId xmlns:a16="http://schemas.microsoft.com/office/drawing/2014/main" id="{ACC210E8-2A15-A74A-571F-3A3627DABAB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81" name="Straight Connector 80">
                      <a:extLst>
                        <a:ext uri="{FF2B5EF4-FFF2-40B4-BE49-F238E27FC236}">
                          <a16:creationId xmlns:a16="http://schemas.microsoft.com/office/drawing/2014/main" id="{F713A732-AF7F-C5F3-5D7C-2EE27C70DA6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77" name="Oval 76">
                  <a:extLst>
                    <a:ext uri="{FF2B5EF4-FFF2-40B4-BE49-F238E27FC236}">
                      <a16:creationId xmlns:a16="http://schemas.microsoft.com/office/drawing/2014/main" id="{D0658A1A-E050-62AC-5E2A-18AF10DB6BA0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49" name="bubble">
                <a:extLst>
                  <a:ext uri="{FF2B5EF4-FFF2-40B4-BE49-F238E27FC236}">
                    <a16:creationId xmlns:a16="http://schemas.microsoft.com/office/drawing/2014/main" id="{2FCB8EB0-DCC1-60BA-62AA-286A5B787CC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id="{15A9D4ED-91AD-614B-7884-F43B653A11FD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F7D23F30-F2EE-B163-2109-2475F2EF04BC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74" name="Straight Connector 73">
                      <a:extLst>
                        <a:ext uri="{FF2B5EF4-FFF2-40B4-BE49-F238E27FC236}">
                          <a16:creationId xmlns:a16="http://schemas.microsoft.com/office/drawing/2014/main" id="{8291A173-58DE-F235-F8C2-75BBA6D23A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75" name="Straight Connector 74">
                      <a:extLst>
                        <a:ext uri="{FF2B5EF4-FFF2-40B4-BE49-F238E27FC236}">
                          <a16:creationId xmlns:a16="http://schemas.microsoft.com/office/drawing/2014/main" id="{950A1DE5-A88B-2D94-7D4B-F25D0E02385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A621CB90-B1A4-D96B-58EA-D8549E63092E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72" name="Straight Connector 71">
                      <a:extLst>
                        <a:ext uri="{FF2B5EF4-FFF2-40B4-BE49-F238E27FC236}">
                          <a16:creationId xmlns:a16="http://schemas.microsoft.com/office/drawing/2014/main" id="{6B121C06-F87E-1274-118C-507E2DE1D4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73" name="Straight Connector 72">
                      <a:extLst>
                        <a:ext uri="{FF2B5EF4-FFF2-40B4-BE49-F238E27FC236}">
                          <a16:creationId xmlns:a16="http://schemas.microsoft.com/office/drawing/2014/main" id="{C42F6EF7-A125-790F-9143-D3F7A0E06E2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3FEFD3F2-5D22-AE44-D691-AECB015F79E8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50" name="bubble">
                <a:extLst>
                  <a:ext uri="{FF2B5EF4-FFF2-40B4-BE49-F238E27FC236}">
                    <a16:creationId xmlns:a16="http://schemas.microsoft.com/office/drawing/2014/main" id="{B8BAB825-0C8F-AB8F-DEB3-FA6E9561551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1520CF96-E2E5-A494-1031-6B36C964AE92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62" name="Group 61">
                    <a:extLst>
                      <a:ext uri="{FF2B5EF4-FFF2-40B4-BE49-F238E27FC236}">
                        <a16:creationId xmlns:a16="http://schemas.microsoft.com/office/drawing/2014/main" id="{4B0DD731-65E6-5464-8DAC-683B31A70D9F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66" name="Straight Connector 65">
                      <a:extLst>
                        <a:ext uri="{FF2B5EF4-FFF2-40B4-BE49-F238E27FC236}">
                          <a16:creationId xmlns:a16="http://schemas.microsoft.com/office/drawing/2014/main" id="{A670D571-8B9B-87A0-D2B5-F040DB64010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67" name="Straight Connector 66">
                      <a:extLst>
                        <a:ext uri="{FF2B5EF4-FFF2-40B4-BE49-F238E27FC236}">
                          <a16:creationId xmlns:a16="http://schemas.microsoft.com/office/drawing/2014/main" id="{7904A1DD-287D-CFD3-B69E-2BE230127B1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63" name="Group 62">
                    <a:extLst>
                      <a:ext uri="{FF2B5EF4-FFF2-40B4-BE49-F238E27FC236}">
                        <a16:creationId xmlns:a16="http://schemas.microsoft.com/office/drawing/2014/main" id="{8060C07C-6857-4DC9-51B5-D4631BFC3F39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64" name="Straight Connector 63">
                      <a:extLst>
                        <a:ext uri="{FF2B5EF4-FFF2-40B4-BE49-F238E27FC236}">
                          <a16:creationId xmlns:a16="http://schemas.microsoft.com/office/drawing/2014/main" id="{1D0E8551-6CBD-96D3-A936-8161FF298B9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65" name="Straight Connector 64">
                      <a:extLst>
                        <a:ext uri="{FF2B5EF4-FFF2-40B4-BE49-F238E27FC236}">
                          <a16:creationId xmlns:a16="http://schemas.microsoft.com/office/drawing/2014/main" id="{6EF0B8A1-1A20-8442-C40F-1DB997C57DC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34523BC6-4BD6-D5CD-22A0-CD75F4FD0875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51" name="bubble">
                <a:extLst>
                  <a:ext uri="{FF2B5EF4-FFF2-40B4-BE49-F238E27FC236}">
                    <a16:creationId xmlns:a16="http://schemas.microsoft.com/office/drawing/2014/main" id="{690AC888-227E-E3BA-551C-A12D7AD5726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4B91E84B-AC8E-CEA4-02B4-300632D8F9C7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54" name="Group 53">
                    <a:extLst>
                      <a:ext uri="{FF2B5EF4-FFF2-40B4-BE49-F238E27FC236}">
                        <a16:creationId xmlns:a16="http://schemas.microsoft.com/office/drawing/2014/main" id="{AD1C7C5A-276A-2E71-C5CB-37B64DE98A28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58" name="Straight Connector 57">
                      <a:extLst>
                        <a:ext uri="{FF2B5EF4-FFF2-40B4-BE49-F238E27FC236}">
                          <a16:creationId xmlns:a16="http://schemas.microsoft.com/office/drawing/2014/main" id="{0934999B-97FF-C88C-D648-86AF7A4166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59" name="Straight Connector 58">
                      <a:extLst>
                        <a:ext uri="{FF2B5EF4-FFF2-40B4-BE49-F238E27FC236}">
                          <a16:creationId xmlns:a16="http://schemas.microsoft.com/office/drawing/2014/main" id="{52CD1ECB-519E-A6B8-1B99-0BEBE11E165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55" name="Group 54">
                    <a:extLst>
                      <a:ext uri="{FF2B5EF4-FFF2-40B4-BE49-F238E27FC236}">
                        <a16:creationId xmlns:a16="http://schemas.microsoft.com/office/drawing/2014/main" id="{04DA287E-8CD0-2990-4798-66087F4D421C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56" name="Straight Connector 55">
                      <a:extLst>
                        <a:ext uri="{FF2B5EF4-FFF2-40B4-BE49-F238E27FC236}">
                          <a16:creationId xmlns:a16="http://schemas.microsoft.com/office/drawing/2014/main" id="{DD5A1353-803F-1AFE-5F3A-A5F0A4308CF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57" name="Straight Connector 56">
                      <a:extLst>
                        <a:ext uri="{FF2B5EF4-FFF2-40B4-BE49-F238E27FC236}">
                          <a16:creationId xmlns:a16="http://schemas.microsoft.com/office/drawing/2014/main" id="{E75FCB0D-C43E-4F29-2411-3B3247B6ED5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59D5465D-4813-C5D4-DECC-7F2A4F3D4D6D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66438702-04D6-4246-C705-8198A5F75BD7}"/>
              </a:ext>
            </a:extLst>
          </p:cNvPr>
          <p:cNvGrpSpPr/>
          <p:nvPr/>
        </p:nvGrpSpPr>
        <p:grpSpPr>
          <a:xfrm>
            <a:off x="6295449" y="1395230"/>
            <a:ext cx="1417714" cy="499424"/>
            <a:chOff x="6295449" y="1395230"/>
            <a:chExt cx="1417714" cy="499424"/>
          </a:xfrm>
        </p:grpSpPr>
        <p:sp>
          <p:nvSpPr>
            <p:cNvPr id="157" name="AutoShape 45">
              <a:extLst>
                <a:ext uri="{FF2B5EF4-FFF2-40B4-BE49-F238E27FC236}">
                  <a16:creationId xmlns:a16="http://schemas.microsoft.com/office/drawing/2014/main" id="{955BDC91-BF1B-32EC-E144-1082AB854B8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295449" y="1433396"/>
              <a:ext cx="730250" cy="461258"/>
            </a:xfrm>
            <a:prstGeom prst="curvedDownArrow">
              <a:avLst>
                <a:gd name="adj1" fmla="val 50902"/>
                <a:gd name="adj2" fmla="val 85966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8" name="Text Box 46">
              <a:extLst>
                <a:ext uri="{FF2B5EF4-FFF2-40B4-BE49-F238E27FC236}">
                  <a16:creationId xmlns:a16="http://schemas.microsoft.com/office/drawing/2014/main" id="{E0871E44-35B1-BB6B-4E87-3A6AD0686E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2913" y="1395230"/>
              <a:ext cx="7302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000" dirty="0">
                  <a:latin typeface="Arial" panose="020B0604020202020204" pitchFamily="34" charset="0"/>
                </a:rPr>
                <a:t>Q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OUT</a:t>
              </a:r>
            </a:p>
          </p:txBody>
        </p:sp>
      </p:grpSp>
      <p:sp>
        <p:nvSpPr>
          <p:cNvPr id="159" name="Text Box 46">
            <a:extLst>
              <a:ext uri="{FF2B5EF4-FFF2-40B4-BE49-F238E27FC236}">
                <a16:creationId xmlns:a16="http://schemas.microsoft.com/office/drawing/2014/main" id="{D9D2CFBC-BDDF-8BEB-4B92-305C882A2A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9092" y="1780369"/>
            <a:ext cx="2153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2000" dirty="0">
                <a:latin typeface="Arial" panose="020B0604020202020204" pitchFamily="34" charset="0"/>
              </a:rPr>
              <a:t>Theis Response</a:t>
            </a:r>
            <a:endParaRPr lang="en-US" altLang="en-US" sz="2000" baseline="-25000" dirty="0">
              <a:latin typeface="Arial" panose="020B0604020202020204" pitchFamily="34" charset="0"/>
            </a:endParaRPr>
          </a:p>
        </p:txBody>
      </p:sp>
      <p:sp>
        <p:nvSpPr>
          <p:cNvPr id="161" name="DD label">
            <a:extLst>
              <a:ext uri="{FF2B5EF4-FFF2-40B4-BE49-F238E27FC236}">
                <a16:creationId xmlns:a16="http://schemas.microsoft.com/office/drawing/2014/main" id="{4C57FC8F-B3D5-DE0F-2650-8BA2B4834002}"/>
              </a:ext>
            </a:extLst>
          </p:cNvPr>
          <p:cNvSpPr txBox="1"/>
          <p:nvPr/>
        </p:nvSpPr>
        <p:spPr>
          <a:xfrm>
            <a:off x="10118384" y="4338106"/>
            <a:ext cx="1016893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Water released from storage</a:t>
            </a:r>
          </a:p>
        </p:txBody>
      </p: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CA9EB9BF-E88C-3E0D-D74C-0228CB454948}"/>
              </a:ext>
            </a:extLst>
          </p:cNvPr>
          <p:cNvGrpSpPr/>
          <p:nvPr/>
        </p:nvGrpSpPr>
        <p:grpSpPr>
          <a:xfrm>
            <a:off x="9347925" y="3991747"/>
            <a:ext cx="646492" cy="1522675"/>
            <a:chOff x="9670653" y="3930275"/>
            <a:chExt cx="646492" cy="1522675"/>
          </a:xfrm>
        </p:grpSpPr>
        <p:sp>
          <p:nvSpPr>
            <p:cNvPr id="162" name="Arrow: Right 161">
              <a:extLst>
                <a:ext uri="{FF2B5EF4-FFF2-40B4-BE49-F238E27FC236}">
                  <a16:creationId xmlns:a16="http://schemas.microsoft.com/office/drawing/2014/main" id="{B407DF6B-1B00-5EB2-8DC3-6439B3776E53}"/>
                </a:ext>
              </a:extLst>
            </p:cNvPr>
            <p:cNvSpPr/>
            <p:nvPr/>
          </p:nvSpPr>
          <p:spPr bwMode="auto">
            <a:xfrm flipH="1">
              <a:off x="9670653" y="3930275"/>
              <a:ext cx="646492" cy="241168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3" name="Arrow: Right 162">
              <a:extLst>
                <a:ext uri="{FF2B5EF4-FFF2-40B4-BE49-F238E27FC236}">
                  <a16:creationId xmlns:a16="http://schemas.microsoft.com/office/drawing/2014/main" id="{4642479F-134C-58D2-1E31-F53BBCBD8842}"/>
                </a:ext>
              </a:extLst>
            </p:cNvPr>
            <p:cNvSpPr/>
            <p:nvPr/>
          </p:nvSpPr>
          <p:spPr bwMode="auto">
            <a:xfrm flipH="1">
              <a:off x="9670653" y="4571029"/>
              <a:ext cx="646492" cy="241168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4" name="Arrow: Right 163">
              <a:extLst>
                <a:ext uri="{FF2B5EF4-FFF2-40B4-BE49-F238E27FC236}">
                  <a16:creationId xmlns:a16="http://schemas.microsoft.com/office/drawing/2014/main" id="{D3960789-35D5-7F56-8D74-36B8E3D50FCA}"/>
                </a:ext>
              </a:extLst>
            </p:cNvPr>
            <p:cNvSpPr/>
            <p:nvPr/>
          </p:nvSpPr>
          <p:spPr bwMode="auto">
            <a:xfrm flipH="1">
              <a:off x="9670653" y="5211782"/>
              <a:ext cx="646492" cy="241168"/>
            </a:xfrm>
            <a:prstGeom prst="rightArrow">
              <a:avLst/>
            </a:prstGeom>
            <a:solidFill>
              <a:srgbClr val="0DC0FF"/>
            </a:solidFill>
            <a:ln w="1270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666576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25699-2380-03B2-6851-7E4E76E52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Theis—Transient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7E8295-6399-402E-87CD-16EBAA3F1B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3631603"/>
            <a:ext cx="11064240" cy="2860636"/>
          </a:xfrm>
        </p:spPr>
        <p:txBody>
          <a:bodyPr/>
          <a:lstStyle/>
          <a:p>
            <a:r>
              <a:rPr lang="en-US" dirty="0"/>
              <a:t>Theis solution, storage (S) is the only source of water</a:t>
            </a:r>
          </a:p>
          <a:p>
            <a:r>
              <a:rPr lang="en-US" dirty="0"/>
              <a:t>Additional assumptions:</a:t>
            </a:r>
          </a:p>
          <a:p>
            <a:pPr lvl="1"/>
            <a:r>
              <a:rPr lang="en-US" dirty="0"/>
              <a:t>No wellbore storage – Line sink</a:t>
            </a:r>
          </a:p>
          <a:p>
            <a:pPr lvl="1"/>
            <a:r>
              <a:rPr lang="en-US" dirty="0"/>
              <a:t>Water released from storage instantaneously</a:t>
            </a:r>
          </a:p>
          <a:p>
            <a:r>
              <a:rPr lang="en-US" dirty="0"/>
              <a:t>Drawdown is a function of radial distance, time, T and S</a:t>
            </a:r>
          </a:p>
          <a:p>
            <a:endParaRPr lang="en-US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690CD4A-03DA-1360-8394-DE67CD38FE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4" b="53316"/>
          <a:stretch/>
        </p:blipFill>
        <p:spPr bwMode="auto">
          <a:xfrm>
            <a:off x="2899445" y="1188720"/>
            <a:ext cx="6065261" cy="244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478095"/>
      </p:ext>
    </p:extLst>
  </p:cSld>
  <p:clrMapOvr>
    <a:masterClrMapping/>
  </p:clrMapOvr>
  <p:transition advTm="15000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0E9CA19-01BE-116D-F6E6-D837E0A37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Theis—Solution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4434F8-4F23-17F3-6D26-1E5059A1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317" y="1219456"/>
            <a:ext cx="5943600" cy="5303520"/>
          </a:xfrm>
        </p:spPr>
        <p:txBody>
          <a:bodyPr/>
          <a:lstStyle/>
          <a:p>
            <a:r>
              <a:rPr lang="en-US" sz="2800" dirty="0"/>
              <a:t>Analytical solutions solved in terms of dimensionless groups</a:t>
            </a:r>
          </a:p>
          <a:p>
            <a:r>
              <a:rPr lang="en-US" sz="2800" dirty="0"/>
              <a:t>W(u), well function, is an </a:t>
            </a:r>
            <a:br>
              <a:rPr lang="en-US" sz="2800" dirty="0"/>
            </a:br>
            <a:r>
              <a:rPr lang="en-US" sz="2800" dirty="0"/>
              <a:t>exponential integral solution</a:t>
            </a:r>
          </a:p>
          <a:p>
            <a:r>
              <a:rPr lang="en-US" sz="2800" dirty="0"/>
              <a:t>Drawdown increased by</a:t>
            </a:r>
          </a:p>
          <a:p>
            <a:pPr lvl="1"/>
            <a:r>
              <a:rPr lang="en-US" sz="2400" dirty="0"/>
              <a:t>Increasing </a:t>
            </a:r>
            <a:r>
              <a:rPr lang="en-US" sz="2400" b="1" i="1" dirty="0"/>
              <a:t>Q</a:t>
            </a:r>
            <a:r>
              <a:rPr lang="en-US" sz="2400" dirty="0"/>
              <a:t> or </a:t>
            </a:r>
          </a:p>
          <a:p>
            <a:pPr lvl="1"/>
            <a:r>
              <a:rPr lang="en-US" sz="2400" dirty="0"/>
              <a:t>Decreasing </a:t>
            </a:r>
            <a:r>
              <a:rPr lang="en-US" sz="2400" b="1" i="1" dirty="0"/>
              <a:t>T</a:t>
            </a:r>
            <a:r>
              <a:rPr lang="en-US" sz="2400" dirty="0"/>
              <a:t> </a:t>
            </a:r>
          </a:p>
          <a:p>
            <a:r>
              <a:rPr lang="en-US" sz="2800" dirty="0"/>
              <a:t>Drawdown affected equally by </a:t>
            </a:r>
          </a:p>
          <a:p>
            <a:pPr lvl="1">
              <a:tabLst>
                <a:tab pos="5032375" algn="r"/>
              </a:tabLst>
            </a:pPr>
            <a:r>
              <a:rPr lang="en-US" sz="2400" dirty="0"/>
              <a:t>Radial distance squared,	</a:t>
            </a:r>
            <a:r>
              <a:rPr lang="en-US" sz="2400" b="1" i="1" dirty="0"/>
              <a:t>r</a:t>
            </a:r>
            <a:r>
              <a:rPr lang="en-US" sz="2400" b="1" i="1" dirty="0">
                <a:latin typeface="Aptos Narrow" panose="020B0004020202020204" pitchFamily="34" charset="0"/>
              </a:rPr>
              <a:t>²</a:t>
            </a:r>
          </a:p>
          <a:p>
            <a:pPr lvl="1">
              <a:tabLst>
                <a:tab pos="5032375" algn="r"/>
              </a:tabLst>
            </a:pPr>
            <a:r>
              <a:rPr lang="en-US" sz="2400" dirty="0"/>
              <a:t>Storage coefficient,	</a:t>
            </a:r>
            <a:r>
              <a:rPr lang="en-US" sz="2400" b="1" i="1" dirty="0"/>
              <a:t>S</a:t>
            </a:r>
          </a:p>
          <a:p>
            <a:pPr lvl="1">
              <a:tabLst>
                <a:tab pos="5032375" algn="r"/>
              </a:tabLst>
            </a:pPr>
            <a:r>
              <a:rPr lang="en-US" sz="2400" dirty="0"/>
              <a:t>Inverse transmissivity,	</a:t>
            </a:r>
            <a:r>
              <a:rPr lang="en-US" sz="2400" b="1" i="1" dirty="0"/>
              <a:t>1/T</a:t>
            </a:r>
          </a:p>
          <a:p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BC9AF0C2-46E9-5AA0-0DDF-9CF04B6EAA4B}"/>
                  </a:ext>
                </a:extLst>
              </p:cNvPr>
              <p:cNvSpPr txBox="1"/>
              <p:nvPr/>
            </p:nvSpPr>
            <p:spPr bwMode="auto">
              <a:xfrm>
                <a:off x="6306457" y="1706563"/>
                <a:ext cx="5885543" cy="10731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∞</m:t>
                          </m:r>
                        </m:sub>
                      </m:sSub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𝒉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𝒓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32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den>
                      </m:f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32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BC9AF0C2-46E9-5AA0-0DDF-9CF04B6EA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06457" y="1706563"/>
                <a:ext cx="5885543" cy="10731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>
                <a:extLst>
                  <a:ext uri="{FF2B5EF4-FFF2-40B4-BE49-F238E27FC236}">
                    <a16:creationId xmlns:a16="http://schemas.microsoft.com/office/drawing/2014/main" id="{A7D6E57B-1A87-A38C-A506-7230188F9702}"/>
                  </a:ext>
                </a:extLst>
              </p:cNvPr>
              <p:cNvSpPr txBox="1"/>
              <p:nvPr/>
            </p:nvSpPr>
            <p:spPr bwMode="auto">
              <a:xfrm>
                <a:off x="6864189" y="4317174"/>
                <a:ext cx="1970411" cy="12181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3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p>
                              <m:r>
                                <a:rPr lang="en-US" sz="3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num>
                        <m:den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𝑻𝒕</m:t>
                          </m:r>
                        </m:den>
                      </m:f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Object 6">
                <a:extLst>
                  <a:ext uri="{FF2B5EF4-FFF2-40B4-BE49-F238E27FC236}">
                    <a16:creationId xmlns:a16="http://schemas.microsoft.com/office/drawing/2014/main" id="{A7D6E57B-1A87-A38C-A506-7230188F9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64189" y="4317174"/>
                <a:ext cx="1970411" cy="12181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 Box 7">
            <a:extLst>
              <a:ext uri="{FF2B5EF4-FFF2-40B4-BE49-F238E27FC236}">
                <a16:creationId xmlns:a16="http://schemas.microsoft.com/office/drawing/2014/main" id="{4C8FA804-D5FE-2E42-DEC2-86B3D07BF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3917" y="3317611"/>
            <a:ext cx="12105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400" dirty="0">
                <a:latin typeface="Arial" panose="020B0604020202020204" pitchFamily="34" charset="0"/>
              </a:rPr>
              <a:t>Where,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>
                <a:extLst>
                  <a:ext uri="{FF2B5EF4-FFF2-40B4-BE49-F238E27FC236}">
                    <a16:creationId xmlns:a16="http://schemas.microsoft.com/office/drawing/2014/main" id="{36D30B90-945D-8459-E02E-B8CFE94E1C53}"/>
                  </a:ext>
                </a:extLst>
              </p:cNvPr>
              <p:cNvSpPr txBox="1"/>
              <p:nvPr/>
            </p:nvSpPr>
            <p:spPr bwMode="auto">
              <a:xfrm>
                <a:off x="9936001" y="4317206"/>
                <a:ext cx="1970411" cy="121809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sz="36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p>
                              <m:r>
                                <a:rPr lang="en-US" sz="3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num>
                        <m:den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3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𝑻𝒖</m:t>
                          </m:r>
                        </m:den>
                      </m:f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Object 8">
                <a:extLst>
                  <a:ext uri="{FF2B5EF4-FFF2-40B4-BE49-F238E27FC236}">
                    <a16:creationId xmlns:a16="http://schemas.microsoft.com/office/drawing/2014/main" id="{36D30B90-945D-8459-E02E-B8CFE94E1C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936001" y="4317206"/>
                <a:ext cx="1970411" cy="121809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 Box 7">
            <a:extLst>
              <a:ext uri="{FF2B5EF4-FFF2-40B4-BE49-F238E27FC236}">
                <a16:creationId xmlns:a16="http://schemas.microsoft.com/office/drawing/2014/main" id="{03768619-DC58-44E1-1C70-BF777C3FF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9079" y="4695419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400" dirty="0">
                <a:latin typeface="Arial" panose="020B0604020202020204" pitchFamily="34" charset="0"/>
              </a:rPr>
              <a:t>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32A772-1AC4-3611-1433-BD6D237F0F52}"/>
              </a:ext>
            </a:extLst>
          </p:cNvPr>
          <p:cNvSpPr/>
          <p:nvPr/>
        </p:nvSpPr>
        <p:spPr bwMode="auto">
          <a:xfrm>
            <a:off x="11080376" y="2027304"/>
            <a:ext cx="560935" cy="516029"/>
          </a:xfrm>
          <a:prstGeom prst="rect">
            <a:avLst/>
          </a:prstGeom>
          <a:solidFill>
            <a:srgbClr val="FFFF00">
              <a:alpha val="70000"/>
            </a:srgbClr>
          </a:solidFill>
          <a:ln w="698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B2CC3FE-99B9-D88A-3939-E2F99DC83CB8}"/>
              </a:ext>
            </a:extLst>
          </p:cNvPr>
          <p:cNvSpPr/>
          <p:nvPr/>
        </p:nvSpPr>
        <p:spPr bwMode="auto">
          <a:xfrm>
            <a:off x="6723526" y="2540794"/>
            <a:ext cx="4733819" cy="2307832"/>
          </a:xfrm>
          <a:custGeom>
            <a:avLst/>
            <a:gdLst>
              <a:gd name="connsiteX0" fmla="*/ 4648840 w 4648840"/>
              <a:gd name="connsiteY0" fmla="*/ 0 h 2428155"/>
              <a:gd name="connsiteX1" fmla="*/ 0 w 4648840"/>
              <a:gd name="connsiteY1" fmla="*/ 2428155 h 2428155"/>
              <a:gd name="connsiteX0" fmla="*/ 4745922 w 4745922"/>
              <a:gd name="connsiteY0" fmla="*/ 0 h 2428155"/>
              <a:gd name="connsiteX1" fmla="*/ 97082 w 4745922"/>
              <a:gd name="connsiteY1" fmla="*/ 2428155 h 2428155"/>
              <a:gd name="connsiteX0" fmla="*/ 4721527 w 4721527"/>
              <a:gd name="connsiteY0" fmla="*/ 0 h 2428155"/>
              <a:gd name="connsiteX1" fmla="*/ 72687 w 4721527"/>
              <a:gd name="connsiteY1" fmla="*/ 2428155 h 2428155"/>
              <a:gd name="connsiteX0" fmla="*/ 4859983 w 4859983"/>
              <a:gd name="connsiteY0" fmla="*/ 0 h 2428155"/>
              <a:gd name="connsiteX1" fmla="*/ 211143 w 4859983"/>
              <a:gd name="connsiteY1" fmla="*/ 2428155 h 2428155"/>
              <a:gd name="connsiteX0" fmla="*/ 4859060 w 4859075"/>
              <a:gd name="connsiteY0" fmla="*/ 0 h 2428155"/>
              <a:gd name="connsiteX1" fmla="*/ 210220 w 4859075"/>
              <a:gd name="connsiteY1" fmla="*/ 2428155 h 2428155"/>
              <a:gd name="connsiteX0" fmla="*/ 4908467 w 4908482"/>
              <a:gd name="connsiteY0" fmla="*/ 0 h 2428155"/>
              <a:gd name="connsiteX1" fmla="*/ 259627 w 4908482"/>
              <a:gd name="connsiteY1" fmla="*/ 2428155 h 2428155"/>
              <a:gd name="connsiteX0" fmla="*/ 4886808 w 4937177"/>
              <a:gd name="connsiteY0" fmla="*/ 0 h 2428155"/>
              <a:gd name="connsiteX1" fmla="*/ 237968 w 4937177"/>
              <a:gd name="connsiteY1" fmla="*/ 2428155 h 2428155"/>
              <a:gd name="connsiteX0" fmla="*/ 4899821 w 4908258"/>
              <a:gd name="connsiteY0" fmla="*/ 0 h 2428155"/>
              <a:gd name="connsiteX1" fmla="*/ 250981 w 4908258"/>
              <a:gd name="connsiteY1" fmla="*/ 2428155 h 2428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08258" h="2428155">
                <a:moveTo>
                  <a:pt x="4899821" y="0"/>
                </a:moveTo>
                <a:cubicBezTo>
                  <a:pt x="5174116" y="2383633"/>
                  <a:pt x="-1341287" y="865150"/>
                  <a:pt x="250981" y="2428155"/>
                </a:cubicBezTo>
              </a:path>
            </a:pathLst>
          </a:custGeom>
          <a:noFill/>
          <a:ln w="444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830695-537B-5839-C63B-212C56A50434}"/>
              </a:ext>
            </a:extLst>
          </p:cNvPr>
          <p:cNvSpPr/>
          <p:nvPr/>
        </p:nvSpPr>
        <p:spPr bwMode="auto">
          <a:xfrm>
            <a:off x="10619334" y="1874904"/>
            <a:ext cx="1098817" cy="814508"/>
          </a:xfrm>
          <a:prstGeom prst="rect">
            <a:avLst/>
          </a:prstGeom>
          <a:noFill/>
          <a:ln w="698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51907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/>
              <a:t>Type Curves</a:t>
            </a:r>
          </a:p>
        </p:txBody>
      </p:sp>
      <p:sp>
        <p:nvSpPr>
          <p:cNvPr id="321539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6508858" cy="5303520"/>
          </a:xfrm>
        </p:spPr>
        <p:txBody>
          <a:bodyPr/>
          <a:lstStyle/>
          <a:p>
            <a:r>
              <a:rPr lang="en-US" altLang="en-US" dirty="0"/>
              <a:t>Theis equation solved in type curve</a:t>
            </a:r>
          </a:p>
          <a:p>
            <a:pPr lvl="1"/>
            <a:r>
              <a:rPr lang="en-US" altLang="en-US" dirty="0"/>
              <a:t>Solution plotted log-log</a:t>
            </a:r>
          </a:p>
          <a:p>
            <a:pPr lvl="1"/>
            <a:r>
              <a:rPr lang="en-US" altLang="en-US" dirty="0"/>
              <a:t>Drawdowns plotted log-log another sheet</a:t>
            </a:r>
          </a:p>
          <a:p>
            <a:pPr lvl="1"/>
            <a:r>
              <a:rPr lang="en-US" altLang="en-US" dirty="0"/>
              <a:t>Fit measured drawdowns to type curve</a:t>
            </a:r>
          </a:p>
          <a:p>
            <a:pPr lvl="1"/>
            <a:r>
              <a:rPr lang="en-US" altLang="en-US" i="1" dirty="0"/>
              <a:t>s</a:t>
            </a:r>
            <a:r>
              <a:rPr lang="en-US" altLang="en-US" dirty="0"/>
              <a:t> &amp; time at match point define T &amp; S</a:t>
            </a:r>
          </a:p>
          <a:p>
            <a:r>
              <a:rPr lang="en-US" altLang="en-US" dirty="0"/>
              <a:t>Type curves </a:t>
            </a:r>
          </a:p>
          <a:p>
            <a:pPr lvl="1"/>
            <a:r>
              <a:rPr lang="en-US" altLang="en-US" dirty="0"/>
              <a:t>Great pre-computer</a:t>
            </a:r>
          </a:p>
          <a:p>
            <a:pPr lvl="1"/>
            <a:r>
              <a:rPr lang="en-US" altLang="en-US" dirty="0"/>
              <a:t>Pointless after 1990 </a:t>
            </a:r>
          </a:p>
          <a:p>
            <a:pPr lvl="1"/>
            <a:r>
              <a:rPr lang="en-US" altLang="en-US" dirty="0"/>
              <a:t>Log-log legacy lives on today</a:t>
            </a:r>
          </a:p>
          <a:p>
            <a:r>
              <a:rPr lang="en-US" altLang="en-US" dirty="0"/>
              <a:t>Semi-log plots more useful</a:t>
            </a:r>
          </a:p>
          <a:p>
            <a:pPr lvl="1"/>
            <a:r>
              <a:rPr lang="en-US" altLang="en-US" dirty="0"/>
              <a:t>Both assessing fit &amp; conceptually</a:t>
            </a:r>
          </a:p>
        </p:txBody>
      </p:sp>
      <p:pic>
        <p:nvPicPr>
          <p:cNvPr id="32154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725" y="1188720"/>
            <a:ext cx="4343400" cy="490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2154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302750"/>
              </p:ext>
            </p:extLst>
          </p:nvPr>
        </p:nvGraphicFramePr>
        <p:xfrm>
          <a:off x="10070888" y="4498657"/>
          <a:ext cx="942975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96880" imgH="457200" progId="Equation.3">
                  <p:embed/>
                </p:oleObj>
              </mc:Choice>
              <mc:Fallback>
                <p:oleObj name="Equation" r:id="rId3" imgW="596880" imgH="457200" progId="Equation.3">
                  <p:embed/>
                  <p:pic>
                    <p:nvPicPr>
                      <p:cNvPr id="32154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0888" y="4498657"/>
                        <a:ext cx="942975" cy="671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154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378930"/>
              </p:ext>
            </p:extLst>
          </p:nvPr>
        </p:nvGraphicFramePr>
        <p:xfrm>
          <a:off x="9801012" y="3703319"/>
          <a:ext cx="1392238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90360" imgH="393480" progId="Equation.3">
                  <p:embed/>
                </p:oleObj>
              </mc:Choice>
              <mc:Fallback>
                <p:oleObj name="Equation" r:id="rId5" imgW="990360" imgH="393480" progId="Equation.3">
                  <p:embed/>
                  <p:pic>
                    <p:nvPicPr>
                      <p:cNvPr id="32154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01012" y="3703319"/>
                        <a:ext cx="1392238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1554" name="Group 18"/>
          <p:cNvGrpSpPr>
            <a:grpSpLocks/>
          </p:cNvGrpSpPr>
          <p:nvPr/>
        </p:nvGrpSpPr>
        <p:grpSpPr bwMode="auto">
          <a:xfrm>
            <a:off x="8862801" y="1406208"/>
            <a:ext cx="3235325" cy="2909887"/>
            <a:chOff x="1861" y="871"/>
            <a:chExt cx="2038" cy="1833"/>
          </a:xfrm>
        </p:grpSpPr>
        <p:sp>
          <p:nvSpPr>
            <p:cNvPr id="321555" name="Rectangle 19"/>
            <p:cNvSpPr>
              <a:spLocks noChangeArrowheads="1"/>
            </p:cNvSpPr>
            <p:nvPr/>
          </p:nvSpPr>
          <p:spPr bwMode="auto">
            <a:xfrm>
              <a:off x="1861" y="871"/>
              <a:ext cx="2038" cy="183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56" name="Oval 20"/>
            <p:cNvSpPr>
              <a:spLocks noChangeArrowheads="1"/>
            </p:cNvSpPr>
            <p:nvPr/>
          </p:nvSpPr>
          <p:spPr bwMode="auto">
            <a:xfrm>
              <a:off x="2086" y="1749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57" name="Oval 21"/>
            <p:cNvSpPr>
              <a:spLocks noChangeArrowheads="1"/>
            </p:cNvSpPr>
            <p:nvPr/>
          </p:nvSpPr>
          <p:spPr bwMode="auto">
            <a:xfrm>
              <a:off x="2290" y="1588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58" name="Oval 22"/>
            <p:cNvSpPr>
              <a:spLocks noChangeArrowheads="1"/>
            </p:cNvSpPr>
            <p:nvPr/>
          </p:nvSpPr>
          <p:spPr bwMode="auto">
            <a:xfrm>
              <a:off x="2438" y="1496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59" name="Oval 23"/>
            <p:cNvSpPr>
              <a:spLocks noChangeArrowheads="1"/>
            </p:cNvSpPr>
            <p:nvPr/>
          </p:nvSpPr>
          <p:spPr bwMode="auto">
            <a:xfrm>
              <a:off x="2599" y="1398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60" name="Oval 24"/>
            <p:cNvSpPr>
              <a:spLocks noChangeArrowheads="1"/>
            </p:cNvSpPr>
            <p:nvPr/>
          </p:nvSpPr>
          <p:spPr bwMode="auto">
            <a:xfrm>
              <a:off x="2775" y="1314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61" name="Oval 25"/>
            <p:cNvSpPr>
              <a:spLocks noChangeArrowheads="1"/>
            </p:cNvSpPr>
            <p:nvPr/>
          </p:nvSpPr>
          <p:spPr bwMode="auto">
            <a:xfrm>
              <a:off x="2950" y="1272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62" name="Oval 26"/>
            <p:cNvSpPr>
              <a:spLocks noChangeArrowheads="1"/>
            </p:cNvSpPr>
            <p:nvPr/>
          </p:nvSpPr>
          <p:spPr bwMode="auto">
            <a:xfrm>
              <a:off x="3126" y="1243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63" name="Oval 27"/>
            <p:cNvSpPr>
              <a:spLocks noChangeArrowheads="1"/>
            </p:cNvSpPr>
            <p:nvPr/>
          </p:nvSpPr>
          <p:spPr bwMode="auto">
            <a:xfrm>
              <a:off x="1988" y="1918"/>
              <a:ext cx="56" cy="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21584" name="Group 48"/>
          <p:cNvGrpSpPr>
            <a:grpSpLocks/>
          </p:cNvGrpSpPr>
          <p:nvPr/>
        </p:nvGrpSpPr>
        <p:grpSpPr bwMode="auto">
          <a:xfrm>
            <a:off x="9000912" y="2314257"/>
            <a:ext cx="304800" cy="304800"/>
            <a:chOff x="368" y="2777"/>
            <a:chExt cx="432" cy="432"/>
          </a:xfrm>
        </p:grpSpPr>
        <p:sp>
          <p:nvSpPr>
            <p:cNvPr id="321585" name="Rectangle 49"/>
            <p:cNvSpPr>
              <a:spLocks noChangeArrowheads="1"/>
            </p:cNvSpPr>
            <p:nvPr/>
          </p:nvSpPr>
          <p:spPr bwMode="auto">
            <a:xfrm>
              <a:off x="370" y="2778"/>
              <a:ext cx="430" cy="430"/>
            </a:xfrm>
            <a:prstGeom prst="rect">
              <a:avLst/>
            </a:prstGeom>
            <a:solidFill>
              <a:srgbClr val="0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86" name="Line 50"/>
            <p:cNvSpPr>
              <a:spLocks noChangeShapeType="1"/>
            </p:cNvSpPr>
            <p:nvPr/>
          </p:nvSpPr>
          <p:spPr bwMode="auto">
            <a:xfrm>
              <a:off x="584" y="2777"/>
              <a:ext cx="0" cy="432"/>
            </a:xfrm>
            <a:prstGeom prst="line">
              <a:avLst/>
            </a:prstGeom>
            <a:noFill/>
            <a:ln w="38100">
              <a:solidFill>
                <a:srgbClr val="FFFF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1587" name="Line 51"/>
            <p:cNvSpPr>
              <a:spLocks noChangeShapeType="1"/>
            </p:cNvSpPr>
            <p:nvPr/>
          </p:nvSpPr>
          <p:spPr bwMode="auto">
            <a:xfrm rot="-5400000">
              <a:off x="584" y="2777"/>
              <a:ext cx="0" cy="432"/>
            </a:xfrm>
            <a:prstGeom prst="line">
              <a:avLst/>
            </a:prstGeom>
            <a:noFill/>
            <a:ln w="38100">
              <a:solidFill>
                <a:srgbClr val="FFFF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3" name="Log-Log">
            <a:extLst>
              <a:ext uri="{FF2B5EF4-FFF2-40B4-BE49-F238E27FC236}">
                <a16:creationId xmlns:a16="http://schemas.microsoft.com/office/drawing/2014/main" id="{09A3678D-7CB0-FE43-EC15-5562D8FED5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768465" y="1188720"/>
            <a:ext cx="5391150" cy="5486400"/>
          </a:xfrm>
          <a:prstGeom prst="rect">
            <a:avLst/>
          </a:prstGeom>
        </p:spPr>
      </p:pic>
      <p:pic>
        <p:nvPicPr>
          <p:cNvPr id="4" name="Semi-Log">
            <a:extLst>
              <a:ext uri="{FF2B5EF4-FFF2-40B4-BE49-F238E27FC236}">
                <a16:creationId xmlns:a16="http://schemas.microsoft.com/office/drawing/2014/main" id="{9A16DA7F-C510-8A4E-28D7-ED6BB74341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6766560" y="1190659"/>
            <a:ext cx="5387340" cy="5482522"/>
          </a:xfrm>
          <a:prstGeom prst="rect">
            <a:avLst/>
          </a:prstGeom>
        </p:spPr>
      </p:pic>
      <p:sp>
        <p:nvSpPr>
          <p:cNvPr id="5" name="Berger link">
            <a:extLst>
              <a:ext uri="{FF2B5EF4-FFF2-40B4-BE49-F238E27FC236}">
                <a16:creationId xmlns:a16="http://schemas.microsoft.com/office/drawing/2014/main" id="{17484A1C-5EE3-721F-7FC4-078098F3B3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5629" y="6552009"/>
            <a:ext cx="20233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600" dirty="0"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latin typeface="Arial" panose="020B0604020202020204" pitchFamily="34" charset="0"/>
                <a:hlinkClick r:id="rId11"/>
              </a:rPr>
              <a:t>Berger et al, 2004</a:t>
            </a:r>
            <a:r>
              <a:rPr lang="en-US" altLang="en-US" sz="1600" dirty="0">
                <a:latin typeface="Arial" panose="020B0604020202020204" pitchFamily="34" charset="0"/>
              </a:rPr>
              <a:t>)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03414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8 0.10764 C -0.178 0.10787 -0.12448 0.01158 -0.07318 -0.01412 C -0.02201 -0.04004 0.09713 -0.04838 0.12929 -0.04791 C 0.16159 -0.04745 0.14909 -0.02245 0.1207 -0.01157 L -0.04154 0.0169 C -0.07097 0.02037 -0.06524 0.01389 -0.05599 0.00903 C -0.04675 0.00394 -0.00586 -0.00856 0.01445 -0.01319 C 0.03463 -0.01805 0.06849 -0.02176 0.06614 -0.01944 C 0.0638 -0.01736 0.0138 -0.00393 2.70833E-6 -2.22222E-6 " pathEditMode="relative" rAng="0" ptsTypes="AAAAAAAAA">
                                      <p:cBhvr>
                                        <p:cTn id="8" dur="2600" fill="hold"/>
                                        <p:tgtEl>
                                          <p:spTgt spid="321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5" y="-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/>
              <a:t>T &amp; S Effects</a:t>
            </a:r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92631" y="4083552"/>
            <a:ext cx="11299370" cy="2418848"/>
          </a:xfrm>
        </p:spPr>
        <p:txBody>
          <a:bodyPr/>
          <a:lstStyle/>
          <a:p>
            <a:r>
              <a:rPr lang="en-US" altLang="en-US" dirty="0"/>
              <a:t>High T produces a broad, shallow cone of depression</a:t>
            </a:r>
          </a:p>
          <a:p>
            <a:r>
              <a:rPr lang="en-US" altLang="en-US" dirty="0"/>
              <a:t>Low T - deeper, less extensive cone</a:t>
            </a:r>
          </a:p>
          <a:p>
            <a:r>
              <a:rPr lang="en-US" altLang="en-US" dirty="0"/>
              <a:t>Unconfined (high S) -- slows growth of cone</a:t>
            </a:r>
          </a:p>
          <a:p>
            <a:r>
              <a:rPr lang="en-US" altLang="en-US" dirty="0"/>
              <a:t>Confined -- cone of depression spreads quickly</a:t>
            </a:r>
          </a:p>
        </p:txBody>
      </p:sp>
      <p:sp>
        <p:nvSpPr>
          <p:cNvPr id="312324" name="Text Box 4"/>
          <p:cNvSpPr txBox="1">
            <a:spLocks noChangeArrowheads="1"/>
          </p:cNvSpPr>
          <p:nvPr/>
        </p:nvSpPr>
        <p:spPr bwMode="auto">
          <a:xfrm>
            <a:off x="2390775" y="1362075"/>
            <a:ext cx="5984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600">
                <a:latin typeface="Arial" panose="020B0604020202020204" pitchFamily="34" charset="0"/>
              </a:rPr>
              <a:t>t = 0</a:t>
            </a:r>
          </a:p>
        </p:txBody>
      </p:sp>
      <p:grpSp>
        <p:nvGrpSpPr>
          <p:cNvPr id="312325" name="Group 5"/>
          <p:cNvGrpSpPr>
            <a:grpSpLocks/>
          </p:cNvGrpSpPr>
          <p:nvPr/>
        </p:nvGrpSpPr>
        <p:grpSpPr bwMode="auto">
          <a:xfrm>
            <a:off x="3314701" y="1317626"/>
            <a:ext cx="2792413" cy="2620963"/>
            <a:chOff x="1320" y="1224"/>
            <a:chExt cx="2128" cy="1712"/>
          </a:xfrm>
        </p:grpSpPr>
        <p:grpSp>
          <p:nvGrpSpPr>
            <p:cNvPr id="312326" name="Group 6"/>
            <p:cNvGrpSpPr>
              <a:grpSpLocks/>
            </p:cNvGrpSpPr>
            <p:nvPr/>
          </p:nvGrpSpPr>
          <p:grpSpPr bwMode="auto">
            <a:xfrm>
              <a:off x="1320" y="1224"/>
              <a:ext cx="2128" cy="1712"/>
              <a:chOff x="1320" y="1224"/>
              <a:chExt cx="2128" cy="1712"/>
            </a:xfrm>
          </p:grpSpPr>
          <p:grpSp>
            <p:nvGrpSpPr>
              <p:cNvPr id="312327" name="Group 7"/>
              <p:cNvGrpSpPr>
                <a:grpSpLocks/>
              </p:cNvGrpSpPr>
              <p:nvPr/>
            </p:nvGrpSpPr>
            <p:grpSpPr bwMode="auto">
              <a:xfrm>
                <a:off x="1320" y="1912"/>
                <a:ext cx="2128" cy="1024"/>
                <a:chOff x="1320" y="1464"/>
                <a:chExt cx="2128" cy="1024"/>
              </a:xfrm>
            </p:grpSpPr>
            <p:sp>
              <p:nvSpPr>
                <p:cNvPr id="312328" name="Freeform 8" descr="Wide upward diagonal"/>
                <p:cNvSpPr>
                  <a:spLocks/>
                </p:cNvSpPr>
                <p:nvPr/>
              </p:nvSpPr>
              <p:spPr bwMode="auto">
                <a:xfrm>
                  <a:off x="1320" y="1464"/>
                  <a:ext cx="929" cy="1024"/>
                </a:xfrm>
                <a:custGeom>
                  <a:avLst/>
                  <a:gdLst>
                    <a:gd name="T0" fmla="*/ 0 w 824"/>
                    <a:gd name="T1" fmla="*/ 516 h 784"/>
                    <a:gd name="T2" fmla="*/ 0 w 824"/>
                    <a:gd name="T3" fmla="*/ 0 h 784"/>
                    <a:gd name="T4" fmla="*/ 824 w 824"/>
                    <a:gd name="T5" fmla="*/ 264 h 784"/>
                    <a:gd name="T6" fmla="*/ 824 w 824"/>
                    <a:gd name="T7" fmla="*/ 784 h 784"/>
                    <a:gd name="T8" fmla="*/ 0 w 824"/>
                    <a:gd name="T9" fmla="*/ 516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4" h="784">
                      <a:moveTo>
                        <a:pt x="0" y="516"/>
                      </a:moveTo>
                      <a:lnTo>
                        <a:pt x="0" y="0"/>
                      </a:lnTo>
                      <a:lnTo>
                        <a:pt x="824" y="264"/>
                      </a:lnTo>
                      <a:lnTo>
                        <a:pt x="824" y="784"/>
                      </a:lnTo>
                      <a:lnTo>
                        <a:pt x="0" y="516"/>
                      </a:lnTo>
                      <a:close/>
                    </a:path>
                  </a:pathLst>
                </a:custGeom>
                <a:pattFill prst="wdUpDiag">
                  <a:fgClr>
                    <a:srgbClr val="FF0000"/>
                  </a:fgClr>
                  <a:bgClr>
                    <a:schemeClr val="bg1"/>
                  </a:bgClr>
                </a:pattFill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12329" name="Freeform 9" descr="Wide upward diagonal"/>
                <p:cNvSpPr>
                  <a:spLocks/>
                </p:cNvSpPr>
                <p:nvPr/>
              </p:nvSpPr>
              <p:spPr bwMode="auto">
                <a:xfrm>
                  <a:off x="2249" y="1537"/>
                  <a:ext cx="1199" cy="951"/>
                </a:xfrm>
                <a:custGeom>
                  <a:avLst/>
                  <a:gdLst>
                    <a:gd name="T0" fmla="*/ 0 w 1064"/>
                    <a:gd name="T1" fmla="*/ 208 h 728"/>
                    <a:gd name="T2" fmla="*/ 1056 w 1064"/>
                    <a:gd name="T3" fmla="*/ 0 h 728"/>
                    <a:gd name="T4" fmla="*/ 1064 w 1064"/>
                    <a:gd name="T5" fmla="*/ 524 h 728"/>
                    <a:gd name="T6" fmla="*/ 0 w 1064"/>
                    <a:gd name="T7" fmla="*/ 728 h 728"/>
                    <a:gd name="T8" fmla="*/ 0 w 1064"/>
                    <a:gd name="T9" fmla="*/ 488 h 728"/>
                    <a:gd name="T10" fmla="*/ 0 w 1064"/>
                    <a:gd name="T11" fmla="*/ 384 h 728"/>
                    <a:gd name="T12" fmla="*/ 0 w 1064"/>
                    <a:gd name="T13" fmla="*/ 208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4" h="728">
                      <a:moveTo>
                        <a:pt x="0" y="208"/>
                      </a:moveTo>
                      <a:lnTo>
                        <a:pt x="1056" y="0"/>
                      </a:lnTo>
                      <a:lnTo>
                        <a:pt x="1064" y="524"/>
                      </a:lnTo>
                      <a:lnTo>
                        <a:pt x="0" y="728"/>
                      </a:lnTo>
                      <a:lnTo>
                        <a:pt x="0" y="488"/>
                      </a:lnTo>
                      <a:lnTo>
                        <a:pt x="0" y="384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pattFill prst="wdUpDiag">
                  <a:fgClr>
                    <a:srgbClr val="FF0000"/>
                  </a:fgClr>
                  <a:bgClr>
                    <a:schemeClr val="bg1"/>
                  </a:bgClr>
                </a:pattFill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2330" name="Group 10"/>
              <p:cNvGrpSpPr>
                <a:grpSpLocks/>
              </p:cNvGrpSpPr>
              <p:nvPr/>
            </p:nvGrpSpPr>
            <p:grpSpPr bwMode="auto">
              <a:xfrm>
                <a:off x="1320" y="1720"/>
                <a:ext cx="2128" cy="1024"/>
                <a:chOff x="1320" y="1464"/>
                <a:chExt cx="2128" cy="1024"/>
              </a:xfrm>
            </p:grpSpPr>
            <p:sp>
              <p:nvSpPr>
                <p:cNvPr id="312331" name="Freeform 11" descr="Dark downward diagonal"/>
                <p:cNvSpPr>
                  <a:spLocks/>
                </p:cNvSpPr>
                <p:nvPr/>
              </p:nvSpPr>
              <p:spPr bwMode="auto">
                <a:xfrm>
                  <a:off x="1320" y="1464"/>
                  <a:ext cx="929" cy="1024"/>
                </a:xfrm>
                <a:custGeom>
                  <a:avLst/>
                  <a:gdLst>
                    <a:gd name="T0" fmla="*/ 0 w 824"/>
                    <a:gd name="T1" fmla="*/ 516 h 784"/>
                    <a:gd name="T2" fmla="*/ 0 w 824"/>
                    <a:gd name="T3" fmla="*/ 0 h 784"/>
                    <a:gd name="T4" fmla="*/ 824 w 824"/>
                    <a:gd name="T5" fmla="*/ 264 h 784"/>
                    <a:gd name="T6" fmla="*/ 824 w 824"/>
                    <a:gd name="T7" fmla="*/ 784 h 784"/>
                    <a:gd name="T8" fmla="*/ 0 w 824"/>
                    <a:gd name="T9" fmla="*/ 516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4" h="784">
                      <a:moveTo>
                        <a:pt x="0" y="516"/>
                      </a:moveTo>
                      <a:lnTo>
                        <a:pt x="0" y="0"/>
                      </a:lnTo>
                      <a:lnTo>
                        <a:pt x="824" y="264"/>
                      </a:lnTo>
                      <a:lnTo>
                        <a:pt x="824" y="784"/>
                      </a:lnTo>
                      <a:lnTo>
                        <a:pt x="0" y="516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dkDnDiag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12332" name="Freeform 12" descr="Wide upward diagonal"/>
                <p:cNvSpPr>
                  <a:spLocks/>
                </p:cNvSpPr>
                <p:nvPr/>
              </p:nvSpPr>
              <p:spPr bwMode="auto">
                <a:xfrm>
                  <a:off x="2249" y="1537"/>
                  <a:ext cx="1199" cy="951"/>
                </a:xfrm>
                <a:custGeom>
                  <a:avLst/>
                  <a:gdLst>
                    <a:gd name="T0" fmla="*/ 0 w 1064"/>
                    <a:gd name="T1" fmla="*/ 208 h 728"/>
                    <a:gd name="T2" fmla="*/ 1056 w 1064"/>
                    <a:gd name="T3" fmla="*/ 0 h 728"/>
                    <a:gd name="T4" fmla="*/ 1064 w 1064"/>
                    <a:gd name="T5" fmla="*/ 524 h 728"/>
                    <a:gd name="T6" fmla="*/ 0 w 1064"/>
                    <a:gd name="T7" fmla="*/ 728 h 728"/>
                    <a:gd name="T8" fmla="*/ 0 w 1064"/>
                    <a:gd name="T9" fmla="*/ 488 h 728"/>
                    <a:gd name="T10" fmla="*/ 0 w 1064"/>
                    <a:gd name="T11" fmla="*/ 384 h 728"/>
                    <a:gd name="T12" fmla="*/ 0 w 1064"/>
                    <a:gd name="T13" fmla="*/ 208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4" h="728">
                      <a:moveTo>
                        <a:pt x="0" y="208"/>
                      </a:moveTo>
                      <a:lnTo>
                        <a:pt x="1056" y="0"/>
                      </a:lnTo>
                      <a:lnTo>
                        <a:pt x="1064" y="524"/>
                      </a:lnTo>
                      <a:lnTo>
                        <a:pt x="0" y="728"/>
                      </a:lnTo>
                      <a:lnTo>
                        <a:pt x="0" y="488"/>
                      </a:lnTo>
                      <a:lnTo>
                        <a:pt x="0" y="384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wdUpDiag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2333" name="Group 13"/>
              <p:cNvGrpSpPr>
                <a:grpSpLocks/>
              </p:cNvGrpSpPr>
              <p:nvPr/>
            </p:nvGrpSpPr>
            <p:grpSpPr bwMode="auto">
              <a:xfrm>
                <a:off x="1320" y="1752"/>
                <a:ext cx="2128" cy="1024"/>
                <a:chOff x="1320" y="1464"/>
                <a:chExt cx="2128" cy="1024"/>
              </a:xfrm>
            </p:grpSpPr>
            <p:sp>
              <p:nvSpPr>
                <p:cNvPr id="312334" name="Freeform 14" descr="Sand"/>
                <p:cNvSpPr>
                  <a:spLocks/>
                </p:cNvSpPr>
                <p:nvPr/>
              </p:nvSpPr>
              <p:spPr bwMode="auto">
                <a:xfrm>
                  <a:off x="1320" y="1464"/>
                  <a:ext cx="929" cy="1024"/>
                </a:xfrm>
                <a:custGeom>
                  <a:avLst/>
                  <a:gdLst>
                    <a:gd name="T0" fmla="*/ 0 w 824"/>
                    <a:gd name="T1" fmla="*/ 516 h 784"/>
                    <a:gd name="T2" fmla="*/ 0 w 824"/>
                    <a:gd name="T3" fmla="*/ 0 h 784"/>
                    <a:gd name="T4" fmla="*/ 824 w 824"/>
                    <a:gd name="T5" fmla="*/ 264 h 784"/>
                    <a:gd name="T6" fmla="*/ 824 w 824"/>
                    <a:gd name="T7" fmla="*/ 784 h 784"/>
                    <a:gd name="T8" fmla="*/ 0 w 824"/>
                    <a:gd name="T9" fmla="*/ 516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4" h="784">
                      <a:moveTo>
                        <a:pt x="0" y="516"/>
                      </a:moveTo>
                      <a:lnTo>
                        <a:pt x="0" y="0"/>
                      </a:lnTo>
                      <a:lnTo>
                        <a:pt x="824" y="264"/>
                      </a:lnTo>
                      <a:lnTo>
                        <a:pt x="824" y="784"/>
                      </a:lnTo>
                      <a:lnTo>
                        <a:pt x="0" y="516"/>
                      </a:lnTo>
                      <a:close/>
                    </a:path>
                  </a:pathLst>
                </a:custGeom>
                <a:blipFill dpi="0" rotWithShape="0">
                  <a:blip r:embed="rId2"/>
                  <a:srcRect/>
                  <a:tile tx="0" ty="0" sx="100000" sy="100000" flip="none" algn="tl"/>
                </a:blipFill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12335" name="Freeform 15" descr="Sand"/>
                <p:cNvSpPr>
                  <a:spLocks/>
                </p:cNvSpPr>
                <p:nvPr/>
              </p:nvSpPr>
              <p:spPr bwMode="auto">
                <a:xfrm>
                  <a:off x="2249" y="1537"/>
                  <a:ext cx="1199" cy="951"/>
                </a:xfrm>
                <a:custGeom>
                  <a:avLst/>
                  <a:gdLst>
                    <a:gd name="T0" fmla="*/ 0 w 1064"/>
                    <a:gd name="T1" fmla="*/ 208 h 728"/>
                    <a:gd name="T2" fmla="*/ 1056 w 1064"/>
                    <a:gd name="T3" fmla="*/ 0 h 728"/>
                    <a:gd name="T4" fmla="*/ 1064 w 1064"/>
                    <a:gd name="T5" fmla="*/ 524 h 728"/>
                    <a:gd name="T6" fmla="*/ 0 w 1064"/>
                    <a:gd name="T7" fmla="*/ 728 h 728"/>
                    <a:gd name="T8" fmla="*/ 0 w 1064"/>
                    <a:gd name="T9" fmla="*/ 488 h 728"/>
                    <a:gd name="T10" fmla="*/ 0 w 1064"/>
                    <a:gd name="T11" fmla="*/ 384 h 728"/>
                    <a:gd name="T12" fmla="*/ 0 w 1064"/>
                    <a:gd name="T13" fmla="*/ 208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4" h="728">
                      <a:moveTo>
                        <a:pt x="0" y="208"/>
                      </a:moveTo>
                      <a:lnTo>
                        <a:pt x="1056" y="0"/>
                      </a:lnTo>
                      <a:lnTo>
                        <a:pt x="1064" y="524"/>
                      </a:lnTo>
                      <a:lnTo>
                        <a:pt x="0" y="728"/>
                      </a:lnTo>
                      <a:lnTo>
                        <a:pt x="0" y="488"/>
                      </a:lnTo>
                      <a:lnTo>
                        <a:pt x="0" y="384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blipFill dpi="0" rotWithShape="0">
                  <a:blip r:embed="rId2"/>
                  <a:srcRect/>
                  <a:tile tx="0" ty="0" sx="100000" sy="100000" flip="none" algn="tl"/>
                </a:blipFill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2336" name="Group 16"/>
              <p:cNvGrpSpPr>
                <a:grpSpLocks/>
              </p:cNvGrpSpPr>
              <p:nvPr/>
            </p:nvGrpSpPr>
            <p:grpSpPr bwMode="auto">
              <a:xfrm>
                <a:off x="1320" y="1464"/>
                <a:ext cx="2128" cy="1024"/>
                <a:chOff x="1320" y="1464"/>
                <a:chExt cx="2128" cy="1024"/>
              </a:xfrm>
            </p:grpSpPr>
            <p:sp useBgFill="1">
              <p:nvSpPr>
                <p:cNvPr id="312337" name="Freeform 17"/>
                <p:cNvSpPr>
                  <a:spLocks/>
                </p:cNvSpPr>
                <p:nvPr/>
              </p:nvSpPr>
              <p:spPr bwMode="auto">
                <a:xfrm>
                  <a:off x="1320" y="1464"/>
                  <a:ext cx="929" cy="1024"/>
                </a:xfrm>
                <a:custGeom>
                  <a:avLst/>
                  <a:gdLst>
                    <a:gd name="T0" fmla="*/ 0 w 824"/>
                    <a:gd name="T1" fmla="*/ 516 h 784"/>
                    <a:gd name="T2" fmla="*/ 0 w 824"/>
                    <a:gd name="T3" fmla="*/ 0 h 784"/>
                    <a:gd name="T4" fmla="*/ 824 w 824"/>
                    <a:gd name="T5" fmla="*/ 264 h 784"/>
                    <a:gd name="T6" fmla="*/ 824 w 824"/>
                    <a:gd name="T7" fmla="*/ 784 h 784"/>
                    <a:gd name="T8" fmla="*/ 0 w 824"/>
                    <a:gd name="T9" fmla="*/ 516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4" h="784">
                      <a:moveTo>
                        <a:pt x="0" y="516"/>
                      </a:moveTo>
                      <a:lnTo>
                        <a:pt x="0" y="0"/>
                      </a:lnTo>
                      <a:lnTo>
                        <a:pt x="824" y="264"/>
                      </a:lnTo>
                      <a:lnTo>
                        <a:pt x="824" y="784"/>
                      </a:lnTo>
                      <a:lnTo>
                        <a:pt x="0" y="516"/>
                      </a:lnTo>
                      <a:close/>
                    </a:path>
                  </a:pathLst>
                </a:cu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 useBgFill="1">
              <p:nvSpPr>
                <p:cNvPr id="312338" name="Freeform 18"/>
                <p:cNvSpPr>
                  <a:spLocks/>
                </p:cNvSpPr>
                <p:nvPr/>
              </p:nvSpPr>
              <p:spPr bwMode="auto">
                <a:xfrm>
                  <a:off x="2249" y="1537"/>
                  <a:ext cx="1199" cy="951"/>
                </a:xfrm>
                <a:custGeom>
                  <a:avLst/>
                  <a:gdLst>
                    <a:gd name="T0" fmla="*/ 0 w 1064"/>
                    <a:gd name="T1" fmla="*/ 208 h 728"/>
                    <a:gd name="T2" fmla="*/ 1056 w 1064"/>
                    <a:gd name="T3" fmla="*/ 0 h 728"/>
                    <a:gd name="T4" fmla="*/ 1064 w 1064"/>
                    <a:gd name="T5" fmla="*/ 524 h 728"/>
                    <a:gd name="T6" fmla="*/ 0 w 1064"/>
                    <a:gd name="T7" fmla="*/ 728 h 728"/>
                    <a:gd name="T8" fmla="*/ 0 w 1064"/>
                    <a:gd name="T9" fmla="*/ 488 h 728"/>
                    <a:gd name="T10" fmla="*/ 0 w 1064"/>
                    <a:gd name="T11" fmla="*/ 384 h 728"/>
                    <a:gd name="T12" fmla="*/ 0 w 1064"/>
                    <a:gd name="T13" fmla="*/ 208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4" h="728">
                      <a:moveTo>
                        <a:pt x="0" y="208"/>
                      </a:moveTo>
                      <a:lnTo>
                        <a:pt x="1056" y="0"/>
                      </a:lnTo>
                      <a:lnTo>
                        <a:pt x="1064" y="524"/>
                      </a:lnTo>
                      <a:lnTo>
                        <a:pt x="0" y="728"/>
                      </a:lnTo>
                      <a:lnTo>
                        <a:pt x="0" y="488"/>
                      </a:lnTo>
                      <a:lnTo>
                        <a:pt x="0" y="384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12339" name="Line 19"/>
              <p:cNvSpPr>
                <a:spLocks noChangeShapeType="1"/>
              </p:cNvSpPr>
              <p:nvPr/>
            </p:nvSpPr>
            <p:spPr bwMode="auto">
              <a:xfrm>
                <a:off x="2400" y="1240"/>
                <a:ext cx="0" cy="112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0" name="Freeform 20" descr="Cork"/>
              <p:cNvSpPr>
                <a:spLocks/>
              </p:cNvSpPr>
              <p:nvPr/>
            </p:nvSpPr>
            <p:spPr bwMode="auto">
              <a:xfrm>
                <a:off x="1320" y="1904"/>
                <a:ext cx="2128" cy="585"/>
              </a:xfrm>
              <a:custGeom>
                <a:avLst/>
                <a:gdLst>
                  <a:gd name="T0" fmla="*/ 0 w 1888"/>
                  <a:gd name="T1" fmla="*/ 360 h 896"/>
                  <a:gd name="T2" fmla="*/ 960 w 1888"/>
                  <a:gd name="T3" fmla="*/ 0 h 896"/>
                  <a:gd name="T4" fmla="*/ 1888 w 1888"/>
                  <a:gd name="T5" fmla="*/ 488 h 896"/>
                  <a:gd name="T6" fmla="*/ 824 w 1888"/>
                  <a:gd name="T7" fmla="*/ 896 h 896"/>
                  <a:gd name="T8" fmla="*/ 0 w 1888"/>
                  <a:gd name="T9" fmla="*/ 360 h 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8" h="896">
                    <a:moveTo>
                      <a:pt x="0" y="360"/>
                    </a:moveTo>
                    <a:lnTo>
                      <a:pt x="960" y="0"/>
                    </a:lnTo>
                    <a:lnTo>
                      <a:pt x="1888" y="488"/>
                    </a:lnTo>
                    <a:lnTo>
                      <a:pt x="824" y="896"/>
                    </a:lnTo>
                    <a:lnTo>
                      <a:pt x="0" y="360"/>
                    </a:lnTo>
                    <a:close/>
                  </a:path>
                </a:pathLst>
              </a:custGeom>
              <a:blipFill dpi="0" rotWithShape="0">
                <a:blip r:embed="rId3"/>
                <a:srcRect/>
                <a:tile tx="0" ty="0" sx="100000" sy="100000" flip="none" algn="tl"/>
              </a:blip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1" name="Line 21"/>
              <p:cNvSpPr>
                <a:spLocks noChangeShapeType="1"/>
              </p:cNvSpPr>
              <p:nvPr/>
            </p:nvSpPr>
            <p:spPr bwMode="auto">
              <a:xfrm>
                <a:off x="2248" y="1808"/>
                <a:ext cx="0" cy="112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2" name="Freeform 22"/>
              <p:cNvSpPr>
                <a:spLocks/>
              </p:cNvSpPr>
              <p:nvPr/>
            </p:nvSpPr>
            <p:spPr bwMode="auto">
              <a:xfrm>
                <a:off x="1320" y="1336"/>
                <a:ext cx="2128" cy="776"/>
              </a:xfrm>
              <a:custGeom>
                <a:avLst/>
                <a:gdLst>
                  <a:gd name="T0" fmla="*/ 0 w 2128"/>
                  <a:gd name="T1" fmla="*/ 208 h 776"/>
                  <a:gd name="T2" fmla="*/ 488 w 2128"/>
                  <a:gd name="T3" fmla="*/ 400 h 776"/>
                  <a:gd name="T4" fmla="*/ 928 w 2128"/>
                  <a:gd name="T5" fmla="*/ 592 h 776"/>
                  <a:gd name="T6" fmla="*/ 1416 w 2128"/>
                  <a:gd name="T7" fmla="*/ 520 h 776"/>
                  <a:gd name="T8" fmla="*/ 1648 w 2128"/>
                  <a:gd name="T9" fmla="*/ 552 h 776"/>
                  <a:gd name="T10" fmla="*/ 1856 w 2128"/>
                  <a:gd name="T11" fmla="*/ 616 h 776"/>
                  <a:gd name="T12" fmla="*/ 2128 w 2128"/>
                  <a:gd name="T13" fmla="*/ 776 h 776"/>
                  <a:gd name="T14" fmla="*/ 2016 w 2128"/>
                  <a:gd name="T15" fmla="*/ 608 h 776"/>
                  <a:gd name="T16" fmla="*/ 1936 w 2128"/>
                  <a:gd name="T17" fmla="*/ 480 h 776"/>
                  <a:gd name="T18" fmla="*/ 1808 w 2128"/>
                  <a:gd name="T19" fmla="*/ 312 h 776"/>
                  <a:gd name="T20" fmla="*/ 1544 w 2128"/>
                  <a:gd name="T21" fmla="*/ 152 h 776"/>
                  <a:gd name="T22" fmla="*/ 1072 w 2128"/>
                  <a:gd name="T23" fmla="*/ 0 h 776"/>
                  <a:gd name="T24" fmla="*/ 0 w 2128"/>
                  <a:gd name="T25" fmla="*/ 208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8" h="776">
                    <a:moveTo>
                      <a:pt x="0" y="208"/>
                    </a:moveTo>
                    <a:lnTo>
                      <a:pt x="488" y="400"/>
                    </a:lnTo>
                    <a:lnTo>
                      <a:pt x="928" y="592"/>
                    </a:lnTo>
                    <a:lnTo>
                      <a:pt x="1416" y="520"/>
                    </a:lnTo>
                    <a:lnTo>
                      <a:pt x="1648" y="552"/>
                    </a:lnTo>
                    <a:lnTo>
                      <a:pt x="1856" y="616"/>
                    </a:lnTo>
                    <a:lnTo>
                      <a:pt x="2128" y="776"/>
                    </a:lnTo>
                    <a:lnTo>
                      <a:pt x="2016" y="608"/>
                    </a:lnTo>
                    <a:lnTo>
                      <a:pt x="1936" y="480"/>
                    </a:lnTo>
                    <a:lnTo>
                      <a:pt x="1808" y="312"/>
                    </a:lnTo>
                    <a:lnTo>
                      <a:pt x="1544" y="152"/>
                    </a:lnTo>
                    <a:lnTo>
                      <a:pt x="1072" y="0"/>
                    </a:lnTo>
                    <a:lnTo>
                      <a:pt x="0" y="208"/>
                    </a:lnTo>
                    <a:close/>
                  </a:path>
                </a:pathLst>
              </a:custGeom>
              <a:solidFill>
                <a:srgbClr val="00CCFF">
                  <a:alpha val="50000"/>
                </a:srgbClr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3" name="Freeform 23"/>
              <p:cNvSpPr>
                <a:spLocks/>
              </p:cNvSpPr>
              <p:nvPr/>
            </p:nvSpPr>
            <p:spPr bwMode="auto">
              <a:xfrm>
                <a:off x="1952" y="1320"/>
                <a:ext cx="448" cy="600"/>
              </a:xfrm>
              <a:custGeom>
                <a:avLst/>
                <a:gdLst>
                  <a:gd name="T0" fmla="*/ 448 w 448"/>
                  <a:gd name="T1" fmla="*/ 16 h 600"/>
                  <a:gd name="T2" fmla="*/ 32 w 448"/>
                  <a:gd name="T3" fmla="*/ 272 h 600"/>
                  <a:gd name="T4" fmla="*/ 304 w 448"/>
                  <a:gd name="T5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8" h="600">
                    <a:moveTo>
                      <a:pt x="448" y="16"/>
                    </a:moveTo>
                    <a:cubicBezTo>
                      <a:pt x="376" y="0"/>
                      <a:pt x="64" y="176"/>
                      <a:pt x="32" y="272"/>
                    </a:cubicBezTo>
                    <a:cubicBezTo>
                      <a:pt x="0" y="368"/>
                      <a:pt x="128" y="472"/>
                      <a:pt x="304" y="600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4" name="Freeform 24"/>
              <p:cNvSpPr>
                <a:spLocks/>
              </p:cNvSpPr>
              <p:nvPr/>
            </p:nvSpPr>
            <p:spPr bwMode="auto">
              <a:xfrm>
                <a:off x="2466" y="1446"/>
                <a:ext cx="266" cy="419"/>
              </a:xfrm>
              <a:custGeom>
                <a:avLst/>
                <a:gdLst>
                  <a:gd name="T0" fmla="*/ 448 w 448"/>
                  <a:gd name="T1" fmla="*/ 16 h 600"/>
                  <a:gd name="T2" fmla="*/ 32 w 448"/>
                  <a:gd name="T3" fmla="*/ 272 h 600"/>
                  <a:gd name="T4" fmla="*/ 304 w 448"/>
                  <a:gd name="T5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8" h="600">
                    <a:moveTo>
                      <a:pt x="448" y="16"/>
                    </a:moveTo>
                    <a:cubicBezTo>
                      <a:pt x="376" y="0"/>
                      <a:pt x="64" y="176"/>
                      <a:pt x="32" y="272"/>
                    </a:cubicBezTo>
                    <a:cubicBezTo>
                      <a:pt x="0" y="368"/>
                      <a:pt x="128" y="472"/>
                      <a:pt x="304" y="600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5" name="Freeform 25"/>
              <p:cNvSpPr>
                <a:spLocks/>
              </p:cNvSpPr>
              <p:nvPr/>
            </p:nvSpPr>
            <p:spPr bwMode="auto">
              <a:xfrm>
                <a:off x="2724" y="1536"/>
                <a:ext cx="234" cy="328"/>
              </a:xfrm>
              <a:custGeom>
                <a:avLst/>
                <a:gdLst>
                  <a:gd name="T0" fmla="*/ 234 w 234"/>
                  <a:gd name="T1" fmla="*/ 9 h 328"/>
                  <a:gd name="T2" fmla="*/ 22 w 234"/>
                  <a:gd name="T3" fmla="*/ 132 h 328"/>
                  <a:gd name="T4" fmla="*/ 102 w 234"/>
                  <a:gd name="T5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4" h="328">
                    <a:moveTo>
                      <a:pt x="234" y="9"/>
                    </a:moveTo>
                    <a:cubicBezTo>
                      <a:pt x="197" y="0"/>
                      <a:pt x="44" y="79"/>
                      <a:pt x="22" y="132"/>
                    </a:cubicBezTo>
                    <a:cubicBezTo>
                      <a:pt x="0" y="185"/>
                      <a:pt x="89" y="294"/>
                      <a:pt x="102" y="328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6" name="Freeform 26"/>
              <p:cNvSpPr>
                <a:spLocks/>
              </p:cNvSpPr>
              <p:nvPr/>
            </p:nvSpPr>
            <p:spPr bwMode="auto">
              <a:xfrm>
                <a:off x="2926" y="1618"/>
                <a:ext cx="158" cy="268"/>
              </a:xfrm>
              <a:custGeom>
                <a:avLst/>
                <a:gdLst>
                  <a:gd name="T0" fmla="*/ 158 w 158"/>
                  <a:gd name="T1" fmla="*/ 0 h 268"/>
                  <a:gd name="T2" fmla="*/ 14 w 158"/>
                  <a:gd name="T3" fmla="*/ 90 h 268"/>
                  <a:gd name="T4" fmla="*/ 40 w 158"/>
                  <a:gd name="T5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68">
                    <a:moveTo>
                      <a:pt x="158" y="0"/>
                    </a:moveTo>
                    <a:cubicBezTo>
                      <a:pt x="134" y="15"/>
                      <a:pt x="28" y="46"/>
                      <a:pt x="14" y="90"/>
                    </a:cubicBezTo>
                    <a:cubicBezTo>
                      <a:pt x="0" y="134"/>
                      <a:pt x="35" y="231"/>
                      <a:pt x="40" y="268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7" name="Freeform 27"/>
              <p:cNvSpPr>
                <a:spLocks/>
              </p:cNvSpPr>
              <p:nvPr/>
            </p:nvSpPr>
            <p:spPr bwMode="auto">
              <a:xfrm>
                <a:off x="3034" y="1704"/>
                <a:ext cx="146" cy="208"/>
              </a:xfrm>
              <a:custGeom>
                <a:avLst/>
                <a:gdLst>
                  <a:gd name="T0" fmla="*/ 146 w 146"/>
                  <a:gd name="T1" fmla="*/ 6 h 208"/>
                  <a:gd name="T2" fmla="*/ 34 w 146"/>
                  <a:gd name="T3" fmla="*/ 60 h 208"/>
                  <a:gd name="T4" fmla="*/ 26 w 146"/>
                  <a:gd name="T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6" h="208">
                    <a:moveTo>
                      <a:pt x="146" y="6"/>
                    </a:moveTo>
                    <a:cubicBezTo>
                      <a:pt x="121" y="0"/>
                      <a:pt x="64" y="28"/>
                      <a:pt x="34" y="60"/>
                    </a:cubicBezTo>
                    <a:cubicBezTo>
                      <a:pt x="4" y="92"/>
                      <a:pt x="0" y="134"/>
                      <a:pt x="26" y="208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8" name="Freeform 28"/>
              <p:cNvSpPr>
                <a:spLocks/>
              </p:cNvSpPr>
              <p:nvPr/>
            </p:nvSpPr>
            <p:spPr bwMode="auto">
              <a:xfrm>
                <a:off x="3144" y="1800"/>
                <a:ext cx="95" cy="142"/>
              </a:xfrm>
              <a:custGeom>
                <a:avLst/>
                <a:gdLst>
                  <a:gd name="T0" fmla="*/ 95 w 95"/>
                  <a:gd name="T1" fmla="*/ 4 h 142"/>
                  <a:gd name="T2" fmla="*/ 20 w 95"/>
                  <a:gd name="T3" fmla="*/ 38 h 142"/>
                  <a:gd name="T4" fmla="*/ 18 w 95"/>
                  <a:gd name="T5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142">
                    <a:moveTo>
                      <a:pt x="95" y="4"/>
                    </a:moveTo>
                    <a:cubicBezTo>
                      <a:pt x="78" y="0"/>
                      <a:pt x="40" y="12"/>
                      <a:pt x="20" y="38"/>
                    </a:cubicBezTo>
                    <a:cubicBezTo>
                      <a:pt x="0" y="64"/>
                      <a:pt x="10" y="86"/>
                      <a:pt x="18" y="142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49" name="Freeform 29"/>
              <p:cNvSpPr>
                <a:spLocks/>
              </p:cNvSpPr>
              <p:nvPr/>
            </p:nvSpPr>
            <p:spPr bwMode="auto">
              <a:xfrm>
                <a:off x="3222" y="1902"/>
                <a:ext cx="88" cy="98"/>
              </a:xfrm>
              <a:custGeom>
                <a:avLst/>
                <a:gdLst>
                  <a:gd name="T0" fmla="*/ 88 w 88"/>
                  <a:gd name="T1" fmla="*/ 8 h 98"/>
                  <a:gd name="T2" fmla="*/ 28 w 88"/>
                  <a:gd name="T3" fmla="*/ 26 h 98"/>
                  <a:gd name="T4" fmla="*/ 32 w 88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8" h="98">
                    <a:moveTo>
                      <a:pt x="88" y="8"/>
                    </a:moveTo>
                    <a:cubicBezTo>
                      <a:pt x="63" y="2"/>
                      <a:pt x="56" y="0"/>
                      <a:pt x="28" y="26"/>
                    </a:cubicBezTo>
                    <a:cubicBezTo>
                      <a:pt x="0" y="52"/>
                      <a:pt x="17" y="93"/>
                      <a:pt x="32" y="98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50" name="Freeform 30"/>
              <p:cNvSpPr>
                <a:spLocks/>
              </p:cNvSpPr>
              <p:nvPr/>
            </p:nvSpPr>
            <p:spPr bwMode="auto">
              <a:xfrm>
                <a:off x="3299" y="1977"/>
                <a:ext cx="63" cy="57"/>
              </a:xfrm>
              <a:custGeom>
                <a:avLst/>
                <a:gdLst>
                  <a:gd name="T0" fmla="*/ 63 w 63"/>
                  <a:gd name="T1" fmla="*/ 2 h 57"/>
                  <a:gd name="T2" fmla="*/ 11 w 63"/>
                  <a:gd name="T3" fmla="*/ 7 h 57"/>
                  <a:gd name="T4" fmla="*/ 23 w 63"/>
                  <a:gd name="T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57">
                    <a:moveTo>
                      <a:pt x="63" y="2"/>
                    </a:moveTo>
                    <a:cubicBezTo>
                      <a:pt x="39" y="1"/>
                      <a:pt x="21" y="0"/>
                      <a:pt x="11" y="7"/>
                    </a:cubicBezTo>
                    <a:cubicBezTo>
                      <a:pt x="0" y="15"/>
                      <a:pt x="9" y="19"/>
                      <a:pt x="23" y="57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51" name="Freeform 31"/>
              <p:cNvSpPr>
                <a:spLocks/>
              </p:cNvSpPr>
              <p:nvPr/>
            </p:nvSpPr>
            <p:spPr bwMode="auto">
              <a:xfrm>
                <a:off x="1320" y="1224"/>
                <a:ext cx="2128" cy="585"/>
              </a:xfrm>
              <a:custGeom>
                <a:avLst/>
                <a:gdLst>
                  <a:gd name="T0" fmla="*/ 0 w 1888"/>
                  <a:gd name="T1" fmla="*/ 360 h 896"/>
                  <a:gd name="T2" fmla="*/ 960 w 1888"/>
                  <a:gd name="T3" fmla="*/ 0 h 896"/>
                  <a:gd name="T4" fmla="*/ 1888 w 1888"/>
                  <a:gd name="T5" fmla="*/ 488 h 896"/>
                  <a:gd name="T6" fmla="*/ 824 w 1888"/>
                  <a:gd name="T7" fmla="*/ 896 h 896"/>
                  <a:gd name="T8" fmla="*/ 0 w 1888"/>
                  <a:gd name="T9" fmla="*/ 360 h 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8" h="896">
                    <a:moveTo>
                      <a:pt x="0" y="360"/>
                    </a:moveTo>
                    <a:lnTo>
                      <a:pt x="960" y="0"/>
                    </a:lnTo>
                    <a:lnTo>
                      <a:pt x="1888" y="488"/>
                    </a:lnTo>
                    <a:lnTo>
                      <a:pt x="824" y="896"/>
                    </a:lnTo>
                    <a:lnTo>
                      <a:pt x="0" y="360"/>
                    </a:lnTo>
                    <a:close/>
                  </a:path>
                </a:pathLst>
              </a:custGeom>
              <a:solidFill>
                <a:srgbClr val="00CCFF">
                  <a:alpha val="50000"/>
                </a:srgbClr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2352" name="Text Box 32"/>
            <p:cNvSpPr txBox="1">
              <a:spLocks noChangeArrowheads="1"/>
            </p:cNvSpPr>
            <p:nvPr/>
          </p:nvSpPr>
          <p:spPr bwMode="auto">
            <a:xfrm rot="1198986">
              <a:off x="1323" y="2332"/>
              <a:ext cx="836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1600">
                  <a:solidFill>
                    <a:schemeClr val="bg1"/>
                  </a:solidFill>
                  <a:latin typeface="Arial" panose="020B0604020202020204" pitchFamily="34" charset="0"/>
                </a:rPr>
                <a:t>AQUIFER</a:t>
              </a:r>
            </a:p>
          </p:txBody>
        </p:sp>
        <p:sp>
          <p:nvSpPr>
            <p:cNvPr id="312353" name="Line 33"/>
            <p:cNvSpPr>
              <a:spLocks noChangeShapeType="1"/>
            </p:cNvSpPr>
            <p:nvPr/>
          </p:nvSpPr>
          <p:spPr bwMode="auto">
            <a:xfrm>
              <a:off x="2250" y="2487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4" name="Line 34"/>
            <p:cNvSpPr>
              <a:spLocks noChangeShapeType="1"/>
            </p:cNvSpPr>
            <p:nvPr/>
          </p:nvSpPr>
          <p:spPr bwMode="auto">
            <a:xfrm>
              <a:off x="2644" y="2412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5" name="Line 35"/>
            <p:cNvSpPr>
              <a:spLocks noChangeShapeType="1"/>
            </p:cNvSpPr>
            <p:nvPr/>
          </p:nvSpPr>
          <p:spPr bwMode="auto">
            <a:xfrm>
              <a:off x="2824" y="2367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6" name="Line 36"/>
            <p:cNvSpPr>
              <a:spLocks noChangeShapeType="1"/>
            </p:cNvSpPr>
            <p:nvPr/>
          </p:nvSpPr>
          <p:spPr bwMode="auto">
            <a:xfrm>
              <a:off x="2983" y="2337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7" name="Line 37"/>
            <p:cNvSpPr>
              <a:spLocks noChangeShapeType="1"/>
            </p:cNvSpPr>
            <p:nvPr/>
          </p:nvSpPr>
          <p:spPr bwMode="auto">
            <a:xfrm>
              <a:off x="3076" y="2310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8" name="Line 38"/>
            <p:cNvSpPr>
              <a:spLocks noChangeShapeType="1"/>
            </p:cNvSpPr>
            <p:nvPr/>
          </p:nvSpPr>
          <p:spPr bwMode="auto">
            <a:xfrm>
              <a:off x="3166" y="2292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59" name="Line 39"/>
            <p:cNvSpPr>
              <a:spLocks noChangeShapeType="1"/>
            </p:cNvSpPr>
            <p:nvPr/>
          </p:nvSpPr>
          <p:spPr bwMode="auto">
            <a:xfrm>
              <a:off x="3232" y="2283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0" name="Line 40"/>
            <p:cNvSpPr>
              <a:spLocks noChangeShapeType="1"/>
            </p:cNvSpPr>
            <p:nvPr/>
          </p:nvSpPr>
          <p:spPr bwMode="auto">
            <a:xfrm>
              <a:off x="3292" y="2271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1" name="Line 41"/>
            <p:cNvSpPr>
              <a:spLocks noChangeShapeType="1"/>
            </p:cNvSpPr>
            <p:nvPr/>
          </p:nvSpPr>
          <p:spPr bwMode="auto">
            <a:xfrm>
              <a:off x="3349" y="2259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2" name="Line 42"/>
            <p:cNvSpPr>
              <a:spLocks noChangeShapeType="1"/>
            </p:cNvSpPr>
            <p:nvPr/>
          </p:nvSpPr>
          <p:spPr bwMode="auto">
            <a:xfrm>
              <a:off x="3373" y="2253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3" name="Line 43"/>
            <p:cNvSpPr>
              <a:spLocks noChangeShapeType="1"/>
            </p:cNvSpPr>
            <p:nvPr/>
          </p:nvSpPr>
          <p:spPr bwMode="auto">
            <a:xfrm>
              <a:off x="3400" y="2241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4" name="Line 44"/>
            <p:cNvSpPr>
              <a:spLocks noChangeShapeType="1"/>
            </p:cNvSpPr>
            <p:nvPr/>
          </p:nvSpPr>
          <p:spPr bwMode="auto">
            <a:xfrm>
              <a:off x="3322" y="2265"/>
              <a:ext cx="0" cy="27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65" name="Freeform 45"/>
            <p:cNvSpPr>
              <a:spLocks/>
            </p:cNvSpPr>
            <p:nvPr/>
          </p:nvSpPr>
          <p:spPr bwMode="auto">
            <a:xfrm>
              <a:off x="3297" y="1974"/>
              <a:ext cx="129" cy="105"/>
            </a:xfrm>
            <a:custGeom>
              <a:avLst/>
              <a:gdLst>
                <a:gd name="T0" fmla="*/ 129 w 129"/>
                <a:gd name="T1" fmla="*/ 102 h 105"/>
                <a:gd name="T2" fmla="*/ 51 w 129"/>
                <a:gd name="T3" fmla="*/ 0 h 105"/>
                <a:gd name="T4" fmla="*/ 21 w 129"/>
                <a:gd name="T5" fmla="*/ 6 h 105"/>
                <a:gd name="T6" fmla="*/ 0 w 129"/>
                <a:gd name="T7" fmla="*/ 30 h 105"/>
                <a:gd name="T8" fmla="*/ 15 w 129"/>
                <a:gd name="T9" fmla="*/ 54 h 105"/>
                <a:gd name="T10" fmla="*/ 108 w 129"/>
                <a:gd name="T11" fmla="*/ 105 h 105"/>
                <a:gd name="T12" fmla="*/ 129 w 129"/>
                <a:gd name="T13" fmla="*/ 10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5">
                  <a:moveTo>
                    <a:pt x="129" y="102"/>
                  </a:moveTo>
                  <a:lnTo>
                    <a:pt x="51" y="0"/>
                  </a:lnTo>
                  <a:lnTo>
                    <a:pt x="21" y="6"/>
                  </a:lnTo>
                  <a:lnTo>
                    <a:pt x="0" y="30"/>
                  </a:lnTo>
                  <a:lnTo>
                    <a:pt x="15" y="54"/>
                  </a:lnTo>
                  <a:lnTo>
                    <a:pt x="108" y="105"/>
                  </a:lnTo>
                  <a:lnTo>
                    <a:pt x="129" y="102"/>
                  </a:lnTo>
                  <a:close/>
                </a:path>
              </a:pathLst>
            </a:custGeom>
            <a:solidFill>
              <a:srgbClr val="0000FF"/>
            </a:solidFill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2366" name="Text Box 46"/>
          <p:cNvSpPr txBox="1">
            <a:spLocks noChangeArrowheads="1"/>
          </p:cNvSpPr>
          <p:nvPr/>
        </p:nvSpPr>
        <p:spPr bwMode="auto">
          <a:xfrm>
            <a:off x="2100988" y="1749425"/>
            <a:ext cx="87716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altLang="en-US" sz="1600">
                <a:latin typeface="Arial" panose="020B0604020202020204" pitchFamily="34" charset="0"/>
              </a:rPr>
              <a:t>t = later</a:t>
            </a:r>
          </a:p>
        </p:txBody>
      </p:sp>
      <p:grpSp>
        <p:nvGrpSpPr>
          <p:cNvPr id="312367" name="Group 47"/>
          <p:cNvGrpSpPr>
            <a:grpSpLocks/>
          </p:cNvGrpSpPr>
          <p:nvPr/>
        </p:nvGrpSpPr>
        <p:grpSpPr bwMode="auto">
          <a:xfrm>
            <a:off x="6078538" y="1300163"/>
            <a:ext cx="228600" cy="1993900"/>
            <a:chOff x="2033" y="1219"/>
            <a:chExt cx="144" cy="1256"/>
          </a:xfrm>
        </p:grpSpPr>
        <p:sp>
          <p:nvSpPr>
            <p:cNvPr id="312368" name="Oval 48"/>
            <p:cNvSpPr>
              <a:spLocks noChangeArrowheads="1"/>
            </p:cNvSpPr>
            <p:nvPr/>
          </p:nvSpPr>
          <p:spPr bwMode="auto">
            <a:xfrm rot="-717186">
              <a:off x="2037" y="2070"/>
              <a:ext cx="139" cy="66"/>
            </a:xfrm>
            <a:prstGeom prst="ellipse">
              <a:avLst/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2369" name="Group 49"/>
            <p:cNvGrpSpPr>
              <a:grpSpLocks/>
            </p:cNvGrpSpPr>
            <p:nvPr/>
          </p:nvGrpSpPr>
          <p:grpSpPr bwMode="auto">
            <a:xfrm>
              <a:off x="2033" y="2188"/>
              <a:ext cx="144" cy="287"/>
              <a:chOff x="3343" y="2973"/>
              <a:chExt cx="288" cy="376"/>
            </a:xfrm>
          </p:grpSpPr>
          <p:sp>
            <p:nvSpPr>
              <p:cNvPr id="312370" name="Oval 50"/>
              <p:cNvSpPr>
                <a:spLocks noChangeArrowheads="1"/>
              </p:cNvSpPr>
              <p:nvPr/>
            </p:nvSpPr>
            <p:spPr bwMode="auto">
              <a:xfrm rot="-717186">
                <a:off x="3343" y="3261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71" name="Oval 51"/>
              <p:cNvSpPr>
                <a:spLocks noChangeArrowheads="1"/>
              </p:cNvSpPr>
              <p:nvPr/>
            </p:nvSpPr>
            <p:spPr bwMode="auto">
              <a:xfrm rot="-717186">
                <a:off x="3343" y="3204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72" name="Oval 52"/>
              <p:cNvSpPr>
                <a:spLocks noChangeArrowheads="1"/>
              </p:cNvSpPr>
              <p:nvPr/>
            </p:nvSpPr>
            <p:spPr bwMode="auto">
              <a:xfrm rot="-717186">
                <a:off x="3343" y="3146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73" name="Oval 53"/>
              <p:cNvSpPr>
                <a:spLocks noChangeArrowheads="1"/>
              </p:cNvSpPr>
              <p:nvPr/>
            </p:nvSpPr>
            <p:spPr bwMode="auto">
              <a:xfrm rot="-717186">
                <a:off x="3343" y="3089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74" name="Oval 54"/>
              <p:cNvSpPr>
                <a:spLocks noChangeArrowheads="1"/>
              </p:cNvSpPr>
              <p:nvPr/>
            </p:nvSpPr>
            <p:spPr bwMode="auto">
              <a:xfrm rot="-717186">
                <a:off x="3343" y="3031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75" name="Oval 55"/>
              <p:cNvSpPr>
                <a:spLocks noChangeArrowheads="1"/>
              </p:cNvSpPr>
              <p:nvPr/>
            </p:nvSpPr>
            <p:spPr bwMode="auto">
              <a:xfrm rot="-717186">
                <a:off x="3343" y="2973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2376" name="Rectangle 56"/>
            <p:cNvSpPr>
              <a:spLocks noChangeArrowheads="1"/>
            </p:cNvSpPr>
            <p:nvPr/>
          </p:nvSpPr>
          <p:spPr bwMode="auto">
            <a:xfrm>
              <a:off x="2042" y="1248"/>
              <a:ext cx="131" cy="97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312377" name="Oval 57"/>
            <p:cNvSpPr>
              <a:spLocks noChangeArrowheads="1"/>
            </p:cNvSpPr>
            <p:nvPr/>
          </p:nvSpPr>
          <p:spPr bwMode="auto">
            <a:xfrm rot="-717186">
              <a:off x="2033" y="1219"/>
              <a:ext cx="144" cy="67"/>
            </a:xfrm>
            <a:prstGeom prst="ellipse">
              <a:avLst/>
            </a:prstGeom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78" name="Freeform 58"/>
            <p:cNvSpPr>
              <a:spLocks/>
            </p:cNvSpPr>
            <p:nvPr/>
          </p:nvSpPr>
          <p:spPr bwMode="auto">
            <a:xfrm>
              <a:off x="2036" y="2077"/>
              <a:ext cx="135" cy="163"/>
            </a:xfrm>
            <a:custGeom>
              <a:avLst/>
              <a:gdLst>
                <a:gd name="T0" fmla="*/ 23 w 164"/>
                <a:gd name="T1" fmla="*/ 40 h 169"/>
                <a:gd name="T2" fmla="*/ 23 w 164"/>
                <a:gd name="T3" fmla="*/ 169 h 169"/>
                <a:gd name="T4" fmla="*/ 86 w 164"/>
                <a:gd name="T5" fmla="*/ 166 h 169"/>
                <a:gd name="T6" fmla="*/ 124 w 164"/>
                <a:gd name="T7" fmla="*/ 163 h 169"/>
                <a:gd name="T8" fmla="*/ 161 w 164"/>
                <a:gd name="T9" fmla="*/ 139 h 169"/>
                <a:gd name="T10" fmla="*/ 164 w 164"/>
                <a:gd name="T11" fmla="*/ 16 h 169"/>
                <a:gd name="T12" fmla="*/ 23 w 164"/>
                <a:gd name="T13" fmla="*/ 4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69">
                  <a:moveTo>
                    <a:pt x="23" y="40"/>
                  </a:moveTo>
                  <a:cubicBezTo>
                    <a:pt x="0" y="66"/>
                    <a:pt x="19" y="54"/>
                    <a:pt x="23" y="169"/>
                  </a:cubicBezTo>
                  <a:cubicBezTo>
                    <a:pt x="52" y="169"/>
                    <a:pt x="86" y="166"/>
                    <a:pt x="86" y="166"/>
                  </a:cubicBezTo>
                  <a:lnTo>
                    <a:pt x="124" y="163"/>
                  </a:lnTo>
                  <a:lnTo>
                    <a:pt x="161" y="139"/>
                  </a:lnTo>
                  <a:lnTo>
                    <a:pt x="164" y="16"/>
                  </a:lnTo>
                  <a:cubicBezTo>
                    <a:pt x="141" y="0"/>
                    <a:pt x="47" y="19"/>
                    <a:pt x="23" y="40"/>
                  </a:cubicBez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12379" name="Group 59"/>
          <p:cNvGrpSpPr>
            <a:grpSpLocks/>
          </p:cNvGrpSpPr>
          <p:nvPr/>
        </p:nvGrpSpPr>
        <p:grpSpPr bwMode="auto">
          <a:xfrm>
            <a:off x="6402389" y="1300164"/>
            <a:ext cx="3013075" cy="2643187"/>
            <a:chOff x="2237" y="1235"/>
            <a:chExt cx="1898" cy="1665"/>
          </a:xfrm>
        </p:grpSpPr>
        <p:grpSp>
          <p:nvGrpSpPr>
            <p:cNvPr id="312380" name="Group 60"/>
            <p:cNvGrpSpPr>
              <a:grpSpLocks/>
            </p:cNvGrpSpPr>
            <p:nvPr/>
          </p:nvGrpSpPr>
          <p:grpSpPr bwMode="auto">
            <a:xfrm flipH="1">
              <a:off x="2372" y="1912"/>
              <a:ext cx="1759" cy="988"/>
              <a:chOff x="1320" y="1464"/>
              <a:chExt cx="2128" cy="1024"/>
            </a:xfrm>
          </p:grpSpPr>
          <p:sp>
            <p:nvSpPr>
              <p:cNvPr id="312381" name="Freeform 61" descr="Wide upward diagonal"/>
              <p:cNvSpPr>
                <a:spLocks/>
              </p:cNvSpPr>
              <p:nvPr/>
            </p:nvSpPr>
            <p:spPr bwMode="auto">
              <a:xfrm>
                <a:off x="1320" y="1464"/>
                <a:ext cx="929" cy="1024"/>
              </a:xfrm>
              <a:custGeom>
                <a:avLst/>
                <a:gdLst>
                  <a:gd name="T0" fmla="*/ 0 w 824"/>
                  <a:gd name="T1" fmla="*/ 516 h 784"/>
                  <a:gd name="T2" fmla="*/ 0 w 824"/>
                  <a:gd name="T3" fmla="*/ 0 h 784"/>
                  <a:gd name="T4" fmla="*/ 824 w 824"/>
                  <a:gd name="T5" fmla="*/ 264 h 784"/>
                  <a:gd name="T6" fmla="*/ 824 w 824"/>
                  <a:gd name="T7" fmla="*/ 784 h 784"/>
                  <a:gd name="T8" fmla="*/ 0 w 824"/>
                  <a:gd name="T9" fmla="*/ 516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84">
                    <a:moveTo>
                      <a:pt x="0" y="516"/>
                    </a:moveTo>
                    <a:lnTo>
                      <a:pt x="0" y="0"/>
                    </a:lnTo>
                    <a:lnTo>
                      <a:pt x="824" y="264"/>
                    </a:lnTo>
                    <a:lnTo>
                      <a:pt x="824" y="784"/>
                    </a:lnTo>
                    <a:lnTo>
                      <a:pt x="0" y="516"/>
                    </a:lnTo>
                    <a:close/>
                  </a:path>
                </a:pathLst>
              </a:custGeom>
              <a:pattFill prst="wdUpDiag">
                <a:fgClr>
                  <a:srgbClr val="FF0000"/>
                </a:fgClr>
                <a:bgClr>
                  <a:schemeClr val="bg1"/>
                </a:bgClr>
              </a:patt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82" name="Freeform 62" descr="Wide upward diagonal"/>
              <p:cNvSpPr>
                <a:spLocks/>
              </p:cNvSpPr>
              <p:nvPr/>
            </p:nvSpPr>
            <p:spPr bwMode="auto">
              <a:xfrm>
                <a:off x="2249" y="1537"/>
                <a:ext cx="1199" cy="951"/>
              </a:xfrm>
              <a:custGeom>
                <a:avLst/>
                <a:gdLst>
                  <a:gd name="T0" fmla="*/ 0 w 1064"/>
                  <a:gd name="T1" fmla="*/ 208 h 728"/>
                  <a:gd name="T2" fmla="*/ 1056 w 1064"/>
                  <a:gd name="T3" fmla="*/ 0 h 728"/>
                  <a:gd name="T4" fmla="*/ 1064 w 1064"/>
                  <a:gd name="T5" fmla="*/ 524 h 728"/>
                  <a:gd name="T6" fmla="*/ 0 w 1064"/>
                  <a:gd name="T7" fmla="*/ 728 h 728"/>
                  <a:gd name="T8" fmla="*/ 0 w 1064"/>
                  <a:gd name="T9" fmla="*/ 488 h 728"/>
                  <a:gd name="T10" fmla="*/ 0 w 1064"/>
                  <a:gd name="T11" fmla="*/ 384 h 728"/>
                  <a:gd name="T12" fmla="*/ 0 w 1064"/>
                  <a:gd name="T13" fmla="*/ 20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4" h="728">
                    <a:moveTo>
                      <a:pt x="0" y="208"/>
                    </a:moveTo>
                    <a:lnTo>
                      <a:pt x="1056" y="0"/>
                    </a:lnTo>
                    <a:lnTo>
                      <a:pt x="1064" y="524"/>
                    </a:lnTo>
                    <a:lnTo>
                      <a:pt x="0" y="728"/>
                    </a:lnTo>
                    <a:lnTo>
                      <a:pt x="0" y="488"/>
                    </a:lnTo>
                    <a:lnTo>
                      <a:pt x="0" y="384"/>
                    </a:lnTo>
                    <a:lnTo>
                      <a:pt x="0" y="208"/>
                    </a:lnTo>
                    <a:close/>
                  </a:path>
                </a:pathLst>
              </a:custGeom>
              <a:pattFill prst="wdUpDiag">
                <a:fgClr>
                  <a:srgbClr val="FF0000"/>
                </a:fgClr>
                <a:bgClr>
                  <a:schemeClr val="bg1"/>
                </a:bgClr>
              </a:patt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383" name="Group 63"/>
            <p:cNvGrpSpPr>
              <a:grpSpLocks/>
            </p:cNvGrpSpPr>
            <p:nvPr/>
          </p:nvGrpSpPr>
          <p:grpSpPr bwMode="auto">
            <a:xfrm flipH="1">
              <a:off x="2372" y="1727"/>
              <a:ext cx="1759" cy="988"/>
              <a:chOff x="1320" y="1464"/>
              <a:chExt cx="2128" cy="1024"/>
            </a:xfrm>
          </p:grpSpPr>
          <p:sp>
            <p:nvSpPr>
              <p:cNvPr id="312384" name="Freeform 64" descr="Dark downward diagonal"/>
              <p:cNvSpPr>
                <a:spLocks/>
              </p:cNvSpPr>
              <p:nvPr/>
            </p:nvSpPr>
            <p:spPr bwMode="auto">
              <a:xfrm>
                <a:off x="1320" y="1464"/>
                <a:ext cx="929" cy="1024"/>
              </a:xfrm>
              <a:custGeom>
                <a:avLst/>
                <a:gdLst>
                  <a:gd name="T0" fmla="*/ 0 w 824"/>
                  <a:gd name="T1" fmla="*/ 516 h 784"/>
                  <a:gd name="T2" fmla="*/ 0 w 824"/>
                  <a:gd name="T3" fmla="*/ 0 h 784"/>
                  <a:gd name="T4" fmla="*/ 824 w 824"/>
                  <a:gd name="T5" fmla="*/ 264 h 784"/>
                  <a:gd name="T6" fmla="*/ 824 w 824"/>
                  <a:gd name="T7" fmla="*/ 784 h 784"/>
                  <a:gd name="T8" fmla="*/ 0 w 824"/>
                  <a:gd name="T9" fmla="*/ 516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84">
                    <a:moveTo>
                      <a:pt x="0" y="516"/>
                    </a:moveTo>
                    <a:lnTo>
                      <a:pt x="0" y="0"/>
                    </a:lnTo>
                    <a:lnTo>
                      <a:pt x="824" y="264"/>
                    </a:lnTo>
                    <a:lnTo>
                      <a:pt x="824" y="784"/>
                    </a:lnTo>
                    <a:lnTo>
                      <a:pt x="0" y="516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dkDn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85" name="Freeform 65" descr="Wide upward diagonal"/>
              <p:cNvSpPr>
                <a:spLocks/>
              </p:cNvSpPr>
              <p:nvPr/>
            </p:nvSpPr>
            <p:spPr bwMode="auto">
              <a:xfrm>
                <a:off x="2249" y="1537"/>
                <a:ext cx="1199" cy="951"/>
              </a:xfrm>
              <a:custGeom>
                <a:avLst/>
                <a:gdLst>
                  <a:gd name="T0" fmla="*/ 0 w 1064"/>
                  <a:gd name="T1" fmla="*/ 208 h 728"/>
                  <a:gd name="T2" fmla="*/ 1056 w 1064"/>
                  <a:gd name="T3" fmla="*/ 0 h 728"/>
                  <a:gd name="T4" fmla="*/ 1064 w 1064"/>
                  <a:gd name="T5" fmla="*/ 524 h 728"/>
                  <a:gd name="T6" fmla="*/ 0 w 1064"/>
                  <a:gd name="T7" fmla="*/ 728 h 728"/>
                  <a:gd name="T8" fmla="*/ 0 w 1064"/>
                  <a:gd name="T9" fmla="*/ 488 h 728"/>
                  <a:gd name="T10" fmla="*/ 0 w 1064"/>
                  <a:gd name="T11" fmla="*/ 384 h 728"/>
                  <a:gd name="T12" fmla="*/ 0 w 1064"/>
                  <a:gd name="T13" fmla="*/ 20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4" h="728">
                    <a:moveTo>
                      <a:pt x="0" y="208"/>
                    </a:moveTo>
                    <a:lnTo>
                      <a:pt x="1056" y="0"/>
                    </a:lnTo>
                    <a:lnTo>
                      <a:pt x="1064" y="524"/>
                    </a:lnTo>
                    <a:lnTo>
                      <a:pt x="0" y="728"/>
                    </a:lnTo>
                    <a:lnTo>
                      <a:pt x="0" y="488"/>
                    </a:lnTo>
                    <a:lnTo>
                      <a:pt x="0" y="384"/>
                    </a:lnTo>
                    <a:lnTo>
                      <a:pt x="0" y="208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386" name="Group 66"/>
            <p:cNvGrpSpPr>
              <a:grpSpLocks/>
            </p:cNvGrpSpPr>
            <p:nvPr/>
          </p:nvGrpSpPr>
          <p:grpSpPr bwMode="auto">
            <a:xfrm flipH="1">
              <a:off x="2372" y="1758"/>
              <a:ext cx="1759" cy="988"/>
              <a:chOff x="1320" y="1464"/>
              <a:chExt cx="2128" cy="1024"/>
            </a:xfrm>
          </p:grpSpPr>
          <p:sp>
            <p:nvSpPr>
              <p:cNvPr id="312387" name="Freeform 67" descr="Sand"/>
              <p:cNvSpPr>
                <a:spLocks/>
              </p:cNvSpPr>
              <p:nvPr/>
            </p:nvSpPr>
            <p:spPr bwMode="auto">
              <a:xfrm>
                <a:off x="1320" y="1464"/>
                <a:ext cx="929" cy="1024"/>
              </a:xfrm>
              <a:custGeom>
                <a:avLst/>
                <a:gdLst>
                  <a:gd name="T0" fmla="*/ 0 w 824"/>
                  <a:gd name="T1" fmla="*/ 516 h 784"/>
                  <a:gd name="T2" fmla="*/ 0 w 824"/>
                  <a:gd name="T3" fmla="*/ 0 h 784"/>
                  <a:gd name="T4" fmla="*/ 824 w 824"/>
                  <a:gd name="T5" fmla="*/ 264 h 784"/>
                  <a:gd name="T6" fmla="*/ 824 w 824"/>
                  <a:gd name="T7" fmla="*/ 784 h 784"/>
                  <a:gd name="T8" fmla="*/ 0 w 824"/>
                  <a:gd name="T9" fmla="*/ 516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84">
                    <a:moveTo>
                      <a:pt x="0" y="516"/>
                    </a:moveTo>
                    <a:lnTo>
                      <a:pt x="0" y="0"/>
                    </a:lnTo>
                    <a:lnTo>
                      <a:pt x="824" y="264"/>
                    </a:lnTo>
                    <a:lnTo>
                      <a:pt x="824" y="784"/>
                    </a:lnTo>
                    <a:lnTo>
                      <a:pt x="0" y="516"/>
                    </a:lnTo>
                    <a:close/>
                  </a:path>
                </a:pathLst>
              </a:custGeom>
              <a:blipFill dpi="0" rotWithShape="0">
                <a:blip r:embed="rId2"/>
                <a:srcRect/>
                <a:tile tx="0" ty="0" sx="100000" sy="100000" flip="none" algn="tl"/>
              </a:blip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88" name="Freeform 68" descr="Sand"/>
              <p:cNvSpPr>
                <a:spLocks/>
              </p:cNvSpPr>
              <p:nvPr/>
            </p:nvSpPr>
            <p:spPr bwMode="auto">
              <a:xfrm>
                <a:off x="2249" y="1537"/>
                <a:ext cx="1199" cy="951"/>
              </a:xfrm>
              <a:custGeom>
                <a:avLst/>
                <a:gdLst>
                  <a:gd name="T0" fmla="*/ 0 w 1064"/>
                  <a:gd name="T1" fmla="*/ 208 h 728"/>
                  <a:gd name="T2" fmla="*/ 1056 w 1064"/>
                  <a:gd name="T3" fmla="*/ 0 h 728"/>
                  <a:gd name="T4" fmla="*/ 1064 w 1064"/>
                  <a:gd name="T5" fmla="*/ 524 h 728"/>
                  <a:gd name="T6" fmla="*/ 0 w 1064"/>
                  <a:gd name="T7" fmla="*/ 728 h 728"/>
                  <a:gd name="T8" fmla="*/ 0 w 1064"/>
                  <a:gd name="T9" fmla="*/ 488 h 728"/>
                  <a:gd name="T10" fmla="*/ 0 w 1064"/>
                  <a:gd name="T11" fmla="*/ 384 h 728"/>
                  <a:gd name="T12" fmla="*/ 0 w 1064"/>
                  <a:gd name="T13" fmla="*/ 20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4" h="728">
                    <a:moveTo>
                      <a:pt x="0" y="208"/>
                    </a:moveTo>
                    <a:lnTo>
                      <a:pt x="1056" y="0"/>
                    </a:lnTo>
                    <a:lnTo>
                      <a:pt x="1064" y="524"/>
                    </a:lnTo>
                    <a:lnTo>
                      <a:pt x="0" y="728"/>
                    </a:lnTo>
                    <a:lnTo>
                      <a:pt x="0" y="488"/>
                    </a:lnTo>
                    <a:lnTo>
                      <a:pt x="0" y="384"/>
                    </a:lnTo>
                    <a:lnTo>
                      <a:pt x="0" y="208"/>
                    </a:lnTo>
                    <a:close/>
                  </a:path>
                </a:pathLst>
              </a:custGeom>
              <a:blipFill dpi="0" rotWithShape="0">
                <a:blip r:embed="rId2"/>
                <a:srcRect/>
                <a:tile tx="0" ty="0" sx="100000" sy="100000" flip="none" algn="tl"/>
              </a:blip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389" name="Group 69"/>
            <p:cNvGrpSpPr>
              <a:grpSpLocks/>
            </p:cNvGrpSpPr>
            <p:nvPr/>
          </p:nvGrpSpPr>
          <p:grpSpPr bwMode="auto">
            <a:xfrm flipH="1">
              <a:off x="2376" y="1478"/>
              <a:ext cx="1759" cy="988"/>
              <a:chOff x="1320" y="1464"/>
              <a:chExt cx="2128" cy="1024"/>
            </a:xfrm>
          </p:grpSpPr>
          <p:sp useBgFill="1">
            <p:nvSpPr>
              <p:cNvPr id="312390" name="Freeform 70"/>
              <p:cNvSpPr>
                <a:spLocks/>
              </p:cNvSpPr>
              <p:nvPr/>
            </p:nvSpPr>
            <p:spPr bwMode="auto">
              <a:xfrm>
                <a:off x="1320" y="1464"/>
                <a:ext cx="929" cy="1024"/>
              </a:xfrm>
              <a:custGeom>
                <a:avLst/>
                <a:gdLst>
                  <a:gd name="T0" fmla="*/ 0 w 824"/>
                  <a:gd name="T1" fmla="*/ 516 h 784"/>
                  <a:gd name="T2" fmla="*/ 0 w 824"/>
                  <a:gd name="T3" fmla="*/ 0 h 784"/>
                  <a:gd name="T4" fmla="*/ 824 w 824"/>
                  <a:gd name="T5" fmla="*/ 264 h 784"/>
                  <a:gd name="T6" fmla="*/ 824 w 824"/>
                  <a:gd name="T7" fmla="*/ 784 h 784"/>
                  <a:gd name="T8" fmla="*/ 0 w 824"/>
                  <a:gd name="T9" fmla="*/ 516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84">
                    <a:moveTo>
                      <a:pt x="0" y="516"/>
                    </a:moveTo>
                    <a:lnTo>
                      <a:pt x="0" y="0"/>
                    </a:lnTo>
                    <a:lnTo>
                      <a:pt x="824" y="264"/>
                    </a:lnTo>
                    <a:lnTo>
                      <a:pt x="824" y="784"/>
                    </a:lnTo>
                    <a:lnTo>
                      <a:pt x="0" y="516"/>
                    </a:lnTo>
                    <a:close/>
                  </a:path>
                </a:pathLst>
              </a:cu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12391" name="Freeform 71"/>
              <p:cNvSpPr>
                <a:spLocks/>
              </p:cNvSpPr>
              <p:nvPr/>
            </p:nvSpPr>
            <p:spPr bwMode="auto">
              <a:xfrm>
                <a:off x="2249" y="1537"/>
                <a:ext cx="1199" cy="951"/>
              </a:xfrm>
              <a:custGeom>
                <a:avLst/>
                <a:gdLst>
                  <a:gd name="T0" fmla="*/ 0 w 1064"/>
                  <a:gd name="T1" fmla="*/ 208 h 728"/>
                  <a:gd name="T2" fmla="*/ 1056 w 1064"/>
                  <a:gd name="T3" fmla="*/ 0 h 728"/>
                  <a:gd name="T4" fmla="*/ 1064 w 1064"/>
                  <a:gd name="T5" fmla="*/ 524 h 728"/>
                  <a:gd name="T6" fmla="*/ 0 w 1064"/>
                  <a:gd name="T7" fmla="*/ 728 h 728"/>
                  <a:gd name="T8" fmla="*/ 0 w 1064"/>
                  <a:gd name="T9" fmla="*/ 488 h 728"/>
                  <a:gd name="T10" fmla="*/ 0 w 1064"/>
                  <a:gd name="T11" fmla="*/ 384 h 728"/>
                  <a:gd name="T12" fmla="*/ 0 w 1064"/>
                  <a:gd name="T13" fmla="*/ 20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4" h="728">
                    <a:moveTo>
                      <a:pt x="0" y="208"/>
                    </a:moveTo>
                    <a:lnTo>
                      <a:pt x="1056" y="0"/>
                    </a:lnTo>
                    <a:lnTo>
                      <a:pt x="1064" y="524"/>
                    </a:lnTo>
                    <a:lnTo>
                      <a:pt x="0" y="728"/>
                    </a:lnTo>
                    <a:lnTo>
                      <a:pt x="0" y="488"/>
                    </a:lnTo>
                    <a:lnTo>
                      <a:pt x="0" y="384"/>
                    </a:lnTo>
                    <a:lnTo>
                      <a:pt x="0" y="208"/>
                    </a:lnTo>
                    <a:close/>
                  </a:path>
                </a:pathLst>
              </a:cu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2392" name="Line 72"/>
            <p:cNvSpPr>
              <a:spLocks noChangeShapeType="1"/>
            </p:cNvSpPr>
            <p:nvPr/>
          </p:nvSpPr>
          <p:spPr bwMode="auto">
            <a:xfrm flipH="1">
              <a:off x="3238" y="1264"/>
              <a:ext cx="0" cy="10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3" name="Freeform 73" descr="Cork"/>
            <p:cNvSpPr>
              <a:spLocks/>
            </p:cNvSpPr>
            <p:nvPr/>
          </p:nvSpPr>
          <p:spPr bwMode="auto">
            <a:xfrm flipH="1">
              <a:off x="2372" y="1905"/>
              <a:ext cx="1759" cy="564"/>
            </a:xfrm>
            <a:custGeom>
              <a:avLst/>
              <a:gdLst>
                <a:gd name="T0" fmla="*/ 0 w 1888"/>
                <a:gd name="T1" fmla="*/ 360 h 896"/>
                <a:gd name="T2" fmla="*/ 960 w 1888"/>
                <a:gd name="T3" fmla="*/ 0 h 896"/>
                <a:gd name="T4" fmla="*/ 1888 w 1888"/>
                <a:gd name="T5" fmla="*/ 488 h 896"/>
                <a:gd name="T6" fmla="*/ 824 w 1888"/>
                <a:gd name="T7" fmla="*/ 896 h 896"/>
                <a:gd name="T8" fmla="*/ 0 w 1888"/>
                <a:gd name="T9" fmla="*/ 36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8" h="896">
                  <a:moveTo>
                    <a:pt x="0" y="360"/>
                  </a:moveTo>
                  <a:lnTo>
                    <a:pt x="960" y="0"/>
                  </a:lnTo>
                  <a:lnTo>
                    <a:pt x="1888" y="488"/>
                  </a:lnTo>
                  <a:lnTo>
                    <a:pt x="824" y="896"/>
                  </a:lnTo>
                  <a:lnTo>
                    <a:pt x="0" y="36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4" name="Line 74"/>
            <p:cNvSpPr>
              <a:spLocks noChangeShapeType="1"/>
            </p:cNvSpPr>
            <p:nvPr/>
          </p:nvSpPr>
          <p:spPr bwMode="auto">
            <a:xfrm flipH="1">
              <a:off x="3364" y="1812"/>
              <a:ext cx="0" cy="10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5" name="Freeform 75"/>
            <p:cNvSpPr>
              <a:spLocks/>
            </p:cNvSpPr>
            <p:nvPr/>
          </p:nvSpPr>
          <p:spPr bwMode="auto">
            <a:xfrm>
              <a:off x="2388" y="1300"/>
              <a:ext cx="1742" cy="548"/>
            </a:xfrm>
            <a:custGeom>
              <a:avLst/>
              <a:gdLst>
                <a:gd name="T0" fmla="*/ 1742 w 1742"/>
                <a:gd name="T1" fmla="*/ 202 h 548"/>
                <a:gd name="T2" fmla="*/ 974 w 1742"/>
                <a:gd name="T3" fmla="*/ 548 h 548"/>
                <a:gd name="T4" fmla="*/ 542 w 1742"/>
                <a:gd name="T5" fmla="*/ 454 h 548"/>
                <a:gd name="T6" fmla="*/ 340 w 1742"/>
                <a:gd name="T7" fmla="*/ 414 h 548"/>
                <a:gd name="T8" fmla="*/ 186 w 1742"/>
                <a:gd name="T9" fmla="*/ 418 h 548"/>
                <a:gd name="T10" fmla="*/ 0 w 1742"/>
                <a:gd name="T11" fmla="*/ 442 h 548"/>
                <a:gd name="T12" fmla="*/ 138 w 1742"/>
                <a:gd name="T13" fmla="*/ 318 h 548"/>
                <a:gd name="T14" fmla="*/ 240 w 1742"/>
                <a:gd name="T15" fmla="*/ 248 h 548"/>
                <a:gd name="T16" fmla="*/ 475 w 1742"/>
                <a:gd name="T17" fmla="*/ 142 h 548"/>
                <a:gd name="T18" fmla="*/ 848 w 1742"/>
                <a:gd name="T19" fmla="*/ 0 h 548"/>
                <a:gd name="T20" fmla="*/ 1742 w 1742"/>
                <a:gd name="T21" fmla="*/ 202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2" h="548">
                  <a:moveTo>
                    <a:pt x="1742" y="202"/>
                  </a:moveTo>
                  <a:lnTo>
                    <a:pt x="974" y="548"/>
                  </a:lnTo>
                  <a:lnTo>
                    <a:pt x="542" y="454"/>
                  </a:lnTo>
                  <a:lnTo>
                    <a:pt x="340" y="414"/>
                  </a:lnTo>
                  <a:lnTo>
                    <a:pt x="186" y="418"/>
                  </a:lnTo>
                  <a:lnTo>
                    <a:pt x="0" y="442"/>
                  </a:lnTo>
                  <a:lnTo>
                    <a:pt x="138" y="318"/>
                  </a:lnTo>
                  <a:lnTo>
                    <a:pt x="240" y="248"/>
                  </a:lnTo>
                  <a:lnTo>
                    <a:pt x="475" y="142"/>
                  </a:lnTo>
                  <a:lnTo>
                    <a:pt x="848" y="0"/>
                  </a:lnTo>
                  <a:lnTo>
                    <a:pt x="1742" y="202"/>
                  </a:lnTo>
                  <a:close/>
                </a:path>
              </a:pathLst>
            </a:custGeom>
            <a:solidFill>
              <a:srgbClr val="00CCFF">
                <a:alpha val="50000"/>
              </a:srgbClr>
            </a:solidFill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6" name="Freeform 76"/>
            <p:cNvSpPr>
              <a:spLocks/>
            </p:cNvSpPr>
            <p:nvPr/>
          </p:nvSpPr>
          <p:spPr bwMode="auto">
            <a:xfrm>
              <a:off x="2722" y="1500"/>
              <a:ext cx="142" cy="228"/>
            </a:xfrm>
            <a:custGeom>
              <a:avLst/>
              <a:gdLst>
                <a:gd name="T0" fmla="*/ 0 w 142"/>
                <a:gd name="T1" fmla="*/ 0 h 228"/>
                <a:gd name="T2" fmla="*/ 130 w 142"/>
                <a:gd name="T3" fmla="*/ 80 h 228"/>
                <a:gd name="T4" fmla="*/ 56 w 142"/>
                <a:gd name="T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228">
                  <a:moveTo>
                    <a:pt x="0" y="0"/>
                  </a:moveTo>
                  <a:cubicBezTo>
                    <a:pt x="22" y="13"/>
                    <a:pt x="121" y="42"/>
                    <a:pt x="130" y="80"/>
                  </a:cubicBezTo>
                  <a:cubicBezTo>
                    <a:pt x="142" y="105"/>
                    <a:pt x="71" y="197"/>
                    <a:pt x="56" y="228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7" name="Freeform 77"/>
            <p:cNvSpPr>
              <a:spLocks/>
            </p:cNvSpPr>
            <p:nvPr/>
          </p:nvSpPr>
          <p:spPr bwMode="auto">
            <a:xfrm>
              <a:off x="2510" y="1639"/>
              <a:ext cx="88" cy="75"/>
            </a:xfrm>
            <a:custGeom>
              <a:avLst/>
              <a:gdLst>
                <a:gd name="T0" fmla="*/ 0 w 88"/>
                <a:gd name="T1" fmla="*/ 3 h 75"/>
                <a:gd name="T2" fmla="*/ 68 w 88"/>
                <a:gd name="T3" fmla="*/ 27 h 75"/>
                <a:gd name="T4" fmla="*/ 42 w 88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75">
                  <a:moveTo>
                    <a:pt x="0" y="3"/>
                  </a:moveTo>
                  <a:cubicBezTo>
                    <a:pt x="21" y="0"/>
                    <a:pt x="48" y="7"/>
                    <a:pt x="68" y="27"/>
                  </a:cubicBezTo>
                  <a:cubicBezTo>
                    <a:pt x="88" y="47"/>
                    <a:pt x="55" y="72"/>
                    <a:pt x="42" y="75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8" name="Freeform 78"/>
            <p:cNvSpPr>
              <a:spLocks/>
            </p:cNvSpPr>
            <p:nvPr/>
          </p:nvSpPr>
          <p:spPr bwMode="auto">
            <a:xfrm flipH="1">
              <a:off x="2372" y="1249"/>
              <a:ext cx="1759" cy="564"/>
            </a:xfrm>
            <a:custGeom>
              <a:avLst/>
              <a:gdLst>
                <a:gd name="T0" fmla="*/ 0 w 1888"/>
                <a:gd name="T1" fmla="*/ 360 h 896"/>
                <a:gd name="T2" fmla="*/ 960 w 1888"/>
                <a:gd name="T3" fmla="*/ 0 h 896"/>
                <a:gd name="T4" fmla="*/ 1888 w 1888"/>
                <a:gd name="T5" fmla="*/ 488 h 896"/>
                <a:gd name="T6" fmla="*/ 824 w 1888"/>
                <a:gd name="T7" fmla="*/ 896 h 896"/>
                <a:gd name="T8" fmla="*/ 0 w 1888"/>
                <a:gd name="T9" fmla="*/ 36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8" h="896">
                  <a:moveTo>
                    <a:pt x="0" y="360"/>
                  </a:moveTo>
                  <a:lnTo>
                    <a:pt x="960" y="0"/>
                  </a:lnTo>
                  <a:lnTo>
                    <a:pt x="1888" y="488"/>
                  </a:lnTo>
                  <a:lnTo>
                    <a:pt x="824" y="896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00CCFF">
                <a:alpha val="50000"/>
              </a:srgbClr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99" name="Text Box 79"/>
            <p:cNvSpPr txBox="1">
              <a:spLocks noChangeArrowheads="1"/>
            </p:cNvSpPr>
            <p:nvPr/>
          </p:nvSpPr>
          <p:spPr bwMode="auto">
            <a:xfrm rot="20401014" flipH="1">
              <a:off x="3437" y="2318"/>
              <a:ext cx="6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1600">
                  <a:solidFill>
                    <a:schemeClr val="bg1"/>
                  </a:solidFill>
                  <a:latin typeface="Arial" panose="020B0604020202020204" pitchFamily="34" charset="0"/>
                </a:rPr>
                <a:t>AQUIFER</a:t>
              </a:r>
            </a:p>
          </p:txBody>
        </p:sp>
        <p:sp>
          <p:nvSpPr>
            <p:cNvPr id="312400" name="Line 80"/>
            <p:cNvSpPr>
              <a:spLocks noChangeShapeType="1"/>
            </p:cNvSpPr>
            <p:nvPr/>
          </p:nvSpPr>
          <p:spPr bwMode="auto">
            <a:xfrm flipH="1">
              <a:off x="2756" y="2322"/>
              <a:ext cx="0" cy="26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401" name="Line 81"/>
            <p:cNvSpPr>
              <a:spLocks noChangeShapeType="1"/>
            </p:cNvSpPr>
            <p:nvPr/>
          </p:nvSpPr>
          <p:spPr bwMode="auto">
            <a:xfrm flipH="1">
              <a:off x="2501" y="2259"/>
              <a:ext cx="0" cy="26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402" name="Oval 82"/>
            <p:cNvSpPr>
              <a:spLocks noChangeArrowheads="1"/>
            </p:cNvSpPr>
            <p:nvPr/>
          </p:nvSpPr>
          <p:spPr bwMode="auto">
            <a:xfrm rot="-717186">
              <a:off x="2241" y="2086"/>
              <a:ext cx="139" cy="66"/>
            </a:xfrm>
            <a:prstGeom prst="ellipse">
              <a:avLst/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2403" name="Group 83"/>
            <p:cNvGrpSpPr>
              <a:grpSpLocks/>
            </p:cNvGrpSpPr>
            <p:nvPr/>
          </p:nvGrpSpPr>
          <p:grpSpPr bwMode="auto">
            <a:xfrm>
              <a:off x="2237" y="2204"/>
              <a:ext cx="144" cy="287"/>
              <a:chOff x="3343" y="2973"/>
              <a:chExt cx="288" cy="376"/>
            </a:xfrm>
          </p:grpSpPr>
          <p:sp>
            <p:nvSpPr>
              <p:cNvPr id="312404" name="Oval 84"/>
              <p:cNvSpPr>
                <a:spLocks noChangeArrowheads="1"/>
              </p:cNvSpPr>
              <p:nvPr/>
            </p:nvSpPr>
            <p:spPr bwMode="auto">
              <a:xfrm rot="-717186">
                <a:off x="3343" y="3261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05" name="Oval 85"/>
              <p:cNvSpPr>
                <a:spLocks noChangeArrowheads="1"/>
              </p:cNvSpPr>
              <p:nvPr/>
            </p:nvSpPr>
            <p:spPr bwMode="auto">
              <a:xfrm rot="-717186">
                <a:off x="3343" y="3204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06" name="Oval 86"/>
              <p:cNvSpPr>
                <a:spLocks noChangeArrowheads="1"/>
              </p:cNvSpPr>
              <p:nvPr/>
            </p:nvSpPr>
            <p:spPr bwMode="auto">
              <a:xfrm rot="-717186">
                <a:off x="3343" y="3146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07" name="Oval 87"/>
              <p:cNvSpPr>
                <a:spLocks noChangeArrowheads="1"/>
              </p:cNvSpPr>
              <p:nvPr/>
            </p:nvSpPr>
            <p:spPr bwMode="auto">
              <a:xfrm rot="-717186">
                <a:off x="3343" y="3089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08" name="Oval 88"/>
              <p:cNvSpPr>
                <a:spLocks noChangeArrowheads="1"/>
              </p:cNvSpPr>
              <p:nvPr/>
            </p:nvSpPr>
            <p:spPr bwMode="auto">
              <a:xfrm rot="-717186">
                <a:off x="3343" y="3031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09" name="Oval 89"/>
              <p:cNvSpPr>
                <a:spLocks noChangeArrowheads="1"/>
              </p:cNvSpPr>
              <p:nvPr/>
            </p:nvSpPr>
            <p:spPr bwMode="auto">
              <a:xfrm rot="-717186">
                <a:off x="3343" y="2973"/>
                <a:ext cx="288" cy="88"/>
              </a:xfrm>
              <a:prstGeom prst="ellipse">
                <a:avLst/>
              </a:prstGeom>
              <a:solidFill>
                <a:srgbClr val="33CC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2410" name="Rectangle 90"/>
            <p:cNvSpPr>
              <a:spLocks noChangeArrowheads="1"/>
            </p:cNvSpPr>
            <p:nvPr/>
          </p:nvSpPr>
          <p:spPr bwMode="auto">
            <a:xfrm>
              <a:off x="2246" y="1264"/>
              <a:ext cx="131" cy="97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312411" name="Oval 91"/>
            <p:cNvSpPr>
              <a:spLocks noChangeArrowheads="1"/>
            </p:cNvSpPr>
            <p:nvPr/>
          </p:nvSpPr>
          <p:spPr bwMode="auto">
            <a:xfrm rot="-717186">
              <a:off x="2237" y="1235"/>
              <a:ext cx="144" cy="67"/>
            </a:xfrm>
            <a:prstGeom prst="ellipse">
              <a:avLst/>
            </a:prstGeom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412" name="Freeform 92"/>
            <p:cNvSpPr>
              <a:spLocks/>
            </p:cNvSpPr>
            <p:nvPr/>
          </p:nvSpPr>
          <p:spPr bwMode="auto">
            <a:xfrm>
              <a:off x="2245" y="1702"/>
              <a:ext cx="133" cy="556"/>
            </a:xfrm>
            <a:custGeom>
              <a:avLst/>
              <a:gdLst>
                <a:gd name="T0" fmla="*/ 9 w 133"/>
                <a:gd name="T1" fmla="*/ 78 h 556"/>
                <a:gd name="T2" fmla="*/ 3 w 133"/>
                <a:gd name="T3" fmla="*/ 548 h 556"/>
                <a:gd name="T4" fmla="*/ 65 w 133"/>
                <a:gd name="T5" fmla="*/ 556 h 556"/>
                <a:gd name="T6" fmla="*/ 123 w 133"/>
                <a:gd name="T7" fmla="*/ 532 h 556"/>
                <a:gd name="T8" fmla="*/ 128 w 133"/>
                <a:gd name="T9" fmla="*/ 454 h 556"/>
                <a:gd name="T10" fmla="*/ 129 w 133"/>
                <a:gd name="T11" fmla="*/ 44 h 556"/>
                <a:gd name="T12" fmla="*/ 9 w 133"/>
                <a:gd name="T13" fmla="*/ 7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556">
                  <a:moveTo>
                    <a:pt x="9" y="78"/>
                  </a:moveTo>
                  <a:cubicBezTo>
                    <a:pt x="5" y="164"/>
                    <a:pt x="0" y="166"/>
                    <a:pt x="3" y="548"/>
                  </a:cubicBezTo>
                  <a:cubicBezTo>
                    <a:pt x="27" y="548"/>
                    <a:pt x="45" y="556"/>
                    <a:pt x="65" y="556"/>
                  </a:cubicBezTo>
                  <a:lnTo>
                    <a:pt x="123" y="532"/>
                  </a:lnTo>
                  <a:lnTo>
                    <a:pt x="128" y="454"/>
                  </a:lnTo>
                  <a:cubicBezTo>
                    <a:pt x="129" y="373"/>
                    <a:pt x="133" y="252"/>
                    <a:pt x="129" y="44"/>
                  </a:cubicBezTo>
                  <a:cubicBezTo>
                    <a:pt x="81" y="0"/>
                    <a:pt x="39" y="44"/>
                    <a:pt x="9" y="78"/>
                  </a:cubicBez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2413" name="Text Box 93"/>
          <p:cNvSpPr txBox="1">
            <a:spLocks noChangeArrowheads="1"/>
          </p:cNvSpPr>
          <p:nvPr/>
        </p:nvSpPr>
        <p:spPr bwMode="auto">
          <a:xfrm>
            <a:off x="1992615" y="3230702"/>
            <a:ext cx="11725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en-US" sz="2000" dirty="0">
                <a:latin typeface="Arial" panose="020B0604020202020204" pitchFamily="34" charset="0"/>
              </a:rPr>
              <a:t>Low T or</a:t>
            </a:r>
            <a:br>
              <a:rPr lang="en-US" altLang="en-US" sz="2000" dirty="0">
                <a:latin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</a:rPr>
              <a:t>High S</a:t>
            </a:r>
          </a:p>
        </p:txBody>
      </p:sp>
      <p:sp>
        <p:nvSpPr>
          <p:cNvPr id="312414" name="Text Box 94"/>
          <p:cNvSpPr txBox="1">
            <a:spLocks noChangeArrowheads="1"/>
          </p:cNvSpPr>
          <p:nvPr/>
        </p:nvSpPr>
        <p:spPr bwMode="auto">
          <a:xfrm>
            <a:off x="9230438" y="3315597"/>
            <a:ext cx="11961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altLang="en-US" sz="2000" dirty="0">
                <a:latin typeface="Arial" panose="020B0604020202020204" pitchFamily="34" charset="0"/>
              </a:rPr>
              <a:t>High T</a:t>
            </a:r>
            <a:br>
              <a:rPr lang="en-US" altLang="en-US" sz="2000" dirty="0">
                <a:latin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</a:rPr>
              <a:t>or Low S</a:t>
            </a:r>
          </a:p>
        </p:txBody>
      </p:sp>
      <p:sp>
        <p:nvSpPr>
          <p:cNvPr id="312415" name="Line 95"/>
          <p:cNvSpPr>
            <a:spLocks noChangeShapeType="1"/>
          </p:cNvSpPr>
          <p:nvPr/>
        </p:nvSpPr>
        <p:spPr bwMode="auto">
          <a:xfrm>
            <a:off x="3313113" y="2733676"/>
            <a:ext cx="0" cy="4222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2416" name="Line 96"/>
          <p:cNvSpPr>
            <a:spLocks noChangeShapeType="1"/>
          </p:cNvSpPr>
          <p:nvPr/>
        </p:nvSpPr>
        <p:spPr bwMode="auto">
          <a:xfrm>
            <a:off x="9409113" y="2733676"/>
            <a:ext cx="0" cy="4222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2417" name="Line 97"/>
          <p:cNvSpPr>
            <a:spLocks noChangeShapeType="1"/>
          </p:cNvSpPr>
          <p:nvPr/>
        </p:nvSpPr>
        <p:spPr bwMode="auto">
          <a:xfrm>
            <a:off x="2917825" y="1560513"/>
            <a:ext cx="357188" cy="10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2418" name="Line 98"/>
          <p:cNvSpPr>
            <a:spLocks noChangeShapeType="1"/>
          </p:cNvSpPr>
          <p:nvPr/>
        </p:nvSpPr>
        <p:spPr bwMode="auto">
          <a:xfrm flipV="1">
            <a:off x="2928939" y="1817688"/>
            <a:ext cx="357187" cy="120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944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9602E-FCD1-81A8-E69A-431F98BFD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E7BE5-9D6B-A255-CF1B-34C34E35C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4556" y="1188720"/>
            <a:ext cx="9838324" cy="5303520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US" altLang="en-US" b="1" dirty="0"/>
              <a:t>WHY</a:t>
            </a:r>
            <a:r>
              <a:rPr lang="en-US" altLang="en-US" dirty="0"/>
              <a:t>—Can’t stick a flow meter in ground 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dirty="0"/>
              <a:t>See responses to flow</a:t>
            </a:r>
          </a:p>
          <a:p>
            <a:pPr lvl="1">
              <a:spcBef>
                <a:spcPts val="600"/>
              </a:spcBef>
            </a:pPr>
            <a:r>
              <a:rPr lang="en-US" altLang="en-US" dirty="0"/>
              <a:t>Slug—Connection of well &amp; aquifer</a:t>
            </a:r>
          </a:p>
          <a:p>
            <a:pPr lvl="1">
              <a:spcBef>
                <a:spcPts val="600"/>
              </a:spcBef>
            </a:pPr>
            <a:r>
              <a:rPr lang="en-US" altLang="en-US" dirty="0"/>
              <a:t>Pumping—Connection between wells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dirty="0"/>
              <a:t>Estimate representative hydraulic properties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dirty="0"/>
              <a:t>Transmissivity (</a:t>
            </a:r>
            <a:r>
              <a:rPr lang="en-US" altLang="en-US" b="1" i="1" dirty="0"/>
              <a:t>T</a:t>
            </a:r>
            <a:r>
              <a:rPr lang="en-US" altLang="en-US" dirty="0"/>
              <a:t>) for all types of analyses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dirty="0"/>
              <a:t>Storage coefficient (</a:t>
            </a:r>
            <a:r>
              <a:rPr lang="en-US" altLang="en-US" b="1" i="1" dirty="0"/>
              <a:t>S</a:t>
            </a:r>
            <a:r>
              <a:rPr lang="en-US" altLang="en-US" dirty="0"/>
              <a:t>) if multiple well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b="1" i="1" dirty="0"/>
              <a:t>T</a:t>
            </a:r>
            <a:r>
              <a:rPr lang="en-US" altLang="en-US" dirty="0"/>
              <a:t> &amp; </a:t>
            </a:r>
            <a:r>
              <a:rPr lang="en-US" altLang="en-US" b="1" i="1" dirty="0"/>
              <a:t>S</a:t>
            </a:r>
            <a:r>
              <a:rPr lang="en-US" altLang="en-US" dirty="0"/>
              <a:t> knowable because flow rate (</a:t>
            </a:r>
            <a:r>
              <a:rPr lang="en-US" altLang="en-US" b="1" i="1" dirty="0"/>
              <a:t>Q</a:t>
            </a:r>
            <a:r>
              <a:rPr lang="en-US" altLang="en-US" dirty="0"/>
              <a:t>) known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dirty="0"/>
              <a:t>Area investigated  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dirty="0"/>
              <a:t>Volume of pumped water</a:t>
            </a:r>
          </a:p>
          <a:p>
            <a:pPr>
              <a:spcBef>
                <a:spcPts val="6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943410"/>
      </p:ext>
    </p:extLst>
  </p:cSld>
  <p:clrMapOvr>
    <a:masterClrMapping/>
  </p:clrMapOvr>
  <p:transition advTm="15000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to Workbook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9920" y="1188720"/>
            <a:ext cx="6122936" cy="5303520"/>
          </a:xfrm>
        </p:spPr>
        <p:txBody>
          <a:bodyPr/>
          <a:lstStyle/>
          <a:p>
            <a:r>
              <a:rPr lang="en-US" sz="2800" dirty="0"/>
              <a:t>File in Example folder</a:t>
            </a:r>
          </a:p>
          <a:p>
            <a:pPr marL="457200" lvl="1" indent="0">
              <a:buNone/>
            </a:pPr>
            <a:r>
              <a:rPr lang="en-US" sz="2400" b="1" dirty="0"/>
              <a:t>01_Theis-Distance.xlsm</a:t>
            </a:r>
          </a:p>
          <a:p>
            <a:endParaRPr lang="en-US" sz="2800" dirty="0"/>
          </a:p>
          <a:p>
            <a:r>
              <a:rPr lang="en-US" sz="2800" dirty="0"/>
              <a:t>Use Theis solution</a:t>
            </a:r>
          </a:p>
          <a:p>
            <a:pPr lvl="1"/>
            <a:r>
              <a:rPr lang="en-US" sz="2400" dirty="0"/>
              <a:t>Plan for tests</a:t>
            </a:r>
          </a:p>
          <a:p>
            <a:pPr lvl="1"/>
            <a:r>
              <a:rPr lang="en-US" sz="2400" dirty="0"/>
              <a:t>Examine possible responses</a:t>
            </a:r>
          </a:p>
          <a:p>
            <a:pPr lvl="1"/>
            <a:r>
              <a:rPr lang="en-US" sz="2400" dirty="0"/>
              <a:t>Requires minimal knowledge</a:t>
            </a:r>
          </a:p>
          <a:p>
            <a:pPr lvl="1"/>
            <a:endParaRPr lang="en-US" sz="2400" dirty="0"/>
          </a:p>
          <a:p>
            <a:r>
              <a:rPr lang="en-US" sz="2800" dirty="0">
                <a:hlinkClick r:id="rId3"/>
              </a:rPr>
              <a:t>Analytical Distance-Drawdown</a:t>
            </a:r>
            <a:endParaRPr lang="en-US" sz="2800" dirty="0"/>
          </a:p>
          <a:p>
            <a:pPr marL="457200" lvl="1" indent="0">
              <a:buNone/>
            </a:pPr>
            <a:r>
              <a:rPr lang="en-US" sz="1400" dirty="0">
                <a:hlinkClick r:id="rId3"/>
              </a:rPr>
              <a:t>https://halfordhydrology.com/analytical-distance-drawdown/</a:t>
            </a:r>
            <a:endParaRPr lang="en-US" sz="1400" dirty="0"/>
          </a:p>
          <a:p>
            <a:pPr lvl="1"/>
            <a:endParaRPr lang="en-US" sz="2400" dirty="0"/>
          </a:p>
        </p:txBody>
      </p:sp>
      <p:pic>
        <p:nvPicPr>
          <p:cNvPr id="4" name="Picture 3">
            <a:hlinkClick r:id="rId4" action="ppaction://hlinkfile"/>
          </p:cNvPr>
          <p:cNvPicPr>
            <a:picLocks noChangeAspect="1"/>
          </p:cNvPicPr>
          <p:nvPr/>
        </p:nvPicPr>
        <p:blipFill rotWithShape="1">
          <a:blip r:embed="rId5"/>
          <a:srcRect r="2355"/>
          <a:stretch/>
        </p:blipFill>
        <p:spPr>
          <a:xfrm>
            <a:off x="6796992" y="1388745"/>
            <a:ext cx="4805088" cy="510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70061"/>
      </p:ext>
    </p:extLst>
  </p:cSld>
  <p:clrMapOvr>
    <a:masterClrMapping/>
  </p:clrMapOvr>
  <p:transition advTm="15000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Pumped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448" y="4524292"/>
            <a:ext cx="10529431" cy="2333708"/>
          </a:xfrm>
        </p:spPr>
        <p:txBody>
          <a:bodyPr/>
          <a:lstStyle/>
          <a:p>
            <a:r>
              <a:rPr lang="en-US" sz="2800" dirty="0"/>
              <a:t>Example, SW Big Springs well, Snake Valley, NV</a:t>
            </a:r>
          </a:p>
          <a:p>
            <a:r>
              <a:rPr lang="en-US" sz="2800" dirty="0"/>
              <a:t>Pumped 170 gpm for 2 days, V = 500,000 gal.  </a:t>
            </a:r>
          </a:p>
          <a:p>
            <a:r>
              <a:rPr lang="en-US" sz="2800" dirty="0"/>
              <a:t>Return flow not an issue</a:t>
            </a:r>
          </a:p>
          <a:p>
            <a:pPr lvl="1"/>
            <a:r>
              <a:rPr lang="en-US" sz="2400" dirty="0"/>
              <a:t>355 ft to water &amp; slope below site ~10%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92" b="10213"/>
          <a:stretch/>
        </p:blipFill>
        <p:spPr>
          <a:xfrm>
            <a:off x="885214" y="1162370"/>
            <a:ext cx="9251923" cy="34003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84460" y="1809266"/>
            <a:ext cx="27526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 = 170 gpm</a:t>
            </a:r>
          </a:p>
          <a:p>
            <a:pPr algn="l"/>
            <a:r>
              <a:rPr lang="en-US" sz="2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= 500,000 gal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0BB61C3-883C-BA14-C721-A886BFDC3BDA}"/>
              </a:ext>
            </a:extLst>
          </p:cNvPr>
          <p:cNvGrpSpPr>
            <a:grpSpLocks noChangeAspect="1"/>
          </p:cNvGrpSpPr>
          <p:nvPr/>
        </p:nvGrpSpPr>
        <p:grpSpPr>
          <a:xfrm>
            <a:off x="10378440" y="1739895"/>
            <a:ext cx="1552575" cy="2286000"/>
            <a:chOff x="10324705" y="2055155"/>
            <a:chExt cx="1554480" cy="220687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168021E-E38F-90D6-7842-2DCBA9C79A9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324705" y="2055155"/>
              <a:ext cx="1554480" cy="2206872"/>
              <a:chOff x="5641976" y="2760663"/>
              <a:chExt cx="919163" cy="1304925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9EC21DAA-DF4D-2E49-AA2D-DC8952DC2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76" y="2760663"/>
                <a:ext cx="919163" cy="1304925"/>
              </a:xfrm>
              <a:custGeom>
                <a:avLst/>
                <a:gdLst>
                  <a:gd name="T0" fmla="*/ 5 w 579"/>
                  <a:gd name="T1" fmla="*/ 355 h 822"/>
                  <a:gd name="T2" fmla="*/ 23 w 579"/>
                  <a:gd name="T3" fmla="*/ 372 h 822"/>
                  <a:gd name="T4" fmla="*/ 35 w 579"/>
                  <a:gd name="T5" fmla="*/ 383 h 822"/>
                  <a:gd name="T6" fmla="*/ 43 w 579"/>
                  <a:gd name="T7" fmla="*/ 390 h 822"/>
                  <a:gd name="T8" fmla="*/ 68 w 579"/>
                  <a:gd name="T9" fmla="*/ 412 h 822"/>
                  <a:gd name="T10" fmla="*/ 107 w 579"/>
                  <a:gd name="T11" fmla="*/ 448 h 822"/>
                  <a:gd name="T12" fmla="*/ 182 w 579"/>
                  <a:gd name="T13" fmla="*/ 515 h 822"/>
                  <a:gd name="T14" fmla="*/ 219 w 579"/>
                  <a:gd name="T15" fmla="*/ 549 h 822"/>
                  <a:gd name="T16" fmla="*/ 280 w 579"/>
                  <a:gd name="T17" fmla="*/ 602 h 822"/>
                  <a:gd name="T18" fmla="*/ 366 w 579"/>
                  <a:gd name="T19" fmla="*/ 680 h 822"/>
                  <a:gd name="T20" fmla="*/ 410 w 579"/>
                  <a:gd name="T21" fmla="*/ 719 h 822"/>
                  <a:gd name="T22" fmla="*/ 436 w 579"/>
                  <a:gd name="T23" fmla="*/ 743 h 822"/>
                  <a:gd name="T24" fmla="*/ 470 w 579"/>
                  <a:gd name="T25" fmla="*/ 774 h 822"/>
                  <a:gd name="T26" fmla="*/ 506 w 579"/>
                  <a:gd name="T27" fmla="*/ 806 h 822"/>
                  <a:gd name="T28" fmla="*/ 524 w 579"/>
                  <a:gd name="T29" fmla="*/ 817 h 822"/>
                  <a:gd name="T30" fmla="*/ 522 w 579"/>
                  <a:gd name="T31" fmla="*/ 811 h 822"/>
                  <a:gd name="T32" fmla="*/ 528 w 579"/>
                  <a:gd name="T33" fmla="*/ 807 h 822"/>
                  <a:gd name="T34" fmla="*/ 529 w 579"/>
                  <a:gd name="T35" fmla="*/ 798 h 822"/>
                  <a:gd name="T36" fmla="*/ 519 w 579"/>
                  <a:gd name="T37" fmla="*/ 770 h 822"/>
                  <a:gd name="T38" fmla="*/ 519 w 579"/>
                  <a:gd name="T39" fmla="*/ 759 h 822"/>
                  <a:gd name="T40" fmla="*/ 518 w 579"/>
                  <a:gd name="T41" fmla="*/ 754 h 822"/>
                  <a:gd name="T42" fmla="*/ 518 w 579"/>
                  <a:gd name="T43" fmla="*/ 750 h 822"/>
                  <a:gd name="T44" fmla="*/ 514 w 579"/>
                  <a:gd name="T45" fmla="*/ 740 h 822"/>
                  <a:gd name="T46" fmla="*/ 515 w 579"/>
                  <a:gd name="T47" fmla="*/ 725 h 822"/>
                  <a:gd name="T48" fmla="*/ 517 w 579"/>
                  <a:gd name="T49" fmla="*/ 720 h 822"/>
                  <a:gd name="T50" fmla="*/ 511 w 579"/>
                  <a:gd name="T51" fmla="*/ 706 h 822"/>
                  <a:gd name="T52" fmla="*/ 510 w 579"/>
                  <a:gd name="T53" fmla="*/ 701 h 822"/>
                  <a:gd name="T54" fmla="*/ 510 w 579"/>
                  <a:gd name="T55" fmla="*/ 694 h 822"/>
                  <a:gd name="T56" fmla="*/ 516 w 579"/>
                  <a:gd name="T57" fmla="*/ 692 h 822"/>
                  <a:gd name="T58" fmla="*/ 528 w 579"/>
                  <a:gd name="T59" fmla="*/ 687 h 822"/>
                  <a:gd name="T60" fmla="*/ 534 w 579"/>
                  <a:gd name="T61" fmla="*/ 688 h 822"/>
                  <a:gd name="T62" fmla="*/ 538 w 579"/>
                  <a:gd name="T63" fmla="*/ 690 h 822"/>
                  <a:gd name="T64" fmla="*/ 549 w 579"/>
                  <a:gd name="T65" fmla="*/ 690 h 822"/>
                  <a:gd name="T66" fmla="*/ 553 w 579"/>
                  <a:gd name="T67" fmla="*/ 698 h 822"/>
                  <a:gd name="T68" fmla="*/ 558 w 579"/>
                  <a:gd name="T69" fmla="*/ 701 h 822"/>
                  <a:gd name="T70" fmla="*/ 570 w 579"/>
                  <a:gd name="T71" fmla="*/ 698 h 822"/>
                  <a:gd name="T72" fmla="*/ 576 w 579"/>
                  <a:gd name="T73" fmla="*/ 682 h 822"/>
                  <a:gd name="T74" fmla="*/ 577 w 579"/>
                  <a:gd name="T75" fmla="*/ 645 h 822"/>
                  <a:gd name="T76" fmla="*/ 575 w 579"/>
                  <a:gd name="T77" fmla="*/ 604 h 822"/>
                  <a:gd name="T78" fmla="*/ 574 w 579"/>
                  <a:gd name="T79" fmla="*/ 551 h 822"/>
                  <a:gd name="T80" fmla="*/ 572 w 579"/>
                  <a:gd name="T81" fmla="*/ 524 h 822"/>
                  <a:gd name="T82" fmla="*/ 571 w 579"/>
                  <a:gd name="T83" fmla="*/ 486 h 822"/>
                  <a:gd name="T84" fmla="*/ 569 w 579"/>
                  <a:gd name="T85" fmla="*/ 404 h 822"/>
                  <a:gd name="T86" fmla="*/ 564 w 579"/>
                  <a:gd name="T87" fmla="*/ 267 h 822"/>
                  <a:gd name="T88" fmla="*/ 562 w 579"/>
                  <a:gd name="T89" fmla="*/ 221 h 822"/>
                  <a:gd name="T90" fmla="*/ 561 w 579"/>
                  <a:gd name="T91" fmla="*/ 148 h 822"/>
                  <a:gd name="T92" fmla="*/ 559 w 579"/>
                  <a:gd name="T93" fmla="*/ 91 h 822"/>
                  <a:gd name="T94" fmla="*/ 554 w 579"/>
                  <a:gd name="T95" fmla="*/ 0 h 822"/>
                  <a:gd name="T96" fmla="*/ 498 w 579"/>
                  <a:gd name="T97" fmla="*/ 1 h 822"/>
                  <a:gd name="T98" fmla="*/ 445 w 579"/>
                  <a:gd name="T99" fmla="*/ 3 h 822"/>
                  <a:gd name="T100" fmla="*/ 376 w 579"/>
                  <a:gd name="T101" fmla="*/ 3 h 822"/>
                  <a:gd name="T102" fmla="*/ 342 w 579"/>
                  <a:gd name="T103" fmla="*/ 4 h 822"/>
                  <a:gd name="T104" fmla="*/ 298 w 579"/>
                  <a:gd name="T105" fmla="*/ 4 h 822"/>
                  <a:gd name="T106" fmla="*/ 249 w 579"/>
                  <a:gd name="T107" fmla="*/ 4 h 822"/>
                  <a:gd name="T108" fmla="*/ 184 w 579"/>
                  <a:gd name="T109" fmla="*/ 3 h 822"/>
                  <a:gd name="T110" fmla="*/ 104 w 579"/>
                  <a:gd name="T111" fmla="*/ 2 h 822"/>
                  <a:gd name="T112" fmla="*/ 24 w 579"/>
                  <a:gd name="T113" fmla="*/ 0 h 822"/>
                  <a:gd name="T114" fmla="*/ 8 w 579"/>
                  <a:gd name="T115" fmla="*/ 132 h 822"/>
                  <a:gd name="T116" fmla="*/ 5 w 579"/>
                  <a:gd name="T117" fmla="*/ 220 h 822"/>
                  <a:gd name="T118" fmla="*/ 3 w 579"/>
                  <a:gd name="T119" fmla="*/ 273 h 822"/>
                  <a:gd name="T120" fmla="*/ 2 w 579"/>
                  <a:gd name="T121" fmla="*/ 293 h 822"/>
                  <a:gd name="T122" fmla="*/ 1 w 579"/>
                  <a:gd name="T123" fmla="*/ 314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79" h="822">
                    <a:moveTo>
                      <a:pt x="0" y="325"/>
                    </a:moveTo>
                    <a:lnTo>
                      <a:pt x="0" y="325"/>
                    </a:lnTo>
                    <a:lnTo>
                      <a:pt x="0" y="325"/>
                    </a:lnTo>
                    <a:lnTo>
                      <a:pt x="0" y="325"/>
                    </a:lnTo>
                    <a:lnTo>
                      <a:pt x="0" y="325"/>
                    </a:lnTo>
                    <a:lnTo>
                      <a:pt x="0" y="325"/>
                    </a:lnTo>
                    <a:lnTo>
                      <a:pt x="0" y="332"/>
                    </a:lnTo>
                    <a:lnTo>
                      <a:pt x="0" y="338"/>
                    </a:lnTo>
                    <a:lnTo>
                      <a:pt x="0" y="344"/>
                    </a:lnTo>
                    <a:lnTo>
                      <a:pt x="0" y="351"/>
                    </a:lnTo>
                    <a:lnTo>
                      <a:pt x="3" y="354"/>
                    </a:lnTo>
                    <a:lnTo>
                      <a:pt x="5" y="355"/>
                    </a:lnTo>
                    <a:lnTo>
                      <a:pt x="5" y="355"/>
                    </a:lnTo>
                    <a:lnTo>
                      <a:pt x="5" y="355"/>
                    </a:lnTo>
                    <a:lnTo>
                      <a:pt x="6" y="356"/>
                    </a:lnTo>
                    <a:lnTo>
                      <a:pt x="6" y="356"/>
                    </a:lnTo>
                    <a:lnTo>
                      <a:pt x="6" y="357"/>
                    </a:lnTo>
                    <a:lnTo>
                      <a:pt x="8" y="358"/>
                    </a:lnTo>
                    <a:lnTo>
                      <a:pt x="9" y="359"/>
                    </a:lnTo>
                    <a:lnTo>
                      <a:pt x="9" y="359"/>
                    </a:lnTo>
                    <a:lnTo>
                      <a:pt x="10" y="360"/>
                    </a:lnTo>
                    <a:lnTo>
                      <a:pt x="15" y="365"/>
                    </a:lnTo>
                    <a:lnTo>
                      <a:pt x="20" y="370"/>
                    </a:lnTo>
                    <a:lnTo>
                      <a:pt x="23" y="372"/>
                    </a:lnTo>
                    <a:lnTo>
                      <a:pt x="29" y="377"/>
                    </a:lnTo>
                    <a:lnTo>
                      <a:pt x="29" y="377"/>
                    </a:lnTo>
                    <a:lnTo>
                      <a:pt x="30" y="378"/>
                    </a:lnTo>
                    <a:lnTo>
                      <a:pt x="30" y="378"/>
                    </a:lnTo>
                    <a:lnTo>
                      <a:pt x="30" y="378"/>
                    </a:lnTo>
                    <a:lnTo>
                      <a:pt x="30" y="378"/>
                    </a:lnTo>
                    <a:lnTo>
                      <a:pt x="32" y="380"/>
                    </a:lnTo>
                    <a:lnTo>
                      <a:pt x="32" y="380"/>
                    </a:lnTo>
                    <a:lnTo>
                      <a:pt x="34" y="382"/>
                    </a:lnTo>
                    <a:lnTo>
                      <a:pt x="34" y="382"/>
                    </a:lnTo>
                    <a:lnTo>
                      <a:pt x="35" y="382"/>
                    </a:lnTo>
                    <a:lnTo>
                      <a:pt x="35" y="383"/>
                    </a:lnTo>
                    <a:lnTo>
                      <a:pt x="36" y="383"/>
                    </a:lnTo>
                    <a:lnTo>
                      <a:pt x="39" y="386"/>
                    </a:lnTo>
                    <a:lnTo>
                      <a:pt x="39" y="386"/>
                    </a:lnTo>
                    <a:lnTo>
                      <a:pt x="39" y="386"/>
                    </a:lnTo>
                    <a:lnTo>
                      <a:pt x="42" y="389"/>
                    </a:lnTo>
                    <a:lnTo>
                      <a:pt x="42" y="389"/>
                    </a:lnTo>
                    <a:lnTo>
                      <a:pt x="43" y="389"/>
                    </a:lnTo>
                    <a:lnTo>
                      <a:pt x="43" y="389"/>
                    </a:lnTo>
                    <a:lnTo>
                      <a:pt x="43" y="389"/>
                    </a:lnTo>
                    <a:lnTo>
                      <a:pt x="43" y="390"/>
                    </a:lnTo>
                    <a:lnTo>
                      <a:pt x="43" y="390"/>
                    </a:lnTo>
                    <a:lnTo>
                      <a:pt x="43" y="390"/>
                    </a:lnTo>
                    <a:lnTo>
                      <a:pt x="45" y="393"/>
                    </a:lnTo>
                    <a:lnTo>
                      <a:pt x="47" y="394"/>
                    </a:lnTo>
                    <a:lnTo>
                      <a:pt x="47" y="394"/>
                    </a:lnTo>
                    <a:lnTo>
                      <a:pt x="51" y="398"/>
                    </a:lnTo>
                    <a:lnTo>
                      <a:pt x="51" y="398"/>
                    </a:lnTo>
                    <a:lnTo>
                      <a:pt x="51" y="398"/>
                    </a:lnTo>
                    <a:lnTo>
                      <a:pt x="58" y="404"/>
                    </a:lnTo>
                    <a:lnTo>
                      <a:pt x="59" y="404"/>
                    </a:lnTo>
                    <a:lnTo>
                      <a:pt x="63" y="407"/>
                    </a:lnTo>
                    <a:lnTo>
                      <a:pt x="63" y="407"/>
                    </a:lnTo>
                    <a:lnTo>
                      <a:pt x="63" y="408"/>
                    </a:lnTo>
                    <a:lnTo>
                      <a:pt x="68" y="412"/>
                    </a:lnTo>
                    <a:lnTo>
                      <a:pt x="70" y="414"/>
                    </a:lnTo>
                    <a:lnTo>
                      <a:pt x="71" y="416"/>
                    </a:lnTo>
                    <a:lnTo>
                      <a:pt x="79" y="423"/>
                    </a:lnTo>
                    <a:lnTo>
                      <a:pt x="82" y="425"/>
                    </a:lnTo>
                    <a:lnTo>
                      <a:pt x="85" y="427"/>
                    </a:lnTo>
                    <a:lnTo>
                      <a:pt x="86" y="428"/>
                    </a:lnTo>
                    <a:lnTo>
                      <a:pt x="91" y="433"/>
                    </a:lnTo>
                    <a:lnTo>
                      <a:pt x="94" y="435"/>
                    </a:lnTo>
                    <a:lnTo>
                      <a:pt x="98" y="440"/>
                    </a:lnTo>
                    <a:lnTo>
                      <a:pt x="98" y="440"/>
                    </a:lnTo>
                    <a:lnTo>
                      <a:pt x="101" y="442"/>
                    </a:lnTo>
                    <a:lnTo>
                      <a:pt x="107" y="448"/>
                    </a:lnTo>
                    <a:lnTo>
                      <a:pt x="113" y="452"/>
                    </a:lnTo>
                    <a:lnTo>
                      <a:pt x="113" y="452"/>
                    </a:lnTo>
                    <a:lnTo>
                      <a:pt x="116" y="455"/>
                    </a:lnTo>
                    <a:lnTo>
                      <a:pt x="118" y="457"/>
                    </a:lnTo>
                    <a:lnTo>
                      <a:pt x="120" y="460"/>
                    </a:lnTo>
                    <a:lnTo>
                      <a:pt x="129" y="468"/>
                    </a:lnTo>
                    <a:lnTo>
                      <a:pt x="134" y="472"/>
                    </a:lnTo>
                    <a:lnTo>
                      <a:pt x="141" y="478"/>
                    </a:lnTo>
                    <a:lnTo>
                      <a:pt x="148" y="484"/>
                    </a:lnTo>
                    <a:lnTo>
                      <a:pt x="165" y="500"/>
                    </a:lnTo>
                    <a:lnTo>
                      <a:pt x="179" y="512"/>
                    </a:lnTo>
                    <a:lnTo>
                      <a:pt x="182" y="515"/>
                    </a:lnTo>
                    <a:lnTo>
                      <a:pt x="184" y="517"/>
                    </a:lnTo>
                    <a:lnTo>
                      <a:pt x="185" y="518"/>
                    </a:lnTo>
                    <a:lnTo>
                      <a:pt x="185" y="518"/>
                    </a:lnTo>
                    <a:lnTo>
                      <a:pt x="191" y="523"/>
                    </a:lnTo>
                    <a:lnTo>
                      <a:pt x="192" y="524"/>
                    </a:lnTo>
                    <a:lnTo>
                      <a:pt x="192" y="524"/>
                    </a:lnTo>
                    <a:lnTo>
                      <a:pt x="198" y="529"/>
                    </a:lnTo>
                    <a:lnTo>
                      <a:pt x="201" y="531"/>
                    </a:lnTo>
                    <a:lnTo>
                      <a:pt x="202" y="532"/>
                    </a:lnTo>
                    <a:lnTo>
                      <a:pt x="205" y="535"/>
                    </a:lnTo>
                    <a:lnTo>
                      <a:pt x="217" y="546"/>
                    </a:lnTo>
                    <a:lnTo>
                      <a:pt x="219" y="549"/>
                    </a:lnTo>
                    <a:lnTo>
                      <a:pt x="229" y="557"/>
                    </a:lnTo>
                    <a:lnTo>
                      <a:pt x="233" y="561"/>
                    </a:lnTo>
                    <a:lnTo>
                      <a:pt x="237" y="564"/>
                    </a:lnTo>
                    <a:lnTo>
                      <a:pt x="238" y="564"/>
                    </a:lnTo>
                    <a:lnTo>
                      <a:pt x="240" y="566"/>
                    </a:lnTo>
                    <a:lnTo>
                      <a:pt x="249" y="575"/>
                    </a:lnTo>
                    <a:lnTo>
                      <a:pt x="258" y="583"/>
                    </a:lnTo>
                    <a:lnTo>
                      <a:pt x="260" y="585"/>
                    </a:lnTo>
                    <a:lnTo>
                      <a:pt x="262" y="587"/>
                    </a:lnTo>
                    <a:lnTo>
                      <a:pt x="269" y="594"/>
                    </a:lnTo>
                    <a:lnTo>
                      <a:pt x="273" y="597"/>
                    </a:lnTo>
                    <a:lnTo>
                      <a:pt x="280" y="602"/>
                    </a:lnTo>
                    <a:lnTo>
                      <a:pt x="280" y="602"/>
                    </a:lnTo>
                    <a:lnTo>
                      <a:pt x="286" y="608"/>
                    </a:lnTo>
                    <a:lnTo>
                      <a:pt x="293" y="615"/>
                    </a:lnTo>
                    <a:lnTo>
                      <a:pt x="297" y="618"/>
                    </a:lnTo>
                    <a:lnTo>
                      <a:pt x="315" y="634"/>
                    </a:lnTo>
                    <a:lnTo>
                      <a:pt x="331" y="649"/>
                    </a:lnTo>
                    <a:lnTo>
                      <a:pt x="336" y="652"/>
                    </a:lnTo>
                    <a:lnTo>
                      <a:pt x="337" y="653"/>
                    </a:lnTo>
                    <a:lnTo>
                      <a:pt x="347" y="663"/>
                    </a:lnTo>
                    <a:lnTo>
                      <a:pt x="347" y="664"/>
                    </a:lnTo>
                    <a:lnTo>
                      <a:pt x="360" y="675"/>
                    </a:lnTo>
                    <a:lnTo>
                      <a:pt x="366" y="680"/>
                    </a:lnTo>
                    <a:lnTo>
                      <a:pt x="374" y="688"/>
                    </a:lnTo>
                    <a:lnTo>
                      <a:pt x="375" y="689"/>
                    </a:lnTo>
                    <a:lnTo>
                      <a:pt x="376" y="689"/>
                    </a:lnTo>
                    <a:lnTo>
                      <a:pt x="388" y="700"/>
                    </a:lnTo>
                    <a:lnTo>
                      <a:pt x="388" y="700"/>
                    </a:lnTo>
                    <a:lnTo>
                      <a:pt x="389" y="701"/>
                    </a:lnTo>
                    <a:lnTo>
                      <a:pt x="393" y="705"/>
                    </a:lnTo>
                    <a:lnTo>
                      <a:pt x="395" y="707"/>
                    </a:lnTo>
                    <a:lnTo>
                      <a:pt x="396" y="707"/>
                    </a:lnTo>
                    <a:lnTo>
                      <a:pt x="400" y="710"/>
                    </a:lnTo>
                    <a:lnTo>
                      <a:pt x="400" y="711"/>
                    </a:lnTo>
                    <a:lnTo>
                      <a:pt x="410" y="719"/>
                    </a:lnTo>
                    <a:lnTo>
                      <a:pt x="410" y="720"/>
                    </a:lnTo>
                    <a:lnTo>
                      <a:pt x="416" y="726"/>
                    </a:lnTo>
                    <a:lnTo>
                      <a:pt x="416" y="726"/>
                    </a:lnTo>
                    <a:lnTo>
                      <a:pt x="418" y="727"/>
                    </a:lnTo>
                    <a:lnTo>
                      <a:pt x="420" y="729"/>
                    </a:lnTo>
                    <a:lnTo>
                      <a:pt x="420" y="729"/>
                    </a:lnTo>
                    <a:lnTo>
                      <a:pt x="420" y="729"/>
                    </a:lnTo>
                    <a:lnTo>
                      <a:pt x="422" y="730"/>
                    </a:lnTo>
                    <a:lnTo>
                      <a:pt x="422" y="731"/>
                    </a:lnTo>
                    <a:lnTo>
                      <a:pt x="423" y="731"/>
                    </a:lnTo>
                    <a:lnTo>
                      <a:pt x="430" y="738"/>
                    </a:lnTo>
                    <a:lnTo>
                      <a:pt x="436" y="743"/>
                    </a:lnTo>
                    <a:lnTo>
                      <a:pt x="444" y="751"/>
                    </a:lnTo>
                    <a:lnTo>
                      <a:pt x="445" y="751"/>
                    </a:lnTo>
                    <a:lnTo>
                      <a:pt x="445" y="751"/>
                    </a:lnTo>
                    <a:lnTo>
                      <a:pt x="446" y="752"/>
                    </a:lnTo>
                    <a:lnTo>
                      <a:pt x="446" y="752"/>
                    </a:lnTo>
                    <a:lnTo>
                      <a:pt x="446" y="752"/>
                    </a:lnTo>
                    <a:lnTo>
                      <a:pt x="449" y="754"/>
                    </a:lnTo>
                    <a:lnTo>
                      <a:pt x="455" y="760"/>
                    </a:lnTo>
                    <a:lnTo>
                      <a:pt x="459" y="763"/>
                    </a:lnTo>
                    <a:lnTo>
                      <a:pt x="463" y="768"/>
                    </a:lnTo>
                    <a:lnTo>
                      <a:pt x="470" y="774"/>
                    </a:lnTo>
                    <a:lnTo>
                      <a:pt x="470" y="774"/>
                    </a:lnTo>
                    <a:lnTo>
                      <a:pt x="471" y="775"/>
                    </a:lnTo>
                    <a:lnTo>
                      <a:pt x="471" y="775"/>
                    </a:lnTo>
                    <a:lnTo>
                      <a:pt x="473" y="776"/>
                    </a:lnTo>
                    <a:lnTo>
                      <a:pt x="476" y="778"/>
                    </a:lnTo>
                    <a:lnTo>
                      <a:pt x="476" y="779"/>
                    </a:lnTo>
                    <a:lnTo>
                      <a:pt x="482" y="784"/>
                    </a:lnTo>
                    <a:lnTo>
                      <a:pt x="492" y="794"/>
                    </a:lnTo>
                    <a:lnTo>
                      <a:pt x="493" y="795"/>
                    </a:lnTo>
                    <a:lnTo>
                      <a:pt x="493" y="795"/>
                    </a:lnTo>
                    <a:lnTo>
                      <a:pt x="502" y="801"/>
                    </a:lnTo>
                    <a:lnTo>
                      <a:pt x="502" y="801"/>
                    </a:lnTo>
                    <a:lnTo>
                      <a:pt x="506" y="806"/>
                    </a:lnTo>
                    <a:lnTo>
                      <a:pt x="506" y="806"/>
                    </a:lnTo>
                    <a:lnTo>
                      <a:pt x="515" y="814"/>
                    </a:lnTo>
                    <a:lnTo>
                      <a:pt x="519" y="818"/>
                    </a:lnTo>
                    <a:lnTo>
                      <a:pt x="521" y="820"/>
                    </a:lnTo>
                    <a:lnTo>
                      <a:pt x="521" y="820"/>
                    </a:lnTo>
                    <a:lnTo>
                      <a:pt x="524" y="822"/>
                    </a:lnTo>
                    <a:lnTo>
                      <a:pt x="523" y="821"/>
                    </a:lnTo>
                    <a:lnTo>
                      <a:pt x="523" y="821"/>
                    </a:lnTo>
                    <a:lnTo>
                      <a:pt x="523" y="820"/>
                    </a:lnTo>
                    <a:lnTo>
                      <a:pt x="523" y="819"/>
                    </a:lnTo>
                    <a:lnTo>
                      <a:pt x="524" y="818"/>
                    </a:lnTo>
                    <a:lnTo>
                      <a:pt x="524" y="817"/>
                    </a:lnTo>
                    <a:lnTo>
                      <a:pt x="524" y="817"/>
                    </a:lnTo>
                    <a:lnTo>
                      <a:pt x="525" y="816"/>
                    </a:lnTo>
                    <a:lnTo>
                      <a:pt x="525" y="816"/>
                    </a:lnTo>
                    <a:lnTo>
                      <a:pt x="526" y="815"/>
                    </a:lnTo>
                    <a:lnTo>
                      <a:pt x="527" y="814"/>
                    </a:lnTo>
                    <a:lnTo>
                      <a:pt x="527" y="814"/>
                    </a:lnTo>
                    <a:lnTo>
                      <a:pt x="526" y="813"/>
                    </a:lnTo>
                    <a:lnTo>
                      <a:pt x="526" y="813"/>
                    </a:lnTo>
                    <a:lnTo>
                      <a:pt x="525" y="812"/>
                    </a:lnTo>
                    <a:lnTo>
                      <a:pt x="524" y="812"/>
                    </a:lnTo>
                    <a:lnTo>
                      <a:pt x="523" y="811"/>
                    </a:lnTo>
                    <a:lnTo>
                      <a:pt x="522" y="811"/>
                    </a:lnTo>
                    <a:lnTo>
                      <a:pt x="522" y="811"/>
                    </a:lnTo>
                    <a:lnTo>
                      <a:pt x="522" y="810"/>
                    </a:lnTo>
                    <a:lnTo>
                      <a:pt x="522" y="809"/>
                    </a:lnTo>
                    <a:lnTo>
                      <a:pt x="523" y="808"/>
                    </a:lnTo>
                    <a:lnTo>
                      <a:pt x="524" y="808"/>
                    </a:lnTo>
                    <a:lnTo>
                      <a:pt x="524" y="808"/>
                    </a:lnTo>
                    <a:lnTo>
                      <a:pt x="525" y="808"/>
                    </a:lnTo>
                    <a:lnTo>
                      <a:pt x="525" y="808"/>
                    </a:lnTo>
                    <a:lnTo>
                      <a:pt x="526" y="808"/>
                    </a:lnTo>
                    <a:lnTo>
                      <a:pt x="527" y="808"/>
                    </a:lnTo>
                    <a:lnTo>
                      <a:pt x="527" y="808"/>
                    </a:lnTo>
                    <a:lnTo>
                      <a:pt x="528" y="807"/>
                    </a:lnTo>
                    <a:lnTo>
                      <a:pt x="529" y="807"/>
                    </a:lnTo>
                    <a:lnTo>
                      <a:pt x="529" y="807"/>
                    </a:lnTo>
                    <a:lnTo>
                      <a:pt x="529" y="805"/>
                    </a:lnTo>
                    <a:lnTo>
                      <a:pt x="530" y="805"/>
                    </a:lnTo>
                    <a:lnTo>
                      <a:pt x="530" y="805"/>
                    </a:lnTo>
                    <a:lnTo>
                      <a:pt x="530" y="802"/>
                    </a:lnTo>
                    <a:lnTo>
                      <a:pt x="530" y="801"/>
                    </a:lnTo>
                    <a:lnTo>
                      <a:pt x="530" y="801"/>
                    </a:lnTo>
                    <a:lnTo>
                      <a:pt x="529" y="799"/>
                    </a:lnTo>
                    <a:lnTo>
                      <a:pt x="529" y="799"/>
                    </a:lnTo>
                    <a:lnTo>
                      <a:pt x="529" y="799"/>
                    </a:lnTo>
                    <a:lnTo>
                      <a:pt x="529" y="798"/>
                    </a:lnTo>
                    <a:lnTo>
                      <a:pt x="529" y="798"/>
                    </a:lnTo>
                    <a:lnTo>
                      <a:pt x="528" y="795"/>
                    </a:lnTo>
                    <a:lnTo>
                      <a:pt x="528" y="794"/>
                    </a:lnTo>
                    <a:lnTo>
                      <a:pt x="528" y="791"/>
                    </a:lnTo>
                    <a:lnTo>
                      <a:pt x="526" y="787"/>
                    </a:lnTo>
                    <a:lnTo>
                      <a:pt x="527" y="784"/>
                    </a:lnTo>
                    <a:lnTo>
                      <a:pt x="526" y="780"/>
                    </a:lnTo>
                    <a:lnTo>
                      <a:pt x="525" y="778"/>
                    </a:lnTo>
                    <a:lnTo>
                      <a:pt x="523" y="774"/>
                    </a:lnTo>
                    <a:lnTo>
                      <a:pt x="520" y="772"/>
                    </a:lnTo>
                    <a:lnTo>
                      <a:pt x="519" y="770"/>
                    </a:lnTo>
                    <a:lnTo>
                      <a:pt x="519" y="770"/>
                    </a:lnTo>
                    <a:lnTo>
                      <a:pt x="519" y="768"/>
                    </a:lnTo>
                    <a:lnTo>
                      <a:pt x="518" y="766"/>
                    </a:lnTo>
                    <a:lnTo>
                      <a:pt x="518" y="765"/>
                    </a:lnTo>
                    <a:lnTo>
                      <a:pt x="517" y="764"/>
                    </a:lnTo>
                    <a:lnTo>
                      <a:pt x="517" y="764"/>
                    </a:lnTo>
                    <a:lnTo>
                      <a:pt x="517" y="763"/>
                    </a:lnTo>
                    <a:lnTo>
                      <a:pt x="517" y="762"/>
                    </a:lnTo>
                    <a:lnTo>
                      <a:pt x="518" y="761"/>
                    </a:lnTo>
                    <a:lnTo>
                      <a:pt x="519" y="761"/>
                    </a:lnTo>
                    <a:lnTo>
                      <a:pt x="519" y="760"/>
                    </a:lnTo>
                    <a:lnTo>
                      <a:pt x="520" y="759"/>
                    </a:lnTo>
                    <a:lnTo>
                      <a:pt x="519" y="759"/>
                    </a:lnTo>
                    <a:lnTo>
                      <a:pt x="519" y="759"/>
                    </a:lnTo>
                    <a:lnTo>
                      <a:pt x="519" y="758"/>
                    </a:lnTo>
                    <a:lnTo>
                      <a:pt x="519" y="756"/>
                    </a:lnTo>
                    <a:lnTo>
                      <a:pt x="519" y="755"/>
                    </a:lnTo>
                    <a:lnTo>
                      <a:pt x="518" y="755"/>
                    </a:lnTo>
                    <a:lnTo>
                      <a:pt x="518" y="754"/>
                    </a:lnTo>
                    <a:lnTo>
                      <a:pt x="518" y="754"/>
                    </a:lnTo>
                    <a:lnTo>
                      <a:pt x="518" y="754"/>
                    </a:lnTo>
                    <a:lnTo>
                      <a:pt x="518" y="754"/>
                    </a:lnTo>
                    <a:lnTo>
                      <a:pt x="517" y="754"/>
                    </a:lnTo>
                    <a:lnTo>
                      <a:pt x="517" y="754"/>
                    </a:lnTo>
                    <a:lnTo>
                      <a:pt x="518" y="754"/>
                    </a:lnTo>
                    <a:lnTo>
                      <a:pt x="518" y="753"/>
                    </a:lnTo>
                    <a:lnTo>
                      <a:pt x="518" y="753"/>
                    </a:lnTo>
                    <a:lnTo>
                      <a:pt x="519" y="753"/>
                    </a:lnTo>
                    <a:lnTo>
                      <a:pt x="519" y="753"/>
                    </a:lnTo>
                    <a:lnTo>
                      <a:pt x="519" y="753"/>
                    </a:lnTo>
                    <a:lnTo>
                      <a:pt x="520" y="752"/>
                    </a:lnTo>
                    <a:lnTo>
                      <a:pt x="520" y="751"/>
                    </a:lnTo>
                    <a:lnTo>
                      <a:pt x="519" y="750"/>
                    </a:lnTo>
                    <a:lnTo>
                      <a:pt x="519" y="750"/>
                    </a:lnTo>
                    <a:lnTo>
                      <a:pt x="519" y="750"/>
                    </a:lnTo>
                    <a:lnTo>
                      <a:pt x="519" y="750"/>
                    </a:lnTo>
                    <a:lnTo>
                      <a:pt x="518" y="750"/>
                    </a:lnTo>
                    <a:lnTo>
                      <a:pt x="518" y="750"/>
                    </a:lnTo>
                    <a:lnTo>
                      <a:pt x="518" y="749"/>
                    </a:lnTo>
                    <a:lnTo>
                      <a:pt x="518" y="748"/>
                    </a:lnTo>
                    <a:lnTo>
                      <a:pt x="517" y="747"/>
                    </a:lnTo>
                    <a:lnTo>
                      <a:pt x="516" y="746"/>
                    </a:lnTo>
                    <a:lnTo>
                      <a:pt x="516" y="744"/>
                    </a:lnTo>
                    <a:lnTo>
                      <a:pt x="516" y="743"/>
                    </a:lnTo>
                    <a:lnTo>
                      <a:pt x="516" y="743"/>
                    </a:lnTo>
                    <a:lnTo>
                      <a:pt x="517" y="742"/>
                    </a:lnTo>
                    <a:lnTo>
                      <a:pt x="516" y="741"/>
                    </a:lnTo>
                    <a:lnTo>
                      <a:pt x="515" y="741"/>
                    </a:lnTo>
                    <a:lnTo>
                      <a:pt x="514" y="740"/>
                    </a:lnTo>
                    <a:lnTo>
                      <a:pt x="514" y="739"/>
                    </a:lnTo>
                    <a:lnTo>
                      <a:pt x="514" y="739"/>
                    </a:lnTo>
                    <a:lnTo>
                      <a:pt x="515" y="736"/>
                    </a:lnTo>
                    <a:lnTo>
                      <a:pt x="515" y="733"/>
                    </a:lnTo>
                    <a:lnTo>
                      <a:pt x="514" y="732"/>
                    </a:lnTo>
                    <a:lnTo>
                      <a:pt x="514" y="729"/>
                    </a:lnTo>
                    <a:lnTo>
                      <a:pt x="513" y="727"/>
                    </a:lnTo>
                    <a:lnTo>
                      <a:pt x="513" y="727"/>
                    </a:lnTo>
                    <a:lnTo>
                      <a:pt x="514" y="726"/>
                    </a:lnTo>
                    <a:lnTo>
                      <a:pt x="515" y="726"/>
                    </a:lnTo>
                    <a:lnTo>
                      <a:pt x="515" y="725"/>
                    </a:lnTo>
                    <a:lnTo>
                      <a:pt x="515" y="725"/>
                    </a:lnTo>
                    <a:lnTo>
                      <a:pt x="514" y="724"/>
                    </a:lnTo>
                    <a:lnTo>
                      <a:pt x="513" y="723"/>
                    </a:lnTo>
                    <a:lnTo>
                      <a:pt x="514" y="723"/>
                    </a:lnTo>
                    <a:lnTo>
                      <a:pt x="514" y="722"/>
                    </a:lnTo>
                    <a:lnTo>
                      <a:pt x="515" y="722"/>
                    </a:lnTo>
                    <a:lnTo>
                      <a:pt x="515" y="722"/>
                    </a:lnTo>
                    <a:lnTo>
                      <a:pt x="516" y="721"/>
                    </a:lnTo>
                    <a:lnTo>
                      <a:pt x="517" y="721"/>
                    </a:lnTo>
                    <a:lnTo>
                      <a:pt x="518" y="720"/>
                    </a:lnTo>
                    <a:lnTo>
                      <a:pt x="518" y="720"/>
                    </a:lnTo>
                    <a:lnTo>
                      <a:pt x="518" y="720"/>
                    </a:lnTo>
                    <a:lnTo>
                      <a:pt x="517" y="720"/>
                    </a:lnTo>
                    <a:lnTo>
                      <a:pt x="517" y="719"/>
                    </a:lnTo>
                    <a:lnTo>
                      <a:pt x="516" y="719"/>
                    </a:lnTo>
                    <a:lnTo>
                      <a:pt x="514" y="717"/>
                    </a:lnTo>
                    <a:lnTo>
                      <a:pt x="513" y="715"/>
                    </a:lnTo>
                    <a:lnTo>
                      <a:pt x="513" y="713"/>
                    </a:lnTo>
                    <a:lnTo>
                      <a:pt x="513" y="713"/>
                    </a:lnTo>
                    <a:lnTo>
                      <a:pt x="512" y="711"/>
                    </a:lnTo>
                    <a:lnTo>
                      <a:pt x="512" y="710"/>
                    </a:lnTo>
                    <a:lnTo>
                      <a:pt x="512" y="709"/>
                    </a:lnTo>
                    <a:lnTo>
                      <a:pt x="511" y="708"/>
                    </a:lnTo>
                    <a:lnTo>
                      <a:pt x="510" y="707"/>
                    </a:lnTo>
                    <a:lnTo>
                      <a:pt x="511" y="706"/>
                    </a:lnTo>
                    <a:lnTo>
                      <a:pt x="510" y="704"/>
                    </a:lnTo>
                    <a:lnTo>
                      <a:pt x="510" y="704"/>
                    </a:lnTo>
                    <a:lnTo>
                      <a:pt x="510" y="703"/>
                    </a:lnTo>
                    <a:lnTo>
                      <a:pt x="511" y="703"/>
                    </a:lnTo>
                    <a:lnTo>
                      <a:pt x="512" y="702"/>
                    </a:lnTo>
                    <a:lnTo>
                      <a:pt x="512" y="701"/>
                    </a:lnTo>
                    <a:lnTo>
                      <a:pt x="512" y="701"/>
                    </a:lnTo>
                    <a:lnTo>
                      <a:pt x="512" y="701"/>
                    </a:lnTo>
                    <a:lnTo>
                      <a:pt x="512" y="701"/>
                    </a:lnTo>
                    <a:lnTo>
                      <a:pt x="511" y="701"/>
                    </a:lnTo>
                    <a:lnTo>
                      <a:pt x="511" y="701"/>
                    </a:lnTo>
                    <a:lnTo>
                      <a:pt x="510" y="701"/>
                    </a:lnTo>
                    <a:lnTo>
                      <a:pt x="510" y="701"/>
                    </a:lnTo>
                    <a:lnTo>
                      <a:pt x="510" y="700"/>
                    </a:lnTo>
                    <a:lnTo>
                      <a:pt x="510" y="700"/>
                    </a:lnTo>
                    <a:lnTo>
                      <a:pt x="511" y="699"/>
                    </a:lnTo>
                    <a:lnTo>
                      <a:pt x="511" y="699"/>
                    </a:lnTo>
                    <a:lnTo>
                      <a:pt x="510" y="698"/>
                    </a:lnTo>
                    <a:lnTo>
                      <a:pt x="510" y="697"/>
                    </a:lnTo>
                    <a:lnTo>
                      <a:pt x="509" y="696"/>
                    </a:lnTo>
                    <a:lnTo>
                      <a:pt x="509" y="695"/>
                    </a:lnTo>
                    <a:lnTo>
                      <a:pt x="509" y="695"/>
                    </a:lnTo>
                    <a:lnTo>
                      <a:pt x="509" y="694"/>
                    </a:lnTo>
                    <a:lnTo>
                      <a:pt x="510" y="694"/>
                    </a:lnTo>
                    <a:lnTo>
                      <a:pt x="511" y="693"/>
                    </a:lnTo>
                    <a:lnTo>
                      <a:pt x="512" y="693"/>
                    </a:lnTo>
                    <a:lnTo>
                      <a:pt x="512" y="693"/>
                    </a:lnTo>
                    <a:lnTo>
                      <a:pt x="513" y="692"/>
                    </a:lnTo>
                    <a:lnTo>
                      <a:pt x="514" y="692"/>
                    </a:lnTo>
                    <a:lnTo>
                      <a:pt x="514" y="692"/>
                    </a:lnTo>
                    <a:lnTo>
                      <a:pt x="514" y="692"/>
                    </a:lnTo>
                    <a:lnTo>
                      <a:pt x="515" y="692"/>
                    </a:lnTo>
                    <a:lnTo>
                      <a:pt x="515" y="692"/>
                    </a:lnTo>
                    <a:lnTo>
                      <a:pt x="515" y="692"/>
                    </a:lnTo>
                    <a:lnTo>
                      <a:pt x="515" y="692"/>
                    </a:lnTo>
                    <a:lnTo>
                      <a:pt x="516" y="692"/>
                    </a:lnTo>
                    <a:lnTo>
                      <a:pt x="516" y="691"/>
                    </a:lnTo>
                    <a:lnTo>
                      <a:pt x="517" y="691"/>
                    </a:lnTo>
                    <a:lnTo>
                      <a:pt x="517" y="691"/>
                    </a:lnTo>
                    <a:lnTo>
                      <a:pt x="518" y="690"/>
                    </a:lnTo>
                    <a:lnTo>
                      <a:pt x="520" y="688"/>
                    </a:lnTo>
                    <a:lnTo>
                      <a:pt x="521" y="688"/>
                    </a:lnTo>
                    <a:lnTo>
                      <a:pt x="521" y="689"/>
                    </a:lnTo>
                    <a:lnTo>
                      <a:pt x="522" y="690"/>
                    </a:lnTo>
                    <a:lnTo>
                      <a:pt x="523" y="689"/>
                    </a:lnTo>
                    <a:lnTo>
                      <a:pt x="524" y="688"/>
                    </a:lnTo>
                    <a:lnTo>
                      <a:pt x="526" y="687"/>
                    </a:lnTo>
                    <a:lnTo>
                      <a:pt x="528" y="687"/>
                    </a:lnTo>
                    <a:lnTo>
                      <a:pt x="528" y="687"/>
                    </a:lnTo>
                    <a:lnTo>
                      <a:pt x="529" y="687"/>
                    </a:lnTo>
                    <a:lnTo>
                      <a:pt x="529" y="687"/>
                    </a:lnTo>
                    <a:lnTo>
                      <a:pt x="530" y="687"/>
                    </a:lnTo>
                    <a:lnTo>
                      <a:pt x="530" y="687"/>
                    </a:lnTo>
                    <a:lnTo>
                      <a:pt x="530" y="687"/>
                    </a:lnTo>
                    <a:lnTo>
                      <a:pt x="531" y="687"/>
                    </a:lnTo>
                    <a:lnTo>
                      <a:pt x="532" y="687"/>
                    </a:lnTo>
                    <a:lnTo>
                      <a:pt x="533" y="687"/>
                    </a:lnTo>
                    <a:lnTo>
                      <a:pt x="534" y="688"/>
                    </a:lnTo>
                    <a:lnTo>
                      <a:pt x="534" y="688"/>
                    </a:lnTo>
                    <a:lnTo>
                      <a:pt x="534" y="688"/>
                    </a:lnTo>
                    <a:lnTo>
                      <a:pt x="534" y="688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89"/>
                    </a:lnTo>
                    <a:lnTo>
                      <a:pt x="533" y="690"/>
                    </a:lnTo>
                    <a:lnTo>
                      <a:pt x="534" y="690"/>
                    </a:lnTo>
                    <a:lnTo>
                      <a:pt x="536" y="689"/>
                    </a:lnTo>
                    <a:lnTo>
                      <a:pt x="536" y="688"/>
                    </a:lnTo>
                    <a:lnTo>
                      <a:pt x="537" y="688"/>
                    </a:lnTo>
                    <a:lnTo>
                      <a:pt x="537" y="688"/>
                    </a:lnTo>
                    <a:lnTo>
                      <a:pt x="538" y="689"/>
                    </a:lnTo>
                    <a:lnTo>
                      <a:pt x="538" y="690"/>
                    </a:lnTo>
                    <a:lnTo>
                      <a:pt x="539" y="690"/>
                    </a:lnTo>
                    <a:lnTo>
                      <a:pt x="540" y="688"/>
                    </a:lnTo>
                    <a:lnTo>
                      <a:pt x="542" y="687"/>
                    </a:lnTo>
                    <a:lnTo>
                      <a:pt x="542" y="687"/>
                    </a:lnTo>
                    <a:lnTo>
                      <a:pt x="543" y="687"/>
                    </a:lnTo>
                    <a:lnTo>
                      <a:pt x="545" y="688"/>
                    </a:lnTo>
                    <a:lnTo>
                      <a:pt x="546" y="687"/>
                    </a:lnTo>
                    <a:lnTo>
                      <a:pt x="546" y="687"/>
                    </a:lnTo>
                    <a:lnTo>
                      <a:pt x="546" y="687"/>
                    </a:lnTo>
                    <a:lnTo>
                      <a:pt x="547" y="688"/>
                    </a:lnTo>
                    <a:lnTo>
                      <a:pt x="547" y="689"/>
                    </a:lnTo>
                    <a:lnTo>
                      <a:pt x="549" y="690"/>
                    </a:lnTo>
                    <a:lnTo>
                      <a:pt x="550" y="691"/>
                    </a:lnTo>
                    <a:lnTo>
                      <a:pt x="550" y="692"/>
                    </a:lnTo>
                    <a:lnTo>
                      <a:pt x="551" y="692"/>
                    </a:lnTo>
                    <a:lnTo>
                      <a:pt x="553" y="695"/>
                    </a:lnTo>
                    <a:lnTo>
                      <a:pt x="553" y="695"/>
                    </a:lnTo>
                    <a:lnTo>
                      <a:pt x="553" y="696"/>
                    </a:lnTo>
                    <a:lnTo>
                      <a:pt x="552" y="697"/>
                    </a:lnTo>
                    <a:lnTo>
                      <a:pt x="552" y="697"/>
                    </a:lnTo>
                    <a:lnTo>
                      <a:pt x="552" y="697"/>
                    </a:lnTo>
                    <a:lnTo>
                      <a:pt x="552" y="697"/>
                    </a:lnTo>
                    <a:lnTo>
                      <a:pt x="553" y="698"/>
                    </a:lnTo>
                    <a:lnTo>
                      <a:pt x="553" y="698"/>
                    </a:lnTo>
                    <a:lnTo>
                      <a:pt x="554" y="698"/>
                    </a:lnTo>
                    <a:lnTo>
                      <a:pt x="554" y="698"/>
                    </a:lnTo>
                    <a:lnTo>
                      <a:pt x="554" y="698"/>
                    </a:lnTo>
                    <a:lnTo>
                      <a:pt x="555" y="698"/>
                    </a:lnTo>
                    <a:lnTo>
                      <a:pt x="556" y="699"/>
                    </a:lnTo>
                    <a:lnTo>
                      <a:pt x="556" y="699"/>
                    </a:lnTo>
                    <a:lnTo>
                      <a:pt x="556" y="699"/>
                    </a:lnTo>
                    <a:lnTo>
                      <a:pt x="557" y="699"/>
                    </a:lnTo>
                    <a:lnTo>
                      <a:pt x="557" y="700"/>
                    </a:lnTo>
                    <a:lnTo>
                      <a:pt x="557" y="700"/>
                    </a:lnTo>
                    <a:lnTo>
                      <a:pt x="557" y="701"/>
                    </a:lnTo>
                    <a:lnTo>
                      <a:pt x="558" y="701"/>
                    </a:lnTo>
                    <a:lnTo>
                      <a:pt x="559" y="701"/>
                    </a:lnTo>
                    <a:lnTo>
                      <a:pt x="560" y="702"/>
                    </a:lnTo>
                    <a:lnTo>
                      <a:pt x="561" y="702"/>
                    </a:lnTo>
                    <a:lnTo>
                      <a:pt x="562" y="701"/>
                    </a:lnTo>
                    <a:lnTo>
                      <a:pt x="564" y="701"/>
                    </a:lnTo>
                    <a:lnTo>
                      <a:pt x="565" y="701"/>
                    </a:lnTo>
                    <a:lnTo>
                      <a:pt x="567" y="701"/>
                    </a:lnTo>
                    <a:lnTo>
                      <a:pt x="568" y="701"/>
                    </a:lnTo>
                    <a:lnTo>
                      <a:pt x="569" y="701"/>
                    </a:lnTo>
                    <a:lnTo>
                      <a:pt x="569" y="700"/>
                    </a:lnTo>
                    <a:lnTo>
                      <a:pt x="569" y="700"/>
                    </a:lnTo>
                    <a:lnTo>
                      <a:pt x="570" y="698"/>
                    </a:lnTo>
                    <a:lnTo>
                      <a:pt x="570" y="697"/>
                    </a:lnTo>
                    <a:lnTo>
                      <a:pt x="571" y="694"/>
                    </a:lnTo>
                    <a:lnTo>
                      <a:pt x="572" y="693"/>
                    </a:lnTo>
                    <a:lnTo>
                      <a:pt x="571" y="692"/>
                    </a:lnTo>
                    <a:lnTo>
                      <a:pt x="571" y="691"/>
                    </a:lnTo>
                    <a:lnTo>
                      <a:pt x="571" y="691"/>
                    </a:lnTo>
                    <a:lnTo>
                      <a:pt x="571" y="690"/>
                    </a:lnTo>
                    <a:lnTo>
                      <a:pt x="572" y="690"/>
                    </a:lnTo>
                    <a:lnTo>
                      <a:pt x="573" y="689"/>
                    </a:lnTo>
                    <a:lnTo>
                      <a:pt x="573" y="689"/>
                    </a:lnTo>
                    <a:lnTo>
                      <a:pt x="575" y="686"/>
                    </a:lnTo>
                    <a:lnTo>
                      <a:pt x="576" y="682"/>
                    </a:lnTo>
                    <a:lnTo>
                      <a:pt x="577" y="681"/>
                    </a:lnTo>
                    <a:lnTo>
                      <a:pt x="579" y="680"/>
                    </a:lnTo>
                    <a:lnTo>
                      <a:pt x="578" y="675"/>
                    </a:lnTo>
                    <a:lnTo>
                      <a:pt x="578" y="673"/>
                    </a:lnTo>
                    <a:lnTo>
                      <a:pt x="578" y="672"/>
                    </a:lnTo>
                    <a:lnTo>
                      <a:pt x="578" y="669"/>
                    </a:lnTo>
                    <a:lnTo>
                      <a:pt x="578" y="666"/>
                    </a:lnTo>
                    <a:lnTo>
                      <a:pt x="578" y="664"/>
                    </a:lnTo>
                    <a:lnTo>
                      <a:pt x="578" y="659"/>
                    </a:lnTo>
                    <a:lnTo>
                      <a:pt x="578" y="651"/>
                    </a:lnTo>
                    <a:lnTo>
                      <a:pt x="578" y="649"/>
                    </a:lnTo>
                    <a:lnTo>
                      <a:pt x="577" y="645"/>
                    </a:lnTo>
                    <a:lnTo>
                      <a:pt x="577" y="630"/>
                    </a:lnTo>
                    <a:lnTo>
                      <a:pt x="576" y="628"/>
                    </a:lnTo>
                    <a:lnTo>
                      <a:pt x="576" y="623"/>
                    </a:lnTo>
                    <a:lnTo>
                      <a:pt x="576" y="613"/>
                    </a:lnTo>
                    <a:lnTo>
                      <a:pt x="576" y="609"/>
                    </a:lnTo>
                    <a:lnTo>
                      <a:pt x="576" y="609"/>
                    </a:lnTo>
                    <a:lnTo>
                      <a:pt x="576" y="609"/>
                    </a:lnTo>
                    <a:lnTo>
                      <a:pt x="576" y="608"/>
                    </a:lnTo>
                    <a:lnTo>
                      <a:pt x="576" y="607"/>
                    </a:lnTo>
                    <a:lnTo>
                      <a:pt x="576" y="607"/>
                    </a:lnTo>
                    <a:lnTo>
                      <a:pt x="575" y="604"/>
                    </a:lnTo>
                    <a:lnTo>
                      <a:pt x="575" y="604"/>
                    </a:lnTo>
                    <a:lnTo>
                      <a:pt x="575" y="591"/>
                    </a:lnTo>
                    <a:lnTo>
                      <a:pt x="575" y="586"/>
                    </a:lnTo>
                    <a:lnTo>
                      <a:pt x="574" y="575"/>
                    </a:lnTo>
                    <a:lnTo>
                      <a:pt x="574" y="575"/>
                    </a:lnTo>
                    <a:lnTo>
                      <a:pt x="574" y="574"/>
                    </a:lnTo>
                    <a:lnTo>
                      <a:pt x="574" y="571"/>
                    </a:lnTo>
                    <a:lnTo>
                      <a:pt x="574" y="569"/>
                    </a:lnTo>
                    <a:lnTo>
                      <a:pt x="574" y="566"/>
                    </a:lnTo>
                    <a:lnTo>
                      <a:pt x="574" y="558"/>
                    </a:lnTo>
                    <a:lnTo>
                      <a:pt x="574" y="552"/>
                    </a:lnTo>
                    <a:lnTo>
                      <a:pt x="574" y="552"/>
                    </a:lnTo>
                    <a:lnTo>
                      <a:pt x="574" y="551"/>
                    </a:lnTo>
                    <a:lnTo>
                      <a:pt x="574" y="551"/>
                    </a:lnTo>
                    <a:lnTo>
                      <a:pt x="573" y="543"/>
                    </a:lnTo>
                    <a:lnTo>
                      <a:pt x="573" y="543"/>
                    </a:lnTo>
                    <a:lnTo>
                      <a:pt x="573" y="537"/>
                    </a:lnTo>
                    <a:lnTo>
                      <a:pt x="573" y="535"/>
                    </a:lnTo>
                    <a:lnTo>
                      <a:pt x="573" y="530"/>
                    </a:lnTo>
                    <a:lnTo>
                      <a:pt x="573" y="530"/>
                    </a:lnTo>
                    <a:lnTo>
                      <a:pt x="573" y="528"/>
                    </a:lnTo>
                    <a:lnTo>
                      <a:pt x="573" y="527"/>
                    </a:lnTo>
                    <a:lnTo>
                      <a:pt x="573" y="525"/>
                    </a:lnTo>
                    <a:lnTo>
                      <a:pt x="573" y="525"/>
                    </a:lnTo>
                    <a:lnTo>
                      <a:pt x="572" y="524"/>
                    </a:lnTo>
                    <a:lnTo>
                      <a:pt x="572" y="517"/>
                    </a:lnTo>
                    <a:lnTo>
                      <a:pt x="572" y="515"/>
                    </a:lnTo>
                    <a:lnTo>
                      <a:pt x="572" y="511"/>
                    </a:lnTo>
                    <a:lnTo>
                      <a:pt x="572" y="501"/>
                    </a:lnTo>
                    <a:lnTo>
                      <a:pt x="572" y="499"/>
                    </a:lnTo>
                    <a:lnTo>
                      <a:pt x="572" y="499"/>
                    </a:lnTo>
                    <a:lnTo>
                      <a:pt x="572" y="499"/>
                    </a:lnTo>
                    <a:lnTo>
                      <a:pt x="572" y="498"/>
                    </a:lnTo>
                    <a:lnTo>
                      <a:pt x="572" y="497"/>
                    </a:lnTo>
                    <a:lnTo>
                      <a:pt x="572" y="491"/>
                    </a:lnTo>
                    <a:lnTo>
                      <a:pt x="572" y="490"/>
                    </a:lnTo>
                    <a:lnTo>
                      <a:pt x="571" y="486"/>
                    </a:lnTo>
                    <a:lnTo>
                      <a:pt x="571" y="482"/>
                    </a:lnTo>
                    <a:lnTo>
                      <a:pt x="571" y="475"/>
                    </a:lnTo>
                    <a:lnTo>
                      <a:pt x="571" y="469"/>
                    </a:lnTo>
                    <a:lnTo>
                      <a:pt x="570" y="451"/>
                    </a:lnTo>
                    <a:lnTo>
                      <a:pt x="570" y="451"/>
                    </a:lnTo>
                    <a:lnTo>
                      <a:pt x="570" y="440"/>
                    </a:lnTo>
                    <a:lnTo>
                      <a:pt x="570" y="438"/>
                    </a:lnTo>
                    <a:lnTo>
                      <a:pt x="569" y="422"/>
                    </a:lnTo>
                    <a:lnTo>
                      <a:pt x="569" y="422"/>
                    </a:lnTo>
                    <a:lnTo>
                      <a:pt x="569" y="410"/>
                    </a:lnTo>
                    <a:lnTo>
                      <a:pt x="569" y="405"/>
                    </a:lnTo>
                    <a:lnTo>
                      <a:pt x="569" y="404"/>
                    </a:lnTo>
                    <a:lnTo>
                      <a:pt x="569" y="401"/>
                    </a:lnTo>
                    <a:lnTo>
                      <a:pt x="569" y="401"/>
                    </a:lnTo>
                    <a:lnTo>
                      <a:pt x="568" y="389"/>
                    </a:lnTo>
                    <a:lnTo>
                      <a:pt x="568" y="383"/>
                    </a:lnTo>
                    <a:lnTo>
                      <a:pt x="568" y="381"/>
                    </a:lnTo>
                    <a:lnTo>
                      <a:pt x="567" y="366"/>
                    </a:lnTo>
                    <a:lnTo>
                      <a:pt x="567" y="366"/>
                    </a:lnTo>
                    <a:lnTo>
                      <a:pt x="567" y="366"/>
                    </a:lnTo>
                    <a:lnTo>
                      <a:pt x="567" y="350"/>
                    </a:lnTo>
                    <a:lnTo>
                      <a:pt x="565" y="293"/>
                    </a:lnTo>
                    <a:lnTo>
                      <a:pt x="565" y="288"/>
                    </a:lnTo>
                    <a:lnTo>
                      <a:pt x="564" y="267"/>
                    </a:lnTo>
                    <a:lnTo>
                      <a:pt x="564" y="262"/>
                    </a:lnTo>
                    <a:lnTo>
                      <a:pt x="564" y="260"/>
                    </a:lnTo>
                    <a:lnTo>
                      <a:pt x="564" y="258"/>
                    </a:lnTo>
                    <a:lnTo>
                      <a:pt x="564" y="255"/>
                    </a:lnTo>
                    <a:lnTo>
                      <a:pt x="563" y="246"/>
                    </a:lnTo>
                    <a:lnTo>
                      <a:pt x="563" y="246"/>
                    </a:lnTo>
                    <a:lnTo>
                      <a:pt x="563" y="236"/>
                    </a:lnTo>
                    <a:lnTo>
                      <a:pt x="563" y="234"/>
                    </a:lnTo>
                    <a:lnTo>
                      <a:pt x="563" y="230"/>
                    </a:lnTo>
                    <a:lnTo>
                      <a:pt x="563" y="223"/>
                    </a:lnTo>
                    <a:lnTo>
                      <a:pt x="563" y="222"/>
                    </a:lnTo>
                    <a:lnTo>
                      <a:pt x="562" y="221"/>
                    </a:lnTo>
                    <a:lnTo>
                      <a:pt x="562" y="207"/>
                    </a:lnTo>
                    <a:lnTo>
                      <a:pt x="561" y="188"/>
                    </a:lnTo>
                    <a:lnTo>
                      <a:pt x="561" y="184"/>
                    </a:lnTo>
                    <a:lnTo>
                      <a:pt x="561" y="184"/>
                    </a:lnTo>
                    <a:lnTo>
                      <a:pt x="561" y="176"/>
                    </a:lnTo>
                    <a:lnTo>
                      <a:pt x="561" y="176"/>
                    </a:lnTo>
                    <a:lnTo>
                      <a:pt x="561" y="175"/>
                    </a:lnTo>
                    <a:lnTo>
                      <a:pt x="561" y="153"/>
                    </a:lnTo>
                    <a:lnTo>
                      <a:pt x="561" y="149"/>
                    </a:lnTo>
                    <a:lnTo>
                      <a:pt x="561" y="149"/>
                    </a:lnTo>
                    <a:lnTo>
                      <a:pt x="561" y="149"/>
                    </a:lnTo>
                    <a:lnTo>
                      <a:pt x="561" y="148"/>
                    </a:lnTo>
                    <a:lnTo>
                      <a:pt x="561" y="147"/>
                    </a:lnTo>
                    <a:lnTo>
                      <a:pt x="561" y="146"/>
                    </a:lnTo>
                    <a:lnTo>
                      <a:pt x="561" y="146"/>
                    </a:lnTo>
                    <a:lnTo>
                      <a:pt x="561" y="145"/>
                    </a:lnTo>
                    <a:lnTo>
                      <a:pt x="561" y="144"/>
                    </a:lnTo>
                    <a:lnTo>
                      <a:pt x="561" y="143"/>
                    </a:lnTo>
                    <a:lnTo>
                      <a:pt x="560" y="124"/>
                    </a:lnTo>
                    <a:lnTo>
                      <a:pt x="560" y="117"/>
                    </a:lnTo>
                    <a:lnTo>
                      <a:pt x="560" y="117"/>
                    </a:lnTo>
                    <a:lnTo>
                      <a:pt x="559" y="93"/>
                    </a:lnTo>
                    <a:lnTo>
                      <a:pt x="559" y="92"/>
                    </a:lnTo>
                    <a:lnTo>
                      <a:pt x="559" y="91"/>
                    </a:lnTo>
                    <a:lnTo>
                      <a:pt x="558" y="59"/>
                    </a:lnTo>
                    <a:lnTo>
                      <a:pt x="558" y="58"/>
                    </a:lnTo>
                    <a:lnTo>
                      <a:pt x="558" y="45"/>
                    </a:lnTo>
                    <a:lnTo>
                      <a:pt x="558" y="45"/>
                    </a:lnTo>
                    <a:lnTo>
                      <a:pt x="558" y="44"/>
                    </a:lnTo>
                    <a:lnTo>
                      <a:pt x="557" y="28"/>
                    </a:lnTo>
                    <a:lnTo>
                      <a:pt x="557" y="17"/>
                    </a:lnTo>
                    <a:lnTo>
                      <a:pt x="557" y="17"/>
                    </a:lnTo>
                    <a:lnTo>
                      <a:pt x="557" y="13"/>
                    </a:lnTo>
                    <a:lnTo>
                      <a:pt x="556" y="0"/>
                    </a:lnTo>
                    <a:lnTo>
                      <a:pt x="555" y="0"/>
                    </a:lnTo>
                    <a:lnTo>
                      <a:pt x="554" y="0"/>
                    </a:lnTo>
                    <a:lnTo>
                      <a:pt x="554" y="0"/>
                    </a:lnTo>
                    <a:lnTo>
                      <a:pt x="550" y="0"/>
                    </a:lnTo>
                    <a:lnTo>
                      <a:pt x="550" y="0"/>
                    </a:lnTo>
                    <a:lnTo>
                      <a:pt x="534" y="1"/>
                    </a:lnTo>
                    <a:lnTo>
                      <a:pt x="534" y="1"/>
                    </a:lnTo>
                    <a:lnTo>
                      <a:pt x="516" y="1"/>
                    </a:lnTo>
                    <a:lnTo>
                      <a:pt x="514" y="1"/>
                    </a:lnTo>
                    <a:lnTo>
                      <a:pt x="514" y="1"/>
                    </a:lnTo>
                    <a:lnTo>
                      <a:pt x="505" y="1"/>
                    </a:lnTo>
                    <a:lnTo>
                      <a:pt x="500" y="1"/>
                    </a:lnTo>
                    <a:lnTo>
                      <a:pt x="498" y="1"/>
                    </a:lnTo>
                    <a:lnTo>
                      <a:pt x="498" y="1"/>
                    </a:lnTo>
                    <a:lnTo>
                      <a:pt x="493" y="1"/>
                    </a:lnTo>
                    <a:lnTo>
                      <a:pt x="493" y="1"/>
                    </a:lnTo>
                    <a:lnTo>
                      <a:pt x="486" y="1"/>
                    </a:lnTo>
                    <a:lnTo>
                      <a:pt x="484" y="1"/>
                    </a:lnTo>
                    <a:lnTo>
                      <a:pt x="480" y="1"/>
                    </a:lnTo>
                    <a:lnTo>
                      <a:pt x="478" y="1"/>
                    </a:lnTo>
                    <a:lnTo>
                      <a:pt x="476" y="1"/>
                    </a:lnTo>
                    <a:lnTo>
                      <a:pt x="471" y="2"/>
                    </a:lnTo>
                    <a:lnTo>
                      <a:pt x="465" y="2"/>
                    </a:lnTo>
                    <a:lnTo>
                      <a:pt x="464" y="2"/>
                    </a:lnTo>
                    <a:lnTo>
                      <a:pt x="445" y="3"/>
                    </a:lnTo>
                    <a:lnTo>
                      <a:pt x="445" y="3"/>
                    </a:lnTo>
                    <a:lnTo>
                      <a:pt x="439" y="3"/>
                    </a:lnTo>
                    <a:lnTo>
                      <a:pt x="416" y="3"/>
                    </a:lnTo>
                    <a:lnTo>
                      <a:pt x="414" y="3"/>
                    </a:lnTo>
                    <a:lnTo>
                      <a:pt x="412" y="3"/>
                    </a:lnTo>
                    <a:lnTo>
                      <a:pt x="404" y="3"/>
                    </a:lnTo>
                    <a:lnTo>
                      <a:pt x="401" y="3"/>
                    </a:lnTo>
                    <a:lnTo>
                      <a:pt x="389" y="3"/>
                    </a:lnTo>
                    <a:lnTo>
                      <a:pt x="389" y="3"/>
                    </a:lnTo>
                    <a:lnTo>
                      <a:pt x="388" y="3"/>
                    </a:lnTo>
                    <a:lnTo>
                      <a:pt x="378" y="3"/>
                    </a:lnTo>
                    <a:lnTo>
                      <a:pt x="378" y="3"/>
                    </a:lnTo>
                    <a:lnTo>
                      <a:pt x="376" y="3"/>
                    </a:lnTo>
                    <a:lnTo>
                      <a:pt x="376" y="3"/>
                    </a:lnTo>
                    <a:lnTo>
                      <a:pt x="375" y="4"/>
                    </a:lnTo>
                    <a:lnTo>
                      <a:pt x="375" y="3"/>
                    </a:lnTo>
                    <a:lnTo>
                      <a:pt x="374" y="4"/>
                    </a:lnTo>
                    <a:lnTo>
                      <a:pt x="374" y="4"/>
                    </a:lnTo>
                    <a:lnTo>
                      <a:pt x="373" y="4"/>
                    </a:lnTo>
                    <a:lnTo>
                      <a:pt x="373" y="4"/>
                    </a:lnTo>
                    <a:lnTo>
                      <a:pt x="363" y="4"/>
                    </a:lnTo>
                    <a:lnTo>
                      <a:pt x="363" y="4"/>
                    </a:lnTo>
                    <a:lnTo>
                      <a:pt x="347" y="4"/>
                    </a:lnTo>
                    <a:lnTo>
                      <a:pt x="343" y="4"/>
                    </a:lnTo>
                    <a:lnTo>
                      <a:pt x="342" y="4"/>
                    </a:lnTo>
                    <a:lnTo>
                      <a:pt x="342" y="4"/>
                    </a:lnTo>
                    <a:lnTo>
                      <a:pt x="340" y="4"/>
                    </a:lnTo>
                    <a:lnTo>
                      <a:pt x="335" y="4"/>
                    </a:lnTo>
                    <a:lnTo>
                      <a:pt x="333" y="4"/>
                    </a:lnTo>
                    <a:lnTo>
                      <a:pt x="332" y="4"/>
                    </a:lnTo>
                    <a:lnTo>
                      <a:pt x="332" y="4"/>
                    </a:lnTo>
                    <a:lnTo>
                      <a:pt x="329" y="4"/>
                    </a:lnTo>
                    <a:lnTo>
                      <a:pt x="324" y="4"/>
                    </a:lnTo>
                    <a:lnTo>
                      <a:pt x="324" y="4"/>
                    </a:lnTo>
                    <a:lnTo>
                      <a:pt x="320" y="4"/>
                    </a:lnTo>
                    <a:lnTo>
                      <a:pt x="320" y="4"/>
                    </a:lnTo>
                    <a:lnTo>
                      <a:pt x="298" y="4"/>
                    </a:lnTo>
                    <a:lnTo>
                      <a:pt x="289" y="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84" y="4"/>
                    </a:lnTo>
                    <a:lnTo>
                      <a:pt x="282" y="4"/>
                    </a:lnTo>
                    <a:lnTo>
                      <a:pt x="282" y="4"/>
                    </a:lnTo>
                    <a:lnTo>
                      <a:pt x="281" y="4"/>
                    </a:lnTo>
                    <a:lnTo>
                      <a:pt x="280" y="4"/>
                    </a:lnTo>
                    <a:lnTo>
                      <a:pt x="268" y="4"/>
                    </a:lnTo>
                    <a:lnTo>
                      <a:pt x="266" y="4"/>
                    </a:lnTo>
                    <a:lnTo>
                      <a:pt x="249" y="4"/>
                    </a:lnTo>
                    <a:lnTo>
                      <a:pt x="245" y="4"/>
                    </a:lnTo>
                    <a:lnTo>
                      <a:pt x="240" y="4"/>
                    </a:lnTo>
                    <a:lnTo>
                      <a:pt x="238" y="4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29" y="4"/>
                    </a:lnTo>
                    <a:lnTo>
                      <a:pt x="229" y="4"/>
                    </a:lnTo>
                    <a:lnTo>
                      <a:pt x="226" y="4"/>
                    </a:lnTo>
                    <a:lnTo>
                      <a:pt x="226" y="4"/>
                    </a:lnTo>
                    <a:lnTo>
                      <a:pt x="218" y="4"/>
                    </a:lnTo>
                    <a:lnTo>
                      <a:pt x="207" y="4"/>
                    </a:lnTo>
                    <a:lnTo>
                      <a:pt x="184" y="3"/>
                    </a:lnTo>
                    <a:lnTo>
                      <a:pt x="177" y="3"/>
                    </a:lnTo>
                    <a:lnTo>
                      <a:pt x="177" y="3"/>
                    </a:lnTo>
                    <a:lnTo>
                      <a:pt x="149" y="3"/>
                    </a:lnTo>
                    <a:lnTo>
                      <a:pt x="145" y="3"/>
                    </a:lnTo>
                    <a:lnTo>
                      <a:pt x="140" y="3"/>
                    </a:lnTo>
                    <a:lnTo>
                      <a:pt x="136" y="3"/>
                    </a:lnTo>
                    <a:lnTo>
                      <a:pt x="131" y="3"/>
                    </a:lnTo>
                    <a:lnTo>
                      <a:pt x="124" y="3"/>
                    </a:lnTo>
                    <a:lnTo>
                      <a:pt x="124" y="3"/>
                    </a:lnTo>
                    <a:lnTo>
                      <a:pt x="122" y="3"/>
                    </a:lnTo>
                    <a:lnTo>
                      <a:pt x="119" y="3"/>
                    </a:lnTo>
                    <a:lnTo>
                      <a:pt x="104" y="2"/>
                    </a:lnTo>
                    <a:lnTo>
                      <a:pt x="85" y="2"/>
                    </a:lnTo>
                    <a:lnTo>
                      <a:pt x="83" y="2"/>
                    </a:lnTo>
                    <a:lnTo>
                      <a:pt x="81" y="2"/>
                    </a:lnTo>
                    <a:lnTo>
                      <a:pt x="74" y="2"/>
                    </a:lnTo>
                    <a:lnTo>
                      <a:pt x="71" y="1"/>
                    </a:lnTo>
                    <a:lnTo>
                      <a:pt x="71" y="1"/>
                    </a:lnTo>
                    <a:lnTo>
                      <a:pt x="64" y="1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2" y="14"/>
                    </a:lnTo>
                    <a:lnTo>
                      <a:pt x="12" y="28"/>
                    </a:lnTo>
                    <a:lnTo>
                      <a:pt x="11" y="44"/>
                    </a:lnTo>
                    <a:lnTo>
                      <a:pt x="11" y="44"/>
                    </a:lnTo>
                    <a:lnTo>
                      <a:pt x="11" y="51"/>
                    </a:lnTo>
                    <a:lnTo>
                      <a:pt x="11" y="58"/>
                    </a:lnTo>
                    <a:lnTo>
                      <a:pt x="9" y="96"/>
                    </a:lnTo>
                    <a:lnTo>
                      <a:pt x="9" y="116"/>
                    </a:lnTo>
                    <a:lnTo>
                      <a:pt x="8" y="131"/>
                    </a:lnTo>
                    <a:lnTo>
                      <a:pt x="8" y="132"/>
                    </a:lnTo>
                    <a:lnTo>
                      <a:pt x="8" y="132"/>
                    </a:lnTo>
                    <a:lnTo>
                      <a:pt x="8" y="143"/>
                    </a:lnTo>
                    <a:lnTo>
                      <a:pt x="8" y="146"/>
                    </a:lnTo>
                    <a:lnTo>
                      <a:pt x="8" y="149"/>
                    </a:lnTo>
                    <a:lnTo>
                      <a:pt x="7" y="175"/>
                    </a:lnTo>
                    <a:lnTo>
                      <a:pt x="6" y="187"/>
                    </a:lnTo>
                    <a:lnTo>
                      <a:pt x="6" y="197"/>
                    </a:lnTo>
                    <a:lnTo>
                      <a:pt x="6" y="197"/>
                    </a:lnTo>
                    <a:lnTo>
                      <a:pt x="6" y="203"/>
                    </a:lnTo>
                    <a:lnTo>
                      <a:pt x="6" y="203"/>
                    </a:lnTo>
                    <a:lnTo>
                      <a:pt x="5" y="216"/>
                    </a:lnTo>
                    <a:lnTo>
                      <a:pt x="5" y="220"/>
                    </a:lnTo>
                    <a:lnTo>
                      <a:pt x="5" y="224"/>
                    </a:lnTo>
                    <a:lnTo>
                      <a:pt x="5" y="224"/>
                    </a:lnTo>
                    <a:lnTo>
                      <a:pt x="5" y="225"/>
                    </a:lnTo>
                    <a:lnTo>
                      <a:pt x="5" y="225"/>
                    </a:lnTo>
                    <a:lnTo>
                      <a:pt x="4" y="239"/>
                    </a:lnTo>
                    <a:lnTo>
                      <a:pt x="4" y="243"/>
                    </a:lnTo>
                    <a:lnTo>
                      <a:pt x="4" y="251"/>
                    </a:lnTo>
                    <a:lnTo>
                      <a:pt x="3" y="260"/>
                    </a:lnTo>
                    <a:lnTo>
                      <a:pt x="3" y="260"/>
                    </a:lnTo>
                    <a:lnTo>
                      <a:pt x="3" y="265"/>
                    </a:lnTo>
                    <a:lnTo>
                      <a:pt x="3" y="267"/>
                    </a:lnTo>
                    <a:lnTo>
                      <a:pt x="3" y="273"/>
                    </a:lnTo>
                    <a:lnTo>
                      <a:pt x="3" y="273"/>
                    </a:lnTo>
                    <a:lnTo>
                      <a:pt x="3" y="275"/>
                    </a:lnTo>
                    <a:lnTo>
                      <a:pt x="2" y="276"/>
                    </a:lnTo>
                    <a:lnTo>
                      <a:pt x="2" y="280"/>
                    </a:lnTo>
                    <a:lnTo>
                      <a:pt x="2" y="287"/>
                    </a:lnTo>
                    <a:lnTo>
                      <a:pt x="2" y="288"/>
                    </a:lnTo>
                    <a:lnTo>
                      <a:pt x="2" y="288"/>
                    </a:lnTo>
                    <a:lnTo>
                      <a:pt x="2" y="289"/>
                    </a:lnTo>
                    <a:lnTo>
                      <a:pt x="2" y="292"/>
                    </a:lnTo>
                    <a:lnTo>
                      <a:pt x="2" y="292"/>
                    </a:lnTo>
                    <a:lnTo>
                      <a:pt x="2" y="293"/>
                    </a:lnTo>
                    <a:lnTo>
                      <a:pt x="2" y="293"/>
                    </a:lnTo>
                    <a:lnTo>
                      <a:pt x="2" y="293"/>
                    </a:lnTo>
                    <a:lnTo>
                      <a:pt x="2" y="294"/>
                    </a:lnTo>
                    <a:lnTo>
                      <a:pt x="2" y="294"/>
                    </a:lnTo>
                    <a:lnTo>
                      <a:pt x="2" y="297"/>
                    </a:lnTo>
                    <a:lnTo>
                      <a:pt x="1" y="300"/>
                    </a:lnTo>
                    <a:lnTo>
                      <a:pt x="1" y="300"/>
                    </a:lnTo>
                    <a:lnTo>
                      <a:pt x="1" y="304"/>
                    </a:lnTo>
                    <a:lnTo>
                      <a:pt x="1" y="306"/>
                    </a:lnTo>
                    <a:lnTo>
                      <a:pt x="1" y="307"/>
                    </a:lnTo>
                    <a:lnTo>
                      <a:pt x="1" y="313"/>
                    </a:lnTo>
                    <a:lnTo>
                      <a:pt x="1" y="314"/>
                    </a:lnTo>
                    <a:lnTo>
                      <a:pt x="1" y="314"/>
                    </a:lnTo>
                    <a:lnTo>
                      <a:pt x="1" y="315"/>
                    </a:lnTo>
                    <a:lnTo>
                      <a:pt x="1" y="315"/>
                    </a:lnTo>
                    <a:lnTo>
                      <a:pt x="1" y="317"/>
                    </a:lnTo>
                    <a:lnTo>
                      <a:pt x="1" y="319"/>
                    </a:lnTo>
                    <a:lnTo>
                      <a:pt x="1" y="319"/>
                    </a:lnTo>
                    <a:lnTo>
                      <a:pt x="1" y="320"/>
                    </a:lnTo>
                    <a:lnTo>
                      <a:pt x="0" y="323"/>
                    </a:lnTo>
                    <a:lnTo>
                      <a:pt x="0" y="323"/>
                    </a:lnTo>
                    <a:lnTo>
                      <a:pt x="0" y="325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34B32151-E060-B499-F813-32675734D4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1288" y="3190875"/>
                <a:ext cx="57150" cy="293688"/>
              </a:xfrm>
              <a:custGeom>
                <a:avLst/>
                <a:gdLst>
                  <a:gd name="T0" fmla="*/ 17 w 36"/>
                  <a:gd name="T1" fmla="*/ 8 h 185"/>
                  <a:gd name="T2" fmla="*/ 13 w 36"/>
                  <a:gd name="T3" fmla="*/ 16 h 185"/>
                  <a:gd name="T4" fmla="*/ 13 w 36"/>
                  <a:gd name="T5" fmla="*/ 20 h 185"/>
                  <a:gd name="T6" fmla="*/ 7 w 36"/>
                  <a:gd name="T7" fmla="*/ 26 h 185"/>
                  <a:gd name="T8" fmla="*/ 9 w 36"/>
                  <a:gd name="T9" fmla="*/ 35 h 185"/>
                  <a:gd name="T10" fmla="*/ 10 w 36"/>
                  <a:gd name="T11" fmla="*/ 41 h 185"/>
                  <a:gd name="T12" fmla="*/ 14 w 36"/>
                  <a:gd name="T13" fmla="*/ 46 h 185"/>
                  <a:gd name="T14" fmla="*/ 15 w 36"/>
                  <a:gd name="T15" fmla="*/ 50 h 185"/>
                  <a:gd name="T16" fmla="*/ 9 w 36"/>
                  <a:gd name="T17" fmla="*/ 54 h 185"/>
                  <a:gd name="T18" fmla="*/ 6 w 36"/>
                  <a:gd name="T19" fmla="*/ 60 h 185"/>
                  <a:gd name="T20" fmla="*/ 0 w 36"/>
                  <a:gd name="T21" fmla="*/ 66 h 185"/>
                  <a:gd name="T22" fmla="*/ 2 w 36"/>
                  <a:gd name="T23" fmla="*/ 73 h 185"/>
                  <a:gd name="T24" fmla="*/ 6 w 36"/>
                  <a:gd name="T25" fmla="*/ 79 h 185"/>
                  <a:gd name="T26" fmla="*/ 9 w 36"/>
                  <a:gd name="T27" fmla="*/ 88 h 185"/>
                  <a:gd name="T28" fmla="*/ 10 w 36"/>
                  <a:gd name="T29" fmla="*/ 95 h 185"/>
                  <a:gd name="T30" fmla="*/ 14 w 36"/>
                  <a:gd name="T31" fmla="*/ 100 h 185"/>
                  <a:gd name="T32" fmla="*/ 20 w 36"/>
                  <a:gd name="T33" fmla="*/ 106 h 185"/>
                  <a:gd name="T34" fmla="*/ 23 w 36"/>
                  <a:gd name="T35" fmla="*/ 116 h 185"/>
                  <a:gd name="T36" fmla="*/ 31 w 36"/>
                  <a:gd name="T37" fmla="*/ 117 h 185"/>
                  <a:gd name="T38" fmla="*/ 34 w 36"/>
                  <a:gd name="T39" fmla="*/ 115 h 185"/>
                  <a:gd name="T40" fmla="*/ 33 w 36"/>
                  <a:gd name="T41" fmla="*/ 103 h 185"/>
                  <a:gd name="T42" fmla="*/ 33 w 36"/>
                  <a:gd name="T43" fmla="*/ 94 h 185"/>
                  <a:gd name="T44" fmla="*/ 32 w 36"/>
                  <a:gd name="T45" fmla="*/ 81 h 185"/>
                  <a:gd name="T46" fmla="*/ 32 w 36"/>
                  <a:gd name="T47" fmla="*/ 74 h 185"/>
                  <a:gd name="T48" fmla="*/ 32 w 36"/>
                  <a:gd name="T49" fmla="*/ 65 h 185"/>
                  <a:gd name="T50" fmla="*/ 32 w 36"/>
                  <a:gd name="T51" fmla="*/ 59 h 185"/>
                  <a:gd name="T52" fmla="*/ 32 w 36"/>
                  <a:gd name="T53" fmla="*/ 56 h 185"/>
                  <a:gd name="T54" fmla="*/ 31 w 36"/>
                  <a:gd name="T55" fmla="*/ 51 h 185"/>
                  <a:gd name="T56" fmla="*/ 31 w 36"/>
                  <a:gd name="T57" fmla="*/ 47 h 185"/>
                  <a:gd name="T58" fmla="*/ 31 w 36"/>
                  <a:gd name="T59" fmla="*/ 41 h 185"/>
                  <a:gd name="T60" fmla="*/ 31 w 36"/>
                  <a:gd name="T61" fmla="*/ 36 h 185"/>
                  <a:gd name="T62" fmla="*/ 31 w 36"/>
                  <a:gd name="T63" fmla="*/ 30 h 185"/>
                  <a:gd name="T64" fmla="*/ 31 w 36"/>
                  <a:gd name="T65" fmla="*/ 23 h 185"/>
                  <a:gd name="T66" fmla="*/ 30 w 36"/>
                  <a:gd name="T67" fmla="*/ 13 h 185"/>
                  <a:gd name="T68" fmla="*/ 26 w 36"/>
                  <a:gd name="T69" fmla="*/ 7 h 185"/>
                  <a:gd name="T70" fmla="*/ 21 w 36"/>
                  <a:gd name="T71" fmla="*/ 3 h 185"/>
                  <a:gd name="T72" fmla="*/ 10 w 36"/>
                  <a:gd name="T73" fmla="*/ 98 h 185"/>
                  <a:gd name="T74" fmla="*/ 12 w 36"/>
                  <a:gd name="T75" fmla="*/ 110 h 185"/>
                  <a:gd name="T76" fmla="*/ 13 w 36"/>
                  <a:gd name="T77" fmla="*/ 119 h 185"/>
                  <a:gd name="T78" fmla="*/ 11 w 36"/>
                  <a:gd name="T79" fmla="*/ 129 h 185"/>
                  <a:gd name="T80" fmla="*/ 14 w 36"/>
                  <a:gd name="T81" fmla="*/ 138 h 185"/>
                  <a:gd name="T82" fmla="*/ 13 w 36"/>
                  <a:gd name="T83" fmla="*/ 145 h 185"/>
                  <a:gd name="T84" fmla="*/ 10 w 36"/>
                  <a:gd name="T85" fmla="*/ 151 h 185"/>
                  <a:gd name="T86" fmla="*/ 14 w 36"/>
                  <a:gd name="T87" fmla="*/ 158 h 185"/>
                  <a:gd name="T88" fmla="*/ 19 w 36"/>
                  <a:gd name="T89" fmla="*/ 163 h 185"/>
                  <a:gd name="T90" fmla="*/ 30 w 36"/>
                  <a:gd name="T91" fmla="*/ 167 h 185"/>
                  <a:gd name="T92" fmla="*/ 33 w 36"/>
                  <a:gd name="T93" fmla="*/ 176 h 185"/>
                  <a:gd name="T94" fmla="*/ 35 w 36"/>
                  <a:gd name="T95" fmla="*/ 184 h 185"/>
                  <a:gd name="T96" fmla="*/ 36 w 36"/>
                  <a:gd name="T97" fmla="*/ 177 h 185"/>
                  <a:gd name="T98" fmla="*/ 35 w 36"/>
                  <a:gd name="T99" fmla="*/ 167 h 185"/>
                  <a:gd name="T100" fmla="*/ 35 w 36"/>
                  <a:gd name="T101" fmla="*/ 155 h 185"/>
                  <a:gd name="T102" fmla="*/ 35 w 36"/>
                  <a:gd name="T103" fmla="*/ 146 h 185"/>
                  <a:gd name="T104" fmla="*/ 34 w 36"/>
                  <a:gd name="T105" fmla="*/ 138 h 185"/>
                  <a:gd name="T106" fmla="*/ 34 w 36"/>
                  <a:gd name="T107" fmla="*/ 132 h 185"/>
                  <a:gd name="T108" fmla="*/ 34 w 36"/>
                  <a:gd name="T109" fmla="*/ 125 h 185"/>
                  <a:gd name="T110" fmla="*/ 34 w 36"/>
                  <a:gd name="T111" fmla="*/ 118 h 185"/>
                  <a:gd name="T112" fmla="*/ 25 w 36"/>
                  <a:gd name="T113" fmla="*/ 117 h 185"/>
                  <a:gd name="T114" fmla="*/ 21 w 36"/>
                  <a:gd name="T115" fmla="*/ 111 h 185"/>
                  <a:gd name="T116" fmla="*/ 16 w 36"/>
                  <a:gd name="T117" fmla="*/ 102 h 185"/>
                  <a:gd name="T118" fmla="*/ 13 w 36"/>
                  <a:gd name="T119" fmla="*/ 9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" h="185">
                    <a:moveTo>
                      <a:pt x="17" y="1"/>
                    </a:move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6" y="8"/>
                    </a:lnTo>
                    <a:lnTo>
                      <a:pt x="16" y="9"/>
                    </a:lnTo>
                    <a:lnTo>
                      <a:pt x="16" y="10"/>
                    </a:lnTo>
                    <a:lnTo>
                      <a:pt x="15" y="10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4" y="11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7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1" y="21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24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8" y="40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5" y="46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5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4" y="51"/>
                    </a:lnTo>
                    <a:lnTo>
                      <a:pt x="13" y="51"/>
                    </a:lnTo>
                    <a:lnTo>
                      <a:pt x="12" y="51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10" y="52"/>
                    </a:lnTo>
                    <a:lnTo>
                      <a:pt x="9" y="53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9" y="55"/>
                    </a:lnTo>
                    <a:lnTo>
                      <a:pt x="8" y="55"/>
                    </a:lnTo>
                    <a:lnTo>
                      <a:pt x="7" y="56"/>
                    </a:lnTo>
                    <a:lnTo>
                      <a:pt x="6" y="56"/>
                    </a:lnTo>
                    <a:lnTo>
                      <a:pt x="6" y="55"/>
                    </a:lnTo>
                    <a:lnTo>
                      <a:pt x="5" y="56"/>
                    </a:lnTo>
                    <a:lnTo>
                      <a:pt x="5" y="57"/>
                    </a:lnTo>
                    <a:lnTo>
                      <a:pt x="6" y="58"/>
                    </a:lnTo>
                    <a:lnTo>
                      <a:pt x="7" y="59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1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5" y="64"/>
                    </a:lnTo>
                    <a:lnTo>
                      <a:pt x="5" y="65"/>
                    </a:lnTo>
                    <a:lnTo>
                      <a:pt x="4" y="66"/>
                    </a:lnTo>
                    <a:lnTo>
                      <a:pt x="3" y="66"/>
                    </a:lnTo>
                    <a:lnTo>
                      <a:pt x="3" y="66"/>
                    </a:lnTo>
                    <a:lnTo>
                      <a:pt x="2" y="65"/>
                    </a:lnTo>
                    <a:lnTo>
                      <a:pt x="1" y="65"/>
                    </a:lnTo>
                    <a:lnTo>
                      <a:pt x="1" y="65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7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69"/>
                    </a:lnTo>
                    <a:lnTo>
                      <a:pt x="1" y="69"/>
                    </a:lnTo>
                    <a:lnTo>
                      <a:pt x="2" y="70"/>
                    </a:lnTo>
                    <a:lnTo>
                      <a:pt x="2" y="70"/>
                    </a:lnTo>
                    <a:lnTo>
                      <a:pt x="2" y="71"/>
                    </a:lnTo>
                    <a:lnTo>
                      <a:pt x="2" y="72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2" y="74"/>
                    </a:lnTo>
                    <a:lnTo>
                      <a:pt x="2" y="74"/>
                    </a:lnTo>
                    <a:lnTo>
                      <a:pt x="3" y="75"/>
                    </a:lnTo>
                    <a:lnTo>
                      <a:pt x="3" y="75"/>
                    </a:lnTo>
                    <a:lnTo>
                      <a:pt x="4" y="75"/>
                    </a:lnTo>
                    <a:lnTo>
                      <a:pt x="5" y="76"/>
                    </a:lnTo>
                    <a:lnTo>
                      <a:pt x="5" y="76"/>
                    </a:lnTo>
                    <a:lnTo>
                      <a:pt x="6" y="77"/>
                    </a:lnTo>
                    <a:lnTo>
                      <a:pt x="6" y="78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6" y="80"/>
                    </a:lnTo>
                    <a:lnTo>
                      <a:pt x="6" y="81"/>
                    </a:lnTo>
                    <a:lnTo>
                      <a:pt x="7" y="82"/>
                    </a:lnTo>
                    <a:lnTo>
                      <a:pt x="7" y="83"/>
                    </a:lnTo>
                    <a:lnTo>
                      <a:pt x="7" y="83"/>
                    </a:lnTo>
                    <a:lnTo>
                      <a:pt x="7" y="84"/>
                    </a:lnTo>
                    <a:lnTo>
                      <a:pt x="7" y="85"/>
                    </a:lnTo>
                    <a:lnTo>
                      <a:pt x="7" y="86"/>
                    </a:lnTo>
                    <a:lnTo>
                      <a:pt x="7" y="87"/>
                    </a:lnTo>
                    <a:lnTo>
                      <a:pt x="8" y="87"/>
                    </a:lnTo>
                    <a:lnTo>
                      <a:pt x="8" y="88"/>
                    </a:lnTo>
                    <a:lnTo>
                      <a:pt x="9" y="88"/>
                    </a:lnTo>
                    <a:lnTo>
                      <a:pt x="9" y="89"/>
                    </a:lnTo>
                    <a:lnTo>
                      <a:pt x="9" y="90"/>
                    </a:lnTo>
                    <a:lnTo>
                      <a:pt x="9" y="91"/>
                    </a:lnTo>
                    <a:lnTo>
                      <a:pt x="9" y="91"/>
                    </a:lnTo>
                    <a:lnTo>
                      <a:pt x="8" y="91"/>
                    </a:lnTo>
                    <a:lnTo>
                      <a:pt x="8" y="91"/>
                    </a:lnTo>
                    <a:lnTo>
                      <a:pt x="9" y="92"/>
                    </a:lnTo>
                    <a:lnTo>
                      <a:pt x="9" y="93"/>
                    </a:lnTo>
                    <a:lnTo>
                      <a:pt x="9" y="94"/>
                    </a:lnTo>
                    <a:lnTo>
                      <a:pt x="9" y="95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1" y="96"/>
                    </a:lnTo>
                    <a:lnTo>
                      <a:pt x="11" y="96"/>
                    </a:lnTo>
                    <a:lnTo>
                      <a:pt x="11" y="96"/>
                    </a:lnTo>
                    <a:lnTo>
                      <a:pt x="12" y="96"/>
                    </a:lnTo>
                    <a:lnTo>
                      <a:pt x="13" y="97"/>
                    </a:lnTo>
                    <a:lnTo>
                      <a:pt x="13" y="97"/>
                    </a:lnTo>
                    <a:lnTo>
                      <a:pt x="13" y="98"/>
                    </a:lnTo>
                    <a:lnTo>
                      <a:pt x="13" y="99"/>
                    </a:lnTo>
                    <a:lnTo>
                      <a:pt x="14" y="99"/>
                    </a:lnTo>
                    <a:lnTo>
                      <a:pt x="14" y="99"/>
                    </a:lnTo>
                    <a:lnTo>
                      <a:pt x="14" y="99"/>
                    </a:lnTo>
                    <a:lnTo>
                      <a:pt x="14" y="100"/>
                    </a:lnTo>
                    <a:lnTo>
                      <a:pt x="15" y="100"/>
                    </a:lnTo>
                    <a:lnTo>
                      <a:pt x="15" y="100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16" y="102"/>
                    </a:lnTo>
                    <a:lnTo>
                      <a:pt x="17" y="102"/>
                    </a:lnTo>
                    <a:lnTo>
                      <a:pt x="17" y="102"/>
                    </a:lnTo>
                    <a:lnTo>
                      <a:pt x="18" y="102"/>
                    </a:lnTo>
                    <a:lnTo>
                      <a:pt x="18" y="102"/>
                    </a:lnTo>
                    <a:lnTo>
                      <a:pt x="19" y="104"/>
                    </a:lnTo>
                    <a:lnTo>
                      <a:pt x="19" y="105"/>
                    </a:lnTo>
                    <a:lnTo>
                      <a:pt x="20" y="106"/>
                    </a:lnTo>
                    <a:lnTo>
                      <a:pt x="20" y="107"/>
                    </a:lnTo>
                    <a:lnTo>
                      <a:pt x="20" y="108"/>
                    </a:lnTo>
                    <a:lnTo>
                      <a:pt x="20" y="109"/>
                    </a:lnTo>
                    <a:lnTo>
                      <a:pt x="21" y="110"/>
                    </a:lnTo>
                    <a:lnTo>
                      <a:pt x="21" y="111"/>
                    </a:lnTo>
                    <a:lnTo>
                      <a:pt x="21" y="112"/>
                    </a:lnTo>
                    <a:lnTo>
                      <a:pt x="21" y="113"/>
                    </a:lnTo>
                    <a:lnTo>
                      <a:pt x="22" y="114"/>
                    </a:lnTo>
                    <a:lnTo>
                      <a:pt x="22" y="115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3" y="116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4" y="117"/>
                    </a:lnTo>
                    <a:lnTo>
                      <a:pt x="25" y="117"/>
                    </a:lnTo>
                    <a:lnTo>
                      <a:pt x="25" y="117"/>
                    </a:lnTo>
                    <a:lnTo>
                      <a:pt x="26" y="117"/>
                    </a:lnTo>
                    <a:lnTo>
                      <a:pt x="27" y="117"/>
                    </a:lnTo>
                    <a:lnTo>
                      <a:pt x="27" y="117"/>
                    </a:lnTo>
                    <a:lnTo>
                      <a:pt x="28" y="118"/>
                    </a:lnTo>
                    <a:lnTo>
                      <a:pt x="29" y="117"/>
                    </a:lnTo>
                    <a:lnTo>
                      <a:pt x="30" y="118"/>
                    </a:lnTo>
                    <a:lnTo>
                      <a:pt x="31" y="117"/>
                    </a:lnTo>
                    <a:lnTo>
                      <a:pt x="31" y="117"/>
                    </a:lnTo>
                    <a:lnTo>
                      <a:pt x="32" y="118"/>
                    </a:lnTo>
                    <a:lnTo>
                      <a:pt x="32" y="118"/>
                    </a:lnTo>
                    <a:lnTo>
                      <a:pt x="32" y="118"/>
                    </a:lnTo>
                    <a:lnTo>
                      <a:pt x="34" y="118"/>
                    </a:lnTo>
                    <a:lnTo>
                      <a:pt x="34" y="118"/>
                    </a:lnTo>
                    <a:lnTo>
                      <a:pt x="34" y="117"/>
                    </a:lnTo>
                    <a:lnTo>
                      <a:pt x="34" y="116"/>
                    </a:lnTo>
                    <a:lnTo>
                      <a:pt x="34" y="116"/>
                    </a:lnTo>
                    <a:lnTo>
                      <a:pt x="34" y="116"/>
                    </a:lnTo>
                    <a:lnTo>
                      <a:pt x="34" y="115"/>
                    </a:lnTo>
                    <a:lnTo>
                      <a:pt x="34" y="115"/>
                    </a:lnTo>
                    <a:lnTo>
                      <a:pt x="33" y="114"/>
                    </a:lnTo>
                    <a:lnTo>
                      <a:pt x="33" y="113"/>
                    </a:lnTo>
                    <a:lnTo>
                      <a:pt x="33" y="113"/>
                    </a:lnTo>
                    <a:lnTo>
                      <a:pt x="33" y="110"/>
                    </a:lnTo>
                    <a:lnTo>
                      <a:pt x="33" y="108"/>
                    </a:lnTo>
                    <a:lnTo>
                      <a:pt x="33" y="108"/>
                    </a:lnTo>
                    <a:lnTo>
                      <a:pt x="33" y="107"/>
                    </a:lnTo>
                    <a:lnTo>
                      <a:pt x="33" y="106"/>
                    </a:lnTo>
                    <a:lnTo>
                      <a:pt x="33" y="104"/>
                    </a:lnTo>
                    <a:lnTo>
                      <a:pt x="33" y="104"/>
                    </a:lnTo>
                    <a:lnTo>
                      <a:pt x="33" y="103"/>
                    </a:lnTo>
                    <a:lnTo>
                      <a:pt x="33" y="103"/>
                    </a:lnTo>
                    <a:lnTo>
                      <a:pt x="33" y="102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33" y="98"/>
                    </a:lnTo>
                    <a:lnTo>
                      <a:pt x="33" y="97"/>
                    </a:lnTo>
                    <a:lnTo>
                      <a:pt x="33" y="97"/>
                    </a:lnTo>
                    <a:lnTo>
                      <a:pt x="33" y="95"/>
                    </a:lnTo>
                    <a:lnTo>
                      <a:pt x="33" y="95"/>
                    </a:lnTo>
                    <a:lnTo>
                      <a:pt x="33" y="94"/>
                    </a:lnTo>
                    <a:lnTo>
                      <a:pt x="33" y="94"/>
                    </a:lnTo>
                    <a:lnTo>
                      <a:pt x="33" y="94"/>
                    </a:lnTo>
                    <a:lnTo>
                      <a:pt x="33" y="94"/>
                    </a:lnTo>
                    <a:lnTo>
                      <a:pt x="33" y="92"/>
                    </a:lnTo>
                    <a:lnTo>
                      <a:pt x="33" y="91"/>
                    </a:lnTo>
                    <a:lnTo>
                      <a:pt x="33" y="90"/>
                    </a:lnTo>
                    <a:lnTo>
                      <a:pt x="33" y="90"/>
                    </a:lnTo>
                    <a:lnTo>
                      <a:pt x="33" y="89"/>
                    </a:lnTo>
                    <a:lnTo>
                      <a:pt x="33" y="89"/>
                    </a:lnTo>
                    <a:lnTo>
                      <a:pt x="33" y="89"/>
                    </a:lnTo>
                    <a:lnTo>
                      <a:pt x="33" y="87"/>
                    </a:lnTo>
                    <a:lnTo>
                      <a:pt x="32" y="82"/>
                    </a:lnTo>
                    <a:lnTo>
                      <a:pt x="32" y="81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2" y="78"/>
                    </a:lnTo>
                    <a:lnTo>
                      <a:pt x="32" y="78"/>
                    </a:lnTo>
                    <a:lnTo>
                      <a:pt x="32" y="77"/>
                    </a:lnTo>
                    <a:lnTo>
                      <a:pt x="32" y="77"/>
                    </a:lnTo>
                    <a:lnTo>
                      <a:pt x="32" y="75"/>
                    </a:lnTo>
                    <a:lnTo>
                      <a:pt x="32" y="75"/>
                    </a:lnTo>
                    <a:lnTo>
                      <a:pt x="32" y="75"/>
                    </a:lnTo>
                    <a:lnTo>
                      <a:pt x="32" y="74"/>
                    </a:lnTo>
                    <a:lnTo>
                      <a:pt x="32" y="74"/>
                    </a:lnTo>
                    <a:lnTo>
                      <a:pt x="32" y="74"/>
                    </a:lnTo>
                    <a:lnTo>
                      <a:pt x="32" y="73"/>
                    </a:lnTo>
                    <a:lnTo>
                      <a:pt x="32" y="72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32" y="69"/>
                    </a:lnTo>
                    <a:lnTo>
                      <a:pt x="32" y="67"/>
                    </a:lnTo>
                    <a:lnTo>
                      <a:pt x="32" y="66"/>
                    </a:lnTo>
                    <a:lnTo>
                      <a:pt x="32" y="66"/>
                    </a:lnTo>
                    <a:lnTo>
                      <a:pt x="32" y="65"/>
                    </a:lnTo>
                    <a:lnTo>
                      <a:pt x="32" y="65"/>
                    </a:lnTo>
                    <a:lnTo>
                      <a:pt x="32" y="65"/>
                    </a:lnTo>
                    <a:lnTo>
                      <a:pt x="32" y="65"/>
                    </a:lnTo>
                    <a:lnTo>
                      <a:pt x="32" y="65"/>
                    </a:lnTo>
                    <a:lnTo>
                      <a:pt x="32" y="63"/>
                    </a:lnTo>
                    <a:lnTo>
                      <a:pt x="32" y="63"/>
                    </a:lnTo>
                    <a:lnTo>
                      <a:pt x="32" y="62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32" y="60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2" y="57"/>
                    </a:lnTo>
                    <a:lnTo>
                      <a:pt x="32" y="57"/>
                    </a:lnTo>
                    <a:lnTo>
                      <a:pt x="32" y="57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2" y="55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1" y="53"/>
                    </a:lnTo>
                    <a:lnTo>
                      <a:pt x="31" y="52"/>
                    </a:lnTo>
                    <a:lnTo>
                      <a:pt x="31" y="52"/>
                    </a:lnTo>
                    <a:lnTo>
                      <a:pt x="31" y="52"/>
                    </a:lnTo>
                    <a:lnTo>
                      <a:pt x="31" y="52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1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31" y="49"/>
                    </a:lnTo>
                    <a:lnTo>
                      <a:pt x="31" y="49"/>
                    </a:lnTo>
                    <a:lnTo>
                      <a:pt x="31" y="49"/>
                    </a:lnTo>
                    <a:lnTo>
                      <a:pt x="31" y="48"/>
                    </a:lnTo>
                    <a:lnTo>
                      <a:pt x="31" y="47"/>
                    </a:lnTo>
                    <a:lnTo>
                      <a:pt x="31" y="47"/>
                    </a:lnTo>
                    <a:lnTo>
                      <a:pt x="31" y="47"/>
                    </a:lnTo>
                    <a:lnTo>
                      <a:pt x="31" y="46"/>
                    </a:lnTo>
                    <a:lnTo>
                      <a:pt x="31" y="46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31" y="44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2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1" y="40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1" y="33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1" y="26"/>
                    </a:lnTo>
                    <a:lnTo>
                      <a:pt x="31" y="26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31" y="21"/>
                    </a:lnTo>
                    <a:lnTo>
                      <a:pt x="30" y="21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0" y="15"/>
                    </a:lnTo>
                    <a:lnTo>
                      <a:pt x="30" y="14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9" y="11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29" y="9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25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4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0" y="2"/>
                    </a:lnTo>
                    <a:lnTo>
                      <a:pt x="19" y="2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0"/>
                    </a:lnTo>
                    <a:lnTo>
                      <a:pt x="17" y="1"/>
                    </a:lnTo>
                    <a:moveTo>
                      <a:pt x="10" y="96"/>
                    </a:moveTo>
                    <a:lnTo>
                      <a:pt x="10" y="97"/>
                    </a:lnTo>
                    <a:lnTo>
                      <a:pt x="10" y="98"/>
                    </a:lnTo>
                    <a:lnTo>
                      <a:pt x="11" y="99"/>
                    </a:lnTo>
                    <a:lnTo>
                      <a:pt x="11" y="100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10" y="103"/>
                    </a:lnTo>
                    <a:lnTo>
                      <a:pt x="11" y="104"/>
                    </a:lnTo>
                    <a:lnTo>
                      <a:pt x="11" y="105"/>
                    </a:lnTo>
                    <a:lnTo>
                      <a:pt x="12" y="107"/>
                    </a:lnTo>
                    <a:lnTo>
                      <a:pt x="12" y="108"/>
                    </a:lnTo>
                    <a:lnTo>
                      <a:pt x="12" y="109"/>
                    </a:lnTo>
                    <a:lnTo>
                      <a:pt x="12" y="110"/>
                    </a:lnTo>
                    <a:lnTo>
                      <a:pt x="12" y="110"/>
                    </a:lnTo>
                    <a:lnTo>
                      <a:pt x="12" y="111"/>
                    </a:lnTo>
                    <a:lnTo>
                      <a:pt x="12" y="112"/>
                    </a:lnTo>
                    <a:lnTo>
                      <a:pt x="12" y="113"/>
                    </a:lnTo>
                    <a:lnTo>
                      <a:pt x="12" y="114"/>
                    </a:lnTo>
                    <a:lnTo>
                      <a:pt x="12" y="115"/>
                    </a:lnTo>
                    <a:lnTo>
                      <a:pt x="13" y="115"/>
                    </a:lnTo>
                    <a:lnTo>
                      <a:pt x="13" y="116"/>
                    </a:lnTo>
                    <a:lnTo>
                      <a:pt x="13" y="116"/>
                    </a:lnTo>
                    <a:lnTo>
                      <a:pt x="13" y="117"/>
                    </a:lnTo>
                    <a:lnTo>
                      <a:pt x="13" y="117"/>
                    </a:lnTo>
                    <a:lnTo>
                      <a:pt x="12" y="118"/>
                    </a:lnTo>
                    <a:lnTo>
                      <a:pt x="13" y="119"/>
                    </a:lnTo>
                    <a:lnTo>
                      <a:pt x="12" y="119"/>
                    </a:lnTo>
                    <a:lnTo>
                      <a:pt x="12" y="120"/>
                    </a:lnTo>
                    <a:lnTo>
                      <a:pt x="11" y="120"/>
                    </a:lnTo>
                    <a:lnTo>
                      <a:pt x="11" y="120"/>
                    </a:lnTo>
                    <a:lnTo>
                      <a:pt x="10" y="121"/>
                    </a:lnTo>
                    <a:lnTo>
                      <a:pt x="10" y="122"/>
                    </a:lnTo>
                    <a:lnTo>
                      <a:pt x="10" y="124"/>
                    </a:lnTo>
                    <a:lnTo>
                      <a:pt x="10" y="125"/>
                    </a:lnTo>
                    <a:lnTo>
                      <a:pt x="10" y="126"/>
                    </a:lnTo>
                    <a:lnTo>
                      <a:pt x="10" y="127"/>
                    </a:lnTo>
                    <a:lnTo>
                      <a:pt x="11" y="128"/>
                    </a:lnTo>
                    <a:lnTo>
                      <a:pt x="11" y="129"/>
                    </a:lnTo>
                    <a:lnTo>
                      <a:pt x="11" y="129"/>
                    </a:lnTo>
                    <a:lnTo>
                      <a:pt x="12" y="130"/>
                    </a:lnTo>
                    <a:lnTo>
                      <a:pt x="12" y="131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3" y="133"/>
                    </a:lnTo>
                    <a:lnTo>
                      <a:pt x="14" y="134"/>
                    </a:lnTo>
                    <a:lnTo>
                      <a:pt x="14" y="135"/>
                    </a:lnTo>
                    <a:lnTo>
                      <a:pt x="14" y="136"/>
                    </a:lnTo>
                    <a:lnTo>
                      <a:pt x="14" y="13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39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4" y="141"/>
                    </a:lnTo>
                    <a:lnTo>
                      <a:pt x="15" y="142"/>
                    </a:lnTo>
                    <a:lnTo>
                      <a:pt x="14" y="142"/>
                    </a:lnTo>
                    <a:lnTo>
                      <a:pt x="14" y="143"/>
                    </a:lnTo>
                    <a:lnTo>
                      <a:pt x="14" y="143"/>
                    </a:lnTo>
                    <a:lnTo>
                      <a:pt x="14" y="143"/>
                    </a:lnTo>
                    <a:lnTo>
                      <a:pt x="14" y="144"/>
                    </a:lnTo>
                    <a:lnTo>
                      <a:pt x="13" y="144"/>
                    </a:lnTo>
                    <a:lnTo>
                      <a:pt x="13" y="145"/>
                    </a:lnTo>
                    <a:lnTo>
                      <a:pt x="12" y="145"/>
                    </a:lnTo>
                    <a:lnTo>
                      <a:pt x="11" y="146"/>
                    </a:lnTo>
                    <a:lnTo>
                      <a:pt x="11" y="146"/>
                    </a:lnTo>
                    <a:lnTo>
                      <a:pt x="11" y="146"/>
                    </a:lnTo>
                    <a:lnTo>
                      <a:pt x="11" y="147"/>
                    </a:lnTo>
                    <a:lnTo>
                      <a:pt x="11" y="148"/>
                    </a:lnTo>
                    <a:lnTo>
                      <a:pt x="10" y="148"/>
                    </a:lnTo>
                    <a:lnTo>
                      <a:pt x="10" y="148"/>
                    </a:lnTo>
                    <a:lnTo>
                      <a:pt x="10" y="149"/>
                    </a:lnTo>
                    <a:lnTo>
                      <a:pt x="10" y="150"/>
                    </a:lnTo>
                    <a:lnTo>
                      <a:pt x="10" y="151"/>
                    </a:lnTo>
                    <a:lnTo>
                      <a:pt x="10" y="151"/>
                    </a:lnTo>
                    <a:lnTo>
                      <a:pt x="10" y="152"/>
                    </a:lnTo>
                    <a:lnTo>
                      <a:pt x="10" y="152"/>
                    </a:lnTo>
                    <a:lnTo>
                      <a:pt x="10" y="153"/>
                    </a:lnTo>
                    <a:lnTo>
                      <a:pt x="10" y="154"/>
                    </a:lnTo>
                    <a:lnTo>
                      <a:pt x="10" y="154"/>
                    </a:lnTo>
                    <a:lnTo>
                      <a:pt x="11" y="154"/>
                    </a:lnTo>
                    <a:lnTo>
                      <a:pt x="11" y="154"/>
                    </a:lnTo>
                    <a:lnTo>
                      <a:pt x="12" y="154"/>
                    </a:lnTo>
                    <a:lnTo>
                      <a:pt x="13" y="155"/>
                    </a:lnTo>
                    <a:lnTo>
                      <a:pt x="13" y="156"/>
                    </a:lnTo>
                    <a:lnTo>
                      <a:pt x="14" y="157"/>
                    </a:lnTo>
                    <a:lnTo>
                      <a:pt x="14" y="158"/>
                    </a:lnTo>
                    <a:lnTo>
                      <a:pt x="14" y="159"/>
                    </a:lnTo>
                    <a:lnTo>
                      <a:pt x="14" y="159"/>
                    </a:lnTo>
                    <a:lnTo>
                      <a:pt x="15" y="160"/>
                    </a:lnTo>
                    <a:lnTo>
                      <a:pt x="15" y="160"/>
                    </a:lnTo>
                    <a:lnTo>
                      <a:pt x="15" y="162"/>
                    </a:lnTo>
                    <a:lnTo>
                      <a:pt x="15" y="162"/>
                    </a:lnTo>
                    <a:lnTo>
                      <a:pt x="16" y="162"/>
                    </a:lnTo>
                    <a:lnTo>
                      <a:pt x="17" y="163"/>
                    </a:lnTo>
                    <a:lnTo>
                      <a:pt x="17" y="164"/>
                    </a:lnTo>
                    <a:lnTo>
                      <a:pt x="18" y="164"/>
                    </a:lnTo>
                    <a:lnTo>
                      <a:pt x="19" y="164"/>
                    </a:lnTo>
                    <a:lnTo>
                      <a:pt x="19" y="163"/>
                    </a:lnTo>
                    <a:lnTo>
                      <a:pt x="20" y="163"/>
                    </a:lnTo>
                    <a:lnTo>
                      <a:pt x="20" y="163"/>
                    </a:lnTo>
                    <a:lnTo>
                      <a:pt x="23" y="163"/>
                    </a:lnTo>
                    <a:lnTo>
                      <a:pt x="24" y="164"/>
                    </a:lnTo>
                    <a:lnTo>
                      <a:pt x="25" y="164"/>
                    </a:lnTo>
                    <a:lnTo>
                      <a:pt x="25" y="164"/>
                    </a:lnTo>
                    <a:lnTo>
                      <a:pt x="27" y="164"/>
                    </a:lnTo>
                    <a:lnTo>
                      <a:pt x="27" y="164"/>
                    </a:lnTo>
                    <a:lnTo>
                      <a:pt x="28" y="165"/>
                    </a:lnTo>
                    <a:lnTo>
                      <a:pt x="28" y="166"/>
                    </a:lnTo>
                    <a:lnTo>
                      <a:pt x="29" y="167"/>
                    </a:lnTo>
                    <a:lnTo>
                      <a:pt x="30" y="167"/>
                    </a:lnTo>
                    <a:lnTo>
                      <a:pt x="30" y="167"/>
                    </a:lnTo>
                    <a:lnTo>
                      <a:pt x="31" y="169"/>
                    </a:lnTo>
                    <a:lnTo>
                      <a:pt x="31" y="170"/>
                    </a:lnTo>
                    <a:lnTo>
                      <a:pt x="32" y="170"/>
                    </a:lnTo>
                    <a:lnTo>
                      <a:pt x="33" y="171"/>
                    </a:lnTo>
                    <a:lnTo>
                      <a:pt x="32" y="172"/>
                    </a:lnTo>
                    <a:lnTo>
                      <a:pt x="33" y="172"/>
                    </a:lnTo>
                    <a:lnTo>
                      <a:pt x="33" y="173"/>
                    </a:lnTo>
                    <a:lnTo>
                      <a:pt x="33" y="173"/>
                    </a:lnTo>
                    <a:lnTo>
                      <a:pt x="33" y="174"/>
                    </a:lnTo>
                    <a:lnTo>
                      <a:pt x="33" y="175"/>
                    </a:lnTo>
                    <a:lnTo>
                      <a:pt x="33" y="176"/>
                    </a:lnTo>
                    <a:lnTo>
                      <a:pt x="33" y="177"/>
                    </a:lnTo>
                    <a:lnTo>
                      <a:pt x="34" y="177"/>
                    </a:lnTo>
                    <a:lnTo>
                      <a:pt x="34" y="178"/>
                    </a:lnTo>
                    <a:lnTo>
                      <a:pt x="35" y="178"/>
                    </a:lnTo>
                    <a:lnTo>
                      <a:pt x="35" y="179"/>
                    </a:lnTo>
                    <a:lnTo>
                      <a:pt x="35" y="180"/>
                    </a:lnTo>
                    <a:lnTo>
                      <a:pt x="34" y="180"/>
                    </a:lnTo>
                    <a:lnTo>
                      <a:pt x="34" y="181"/>
                    </a:lnTo>
                    <a:lnTo>
                      <a:pt x="35" y="181"/>
                    </a:lnTo>
                    <a:lnTo>
                      <a:pt x="35" y="182"/>
                    </a:lnTo>
                    <a:lnTo>
                      <a:pt x="35" y="183"/>
                    </a:lnTo>
                    <a:lnTo>
                      <a:pt x="35" y="184"/>
                    </a:lnTo>
                    <a:lnTo>
                      <a:pt x="35" y="184"/>
                    </a:lnTo>
                    <a:lnTo>
                      <a:pt x="36" y="185"/>
                    </a:lnTo>
                    <a:lnTo>
                      <a:pt x="36" y="185"/>
                    </a:lnTo>
                    <a:lnTo>
                      <a:pt x="36" y="185"/>
                    </a:lnTo>
                    <a:lnTo>
                      <a:pt x="36" y="184"/>
                    </a:lnTo>
                    <a:lnTo>
                      <a:pt x="36" y="183"/>
                    </a:lnTo>
                    <a:lnTo>
                      <a:pt x="36" y="183"/>
                    </a:lnTo>
                    <a:lnTo>
                      <a:pt x="36" y="182"/>
                    </a:lnTo>
                    <a:lnTo>
                      <a:pt x="36" y="182"/>
                    </a:lnTo>
                    <a:lnTo>
                      <a:pt x="36" y="180"/>
                    </a:lnTo>
                    <a:lnTo>
                      <a:pt x="36" y="179"/>
                    </a:lnTo>
                    <a:lnTo>
                      <a:pt x="36" y="177"/>
                    </a:lnTo>
                    <a:lnTo>
                      <a:pt x="36" y="176"/>
                    </a:lnTo>
                    <a:lnTo>
                      <a:pt x="36" y="176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36" y="174"/>
                    </a:lnTo>
                    <a:lnTo>
                      <a:pt x="35" y="171"/>
                    </a:lnTo>
                    <a:lnTo>
                      <a:pt x="35" y="171"/>
                    </a:lnTo>
                    <a:lnTo>
                      <a:pt x="35" y="170"/>
                    </a:lnTo>
                    <a:lnTo>
                      <a:pt x="35" y="168"/>
                    </a:lnTo>
                    <a:lnTo>
                      <a:pt x="35" y="167"/>
                    </a:lnTo>
                    <a:lnTo>
                      <a:pt x="35" y="167"/>
                    </a:lnTo>
                    <a:lnTo>
                      <a:pt x="35" y="167"/>
                    </a:lnTo>
                    <a:lnTo>
                      <a:pt x="35" y="166"/>
                    </a:lnTo>
                    <a:lnTo>
                      <a:pt x="35" y="166"/>
                    </a:lnTo>
                    <a:lnTo>
                      <a:pt x="35" y="165"/>
                    </a:lnTo>
                    <a:lnTo>
                      <a:pt x="35" y="165"/>
                    </a:lnTo>
                    <a:lnTo>
                      <a:pt x="35" y="164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0"/>
                    </a:lnTo>
                    <a:lnTo>
                      <a:pt x="35" y="158"/>
                    </a:lnTo>
                    <a:lnTo>
                      <a:pt x="35" y="157"/>
                    </a:lnTo>
                    <a:lnTo>
                      <a:pt x="35" y="156"/>
                    </a:lnTo>
                    <a:lnTo>
                      <a:pt x="35" y="155"/>
                    </a:lnTo>
                    <a:lnTo>
                      <a:pt x="35" y="155"/>
                    </a:lnTo>
                    <a:lnTo>
                      <a:pt x="35" y="154"/>
                    </a:lnTo>
                    <a:lnTo>
                      <a:pt x="35" y="153"/>
                    </a:lnTo>
                    <a:lnTo>
                      <a:pt x="35" y="153"/>
                    </a:lnTo>
                    <a:lnTo>
                      <a:pt x="35" y="152"/>
                    </a:lnTo>
                    <a:lnTo>
                      <a:pt x="35" y="150"/>
                    </a:lnTo>
                    <a:lnTo>
                      <a:pt x="35" y="150"/>
                    </a:lnTo>
                    <a:lnTo>
                      <a:pt x="35" y="149"/>
                    </a:lnTo>
                    <a:lnTo>
                      <a:pt x="35" y="148"/>
                    </a:lnTo>
                    <a:lnTo>
                      <a:pt x="35" y="148"/>
                    </a:lnTo>
                    <a:lnTo>
                      <a:pt x="35" y="147"/>
                    </a:lnTo>
                    <a:lnTo>
                      <a:pt x="35" y="146"/>
                    </a:lnTo>
                    <a:lnTo>
                      <a:pt x="35" y="146"/>
                    </a:lnTo>
                    <a:lnTo>
                      <a:pt x="35" y="146"/>
                    </a:lnTo>
                    <a:lnTo>
                      <a:pt x="35" y="145"/>
                    </a:lnTo>
                    <a:lnTo>
                      <a:pt x="35" y="145"/>
                    </a:lnTo>
                    <a:lnTo>
                      <a:pt x="34" y="144"/>
                    </a:lnTo>
                    <a:lnTo>
                      <a:pt x="34" y="143"/>
                    </a:lnTo>
                    <a:lnTo>
                      <a:pt x="34" y="141"/>
                    </a:lnTo>
                    <a:lnTo>
                      <a:pt x="34" y="141"/>
                    </a:lnTo>
                    <a:lnTo>
                      <a:pt x="34" y="141"/>
                    </a:lnTo>
                    <a:lnTo>
                      <a:pt x="34" y="140"/>
                    </a:lnTo>
                    <a:lnTo>
                      <a:pt x="34" y="140"/>
                    </a:lnTo>
                    <a:lnTo>
                      <a:pt x="34" y="138"/>
                    </a:lnTo>
                    <a:lnTo>
                      <a:pt x="34" y="138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4" y="136"/>
                    </a:lnTo>
                    <a:lnTo>
                      <a:pt x="34" y="136"/>
                    </a:lnTo>
                    <a:lnTo>
                      <a:pt x="34" y="135"/>
                    </a:lnTo>
                    <a:lnTo>
                      <a:pt x="34" y="134"/>
                    </a:lnTo>
                    <a:lnTo>
                      <a:pt x="34" y="134"/>
                    </a:lnTo>
                    <a:lnTo>
                      <a:pt x="34" y="134"/>
                    </a:lnTo>
                    <a:lnTo>
                      <a:pt x="34" y="133"/>
                    </a:lnTo>
                    <a:lnTo>
                      <a:pt x="34" y="132"/>
                    </a:lnTo>
                    <a:lnTo>
                      <a:pt x="34" y="131"/>
                    </a:lnTo>
                    <a:lnTo>
                      <a:pt x="34" y="131"/>
                    </a:lnTo>
                    <a:lnTo>
                      <a:pt x="34" y="131"/>
                    </a:lnTo>
                    <a:lnTo>
                      <a:pt x="34" y="129"/>
                    </a:lnTo>
                    <a:lnTo>
                      <a:pt x="34" y="129"/>
                    </a:lnTo>
                    <a:lnTo>
                      <a:pt x="34" y="128"/>
                    </a:lnTo>
                    <a:lnTo>
                      <a:pt x="34" y="128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4" y="125"/>
                    </a:lnTo>
                    <a:lnTo>
                      <a:pt x="34" y="125"/>
                    </a:lnTo>
                    <a:lnTo>
                      <a:pt x="34" y="124"/>
                    </a:lnTo>
                    <a:lnTo>
                      <a:pt x="34" y="123"/>
                    </a:lnTo>
                    <a:lnTo>
                      <a:pt x="34" y="123"/>
                    </a:lnTo>
                    <a:lnTo>
                      <a:pt x="34" y="123"/>
                    </a:lnTo>
                    <a:lnTo>
                      <a:pt x="34" y="122"/>
                    </a:lnTo>
                    <a:lnTo>
                      <a:pt x="34" y="121"/>
                    </a:lnTo>
                    <a:lnTo>
                      <a:pt x="34" y="121"/>
                    </a:lnTo>
                    <a:lnTo>
                      <a:pt x="34" y="120"/>
                    </a:lnTo>
                    <a:lnTo>
                      <a:pt x="34" y="119"/>
                    </a:lnTo>
                    <a:lnTo>
                      <a:pt x="34" y="119"/>
                    </a:lnTo>
                    <a:lnTo>
                      <a:pt x="34" y="118"/>
                    </a:lnTo>
                    <a:lnTo>
                      <a:pt x="34" y="118"/>
                    </a:lnTo>
                    <a:lnTo>
                      <a:pt x="32" y="118"/>
                    </a:lnTo>
                    <a:lnTo>
                      <a:pt x="32" y="118"/>
                    </a:lnTo>
                    <a:lnTo>
                      <a:pt x="32" y="118"/>
                    </a:lnTo>
                    <a:lnTo>
                      <a:pt x="31" y="117"/>
                    </a:lnTo>
                    <a:lnTo>
                      <a:pt x="31" y="117"/>
                    </a:lnTo>
                    <a:lnTo>
                      <a:pt x="30" y="118"/>
                    </a:lnTo>
                    <a:lnTo>
                      <a:pt x="29" y="117"/>
                    </a:lnTo>
                    <a:lnTo>
                      <a:pt x="28" y="118"/>
                    </a:lnTo>
                    <a:lnTo>
                      <a:pt x="27" y="117"/>
                    </a:lnTo>
                    <a:lnTo>
                      <a:pt x="27" y="117"/>
                    </a:lnTo>
                    <a:lnTo>
                      <a:pt x="26" y="117"/>
                    </a:lnTo>
                    <a:lnTo>
                      <a:pt x="25" y="117"/>
                    </a:lnTo>
                    <a:lnTo>
                      <a:pt x="25" y="117"/>
                    </a:lnTo>
                    <a:lnTo>
                      <a:pt x="24" y="117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6"/>
                    </a:lnTo>
                    <a:lnTo>
                      <a:pt x="23" y="116"/>
                    </a:lnTo>
                    <a:lnTo>
                      <a:pt x="22" y="116"/>
                    </a:lnTo>
                    <a:lnTo>
                      <a:pt x="22" y="115"/>
                    </a:lnTo>
                    <a:lnTo>
                      <a:pt x="22" y="114"/>
                    </a:lnTo>
                    <a:lnTo>
                      <a:pt x="21" y="113"/>
                    </a:lnTo>
                    <a:lnTo>
                      <a:pt x="21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0" y="109"/>
                    </a:lnTo>
                    <a:lnTo>
                      <a:pt x="20" y="108"/>
                    </a:lnTo>
                    <a:lnTo>
                      <a:pt x="20" y="107"/>
                    </a:lnTo>
                    <a:lnTo>
                      <a:pt x="20" y="106"/>
                    </a:lnTo>
                    <a:lnTo>
                      <a:pt x="19" y="105"/>
                    </a:lnTo>
                    <a:lnTo>
                      <a:pt x="19" y="104"/>
                    </a:lnTo>
                    <a:lnTo>
                      <a:pt x="18" y="102"/>
                    </a:lnTo>
                    <a:lnTo>
                      <a:pt x="18" y="102"/>
                    </a:lnTo>
                    <a:lnTo>
                      <a:pt x="17" y="102"/>
                    </a:lnTo>
                    <a:lnTo>
                      <a:pt x="17" y="102"/>
                    </a:lnTo>
                    <a:lnTo>
                      <a:pt x="16" y="102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15" y="100"/>
                    </a:lnTo>
                    <a:lnTo>
                      <a:pt x="15" y="100"/>
                    </a:lnTo>
                    <a:lnTo>
                      <a:pt x="14" y="100"/>
                    </a:lnTo>
                    <a:lnTo>
                      <a:pt x="14" y="99"/>
                    </a:lnTo>
                    <a:lnTo>
                      <a:pt x="14" y="99"/>
                    </a:lnTo>
                    <a:lnTo>
                      <a:pt x="14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3" y="97"/>
                    </a:lnTo>
                    <a:lnTo>
                      <a:pt x="13" y="97"/>
                    </a:lnTo>
                    <a:lnTo>
                      <a:pt x="12" y="96"/>
                    </a:lnTo>
                    <a:lnTo>
                      <a:pt x="11" y="96"/>
                    </a:lnTo>
                    <a:lnTo>
                      <a:pt x="11" y="96"/>
                    </a:lnTo>
                    <a:lnTo>
                      <a:pt x="11" y="96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0" y="96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Text Box 46">
              <a:extLst>
                <a:ext uri="{FF2B5EF4-FFF2-40B4-BE49-F238E27FC236}">
                  <a16:creationId xmlns:a16="http://schemas.microsoft.com/office/drawing/2014/main" id="{820165DD-3D40-B356-746E-9B5B8FDA64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27172" y="2725407"/>
              <a:ext cx="83388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latin typeface="Arial" panose="020B0604020202020204" pitchFamily="34" charset="0"/>
                </a:rPr>
                <a:t>Snake &amp; 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Hamlin </a:t>
              </a:r>
            </a:p>
            <a:p>
              <a:r>
                <a:rPr lang="en-US" altLang="en-US" sz="1200" dirty="0">
                  <a:latin typeface="Arial" panose="020B0604020202020204" pitchFamily="34" charset="0"/>
                </a:rPr>
                <a:t>Valleys</a:t>
              </a:r>
              <a:endParaRPr lang="en-US" altLang="en-US" sz="1200" baseline="-25000" dirty="0">
                <a:latin typeface="Arial" panose="020B0604020202020204" pitchFamily="34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6063EEDA-EF1A-2CF1-5566-6425799059EE}"/>
              </a:ext>
            </a:extLst>
          </p:cNvPr>
          <p:cNvSpPr/>
          <p:nvPr/>
        </p:nvSpPr>
        <p:spPr bwMode="auto">
          <a:xfrm>
            <a:off x="11825727" y="2743201"/>
            <a:ext cx="81270" cy="115261"/>
          </a:xfrm>
          <a:prstGeom prst="rect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56080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2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Investigated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5303520"/>
          </a:xfrm>
        </p:spPr>
        <p:txBody>
          <a:bodyPr/>
          <a:lstStyle/>
          <a:p>
            <a:r>
              <a:rPr lang="en-US" sz="3200" dirty="0"/>
              <a:t>SW Big Springs well</a:t>
            </a:r>
            <a:endParaRPr lang="en-US" dirty="0"/>
          </a:p>
          <a:p>
            <a:pPr lvl="1">
              <a:buNone/>
            </a:pPr>
            <a:r>
              <a:rPr lang="en-US" dirty="0"/>
              <a:t>~	500,000 gallons</a:t>
            </a:r>
          </a:p>
          <a:p>
            <a:r>
              <a:rPr lang="en-US" dirty="0"/>
              <a:t>No drawdown Big Springs NW</a:t>
            </a:r>
          </a:p>
          <a:p>
            <a:pPr lvl="1"/>
            <a:r>
              <a:rPr lang="en-US" dirty="0"/>
              <a:t>Detection limit ~0.02 ft</a:t>
            </a:r>
          </a:p>
          <a:p>
            <a:r>
              <a:rPr lang="en-US" dirty="0"/>
              <a:t>Volume of rock bigger</a:t>
            </a:r>
          </a:p>
          <a:p>
            <a:pPr lvl="1"/>
            <a:r>
              <a:rPr lang="en-US" dirty="0"/>
              <a:t>Transmissivity 4,400 ft</a:t>
            </a:r>
            <a:r>
              <a:rPr lang="en-US" dirty="0">
                <a:latin typeface="Aptos Narrow"/>
              </a:rPr>
              <a:t>²/d</a:t>
            </a:r>
          </a:p>
          <a:p>
            <a:pPr lvl="1"/>
            <a:r>
              <a:rPr lang="en-US" dirty="0"/>
              <a:t>Storage coefficient</a:t>
            </a:r>
          </a:p>
          <a:p>
            <a:pPr lvl="2"/>
            <a:r>
              <a:rPr lang="en-US" dirty="0"/>
              <a:t>Unconfined 	~0.1</a:t>
            </a:r>
          </a:p>
          <a:p>
            <a:pPr lvl="2"/>
            <a:r>
              <a:rPr lang="en-US" dirty="0"/>
              <a:t>Confined 	~0.003</a:t>
            </a:r>
          </a:p>
          <a:p>
            <a:r>
              <a:rPr lang="en-US" dirty="0"/>
              <a:t>Area investigated ranges</a:t>
            </a:r>
            <a:br>
              <a:rPr lang="en-US" dirty="0"/>
            </a:br>
            <a:r>
              <a:rPr lang="en-US" dirty="0"/>
              <a:t>from 60 to 2,000 acres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1F8B15-072D-90D3-B901-85DAAAE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3600" y="1188720"/>
            <a:ext cx="6180703" cy="5577839"/>
          </a:xfrm>
          <a:prstGeom prst="rect">
            <a:avLst/>
          </a:prstGeom>
        </p:spPr>
      </p:pic>
      <p:grpSp>
        <p:nvGrpSpPr>
          <p:cNvPr id="8" name="N arrow">
            <a:extLst>
              <a:ext uri="{FF2B5EF4-FFF2-40B4-BE49-F238E27FC236}">
                <a16:creationId xmlns:a16="http://schemas.microsoft.com/office/drawing/2014/main" id="{56F79B1F-1FF4-1176-64AD-1982AC32A0E3}"/>
              </a:ext>
            </a:extLst>
          </p:cNvPr>
          <p:cNvGrpSpPr/>
          <p:nvPr/>
        </p:nvGrpSpPr>
        <p:grpSpPr>
          <a:xfrm>
            <a:off x="6291012" y="1347689"/>
            <a:ext cx="224502" cy="1446708"/>
            <a:chOff x="5328280" y="152376"/>
            <a:chExt cx="227786" cy="1248739"/>
          </a:xfrm>
        </p:grpSpPr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CF2E774F-CD01-9A35-3171-7111A3252E38}"/>
                </a:ext>
              </a:extLst>
            </p:cNvPr>
            <p:cNvSpPr txBox="1"/>
            <p:nvPr/>
          </p:nvSpPr>
          <p:spPr>
            <a:xfrm>
              <a:off x="5333248" y="152376"/>
              <a:ext cx="222818" cy="264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i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0BDD71D-023F-CC73-9BF4-1961CF11FE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8280" y="486715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38" name="Unconfined">
            <a:extLst>
              <a:ext uri="{FF2B5EF4-FFF2-40B4-BE49-F238E27FC236}">
                <a16:creationId xmlns:a16="http://schemas.microsoft.com/office/drawing/2014/main" id="{DB446694-8BFD-E62C-B30A-AB663FF4F75E}"/>
              </a:ext>
            </a:extLst>
          </p:cNvPr>
          <p:cNvGrpSpPr/>
          <p:nvPr/>
        </p:nvGrpSpPr>
        <p:grpSpPr>
          <a:xfrm>
            <a:off x="7906104" y="4313578"/>
            <a:ext cx="1272431" cy="550426"/>
            <a:chOff x="7906104" y="4313578"/>
            <a:chExt cx="1272431" cy="550426"/>
          </a:xfrm>
        </p:grpSpPr>
        <p:sp>
          <p:nvSpPr>
            <p:cNvPr id="39" name="Text Box 46">
              <a:extLst>
                <a:ext uri="{FF2B5EF4-FFF2-40B4-BE49-F238E27FC236}">
                  <a16:creationId xmlns:a16="http://schemas.microsoft.com/office/drawing/2014/main" id="{C791DC2F-9E4F-9893-76FD-50824FA961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5880" y="4313578"/>
              <a:ext cx="103265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solidFill>
                    <a:srgbClr val="FFFF93"/>
                  </a:solidFill>
                  <a:latin typeface="Arial" panose="020B0604020202020204" pitchFamily="34" charset="0"/>
                </a:rPr>
                <a:t>Unconfined</a:t>
              </a:r>
              <a:endParaRPr lang="en-US" altLang="en-US" sz="1200" baseline="-25000" dirty="0">
                <a:solidFill>
                  <a:srgbClr val="FFFF93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0" name="Unconfined">
              <a:extLst>
                <a:ext uri="{FF2B5EF4-FFF2-40B4-BE49-F238E27FC236}">
                  <a16:creationId xmlns:a16="http://schemas.microsoft.com/office/drawing/2014/main" id="{E9B1BF0E-FE79-F409-1690-7B65880E59C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06104" y="4498244"/>
              <a:ext cx="365760" cy="365760"/>
              <a:chOff x="7431230" y="1461897"/>
              <a:chExt cx="4114800" cy="4114800"/>
            </a:xfrm>
          </p:grpSpPr>
          <p:sp>
            <p:nvSpPr>
              <p:cNvPr id="41" name="DD2">
                <a:extLst>
                  <a:ext uri="{FF2B5EF4-FFF2-40B4-BE49-F238E27FC236}">
                    <a16:creationId xmlns:a16="http://schemas.microsoft.com/office/drawing/2014/main" id="{2A35626D-4EBA-5C67-6CED-DF610E4CAF7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31230" y="1461897"/>
                <a:ext cx="4114800" cy="4114800"/>
              </a:xfrm>
              <a:prstGeom prst="ellipse">
                <a:avLst/>
              </a:prstGeom>
              <a:solidFill>
                <a:srgbClr val="6DBAE1">
                  <a:alpha val="49804"/>
                </a:srgbClr>
              </a:solidFill>
              <a:ln w="22225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2" name="DD3">
                <a:extLst>
                  <a:ext uri="{FF2B5EF4-FFF2-40B4-BE49-F238E27FC236}">
                    <a16:creationId xmlns:a16="http://schemas.microsoft.com/office/drawing/2014/main" id="{22C56BAD-CB17-0A27-E9E3-104BFDA0DE3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848550" y="2879217"/>
                <a:ext cx="1280160" cy="1280160"/>
              </a:xfrm>
              <a:prstGeom prst="ellipse">
                <a:avLst/>
              </a:prstGeom>
              <a:noFill/>
              <a:ln w="22225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3" name="DD1">
                <a:extLst>
                  <a:ext uri="{FF2B5EF4-FFF2-40B4-BE49-F238E27FC236}">
                    <a16:creationId xmlns:a16="http://schemas.microsoft.com/office/drawing/2014/main" id="{69EC67B7-FE04-11FF-8CC6-7A1C52358EC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208470" y="2239137"/>
                <a:ext cx="2560320" cy="2560320"/>
              </a:xfrm>
              <a:prstGeom prst="ellipse">
                <a:avLst/>
              </a:prstGeom>
              <a:noFill/>
              <a:ln w="22225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4" name="Pump WEll">
                <a:extLst>
                  <a:ext uri="{FF2B5EF4-FFF2-40B4-BE49-F238E27FC236}">
                    <a16:creationId xmlns:a16="http://schemas.microsoft.com/office/drawing/2014/main" id="{80F8E40B-E999-824D-ECF7-080C91709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7953" y="3418664"/>
                <a:ext cx="201354" cy="201267"/>
              </a:xfrm>
              <a:prstGeom prst="ellipse">
                <a:avLst/>
              </a:prstGeom>
              <a:noFill/>
              <a:ln w="22225">
                <a:solidFill>
                  <a:srgbClr val="2121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1" name="Confined">
            <a:extLst>
              <a:ext uri="{FF2B5EF4-FFF2-40B4-BE49-F238E27FC236}">
                <a16:creationId xmlns:a16="http://schemas.microsoft.com/office/drawing/2014/main" id="{E657ED51-9333-50E1-A12E-CB54A8756133}"/>
              </a:ext>
            </a:extLst>
          </p:cNvPr>
          <p:cNvGrpSpPr/>
          <p:nvPr/>
        </p:nvGrpSpPr>
        <p:grpSpPr>
          <a:xfrm>
            <a:off x="7020804" y="3518742"/>
            <a:ext cx="2424246" cy="2236110"/>
            <a:chOff x="7026044" y="3534462"/>
            <a:chExt cx="2424246" cy="2236110"/>
          </a:xfrm>
        </p:grpSpPr>
        <p:grpSp>
          <p:nvGrpSpPr>
            <p:cNvPr id="32" name="Confined">
              <a:extLst>
                <a:ext uri="{FF2B5EF4-FFF2-40B4-BE49-F238E27FC236}">
                  <a16:creationId xmlns:a16="http://schemas.microsoft.com/office/drawing/2014/main" id="{DF90E924-A77A-D88B-9CE2-366B770252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26044" y="3626795"/>
              <a:ext cx="2143777" cy="2143777"/>
              <a:chOff x="7431230" y="1461897"/>
              <a:chExt cx="4114800" cy="4114800"/>
            </a:xfrm>
          </p:grpSpPr>
          <p:sp>
            <p:nvSpPr>
              <p:cNvPr id="34" name="DD2">
                <a:extLst>
                  <a:ext uri="{FF2B5EF4-FFF2-40B4-BE49-F238E27FC236}">
                    <a16:creationId xmlns:a16="http://schemas.microsoft.com/office/drawing/2014/main" id="{5F4CA8B9-BD7D-9FC9-FBC4-785CB46D0BB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31230" y="1461897"/>
                <a:ext cx="4114800" cy="4114800"/>
              </a:xfrm>
              <a:prstGeom prst="ellipse">
                <a:avLst/>
              </a:prstGeom>
              <a:solidFill>
                <a:srgbClr val="6DBAE1">
                  <a:alpha val="49804"/>
                </a:srgbClr>
              </a:solidFill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5" name="DD3">
                <a:extLst>
                  <a:ext uri="{FF2B5EF4-FFF2-40B4-BE49-F238E27FC236}">
                    <a16:creationId xmlns:a16="http://schemas.microsoft.com/office/drawing/2014/main" id="{9FE2BBB3-5275-94DB-785A-0B33D40B5CD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848550" y="2879217"/>
                <a:ext cx="1280160" cy="1280160"/>
              </a:xfrm>
              <a:prstGeom prst="ellips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6" name="DD1">
                <a:extLst>
                  <a:ext uri="{FF2B5EF4-FFF2-40B4-BE49-F238E27FC236}">
                    <a16:creationId xmlns:a16="http://schemas.microsoft.com/office/drawing/2014/main" id="{F7119B10-5E30-FD9B-28EB-0A102D40FAA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208470" y="2239137"/>
                <a:ext cx="2560320" cy="2560320"/>
              </a:xfrm>
              <a:prstGeom prst="ellips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7" name="Pump WEll">
                <a:extLst>
                  <a:ext uri="{FF2B5EF4-FFF2-40B4-BE49-F238E27FC236}">
                    <a16:creationId xmlns:a16="http://schemas.microsoft.com/office/drawing/2014/main" id="{705E275E-63B6-0B4F-DFE6-285B8A4FD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7953" y="3418664"/>
                <a:ext cx="201354" cy="201267"/>
              </a:xfrm>
              <a:prstGeom prst="ellipse">
                <a:avLst/>
              </a:prstGeom>
              <a:noFill/>
              <a:ln w="31750">
                <a:solidFill>
                  <a:srgbClr val="2121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3" name="Text Box 46">
              <a:extLst>
                <a:ext uri="{FF2B5EF4-FFF2-40B4-BE49-F238E27FC236}">
                  <a16:creationId xmlns:a16="http://schemas.microsoft.com/office/drawing/2014/main" id="{0A390472-7EA6-C7A3-988C-1F2AF3ED7C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97171" y="3534462"/>
              <a:ext cx="85311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dirty="0">
                  <a:solidFill>
                    <a:srgbClr val="FFFF93"/>
                  </a:solidFill>
                  <a:latin typeface="Arial" panose="020B0604020202020204" pitchFamily="34" charset="0"/>
                </a:rPr>
                <a:t>Confined</a:t>
              </a:r>
              <a:endParaRPr lang="en-US" altLang="en-US" sz="1200" baseline="-25000" dirty="0">
                <a:solidFill>
                  <a:srgbClr val="FFFF93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" name="2 miles"/>
          <p:cNvSpPr/>
          <p:nvPr/>
        </p:nvSpPr>
        <p:spPr bwMode="auto">
          <a:xfrm>
            <a:off x="10253641" y="6386188"/>
            <a:ext cx="1804077" cy="320437"/>
          </a:xfrm>
          <a:prstGeom prst="rect">
            <a:avLst/>
          </a:prstGeom>
          <a:solidFill>
            <a:schemeClr val="tx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MILES</a:t>
            </a:r>
          </a:p>
        </p:txBody>
      </p:sp>
      <p:sp>
        <p:nvSpPr>
          <p:cNvPr id="17" name="Text Box 46">
            <a:extLst>
              <a:ext uri="{FF2B5EF4-FFF2-40B4-BE49-F238E27FC236}">
                <a16:creationId xmlns:a16="http://schemas.microsoft.com/office/drawing/2014/main" id="{5051C4DA-E182-CEFE-B6C1-ED019F6B8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9576" y="5827468"/>
            <a:ext cx="13420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latin typeface="Arial" panose="020B0604020202020204" pitchFamily="34" charset="0"/>
              </a:rPr>
              <a:t>Big Springs SW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sp>
        <p:nvSpPr>
          <p:cNvPr id="18" name="Text Box 46">
            <a:extLst>
              <a:ext uri="{FF2B5EF4-FFF2-40B4-BE49-F238E27FC236}">
                <a16:creationId xmlns:a16="http://schemas.microsoft.com/office/drawing/2014/main" id="{FB3E997C-1A31-46B6-AC19-7AE9265BB8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3592" y="5669280"/>
            <a:ext cx="74090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latin typeface="Arial" panose="020B0604020202020204" pitchFamily="34" charset="0"/>
              </a:rPr>
              <a:t>Hamlin </a:t>
            </a:r>
          </a:p>
          <a:p>
            <a:r>
              <a:rPr lang="en-US" altLang="en-US" sz="1200" dirty="0">
                <a:latin typeface="Arial" panose="020B0604020202020204" pitchFamily="34" charset="0"/>
              </a:rPr>
              <a:t>Valley</a:t>
            </a:r>
          </a:p>
          <a:p>
            <a:r>
              <a:rPr lang="en-US" altLang="en-US" sz="1200" dirty="0">
                <a:latin typeface="Arial" panose="020B0604020202020204" pitchFamily="34" charset="0"/>
              </a:rPr>
              <a:t>(196)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sp>
        <p:nvSpPr>
          <p:cNvPr id="19" name="Text Box 46">
            <a:extLst>
              <a:ext uri="{FF2B5EF4-FFF2-40B4-BE49-F238E27FC236}">
                <a16:creationId xmlns:a16="http://schemas.microsoft.com/office/drawing/2014/main" id="{CECE1844-70E6-A4B7-AE27-8BA37D134B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8014" y="2056279"/>
            <a:ext cx="66351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latin typeface="Arial" panose="020B0604020202020204" pitchFamily="34" charset="0"/>
              </a:rPr>
              <a:t>Snake</a:t>
            </a:r>
          </a:p>
          <a:p>
            <a:r>
              <a:rPr lang="en-US" altLang="en-US" sz="1200" dirty="0">
                <a:latin typeface="Arial" panose="020B0604020202020204" pitchFamily="34" charset="0"/>
              </a:rPr>
              <a:t>Valley </a:t>
            </a:r>
          </a:p>
          <a:p>
            <a:r>
              <a:rPr lang="en-US" altLang="en-US" sz="1200" dirty="0">
                <a:latin typeface="Arial" panose="020B0604020202020204" pitchFamily="34" charset="0"/>
              </a:rPr>
              <a:t>(195)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sp>
        <p:nvSpPr>
          <p:cNvPr id="20" name="Text Box 46">
            <a:extLst>
              <a:ext uri="{FF2B5EF4-FFF2-40B4-BE49-F238E27FC236}">
                <a16:creationId xmlns:a16="http://schemas.microsoft.com/office/drawing/2014/main" id="{A71D6E62-9402-326B-C3F8-8EF9D350D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1864" y="3062118"/>
            <a:ext cx="13500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latin typeface="Arial" panose="020B0604020202020204" pitchFamily="34" charset="0"/>
              </a:rPr>
              <a:t>Big Springs NW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5F5C2C6-E82E-9C2C-3EAA-E6F852AACC2E}"/>
              </a:ext>
            </a:extLst>
          </p:cNvPr>
          <p:cNvSpPr>
            <a:spLocks noChangeAspect="1"/>
          </p:cNvSpPr>
          <p:nvPr/>
        </p:nvSpPr>
        <p:spPr bwMode="auto">
          <a:xfrm>
            <a:off x="8064667" y="4657397"/>
            <a:ext cx="54864" cy="54864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4A8E1E3-14C5-24A2-4CF3-94ADA1C7B6EF}"/>
              </a:ext>
            </a:extLst>
          </p:cNvPr>
          <p:cNvCxnSpPr>
            <a:cxnSpLocks/>
          </p:cNvCxnSpPr>
          <p:nvPr/>
        </p:nvCxnSpPr>
        <p:spPr bwMode="auto">
          <a:xfrm>
            <a:off x="8097933" y="4738020"/>
            <a:ext cx="243019" cy="108944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35483753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Superposition</a:t>
            </a:r>
          </a:p>
        </p:txBody>
      </p:sp>
    </p:spTree>
    <p:extLst>
      <p:ext uri="{BB962C8B-B14F-4D97-AF65-F5344CB8AC3E}">
        <p14:creationId xmlns:p14="http://schemas.microsoft.com/office/powerpoint/2010/main" val="4183593824"/>
      </p:ext>
    </p:extLst>
  </p:cSld>
  <p:clrMapOvr>
    <a:masterClrMapping/>
  </p:clrMapOvr>
  <p:transition advTm="15000"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6D512-3B1E-4ECD-8DAA-7DE71B571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Additive Effects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8F037-AF06-432B-9BA6-985082C9F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96404"/>
            <a:ext cx="11330876" cy="5303520"/>
          </a:xfrm>
        </p:spPr>
        <p:txBody>
          <a:bodyPr/>
          <a:lstStyle/>
          <a:p>
            <a:r>
              <a:rPr lang="en-US" dirty="0"/>
              <a:t>Aquifer testing analyzes change from pumping</a:t>
            </a:r>
          </a:p>
          <a:p>
            <a:r>
              <a:rPr lang="en-US" dirty="0"/>
              <a:t>Groundwater levels measure responses to all stresses</a:t>
            </a:r>
          </a:p>
          <a:p>
            <a:pPr lvl="1"/>
            <a:r>
              <a:rPr lang="en-US" dirty="0"/>
              <a:t>Natural fluctuations— Barometric, tidal, and recharge forcing</a:t>
            </a:r>
          </a:p>
          <a:p>
            <a:pPr lvl="1"/>
            <a:r>
              <a:rPr lang="en-US" dirty="0"/>
              <a:t>Drawdowns from pumping</a:t>
            </a:r>
          </a:p>
          <a:p>
            <a:r>
              <a:rPr lang="en-US" dirty="0"/>
              <a:t>Superposition assumes all effects additive</a:t>
            </a:r>
          </a:p>
          <a:p>
            <a:pPr lvl="1"/>
            <a:r>
              <a:rPr lang="en-US" dirty="0"/>
              <a:t>Drawdown = Groundwater levels - Natural fluctuations</a:t>
            </a:r>
          </a:p>
          <a:p>
            <a:r>
              <a:rPr lang="en-US" dirty="0"/>
              <a:t>Superposition also approximate spatial &amp; temporal heterogeneity</a:t>
            </a:r>
          </a:p>
          <a:p>
            <a:pPr lvl="1"/>
            <a:r>
              <a:rPr lang="en-US" dirty="0"/>
              <a:t>Impermeable boundaries</a:t>
            </a:r>
          </a:p>
          <a:p>
            <a:pPr lvl="1"/>
            <a:r>
              <a:rPr lang="en-US" dirty="0"/>
              <a:t>Stream capture </a:t>
            </a:r>
          </a:p>
          <a:p>
            <a:pPr lvl="1"/>
            <a:r>
              <a:rPr lang="en-US" dirty="0"/>
              <a:t>Variable pumping schedules</a:t>
            </a:r>
          </a:p>
        </p:txBody>
      </p:sp>
    </p:spTree>
    <p:extLst>
      <p:ext uri="{BB962C8B-B14F-4D97-AF65-F5344CB8AC3E}">
        <p14:creationId xmlns:p14="http://schemas.microsoft.com/office/powerpoint/2010/main" val="4197007290"/>
      </p:ext>
    </p:extLst>
  </p:cSld>
  <p:clrMapOvr>
    <a:masterClrMapping/>
  </p:clrMapOvr>
  <p:transition advTm="15000"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dirty="0"/>
              <a:t>Real Divide</a:t>
            </a:r>
          </a:p>
        </p:txBody>
      </p:sp>
      <p:sp>
        <p:nvSpPr>
          <p:cNvPr id="313347" name="Rectangle 3"/>
          <p:cNvSpPr>
            <a:spLocks noGrp="1" noChangeArrowheads="1"/>
          </p:cNvSpPr>
          <p:nvPr>
            <p:ph idx="1"/>
          </p:nvPr>
        </p:nvSpPr>
        <p:spPr>
          <a:xfrm>
            <a:off x="1550292" y="3489111"/>
            <a:ext cx="10062587" cy="3134526"/>
          </a:xfrm>
        </p:spPr>
        <p:txBody>
          <a:bodyPr/>
          <a:lstStyle/>
          <a:p>
            <a:r>
              <a:rPr lang="en-US" altLang="en-US" dirty="0"/>
              <a:t>Pumping well, Q</a:t>
            </a:r>
            <a:r>
              <a:rPr lang="en-US" altLang="en-US" baseline="-25000" dirty="0"/>
              <a:t>1</a:t>
            </a:r>
            <a:r>
              <a:rPr lang="en-US" altLang="en-US" dirty="0"/>
              <a:t>, causes drawdown, s</a:t>
            </a:r>
            <a:r>
              <a:rPr lang="en-US" altLang="en-US" baseline="-25000" dirty="0"/>
              <a:t>1</a:t>
            </a:r>
            <a:endParaRPr lang="en-US" altLang="en-US" dirty="0"/>
          </a:p>
          <a:p>
            <a:r>
              <a:rPr lang="en-US" altLang="en-US" dirty="0"/>
              <a:t>Pumping well, Q</a:t>
            </a:r>
            <a:r>
              <a:rPr lang="en-US" altLang="en-US" baseline="-25000" dirty="0"/>
              <a:t>2</a:t>
            </a:r>
            <a:r>
              <a:rPr lang="en-US" altLang="en-US" dirty="0"/>
              <a:t>, causes second drawdown, s</a:t>
            </a:r>
            <a:r>
              <a:rPr lang="en-US" altLang="en-US" baseline="-25000" dirty="0"/>
              <a:t>2</a:t>
            </a:r>
            <a:endParaRPr lang="en-US" altLang="en-US" dirty="0"/>
          </a:p>
          <a:p>
            <a:r>
              <a:rPr lang="en-US" altLang="en-US" sz="2800" dirty="0"/>
              <a:t>Total drawdown is sum of drawdowns s</a:t>
            </a:r>
            <a:r>
              <a:rPr lang="en-US" altLang="en-US" sz="2800" baseline="-25000" dirty="0"/>
              <a:t>1</a:t>
            </a:r>
            <a:r>
              <a:rPr lang="en-US" altLang="en-US" sz="2800" dirty="0"/>
              <a:t> and s</a:t>
            </a:r>
            <a:r>
              <a:rPr lang="en-US" altLang="en-US" sz="2800" baseline="-25000" dirty="0"/>
              <a:t>2</a:t>
            </a:r>
          </a:p>
          <a:p>
            <a:r>
              <a:rPr lang="en-US" altLang="en-US" sz="2800" dirty="0"/>
              <a:t>Groundwater divide exists between wells </a:t>
            </a:r>
          </a:p>
          <a:p>
            <a:r>
              <a:rPr lang="en-US" altLang="en-US" sz="2800" dirty="0"/>
              <a:t>Water enters well 1 from left and well 2 from right</a:t>
            </a:r>
          </a:p>
          <a:p>
            <a:r>
              <a:rPr lang="en-US" altLang="en-US" sz="2800" dirty="0"/>
              <a:t>As long as Q</a:t>
            </a:r>
            <a:r>
              <a:rPr lang="en-US" altLang="en-US" sz="2800" baseline="-25000" dirty="0"/>
              <a:t>1</a:t>
            </a:r>
            <a:r>
              <a:rPr lang="en-US" altLang="en-US" sz="2800" dirty="0"/>
              <a:t> = Q</a:t>
            </a:r>
            <a:r>
              <a:rPr lang="en-US" altLang="en-US" sz="2800" baseline="-25000" dirty="0"/>
              <a:t>2</a:t>
            </a:r>
            <a:r>
              <a:rPr lang="en-US" altLang="en-US" sz="2800" dirty="0"/>
              <a:t>, the divide remains </a:t>
            </a:r>
          </a:p>
        </p:txBody>
      </p:sp>
      <p:sp>
        <p:nvSpPr>
          <p:cNvPr id="2" name="Line 7">
            <a:extLst>
              <a:ext uri="{FF2B5EF4-FFF2-40B4-BE49-F238E27FC236}">
                <a16:creationId xmlns:a16="http://schemas.microsoft.com/office/drawing/2014/main" id="{F2F087B2-B06A-02A3-F51B-C390528C36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599" y="1846066"/>
            <a:ext cx="9326880" cy="0"/>
          </a:xfrm>
          <a:prstGeom prst="line">
            <a:avLst/>
          </a:prstGeom>
          <a:noFill/>
          <a:ln w="25400">
            <a:solidFill>
              <a:srgbClr val="3333FF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DDD23EC-CCF2-01FA-1D76-F2DD9D87F801}"/>
              </a:ext>
            </a:extLst>
          </p:cNvPr>
          <p:cNvGrpSpPr/>
          <p:nvPr/>
        </p:nvGrpSpPr>
        <p:grpSpPr>
          <a:xfrm>
            <a:off x="1371599" y="1645920"/>
            <a:ext cx="9326880" cy="1463040"/>
            <a:chOff x="1371599" y="1645920"/>
            <a:chExt cx="9326880" cy="146304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CA42F07-38B3-6B3D-0D1D-982E075EFBC6}"/>
                </a:ext>
              </a:extLst>
            </p:cNvPr>
            <p:cNvSpPr/>
            <p:nvPr/>
          </p:nvSpPr>
          <p:spPr bwMode="auto">
            <a:xfrm>
              <a:off x="1371599" y="1645920"/>
              <a:ext cx="9326880" cy="0"/>
            </a:xfrm>
            <a:custGeom>
              <a:avLst/>
              <a:gdLst>
                <a:gd name="connsiteX0" fmla="*/ 0 w 9326880"/>
                <a:gd name="connsiteY0" fmla="*/ 0 h 0"/>
                <a:gd name="connsiteX1" fmla="*/ 489661 w 9326880"/>
                <a:gd name="connsiteY1" fmla="*/ 0 h 0"/>
                <a:gd name="connsiteX2" fmla="*/ 792785 w 9326880"/>
                <a:gd name="connsiteY2" fmla="*/ 0 h 0"/>
                <a:gd name="connsiteX3" fmla="*/ 1562252 w 9326880"/>
                <a:gd name="connsiteY3" fmla="*/ 0 h 0"/>
                <a:gd name="connsiteX4" fmla="*/ 2051914 w 9326880"/>
                <a:gd name="connsiteY4" fmla="*/ 0 h 0"/>
                <a:gd name="connsiteX5" fmla="*/ 2541575 w 9326880"/>
                <a:gd name="connsiteY5" fmla="*/ 0 h 0"/>
                <a:gd name="connsiteX6" fmla="*/ 3311042 w 9326880"/>
                <a:gd name="connsiteY6" fmla="*/ 0 h 0"/>
                <a:gd name="connsiteX7" fmla="*/ 3707435 w 9326880"/>
                <a:gd name="connsiteY7" fmla="*/ 0 h 0"/>
                <a:gd name="connsiteX8" fmla="*/ 4476902 w 9326880"/>
                <a:gd name="connsiteY8" fmla="*/ 0 h 0"/>
                <a:gd name="connsiteX9" fmla="*/ 5246370 w 9326880"/>
                <a:gd name="connsiteY9" fmla="*/ 0 h 0"/>
                <a:gd name="connsiteX10" fmla="*/ 5829300 w 9326880"/>
                <a:gd name="connsiteY10" fmla="*/ 0 h 0"/>
                <a:gd name="connsiteX11" fmla="*/ 6598768 w 9326880"/>
                <a:gd name="connsiteY11" fmla="*/ 0 h 0"/>
                <a:gd name="connsiteX12" fmla="*/ 7088429 w 9326880"/>
                <a:gd name="connsiteY12" fmla="*/ 0 h 0"/>
                <a:gd name="connsiteX13" fmla="*/ 7578090 w 9326880"/>
                <a:gd name="connsiteY13" fmla="*/ 0 h 0"/>
                <a:gd name="connsiteX14" fmla="*/ 8254289 w 9326880"/>
                <a:gd name="connsiteY14" fmla="*/ 0 h 0"/>
                <a:gd name="connsiteX15" fmla="*/ 8743950 w 9326880"/>
                <a:gd name="connsiteY15" fmla="*/ 0 h 0"/>
                <a:gd name="connsiteX16" fmla="*/ 9326880 w 9326880"/>
                <a:gd name="connsiteY16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26880" extrusionOk="0">
                  <a:moveTo>
                    <a:pt x="0" y="0"/>
                  </a:moveTo>
                  <a:cubicBezTo>
                    <a:pt x="230822" y="-44138"/>
                    <a:pt x="348154" y="23009"/>
                    <a:pt x="489661" y="0"/>
                  </a:cubicBezTo>
                  <a:cubicBezTo>
                    <a:pt x="631168" y="-23009"/>
                    <a:pt x="662002" y="3136"/>
                    <a:pt x="792785" y="0"/>
                  </a:cubicBezTo>
                  <a:cubicBezTo>
                    <a:pt x="923568" y="-3136"/>
                    <a:pt x="1185584" y="41238"/>
                    <a:pt x="1562252" y="0"/>
                  </a:cubicBezTo>
                  <a:cubicBezTo>
                    <a:pt x="1938920" y="-41238"/>
                    <a:pt x="1840293" y="54354"/>
                    <a:pt x="2051914" y="0"/>
                  </a:cubicBezTo>
                  <a:cubicBezTo>
                    <a:pt x="2263535" y="-54354"/>
                    <a:pt x="2430331" y="54142"/>
                    <a:pt x="2541575" y="0"/>
                  </a:cubicBezTo>
                  <a:cubicBezTo>
                    <a:pt x="2652819" y="-54142"/>
                    <a:pt x="3043340" y="41043"/>
                    <a:pt x="3311042" y="0"/>
                  </a:cubicBezTo>
                  <a:cubicBezTo>
                    <a:pt x="3578744" y="-41043"/>
                    <a:pt x="3519420" y="10857"/>
                    <a:pt x="3707435" y="0"/>
                  </a:cubicBezTo>
                  <a:cubicBezTo>
                    <a:pt x="3895450" y="-10857"/>
                    <a:pt x="4200712" y="66807"/>
                    <a:pt x="4476902" y="0"/>
                  </a:cubicBezTo>
                  <a:cubicBezTo>
                    <a:pt x="4753092" y="-66807"/>
                    <a:pt x="5072884" y="49010"/>
                    <a:pt x="5246370" y="0"/>
                  </a:cubicBezTo>
                  <a:cubicBezTo>
                    <a:pt x="5419856" y="-49010"/>
                    <a:pt x="5651095" y="12919"/>
                    <a:pt x="5829300" y="0"/>
                  </a:cubicBezTo>
                  <a:cubicBezTo>
                    <a:pt x="6007505" y="-12919"/>
                    <a:pt x="6240421" y="23637"/>
                    <a:pt x="6598768" y="0"/>
                  </a:cubicBezTo>
                  <a:cubicBezTo>
                    <a:pt x="6957115" y="-23637"/>
                    <a:pt x="6899332" y="2797"/>
                    <a:pt x="7088429" y="0"/>
                  </a:cubicBezTo>
                  <a:cubicBezTo>
                    <a:pt x="7277526" y="-2797"/>
                    <a:pt x="7456351" y="51348"/>
                    <a:pt x="7578090" y="0"/>
                  </a:cubicBezTo>
                  <a:cubicBezTo>
                    <a:pt x="7699829" y="-51348"/>
                    <a:pt x="7969933" y="1862"/>
                    <a:pt x="8254289" y="0"/>
                  </a:cubicBezTo>
                  <a:cubicBezTo>
                    <a:pt x="8538645" y="-1862"/>
                    <a:pt x="8561389" y="21179"/>
                    <a:pt x="8743950" y="0"/>
                  </a:cubicBezTo>
                  <a:cubicBezTo>
                    <a:pt x="8926511" y="-21179"/>
                    <a:pt x="9068322" y="39194"/>
                    <a:pt x="9326880" y="0"/>
                  </a:cubicBezTo>
                </a:path>
              </a:pathLst>
            </a:custGeom>
            <a:noFill/>
            <a:ln w="222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164747"/>
                        <a:gd name="connsiteY0" fmla="*/ 0 h 53788"/>
                        <a:gd name="connsiteX1" fmla="*/ 4164747 w 4164747"/>
                        <a:gd name="connsiteY1" fmla="*/ 53788 h 53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164747" h="53788">
                          <a:moveTo>
                            <a:pt x="0" y="0"/>
                          </a:moveTo>
                          <a:lnTo>
                            <a:pt x="4164747" y="53788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6C017D3-5ED4-065C-6702-0E8252E044CF}"/>
                </a:ext>
              </a:extLst>
            </p:cNvPr>
            <p:cNvGrpSpPr/>
            <p:nvPr/>
          </p:nvGrpSpPr>
          <p:grpSpPr>
            <a:xfrm>
              <a:off x="1371599" y="2644502"/>
              <a:ext cx="9326880" cy="464458"/>
              <a:chOff x="1715613" y="2189320"/>
              <a:chExt cx="9784081" cy="1318920"/>
            </a:xfrm>
          </p:grpSpPr>
          <p:sp>
            <p:nvSpPr>
              <p:cNvPr id="6" name="Rectangle 5" descr="Horizontal brick">
                <a:extLst>
                  <a:ext uri="{FF2B5EF4-FFF2-40B4-BE49-F238E27FC236}">
                    <a16:creationId xmlns:a16="http://schemas.microsoft.com/office/drawing/2014/main" id="{DA242CB4-0DEB-063B-C20D-2EAE56F08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3" y="2398361"/>
                <a:ext cx="9784080" cy="914400"/>
              </a:xfrm>
              <a:prstGeom prst="rect">
                <a:avLst/>
              </a:prstGeom>
              <a:pattFill prst="horzBrick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noFill/>
                <a:miter lim="800000"/>
                <a:headEnd/>
                <a:tailEnd/>
              </a:ln>
            </p:spPr>
            <p:txBody>
              <a:bodyPr wrap="square" anchor="ctr"/>
              <a:lstStyle>
                <a:defPPr>
                  <a:defRPr lang="en-US"/>
                </a:defPPr>
                <a:lvl1pPr marL="0" indent="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1pPr>
                <a:lvl2pPr marL="742950" indent="-28575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2pPr>
                <a:lvl3pPr marL="11430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3pPr>
                <a:lvl4pPr marL="16002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4pPr>
                <a:lvl5pPr marL="20574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5pPr>
                <a:lvl6pPr marL="25146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6pPr>
                <a:lvl7pPr marL="29718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7pPr>
                <a:lvl8pPr marL="34290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8pPr>
                <a:lvl9pPr marL="38862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" name="Rectangle 8" descr="Dashed upward diagonal">
                <a:extLst>
                  <a:ext uri="{FF2B5EF4-FFF2-40B4-BE49-F238E27FC236}">
                    <a16:creationId xmlns:a16="http://schemas.microsoft.com/office/drawing/2014/main" id="{7406494F-7065-F91F-BF2B-6284B04E5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4" y="3316480"/>
                <a:ext cx="9784080" cy="191760"/>
              </a:xfrm>
              <a:prstGeom prst="rect">
                <a:avLst/>
              </a:prstGeom>
              <a:pattFill prst="wave">
                <a:fgClr>
                  <a:schemeClr val="bg1">
                    <a:lumMod val="95000"/>
                  </a:schemeClr>
                </a:fgClr>
                <a:bgClr>
                  <a:srgbClr val="FFB0A3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8" name="Rectangle 9" descr="Dashed upward diagonal">
                <a:extLst>
                  <a:ext uri="{FF2B5EF4-FFF2-40B4-BE49-F238E27FC236}">
                    <a16:creationId xmlns:a16="http://schemas.microsoft.com/office/drawing/2014/main" id="{361EC0C2-95B9-5593-402A-1DD158A4A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4" y="2189320"/>
                <a:ext cx="9784080" cy="208053"/>
              </a:xfrm>
              <a:prstGeom prst="rect">
                <a:avLst/>
              </a:prstGeom>
              <a:pattFill prst="wave">
                <a:fgClr>
                  <a:schemeClr val="bg1">
                    <a:lumMod val="95000"/>
                  </a:schemeClr>
                </a:fgClr>
                <a:bgClr>
                  <a:srgbClr val="FFB0A3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sp>
        <p:nvSpPr>
          <p:cNvPr id="9" name="Text Box 81">
            <a:extLst>
              <a:ext uri="{FF2B5EF4-FFF2-40B4-BE49-F238E27FC236}">
                <a16:creationId xmlns:a16="http://schemas.microsoft.com/office/drawing/2014/main" id="{117F39A5-A91F-5697-66A9-B31F068BD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274" y="2740506"/>
            <a:ext cx="81144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400" dirty="0">
                <a:latin typeface="Arial" panose="020B0604020202020204" pitchFamily="34" charset="0"/>
              </a:rPr>
              <a:t>Aquifer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grpSp>
        <p:nvGrpSpPr>
          <p:cNvPr id="10" name="Qleft">
            <a:extLst>
              <a:ext uri="{FF2B5EF4-FFF2-40B4-BE49-F238E27FC236}">
                <a16:creationId xmlns:a16="http://schemas.microsoft.com/office/drawing/2014/main" id="{918780CE-523D-F7E5-9A86-A85177E9A6D5}"/>
              </a:ext>
            </a:extLst>
          </p:cNvPr>
          <p:cNvGrpSpPr/>
          <p:nvPr/>
        </p:nvGrpSpPr>
        <p:grpSpPr>
          <a:xfrm>
            <a:off x="2304523" y="1234695"/>
            <a:ext cx="827410" cy="316059"/>
            <a:chOff x="2304523" y="1234695"/>
            <a:chExt cx="827410" cy="316059"/>
          </a:xfrm>
        </p:grpSpPr>
        <p:sp>
          <p:nvSpPr>
            <p:cNvPr id="11" name="AutoShape 4">
              <a:extLst>
                <a:ext uri="{FF2B5EF4-FFF2-40B4-BE49-F238E27FC236}">
                  <a16:creationId xmlns:a16="http://schemas.microsoft.com/office/drawing/2014/main" id="{73AE7F2E-3F47-C868-0DB6-9B173805617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H="1">
              <a:off x="2304523" y="1275827"/>
              <a:ext cx="457200" cy="274927"/>
            </a:xfrm>
            <a:prstGeom prst="curvedDownArrow">
              <a:avLst>
                <a:gd name="adj1" fmla="val 39124"/>
                <a:gd name="adj2" fmla="val 76125"/>
                <a:gd name="adj3" fmla="val 47185"/>
              </a:avLst>
            </a:prstGeom>
            <a:gradFill rotWithShape="0">
              <a:gsLst>
                <a:gs pos="0">
                  <a:srgbClr val="3333CC"/>
                </a:gs>
                <a:gs pos="100000">
                  <a:srgbClr val="33CCCC"/>
                </a:gs>
              </a:gsLst>
              <a:lin ang="18900000" scaled="1"/>
            </a:gra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Text Box 46">
              <a:extLst>
                <a:ext uri="{FF2B5EF4-FFF2-40B4-BE49-F238E27FC236}">
                  <a16:creationId xmlns:a16="http://schemas.microsoft.com/office/drawing/2014/main" id="{20CA1498-8F89-C7EE-4D4C-CADBF03EDF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1625" y="1234695"/>
              <a:ext cx="4203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600" dirty="0">
                  <a:latin typeface="Arial" panose="020B0604020202020204" pitchFamily="34" charset="0"/>
                </a:rPr>
                <a:t>Q</a:t>
              </a:r>
              <a:r>
                <a:rPr lang="en-US" altLang="en-US" sz="1600" baseline="-25000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3" name="AutoShape 34">
            <a:extLst>
              <a:ext uri="{FF2B5EF4-FFF2-40B4-BE49-F238E27FC236}">
                <a16:creationId xmlns:a16="http://schemas.microsoft.com/office/drawing/2014/main" id="{D843E99B-A88D-474E-EAA7-D6F80FBF24C2}"/>
              </a:ext>
            </a:extLst>
          </p:cNvPr>
          <p:cNvSpPr>
            <a:spLocks noChangeAspect="1" noChangeArrowheads="1"/>
          </p:cNvSpPr>
          <p:nvPr/>
        </p:nvSpPr>
        <p:spPr bwMode="auto">
          <a:xfrm flipV="1">
            <a:off x="1389529" y="1668949"/>
            <a:ext cx="182880" cy="158256"/>
          </a:xfrm>
          <a:prstGeom prst="triangle">
            <a:avLst>
              <a:gd name="adj" fmla="val 50000"/>
            </a:avLst>
          </a:prstGeom>
          <a:solidFill>
            <a:srgbClr val="3399FF"/>
          </a:solidFill>
          <a:ln w="19050">
            <a:solidFill>
              <a:srgbClr val="0000FF"/>
            </a:solidFill>
            <a:miter lim="800000"/>
            <a:headEnd/>
            <a:tailEnd/>
          </a:ln>
        </p:spPr>
        <p:txBody>
          <a:bodyPr wrap="square" anchor="ctr"/>
          <a:lstStyle>
            <a:defPPr>
              <a:defRPr lang="en-US"/>
            </a:defPPr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9718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4290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8862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4" name="Qright">
            <a:extLst>
              <a:ext uri="{FF2B5EF4-FFF2-40B4-BE49-F238E27FC236}">
                <a16:creationId xmlns:a16="http://schemas.microsoft.com/office/drawing/2014/main" id="{84A45F1E-B362-6372-6393-B168F96F2C4D}"/>
              </a:ext>
            </a:extLst>
          </p:cNvPr>
          <p:cNvGrpSpPr/>
          <p:nvPr/>
        </p:nvGrpSpPr>
        <p:grpSpPr>
          <a:xfrm flipH="1">
            <a:off x="8990170" y="1234695"/>
            <a:ext cx="827410" cy="316059"/>
            <a:chOff x="9005538" y="1234695"/>
            <a:chExt cx="827410" cy="316059"/>
          </a:xfrm>
        </p:grpSpPr>
        <p:sp>
          <p:nvSpPr>
            <p:cNvPr id="15" name="AutoShape 4">
              <a:extLst>
                <a:ext uri="{FF2B5EF4-FFF2-40B4-BE49-F238E27FC236}">
                  <a16:creationId xmlns:a16="http://schemas.microsoft.com/office/drawing/2014/main" id="{D2F77FDB-718F-4F9E-BEBD-BEA923A3320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H="1">
              <a:off x="9005538" y="1275827"/>
              <a:ext cx="457200" cy="274927"/>
            </a:xfrm>
            <a:prstGeom prst="curvedDownArrow">
              <a:avLst>
                <a:gd name="adj1" fmla="val 39124"/>
                <a:gd name="adj2" fmla="val 76125"/>
                <a:gd name="adj3" fmla="val 47185"/>
              </a:avLst>
            </a:prstGeom>
            <a:gradFill rotWithShape="0">
              <a:gsLst>
                <a:gs pos="0">
                  <a:srgbClr val="3333CC"/>
                </a:gs>
                <a:gs pos="100000">
                  <a:srgbClr val="33CCCC"/>
                </a:gs>
              </a:gsLst>
              <a:lin ang="18900000" scaled="1"/>
            </a:gra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" name="Text Box 46">
              <a:extLst>
                <a:ext uri="{FF2B5EF4-FFF2-40B4-BE49-F238E27FC236}">
                  <a16:creationId xmlns:a16="http://schemas.microsoft.com/office/drawing/2014/main" id="{8BBA6E9B-EA5A-6958-AA98-6C8134AC7D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12640" y="1234695"/>
              <a:ext cx="4203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600" dirty="0">
                  <a:latin typeface="Arial" panose="020B0604020202020204" pitchFamily="34" charset="0"/>
                </a:rPr>
                <a:t>Q</a:t>
              </a:r>
              <a:r>
                <a:rPr lang="en-US" altLang="en-US" sz="1600" baseline="-25000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7" name="DDleft">
            <a:extLst>
              <a:ext uri="{FF2B5EF4-FFF2-40B4-BE49-F238E27FC236}">
                <a16:creationId xmlns:a16="http://schemas.microsoft.com/office/drawing/2014/main" id="{4FE7CBA0-CA46-40A8-96E1-56CF019779AD}"/>
              </a:ext>
            </a:extLst>
          </p:cNvPr>
          <p:cNvGrpSpPr/>
          <p:nvPr/>
        </p:nvGrpSpPr>
        <p:grpSpPr>
          <a:xfrm>
            <a:off x="1302787" y="1882587"/>
            <a:ext cx="9378020" cy="536445"/>
            <a:chOff x="1302787" y="1882587"/>
            <a:chExt cx="9378020" cy="536445"/>
          </a:xfrm>
        </p:grpSpPr>
        <p:grpSp>
          <p:nvGrpSpPr>
            <p:cNvPr id="18" name="DDleft">
              <a:extLst>
                <a:ext uri="{FF2B5EF4-FFF2-40B4-BE49-F238E27FC236}">
                  <a16:creationId xmlns:a16="http://schemas.microsoft.com/office/drawing/2014/main" id="{6A5EA02E-0240-557B-334E-8BBA71EEA335}"/>
                </a:ext>
              </a:extLst>
            </p:cNvPr>
            <p:cNvGrpSpPr/>
            <p:nvPr/>
          </p:nvGrpSpPr>
          <p:grpSpPr>
            <a:xfrm>
              <a:off x="1302787" y="1882587"/>
              <a:ext cx="9378020" cy="536445"/>
              <a:chOff x="1302787" y="1882587"/>
              <a:chExt cx="9378020" cy="536445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9C2ACAC-F554-B38B-C9EF-8AF1723DBCC6}"/>
                  </a:ext>
                </a:extLst>
              </p:cNvPr>
              <p:cNvSpPr/>
              <p:nvPr/>
            </p:nvSpPr>
            <p:spPr bwMode="auto">
              <a:xfrm>
                <a:off x="2710240" y="1882587"/>
                <a:ext cx="7970567" cy="536445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9923" h="322730">
                    <a:moveTo>
                      <a:pt x="0" y="322730"/>
                    </a:moveTo>
                    <a:cubicBezTo>
                      <a:pt x="276625" y="18884"/>
                      <a:pt x="5109882" y="31601"/>
                      <a:pt x="792992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3333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9926E48-C4CE-FEFF-EFF0-D1EE28CC5078}"/>
                  </a:ext>
                </a:extLst>
              </p:cNvPr>
              <p:cNvSpPr/>
              <p:nvPr/>
            </p:nvSpPr>
            <p:spPr bwMode="auto">
              <a:xfrm flipH="1">
                <a:off x="1302787" y="2074690"/>
                <a:ext cx="1431453" cy="34434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3333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9" name="Text Box 46">
              <a:extLst>
                <a:ext uri="{FF2B5EF4-FFF2-40B4-BE49-F238E27FC236}">
                  <a16:creationId xmlns:a16="http://schemas.microsoft.com/office/drawing/2014/main" id="{12D71EE0-8376-4D2F-8DC8-4749DA0903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9807" y="1990655"/>
              <a:ext cx="32733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200" dirty="0">
                  <a:latin typeface="Arial" panose="020B0604020202020204" pitchFamily="34" charset="0"/>
                </a:rPr>
                <a:t>s</a:t>
              </a:r>
              <a:r>
                <a:rPr lang="en-US" altLang="en-US" sz="1200" baseline="-25000" dirty="0"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2" name="DDright">
            <a:extLst>
              <a:ext uri="{FF2B5EF4-FFF2-40B4-BE49-F238E27FC236}">
                <a16:creationId xmlns:a16="http://schemas.microsoft.com/office/drawing/2014/main" id="{93C38645-2D4D-D308-B8FE-07FE58E76FC4}"/>
              </a:ext>
            </a:extLst>
          </p:cNvPr>
          <p:cNvGrpSpPr/>
          <p:nvPr/>
        </p:nvGrpSpPr>
        <p:grpSpPr>
          <a:xfrm>
            <a:off x="1439911" y="1883815"/>
            <a:ext cx="9416963" cy="536445"/>
            <a:chOff x="1439911" y="1883815"/>
            <a:chExt cx="9416963" cy="536445"/>
          </a:xfrm>
        </p:grpSpPr>
        <p:grpSp>
          <p:nvGrpSpPr>
            <p:cNvPr id="23" name="DDright">
              <a:extLst>
                <a:ext uri="{FF2B5EF4-FFF2-40B4-BE49-F238E27FC236}">
                  <a16:creationId xmlns:a16="http://schemas.microsoft.com/office/drawing/2014/main" id="{436491B7-20CA-BBD2-F2A3-B6A42E7BE70D}"/>
                </a:ext>
              </a:extLst>
            </p:cNvPr>
            <p:cNvGrpSpPr/>
            <p:nvPr/>
          </p:nvGrpSpPr>
          <p:grpSpPr>
            <a:xfrm>
              <a:off x="1439911" y="1883815"/>
              <a:ext cx="9416963" cy="536445"/>
              <a:chOff x="1439911" y="1883815"/>
              <a:chExt cx="9416963" cy="536445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0EAF2BE-8DE3-43A0-51FD-C805B15E35CA}"/>
                  </a:ext>
                </a:extLst>
              </p:cNvPr>
              <p:cNvSpPr/>
              <p:nvPr/>
            </p:nvSpPr>
            <p:spPr bwMode="auto">
              <a:xfrm>
                <a:off x="9425421" y="2074690"/>
                <a:ext cx="1431453" cy="34434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3333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A8AE62-46E4-D1ED-18CD-B486FC86CE9B}"/>
                  </a:ext>
                </a:extLst>
              </p:cNvPr>
              <p:cNvSpPr/>
              <p:nvPr/>
            </p:nvSpPr>
            <p:spPr bwMode="auto">
              <a:xfrm flipH="1">
                <a:off x="1439911" y="1883815"/>
                <a:ext cx="7970567" cy="536445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9923" h="322730">
                    <a:moveTo>
                      <a:pt x="0" y="322730"/>
                    </a:moveTo>
                    <a:cubicBezTo>
                      <a:pt x="276625" y="18884"/>
                      <a:pt x="5109882" y="31601"/>
                      <a:pt x="792992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3333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24" name="Text Box 46">
              <a:extLst>
                <a:ext uri="{FF2B5EF4-FFF2-40B4-BE49-F238E27FC236}">
                  <a16:creationId xmlns:a16="http://schemas.microsoft.com/office/drawing/2014/main" id="{7A51512E-A89E-EF7A-83B1-BB9000B7B6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47357" y="1990655"/>
              <a:ext cx="32733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200" dirty="0">
                  <a:latin typeface="Arial" panose="020B0604020202020204" pitchFamily="34" charset="0"/>
                </a:rPr>
                <a:t>s</a:t>
              </a:r>
              <a:r>
                <a:rPr lang="en-US" altLang="en-US" sz="1200" baseline="-25000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8E53C82-CC85-5523-6B35-3A5BEF1826A1}"/>
              </a:ext>
            </a:extLst>
          </p:cNvPr>
          <p:cNvGrpSpPr/>
          <p:nvPr/>
        </p:nvGrpSpPr>
        <p:grpSpPr>
          <a:xfrm>
            <a:off x="2643585" y="1530706"/>
            <a:ext cx="137160" cy="1463040"/>
            <a:chOff x="10465547" y="1277563"/>
            <a:chExt cx="182880" cy="1393879"/>
          </a:xfrm>
        </p:grpSpPr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7E5F400D-7181-9840-A73F-B01B1AB51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5547" y="1277563"/>
              <a:ext cx="182880" cy="10776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alpha val="99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29" name="Group 12">
              <a:extLst>
                <a:ext uri="{FF2B5EF4-FFF2-40B4-BE49-F238E27FC236}">
                  <a16:creationId xmlns:a16="http://schemas.microsoft.com/office/drawing/2014/main" id="{91E02810-992D-D9EF-2D14-E28D0B104E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4187" y="2397122"/>
              <a:ext cx="164160" cy="274320"/>
              <a:chOff x="768" y="2256"/>
              <a:chExt cx="576" cy="672"/>
            </a:xfrm>
          </p:grpSpPr>
          <p:sp useBgFill="1">
            <p:nvSpPr>
              <p:cNvPr id="30" name="Line 13">
                <a:extLst>
                  <a:ext uri="{FF2B5EF4-FFF2-40B4-BE49-F238E27FC236}">
                    <a16:creationId xmlns:a16="http://schemas.microsoft.com/office/drawing/2014/main" id="{A0BA3153-74B9-43B7-6327-86F25426B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25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1" name="Line 14">
                <a:extLst>
                  <a:ext uri="{FF2B5EF4-FFF2-40B4-BE49-F238E27FC236}">
                    <a16:creationId xmlns:a16="http://schemas.microsoft.com/office/drawing/2014/main" id="{E5AD06BE-D50F-9800-F8B6-2AC72F85AC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35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2" name="Line 15">
                <a:extLst>
                  <a:ext uri="{FF2B5EF4-FFF2-40B4-BE49-F238E27FC236}">
                    <a16:creationId xmlns:a16="http://schemas.microsoft.com/office/drawing/2014/main" id="{206D78A3-8EA5-BF93-BEE0-881DC3DEF5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44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3" name="Line 16">
                <a:extLst>
                  <a:ext uri="{FF2B5EF4-FFF2-40B4-BE49-F238E27FC236}">
                    <a16:creationId xmlns:a16="http://schemas.microsoft.com/office/drawing/2014/main" id="{2D6EA431-8C1E-D870-D589-629867E846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544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4" name="Line 17">
                <a:extLst>
                  <a:ext uri="{FF2B5EF4-FFF2-40B4-BE49-F238E27FC236}">
                    <a16:creationId xmlns:a16="http://schemas.microsoft.com/office/drawing/2014/main" id="{58A7FC17-B4B3-583A-8EA5-01DFC9790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5" name="Line 18">
                <a:extLst>
                  <a:ext uri="{FF2B5EF4-FFF2-40B4-BE49-F238E27FC236}">
                    <a16:creationId xmlns:a16="http://schemas.microsoft.com/office/drawing/2014/main" id="{D71EB751-294A-FF35-BF8F-85D3C6B44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73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6" name="Line 19">
                <a:extLst>
                  <a:ext uri="{FF2B5EF4-FFF2-40B4-BE49-F238E27FC236}">
                    <a16:creationId xmlns:a16="http://schemas.microsoft.com/office/drawing/2014/main" id="{CEA7A14F-16A4-FD97-1E8E-4CBAE14EF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83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7" name="Line 20">
                <a:extLst>
                  <a:ext uri="{FF2B5EF4-FFF2-40B4-BE49-F238E27FC236}">
                    <a16:creationId xmlns:a16="http://schemas.microsoft.com/office/drawing/2014/main" id="{749028FC-56D5-491E-0785-8351A642E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92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080CEF7-8322-4631-9FD5-63FA744D24E6}"/>
              </a:ext>
            </a:extLst>
          </p:cNvPr>
          <p:cNvGrpSpPr/>
          <p:nvPr/>
        </p:nvGrpSpPr>
        <p:grpSpPr>
          <a:xfrm>
            <a:off x="9344600" y="1530706"/>
            <a:ext cx="137160" cy="1463040"/>
            <a:chOff x="10465547" y="1277563"/>
            <a:chExt cx="182880" cy="1393879"/>
          </a:xfrm>
        </p:grpSpPr>
        <p:sp>
          <p:nvSpPr>
            <p:cNvPr id="39" name="Rectangle 11">
              <a:extLst>
                <a:ext uri="{FF2B5EF4-FFF2-40B4-BE49-F238E27FC236}">
                  <a16:creationId xmlns:a16="http://schemas.microsoft.com/office/drawing/2014/main" id="{864F871F-8749-CDAC-BB74-63E9E5968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5547" y="1277563"/>
              <a:ext cx="182880" cy="10776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alpha val="99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40" name="Group 12">
              <a:extLst>
                <a:ext uri="{FF2B5EF4-FFF2-40B4-BE49-F238E27FC236}">
                  <a16:creationId xmlns:a16="http://schemas.microsoft.com/office/drawing/2014/main" id="{1FEFC832-BE2C-B2DD-3903-448930929E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4187" y="2397122"/>
              <a:ext cx="164160" cy="274320"/>
              <a:chOff x="768" y="2256"/>
              <a:chExt cx="576" cy="672"/>
            </a:xfrm>
          </p:grpSpPr>
          <p:sp useBgFill="1">
            <p:nvSpPr>
              <p:cNvPr id="41" name="Line 13">
                <a:extLst>
                  <a:ext uri="{FF2B5EF4-FFF2-40B4-BE49-F238E27FC236}">
                    <a16:creationId xmlns:a16="http://schemas.microsoft.com/office/drawing/2014/main" id="{E5E4D83C-FFBA-0ECA-E452-2AEE44C60C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25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2" name="Line 14">
                <a:extLst>
                  <a:ext uri="{FF2B5EF4-FFF2-40B4-BE49-F238E27FC236}">
                    <a16:creationId xmlns:a16="http://schemas.microsoft.com/office/drawing/2014/main" id="{783EBD19-DF94-DA6B-A74F-7392592BD4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35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3" name="Line 15">
                <a:extLst>
                  <a:ext uri="{FF2B5EF4-FFF2-40B4-BE49-F238E27FC236}">
                    <a16:creationId xmlns:a16="http://schemas.microsoft.com/office/drawing/2014/main" id="{B52E4714-5401-F073-EC21-D34EF66A07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44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4" name="Line 16">
                <a:extLst>
                  <a:ext uri="{FF2B5EF4-FFF2-40B4-BE49-F238E27FC236}">
                    <a16:creationId xmlns:a16="http://schemas.microsoft.com/office/drawing/2014/main" id="{21352F7F-F541-0091-08B0-3825266DC8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544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5" name="Line 17">
                <a:extLst>
                  <a:ext uri="{FF2B5EF4-FFF2-40B4-BE49-F238E27FC236}">
                    <a16:creationId xmlns:a16="http://schemas.microsoft.com/office/drawing/2014/main" id="{808EA162-0022-0792-C642-4C714F6683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6" name="Line 18">
                <a:extLst>
                  <a:ext uri="{FF2B5EF4-FFF2-40B4-BE49-F238E27FC236}">
                    <a16:creationId xmlns:a16="http://schemas.microsoft.com/office/drawing/2014/main" id="{6A98A6A1-1D6F-B3A8-4F42-1C8FE6C85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73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7" name="Line 19">
                <a:extLst>
                  <a:ext uri="{FF2B5EF4-FFF2-40B4-BE49-F238E27FC236}">
                    <a16:creationId xmlns:a16="http://schemas.microsoft.com/office/drawing/2014/main" id="{D002F37F-90D3-548A-6C7A-627B1732DE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83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8" name="Line 20">
                <a:extLst>
                  <a:ext uri="{FF2B5EF4-FFF2-40B4-BE49-F238E27FC236}">
                    <a16:creationId xmlns:a16="http://schemas.microsoft.com/office/drawing/2014/main" id="{E9767475-C4C8-861B-4AAB-8701A910DA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92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9" name="Rectangle 11">
            <a:extLst>
              <a:ext uri="{FF2B5EF4-FFF2-40B4-BE49-F238E27FC236}">
                <a16:creationId xmlns:a16="http://schemas.microsoft.com/office/drawing/2014/main" id="{C03F1983-8A08-AC8C-DF8A-9CC82D7BF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5572" y="1852446"/>
            <a:ext cx="91440" cy="794849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0" name="Rectangle 11">
            <a:extLst>
              <a:ext uri="{FF2B5EF4-FFF2-40B4-BE49-F238E27FC236}">
                <a16:creationId xmlns:a16="http://schemas.microsoft.com/office/drawing/2014/main" id="{6D1775D3-5DE6-A110-DC5B-F60C1DE7C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4787" y="2396530"/>
            <a:ext cx="91440" cy="274320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" name="Rectangle 11">
            <a:extLst>
              <a:ext uri="{FF2B5EF4-FFF2-40B4-BE49-F238E27FC236}">
                <a16:creationId xmlns:a16="http://schemas.microsoft.com/office/drawing/2014/main" id="{68DE566F-6B40-EC4B-6106-C2682B8AAE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6464" y="1852446"/>
            <a:ext cx="91440" cy="794849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" name="Rectangle 11">
            <a:extLst>
              <a:ext uri="{FF2B5EF4-FFF2-40B4-BE49-F238E27FC236}">
                <a16:creationId xmlns:a16="http://schemas.microsoft.com/office/drawing/2014/main" id="{871AFB99-80B5-3C11-2B76-87040680D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5679" y="2396530"/>
            <a:ext cx="91440" cy="274320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53" name="GW divide">
            <a:extLst>
              <a:ext uri="{FF2B5EF4-FFF2-40B4-BE49-F238E27FC236}">
                <a16:creationId xmlns:a16="http://schemas.microsoft.com/office/drawing/2014/main" id="{F478FCF8-FC58-20FF-BBCE-199271765FA9}"/>
              </a:ext>
            </a:extLst>
          </p:cNvPr>
          <p:cNvGrpSpPr/>
          <p:nvPr/>
        </p:nvGrpSpPr>
        <p:grpSpPr>
          <a:xfrm>
            <a:off x="5412432" y="1165807"/>
            <a:ext cx="1096614" cy="1888082"/>
            <a:chOff x="5412432" y="1165807"/>
            <a:chExt cx="1096614" cy="1888082"/>
          </a:xfrm>
        </p:grpSpPr>
        <p:graphicFrame>
          <p:nvGraphicFramePr>
            <p:cNvPr id="54" name="Object 53">
              <a:extLst>
                <a:ext uri="{FF2B5EF4-FFF2-40B4-BE49-F238E27FC236}">
                  <a16:creationId xmlns:a16="http://schemas.microsoft.com/office/drawing/2014/main" id="{77B11973-3A9C-9A45-DA5E-8597CD21E04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1090665"/>
                </p:ext>
              </p:extLst>
            </p:nvPr>
          </p:nvGraphicFramePr>
          <p:xfrm>
            <a:off x="5412432" y="2145151"/>
            <a:ext cx="615164" cy="476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507960" imgH="393480" progId="Equation.3">
                    <p:embed/>
                  </p:oleObj>
                </mc:Choice>
                <mc:Fallback>
                  <p:oleObj name="Equation" r:id="rId2" imgW="507960" imgH="393480" progId="Equation.3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D52EED2B-AE3F-4954-CD10-C61DCAFA7C6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12432" y="2145151"/>
                          <a:ext cx="615164" cy="4766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" name="Text Box 9">
              <a:extLst>
                <a:ext uri="{FF2B5EF4-FFF2-40B4-BE49-F238E27FC236}">
                  <a16:creationId xmlns:a16="http://schemas.microsoft.com/office/drawing/2014/main" id="{74A575FF-5DA9-3E8F-112A-23F7898DCE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41501" y="1165807"/>
              <a:ext cx="867545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1600" dirty="0">
                  <a:latin typeface="Arial" panose="020B0604020202020204" pitchFamily="34" charset="0"/>
                </a:rPr>
                <a:t>DIVIDE</a:t>
              </a:r>
            </a:p>
          </p:txBody>
        </p:sp>
        <p:sp>
          <p:nvSpPr>
            <p:cNvPr id="56" name="Line 7">
              <a:extLst>
                <a:ext uri="{FF2B5EF4-FFF2-40B4-BE49-F238E27FC236}">
                  <a16:creationId xmlns:a16="http://schemas.microsoft.com/office/drawing/2014/main" id="{CE7F948A-46E2-467A-F456-8B3CF826A9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75274" y="1499409"/>
              <a:ext cx="0" cy="1554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7" name="DDcombine">
            <a:extLst>
              <a:ext uri="{FF2B5EF4-FFF2-40B4-BE49-F238E27FC236}">
                <a16:creationId xmlns:a16="http://schemas.microsoft.com/office/drawing/2014/main" id="{E4C94956-702A-A61E-4145-97F036C9A368}"/>
              </a:ext>
            </a:extLst>
          </p:cNvPr>
          <p:cNvGrpSpPr/>
          <p:nvPr/>
        </p:nvGrpSpPr>
        <p:grpSpPr>
          <a:xfrm>
            <a:off x="1312743" y="1990655"/>
            <a:ext cx="9554087" cy="459964"/>
            <a:chOff x="1312743" y="1990655"/>
            <a:chExt cx="9554087" cy="459964"/>
          </a:xfrm>
        </p:grpSpPr>
        <p:sp>
          <p:nvSpPr>
            <p:cNvPr id="58" name="AutoShape 34">
              <a:extLst>
                <a:ext uri="{FF2B5EF4-FFF2-40B4-BE49-F238E27FC236}">
                  <a16:creationId xmlns:a16="http://schemas.microsoft.com/office/drawing/2014/main" id="{97E4B79E-3458-90CE-1160-445BC229D19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V="1">
              <a:off x="1367413" y="1990655"/>
              <a:ext cx="182880" cy="158256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square" anchor="ctr"/>
            <a:lstStyle>
              <a:defPPr>
                <a:defRPr lang="en-US"/>
              </a:defPPr>
              <a:lvl1pPr marL="0" indent="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1pPr>
              <a:lvl2pPr marL="742950" indent="-28575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2pPr>
              <a:lvl3pPr marL="11430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3pPr>
              <a:lvl4pPr marL="16002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4pPr>
              <a:lvl5pPr marL="20574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5pPr>
              <a:lvl6pPr marL="25146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6pPr>
              <a:lvl7pPr marL="29718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7pPr>
              <a:lvl8pPr marL="34290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8pPr>
              <a:lvl9pPr marL="38862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59" name="DDcombine">
              <a:extLst>
                <a:ext uri="{FF2B5EF4-FFF2-40B4-BE49-F238E27FC236}">
                  <a16:creationId xmlns:a16="http://schemas.microsoft.com/office/drawing/2014/main" id="{6C8C0820-CEDC-8752-F4AB-D311EE31D9B2}"/>
                </a:ext>
              </a:extLst>
            </p:cNvPr>
            <p:cNvGrpSpPr/>
            <p:nvPr/>
          </p:nvGrpSpPr>
          <p:grpSpPr>
            <a:xfrm>
              <a:off x="1312743" y="2102679"/>
              <a:ext cx="9554087" cy="347940"/>
              <a:chOff x="1266313" y="4315746"/>
              <a:chExt cx="9554087" cy="347940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A5C48A5-336E-CD4B-BA15-23D948998550}"/>
                  </a:ext>
                </a:extLst>
              </p:cNvPr>
              <p:cNvSpPr/>
              <p:nvPr/>
            </p:nvSpPr>
            <p:spPr bwMode="auto">
              <a:xfrm flipH="1">
                <a:off x="1266313" y="4361934"/>
                <a:ext cx="1431453" cy="30175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BB798CA0-E506-6434-47E7-038937B8EC3E}"/>
                  </a:ext>
                </a:extLst>
              </p:cNvPr>
              <p:cNvSpPr/>
              <p:nvPr/>
            </p:nvSpPr>
            <p:spPr bwMode="auto">
              <a:xfrm>
                <a:off x="9388947" y="4361934"/>
                <a:ext cx="1431453" cy="30175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A686C23-3114-3079-38FA-1BA34C60A94A}"/>
                  </a:ext>
                </a:extLst>
              </p:cNvPr>
              <p:cNvSpPr/>
              <p:nvPr/>
            </p:nvSpPr>
            <p:spPr bwMode="auto">
              <a:xfrm flipH="1">
                <a:off x="2705276" y="4315746"/>
                <a:ext cx="6679649" cy="347940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6645588"/>
                  <a:gd name="connsiteY0" fmla="*/ 131448 h 131448"/>
                  <a:gd name="connsiteX1" fmla="*/ 6645588 w 6645588"/>
                  <a:gd name="connsiteY1" fmla="*/ 118444 h 131448"/>
                  <a:gd name="connsiteX0" fmla="*/ 0 w 6645588"/>
                  <a:gd name="connsiteY0" fmla="*/ 204477 h 204477"/>
                  <a:gd name="connsiteX1" fmla="*/ 6645588 w 6645588"/>
                  <a:gd name="connsiteY1" fmla="*/ 191473 h 204477"/>
                  <a:gd name="connsiteX0" fmla="*/ 0 w 6645588"/>
                  <a:gd name="connsiteY0" fmla="*/ 190134 h 190134"/>
                  <a:gd name="connsiteX1" fmla="*/ 6645588 w 6645588"/>
                  <a:gd name="connsiteY1" fmla="*/ 177130 h 190134"/>
                  <a:gd name="connsiteX0" fmla="*/ 0 w 6645588"/>
                  <a:gd name="connsiteY0" fmla="*/ 209324 h 209324"/>
                  <a:gd name="connsiteX1" fmla="*/ 6645588 w 6645588"/>
                  <a:gd name="connsiteY1" fmla="*/ 196320 h 209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45588" h="209324">
                    <a:moveTo>
                      <a:pt x="0" y="209324"/>
                    </a:moveTo>
                    <a:cubicBezTo>
                      <a:pt x="574775" y="-57539"/>
                      <a:pt x="5950815" y="-77183"/>
                      <a:pt x="6645588" y="19632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9777415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>
            <a:extLst>
              <a:ext uri="{FF2B5EF4-FFF2-40B4-BE49-F238E27FC236}">
                <a16:creationId xmlns:a16="http://schemas.microsoft.com/office/drawing/2014/main" id="{7417D36E-C445-96BA-5F0C-69FEA5C6018F}"/>
              </a:ext>
            </a:extLst>
          </p:cNvPr>
          <p:cNvSpPr/>
          <p:nvPr/>
        </p:nvSpPr>
        <p:spPr bwMode="auto">
          <a:xfrm>
            <a:off x="6096000" y="1198709"/>
            <a:ext cx="4961030" cy="2481943"/>
          </a:xfrm>
          <a:prstGeom prst="rect">
            <a:avLst/>
          </a:prstGeom>
          <a:pattFill prst="wdUpDiag">
            <a:fgClr>
              <a:schemeClr val="bg1">
                <a:lumMod val="65000"/>
              </a:schemeClr>
            </a:fgClr>
            <a:bgClr>
              <a:schemeClr val="bg1">
                <a:lumMod val="85000"/>
              </a:schemeClr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IMAGINARY</a:t>
            </a:r>
          </a:p>
        </p:txBody>
      </p:sp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dirty="0"/>
              <a:t>Image Wells</a:t>
            </a:r>
          </a:p>
        </p:txBody>
      </p:sp>
      <p:sp>
        <p:nvSpPr>
          <p:cNvPr id="313347" name="Rectangle 3"/>
          <p:cNvSpPr>
            <a:spLocks noGrp="1" noChangeArrowheads="1"/>
          </p:cNvSpPr>
          <p:nvPr>
            <p:ph idx="1"/>
          </p:nvPr>
        </p:nvSpPr>
        <p:spPr>
          <a:xfrm>
            <a:off x="1160290" y="3742125"/>
            <a:ext cx="10452590" cy="282004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en-US" dirty="0"/>
              <a:t>Replace pumping well, Q</a:t>
            </a:r>
            <a:r>
              <a:rPr lang="en-US" altLang="en-US" baseline="-25000" dirty="0"/>
              <a:t>2</a:t>
            </a:r>
            <a:r>
              <a:rPr lang="en-US" altLang="en-US" dirty="0"/>
              <a:t>, with imaginary well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Pumping from image well always equal to pumping real well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Superposition simulates no-flow boundaries, faults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Real &amp; imaginary wells simulate no-flow boundary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Imaginary injection well simulates a stream, Glover solution </a:t>
            </a:r>
          </a:p>
        </p:txBody>
      </p:sp>
      <p:sp>
        <p:nvSpPr>
          <p:cNvPr id="2" name="Line 7">
            <a:extLst>
              <a:ext uri="{FF2B5EF4-FFF2-40B4-BE49-F238E27FC236}">
                <a16:creationId xmlns:a16="http://schemas.microsoft.com/office/drawing/2014/main" id="{F2F087B2-B06A-02A3-F51B-C390528C36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599" y="2207214"/>
            <a:ext cx="9326880" cy="0"/>
          </a:xfrm>
          <a:prstGeom prst="line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DDD23EC-CCF2-01FA-1D76-F2DD9D87F801}"/>
              </a:ext>
            </a:extLst>
          </p:cNvPr>
          <p:cNvGrpSpPr/>
          <p:nvPr/>
        </p:nvGrpSpPr>
        <p:grpSpPr>
          <a:xfrm>
            <a:off x="1371599" y="2007068"/>
            <a:ext cx="9326880" cy="1463040"/>
            <a:chOff x="1371599" y="1645920"/>
            <a:chExt cx="9326880" cy="146304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CA42F07-38B3-6B3D-0D1D-982E075EFBC6}"/>
                </a:ext>
              </a:extLst>
            </p:cNvPr>
            <p:cNvSpPr/>
            <p:nvPr/>
          </p:nvSpPr>
          <p:spPr bwMode="auto">
            <a:xfrm>
              <a:off x="1371599" y="1645920"/>
              <a:ext cx="9326880" cy="0"/>
            </a:xfrm>
            <a:custGeom>
              <a:avLst/>
              <a:gdLst>
                <a:gd name="connsiteX0" fmla="*/ 0 w 9326880"/>
                <a:gd name="connsiteY0" fmla="*/ 0 h 0"/>
                <a:gd name="connsiteX1" fmla="*/ 489661 w 9326880"/>
                <a:gd name="connsiteY1" fmla="*/ 0 h 0"/>
                <a:gd name="connsiteX2" fmla="*/ 792785 w 9326880"/>
                <a:gd name="connsiteY2" fmla="*/ 0 h 0"/>
                <a:gd name="connsiteX3" fmla="*/ 1562252 w 9326880"/>
                <a:gd name="connsiteY3" fmla="*/ 0 h 0"/>
                <a:gd name="connsiteX4" fmla="*/ 2051914 w 9326880"/>
                <a:gd name="connsiteY4" fmla="*/ 0 h 0"/>
                <a:gd name="connsiteX5" fmla="*/ 2541575 w 9326880"/>
                <a:gd name="connsiteY5" fmla="*/ 0 h 0"/>
                <a:gd name="connsiteX6" fmla="*/ 3311042 w 9326880"/>
                <a:gd name="connsiteY6" fmla="*/ 0 h 0"/>
                <a:gd name="connsiteX7" fmla="*/ 3707435 w 9326880"/>
                <a:gd name="connsiteY7" fmla="*/ 0 h 0"/>
                <a:gd name="connsiteX8" fmla="*/ 4476902 w 9326880"/>
                <a:gd name="connsiteY8" fmla="*/ 0 h 0"/>
                <a:gd name="connsiteX9" fmla="*/ 5246370 w 9326880"/>
                <a:gd name="connsiteY9" fmla="*/ 0 h 0"/>
                <a:gd name="connsiteX10" fmla="*/ 5829300 w 9326880"/>
                <a:gd name="connsiteY10" fmla="*/ 0 h 0"/>
                <a:gd name="connsiteX11" fmla="*/ 6598768 w 9326880"/>
                <a:gd name="connsiteY11" fmla="*/ 0 h 0"/>
                <a:gd name="connsiteX12" fmla="*/ 7088429 w 9326880"/>
                <a:gd name="connsiteY12" fmla="*/ 0 h 0"/>
                <a:gd name="connsiteX13" fmla="*/ 7578090 w 9326880"/>
                <a:gd name="connsiteY13" fmla="*/ 0 h 0"/>
                <a:gd name="connsiteX14" fmla="*/ 8254289 w 9326880"/>
                <a:gd name="connsiteY14" fmla="*/ 0 h 0"/>
                <a:gd name="connsiteX15" fmla="*/ 8743950 w 9326880"/>
                <a:gd name="connsiteY15" fmla="*/ 0 h 0"/>
                <a:gd name="connsiteX16" fmla="*/ 9326880 w 9326880"/>
                <a:gd name="connsiteY16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26880" extrusionOk="0">
                  <a:moveTo>
                    <a:pt x="0" y="0"/>
                  </a:moveTo>
                  <a:cubicBezTo>
                    <a:pt x="230822" y="-44138"/>
                    <a:pt x="348154" y="23009"/>
                    <a:pt x="489661" y="0"/>
                  </a:cubicBezTo>
                  <a:cubicBezTo>
                    <a:pt x="631168" y="-23009"/>
                    <a:pt x="662002" y="3136"/>
                    <a:pt x="792785" y="0"/>
                  </a:cubicBezTo>
                  <a:cubicBezTo>
                    <a:pt x="923568" y="-3136"/>
                    <a:pt x="1185584" y="41238"/>
                    <a:pt x="1562252" y="0"/>
                  </a:cubicBezTo>
                  <a:cubicBezTo>
                    <a:pt x="1938920" y="-41238"/>
                    <a:pt x="1840293" y="54354"/>
                    <a:pt x="2051914" y="0"/>
                  </a:cubicBezTo>
                  <a:cubicBezTo>
                    <a:pt x="2263535" y="-54354"/>
                    <a:pt x="2430331" y="54142"/>
                    <a:pt x="2541575" y="0"/>
                  </a:cubicBezTo>
                  <a:cubicBezTo>
                    <a:pt x="2652819" y="-54142"/>
                    <a:pt x="3043340" y="41043"/>
                    <a:pt x="3311042" y="0"/>
                  </a:cubicBezTo>
                  <a:cubicBezTo>
                    <a:pt x="3578744" y="-41043"/>
                    <a:pt x="3519420" y="10857"/>
                    <a:pt x="3707435" y="0"/>
                  </a:cubicBezTo>
                  <a:cubicBezTo>
                    <a:pt x="3895450" y="-10857"/>
                    <a:pt x="4200712" y="66807"/>
                    <a:pt x="4476902" y="0"/>
                  </a:cubicBezTo>
                  <a:cubicBezTo>
                    <a:pt x="4753092" y="-66807"/>
                    <a:pt x="5072884" y="49010"/>
                    <a:pt x="5246370" y="0"/>
                  </a:cubicBezTo>
                  <a:cubicBezTo>
                    <a:pt x="5419856" y="-49010"/>
                    <a:pt x="5651095" y="12919"/>
                    <a:pt x="5829300" y="0"/>
                  </a:cubicBezTo>
                  <a:cubicBezTo>
                    <a:pt x="6007505" y="-12919"/>
                    <a:pt x="6240421" y="23637"/>
                    <a:pt x="6598768" y="0"/>
                  </a:cubicBezTo>
                  <a:cubicBezTo>
                    <a:pt x="6957115" y="-23637"/>
                    <a:pt x="6899332" y="2797"/>
                    <a:pt x="7088429" y="0"/>
                  </a:cubicBezTo>
                  <a:cubicBezTo>
                    <a:pt x="7277526" y="-2797"/>
                    <a:pt x="7456351" y="51348"/>
                    <a:pt x="7578090" y="0"/>
                  </a:cubicBezTo>
                  <a:cubicBezTo>
                    <a:pt x="7699829" y="-51348"/>
                    <a:pt x="7969933" y="1862"/>
                    <a:pt x="8254289" y="0"/>
                  </a:cubicBezTo>
                  <a:cubicBezTo>
                    <a:pt x="8538645" y="-1862"/>
                    <a:pt x="8561389" y="21179"/>
                    <a:pt x="8743950" y="0"/>
                  </a:cubicBezTo>
                  <a:cubicBezTo>
                    <a:pt x="8926511" y="-21179"/>
                    <a:pt x="9068322" y="39194"/>
                    <a:pt x="9326880" y="0"/>
                  </a:cubicBezTo>
                </a:path>
              </a:pathLst>
            </a:custGeom>
            <a:noFill/>
            <a:ln w="222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164747"/>
                        <a:gd name="connsiteY0" fmla="*/ 0 h 53788"/>
                        <a:gd name="connsiteX1" fmla="*/ 4164747 w 4164747"/>
                        <a:gd name="connsiteY1" fmla="*/ 53788 h 53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164747" h="53788">
                          <a:moveTo>
                            <a:pt x="0" y="0"/>
                          </a:moveTo>
                          <a:lnTo>
                            <a:pt x="4164747" y="53788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6C017D3-5ED4-065C-6702-0E8252E044CF}"/>
                </a:ext>
              </a:extLst>
            </p:cNvPr>
            <p:cNvGrpSpPr/>
            <p:nvPr/>
          </p:nvGrpSpPr>
          <p:grpSpPr>
            <a:xfrm>
              <a:off x="1371599" y="2644502"/>
              <a:ext cx="9326880" cy="464458"/>
              <a:chOff x="1715613" y="2189320"/>
              <a:chExt cx="9784081" cy="1318920"/>
            </a:xfrm>
          </p:grpSpPr>
          <p:sp>
            <p:nvSpPr>
              <p:cNvPr id="6" name="Rectangle 5" descr="Horizontal brick">
                <a:extLst>
                  <a:ext uri="{FF2B5EF4-FFF2-40B4-BE49-F238E27FC236}">
                    <a16:creationId xmlns:a16="http://schemas.microsoft.com/office/drawing/2014/main" id="{DA242CB4-0DEB-063B-C20D-2EAE56F08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3" y="2398361"/>
                <a:ext cx="9784080" cy="914400"/>
              </a:xfrm>
              <a:prstGeom prst="rect">
                <a:avLst/>
              </a:prstGeom>
              <a:pattFill prst="horzBrick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noFill/>
                <a:miter lim="800000"/>
                <a:headEnd/>
                <a:tailEnd/>
              </a:ln>
            </p:spPr>
            <p:txBody>
              <a:bodyPr wrap="square" anchor="ctr"/>
              <a:lstStyle>
                <a:defPPr>
                  <a:defRPr lang="en-US"/>
                </a:defPPr>
                <a:lvl1pPr marL="0" indent="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1pPr>
                <a:lvl2pPr marL="742950" indent="-28575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2pPr>
                <a:lvl3pPr marL="11430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3pPr>
                <a:lvl4pPr marL="16002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4pPr>
                <a:lvl5pPr marL="2057400" indent="-228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5pPr>
                <a:lvl6pPr marL="25146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6pPr>
                <a:lvl7pPr marL="29718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7pPr>
                <a:lvl8pPr marL="34290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8pPr>
                <a:lvl9pPr marL="3886200" indent="-228600" algn="ctr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 sz="5400" b="1" kern="120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" name="Rectangle 8" descr="Dashed upward diagonal">
                <a:extLst>
                  <a:ext uri="{FF2B5EF4-FFF2-40B4-BE49-F238E27FC236}">
                    <a16:creationId xmlns:a16="http://schemas.microsoft.com/office/drawing/2014/main" id="{7406494F-7065-F91F-BF2B-6284B04E5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4" y="3316480"/>
                <a:ext cx="9784080" cy="191760"/>
              </a:xfrm>
              <a:prstGeom prst="rect">
                <a:avLst/>
              </a:prstGeom>
              <a:pattFill prst="wave">
                <a:fgClr>
                  <a:schemeClr val="bg1">
                    <a:lumMod val="95000"/>
                  </a:schemeClr>
                </a:fgClr>
                <a:bgClr>
                  <a:srgbClr val="FFB0A3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8" name="Rectangle 9" descr="Dashed upward diagonal">
                <a:extLst>
                  <a:ext uri="{FF2B5EF4-FFF2-40B4-BE49-F238E27FC236}">
                    <a16:creationId xmlns:a16="http://schemas.microsoft.com/office/drawing/2014/main" id="{361EC0C2-95B9-5593-402A-1DD158A4A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5614" y="2189320"/>
                <a:ext cx="9784080" cy="208053"/>
              </a:xfrm>
              <a:prstGeom prst="rect">
                <a:avLst/>
              </a:prstGeom>
              <a:pattFill prst="wave">
                <a:fgClr>
                  <a:schemeClr val="bg1">
                    <a:lumMod val="95000"/>
                  </a:schemeClr>
                </a:fgClr>
                <a:bgClr>
                  <a:srgbClr val="FFB0A3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>
                <a:lvl1pPr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4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sp>
        <p:nvSpPr>
          <p:cNvPr id="9" name="Text Box 81">
            <a:extLst>
              <a:ext uri="{FF2B5EF4-FFF2-40B4-BE49-F238E27FC236}">
                <a16:creationId xmlns:a16="http://schemas.microsoft.com/office/drawing/2014/main" id="{117F39A5-A91F-5697-66A9-B31F068BD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274" y="3101654"/>
            <a:ext cx="81144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400" dirty="0">
                <a:latin typeface="Arial" panose="020B0604020202020204" pitchFamily="34" charset="0"/>
              </a:rPr>
              <a:t>Aquifer</a:t>
            </a:r>
            <a:endParaRPr lang="en-US" altLang="en-US" sz="1200" baseline="-25000" dirty="0">
              <a:latin typeface="Arial" panose="020B0604020202020204" pitchFamily="34" charset="0"/>
            </a:endParaRPr>
          </a:p>
        </p:txBody>
      </p:sp>
      <p:grpSp>
        <p:nvGrpSpPr>
          <p:cNvPr id="10" name="Qleft">
            <a:extLst>
              <a:ext uri="{FF2B5EF4-FFF2-40B4-BE49-F238E27FC236}">
                <a16:creationId xmlns:a16="http://schemas.microsoft.com/office/drawing/2014/main" id="{918780CE-523D-F7E5-9A86-A85177E9A6D5}"/>
              </a:ext>
            </a:extLst>
          </p:cNvPr>
          <p:cNvGrpSpPr/>
          <p:nvPr/>
        </p:nvGrpSpPr>
        <p:grpSpPr>
          <a:xfrm>
            <a:off x="2304523" y="1595843"/>
            <a:ext cx="827410" cy="316059"/>
            <a:chOff x="2304523" y="1234695"/>
            <a:chExt cx="827410" cy="316059"/>
          </a:xfrm>
        </p:grpSpPr>
        <p:sp>
          <p:nvSpPr>
            <p:cNvPr id="11" name="AutoShape 4">
              <a:extLst>
                <a:ext uri="{FF2B5EF4-FFF2-40B4-BE49-F238E27FC236}">
                  <a16:creationId xmlns:a16="http://schemas.microsoft.com/office/drawing/2014/main" id="{73AE7F2E-3F47-C868-0DB6-9B173805617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H="1">
              <a:off x="2304523" y="1275827"/>
              <a:ext cx="457200" cy="274927"/>
            </a:xfrm>
            <a:prstGeom prst="curvedDownArrow">
              <a:avLst>
                <a:gd name="adj1" fmla="val 39124"/>
                <a:gd name="adj2" fmla="val 76125"/>
                <a:gd name="adj3" fmla="val 47185"/>
              </a:avLst>
            </a:prstGeom>
            <a:gradFill rotWithShape="0">
              <a:gsLst>
                <a:gs pos="0">
                  <a:srgbClr val="3333CC"/>
                </a:gs>
                <a:gs pos="100000">
                  <a:srgbClr val="33CCCC"/>
                </a:gs>
              </a:gsLst>
              <a:lin ang="18900000" scaled="1"/>
            </a:gra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Text Box 46">
              <a:extLst>
                <a:ext uri="{FF2B5EF4-FFF2-40B4-BE49-F238E27FC236}">
                  <a16:creationId xmlns:a16="http://schemas.microsoft.com/office/drawing/2014/main" id="{20CA1498-8F89-C7EE-4D4C-CADBF03EDF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1625" y="1234695"/>
              <a:ext cx="4203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600" dirty="0">
                  <a:latin typeface="Arial" panose="020B0604020202020204" pitchFamily="34" charset="0"/>
                </a:rPr>
                <a:t>Q</a:t>
              </a:r>
              <a:r>
                <a:rPr lang="en-US" altLang="en-US" sz="1600" baseline="-25000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3" name="AutoShape 34">
            <a:extLst>
              <a:ext uri="{FF2B5EF4-FFF2-40B4-BE49-F238E27FC236}">
                <a16:creationId xmlns:a16="http://schemas.microsoft.com/office/drawing/2014/main" id="{D843E99B-A88D-474E-EAA7-D6F80FBF24C2}"/>
              </a:ext>
            </a:extLst>
          </p:cNvPr>
          <p:cNvSpPr>
            <a:spLocks noChangeAspect="1" noChangeArrowheads="1"/>
          </p:cNvSpPr>
          <p:nvPr/>
        </p:nvSpPr>
        <p:spPr bwMode="auto">
          <a:xfrm flipV="1">
            <a:off x="1389529" y="2030097"/>
            <a:ext cx="182880" cy="158256"/>
          </a:xfrm>
          <a:prstGeom prst="triangle">
            <a:avLst>
              <a:gd name="adj" fmla="val 50000"/>
            </a:avLst>
          </a:prstGeom>
          <a:solidFill>
            <a:schemeClr val="bg1">
              <a:lumMod val="95000"/>
              <a:alpha val="30000"/>
            </a:schemeClr>
          </a:solidFill>
          <a:ln w="19050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square" anchor="ctr"/>
          <a:lstStyle>
            <a:defPPr>
              <a:defRPr lang="en-US"/>
            </a:defPPr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9718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4290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8862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4" name="Qright">
            <a:extLst>
              <a:ext uri="{FF2B5EF4-FFF2-40B4-BE49-F238E27FC236}">
                <a16:creationId xmlns:a16="http://schemas.microsoft.com/office/drawing/2014/main" id="{84A45F1E-B362-6372-6393-B168F96F2C4D}"/>
              </a:ext>
            </a:extLst>
          </p:cNvPr>
          <p:cNvGrpSpPr/>
          <p:nvPr/>
        </p:nvGrpSpPr>
        <p:grpSpPr>
          <a:xfrm flipH="1">
            <a:off x="8990170" y="1595843"/>
            <a:ext cx="827410" cy="316059"/>
            <a:chOff x="9005538" y="1234695"/>
            <a:chExt cx="827410" cy="316059"/>
          </a:xfrm>
        </p:grpSpPr>
        <p:sp>
          <p:nvSpPr>
            <p:cNvPr id="15" name="AutoShape 4">
              <a:extLst>
                <a:ext uri="{FF2B5EF4-FFF2-40B4-BE49-F238E27FC236}">
                  <a16:creationId xmlns:a16="http://schemas.microsoft.com/office/drawing/2014/main" id="{D2F77FDB-718F-4F9E-BEBD-BEA923A3320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H="1">
              <a:off x="9005538" y="1275827"/>
              <a:ext cx="457200" cy="274927"/>
            </a:xfrm>
            <a:prstGeom prst="curvedDownArrow">
              <a:avLst>
                <a:gd name="adj1" fmla="val 39124"/>
                <a:gd name="adj2" fmla="val 76125"/>
                <a:gd name="adj3" fmla="val 47185"/>
              </a:avLst>
            </a:prstGeom>
            <a:gradFill rotWithShape="0">
              <a:gsLst>
                <a:gs pos="0">
                  <a:srgbClr val="3333CC"/>
                </a:gs>
                <a:gs pos="100000">
                  <a:srgbClr val="33CCCC"/>
                </a:gs>
              </a:gsLst>
              <a:lin ang="18900000" scaled="1"/>
            </a:gra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" name="Text Box 46">
              <a:extLst>
                <a:ext uri="{FF2B5EF4-FFF2-40B4-BE49-F238E27FC236}">
                  <a16:creationId xmlns:a16="http://schemas.microsoft.com/office/drawing/2014/main" id="{8BBA6E9B-EA5A-6958-AA98-6C8134AC7D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12640" y="1234695"/>
              <a:ext cx="4203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600" dirty="0">
                  <a:latin typeface="Arial" panose="020B0604020202020204" pitchFamily="34" charset="0"/>
                </a:rPr>
                <a:t>Q</a:t>
              </a:r>
              <a:r>
                <a:rPr lang="en-US" altLang="en-US" sz="1600" baseline="-25000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7" name="DDleft">
            <a:extLst>
              <a:ext uri="{FF2B5EF4-FFF2-40B4-BE49-F238E27FC236}">
                <a16:creationId xmlns:a16="http://schemas.microsoft.com/office/drawing/2014/main" id="{4FE7CBA0-CA46-40A8-96E1-56CF019779AD}"/>
              </a:ext>
            </a:extLst>
          </p:cNvPr>
          <p:cNvGrpSpPr/>
          <p:nvPr/>
        </p:nvGrpSpPr>
        <p:grpSpPr>
          <a:xfrm>
            <a:off x="1302787" y="2243735"/>
            <a:ext cx="9378020" cy="536445"/>
            <a:chOff x="1302787" y="1882587"/>
            <a:chExt cx="9378020" cy="536445"/>
          </a:xfrm>
        </p:grpSpPr>
        <p:grpSp>
          <p:nvGrpSpPr>
            <p:cNvPr id="18" name="DDleft">
              <a:extLst>
                <a:ext uri="{FF2B5EF4-FFF2-40B4-BE49-F238E27FC236}">
                  <a16:creationId xmlns:a16="http://schemas.microsoft.com/office/drawing/2014/main" id="{6A5EA02E-0240-557B-334E-8BBA71EEA335}"/>
                </a:ext>
              </a:extLst>
            </p:cNvPr>
            <p:cNvGrpSpPr/>
            <p:nvPr/>
          </p:nvGrpSpPr>
          <p:grpSpPr>
            <a:xfrm>
              <a:off x="1302787" y="1882587"/>
              <a:ext cx="9378020" cy="536445"/>
              <a:chOff x="1302787" y="1882587"/>
              <a:chExt cx="9378020" cy="536445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9C2ACAC-F554-B38B-C9EF-8AF1723DBCC6}"/>
                  </a:ext>
                </a:extLst>
              </p:cNvPr>
              <p:cNvSpPr/>
              <p:nvPr/>
            </p:nvSpPr>
            <p:spPr bwMode="auto">
              <a:xfrm>
                <a:off x="2710240" y="1882587"/>
                <a:ext cx="7970567" cy="536445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9923" h="322730">
                    <a:moveTo>
                      <a:pt x="0" y="322730"/>
                    </a:moveTo>
                    <a:cubicBezTo>
                      <a:pt x="276625" y="18884"/>
                      <a:pt x="5109882" y="31601"/>
                      <a:pt x="792992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D9D9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9926E48-C4CE-FEFF-EFF0-D1EE28CC5078}"/>
                  </a:ext>
                </a:extLst>
              </p:cNvPr>
              <p:cNvSpPr/>
              <p:nvPr/>
            </p:nvSpPr>
            <p:spPr bwMode="auto">
              <a:xfrm flipH="1">
                <a:off x="1302787" y="2074690"/>
                <a:ext cx="1431453" cy="34434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D9D9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9" name="Text Box 46">
              <a:extLst>
                <a:ext uri="{FF2B5EF4-FFF2-40B4-BE49-F238E27FC236}">
                  <a16:creationId xmlns:a16="http://schemas.microsoft.com/office/drawing/2014/main" id="{12D71EE0-8376-4D2F-8DC8-4749DA0903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9807" y="1990655"/>
              <a:ext cx="32733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2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s</a:t>
              </a:r>
              <a:r>
                <a:rPr lang="en-US" altLang="en-US" sz="1200" baseline="-250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2" name="DDright">
            <a:extLst>
              <a:ext uri="{FF2B5EF4-FFF2-40B4-BE49-F238E27FC236}">
                <a16:creationId xmlns:a16="http://schemas.microsoft.com/office/drawing/2014/main" id="{93C38645-2D4D-D308-B8FE-07FE58E76FC4}"/>
              </a:ext>
            </a:extLst>
          </p:cNvPr>
          <p:cNvGrpSpPr/>
          <p:nvPr/>
        </p:nvGrpSpPr>
        <p:grpSpPr>
          <a:xfrm>
            <a:off x="1439911" y="2244963"/>
            <a:ext cx="9416963" cy="536445"/>
            <a:chOff x="1439911" y="1883815"/>
            <a:chExt cx="9416963" cy="536445"/>
          </a:xfrm>
        </p:grpSpPr>
        <p:grpSp>
          <p:nvGrpSpPr>
            <p:cNvPr id="23" name="DDright">
              <a:extLst>
                <a:ext uri="{FF2B5EF4-FFF2-40B4-BE49-F238E27FC236}">
                  <a16:creationId xmlns:a16="http://schemas.microsoft.com/office/drawing/2014/main" id="{436491B7-20CA-BBD2-F2A3-B6A42E7BE70D}"/>
                </a:ext>
              </a:extLst>
            </p:cNvPr>
            <p:cNvGrpSpPr/>
            <p:nvPr/>
          </p:nvGrpSpPr>
          <p:grpSpPr>
            <a:xfrm>
              <a:off x="1439911" y="1883815"/>
              <a:ext cx="9416963" cy="536445"/>
              <a:chOff x="1439911" y="1883815"/>
              <a:chExt cx="9416963" cy="536445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0EAF2BE-8DE3-43A0-51FD-C805B15E35CA}"/>
                  </a:ext>
                </a:extLst>
              </p:cNvPr>
              <p:cNvSpPr/>
              <p:nvPr/>
            </p:nvSpPr>
            <p:spPr bwMode="auto">
              <a:xfrm>
                <a:off x="9425421" y="2074690"/>
                <a:ext cx="1431453" cy="34434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D9D9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A8AE62-46E4-D1ED-18CD-B486FC86CE9B}"/>
                  </a:ext>
                </a:extLst>
              </p:cNvPr>
              <p:cNvSpPr/>
              <p:nvPr/>
            </p:nvSpPr>
            <p:spPr bwMode="auto">
              <a:xfrm flipH="1">
                <a:off x="1439911" y="1883815"/>
                <a:ext cx="7970567" cy="536445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9923" h="322730">
                    <a:moveTo>
                      <a:pt x="0" y="322730"/>
                    </a:moveTo>
                    <a:cubicBezTo>
                      <a:pt x="276625" y="18884"/>
                      <a:pt x="5109882" y="31601"/>
                      <a:pt x="7929923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D9D9FF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24" name="Text Box 46">
              <a:extLst>
                <a:ext uri="{FF2B5EF4-FFF2-40B4-BE49-F238E27FC236}">
                  <a16:creationId xmlns:a16="http://schemas.microsoft.com/office/drawing/2014/main" id="{7A51512E-A89E-EF7A-83B1-BB9000B7B6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47357" y="1990655"/>
              <a:ext cx="32733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12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s</a:t>
              </a:r>
              <a:r>
                <a:rPr lang="en-US" altLang="en-US" sz="1200" baseline="-250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8E53C82-CC85-5523-6B35-3A5BEF1826A1}"/>
              </a:ext>
            </a:extLst>
          </p:cNvPr>
          <p:cNvGrpSpPr/>
          <p:nvPr/>
        </p:nvGrpSpPr>
        <p:grpSpPr>
          <a:xfrm>
            <a:off x="2643585" y="1891854"/>
            <a:ext cx="137160" cy="1463040"/>
            <a:chOff x="10465547" y="1277563"/>
            <a:chExt cx="182880" cy="1393879"/>
          </a:xfrm>
        </p:grpSpPr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7E5F400D-7181-9840-A73F-B01B1AB51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5547" y="1277563"/>
              <a:ext cx="182880" cy="10776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alpha val="99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29" name="Group 12">
              <a:extLst>
                <a:ext uri="{FF2B5EF4-FFF2-40B4-BE49-F238E27FC236}">
                  <a16:creationId xmlns:a16="http://schemas.microsoft.com/office/drawing/2014/main" id="{91E02810-992D-D9EF-2D14-E28D0B104E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4187" y="2397122"/>
              <a:ext cx="164160" cy="274320"/>
              <a:chOff x="768" y="2256"/>
              <a:chExt cx="576" cy="672"/>
            </a:xfrm>
          </p:grpSpPr>
          <p:sp useBgFill="1">
            <p:nvSpPr>
              <p:cNvPr id="30" name="Line 13">
                <a:extLst>
                  <a:ext uri="{FF2B5EF4-FFF2-40B4-BE49-F238E27FC236}">
                    <a16:creationId xmlns:a16="http://schemas.microsoft.com/office/drawing/2014/main" id="{A0BA3153-74B9-43B7-6327-86F25426B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25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1" name="Line 14">
                <a:extLst>
                  <a:ext uri="{FF2B5EF4-FFF2-40B4-BE49-F238E27FC236}">
                    <a16:creationId xmlns:a16="http://schemas.microsoft.com/office/drawing/2014/main" id="{E5AD06BE-D50F-9800-F8B6-2AC72F85AC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35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2" name="Line 15">
                <a:extLst>
                  <a:ext uri="{FF2B5EF4-FFF2-40B4-BE49-F238E27FC236}">
                    <a16:creationId xmlns:a16="http://schemas.microsoft.com/office/drawing/2014/main" id="{206D78A3-8EA5-BF93-BEE0-881DC3DEF5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44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3" name="Line 16">
                <a:extLst>
                  <a:ext uri="{FF2B5EF4-FFF2-40B4-BE49-F238E27FC236}">
                    <a16:creationId xmlns:a16="http://schemas.microsoft.com/office/drawing/2014/main" id="{2D6EA431-8C1E-D870-D589-629867E846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544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4" name="Line 17">
                <a:extLst>
                  <a:ext uri="{FF2B5EF4-FFF2-40B4-BE49-F238E27FC236}">
                    <a16:creationId xmlns:a16="http://schemas.microsoft.com/office/drawing/2014/main" id="{58A7FC17-B4B3-583A-8EA5-01DFC9790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5" name="Line 18">
                <a:extLst>
                  <a:ext uri="{FF2B5EF4-FFF2-40B4-BE49-F238E27FC236}">
                    <a16:creationId xmlns:a16="http://schemas.microsoft.com/office/drawing/2014/main" id="{D71EB751-294A-FF35-BF8F-85D3C6B44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73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6" name="Line 19">
                <a:extLst>
                  <a:ext uri="{FF2B5EF4-FFF2-40B4-BE49-F238E27FC236}">
                    <a16:creationId xmlns:a16="http://schemas.microsoft.com/office/drawing/2014/main" id="{CEA7A14F-16A4-FD97-1E8E-4CBAE14EF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83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37" name="Line 20">
                <a:extLst>
                  <a:ext uri="{FF2B5EF4-FFF2-40B4-BE49-F238E27FC236}">
                    <a16:creationId xmlns:a16="http://schemas.microsoft.com/office/drawing/2014/main" id="{749028FC-56D5-491E-0785-8351A642E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92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080CEF7-8322-4631-9FD5-63FA744D24E6}"/>
              </a:ext>
            </a:extLst>
          </p:cNvPr>
          <p:cNvGrpSpPr/>
          <p:nvPr/>
        </p:nvGrpSpPr>
        <p:grpSpPr>
          <a:xfrm>
            <a:off x="9344600" y="1891854"/>
            <a:ext cx="137160" cy="1463040"/>
            <a:chOff x="10465547" y="1277563"/>
            <a:chExt cx="182880" cy="1393879"/>
          </a:xfrm>
        </p:grpSpPr>
        <p:sp>
          <p:nvSpPr>
            <p:cNvPr id="39" name="Rectangle 11">
              <a:extLst>
                <a:ext uri="{FF2B5EF4-FFF2-40B4-BE49-F238E27FC236}">
                  <a16:creationId xmlns:a16="http://schemas.microsoft.com/office/drawing/2014/main" id="{864F871F-8749-CDAC-BB74-63E9E5968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5547" y="1277563"/>
              <a:ext cx="182880" cy="10776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alpha val="99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40" name="Group 12">
              <a:extLst>
                <a:ext uri="{FF2B5EF4-FFF2-40B4-BE49-F238E27FC236}">
                  <a16:creationId xmlns:a16="http://schemas.microsoft.com/office/drawing/2014/main" id="{1FEFC832-BE2C-B2DD-3903-448930929E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4187" y="2397122"/>
              <a:ext cx="164160" cy="274320"/>
              <a:chOff x="768" y="2256"/>
              <a:chExt cx="576" cy="672"/>
            </a:xfrm>
          </p:grpSpPr>
          <p:sp useBgFill="1">
            <p:nvSpPr>
              <p:cNvPr id="41" name="Line 13">
                <a:extLst>
                  <a:ext uri="{FF2B5EF4-FFF2-40B4-BE49-F238E27FC236}">
                    <a16:creationId xmlns:a16="http://schemas.microsoft.com/office/drawing/2014/main" id="{E5E4D83C-FFBA-0ECA-E452-2AEE44C60C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25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2" name="Line 14">
                <a:extLst>
                  <a:ext uri="{FF2B5EF4-FFF2-40B4-BE49-F238E27FC236}">
                    <a16:creationId xmlns:a16="http://schemas.microsoft.com/office/drawing/2014/main" id="{783EBD19-DF94-DA6B-A74F-7392592BD4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35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3" name="Line 15">
                <a:extLst>
                  <a:ext uri="{FF2B5EF4-FFF2-40B4-BE49-F238E27FC236}">
                    <a16:creationId xmlns:a16="http://schemas.microsoft.com/office/drawing/2014/main" id="{B52E4714-5401-F073-EC21-D34EF66A07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44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4" name="Line 16">
                <a:extLst>
                  <a:ext uri="{FF2B5EF4-FFF2-40B4-BE49-F238E27FC236}">
                    <a16:creationId xmlns:a16="http://schemas.microsoft.com/office/drawing/2014/main" id="{21352F7F-F541-0091-08B0-3825266DC8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544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5" name="Line 17">
                <a:extLst>
                  <a:ext uri="{FF2B5EF4-FFF2-40B4-BE49-F238E27FC236}">
                    <a16:creationId xmlns:a16="http://schemas.microsoft.com/office/drawing/2014/main" id="{808EA162-0022-0792-C642-4C714F6683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6" name="Line 18">
                <a:extLst>
                  <a:ext uri="{FF2B5EF4-FFF2-40B4-BE49-F238E27FC236}">
                    <a16:creationId xmlns:a16="http://schemas.microsoft.com/office/drawing/2014/main" id="{6A98A6A1-1D6F-B3A8-4F42-1C8FE6C85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736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7" name="Line 19">
                <a:extLst>
                  <a:ext uri="{FF2B5EF4-FFF2-40B4-BE49-F238E27FC236}">
                    <a16:creationId xmlns:a16="http://schemas.microsoft.com/office/drawing/2014/main" id="{D002F37F-90D3-548A-6C7A-627B1732DE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832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 useBgFill="1">
            <p:nvSpPr>
              <p:cNvPr id="48" name="Line 20">
                <a:extLst>
                  <a:ext uri="{FF2B5EF4-FFF2-40B4-BE49-F238E27FC236}">
                    <a16:creationId xmlns:a16="http://schemas.microsoft.com/office/drawing/2014/main" id="{E9767475-C4C8-861B-4AAB-8701A910DA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928"/>
                <a:ext cx="576" cy="0"/>
              </a:xfrm>
              <a:prstGeom prst="line">
                <a:avLst/>
              </a:prstGeom>
              <a:ln w="25400">
                <a:solidFill>
                  <a:schemeClr val="tx1">
                    <a:alpha val="99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0" name="Rectangle 11">
            <a:extLst>
              <a:ext uri="{FF2B5EF4-FFF2-40B4-BE49-F238E27FC236}">
                <a16:creationId xmlns:a16="http://schemas.microsoft.com/office/drawing/2014/main" id="{6D1775D3-5DE6-A110-DC5B-F60C1DE7C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4787" y="2757678"/>
            <a:ext cx="91440" cy="274320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" name="Rectangle 11">
            <a:extLst>
              <a:ext uri="{FF2B5EF4-FFF2-40B4-BE49-F238E27FC236}">
                <a16:creationId xmlns:a16="http://schemas.microsoft.com/office/drawing/2014/main" id="{871AFB99-80B5-3C11-2B76-87040680D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5679" y="2757678"/>
            <a:ext cx="91440" cy="274320"/>
          </a:xfrm>
          <a:prstGeom prst="rect">
            <a:avLst/>
          </a:prstGeom>
          <a:solidFill>
            <a:srgbClr val="3333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53" name="GW divide">
            <a:extLst>
              <a:ext uri="{FF2B5EF4-FFF2-40B4-BE49-F238E27FC236}">
                <a16:creationId xmlns:a16="http://schemas.microsoft.com/office/drawing/2014/main" id="{F478FCF8-FC58-20FF-BBCE-199271765FA9}"/>
              </a:ext>
            </a:extLst>
          </p:cNvPr>
          <p:cNvGrpSpPr/>
          <p:nvPr/>
        </p:nvGrpSpPr>
        <p:grpSpPr>
          <a:xfrm>
            <a:off x="5223985" y="1230469"/>
            <a:ext cx="867545" cy="2468880"/>
            <a:chOff x="5223985" y="869321"/>
            <a:chExt cx="867545" cy="2468880"/>
          </a:xfrm>
        </p:grpSpPr>
        <p:graphicFrame>
          <p:nvGraphicFramePr>
            <p:cNvPr id="54" name="Object 53">
              <a:extLst>
                <a:ext uri="{FF2B5EF4-FFF2-40B4-BE49-F238E27FC236}">
                  <a16:creationId xmlns:a16="http://schemas.microsoft.com/office/drawing/2014/main" id="{77B11973-3A9C-9A45-DA5E-8597CD21E04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412432" y="2145151"/>
            <a:ext cx="615164" cy="476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507960" imgH="393480" progId="Equation.3">
                    <p:embed/>
                  </p:oleObj>
                </mc:Choice>
                <mc:Fallback>
                  <p:oleObj name="Equation" r:id="rId2" imgW="507960" imgH="393480" progId="Equation.3">
                    <p:embed/>
                    <p:pic>
                      <p:nvPicPr>
                        <p:cNvPr id="54" name="Object 53">
                          <a:extLst>
                            <a:ext uri="{FF2B5EF4-FFF2-40B4-BE49-F238E27FC236}">
                              <a16:creationId xmlns:a16="http://schemas.microsoft.com/office/drawing/2014/main" id="{77B11973-3A9C-9A45-DA5E-8597CD21E04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12432" y="2145151"/>
                          <a:ext cx="615164" cy="4766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 useBgFill="1">
          <p:nvSpPr>
            <p:cNvPr id="55" name="Text Box 9">
              <a:extLst>
                <a:ext uri="{FF2B5EF4-FFF2-40B4-BE49-F238E27FC236}">
                  <a16:creationId xmlns:a16="http://schemas.microsoft.com/office/drawing/2014/main" id="{74A575FF-5DA9-3E8F-112A-23F7898DCE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3985" y="1141534"/>
              <a:ext cx="867545" cy="338554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en-US" sz="1600" dirty="0">
                  <a:latin typeface="Arial" panose="020B0604020202020204" pitchFamily="34" charset="0"/>
                </a:rPr>
                <a:t>DIVIDE</a:t>
              </a:r>
            </a:p>
          </p:txBody>
        </p:sp>
        <p:sp>
          <p:nvSpPr>
            <p:cNvPr id="56" name="Line 7">
              <a:extLst>
                <a:ext uri="{FF2B5EF4-FFF2-40B4-BE49-F238E27FC236}">
                  <a16:creationId xmlns:a16="http://schemas.microsoft.com/office/drawing/2014/main" id="{CE7F948A-46E2-467A-F456-8B3CF826A9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75274" y="869321"/>
              <a:ext cx="0" cy="24688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7" name="DDcombine">
            <a:extLst>
              <a:ext uri="{FF2B5EF4-FFF2-40B4-BE49-F238E27FC236}">
                <a16:creationId xmlns:a16="http://schemas.microsoft.com/office/drawing/2014/main" id="{E4C94956-702A-A61E-4145-97F036C9A368}"/>
              </a:ext>
            </a:extLst>
          </p:cNvPr>
          <p:cNvGrpSpPr/>
          <p:nvPr/>
        </p:nvGrpSpPr>
        <p:grpSpPr>
          <a:xfrm>
            <a:off x="1312743" y="2351803"/>
            <a:ext cx="9554087" cy="459964"/>
            <a:chOff x="1312743" y="1990655"/>
            <a:chExt cx="9554087" cy="459964"/>
          </a:xfrm>
        </p:grpSpPr>
        <p:sp>
          <p:nvSpPr>
            <p:cNvPr id="58" name="AutoShape 34">
              <a:extLst>
                <a:ext uri="{FF2B5EF4-FFF2-40B4-BE49-F238E27FC236}">
                  <a16:creationId xmlns:a16="http://schemas.microsoft.com/office/drawing/2014/main" id="{97E4B79E-3458-90CE-1160-445BC229D19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V="1">
              <a:off x="1367413" y="1990655"/>
              <a:ext cx="182880" cy="158256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square" anchor="ctr"/>
            <a:lstStyle>
              <a:defPPr>
                <a:defRPr lang="en-US"/>
              </a:defPPr>
              <a:lvl1pPr marL="0" indent="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1pPr>
              <a:lvl2pPr marL="742950" indent="-28575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2pPr>
              <a:lvl3pPr marL="11430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3pPr>
              <a:lvl4pPr marL="16002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4pPr>
              <a:lvl5pPr marL="2057400" indent="-228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5pPr>
              <a:lvl6pPr marL="25146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6pPr>
              <a:lvl7pPr marL="29718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7pPr>
              <a:lvl8pPr marL="34290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8pPr>
              <a:lvl9pPr marL="3886200" indent="-22860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5400" b="1" kern="120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59" name="DDcombine">
              <a:extLst>
                <a:ext uri="{FF2B5EF4-FFF2-40B4-BE49-F238E27FC236}">
                  <a16:creationId xmlns:a16="http://schemas.microsoft.com/office/drawing/2014/main" id="{6C8C0820-CEDC-8752-F4AB-D311EE31D9B2}"/>
                </a:ext>
              </a:extLst>
            </p:cNvPr>
            <p:cNvGrpSpPr/>
            <p:nvPr/>
          </p:nvGrpSpPr>
          <p:grpSpPr>
            <a:xfrm>
              <a:off x="1312743" y="2102679"/>
              <a:ext cx="9554087" cy="347940"/>
              <a:chOff x="1266313" y="4315746"/>
              <a:chExt cx="9554087" cy="347940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A5C48A5-336E-CD4B-BA15-23D948998550}"/>
                  </a:ext>
                </a:extLst>
              </p:cNvPr>
              <p:cNvSpPr/>
              <p:nvPr/>
            </p:nvSpPr>
            <p:spPr bwMode="auto">
              <a:xfrm flipH="1">
                <a:off x="1266313" y="4361934"/>
                <a:ext cx="1431453" cy="30175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BB798CA0-E506-6434-47E7-038937B8EC3E}"/>
                  </a:ext>
                </a:extLst>
              </p:cNvPr>
              <p:cNvSpPr/>
              <p:nvPr/>
            </p:nvSpPr>
            <p:spPr bwMode="auto">
              <a:xfrm>
                <a:off x="9388947" y="4361934"/>
                <a:ext cx="1431453" cy="301752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4398001"/>
                  <a:gd name="connsiteY0" fmla="*/ 244142 h 244142"/>
                  <a:gd name="connsiteX1" fmla="*/ 4398001 w 4398001"/>
                  <a:gd name="connsiteY1" fmla="*/ 0 h 244142"/>
                  <a:gd name="connsiteX0" fmla="*/ 33843 w 1909043"/>
                  <a:gd name="connsiteY0" fmla="*/ 221028 h 221028"/>
                  <a:gd name="connsiteX1" fmla="*/ 1909043 w 1909043"/>
                  <a:gd name="connsiteY1" fmla="*/ 0 h 221028"/>
                  <a:gd name="connsiteX0" fmla="*/ 0 w 1875200"/>
                  <a:gd name="connsiteY0" fmla="*/ 233722 h 233722"/>
                  <a:gd name="connsiteX1" fmla="*/ 1875200 w 1875200"/>
                  <a:gd name="connsiteY1" fmla="*/ 12694 h 233722"/>
                  <a:gd name="connsiteX0" fmla="*/ 0 w 1875200"/>
                  <a:gd name="connsiteY0" fmla="*/ 221260 h 221260"/>
                  <a:gd name="connsiteX1" fmla="*/ 1875200 w 1875200"/>
                  <a:gd name="connsiteY1" fmla="*/ 232 h 221260"/>
                  <a:gd name="connsiteX0" fmla="*/ 0 w 1875200"/>
                  <a:gd name="connsiteY0" fmla="*/ 221208 h 221208"/>
                  <a:gd name="connsiteX1" fmla="*/ 1875200 w 1875200"/>
                  <a:gd name="connsiteY1" fmla="*/ 180 h 221208"/>
                  <a:gd name="connsiteX0" fmla="*/ 0 w 1401219"/>
                  <a:gd name="connsiteY0" fmla="*/ 216592 h 216592"/>
                  <a:gd name="connsiteX1" fmla="*/ 1401219 w 1401219"/>
                  <a:gd name="connsiteY1" fmla="*/ 187 h 216592"/>
                  <a:gd name="connsiteX0" fmla="*/ 0 w 1401219"/>
                  <a:gd name="connsiteY0" fmla="*/ 216405 h 216405"/>
                  <a:gd name="connsiteX1" fmla="*/ 1401219 w 1401219"/>
                  <a:gd name="connsiteY1" fmla="*/ 0 h 216405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  <a:gd name="connsiteX0" fmla="*/ 0 w 1424153"/>
                  <a:gd name="connsiteY0" fmla="*/ 207159 h 207159"/>
                  <a:gd name="connsiteX1" fmla="*/ 1424153 w 1424153"/>
                  <a:gd name="connsiteY1" fmla="*/ 0 h 20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153" h="207159">
                    <a:moveTo>
                      <a:pt x="0" y="207159"/>
                    </a:moveTo>
                    <a:cubicBezTo>
                      <a:pt x="207822" y="92848"/>
                      <a:pt x="782895" y="26978"/>
                      <a:pt x="1424153" y="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A686C23-3114-3079-38FA-1BA34C60A94A}"/>
                  </a:ext>
                </a:extLst>
              </p:cNvPr>
              <p:cNvSpPr/>
              <p:nvPr/>
            </p:nvSpPr>
            <p:spPr bwMode="auto">
              <a:xfrm flipH="1">
                <a:off x="2705276" y="4315746"/>
                <a:ext cx="6679649" cy="347940"/>
              </a:xfrm>
              <a:custGeom>
                <a:avLst/>
                <a:gdLst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7929923"/>
                  <a:gd name="connsiteY0" fmla="*/ 322730 h 322730"/>
                  <a:gd name="connsiteX1" fmla="*/ 7929923 w 7929923"/>
                  <a:gd name="connsiteY1" fmla="*/ 0 h 322730"/>
                  <a:gd name="connsiteX0" fmla="*/ 0 w 6645588"/>
                  <a:gd name="connsiteY0" fmla="*/ 131448 h 131448"/>
                  <a:gd name="connsiteX1" fmla="*/ 6645588 w 6645588"/>
                  <a:gd name="connsiteY1" fmla="*/ 118444 h 131448"/>
                  <a:gd name="connsiteX0" fmla="*/ 0 w 6645588"/>
                  <a:gd name="connsiteY0" fmla="*/ 204477 h 204477"/>
                  <a:gd name="connsiteX1" fmla="*/ 6645588 w 6645588"/>
                  <a:gd name="connsiteY1" fmla="*/ 191473 h 204477"/>
                  <a:gd name="connsiteX0" fmla="*/ 0 w 6645588"/>
                  <a:gd name="connsiteY0" fmla="*/ 190134 h 190134"/>
                  <a:gd name="connsiteX1" fmla="*/ 6645588 w 6645588"/>
                  <a:gd name="connsiteY1" fmla="*/ 177130 h 190134"/>
                  <a:gd name="connsiteX0" fmla="*/ 0 w 6645588"/>
                  <a:gd name="connsiteY0" fmla="*/ 209324 h 209324"/>
                  <a:gd name="connsiteX1" fmla="*/ 6645588 w 6645588"/>
                  <a:gd name="connsiteY1" fmla="*/ 196320 h 209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45588" h="209324">
                    <a:moveTo>
                      <a:pt x="0" y="209324"/>
                    </a:moveTo>
                    <a:cubicBezTo>
                      <a:pt x="574775" y="-57539"/>
                      <a:pt x="5950815" y="-77183"/>
                      <a:pt x="6645588" y="196320"/>
                    </a:cubicBezTo>
                  </a:path>
                </a:pathLst>
              </a:custGeom>
              <a:noFill/>
              <a:ln w="31750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sp>
        <p:nvSpPr>
          <p:cNvPr id="313344" name="Rectangle 313343">
            <a:extLst>
              <a:ext uri="{FF2B5EF4-FFF2-40B4-BE49-F238E27FC236}">
                <a16:creationId xmlns:a16="http://schemas.microsoft.com/office/drawing/2014/main" id="{9658C869-FC31-0A1F-273F-1DD9B5D30847}"/>
              </a:ext>
            </a:extLst>
          </p:cNvPr>
          <p:cNvSpPr/>
          <p:nvPr/>
        </p:nvSpPr>
        <p:spPr bwMode="auto">
          <a:xfrm>
            <a:off x="1614918" y="1198709"/>
            <a:ext cx="4488327" cy="2481943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</a:p>
        </p:txBody>
      </p:sp>
      <p:sp useBgFill="1">
        <p:nvSpPr>
          <p:cNvPr id="49" name="Text Box 9">
            <a:extLst>
              <a:ext uri="{FF2B5EF4-FFF2-40B4-BE49-F238E27FC236}">
                <a16:creationId xmlns:a16="http://schemas.microsoft.com/office/drawing/2014/main" id="{13CB2324-22FA-D7BF-957E-3427C67F9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3072" y="1486280"/>
            <a:ext cx="995786" cy="338554"/>
          </a:xfrm>
          <a:prstGeom prst="rect">
            <a:avLst/>
          </a:prstGeom>
          <a:ln>
            <a:noFill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600" dirty="0">
                <a:latin typeface="Arial" panose="020B0604020202020204" pitchFamily="34" charset="0"/>
              </a:rPr>
              <a:t>No-flow </a:t>
            </a:r>
          </a:p>
        </p:txBody>
      </p:sp>
    </p:spTree>
    <p:extLst>
      <p:ext uri="{BB962C8B-B14F-4D97-AF65-F5344CB8AC3E}">
        <p14:creationId xmlns:p14="http://schemas.microsoft.com/office/powerpoint/2010/main" val="155714460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313344" grpId="0"/>
      <p:bldP spid="4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ust Qshade">
            <a:extLst>
              <a:ext uri="{FF2B5EF4-FFF2-40B4-BE49-F238E27FC236}">
                <a16:creationId xmlns:a16="http://schemas.microsoft.com/office/drawing/2014/main" id="{AD4EE694-0A49-819D-B5C1-E1193A14A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4711" y="1187902"/>
            <a:ext cx="5814060" cy="5524500"/>
          </a:xfrm>
          <a:prstGeom prst="rect">
            <a:avLst/>
          </a:prstGeom>
        </p:spPr>
      </p:pic>
      <p:pic>
        <p:nvPicPr>
          <p:cNvPr id="6" name="Just Q1">
            <a:extLst>
              <a:ext uri="{FF2B5EF4-FFF2-40B4-BE49-F238E27FC236}">
                <a16:creationId xmlns:a16="http://schemas.microsoft.com/office/drawing/2014/main" id="{8D707B99-E3F7-9424-F46F-50969373D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309360" y="1189538"/>
            <a:ext cx="5852160" cy="5576204"/>
          </a:xfrm>
          <a:prstGeom prst="rect">
            <a:avLst/>
          </a:prstGeom>
        </p:spPr>
      </p:pic>
      <p:pic>
        <p:nvPicPr>
          <p:cNvPr id="5" name="Q1 + Q2">
            <a:extLst>
              <a:ext uri="{FF2B5EF4-FFF2-40B4-BE49-F238E27FC236}">
                <a16:creationId xmlns:a16="http://schemas.microsoft.com/office/drawing/2014/main" id="{29D61713-C8DE-4682-EC22-E6051FC2F1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1187902"/>
            <a:ext cx="5852160" cy="5577840"/>
          </a:xfrm>
          <a:prstGeom prst="rect">
            <a:avLst/>
          </a:prstGeom>
        </p:spPr>
      </p:pic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Superposition in Time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idx="1"/>
          </p:nvPr>
        </p:nvSpPr>
        <p:spPr>
          <a:xfrm>
            <a:off x="170481" y="1188720"/>
            <a:ext cx="6214821" cy="5303520"/>
          </a:xfrm>
        </p:spPr>
        <p:txBody>
          <a:bodyPr/>
          <a:lstStyle/>
          <a:p>
            <a:r>
              <a:rPr lang="en-US" altLang="en-US" dirty="0"/>
              <a:t>Simulate pumping schedule </a:t>
            </a:r>
          </a:p>
          <a:p>
            <a:pPr lvl="1"/>
            <a:endParaRPr lang="en-US" altLang="en-US" dirty="0"/>
          </a:p>
          <a:p>
            <a:pPr lvl="3"/>
            <a:endParaRPr lang="en-US" altLang="en-US" dirty="0"/>
          </a:p>
          <a:p>
            <a:r>
              <a:rPr lang="en-US" altLang="en-US" dirty="0"/>
              <a:t>Simulate drawdown, s, from each change in flow rate, </a:t>
            </a:r>
            <a:r>
              <a:rPr lang="el-GR" altLang="en-US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dirty="0"/>
              <a:t>Q</a:t>
            </a:r>
          </a:p>
          <a:p>
            <a:pPr lvl="1"/>
            <a:r>
              <a:rPr lang="en-US" altLang="en-US" dirty="0"/>
              <a:t>Each change starts as time</a:t>
            </a:r>
            <a:r>
              <a:rPr lang="en-US" altLang="en-US" baseline="-25000" dirty="0"/>
              <a:t>0</a:t>
            </a:r>
            <a:r>
              <a:rPr lang="en-US" altLang="en-US" dirty="0"/>
              <a:t> in Theis</a:t>
            </a:r>
          </a:p>
          <a:p>
            <a:pPr lvl="1"/>
            <a:r>
              <a:rPr lang="en-US" altLang="en-US" dirty="0"/>
              <a:t>Each drawdown simulated forever</a:t>
            </a:r>
          </a:p>
          <a:p>
            <a:r>
              <a:rPr lang="en-US" altLang="en-US" dirty="0"/>
              <a:t>For example</a:t>
            </a:r>
          </a:p>
          <a:p>
            <a:pPr lvl="1"/>
            <a:r>
              <a:rPr lang="en-US" altLang="en-US" dirty="0"/>
              <a:t>Q increases, 150 to 450 gpm, day 4</a:t>
            </a:r>
          </a:p>
          <a:p>
            <a:pPr lvl="1"/>
            <a:r>
              <a:rPr lang="el-GR" altLang="en-US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dirty="0"/>
              <a:t>Q = +300 gpm, </a:t>
            </a:r>
            <a:r>
              <a:rPr lang="el-GR" altLang="en-US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dirty="0"/>
              <a:t>t = time – 4 days</a:t>
            </a:r>
          </a:p>
          <a:p>
            <a:pPr lvl="1"/>
            <a:r>
              <a:rPr lang="en-US" altLang="en-US" dirty="0"/>
              <a:t>Drawdown, s = s</a:t>
            </a:r>
            <a:r>
              <a:rPr lang="en-US" altLang="en-US" baseline="-25000" dirty="0"/>
              <a:t>1</a:t>
            </a:r>
            <a:r>
              <a:rPr lang="en-US" altLang="en-US" dirty="0"/>
              <a:t> + s</a:t>
            </a:r>
            <a:r>
              <a:rPr lang="en-US" altLang="en-US" baseline="-25000" dirty="0"/>
              <a:t>2</a:t>
            </a:r>
            <a:endParaRPr lang="en-US" altLang="en-US" dirty="0"/>
          </a:p>
          <a:p>
            <a:pPr lvl="1"/>
            <a:endParaRPr lang="en-US" altLang="en-US" dirty="0"/>
          </a:p>
        </p:txBody>
      </p:sp>
      <p:sp>
        <p:nvSpPr>
          <p:cNvPr id="2" name="Q150">
            <a:extLst>
              <a:ext uri="{FF2B5EF4-FFF2-40B4-BE49-F238E27FC236}">
                <a16:creationId xmlns:a16="http://schemas.microsoft.com/office/drawing/2014/main" id="{D3716266-DF0A-4989-771F-A1CC080F1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484" y="1874328"/>
            <a:ext cx="108715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l-G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1600" dirty="0">
                <a:latin typeface="Arial" panose="020B0604020202020204" pitchFamily="34" charset="0"/>
              </a:rPr>
              <a:t>Q</a:t>
            </a:r>
            <a:r>
              <a:rPr lang="en-US" altLang="en-US" sz="1600" baseline="-25000" dirty="0">
                <a:latin typeface="Arial" panose="020B0604020202020204" pitchFamily="34" charset="0"/>
              </a:rPr>
              <a:t>1</a:t>
            </a:r>
            <a:r>
              <a:rPr lang="en-US" altLang="en-US" sz="1600" dirty="0">
                <a:latin typeface="Arial" panose="020B0604020202020204" pitchFamily="34" charset="0"/>
              </a:rPr>
              <a:t>= 150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sp>
        <p:nvSpPr>
          <p:cNvPr id="3" name="s1">
            <a:extLst>
              <a:ext uri="{FF2B5EF4-FFF2-40B4-BE49-F238E27FC236}">
                <a16:creationId xmlns:a16="http://schemas.microsoft.com/office/drawing/2014/main" id="{2BEE461F-D90A-0781-6150-4B4D0065E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0532" y="4744717"/>
            <a:ext cx="32733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</a:t>
            </a:r>
            <a:r>
              <a:rPr lang="en-US" altLang="en-US" sz="1200" baseline="-250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" name="Q300">
            <a:extLst>
              <a:ext uri="{FF2B5EF4-FFF2-40B4-BE49-F238E27FC236}">
                <a16:creationId xmlns:a16="http://schemas.microsoft.com/office/drawing/2014/main" id="{A68862A6-BDBA-B3E6-671A-D52FB48D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840" y="1516812"/>
            <a:ext cx="11448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l-G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1600" dirty="0">
                <a:latin typeface="Arial" panose="020B0604020202020204" pitchFamily="34" charset="0"/>
              </a:rPr>
              <a:t>Q</a:t>
            </a:r>
            <a:r>
              <a:rPr lang="en-US" altLang="en-US" sz="1600" baseline="-25000" dirty="0">
                <a:latin typeface="Arial" panose="020B0604020202020204" pitchFamily="34" charset="0"/>
              </a:rPr>
              <a:t>2</a:t>
            </a:r>
            <a:r>
              <a:rPr lang="en-US" altLang="en-US" sz="1600" dirty="0">
                <a:latin typeface="Arial" panose="020B0604020202020204" pitchFamily="34" charset="0"/>
              </a:rPr>
              <a:t> = 300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sp>
        <p:nvSpPr>
          <p:cNvPr id="8" name="s2">
            <a:extLst>
              <a:ext uri="{FF2B5EF4-FFF2-40B4-BE49-F238E27FC236}">
                <a16:creationId xmlns:a16="http://schemas.microsoft.com/office/drawing/2014/main" id="{80B5FF2B-480B-3FFB-0082-561D0BEC2F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6605" y="5248855"/>
            <a:ext cx="3273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</a:t>
            </a:r>
            <a:r>
              <a:rPr lang="en-US" altLang="en-US" sz="1200" baseline="-25000" dirty="0">
                <a:latin typeface="Arial" panose="020B0604020202020204" pitchFamily="34" charset="0"/>
              </a:rPr>
              <a:t>2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A5B613B-9243-20E0-698F-982DAC3EA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833365"/>
              </p:ext>
            </p:extLst>
          </p:nvPr>
        </p:nvGraphicFramePr>
        <p:xfrm>
          <a:off x="1230772" y="1698040"/>
          <a:ext cx="3594100" cy="771525"/>
        </p:xfrm>
        <a:graphic>
          <a:graphicData uri="http://schemas.openxmlformats.org/drawingml/2006/table">
            <a:tbl>
              <a:tblPr/>
              <a:tblGrid>
                <a:gridCol w="1028700">
                  <a:extLst>
                    <a:ext uri="{9D8B030D-6E8A-4147-A177-3AD203B41FA5}">
                      <a16:colId xmlns:a16="http://schemas.microsoft.com/office/drawing/2014/main" val="160229380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974540260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61440912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TIME, IN DAYS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9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PUMPING, IN GPM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9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CHANGE, IN GPM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9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2268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+150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9606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+300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452681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-450</a:t>
                      </a:r>
                    </a:p>
                  </a:txBody>
                  <a:tcPr marL="0" marR="22860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225893"/>
                  </a:ext>
                </a:extLst>
              </a:tr>
            </a:tbl>
          </a:graphicData>
        </a:graphic>
      </p:graphicFrame>
      <p:sp useBgFill="1">
        <p:nvSpPr>
          <p:cNvPr id="14" name="ChangeCOVER">
            <a:extLst>
              <a:ext uri="{FF2B5EF4-FFF2-40B4-BE49-F238E27FC236}">
                <a16:creationId xmlns:a16="http://schemas.microsoft.com/office/drawing/2014/main" id="{00E2FCF6-DE22-B7D0-E5BC-F87D46D1DF46}"/>
              </a:ext>
            </a:extLst>
          </p:cNvPr>
          <p:cNvSpPr/>
          <p:nvPr/>
        </p:nvSpPr>
        <p:spPr bwMode="auto">
          <a:xfrm>
            <a:off x="3580109" y="1698039"/>
            <a:ext cx="1371600" cy="822960"/>
          </a:xfrm>
          <a:prstGeom prst="rect">
            <a:avLst/>
          </a:prstGeom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82573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Superposition in Time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188720"/>
            <a:ext cx="5943600" cy="4840120"/>
          </a:xfrm>
        </p:spPr>
        <p:txBody>
          <a:bodyPr/>
          <a:lstStyle/>
          <a:p>
            <a:r>
              <a:rPr lang="en-US" altLang="en-US" dirty="0"/>
              <a:t>Simulate cessation of pumping</a:t>
            </a:r>
          </a:p>
          <a:p>
            <a:pPr lvl="1"/>
            <a:r>
              <a:rPr lang="en-US" altLang="en-US" dirty="0"/>
              <a:t>Inject final pumping rate, </a:t>
            </a:r>
          </a:p>
          <a:p>
            <a:pPr lvl="1"/>
            <a:r>
              <a:rPr lang="en-US" altLang="en-US" dirty="0"/>
              <a:t>ΔQ</a:t>
            </a:r>
            <a:r>
              <a:rPr lang="en-US" altLang="en-US" baseline="-25000" dirty="0"/>
              <a:t>3</a:t>
            </a:r>
            <a:r>
              <a:rPr lang="en-US" altLang="en-US" dirty="0"/>
              <a:t> = -450 = 0 – 450 gpm, </a:t>
            </a:r>
          </a:p>
          <a:p>
            <a:pPr lvl="1"/>
            <a:r>
              <a:rPr lang="en-US" altLang="en-US" dirty="0" err="1"/>
              <a:t>Δt</a:t>
            </a:r>
            <a:r>
              <a:rPr lang="en-US" altLang="en-US" dirty="0"/>
              <a:t> = time – 10 days</a:t>
            </a:r>
          </a:p>
          <a:p>
            <a:pPr lvl="1"/>
            <a:r>
              <a:rPr lang="en-US" altLang="en-US" dirty="0"/>
              <a:t>Drawdown, s = s</a:t>
            </a:r>
            <a:r>
              <a:rPr lang="en-US" altLang="en-US" baseline="-25000" dirty="0"/>
              <a:t>1</a:t>
            </a:r>
            <a:r>
              <a:rPr lang="en-US" altLang="en-US" dirty="0"/>
              <a:t> + s</a:t>
            </a:r>
            <a:r>
              <a:rPr lang="en-US" altLang="en-US" baseline="-25000" dirty="0"/>
              <a:t>2</a:t>
            </a:r>
            <a:r>
              <a:rPr lang="en-US" altLang="en-US" dirty="0"/>
              <a:t> + s</a:t>
            </a:r>
            <a:r>
              <a:rPr lang="en-US" altLang="en-US" baseline="-25000" dirty="0"/>
              <a:t>3</a:t>
            </a:r>
            <a:endParaRPr lang="en-US" altLang="en-US" dirty="0"/>
          </a:p>
          <a:p>
            <a:r>
              <a:rPr lang="en-US" altLang="en-US" dirty="0"/>
              <a:t>Functions show summed results</a:t>
            </a:r>
          </a:p>
          <a:p>
            <a:r>
              <a:rPr lang="en-US" altLang="en-US" dirty="0"/>
              <a:t>Superposition remains useful, even with numerical models</a:t>
            </a:r>
          </a:p>
          <a:p>
            <a:r>
              <a:rPr lang="en-US" altLang="en-US" dirty="0"/>
              <a:t>Important for aquifer tests, </a:t>
            </a:r>
            <a:br>
              <a:rPr lang="en-US" altLang="en-US" dirty="0"/>
            </a:br>
            <a:r>
              <a:rPr lang="en-US" altLang="en-US" dirty="0"/>
              <a:t>Assess change </a:t>
            </a:r>
          </a:p>
        </p:txBody>
      </p:sp>
      <p:sp useBgFill="1">
        <p:nvSpPr>
          <p:cNvPr id="4" name="Berger link">
            <a:hlinkClick r:id="rId3"/>
            <a:extLst>
              <a:ext uri="{FF2B5EF4-FFF2-40B4-BE49-F238E27FC236}">
                <a16:creationId xmlns:a16="http://schemas.microsoft.com/office/drawing/2014/main" id="{D4B7D8A6-4F54-9BC7-6483-380EDAE9A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1" y="6028840"/>
            <a:ext cx="6210300" cy="829159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>
            <a:no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03225" indent="-233363" algn="l"/>
            <a:r>
              <a:rPr lang="en-US" altLang="en-US" sz="1600" b="0" baseline="-25000" dirty="0">
                <a:latin typeface="Arial" panose="020B0604020202020204" pitchFamily="34" charset="0"/>
              </a:rPr>
              <a:t>Reilly, et.al., 1987, The principle of superposition and its application in ground-water hydraulics, USGS TWRI03-B6, 28 p. </a:t>
            </a:r>
            <a:r>
              <a:rPr lang="en-US" altLang="en-US" sz="1600" b="0" baseline="-25000" dirty="0">
                <a:latin typeface="Arial" panose="020B0604020202020204" pitchFamily="34" charset="0"/>
                <a:hlinkClick r:id="rId3"/>
              </a:rPr>
              <a:t>https://doi.org/10.3133/twri03B6</a:t>
            </a:r>
            <a:endParaRPr lang="en-US" altLang="en-US" sz="1600" b="0" baseline="-25000" dirty="0">
              <a:latin typeface="Arial" panose="020B0604020202020204" pitchFamily="34" charset="0"/>
            </a:endParaRPr>
          </a:p>
          <a:p>
            <a:pPr marL="403225" indent="-233363" algn="l"/>
            <a:r>
              <a:rPr lang="en-US" altLang="en-US" sz="1600" b="0" baseline="-25000" dirty="0">
                <a:latin typeface="Arial" panose="020B0604020202020204" pitchFamily="34" charset="0"/>
              </a:rPr>
              <a:t>Leake, S.A., 2011, Capture—Rates and Directions of Groundwater Flow Don’t Matter!. Groundwater, 49: 456-458.  </a:t>
            </a:r>
            <a:r>
              <a:rPr lang="en-US" altLang="en-US" sz="1600" b="0" baseline="-25000" dirty="0">
                <a:latin typeface="Arial" panose="020B0604020202020204" pitchFamily="34" charset="0"/>
                <a:hlinkClick r:id="rId4"/>
              </a:rPr>
              <a:t>https://doi.org/10.1111/j.1745-6584.2010.00797.x</a:t>
            </a:r>
            <a:endParaRPr lang="en-US" altLang="en-US" sz="1600" b="0" baseline="-25000" dirty="0">
              <a:latin typeface="Arial" panose="020B0604020202020204" pitchFamily="34" charset="0"/>
            </a:endParaRPr>
          </a:p>
          <a:p>
            <a:pPr algn="l"/>
            <a:endParaRPr lang="en-US" altLang="en-US" sz="1600" b="0" baseline="-25000" dirty="0">
              <a:latin typeface="Arial" panose="020B0604020202020204" pitchFamily="34" charset="0"/>
            </a:endParaRPr>
          </a:p>
        </p:txBody>
      </p:sp>
      <p:pic>
        <p:nvPicPr>
          <p:cNvPr id="10" name="Just3">
            <a:extLst>
              <a:ext uri="{FF2B5EF4-FFF2-40B4-BE49-F238E27FC236}">
                <a16:creationId xmlns:a16="http://schemas.microsoft.com/office/drawing/2014/main" id="{55DDC2A4-7C9B-0413-193F-B2D55FC49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1188720"/>
            <a:ext cx="5852160" cy="5577840"/>
          </a:xfrm>
          <a:prstGeom prst="rect">
            <a:avLst/>
          </a:prstGeom>
        </p:spPr>
      </p:pic>
      <p:pic>
        <p:nvPicPr>
          <p:cNvPr id="11" name="Composite">
            <a:extLst>
              <a:ext uri="{FF2B5EF4-FFF2-40B4-BE49-F238E27FC236}">
                <a16:creationId xmlns:a16="http://schemas.microsoft.com/office/drawing/2014/main" id="{B8839559-AC44-098D-4456-0593CA688F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9360" y="1188720"/>
            <a:ext cx="5859780" cy="5577840"/>
          </a:xfrm>
          <a:prstGeom prst="rect">
            <a:avLst/>
          </a:prstGeom>
        </p:spPr>
      </p:pic>
      <p:pic>
        <p:nvPicPr>
          <p:cNvPr id="12" name="3Parts">
            <a:extLst>
              <a:ext uri="{FF2B5EF4-FFF2-40B4-BE49-F238E27FC236}">
                <a16:creationId xmlns:a16="http://schemas.microsoft.com/office/drawing/2014/main" id="{D53FE435-B169-FEFB-205C-23CF273371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9360" y="1188720"/>
            <a:ext cx="5859780" cy="5577840"/>
          </a:xfrm>
          <a:prstGeom prst="rect">
            <a:avLst/>
          </a:prstGeom>
        </p:spPr>
      </p:pic>
      <p:sp>
        <p:nvSpPr>
          <p:cNvPr id="13" name="Q150">
            <a:extLst>
              <a:ext uri="{FF2B5EF4-FFF2-40B4-BE49-F238E27FC236}">
                <a16:creationId xmlns:a16="http://schemas.microsoft.com/office/drawing/2014/main" id="{CB26E189-E9A3-DE7E-D15F-1C0BA53C2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484" y="1874328"/>
            <a:ext cx="108715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l-G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1600" dirty="0">
                <a:latin typeface="Arial" panose="020B0604020202020204" pitchFamily="34" charset="0"/>
              </a:rPr>
              <a:t>Q</a:t>
            </a:r>
            <a:r>
              <a:rPr lang="en-US" altLang="en-US" sz="1600" baseline="-25000" dirty="0">
                <a:latin typeface="Arial" panose="020B0604020202020204" pitchFamily="34" charset="0"/>
              </a:rPr>
              <a:t>1</a:t>
            </a:r>
            <a:r>
              <a:rPr lang="en-US" altLang="en-US" sz="1600" dirty="0">
                <a:latin typeface="Arial" panose="020B0604020202020204" pitchFamily="34" charset="0"/>
              </a:rPr>
              <a:t>= 150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sp>
        <p:nvSpPr>
          <p:cNvPr id="14" name="s1">
            <a:extLst>
              <a:ext uri="{FF2B5EF4-FFF2-40B4-BE49-F238E27FC236}">
                <a16:creationId xmlns:a16="http://schemas.microsoft.com/office/drawing/2014/main" id="{A3460E04-6CB9-FA3B-6488-1C35853BA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0532" y="4744717"/>
            <a:ext cx="32733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</a:t>
            </a:r>
            <a:r>
              <a:rPr lang="en-US" altLang="en-US" sz="1200" baseline="-25000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5" name="Q300">
            <a:extLst>
              <a:ext uri="{FF2B5EF4-FFF2-40B4-BE49-F238E27FC236}">
                <a16:creationId xmlns:a16="http://schemas.microsoft.com/office/drawing/2014/main" id="{4EB62944-8DDC-0929-E766-CAFBA7F4B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840" y="1516812"/>
            <a:ext cx="11448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l-G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1600" dirty="0">
                <a:latin typeface="Arial" panose="020B0604020202020204" pitchFamily="34" charset="0"/>
              </a:rPr>
              <a:t>Q</a:t>
            </a:r>
            <a:r>
              <a:rPr lang="en-US" altLang="en-US" sz="1600" baseline="-25000" dirty="0">
                <a:latin typeface="Arial" panose="020B0604020202020204" pitchFamily="34" charset="0"/>
              </a:rPr>
              <a:t>2</a:t>
            </a:r>
            <a:r>
              <a:rPr lang="en-US" altLang="en-US" sz="1600" dirty="0">
                <a:latin typeface="Arial" panose="020B0604020202020204" pitchFamily="34" charset="0"/>
              </a:rPr>
              <a:t> = 300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sp>
        <p:nvSpPr>
          <p:cNvPr id="16" name="s2">
            <a:extLst>
              <a:ext uri="{FF2B5EF4-FFF2-40B4-BE49-F238E27FC236}">
                <a16:creationId xmlns:a16="http://schemas.microsoft.com/office/drawing/2014/main" id="{2909F4E6-A350-74C4-9D63-FFB8E89DB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6605" y="5248855"/>
            <a:ext cx="3273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</a:t>
            </a:r>
            <a:r>
              <a:rPr lang="en-US" altLang="en-US" sz="1200" baseline="-25000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7" name="Q300">
            <a:extLst>
              <a:ext uri="{FF2B5EF4-FFF2-40B4-BE49-F238E27FC236}">
                <a16:creationId xmlns:a16="http://schemas.microsoft.com/office/drawing/2014/main" id="{6EACDF34-D4C5-0782-55F5-8093D8AC3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4096" y="2369218"/>
            <a:ext cx="12137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l-G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1600" dirty="0">
                <a:latin typeface="Arial" panose="020B0604020202020204" pitchFamily="34" charset="0"/>
              </a:rPr>
              <a:t>Q</a:t>
            </a:r>
            <a:r>
              <a:rPr lang="en-US" altLang="en-US" sz="1600" baseline="-25000" dirty="0">
                <a:latin typeface="Arial" panose="020B0604020202020204" pitchFamily="34" charset="0"/>
              </a:rPr>
              <a:t>3</a:t>
            </a:r>
            <a:r>
              <a:rPr lang="en-US" altLang="en-US" sz="1600" dirty="0">
                <a:latin typeface="Arial" panose="020B0604020202020204" pitchFamily="34" charset="0"/>
              </a:rPr>
              <a:t> = -450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sp>
        <p:nvSpPr>
          <p:cNvPr id="18" name="s2">
            <a:extLst>
              <a:ext uri="{FF2B5EF4-FFF2-40B4-BE49-F238E27FC236}">
                <a16:creationId xmlns:a16="http://schemas.microsoft.com/office/drawing/2014/main" id="{74154E81-DC66-EE8A-8655-1F42D9B1E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62861" y="3980319"/>
            <a:ext cx="3273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</a:t>
            </a:r>
            <a:r>
              <a:rPr lang="en-US" altLang="en-US" sz="1200" baseline="-25000" dirty="0">
                <a:latin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2992572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CB0CE8-1357-5BD4-BE05-E59B1F14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Section</a:t>
            </a:r>
          </a:p>
        </p:txBody>
      </p:sp>
    </p:spTree>
    <p:extLst>
      <p:ext uri="{BB962C8B-B14F-4D97-AF65-F5344CB8AC3E}">
        <p14:creationId xmlns:p14="http://schemas.microsoft.com/office/powerpoint/2010/main" val="3028634902"/>
      </p:ext>
    </p:extLst>
  </p:cSld>
  <p:clrMapOvr>
    <a:masterClrMapping/>
  </p:clrMapOvr>
  <p:transition advTm="15000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Test Design </a:t>
            </a:r>
          </a:p>
        </p:txBody>
      </p:sp>
      <p:sp>
        <p:nvSpPr>
          <p:cNvPr id="286723" name="Rectangle 3"/>
          <p:cNvSpPr>
            <a:spLocks noGrp="1" noChangeArrowheads="1"/>
          </p:cNvSpPr>
          <p:nvPr>
            <p:ph idx="1"/>
          </p:nvPr>
        </p:nvSpPr>
        <p:spPr>
          <a:xfrm>
            <a:off x="548640" y="1173352"/>
            <a:ext cx="11064240" cy="5303520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Test design should consider</a:t>
            </a:r>
          </a:p>
          <a:p>
            <a:pPr lvl="1"/>
            <a:r>
              <a:rPr lang="en-US" altLang="en-US" sz="2800" dirty="0"/>
              <a:t>Properties of interest</a:t>
            </a:r>
          </a:p>
          <a:p>
            <a:pPr lvl="1"/>
            <a:r>
              <a:rPr lang="en-US" altLang="en-US" sz="2800" dirty="0"/>
              <a:t>Representativeness of hydraulic property estimates</a:t>
            </a:r>
          </a:p>
          <a:p>
            <a:pPr lvl="2"/>
            <a:r>
              <a:rPr lang="en-US" altLang="en-US" sz="2400" dirty="0"/>
              <a:t>Volume affected— Slug small, Pumping big</a:t>
            </a:r>
          </a:p>
          <a:p>
            <a:pPr lvl="3"/>
            <a:r>
              <a:rPr lang="en-US" altLang="en-US" dirty="0"/>
              <a:t>Slug</a:t>
            </a:r>
            <a:r>
              <a:rPr lang="en-US" altLang="en-US" sz="2000" dirty="0"/>
              <a:t> — </a:t>
            </a:r>
            <a:r>
              <a:rPr lang="en-US" altLang="en-US" dirty="0"/>
              <a:t>½ to 1 gallon</a:t>
            </a:r>
          </a:p>
          <a:p>
            <a:pPr lvl="3">
              <a:tabLst>
                <a:tab pos="8113713" algn="r"/>
              </a:tabLst>
            </a:pPr>
            <a:r>
              <a:rPr lang="en-US" altLang="en-US" dirty="0"/>
              <a:t>Single well pumping</a:t>
            </a:r>
            <a:r>
              <a:rPr lang="en-US" altLang="en-US" sz="2000" dirty="0"/>
              <a:t> — 350 gpm, 24 hours ~ </a:t>
            </a:r>
            <a:r>
              <a:rPr lang="en-US" altLang="en-US" dirty="0"/>
              <a:t>500,000 gallons</a:t>
            </a:r>
          </a:p>
          <a:p>
            <a:pPr lvl="1"/>
            <a:r>
              <a:rPr lang="en-US" altLang="en-US" sz="2800" dirty="0"/>
              <a:t>Confirm connection or barrier in aquifer</a:t>
            </a:r>
          </a:p>
          <a:p>
            <a:pPr lvl="2"/>
            <a:r>
              <a:rPr lang="en-US" altLang="en-US" sz="2400" dirty="0"/>
              <a:t>Well placement and stress distributions </a:t>
            </a:r>
          </a:p>
          <a:p>
            <a:pPr lvl="2"/>
            <a:r>
              <a:rPr lang="en-US" altLang="en-US" sz="2400" dirty="0"/>
              <a:t>More detail requires more wells</a:t>
            </a:r>
          </a:p>
          <a:p>
            <a:pPr lvl="3"/>
            <a:r>
              <a:rPr lang="en-US" altLang="en-US" dirty="0"/>
              <a:t>Multi-well pumping — 5,000 gpm, 31 days ~ 223,000,000 gallons ~ 700 acre-ft</a:t>
            </a:r>
            <a:endParaRPr lang="en-US" altLang="en-US" sz="2400" dirty="0"/>
          </a:p>
          <a:p>
            <a:r>
              <a:rPr lang="en-US" altLang="en-US" sz="3200" dirty="0"/>
              <a:t>Design test around needs, NOT analytical constraints</a:t>
            </a:r>
          </a:p>
        </p:txBody>
      </p:sp>
    </p:spTree>
    <p:extLst>
      <p:ext uri="{BB962C8B-B14F-4D97-AF65-F5344CB8AC3E}">
        <p14:creationId xmlns:p14="http://schemas.microsoft.com/office/powerpoint/2010/main" val="228870200"/>
      </p:ext>
    </p:extLst>
  </p:cSld>
  <p:clrMapOvr>
    <a:masterClrMapping/>
  </p:clrMapOvr>
  <p:transition advTm="1500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Stress &amp; Observe</a:t>
            </a:r>
          </a:p>
        </p:txBody>
      </p:sp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>
          <a:xfrm>
            <a:off x="548640" y="1290918"/>
            <a:ext cx="11064240" cy="5201322"/>
          </a:xfrm>
        </p:spPr>
        <p:txBody>
          <a:bodyPr/>
          <a:lstStyle/>
          <a:p>
            <a:r>
              <a:rPr lang="en-US" altLang="en-US" dirty="0"/>
              <a:t>Pumping or slug creates stress</a:t>
            </a:r>
          </a:p>
          <a:p>
            <a:pPr lvl="1"/>
            <a:r>
              <a:rPr lang="en-US" altLang="en-US" dirty="0"/>
              <a:t>Volume of change known</a:t>
            </a:r>
          </a:p>
          <a:p>
            <a:pPr lvl="1"/>
            <a:r>
              <a:rPr lang="en-US" altLang="en-US" dirty="0"/>
              <a:t>Steady &amp; clear signal best</a:t>
            </a:r>
          </a:p>
          <a:p>
            <a:r>
              <a:rPr lang="en-US" altLang="en-US" dirty="0"/>
              <a:t>Water-level changes are observed</a:t>
            </a:r>
          </a:p>
          <a:p>
            <a:r>
              <a:rPr lang="en-US" altLang="en-US" dirty="0"/>
              <a:t>Drawdowns are,</a:t>
            </a:r>
          </a:p>
          <a:p>
            <a:pPr lvl="1"/>
            <a:r>
              <a:rPr lang="en-US" altLang="en-US" dirty="0"/>
              <a:t>Differences between observed water levels and what water levels would have been in the absence of pumping</a:t>
            </a:r>
          </a:p>
          <a:p>
            <a:pPr lvl="1"/>
            <a:r>
              <a:rPr lang="en-US" altLang="en-US" dirty="0"/>
              <a:t>NOT necessarily change since start of pumping, </a:t>
            </a:r>
            <a:r>
              <a:rPr lang="en-US" altLang="en-US" sz="3600" b="1" i="1" dirty="0"/>
              <a:t>s = h – h</a:t>
            </a:r>
            <a:r>
              <a:rPr lang="en-US" altLang="en-US" sz="3600" b="1" i="1" baseline="-25000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575711746"/>
      </p:ext>
    </p:extLst>
  </p:cSld>
  <p:clrMapOvr>
    <a:masterClrMapping/>
  </p:clrMapOvr>
  <p:transition advTm="15000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Conceptualization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idx="1"/>
          </p:nvPr>
        </p:nvSpPr>
        <p:spPr>
          <a:xfrm>
            <a:off x="1529122" y="1188720"/>
            <a:ext cx="10083757" cy="5303520"/>
          </a:xfrm>
        </p:spPr>
        <p:txBody>
          <a:bodyPr/>
          <a:lstStyle/>
          <a:p>
            <a:r>
              <a:rPr lang="en-US" altLang="en-US" sz="3600" dirty="0"/>
              <a:t>Release of water from storage</a:t>
            </a:r>
          </a:p>
          <a:p>
            <a:pPr lvl="1"/>
            <a:r>
              <a:rPr lang="en-US" altLang="en-US" sz="3200" dirty="0"/>
              <a:t>Rates of release</a:t>
            </a:r>
          </a:p>
          <a:p>
            <a:pPr lvl="1"/>
            <a:r>
              <a:rPr lang="en-US" altLang="en-US" sz="3200" dirty="0"/>
              <a:t>Drawdown patterns </a:t>
            </a:r>
          </a:p>
          <a:p>
            <a:r>
              <a:rPr lang="en-US" altLang="en-US" sz="3600" dirty="0"/>
              <a:t>Detectable extent of drawdowns</a:t>
            </a:r>
          </a:p>
          <a:p>
            <a:pPr lvl="1"/>
            <a:r>
              <a:rPr lang="en-US" altLang="en-US" sz="3200" dirty="0"/>
              <a:t>Volume – Area &amp; thickness investigated</a:t>
            </a:r>
          </a:p>
          <a:p>
            <a:pPr lvl="1"/>
            <a:r>
              <a:rPr lang="en-US" altLang="en-US" sz="3200" dirty="0"/>
              <a:t>Discharge</a:t>
            </a:r>
          </a:p>
          <a:p>
            <a:pPr lvl="1"/>
            <a:r>
              <a:rPr lang="en-US" altLang="en-US" sz="3200" dirty="0"/>
              <a:t>Elapsed time</a:t>
            </a:r>
          </a:p>
        </p:txBody>
      </p:sp>
    </p:spTree>
    <p:extLst>
      <p:ext uri="{BB962C8B-B14F-4D97-AF65-F5344CB8AC3E}">
        <p14:creationId xmlns:p14="http://schemas.microsoft.com/office/powerpoint/2010/main" val="4013794608"/>
      </p:ext>
    </p:extLst>
  </p:cSld>
  <p:clrMapOvr>
    <a:masterClrMapping/>
  </p:clrMapOvr>
  <p:transition advTm="15000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 Conductivity (K)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039" y="1188720"/>
            <a:ext cx="6516059" cy="5303520"/>
          </a:xfrm>
        </p:spPr>
        <p:txBody>
          <a:bodyPr>
            <a:noAutofit/>
          </a:bodyPr>
          <a:lstStyle/>
          <a:p>
            <a:r>
              <a:rPr lang="en-US" sz="2800" dirty="0"/>
              <a:t>Mr. Darcy’s fudge factor</a:t>
            </a:r>
          </a:p>
          <a:p>
            <a:r>
              <a:rPr lang="en-US" sz="2800" dirty="0"/>
              <a:t>Accounts for</a:t>
            </a:r>
          </a:p>
          <a:p>
            <a:pPr lvl="1"/>
            <a:r>
              <a:rPr lang="en-US" sz="2400" dirty="0"/>
              <a:t>Permeability of rock</a:t>
            </a:r>
          </a:p>
          <a:p>
            <a:pPr lvl="1"/>
            <a:r>
              <a:rPr lang="en-US" sz="2400" dirty="0"/>
              <a:t>Viscosity of water</a:t>
            </a:r>
          </a:p>
          <a:p>
            <a:pPr lvl="1"/>
            <a:r>
              <a:rPr lang="en-US" sz="2400" dirty="0"/>
              <a:t>Gravity, being on Earth</a:t>
            </a:r>
          </a:p>
          <a:p>
            <a:r>
              <a:rPr lang="en-US" sz="2800" dirty="0"/>
              <a:t>Minor problems from lumping </a:t>
            </a:r>
          </a:p>
          <a:p>
            <a:r>
              <a:rPr lang="en-US" sz="2800" dirty="0"/>
              <a:t>Relates flow to head drop</a:t>
            </a:r>
          </a:p>
          <a:p>
            <a:r>
              <a:rPr lang="en-US" sz="2800" dirty="0"/>
              <a:t>For a given head difference,</a:t>
            </a:r>
          </a:p>
          <a:p>
            <a:pPr lvl="1"/>
            <a:r>
              <a:rPr lang="en-US" sz="2400" dirty="0"/>
              <a:t>Double K</a:t>
            </a:r>
          </a:p>
          <a:p>
            <a:pPr lvl="1"/>
            <a:r>
              <a:rPr lang="en-US" sz="2400" dirty="0"/>
              <a:t>Double flow (Q)</a:t>
            </a:r>
          </a:p>
          <a:p>
            <a:r>
              <a:rPr lang="en-US" sz="2800" dirty="0"/>
              <a:t>K less useful term in practice 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318337" y="1188720"/>
            <a:ext cx="4690783" cy="5390397"/>
            <a:chOff x="5208039" y="1310410"/>
            <a:chExt cx="3791252" cy="5390397"/>
          </a:xfrm>
        </p:grpSpPr>
        <p:sp>
          <p:nvSpPr>
            <p:cNvPr id="13" name="Rectangle 12"/>
            <p:cNvSpPr/>
            <p:nvPr/>
          </p:nvSpPr>
          <p:spPr bwMode="auto">
            <a:xfrm>
              <a:off x="5208039" y="1310410"/>
              <a:ext cx="3791252" cy="5390397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5400" b="1">
                <a:latin typeface="Times New Roman" pitchFamily="18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4952" y="1337305"/>
              <a:ext cx="3306988" cy="292062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88769" y="4249627"/>
              <a:ext cx="3610522" cy="2451180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 bwMode="auto">
            <a:xfrm>
              <a:off x="7299702" y="3897824"/>
              <a:ext cx="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7287851" y="3804376"/>
              <a:ext cx="941749" cy="2549929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oval" w="lg" len="lg"/>
              <a:tailEnd type="none" w="med" len="lg"/>
            </a:ln>
            <a:effectLst/>
          </p:spPr>
        </p:cxnSp>
      </p:grpSp>
      <p:sp>
        <p:nvSpPr>
          <p:cNvPr id="14" name="Text Box 81"/>
          <p:cNvSpPr txBox="1">
            <a:spLocks noChangeArrowheads="1"/>
          </p:cNvSpPr>
          <p:nvPr/>
        </p:nvSpPr>
        <p:spPr bwMode="auto">
          <a:xfrm>
            <a:off x="7318337" y="6610844"/>
            <a:ext cx="29482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600" dirty="0">
                <a:latin typeface="Arial" panose="020B0604020202020204" pitchFamily="34" charset="0"/>
              </a:rPr>
              <a:t>(Modified from </a:t>
            </a:r>
            <a:r>
              <a:rPr lang="en-US" altLang="en-US" sz="1600" dirty="0">
                <a:latin typeface="Arial" panose="020B0604020202020204" pitchFamily="34" charset="0"/>
                <a:hlinkClick r:id="rId4"/>
              </a:rPr>
              <a:t>Heath, 1983</a:t>
            </a:r>
            <a:r>
              <a:rPr lang="en-US" altLang="en-US" sz="1600" dirty="0">
                <a:latin typeface="Arial" panose="020B0604020202020204" pitchFamily="34" charset="0"/>
              </a:rPr>
              <a:t>)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7401728" y="2124659"/>
          <a:ext cx="1506538" cy="685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74360" imgH="393480" progId="Equation.3">
                  <p:embed/>
                </p:oleObj>
              </mc:Choice>
              <mc:Fallback>
                <p:oleObj name="Equation" r:id="rId5" imgW="774360" imgH="393480" progId="Equation.3">
                  <p:embed/>
                  <p:pic>
                    <p:nvPicPr>
                      <p:cNvPr id="1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1728" y="2124659"/>
                        <a:ext cx="1506538" cy="6850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4418479"/>
      </p:ext>
    </p:extLst>
  </p:cSld>
  <p:clrMapOvr>
    <a:masterClrMapping/>
  </p:clrMapOvr>
  <p:transition advTm="15000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dirty="0"/>
              <a:t>Transmissivity (T)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idx="1"/>
          </p:nvPr>
        </p:nvSpPr>
        <p:spPr>
          <a:xfrm>
            <a:off x="274319" y="1188720"/>
            <a:ext cx="7193665" cy="530352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Transmissivity is defined as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Hydraulic conductivity (K) x Thickness (b)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Thickness not always known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Transmissivity (T)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Estimated from aquifer tests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Easy to apply to cross-section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Easily mapped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T less variable than K x b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Analogous to weight of passengers on plane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Weight of individuals &amp; baggage quite variable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/>
              <a:t>Combined weight of 200 passengers varies less</a:t>
            </a:r>
          </a:p>
        </p:txBody>
      </p:sp>
      <p:grpSp>
        <p:nvGrpSpPr>
          <p:cNvPr id="194601" name="Group 41"/>
          <p:cNvGrpSpPr>
            <a:grpSpLocks/>
          </p:cNvGrpSpPr>
          <p:nvPr/>
        </p:nvGrpSpPr>
        <p:grpSpPr bwMode="auto">
          <a:xfrm>
            <a:off x="7880250" y="2211388"/>
            <a:ext cx="4041775" cy="4457700"/>
            <a:chOff x="2943" y="1225"/>
            <a:chExt cx="2546" cy="2808"/>
          </a:xfrm>
        </p:grpSpPr>
        <p:grpSp>
          <p:nvGrpSpPr>
            <p:cNvPr id="194564" name="Group 4"/>
            <p:cNvGrpSpPr>
              <a:grpSpLocks/>
            </p:cNvGrpSpPr>
            <p:nvPr/>
          </p:nvGrpSpPr>
          <p:grpSpPr bwMode="auto">
            <a:xfrm>
              <a:off x="2943" y="1543"/>
              <a:ext cx="2418" cy="2185"/>
              <a:chOff x="1061" y="4025"/>
              <a:chExt cx="1720" cy="1555"/>
            </a:xfrm>
          </p:grpSpPr>
          <p:sp>
            <p:nvSpPr>
              <p:cNvPr id="194565" name="Freeform 5" descr="Granite"/>
              <p:cNvSpPr>
                <a:spLocks/>
              </p:cNvSpPr>
              <p:nvPr/>
            </p:nvSpPr>
            <p:spPr bwMode="auto">
              <a:xfrm>
                <a:off x="1061" y="4468"/>
                <a:ext cx="1720" cy="1112"/>
              </a:xfrm>
              <a:custGeom>
                <a:avLst/>
                <a:gdLst>
                  <a:gd name="T0" fmla="*/ 15 w 1720"/>
                  <a:gd name="T1" fmla="*/ 0 h 1112"/>
                  <a:gd name="T2" fmla="*/ 55 w 1720"/>
                  <a:gd name="T3" fmla="*/ 48 h 1112"/>
                  <a:gd name="T4" fmla="*/ 105 w 1720"/>
                  <a:gd name="T5" fmla="*/ 112 h 1112"/>
                  <a:gd name="T6" fmla="*/ 140 w 1720"/>
                  <a:gd name="T7" fmla="*/ 197 h 1112"/>
                  <a:gd name="T8" fmla="*/ 220 w 1720"/>
                  <a:gd name="T9" fmla="*/ 241 h 1112"/>
                  <a:gd name="T10" fmla="*/ 260 w 1720"/>
                  <a:gd name="T11" fmla="*/ 273 h 1112"/>
                  <a:gd name="T12" fmla="*/ 310 w 1720"/>
                  <a:gd name="T13" fmla="*/ 289 h 1112"/>
                  <a:gd name="T14" fmla="*/ 469 w 1720"/>
                  <a:gd name="T15" fmla="*/ 347 h 1112"/>
                  <a:gd name="T16" fmla="*/ 757 w 1720"/>
                  <a:gd name="T17" fmla="*/ 458 h 1112"/>
                  <a:gd name="T18" fmla="*/ 1012 w 1720"/>
                  <a:gd name="T19" fmla="*/ 512 h 1112"/>
                  <a:gd name="T20" fmla="*/ 1198 w 1720"/>
                  <a:gd name="T21" fmla="*/ 518 h 1112"/>
                  <a:gd name="T22" fmla="*/ 1339 w 1720"/>
                  <a:gd name="T23" fmla="*/ 479 h 1112"/>
                  <a:gd name="T24" fmla="*/ 1468 w 1720"/>
                  <a:gd name="T25" fmla="*/ 329 h 1112"/>
                  <a:gd name="T26" fmla="*/ 1720 w 1720"/>
                  <a:gd name="T27" fmla="*/ 95 h 1112"/>
                  <a:gd name="T28" fmla="*/ 1717 w 1720"/>
                  <a:gd name="T29" fmla="*/ 677 h 1112"/>
                  <a:gd name="T30" fmla="*/ 760 w 1720"/>
                  <a:gd name="T31" fmla="*/ 1112 h 1112"/>
                  <a:gd name="T32" fmla="*/ 0 w 1720"/>
                  <a:gd name="T33" fmla="*/ 806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20" h="1112">
                    <a:moveTo>
                      <a:pt x="15" y="0"/>
                    </a:moveTo>
                    <a:lnTo>
                      <a:pt x="55" y="48"/>
                    </a:lnTo>
                    <a:lnTo>
                      <a:pt x="105" y="112"/>
                    </a:lnTo>
                    <a:lnTo>
                      <a:pt x="140" y="197"/>
                    </a:lnTo>
                    <a:lnTo>
                      <a:pt x="220" y="241"/>
                    </a:lnTo>
                    <a:lnTo>
                      <a:pt x="260" y="273"/>
                    </a:lnTo>
                    <a:lnTo>
                      <a:pt x="310" y="289"/>
                    </a:lnTo>
                    <a:lnTo>
                      <a:pt x="469" y="347"/>
                    </a:lnTo>
                    <a:lnTo>
                      <a:pt x="757" y="458"/>
                    </a:lnTo>
                    <a:lnTo>
                      <a:pt x="1012" y="512"/>
                    </a:lnTo>
                    <a:lnTo>
                      <a:pt x="1198" y="518"/>
                    </a:lnTo>
                    <a:lnTo>
                      <a:pt x="1339" y="479"/>
                    </a:lnTo>
                    <a:lnTo>
                      <a:pt x="1468" y="329"/>
                    </a:lnTo>
                    <a:lnTo>
                      <a:pt x="1720" y="95"/>
                    </a:lnTo>
                    <a:lnTo>
                      <a:pt x="1717" y="677"/>
                    </a:lnTo>
                    <a:lnTo>
                      <a:pt x="760" y="1112"/>
                    </a:lnTo>
                    <a:lnTo>
                      <a:pt x="0" y="806"/>
                    </a:lnTo>
                  </a:path>
                </a:pathLst>
              </a:custGeom>
              <a:blipFill dpi="0" rotWithShape="0">
                <a:blip r:embed="rId2"/>
                <a:srcRect/>
                <a:tile tx="0" ty="0" sx="100000" sy="100000" flip="none" algn="tl"/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566" name="Freeform 6"/>
              <p:cNvSpPr>
                <a:spLocks/>
              </p:cNvSpPr>
              <p:nvPr/>
            </p:nvSpPr>
            <p:spPr bwMode="auto">
              <a:xfrm>
                <a:off x="2099" y="4817"/>
                <a:ext cx="300" cy="172"/>
              </a:xfrm>
              <a:custGeom>
                <a:avLst/>
                <a:gdLst>
                  <a:gd name="T0" fmla="*/ 84 w 240"/>
                  <a:gd name="T1" fmla="*/ 108 h 172"/>
                  <a:gd name="T2" fmla="*/ 16 w 240"/>
                  <a:gd name="T3" fmla="*/ 72 h 172"/>
                  <a:gd name="T4" fmla="*/ 0 w 240"/>
                  <a:gd name="T5" fmla="*/ 24 h 172"/>
                  <a:gd name="T6" fmla="*/ 28 w 240"/>
                  <a:gd name="T7" fmla="*/ 0 h 172"/>
                  <a:gd name="T8" fmla="*/ 148 w 240"/>
                  <a:gd name="T9" fmla="*/ 44 h 172"/>
                  <a:gd name="T10" fmla="*/ 240 w 240"/>
                  <a:gd name="T11" fmla="*/ 100 h 172"/>
                  <a:gd name="T12" fmla="*/ 224 w 240"/>
                  <a:gd name="T13" fmla="*/ 172 h 172"/>
                  <a:gd name="T14" fmla="*/ 96 w 240"/>
                  <a:gd name="T15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0" h="172">
                    <a:moveTo>
                      <a:pt x="84" y="108"/>
                    </a:moveTo>
                    <a:lnTo>
                      <a:pt x="16" y="72"/>
                    </a:lnTo>
                    <a:lnTo>
                      <a:pt x="0" y="24"/>
                    </a:lnTo>
                    <a:lnTo>
                      <a:pt x="28" y="0"/>
                    </a:lnTo>
                    <a:lnTo>
                      <a:pt x="148" y="44"/>
                    </a:lnTo>
                    <a:lnTo>
                      <a:pt x="240" y="100"/>
                    </a:lnTo>
                    <a:lnTo>
                      <a:pt x="224" y="172"/>
                    </a:lnTo>
                    <a:lnTo>
                      <a:pt x="96" y="172"/>
                    </a:lnTo>
                  </a:path>
                </a:pathLst>
              </a:custGeom>
              <a:solidFill>
                <a:schemeClr val="accent1"/>
              </a:solidFill>
              <a:ln w="31750" cap="flat" cmpd="sng">
                <a:pattFill prst="pct30">
                  <a:fgClr>
                    <a:srgbClr val="0000FF"/>
                  </a:fgClr>
                  <a:bgClr>
                    <a:srgbClr val="FFFFFF"/>
                  </a:bgClr>
                </a:patt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567" name="Line 7"/>
              <p:cNvSpPr>
                <a:spLocks noChangeShapeType="1"/>
              </p:cNvSpPr>
              <p:nvPr/>
            </p:nvSpPr>
            <p:spPr bwMode="auto">
              <a:xfrm flipH="1">
                <a:off x="1816" y="4922"/>
                <a:ext cx="5" cy="65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4568" name="Group 8"/>
              <p:cNvGrpSpPr>
                <a:grpSpLocks/>
              </p:cNvGrpSpPr>
              <p:nvPr/>
            </p:nvGrpSpPr>
            <p:grpSpPr bwMode="auto">
              <a:xfrm rot="-98386">
                <a:off x="1064" y="4025"/>
                <a:ext cx="1293" cy="707"/>
                <a:chOff x="1066" y="4147"/>
                <a:chExt cx="2115" cy="581"/>
              </a:xfrm>
            </p:grpSpPr>
            <p:sp>
              <p:nvSpPr>
                <p:cNvPr id="194569" name="Freeform 9"/>
                <p:cNvSpPr>
                  <a:spLocks/>
                </p:cNvSpPr>
                <p:nvPr/>
              </p:nvSpPr>
              <p:spPr bwMode="auto">
                <a:xfrm>
                  <a:off x="1066" y="4283"/>
                  <a:ext cx="255" cy="33"/>
                </a:xfrm>
                <a:custGeom>
                  <a:avLst/>
                  <a:gdLst>
                    <a:gd name="T0" fmla="*/ 0 w 204"/>
                    <a:gd name="T1" fmla="*/ 0 h 32"/>
                    <a:gd name="T2" fmla="*/ 56 w 204"/>
                    <a:gd name="T3" fmla="*/ 0 h 32"/>
                    <a:gd name="T4" fmla="*/ 204 w 204"/>
                    <a:gd name="T5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4" h="32">
                      <a:moveTo>
                        <a:pt x="0" y="0"/>
                      </a:moveTo>
                      <a:lnTo>
                        <a:pt x="56" y="0"/>
                      </a:lnTo>
                      <a:lnTo>
                        <a:pt x="204" y="32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0" name="Freeform 10"/>
                <p:cNvSpPr>
                  <a:spLocks/>
                </p:cNvSpPr>
                <p:nvPr/>
              </p:nvSpPr>
              <p:spPr bwMode="auto">
                <a:xfrm>
                  <a:off x="1226" y="4147"/>
                  <a:ext cx="1000" cy="229"/>
                </a:xfrm>
                <a:custGeom>
                  <a:avLst/>
                  <a:gdLst>
                    <a:gd name="T0" fmla="*/ 0 w 800"/>
                    <a:gd name="T1" fmla="*/ 228 h 228"/>
                    <a:gd name="T2" fmla="*/ 84 w 800"/>
                    <a:gd name="T3" fmla="*/ 184 h 228"/>
                    <a:gd name="T4" fmla="*/ 160 w 800"/>
                    <a:gd name="T5" fmla="*/ 144 h 228"/>
                    <a:gd name="T6" fmla="*/ 204 w 800"/>
                    <a:gd name="T7" fmla="*/ 104 h 228"/>
                    <a:gd name="T8" fmla="*/ 264 w 800"/>
                    <a:gd name="T9" fmla="*/ 56 h 228"/>
                    <a:gd name="T10" fmla="*/ 328 w 800"/>
                    <a:gd name="T11" fmla="*/ 32 h 228"/>
                    <a:gd name="T12" fmla="*/ 392 w 800"/>
                    <a:gd name="T13" fmla="*/ 20 h 228"/>
                    <a:gd name="T14" fmla="*/ 488 w 800"/>
                    <a:gd name="T15" fmla="*/ 8 h 228"/>
                    <a:gd name="T16" fmla="*/ 592 w 800"/>
                    <a:gd name="T17" fmla="*/ 0 h 228"/>
                    <a:gd name="T18" fmla="*/ 644 w 800"/>
                    <a:gd name="T19" fmla="*/ 0 h 228"/>
                    <a:gd name="T20" fmla="*/ 700 w 800"/>
                    <a:gd name="T21" fmla="*/ 12 h 228"/>
                    <a:gd name="T22" fmla="*/ 732 w 800"/>
                    <a:gd name="T23" fmla="*/ 32 h 228"/>
                    <a:gd name="T24" fmla="*/ 800 w 800"/>
                    <a:gd name="T25" fmla="*/ 6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00" h="228">
                      <a:moveTo>
                        <a:pt x="0" y="228"/>
                      </a:moveTo>
                      <a:lnTo>
                        <a:pt x="84" y="184"/>
                      </a:lnTo>
                      <a:lnTo>
                        <a:pt x="160" y="144"/>
                      </a:lnTo>
                      <a:lnTo>
                        <a:pt x="204" y="104"/>
                      </a:lnTo>
                      <a:lnTo>
                        <a:pt x="264" y="56"/>
                      </a:lnTo>
                      <a:lnTo>
                        <a:pt x="328" y="32"/>
                      </a:lnTo>
                      <a:lnTo>
                        <a:pt x="392" y="20"/>
                      </a:lnTo>
                      <a:lnTo>
                        <a:pt x="488" y="8"/>
                      </a:lnTo>
                      <a:lnTo>
                        <a:pt x="592" y="0"/>
                      </a:lnTo>
                      <a:lnTo>
                        <a:pt x="644" y="0"/>
                      </a:lnTo>
                      <a:lnTo>
                        <a:pt x="700" y="12"/>
                      </a:lnTo>
                      <a:lnTo>
                        <a:pt x="732" y="32"/>
                      </a:lnTo>
                      <a:lnTo>
                        <a:pt x="800" y="60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1" name="Freeform 11"/>
                <p:cNvSpPr>
                  <a:spLocks/>
                </p:cNvSpPr>
                <p:nvPr/>
              </p:nvSpPr>
              <p:spPr bwMode="auto">
                <a:xfrm>
                  <a:off x="1251" y="4243"/>
                  <a:ext cx="235" cy="48"/>
                </a:xfrm>
                <a:custGeom>
                  <a:avLst/>
                  <a:gdLst>
                    <a:gd name="T0" fmla="*/ 0 w 188"/>
                    <a:gd name="T1" fmla="*/ 48 h 48"/>
                    <a:gd name="T2" fmla="*/ 60 w 188"/>
                    <a:gd name="T3" fmla="*/ 28 h 48"/>
                    <a:gd name="T4" fmla="*/ 112 w 188"/>
                    <a:gd name="T5" fmla="*/ 20 h 48"/>
                    <a:gd name="T6" fmla="*/ 188 w 188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8" h="48">
                      <a:moveTo>
                        <a:pt x="0" y="48"/>
                      </a:moveTo>
                      <a:lnTo>
                        <a:pt x="60" y="28"/>
                      </a:lnTo>
                      <a:lnTo>
                        <a:pt x="112" y="20"/>
                      </a:lnTo>
                      <a:lnTo>
                        <a:pt x="188" y="0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2" name="Freeform 12"/>
                <p:cNvSpPr>
                  <a:spLocks/>
                </p:cNvSpPr>
                <p:nvPr/>
              </p:nvSpPr>
              <p:spPr bwMode="auto">
                <a:xfrm>
                  <a:off x="2206" y="4175"/>
                  <a:ext cx="205" cy="48"/>
                </a:xfrm>
                <a:custGeom>
                  <a:avLst/>
                  <a:gdLst>
                    <a:gd name="T0" fmla="*/ 0 w 164"/>
                    <a:gd name="T1" fmla="*/ 12 h 48"/>
                    <a:gd name="T2" fmla="*/ 48 w 164"/>
                    <a:gd name="T3" fmla="*/ 0 h 48"/>
                    <a:gd name="T4" fmla="*/ 164 w 164"/>
                    <a:gd name="T5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4" h="48">
                      <a:moveTo>
                        <a:pt x="0" y="12"/>
                      </a:moveTo>
                      <a:lnTo>
                        <a:pt x="48" y="0"/>
                      </a:lnTo>
                      <a:lnTo>
                        <a:pt x="164" y="48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3" name="Freeform 13"/>
                <p:cNvSpPr>
                  <a:spLocks/>
                </p:cNvSpPr>
                <p:nvPr/>
              </p:nvSpPr>
              <p:spPr bwMode="auto">
                <a:xfrm>
                  <a:off x="2216" y="4151"/>
                  <a:ext cx="965" cy="156"/>
                </a:xfrm>
                <a:custGeom>
                  <a:avLst/>
                  <a:gdLst>
                    <a:gd name="T0" fmla="*/ 772 w 772"/>
                    <a:gd name="T1" fmla="*/ 156 h 156"/>
                    <a:gd name="T2" fmla="*/ 396 w 772"/>
                    <a:gd name="T3" fmla="*/ 20 h 156"/>
                    <a:gd name="T4" fmla="*/ 332 w 772"/>
                    <a:gd name="T5" fmla="*/ 0 h 156"/>
                    <a:gd name="T6" fmla="*/ 272 w 772"/>
                    <a:gd name="T7" fmla="*/ 16 h 156"/>
                    <a:gd name="T8" fmla="*/ 156 w 772"/>
                    <a:gd name="T9" fmla="*/ 76 h 156"/>
                    <a:gd name="T10" fmla="*/ 0 w 772"/>
                    <a:gd name="T11" fmla="*/ 15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2" h="156">
                      <a:moveTo>
                        <a:pt x="772" y="156"/>
                      </a:moveTo>
                      <a:lnTo>
                        <a:pt x="396" y="20"/>
                      </a:lnTo>
                      <a:lnTo>
                        <a:pt x="332" y="0"/>
                      </a:lnTo>
                      <a:lnTo>
                        <a:pt x="272" y="16"/>
                      </a:lnTo>
                      <a:lnTo>
                        <a:pt x="156" y="76"/>
                      </a:lnTo>
                      <a:lnTo>
                        <a:pt x="0" y="156"/>
                      </a:ln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4" name="Freeform 14"/>
                <p:cNvSpPr>
                  <a:spLocks/>
                </p:cNvSpPr>
                <p:nvPr/>
              </p:nvSpPr>
              <p:spPr bwMode="auto">
                <a:xfrm>
                  <a:off x="1076" y="4397"/>
                  <a:ext cx="424" cy="259"/>
                </a:xfrm>
                <a:custGeom>
                  <a:avLst/>
                  <a:gdLst>
                    <a:gd name="T0" fmla="*/ 0 w 339"/>
                    <a:gd name="T1" fmla="*/ 0 h 258"/>
                    <a:gd name="T2" fmla="*/ 63 w 339"/>
                    <a:gd name="T3" fmla="*/ 24 h 258"/>
                    <a:gd name="T4" fmla="*/ 105 w 339"/>
                    <a:gd name="T5" fmla="*/ 66 h 258"/>
                    <a:gd name="T6" fmla="*/ 246 w 339"/>
                    <a:gd name="T7" fmla="*/ 129 h 258"/>
                    <a:gd name="T8" fmla="*/ 231 w 339"/>
                    <a:gd name="T9" fmla="*/ 156 h 258"/>
                    <a:gd name="T10" fmla="*/ 261 w 339"/>
                    <a:gd name="T11" fmla="*/ 171 h 258"/>
                    <a:gd name="T12" fmla="*/ 252 w 339"/>
                    <a:gd name="T13" fmla="*/ 192 h 258"/>
                    <a:gd name="T14" fmla="*/ 276 w 339"/>
                    <a:gd name="T15" fmla="*/ 207 h 258"/>
                    <a:gd name="T16" fmla="*/ 312 w 339"/>
                    <a:gd name="T17" fmla="*/ 240 h 258"/>
                    <a:gd name="T18" fmla="*/ 339 w 339"/>
                    <a:gd name="T19" fmla="*/ 258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9" h="258">
                      <a:moveTo>
                        <a:pt x="0" y="0"/>
                      </a:moveTo>
                      <a:lnTo>
                        <a:pt x="63" y="24"/>
                      </a:lnTo>
                      <a:lnTo>
                        <a:pt x="105" y="66"/>
                      </a:lnTo>
                      <a:lnTo>
                        <a:pt x="246" y="129"/>
                      </a:lnTo>
                      <a:lnTo>
                        <a:pt x="231" y="156"/>
                      </a:lnTo>
                      <a:lnTo>
                        <a:pt x="261" y="171"/>
                      </a:lnTo>
                      <a:lnTo>
                        <a:pt x="252" y="192"/>
                      </a:lnTo>
                      <a:lnTo>
                        <a:pt x="276" y="207"/>
                      </a:lnTo>
                      <a:lnTo>
                        <a:pt x="312" y="240"/>
                      </a:lnTo>
                      <a:lnTo>
                        <a:pt x="339" y="258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5" name="Freeform 15"/>
                <p:cNvSpPr>
                  <a:spLocks/>
                </p:cNvSpPr>
                <p:nvPr/>
              </p:nvSpPr>
              <p:spPr bwMode="auto">
                <a:xfrm>
                  <a:off x="1642" y="4204"/>
                  <a:ext cx="218" cy="415"/>
                </a:xfrm>
                <a:custGeom>
                  <a:avLst/>
                  <a:gdLst>
                    <a:gd name="T0" fmla="*/ 0 w 174"/>
                    <a:gd name="T1" fmla="*/ 0 h 414"/>
                    <a:gd name="T2" fmla="*/ 15 w 174"/>
                    <a:gd name="T3" fmla="*/ 66 h 414"/>
                    <a:gd name="T4" fmla="*/ 39 w 174"/>
                    <a:gd name="T5" fmla="*/ 120 h 414"/>
                    <a:gd name="T6" fmla="*/ 66 w 174"/>
                    <a:gd name="T7" fmla="*/ 150 h 414"/>
                    <a:gd name="T8" fmla="*/ 96 w 174"/>
                    <a:gd name="T9" fmla="*/ 177 h 414"/>
                    <a:gd name="T10" fmla="*/ 102 w 174"/>
                    <a:gd name="T11" fmla="*/ 186 h 414"/>
                    <a:gd name="T12" fmla="*/ 120 w 174"/>
                    <a:gd name="T13" fmla="*/ 192 h 414"/>
                    <a:gd name="T14" fmla="*/ 129 w 174"/>
                    <a:gd name="T15" fmla="*/ 201 h 414"/>
                    <a:gd name="T16" fmla="*/ 141 w 174"/>
                    <a:gd name="T17" fmla="*/ 204 h 414"/>
                    <a:gd name="T18" fmla="*/ 159 w 174"/>
                    <a:gd name="T19" fmla="*/ 219 h 414"/>
                    <a:gd name="T20" fmla="*/ 174 w 174"/>
                    <a:gd name="T21" fmla="*/ 264 h 414"/>
                    <a:gd name="T22" fmla="*/ 171 w 174"/>
                    <a:gd name="T23" fmla="*/ 375 h 414"/>
                    <a:gd name="T24" fmla="*/ 156 w 174"/>
                    <a:gd name="T25" fmla="*/ 396 h 414"/>
                    <a:gd name="T26" fmla="*/ 147 w 174"/>
                    <a:gd name="T27" fmla="*/ 414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4" h="414">
                      <a:moveTo>
                        <a:pt x="0" y="0"/>
                      </a:moveTo>
                      <a:cubicBezTo>
                        <a:pt x="4" y="32"/>
                        <a:pt x="3" y="42"/>
                        <a:pt x="15" y="66"/>
                      </a:cubicBezTo>
                      <a:cubicBezTo>
                        <a:pt x="20" y="105"/>
                        <a:pt x="11" y="111"/>
                        <a:pt x="39" y="120"/>
                      </a:cubicBezTo>
                      <a:cubicBezTo>
                        <a:pt x="43" y="132"/>
                        <a:pt x="55" y="143"/>
                        <a:pt x="66" y="150"/>
                      </a:cubicBezTo>
                      <a:cubicBezTo>
                        <a:pt x="70" y="161"/>
                        <a:pt x="85" y="173"/>
                        <a:pt x="96" y="177"/>
                      </a:cubicBezTo>
                      <a:cubicBezTo>
                        <a:pt x="98" y="180"/>
                        <a:pt x="99" y="184"/>
                        <a:pt x="102" y="186"/>
                      </a:cubicBezTo>
                      <a:cubicBezTo>
                        <a:pt x="107" y="189"/>
                        <a:pt x="120" y="192"/>
                        <a:pt x="120" y="192"/>
                      </a:cubicBezTo>
                      <a:cubicBezTo>
                        <a:pt x="123" y="195"/>
                        <a:pt x="125" y="199"/>
                        <a:pt x="129" y="201"/>
                      </a:cubicBezTo>
                      <a:cubicBezTo>
                        <a:pt x="133" y="203"/>
                        <a:pt x="138" y="202"/>
                        <a:pt x="141" y="204"/>
                      </a:cubicBezTo>
                      <a:cubicBezTo>
                        <a:pt x="170" y="224"/>
                        <a:pt x="134" y="211"/>
                        <a:pt x="159" y="219"/>
                      </a:cubicBezTo>
                      <a:cubicBezTo>
                        <a:pt x="166" y="233"/>
                        <a:pt x="170" y="248"/>
                        <a:pt x="174" y="264"/>
                      </a:cubicBezTo>
                      <a:cubicBezTo>
                        <a:pt x="173" y="301"/>
                        <a:pt x="173" y="338"/>
                        <a:pt x="171" y="375"/>
                      </a:cubicBezTo>
                      <a:cubicBezTo>
                        <a:pt x="170" y="386"/>
                        <a:pt x="163" y="388"/>
                        <a:pt x="156" y="396"/>
                      </a:cubicBezTo>
                      <a:cubicBezTo>
                        <a:pt x="152" y="401"/>
                        <a:pt x="147" y="414"/>
                        <a:pt x="147" y="414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6" name="Freeform 16"/>
                <p:cNvSpPr>
                  <a:spLocks/>
                </p:cNvSpPr>
                <p:nvPr/>
              </p:nvSpPr>
              <p:spPr bwMode="auto">
                <a:xfrm>
                  <a:off x="1605" y="4466"/>
                  <a:ext cx="202" cy="87"/>
                </a:xfrm>
                <a:custGeom>
                  <a:avLst/>
                  <a:gdLst>
                    <a:gd name="T0" fmla="*/ 162 w 162"/>
                    <a:gd name="T1" fmla="*/ 0 h 87"/>
                    <a:gd name="T2" fmla="*/ 153 w 162"/>
                    <a:gd name="T3" fmla="*/ 6 h 87"/>
                    <a:gd name="T4" fmla="*/ 147 w 162"/>
                    <a:gd name="T5" fmla="*/ 15 h 87"/>
                    <a:gd name="T6" fmla="*/ 114 w 162"/>
                    <a:gd name="T7" fmla="*/ 33 h 87"/>
                    <a:gd name="T8" fmla="*/ 105 w 162"/>
                    <a:gd name="T9" fmla="*/ 42 h 87"/>
                    <a:gd name="T10" fmla="*/ 39 w 162"/>
                    <a:gd name="T11" fmla="*/ 57 h 87"/>
                    <a:gd name="T12" fmla="*/ 0 w 162"/>
                    <a:gd name="T13" fmla="*/ 8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2" h="87">
                      <a:moveTo>
                        <a:pt x="162" y="0"/>
                      </a:moveTo>
                      <a:cubicBezTo>
                        <a:pt x="159" y="2"/>
                        <a:pt x="156" y="3"/>
                        <a:pt x="153" y="6"/>
                      </a:cubicBezTo>
                      <a:cubicBezTo>
                        <a:pt x="150" y="9"/>
                        <a:pt x="150" y="13"/>
                        <a:pt x="147" y="15"/>
                      </a:cubicBezTo>
                      <a:cubicBezTo>
                        <a:pt x="138" y="22"/>
                        <a:pt x="124" y="26"/>
                        <a:pt x="114" y="33"/>
                      </a:cubicBezTo>
                      <a:cubicBezTo>
                        <a:pt x="107" y="43"/>
                        <a:pt x="112" y="42"/>
                        <a:pt x="105" y="42"/>
                      </a:cubicBezTo>
                      <a:cubicBezTo>
                        <a:pt x="72" y="44"/>
                        <a:pt x="64" y="45"/>
                        <a:pt x="39" y="57"/>
                      </a:cubicBezTo>
                      <a:lnTo>
                        <a:pt x="0" y="87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7" name="Freeform 17"/>
                <p:cNvSpPr>
                  <a:spLocks/>
                </p:cNvSpPr>
                <p:nvPr/>
              </p:nvSpPr>
              <p:spPr bwMode="auto">
                <a:xfrm>
                  <a:off x="1462" y="4210"/>
                  <a:ext cx="162" cy="81"/>
                </a:xfrm>
                <a:custGeom>
                  <a:avLst/>
                  <a:gdLst>
                    <a:gd name="T0" fmla="*/ 129 w 129"/>
                    <a:gd name="T1" fmla="*/ 0 h 81"/>
                    <a:gd name="T2" fmla="*/ 102 w 129"/>
                    <a:gd name="T3" fmla="*/ 9 h 81"/>
                    <a:gd name="T4" fmla="*/ 96 w 129"/>
                    <a:gd name="T5" fmla="*/ 18 h 81"/>
                    <a:gd name="T6" fmla="*/ 87 w 129"/>
                    <a:gd name="T7" fmla="*/ 21 h 81"/>
                    <a:gd name="T8" fmla="*/ 39 w 129"/>
                    <a:gd name="T9" fmla="*/ 45 h 81"/>
                    <a:gd name="T10" fmla="*/ 0 w 129"/>
                    <a:gd name="T11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9" h="81">
                      <a:moveTo>
                        <a:pt x="129" y="0"/>
                      </a:moveTo>
                      <a:cubicBezTo>
                        <a:pt x="117" y="2"/>
                        <a:pt x="110" y="1"/>
                        <a:pt x="102" y="9"/>
                      </a:cubicBezTo>
                      <a:cubicBezTo>
                        <a:pt x="99" y="12"/>
                        <a:pt x="99" y="16"/>
                        <a:pt x="96" y="18"/>
                      </a:cubicBezTo>
                      <a:cubicBezTo>
                        <a:pt x="94" y="20"/>
                        <a:pt x="87" y="21"/>
                        <a:pt x="87" y="21"/>
                      </a:cubicBezTo>
                      <a:lnTo>
                        <a:pt x="39" y="45"/>
                      </a:lnTo>
                      <a:lnTo>
                        <a:pt x="0" y="81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8" name="Freeform 18"/>
                <p:cNvSpPr>
                  <a:spLocks/>
                </p:cNvSpPr>
                <p:nvPr/>
              </p:nvSpPr>
              <p:spPr bwMode="auto">
                <a:xfrm>
                  <a:off x="1954" y="4222"/>
                  <a:ext cx="266" cy="506"/>
                </a:xfrm>
                <a:custGeom>
                  <a:avLst/>
                  <a:gdLst>
                    <a:gd name="T0" fmla="*/ 99 w 213"/>
                    <a:gd name="T1" fmla="*/ 0 h 504"/>
                    <a:gd name="T2" fmla="*/ 141 w 213"/>
                    <a:gd name="T3" fmla="*/ 24 h 504"/>
                    <a:gd name="T4" fmla="*/ 186 w 213"/>
                    <a:gd name="T5" fmla="*/ 66 h 504"/>
                    <a:gd name="T6" fmla="*/ 201 w 213"/>
                    <a:gd name="T7" fmla="*/ 114 h 504"/>
                    <a:gd name="T8" fmla="*/ 183 w 213"/>
                    <a:gd name="T9" fmla="*/ 147 h 504"/>
                    <a:gd name="T10" fmla="*/ 201 w 213"/>
                    <a:gd name="T11" fmla="*/ 174 h 504"/>
                    <a:gd name="T12" fmla="*/ 174 w 213"/>
                    <a:gd name="T13" fmla="*/ 192 h 504"/>
                    <a:gd name="T14" fmla="*/ 135 w 213"/>
                    <a:gd name="T15" fmla="*/ 216 h 504"/>
                    <a:gd name="T16" fmla="*/ 132 w 213"/>
                    <a:gd name="T17" fmla="*/ 240 h 504"/>
                    <a:gd name="T18" fmla="*/ 168 w 213"/>
                    <a:gd name="T19" fmla="*/ 267 h 504"/>
                    <a:gd name="T20" fmla="*/ 99 w 213"/>
                    <a:gd name="T21" fmla="*/ 312 h 504"/>
                    <a:gd name="T22" fmla="*/ 15 w 213"/>
                    <a:gd name="T23" fmla="*/ 360 h 504"/>
                    <a:gd name="T24" fmla="*/ 51 w 213"/>
                    <a:gd name="T25" fmla="*/ 381 h 504"/>
                    <a:gd name="T26" fmla="*/ 63 w 213"/>
                    <a:gd name="T27" fmla="*/ 417 h 504"/>
                    <a:gd name="T28" fmla="*/ 78 w 213"/>
                    <a:gd name="T29" fmla="*/ 420 h 504"/>
                    <a:gd name="T30" fmla="*/ 75 w 213"/>
                    <a:gd name="T31" fmla="*/ 450 h 504"/>
                    <a:gd name="T32" fmla="*/ 99 w 213"/>
                    <a:gd name="T33" fmla="*/ 459 h 504"/>
                    <a:gd name="T34" fmla="*/ 102 w 213"/>
                    <a:gd name="T35" fmla="*/ 474 h 504"/>
                    <a:gd name="T36" fmla="*/ 123 w 213"/>
                    <a:gd name="T37" fmla="*/ 486 h 504"/>
                    <a:gd name="T38" fmla="*/ 162 w 213"/>
                    <a:gd name="T39" fmla="*/ 50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3" h="504">
                      <a:moveTo>
                        <a:pt x="99" y="0"/>
                      </a:moveTo>
                      <a:cubicBezTo>
                        <a:pt x="111" y="6"/>
                        <a:pt x="130" y="17"/>
                        <a:pt x="141" y="24"/>
                      </a:cubicBezTo>
                      <a:cubicBezTo>
                        <a:pt x="157" y="48"/>
                        <a:pt x="163" y="51"/>
                        <a:pt x="186" y="66"/>
                      </a:cubicBezTo>
                      <a:cubicBezTo>
                        <a:pt x="192" y="84"/>
                        <a:pt x="180" y="107"/>
                        <a:pt x="201" y="114"/>
                      </a:cubicBezTo>
                      <a:cubicBezTo>
                        <a:pt x="213" y="138"/>
                        <a:pt x="204" y="140"/>
                        <a:pt x="183" y="147"/>
                      </a:cubicBezTo>
                      <a:cubicBezTo>
                        <a:pt x="172" y="163"/>
                        <a:pt x="186" y="169"/>
                        <a:pt x="201" y="174"/>
                      </a:cubicBezTo>
                      <a:cubicBezTo>
                        <a:pt x="207" y="196"/>
                        <a:pt x="191" y="186"/>
                        <a:pt x="174" y="192"/>
                      </a:cubicBezTo>
                      <a:cubicBezTo>
                        <a:pt x="160" y="208"/>
                        <a:pt x="160" y="189"/>
                        <a:pt x="135" y="216"/>
                      </a:cubicBezTo>
                      <a:cubicBezTo>
                        <a:pt x="128" y="224"/>
                        <a:pt x="126" y="231"/>
                        <a:pt x="132" y="240"/>
                      </a:cubicBezTo>
                      <a:cubicBezTo>
                        <a:pt x="138" y="249"/>
                        <a:pt x="174" y="255"/>
                        <a:pt x="168" y="267"/>
                      </a:cubicBezTo>
                      <a:cubicBezTo>
                        <a:pt x="162" y="279"/>
                        <a:pt x="124" y="297"/>
                        <a:pt x="99" y="312"/>
                      </a:cubicBezTo>
                      <a:cubicBezTo>
                        <a:pt x="74" y="327"/>
                        <a:pt x="23" y="349"/>
                        <a:pt x="15" y="360"/>
                      </a:cubicBezTo>
                      <a:cubicBezTo>
                        <a:pt x="0" y="382"/>
                        <a:pt x="29" y="377"/>
                        <a:pt x="51" y="381"/>
                      </a:cubicBezTo>
                      <a:cubicBezTo>
                        <a:pt x="57" y="399"/>
                        <a:pt x="37" y="411"/>
                        <a:pt x="63" y="417"/>
                      </a:cubicBezTo>
                      <a:cubicBezTo>
                        <a:pt x="68" y="418"/>
                        <a:pt x="73" y="419"/>
                        <a:pt x="78" y="420"/>
                      </a:cubicBezTo>
                      <a:cubicBezTo>
                        <a:pt x="82" y="432"/>
                        <a:pt x="79" y="439"/>
                        <a:pt x="75" y="450"/>
                      </a:cubicBezTo>
                      <a:cubicBezTo>
                        <a:pt x="82" y="455"/>
                        <a:pt x="93" y="453"/>
                        <a:pt x="99" y="459"/>
                      </a:cubicBezTo>
                      <a:cubicBezTo>
                        <a:pt x="103" y="463"/>
                        <a:pt x="99" y="470"/>
                        <a:pt x="102" y="474"/>
                      </a:cubicBezTo>
                      <a:cubicBezTo>
                        <a:pt x="106" y="481"/>
                        <a:pt x="123" y="486"/>
                        <a:pt x="123" y="486"/>
                      </a:cubicBezTo>
                      <a:lnTo>
                        <a:pt x="162" y="504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79" name="Freeform 19"/>
                <p:cNvSpPr>
                  <a:spLocks/>
                </p:cNvSpPr>
                <p:nvPr/>
              </p:nvSpPr>
              <p:spPr bwMode="auto">
                <a:xfrm>
                  <a:off x="1406" y="4261"/>
                  <a:ext cx="169" cy="73"/>
                </a:xfrm>
                <a:custGeom>
                  <a:avLst/>
                  <a:gdLst>
                    <a:gd name="T0" fmla="*/ 135 w 135"/>
                    <a:gd name="T1" fmla="*/ 0 h 72"/>
                    <a:gd name="T2" fmla="*/ 81 w 135"/>
                    <a:gd name="T3" fmla="*/ 27 h 72"/>
                    <a:gd name="T4" fmla="*/ 0 w 135"/>
                    <a:gd name="T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5" h="72">
                      <a:moveTo>
                        <a:pt x="135" y="0"/>
                      </a:moveTo>
                      <a:lnTo>
                        <a:pt x="81" y="27"/>
                      </a:lnTo>
                      <a:lnTo>
                        <a:pt x="0" y="72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0" name="Freeform 20"/>
                <p:cNvSpPr>
                  <a:spLocks/>
                </p:cNvSpPr>
                <p:nvPr/>
              </p:nvSpPr>
              <p:spPr bwMode="auto">
                <a:xfrm>
                  <a:off x="1489" y="4430"/>
                  <a:ext cx="240" cy="54"/>
                </a:xfrm>
                <a:custGeom>
                  <a:avLst/>
                  <a:gdLst>
                    <a:gd name="T0" fmla="*/ 0 w 192"/>
                    <a:gd name="T1" fmla="*/ 54 h 54"/>
                    <a:gd name="T2" fmla="*/ 60 w 192"/>
                    <a:gd name="T3" fmla="*/ 51 h 54"/>
                    <a:gd name="T4" fmla="*/ 120 w 192"/>
                    <a:gd name="T5" fmla="*/ 45 h 54"/>
                    <a:gd name="T6" fmla="*/ 87 w 192"/>
                    <a:gd name="T7" fmla="*/ 36 h 54"/>
                    <a:gd name="T8" fmla="*/ 132 w 192"/>
                    <a:gd name="T9" fmla="*/ 27 h 54"/>
                    <a:gd name="T10" fmla="*/ 192 w 192"/>
                    <a:gd name="T1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2" h="54">
                      <a:moveTo>
                        <a:pt x="0" y="54"/>
                      </a:moveTo>
                      <a:lnTo>
                        <a:pt x="60" y="51"/>
                      </a:lnTo>
                      <a:lnTo>
                        <a:pt x="120" y="45"/>
                      </a:lnTo>
                      <a:lnTo>
                        <a:pt x="87" y="36"/>
                      </a:lnTo>
                      <a:lnTo>
                        <a:pt x="132" y="27"/>
                      </a:lnTo>
                      <a:lnTo>
                        <a:pt x="192" y="0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1" name="Freeform 21"/>
                <p:cNvSpPr>
                  <a:spLocks/>
                </p:cNvSpPr>
                <p:nvPr/>
              </p:nvSpPr>
              <p:spPr bwMode="auto">
                <a:xfrm>
                  <a:off x="1429" y="4309"/>
                  <a:ext cx="135" cy="40"/>
                </a:xfrm>
                <a:custGeom>
                  <a:avLst/>
                  <a:gdLst>
                    <a:gd name="T0" fmla="*/ 108 w 108"/>
                    <a:gd name="T1" fmla="*/ 0 h 39"/>
                    <a:gd name="T2" fmla="*/ 54 w 108"/>
                    <a:gd name="T3" fmla="*/ 15 h 39"/>
                    <a:gd name="T4" fmla="*/ 0 w 108"/>
                    <a:gd name="T5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39">
                      <a:moveTo>
                        <a:pt x="108" y="0"/>
                      </a:moveTo>
                      <a:lnTo>
                        <a:pt x="54" y="15"/>
                      </a:lnTo>
                      <a:lnTo>
                        <a:pt x="0" y="39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2" name="Freeform 22"/>
                <p:cNvSpPr>
                  <a:spLocks/>
                </p:cNvSpPr>
                <p:nvPr/>
              </p:nvSpPr>
              <p:spPr bwMode="auto">
                <a:xfrm>
                  <a:off x="1294" y="4373"/>
                  <a:ext cx="157" cy="30"/>
                </a:xfrm>
                <a:custGeom>
                  <a:avLst/>
                  <a:gdLst>
                    <a:gd name="T0" fmla="*/ 0 w 126"/>
                    <a:gd name="T1" fmla="*/ 30 h 30"/>
                    <a:gd name="T2" fmla="*/ 78 w 126"/>
                    <a:gd name="T3" fmla="*/ 24 h 30"/>
                    <a:gd name="T4" fmla="*/ 126 w 126"/>
                    <a:gd name="T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6" h="30">
                      <a:moveTo>
                        <a:pt x="0" y="30"/>
                      </a:moveTo>
                      <a:lnTo>
                        <a:pt x="78" y="24"/>
                      </a:lnTo>
                      <a:lnTo>
                        <a:pt x="126" y="0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3" name="Freeform 23"/>
                <p:cNvSpPr>
                  <a:spLocks/>
                </p:cNvSpPr>
                <p:nvPr/>
              </p:nvSpPr>
              <p:spPr bwMode="auto">
                <a:xfrm>
                  <a:off x="1515" y="4544"/>
                  <a:ext cx="112" cy="48"/>
                </a:xfrm>
                <a:custGeom>
                  <a:avLst/>
                  <a:gdLst>
                    <a:gd name="T0" fmla="*/ 12 w 90"/>
                    <a:gd name="T1" fmla="*/ 0 h 48"/>
                    <a:gd name="T2" fmla="*/ 0 w 90"/>
                    <a:gd name="T3" fmla="*/ 27 h 48"/>
                    <a:gd name="T4" fmla="*/ 66 w 90"/>
                    <a:gd name="T5" fmla="*/ 45 h 48"/>
                    <a:gd name="T6" fmla="*/ 90 w 90"/>
                    <a:gd name="T7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48">
                      <a:moveTo>
                        <a:pt x="12" y="0"/>
                      </a:moveTo>
                      <a:cubicBezTo>
                        <a:pt x="7" y="8"/>
                        <a:pt x="0" y="27"/>
                        <a:pt x="0" y="27"/>
                      </a:cubicBezTo>
                      <a:cubicBezTo>
                        <a:pt x="22" y="34"/>
                        <a:pt x="43" y="40"/>
                        <a:pt x="66" y="45"/>
                      </a:cubicBezTo>
                      <a:cubicBezTo>
                        <a:pt x="74" y="47"/>
                        <a:pt x="86" y="48"/>
                        <a:pt x="90" y="48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4" name="Freeform 24"/>
                <p:cNvSpPr>
                  <a:spLocks/>
                </p:cNvSpPr>
                <p:nvPr/>
              </p:nvSpPr>
              <p:spPr bwMode="auto">
                <a:xfrm>
                  <a:off x="2651" y="4195"/>
                  <a:ext cx="416" cy="337"/>
                </a:xfrm>
                <a:custGeom>
                  <a:avLst/>
                  <a:gdLst>
                    <a:gd name="T0" fmla="*/ 0 w 333"/>
                    <a:gd name="T1" fmla="*/ 0 h 336"/>
                    <a:gd name="T2" fmla="*/ 21 w 333"/>
                    <a:gd name="T3" fmla="*/ 33 h 336"/>
                    <a:gd name="T4" fmla="*/ 51 w 333"/>
                    <a:gd name="T5" fmla="*/ 96 h 336"/>
                    <a:gd name="T6" fmla="*/ 75 w 333"/>
                    <a:gd name="T7" fmla="*/ 120 h 336"/>
                    <a:gd name="T8" fmla="*/ 99 w 333"/>
                    <a:gd name="T9" fmla="*/ 144 h 336"/>
                    <a:gd name="T10" fmla="*/ 123 w 333"/>
                    <a:gd name="T11" fmla="*/ 150 h 336"/>
                    <a:gd name="T12" fmla="*/ 153 w 333"/>
                    <a:gd name="T13" fmla="*/ 165 h 336"/>
                    <a:gd name="T14" fmla="*/ 210 w 333"/>
                    <a:gd name="T15" fmla="*/ 195 h 336"/>
                    <a:gd name="T16" fmla="*/ 240 w 333"/>
                    <a:gd name="T17" fmla="*/ 210 h 336"/>
                    <a:gd name="T18" fmla="*/ 285 w 333"/>
                    <a:gd name="T19" fmla="*/ 237 h 336"/>
                    <a:gd name="T20" fmla="*/ 315 w 333"/>
                    <a:gd name="T21" fmla="*/ 252 h 336"/>
                    <a:gd name="T22" fmla="*/ 333 w 333"/>
                    <a:gd name="T23" fmla="*/ 261 h 336"/>
                    <a:gd name="T24" fmla="*/ 276 w 333"/>
                    <a:gd name="T25" fmla="*/ 264 h 336"/>
                    <a:gd name="T26" fmla="*/ 291 w 333"/>
                    <a:gd name="T27" fmla="*/ 282 h 336"/>
                    <a:gd name="T28" fmla="*/ 246 w 333"/>
                    <a:gd name="T29" fmla="*/ 300 h 336"/>
                    <a:gd name="T30" fmla="*/ 201 w 333"/>
                    <a:gd name="T31" fmla="*/ 336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33" h="336">
                      <a:moveTo>
                        <a:pt x="0" y="0"/>
                      </a:moveTo>
                      <a:cubicBezTo>
                        <a:pt x="15" y="5"/>
                        <a:pt x="12" y="20"/>
                        <a:pt x="21" y="33"/>
                      </a:cubicBezTo>
                      <a:cubicBezTo>
                        <a:pt x="25" y="61"/>
                        <a:pt x="31" y="76"/>
                        <a:pt x="51" y="96"/>
                      </a:cubicBezTo>
                      <a:cubicBezTo>
                        <a:pt x="56" y="110"/>
                        <a:pt x="62" y="114"/>
                        <a:pt x="75" y="120"/>
                      </a:cubicBezTo>
                      <a:cubicBezTo>
                        <a:pt x="77" y="122"/>
                        <a:pt x="96" y="143"/>
                        <a:pt x="99" y="144"/>
                      </a:cubicBezTo>
                      <a:cubicBezTo>
                        <a:pt x="106" y="148"/>
                        <a:pt x="123" y="150"/>
                        <a:pt x="123" y="150"/>
                      </a:cubicBezTo>
                      <a:cubicBezTo>
                        <a:pt x="133" y="160"/>
                        <a:pt x="140" y="161"/>
                        <a:pt x="153" y="165"/>
                      </a:cubicBezTo>
                      <a:cubicBezTo>
                        <a:pt x="166" y="178"/>
                        <a:pt x="192" y="189"/>
                        <a:pt x="210" y="195"/>
                      </a:cubicBezTo>
                      <a:cubicBezTo>
                        <a:pt x="219" y="208"/>
                        <a:pt x="225" y="207"/>
                        <a:pt x="240" y="210"/>
                      </a:cubicBezTo>
                      <a:cubicBezTo>
                        <a:pt x="253" y="223"/>
                        <a:pt x="266" y="232"/>
                        <a:pt x="285" y="237"/>
                      </a:cubicBezTo>
                      <a:cubicBezTo>
                        <a:pt x="296" y="248"/>
                        <a:pt x="301" y="248"/>
                        <a:pt x="315" y="252"/>
                      </a:cubicBezTo>
                      <a:cubicBezTo>
                        <a:pt x="321" y="254"/>
                        <a:pt x="333" y="261"/>
                        <a:pt x="333" y="261"/>
                      </a:cubicBezTo>
                      <a:lnTo>
                        <a:pt x="276" y="264"/>
                      </a:lnTo>
                      <a:lnTo>
                        <a:pt x="291" y="282"/>
                      </a:lnTo>
                      <a:lnTo>
                        <a:pt x="246" y="300"/>
                      </a:lnTo>
                      <a:cubicBezTo>
                        <a:pt x="272" y="326"/>
                        <a:pt x="210" y="319"/>
                        <a:pt x="201" y="336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5" name="Freeform 25"/>
                <p:cNvSpPr>
                  <a:spLocks/>
                </p:cNvSpPr>
                <p:nvPr/>
              </p:nvSpPr>
              <p:spPr bwMode="auto">
                <a:xfrm>
                  <a:off x="2546" y="4231"/>
                  <a:ext cx="311" cy="322"/>
                </a:xfrm>
                <a:custGeom>
                  <a:avLst/>
                  <a:gdLst>
                    <a:gd name="T0" fmla="*/ 18 w 249"/>
                    <a:gd name="T1" fmla="*/ 0 h 321"/>
                    <a:gd name="T2" fmla="*/ 0 w 249"/>
                    <a:gd name="T3" fmla="*/ 24 h 321"/>
                    <a:gd name="T4" fmla="*/ 54 w 249"/>
                    <a:gd name="T5" fmla="*/ 60 h 321"/>
                    <a:gd name="T6" fmla="*/ 84 w 249"/>
                    <a:gd name="T7" fmla="*/ 90 h 321"/>
                    <a:gd name="T8" fmla="*/ 90 w 249"/>
                    <a:gd name="T9" fmla="*/ 102 h 321"/>
                    <a:gd name="T10" fmla="*/ 99 w 249"/>
                    <a:gd name="T11" fmla="*/ 105 h 321"/>
                    <a:gd name="T12" fmla="*/ 120 w 249"/>
                    <a:gd name="T13" fmla="*/ 135 h 321"/>
                    <a:gd name="T14" fmla="*/ 162 w 249"/>
                    <a:gd name="T15" fmla="*/ 240 h 321"/>
                    <a:gd name="T16" fmla="*/ 195 w 249"/>
                    <a:gd name="T17" fmla="*/ 264 h 321"/>
                    <a:gd name="T18" fmla="*/ 225 w 249"/>
                    <a:gd name="T19" fmla="*/ 306 h 321"/>
                    <a:gd name="T20" fmla="*/ 231 w 249"/>
                    <a:gd name="T21" fmla="*/ 315 h 321"/>
                    <a:gd name="T22" fmla="*/ 249 w 249"/>
                    <a:gd name="T23" fmla="*/ 321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9" h="321">
                      <a:moveTo>
                        <a:pt x="18" y="0"/>
                      </a:moveTo>
                      <a:cubicBezTo>
                        <a:pt x="12" y="23"/>
                        <a:pt x="7" y="4"/>
                        <a:pt x="0" y="24"/>
                      </a:cubicBezTo>
                      <a:cubicBezTo>
                        <a:pt x="18" y="36"/>
                        <a:pt x="35" y="50"/>
                        <a:pt x="54" y="60"/>
                      </a:cubicBezTo>
                      <a:cubicBezTo>
                        <a:pt x="62" y="70"/>
                        <a:pt x="73" y="86"/>
                        <a:pt x="84" y="90"/>
                      </a:cubicBezTo>
                      <a:cubicBezTo>
                        <a:pt x="86" y="94"/>
                        <a:pt x="87" y="99"/>
                        <a:pt x="90" y="102"/>
                      </a:cubicBezTo>
                      <a:cubicBezTo>
                        <a:pt x="92" y="104"/>
                        <a:pt x="97" y="103"/>
                        <a:pt x="99" y="105"/>
                      </a:cubicBezTo>
                      <a:cubicBezTo>
                        <a:pt x="106" y="112"/>
                        <a:pt x="114" y="126"/>
                        <a:pt x="120" y="135"/>
                      </a:cubicBezTo>
                      <a:cubicBezTo>
                        <a:pt x="122" y="185"/>
                        <a:pt x="111" y="227"/>
                        <a:pt x="162" y="240"/>
                      </a:cubicBezTo>
                      <a:cubicBezTo>
                        <a:pt x="172" y="250"/>
                        <a:pt x="184" y="255"/>
                        <a:pt x="195" y="264"/>
                      </a:cubicBezTo>
                      <a:cubicBezTo>
                        <a:pt x="199" y="290"/>
                        <a:pt x="202" y="295"/>
                        <a:pt x="225" y="306"/>
                      </a:cubicBezTo>
                      <a:cubicBezTo>
                        <a:pt x="227" y="309"/>
                        <a:pt x="228" y="313"/>
                        <a:pt x="231" y="315"/>
                      </a:cubicBezTo>
                      <a:cubicBezTo>
                        <a:pt x="236" y="318"/>
                        <a:pt x="249" y="321"/>
                        <a:pt x="249" y="321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6" name="Freeform 26"/>
                <p:cNvSpPr>
                  <a:spLocks/>
                </p:cNvSpPr>
                <p:nvPr/>
              </p:nvSpPr>
              <p:spPr bwMode="auto">
                <a:xfrm>
                  <a:off x="2659" y="4448"/>
                  <a:ext cx="56" cy="57"/>
                </a:xfrm>
                <a:custGeom>
                  <a:avLst/>
                  <a:gdLst>
                    <a:gd name="T0" fmla="*/ 45 w 45"/>
                    <a:gd name="T1" fmla="*/ 0 h 57"/>
                    <a:gd name="T2" fmla="*/ 15 w 45"/>
                    <a:gd name="T3" fmla="*/ 36 h 57"/>
                    <a:gd name="T4" fmla="*/ 0 w 45"/>
                    <a:gd name="T5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57">
                      <a:moveTo>
                        <a:pt x="45" y="0"/>
                      </a:moveTo>
                      <a:cubicBezTo>
                        <a:pt x="23" y="9"/>
                        <a:pt x="26" y="17"/>
                        <a:pt x="15" y="36"/>
                      </a:cubicBezTo>
                      <a:cubicBezTo>
                        <a:pt x="11" y="42"/>
                        <a:pt x="0" y="50"/>
                        <a:pt x="0" y="57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7" name="Freeform 27"/>
                <p:cNvSpPr>
                  <a:spLocks/>
                </p:cNvSpPr>
                <p:nvPr/>
              </p:nvSpPr>
              <p:spPr bwMode="auto">
                <a:xfrm>
                  <a:off x="2535" y="4322"/>
                  <a:ext cx="87" cy="111"/>
                </a:xfrm>
                <a:custGeom>
                  <a:avLst/>
                  <a:gdLst>
                    <a:gd name="T0" fmla="*/ 48 w 70"/>
                    <a:gd name="T1" fmla="*/ 0 h 111"/>
                    <a:gd name="T2" fmla="*/ 63 w 70"/>
                    <a:gd name="T3" fmla="*/ 30 h 111"/>
                    <a:gd name="T4" fmla="*/ 30 w 70"/>
                    <a:gd name="T5" fmla="*/ 87 h 111"/>
                    <a:gd name="T6" fmla="*/ 0 w 70"/>
                    <a:gd name="T7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111">
                      <a:moveTo>
                        <a:pt x="48" y="0"/>
                      </a:moveTo>
                      <a:cubicBezTo>
                        <a:pt x="52" y="13"/>
                        <a:pt x="53" y="20"/>
                        <a:pt x="63" y="30"/>
                      </a:cubicBezTo>
                      <a:cubicBezTo>
                        <a:pt x="70" y="58"/>
                        <a:pt x="57" y="80"/>
                        <a:pt x="30" y="87"/>
                      </a:cubicBezTo>
                      <a:cubicBezTo>
                        <a:pt x="27" y="97"/>
                        <a:pt x="11" y="111"/>
                        <a:pt x="0" y="111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8" name="Freeform 28"/>
                <p:cNvSpPr>
                  <a:spLocks/>
                </p:cNvSpPr>
                <p:nvPr/>
              </p:nvSpPr>
              <p:spPr bwMode="auto">
                <a:xfrm>
                  <a:off x="2584" y="4355"/>
                  <a:ext cx="68" cy="78"/>
                </a:xfrm>
                <a:custGeom>
                  <a:avLst/>
                  <a:gdLst>
                    <a:gd name="T0" fmla="*/ 48 w 70"/>
                    <a:gd name="T1" fmla="*/ 0 h 111"/>
                    <a:gd name="T2" fmla="*/ 63 w 70"/>
                    <a:gd name="T3" fmla="*/ 30 h 111"/>
                    <a:gd name="T4" fmla="*/ 30 w 70"/>
                    <a:gd name="T5" fmla="*/ 87 h 111"/>
                    <a:gd name="T6" fmla="*/ 0 w 70"/>
                    <a:gd name="T7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111">
                      <a:moveTo>
                        <a:pt x="48" y="0"/>
                      </a:moveTo>
                      <a:cubicBezTo>
                        <a:pt x="52" y="13"/>
                        <a:pt x="53" y="20"/>
                        <a:pt x="63" y="30"/>
                      </a:cubicBezTo>
                      <a:cubicBezTo>
                        <a:pt x="70" y="58"/>
                        <a:pt x="57" y="80"/>
                        <a:pt x="30" y="87"/>
                      </a:cubicBezTo>
                      <a:cubicBezTo>
                        <a:pt x="27" y="97"/>
                        <a:pt x="11" y="111"/>
                        <a:pt x="0" y="111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89" name="Freeform 29"/>
                <p:cNvSpPr>
                  <a:spLocks/>
                </p:cNvSpPr>
                <p:nvPr/>
              </p:nvSpPr>
              <p:spPr bwMode="auto">
                <a:xfrm>
                  <a:off x="2434" y="4445"/>
                  <a:ext cx="82" cy="69"/>
                </a:xfrm>
                <a:custGeom>
                  <a:avLst/>
                  <a:gdLst>
                    <a:gd name="T0" fmla="*/ 0 w 66"/>
                    <a:gd name="T1" fmla="*/ 36 h 69"/>
                    <a:gd name="T2" fmla="*/ 36 w 66"/>
                    <a:gd name="T3" fmla="*/ 15 h 69"/>
                    <a:gd name="T4" fmla="*/ 63 w 66"/>
                    <a:gd name="T5" fmla="*/ 0 h 69"/>
                    <a:gd name="T6" fmla="*/ 27 w 66"/>
                    <a:gd name="T7" fmla="*/ 39 h 69"/>
                    <a:gd name="T8" fmla="*/ 66 w 66"/>
                    <a:gd name="T9" fmla="*/ 21 h 69"/>
                    <a:gd name="T10" fmla="*/ 21 w 66"/>
                    <a:gd name="T11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9">
                      <a:moveTo>
                        <a:pt x="0" y="36"/>
                      </a:moveTo>
                      <a:lnTo>
                        <a:pt x="36" y="15"/>
                      </a:lnTo>
                      <a:lnTo>
                        <a:pt x="63" y="0"/>
                      </a:lnTo>
                      <a:lnTo>
                        <a:pt x="27" y="39"/>
                      </a:lnTo>
                      <a:lnTo>
                        <a:pt x="66" y="21"/>
                      </a:lnTo>
                      <a:lnTo>
                        <a:pt x="21" y="69"/>
                      </a:ln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90" name="Freeform 30"/>
                <p:cNvSpPr>
                  <a:spLocks/>
                </p:cNvSpPr>
                <p:nvPr/>
              </p:nvSpPr>
              <p:spPr bwMode="auto">
                <a:xfrm>
                  <a:off x="2411" y="4279"/>
                  <a:ext cx="116" cy="70"/>
                </a:xfrm>
                <a:custGeom>
                  <a:avLst/>
                  <a:gdLst>
                    <a:gd name="T0" fmla="*/ 93 w 93"/>
                    <a:gd name="T1" fmla="*/ 0 h 69"/>
                    <a:gd name="T2" fmla="*/ 42 w 93"/>
                    <a:gd name="T3" fmla="*/ 27 h 69"/>
                    <a:gd name="T4" fmla="*/ 18 w 93"/>
                    <a:gd name="T5" fmla="*/ 57 h 69"/>
                    <a:gd name="T6" fmla="*/ 0 w 93"/>
                    <a:gd name="T7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3" h="69">
                      <a:moveTo>
                        <a:pt x="93" y="0"/>
                      </a:moveTo>
                      <a:cubicBezTo>
                        <a:pt x="76" y="9"/>
                        <a:pt x="58" y="16"/>
                        <a:pt x="42" y="27"/>
                      </a:cubicBezTo>
                      <a:cubicBezTo>
                        <a:pt x="34" y="39"/>
                        <a:pt x="33" y="52"/>
                        <a:pt x="18" y="57"/>
                      </a:cubicBezTo>
                      <a:cubicBezTo>
                        <a:pt x="4" y="67"/>
                        <a:pt x="10" y="64"/>
                        <a:pt x="0" y="69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91" name="Freeform 31"/>
                <p:cNvSpPr>
                  <a:spLocks/>
                </p:cNvSpPr>
                <p:nvPr/>
              </p:nvSpPr>
              <p:spPr bwMode="auto">
                <a:xfrm>
                  <a:off x="2287" y="4237"/>
                  <a:ext cx="199" cy="91"/>
                </a:xfrm>
                <a:custGeom>
                  <a:avLst/>
                  <a:gdLst>
                    <a:gd name="T0" fmla="*/ 159 w 159"/>
                    <a:gd name="T1" fmla="*/ 0 h 90"/>
                    <a:gd name="T2" fmla="*/ 126 w 159"/>
                    <a:gd name="T3" fmla="*/ 15 h 90"/>
                    <a:gd name="T4" fmla="*/ 90 w 159"/>
                    <a:gd name="T5" fmla="*/ 39 h 90"/>
                    <a:gd name="T6" fmla="*/ 72 w 159"/>
                    <a:gd name="T7" fmla="*/ 60 h 90"/>
                    <a:gd name="T8" fmla="*/ 30 w 159"/>
                    <a:gd name="T9" fmla="*/ 78 h 90"/>
                    <a:gd name="T10" fmla="*/ 12 w 159"/>
                    <a:gd name="T11" fmla="*/ 87 h 90"/>
                    <a:gd name="T12" fmla="*/ 0 w 159"/>
                    <a:gd name="T13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9" h="90">
                      <a:moveTo>
                        <a:pt x="159" y="0"/>
                      </a:moveTo>
                      <a:cubicBezTo>
                        <a:pt x="146" y="3"/>
                        <a:pt x="138" y="11"/>
                        <a:pt x="126" y="15"/>
                      </a:cubicBezTo>
                      <a:cubicBezTo>
                        <a:pt x="118" y="27"/>
                        <a:pt x="103" y="32"/>
                        <a:pt x="90" y="39"/>
                      </a:cubicBezTo>
                      <a:cubicBezTo>
                        <a:pt x="86" y="51"/>
                        <a:pt x="84" y="56"/>
                        <a:pt x="72" y="60"/>
                      </a:cubicBezTo>
                      <a:cubicBezTo>
                        <a:pt x="66" y="77"/>
                        <a:pt x="46" y="76"/>
                        <a:pt x="30" y="78"/>
                      </a:cubicBezTo>
                      <a:cubicBezTo>
                        <a:pt x="20" y="85"/>
                        <a:pt x="23" y="84"/>
                        <a:pt x="12" y="87"/>
                      </a:cubicBezTo>
                      <a:cubicBezTo>
                        <a:pt x="8" y="88"/>
                        <a:pt x="0" y="90"/>
                        <a:pt x="0" y="90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592" name="Freeform 32"/>
                <p:cNvSpPr>
                  <a:spLocks/>
                </p:cNvSpPr>
                <p:nvPr/>
              </p:nvSpPr>
              <p:spPr bwMode="auto">
                <a:xfrm>
                  <a:off x="2242" y="4319"/>
                  <a:ext cx="263" cy="129"/>
                </a:xfrm>
                <a:custGeom>
                  <a:avLst/>
                  <a:gdLst>
                    <a:gd name="T0" fmla="*/ 210 w 210"/>
                    <a:gd name="T1" fmla="*/ 0 h 129"/>
                    <a:gd name="T2" fmla="*/ 186 w 210"/>
                    <a:gd name="T3" fmla="*/ 6 h 129"/>
                    <a:gd name="T4" fmla="*/ 174 w 210"/>
                    <a:gd name="T5" fmla="*/ 18 h 129"/>
                    <a:gd name="T6" fmla="*/ 156 w 210"/>
                    <a:gd name="T7" fmla="*/ 51 h 129"/>
                    <a:gd name="T8" fmla="*/ 69 w 210"/>
                    <a:gd name="T9" fmla="*/ 84 h 129"/>
                    <a:gd name="T10" fmla="*/ 21 w 210"/>
                    <a:gd name="T11" fmla="*/ 108 h 129"/>
                    <a:gd name="T12" fmla="*/ 0 w 210"/>
                    <a:gd name="T13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0" h="129">
                      <a:moveTo>
                        <a:pt x="210" y="0"/>
                      </a:moveTo>
                      <a:cubicBezTo>
                        <a:pt x="202" y="2"/>
                        <a:pt x="192" y="0"/>
                        <a:pt x="186" y="6"/>
                      </a:cubicBezTo>
                      <a:cubicBezTo>
                        <a:pt x="170" y="22"/>
                        <a:pt x="198" y="10"/>
                        <a:pt x="174" y="18"/>
                      </a:cubicBezTo>
                      <a:cubicBezTo>
                        <a:pt x="170" y="33"/>
                        <a:pt x="172" y="46"/>
                        <a:pt x="156" y="51"/>
                      </a:cubicBezTo>
                      <a:cubicBezTo>
                        <a:pt x="150" y="70"/>
                        <a:pt x="87" y="79"/>
                        <a:pt x="69" y="84"/>
                      </a:cubicBezTo>
                      <a:cubicBezTo>
                        <a:pt x="61" y="96"/>
                        <a:pt x="36" y="103"/>
                        <a:pt x="21" y="108"/>
                      </a:cubicBezTo>
                      <a:cubicBezTo>
                        <a:pt x="14" y="122"/>
                        <a:pt x="10" y="119"/>
                        <a:pt x="0" y="129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94593" name="Freeform 33"/>
              <p:cNvSpPr>
                <a:spLocks/>
              </p:cNvSpPr>
              <p:nvPr/>
            </p:nvSpPr>
            <p:spPr bwMode="auto">
              <a:xfrm>
                <a:off x="1959" y="4644"/>
                <a:ext cx="717" cy="678"/>
              </a:xfrm>
              <a:custGeom>
                <a:avLst/>
                <a:gdLst>
                  <a:gd name="T0" fmla="*/ 0 w 717"/>
                  <a:gd name="T1" fmla="*/ 315 h 678"/>
                  <a:gd name="T2" fmla="*/ 147 w 717"/>
                  <a:gd name="T3" fmla="*/ 438 h 678"/>
                  <a:gd name="T4" fmla="*/ 249 w 717"/>
                  <a:gd name="T5" fmla="*/ 462 h 678"/>
                  <a:gd name="T6" fmla="*/ 351 w 717"/>
                  <a:gd name="T7" fmla="*/ 678 h 678"/>
                  <a:gd name="T8" fmla="*/ 441 w 717"/>
                  <a:gd name="T9" fmla="*/ 636 h 678"/>
                  <a:gd name="T10" fmla="*/ 573 w 717"/>
                  <a:gd name="T11" fmla="*/ 540 h 678"/>
                  <a:gd name="T12" fmla="*/ 576 w 717"/>
                  <a:gd name="T13" fmla="*/ 435 h 678"/>
                  <a:gd name="T14" fmla="*/ 658 w 717"/>
                  <a:gd name="T15" fmla="*/ 228 h 678"/>
                  <a:gd name="T16" fmla="*/ 672 w 717"/>
                  <a:gd name="T17" fmla="*/ 126 h 678"/>
                  <a:gd name="T18" fmla="*/ 717 w 717"/>
                  <a:gd name="T19" fmla="*/ 0 h 678"/>
                  <a:gd name="T20" fmla="*/ 495 w 717"/>
                  <a:gd name="T21" fmla="*/ 219 h 678"/>
                  <a:gd name="T22" fmla="*/ 324 w 717"/>
                  <a:gd name="T23" fmla="*/ 318 h 678"/>
                  <a:gd name="T24" fmla="*/ 243 w 717"/>
                  <a:gd name="T25" fmla="*/ 333 h 678"/>
                  <a:gd name="T26" fmla="*/ 0 w 717"/>
                  <a:gd name="T27" fmla="*/ 315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7" h="678">
                    <a:moveTo>
                      <a:pt x="0" y="315"/>
                    </a:moveTo>
                    <a:lnTo>
                      <a:pt x="147" y="438"/>
                    </a:lnTo>
                    <a:lnTo>
                      <a:pt x="249" y="462"/>
                    </a:lnTo>
                    <a:lnTo>
                      <a:pt x="351" y="678"/>
                    </a:lnTo>
                    <a:lnTo>
                      <a:pt x="441" y="636"/>
                    </a:lnTo>
                    <a:lnTo>
                      <a:pt x="573" y="540"/>
                    </a:lnTo>
                    <a:lnTo>
                      <a:pt x="576" y="435"/>
                    </a:lnTo>
                    <a:lnTo>
                      <a:pt x="658" y="228"/>
                    </a:lnTo>
                    <a:lnTo>
                      <a:pt x="672" y="126"/>
                    </a:lnTo>
                    <a:lnTo>
                      <a:pt x="717" y="0"/>
                    </a:lnTo>
                    <a:lnTo>
                      <a:pt x="495" y="219"/>
                    </a:lnTo>
                    <a:lnTo>
                      <a:pt x="324" y="318"/>
                    </a:lnTo>
                    <a:lnTo>
                      <a:pt x="243" y="333"/>
                    </a:lnTo>
                    <a:lnTo>
                      <a:pt x="0" y="315"/>
                    </a:lnTo>
                    <a:close/>
                  </a:path>
                </a:pathLst>
              </a:custGeom>
              <a:solidFill>
                <a:srgbClr val="CC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594" name="Freeform 34" descr="Granite"/>
              <p:cNvSpPr>
                <a:spLocks/>
              </p:cNvSpPr>
              <p:nvPr/>
            </p:nvSpPr>
            <p:spPr bwMode="auto">
              <a:xfrm>
                <a:off x="1079" y="4475"/>
                <a:ext cx="1699" cy="496"/>
              </a:xfrm>
              <a:custGeom>
                <a:avLst/>
                <a:gdLst>
                  <a:gd name="T0" fmla="*/ 0 w 1699"/>
                  <a:gd name="T1" fmla="*/ 0 h 496"/>
                  <a:gd name="T2" fmla="*/ 40 w 1699"/>
                  <a:gd name="T3" fmla="*/ 48 h 496"/>
                  <a:gd name="T4" fmla="*/ 90 w 1699"/>
                  <a:gd name="T5" fmla="*/ 112 h 496"/>
                  <a:gd name="T6" fmla="*/ 125 w 1699"/>
                  <a:gd name="T7" fmla="*/ 196 h 496"/>
                  <a:gd name="T8" fmla="*/ 205 w 1699"/>
                  <a:gd name="T9" fmla="*/ 241 h 496"/>
                  <a:gd name="T10" fmla="*/ 245 w 1699"/>
                  <a:gd name="T11" fmla="*/ 273 h 496"/>
                  <a:gd name="T12" fmla="*/ 295 w 1699"/>
                  <a:gd name="T13" fmla="*/ 289 h 496"/>
                  <a:gd name="T14" fmla="*/ 460 w 1699"/>
                  <a:gd name="T15" fmla="*/ 337 h 496"/>
                  <a:gd name="T16" fmla="*/ 745 w 1699"/>
                  <a:gd name="T17" fmla="*/ 448 h 496"/>
                  <a:gd name="T18" fmla="*/ 814 w 1699"/>
                  <a:gd name="T19" fmla="*/ 460 h 496"/>
                  <a:gd name="T20" fmla="*/ 961 w 1699"/>
                  <a:gd name="T21" fmla="*/ 487 h 496"/>
                  <a:gd name="T22" fmla="*/ 1186 w 1699"/>
                  <a:gd name="T23" fmla="*/ 496 h 496"/>
                  <a:gd name="T24" fmla="*/ 1387 w 1699"/>
                  <a:gd name="T25" fmla="*/ 385 h 496"/>
                  <a:gd name="T26" fmla="*/ 1699 w 1699"/>
                  <a:gd name="T27" fmla="*/ 8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99" h="496">
                    <a:moveTo>
                      <a:pt x="0" y="0"/>
                    </a:moveTo>
                    <a:lnTo>
                      <a:pt x="40" y="48"/>
                    </a:lnTo>
                    <a:lnTo>
                      <a:pt x="90" y="112"/>
                    </a:lnTo>
                    <a:lnTo>
                      <a:pt x="125" y="196"/>
                    </a:lnTo>
                    <a:lnTo>
                      <a:pt x="205" y="241"/>
                    </a:lnTo>
                    <a:lnTo>
                      <a:pt x="245" y="273"/>
                    </a:lnTo>
                    <a:lnTo>
                      <a:pt x="295" y="289"/>
                    </a:lnTo>
                    <a:lnTo>
                      <a:pt x="460" y="337"/>
                    </a:lnTo>
                    <a:lnTo>
                      <a:pt x="745" y="448"/>
                    </a:lnTo>
                    <a:lnTo>
                      <a:pt x="814" y="460"/>
                    </a:lnTo>
                    <a:lnTo>
                      <a:pt x="961" y="487"/>
                    </a:lnTo>
                    <a:lnTo>
                      <a:pt x="1186" y="496"/>
                    </a:lnTo>
                    <a:lnTo>
                      <a:pt x="1387" y="385"/>
                    </a:lnTo>
                    <a:lnTo>
                      <a:pt x="1699" y="88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94595" name="Text Box 35"/>
            <p:cNvSpPr txBox="1">
              <a:spLocks noChangeArrowheads="1"/>
            </p:cNvSpPr>
            <p:nvPr/>
          </p:nvSpPr>
          <p:spPr bwMode="auto">
            <a:xfrm>
              <a:off x="4167" y="1225"/>
              <a:ext cx="132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2400">
                  <a:latin typeface="Arial" panose="020B0604020202020204" pitchFamily="34" charset="0"/>
                </a:rPr>
                <a:t>Surface Trace</a:t>
              </a:r>
            </a:p>
          </p:txBody>
        </p:sp>
        <p:sp>
          <p:nvSpPr>
            <p:cNvPr id="194596" name="Text Box 36"/>
            <p:cNvSpPr txBox="1">
              <a:spLocks noChangeArrowheads="1"/>
            </p:cNvSpPr>
            <p:nvPr/>
          </p:nvSpPr>
          <p:spPr bwMode="auto">
            <a:xfrm>
              <a:off x="3916" y="3745"/>
              <a:ext cx="131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2400">
                  <a:latin typeface="Arial" panose="020B0604020202020204" pitchFamily="34" charset="0"/>
                </a:rPr>
                <a:t>Cross Section</a:t>
              </a:r>
            </a:p>
          </p:txBody>
        </p:sp>
        <p:sp>
          <p:nvSpPr>
            <p:cNvPr id="194597" name="Line 37"/>
            <p:cNvSpPr>
              <a:spLocks noChangeShapeType="1"/>
            </p:cNvSpPr>
            <p:nvPr/>
          </p:nvSpPr>
          <p:spPr bwMode="auto">
            <a:xfrm flipV="1">
              <a:off x="4117" y="2351"/>
              <a:ext cx="1001" cy="41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598" name="Line 38"/>
            <p:cNvSpPr>
              <a:spLocks noChangeShapeType="1"/>
            </p:cNvSpPr>
            <p:nvPr/>
          </p:nvSpPr>
          <p:spPr bwMode="auto">
            <a:xfrm flipH="1">
              <a:off x="4655" y="3037"/>
              <a:ext cx="249" cy="74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599" name="Line 39"/>
            <p:cNvSpPr>
              <a:spLocks noChangeShapeType="1"/>
            </p:cNvSpPr>
            <p:nvPr/>
          </p:nvSpPr>
          <p:spPr bwMode="auto">
            <a:xfrm flipH="1">
              <a:off x="4737" y="1480"/>
              <a:ext cx="268" cy="96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4602" name="Object 42"/>
              <p:cNvSpPr txBox="1"/>
              <p:nvPr/>
            </p:nvSpPr>
            <p:spPr bwMode="auto">
              <a:xfrm>
                <a:off x="7887274" y="1303054"/>
                <a:ext cx="3733053" cy="8699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6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en-US" sz="6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6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𝑲</m:t>
                      </m:r>
                      <m:r>
                        <a:rPr lang="en-US" sz="6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6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sz="6000" b="1" dirty="0"/>
              </a:p>
            </p:txBody>
          </p:sp>
        </mc:Choice>
        <mc:Fallback xmlns="">
          <p:sp>
            <p:nvSpPr>
              <p:cNvPr id="194602" name="Object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87274" y="1303054"/>
                <a:ext cx="3733053" cy="8699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0958249"/>
      </p:ext>
    </p:extLst>
  </p:cSld>
  <p:clrMapOvr>
    <a:masterClrMapping/>
  </p:clrMapOvr>
  <p:transition advTm="15000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 bwMode="auto">
          <a:xfrm>
            <a:off x="1524000" y="6424048"/>
            <a:ext cx="1239864" cy="433953"/>
          </a:xfrm>
          <a:prstGeom prst="rect">
            <a:avLst/>
          </a:prstGeom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5400" b="1"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Coefficient (S)</a:t>
            </a:r>
          </a:p>
        </p:txBody>
      </p:sp>
      <p:sp>
        <p:nvSpPr>
          <p:cNvPr id="4" name="Text Box 81"/>
          <p:cNvSpPr txBox="1">
            <a:spLocks noChangeArrowheads="1"/>
          </p:cNvSpPr>
          <p:nvPr/>
        </p:nvSpPr>
        <p:spPr bwMode="auto">
          <a:xfrm>
            <a:off x="6257984" y="6414806"/>
            <a:ext cx="14622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600" dirty="0">
                <a:latin typeface="Arial" panose="020B0604020202020204" pitchFamily="34" charset="0"/>
              </a:rPr>
              <a:t>(</a:t>
            </a:r>
            <a:r>
              <a:rPr lang="en-US" altLang="en-US" sz="1600" dirty="0">
                <a:latin typeface="Arial" panose="020B0604020202020204" pitchFamily="34" charset="0"/>
                <a:hlinkClick r:id="rId2"/>
              </a:rPr>
              <a:t>Heath, 1983</a:t>
            </a:r>
            <a:r>
              <a:rPr lang="en-US" altLang="en-US" sz="1600" dirty="0">
                <a:latin typeface="Arial" panose="020B0604020202020204" pitchFamily="34" charset="0"/>
              </a:rPr>
              <a:t>)</a:t>
            </a:r>
            <a:endParaRPr lang="en-US" altLang="en-US" sz="1600" baseline="-25000" dirty="0">
              <a:latin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5B5766-8200-1C19-3215-B71E7071C804}"/>
              </a:ext>
            </a:extLst>
          </p:cNvPr>
          <p:cNvGrpSpPr/>
          <p:nvPr/>
        </p:nvGrpSpPr>
        <p:grpSpPr>
          <a:xfrm>
            <a:off x="6038712" y="1097280"/>
            <a:ext cx="3328572" cy="3356041"/>
            <a:chOff x="5756313" y="1097280"/>
            <a:chExt cx="3328572" cy="335604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ADD4D08-706F-F187-5B33-AA71DA9FC4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clrChange>
                <a:clrFrom>
                  <a:srgbClr val="E6E6FA"/>
                </a:clrFrom>
                <a:clrTo>
                  <a:srgbClr val="E6E6F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56313" y="1097280"/>
              <a:ext cx="3229817" cy="3356041"/>
            </a:xfrm>
            <a:prstGeom prst="rect">
              <a:avLst/>
            </a:prstGeom>
          </p:spPr>
        </p:pic>
        <p:sp useBgFill="1">
          <p:nvSpPr>
            <p:cNvPr id="11" name="Rectangle 10">
              <a:extLst>
                <a:ext uri="{FF2B5EF4-FFF2-40B4-BE49-F238E27FC236}">
                  <a16:creationId xmlns:a16="http://schemas.microsoft.com/office/drawing/2014/main" id="{0CC17433-575F-1704-1165-D44C0C11D2E0}"/>
                </a:ext>
              </a:extLst>
            </p:cNvPr>
            <p:cNvSpPr/>
            <p:nvPr/>
          </p:nvSpPr>
          <p:spPr>
            <a:xfrm rot="20203348">
              <a:off x="8556732" y="4016412"/>
              <a:ext cx="528153" cy="746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81B920A-B222-BA9E-48A8-5BEEECBB0C01}"/>
              </a:ext>
            </a:extLst>
          </p:cNvPr>
          <p:cNvGrpSpPr/>
          <p:nvPr/>
        </p:nvGrpSpPr>
        <p:grpSpPr>
          <a:xfrm>
            <a:off x="9115530" y="3375212"/>
            <a:ext cx="2893590" cy="3427716"/>
            <a:chOff x="9115530" y="3375212"/>
            <a:chExt cx="2893590" cy="342771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 cstate="screen">
              <a:clrChange>
                <a:clrFrom>
                  <a:srgbClr val="E6E6FA"/>
                </a:clrFrom>
                <a:clrTo>
                  <a:srgbClr val="E6E6F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78207" y="3375212"/>
              <a:ext cx="2830913" cy="3427716"/>
            </a:xfrm>
            <a:prstGeom prst="rect">
              <a:avLst/>
            </a:prstGeom>
          </p:spPr>
        </p:pic>
        <p:sp useBgFill="1">
          <p:nvSpPr>
            <p:cNvPr id="12" name="Rectangle 11">
              <a:extLst>
                <a:ext uri="{FF2B5EF4-FFF2-40B4-BE49-F238E27FC236}">
                  <a16:creationId xmlns:a16="http://schemas.microsoft.com/office/drawing/2014/main" id="{EC703561-9700-44C6-5C7B-5DDD890AB651}"/>
                </a:ext>
              </a:extLst>
            </p:cNvPr>
            <p:cNvSpPr/>
            <p:nvPr/>
          </p:nvSpPr>
          <p:spPr>
            <a:xfrm rot="2143872">
              <a:off x="9115530" y="6493969"/>
              <a:ext cx="512961" cy="87896"/>
            </a:xfrm>
            <a:prstGeom prst="rect">
              <a:avLst/>
            </a:prstGeom>
            <a:ln w="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1215CE-01E6-70A8-820F-6E2BBFBAC1C7}"/>
              </a:ext>
            </a:extLst>
          </p:cNvPr>
          <p:cNvSpPr txBox="1"/>
          <p:nvPr/>
        </p:nvSpPr>
        <p:spPr>
          <a:xfrm>
            <a:off x="9997004" y="1501009"/>
            <a:ext cx="1462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Unit declines</a:t>
            </a:r>
          </a:p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in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D791AA-A993-1C5E-5E6A-EAC94FF527E7}"/>
              </a:ext>
            </a:extLst>
          </p:cNvPr>
          <p:cNvSpPr txBox="1"/>
          <p:nvPr/>
        </p:nvSpPr>
        <p:spPr>
          <a:xfrm>
            <a:off x="7145890" y="4831282"/>
            <a:ext cx="1637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Water released</a:t>
            </a:r>
            <a:b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from storage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3C00D2-3A8A-4852-42E6-B26D454DFA62}"/>
              </a:ext>
            </a:extLst>
          </p:cNvPr>
          <p:cNvCxnSpPr>
            <a:cxnSpLocks/>
          </p:cNvCxnSpPr>
          <p:nvPr/>
        </p:nvCxnSpPr>
        <p:spPr>
          <a:xfrm>
            <a:off x="9299127" y="1593476"/>
            <a:ext cx="643393" cy="93484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57932E8-25C7-6948-653C-EC010E64A283}"/>
              </a:ext>
            </a:extLst>
          </p:cNvPr>
          <p:cNvCxnSpPr>
            <a:cxnSpLocks/>
          </p:cNvCxnSpPr>
          <p:nvPr/>
        </p:nvCxnSpPr>
        <p:spPr>
          <a:xfrm flipV="1">
            <a:off x="9298343" y="1686960"/>
            <a:ext cx="644177" cy="137215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69B8F74-1C6D-E47A-EDF8-D916DC6C5ADC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9269313" y="1793397"/>
            <a:ext cx="727691" cy="2150902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7CD18E2-1A79-8E12-9FEC-1B7C43461BCA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9268529" y="1793397"/>
            <a:ext cx="728475" cy="2381601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663548C-9BE8-C535-8162-A8B287DD9244}"/>
              </a:ext>
            </a:extLst>
          </p:cNvPr>
          <p:cNvSpPr/>
          <p:nvPr/>
        </p:nvSpPr>
        <p:spPr>
          <a:xfrm>
            <a:off x="7933765" y="4153730"/>
            <a:ext cx="639817" cy="677552"/>
          </a:xfrm>
          <a:custGeom>
            <a:avLst/>
            <a:gdLst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9247" h="437030">
                <a:moveTo>
                  <a:pt x="0" y="437030"/>
                </a:moveTo>
                <a:cubicBezTo>
                  <a:pt x="3564" y="191577"/>
                  <a:pt x="326366" y="36383"/>
                  <a:pt x="699247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6C09D41-DC45-A8C2-EA2E-D0E9E19C5F87}"/>
              </a:ext>
            </a:extLst>
          </p:cNvPr>
          <p:cNvSpPr/>
          <p:nvPr/>
        </p:nvSpPr>
        <p:spPr>
          <a:xfrm flipV="1">
            <a:off x="7964574" y="5513951"/>
            <a:ext cx="1549219" cy="956504"/>
          </a:xfrm>
          <a:custGeom>
            <a:avLst/>
            <a:gdLst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30 h 437030"/>
              <a:gd name="connsiteX1" fmla="*/ 699247 w 699247"/>
              <a:gd name="connsiteY1" fmla="*/ 0 h 437030"/>
              <a:gd name="connsiteX0" fmla="*/ 0 w 699247"/>
              <a:gd name="connsiteY0" fmla="*/ 437096 h 437096"/>
              <a:gd name="connsiteX1" fmla="*/ 699247 w 699247"/>
              <a:gd name="connsiteY1" fmla="*/ 66 h 4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9247" h="437096">
                <a:moveTo>
                  <a:pt x="0" y="437096"/>
                </a:moveTo>
                <a:cubicBezTo>
                  <a:pt x="8697" y="184601"/>
                  <a:pt x="370437" y="-4050"/>
                  <a:pt x="699247" y="66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BE39704-DE15-4DCB-E461-1895E350E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501008"/>
            <a:ext cx="5943600" cy="4991231"/>
          </a:xfrm>
        </p:spPr>
        <p:txBody>
          <a:bodyPr/>
          <a:lstStyle/>
          <a:p>
            <a:r>
              <a:rPr lang="en-US" sz="2800" dirty="0"/>
              <a:t>Specific yield—Drainable water</a:t>
            </a:r>
          </a:p>
          <a:p>
            <a:pPr lvl="1"/>
            <a:r>
              <a:rPr lang="en-US" sz="2400" dirty="0"/>
              <a:t>Long term (years) source</a:t>
            </a:r>
          </a:p>
          <a:p>
            <a:pPr lvl="2" defTabSz="822960">
              <a:tabLst>
                <a:tab pos="5318125" algn="r"/>
              </a:tabLst>
            </a:pPr>
            <a:r>
              <a:rPr lang="en-US" sz="2000" dirty="0"/>
              <a:t>Basin Fill 	10 to 20 percent</a:t>
            </a:r>
          </a:p>
          <a:p>
            <a:pPr lvl="2" defTabSz="822960">
              <a:tabLst>
                <a:tab pos="5318125" algn="r"/>
              </a:tabLst>
            </a:pPr>
            <a:r>
              <a:rPr lang="en-US" sz="2000" dirty="0"/>
              <a:t>Fractured Rock 	1 to 4 percent</a:t>
            </a:r>
          </a:p>
          <a:p>
            <a:pPr>
              <a:tabLst>
                <a:tab pos="2232025" algn="l"/>
              </a:tabLst>
            </a:pPr>
            <a:r>
              <a:rPr lang="en-US" sz="2800" dirty="0"/>
              <a:t>Confined—	Squishiness of </a:t>
            </a:r>
            <a:br>
              <a:rPr lang="en-US" sz="2800" dirty="0"/>
            </a:br>
            <a:r>
              <a:rPr lang="en-US" sz="2800" dirty="0"/>
              <a:t>	Rock &amp; Water</a:t>
            </a:r>
          </a:p>
          <a:p>
            <a:pPr lvl="1"/>
            <a:r>
              <a:rPr lang="en-US" sz="2400" dirty="0"/>
              <a:t>Thickness x compressibility, </a:t>
            </a:r>
            <a:br>
              <a:rPr lang="en-US" sz="2400" dirty="0"/>
            </a:br>
            <a:r>
              <a:rPr lang="en-US" sz="2400" dirty="0"/>
              <a:t>0.0002 to 0.002</a:t>
            </a:r>
          </a:p>
          <a:p>
            <a:pPr lvl="2"/>
            <a:r>
              <a:rPr lang="en-US" sz="2000" dirty="0"/>
              <a:t>Compressibility not variable</a:t>
            </a:r>
          </a:p>
          <a:p>
            <a:pPr lvl="2"/>
            <a:r>
              <a:rPr lang="en-US" sz="2000" dirty="0"/>
              <a:t>Specific storage ~ 2 x 10</a:t>
            </a:r>
            <a:r>
              <a:rPr lang="en-US" sz="2000" dirty="0">
                <a:latin typeface="Aptos Narrow" panose="020B0004020202020204" pitchFamily="34" charset="0"/>
              </a:rPr>
              <a:t>¯</a:t>
            </a:r>
            <a:r>
              <a:rPr lang="en-US" sz="2000" dirty="0"/>
              <a:t>⁶ 1/ft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0158316"/>
      </p:ext>
    </p:extLst>
  </p:cSld>
  <p:clrMapOvr>
    <a:masterClrMapping/>
  </p:clrMapOvr>
  <p:transition advTm="15000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6A840-B0F3-DA00-D2E5-16544833D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B845C-E401-BC9D-AF9E-BA4C87698E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188720"/>
            <a:ext cx="5943600" cy="4673684"/>
          </a:xfrm>
        </p:spPr>
        <p:txBody>
          <a:bodyPr/>
          <a:lstStyle/>
          <a:p>
            <a:r>
              <a:rPr lang="en-US" dirty="0"/>
              <a:t>Pumped water from </a:t>
            </a:r>
            <a:br>
              <a:rPr lang="en-US" dirty="0"/>
            </a:br>
            <a:r>
              <a:rPr lang="en-US" dirty="0"/>
              <a:t>rock &amp; water compressibility</a:t>
            </a:r>
          </a:p>
          <a:p>
            <a:r>
              <a:rPr lang="en-US" dirty="0"/>
              <a:t>Water evolves across full aquifer thickness </a:t>
            </a:r>
          </a:p>
          <a:p>
            <a:r>
              <a:rPr lang="en-US" dirty="0"/>
              <a:t>Primary contributing area moves away from pumping well</a:t>
            </a:r>
          </a:p>
          <a:p>
            <a:pPr lvl="1"/>
            <a:r>
              <a:rPr lang="en-US" dirty="0"/>
              <a:t>Bulk of water released from storage at edge of drawdown cone</a:t>
            </a:r>
          </a:p>
        </p:txBody>
      </p:sp>
      <p:grpSp>
        <p:nvGrpSpPr>
          <p:cNvPr id="45" name="Well AQ CU">
            <a:extLst>
              <a:ext uri="{FF2B5EF4-FFF2-40B4-BE49-F238E27FC236}">
                <a16:creationId xmlns:a16="http://schemas.microsoft.com/office/drawing/2014/main" id="{7CD25BCD-B8CA-362E-5308-E248C3592B99}"/>
              </a:ext>
            </a:extLst>
          </p:cNvPr>
          <p:cNvGrpSpPr/>
          <p:nvPr/>
        </p:nvGrpSpPr>
        <p:grpSpPr>
          <a:xfrm>
            <a:off x="6736780" y="1953209"/>
            <a:ext cx="5158104" cy="4620820"/>
            <a:chOff x="6729096" y="1976261"/>
            <a:chExt cx="5158104" cy="462082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527B033-12D9-5B36-5F2B-ECF504DA82D9}"/>
                </a:ext>
              </a:extLst>
            </p:cNvPr>
            <p:cNvSpPr/>
            <p:nvPr/>
          </p:nvSpPr>
          <p:spPr bwMode="auto">
            <a:xfrm>
              <a:off x="6949440" y="5760720"/>
              <a:ext cx="4937760" cy="365760"/>
            </a:xfrm>
            <a:prstGeom prst="rect">
              <a:avLst/>
            </a:prstGeom>
            <a:pattFill prst="wdUpDiag">
              <a:fgClr>
                <a:srgbClr val="C00000"/>
              </a:fgClr>
              <a:bgClr>
                <a:schemeClr val="bg1">
                  <a:lumMod val="85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229CDE-7B66-3E12-198A-C44B43FF743D}"/>
                </a:ext>
              </a:extLst>
            </p:cNvPr>
            <p:cNvSpPr/>
            <p:nvPr/>
          </p:nvSpPr>
          <p:spPr bwMode="auto">
            <a:xfrm>
              <a:off x="6949440" y="3749040"/>
              <a:ext cx="4937760" cy="2011680"/>
            </a:xfrm>
            <a:prstGeom prst="rect">
              <a:avLst/>
            </a:prstGeom>
            <a:pattFill prst="pct5">
              <a:fgClr>
                <a:srgbClr val="C00000"/>
              </a:fgClr>
              <a:bgClr>
                <a:srgbClr val="FFFFB3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0930177-AC92-7CAF-C2AB-E6B57DF94EF1}"/>
                </a:ext>
              </a:extLst>
            </p:cNvPr>
            <p:cNvGrpSpPr/>
            <p:nvPr/>
          </p:nvGrpSpPr>
          <p:grpSpPr>
            <a:xfrm>
              <a:off x="7238360" y="6023906"/>
              <a:ext cx="4645160" cy="573175"/>
              <a:chOff x="7115416" y="5785702"/>
              <a:chExt cx="4768104" cy="573175"/>
            </a:xfrm>
          </p:grpSpPr>
          <p:sp>
            <p:nvSpPr>
              <p:cNvPr id="12" name="Line 5">
                <a:extLst>
                  <a:ext uri="{FF2B5EF4-FFF2-40B4-BE49-F238E27FC236}">
                    <a16:creationId xmlns:a16="http://schemas.microsoft.com/office/drawing/2014/main" id="{9E1C682E-8F1C-C464-EE17-68A19BBAD1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89609" y="5885274"/>
                <a:ext cx="4693911" cy="0"/>
              </a:xfrm>
              <a:prstGeom prst="line">
                <a:avLst/>
              </a:pr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66BF1F8F-97BA-9FEE-F7E7-D08044A6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89609" y="5785702"/>
                <a:ext cx="4693911" cy="182880"/>
              </a:xfrm>
              <a:custGeom>
                <a:avLst/>
                <a:gdLst>
                  <a:gd name="T0" fmla="*/ 0 w 2847"/>
                  <a:gd name="T1" fmla="*/ 24 h 48"/>
                  <a:gd name="T2" fmla="*/ 259 w 2847"/>
                  <a:gd name="T3" fmla="*/ 24 h 48"/>
                  <a:gd name="T4" fmla="*/ 411 w 2847"/>
                  <a:gd name="T5" fmla="*/ 24 h 48"/>
                  <a:gd name="T6" fmla="*/ 518 w 2847"/>
                  <a:gd name="T7" fmla="*/ 24 h 48"/>
                  <a:gd name="T8" fmla="*/ 602 w 2847"/>
                  <a:gd name="T9" fmla="*/ 24 h 48"/>
                  <a:gd name="T10" fmla="*/ 670 w 2847"/>
                  <a:gd name="T11" fmla="*/ 24 h 48"/>
                  <a:gd name="T12" fmla="*/ 729 w 2847"/>
                  <a:gd name="T13" fmla="*/ 24 h 48"/>
                  <a:gd name="T14" fmla="*/ 779 w 2847"/>
                  <a:gd name="T15" fmla="*/ 24 h 48"/>
                  <a:gd name="T16" fmla="*/ 823 w 2847"/>
                  <a:gd name="T17" fmla="*/ 24 h 48"/>
                  <a:gd name="T18" fmla="*/ 862 w 2847"/>
                  <a:gd name="T19" fmla="*/ 24 h 48"/>
                  <a:gd name="T20" fmla="*/ 1121 w 2847"/>
                  <a:gd name="T21" fmla="*/ 24 h 48"/>
                  <a:gd name="T22" fmla="*/ 1273 w 2847"/>
                  <a:gd name="T23" fmla="*/ 24 h 48"/>
                  <a:gd name="T24" fmla="*/ 1382 w 2847"/>
                  <a:gd name="T25" fmla="*/ 24 h 48"/>
                  <a:gd name="T26" fmla="*/ 1465 w 2847"/>
                  <a:gd name="T27" fmla="*/ 24 h 48"/>
                  <a:gd name="T28" fmla="*/ 1533 w 2847"/>
                  <a:gd name="T29" fmla="*/ 24 h 48"/>
                  <a:gd name="T30" fmla="*/ 1591 w 2847"/>
                  <a:gd name="T31" fmla="*/ 24 h 48"/>
                  <a:gd name="T32" fmla="*/ 1641 w 2847"/>
                  <a:gd name="T33" fmla="*/ 24 h 48"/>
                  <a:gd name="T34" fmla="*/ 1685 w 2847"/>
                  <a:gd name="T35" fmla="*/ 24 h 48"/>
                  <a:gd name="T36" fmla="*/ 1724 w 2847"/>
                  <a:gd name="T37" fmla="*/ 24 h 48"/>
                  <a:gd name="T38" fmla="*/ 1984 w 2847"/>
                  <a:gd name="T39" fmla="*/ 24 h 48"/>
                  <a:gd name="T40" fmla="*/ 2136 w 2847"/>
                  <a:gd name="T41" fmla="*/ 24 h 48"/>
                  <a:gd name="T42" fmla="*/ 2244 w 2847"/>
                  <a:gd name="T43" fmla="*/ 24 h 48"/>
                  <a:gd name="T44" fmla="*/ 2327 w 2847"/>
                  <a:gd name="T45" fmla="*/ 24 h 48"/>
                  <a:gd name="T46" fmla="*/ 2396 w 2847"/>
                  <a:gd name="T47" fmla="*/ 24 h 48"/>
                  <a:gd name="T48" fmla="*/ 2453 w 2847"/>
                  <a:gd name="T49" fmla="*/ 24 h 48"/>
                  <a:gd name="T50" fmla="*/ 2503 w 2847"/>
                  <a:gd name="T51" fmla="*/ 24 h 48"/>
                  <a:gd name="T52" fmla="*/ 2547 w 2847"/>
                  <a:gd name="T53" fmla="*/ 24 h 48"/>
                  <a:gd name="T54" fmla="*/ 2587 w 2847"/>
                  <a:gd name="T55" fmla="*/ 24 h 48"/>
                  <a:gd name="T56" fmla="*/ 2847 w 2847"/>
                  <a:gd name="T57" fmla="*/ 24 h 48"/>
                  <a:gd name="T58" fmla="*/ 0 w 2847"/>
                  <a:gd name="T59" fmla="*/ 48 h 48"/>
                  <a:gd name="T60" fmla="*/ 862 w 2847"/>
                  <a:gd name="T61" fmla="*/ 48 h 48"/>
                  <a:gd name="T62" fmla="*/ 1724 w 2847"/>
                  <a:gd name="T63" fmla="*/ 48 h 48"/>
                  <a:gd name="T64" fmla="*/ 2587 w 2847"/>
                  <a:gd name="T6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7" h="48">
                    <a:moveTo>
                      <a:pt x="0" y="6"/>
                    </a:moveTo>
                    <a:lnTo>
                      <a:pt x="0" y="24"/>
                    </a:lnTo>
                    <a:moveTo>
                      <a:pt x="259" y="6"/>
                    </a:moveTo>
                    <a:lnTo>
                      <a:pt x="259" y="24"/>
                    </a:lnTo>
                    <a:moveTo>
                      <a:pt x="411" y="6"/>
                    </a:moveTo>
                    <a:lnTo>
                      <a:pt x="411" y="24"/>
                    </a:lnTo>
                    <a:moveTo>
                      <a:pt x="518" y="6"/>
                    </a:moveTo>
                    <a:lnTo>
                      <a:pt x="518" y="24"/>
                    </a:lnTo>
                    <a:moveTo>
                      <a:pt x="602" y="6"/>
                    </a:moveTo>
                    <a:lnTo>
                      <a:pt x="602" y="24"/>
                    </a:lnTo>
                    <a:moveTo>
                      <a:pt x="670" y="6"/>
                    </a:moveTo>
                    <a:lnTo>
                      <a:pt x="670" y="24"/>
                    </a:lnTo>
                    <a:moveTo>
                      <a:pt x="729" y="6"/>
                    </a:moveTo>
                    <a:lnTo>
                      <a:pt x="729" y="24"/>
                    </a:lnTo>
                    <a:moveTo>
                      <a:pt x="779" y="6"/>
                    </a:moveTo>
                    <a:lnTo>
                      <a:pt x="779" y="24"/>
                    </a:lnTo>
                    <a:moveTo>
                      <a:pt x="823" y="6"/>
                    </a:moveTo>
                    <a:lnTo>
                      <a:pt x="823" y="24"/>
                    </a:lnTo>
                    <a:moveTo>
                      <a:pt x="862" y="6"/>
                    </a:moveTo>
                    <a:lnTo>
                      <a:pt x="862" y="24"/>
                    </a:lnTo>
                    <a:moveTo>
                      <a:pt x="1121" y="6"/>
                    </a:moveTo>
                    <a:lnTo>
                      <a:pt x="1121" y="24"/>
                    </a:lnTo>
                    <a:moveTo>
                      <a:pt x="1273" y="6"/>
                    </a:moveTo>
                    <a:lnTo>
                      <a:pt x="1273" y="24"/>
                    </a:lnTo>
                    <a:moveTo>
                      <a:pt x="1382" y="6"/>
                    </a:moveTo>
                    <a:lnTo>
                      <a:pt x="1382" y="24"/>
                    </a:lnTo>
                    <a:moveTo>
                      <a:pt x="1465" y="6"/>
                    </a:moveTo>
                    <a:lnTo>
                      <a:pt x="1465" y="24"/>
                    </a:lnTo>
                    <a:moveTo>
                      <a:pt x="1533" y="6"/>
                    </a:moveTo>
                    <a:lnTo>
                      <a:pt x="1533" y="24"/>
                    </a:lnTo>
                    <a:moveTo>
                      <a:pt x="1591" y="6"/>
                    </a:moveTo>
                    <a:lnTo>
                      <a:pt x="1591" y="24"/>
                    </a:lnTo>
                    <a:moveTo>
                      <a:pt x="1641" y="6"/>
                    </a:moveTo>
                    <a:lnTo>
                      <a:pt x="1641" y="24"/>
                    </a:lnTo>
                    <a:moveTo>
                      <a:pt x="1685" y="6"/>
                    </a:moveTo>
                    <a:lnTo>
                      <a:pt x="1685" y="24"/>
                    </a:lnTo>
                    <a:moveTo>
                      <a:pt x="1724" y="6"/>
                    </a:moveTo>
                    <a:lnTo>
                      <a:pt x="1724" y="24"/>
                    </a:lnTo>
                    <a:moveTo>
                      <a:pt x="1984" y="6"/>
                    </a:moveTo>
                    <a:lnTo>
                      <a:pt x="1984" y="24"/>
                    </a:lnTo>
                    <a:moveTo>
                      <a:pt x="2136" y="6"/>
                    </a:moveTo>
                    <a:lnTo>
                      <a:pt x="2136" y="24"/>
                    </a:lnTo>
                    <a:moveTo>
                      <a:pt x="2244" y="6"/>
                    </a:moveTo>
                    <a:lnTo>
                      <a:pt x="2244" y="24"/>
                    </a:lnTo>
                    <a:moveTo>
                      <a:pt x="2327" y="6"/>
                    </a:moveTo>
                    <a:lnTo>
                      <a:pt x="2327" y="24"/>
                    </a:lnTo>
                    <a:moveTo>
                      <a:pt x="2396" y="6"/>
                    </a:moveTo>
                    <a:lnTo>
                      <a:pt x="2396" y="24"/>
                    </a:lnTo>
                    <a:moveTo>
                      <a:pt x="2453" y="6"/>
                    </a:moveTo>
                    <a:lnTo>
                      <a:pt x="2453" y="24"/>
                    </a:lnTo>
                    <a:moveTo>
                      <a:pt x="2503" y="6"/>
                    </a:moveTo>
                    <a:lnTo>
                      <a:pt x="2503" y="24"/>
                    </a:lnTo>
                    <a:moveTo>
                      <a:pt x="2547" y="6"/>
                    </a:moveTo>
                    <a:lnTo>
                      <a:pt x="2547" y="24"/>
                    </a:lnTo>
                    <a:moveTo>
                      <a:pt x="2587" y="6"/>
                    </a:moveTo>
                    <a:lnTo>
                      <a:pt x="2587" y="24"/>
                    </a:lnTo>
                    <a:moveTo>
                      <a:pt x="2847" y="6"/>
                    </a:moveTo>
                    <a:lnTo>
                      <a:pt x="2847" y="24"/>
                    </a:lnTo>
                    <a:moveTo>
                      <a:pt x="0" y="0"/>
                    </a:moveTo>
                    <a:lnTo>
                      <a:pt x="0" y="48"/>
                    </a:lnTo>
                    <a:moveTo>
                      <a:pt x="862" y="0"/>
                    </a:moveTo>
                    <a:lnTo>
                      <a:pt x="862" y="48"/>
                    </a:lnTo>
                    <a:moveTo>
                      <a:pt x="1724" y="0"/>
                    </a:moveTo>
                    <a:lnTo>
                      <a:pt x="1724" y="48"/>
                    </a:lnTo>
                    <a:moveTo>
                      <a:pt x="2587" y="0"/>
                    </a:moveTo>
                    <a:lnTo>
                      <a:pt x="2587" y="48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B2DC4B8B-1F4C-418E-CEEB-C7DD699D74FE}"/>
                  </a:ext>
                </a:extLst>
              </p:cNvPr>
              <p:cNvGrpSpPr/>
              <p:nvPr/>
            </p:nvGrpSpPr>
            <p:grpSpPr>
              <a:xfrm>
                <a:off x="7115416" y="6005991"/>
                <a:ext cx="4599933" cy="352886"/>
                <a:chOff x="7115416" y="5898415"/>
                <a:chExt cx="4599933" cy="352886"/>
              </a:xfrm>
            </p:grpSpPr>
            <p:sp>
              <p:nvSpPr>
                <p:cNvPr id="14" name="Rectangle 7">
                  <a:extLst>
                    <a:ext uri="{FF2B5EF4-FFF2-40B4-BE49-F238E27FC236}">
                      <a16:creationId xmlns:a16="http://schemas.microsoft.com/office/drawing/2014/main" id="{CB88E401-FAC8-7AD4-3682-345BA1E3A4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5416" y="5898415"/>
                  <a:ext cx="20938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" name="Rectangle 8">
                  <a:extLst>
                    <a:ext uri="{FF2B5EF4-FFF2-40B4-BE49-F238E27FC236}">
                      <a16:creationId xmlns:a16="http://schemas.microsoft.com/office/drawing/2014/main" id="{11594E9F-CFB6-B14B-2B23-55DB545FD0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01991" y="5898415"/>
                  <a:ext cx="280283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" name="Rectangle 9">
                  <a:extLst>
                    <a:ext uri="{FF2B5EF4-FFF2-40B4-BE49-F238E27FC236}">
                      <a16:creationId xmlns:a16="http://schemas.microsoft.com/office/drawing/2014/main" id="{B8A64EC0-3CE2-D387-4E17-12411FFBAF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868781" y="5898415"/>
                  <a:ext cx="389098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1,000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" name="Rectangle 10">
                  <a:extLst>
                    <a:ext uri="{FF2B5EF4-FFF2-40B4-BE49-F238E27FC236}">
                      <a16:creationId xmlns:a16="http://schemas.microsoft.com/office/drawing/2014/main" id="{75A37CE7-D829-7AF1-4D04-88FE44EB86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53707" y="5898415"/>
                  <a:ext cx="461642" cy="177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10,000</a:t>
                  </a:r>
                  <a:endParaRPr kumimoji="0" lang="en-US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" name="Rectangle 11">
                  <a:extLst>
                    <a:ext uri="{FF2B5EF4-FFF2-40B4-BE49-F238E27FC236}">
                      <a16:creationId xmlns:a16="http://schemas.microsoft.com/office/drawing/2014/main" id="{AD7D1D45-0DCD-2CD5-9410-A1F6AEB010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20157" y="6097413"/>
                  <a:ext cx="1780445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algn="l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RADIAL DISTANCE, IN FEET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B29E110-F008-364F-1D3B-61E8CDB4FCE3}"/>
                </a:ext>
              </a:extLst>
            </p:cNvPr>
            <p:cNvSpPr/>
            <p:nvPr/>
          </p:nvSpPr>
          <p:spPr bwMode="auto">
            <a:xfrm>
              <a:off x="6949440" y="3383280"/>
              <a:ext cx="4937760" cy="365760"/>
            </a:xfrm>
            <a:prstGeom prst="rect">
              <a:avLst/>
            </a:prstGeom>
            <a:pattFill prst="wdUpDiag">
              <a:fgClr>
                <a:srgbClr val="C00000"/>
              </a:fgClr>
              <a:bgClr>
                <a:schemeClr val="bg1">
                  <a:lumMod val="85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CONFINING UNIT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6BE711A-D09B-999E-74FF-B625E9B49AC7}"/>
                </a:ext>
              </a:extLst>
            </p:cNvPr>
            <p:cNvGrpSpPr/>
            <p:nvPr/>
          </p:nvGrpSpPr>
          <p:grpSpPr>
            <a:xfrm>
              <a:off x="6729096" y="1976261"/>
              <a:ext cx="365760" cy="3791633"/>
              <a:chOff x="6729096" y="1945525"/>
              <a:chExt cx="365760" cy="3791633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B13DCE04-54EE-C7EC-569D-157D0C86B3BA}"/>
                  </a:ext>
                </a:extLst>
              </p:cNvPr>
              <p:cNvSpPr/>
              <p:nvPr/>
            </p:nvSpPr>
            <p:spPr bwMode="auto">
              <a:xfrm>
                <a:off x="6729096" y="1945525"/>
                <a:ext cx="365760" cy="1779953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DE2668A-6E18-3759-467B-9F0B19C9A9A7}"/>
                  </a:ext>
                </a:extLst>
              </p:cNvPr>
              <p:cNvSpPr/>
              <p:nvPr/>
            </p:nvSpPr>
            <p:spPr bwMode="auto">
              <a:xfrm>
                <a:off x="6729096" y="3725478"/>
                <a:ext cx="365760" cy="2011680"/>
              </a:xfrm>
              <a:prstGeom prst="rect">
                <a:avLst/>
              </a:prstGeom>
              <a:pattFill prst="dkHorz">
                <a:fgClr>
                  <a:schemeClr val="tx1">
                    <a:lumMod val="95000"/>
                    <a:lumOff val="5000"/>
                  </a:schemeClr>
                </a:fgClr>
                <a:bgClr>
                  <a:schemeClr val="bg1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37" name="DD_Guide" hidden="1">
            <a:extLst>
              <a:ext uri="{FF2B5EF4-FFF2-40B4-BE49-F238E27FC236}">
                <a16:creationId xmlns:a16="http://schemas.microsoft.com/office/drawing/2014/main" id="{89F3A335-C451-4585-A844-095C4F2DCBA6}"/>
              </a:ext>
            </a:extLst>
          </p:cNvPr>
          <p:cNvGrpSpPr/>
          <p:nvPr/>
        </p:nvGrpSpPr>
        <p:grpSpPr>
          <a:xfrm>
            <a:off x="7025699" y="2196097"/>
            <a:ext cx="4469615" cy="855084"/>
            <a:chOff x="7025700" y="2196097"/>
            <a:chExt cx="2011680" cy="85508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A6710B3-D79B-730C-6ECE-37E5B98DD0CB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760313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81725C0-9F2A-CB80-D144-661ABD5B9A52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475285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16F128D-A7B2-E4B3-4CC3-D3E116BA613A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1190257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3AA73DD-C949-EA6A-DAE7-B583C9629E13}"/>
                </a:ext>
              </a:extLst>
            </p:cNvPr>
            <p:cNvCxnSpPr>
              <a:cxnSpLocks/>
            </p:cNvCxnSpPr>
            <p:nvPr/>
          </p:nvCxnSpPr>
          <p:spPr bwMode="auto">
            <a:xfrm rot="16200000">
              <a:off x="8031540" y="2045341"/>
              <a:ext cx="0" cy="2011680"/>
            </a:xfrm>
            <a:prstGeom prst="line">
              <a:avLst/>
            </a:prstGeom>
            <a:noFill/>
            <a:ln w="31750" cap="flat" cmpd="sng" algn="ctr">
              <a:solidFill>
                <a:srgbClr val="2121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4" name="DDframe_48hr">
            <a:extLst>
              <a:ext uri="{FF2B5EF4-FFF2-40B4-BE49-F238E27FC236}">
                <a16:creationId xmlns:a16="http://schemas.microsoft.com/office/drawing/2014/main" id="{E36BED47-ED14-7B4F-3C6A-F6EAD3D5A9DD}"/>
              </a:ext>
            </a:extLst>
          </p:cNvPr>
          <p:cNvGrpSpPr/>
          <p:nvPr/>
        </p:nvGrpSpPr>
        <p:grpSpPr>
          <a:xfrm>
            <a:off x="6675120" y="1920240"/>
            <a:ext cx="5213604" cy="3815195"/>
            <a:chOff x="6669916" y="1945525"/>
            <a:chExt cx="5213604" cy="381519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D1DBA7D8-046B-B8B0-298C-0BA0E0CE7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669916" y="1945525"/>
              <a:ext cx="5213604" cy="1372502"/>
            </a:xfrm>
            <a:prstGeom prst="rect">
              <a:avLst/>
            </a:prstGeom>
          </p:spPr>
        </p:pic>
        <p:grpSp>
          <p:nvGrpSpPr>
            <p:cNvPr id="38" name="DD in AQ">
              <a:extLst>
                <a:ext uri="{FF2B5EF4-FFF2-40B4-BE49-F238E27FC236}">
                  <a16:creationId xmlns:a16="http://schemas.microsoft.com/office/drawing/2014/main" id="{462602F6-2AFA-2809-EDBD-C7F3B2449631}"/>
                </a:ext>
              </a:extLst>
            </p:cNvPr>
            <p:cNvGrpSpPr/>
            <p:nvPr/>
          </p:nvGrpSpPr>
          <p:grpSpPr>
            <a:xfrm rot="5400000">
              <a:off x="8499309" y="2833872"/>
              <a:ext cx="2011680" cy="3842016"/>
              <a:chOff x="7025700" y="2196097"/>
              <a:chExt cx="2011680" cy="855084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57152BD-06F5-040D-A4F4-B606DB62A62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760313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D2A7A890-2B02-7774-E056-3238021F11B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475285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2E97C9F7-86CE-4D40-3151-4425C637748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190257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DF5C3281-733D-C838-1679-46E3DD62A8D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2045341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43" name="DD label">
              <a:extLst>
                <a:ext uri="{FF2B5EF4-FFF2-40B4-BE49-F238E27FC236}">
                  <a16:creationId xmlns:a16="http://schemas.microsoft.com/office/drawing/2014/main" id="{61A20FE7-C9A7-094B-4A14-E245C591DF50}"/>
                </a:ext>
              </a:extLst>
            </p:cNvPr>
            <p:cNvSpPr txBox="1"/>
            <p:nvPr/>
          </p:nvSpPr>
          <p:spPr>
            <a:xfrm>
              <a:off x="7226905" y="4205922"/>
              <a:ext cx="430887" cy="112947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</p:grpSp>
      <p:grpSp>
        <p:nvGrpSpPr>
          <p:cNvPr id="58" name="DD_frame_3hr">
            <a:extLst>
              <a:ext uri="{FF2B5EF4-FFF2-40B4-BE49-F238E27FC236}">
                <a16:creationId xmlns:a16="http://schemas.microsoft.com/office/drawing/2014/main" id="{A93B0293-9EC5-3205-8C6A-32C776D23ACC}"/>
              </a:ext>
            </a:extLst>
          </p:cNvPr>
          <p:cNvGrpSpPr/>
          <p:nvPr/>
        </p:nvGrpSpPr>
        <p:grpSpPr>
          <a:xfrm>
            <a:off x="6675121" y="1920240"/>
            <a:ext cx="5213601" cy="3815198"/>
            <a:chOff x="6675121" y="1920240"/>
            <a:chExt cx="5213601" cy="3815198"/>
          </a:xfrm>
        </p:grpSpPr>
        <p:pic>
          <p:nvPicPr>
            <p:cNvPr id="47" name="Picture 27">
              <a:extLst>
                <a:ext uri="{FF2B5EF4-FFF2-40B4-BE49-F238E27FC236}">
                  <a16:creationId xmlns:a16="http://schemas.microsoft.com/office/drawing/2014/main" id="{D2B55C10-EFC9-5CAA-4F49-5CD45C49D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675121" y="1920240"/>
              <a:ext cx="5213601" cy="1372502"/>
            </a:xfrm>
            <a:prstGeom prst="rect">
              <a:avLst/>
            </a:prstGeom>
          </p:spPr>
        </p:pic>
        <p:grpSp>
          <p:nvGrpSpPr>
            <p:cNvPr id="48" name="DD in AQ">
              <a:extLst>
                <a:ext uri="{FF2B5EF4-FFF2-40B4-BE49-F238E27FC236}">
                  <a16:creationId xmlns:a16="http://schemas.microsoft.com/office/drawing/2014/main" id="{5AD2564C-2464-D900-23B2-5A7BB0267C6B}"/>
                </a:ext>
              </a:extLst>
            </p:cNvPr>
            <p:cNvGrpSpPr/>
            <p:nvPr/>
          </p:nvGrpSpPr>
          <p:grpSpPr>
            <a:xfrm rot="5400000">
              <a:off x="8337935" y="3507838"/>
              <a:ext cx="2011683" cy="2443517"/>
              <a:chOff x="7025700" y="2196097"/>
              <a:chExt cx="2011680" cy="570056"/>
            </a:xfrm>
          </p:grpSpPr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7AF675A6-1498-750E-EA65-73242D08627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760313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1079FFD1-F4ED-034E-5B16-F47C3E19BFA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475285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5E06543-8BAD-200B-CAD8-852D0967B17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190257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49" name="DD label">
              <a:extLst>
                <a:ext uri="{FF2B5EF4-FFF2-40B4-BE49-F238E27FC236}">
                  <a16:creationId xmlns:a16="http://schemas.microsoft.com/office/drawing/2014/main" id="{2DE20DB6-FD35-4BE5-1740-7DB3424B0DA1}"/>
                </a:ext>
              </a:extLst>
            </p:cNvPr>
            <p:cNvSpPr txBox="1"/>
            <p:nvPr/>
          </p:nvSpPr>
          <p:spPr>
            <a:xfrm>
              <a:off x="7752920" y="4143505"/>
              <a:ext cx="430887" cy="112947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</p:grpSp>
      <p:grpSp>
        <p:nvGrpSpPr>
          <p:cNvPr id="66" name="DD_frame 5min">
            <a:extLst>
              <a:ext uri="{FF2B5EF4-FFF2-40B4-BE49-F238E27FC236}">
                <a16:creationId xmlns:a16="http://schemas.microsoft.com/office/drawing/2014/main" id="{C8F6798F-A417-2415-21B6-96009B54EAAA}"/>
              </a:ext>
            </a:extLst>
          </p:cNvPr>
          <p:cNvGrpSpPr/>
          <p:nvPr/>
        </p:nvGrpSpPr>
        <p:grpSpPr>
          <a:xfrm>
            <a:off x="6675120" y="1920240"/>
            <a:ext cx="5213601" cy="3824604"/>
            <a:chOff x="6675120" y="1920240"/>
            <a:chExt cx="5213601" cy="3824604"/>
          </a:xfrm>
        </p:grpSpPr>
        <p:pic>
          <p:nvPicPr>
            <p:cNvPr id="60" name="Picture 27">
              <a:extLst>
                <a:ext uri="{FF2B5EF4-FFF2-40B4-BE49-F238E27FC236}">
                  <a16:creationId xmlns:a16="http://schemas.microsoft.com/office/drawing/2014/main" id="{AE9B1674-AC19-F2A4-397A-C487B5B74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675120" y="1920240"/>
              <a:ext cx="5213601" cy="1372501"/>
            </a:xfrm>
            <a:prstGeom prst="rect">
              <a:avLst/>
            </a:prstGeom>
          </p:spPr>
        </p:pic>
        <p:grpSp>
          <p:nvGrpSpPr>
            <p:cNvPr id="61" name="DD in AQ">
              <a:extLst>
                <a:ext uri="{FF2B5EF4-FFF2-40B4-BE49-F238E27FC236}">
                  <a16:creationId xmlns:a16="http://schemas.microsoft.com/office/drawing/2014/main" id="{D5D03465-C533-FE15-DAB3-88F90CEF6F2A}"/>
                </a:ext>
              </a:extLst>
            </p:cNvPr>
            <p:cNvGrpSpPr/>
            <p:nvPr/>
          </p:nvGrpSpPr>
          <p:grpSpPr>
            <a:xfrm rot="5400000">
              <a:off x="7412017" y="3490350"/>
              <a:ext cx="2011680" cy="2497308"/>
              <a:chOff x="7025700" y="2196097"/>
              <a:chExt cx="2011680" cy="570056"/>
            </a:xfrm>
          </p:grpSpPr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C44EA2E3-7B80-7283-5530-CBE388A2919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760313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25A340AE-3568-6195-5781-4B71B582ED6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475285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C537020E-245F-24F6-5769-D8CFE609191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16200000">
                <a:off x="8031540" y="1190257"/>
                <a:ext cx="0" cy="2011680"/>
              </a:xfrm>
              <a:prstGeom prst="line">
                <a:avLst/>
              </a:prstGeom>
              <a:noFill/>
              <a:ln w="31750" cap="flat" cmpd="sng" algn="ctr">
                <a:solidFill>
                  <a:srgbClr val="2121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62" name="DD label">
              <a:extLst>
                <a:ext uri="{FF2B5EF4-FFF2-40B4-BE49-F238E27FC236}">
                  <a16:creationId xmlns:a16="http://schemas.microsoft.com/office/drawing/2014/main" id="{EC87F4E8-4EAA-271C-DF50-3290ECE0E01F}"/>
                </a:ext>
              </a:extLst>
            </p:cNvPr>
            <p:cNvSpPr txBox="1"/>
            <p:nvPr/>
          </p:nvSpPr>
          <p:spPr>
            <a:xfrm>
              <a:off x="8035338" y="4089515"/>
              <a:ext cx="430887" cy="112947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Drawdown</a:t>
              </a:r>
            </a:p>
          </p:txBody>
        </p:sp>
      </p:grpSp>
      <p:pic>
        <p:nvPicPr>
          <p:cNvPr id="68" name="DD_Frame_0min">
            <a:extLst>
              <a:ext uri="{FF2B5EF4-FFF2-40B4-BE49-F238E27FC236}">
                <a16:creationId xmlns:a16="http://schemas.microsoft.com/office/drawing/2014/main" id="{406305D2-D5CD-48D1-AB96-A8327599A3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675122" y="1917282"/>
            <a:ext cx="5213597" cy="1372501"/>
          </a:xfrm>
          <a:prstGeom prst="rect">
            <a:avLst/>
          </a:prstGeom>
        </p:spPr>
      </p:pic>
      <p:grpSp>
        <p:nvGrpSpPr>
          <p:cNvPr id="195" name="BigBubble">
            <a:extLst>
              <a:ext uri="{FF2B5EF4-FFF2-40B4-BE49-F238E27FC236}">
                <a16:creationId xmlns:a16="http://schemas.microsoft.com/office/drawing/2014/main" id="{4C91A115-052B-3D38-6436-B2BDFFE587A5}"/>
              </a:ext>
            </a:extLst>
          </p:cNvPr>
          <p:cNvGrpSpPr/>
          <p:nvPr/>
        </p:nvGrpSpPr>
        <p:grpSpPr>
          <a:xfrm>
            <a:off x="9419039" y="3789418"/>
            <a:ext cx="787868" cy="1847970"/>
            <a:chOff x="11031578" y="3819577"/>
            <a:chExt cx="787868" cy="1847970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08B42035-2470-4ED8-24E5-FA12CDFE2C2F}"/>
                </a:ext>
              </a:extLst>
            </p:cNvPr>
            <p:cNvGrpSpPr/>
            <p:nvPr/>
          </p:nvGrpSpPr>
          <p:grpSpPr>
            <a:xfrm>
              <a:off x="11302589" y="3819577"/>
              <a:ext cx="274320" cy="1634328"/>
              <a:chOff x="11302589" y="3819577"/>
              <a:chExt cx="274320" cy="1634328"/>
            </a:xfrm>
          </p:grpSpPr>
          <p:grpSp>
            <p:nvGrpSpPr>
              <p:cNvPr id="83" name="bubble">
                <a:extLst>
                  <a:ext uri="{FF2B5EF4-FFF2-40B4-BE49-F238E27FC236}">
                    <a16:creationId xmlns:a16="http://schemas.microsoft.com/office/drawing/2014/main" id="{BB4A1277-FFA4-7852-8D77-BE44233AB34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82" name="Group 81">
                  <a:extLst>
                    <a:ext uri="{FF2B5EF4-FFF2-40B4-BE49-F238E27FC236}">
                      <a16:creationId xmlns:a16="http://schemas.microsoft.com/office/drawing/2014/main" id="{ECA78EC1-E059-AF27-1A1B-CEC1F48AD38D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78" name="Group 77">
                    <a:extLst>
                      <a:ext uri="{FF2B5EF4-FFF2-40B4-BE49-F238E27FC236}">
                        <a16:creationId xmlns:a16="http://schemas.microsoft.com/office/drawing/2014/main" id="{5D3B4123-E199-ECC3-0460-AD199083129F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76" name="Straight Connector 75">
                      <a:extLst>
                        <a:ext uri="{FF2B5EF4-FFF2-40B4-BE49-F238E27FC236}">
                          <a16:creationId xmlns:a16="http://schemas.microsoft.com/office/drawing/2014/main" id="{F2C0BF4F-C4D3-F89D-4F59-C750E19816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77" name="Straight Connector 76">
                      <a:extLst>
                        <a:ext uri="{FF2B5EF4-FFF2-40B4-BE49-F238E27FC236}">
                          <a16:creationId xmlns:a16="http://schemas.microsoft.com/office/drawing/2014/main" id="{7B4D6BCC-C813-E222-A89E-B8796D4B3D6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79" name="Group 78">
                    <a:extLst>
                      <a:ext uri="{FF2B5EF4-FFF2-40B4-BE49-F238E27FC236}">
                        <a16:creationId xmlns:a16="http://schemas.microsoft.com/office/drawing/2014/main" id="{77787FC8-4BDD-485A-F25A-E520BDB0B650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80" name="Straight Connector 79">
                      <a:extLst>
                        <a:ext uri="{FF2B5EF4-FFF2-40B4-BE49-F238E27FC236}">
                          <a16:creationId xmlns:a16="http://schemas.microsoft.com/office/drawing/2014/main" id="{B4FF1213-7142-62D6-1583-7D54D27795A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81" name="Straight Connector 80">
                      <a:extLst>
                        <a:ext uri="{FF2B5EF4-FFF2-40B4-BE49-F238E27FC236}">
                          <a16:creationId xmlns:a16="http://schemas.microsoft.com/office/drawing/2014/main" id="{E51ACD2C-C5F6-0128-0B89-5527CB7390B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985985DA-BABA-BF61-E7AC-EA56C32C306B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84" name="bubble">
                <a:extLst>
                  <a:ext uri="{FF2B5EF4-FFF2-40B4-BE49-F238E27FC236}">
                    <a16:creationId xmlns:a16="http://schemas.microsoft.com/office/drawing/2014/main" id="{C5B1EBCE-9C82-F851-4E9B-2CD9819028E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85" name="Group 84">
                  <a:extLst>
                    <a:ext uri="{FF2B5EF4-FFF2-40B4-BE49-F238E27FC236}">
                      <a16:creationId xmlns:a16="http://schemas.microsoft.com/office/drawing/2014/main" id="{587A8C37-77C9-0EFE-DD08-23C4509322AF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87" name="Group 86">
                    <a:extLst>
                      <a:ext uri="{FF2B5EF4-FFF2-40B4-BE49-F238E27FC236}">
                        <a16:creationId xmlns:a16="http://schemas.microsoft.com/office/drawing/2014/main" id="{527781CE-F872-5753-DEE4-D73F630C3DBA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91" name="Straight Connector 90">
                      <a:extLst>
                        <a:ext uri="{FF2B5EF4-FFF2-40B4-BE49-F238E27FC236}">
                          <a16:creationId xmlns:a16="http://schemas.microsoft.com/office/drawing/2014/main" id="{75F1ED10-4815-C3CA-ADE4-30D1BCC778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92" name="Straight Connector 91">
                      <a:extLst>
                        <a:ext uri="{FF2B5EF4-FFF2-40B4-BE49-F238E27FC236}">
                          <a16:creationId xmlns:a16="http://schemas.microsoft.com/office/drawing/2014/main" id="{2CB51C6F-E751-85D5-D3AE-912573A6C59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88" name="Group 87">
                    <a:extLst>
                      <a:ext uri="{FF2B5EF4-FFF2-40B4-BE49-F238E27FC236}">
                        <a16:creationId xmlns:a16="http://schemas.microsoft.com/office/drawing/2014/main" id="{48132464-53F5-F3CA-69F4-5F0E440D1CE0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89" name="Straight Connector 88">
                      <a:extLst>
                        <a:ext uri="{FF2B5EF4-FFF2-40B4-BE49-F238E27FC236}">
                          <a16:creationId xmlns:a16="http://schemas.microsoft.com/office/drawing/2014/main" id="{2EF80554-CE3A-A423-270E-B66B114B20A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90" name="Straight Connector 89">
                      <a:extLst>
                        <a:ext uri="{FF2B5EF4-FFF2-40B4-BE49-F238E27FC236}">
                          <a16:creationId xmlns:a16="http://schemas.microsoft.com/office/drawing/2014/main" id="{2737E173-EE87-EF90-A7AB-64541DDB3A4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FD3C2BD7-2EDF-EA91-4945-A8BE2E20E0E8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2" name="bubble">
                <a:extLst>
                  <a:ext uri="{FF2B5EF4-FFF2-40B4-BE49-F238E27FC236}">
                    <a16:creationId xmlns:a16="http://schemas.microsoft.com/office/drawing/2014/main" id="{BF353477-619E-F1FA-B115-ADC2657DE0C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03" name="Group 102">
                  <a:extLst>
                    <a:ext uri="{FF2B5EF4-FFF2-40B4-BE49-F238E27FC236}">
                      <a16:creationId xmlns:a16="http://schemas.microsoft.com/office/drawing/2014/main" id="{F73D7239-C280-CBF7-F27F-FF9FEDF29FF0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05" name="Group 104">
                    <a:extLst>
                      <a:ext uri="{FF2B5EF4-FFF2-40B4-BE49-F238E27FC236}">
                        <a16:creationId xmlns:a16="http://schemas.microsoft.com/office/drawing/2014/main" id="{55E7F39A-75B6-664D-1AE5-6F9413B367E4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09" name="Straight Connector 108">
                      <a:extLst>
                        <a:ext uri="{FF2B5EF4-FFF2-40B4-BE49-F238E27FC236}">
                          <a16:creationId xmlns:a16="http://schemas.microsoft.com/office/drawing/2014/main" id="{7D994A58-2EBE-6D24-93F1-47B450B158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0" name="Straight Connector 109">
                      <a:extLst>
                        <a:ext uri="{FF2B5EF4-FFF2-40B4-BE49-F238E27FC236}">
                          <a16:creationId xmlns:a16="http://schemas.microsoft.com/office/drawing/2014/main" id="{91708AA8-F050-C13D-9B52-82012F89C92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06" name="Group 105">
                    <a:extLst>
                      <a:ext uri="{FF2B5EF4-FFF2-40B4-BE49-F238E27FC236}">
                        <a16:creationId xmlns:a16="http://schemas.microsoft.com/office/drawing/2014/main" id="{1BA0F12C-5686-DA8D-047F-C22837DB6307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07" name="Straight Connector 106">
                      <a:extLst>
                        <a:ext uri="{FF2B5EF4-FFF2-40B4-BE49-F238E27FC236}">
                          <a16:creationId xmlns:a16="http://schemas.microsoft.com/office/drawing/2014/main" id="{57EA84C7-24A4-860E-C572-3EC013F1792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08" name="Straight Connector 107">
                      <a:extLst>
                        <a:ext uri="{FF2B5EF4-FFF2-40B4-BE49-F238E27FC236}">
                          <a16:creationId xmlns:a16="http://schemas.microsoft.com/office/drawing/2014/main" id="{2395065F-DB4F-AB4B-C4D0-86A9C091E92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0C5CA298-FCCA-3FBF-42CA-8E46E46393BB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11" name="bubble">
                <a:extLst>
                  <a:ext uri="{FF2B5EF4-FFF2-40B4-BE49-F238E27FC236}">
                    <a16:creationId xmlns:a16="http://schemas.microsoft.com/office/drawing/2014/main" id="{545B64F1-441C-8291-2A54-1650E3028BD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C347D769-DBFC-C601-C523-B0BF8B398D3C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14" name="Group 113">
                    <a:extLst>
                      <a:ext uri="{FF2B5EF4-FFF2-40B4-BE49-F238E27FC236}">
                        <a16:creationId xmlns:a16="http://schemas.microsoft.com/office/drawing/2014/main" id="{03481EA5-DEFB-0FF4-8213-64C67A428746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18" name="Straight Connector 117">
                      <a:extLst>
                        <a:ext uri="{FF2B5EF4-FFF2-40B4-BE49-F238E27FC236}">
                          <a16:creationId xmlns:a16="http://schemas.microsoft.com/office/drawing/2014/main" id="{DEF55B03-9830-401A-CCA4-8F97168AEE3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9" name="Straight Connector 118">
                      <a:extLst>
                        <a:ext uri="{FF2B5EF4-FFF2-40B4-BE49-F238E27FC236}">
                          <a16:creationId xmlns:a16="http://schemas.microsoft.com/office/drawing/2014/main" id="{AC453FB2-8778-8040-5738-A37894A2329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15" name="Group 114">
                    <a:extLst>
                      <a:ext uri="{FF2B5EF4-FFF2-40B4-BE49-F238E27FC236}">
                        <a16:creationId xmlns:a16="http://schemas.microsoft.com/office/drawing/2014/main" id="{1A223FDF-B580-D663-BE43-BD5818AF672D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16" name="Straight Connector 115">
                      <a:extLst>
                        <a:ext uri="{FF2B5EF4-FFF2-40B4-BE49-F238E27FC236}">
                          <a16:creationId xmlns:a16="http://schemas.microsoft.com/office/drawing/2014/main" id="{94B03C63-34C5-FA6D-BD73-713204E1E47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17" name="Straight Connector 116">
                      <a:extLst>
                        <a:ext uri="{FF2B5EF4-FFF2-40B4-BE49-F238E27FC236}">
                          <a16:creationId xmlns:a16="http://schemas.microsoft.com/office/drawing/2014/main" id="{71C50E97-CE8E-EAAD-1B5E-0DF922F0A5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13" name="Oval 112">
                  <a:extLst>
                    <a:ext uri="{FF2B5EF4-FFF2-40B4-BE49-F238E27FC236}">
                      <a16:creationId xmlns:a16="http://schemas.microsoft.com/office/drawing/2014/main" id="{9F7EF131-26BC-23F4-D0A2-F41F28BAE9CB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D7C87F82-00D9-1774-0D3E-12FC233CCBB7}"/>
                </a:ext>
              </a:extLst>
            </p:cNvPr>
            <p:cNvGrpSpPr/>
            <p:nvPr/>
          </p:nvGrpSpPr>
          <p:grpSpPr>
            <a:xfrm>
              <a:off x="11031578" y="4033219"/>
              <a:ext cx="274320" cy="1634328"/>
              <a:chOff x="11302589" y="3819577"/>
              <a:chExt cx="274320" cy="1634328"/>
            </a:xfrm>
          </p:grpSpPr>
          <p:grpSp>
            <p:nvGrpSpPr>
              <p:cNvPr id="122" name="bubble">
                <a:extLst>
                  <a:ext uri="{FF2B5EF4-FFF2-40B4-BE49-F238E27FC236}">
                    <a16:creationId xmlns:a16="http://schemas.microsoft.com/office/drawing/2014/main" id="{E3F1A3F4-0DE7-DF8B-EAF4-CA6CBE12625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50" name="Group 149">
                  <a:extLst>
                    <a:ext uri="{FF2B5EF4-FFF2-40B4-BE49-F238E27FC236}">
                      <a16:creationId xmlns:a16="http://schemas.microsoft.com/office/drawing/2014/main" id="{71F552AF-2F47-BF9D-F2AC-32A91CD3FC00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52" name="Group 151">
                    <a:extLst>
                      <a:ext uri="{FF2B5EF4-FFF2-40B4-BE49-F238E27FC236}">
                        <a16:creationId xmlns:a16="http://schemas.microsoft.com/office/drawing/2014/main" id="{74F10C4D-E412-C5F3-6E75-1270E44B9E12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56" name="Straight Connector 155">
                      <a:extLst>
                        <a:ext uri="{FF2B5EF4-FFF2-40B4-BE49-F238E27FC236}">
                          <a16:creationId xmlns:a16="http://schemas.microsoft.com/office/drawing/2014/main" id="{E1745998-A2A7-DDBA-9209-B2BF6DCBE31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57" name="Straight Connector 156">
                      <a:extLst>
                        <a:ext uri="{FF2B5EF4-FFF2-40B4-BE49-F238E27FC236}">
                          <a16:creationId xmlns:a16="http://schemas.microsoft.com/office/drawing/2014/main" id="{F349B4CE-7E8E-08DD-5910-1181B1BF58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53" name="Group 152">
                    <a:extLst>
                      <a:ext uri="{FF2B5EF4-FFF2-40B4-BE49-F238E27FC236}">
                        <a16:creationId xmlns:a16="http://schemas.microsoft.com/office/drawing/2014/main" id="{ABA2270B-2F55-6688-AC27-55CCB8CAF921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54" name="Straight Connector 153">
                      <a:extLst>
                        <a:ext uri="{FF2B5EF4-FFF2-40B4-BE49-F238E27FC236}">
                          <a16:creationId xmlns:a16="http://schemas.microsoft.com/office/drawing/2014/main" id="{74F9D440-533C-5A5B-B33A-C7FFB3236D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55" name="Straight Connector 154">
                      <a:extLst>
                        <a:ext uri="{FF2B5EF4-FFF2-40B4-BE49-F238E27FC236}">
                          <a16:creationId xmlns:a16="http://schemas.microsoft.com/office/drawing/2014/main" id="{614C9D1E-39F6-C1A3-6D10-A46EC77EC9B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51" name="Oval 150">
                  <a:extLst>
                    <a:ext uri="{FF2B5EF4-FFF2-40B4-BE49-F238E27FC236}">
                      <a16:creationId xmlns:a16="http://schemas.microsoft.com/office/drawing/2014/main" id="{989C6CE9-14EB-1624-C835-CC79F65EE030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3" name="bubble">
                <a:extLst>
                  <a:ext uri="{FF2B5EF4-FFF2-40B4-BE49-F238E27FC236}">
                    <a16:creationId xmlns:a16="http://schemas.microsoft.com/office/drawing/2014/main" id="{4635840D-CA41-816F-1FD5-FA0DE5FD72F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42" name="Group 141">
                  <a:extLst>
                    <a:ext uri="{FF2B5EF4-FFF2-40B4-BE49-F238E27FC236}">
                      <a16:creationId xmlns:a16="http://schemas.microsoft.com/office/drawing/2014/main" id="{C625440E-AFD2-4B64-B1E3-4285F6E367D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44" name="Group 143">
                    <a:extLst>
                      <a:ext uri="{FF2B5EF4-FFF2-40B4-BE49-F238E27FC236}">
                        <a16:creationId xmlns:a16="http://schemas.microsoft.com/office/drawing/2014/main" id="{10753551-889D-46B3-A0BB-9C3B3FF0E23C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48" name="Straight Connector 147">
                      <a:extLst>
                        <a:ext uri="{FF2B5EF4-FFF2-40B4-BE49-F238E27FC236}">
                          <a16:creationId xmlns:a16="http://schemas.microsoft.com/office/drawing/2014/main" id="{7D2A27A1-B1C6-E238-27A2-E58E9A7CFA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49" name="Straight Connector 148">
                      <a:extLst>
                        <a:ext uri="{FF2B5EF4-FFF2-40B4-BE49-F238E27FC236}">
                          <a16:creationId xmlns:a16="http://schemas.microsoft.com/office/drawing/2014/main" id="{A6EE0127-BB9F-B1DC-875E-8EBE8B7B740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45" name="Group 144">
                    <a:extLst>
                      <a:ext uri="{FF2B5EF4-FFF2-40B4-BE49-F238E27FC236}">
                        <a16:creationId xmlns:a16="http://schemas.microsoft.com/office/drawing/2014/main" id="{54B9E25D-40D1-D621-84D1-BDF80E8A2A2A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46" name="Straight Connector 145">
                      <a:extLst>
                        <a:ext uri="{FF2B5EF4-FFF2-40B4-BE49-F238E27FC236}">
                          <a16:creationId xmlns:a16="http://schemas.microsoft.com/office/drawing/2014/main" id="{953B1A83-38A1-66DB-F420-ED6D085FC5F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47" name="Straight Connector 146">
                      <a:extLst>
                        <a:ext uri="{FF2B5EF4-FFF2-40B4-BE49-F238E27FC236}">
                          <a16:creationId xmlns:a16="http://schemas.microsoft.com/office/drawing/2014/main" id="{98A80653-F797-B80E-7D88-1A1AD7DA920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43" name="Oval 142">
                  <a:extLst>
                    <a:ext uri="{FF2B5EF4-FFF2-40B4-BE49-F238E27FC236}">
                      <a16:creationId xmlns:a16="http://schemas.microsoft.com/office/drawing/2014/main" id="{126F0920-2068-062E-BC97-0308ACBD6EFB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4" name="bubble">
                <a:extLst>
                  <a:ext uri="{FF2B5EF4-FFF2-40B4-BE49-F238E27FC236}">
                    <a16:creationId xmlns:a16="http://schemas.microsoft.com/office/drawing/2014/main" id="{0EF9BB2D-1C94-2653-D211-56219523D1C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34" name="Group 133">
                  <a:extLst>
                    <a:ext uri="{FF2B5EF4-FFF2-40B4-BE49-F238E27FC236}">
                      <a16:creationId xmlns:a16="http://schemas.microsoft.com/office/drawing/2014/main" id="{73B74079-B114-A857-29FA-EE100828E82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36" name="Group 135">
                    <a:extLst>
                      <a:ext uri="{FF2B5EF4-FFF2-40B4-BE49-F238E27FC236}">
                        <a16:creationId xmlns:a16="http://schemas.microsoft.com/office/drawing/2014/main" id="{8367A161-188C-047C-F2BF-4A0E9F0331E2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40" name="Straight Connector 139">
                      <a:extLst>
                        <a:ext uri="{FF2B5EF4-FFF2-40B4-BE49-F238E27FC236}">
                          <a16:creationId xmlns:a16="http://schemas.microsoft.com/office/drawing/2014/main" id="{141197F9-7A61-9916-0AD0-6F6B16C9EF8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41" name="Straight Connector 140">
                      <a:extLst>
                        <a:ext uri="{FF2B5EF4-FFF2-40B4-BE49-F238E27FC236}">
                          <a16:creationId xmlns:a16="http://schemas.microsoft.com/office/drawing/2014/main" id="{95B023B2-9C1B-4E74-89C5-BC1CB56E612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37" name="Group 136">
                    <a:extLst>
                      <a:ext uri="{FF2B5EF4-FFF2-40B4-BE49-F238E27FC236}">
                        <a16:creationId xmlns:a16="http://schemas.microsoft.com/office/drawing/2014/main" id="{E41FA815-9F28-58F7-C183-DE2844B43BFC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8" name="Straight Connector 137">
                      <a:extLst>
                        <a:ext uri="{FF2B5EF4-FFF2-40B4-BE49-F238E27FC236}">
                          <a16:creationId xmlns:a16="http://schemas.microsoft.com/office/drawing/2014/main" id="{6598214C-2313-752B-40D4-36A983CA101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9" name="Straight Connector 138">
                      <a:extLst>
                        <a:ext uri="{FF2B5EF4-FFF2-40B4-BE49-F238E27FC236}">
                          <a16:creationId xmlns:a16="http://schemas.microsoft.com/office/drawing/2014/main" id="{8934ED4F-7191-6C1D-0428-BA4B380B13D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138959DD-6192-C283-3AD0-8A77158542DD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5" name="bubble">
                <a:extLst>
                  <a:ext uri="{FF2B5EF4-FFF2-40B4-BE49-F238E27FC236}">
                    <a16:creationId xmlns:a16="http://schemas.microsoft.com/office/drawing/2014/main" id="{77C12007-9EB3-FF67-F496-1435AF56E1D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26" name="Group 125">
                  <a:extLst>
                    <a:ext uri="{FF2B5EF4-FFF2-40B4-BE49-F238E27FC236}">
                      <a16:creationId xmlns:a16="http://schemas.microsoft.com/office/drawing/2014/main" id="{66179758-0B0E-AE3B-F6CE-D96B6DFC6378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28" name="Group 127">
                    <a:extLst>
                      <a:ext uri="{FF2B5EF4-FFF2-40B4-BE49-F238E27FC236}">
                        <a16:creationId xmlns:a16="http://schemas.microsoft.com/office/drawing/2014/main" id="{74ECDC47-4FFE-8FE1-8AD9-0656D46B9B0A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2" name="Straight Connector 131">
                      <a:extLst>
                        <a:ext uri="{FF2B5EF4-FFF2-40B4-BE49-F238E27FC236}">
                          <a16:creationId xmlns:a16="http://schemas.microsoft.com/office/drawing/2014/main" id="{55F77240-CF57-AFB4-21F2-CE97859982A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3" name="Straight Connector 132">
                      <a:extLst>
                        <a:ext uri="{FF2B5EF4-FFF2-40B4-BE49-F238E27FC236}">
                          <a16:creationId xmlns:a16="http://schemas.microsoft.com/office/drawing/2014/main" id="{0752D530-8AFA-6958-CFA7-F021FBEC500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29" name="Group 128">
                    <a:extLst>
                      <a:ext uri="{FF2B5EF4-FFF2-40B4-BE49-F238E27FC236}">
                        <a16:creationId xmlns:a16="http://schemas.microsoft.com/office/drawing/2014/main" id="{DD1A40B6-9B4B-B392-679E-2193274106B2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30" name="Straight Connector 129">
                      <a:extLst>
                        <a:ext uri="{FF2B5EF4-FFF2-40B4-BE49-F238E27FC236}">
                          <a16:creationId xmlns:a16="http://schemas.microsoft.com/office/drawing/2014/main" id="{1A3CB611-DA76-9D8A-5D0F-BCDAA0571ED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31" name="Straight Connector 130">
                      <a:extLst>
                        <a:ext uri="{FF2B5EF4-FFF2-40B4-BE49-F238E27FC236}">
                          <a16:creationId xmlns:a16="http://schemas.microsoft.com/office/drawing/2014/main" id="{557B889B-C1DA-9E12-AE5A-712DA76A36D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27" name="Oval 126">
                  <a:extLst>
                    <a:ext uri="{FF2B5EF4-FFF2-40B4-BE49-F238E27FC236}">
                      <a16:creationId xmlns:a16="http://schemas.microsoft.com/office/drawing/2014/main" id="{0EAB7CA3-01CA-0F9F-D9FD-08713E563B7E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5C86CB45-2AE7-F47E-7685-4E74676E2E48}"/>
                </a:ext>
              </a:extLst>
            </p:cNvPr>
            <p:cNvGrpSpPr/>
            <p:nvPr/>
          </p:nvGrpSpPr>
          <p:grpSpPr>
            <a:xfrm>
              <a:off x="11545126" y="4031939"/>
              <a:ext cx="274320" cy="1634328"/>
              <a:chOff x="11302589" y="3819577"/>
              <a:chExt cx="274320" cy="1634328"/>
            </a:xfrm>
          </p:grpSpPr>
          <p:grpSp>
            <p:nvGrpSpPr>
              <p:cNvPr id="159" name="bubble">
                <a:extLst>
                  <a:ext uri="{FF2B5EF4-FFF2-40B4-BE49-F238E27FC236}">
                    <a16:creationId xmlns:a16="http://schemas.microsoft.com/office/drawing/2014/main" id="{10AD0D11-5CE9-D057-C79B-1BA9B79A042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3819577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87" name="Group 186">
                  <a:extLst>
                    <a:ext uri="{FF2B5EF4-FFF2-40B4-BE49-F238E27FC236}">
                      <a16:creationId xmlns:a16="http://schemas.microsoft.com/office/drawing/2014/main" id="{CDB31CC2-83D0-0F50-C514-0A4198BC1AE9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89" name="Group 188">
                    <a:extLst>
                      <a:ext uri="{FF2B5EF4-FFF2-40B4-BE49-F238E27FC236}">
                        <a16:creationId xmlns:a16="http://schemas.microsoft.com/office/drawing/2014/main" id="{3888411D-2AA7-DFBC-BF81-75F279325FBA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93" name="Straight Connector 192">
                      <a:extLst>
                        <a:ext uri="{FF2B5EF4-FFF2-40B4-BE49-F238E27FC236}">
                          <a16:creationId xmlns:a16="http://schemas.microsoft.com/office/drawing/2014/main" id="{02473C24-39C8-6372-42CC-2732E90B39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94" name="Straight Connector 193">
                      <a:extLst>
                        <a:ext uri="{FF2B5EF4-FFF2-40B4-BE49-F238E27FC236}">
                          <a16:creationId xmlns:a16="http://schemas.microsoft.com/office/drawing/2014/main" id="{A67B24A9-29F5-2989-5E58-7B715B198E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90" name="Group 189">
                    <a:extLst>
                      <a:ext uri="{FF2B5EF4-FFF2-40B4-BE49-F238E27FC236}">
                        <a16:creationId xmlns:a16="http://schemas.microsoft.com/office/drawing/2014/main" id="{F2C14F55-DC91-6FD7-11AC-429B1E75A651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91" name="Straight Connector 190">
                      <a:extLst>
                        <a:ext uri="{FF2B5EF4-FFF2-40B4-BE49-F238E27FC236}">
                          <a16:creationId xmlns:a16="http://schemas.microsoft.com/office/drawing/2014/main" id="{5ED23286-B9FA-2CBD-4ECF-39A9615B648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92" name="Straight Connector 191">
                      <a:extLst>
                        <a:ext uri="{FF2B5EF4-FFF2-40B4-BE49-F238E27FC236}">
                          <a16:creationId xmlns:a16="http://schemas.microsoft.com/office/drawing/2014/main" id="{45D2CB1F-D550-A95E-7622-7C0098E8AC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88" name="Oval 187">
                  <a:extLst>
                    <a:ext uri="{FF2B5EF4-FFF2-40B4-BE49-F238E27FC236}">
                      <a16:creationId xmlns:a16="http://schemas.microsoft.com/office/drawing/2014/main" id="{6FD7DE90-DA29-A9FC-B3BF-0F6432AFD49D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60" name="bubble">
                <a:extLst>
                  <a:ext uri="{FF2B5EF4-FFF2-40B4-BE49-F238E27FC236}">
                    <a16:creationId xmlns:a16="http://schemas.microsoft.com/office/drawing/2014/main" id="{7DC35C25-16DF-EF79-CD8B-46E57950BB6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272913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79" name="Group 178">
                  <a:extLst>
                    <a:ext uri="{FF2B5EF4-FFF2-40B4-BE49-F238E27FC236}">
                      <a16:creationId xmlns:a16="http://schemas.microsoft.com/office/drawing/2014/main" id="{220BB052-89CF-489C-DF14-398F94F256CA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81" name="Group 180">
                    <a:extLst>
                      <a:ext uri="{FF2B5EF4-FFF2-40B4-BE49-F238E27FC236}">
                        <a16:creationId xmlns:a16="http://schemas.microsoft.com/office/drawing/2014/main" id="{275A1619-E238-8077-AADB-D1962D81E36C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85" name="Straight Connector 184">
                      <a:extLst>
                        <a:ext uri="{FF2B5EF4-FFF2-40B4-BE49-F238E27FC236}">
                          <a16:creationId xmlns:a16="http://schemas.microsoft.com/office/drawing/2014/main" id="{3A04F012-4614-7B8D-6B24-63B430C5A18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86" name="Straight Connector 185">
                      <a:extLst>
                        <a:ext uri="{FF2B5EF4-FFF2-40B4-BE49-F238E27FC236}">
                          <a16:creationId xmlns:a16="http://schemas.microsoft.com/office/drawing/2014/main" id="{F68ACBBB-BDCF-4F11-CCAE-755EB64628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82" name="Group 181">
                    <a:extLst>
                      <a:ext uri="{FF2B5EF4-FFF2-40B4-BE49-F238E27FC236}">
                        <a16:creationId xmlns:a16="http://schemas.microsoft.com/office/drawing/2014/main" id="{E3F0FDBA-80EA-DD71-0110-93FB30A7DB4D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83" name="Straight Connector 182">
                      <a:extLst>
                        <a:ext uri="{FF2B5EF4-FFF2-40B4-BE49-F238E27FC236}">
                          <a16:creationId xmlns:a16="http://schemas.microsoft.com/office/drawing/2014/main" id="{DE449CB3-619D-980E-82D3-CCA86603046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84" name="Straight Connector 183">
                      <a:extLst>
                        <a:ext uri="{FF2B5EF4-FFF2-40B4-BE49-F238E27FC236}">
                          <a16:creationId xmlns:a16="http://schemas.microsoft.com/office/drawing/2014/main" id="{D53C6F1C-3F5C-5272-9724-BFBBA96B60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80" name="Oval 179">
                  <a:extLst>
                    <a:ext uri="{FF2B5EF4-FFF2-40B4-BE49-F238E27FC236}">
                      <a16:creationId xmlns:a16="http://schemas.microsoft.com/office/drawing/2014/main" id="{6834F2C2-71D0-F30F-9C58-3FCABB449EEF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61" name="bubble">
                <a:extLst>
                  <a:ext uri="{FF2B5EF4-FFF2-40B4-BE49-F238E27FC236}">
                    <a16:creationId xmlns:a16="http://schemas.microsoft.com/office/drawing/2014/main" id="{76297629-9037-421A-B5A1-B762FCBB80D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4726249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71" name="Group 170">
                  <a:extLst>
                    <a:ext uri="{FF2B5EF4-FFF2-40B4-BE49-F238E27FC236}">
                      <a16:creationId xmlns:a16="http://schemas.microsoft.com/office/drawing/2014/main" id="{3D9CBCF3-0233-FE99-DC74-6C3068455CE7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73" name="Group 172">
                    <a:extLst>
                      <a:ext uri="{FF2B5EF4-FFF2-40B4-BE49-F238E27FC236}">
                        <a16:creationId xmlns:a16="http://schemas.microsoft.com/office/drawing/2014/main" id="{2E471BF5-BC34-0D76-C6E3-6AC9FAB780ED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77" name="Straight Connector 176">
                      <a:extLst>
                        <a:ext uri="{FF2B5EF4-FFF2-40B4-BE49-F238E27FC236}">
                          <a16:creationId xmlns:a16="http://schemas.microsoft.com/office/drawing/2014/main" id="{2E647A4E-6E9E-FB38-9642-56C4FDC4BBB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78" name="Straight Connector 177">
                      <a:extLst>
                        <a:ext uri="{FF2B5EF4-FFF2-40B4-BE49-F238E27FC236}">
                          <a16:creationId xmlns:a16="http://schemas.microsoft.com/office/drawing/2014/main" id="{ADE409E4-30C0-24FB-8D47-41D4B76399E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74" name="Group 173">
                    <a:extLst>
                      <a:ext uri="{FF2B5EF4-FFF2-40B4-BE49-F238E27FC236}">
                        <a16:creationId xmlns:a16="http://schemas.microsoft.com/office/drawing/2014/main" id="{7FB4FD14-7409-31DC-F066-F32EBD526ABE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75" name="Straight Connector 174">
                      <a:extLst>
                        <a:ext uri="{FF2B5EF4-FFF2-40B4-BE49-F238E27FC236}">
                          <a16:creationId xmlns:a16="http://schemas.microsoft.com/office/drawing/2014/main" id="{FED2C36C-464B-17A6-FB7E-809A00DA37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76" name="Straight Connector 175">
                      <a:extLst>
                        <a:ext uri="{FF2B5EF4-FFF2-40B4-BE49-F238E27FC236}">
                          <a16:creationId xmlns:a16="http://schemas.microsoft.com/office/drawing/2014/main" id="{432EF8FF-B7F1-91FB-F30A-4174D72B951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72" name="Oval 171">
                  <a:extLst>
                    <a:ext uri="{FF2B5EF4-FFF2-40B4-BE49-F238E27FC236}">
                      <a16:creationId xmlns:a16="http://schemas.microsoft.com/office/drawing/2014/main" id="{215D4491-76E4-8C56-F6FA-AF3810A536F8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62" name="bubble">
                <a:extLst>
                  <a:ext uri="{FF2B5EF4-FFF2-40B4-BE49-F238E27FC236}">
                    <a16:creationId xmlns:a16="http://schemas.microsoft.com/office/drawing/2014/main" id="{496C49C2-C178-AE9D-09EE-7A8C5430E1B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1302589" y="5179585"/>
                <a:ext cx="274320" cy="274320"/>
                <a:chOff x="4118109" y="5991721"/>
                <a:chExt cx="365760" cy="365760"/>
              </a:xfrm>
            </p:grpSpPr>
            <p:grpSp>
              <p:nvGrpSpPr>
                <p:cNvPr id="163" name="Group 162">
                  <a:extLst>
                    <a:ext uri="{FF2B5EF4-FFF2-40B4-BE49-F238E27FC236}">
                      <a16:creationId xmlns:a16="http://schemas.microsoft.com/office/drawing/2014/main" id="{BB0AC156-1F94-FAF2-6C02-0C1E9A917D88}"/>
                    </a:ext>
                  </a:extLst>
                </p:cNvPr>
                <p:cNvGrpSpPr/>
                <p:nvPr/>
              </p:nvGrpSpPr>
              <p:grpSpPr>
                <a:xfrm>
                  <a:off x="4118109" y="5991721"/>
                  <a:ext cx="365760" cy="365760"/>
                  <a:chOff x="4118109" y="5991721"/>
                  <a:chExt cx="365760" cy="365760"/>
                </a:xfrm>
              </p:grpSpPr>
              <p:grpSp>
                <p:nvGrpSpPr>
                  <p:cNvPr id="165" name="Group 164">
                    <a:extLst>
                      <a:ext uri="{FF2B5EF4-FFF2-40B4-BE49-F238E27FC236}">
                        <a16:creationId xmlns:a16="http://schemas.microsoft.com/office/drawing/2014/main" id="{DDDA8B53-BC41-5A79-0C0C-7362F82C68E6}"/>
                      </a:ext>
                    </a:extLst>
                  </p:cNvPr>
                  <p:cNvGrpSpPr/>
                  <p:nvPr/>
                </p:nvGrpSpPr>
                <p:grpSpPr>
                  <a:xfrm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69" name="Straight Connector 168">
                      <a:extLst>
                        <a:ext uri="{FF2B5EF4-FFF2-40B4-BE49-F238E27FC236}">
                          <a16:creationId xmlns:a16="http://schemas.microsoft.com/office/drawing/2014/main" id="{4833299C-C5DD-97EA-5F45-CEEC310F9BA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70" name="Straight Connector 169">
                      <a:extLst>
                        <a:ext uri="{FF2B5EF4-FFF2-40B4-BE49-F238E27FC236}">
                          <a16:creationId xmlns:a16="http://schemas.microsoft.com/office/drawing/2014/main" id="{78BA6E3E-434B-C8AE-ADE6-3AFDCCF338C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166" name="Group 165">
                    <a:extLst>
                      <a:ext uri="{FF2B5EF4-FFF2-40B4-BE49-F238E27FC236}">
                        <a16:creationId xmlns:a16="http://schemas.microsoft.com/office/drawing/2014/main" id="{E6CD6429-3831-F791-8F15-5A3272EA03E6}"/>
                      </a:ext>
                    </a:extLst>
                  </p:cNvPr>
                  <p:cNvGrpSpPr/>
                  <p:nvPr/>
                </p:nvGrpSpPr>
                <p:grpSpPr>
                  <a:xfrm rot="2700000">
                    <a:off x="4118109" y="5991721"/>
                    <a:ext cx="365760" cy="365760"/>
                    <a:chOff x="4004033" y="5877645"/>
                    <a:chExt cx="365760" cy="365760"/>
                  </a:xfrm>
                </p:grpSpPr>
                <p:cxnSp>
                  <p:nvCxnSpPr>
                    <p:cNvPr id="167" name="Straight Connector 166">
                      <a:extLst>
                        <a:ext uri="{FF2B5EF4-FFF2-40B4-BE49-F238E27FC236}">
                          <a16:creationId xmlns:a16="http://schemas.microsoft.com/office/drawing/2014/main" id="{46471617-9DF7-F35C-8C38-26D415E65F9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004033" y="6060525"/>
                      <a:ext cx="365760" cy="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68" name="Straight Connector 167">
                      <a:extLst>
                        <a:ext uri="{FF2B5EF4-FFF2-40B4-BE49-F238E27FC236}">
                          <a16:creationId xmlns:a16="http://schemas.microsoft.com/office/drawing/2014/main" id="{9714044F-7E2E-E284-4B5C-8B0001972A6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186913" y="5877645"/>
                      <a:ext cx="0" cy="365760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rgbClr val="0DC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sp>
              <p:nvSpPr>
                <p:cNvPr id="164" name="Oval 163">
                  <a:extLst>
                    <a:ext uri="{FF2B5EF4-FFF2-40B4-BE49-F238E27FC236}">
                      <a16:creationId xmlns:a16="http://schemas.microsoft.com/office/drawing/2014/main" id="{50FC1D24-53EE-81F0-9CE2-318FDCBCA51A}"/>
                    </a:ext>
                  </a:extLst>
                </p:cNvPr>
                <p:cNvSpPr/>
                <p:nvPr/>
              </p:nvSpPr>
              <p:spPr bwMode="auto">
                <a:xfrm>
                  <a:off x="4210896" y="6084662"/>
                  <a:ext cx="179878" cy="179878"/>
                </a:xfrm>
                <a:prstGeom prst="ellipse">
                  <a:avLst/>
                </a:prstGeom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69000">
                      <a:srgbClr val="0DC0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solidFill>
                    <a:srgbClr val="FFFF9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4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0EA42A31-FD7A-5070-4A78-5ABB1EDA9DBD}"/>
              </a:ext>
            </a:extLst>
          </p:cNvPr>
          <p:cNvGrpSpPr/>
          <p:nvPr/>
        </p:nvGrpSpPr>
        <p:grpSpPr>
          <a:xfrm>
            <a:off x="6295449" y="1395230"/>
            <a:ext cx="1417714" cy="499424"/>
            <a:chOff x="6295449" y="1395230"/>
            <a:chExt cx="1417714" cy="499424"/>
          </a:xfrm>
        </p:grpSpPr>
        <p:sp>
          <p:nvSpPr>
            <p:cNvPr id="1087" name="AutoShape 45">
              <a:extLst>
                <a:ext uri="{FF2B5EF4-FFF2-40B4-BE49-F238E27FC236}">
                  <a16:creationId xmlns:a16="http://schemas.microsoft.com/office/drawing/2014/main" id="{9D26CC58-E651-27A5-FFDD-B0E765694BE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295449" y="1433396"/>
              <a:ext cx="730250" cy="461258"/>
            </a:xfrm>
            <a:prstGeom prst="curvedDownArrow">
              <a:avLst>
                <a:gd name="adj1" fmla="val 50902"/>
                <a:gd name="adj2" fmla="val 85966"/>
                <a:gd name="adj3" fmla="val 33333"/>
              </a:avLst>
            </a:prstGeom>
            <a:gradFill rotWithShape="0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27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" name="Text Box 46">
              <a:extLst>
                <a:ext uri="{FF2B5EF4-FFF2-40B4-BE49-F238E27FC236}">
                  <a16:creationId xmlns:a16="http://schemas.microsoft.com/office/drawing/2014/main" id="{4BBB842F-6485-675E-E16C-5ED46BEC8D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2913" y="1395230"/>
              <a:ext cx="7302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tIns="0" bIns="0">
              <a:spAutoFit/>
            </a:bodyPr>
            <a:lstStyle>
              <a:lvl1pPr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en-US" sz="2000" dirty="0">
                  <a:latin typeface="Arial" panose="020B0604020202020204" pitchFamily="34" charset="0"/>
                </a:rPr>
                <a:t>Q</a:t>
              </a:r>
              <a:r>
                <a:rPr lang="en-US" altLang="en-US" sz="2000" baseline="-25000" dirty="0">
                  <a:latin typeface="Arial" panose="020B0604020202020204" pitchFamily="34" charset="0"/>
                </a:rPr>
                <a:t>OUT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135872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48148E-6 L 0.0582 -0.0004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2 -0.00046 L 0.12174 -0.000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E5"/>
      </a:hlink>
      <a:folHlink>
        <a:srgbClr val="D1D1F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7246</TotalTime>
  <Words>1579</Words>
  <Application>Microsoft Office PowerPoint</Application>
  <PresentationFormat>Widescreen</PresentationFormat>
  <Paragraphs>360</Paragraphs>
  <Slides>29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Aptos Narrow</vt:lpstr>
      <vt:lpstr>Arial</vt:lpstr>
      <vt:lpstr>Cambria Math</vt:lpstr>
      <vt:lpstr>Times New Roman</vt:lpstr>
      <vt:lpstr>Default Design</vt:lpstr>
      <vt:lpstr>Equation</vt:lpstr>
      <vt:lpstr>Aquifer Test Overview</vt:lpstr>
      <vt:lpstr>Purpose</vt:lpstr>
      <vt:lpstr>Test Design </vt:lpstr>
      <vt:lpstr>Stress &amp; Observe</vt:lpstr>
      <vt:lpstr>Conceptualization</vt:lpstr>
      <vt:lpstr>Hydraulic Conductivity (K)</vt:lpstr>
      <vt:lpstr>Transmissivity (T)</vt:lpstr>
      <vt:lpstr>Storage Coefficient (S)</vt:lpstr>
      <vt:lpstr>Confined Response</vt:lpstr>
      <vt:lpstr>Unconfined Response</vt:lpstr>
      <vt:lpstr>Vertical Anisotropy</vt:lpstr>
      <vt:lpstr>Lateral Anisotropy</vt:lpstr>
      <vt:lpstr>THEORY</vt:lpstr>
      <vt:lpstr>Simplifying Assumptions</vt:lpstr>
      <vt:lpstr>More Simplifications</vt:lpstr>
      <vt:lpstr>Theis—Transient Flow</vt:lpstr>
      <vt:lpstr>Theis—Solution </vt:lpstr>
      <vt:lpstr>Type Curves</vt:lpstr>
      <vt:lpstr>T &amp; S Effects</vt:lpstr>
      <vt:lpstr>Go to Workbook</vt:lpstr>
      <vt:lpstr>Volume Pumped</vt:lpstr>
      <vt:lpstr>Area Investigated</vt:lpstr>
      <vt:lpstr>Superposition</vt:lpstr>
      <vt:lpstr>Additive Effects</vt:lpstr>
      <vt:lpstr>Real Divide</vt:lpstr>
      <vt:lpstr>Image Wells</vt:lpstr>
      <vt:lpstr>Superposition in Time</vt:lpstr>
      <vt:lpstr>Superposition in Time</vt:lpstr>
      <vt:lpstr>End Section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287</cp:revision>
  <dcterms:created xsi:type="dcterms:W3CDTF">1601-01-01T00:00:00Z</dcterms:created>
  <dcterms:modified xsi:type="dcterms:W3CDTF">2025-08-19T06:04:03Z</dcterms:modified>
</cp:coreProperties>
</file>