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8" r:id="rId2"/>
    <p:sldId id="397" r:id="rId3"/>
    <p:sldId id="398" r:id="rId4"/>
    <p:sldId id="399" r:id="rId5"/>
    <p:sldId id="505" r:id="rId6"/>
    <p:sldId id="400" r:id="rId7"/>
    <p:sldId id="377" r:id="rId8"/>
    <p:sldId id="402" r:id="rId9"/>
    <p:sldId id="407" r:id="rId10"/>
    <p:sldId id="507" r:id="rId11"/>
    <p:sldId id="504" r:id="rId12"/>
    <p:sldId id="503" r:id="rId13"/>
    <p:sldId id="508" r:id="rId14"/>
    <p:sldId id="510" r:id="rId15"/>
    <p:sldId id="404" r:id="rId16"/>
    <p:sldId id="512" r:id="rId17"/>
    <p:sldId id="509" r:id="rId18"/>
    <p:sldId id="502" r:id="rId19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C0FF"/>
    <a:srgbClr val="5D5DFF"/>
    <a:srgbClr val="B7B7FF"/>
    <a:srgbClr val="FF7171"/>
    <a:srgbClr val="E1E1FF"/>
    <a:srgbClr val="79DCFF"/>
    <a:srgbClr val="AEADEB"/>
    <a:srgbClr val="F2F2F3"/>
    <a:srgbClr val="FFB0A3"/>
    <a:srgbClr val="FF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110" autoAdjust="0"/>
    <p:restoredTop sz="94699" autoAdjust="0"/>
  </p:normalViewPr>
  <p:slideViewPr>
    <p:cSldViewPr snapToGrid="0">
      <p:cViewPr varScale="1">
        <p:scale>
          <a:sx n="127" d="100"/>
          <a:sy n="127" d="100"/>
        </p:scale>
        <p:origin x="738" y="330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1466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543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98259-9886-46D8-B2D4-9F819C5BD630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7570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98259-9886-46D8-B2D4-9F819C5BD630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70546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098259-9886-46D8-B2D4-9F819C5BD630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2789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 dirty="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 dirty="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hyperlink" Target="https://doi.org/10.3133/ofr02197" TargetMode="External"/><Relationship Id="rId2" Type="http://schemas.openxmlformats.org/officeDocument/2006/relationships/hyperlink" Target="https://www.nrc.gov/docs/ML1429/ML14290A600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wsp1536I" TargetMode="External"/><Relationship Id="rId5" Type="http://schemas.openxmlformats.org/officeDocument/2006/relationships/hyperlink" Target="https://doi.org/10.1029/TR027i004p00526" TargetMode="External"/><Relationship Id="rId4" Type="http://schemas.openxmlformats.org/officeDocument/2006/relationships/hyperlink" Target="https://halfordhydrology.com/cj-drawdownrecovery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1029/TR033i004p00559" TargetMode="External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ofr02197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29/TR033i004p00559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50.png"/><Relationship Id="rId7" Type="http://schemas.openxmlformats.org/officeDocument/2006/relationships/hyperlink" Target="https://en.wikipedia.org/wiki/Rainier_Mes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2172/1010327" TargetMode="External"/><Relationship Id="rId5" Type="http://schemas.openxmlformats.org/officeDocument/2006/relationships/image" Target="../media/image51.png"/><Relationship Id="rId4" Type="http://schemas.openxmlformats.org/officeDocument/2006/relationships/hyperlink" Target="https://doi.org/10.2172/1465819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2172/1465819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8.jpeg"/><Relationship Id="rId4" Type="http://schemas.openxmlformats.org/officeDocument/2006/relationships/image" Target="../media/image14.pn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hyperlink" Target="https://doi.org/10.3133/wri024032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sv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8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wis.waterdata.usgs.gov/nv/nwis/gwlevels?site_no=3701421160211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8800" dirty="0"/>
              <a:t>Single-Well</a:t>
            </a:r>
            <a:br>
              <a:rPr lang="en-US" altLang="en-US" sz="8800" dirty="0"/>
            </a:br>
            <a:r>
              <a:rPr lang="en-US" altLang="en-US" sz="8800" dirty="0"/>
              <a:t>Pumping Analysis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ference">
            <a:extLst>
              <a:ext uri="{FF2B5EF4-FFF2-40B4-BE49-F238E27FC236}">
                <a16:creationId xmlns:a16="http://schemas.microsoft.com/office/drawing/2014/main" id="{E2C51F4B-2617-ECAE-0F8F-26231F6FB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802" y="6557780"/>
            <a:ext cx="33041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1400" dirty="0"/>
              <a:t>ª 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Cooper and Jacob 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2"/>
              </a:rPr>
              <a:t>1953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), free copy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320056-6402-8BE0-EF4C-487A1CE4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760" y="1188720"/>
            <a:ext cx="7201840" cy="5577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64B657-9FD8-A3A7-1447-E0361870D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Cooper-Jacob Workbook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35F12-2D90-099F-959F-1FEAD611B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36" y="1181163"/>
            <a:ext cx="4758659" cy="5303520"/>
          </a:xfrm>
        </p:spPr>
        <p:txBody>
          <a:bodyPr/>
          <a:lstStyle/>
          <a:p>
            <a:r>
              <a:rPr lang="en-US" sz="2200" dirty="0">
                <a:hlinkClick r:id="rId4"/>
              </a:rPr>
              <a:t>CJ-Drawdown+Recovery.v5.xlsm</a:t>
            </a:r>
            <a:r>
              <a:rPr lang="en-US" sz="2400" dirty="0"/>
              <a:t>, Combines tools</a:t>
            </a:r>
          </a:p>
          <a:p>
            <a:pPr lvl="1"/>
            <a:r>
              <a:rPr lang="en-US" sz="2000" dirty="0"/>
              <a:t>Cooper-Jacob (</a:t>
            </a:r>
            <a:r>
              <a:rPr lang="en-US" sz="2000" dirty="0">
                <a:hlinkClick r:id="rId5"/>
              </a:rPr>
              <a:t>1946</a:t>
            </a:r>
            <a:r>
              <a:rPr lang="en-US" sz="2000" dirty="0"/>
              <a:t>)ª pumping </a:t>
            </a:r>
          </a:p>
          <a:p>
            <a:pPr lvl="1"/>
            <a:r>
              <a:rPr lang="en-US" sz="2000" dirty="0"/>
              <a:t>Cooper-Jacob (</a:t>
            </a:r>
            <a:r>
              <a:rPr lang="en-US" sz="2000" dirty="0">
                <a:hlinkClick r:id="rId6"/>
              </a:rPr>
              <a:t>1963</a:t>
            </a:r>
            <a:r>
              <a:rPr lang="en-US" sz="2000" dirty="0"/>
              <a:t>) recovery</a:t>
            </a:r>
          </a:p>
          <a:p>
            <a:pPr lvl="1"/>
            <a:r>
              <a:rPr lang="en-US" sz="2000" dirty="0"/>
              <a:t>Both (</a:t>
            </a:r>
            <a:r>
              <a:rPr lang="en-US" sz="2000" dirty="0">
                <a:hlinkClick r:id="rId7"/>
              </a:rPr>
              <a:t>Halford &amp; Kuniansky, 2002</a:t>
            </a:r>
            <a:r>
              <a:rPr lang="en-US" sz="2000" dirty="0"/>
              <a:t>)</a:t>
            </a:r>
          </a:p>
          <a:p>
            <a:r>
              <a:rPr lang="en-US" sz="2400" dirty="0"/>
              <a:t>Added tools</a:t>
            </a:r>
          </a:p>
          <a:p>
            <a:pPr lvl="1"/>
            <a:r>
              <a:rPr lang="en-US" sz="2000" dirty="0"/>
              <a:t>Display time series</a:t>
            </a:r>
          </a:p>
          <a:p>
            <a:pPr lvl="2"/>
            <a:r>
              <a:rPr lang="en-US" sz="1600" dirty="0"/>
              <a:t>Differentiate drawdown &amp; recovery</a:t>
            </a:r>
          </a:p>
          <a:p>
            <a:pPr lvl="2"/>
            <a:r>
              <a:rPr lang="en-US" sz="1600" dirty="0"/>
              <a:t>Identify analyzed data points</a:t>
            </a:r>
          </a:p>
          <a:p>
            <a:pPr lvl="2"/>
            <a:r>
              <a:rPr lang="en-US" sz="1600" dirty="0"/>
              <a:t>Highlight pumping</a:t>
            </a:r>
          </a:p>
          <a:p>
            <a:pPr lvl="1"/>
            <a:r>
              <a:rPr lang="en-US" sz="2000" dirty="0"/>
              <a:t>Regress or manually fit data</a:t>
            </a:r>
          </a:p>
          <a:p>
            <a:r>
              <a:rPr lang="en-US" sz="2400" dirty="0"/>
              <a:t>Simplified input &amp; output</a:t>
            </a:r>
          </a:p>
          <a:p>
            <a:pPr lvl="1"/>
            <a:endParaRPr lang="en-US" sz="2000" dirty="0"/>
          </a:p>
        </p:txBody>
      </p:sp>
      <p:sp>
        <p:nvSpPr>
          <p:cNvPr id="7" name="Gross FIT">
            <a:extLst>
              <a:ext uri="{FF2B5EF4-FFF2-40B4-BE49-F238E27FC236}">
                <a16:creationId xmlns:a16="http://schemas.microsoft.com/office/drawing/2014/main" id="{1352F38E-FB04-B2BB-2E93-073916545F6E}"/>
              </a:ext>
            </a:extLst>
          </p:cNvPr>
          <p:cNvSpPr/>
          <p:nvPr/>
        </p:nvSpPr>
        <p:spPr bwMode="auto">
          <a:xfrm>
            <a:off x="7494241" y="3999420"/>
            <a:ext cx="676396" cy="27960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ADJUST">
            <a:extLst>
              <a:ext uri="{FF2B5EF4-FFF2-40B4-BE49-F238E27FC236}">
                <a16:creationId xmlns:a16="http://schemas.microsoft.com/office/drawing/2014/main" id="{623C2EBA-5C6E-CB11-733C-F90A3784846D}"/>
              </a:ext>
            </a:extLst>
          </p:cNvPr>
          <p:cNvSpPr/>
          <p:nvPr/>
        </p:nvSpPr>
        <p:spPr bwMode="auto">
          <a:xfrm>
            <a:off x="8050476" y="3989098"/>
            <a:ext cx="676396" cy="27960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imeSeries FRAME">
            <a:extLst>
              <a:ext uri="{FF2B5EF4-FFF2-40B4-BE49-F238E27FC236}">
                <a16:creationId xmlns:a16="http://schemas.microsoft.com/office/drawing/2014/main" id="{B11B4113-A05C-63E0-3997-5802C2272532}"/>
              </a:ext>
            </a:extLst>
          </p:cNvPr>
          <p:cNvSpPr/>
          <p:nvPr/>
        </p:nvSpPr>
        <p:spPr bwMode="auto">
          <a:xfrm>
            <a:off x="8675463" y="1367822"/>
            <a:ext cx="3400664" cy="3544244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implify FRAME">
            <a:extLst>
              <a:ext uri="{FF2B5EF4-FFF2-40B4-BE49-F238E27FC236}">
                <a16:creationId xmlns:a16="http://schemas.microsoft.com/office/drawing/2014/main" id="{EAD15FE1-CABF-A32D-838F-C2DA426C95C6}"/>
              </a:ext>
            </a:extLst>
          </p:cNvPr>
          <p:cNvSpPr/>
          <p:nvPr/>
        </p:nvSpPr>
        <p:spPr bwMode="auto">
          <a:xfrm>
            <a:off x="5093436" y="4299947"/>
            <a:ext cx="3582027" cy="2131082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57318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0666A-5495-4685-F7D8-907F54DA6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Combine Drawdown &amp; Recovery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10D3D-73A1-7C1B-3C7D-94B8373C1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926" y="1188720"/>
            <a:ext cx="6303314" cy="5303520"/>
          </a:xfrm>
        </p:spPr>
        <p:txBody>
          <a:bodyPr/>
          <a:lstStyle/>
          <a:p>
            <a:r>
              <a:rPr lang="en-US" dirty="0"/>
              <a:t>Measured semi-log slopes same, Drawdown (DD) &amp; Recovery (Rec)</a:t>
            </a:r>
          </a:p>
          <a:p>
            <a:r>
              <a:rPr lang="en-US" dirty="0"/>
              <a:t>2 curves plot different space</a:t>
            </a:r>
          </a:p>
          <a:p>
            <a:pPr lvl="1"/>
            <a:r>
              <a:rPr lang="en-US" dirty="0"/>
              <a:t>Rec time, (</a:t>
            </a:r>
            <a:r>
              <a:rPr lang="en-US" b="1" i="1" dirty="0"/>
              <a:t>t+</a:t>
            </a:r>
            <a:r>
              <a:rPr lang="el-GR" b="1" i="1" dirty="0"/>
              <a:t>Δ</a:t>
            </a:r>
            <a:r>
              <a:rPr lang="en-US" b="1" i="1" dirty="0"/>
              <a:t>t)</a:t>
            </a:r>
            <a:r>
              <a:rPr lang="en-US" dirty="0"/>
              <a:t>/</a:t>
            </a:r>
            <a:r>
              <a:rPr lang="el-GR" b="1" i="1" dirty="0"/>
              <a:t>Δ</a:t>
            </a:r>
            <a:r>
              <a:rPr lang="en-US" b="1" i="1" dirty="0"/>
              <a:t>t</a:t>
            </a:r>
            <a:r>
              <a:rPr lang="en-US" dirty="0"/>
              <a:t>, altered from days </a:t>
            </a:r>
          </a:p>
          <a:p>
            <a:pPr lvl="1"/>
            <a:r>
              <a:rPr lang="en-US" dirty="0"/>
              <a:t>Drawdowns greater than recoveries because of well losses when pumping</a:t>
            </a:r>
          </a:p>
          <a:p>
            <a:r>
              <a:rPr lang="en-US" dirty="0"/>
              <a:t>Align recovery with drawdown</a:t>
            </a:r>
          </a:p>
          <a:p>
            <a:pPr lvl="1"/>
            <a:r>
              <a:rPr lang="en-US" dirty="0"/>
              <a:t>Shift Rec time by multiplying, </a:t>
            </a:r>
          </a:p>
          <a:p>
            <a:pPr lvl="2"/>
            <a:r>
              <a:rPr lang="en-US" dirty="0"/>
              <a:t>last DD time / first Rec time</a:t>
            </a:r>
          </a:p>
          <a:p>
            <a:pPr lvl="1"/>
            <a:r>
              <a:rPr lang="en-US" dirty="0"/>
              <a:t>Shift recovery to drawdown by adding,</a:t>
            </a:r>
          </a:p>
          <a:p>
            <a:pPr lvl="2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analyzed drawdown</a:t>
            </a:r>
          </a:p>
          <a:p>
            <a:pPr lvl="1"/>
            <a:r>
              <a:rPr lang="en-US" dirty="0"/>
              <a:t>Add reminder of transforms</a:t>
            </a:r>
          </a:p>
        </p:txBody>
      </p:sp>
      <p:pic>
        <p:nvPicPr>
          <p:cNvPr id="4" name="Cartesian TimeWL">
            <a:extLst>
              <a:ext uri="{FF2B5EF4-FFF2-40B4-BE49-F238E27FC236}">
                <a16:creationId xmlns:a16="http://schemas.microsoft.com/office/drawing/2014/main" id="{6703CDFD-793C-3C03-DED7-C83761B06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pic>
        <p:nvPicPr>
          <p:cNvPr id="5" name="semi raw">
            <a:extLst>
              <a:ext uri="{FF2B5EF4-FFF2-40B4-BE49-F238E27FC236}">
                <a16:creationId xmlns:a16="http://schemas.microsoft.com/office/drawing/2014/main" id="{924C5F1D-BDEA-991B-448E-3198C34DD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pic>
        <p:nvPicPr>
          <p:cNvPr id="6" name="Semi shift time">
            <a:extLst>
              <a:ext uri="{FF2B5EF4-FFF2-40B4-BE49-F238E27FC236}">
                <a16:creationId xmlns:a16="http://schemas.microsoft.com/office/drawing/2014/main" id="{58B576DD-8BA1-4A60-B0BE-655002518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pic>
        <p:nvPicPr>
          <p:cNvPr id="7" name="Semi shift all">
            <a:extLst>
              <a:ext uri="{FF2B5EF4-FFF2-40B4-BE49-F238E27FC236}">
                <a16:creationId xmlns:a16="http://schemas.microsoft.com/office/drawing/2014/main" id="{159DE4C0-D1CA-1D40-BD90-07FA4100A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grpSp>
        <p:nvGrpSpPr>
          <p:cNvPr id="8" name="T =110">
            <a:extLst>
              <a:ext uri="{FF2B5EF4-FFF2-40B4-BE49-F238E27FC236}">
                <a16:creationId xmlns:a16="http://schemas.microsoft.com/office/drawing/2014/main" id="{3788A72C-A3E3-8384-BBAB-738D6DF2A134}"/>
              </a:ext>
            </a:extLst>
          </p:cNvPr>
          <p:cNvGrpSpPr/>
          <p:nvPr/>
        </p:nvGrpSpPr>
        <p:grpSpPr>
          <a:xfrm>
            <a:off x="7438708" y="1867593"/>
            <a:ext cx="3409075" cy="2042160"/>
            <a:chOff x="7096311" y="2122390"/>
            <a:chExt cx="873273" cy="204216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8210CAF-EF7B-97F5-1F80-9EEF78B4BB2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96311" y="2122390"/>
              <a:ext cx="873273" cy="2042160"/>
            </a:xfrm>
            <a:prstGeom prst="line">
              <a:avLst/>
            </a:prstGeom>
            <a:noFill/>
            <a:ln w="41275" cap="flat" cmpd="sng" algn="ctr">
              <a:solidFill>
                <a:schemeClr val="tx1">
                  <a:lumMod val="95000"/>
                  <a:lumOff val="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" name="Text Box 50">
              <a:extLst>
                <a:ext uri="{FF2B5EF4-FFF2-40B4-BE49-F238E27FC236}">
                  <a16:creationId xmlns:a16="http://schemas.microsoft.com/office/drawing/2014/main" id="{15A145A0-CCA3-0950-1E05-1E3CA991CA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740000">
              <a:off x="7538441" y="2419651"/>
              <a:ext cx="407835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Slope = 3.7 Feet/log-cycle</a:t>
              </a:r>
            </a:p>
          </p:txBody>
        </p:sp>
      </p:grpSp>
      <p:sp>
        <p:nvSpPr>
          <p:cNvPr id="13" name="Arrow: Time shift">
            <a:extLst>
              <a:ext uri="{FF2B5EF4-FFF2-40B4-BE49-F238E27FC236}">
                <a16:creationId xmlns:a16="http://schemas.microsoft.com/office/drawing/2014/main" id="{7A2596C5-F403-56C7-77F7-9086448EE537}"/>
              </a:ext>
            </a:extLst>
          </p:cNvPr>
          <p:cNvSpPr/>
          <p:nvPr/>
        </p:nvSpPr>
        <p:spPr bwMode="auto">
          <a:xfrm>
            <a:off x="9341994" y="5272537"/>
            <a:ext cx="1813686" cy="415636"/>
          </a:xfrm>
          <a:prstGeom prst="leftArrow">
            <a:avLst/>
          </a:prstGeom>
          <a:solidFill>
            <a:srgbClr val="B7B7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9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Multiply (</a:t>
            </a:r>
            <a:r>
              <a:rPr lang="en-US" sz="9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t+Δt</a:t>
            </a:r>
            <a:r>
              <a:rPr lang="en-US" sz="9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)/</a:t>
            </a:r>
            <a:r>
              <a:rPr lang="en-US" sz="9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Δt</a:t>
            </a:r>
            <a:r>
              <a:rPr lang="en-US" sz="9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by 0.004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5B56FE8A-E1FB-E74C-AD89-98DDAEEAC6A9}"/>
              </a:ext>
            </a:extLst>
          </p:cNvPr>
          <p:cNvSpPr/>
          <p:nvPr/>
        </p:nvSpPr>
        <p:spPr bwMode="auto">
          <a:xfrm>
            <a:off x="7725005" y="3670699"/>
            <a:ext cx="400522" cy="2499864"/>
          </a:xfrm>
          <a:prstGeom prst="upArrow">
            <a:avLst>
              <a:gd name="adj1" fmla="val 59271"/>
              <a:gd name="adj2" fmla="val 50000"/>
            </a:avLst>
          </a:prstGeom>
          <a:solidFill>
            <a:srgbClr val="B7B7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91440" numCol="1" rtlCol="0" anchor="ctr" anchorCtr="1" compatLnSpc="1">
            <a:prstTxWarp prst="textNoShape">
              <a:avLst/>
            </a:prstTxWarp>
          </a:bodyPr>
          <a:lstStyle/>
          <a:p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1</a:t>
            </a:r>
            <a:r>
              <a:rPr lang="en-US" sz="11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analyzed drawdown, 21 ft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3F2960-9212-4ADE-77F9-23CB4FAB329D}"/>
              </a:ext>
            </a:extLst>
          </p:cNvPr>
          <p:cNvSpPr/>
          <p:nvPr/>
        </p:nvSpPr>
        <p:spPr bwMode="auto">
          <a:xfrm>
            <a:off x="7047984" y="1646928"/>
            <a:ext cx="2383986" cy="507831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9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Recovery curve shifted by, </a:t>
            </a:r>
          </a:p>
          <a:p>
            <a:pPr algn="l"/>
            <a:r>
              <a:rPr lang="en-US" sz="9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Δt-Qstart/Δt-Qstop divided by 481 </a:t>
            </a:r>
          </a:p>
          <a:p>
            <a:pPr algn="l"/>
            <a:r>
              <a:rPr lang="en-US" sz="9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feet were added to residual drawdowns.</a:t>
            </a:r>
          </a:p>
        </p:txBody>
      </p:sp>
    </p:spTree>
    <p:extLst>
      <p:ext uri="{BB962C8B-B14F-4D97-AF65-F5344CB8AC3E}">
        <p14:creationId xmlns:p14="http://schemas.microsoft.com/office/powerpoint/2010/main" val="405566567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mph" presetSubtype="0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xit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45690729"/>
      </p:ext>
    </p:extLst>
  </p:cSld>
  <p:clrMapOvr>
    <a:masterClrMapping/>
  </p:clrMapOvr>
  <p:transition advTm="15000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Jacob-Lohman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483" y="1143378"/>
            <a:ext cx="6355457" cy="5303520"/>
          </a:xfrm>
        </p:spPr>
        <p:txBody>
          <a:bodyPr/>
          <a:lstStyle/>
          <a:p>
            <a:pPr>
              <a:spcBef>
                <a:spcPts val="500"/>
              </a:spcBef>
            </a:pPr>
            <a:r>
              <a:rPr lang="en-US" dirty="0"/>
              <a:t>Analyze flowing wells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Constant drawdown, </a:t>
            </a:r>
            <a:r>
              <a:rPr lang="en-US" b="1" dirty="0"/>
              <a:t>h</a:t>
            </a:r>
            <a:r>
              <a:rPr lang="en-US" b="1" baseline="-25000" dirty="0"/>
              <a:t>0</a:t>
            </a:r>
            <a:r>
              <a:rPr lang="en-US" dirty="0"/>
              <a:t>, before opening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Open well, Measure decline in </a:t>
            </a:r>
            <a:r>
              <a:rPr lang="en-US" b="1" dirty="0"/>
              <a:t>Q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Estimate slope, </a:t>
            </a:r>
            <a:r>
              <a:rPr lang="en-US" b="1" dirty="0"/>
              <a:t>s/Q</a:t>
            </a:r>
            <a:r>
              <a:rPr lang="en-US" dirty="0"/>
              <a:t>, Note transform</a:t>
            </a:r>
            <a:endParaRPr lang="en-US" b="1" dirty="0"/>
          </a:p>
          <a:p>
            <a:pPr>
              <a:spcBef>
                <a:spcPts val="500"/>
              </a:spcBef>
            </a:pPr>
            <a:r>
              <a:rPr lang="en-US" dirty="0"/>
              <a:t>Theis aquifer assumptions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Radial confined flow, Infinite extent, fully-penetrating well, etc. </a:t>
            </a:r>
          </a:p>
          <a:p>
            <a:pPr>
              <a:spcBef>
                <a:spcPts val="500"/>
              </a:spcBef>
            </a:pPr>
            <a:r>
              <a:rPr lang="en-US" dirty="0"/>
              <a:t>Analyze semi-log, time – </a:t>
            </a:r>
            <a:r>
              <a:rPr lang="en-US" b="1" dirty="0"/>
              <a:t>s/Q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Bigger values, </a:t>
            </a:r>
            <a:r>
              <a:rPr lang="en-US" b="1" dirty="0"/>
              <a:t>s/Q</a:t>
            </a:r>
            <a:r>
              <a:rPr lang="en-US" dirty="0"/>
              <a:t>, Smaller </a:t>
            </a:r>
            <a:r>
              <a:rPr lang="en-US" b="1" dirty="0"/>
              <a:t>Q</a:t>
            </a:r>
          </a:p>
          <a:p>
            <a:pPr>
              <a:spcBef>
                <a:spcPts val="500"/>
              </a:spcBef>
            </a:pPr>
            <a:r>
              <a:rPr lang="en-US" dirty="0"/>
              <a:t>Not needed for shutting-in well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Cooper-Jacob recovery works</a:t>
            </a:r>
          </a:p>
          <a:p>
            <a:pPr lvl="1">
              <a:spcBef>
                <a:spcPts val="500"/>
              </a:spcBef>
            </a:pPr>
            <a:r>
              <a:rPr lang="en-US" dirty="0"/>
              <a:t>Measure pressure build-up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9BEE01-0C47-D181-41F5-E02680BD4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6" r="14555"/>
          <a:stretch/>
        </p:blipFill>
        <p:spPr>
          <a:xfrm>
            <a:off x="6492240" y="1188720"/>
            <a:ext cx="5646609" cy="5577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70F163-5972-84A8-B34B-935C6BEF0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4B0E98-E68A-E648-34AA-11763C9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  <p:sp>
        <p:nvSpPr>
          <p:cNvPr id="15" name="Reference">
            <a:extLst>
              <a:ext uri="{FF2B5EF4-FFF2-40B4-BE49-F238E27FC236}">
                <a16:creationId xmlns:a16="http://schemas.microsoft.com/office/drawing/2014/main" id="{7836412C-E543-DF4A-F9BC-66E00B89A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349" y="6557780"/>
            <a:ext cx="20810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Jacob-Lohman, 1952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7AB933D-A879-28EC-FD8B-B0A67526824B}"/>
              </a:ext>
            </a:extLst>
          </p:cNvPr>
          <p:cNvGrpSpPr>
            <a:grpSpLocks noChangeAspect="1"/>
          </p:cNvGrpSpPr>
          <p:nvPr/>
        </p:nvGrpSpPr>
        <p:grpSpPr>
          <a:xfrm>
            <a:off x="10387710" y="30228"/>
            <a:ext cx="680672" cy="1005840"/>
            <a:chOff x="5656263" y="2754313"/>
            <a:chExt cx="890588" cy="131603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9607E06-B3FE-5D77-45BE-0657A531C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2754313"/>
              <a:ext cx="890588" cy="1316038"/>
            </a:xfrm>
            <a:custGeom>
              <a:avLst/>
              <a:gdLst>
                <a:gd name="T0" fmla="*/ 5 w 561"/>
                <a:gd name="T1" fmla="*/ 359 h 829"/>
                <a:gd name="T2" fmla="*/ 22 w 561"/>
                <a:gd name="T3" fmla="*/ 375 h 829"/>
                <a:gd name="T4" fmla="*/ 33 w 561"/>
                <a:gd name="T5" fmla="*/ 387 h 829"/>
                <a:gd name="T6" fmla="*/ 41 w 561"/>
                <a:gd name="T7" fmla="*/ 394 h 829"/>
                <a:gd name="T8" fmla="*/ 65 w 561"/>
                <a:gd name="T9" fmla="*/ 416 h 829"/>
                <a:gd name="T10" fmla="*/ 104 w 561"/>
                <a:gd name="T11" fmla="*/ 452 h 829"/>
                <a:gd name="T12" fmla="*/ 177 w 561"/>
                <a:gd name="T13" fmla="*/ 519 h 829"/>
                <a:gd name="T14" fmla="*/ 213 w 561"/>
                <a:gd name="T15" fmla="*/ 554 h 829"/>
                <a:gd name="T16" fmla="*/ 271 w 561"/>
                <a:gd name="T17" fmla="*/ 609 h 829"/>
                <a:gd name="T18" fmla="*/ 356 w 561"/>
                <a:gd name="T19" fmla="*/ 687 h 829"/>
                <a:gd name="T20" fmla="*/ 397 w 561"/>
                <a:gd name="T21" fmla="*/ 726 h 829"/>
                <a:gd name="T22" fmla="*/ 422 w 561"/>
                <a:gd name="T23" fmla="*/ 750 h 829"/>
                <a:gd name="T24" fmla="*/ 456 w 561"/>
                <a:gd name="T25" fmla="*/ 780 h 829"/>
                <a:gd name="T26" fmla="*/ 491 w 561"/>
                <a:gd name="T27" fmla="*/ 814 h 829"/>
                <a:gd name="T28" fmla="*/ 508 w 561"/>
                <a:gd name="T29" fmla="*/ 825 h 829"/>
                <a:gd name="T30" fmla="*/ 506 w 561"/>
                <a:gd name="T31" fmla="*/ 819 h 829"/>
                <a:gd name="T32" fmla="*/ 512 w 561"/>
                <a:gd name="T33" fmla="*/ 815 h 829"/>
                <a:gd name="T34" fmla="*/ 513 w 561"/>
                <a:gd name="T35" fmla="*/ 805 h 829"/>
                <a:gd name="T36" fmla="*/ 504 w 561"/>
                <a:gd name="T37" fmla="*/ 777 h 829"/>
                <a:gd name="T38" fmla="*/ 505 w 561"/>
                <a:gd name="T39" fmla="*/ 766 h 829"/>
                <a:gd name="T40" fmla="*/ 503 w 561"/>
                <a:gd name="T41" fmla="*/ 761 h 829"/>
                <a:gd name="T42" fmla="*/ 504 w 561"/>
                <a:gd name="T43" fmla="*/ 756 h 829"/>
                <a:gd name="T44" fmla="*/ 500 w 561"/>
                <a:gd name="T45" fmla="*/ 747 h 829"/>
                <a:gd name="T46" fmla="*/ 500 w 561"/>
                <a:gd name="T47" fmla="*/ 731 h 829"/>
                <a:gd name="T48" fmla="*/ 503 w 561"/>
                <a:gd name="T49" fmla="*/ 727 h 829"/>
                <a:gd name="T50" fmla="*/ 495 w 561"/>
                <a:gd name="T51" fmla="*/ 713 h 829"/>
                <a:gd name="T52" fmla="*/ 495 w 561"/>
                <a:gd name="T53" fmla="*/ 707 h 829"/>
                <a:gd name="T54" fmla="*/ 494 w 561"/>
                <a:gd name="T55" fmla="*/ 701 h 829"/>
                <a:gd name="T56" fmla="*/ 501 w 561"/>
                <a:gd name="T57" fmla="*/ 698 h 829"/>
                <a:gd name="T58" fmla="*/ 512 w 561"/>
                <a:gd name="T59" fmla="*/ 694 h 829"/>
                <a:gd name="T60" fmla="*/ 518 w 561"/>
                <a:gd name="T61" fmla="*/ 695 h 829"/>
                <a:gd name="T62" fmla="*/ 523 w 561"/>
                <a:gd name="T63" fmla="*/ 696 h 829"/>
                <a:gd name="T64" fmla="*/ 532 w 561"/>
                <a:gd name="T65" fmla="*/ 697 h 829"/>
                <a:gd name="T66" fmla="*/ 536 w 561"/>
                <a:gd name="T67" fmla="*/ 704 h 829"/>
                <a:gd name="T68" fmla="*/ 541 w 561"/>
                <a:gd name="T69" fmla="*/ 707 h 829"/>
                <a:gd name="T70" fmla="*/ 554 w 561"/>
                <a:gd name="T71" fmla="*/ 705 h 829"/>
                <a:gd name="T72" fmla="*/ 559 w 561"/>
                <a:gd name="T73" fmla="*/ 689 h 829"/>
                <a:gd name="T74" fmla="*/ 560 w 561"/>
                <a:gd name="T75" fmla="*/ 652 h 829"/>
                <a:gd name="T76" fmla="*/ 558 w 561"/>
                <a:gd name="T77" fmla="*/ 610 h 829"/>
                <a:gd name="T78" fmla="*/ 556 w 561"/>
                <a:gd name="T79" fmla="*/ 557 h 829"/>
                <a:gd name="T80" fmla="*/ 556 w 561"/>
                <a:gd name="T81" fmla="*/ 529 h 829"/>
                <a:gd name="T82" fmla="*/ 555 w 561"/>
                <a:gd name="T83" fmla="*/ 490 h 829"/>
                <a:gd name="T84" fmla="*/ 552 w 561"/>
                <a:gd name="T85" fmla="*/ 409 h 829"/>
                <a:gd name="T86" fmla="*/ 548 w 561"/>
                <a:gd name="T87" fmla="*/ 269 h 829"/>
                <a:gd name="T88" fmla="*/ 546 w 561"/>
                <a:gd name="T89" fmla="*/ 223 h 829"/>
                <a:gd name="T90" fmla="*/ 544 w 561"/>
                <a:gd name="T91" fmla="*/ 149 h 829"/>
                <a:gd name="T92" fmla="*/ 542 w 561"/>
                <a:gd name="T93" fmla="*/ 92 h 829"/>
                <a:gd name="T94" fmla="*/ 537 w 561"/>
                <a:gd name="T95" fmla="*/ 0 h 829"/>
                <a:gd name="T96" fmla="*/ 483 w 561"/>
                <a:gd name="T97" fmla="*/ 2 h 829"/>
                <a:gd name="T98" fmla="*/ 431 w 561"/>
                <a:gd name="T99" fmla="*/ 3 h 829"/>
                <a:gd name="T100" fmla="*/ 365 w 561"/>
                <a:gd name="T101" fmla="*/ 4 h 829"/>
                <a:gd name="T102" fmla="*/ 332 w 561"/>
                <a:gd name="T103" fmla="*/ 5 h 829"/>
                <a:gd name="T104" fmla="*/ 281 w 561"/>
                <a:gd name="T105" fmla="*/ 4 h 829"/>
                <a:gd name="T106" fmla="*/ 238 w 561"/>
                <a:gd name="T107" fmla="*/ 4 h 829"/>
                <a:gd name="T108" fmla="*/ 172 w 561"/>
                <a:gd name="T109" fmla="*/ 4 h 829"/>
                <a:gd name="T110" fmla="*/ 82 w 561"/>
                <a:gd name="T111" fmla="*/ 3 h 829"/>
                <a:gd name="T112" fmla="*/ 13 w 561"/>
                <a:gd name="T113" fmla="*/ 0 h 829"/>
                <a:gd name="T114" fmla="*/ 7 w 561"/>
                <a:gd name="T115" fmla="*/ 133 h 829"/>
                <a:gd name="T116" fmla="*/ 5 w 561"/>
                <a:gd name="T117" fmla="*/ 226 h 829"/>
                <a:gd name="T118" fmla="*/ 3 w 561"/>
                <a:gd name="T119" fmla="*/ 275 h 829"/>
                <a:gd name="T120" fmla="*/ 2 w 561"/>
                <a:gd name="T121" fmla="*/ 296 h 829"/>
                <a:gd name="T122" fmla="*/ 1 w 561"/>
                <a:gd name="T123" fmla="*/ 318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29">
                  <a:moveTo>
                    <a:pt x="0" y="327"/>
                  </a:moveTo>
                  <a:lnTo>
                    <a:pt x="0" y="328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29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6"/>
                  </a:lnTo>
                  <a:lnTo>
                    <a:pt x="0" y="355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3"/>
                  </a:lnTo>
                  <a:lnTo>
                    <a:pt x="22" y="375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6"/>
                  </a:lnTo>
                  <a:lnTo>
                    <a:pt x="46" y="397"/>
                  </a:lnTo>
                  <a:lnTo>
                    <a:pt x="46" y="397"/>
                  </a:lnTo>
                  <a:lnTo>
                    <a:pt x="49" y="401"/>
                  </a:lnTo>
                  <a:lnTo>
                    <a:pt x="50" y="401"/>
                  </a:lnTo>
                  <a:lnTo>
                    <a:pt x="50" y="401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8"/>
                  </a:lnTo>
                  <a:lnTo>
                    <a:pt x="69" y="419"/>
                  </a:lnTo>
                  <a:lnTo>
                    <a:pt x="77" y="426"/>
                  </a:lnTo>
                  <a:lnTo>
                    <a:pt x="79" y="429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3"/>
                  </a:lnTo>
                  <a:lnTo>
                    <a:pt x="95" y="443"/>
                  </a:lnTo>
                  <a:lnTo>
                    <a:pt x="98" y="446"/>
                  </a:lnTo>
                  <a:lnTo>
                    <a:pt x="104" y="452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2"/>
                  </a:lnTo>
                  <a:lnTo>
                    <a:pt x="130" y="476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7"/>
                  </a:lnTo>
                  <a:lnTo>
                    <a:pt x="177" y="519"/>
                  </a:lnTo>
                  <a:lnTo>
                    <a:pt x="179" y="521"/>
                  </a:lnTo>
                  <a:lnTo>
                    <a:pt x="180" y="523"/>
                  </a:lnTo>
                  <a:lnTo>
                    <a:pt x="180" y="523"/>
                  </a:lnTo>
                  <a:lnTo>
                    <a:pt x="184" y="528"/>
                  </a:lnTo>
                  <a:lnTo>
                    <a:pt x="185" y="528"/>
                  </a:lnTo>
                  <a:lnTo>
                    <a:pt x="185" y="528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7"/>
                  </a:lnTo>
                  <a:lnTo>
                    <a:pt x="199" y="540"/>
                  </a:lnTo>
                  <a:lnTo>
                    <a:pt x="210" y="551"/>
                  </a:lnTo>
                  <a:lnTo>
                    <a:pt x="213" y="554"/>
                  </a:lnTo>
                  <a:lnTo>
                    <a:pt x="222" y="562"/>
                  </a:lnTo>
                  <a:lnTo>
                    <a:pt x="226" y="566"/>
                  </a:lnTo>
                  <a:lnTo>
                    <a:pt x="230" y="570"/>
                  </a:lnTo>
                  <a:lnTo>
                    <a:pt x="230" y="570"/>
                  </a:lnTo>
                  <a:lnTo>
                    <a:pt x="232" y="572"/>
                  </a:lnTo>
                  <a:lnTo>
                    <a:pt x="242" y="581"/>
                  </a:lnTo>
                  <a:lnTo>
                    <a:pt x="250" y="589"/>
                  </a:lnTo>
                  <a:lnTo>
                    <a:pt x="252" y="590"/>
                  </a:lnTo>
                  <a:lnTo>
                    <a:pt x="255" y="592"/>
                  </a:lnTo>
                  <a:lnTo>
                    <a:pt x="261" y="599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4"/>
                  </a:lnTo>
                  <a:lnTo>
                    <a:pt x="284" y="620"/>
                  </a:lnTo>
                  <a:lnTo>
                    <a:pt x="288" y="624"/>
                  </a:lnTo>
                  <a:lnTo>
                    <a:pt x="306" y="640"/>
                  </a:lnTo>
                  <a:lnTo>
                    <a:pt x="321" y="655"/>
                  </a:lnTo>
                  <a:lnTo>
                    <a:pt x="325" y="658"/>
                  </a:lnTo>
                  <a:lnTo>
                    <a:pt x="327" y="659"/>
                  </a:lnTo>
                  <a:lnTo>
                    <a:pt x="337" y="670"/>
                  </a:lnTo>
                  <a:lnTo>
                    <a:pt x="337" y="670"/>
                  </a:lnTo>
                  <a:lnTo>
                    <a:pt x="350" y="681"/>
                  </a:lnTo>
                  <a:lnTo>
                    <a:pt x="356" y="687"/>
                  </a:lnTo>
                  <a:lnTo>
                    <a:pt x="363" y="694"/>
                  </a:lnTo>
                  <a:lnTo>
                    <a:pt x="364" y="695"/>
                  </a:lnTo>
                  <a:lnTo>
                    <a:pt x="364" y="696"/>
                  </a:lnTo>
                  <a:lnTo>
                    <a:pt x="376" y="705"/>
                  </a:lnTo>
                  <a:lnTo>
                    <a:pt x="376" y="706"/>
                  </a:lnTo>
                  <a:lnTo>
                    <a:pt x="378" y="707"/>
                  </a:lnTo>
                  <a:lnTo>
                    <a:pt x="382" y="712"/>
                  </a:lnTo>
                  <a:lnTo>
                    <a:pt x="383" y="713"/>
                  </a:lnTo>
                  <a:lnTo>
                    <a:pt x="384" y="714"/>
                  </a:lnTo>
                  <a:lnTo>
                    <a:pt x="388" y="717"/>
                  </a:lnTo>
                  <a:lnTo>
                    <a:pt x="388" y="718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2"/>
                  </a:lnTo>
                  <a:lnTo>
                    <a:pt x="404" y="732"/>
                  </a:lnTo>
                  <a:lnTo>
                    <a:pt x="406" y="734"/>
                  </a:lnTo>
                  <a:lnTo>
                    <a:pt x="407" y="736"/>
                  </a:lnTo>
                  <a:lnTo>
                    <a:pt x="408" y="736"/>
                  </a:lnTo>
                  <a:lnTo>
                    <a:pt x="408" y="736"/>
                  </a:lnTo>
                  <a:lnTo>
                    <a:pt x="410" y="738"/>
                  </a:lnTo>
                  <a:lnTo>
                    <a:pt x="410" y="738"/>
                  </a:lnTo>
                  <a:lnTo>
                    <a:pt x="410" y="738"/>
                  </a:lnTo>
                  <a:lnTo>
                    <a:pt x="417" y="745"/>
                  </a:lnTo>
                  <a:lnTo>
                    <a:pt x="422" y="750"/>
                  </a:lnTo>
                  <a:lnTo>
                    <a:pt x="431" y="757"/>
                  </a:lnTo>
                  <a:lnTo>
                    <a:pt x="431" y="758"/>
                  </a:lnTo>
                  <a:lnTo>
                    <a:pt x="431" y="758"/>
                  </a:lnTo>
                  <a:lnTo>
                    <a:pt x="432" y="759"/>
                  </a:lnTo>
                  <a:lnTo>
                    <a:pt x="433" y="759"/>
                  </a:lnTo>
                  <a:lnTo>
                    <a:pt x="433" y="759"/>
                  </a:lnTo>
                  <a:lnTo>
                    <a:pt x="435" y="762"/>
                  </a:lnTo>
                  <a:lnTo>
                    <a:pt x="442" y="768"/>
                  </a:lnTo>
                  <a:lnTo>
                    <a:pt x="445" y="771"/>
                  </a:lnTo>
                  <a:lnTo>
                    <a:pt x="450" y="775"/>
                  </a:lnTo>
                  <a:lnTo>
                    <a:pt x="456" y="780"/>
                  </a:lnTo>
                  <a:lnTo>
                    <a:pt x="456" y="780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9" y="784"/>
                  </a:lnTo>
                  <a:lnTo>
                    <a:pt x="461" y="786"/>
                  </a:lnTo>
                  <a:lnTo>
                    <a:pt x="462" y="786"/>
                  </a:lnTo>
                  <a:lnTo>
                    <a:pt x="467" y="792"/>
                  </a:lnTo>
                  <a:lnTo>
                    <a:pt x="478" y="801"/>
                  </a:lnTo>
                  <a:lnTo>
                    <a:pt x="479" y="802"/>
                  </a:lnTo>
                  <a:lnTo>
                    <a:pt x="480" y="802"/>
                  </a:lnTo>
                  <a:lnTo>
                    <a:pt x="486" y="809"/>
                  </a:lnTo>
                  <a:lnTo>
                    <a:pt x="486" y="809"/>
                  </a:lnTo>
                  <a:lnTo>
                    <a:pt x="491" y="814"/>
                  </a:lnTo>
                  <a:lnTo>
                    <a:pt x="491" y="814"/>
                  </a:lnTo>
                  <a:lnTo>
                    <a:pt x="500" y="823"/>
                  </a:lnTo>
                  <a:lnTo>
                    <a:pt x="504" y="825"/>
                  </a:lnTo>
                  <a:lnTo>
                    <a:pt x="506" y="827"/>
                  </a:lnTo>
                  <a:lnTo>
                    <a:pt x="506" y="827"/>
                  </a:lnTo>
                  <a:lnTo>
                    <a:pt x="508" y="829"/>
                  </a:lnTo>
                  <a:lnTo>
                    <a:pt x="507" y="828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7" y="826"/>
                  </a:lnTo>
                  <a:lnTo>
                    <a:pt x="508" y="825"/>
                  </a:lnTo>
                  <a:lnTo>
                    <a:pt x="508" y="825"/>
                  </a:lnTo>
                  <a:lnTo>
                    <a:pt x="508" y="824"/>
                  </a:lnTo>
                  <a:lnTo>
                    <a:pt x="509" y="824"/>
                  </a:lnTo>
                  <a:lnTo>
                    <a:pt x="509" y="824"/>
                  </a:lnTo>
                  <a:lnTo>
                    <a:pt x="510" y="823"/>
                  </a:lnTo>
                  <a:lnTo>
                    <a:pt x="511" y="823"/>
                  </a:lnTo>
                  <a:lnTo>
                    <a:pt x="511" y="822"/>
                  </a:lnTo>
                  <a:lnTo>
                    <a:pt x="510" y="821"/>
                  </a:lnTo>
                  <a:lnTo>
                    <a:pt x="510" y="821"/>
                  </a:lnTo>
                  <a:lnTo>
                    <a:pt x="510" y="820"/>
                  </a:lnTo>
                  <a:lnTo>
                    <a:pt x="509" y="820"/>
                  </a:lnTo>
                  <a:lnTo>
                    <a:pt x="507" y="819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6" y="818"/>
                  </a:lnTo>
                  <a:lnTo>
                    <a:pt x="506" y="818"/>
                  </a:lnTo>
                  <a:lnTo>
                    <a:pt x="507" y="817"/>
                  </a:lnTo>
                  <a:lnTo>
                    <a:pt x="508" y="816"/>
                  </a:lnTo>
                  <a:lnTo>
                    <a:pt x="508" y="816"/>
                  </a:lnTo>
                  <a:lnTo>
                    <a:pt x="509" y="816"/>
                  </a:lnTo>
                  <a:lnTo>
                    <a:pt x="509" y="816"/>
                  </a:lnTo>
                  <a:lnTo>
                    <a:pt x="510" y="816"/>
                  </a:lnTo>
                  <a:lnTo>
                    <a:pt x="511" y="816"/>
                  </a:lnTo>
                  <a:lnTo>
                    <a:pt x="511" y="816"/>
                  </a:lnTo>
                  <a:lnTo>
                    <a:pt x="512" y="815"/>
                  </a:lnTo>
                  <a:lnTo>
                    <a:pt x="513" y="815"/>
                  </a:lnTo>
                  <a:lnTo>
                    <a:pt x="513" y="815"/>
                  </a:lnTo>
                  <a:lnTo>
                    <a:pt x="513" y="813"/>
                  </a:lnTo>
                  <a:lnTo>
                    <a:pt x="513" y="813"/>
                  </a:lnTo>
                  <a:lnTo>
                    <a:pt x="513" y="813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4" y="808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3" y="805"/>
                  </a:lnTo>
                  <a:lnTo>
                    <a:pt x="513" y="805"/>
                  </a:lnTo>
                  <a:lnTo>
                    <a:pt x="512" y="802"/>
                  </a:lnTo>
                  <a:lnTo>
                    <a:pt x="512" y="801"/>
                  </a:lnTo>
                  <a:lnTo>
                    <a:pt x="512" y="799"/>
                  </a:lnTo>
                  <a:lnTo>
                    <a:pt x="510" y="795"/>
                  </a:lnTo>
                  <a:lnTo>
                    <a:pt x="511" y="791"/>
                  </a:lnTo>
                  <a:lnTo>
                    <a:pt x="510" y="788"/>
                  </a:lnTo>
                  <a:lnTo>
                    <a:pt x="509" y="786"/>
                  </a:lnTo>
                  <a:lnTo>
                    <a:pt x="507" y="781"/>
                  </a:lnTo>
                  <a:lnTo>
                    <a:pt x="506" y="779"/>
                  </a:lnTo>
                  <a:lnTo>
                    <a:pt x="505" y="777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1"/>
                  </a:lnTo>
                  <a:lnTo>
                    <a:pt x="503" y="771"/>
                  </a:lnTo>
                  <a:lnTo>
                    <a:pt x="503" y="769"/>
                  </a:lnTo>
                  <a:lnTo>
                    <a:pt x="503" y="769"/>
                  </a:lnTo>
                  <a:lnTo>
                    <a:pt x="504" y="768"/>
                  </a:lnTo>
                  <a:lnTo>
                    <a:pt x="505" y="767"/>
                  </a:lnTo>
                  <a:lnTo>
                    <a:pt x="505" y="767"/>
                  </a:lnTo>
                  <a:lnTo>
                    <a:pt x="505" y="766"/>
                  </a:lnTo>
                  <a:lnTo>
                    <a:pt x="504" y="766"/>
                  </a:lnTo>
                  <a:lnTo>
                    <a:pt x="504" y="765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4" y="762"/>
                  </a:lnTo>
                  <a:lnTo>
                    <a:pt x="504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1"/>
                  </a:lnTo>
                  <a:lnTo>
                    <a:pt x="503" y="761"/>
                  </a:lnTo>
                  <a:lnTo>
                    <a:pt x="503" y="761"/>
                  </a:lnTo>
                  <a:lnTo>
                    <a:pt x="503" y="761"/>
                  </a:lnTo>
                  <a:lnTo>
                    <a:pt x="503" y="761"/>
                  </a:lnTo>
                  <a:lnTo>
                    <a:pt x="504" y="761"/>
                  </a:lnTo>
                  <a:lnTo>
                    <a:pt x="504" y="760"/>
                  </a:lnTo>
                  <a:lnTo>
                    <a:pt x="504" y="760"/>
                  </a:lnTo>
                  <a:lnTo>
                    <a:pt x="504" y="760"/>
                  </a:lnTo>
                  <a:lnTo>
                    <a:pt x="505" y="759"/>
                  </a:lnTo>
                  <a:lnTo>
                    <a:pt x="505" y="757"/>
                  </a:lnTo>
                  <a:lnTo>
                    <a:pt x="505" y="757"/>
                  </a:lnTo>
                  <a:lnTo>
                    <a:pt x="504" y="756"/>
                  </a:lnTo>
                  <a:lnTo>
                    <a:pt x="504" y="756"/>
                  </a:lnTo>
                  <a:lnTo>
                    <a:pt x="504" y="756"/>
                  </a:lnTo>
                  <a:lnTo>
                    <a:pt x="504" y="756"/>
                  </a:lnTo>
                  <a:lnTo>
                    <a:pt x="504" y="756"/>
                  </a:lnTo>
                  <a:lnTo>
                    <a:pt x="503" y="755"/>
                  </a:lnTo>
                  <a:lnTo>
                    <a:pt x="503" y="754"/>
                  </a:lnTo>
                  <a:lnTo>
                    <a:pt x="502" y="754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2" y="749"/>
                  </a:lnTo>
                  <a:lnTo>
                    <a:pt x="502" y="749"/>
                  </a:lnTo>
                  <a:lnTo>
                    <a:pt x="501" y="748"/>
                  </a:lnTo>
                  <a:lnTo>
                    <a:pt x="500" y="747"/>
                  </a:lnTo>
                  <a:lnTo>
                    <a:pt x="499" y="746"/>
                  </a:lnTo>
                  <a:lnTo>
                    <a:pt x="499" y="746"/>
                  </a:lnTo>
                  <a:lnTo>
                    <a:pt x="500" y="743"/>
                  </a:lnTo>
                  <a:lnTo>
                    <a:pt x="500" y="741"/>
                  </a:lnTo>
                  <a:lnTo>
                    <a:pt x="500" y="739"/>
                  </a:lnTo>
                  <a:lnTo>
                    <a:pt x="500" y="736"/>
                  </a:lnTo>
                  <a:lnTo>
                    <a:pt x="498" y="734"/>
                  </a:lnTo>
                  <a:lnTo>
                    <a:pt x="499" y="734"/>
                  </a:lnTo>
                  <a:lnTo>
                    <a:pt x="499" y="733"/>
                  </a:lnTo>
                  <a:lnTo>
                    <a:pt x="500" y="732"/>
                  </a:lnTo>
                  <a:lnTo>
                    <a:pt x="500" y="731"/>
                  </a:lnTo>
                  <a:lnTo>
                    <a:pt x="500" y="731"/>
                  </a:lnTo>
                  <a:lnTo>
                    <a:pt x="499" y="730"/>
                  </a:lnTo>
                  <a:lnTo>
                    <a:pt x="499" y="729"/>
                  </a:lnTo>
                  <a:lnTo>
                    <a:pt x="499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4"/>
                  </a:lnTo>
                  <a:lnTo>
                    <a:pt x="498" y="722"/>
                  </a:lnTo>
                  <a:lnTo>
                    <a:pt x="499" y="720"/>
                  </a:lnTo>
                  <a:lnTo>
                    <a:pt x="498" y="720"/>
                  </a:lnTo>
                  <a:lnTo>
                    <a:pt x="497" y="718"/>
                  </a:lnTo>
                  <a:lnTo>
                    <a:pt x="496" y="716"/>
                  </a:lnTo>
                  <a:lnTo>
                    <a:pt x="496" y="716"/>
                  </a:lnTo>
                  <a:lnTo>
                    <a:pt x="495" y="715"/>
                  </a:lnTo>
                  <a:lnTo>
                    <a:pt x="495" y="713"/>
                  </a:lnTo>
                  <a:lnTo>
                    <a:pt x="495" y="713"/>
                  </a:lnTo>
                  <a:lnTo>
                    <a:pt x="495" y="711"/>
                  </a:lnTo>
                  <a:lnTo>
                    <a:pt x="495" y="710"/>
                  </a:lnTo>
                  <a:lnTo>
                    <a:pt x="495" y="710"/>
                  </a:lnTo>
                  <a:lnTo>
                    <a:pt x="495" y="710"/>
                  </a:lnTo>
                  <a:lnTo>
                    <a:pt x="496" y="709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6" y="707"/>
                  </a:lnTo>
                  <a:lnTo>
                    <a:pt x="496" y="707"/>
                  </a:lnTo>
                  <a:lnTo>
                    <a:pt x="495" y="707"/>
                  </a:lnTo>
                  <a:lnTo>
                    <a:pt x="495" y="707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5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0"/>
                  </a:lnTo>
                  <a:lnTo>
                    <a:pt x="497" y="699"/>
                  </a:lnTo>
                  <a:lnTo>
                    <a:pt x="498" y="699"/>
                  </a:lnTo>
                  <a:lnTo>
                    <a:pt x="498" y="699"/>
                  </a:lnTo>
                  <a:lnTo>
                    <a:pt x="499" y="699"/>
                  </a:lnTo>
                  <a:lnTo>
                    <a:pt x="499" y="699"/>
                  </a:lnTo>
                  <a:lnTo>
                    <a:pt x="500" y="699"/>
                  </a:lnTo>
                  <a:lnTo>
                    <a:pt x="500" y="699"/>
                  </a:lnTo>
                  <a:lnTo>
                    <a:pt x="500" y="699"/>
                  </a:lnTo>
                  <a:lnTo>
                    <a:pt x="501" y="699"/>
                  </a:lnTo>
                  <a:lnTo>
                    <a:pt x="501" y="699"/>
                  </a:lnTo>
                  <a:lnTo>
                    <a:pt x="501" y="698"/>
                  </a:lnTo>
                  <a:lnTo>
                    <a:pt x="502" y="698"/>
                  </a:lnTo>
                  <a:lnTo>
                    <a:pt x="502" y="698"/>
                  </a:lnTo>
                  <a:lnTo>
                    <a:pt x="503" y="698"/>
                  </a:lnTo>
                  <a:lnTo>
                    <a:pt x="503" y="697"/>
                  </a:lnTo>
                  <a:lnTo>
                    <a:pt x="506" y="695"/>
                  </a:lnTo>
                  <a:lnTo>
                    <a:pt x="506" y="695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7" y="696"/>
                  </a:lnTo>
                  <a:lnTo>
                    <a:pt x="508" y="695"/>
                  </a:lnTo>
                  <a:lnTo>
                    <a:pt x="511" y="694"/>
                  </a:lnTo>
                  <a:lnTo>
                    <a:pt x="512" y="694"/>
                  </a:lnTo>
                  <a:lnTo>
                    <a:pt x="512" y="693"/>
                  </a:lnTo>
                  <a:lnTo>
                    <a:pt x="513" y="694"/>
                  </a:lnTo>
                  <a:lnTo>
                    <a:pt x="513" y="693"/>
                  </a:lnTo>
                  <a:lnTo>
                    <a:pt x="514" y="693"/>
                  </a:lnTo>
                  <a:lnTo>
                    <a:pt x="514" y="694"/>
                  </a:lnTo>
                  <a:lnTo>
                    <a:pt x="514" y="694"/>
                  </a:lnTo>
                  <a:lnTo>
                    <a:pt x="515" y="694"/>
                  </a:lnTo>
                  <a:lnTo>
                    <a:pt x="516" y="693"/>
                  </a:lnTo>
                  <a:lnTo>
                    <a:pt x="517" y="694"/>
                  </a:lnTo>
                  <a:lnTo>
                    <a:pt x="518" y="694"/>
                  </a:lnTo>
                  <a:lnTo>
                    <a:pt x="518" y="694"/>
                  </a:lnTo>
                  <a:lnTo>
                    <a:pt x="518" y="695"/>
                  </a:lnTo>
                  <a:lnTo>
                    <a:pt x="517" y="695"/>
                  </a:lnTo>
                  <a:lnTo>
                    <a:pt x="517" y="695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8" y="696"/>
                  </a:lnTo>
                  <a:lnTo>
                    <a:pt x="519" y="696"/>
                  </a:lnTo>
                  <a:lnTo>
                    <a:pt x="521" y="695"/>
                  </a:lnTo>
                  <a:lnTo>
                    <a:pt x="521" y="695"/>
                  </a:lnTo>
                  <a:lnTo>
                    <a:pt x="522" y="695"/>
                  </a:lnTo>
                  <a:lnTo>
                    <a:pt x="523" y="696"/>
                  </a:lnTo>
                  <a:lnTo>
                    <a:pt x="523" y="696"/>
                  </a:lnTo>
                  <a:lnTo>
                    <a:pt x="523" y="696"/>
                  </a:lnTo>
                  <a:lnTo>
                    <a:pt x="525" y="695"/>
                  </a:lnTo>
                  <a:lnTo>
                    <a:pt x="526" y="694"/>
                  </a:lnTo>
                  <a:lnTo>
                    <a:pt x="527" y="694"/>
                  </a:lnTo>
                  <a:lnTo>
                    <a:pt x="528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31" y="695"/>
                  </a:lnTo>
                  <a:lnTo>
                    <a:pt x="531" y="696"/>
                  </a:lnTo>
                  <a:lnTo>
                    <a:pt x="532" y="697"/>
                  </a:lnTo>
                  <a:lnTo>
                    <a:pt x="533" y="698"/>
                  </a:lnTo>
                  <a:lnTo>
                    <a:pt x="533" y="698"/>
                  </a:lnTo>
                  <a:lnTo>
                    <a:pt x="534" y="698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5"/>
                  </a:lnTo>
                  <a:lnTo>
                    <a:pt x="539" y="705"/>
                  </a:lnTo>
                  <a:lnTo>
                    <a:pt x="540" y="705"/>
                  </a:lnTo>
                  <a:lnTo>
                    <a:pt x="540" y="705"/>
                  </a:lnTo>
                  <a:lnTo>
                    <a:pt x="540" y="705"/>
                  </a:lnTo>
                  <a:lnTo>
                    <a:pt x="540" y="706"/>
                  </a:lnTo>
                  <a:lnTo>
                    <a:pt x="541" y="707"/>
                  </a:lnTo>
                  <a:lnTo>
                    <a:pt x="541" y="707"/>
                  </a:lnTo>
                  <a:lnTo>
                    <a:pt x="542" y="708"/>
                  </a:lnTo>
                  <a:lnTo>
                    <a:pt x="543" y="708"/>
                  </a:lnTo>
                  <a:lnTo>
                    <a:pt x="544" y="708"/>
                  </a:lnTo>
                  <a:lnTo>
                    <a:pt x="546" y="708"/>
                  </a:lnTo>
                  <a:lnTo>
                    <a:pt x="547" y="708"/>
                  </a:lnTo>
                  <a:lnTo>
                    <a:pt x="549" y="707"/>
                  </a:lnTo>
                  <a:lnTo>
                    <a:pt x="550" y="707"/>
                  </a:lnTo>
                  <a:lnTo>
                    <a:pt x="552" y="707"/>
                  </a:lnTo>
                  <a:lnTo>
                    <a:pt x="552" y="707"/>
                  </a:lnTo>
                  <a:lnTo>
                    <a:pt x="553" y="706"/>
                  </a:lnTo>
                  <a:lnTo>
                    <a:pt x="553" y="705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5" y="697"/>
                  </a:lnTo>
                  <a:lnTo>
                    <a:pt x="555" y="697"/>
                  </a:lnTo>
                  <a:lnTo>
                    <a:pt x="556" y="696"/>
                  </a:lnTo>
                  <a:lnTo>
                    <a:pt x="556" y="696"/>
                  </a:lnTo>
                  <a:lnTo>
                    <a:pt x="556" y="696"/>
                  </a:lnTo>
                  <a:lnTo>
                    <a:pt x="557" y="692"/>
                  </a:lnTo>
                  <a:lnTo>
                    <a:pt x="559" y="689"/>
                  </a:lnTo>
                  <a:lnTo>
                    <a:pt x="560" y="687"/>
                  </a:lnTo>
                  <a:lnTo>
                    <a:pt x="561" y="687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6"/>
                  </a:lnTo>
                  <a:lnTo>
                    <a:pt x="561" y="673"/>
                  </a:lnTo>
                  <a:lnTo>
                    <a:pt x="560" y="671"/>
                  </a:lnTo>
                  <a:lnTo>
                    <a:pt x="560" y="665"/>
                  </a:lnTo>
                  <a:lnTo>
                    <a:pt x="560" y="658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6"/>
                  </a:lnTo>
                  <a:lnTo>
                    <a:pt x="559" y="634"/>
                  </a:lnTo>
                  <a:lnTo>
                    <a:pt x="559" y="629"/>
                  </a:lnTo>
                  <a:lnTo>
                    <a:pt x="558" y="618"/>
                  </a:lnTo>
                  <a:lnTo>
                    <a:pt x="558" y="615"/>
                  </a:lnTo>
                  <a:lnTo>
                    <a:pt x="558" y="615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3"/>
                  </a:lnTo>
                  <a:lnTo>
                    <a:pt x="558" y="613"/>
                  </a:lnTo>
                  <a:lnTo>
                    <a:pt x="558" y="610"/>
                  </a:lnTo>
                  <a:lnTo>
                    <a:pt x="558" y="610"/>
                  </a:lnTo>
                  <a:lnTo>
                    <a:pt x="558" y="597"/>
                  </a:lnTo>
                  <a:lnTo>
                    <a:pt x="557" y="591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6"/>
                  </a:lnTo>
                  <a:lnTo>
                    <a:pt x="557" y="574"/>
                  </a:lnTo>
                  <a:lnTo>
                    <a:pt x="557" y="571"/>
                  </a:lnTo>
                  <a:lnTo>
                    <a:pt x="556" y="564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8"/>
                  </a:lnTo>
                  <a:lnTo>
                    <a:pt x="556" y="548"/>
                  </a:lnTo>
                  <a:lnTo>
                    <a:pt x="556" y="542"/>
                  </a:lnTo>
                  <a:lnTo>
                    <a:pt x="556" y="540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1"/>
                  </a:lnTo>
                  <a:lnTo>
                    <a:pt x="556" y="520"/>
                  </a:lnTo>
                  <a:lnTo>
                    <a:pt x="556" y="516"/>
                  </a:lnTo>
                  <a:lnTo>
                    <a:pt x="555" y="506"/>
                  </a:lnTo>
                  <a:lnTo>
                    <a:pt x="555" y="503"/>
                  </a:lnTo>
                  <a:lnTo>
                    <a:pt x="555" y="503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501"/>
                  </a:lnTo>
                  <a:lnTo>
                    <a:pt x="555" y="496"/>
                  </a:lnTo>
                  <a:lnTo>
                    <a:pt x="555" y="494"/>
                  </a:lnTo>
                  <a:lnTo>
                    <a:pt x="555" y="490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3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3"/>
                  </a:lnTo>
                  <a:lnTo>
                    <a:pt x="554" y="442"/>
                  </a:lnTo>
                  <a:lnTo>
                    <a:pt x="553" y="425"/>
                  </a:lnTo>
                  <a:lnTo>
                    <a:pt x="553" y="425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5"/>
                  </a:lnTo>
                  <a:lnTo>
                    <a:pt x="552" y="405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4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7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4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59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5"/>
                  </a:lnTo>
                  <a:lnTo>
                    <a:pt x="6" y="205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7"/>
                  </a:lnTo>
                  <a:lnTo>
                    <a:pt x="5" y="227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4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4"/>
                  </a:lnTo>
                  <a:lnTo>
                    <a:pt x="3" y="275"/>
                  </a:lnTo>
                  <a:lnTo>
                    <a:pt x="3" y="277"/>
                  </a:lnTo>
                  <a:lnTo>
                    <a:pt x="3" y="279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299"/>
                  </a:lnTo>
                  <a:lnTo>
                    <a:pt x="2" y="302"/>
                  </a:lnTo>
                  <a:lnTo>
                    <a:pt x="2" y="302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5"/>
                  </a:lnTo>
                  <a:lnTo>
                    <a:pt x="1" y="325"/>
                  </a:lnTo>
                  <a:lnTo>
                    <a:pt x="0" y="32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2B4C087-9248-A9A3-A82E-DFC9C15CA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3197225"/>
              <a:ext cx="65088" cy="60325"/>
            </a:xfrm>
            <a:custGeom>
              <a:avLst/>
              <a:gdLst>
                <a:gd name="T0" fmla="*/ 21 w 41"/>
                <a:gd name="T1" fmla="*/ 1 h 38"/>
                <a:gd name="T2" fmla="*/ 18 w 41"/>
                <a:gd name="T3" fmla="*/ 1 h 38"/>
                <a:gd name="T4" fmla="*/ 15 w 41"/>
                <a:gd name="T5" fmla="*/ 2 h 38"/>
                <a:gd name="T6" fmla="*/ 12 w 41"/>
                <a:gd name="T7" fmla="*/ 1 h 38"/>
                <a:gd name="T8" fmla="*/ 10 w 41"/>
                <a:gd name="T9" fmla="*/ 0 h 38"/>
                <a:gd name="T10" fmla="*/ 7 w 41"/>
                <a:gd name="T11" fmla="*/ 5 h 38"/>
                <a:gd name="T12" fmla="*/ 4 w 41"/>
                <a:gd name="T13" fmla="*/ 13 h 38"/>
                <a:gd name="T14" fmla="*/ 1 w 41"/>
                <a:gd name="T15" fmla="*/ 17 h 38"/>
                <a:gd name="T16" fmla="*/ 1 w 41"/>
                <a:gd name="T17" fmla="*/ 22 h 38"/>
                <a:gd name="T18" fmla="*/ 4 w 41"/>
                <a:gd name="T19" fmla="*/ 26 h 38"/>
                <a:gd name="T20" fmla="*/ 3 w 41"/>
                <a:gd name="T21" fmla="*/ 32 h 38"/>
                <a:gd name="T22" fmla="*/ 3 w 41"/>
                <a:gd name="T23" fmla="*/ 37 h 38"/>
                <a:gd name="T24" fmla="*/ 4 w 41"/>
                <a:gd name="T25" fmla="*/ 37 h 38"/>
                <a:gd name="T26" fmla="*/ 5 w 41"/>
                <a:gd name="T27" fmla="*/ 37 h 38"/>
                <a:gd name="T28" fmla="*/ 6 w 41"/>
                <a:gd name="T29" fmla="*/ 37 h 38"/>
                <a:gd name="T30" fmla="*/ 7 w 41"/>
                <a:gd name="T31" fmla="*/ 37 h 38"/>
                <a:gd name="T32" fmla="*/ 7 w 41"/>
                <a:gd name="T33" fmla="*/ 37 h 38"/>
                <a:gd name="T34" fmla="*/ 9 w 41"/>
                <a:gd name="T35" fmla="*/ 36 h 38"/>
                <a:gd name="T36" fmla="*/ 10 w 41"/>
                <a:gd name="T37" fmla="*/ 36 h 38"/>
                <a:gd name="T38" fmla="*/ 12 w 41"/>
                <a:gd name="T39" fmla="*/ 36 h 38"/>
                <a:gd name="T40" fmla="*/ 13 w 41"/>
                <a:gd name="T41" fmla="*/ 35 h 38"/>
                <a:gd name="T42" fmla="*/ 15 w 41"/>
                <a:gd name="T43" fmla="*/ 33 h 38"/>
                <a:gd name="T44" fmla="*/ 16 w 41"/>
                <a:gd name="T45" fmla="*/ 32 h 38"/>
                <a:gd name="T46" fmla="*/ 18 w 41"/>
                <a:gd name="T47" fmla="*/ 30 h 38"/>
                <a:gd name="T48" fmla="*/ 18 w 41"/>
                <a:gd name="T49" fmla="*/ 29 h 38"/>
                <a:gd name="T50" fmla="*/ 18 w 41"/>
                <a:gd name="T51" fmla="*/ 29 h 38"/>
                <a:gd name="T52" fmla="*/ 19 w 41"/>
                <a:gd name="T53" fmla="*/ 29 h 38"/>
                <a:gd name="T54" fmla="*/ 19 w 41"/>
                <a:gd name="T55" fmla="*/ 27 h 38"/>
                <a:gd name="T56" fmla="*/ 22 w 41"/>
                <a:gd name="T57" fmla="*/ 27 h 38"/>
                <a:gd name="T58" fmla="*/ 22 w 41"/>
                <a:gd name="T59" fmla="*/ 26 h 38"/>
                <a:gd name="T60" fmla="*/ 23 w 41"/>
                <a:gd name="T61" fmla="*/ 26 h 38"/>
                <a:gd name="T62" fmla="*/ 23 w 41"/>
                <a:gd name="T63" fmla="*/ 25 h 38"/>
                <a:gd name="T64" fmla="*/ 24 w 41"/>
                <a:gd name="T65" fmla="*/ 25 h 38"/>
                <a:gd name="T66" fmla="*/ 25 w 41"/>
                <a:gd name="T67" fmla="*/ 25 h 38"/>
                <a:gd name="T68" fmla="*/ 25 w 41"/>
                <a:gd name="T69" fmla="*/ 25 h 38"/>
                <a:gd name="T70" fmla="*/ 25 w 41"/>
                <a:gd name="T71" fmla="*/ 26 h 38"/>
                <a:gd name="T72" fmla="*/ 30 w 41"/>
                <a:gd name="T73" fmla="*/ 20 h 38"/>
                <a:gd name="T74" fmla="*/ 33 w 41"/>
                <a:gd name="T75" fmla="*/ 19 h 38"/>
                <a:gd name="T76" fmla="*/ 32 w 41"/>
                <a:gd name="T77" fmla="*/ 18 h 38"/>
                <a:gd name="T78" fmla="*/ 31 w 41"/>
                <a:gd name="T79" fmla="*/ 17 h 38"/>
                <a:gd name="T80" fmla="*/ 32 w 41"/>
                <a:gd name="T81" fmla="*/ 16 h 38"/>
                <a:gd name="T82" fmla="*/ 31 w 41"/>
                <a:gd name="T83" fmla="*/ 15 h 38"/>
                <a:gd name="T84" fmla="*/ 31 w 41"/>
                <a:gd name="T85" fmla="*/ 14 h 38"/>
                <a:gd name="T86" fmla="*/ 32 w 41"/>
                <a:gd name="T87" fmla="*/ 13 h 38"/>
                <a:gd name="T88" fmla="*/ 31 w 41"/>
                <a:gd name="T89" fmla="*/ 12 h 38"/>
                <a:gd name="T90" fmla="*/ 33 w 41"/>
                <a:gd name="T91" fmla="*/ 12 h 38"/>
                <a:gd name="T92" fmla="*/ 34 w 41"/>
                <a:gd name="T93" fmla="*/ 11 h 38"/>
                <a:gd name="T94" fmla="*/ 35 w 41"/>
                <a:gd name="T95" fmla="*/ 11 h 38"/>
                <a:gd name="T96" fmla="*/ 36 w 41"/>
                <a:gd name="T97" fmla="*/ 10 h 38"/>
                <a:gd name="T98" fmla="*/ 37 w 41"/>
                <a:gd name="T99" fmla="*/ 10 h 38"/>
                <a:gd name="T100" fmla="*/ 38 w 41"/>
                <a:gd name="T101" fmla="*/ 8 h 38"/>
                <a:gd name="T102" fmla="*/ 38 w 41"/>
                <a:gd name="T103" fmla="*/ 7 h 38"/>
                <a:gd name="T104" fmla="*/ 38 w 41"/>
                <a:gd name="T105" fmla="*/ 6 h 38"/>
                <a:gd name="T106" fmla="*/ 38 w 41"/>
                <a:gd name="T107" fmla="*/ 5 h 38"/>
                <a:gd name="T108" fmla="*/ 39 w 41"/>
                <a:gd name="T109" fmla="*/ 4 h 38"/>
                <a:gd name="T110" fmla="*/ 40 w 41"/>
                <a:gd name="T111" fmla="*/ 4 h 38"/>
                <a:gd name="T112" fmla="*/ 41 w 41"/>
                <a:gd name="T113" fmla="*/ 4 h 38"/>
                <a:gd name="T114" fmla="*/ 41 w 41"/>
                <a:gd name="T115" fmla="*/ 3 h 38"/>
                <a:gd name="T116" fmla="*/ 40 w 41"/>
                <a:gd name="T117" fmla="*/ 3 h 38"/>
                <a:gd name="T118" fmla="*/ 40 w 41"/>
                <a:gd name="T119" fmla="*/ 2 h 38"/>
                <a:gd name="T120" fmla="*/ 39 w 41"/>
                <a:gd name="T121" fmla="*/ 2 h 38"/>
                <a:gd name="T122" fmla="*/ 31 w 41"/>
                <a:gd name="T123" fmla="*/ 2 h 38"/>
                <a:gd name="T124" fmla="*/ 23 w 41"/>
                <a:gd name="T1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" h="38">
                  <a:moveTo>
                    <a:pt x="23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5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5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4" y="35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31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6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5" y="22"/>
                  </a:lnTo>
                  <a:lnTo>
                    <a:pt x="26" y="22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0" y="20"/>
                  </a:lnTo>
                  <a:lnTo>
                    <a:pt x="31" y="21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1" y="18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6" y="2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2"/>
                  </a:lnTo>
                  <a:lnTo>
                    <a:pt x="32" y="2"/>
                  </a:lnTo>
                  <a:lnTo>
                    <a:pt x="31" y="2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267681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320056-6402-8BE0-EF4C-487A1CE4E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7760" y="1229225"/>
            <a:ext cx="7201840" cy="54817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64B657-9FD8-A3A7-1447-E0361870D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Jacob-Lohman Workbook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35F12-2D90-099F-959F-1FEAD611B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36" y="1181163"/>
            <a:ext cx="4758659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dirty="0"/>
              <a:t>JL-DecliningFlow-2019.xlsm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Revised from, </a:t>
            </a:r>
            <a:br>
              <a:rPr lang="en-US" sz="2000" dirty="0"/>
            </a:br>
            <a:r>
              <a:rPr lang="en-US" sz="2000" dirty="0"/>
              <a:t>Halford &amp; Kuniansky, (</a:t>
            </a:r>
            <a:r>
              <a:rPr lang="en-US" sz="2000" dirty="0">
                <a:hlinkClick r:id="rId3"/>
              </a:rPr>
              <a:t>2002</a:t>
            </a:r>
            <a:r>
              <a:rPr lang="en-US" sz="2000" dirty="0"/>
              <a:t>)</a:t>
            </a:r>
          </a:p>
          <a:p>
            <a:pPr>
              <a:spcBef>
                <a:spcPts val="300"/>
              </a:spcBef>
            </a:pPr>
            <a:r>
              <a:rPr lang="en-US" dirty="0"/>
              <a:t>Added tools, again 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Display time series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Identify analyzed data points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Regress or manually fit data</a:t>
            </a:r>
          </a:p>
          <a:p>
            <a:pPr>
              <a:spcBef>
                <a:spcPts val="300"/>
              </a:spcBef>
            </a:pPr>
            <a:r>
              <a:rPr lang="en-US" dirty="0"/>
              <a:t>Simplified input &amp; output</a:t>
            </a:r>
          </a:p>
          <a:p>
            <a:pPr>
              <a:spcBef>
                <a:spcPts val="300"/>
              </a:spcBef>
            </a:pPr>
            <a:r>
              <a:rPr lang="en-US" dirty="0"/>
              <a:t>Infrequently used</a:t>
            </a:r>
          </a:p>
          <a:p>
            <a:pPr>
              <a:spcBef>
                <a:spcPts val="300"/>
              </a:spcBef>
            </a:pPr>
            <a:r>
              <a:rPr lang="en-US" dirty="0"/>
              <a:t>Apply to tunnels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Rotate well 90°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Minimal boundary effects,</a:t>
            </a:r>
            <a:br>
              <a:rPr lang="en-US" dirty="0"/>
            </a:br>
            <a:r>
              <a:rPr lang="en-US" dirty="0"/>
              <a:t>Low-K rocks</a:t>
            </a:r>
          </a:p>
          <a:p>
            <a:pPr>
              <a:spcBef>
                <a:spcPts val="300"/>
              </a:spcBef>
            </a:pPr>
            <a:endParaRPr lang="en-US" dirty="0"/>
          </a:p>
        </p:txBody>
      </p:sp>
      <p:sp>
        <p:nvSpPr>
          <p:cNvPr id="7" name="Gross FIT">
            <a:extLst>
              <a:ext uri="{FF2B5EF4-FFF2-40B4-BE49-F238E27FC236}">
                <a16:creationId xmlns:a16="http://schemas.microsoft.com/office/drawing/2014/main" id="{1352F38E-FB04-B2BB-2E93-073916545F6E}"/>
              </a:ext>
            </a:extLst>
          </p:cNvPr>
          <p:cNvSpPr/>
          <p:nvPr/>
        </p:nvSpPr>
        <p:spPr bwMode="auto">
          <a:xfrm>
            <a:off x="7290202" y="4092500"/>
            <a:ext cx="676396" cy="27960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ADJUST">
            <a:extLst>
              <a:ext uri="{FF2B5EF4-FFF2-40B4-BE49-F238E27FC236}">
                <a16:creationId xmlns:a16="http://schemas.microsoft.com/office/drawing/2014/main" id="{623C2EBA-5C6E-CB11-733C-F90A3784846D}"/>
              </a:ext>
            </a:extLst>
          </p:cNvPr>
          <p:cNvSpPr/>
          <p:nvPr/>
        </p:nvSpPr>
        <p:spPr bwMode="auto">
          <a:xfrm>
            <a:off x="8065590" y="4092500"/>
            <a:ext cx="676396" cy="279609"/>
          </a:xfrm>
          <a:prstGeom prst="roundRect">
            <a:avLst/>
          </a:prstGeom>
          <a:solidFill>
            <a:srgbClr val="FFFF00">
              <a:alpha val="57000"/>
            </a:srgb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762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imeSeries FRAME">
            <a:extLst>
              <a:ext uri="{FF2B5EF4-FFF2-40B4-BE49-F238E27FC236}">
                <a16:creationId xmlns:a16="http://schemas.microsoft.com/office/drawing/2014/main" id="{B11B4113-A05C-63E0-3997-5802C2272532}"/>
              </a:ext>
            </a:extLst>
          </p:cNvPr>
          <p:cNvSpPr/>
          <p:nvPr/>
        </p:nvSpPr>
        <p:spPr bwMode="auto">
          <a:xfrm>
            <a:off x="8741985" y="1367821"/>
            <a:ext cx="3334141" cy="3612257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implify FRAME">
            <a:extLst>
              <a:ext uri="{FF2B5EF4-FFF2-40B4-BE49-F238E27FC236}">
                <a16:creationId xmlns:a16="http://schemas.microsoft.com/office/drawing/2014/main" id="{EAD15FE1-CABF-A32D-838F-C2DA426C95C6}"/>
              </a:ext>
            </a:extLst>
          </p:cNvPr>
          <p:cNvSpPr/>
          <p:nvPr/>
        </p:nvSpPr>
        <p:spPr bwMode="auto">
          <a:xfrm>
            <a:off x="5093436" y="4398188"/>
            <a:ext cx="3648548" cy="2131082"/>
          </a:xfrm>
          <a:prstGeom prst="roundRect">
            <a:avLst>
              <a:gd name="adj" fmla="val 9137"/>
            </a:avLst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ference">
            <a:extLst>
              <a:ext uri="{FF2B5EF4-FFF2-40B4-BE49-F238E27FC236}">
                <a16:creationId xmlns:a16="http://schemas.microsoft.com/office/drawing/2014/main" id="{B79B3965-C98D-883B-7A8A-B7E9BEACF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349" y="6557780"/>
            <a:ext cx="20810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4"/>
              </a:rPr>
              <a:t>Jacob-Lohman, 1952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843720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6" presetClass="emph" presetSubtype="0" repeatCount="200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Rainier Mesa, NV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35821"/>
            <a:ext cx="6202373" cy="5453892"/>
          </a:xfrm>
        </p:spPr>
        <p:txBody>
          <a:bodyPr/>
          <a:lstStyle/>
          <a:p>
            <a:r>
              <a:rPr lang="en-US" dirty="0"/>
              <a:t>Detonated nuclear devices in tunnels beneath Rainier Mesa, NTS</a:t>
            </a:r>
          </a:p>
          <a:p>
            <a:r>
              <a:rPr lang="en-US" dirty="0"/>
              <a:t>Tunnels overcome technical limits </a:t>
            </a:r>
          </a:p>
          <a:p>
            <a:pPr lvl="1"/>
            <a:r>
              <a:rPr lang="en-US" dirty="0"/>
              <a:t>Measure emitted particles</a:t>
            </a:r>
          </a:p>
          <a:p>
            <a:pPr lvl="1"/>
            <a:r>
              <a:rPr lang="en-US" dirty="0"/>
              <a:t>Irradiate experiment but </a:t>
            </a:r>
            <a:br>
              <a:rPr lang="en-US" dirty="0"/>
            </a:br>
            <a:r>
              <a:rPr lang="en-US" dirty="0"/>
              <a:t>Plug tunnel before debris hits</a:t>
            </a:r>
          </a:p>
          <a:p>
            <a:pPr lvl="1"/>
            <a:r>
              <a:rPr lang="en-US" dirty="0"/>
              <a:t>Experiment tunnels ~½ mile long</a:t>
            </a:r>
          </a:p>
          <a:p>
            <a:r>
              <a:rPr lang="en-US" dirty="0"/>
              <a:t>Tunnels are not small features</a:t>
            </a:r>
          </a:p>
          <a:p>
            <a:pPr lvl="1"/>
            <a:r>
              <a:rPr lang="en-US" dirty="0"/>
              <a:t>100 in. emplacement holes look petite</a:t>
            </a:r>
          </a:p>
          <a:p>
            <a:r>
              <a:rPr lang="en-US" dirty="0"/>
              <a:t>61 nuclear tests &amp; decades later,</a:t>
            </a:r>
            <a:br>
              <a:rPr lang="en-US" dirty="0"/>
            </a:br>
            <a:r>
              <a:rPr lang="en-US" dirty="0"/>
              <a:t>Where are the radionuclides now?</a:t>
            </a:r>
          </a:p>
          <a:p>
            <a:pPr lvl="1"/>
            <a:r>
              <a:rPr lang="en-US" dirty="0"/>
              <a:t>Need hydraulic conductivity to answer</a:t>
            </a:r>
          </a:p>
        </p:txBody>
      </p:sp>
      <p:grpSp>
        <p:nvGrpSpPr>
          <p:cNvPr id="15" name="NV locator">
            <a:extLst>
              <a:ext uri="{FF2B5EF4-FFF2-40B4-BE49-F238E27FC236}">
                <a16:creationId xmlns:a16="http://schemas.microsoft.com/office/drawing/2014/main" id="{63E40BBD-BCC1-7871-9E9C-D460063DD79B}"/>
              </a:ext>
            </a:extLst>
          </p:cNvPr>
          <p:cNvGrpSpPr>
            <a:grpSpLocks noChangeAspect="1"/>
          </p:cNvGrpSpPr>
          <p:nvPr/>
        </p:nvGrpSpPr>
        <p:grpSpPr>
          <a:xfrm>
            <a:off x="7507288" y="1233488"/>
            <a:ext cx="3619500" cy="5356225"/>
            <a:chOff x="7507288" y="1233488"/>
            <a:chExt cx="3619500" cy="5356225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0FC96BC-DD32-66D4-D741-4B8792059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NNSS">
              <a:extLst>
                <a:ext uri="{FF2B5EF4-FFF2-40B4-BE49-F238E27FC236}">
                  <a16:creationId xmlns:a16="http://schemas.microsoft.com/office/drawing/2014/main" id="{CD149093-6762-39AF-99D9-DDF793A96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YuccaFlat">
              <a:extLst>
                <a:ext uri="{FF2B5EF4-FFF2-40B4-BE49-F238E27FC236}">
                  <a16:creationId xmlns:a16="http://schemas.microsoft.com/office/drawing/2014/main" id="{9B4C6749-8EC4-7E1A-404E-ACEB1C3D5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GW basin">
              <a:extLst>
                <a:ext uri="{FF2B5EF4-FFF2-40B4-BE49-F238E27FC236}">
                  <a16:creationId xmlns:a16="http://schemas.microsoft.com/office/drawing/2014/main" id="{ECEE49B5-3F0D-8DB5-180A-F8CA09A4C1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NV locator small">
            <a:extLst>
              <a:ext uri="{FF2B5EF4-FFF2-40B4-BE49-F238E27FC236}">
                <a16:creationId xmlns:a16="http://schemas.microsoft.com/office/drawing/2014/main" id="{1B060BB5-71FF-1224-83A3-9D99EF36DA54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F75F7EF-1919-4877-E5AF-9F97E69DB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NNSS">
              <a:extLst>
                <a:ext uri="{FF2B5EF4-FFF2-40B4-BE49-F238E27FC236}">
                  <a16:creationId xmlns:a16="http://schemas.microsoft.com/office/drawing/2014/main" id="{1CF2AC91-CF04-F019-E502-1A7CB01B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YuccaFlat">
              <a:extLst>
                <a:ext uri="{FF2B5EF4-FFF2-40B4-BE49-F238E27FC236}">
                  <a16:creationId xmlns:a16="http://schemas.microsoft.com/office/drawing/2014/main" id="{8FA7FC58-14A6-2B65-B770-A175B0FDD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GW basin">
              <a:extLst>
                <a:ext uri="{FF2B5EF4-FFF2-40B4-BE49-F238E27FC236}">
                  <a16:creationId xmlns:a16="http://schemas.microsoft.com/office/drawing/2014/main" id="{0658720F-2294-7BB1-0D88-B8BC278809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Regional RM">
            <a:extLst>
              <a:ext uri="{FF2B5EF4-FFF2-40B4-BE49-F238E27FC236}">
                <a16:creationId xmlns:a16="http://schemas.microsoft.com/office/drawing/2014/main" id="{0C1FCDBC-A2C4-ADC0-AC4F-E89498BF36D2}"/>
              </a:ext>
            </a:extLst>
          </p:cNvPr>
          <p:cNvGrpSpPr/>
          <p:nvPr/>
        </p:nvGrpSpPr>
        <p:grpSpPr>
          <a:xfrm>
            <a:off x="6492240" y="1188720"/>
            <a:ext cx="5652653" cy="5577840"/>
            <a:chOff x="1520565" y="1005840"/>
            <a:chExt cx="5652653" cy="5577840"/>
          </a:xfrm>
        </p:grpSpPr>
        <p:pic>
          <p:nvPicPr>
            <p:cNvPr id="25" name="Rainier Mesa in GW basins">
              <a:extLst>
                <a:ext uri="{FF2B5EF4-FFF2-40B4-BE49-F238E27FC236}">
                  <a16:creationId xmlns:a16="http://schemas.microsoft.com/office/drawing/2014/main" id="{93779C2D-249D-5633-9551-1DD2E7D9B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6118" t="135" r="-5278" b="-135"/>
            <a:stretch/>
          </p:blipFill>
          <p:spPr>
            <a:xfrm>
              <a:off x="1520565" y="1005840"/>
              <a:ext cx="5652653" cy="557784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6" name="Reference">
              <a:extLst>
                <a:ext uri="{FF2B5EF4-FFF2-40B4-BE49-F238E27FC236}">
                  <a16:creationId xmlns:a16="http://schemas.microsoft.com/office/drawing/2014/main" id="{2DDEB2C6-89E7-0F7D-B088-68E87FDA6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565" y="6322070"/>
              <a:ext cx="110190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2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eaLnBrk="1" hangingPunct="1"/>
              <a:r>
                <a:rPr lang="en-US" altLang="en-US" sz="1050" dirty="0">
                  <a:solidFill>
                    <a:schemeClr val="tx2"/>
                  </a:solidFill>
                  <a:latin typeface="Arial" panose="020B0604020202020204" pitchFamily="34" charset="0"/>
                </a:rPr>
                <a:t>(</a:t>
              </a:r>
              <a:r>
                <a:rPr lang="en-US" altLang="en-US" sz="1050" dirty="0">
                  <a:solidFill>
                    <a:schemeClr val="tx2"/>
                  </a:solidFill>
                  <a:latin typeface="Arial" panose="020B0604020202020204" pitchFamily="34" charset="0"/>
                  <a:hlinkClick r:id="rId4"/>
                </a:rPr>
                <a:t>Wilborn, 2018</a:t>
              </a:r>
              <a:r>
                <a:rPr lang="en-US" altLang="en-US" sz="1050" dirty="0">
                  <a:solidFill>
                    <a:schemeClr val="tx2"/>
                  </a:solidFill>
                  <a:latin typeface="Arial" panose="020B0604020202020204" pitchFamily="34" charset="0"/>
                </a:rPr>
                <a:t>)</a:t>
              </a:r>
            </a:p>
          </p:txBody>
        </p: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D0B8813-B2FC-AC33-A9B8-4D5B34BD80C1}"/>
              </a:ext>
            </a:extLst>
          </p:cNvPr>
          <p:cNvSpPr/>
          <p:nvPr/>
        </p:nvSpPr>
        <p:spPr bwMode="auto">
          <a:xfrm>
            <a:off x="8544441" y="2418249"/>
            <a:ext cx="947182" cy="861499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9" name="Tunnel cartoon">
            <a:extLst>
              <a:ext uri="{FF2B5EF4-FFF2-40B4-BE49-F238E27FC236}">
                <a16:creationId xmlns:a16="http://schemas.microsoft.com/office/drawing/2014/main" id="{65C5B322-FB44-F5C4-AF56-65F8314F7840}"/>
              </a:ext>
            </a:extLst>
          </p:cNvPr>
          <p:cNvGrpSpPr/>
          <p:nvPr/>
        </p:nvGrpSpPr>
        <p:grpSpPr>
          <a:xfrm>
            <a:off x="6492240" y="1188720"/>
            <a:ext cx="5669280" cy="5577840"/>
            <a:chOff x="6744498" y="-216202"/>
            <a:chExt cx="5669280" cy="557784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9670C7C-E54A-5074-C324-B97FCF818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4498" y="-216202"/>
              <a:ext cx="5669280" cy="5577840"/>
            </a:xfrm>
            <a:prstGeom prst="rect">
              <a:avLst/>
            </a:prstGeom>
          </p:spPr>
        </p:pic>
        <p:sp>
          <p:nvSpPr>
            <p:cNvPr id="31" name="Reference">
              <a:extLst>
                <a:ext uri="{FF2B5EF4-FFF2-40B4-BE49-F238E27FC236}">
                  <a16:creationId xmlns:a16="http://schemas.microsoft.com/office/drawing/2014/main" id="{F401727F-A254-2843-4EFE-F454431FD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0192" y="5053861"/>
              <a:ext cx="209358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</a:rPr>
                <a:t>(</a:t>
              </a:r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  <a:hlinkClick r:id="rId6"/>
                </a:rPr>
                <a:t>Drollinger, et al, 2009</a:t>
              </a:r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</a:rPr>
                <a:t>)</a:t>
              </a: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5E93675-5B1C-F152-AC94-4D5CCA006F10}"/>
              </a:ext>
            </a:extLst>
          </p:cNvPr>
          <p:cNvSpPr/>
          <p:nvPr/>
        </p:nvSpPr>
        <p:spPr bwMode="auto">
          <a:xfrm>
            <a:off x="8338512" y="3840478"/>
            <a:ext cx="457200" cy="467025"/>
          </a:xfrm>
          <a:prstGeom prst="round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5" name="Testing equipment">
            <a:extLst>
              <a:ext uri="{FF2B5EF4-FFF2-40B4-BE49-F238E27FC236}">
                <a16:creationId xmlns:a16="http://schemas.microsoft.com/office/drawing/2014/main" id="{7A58B8E4-7A34-416D-95C6-98CA615B15DD}"/>
              </a:ext>
            </a:extLst>
          </p:cNvPr>
          <p:cNvGrpSpPr/>
          <p:nvPr/>
        </p:nvGrpSpPr>
        <p:grpSpPr>
          <a:xfrm>
            <a:off x="6493320" y="1188720"/>
            <a:ext cx="5652653" cy="5577840"/>
            <a:chOff x="6621789" y="1188720"/>
            <a:chExt cx="5652653" cy="5577840"/>
          </a:xfrm>
        </p:grpSpPr>
        <p:pic>
          <p:nvPicPr>
            <p:cNvPr id="36" name="Picture 4">
              <a:hlinkClick r:id="rId7"/>
              <a:extLst>
                <a:ext uri="{FF2B5EF4-FFF2-40B4-BE49-F238E27FC236}">
                  <a16:creationId xmlns:a16="http://schemas.microsoft.com/office/drawing/2014/main" id="{FF318E89-C5D7-2D20-F926-4984734F33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5" r="12759"/>
            <a:stretch/>
          </p:blipFill>
          <p:spPr bwMode="auto">
            <a:xfrm>
              <a:off x="6621789" y="1188720"/>
              <a:ext cx="5652653" cy="5577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Reference">
              <a:extLst>
                <a:ext uri="{FF2B5EF4-FFF2-40B4-BE49-F238E27FC236}">
                  <a16:creationId xmlns:a16="http://schemas.microsoft.com/office/drawing/2014/main" id="{D47C26A9-B894-E918-17CA-CEA71F9E6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5221" y="6458783"/>
              <a:ext cx="25392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</a:rPr>
                <a:t>(</a:t>
              </a:r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  <a:hlinkClick r:id="rId7"/>
                </a:rPr>
                <a:t>Diamond Sculls, T-tunnels</a:t>
              </a:r>
              <a:r>
                <a:rPr lang="en-US" altLang="en-US" sz="1400" dirty="0">
                  <a:solidFill>
                    <a:schemeClr val="tx2"/>
                  </a:solidFill>
                  <a:latin typeface="Arial" panose="020B0604020202020204" pitchFamily="34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262790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-0.06198 -0.390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9" y="-195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48148E-6 L 0.06145 -0.0236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-171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2" grpId="0" animBg="1"/>
      <p:bldP spid="32" grpId="1" animBg="1"/>
      <p:bldP spid="32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E37EAF03-7B74-E3AE-B87C-5EAD5B1EFBE6}"/>
              </a:ext>
            </a:extLst>
          </p:cNvPr>
          <p:cNvGrpSpPr/>
          <p:nvPr/>
        </p:nvGrpSpPr>
        <p:grpSpPr>
          <a:xfrm>
            <a:off x="6675120" y="1188720"/>
            <a:ext cx="5486400" cy="3870959"/>
            <a:chOff x="6675120" y="1188720"/>
            <a:chExt cx="5486400" cy="387095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1AF2536-D997-EF6D-7C83-84182BADB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15612"/>
            <a:stretch/>
          </p:blipFill>
          <p:spPr>
            <a:xfrm>
              <a:off x="6675120" y="1188720"/>
              <a:ext cx="5486400" cy="387095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43730CE-E7C3-21F1-0788-3FEAA798A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47730"/>
            <a:stretch/>
          </p:blipFill>
          <p:spPr>
            <a:xfrm>
              <a:off x="7597077" y="4820778"/>
              <a:ext cx="2011680" cy="18966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U -12e Tunnel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6400800" cy="5303520"/>
          </a:xfrm>
        </p:spPr>
        <p:txBody>
          <a:bodyPr/>
          <a:lstStyle/>
          <a:p>
            <a:r>
              <a:rPr lang="en-US" dirty="0"/>
              <a:t>Rainer Mesa recharge area</a:t>
            </a:r>
          </a:p>
          <a:p>
            <a:pPr lvl="1"/>
            <a:r>
              <a:rPr lang="en-US" dirty="0"/>
              <a:t>Straddles 3 groundwater basins</a:t>
            </a:r>
          </a:p>
          <a:p>
            <a:r>
              <a:rPr lang="en-US" dirty="0"/>
              <a:t>Tunnels mined into Rainier Mesa </a:t>
            </a:r>
          </a:p>
          <a:p>
            <a:pPr lvl="1"/>
            <a:r>
              <a:rPr lang="en-US" dirty="0"/>
              <a:t>Volcanic tuffs, Low-K rocks</a:t>
            </a:r>
          </a:p>
          <a:p>
            <a:pPr lvl="1"/>
            <a:r>
              <a:rPr lang="en-US" dirty="0"/>
              <a:t>Above regional water table</a:t>
            </a:r>
          </a:p>
          <a:p>
            <a:pPr lvl="1"/>
            <a:r>
              <a:rPr lang="en-US" dirty="0"/>
              <a:t>Little water drains from tunnels, </a:t>
            </a:r>
            <a:br>
              <a:rPr lang="en-US" dirty="0"/>
            </a:br>
            <a:r>
              <a:rPr lang="en-US" dirty="0"/>
              <a:t>Except when wet, blind faults mined </a:t>
            </a:r>
          </a:p>
          <a:p>
            <a:r>
              <a:rPr lang="en-US" dirty="0"/>
              <a:t>E-Tunnel first mined</a:t>
            </a:r>
          </a:p>
          <a:p>
            <a:pPr lvl="1"/>
            <a:r>
              <a:rPr lang="en-US" dirty="0"/>
              <a:t>20 years of active mining &amp; testing</a:t>
            </a:r>
          </a:p>
          <a:p>
            <a:pPr lvl="1"/>
            <a:r>
              <a:rPr lang="en-US" dirty="0"/>
              <a:t>About 46,000 ft or ~9 miles</a:t>
            </a:r>
            <a:br>
              <a:rPr lang="en-US" dirty="0"/>
            </a:br>
            <a:r>
              <a:rPr lang="en-US" dirty="0"/>
              <a:t>cumulatively mined </a:t>
            </a:r>
          </a:p>
        </p:txBody>
      </p:sp>
      <p:grpSp>
        <p:nvGrpSpPr>
          <p:cNvPr id="20" name="NV locator small">
            <a:extLst>
              <a:ext uri="{FF2B5EF4-FFF2-40B4-BE49-F238E27FC236}">
                <a16:creationId xmlns:a16="http://schemas.microsoft.com/office/drawing/2014/main" id="{1B060BB5-71FF-1224-83A3-9D99EF36DA54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F75F7EF-1919-4877-E5AF-9F97E69DB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NNSS">
              <a:extLst>
                <a:ext uri="{FF2B5EF4-FFF2-40B4-BE49-F238E27FC236}">
                  <a16:creationId xmlns:a16="http://schemas.microsoft.com/office/drawing/2014/main" id="{1CF2AC91-CF04-F019-E502-1A7CB01B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YuccaFlat">
              <a:extLst>
                <a:ext uri="{FF2B5EF4-FFF2-40B4-BE49-F238E27FC236}">
                  <a16:creationId xmlns:a16="http://schemas.microsoft.com/office/drawing/2014/main" id="{8FA7FC58-14A6-2B65-B770-A175B0FDD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GW basin">
              <a:extLst>
                <a:ext uri="{FF2B5EF4-FFF2-40B4-BE49-F238E27FC236}">
                  <a16:creationId xmlns:a16="http://schemas.microsoft.com/office/drawing/2014/main" id="{0658720F-2294-7BB1-0D88-B8BC278809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0" name="Drilled distance Etunnel">
            <a:extLst>
              <a:ext uri="{FF2B5EF4-FFF2-40B4-BE49-F238E27FC236}">
                <a16:creationId xmlns:a16="http://schemas.microsoft.com/office/drawing/2014/main" id="{BBD96988-9F67-EDBC-DC40-CD0754D720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120" y="5120640"/>
            <a:ext cx="5486400" cy="1631884"/>
          </a:xfrm>
          <a:prstGeom prst="rect">
            <a:avLst/>
          </a:prstGeom>
        </p:spPr>
      </p:pic>
      <p:sp>
        <p:nvSpPr>
          <p:cNvPr id="12" name="Reference">
            <a:extLst>
              <a:ext uri="{FF2B5EF4-FFF2-40B4-BE49-F238E27FC236}">
                <a16:creationId xmlns:a16="http://schemas.microsoft.com/office/drawing/2014/main" id="{42941BAA-3B60-D0C7-61D0-6FCA5E902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654" y="6553201"/>
            <a:ext cx="14654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  <a:hlinkClick r:id="rId6"/>
              </a:rPr>
              <a:t>Wilborn, 2018</a:t>
            </a:r>
            <a:r>
              <a:rPr lang="en-US" alt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40" name="E-tunnel locator">
            <a:extLst>
              <a:ext uri="{FF2B5EF4-FFF2-40B4-BE49-F238E27FC236}">
                <a16:creationId xmlns:a16="http://schemas.microsoft.com/office/drawing/2014/main" id="{E397E020-29D6-3356-57E9-0BA4EBC5D0BC}"/>
              </a:ext>
            </a:extLst>
          </p:cNvPr>
          <p:cNvGrpSpPr/>
          <p:nvPr/>
        </p:nvGrpSpPr>
        <p:grpSpPr>
          <a:xfrm>
            <a:off x="9539232" y="2844589"/>
            <a:ext cx="1980840" cy="457200"/>
            <a:chOff x="9539232" y="2844589"/>
            <a:chExt cx="1980840" cy="457200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171DFCC-9CD1-81E6-F4FC-AAFD6C297037}"/>
                </a:ext>
              </a:extLst>
            </p:cNvPr>
            <p:cNvSpPr/>
            <p:nvPr/>
          </p:nvSpPr>
          <p:spPr bwMode="auto">
            <a:xfrm>
              <a:off x="9539232" y="2844589"/>
              <a:ext cx="731520" cy="457200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Text Box 11">
              <a:extLst>
                <a:ext uri="{FF2B5EF4-FFF2-40B4-BE49-F238E27FC236}">
                  <a16:creationId xmlns:a16="http://schemas.microsoft.com/office/drawing/2014/main" id="{35166026-0DAC-2FCA-48A7-C570C7FED5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6393" y="2901679"/>
              <a:ext cx="1263679" cy="4001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Arial" panose="020B0604020202020204" pitchFamily="34" charset="0"/>
                </a:rPr>
                <a:t>E-Tunnel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954638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Low-K Estimates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35821"/>
            <a:ext cx="6215033" cy="5446348"/>
          </a:xfrm>
        </p:spPr>
        <p:txBody>
          <a:bodyPr/>
          <a:lstStyle/>
          <a:p>
            <a:r>
              <a:rPr lang="en-US" dirty="0"/>
              <a:t>E-Tunnel drainage measured </a:t>
            </a:r>
          </a:p>
          <a:p>
            <a:pPr lvl="1"/>
            <a:r>
              <a:rPr lang="en-US" dirty="0"/>
              <a:t>Consistently after 1996</a:t>
            </a:r>
          </a:p>
          <a:p>
            <a:pPr lvl="1"/>
            <a:r>
              <a:rPr lang="en-US" dirty="0"/>
              <a:t>Long-term decline, Draining tuffs </a:t>
            </a:r>
          </a:p>
          <a:p>
            <a:pPr lvl="1"/>
            <a:r>
              <a:rPr lang="en-US" dirty="0"/>
              <a:t>Flow spikes, Fracture flow </a:t>
            </a:r>
          </a:p>
          <a:p>
            <a:r>
              <a:rPr lang="en-US" dirty="0"/>
              <a:t>Pre-mining water levels speculative</a:t>
            </a:r>
          </a:p>
          <a:p>
            <a:pPr lvl="1"/>
            <a:r>
              <a:rPr lang="en-US" dirty="0"/>
              <a:t>360 ft above floor best estimate</a:t>
            </a:r>
          </a:p>
          <a:p>
            <a:pPr lvl="1"/>
            <a:r>
              <a:rPr lang="en-US" dirty="0"/>
              <a:t>200 ft above floor lower bound</a:t>
            </a:r>
          </a:p>
          <a:p>
            <a:pPr lvl="1"/>
            <a:r>
              <a:rPr lang="en-US" dirty="0"/>
              <a:t>K increases as drawdown decreases</a:t>
            </a:r>
          </a:p>
          <a:p>
            <a:r>
              <a:rPr lang="en-US" dirty="0"/>
              <a:t>Bulk estimate K = 3 x 10</a:t>
            </a:r>
            <a:r>
              <a:rPr lang="en-US" baseline="30000" dirty="0"/>
              <a:t>-5</a:t>
            </a:r>
            <a:r>
              <a:rPr lang="en-US" dirty="0"/>
              <a:t> ft/d</a:t>
            </a:r>
          </a:p>
          <a:p>
            <a:pPr lvl="1"/>
            <a:r>
              <a:rPr lang="en-US" dirty="0"/>
              <a:t>K does not exceed 1 x 10</a:t>
            </a:r>
            <a:r>
              <a:rPr lang="en-US" baseline="30000" dirty="0"/>
              <a:t>-4</a:t>
            </a:r>
            <a:r>
              <a:rPr lang="en-US" dirty="0"/>
              <a:t> ft/d</a:t>
            </a:r>
          </a:p>
          <a:p>
            <a:pPr lvl="1"/>
            <a:r>
              <a:rPr lang="en-US" dirty="0"/>
              <a:t>Same results from prolonged numerical analysis</a:t>
            </a:r>
          </a:p>
        </p:txBody>
      </p:sp>
      <p:grpSp>
        <p:nvGrpSpPr>
          <p:cNvPr id="8" name="Little NV">
            <a:extLst>
              <a:ext uri="{FF2B5EF4-FFF2-40B4-BE49-F238E27FC236}">
                <a16:creationId xmlns:a16="http://schemas.microsoft.com/office/drawing/2014/main" id="{353F5A05-D5A2-EAD7-BC96-1D45FF02D486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457259FA-0FFD-DB83-6CFB-99B110172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B2D04D99-F1D8-260C-408C-3EC3073F3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776A41C-F2DE-E8E4-526C-7711149AB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6" name="Cart Q">
            <a:extLst>
              <a:ext uri="{FF2B5EF4-FFF2-40B4-BE49-F238E27FC236}">
                <a16:creationId xmlns:a16="http://schemas.microsoft.com/office/drawing/2014/main" id="{8592CF92-DEFE-2C28-6E30-BCEFBE07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495127" y="1188720"/>
            <a:ext cx="5663506" cy="5577840"/>
          </a:xfrm>
          <a:prstGeom prst="rect">
            <a:avLst/>
          </a:prstGeom>
        </p:spPr>
      </p:pic>
      <p:grpSp>
        <p:nvGrpSpPr>
          <p:cNvPr id="4" name="Long Drainage">
            <a:extLst>
              <a:ext uri="{FF2B5EF4-FFF2-40B4-BE49-F238E27FC236}">
                <a16:creationId xmlns:a16="http://schemas.microsoft.com/office/drawing/2014/main" id="{2E54EBCF-2A00-762A-A659-67F05D103B77}"/>
              </a:ext>
            </a:extLst>
          </p:cNvPr>
          <p:cNvGrpSpPr/>
          <p:nvPr/>
        </p:nvGrpSpPr>
        <p:grpSpPr>
          <a:xfrm>
            <a:off x="7080929" y="4654800"/>
            <a:ext cx="4594668" cy="393293"/>
            <a:chOff x="7075312" y="4654800"/>
            <a:chExt cx="1176976" cy="393293"/>
          </a:xfrm>
        </p:grpSpPr>
        <p:sp>
          <p:nvSpPr>
            <p:cNvPr id="12" name="Text Box 50">
              <a:extLst>
                <a:ext uri="{FF2B5EF4-FFF2-40B4-BE49-F238E27FC236}">
                  <a16:creationId xmlns:a16="http://schemas.microsoft.com/office/drawing/2014/main" id="{A39A7D3B-5D68-2BCF-D8D3-21E7DC80A8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0000">
              <a:off x="7602198" y="4654800"/>
              <a:ext cx="243584" cy="3077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rgbClr val="5D5DFF"/>
                  </a:solidFill>
                  <a:latin typeface="Arial" panose="020B0604020202020204" pitchFamily="34" charset="0"/>
                </a:rPr>
                <a:t>Drainage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0934DFA-D1F2-3360-7581-F82CAC9DC68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075312" y="4791154"/>
              <a:ext cx="1176976" cy="256939"/>
            </a:xfrm>
            <a:prstGeom prst="line">
              <a:avLst/>
            </a:prstGeom>
            <a:noFill/>
            <a:ln w="41275" cap="flat" cmpd="sng" algn="ctr">
              <a:solidFill>
                <a:srgbClr val="5D5DFF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Wet Winter">
            <a:extLst>
              <a:ext uri="{FF2B5EF4-FFF2-40B4-BE49-F238E27FC236}">
                <a16:creationId xmlns:a16="http://schemas.microsoft.com/office/drawing/2014/main" id="{1D257548-9EC6-5A51-C4E2-C10978735FF6}"/>
              </a:ext>
            </a:extLst>
          </p:cNvPr>
          <p:cNvSpPr/>
          <p:nvPr/>
        </p:nvSpPr>
        <p:spPr bwMode="auto">
          <a:xfrm>
            <a:off x="10322896" y="1375379"/>
            <a:ext cx="1095768" cy="3415775"/>
          </a:xfrm>
          <a:prstGeom prst="rect">
            <a:avLst/>
          </a:prstGeom>
          <a:solidFill>
            <a:srgbClr val="0DC0FF">
              <a:alpha val="2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Winters</a:t>
            </a: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Semi-log">
            <a:extLst>
              <a:ext uri="{FF2B5EF4-FFF2-40B4-BE49-F238E27FC236}">
                <a16:creationId xmlns:a16="http://schemas.microsoft.com/office/drawing/2014/main" id="{65128AFD-BDDE-1801-2D4F-437276F3E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2240" y="1188720"/>
            <a:ext cx="566928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43679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Single-Well Pumping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194010"/>
            <a:ext cx="11064240" cy="5222660"/>
          </a:xfrm>
        </p:spPr>
        <p:txBody>
          <a:bodyPr/>
          <a:lstStyle/>
          <a:p>
            <a:r>
              <a:rPr lang="en-US" altLang="en-US" sz="3200" dirty="0"/>
              <a:t>Estimate transmissivity opportunistically</a:t>
            </a:r>
          </a:p>
          <a:p>
            <a:pPr lvl="1"/>
            <a:r>
              <a:rPr lang="en-US" altLang="en-US" sz="2800" dirty="0"/>
              <a:t>Only 1 well needed</a:t>
            </a:r>
          </a:p>
          <a:p>
            <a:pPr lvl="1"/>
            <a:r>
              <a:rPr lang="en-US" altLang="en-US" sz="2800" dirty="0"/>
              <a:t>Pumped well unambiguously “sees” pumping rate</a:t>
            </a:r>
          </a:p>
          <a:p>
            <a:pPr lvl="1"/>
            <a:r>
              <a:rPr lang="en-US" altLang="en-US" sz="2800" dirty="0"/>
              <a:t>Simple drawdown, </a:t>
            </a:r>
            <a:r>
              <a:rPr lang="en-US" altLang="en-US" sz="2800" b="1" i="1" dirty="0"/>
              <a:t>s</a:t>
            </a:r>
            <a:r>
              <a:rPr lang="en-US" altLang="en-US" sz="2800" dirty="0"/>
              <a:t>, estimate adequate</a:t>
            </a:r>
          </a:p>
          <a:p>
            <a:pPr lvl="2"/>
            <a:r>
              <a:rPr lang="en-US" altLang="en-US" sz="2400" dirty="0"/>
              <a:t>Change from pre-pumping water level, </a:t>
            </a:r>
            <a:r>
              <a:rPr lang="en-US" altLang="en-US" sz="2400" b="1" i="1" dirty="0"/>
              <a:t>s = h – h</a:t>
            </a:r>
            <a:r>
              <a:rPr lang="en-US" altLang="en-US" sz="2400" b="1" i="1" baseline="-25000" dirty="0"/>
              <a:t>0</a:t>
            </a:r>
            <a:r>
              <a:rPr lang="en-US" altLang="en-US" sz="2400" dirty="0"/>
              <a:t> </a:t>
            </a:r>
          </a:p>
          <a:p>
            <a:r>
              <a:rPr lang="en-US" altLang="en-US" sz="3200" dirty="0"/>
              <a:t>Relatively independent of well construction</a:t>
            </a:r>
          </a:p>
          <a:p>
            <a:pPr lvl="1"/>
            <a:r>
              <a:rPr lang="en-US" altLang="en-US" sz="2800" dirty="0"/>
              <a:t>Inefficient wells increase uncertainty</a:t>
            </a:r>
          </a:p>
          <a:p>
            <a:pPr lvl="1"/>
            <a:r>
              <a:rPr lang="en-US" altLang="en-US" sz="2800" dirty="0"/>
              <a:t>Magnifies response to small changes in flow rate</a:t>
            </a:r>
          </a:p>
          <a:p>
            <a:r>
              <a:rPr lang="en-US" altLang="en-US" sz="3200" dirty="0"/>
              <a:t>Simple analysis</a:t>
            </a:r>
          </a:p>
          <a:p>
            <a:pPr lvl="1"/>
            <a:r>
              <a:rPr lang="en-US" altLang="en-US" sz="2800" dirty="0"/>
              <a:t>Fit a straight line  </a:t>
            </a:r>
          </a:p>
        </p:txBody>
      </p:sp>
    </p:spTree>
    <p:extLst>
      <p:ext uri="{BB962C8B-B14F-4D97-AF65-F5344CB8AC3E}">
        <p14:creationId xmlns:p14="http://schemas.microsoft.com/office/powerpoint/2010/main" val="858108592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85AA2A-7479-1207-80B7-6D8F88690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8340" cy="5577840"/>
          </a:xfrm>
          <a:prstGeom prst="rect">
            <a:avLst/>
          </a:prstGeom>
        </p:spPr>
      </p:pic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Cooper-Jacob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>
          <a:xfrm>
            <a:off x="138294" y="1160581"/>
            <a:ext cx="6360748" cy="5203189"/>
          </a:xfrm>
        </p:spPr>
        <p:txBody>
          <a:bodyPr/>
          <a:lstStyle/>
          <a:p>
            <a:r>
              <a:rPr lang="en-US" altLang="en-US" dirty="0"/>
              <a:t>Theis equation, </a:t>
            </a:r>
          </a:p>
          <a:p>
            <a:r>
              <a:rPr lang="en-US" altLang="en-US" b="1" i="1" dirty="0"/>
              <a:t>W(u)</a:t>
            </a:r>
            <a:r>
              <a:rPr lang="en-US" altLang="en-US" dirty="0"/>
              <a:t> complex part of solution</a:t>
            </a:r>
          </a:p>
          <a:p>
            <a:pPr lvl="1"/>
            <a:r>
              <a:rPr lang="en-US" altLang="en-US" b="1" i="1" dirty="0"/>
              <a:t>u</a:t>
            </a:r>
            <a:r>
              <a:rPr lang="en-US" altLang="en-US" dirty="0"/>
              <a:t>, dimensionless time,  </a:t>
            </a:r>
          </a:p>
          <a:p>
            <a:r>
              <a:rPr lang="en-US" altLang="en-US" dirty="0"/>
              <a:t>Solved with series expansion,</a:t>
            </a:r>
          </a:p>
          <a:p>
            <a:endParaRPr lang="en-US" altLang="en-US" dirty="0"/>
          </a:p>
          <a:p>
            <a:r>
              <a:rPr lang="en-US" altLang="en-US" dirty="0"/>
              <a:t>Drawdown (s) </a:t>
            </a:r>
            <a:r>
              <a:rPr lang="en-US" altLang="en-US" dirty="0">
                <a:sym typeface="Symbol" panose="05050102010706020507" pitchFamily="18" charset="2"/>
              </a:rPr>
              <a:t></a:t>
            </a:r>
            <a:r>
              <a:rPr lang="en-US" altLang="en-US" dirty="0"/>
              <a:t> ln(u), </a:t>
            </a:r>
            <a:r>
              <a:rPr lang="en-US" altLang="en-US" i="1" dirty="0"/>
              <a:t>u</a:t>
            </a:r>
            <a:r>
              <a:rPr lang="en-US" altLang="en-US" dirty="0"/>
              <a:t> &lt; 0.1</a:t>
            </a:r>
          </a:p>
          <a:p>
            <a:pPr lvl="1"/>
            <a:r>
              <a:rPr lang="en-US" altLang="en-US" dirty="0"/>
              <a:t>Less than 2 minutes in extreme </a:t>
            </a:r>
          </a:p>
          <a:p>
            <a:pPr lvl="1"/>
            <a:r>
              <a:rPr lang="en-US" altLang="en-US" dirty="0"/>
              <a:t>Typically within seconds </a:t>
            </a:r>
          </a:p>
          <a:p>
            <a:r>
              <a:rPr lang="en-US" altLang="en-US" dirty="0"/>
              <a:t>Semi-log, straight line OK answer</a:t>
            </a:r>
          </a:p>
        </p:txBody>
      </p:sp>
      <p:pic>
        <p:nvPicPr>
          <p:cNvPr id="237572" name="Picture 4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32" y="1276351"/>
            <a:ext cx="434340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7578" name="Line 10"/>
          <p:cNvSpPr>
            <a:spLocks noChangeShapeType="1"/>
          </p:cNvSpPr>
          <p:nvPr/>
        </p:nvSpPr>
        <p:spPr bwMode="auto">
          <a:xfrm flipH="1">
            <a:off x="7937937" y="1919367"/>
            <a:ext cx="3902762" cy="4436091"/>
          </a:xfrm>
          <a:prstGeom prst="line">
            <a:avLst/>
          </a:prstGeom>
          <a:noFill/>
          <a:ln w="47625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7579" name="Text Box 11"/>
          <p:cNvSpPr txBox="1">
            <a:spLocks noChangeArrowheads="1"/>
          </p:cNvSpPr>
          <p:nvPr/>
        </p:nvSpPr>
        <p:spPr bwMode="auto">
          <a:xfrm>
            <a:off x="9450201" y="5317649"/>
            <a:ext cx="2181225" cy="7032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en-US" sz="1600" b="0" dirty="0">
                <a:latin typeface="Arial" panose="020B0604020202020204" pitchFamily="34" charset="0"/>
              </a:rPr>
              <a:t>For </a:t>
            </a:r>
            <a:r>
              <a:rPr lang="en-US" altLang="en-US" sz="1600" b="0" i="1" dirty="0">
                <a:latin typeface="Arial" panose="020B0604020202020204" pitchFamily="34" charset="0"/>
              </a:rPr>
              <a:t>u</a:t>
            </a:r>
            <a:r>
              <a:rPr lang="en-US" altLang="en-US" sz="1600" b="0" dirty="0">
                <a:latin typeface="Arial" panose="020B0604020202020204" pitchFamily="34" charset="0"/>
              </a:rPr>
              <a:t> &lt; 0.1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1600" b="0" i="1" dirty="0">
                <a:latin typeface="Arial" panose="020B0604020202020204" pitchFamily="34" charset="0"/>
              </a:rPr>
              <a:t>W(u)</a:t>
            </a:r>
            <a:r>
              <a:rPr lang="en-US" altLang="en-US" sz="1600" b="0" dirty="0">
                <a:latin typeface="Arial" panose="020B0604020202020204" pitchFamily="34" charset="0"/>
              </a:rPr>
              <a:t> = -0.5772 – </a:t>
            </a:r>
            <a:r>
              <a:rPr lang="en-US" altLang="en-US" sz="1600" b="0" i="1" dirty="0">
                <a:latin typeface="Arial" panose="020B0604020202020204" pitchFamily="34" charset="0"/>
              </a:rPr>
              <a:t>ln</a:t>
            </a:r>
            <a:r>
              <a:rPr lang="en-US" altLang="en-US" sz="1600" b="0" dirty="0">
                <a:latin typeface="Arial" panose="020B0604020202020204" pitchFamily="34" charset="0"/>
              </a:rPr>
              <a:t>(</a:t>
            </a:r>
            <a:r>
              <a:rPr lang="en-US" altLang="en-US" sz="1600" b="0" i="1" dirty="0">
                <a:latin typeface="Arial" panose="020B0604020202020204" pitchFamily="34" charset="0"/>
              </a:rPr>
              <a:t>u</a:t>
            </a:r>
            <a:r>
              <a:rPr lang="en-US" altLang="en-US" sz="1600" b="0" dirty="0">
                <a:latin typeface="Arial" panose="020B0604020202020204" pitchFamily="34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7580" name="Object 12"/>
              <p:cNvSpPr txBox="1"/>
              <p:nvPr/>
            </p:nvSpPr>
            <p:spPr bwMode="auto">
              <a:xfrm>
                <a:off x="600576" y="3067340"/>
                <a:ext cx="5821680" cy="6254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)=−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𝟓𝟕𝟕𝟐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16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𝐥𝐧</m:t>
                          </m:r>
                        </m:fName>
                        <m:e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𝒖</m:t>
                              </m:r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𝒖</m:t>
                              </m:r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𝒖</m:t>
                              </m:r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p>
                          </m:sSup>
                        </m:num>
                        <m:den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1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7580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0576" y="3067340"/>
                <a:ext cx="5821680" cy="6254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7581" name="Rectangle 13"/>
          <p:cNvSpPr>
            <a:spLocks noChangeArrowheads="1"/>
          </p:cNvSpPr>
          <p:nvPr/>
        </p:nvSpPr>
        <p:spPr bwMode="auto">
          <a:xfrm>
            <a:off x="3262336" y="3080039"/>
            <a:ext cx="3089275" cy="625475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7">
                <a:extLst>
                  <a:ext uri="{FF2B5EF4-FFF2-40B4-BE49-F238E27FC236}">
                    <a16:creationId xmlns:a16="http://schemas.microsoft.com/office/drawing/2014/main" id="{088EF09D-75BA-4AC8-8EB0-37959C8658DA}"/>
                  </a:ext>
                </a:extLst>
              </p:cNvPr>
              <p:cNvSpPr txBox="1"/>
              <p:nvPr/>
            </p:nvSpPr>
            <p:spPr bwMode="auto">
              <a:xfrm>
                <a:off x="3049134" y="1134429"/>
                <a:ext cx="1788010" cy="6127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1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18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4" name="Object 7">
                <a:extLst>
                  <a:ext uri="{FF2B5EF4-FFF2-40B4-BE49-F238E27FC236}">
                    <a16:creationId xmlns:a16="http://schemas.microsoft.com/office/drawing/2014/main" id="{088EF09D-75BA-4AC8-8EB0-37959C865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9134" y="1134429"/>
                <a:ext cx="1788010" cy="612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BA672DB-B20D-3A00-F333-9631EDDF601D}"/>
              </a:ext>
            </a:extLst>
          </p:cNvPr>
          <p:cNvSpPr/>
          <p:nvPr/>
        </p:nvSpPr>
        <p:spPr bwMode="auto">
          <a:xfrm>
            <a:off x="4138697" y="1213307"/>
            <a:ext cx="629786" cy="51542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15">
                <a:extLst>
                  <a:ext uri="{FF2B5EF4-FFF2-40B4-BE49-F238E27FC236}">
                    <a16:creationId xmlns:a16="http://schemas.microsoft.com/office/drawing/2014/main" id="{13884F99-2E93-2986-37CD-373208BDC387}"/>
                  </a:ext>
                </a:extLst>
              </p:cNvPr>
              <p:cNvSpPr txBox="1"/>
              <p:nvPr/>
            </p:nvSpPr>
            <p:spPr bwMode="auto">
              <a:xfrm>
                <a:off x="4072700" y="2071924"/>
                <a:ext cx="1150252" cy="7334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3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𝑻𝒕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15">
                <a:extLst>
                  <a:ext uri="{FF2B5EF4-FFF2-40B4-BE49-F238E27FC236}">
                    <a16:creationId xmlns:a16="http://schemas.microsoft.com/office/drawing/2014/main" id="{13884F99-2E93-2986-37CD-373208BDC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72700" y="2071924"/>
                <a:ext cx="1150252" cy="7334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81462437-C8A8-3C00-D12B-F10AAB5F73C7}"/>
                  </a:ext>
                </a:extLst>
              </p:cNvPr>
              <p:cNvSpPr txBox="1"/>
              <p:nvPr/>
            </p:nvSpPr>
            <p:spPr bwMode="auto">
              <a:xfrm>
                <a:off x="1437535" y="5451022"/>
                <a:ext cx="4071536" cy="6127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𝟓𝟕𝟕𝟐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81462437-C8A8-3C00-D12B-F10AAB5F7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7535" y="5451022"/>
                <a:ext cx="4071536" cy="612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7771D6D6-4A4A-67E7-02C7-FEA48B9413D5}"/>
                  </a:ext>
                </a:extLst>
              </p:cNvPr>
              <p:cNvSpPr txBox="1"/>
              <p:nvPr/>
            </p:nvSpPr>
            <p:spPr bwMode="auto">
              <a:xfrm>
                <a:off x="1437535" y="6049092"/>
                <a:ext cx="4517401" cy="7173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𝟓𝟕𝟕𝟐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)−</m:t>
                          </m:r>
                          <m:func>
                            <m:func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f>
                            <m:f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num>
                            <m:den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den>
                          </m:f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7771D6D6-4A4A-67E7-02C7-FEA48B941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7535" y="6049092"/>
                <a:ext cx="4517401" cy="717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408068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7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7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9" grpId="0" animBg="1"/>
      <p:bldP spid="237581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Cooper-Jacob Analysis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090478"/>
            <a:ext cx="5943600" cy="5446347"/>
          </a:xfrm>
        </p:spPr>
        <p:txBody>
          <a:bodyPr/>
          <a:lstStyle/>
          <a:p>
            <a:r>
              <a:rPr lang="en-US" altLang="en-US" dirty="0"/>
              <a:t>Simplify by differencing 2 points,</a:t>
            </a:r>
          </a:p>
          <a:p>
            <a:endParaRPr lang="en-US" altLang="en-US" dirty="0"/>
          </a:p>
          <a:p>
            <a:endParaRPr lang="en-US" altLang="en-US" dirty="0"/>
          </a:p>
          <a:p>
            <a:pPr lvl="1"/>
            <a:r>
              <a:rPr lang="en-US" altLang="en-US" dirty="0"/>
              <a:t>Differenced equations,</a:t>
            </a:r>
          </a:p>
          <a:p>
            <a:endParaRPr lang="en-US" altLang="en-US" dirty="0"/>
          </a:p>
          <a:p>
            <a:pPr lvl="1"/>
            <a:r>
              <a:rPr lang="en-US" altLang="en-US" dirty="0"/>
              <a:t>Rearrange for convenience</a:t>
            </a:r>
          </a:p>
          <a:p>
            <a:pPr marL="0" indent="0">
              <a:buNone/>
            </a:pPr>
            <a:endParaRPr lang="en-US" altLang="en-US" sz="4000" dirty="0"/>
          </a:p>
          <a:p>
            <a:r>
              <a:rPr lang="en-US" altLang="en-US" dirty="0"/>
              <a:t>Estimate transmissivity (T) </a:t>
            </a:r>
          </a:p>
          <a:p>
            <a:pPr lvl="1"/>
            <a:r>
              <a:rPr lang="en-US" altLang="en-US" dirty="0"/>
              <a:t>Determine discharge &amp; slope, </a:t>
            </a:r>
            <a:r>
              <a:rPr lang="el-GR" altLang="en-US" b="1" i="1" dirty="0"/>
              <a:t>Δ</a:t>
            </a:r>
            <a:r>
              <a:rPr lang="en-US" altLang="en-US" b="1" i="1" dirty="0"/>
              <a:t>s</a:t>
            </a:r>
          </a:p>
          <a:p>
            <a:pPr lvl="1"/>
            <a:r>
              <a:rPr lang="en-US" altLang="en-US" dirty="0"/>
              <a:t>Estimate drawdown &amp; plot semi-log</a:t>
            </a:r>
          </a:p>
          <a:p>
            <a:pPr lvl="1"/>
            <a:r>
              <a:rPr lang="en-US" altLang="en-US" dirty="0"/>
              <a:t>Eyeball slope, visually filter trash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7">
                <a:extLst>
                  <a:ext uri="{FF2B5EF4-FFF2-40B4-BE49-F238E27FC236}">
                    <a16:creationId xmlns:a16="http://schemas.microsoft.com/office/drawing/2014/main" id="{7481C008-247C-3C34-10F2-9E10BEE6C0AF}"/>
                  </a:ext>
                </a:extLst>
              </p:cNvPr>
              <p:cNvSpPr txBox="1"/>
              <p:nvPr/>
            </p:nvSpPr>
            <p:spPr bwMode="auto">
              <a:xfrm>
                <a:off x="750412" y="1525548"/>
                <a:ext cx="3783804" cy="5783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𝟓𝟕𝟕𝟐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)−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num>
                            <m:den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den>
                          </m:f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4" name="Object 7">
                <a:extLst>
                  <a:ext uri="{FF2B5EF4-FFF2-40B4-BE49-F238E27FC236}">
                    <a16:creationId xmlns:a16="http://schemas.microsoft.com/office/drawing/2014/main" id="{7481C008-247C-3C34-10F2-9E10BEE6C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412" y="1525548"/>
                <a:ext cx="3783804" cy="5783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bject 7">
                <a:extLst>
                  <a:ext uri="{FF2B5EF4-FFF2-40B4-BE49-F238E27FC236}">
                    <a16:creationId xmlns:a16="http://schemas.microsoft.com/office/drawing/2014/main" id="{8FC33AA4-2BE3-6A9B-920D-3DC1FA68FE23}"/>
                  </a:ext>
                </a:extLst>
              </p:cNvPr>
              <p:cNvSpPr txBox="1"/>
              <p:nvPr/>
            </p:nvSpPr>
            <p:spPr bwMode="auto">
              <a:xfrm>
                <a:off x="750412" y="2083131"/>
                <a:ext cx="3783804" cy="5783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𝟓𝟕𝟕𝟐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14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)−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num>
                            <m:den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den>
                          </m:f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5" name="Object 7">
                <a:extLst>
                  <a:ext uri="{FF2B5EF4-FFF2-40B4-BE49-F238E27FC236}">
                    <a16:creationId xmlns:a16="http://schemas.microsoft.com/office/drawing/2014/main" id="{8FC33AA4-2BE3-6A9B-920D-3DC1FA68F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412" y="2083131"/>
                <a:ext cx="3783804" cy="5783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Object 7">
                <a:extLst>
                  <a:ext uri="{FF2B5EF4-FFF2-40B4-BE49-F238E27FC236}">
                    <a16:creationId xmlns:a16="http://schemas.microsoft.com/office/drawing/2014/main" id="{C9CB8A63-2D5B-9594-0F98-DEA760824BED}"/>
                  </a:ext>
                </a:extLst>
              </p:cNvPr>
              <p:cNvSpPr txBox="1"/>
              <p:nvPr/>
            </p:nvSpPr>
            <p:spPr bwMode="auto">
              <a:xfrm>
                <a:off x="1135819" y="2973564"/>
                <a:ext cx="3783804" cy="49705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14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)−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6" name="Object 7">
                <a:extLst>
                  <a:ext uri="{FF2B5EF4-FFF2-40B4-BE49-F238E27FC236}">
                    <a16:creationId xmlns:a16="http://schemas.microsoft.com/office/drawing/2014/main" id="{C9CB8A63-2D5B-9594-0F98-DEA760824B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5819" y="2973564"/>
                <a:ext cx="3783804" cy="497059"/>
              </a:xfrm>
              <a:prstGeom prst="rect">
                <a:avLst/>
              </a:prstGeom>
              <a:blipFill>
                <a:blip r:embed="rId4"/>
                <a:stretch>
                  <a:fillRect b="-123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2" name="Group 51">
            <a:extLst>
              <a:ext uri="{FF2B5EF4-FFF2-40B4-BE49-F238E27FC236}">
                <a16:creationId xmlns:a16="http://schemas.microsoft.com/office/drawing/2014/main" id="{3E673626-4303-7154-6C4A-BB91A0AA6304}"/>
              </a:ext>
            </a:extLst>
          </p:cNvPr>
          <p:cNvGrpSpPr/>
          <p:nvPr/>
        </p:nvGrpSpPr>
        <p:grpSpPr>
          <a:xfrm>
            <a:off x="1856883" y="1667180"/>
            <a:ext cx="2204384" cy="841685"/>
            <a:chOff x="1856883" y="1765421"/>
            <a:chExt cx="2204384" cy="841685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316A9F1-DBF6-0E8B-74D5-3DAB1FB219EA}"/>
                </a:ext>
              </a:extLst>
            </p:cNvPr>
            <p:cNvCxnSpPr/>
            <p:nvPr/>
          </p:nvCxnSpPr>
          <p:spPr bwMode="auto">
            <a:xfrm flipV="1">
              <a:off x="1856883" y="1789230"/>
              <a:ext cx="640080" cy="27432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CDC409D-FE97-1F7F-4684-36A92965AF54}"/>
                </a:ext>
              </a:extLst>
            </p:cNvPr>
            <p:cNvCxnSpPr/>
            <p:nvPr/>
          </p:nvCxnSpPr>
          <p:spPr bwMode="auto">
            <a:xfrm flipV="1">
              <a:off x="3421187" y="1765421"/>
              <a:ext cx="640080" cy="27432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2356303-FC2D-FA1F-7711-29B1E97C8DB2}"/>
                </a:ext>
              </a:extLst>
            </p:cNvPr>
            <p:cNvCxnSpPr/>
            <p:nvPr/>
          </p:nvCxnSpPr>
          <p:spPr bwMode="auto">
            <a:xfrm flipV="1">
              <a:off x="1856883" y="2332786"/>
              <a:ext cx="640080" cy="27432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80C9CDC-A06A-084A-D8D1-26301BFEF777}"/>
                </a:ext>
              </a:extLst>
            </p:cNvPr>
            <p:cNvCxnSpPr/>
            <p:nvPr/>
          </p:nvCxnSpPr>
          <p:spPr bwMode="auto">
            <a:xfrm flipV="1">
              <a:off x="3421187" y="2308977"/>
              <a:ext cx="640080" cy="27432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CJ -natural">
            <a:extLst>
              <a:ext uri="{FF2B5EF4-FFF2-40B4-BE49-F238E27FC236}">
                <a16:creationId xmlns:a16="http://schemas.microsoft.com/office/drawing/2014/main" id="{D85EA09C-4799-A8C5-C9D3-0EB3076A6C29}"/>
              </a:ext>
            </a:extLst>
          </p:cNvPr>
          <p:cNvGrpSpPr/>
          <p:nvPr/>
        </p:nvGrpSpPr>
        <p:grpSpPr>
          <a:xfrm>
            <a:off x="672576" y="3986996"/>
            <a:ext cx="3628773" cy="733149"/>
            <a:chOff x="1467786" y="4085236"/>
            <a:chExt cx="3628773" cy="7331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Object 5">
                  <a:extLst>
                    <a:ext uri="{FF2B5EF4-FFF2-40B4-BE49-F238E27FC236}">
                      <a16:creationId xmlns:a16="http://schemas.microsoft.com/office/drawing/2014/main" id="{02774E9C-C043-1C93-2C45-236212B7813B}"/>
                    </a:ext>
                  </a:extLst>
                </p:cNvPr>
                <p:cNvSpPr txBox="1"/>
                <p:nvPr/>
              </p:nvSpPr>
              <p:spPr bwMode="auto">
                <a:xfrm>
                  <a:off x="1467786" y="4116558"/>
                  <a:ext cx="1418273" cy="67050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𝑻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𝝅</m:t>
                            </m:r>
                          </m:den>
                        </m:f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𝜟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den>
                        </m:f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57" name="Object 5">
                  <a:extLst>
                    <a:ext uri="{FF2B5EF4-FFF2-40B4-BE49-F238E27FC236}">
                      <a16:creationId xmlns:a16="http://schemas.microsoft.com/office/drawing/2014/main" id="{02774E9C-C043-1C93-2C45-236212B7813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67786" y="4116558"/>
                  <a:ext cx="1418273" cy="67050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Object 6">
                  <a:extLst>
                    <a:ext uri="{FF2B5EF4-FFF2-40B4-BE49-F238E27FC236}">
                      <a16:creationId xmlns:a16="http://schemas.microsoft.com/office/drawing/2014/main" id="{02B1DEE4-D666-6CE6-C63E-19DA96774710}"/>
                    </a:ext>
                  </a:extLst>
                </p:cNvPr>
                <p:cNvSpPr txBox="1"/>
                <p:nvPr/>
              </p:nvSpPr>
              <p:spPr bwMode="auto">
                <a:xfrm>
                  <a:off x="3184432" y="4085236"/>
                  <a:ext cx="1912127" cy="73314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𝚫</m:t>
                        </m:r>
                        <m:r>
                          <a:rPr lang="en-US" sz="20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𝐬</m:t>
                        </m:r>
                        <m:r>
                          <a:rPr lang="en-US" sz="20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𝐬</m:t>
                                </m:r>
                              </m:e>
                              <m:sub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𝐬</m:t>
                                </m:r>
                              </m:e>
                              <m:sub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000" b="1" i="0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𝐥𝐧</m:t>
                            </m:r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𝐭</m:t>
                                </m:r>
                              </m:e>
                              <m:sub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𝐭</m:t>
                                </m:r>
                              </m:e>
                              <m:sub>
                                <m:r>
                                  <a:rPr lang="en-US" sz="2000" b="1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2000" b="1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m:oMathPara>
                  </a14:m>
                  <a:endParaRPr lang="en-US" sz="4400" dirty="0"/>
                </a:p>
              </p:txBody>
            </p:sp>
          </mc:Choice>
          <mc:Fallback xmlns="">
            <p:sp>
              <p:nvSpPr>
                <p:cNvPr id="58" name="Object 6">
                  <a:extLst>
                    <a:ext uri="{FF2B5EF4-FFF2-40B4-BE49-F238E27FC236}">
                      <a16:creationId xmlns:a16="http://schemas.microsoft.com/office/drawing/2014/main" id="{02B1DEE4-D666-6CE6-C63E-19DA967747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84432" y="4085236"/>
                  <a:ext cx="1912127" cy="73314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5D37E63-88C3-3891-6E37-7BD4FAEFFFBB}"/>
                </a:ext>
              </a:extLst>
            </p:cNvPr>
            <p:cNvSpPr/>
            <p:nvPr/>
          </p:nvSpPr>
          <p:spPr bwMode="auto">
            <a:xfrm>
              <a:off x="2376051" y="4116558"/>
              <a:ext cx="365760" cy="670505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0" name="Text Box 83">
              <a:extLst>
                <a:ext uri="{FF2B5EF4-FFF2-40B4-BE49-F238E27FC236}">
                  <a16:creationId xmlns:a16="http://schemas.microsoft.com/office/drawing/2014/main" id="{89AC9043-7B3F-0196-D386-5EED2FA6F9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709" y="4267144"/>
              <a:ext cx="4074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400" dirty="0">
                  <a:latin typeface="Arial" panose="020B0604020202020204" pitchFamily="34" charset="0"/>
                </a:rPr>
                <a:t>&amp;</a:t>
              </a:r>
              <a:endParaRPr lang="en-US" altLang="en-US" sz="2400" baseline="-250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2" name="CJ solution -- common log">
            <a:extLst>
              <a:ext uri="{FF2B5EF4-FFF2-40B4-BE49-F238E27FC236}">
                <a16:creationId xmlns:a16="http://schemas.microsoft.com/office/drawing/2014/main" id="{A6A03148-247A-7E74-2F76-731CFD4E44E1}"/>
              </a:ext>
            </a:extLst>
          </p:cNvPr>
          <p:cNvGrpSpPr/>
          <p:nvPr/>
        </p:nvGrpSpPr>
        <p:grpSpPr>
          <a:xfrm>
            <a:off x="672576" y="3986996"/>
            <a:ext cx="5394960" cy="733149"/>
            <a:chOff x="823716" y="4085237"/>
            <a:chExt cx="5394960" cy="733149"/>
          </a:xfrm>
        </p:grpSpPr>
        <p:sp useBgFill="1">
          <p:nvSpPr>
            <p:cNvPr id="61" name="Rectangle 60">
              <a:extLst>
                <a:ext uri="{FF2B5EF4-FFF2-40B4-BE49-F238E27FC236}">
                  <a16:creationId xmlns:a16="http://schemas.microsoft.com/office/drawing/2014/main" id="{2A8C356D-3F8E-DA3A-FB0F-E158A1854948}"/>
                </a:ext>
              </a:extLst>
            </p:cNvPr>
            <p:cNvSpPr/>
            <p:nvPr/>
          </p:nvSpPr>
          <p:spPr bwMode="auto">
            <a:xfrm>
              <a:off x="823716" y="4085237"/>
              <a:ext cx="5394960" cy="733149"/>
            </a:xfrm>
            <a:prstGeom prst="rect">
              <a:avLst/>
            </a:prstGeom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402336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Common log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for 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hydrologists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D600648-8268-3FF3-F203-3C511B6B27EB}"/>
                </a:ext>
              </a:extLst>
            </p:cNvPr>
            <p:cNvGrpSpPr/>
            <p:nvPr/>
          </p:nvGrpSpPr>
          <p:grpSpPr>
            <a:xfrm>
              <a:off x="823716" y="4085237"/>
              <a:ext cx="4080448" cy="733149"/>
              <a:chOff x="1337398" y="4085236"/>
              <a:chExt cx="4080448" cy="73314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8597" name="Object 5"/>
                  <p:cNvSpPr txBox="1"/>
                  <p:nvPr/>
                </p:nvSpPr>
                <p:spPr bwMode="auto">
                  <a:xfrm>
                    <a:off x="1337398" y="4116558"/>
                    <a:ext cx="1679049" cy="670505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𝑻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 smtClean="0">
                                  <a:solidFill>
                                    <a:srgbClr val="5D5DFF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n-US" sz="2000" i="1" smtClean="0">
                                  <a:solidFill>
                                    <a:srgbClr val="5D5DFF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2000" i="1" smtClean="0">
                                  <a:solidFill>
                                    <a:srgbClr val="5D5DFF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𝑸</m:t>
                              </m:r>
                            </m:num>
                            <m:den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</m:den>
                          </m:f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𝜟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den>
                          </m:f>
                        </m:oMath>
                      </m:oMathPara>
                    </a14:m>
                    <a:endParaRPr lang="en-US" sz="2000" dirty="0"/>
                  </a:p>
                </p:txBody>
              </p:sp>
            </mc:Choice>
            <mc:Fallback xmlns="">
              <p:sp>
                <p:nvSpPr>
                  <p:cNvPr id="238597" name="Object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1337398" y="4116558"/>
                    <a:ext cx="1679049" cy="67050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8598" name="Object 6"/>
                  <p:cNvSpPr txBox="1"/>
                  <p:nvPr/>
                </p:nvSpPr>
                <p:spPr bwMode="auto">
                  <a:xfrm>
                    <a:off x="3316565" y="4085236"/>
                    <a:ext cx="2101281" cy="733149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20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𝚫</m:t>
                          </m:r>
                          <m:r>
                            <a:rPr lang="en-US" sz="20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𝐬</m:t>
                          </m:r>
                          <m:r>
                            <a:rPr lang="en-US" sz="2000" b="1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𝐬</m:t>
                                  </m:r>
                                </m:e>
                                <m:sub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𝐬</m:t>
                                  </m:r>
                                </m:e>
                                <m:sub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000" b="1" i="0" smtClean="0">
                                  <a:solidFill>
                                    <a:srgbClr val="5D5DFF"/>
                                  </a:solidFill>
                                  <a:latin typeface="Cambria Math" panose="02040503050406030204" pitchFamily="18" charset="0"/>
                                </a:rPr>
                                <m:t>𝐋𝐨𝐠</m:t>
                              </m:r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𝐭</m:t>
                                  </m:r>
                                </m:e>
                                <m:sub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𝐭</m:t>
                                  </m:r>
                                </m:e>
                                <m:sub>
                                  <m:r>
                                    <a:rPr lang="en-US" sz="2000" b="1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2000" b="1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</m:oMath>
                      </m:oMathPara>
                    </a14:m>
                    <a:endParaRPr lang="en-US" sz="4400" dirty="0"/>
                  </a:p>
                </p:txBody>
              </p:sp>
            </mc:Choice>
            <mc:Fallback xmlns="">
              <p:sp>
                <p:nvSpPr>
                  <p:cNvPr id="238598" name="Object 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316565" y="4085236"/>
                    <a:ext cx="2101281" cy="73314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CC27766-0AE6-D7C7-40B9-626DCE66FB24}"/>
                  </a:ext>
                </a:extLst>
              </p:cNvPr>
              <p:cNvSpPr/>
              <p:nvPr/>
            </p:nvSpPr>
            <p:spPr bwMode="auto">
              <a:xfrm>
                <a:off x="2519634" y="4116558"/>
                <a:ext cx="365760" cy="670505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Text Box 83">
                <a:extLst>
                  <a:ext uri="{FF2B5EF4-FFF2-40B4-BE49-F238E27FC236}">
                    <a16:creationId xmlns:a16="http://schemas.microsoft.com/office/drawing/2014/main" id="{9F9D9BB0-AF0F-472A-F863-CE88C7F5D8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48406" y="4267144"/>
                <a:ext cx="40748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tIns="0" bIns="0">
                <a:spAutoFit/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r"/>
                <a:r>
                  <a:rPr lang="en-US" altLang="en-US" sz="2400" dirty="0">
                    <a:latin typeface="Arial" panose="020B0604020202020204" pitchFamily="34" charset="0"/>
                  </a:rPr>
                  <a:t>&amp;</a:t>
                </a:r>
                <a:endParaRPr lang="en-US" altLang="en-US" sz="2400" baseline="-25000" dirty="0"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63" name="Raw WL">
            <a:extLst>
              <a:ext uri="{FF2B5EF4-FFF2-40B4-BE49-F238E27FC236}">
                <a16:creationId xmlns:a16="http://schemas.microsoft.com/office/drawing/2014/main" id="{DB70B20A-968E-DEC8-B70B-5ED7CFD6F2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83680" y="1188720"/>
            <a:ext cx="5577840" cy="5577840"/>
          </a:xfrm>
          <a:prstGeom prst="rect">
            <a:avLst/>
          </a:prstGeom>
        </p:spPr>
      </p:pic>
      <p:sp>
        <p:nvSpPr>
          <p:cNvPr id="238592" name="drawdown">
            <a:extLst>
              <a:ext uri="{FF2B5EF4-FFF2-40B4-BE49-F238E27FC236}">
                <a16:creationId xmlns:a16="http://schemas.microsoft.com/office/drawing/2014/main" id="{1A1D6A15-F694-1B07-507B-56A915DC7D58}"/>
              </a:ext>
            </a:extLst>
          </p:cNvPr>
          <p:cNvSpPr>
            <a:spLocks/>
          </p:cNvSpPr>
          <p:nvPr/>
        </p:nvSpPr>
        <p:spPr bwMode="auto">
          <a:xfrm>
            <a:off x="8006238" y="2003094"/>
            <a:ext cx="3435350" cy="3768725"/>
          </a:xfrm>
          <a:custGeom>
            <a:avLst/>
            <a:gdLst>
              <a:gd name="T0" fmla="*/ 0 w 2164"/>
              <a:gd name="T1" fmla="*/ 0 h 2374"/>
              <a:gd name="T2" fmla="*/ 1 w 2164"/>
              <a:gd name="T3" fmla="*/ 975 h 2374"/>
              <a:gd name="T4" fmla="*/ 3 w 2164"/>
              <a:gd name="T5" fmla="*/ 1336 h 2374"/>
              <a:gd name="T6" fmla="*/ 5 w 2164"/>
              <a:gd name="T7" fmla="*/ 1501 h 2374"/>
              <a:gd name="T8" fmla="*/ 6 w 2164"/>
              <a:gd name="T9" fmla="*/ 1604 h 2374"/>
              <a:gd name="T10" fmla="*/ 8 w 2164"/>
              <a:gd name="T11" fmla="*/ 1643 h 2374"/>
              <a:gd name="T12" fmla="*/ 9 w 2164"/>
              <a:gd name="T13" fmla="*/ 1674 h 2374"/>
              <a:gd name="T14" fmla="*/ 11 w 2164"/>
              <a:gd name="T15" fmla="*/ 1690 h 2374"/>
              <a:gd name="T16" fmla="*/ 13 w 2164"/>
              <a:gd name="T17" fmla="*/ 1706 h 2374"/>
              <a:gd name="T18" fmla="*/ 14 w 2164"/>
              <a:gd name="T19" fmla="*/ 1698 h 2374"/>
              <a:gd name="T20" fmla="*/ 15 w 2164"/>
              <a:gd name="T21" fmla="*/ 1706 h 2374"/>
              <a:gd name="T22" fmla="*/ 18 w 2164"/>
              <a:gd name="T23" fmla="*/ 1730 h 2374"/>
              <a:gd name="T24" fmla="*/ 25 w 2164"/>
              <a:gd name="T25" fmla="*/ 1730 h 2374"/>
              <a:gd name="T26" fmla="*/ 28 w 2164"/>
              <a:gd name="T27" fmla="*/ 1730 h 2374"/>
              <a:gd name="T28" fmla="*/ 31 w 2164"/>
              <a:gd name="T29" fmla="*/ 1753 h 2374"/>
              <a:gd name="T30" fmla="*/ 39 w 2164"/>
              <a:gd name="T31" fmla="*/ 1784 h 2374"/>
              <a:gd name="T32" fmla="*/ 48 w 2164"/>
              <a:gd name="T33" fmla="*/ 1824 h 2374"/>
              <a:gd name="T34" fmla="*/ 55 w 2164"/>
              <a:gd name="T35" fmla="*/ 1831 h 2374"/>
              <a:gd name="T36" fmla="*/ 63 w 2164"/>
              <a:gd name="T37" fmla="*/ 1855 h 2374"/>
              <a:gd name="T38" fmla="*/ 78 w 2164"/>
              <a:gd name="T39" fmla="*/ 1887 h 2374"/>
              <a:gd name="T40" fmla="*/ 94 w 2164"/>
              <a:gd name="T41" fmla="*/ 1918 h 2374"/>
              <a:gd name="T42" fmla="*/ 110 w 2164"/>
              <a:gd name="T43" fmla="*/ 1957 h 2374"/>
              <a:gd name="T44" fmla="*/ 125 w 2164"/>
              <a:gd name="T45" fmla="*/ 1981 h 2374"/>
              <a:gd name="T46" fmla="*/ 141 w 2164"/>
              <a:gd name="T47" fmla="*/ 1997 h 2374"/>
              <a:gd name="T48" fmla="*/ 157 w 2164"/>
              <a:gd name="T49" fmla="*/ 2021 h 2374"/>
              <a:gd name="T50" fmla="*/ 188 w 2164"/>
              <a:gd name="T51" fmla="*/ 2036 h 2374"/>
              <a:gd name="T52" fmla="*/ 219 w 2164"/>
              <a:gd name="T53" fmla="*/ 2075 h 2374"/>
              <a:gd name="T54" fmla="*/ 251 w 2164"/>
              <a:gd name="T55" fmla="*/ 2099 h 2374"/>
              <a:gd name="T56" fmla="*/ 282 w 2164"/>
              <a:gd name="T57" fmla="*/ 2122 h 2374"/>
              <a:gd name="T58" fmla="*/ 313 w 2164"/>
              <a:gd name="T59" fmla="*/ 2138 h 2374"/>
              <a:gd name="T60" fmla="*/ 392 w 2164"/>
              <a:gd name="T61" fmla="*/ 2186 h 2374"/>
              <a:gd name="T62" fmla="*/ 471 w 2164"/>
              <a:gd name="T63" fmla="*/ 2295 h 2374"/>
              <a:gd name="T64" fmla="*/ 745 w 2164"/>
              <a:gd name="T65" fmla="*/ 2342 h 2374"/>
              <a:gd name="T66" fmla="*/ 784 w 2164"/>
              <a:gd name="T67" fmla="*/ 2366 h 2374"/>
              <a:gd name="T68" fmla="*/ 941 w 2164"/>
              <a:gd name="T69" fmla="*/ 2359 h 2374"/>
              <a:gd name="T70" fmla="*/ 1097 w 2164"/>
              <a:gd name="T71" fmla="*/ 2366 h 2374"/>
              <a:gd name="T72" fmla="*/ 1254 w 2164"/>
              <a:gd name="T73" fmla="*/ 2374 h 2374"/>
              <a:gd name="T74" fmla="*/ 1411 w 2164"/>
              <a:gd name="T75" fmla="*/ 2374 h 2374"/>
              <a:gd name="T76" fmla="*/ 1537 w 2164"/>
              <a:gd name="T77" fmla="*/ 2374 h 2374"/>
              <a:gd name="T78" fmla="*/ 1850 w 2164"/>
              <a:gd name="T79" fmla="*/ 2351 h 2374"/>
              <a:gd name="T80" fmla="*/ 2164 w 2164"/>
              <a:gd name="T81" fmla="*/ 2335 h 2374"/>
              <a:gd name="T82" fmla="*/ 2164 w 2164"/>
              <a:gd name="T83" fmla="*/ 0 h 2374"/>
              <a:gd name="T84" fmla="*/ 0 w 2164"/>
              <a:gd name="T85" fmla="*/ 0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64" h="2374">
                <a:moveTo>
                  <a:pt x="0" y="0"/>
                </a:moveTo>
                <a:lnTo>
                  <a:pt x="1" y="975"/>
                </a:lnTo>
                <a:lnTo>
                  <a:pt x="3" y="1336"/>
                </a:lnTo>
                <a:lnTo>
                  <a:pt x="5" y="1501"/>
                </a:lnTo>
                <a:lnTo>
                  <a:pt x="6" y="1604"/>
                </a:lnTo>
                <a:lnTo>
                  <a:pt x="8" y="1643"/>
                </a:lnTo>
                <a:lnTo>
                  <a:pt x="9" y="1674"/>
                </a:lnTo>
                <a:lnTo>
                  <a:pt x="11" y="1690"/>
                </a:lnTo>
                <a:lnTo>
                  <a:pt x="13" y="1706"/>
                </a:lnTo>
                <a:lnTo>
                  <a:pt x="14" y="1698"/>
                </a:lnTo>
                <a:lnTo>
                  <a:pt x="15" y="1706"/>
                </a:lnTo>
                <a:lnTo>
                  <a:pt x="18" y="1730"/>
                </a:lnTo>
                <a:lnTo>
                  <a:pt x="25" y="1730"/>
                </a:lnTo>
                <a:lnTo>
                  <a:pt x="28" y="1730"/>
                </a:lnTo>
                <a:lnTo>
                  <a:pt x="31" y="1753"/>
                </a:lnTo>
                <a:lnTo>
                  <a:pt x="39" y="1784"/>
                </a:lnTo>
                <a:lnTo>
                  <a:pt x="48" y="1824"/>
                </a:lnTo>
                <a:lnTo>
                  <a:pt x="55" y="1831"/>
                </a:lnTo>
                <a:lnTo>
                  <a:pt x="63" y="1855"/>
                </a:lnTo>
                <a:lnTo>
                  <a:pt x="78" y="1887"/>
                </a:lnTo>
                <a:lnTo>
                  <a:pt x="94" y="1918"/>
                </a:lnTo>
                <a:lnTo>
                  <a:pt x="110" y="1957"/>
                </a:lnTo>
                <a:lnTo>
                  <a:pt x="125" y="1981"/>
                </a:lnTo>
                <a:lnTo>
                  <a:pt x="141" y="1997"/>
                </a:lnTo>
                <a:lnTo>
                  <a:pt x="157" y="2021"/>
                </a:lnTo>
                <a:lnTo>
                  <a:pt x="188" y="2036"/>
                </a:lnTo>
                <a:lnTo>
                  <a:pt x="219" y="2075"/>
                </a:lnTo>
                <a:lnTo>
                  <a:pt x="251" y="2099"/>
                </a:lnTo>
                <a:lnTo>
                  <a:pt x="282" y="2122"/>
                </a:lnTo>
                <a:lnTo>
                  <a:pt x="313" y="2138"/>
                </a:lnTo>
                <a:lnTo>
                  <a:pt x="392" y="2186"/>
                </a:lnTo>
                <a:lnTo>
                  <a:pt x="471" y="2295"/>
                </a:lnTo>
                <a:lnTo>
                  <a:pt x="745" y="2342"/>
                </a:lnTo>
                <a:lnTo>
                  <a:pt x="784" y="2366"/>
                </a:lnTo>
                <a:lnTo>
                  <a:pt x="941" y="2359"/>
                </a:lnTo>
                <a:lnTo>
                  <a:pt x="1097" y="2366"/>
                </a:lnTo>
                <a:lnTo>
                  <a:pt x="1254" y="2374"/>
                </a:lnTo>
                <a:lnTo>
                  <a:pt x="1411" y="2374"/>
                </a:lnTo>
                <a:lnTo>
                  <a:pt x="1537" y="2374"/>
                </a:lnTo>
                <a:lnTo>
                  <a:pt x="1850" y="2351"/>
                </a:lnTo>
                <a:lnTo>
                  <a:pt x="2164" y="2335"/>
                </a:lnTo>
                <a:lnTo>
                  <a:pt x="2164" y="0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  <a:alpha val="50000"/>
            </a:schemeClr>
          </a:solidFill>
          <a:ln w="15875" cap="rnd">
            <a:noFill/>
            <a:prstDash val="solid"/>
            <a:round/>
            <a:headEnd/>
            <a:tailEnd/>
          </a:ln>
        </p:spPr>
        <p:txBody>
          <a:bodyPr vert="horz" wrap="none" lIns="91440" tIns="45720" rIns="91440" bIns="7315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DRAWDOWN</a:t>
            </a:r>
          </a:p>
        </p:txBody>
      </p:sp>
      <p:grpSp>
        <p:nvGrpSpPr>
          <p:cNvPr id="238600" name="h0">
            <a:extLst>
              <a:ext uri="{FF2B5EF4-FFF2-40B4-BE49-F238E27FC236}">
                <a16:creationId xmlns:a16="http://schemas.microsoft.com/office/drawing/2014/main" id="{01CA20CF-39EA-025C-73E0-792F45AC8996}"/>
              </a:ext>
            </a:extLst>
          </p:cNvPr>
          <p:cNvGrpSpPr/>
          <p:nvPr/>
        </p:nvGrpSpPr>
        <p:grpSpPr>
          <a:xfrm>
            <a:off x="7434944" y="1828149"/>
            <a:ext cx="4227812" cy="369332"/>
            <a:chOff x="7434944" y="1828149"/>
            <a:chExt cx="4227812" cy="369332"/>
          </a:xfrm>
        </p:grpSpPr>
        <p:cxnSp>
          <p:nvCxnSpPr>
            <p:cNvPr id="238596" name="Straight Connector 238595">
              <a:extLst>
                <a:ext uri="{FF2B5EF4-FFF2-40B4-BE49-F238E27FC236}">
                  <a16:creationId xmlns:a16="http://schemas.microsoft.com/office/drawing/2014/main" id="{FA3FCE14-0BB3-C6A9-DE8E-6BA66EC6A5E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30836" y="2012815"/>
              <a:ext cx="3931920" cy="0"/>
            </a:xfrm>
            <a:prstGeom prst="line">
              <a:avLst/>
            </a:prstGeom>
            <a:noFill/>
            <a:ln w="254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8599" name="TextBox 238598">
              <a:extLst>
                <a:ext uri="{FF2B5EF4-FFF2-40B4-BE49-F238E27FC236}">
                  <a16:creationId xmlns:a16="http://schemas.microsoft.com/office/drawing/2014/main" id="{FFDC4330-06AD-436E-631E-F5462BAB2C15}"/>
                </a:ext>
              </a:extLst>
            </p:cNvPr>
            <p:cNvSpPr txBox="1"/>
            <p:nvPr/>
          </p:nvSpPr>
          <p:spPr>
            <a:xfrm>
              <a:off x="7434944" y="1828149"/>
              <a:ext cx="226024" cy="369332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sz="18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38603" name="DD chart">
            <a:extLst>
              <a:ext uri="{FF2B5EF4-FFF2-40B4-BE49-F238E27FC236}">
                <a16:creationId xmlns:a16="http://schemas.microsoft.com/office/drawing/2014/main" id="{1BCDDF72-F6A2-7198-36BD-2B926F724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1366" y="1188720"/>
            <a:ext cx="5577840" cy="5577840"/>
          </a:xfrm>
          <a:prstGeom prst="rect">
            <a:avLst/>
          </a:prstGeom>
        </p:spPr>
      </p:pic>
      <p:sp>
        <p:nvSpPr>
          <p:cNvPr id="238601" name="slope line">
            <a:extLst>
              <a:ext uri="{FF2B5EF4-FFF2-40B4-BE49-F238E27FC236}">
                <a16:creationId xmlns:a16="http://schemas.microsoft.com/office/drawing/2014/main" id="{7566C15C-8F35-048B-5D0F-4018C92E85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23798" y="2297339"/>
            <a:ext cx="4095625" cy="2826324"/>
          </a:xfrm>
          <a:prstGeom prst="line">
            <a:avLst/>
          </a:prstGeom>
          <a:noFill/>
          <a:ln w="47625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" name="Pair points">
            <a:extLst>
              <a:ext uri="{FF2B5EF4-FFF2-40B4-BE49-F238E27FC236}">
                <a16:creationId xmlns:a16="http://schemas.microsoft.com/office/drawing/2014/main" id="{0A9D86FB-E15E-5890-5812-CC0BBDB592A6}"/>
              </a:ext>
            </a:extLst>
          </p:cNvPr>
          <p:cNvGrpSpPr/>
          <p:nvPr/>
        </p:nvGrpSpPr>
        <p:grpSpPr>
          <a:xfrm>
            <a:off x="8215520" y="2959706"/>
            <a:ext cx="2719246" cy="1914170"/>
            <a:chOff x="8215520" y="2959706"/>
            <a:chExt cx="2719246" cy="1914170"/>
          </a:xfrm>
        </p:grpSpPr>
        <p:grpSp>
          <p:nvGrpSpPr>
            <p:cNvPr id="2" name="Well UE-4t 1">
              <a:extLst>
                <a:ext uri="{FF2B5EF4-FFF2-40B4-BE49-F238E27FC236}">
                  <a16:creationId xmlns:a16="http://schemas.microsoft.com/office/drawing/2014/main" id="{8A0C3731-90FC-182F-79EB-4DD38CF256CD}"/>
                </a:ext>
              </a:extLst>
            </p:cNvPr>
            <p:cNvGrpSpPr/>
            <p:nvPr/>
          </p:nvGrpSpPr>
          <p:grpSpPr>
            <a:xfrm>
              <a:off x="8215520" y="4435756"/>
              <a:ext cx="633507" cy="438120"/>
              <a:chOff x="8729697" y="4022981"/>
              <a:chExt cx="633507" cy="438120"/>
            </a:xfrm>
          </p:grpSpPr>
          <p:sp>
            <p:nvSpPr>
              <p:cNvPr id="3" name="Oval 472">
                <a:extLst>
                  <a:ext uri="{FF2B5EF4-FFF2-40B4-BE49-F238E27FC236}">
                    <a16:creationId xmlns:a16="http://schemas.microsoft.com/office/drawing/2014/main" id="{298D1904-8C1D-35AD-6D1E-B1F6410B395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765324" y="4022981"/>
                <a:ext cx="139060" cy="137160"/>
              </a:xfrm>
              <a:prstGeom prst="ellipse">
                <a:avLst/>
              </a:prstGeom>
              <a:noFill/>
              <a:ln w="34925">
                <a:solidFill>
                  <a:srgbClr val="5D5D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" name="Text Box 12">
                <a:extLst>
                  <a:ext uri="{FF2B5EF4-FFF2-40B4-BE49-F238E27FC236}">
                    <a16:creationId xmlns:a16="http://schemas.microsoft.com/office/drawing/2014/main" id="{2519695E-50E7-C482-8A05-F07108FA8B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29697" y="4076380"/>
                <a:ext cx="633507" cy="38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tIns="91440">
                <a:spAutoFit/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eaLnBrk="1" hangingPunct="1">
                  <a:spcBef>
                    <a:spcPts val="0"/>
                  </a:spcBef>
                </a:pPr>
                <a:r>
                  <a:rPr lang="en-US" altLang="en-US" sz="16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altLang="en-US" sz="1600" baseline="-250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en-US" altLang="en-US" sz="16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, s</a:t>
                </a:r>
                <a:r>
                  <a:rPr lang="en-US" altLang="en-US" sz="1600" baseline="-250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altLang="en-US" sz="1600" dirty="0">
                  <a:ln>
                    <a:solidFill>
                      <a:schemeClr val="bg1"/>
                    </a:solidFill>
                  </a:ln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Well UE-4t 1">
              <a:extLst>
                <a:ext uri="{FF2B5EF4-FFF2-40B4-BE49-F238E27FC236}">
                  <a16:creationId xmlns:a16="http://schemas.microsoft.com/office/drawing/2014/main" id="{BBF51A83-7FC0-A135-E5C8-6194CF8C3EF0}"/>
                </a:ext>
              </a:extLst>
            </p:cNvPr>
            <p:cNvGrpSpPr/>
            <p:nvPr/>
          </p:nvGrpSpPr>
          <p:grpSpPr>
            <a:xfrm>
              <a:off x="10301259" y="2959706"/>
              <a:ext cx="633507" cy="445677"/>
              <a:chOff x="8737254" y="4022981"/>
              <a:chExt cx="633507" cy="445677"/>
            </a:xfrm>
          </p:grpSpPr>
          <p:sp>
            <p:nvSpPr>
              <p:cNvPr id="6" name="Oval 472">
                <a:extLst>
                  <a:ext uri="{FF2B5EF4-FFF2-40B4-BE49-F238E27FC236}">
                    <a16:creationId xmlns:a16="http://schemas.microsoft.com/office/drawing/2014/main" id="{F26CB8D7-3982-1450-487A-B7D31DB7347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765324" y="4022981"/>
                <a:ext cx="139060" cy="137160"/>
              </a:xfrm>
              <a:prstGeom prst="ellipse">
                <a:avLst/>
              </a:prstGeom>
              <a:noFill/>
              <a:ln w="34925">
                <a:solidFill>
                  <a:srgbClr val="5D5D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Text Box 12">
                <a:extLst>
                  <a:ext uri="{FF2B5EF4-FFF2-40B4-BE49-F238E27FC236}">
                    <a16:creationId xmlns:a16="http://schemas.microsoft.com/office/drawing/2014/main" id="{7D13C82F-847D-2D50-A462-FC45BC9D66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37254" y="4083937"/>
                <a:ext cx="633507" cy="38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tIns="91440">
                <a:spAutoFit/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eaLnBrk="1" hangingPunct="1">
                  <a:spcBef>
                    <a:spcPts val="0"/>
                  </a:spcBef>
                </a:pPr>
                <a:r>
                  <a:rPr lang="en-US" altLang="en-US" sz="16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altLang="en-US" sz="1600" baseline="-250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altLang="en-US" sz="16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, s</a:t>
                </a:r>
                <a:r>
                  <a:rPr lang="en-US" altLang="en-US" sz="1600" baseline="-25000" dirty="0">
                    <a:ln>
                      <a:solidFill>
                        <a:schemeClr val="bg1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altLang="en-US" sz="1600" dirty="0">
                  <a:ln>
                    <a:solidFill>
                      <a:schemeClr val="bg1"/>
                    </a:solidFill>
                  </a:ln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707668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38592" grpId="0" animBg="1"/>
      <p:bldP spid="23860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Half Moon Lake, FL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6483271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dirty="0"/>
              <a:t>Apply to 1-day test in Tampa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Pumping rate 790 gpm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Simple estimation of drawdown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Plot semi-log, Elapsed time &amp; drawdown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Eyeball slope with a line 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Defines pair of points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Reduce to slope per log-cycle, </a:t>
            </a:r>
            <a:r>
              <a:rPr lang="el-GR" altLang="en-US" b="1" i="1" dirty="0"/>
              <a:t>Δ</a:t>
            </a:r>
            <a:r>
              <a:rPr lang="en-US" altLang="en-US" b="1" i="1" dirty="0"/>
              <a:t>s</a:t>
            </a:r>
            <a:r>
              <a:rPr lang="en-US" altLang="en-US" dirty="0"/>
              <a:t> </a:t>
            </a:r>
          </a:p>
          <a:p>
            <a:pPr lvl="1">
              <a:spcBef>
                <a:spcPts val="300"/>
              </a:spcBef>
            </a:pPr>
            <a:endParaRPr lang="en-US" altLang="en-US" dirty="0"/>
          </a:p>
          <a:p>
            <a:pPr lvl="1">
              <a:spcBef>
                <a:spcPts val="300"/>
              </a:spcBef>
            </a:pPr>
            <a:endParaRPr lang="en-US" altLang="en-US" dirty="0"/>
          </a:p>
          <a:p>
            <a:pPr lvl="1">
              <a:spcBef>
                <a:spcPts val="300"/>
              </a:spcBef>
            </a:pPr>
            <a:r>
              <a:rPr lang="en-US" altLang="en-US" dirty="0"/>
              <a:t>Estimate T with slope, </a:t>
            </a:r>
            <a:r>
              <a:rPr lang="el-GR" altLang="en-US" b="1" i="1" dirty="0"/>
              <a:t>Δ</a:t>
            </a:r>
            <a:r>
              <a:rPr lang="en-US" altLang="en-US" b="1" i="1" dirty="0"/>
              <a:t>s</a:t>
            </a:r>
            <a:r>
              <a:rPr lang="en-US" altLang="en-US" dirty="0"/>
              <a:t>, estimate</a:t>
            </a:r>
          </a:p>
          <a:p>
            <a:pPr lvl="1">
              <a:spcBef>
                <a:spcPts val="300"/>
              </a:spcBef>
            </a:pPr>
            <a:endParaRPr lang="en-US" altLang="en-US" dirty="0"/>
          </a:p>
        </p:txBody>
      </p:sp>
      <p:pic>
        <p:nvPicPr>
          <p:cNvPr id="239138" name="WL time">
            <a:extLst>
              <a:ext uri="{FF2B5EF4-FFF2-40B4-BE49-F238E27FC236}">
                <a16:creationId xmlns:a16="http://schemas.microsoft.com/office/drawing/2014/main" id="{B45F8884-5E28-C1F0-2136-2F7619544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5925" y="1188720"/>
            <a:ext cx="5387340" cy="5577840"/>
          </a:xfrm>
          <a:prstGeom prst="rect">
            <a:avLst/>
          </a:prstGeom>
        </p:spPr>
      </p:pic>
      <p:sp>
        <p:nvSpPr>
          <p:cNvPr id="239140" name="WL_DDarea">
            <a:extLst>
              <a:ext uri="{FF2B5EF4-FFF2-40B4-BE49-F238E27FC236}">
                <a16:creationId xmlns:a16="http://schemas.microsoft.com/office/drawing/2014/main" id="{E5BB576B-7253-BD43-304E-6D4EBC1D014F}"/>
              </a:ext>
            </a:extLst>
          </p:cNvPr>
          <p:cNvSpPr>
            <a:spLocks/>
          </p:cNvSpPr>
          <p:nvPr/>
        </p:nvSpPr>
        <p:spPr bwMode="auto">
          <a:xfrm>
            <a:off x="7760477" y="2252330"/>
            <a:ext cx="3903663" cy="3725863"/>
          </a:xfrm>
          <a:custGeom>
            <a:avLst/>
            <a:gdLst>
              <a:gd name="T0" fmla="*/ 0 w 2459"/>
              <a:gd name="T1" fmla="*/ 0 h 2347"/>
              <a:gd name="T2" fmla="*/ 4 w 2459"/>
              <a:gd name="T3" fmla="*/ 1933 h 2347"/>
              <a:gd name="T4" fmla="*/ 6 w 2459"/>
              <a:gd name="T5" fmla="*/ 1956 h 2347"/>
              <a:gd name="T6" fmla="*/ 8 w 2459"/>
              <a:gd name="T7" fmla="*/ 1972 h 2347"/>
              <a:gd name="T8" fmla="*/ 10 w 2459"/>
              <a:gd name="T9" fmla="*/ 1995 h 2347"/>
              <a:gd name="T10" fmla="*/ 20 w 2459"/>
              <a:gd name="T11" fmla="*/ 2030 h 2347"/>
              <a:gd name="T12" fmla="*/ 36 w 2459"/>
              <a:gd name="T13" fmla="*/ 2062 h 2347"/>
              <a:gd name="T14" fmla="*/ 83 w 2459"/>
              <a:gd name="T15" fmla="*/ 2110 h 2347"/>
              <a:gd name="T16" fmla="*/ 147 w 2459"/>
              <a:gd name="T17" fmla="*/ 2152 h 2347"/>
              <a:gd name="T18" fmla="*/ 1059 w 2459"/>
              <a:gd name="T19" fmla="*/ 2282 h 2347"/>
              <a:gd name="T20" fmla="*/ 2459 w 2459"/>
              <a:gd name="T21" fmla="*/ 2347 h 2347"/>
              <a:gd name="T22" fmla="*/ 2459 w 2459"/>
              <a:gd name="T23" fmla="*/ 0 h 2347"/>
              <a:gd name="T24" fmla="*/ 0 w 2459"/>
              <a:gd name="T25" fmla="*/ 0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59" h="2347">
                <a:moveTo>
                  <a:pt x="0" y="0"/>
                </a:moveTo>
                <a:lnTo>
                  <a:pt x="4" y="1933"/>
                </a:lnTo>
                <a:lnTo>
                  <a:pt x="6" y="1956"/>
                </a:lnTo>
                <a:lnTo>
                  <a:pt x="8" y="1972"/>
                </a:lnTo>
                <a:lnTo>
                  <a:pt x="10" y="1995"/>
                </a:lnTo>
                <a:lnTo>
                  <a:pt x="20" y="2030"/>
                </a:lnTo>
                <a:lnTo>
                  <a:pt x="36" y="2062"/>
                </a:lnTo>
                <a:lnTo>
                  <a:pt x="83" y="2110"/>
                </a:lnTo>
                <a:lnTo>
                  <a:pt x="147" y="2152"/>
                </a:lnTo>
                <a:lnTo>
                  <a:pt x="1059" y="2282"/>
                </a:lnTo>
                <a:lnTo>
                  <a:pt x="2459" y="2347"/>
                </a:lnTo>
                <a:lnTo>
                  <a:pt x="2459" y="0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  <a:alpha val="50000"/>
            </a:schemeClr>
          </a:solidFill>
          <a:ln w="15875" cap="rnd">
            <a:noFill/>
            <a:prstDash val="solid"/>
            <a:round/>
            <a:headEnd/>
            <a:tailEnd/>
          </a:ln>
        </p:spPr>
        <p:txBody>
          <a:bodyPr vert="horz" wrap="none" lIns="91440" tIns="45720" rIns="91440" bIns="7315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DRAWDOWN</a:t>
            </a:r>
          </a:p>
        </p:txBody>
      </p:sp>
      <p:pic>
        <p:nvPicPr>
          <p:cNvPr id="239139" name="DD plot">
            <a:extLst>
              <a:ext uri="{FF2B5EF4-FFF2-40B4-BE49-F238E27FC236}">
                <a16:creationId xmlns:a16="http://schemas.microsoft.com/office/drawing/2014/main" id="{9D853756-34E7-D679-40C0-DEA44D4F0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766639" y="1188720"/>
            <a:ext cx="5378292" cy="5577840"/>
          </a:xfrm>
          <a:prstGeom prst="rect">
            <a:avLst/>
          </a:prstGeom>
        </p:spPr>
      </p:pic>
      <p:grpSp>
        <p:nvGrpSpPr>
          <p:cNvPr id="2" name="Group 435">
            <a:extLst>
              <a:ext uri="{FF2B5EF4-FFF2-40B4-BE49-F238E27FC236}">
                <a16:creationId xmlns:a16="http://schemas.microsoft.com/office/drawing/2014/main" id="{1776DA7B-BD98-7DE1-E6C1-AF9B9662E64D}"/>
              </a:ext>
            </a:extLst>
          </p:cNvPr>
          <p:cNvGrpSpPr>
            <a:grpSpLocks/>
          </p:cNvGrpSpPr>
          <p:nvPr/>
        </p:nvGrpSpPr>
        <p:grpSpPr bwMode="auto">
          <a:xfrm>
            <a:off x="10131910" y="108754"/>
            <a:ext cx="948412" cy="897086"/>
            <a:chOff x="3364" y="276"/>
            <a:chExt cx="632" cy="598"/>
          </a:xfrm>
        </p:grpSpPr>
        <p:grpSp>
          <p:nvGrpSpPr>
            <p:cNvPr id="3" name="Group 436">
              <a:extLst>
                <a:ext uri="{FF2B5EF4-FFF2-40B4-BE49-F238E27FC236}">
                  <a16:creationId xmlns:a16="http://schemas.microsoft.com/office/drawing/2014/main" id="{5EF11C49-30E6-30C1-98AF-BCF2156B2D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276"/>
              <a:ext cx="632" cy="598"/>
              <a:chOff x="485" y="1172"/>
              <a:chExt cx="997" cy="943"/>
            </a:xfrm>
          </p:grpSpPr>
          <p:sp>
            <p:nvSpPr>
              <p:cNvPr id="5" name="Freeform 437">
                <a:extLst>
                  <a:ext uri="{FF2B5EF4-FFF2-40B4-BE49-F238E27FC236}">
                    <a16:creationId xmlns:a16="http://schemas.microsoft.com/office/drawing/2014/main" id="{7891701B-D6BD-A73D-6CE5-12F192457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" y="1175"/>
                <a:ext cx="43" cy="101"/>
              </a:xfrm>
              <a:custGeom>
                <a:avLst/>
                <a:gdLst>
                  <a:gd name="T0" fmla="*/ 10 w 43"/>
                  <a:gd name="T1" fmla="*/ 5 h 101"/>
                  <a:gd name="T2" fmla="*/ 10 w 43"/>
                  <a:gd name="T3" fmla="*/ 7 h 101"/>
                  <a:gd name="T4" fmla="*/ 0 w 43"/>
                  <a:gd name="T5" fmla="*/ 14 h 101"/>
                  <a:gd name="T6" fmla="*/ 5 w 43"/>
                  <a:gd name="T7" fmla="*/ 16 h 101"/>
                  <a:gd name="T8" fmla="*/ 5 w 43"/>
                  <a:gd name="T9" fmla="*/ 16 h 101"/>
                  <a:gd name="T10" fmla="*/ 10 w 43"/>
                  <a:gd name="T11" fmla="*/ 33 h 101"/>
                  <a:gd name="T12" fmla="*/ 17 w 43"/>
                  <a:gd name="T13" fmla="*/ 35 h 101"/>
                  <a:gd name="T14" fmla="*/ 17 w 43"/>
                  <a:gd name="T15" fmla="*/ 35 h 101"/>
                  <a:gd name="T16" fmla="*/ 17 w 43"/>
                  <a:gd name="T17" fmla="*/ 42 h 101"/>
                  <a:gd name="T18" fmla="*/ 29 w 43"/>
                  <a:gd name="T19" fmla="*/ 42 h 101"/>
                  <a:gd name="T20" fmla="*/ 29 w 43"/>
                  <a:gd name="T21" fmla="*/ 45 h 101"/>
                  <a:gd name="T22" fmla="*/ 36 w 43"/>
                  <a:gd name="T23" fmla="*/ 52 h 101"/>
                  <a:gd name="T24" fmla="*/ 36 w 43"/>
                  <a:gd name="T25" fmla="*/ 61 h 101"/>
                  <a:gd name="T26" fmla="*/ 36 w 43"/>
                  <a:gd name="T27" fmla="*/ 63 h 101"/>
                  <a:gd name="T28" fmla="*/ 26 w 43"/>
                  <a:gd name="T29" fmla="*/ 66 h 101"/>
                  <a:gd name="T30" fmla="*/ 31 w 43"/>
                  <a:gd name="T31" fmla="*/ 73 h 101"/>
                  <a:gd name="T32" fmla="*/ 31 w 43"/>
                  <a:gd name="T33" fmla="*/ 73 h 101"/>
                  <a:gd name="T34" fmla="*/ 43 w 43"/>
                  <a:gd name="T35" fmla="*/ 82 h 101"/>
                  <a:gd name="T36" fmla="*/ 38 w 43"/>
                  <a:gd name="T37" fmla="*/ 89 h 101"/>
                  <a:gd name="T38" fmla="*/ 36 w 43"/>
                  <a:gd name="T39" fmla="*/ 89 h 101"/>
                  <a:gd name="T40" fmla="*/ 29 w 43"/>
                  <a:gd name="T41" fmla="*/ 87 h 101"/>
                  <a:gd name="T42" fmla="*/ 31 w 43"/>
                  <a:gd name="T43" fmla="*/ 94 h 101"/>
                  <a:gd name="T44" fmla="*/ 31 w 43"/>
                  <a:gd name="T45" fmla="*/ 92 h 101"/>
                  <a:gd name="T46" fmla="*/ 31 w 43"/>
                  <a:gd name="T47" fmla="*/ 99 h 101"/>
                  <a:gd name="T48" fmla="*/ 26 w 43"/>
                  <a:gd name="T49" fmla="*/ 101 h 101"/>
                  <a:gd name="T50" fmla="*/ 22 w 43"/>
                  <a:gd name="T51" fmla="*/ 99 h 101"/>
                  <a:gd name="T52" fmla="*/ 29 w 43"/>
                  <a:gd name="T53" fmla="*/ 94 h 101"/>
                  <a:gd name="T54" fmla="*/ 26 w 43"/>
                  <a:gd name="T55" fmla="*/ 96 h 101"/>
                  <a:gd name="T56" fmla="*/ 26 w 43"/>
                  <a:gd name="T57" fmla="*/ 92 h 101"/>
                  <a:gd name="T58" fmla="*/ 29 w 43"/>
                  <a:gd name="T59" fmla="*/ 87 h 101"/>
                  <a:gd name="T60" fmla="*/ 31 w 43"/>
                  <a:gd name="T61" fmla="*/ 85 h 101"/>
                  <a:gd name="T62" fmla="*/ 36 w 43"/>
                  <a:gd name="T63" fmla="*/ 89 h 101"/>
                  <a:gd name="T64" fmla="*/ 36 w 43"/>
                  <a:gd name="T65" fmla="*/ 82 h 101"/>
                  <a:gd name="T66" fmla="*/ 38 w 43"/>
                  <a:gd name="T67" fmla="*/ 85 h 101"/>
                  <a:gd name="T68" fmla="*/ 26 w 43"/>
                  <a:gd name="T69" fmla="*/ 73 h 101"/>
                  <a:gd name="T70" fmla="*/ 26 w 43"/>
                  <a:gd name="T71" fmla="*/ 66 h 101"/>
                  <a:gd name="T72" fmla="*/ 29 w 43"/>
                  <a:gd name="T73" fmla="*/ 66 h 101"/>
                  <a:gd name="T74" fmla="*/ 36 w 43"/>
                  <a:gd name="T75" fmla="*/ 63 h 101"/>
                  <a:gd name="T76" fmla="*/ 31 w 43"/>
                  <a:gd name="T77" fmla="*/ 52 h 101"/>
                  <a:gd name="T78" fmla="*/ 33 w 43"/>
                  <a:gd name="T79" fmla="*/ 54 h 101"/>
                  <a:gd name="T80" fmla="*/ 29 w 43"/>
                  <a:gd name="T81" fmla="*/ 45 h 101"/>
                  <a:gd name="T82" fmla="*/ 17 w 43"/>
                  <a:gd name="T83" fmla="*/ 42 h 101"/>
                  <a:gd name="T84" fmla="*/ 15 w 43"/>
                  <a:gd name="T85" fmla="*/ 42 h 101"/>
                  <a:gd name="T86" fmla="*/ 17 w 43"/>
                  <a:gd name="T87" fmla="*/ 35 h 101"/>
                  <a:gd name="T88" fmla="*/ 10 w 43"/>
                  <a:gd name="T89" fmla="*/ 33 h 101"/>
                  <a:gd name="T90" fmla="*/ 8 w 43"/>
                  <a:gd name="T91" fmla="*/ 33 h 101"/>
                  <a:gd name="T92" fmla="*/ 0 w 43"/>
                  <a:gd name="T93" fmla="*/ 19 h 101"/>
                  <a:gd name="T94" fmla="*/ 0 w 43"/>
                  <a:gd name="T95" fmla="*/ 14 h 101"/>
                  <a:gd name="T96" fmla="*/ 0 w 43"/>
                  <a:gd name="T97" fmla="*/ 14 h 101"/>
                  <a:gd name="T98" fmla="*/ 10 w 43"/>
                  <a:gd name="T99" fmla="*/ 7 h 101"/>
                  <a:gd name="T100" fmla="*/ 5 w 43"/>
                  <a:gd name="T101" fmla="*/ 0 h 1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"/>
                  <a:gd name="T154" fmla="*/ 0 h 101"/>
                  <a:gd name="T155" fmla="*/ 43 w 43"/>
                  <a:gd name="T156" fmla="*/ 101 h 1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" h="101">
                    <a:moveTo>
                      <a:pt x="10" y="0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5" y="16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0" y="19"/>
                    </a:lnTo>
                    <a:lnTo>
                      <a:pt x="5" y="16"/>
                    </a:lnTo>
                    <a:lnTo>
                      <a:pt x="12" y="30"/>
                    </a:lnTo>
                    <a:lnTo>
                      <a:pt x="10" y="33"/>
                    </a:lnTo>
                    <a:lnTo>
                      <a:pt x="12" y="30"/>
                    </a:lnTo>
                    <a:lnTo>
                      <a:pt x="17" y="35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38"/>
                    </a:lnTo>
                    <a:lnTo>
                      <a:pt x="29" y="42"/>
                    </a:lnTo>
                    <a:lnTo>
                      <a:pt x="24" y="40"/>
                    </a:lnTo>
                    <a:lnTo>
                      <a:pt x="29" y="45"/>
                    </a:lnTo>
                    <a:lnTo>
                      <a:pt x="36" y="52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1" y="68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1" y="73"/>
                    </a:lnTo>
                    <a:lnTo>
                      <a:pt x="29" y="75"/>
                    </a:lnTo>
                    <a:lnTo>
                      <a:pt x="31" y="73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6" y="89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33" y="89"/>
                    </a:lnTo>
                    <a:lnTo>
                      <a:pt x="31" y="94"/>
                    </a:lnTo>
                    <a:lnTo>
                      <a:pt x="26" y="92"/>
                    </a:lnTo>
                    <a:lnTo>
                      <a:pt x="31" y="92"/>
                    </a:lnTo>
                    <a:lnTo>
                      <a:pt x="31" y="96"/>
                    </a:lnTo>
                    <a:lnTo>
                      <a:pt x="31" y="99"/>
                    </a:lnTo>
                    <a:lnTo>
                      <a:pt x="26" y="101"/>
                    </a:lnTo>
                    <a:lnTo>
                      <a:pt x="22" y="99"/>
                    </a:lnTo>
                    <a:lnTo>
                      <a:pt x="24" y="96"/>
                    </a:lnTo>
                    <a:lnTo>
                      <a:pt x="29" y="94"/>
                    </a:lnTo>
                    <a:lnTo>
                      <a:pt x="31" y="99"/>
                    </a:lnTo>
                    <a:lnTo>
                      <a:pt x="26" y="96"/>
                    </a:lnTo>
                    <a:lnTo>
                      <a:pt x="26" y="92"/>
                    </a:lnTo>
                    <a:lnTo>
                      <a:pt x="29" y="87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6" y="89"/>
                    </a:lnTo>
                    <a:lnTo>
                      <a:pt x="33" y="87"/>
                    </a:lnTo>
                    <a:lnTo>
                      <a:pt x="36" y="82"/>
                    </a:lnTo>
                    <a:lnTo>
                      <a:pt x="41" y="85"/>
                    </a:lnTo>
                    <a:lnTo>
                      <a:pt x="38" y="85"/>
                    </a:lnTo>
                    <a:lnTo>
                      <a:pt x="29" y="75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9" y="66"/>
                    </a:lnTo>
                    <a:lnTo>
                      <a:pt x="33" y="61"/>
                    </a:lnTo>
                    <a:lnTo>
                      <a:pt x="36" y="63"/>
                    </a:lnTo>
                    <a:lnTo>
                      <a:pt x="31" y="61"/>
                    </a:lnTo>
                    <a:lnTo>
                      <a:pt x="31" y="52"/>
                    </a:lnTo>
                    <a:lnTo>
                      <a:pt x="36" y="52"/>
                    </a:lnTo>
                    <a:lnTo>
                      <a:pt x="33" y="54"/>
                    </a:lnTo>
                    <a:lnTo>
                      <a:pt x="26" y="47"/>
                    </a:lnTo>
                    <a:lnTo>
                      <a:pt x="29" y="45"/>
                    </a:lnTo>
                    <a:lnTo>
                      <a:pt x="26" y="47"/>
                    </a:lnTo>
                    <a:lnTo>
                      <a:pt x="17" y="42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15" y="38"/>
                    </a:lnTo>
                    <a:lnTo>
                      <a:pt x="10" y="33"/>
                    </a:lnTo>
                    <a:lnTo>
                      <a:pt x="5" y="28"/>
                    </a:lnTo>
                    <a:lnTo>
                      <a:pt x="8" y="3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" name="Freeform 438">
                <a:extLst>
                  <a:ext uri="{FF2B5EF4-FFF2-40B4-BE49-F238E27FC236}">
                    <a16:creationId xmlns:a16="http://schemas.microsoft.com/office/drawing/2014/main" id="{6703AAE1-C992-6DDE-CF9E-FE7BF2EF9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269"/>
                <a:ext cx="28" cy="9"/>
              </a:xfrm>
              <a:custGeom>
                <a:avLst/>
                <a:gdLst>
                  <a:gd name="T0" fmla="*/ 0 w 28"/>
                  <a:gd name="T1" fmla="*/ 5 h 9"/>
                  <a:gd name="T2" fmla="*/ 21 w 28"/>
                  <a:gd name="T3" fmla="*/ 5 h 9"/>
                  <a:gd name="T4" fmla="*/ 24 w 28"/>
                  <a:gd name="T5" fmla="*/ 9 h 9"/>
                  <a:gd name="T6" fmla="*/ 21 w 28"/>
                  <a:gd name="T7" fmla="*/ 5 h 9"/>
                  <a:gd name="T8" fmla="*/ 26 w 28"/>
                  <a:gd name="T9" fmla="*/ 2 h 9"/>
                  <a:gd name="T10" fmla="*/ 28 w 28"/>
                  <a:gd name="T11" fmla="*/ 0 h 9"/>
                  <a:gd name="T12" fmla="*/ 28 w 28"/>
                  <a:gd name="T13" fmla="*/ 5 h 9"/>
                  <a:gd name="T14" fmla="*/ 28 w 28"/>
                  <a:gd name="T15" fmla="*/ 7 h 9"/>
                  <a:gd name="T16" fmla="*/ 24 w 28"/>
                  <a:gd name="T17" fmla="*/ 9 h 9"/>
                  <a:gd name="T18" fmla="*/ 24 w 28"/>
                  <a:gd name="T19" fmla="*/ 9 h 9"/>
                  <a:gd name="T20" fmla="*/ 21 w 28"/>
                  <a:gd name="T21" fmla="*/ 9 h 9"/>
                  <a:gd name="T22" fmla="*/ 0 w 28"/>
                  <a:gd name="T23" fmla="*/ 9 h 9"/>
                  <a:gd name="T24" fmla="*/ 0 w 28"/>
                  <a:gd name="T25" fmla="*/ 5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"/>
                  <a:gd name="T41" fmla="*/ 28 w 28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">
                    <a:moveTo>
                      <a:pt x="0" y="5"/>
                    </a:moveTo>
                    <a:lnTo>
                      <a:pt x="21" y="5"/>
                    </a:lnTo>
                    <a:lnTo>
                      <a:pt x="24" y="9"/>
                    </a:lnTo>
                    <a:lnTo>
                      <a:pt x="21" y="5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Freeform 439">
                <a:extLst>
                  <a:ext uri="{FF2B5EF4-FFF2-40B4-BE49-F238E27FC236}">
                    <a16:creationId xmlns:a16="http://schemas.microsoft.com/office/drawing/2014/main" id="{D1A8C068-A123-DFF6-F10C-A6BA0DDD5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250"/>
                <a:ext cx="188" cy="57"/>
              </a:xfrm>
              <a:custGeom>
                <a:avLst/>
                <a:gdLst>
                  <a:gd name="T0" fmla="*/ 19 w 188"/>
                  <a:gd name="T1" fmla="*/ 26 h 57"/>
                  <a:gd name="T2" fmla="*/ 31 w 188"/>
                  <a:gd name="T3" fmla="*/ 24 h 57"/>
                  <a:gd name="T4" fmla="*/ 35 w 188"/>
                  <a:gd name="T5" fmla="*/ 21 h 57"/>
                  <a:gd name="T6" fmla="*/ 56 w 188"/>
                  <a:gd name="T7" fmla="*/ 21 h 57"/>
                  <a:gd name="T8" fmla="*/ 75 w 188"/>
                  <a:gd name="T9" fmla="*/ 19 h 57"/>
                  <a:gd name="T10" fmla="*/ 80 w 188"/>
                  <a:gd name="T11" fmla="*/ 26 h 57"/>
                  <a:gd name="T12" fmla="*/ 80 w 188"/>
                  <a:gd name="T13" fmla="*/ 24 h 57"/>
                  <a:gd name="T14" fmla="*/ 82 w 188"/>
                  <a:gd name="T15" fmla="*/ 14 h 57"/>
                  <a:gd name="T16" fmla="*/ 92 w 188"/>
                  <a:gd name="T17" fmla="*/ 7 h 57"/>
                  <a:gd name="T18" fmla="*/ 92 w 188"/>
                  <a:gd name="T19" fmla="*/ 10 h 57"/>
                  <a:gd name="T20" fmla="*/ 101 w 188"/>
                  <a:gd name="T21" fmla="*/ 0 h 57"/>
                  <a:gd name="T22" fmla="*/ 106 w 188"/>
                  <a:gd name="T23" fmla="*/ 3 h 57"/>
                  <a:gd name="T24" fmla="*/ 108 w 188"/>
                  <a:gd name="T25" fmla="*/ 7 h 57"/>
                  <a:gd name="T26" fmla="*/ 118 w 188"/>
                  <a:gd name="T27" fmla="*/ 5 h 57"/>
                  <a:gd name="T28" fmla="*/ 127 w 188"/>
                  <a:gd name="T29" fmla="*/ 5 h 57"/>
                  <a:gd name="T30" fmla="*/ 129 w 188"/>
                  <a:gd name="T31" fmla="*/ 7 h 57"/>
                  <a:gd name="T32" fmla="*/ 146 w 188"/>
                  <a:gd name="T33" fmla="*/ 10 h 57"/>
                  <a:gd name="T34" fmla="*/ 153 w 188"/>
                  <a:gd name="T35" fmla="*/ 24 h 57"/>
                  <a:gd name="T36" fmla="*/ 144 w 188"/>
                  <a:gd name="T37" fmla="*/ 24 h 57"/>
                  <a:gd name="T38" fmla="*/ 132 w 188"/>
                  <a:gd name="T39" fmla="*/ 19 h 57"/>
                  <a:gd name="T40" fmla="*/ 129 w 188"/>
                  <a:gd name="T41" fmla="*/ 21 h 57"/>
                  <a:gd name="T42" fmla="*/ 108 w 188"/>
                  <a:gd name="T43" fmla="*/ 21 h 57"/>
                  <a:gd name="T44" fmla="*/ 104 w 188"/>
                  <a:gd name="T45" fmla="*/ 21 h 57"/>
                  <a:gd name="T46" fmla="*/ 104 w 188"/>
                  <a:gd name="T47" fmla="*/ 26 h 57"/>
                  <a:gd name="T48" fmla="*/ 125 w 188"/>
                  <a:gd name="T49" fmla="*/ 21 h 57"/>
                  <a:gd name="T50" fmla="*/ 132 w 188"/>
                  <a:gd name="T51" fmla="*/ 28 h 57"/>
                  <a:gd name="T52" fmla="*/ 148 w 188"/>
                  <a:gd name="T53" fmla="*/ 40 h 57"/>
                  <a:gd name="T54" fmla="*/ 155 w 188"/>
                  <a:gd name="T55" fmla="*/ 38 h 57"/>
                  <a:gd name="T56" fmla="*/ 160 w 188"/>
                  <a:gd name="T57" fmla="*/ 38 h 57"/>
                  <a:gd name="T58" fmla="*/ 181 w 188"/>
                  <a:gd name="T59" fmla="*/ 47 h 57"/>
                  <a:gd name="T60" fmla="*/ 186 w 188"/>
                  <a:gd name="T61" fmla="*/ 57 h 57"/>
                  <a:gd name="T62" fmla="*/ 184 w 188"/>
                  <a:gd name="T63" fmla="*/ 54 h 57"/>
                  <a:gd name="T64" fmla="*/ 155 w 188"/>
                  <a:gd name="T65" fmla="*/ 43 h 57"/>
                  <a:gd name="T66" fmla="*/ 155 w 188"/>
                  <a:gd name="T67" fmla="*/ 38 h 57"/>
                  <a:gd name="T68" fmla="*/ 148 w 188"/>
                  <a:gd name="T69" fmla="*/ 40 h 57"/>
                  <a:gd name="T70" fmla="*/ 127 w 188"/>
                  <a:gd name="T71" fmla="*/ 28 h 57"/>
                  <a:gd name="T72" fmla="*/ 125 w 188"/>
                  <a:gd name="T73" fmla="*/ 21 h 57"/>
                  <a:gd name="T74" fmla="*/ 101 w 188"/>
                  <a:gd name="T75" fmla="*/ 26 h 57"/>
                  <a:gd name="T76" fmla="*/ 104 w 188"/>
                  <a:gd name="T77" fmla="*/ 17 h 57"/>
                  <a:gd name="T78" fmla="*/ 108 w 188"/>
                  <a:gd name="T79" fmla="*/ 21 h 57"/>
                  <a:gd name="T80" fmla="*/ 127 w 188"/>
                  <a:gd name="T81" fmla="*/ 17 h 57"/>
                  <a:gd name="T82" fmla="*/ 134 w 188"/>
                  <a:gd name="T83" fmla="*/ 14 h 57"/>
                  <a:gd name="T84" fmla="*/ 144 w 188"/>
                  <a:gd name="T85" fmla="*/ 24 h 57"/>
                  <a:gd name="T86" fmla="*/ 146 w 188"/>
                  <a:gd name="T87" fmla="*/ 24 h 57"/>
                  <a:gd name="T88" fmla="*/ 134 w 188"/>
                  <a:gd name="T89" fmla="*/ 10 h 57"/>
                  <a:gd name="T90" fmla="*/ 132 w 188"/>
                  <a:gd name="T91" fmla="*/ 12 h 57"/>
                  <a:gd name="T92" fmla="*/ 125 w 188"/>
                  <a:gd name="T93" fmla="*/ 10 h 57"/>
                  <a:gd name="T94" fmla="*/ 115 w 188"/>
                  <a:gd name="T95" fmla="*/ 12 h 57"/>
                  <a:gd name="T96" fmla="*/ 106 w 188"/>
                  <a:gd name="T97" fmla="*/ 12 h 57"/>
                  <a:gd name="T98" fmla="*/ 106 w 188"/>
                  <a:gd name="T99" fmla="*/ 7 h 57"/>
                  <a:gd name="T100" fmla="*/ 99 w 188"/>
                  <a:gd name="T101" fmla="*/ 7 h 57"/>
                  <a:gd name="T102" fmla="*/ 96 w 188"/>
                  <a:gd name="T103" fmla="*/ 12 h 57"/>
                  <a:gd name="T104" fmla="*/ 92 w 188"/>
                  <a:gd name="T105" fmla="*/ 12 h 57"/>
                  <a:gd name="T106" fmla="*/ 87 w 188"/>
                  <a:gd name="T107" fmla="*/ 19 h 57"/>
                  <a:gd name="T108" fmla="*/ 85 w 188"/>
                  <a:gd name="T109" fmla="*/ 26 h 57"/>
                  <a:gd name="T110" fmla="*/ 80 w 188"/>
                  <a:gd name="T111" fmla="*/ 26 h 57"/>
                  <a:gd name="T112" fmla="*/ 61 w 188"/>
                  <a:gd name="T113" fmla="*/ 24 h 57"/>
                  <a:gd name="T114" fmla="*/ 59 w 188"/>
                  <a:gd name="T115" fmla="*/ 26 h 57"/>
                  <a:gd name="T116" fmla="*/ 38 w 188"/>
                  <a:gd name="T117" fmla="*/ 26 h 57"/>
                  <a:gd name="T118" fmla="*/ 23 w 188"/>
                  <a:gd name="T119" fmla="*/ 28 h 57"/>
                  <a:gd name="T120" fmla="*/ 21 w 188"/>
                  <a:gd name="T121" fmla="*/ 31 h 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8"/>
                  <a:gd name="T184" fmla="*/ 0 h 57"/>
                  <a:gd name="T185" fmla="*/ 188 w 188"/>
                  <a:gd name="T186" fmla="*/ 57 h 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8" h="57">
                    <a:moveTo>
                      <a:pt x="0" y="26"/>
                    </a:moveTo>
                    <a:lnTo>
                      <a:pt x="19" y="26"/>
                    </a:lnTo>
                    <a:lnTo>
                      <a:pt x="21" y="31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31" y="24"/>
                    </a:lnTo>
                    <a:lnTo>
                      <a:pt x="33" y="28"/>
                    </a:lnTo>
                    <a:lnTo>
                      <a:pt x="31" y="24"/>
                    </a:lnTo>
                    <a:lnTo>
                      <a:pt x="35" y="21"/>
                    </a:lnTo>
                    <a:lnTo>
                      <a:pt x="56" y="21"/>
                    </a:lnTo>
                    <a:lnTo>
                      <a:pt x="59" y="26"/>
                    </a:lnTo>
                    <a:lnTo>
                      <a:pt x="56" y="21"/>
                    </a:lnTo>
                    <a:lnTo>
                      <a:pt x="61" y="19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82" y="21"/>
                    </a:lnTo>
                    <a:lnTo>
                      <a:pt x="80" y="26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5" y="26"/>
                    </a:lnTo>
                    <a:lnTo>
                      <a:pt x="80" y="24"/>
                    </a:lnTo>
                    <a:lnTo>
                      <a:pt x="82" y="19"/>
                    </a:lnTo>
                    <a:lnTo>
                      <a:pt x="87" y="19"/>
                    </a:lnTo>
                    <a:lnTo>
                      <a:pt x="82" y="19"/>
                    </a:lnTo>
                    <a:lnTo>
                      <a:pt x="82" y="14"/>
                    </a:lnTo>
                    <a:lnTo>
                      <a:pt x="82" y="17"/>
                    </a:lnTo>
                    <a:lnTo>
                      <a:pt x="85" y="14"/>
                    </a:lnTo>
                    <a:lnTo>
                      <a:pt x="89" y="10"/>
                    </a:lnTo>
                    <a:lnTo>
                      <a:pt x="92" y="7"/>
                    </a:lnTo>
                    <a:lnTo>
                      <a:pt x="89" y="7"/>
                    </a:lnTo>
                    <a:lnTo>
                      <a:pt x="94" y="7"/>
                    </a:lnTo>
                    <a:lnTo>
                      <a:pt x="96" y="12"/>
                    </a:lnTo>
                    <a:lnTo>
                      <a:pt x="92" y="10"/>
                    </a:lnTo>
                    <a:lnTo>
                      <a:pt x="94" y="5"/>
                    </a:lnTo>
                    <a:lnTo>
                      <a:pt x="96" y="3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8" y="3"/>
                    </a:lnTo>
                    <a:lnTo>
                      <a:pt x="106" y="3"/>
                    </a:lnTo>
                    <a:lnTo>
                      <a:pt x="108" y="5"/>
                    </a:lnTo>
                    <a:lnTo>
                      <a:pt x="111" y="10"/>
                    </a:lnTo>
                    <a:lnTo>
                      <a:pt x="108" y="12"/>
                    </a:lnTo>
                    <a:lnTo>
                      <a:pt x="108" y="7"/>
                    </a:lnTo>
                    <a:lnTo>
                      <a:pt x="113" y="7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18" y="5"/>
                    </a:lnTo>
                    <a:lnTo>
                      <a:pt x="125" y="5"/>
                    </a:lnTo>
                    <a:lnTo>
                      <a:pt x="127" y="5"/>
                    </a:lnTo>
                    <a:lnTo>
                      <a:pt x="132" y="7"/>
                    </a:lnTo>
                    <a:lnTo>
                      <a:pt x="132" y="12"/>
                    </a:lnTo>
                    <a:lnTo>
                      <a:pt x="129" y="7"/>
                    </a:lnTo>
                    <a:lnTo>
                      <a:pt x="134" y="5"/>
                    </a:lnTo>
                    <a:lnTo>
                      <a:pt x="137" y="5"/>
                    </a:lnTo>
                    <a:lnTo>
                      <a:pt x="146" y="10"/>
                    </a:lnTo>
                    <a:lnTo>
                      <a:pt x="144" y="10"/>
                    </a:lnTo>
                    <a:lnTo>
                      <a:pt x="146" y="12"/>
                    </a:lnTo>
                    <a:lnTo>
                      <a:pt x="151" y="21"/>
                    </a:lnTo>
                    <a:lnTo>
                      <a:pt x="153" y="24"/>
                    </a:lnTo>
                    <a:lnTo>
                      <a:pt x="148" y="24"/>
                    </a:lnTo>
                    <a:lnTo>
                      <a:pt x="144" y="24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2" y="14"/>
                    </a:lnTo>
                    <a:lnTo>
                      <a:pt x="134" y="19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08" y="21"/>
                    </a:lnTo>
                    <a:lnTo>
                      <a:pt x="104" y="19"/>
                    </a:lnTo>
                    <a:lnTo>
                      <a:pt x="104" y="17"/>
                    </a:lnTo>
                    <a:lnTo>
                      <a:pt x="106" y="19"/>
                    </a:lnTo>
                    <a:lnTo>
                      <a:pt x="104" y="21"/>
                    </a:lnTo>
                    <a:lnTo>
                      <a:pt x="99" y="21"/>
                    </a:lnTo>
                    <a:lnTo>
                      <a:pt x="104" y="19"/>
                    </a:lnTo>
                    <a:lnTo>
                      <a:pt x="106" y="24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22" y="21"/>
                    </a:lnTo>
                    <a:lnTo>
                      <a:pt x="125" y="21"/>
                    </a:lnTo>
                    <a:lnTo>
                      <a:pt x="129" y="24"/>
                    </a:lnTo>
                    <a:lnTo>
                      <a:pt x="125" y="21"/>
                    </a:lnTo>
                    <a:lnTo>
                      <a:pt x="129" y="26"/>
                    </a:lnTo>
                    <a:lnTo>
                      <a:pt x="132" y="28"/>
                    </a:lnTo>
                    <a:lnTo>
                      <a:pt x="129" y="31"/>
                    </a:lnTo>
                    <a:lnTo>
                      <a:pt x="132" y="26"/>
                    </a:lnTo>
                    <a:lnTo>
                      <a:pt x="151" y="36"/>
                    </a:lnTo>
                    <a:lnTo>
                      <a:pt x="148" y="40"/>
                    </a:lnTo>
                    <a:lnTo>
                      <a:pt x="148" y="36"/>
                    </a:lnTo>
                    <a:lnTo>
                      <a:pt x="153" y="36"/>
                    </a:lnTo>
                    <a:lnTo>
                      <a:pt x="155" y="38"/>
                    </a:lnTo>
                    <a:lnTo>
                      <a:pt x="158" y="40"/>
                    </a:lnTo>
                    <a:lnTo>
                      <a:pt x="155" y="43"/>
                    </a:lnTo>
                    <a:lnTo>
                      <a:pt x="155" y="38"/>
                    </a:lnTo>
                    <a:lnTo>
                      <a:pt x="160" y="38"/>
                    </a:lnTo>
                    <a:lnTo>
                      <a:pt x="162" y="38"/>
                    </a:lnTo>
                    <a:lnTo>
                      <a:pt x="186" y="50"/>
                    </a:lnTo>
                    <a:lnTo>
                      <a:pt x="181" y="47"/>
                    </a:lnTo>
                    <a:lnTo>
                      <a:pt x="186" y="52"/>
                    </a:lnTo>
                    <a:lnTo>
                      <a:pt x="188" y="54"/>
                    </a:lnTo>
                    <a:lnTo>
                      <a:pt x="186" y="57"/>
                    </a:lnTo>
                    <a:lnTo>
                      <a:pt x="184" y="54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60" y="43"/>
                    </a:lnTo>
                    <a:lnTo>
                      <a:pt x="162" y="38"/>
                    </a:lnTo>
                    <a:lnTo>
                      <a:pt x="160" y="43"/>
                    </a:lnTo>
                    <a:lnTo>
                      <a:pt x="155" y="43"/>
                    </a:lnTo>
                    <a:lnTo>
                      <a:pt x="153" y="40"/>
                    </a:lnTo>
                    <a:lnTo>
                      <a:pt x="155" y="38"/>
                    </a:lnTo>
                    <a:lnTo>
                      <a:pt x="153" y="40"/>
                    </a:lnTo>
                    <a:lnTo>
                      <a:pt x="148" y="40"/>
                    </a:lnTo>
                    <a:lnTo>
                      <a:pt x="129" y="31"/>
                    </a:lnTo>
                    <a:lnTo>
                      <a:pt x="127" y="28"/>
                    </a:lnTo>
                    <a:lnTo>
                      <a:pt x="129" y="26"/>
                    </a:lnTo>
                    <a:lnTo>
                      <a:pt x="127" y="28"/>
                    </a:lnTo>
                    <a:lnTo>
                      <a:pt x="122" y="26"/>
                    </a:lnTo>
                    <a:lnTo>
                      <a:pt x="125" y="21"/>
                    </a:lnTo>
                    <a:lnTo>
                      <a:pt x="122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101" y="19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11" y="17"/>
                    </a:lnTo>
                    <a:lnTo>
                      <a:pt x="108" y="21"/>
                    </a:lnTo>
                    <a:lnTo>
                      <a:pt x="108" y="17"/>
                    </a:lnTo>
                    <a:lnTo>
                      <a:pt x="127" y="17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46" y="19"/>
                    </a:lnTo>
                    <a:lnTo>
                      <a:pt x="144" y="24"/>
                    </a:lnTo>
                    <a:lnTo>
                      <a:pt x="144" y="19"/>
                    </a:lnTo>
                    <a:lnTo>
                      <a:pt x="148" y="19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1" y="14"/>
                    </a:lnTo>
                    <a:lnTo>
                      <a:pt x="146" y="12"/>
                    </a:lnTo>
                    <a:lnTo>
                      <a:pt x="144" y="14"/>
                    </a:lnTo>
                    <a:lnTo>
                      <a:pt x="134" y="10"/>
                    </a:lnTo>
                    <a:lnTo>
                      <a:pt x="137" y="5"/>
                    </a:lnTo>
                    <a:lnTo>
                      <a:pt x="137" y="10"/>
                    </a:lnTo>
                    <a:lnTo>
                      <a:pt x="132" y="12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7" y="5"/>
                    </a:lnTo>
                    <a:lnTo>
                      <a:pt x="125" y="10"/>
                    </a:lnTo>
                    <a:lnTo>
                      <a:pt x="118" y="10"/>
                    </a:lnTo>
                    <a:lnTo>
                      <a:pt x="118" y="5"/>
                    </a:lnTo>
                    <a:lnTo>
                      <a:pt x="120" y="10"/>
                    </a:lnTo>
                    <a:lnTo>
                      <a:pt x="115" y="12"/>
                    </a:lnTo>
                    <a:lnTo>
                      <a:pt x="113" y="12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4" y="7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1" y="5"/>
                    </a:lnTo>
                    <a:lnTo>
                      <a:pt x="104" y="0"/>
                    </a:lnTo>
                    <a:lnTo>
                      <a:pt x="104" y="5"/>
                    </a:lnTo>
                    <a:lnTo>
                      <a:pt x="99" y="7"/>
                    </a:lnTo>
                    <a:lnTo>
                      <a:pt x="96" y="3"/>
                    </a:lnTo>
                    <a:lnTo>
                      <a:pt x="99" y="7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7"/>
                    </a:lnTo>
                    <a:lnTo>
                      <a:pt x="92" y="12"/>
                    </a:lnTo>
                    <a:lnTo>
                      <a:pt x="87" y="17"/>
                    </a:lnTo>
                    <a:lnTo>
                      <a:pt x="85" y="14"/>
                    </a:lnTo>
                    <a:lnTo>
                      <a:pt x="87" y="14"/>
                    </a:lnTo>
                    <a:lnTo>
                      <a:pt x="87" y="19"/>
                    </a:lnTo>
                    <a:lnTo>
                      <a:pt x="87" y="21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5" y="24"/>
                    </a:lnTo>
                    <a:lnTo>
                      <a:pt x="78" y="19"/>
                    </a:lnTo>
                    <a:lnTo>
                      <a:pt x="75" y="24"/>
                    </a:lnTo>
                    <a:lnTo>
                      <a:pt x="61" y="24"/>
                    </a:lnTo>
                    <a:lnTo>
                      <a:pt x="61" y="19"/>
                    </a:lnTo>
                    <a:lnTo>
                      <a:pt x="64" y="24"/>
                    </a:lnTo>
                    <a:lnTo>
                      <a:pt x="59" y="26"/>
                    </a:lnTo>
                    <a:lnTo>
                      <a:pt x="56" y="26"/>
                    </a:lnTo>
                    <a:lnTo>
                      <a:pt x="35" y="26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6" y="28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0" y="31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Freeform 440">
                <a:extLst>
                  <a:ext uri="{FF2B5EF4-FFF2-40B4-BE49-F238E27FC236}">
                    <a16:creationId xmlns:a16="http://schemas.microsoft.com/office/drawing/2014/main" id="{50F17C60-516A-BE94-AF0C-B73CFB4F4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" y="1297"/>
                <a:ext cx="12" cy="12"/>
              </a:xfrm>
              <a:custGeom>
                <a:avLst/>
                <a:gdLst>
                  <a:gd name="T0" fmla="*/ 2 w 12"/>
                  <a:gd name="T1" fmla="*/ 5 h 12"/>
                  <a:gd name="T2" fmla="*/ 7 w 12"/>
                  <a:gd name="T3" fmla="*/ 7 h 12"/>
                  <a:gd name="T4" fmla="*/ 7 w 12"/>
                  <a:gd name="T5" fmla="*/ 12 h 12"/>
                  <a:gd name="T6" fmla="*/ 2 w 12"/>
                  <a:gd name="T7" fmla="*/ 10 h 12"/>
                  <a:gd name="T8" fmla="*/ 5 w 12"/>
                  <a:gd name="T9" fmla="*/ 5 h 12"/>
                  <a:gd name="T10" fmla="*/ 9 w 12"/>
                  <a:gd name="T11" fmla="*/ 5 h 12"/>
                  <a:gd name="T12" fmla="*/ 5 w 12"/>
                  <a:gd name="T13" fmla="*/ 7 h 12"/>
                  <a:gd name="T14" fmla="*/ 2 w 12"/>
                  <a:gd name="T15" fmla="*/ 3 h 12"/>
                  <a:gd name="T16" fmla="*/ 2 w 12"/>
                  <a:gd name="T17" fmla="*/ 3 h 12"/>
                  <a:gd name="T18" fmla="*/ 2 w 12"/>
                  <a:gd name="T19" fmla="*/ 0 h 12"/>
                  <a:gd name="T20" fmla="*/ 7 w 12"/>
                  <a:gd name="T21" fmla="*/ 0 h 12"/>
                  <a:gd name="T22" fmla="*/ 9 w 12"/>
                  <a:gd name="T23" fmla="*/ 5 h 12"/>
                  <a:gd name="T24" fmla="*/ 12 w 12"/>
                  <a:gd name="T25" fmla="*/ 7 h 12"/>
                  <a:gd name="T26" fmla="*/ 9 w 12"/>
                  <a:gd name="T27" fmla="*/ 7 h 12"/>
                  <a:gd name="T28" fmla="*/ 7 w 12"/>
                  <a:gd name="T29" fmla="*/ 12 h 12"/>
                  <a:gd name="T30" fmla="*/ 7 w 12"/>
                  <a:gd name="T31" fmla="*/ 12 h 12"/>
                  <a:gd name="T32" fmla="*/ 5 w 12"/>
                  <a:gd name="T33" fmla="*/ 12 h 12"/>
                  <a:gd name="T34" fmla="*/ 0 w 12"/>
                  <a:gd name="T35" fmla="*/ 10 h 12"/>
                  <a:gd name="T36" fmla="*/ 2 w 12"/>
                  <a:gd name="T37" fmla="*/ 5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2"/>
                  <a:gd name="T59" fmla="*/ 12 w 12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2">
                    <a:moveTo>
                      <a:pt x="2" y="5"/>
                    </a:moveTo>
                    <a:lnTo>
                      <a:pt x="7" y="7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0" y="1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" name="Freeform 441">
                <a:extLst>
                  <a:ext uri="{FF2B5EF4-FFF2-40B4-BE49-F238E27FC236}">
                    <a16:creationId xmlns:a16="http://schemas.microsoft.com/office/drawing/2014/main" id="{372344F5-FDB4-D2B3-C591-8AAEBFD6C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286"/>
                <a:ext cx="80" cy="94"/>
              </a:xfrm>
              <a:custGeom>
                <a:avLst/>
                <a:gdLst>
                  <a:gd name="T0" fmla="*/ 14 w 80"/>
                  <a:gd name="T1" fmla="*/ 9 h 94"/>
                  <a:gd name="T2" fmla="*/ 3 w 80"/>
                  <a:gd name="T3" fmla="*/ 7 h 94"/>
                  <a:gd name="T4" fmla="*/ 10 w 80"/>
                  <a:gd name="T5" fmla="*/ 0 h 94"/>
                  <a:gd name="T6" fmla="*/ 19 w 80"/>
                  <a:gd name="T7" fmla="*/ 0 h 94"/>
                  <a:gd name="T8" fmla="*/ 31 w 80"/>
                  <a:gd name="T9" fmla="*/ 4 h 94"/>
                  <a:gd name="T10" fmla="*/ 24 w 80"/>
                  <a:gd name="T11" fmla="*/ 9 h 94"/>
                  <a:gd name="T12" fmla="*/ 26 w 80"/>
                  <a:gd name="T13" fmla="*/ 14 h 94"/>
                  <a:gd name="T14" fmla="*/ 33 w 80"/>
                  <a:gd name="T15" fmla="*/ 18 h 94"/>
                  <a:gd name="T16" fmla="*/ 38 w 80"/>
                  <a:gd name="T17" fmla="*/ 30 h 94"/>
                  <a:gd name="T18" fmla="*/ 45 w 80"/>
                  <a:gd name="T19" fmla="*/ 25 h 94"/>
                  <a:gd name="T20" fmla="*/ 54 w 80"/>
                  <a:gd name="T21" fmla="*/ 35 h 94"/>
                  <a:gd name="T22" fmla="*/ 47 w 80"/>
                  <a:gd name="T23" fmla="*/ 40 h 94"/>
                  <a:gd name="T24" fmla="*/ 43 w 80"/>
                  <a:gd name="T25" fmla="*/ 35 h 94"/>
                  <a:gd name="T26" fmla="*/ 35 w 80"/>
                  <a:gd name="T27" fmla="*/ 33 h 94"/>
                  <a:gd name="T28" fmla="*/ 31 w 80"/>
                  <a:gd name="T29" fmla="*/ 25 h 94"/>
                  <a:gd name="T30" fmla="*/ 31 w 80"/>
                  <a:gd name="T31" fmla="*/ 28 h 94"/>
                  <a:gd name="T32" fmla="*/ 35 w 80"/>
                  <a:gd name="T33" fmla="*/ 35 h 94"/>
                  <a:gd name="T34" fmla="*/ 38 w 80"/>
                  <a:gd name="T35" fmla="*/ 42 h 94"/>
                  <a:gd name="T36" fmla="*/ 45 w 80"/>
                  <a:gd name="T37" fmla="*/ 42 h 94"/>
                  <a:gd name="T38" fmla="*/ 54 w 80"/>
                  <a:gd name="T39" fmla="*/ 47 h 94"/>
                  <a:gd name="T40" fmla="*/ 54 w 80"/>
                  <a:gd name="T41" fmla="*/ 54 h 94"/>
                  <a:gd name="T42" fmla="*/ 71 w 80"/>
                  <a:gd name="T43" fmla="*/ 58 h 94"/>
                  <a:gd name="T44" fmla="*/ 73 w 80"/>
                  <a:gd name="T45" fmla="*/ 65 h 94"/>
                  <a:gd name="T46" fmla="*/ 76 w 80"/>
                  <a:gd name="T47" fmla="*/ 70 h 94"/>
                  <a:gd name="T48" fmla="*/ 76 w 80"/>
                  <a:gd name="T49" fmla="*/ 87 h 94"/>
                  <a:gd name="T50" fmla="*/ 68 w 80"/>
                  <a:gd name="T51" fmla="*/ 94 h 94"/>
                  <a:gd name="T52" fmla="*/ 64 w 80"/>
                  <a:gd name="T53" fmla="*/ 89 h 94"/>
                  <a:gd name="T54" fmla="*/ 64 w 80"/>
                  <a:gd name="T55" fmla="*/ 84 h 94"/>
                  <a:gd name="T56" fmla="*/ 61 w 80"/>
                  <a:gd name="T57" fmla="*/ 63 h 94"/>
                  <a:gd name="T58" fmla="*/ 66 w 80"/>
                  <a:gd name="T59" fmla="*/ 75 h 94"/>
                  <a:gd name="T60" fmla="*/ 59 w 80"/>
                  <a:gd name="T61" fmla="*/ 77 h 94"/>
                  <a:gd name="T62" fmla="*/ 61 w 80"/>
                  <a:gd name="T63" fmla="*/ 73 h 94"/>
                  <a:gd name="T64" fmla="*/ 66 w 80"/>
                  <a:gd name="T65" fmla="*/ 77 h 94"/>
                  <a:gd name="T66" fmla="*/ 68 w 80"/>
                  <a:gd name="T67" fmla="*/ 82 h 94"/>
                  <a:gd name="T68" fmla="*/ 68 w 80"/>
                  <a:gd name="T69" fmla="*/ 87 h 94"/>
                  <a:gd name="T70" fmla="*/ 76 w 80"/>
                  <a:gd name="T71" fmla="*/ 89 h 94"/>
                  <a:gd name="T72" fmla="*/ 71 w 80"/>
                  <a:gd name="T73" fmla="*/ 89 h 94"/>
                  <a:gd name="T74" fmla="*/ 71 w 80"/>
                  <a:gd name="T75" fmla="*/ 73 h 94"/>
                  <a:gd name="T76" fmla="*/ 68 w 80"/>
                  <a:gd name="T77" fmla="*/ 63 h 94"/>
                  <a:gd name="T78" fmla="*/ 71 w 80"/>
                  <a:gd name="T79" fmla="*/ 58 h 94"/>
                  <a:gd name="T80" fmla="*/ 54 w 80"/>
                  <a:gd name="T81" fmla="*/ 54 h 94"/>
                  <a:gd name="T82" fmla="*/ 47 w 80"/>
                  <a:gd name="T83" fmla="*/ 49 h 94"/>
                  <a:gd name="T84" fmla="*/ 45 w 80"/>
                  <a:gd name="T85" fmla="*/ 42 h 94"/>
                  <a:gd name="T86" fmla="*/ 38 w 80"/>
                  <a:gd name="T87" fmla="*/ 42 h 94"/>
                  <a:gd name="T88" fmla="*/ 28 w 80"/>
                  <a:gd name="T89" fmla="*/ 33 h 94"/>
                  <a:gd name="T90" fmla="*/ 24 w 80"/>
                  <a:gd name="T91" fmla="*/ 25 h 94"/>
                  <a:gd name="T92" fmla="*/ 33 w 80"/>
                  <a:gd name="T93" fmla="*/ 25 h 94"/>
                  <a:gd name="T94" fmla="*/ 38 w 80"/>
                  <a:gd name="T95" fmla="*/ 28 h 94"/>
                  <a:gd name="T96" fmla="*/ 40 w 80"/>
                  <a:gd name="T97" fmla="*/ 28 h 94"/>
                  <a:gd name="T98" fmla="*/ 47 w 80"/>
                  <a:gd name="T99" fmla="*/ 35 h 94"/>
                  <a:gd name="T100" fmla="*/ 47 w 80"/>
                  <a:gd name="T101" fmla="*/ 33 h 94"/>
                  <a:gd name="T102" fmla="*/ 45 w 80"/>
                  <a:gd name="T103" fmla="*/ 25 h 94"/>
                  <a:gd name="T104" fmla="*/ 38 w 80"/>
                  <a:gd name="T105" fmla="*/ 30 h 94"/>
                  <a:gd name="T106" fmla="*/ 26 w 80"/>
                  <a:gd name="T107" fmla="*/ 21 h 94"/>
                  <a:gd name="T108" fmla="*/ 19 w 80"/>
                  <a:gd name="T109" fmla="*/ 14 h 94"/>
                  <a:gd name="T110" fmla="*/ 26 w 80"/>
                  <a:gd name="T111" fmla="*/ 7 h 94"/>
                  <a:gd name="T112" fmla="*/ 26 w 80"/>
                  <a:gd name="T113" fmla="*/ 9 h 94"/>
                  <a:gd name="T114" fmla="*/ 19 w 80"/>
                  <a:gd name="T115" fmla="*/ 0 h 94"/>
                  <a:gd name="T116" fmla="*/ 12 w 80"/>
                  <a:gd name="T117" fmla="*/ 4 h 94"/>
                  <a:gd name="T118" fmla="*/ 10 w 80"/>
                  <a:gd name="T119" fmla="*/ 9 h 94"/>
                  <a:gd name="T120" fmla="*/ 12 w 80"/>
                  <a:gd name="T121" fmla="*/ 4 h 9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0"/>
                  <a:gd name="T184" fmla="*/ 0 h 94"/>
                  <a:gd name="T185" fmla="*/ 80 w 80"/>
                  <a:gd name="T186" fmla="*/ 94 h 9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0" h="94">
                    <a:moveTo>
                      <a:pt x="17" y="9"/>
                    </a:moveTo>
                    <a:lnTo>
                      <a:pt x="12" y="9"/>
                    </a:lnTo>
                    <a:lnTo>
                      <a:pt x="12" y="4"/>
                    </a:lnTo>
                    <a:lnTo>
                      <a:pt x="14" y="9"/>
                    </a:lnTo>
                    <a:lnTo>
                      <a:pt x="10" y="11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31" y="4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8" y="11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1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33" y="21"/>
                    </a:lnTo>
                    <a:lnTo>
                      <a:pt x="40" y="28"/>
                    </a:lnTo>
                    <a:lnTo>
                      <a:pt x="38" y="30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50" y="30"/>
                    </a:lnTo>
                    <a:lnTo>
                      <a:pt x="54" y="35"/>
                    </a:lnTo>
                    <a:lnTo>
                      <a:pt x="54" y="37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5" y="30"/>
                    </a:lnTo>
                    <a:lnTo>
                      <a:pt x="43" y="35"/>
                    </a:lnTo>
                    <a:lnTo>
                      <a:pt x="38" y="33"/>
                    </a:lnTo>
                    <a:lnTo>
                      <a:pt x="38" y="28"/>
                    </a:lnTo>
                    <a:lnTo>
                      <a:pt x="38" y="33"/>
                    </a:lnTo>
                    <a:lnTo>
                      <a:pt x="35" y="33"/>
                    </a:lnTo>
                    <a:lnTo>
                      <a:pt x="31" y="30"/>
                    </a:lnTo>
                    <a:lnTo>
                      <a:pt x="31" y="25"/>
                    </a:lnTo>
                    <a:lnTo>
                      <a:pt x="31" y="30"/>
                    </a:lnTo>
                    <a:lnTo>
                      <a:pt x="28" y="30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5" y="35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40" y="37"/>
                    </a:lnTo>
                    <a:lnTo>
                      <a:pt x="45" y="40"/>
                    </a:lnTo>
                    <a:lnTo>
                      <a:pt x="40" y="37"/>
                    </a:lnTo>
                    <a:lnTo>
                      <a:pt x="45" y="42"/>
                    </a:lnTo>
                    <a:lnTo>
                      <a:pt x="50" y="47"/>
                    </a:lnTo>
                    <a:lnTo>
                      <a:pt x="47" y="49"/>
                    </a:lnTo>
                    <a:lnTo>
                      <a:pt x="50" y="44"/>
                    </a:lnTo>
                    <a:lnTo>
                      <a:pt x="54" y="47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7" y="49"/>
                    </a:lnTo>
                    <a:lnTo>
                      <a:pt x="71" y="56"/>
                    </a:lnTo>
                    <a:lnTo>
                      <a:pt x="68" y="56"/>
                    </a:lnTo>
                    <a:lnTo>
                      <a:pt x="71" y="58"/>
                    </a:lnTo>
                    <a:lnTo>
                      <a:pt x="73" y="63"/>
                    </a:lnTo>
                    <a:lnTo>
                      <a:pt x="73" y="65"/>
                    </a:lnTo>
                    <a:lnTo>
                      <a:pt x="68" y="68"/>
                    </a:lnTo>
                    <a:lnTo>
                      <a:pt x="73" y="65"/>
                    </a:lnTo>
                    <a:lnTo>
                      <a:pt x="76" y="70"/>
                    </a:lnTo>
                    <a:lnTo>
                      <a:pt x="76" y="87"/>
                    </a:lnTo>
                    <a:lnTo>
                      <a:pt x="71" y="89"/>
                    </a:lnTo>
                    <a:lnTo>
                      <a:pt x="76" y="87"/>
                    </a:lnTo>
                    <a:lnTo>
                      <a:pt x="78" y="91"/>
                    </a:lnTo>
                    <a:lnTo>
                      <a:pt x="80" y="94"/>
                    </a:lnTo>
                    <a:lnTo>
                      <a:pt x="76" y="94"/>
                    </a:lnTo>
                    <a:lnTo>
                      <a:pt x="68" y="94"/>
                    </a:lnTo>
                    <a:lnTo>
                      <a:pt x="66" y="94"/>
                    </a:lnTo>
                    <a:lnTo>
                      <a:pt x="64" y="89"/>
                    </a:lnTo>
                    <a:lnTo>
                      <a:pt x="64" y="87"/>
                    </a:lnTo>
                    <a:lnTo>
                      <a:pt x="64" y="82"/>
                    </a:lnTo>
                    <a:lnTo>
                      <a:pt x="68" y="82"/>
                    </a:lnTo>
                    <a:lnTo>
                      <a:pt x="64" y="84"/>
                    </a:lnTo>
                    <a:lnTo>
                      <a:pt x="61" y="80"/>
                    </a:lnTo>
                    <a:lnTo>
                      <a:pt x="61" y="77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3"/>
                    </a:lnTo>
                    <a:lnTo>
                      <a:pt x="66" y="75"/>
                    </a:lnTo>
                    <a:lnTo>
                      <a:pt x="64" y="80"/>
                    </a:lnTo>
                    <a:lnTo>
                      <a:pt x="59" y="77"/>
                    </a:lnTo>
                    <a:lnTo>
                      <a:pt x="61" y="73"/>
                    </a:lnTo>
                    <a:lnTo>
                      <a:pt x="66" y="75"/>
                    </a:lnTo>
                    <a:lnTo>
                      <a:pt x="61" y="73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7"/>
                    </a:lnTo>
                    <a:lnTo>
                      <a:pt x="61" y="77"/>
                    </a:lnTo>
                    <a:lnTo>
                      <a:pt x="66" y="77"/>
                    </a:lnTo>
                    <a:lnTo>
                      <a:pt x="68" y="82"/>
                    </a:lnTo>
                    <a:lnTo>
                      <a:pt x="68" y="87"/>
                    </a:lnTo>
                    <a:lnTo>
                      <a:pt x="64" y="87"/>
                    </a:lnTo>
                    <a:lnTo>
                      <a:pt x="68" y="87"/>
                    </a:lnTo>
                    <a:lnTo>
                      <a:pt x="71" y="91"/>
                    </a:lnTo>
                    <a:lnTo>
                      <a:pt x="66" y="94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76" y="94"/>
                    </a:lnTo>
                    <a:lnTo>
                      <a:pt x="73" y="94"/>
                    </a:lnTo>
                    <a:lnTo>
                      <a:pt x="71" y="89"/>
                    </a:lnTo>
                    <a:lnTo>
                      <a:pt x="71" y="87"/>
                    </a:lnTo>
                    <a:lnTo>
                      <a:pt x="71" y="70"/>
                    </a:lnTo>
                    <a:lnTo>
                      <a:pt x="76" y="70"/>
                    </a:lnTo>
                    <a:lnTo>
                      <a:pt x="71" y="73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8" y="63"/>
                    </a:lnTo>
                    <a:lnTo>
                      <a:pt x="73" y="63"/>
                    </a:lnTo>
                    <a:lnTo>
                      <a:pt x="68" y="65"/>
                    </a:lnTo>
                    <a:lnTo>
                      <a:pt x="66" y="61"/>
                    </a:lnTo>
                    <a:lnTo>
                      <a:pt x="71" y="58"/>
                    </a:lnTo>
                    <a:lnTo>
                      <a:pt x="68" y="61"/>
                    </a:lnTo>
                    <a:lnTo>
                      <a:pt x="54" y="54"/>
                    </a:lnTo>
                    <a:lnTo>
                      <a:pt x="52" y="51"/>
                    </a:lnTo>
                    <a:lnTo>
                      <a:pt x="54" y="49"/>
                    </a:lnTo>
                    <a:lnTo>
                      <a:pt x="52" y="51"/>
                    </a:lnTo>
                    <a:lnTo>
                      <a:pt x="47" y="49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3" y="44"/>
                    </a:lnTo>
                    <a:lnTo>
                      <a:pt x="38" y="42"/>
                    </a:lnTo>
                    <a:lnTo>
                      <a:pt x="33" y="37"/>
                    </a:lnTo>
                    <a:lnTo>
                      <a:pt x="28" y="33"/>
                    </a:lnTo>
                    <a:lnTo>
                      <a:pt x="31" y="37"/>
                    </a:lnTo>
                    <a:lnTo>
                      <a:pt x="28" y="33"/>
                    </a:lnTo>
                    <a:lnTo>
                      <a:pt x="33" y="30"/>
                    </a:lnTo>
                    <a:lnTo>
                      <a:pt x="31" y="33"/>
                    </a:lnTo>
                    <a:lnTo>
                      <a:pt x="28" y="30"/>
                    </a:lnTo>
                    <a:lnTo>
                      <a:pt x="24" y="25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8" y="28"/>
                    </a:lnTo>
                    <a:lnTo>
                      <a:pt x="35" y="33"/>
                    </a:lnTo>
                    <a:lnTo>
                      <a:pt x="35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5" y="30"/>
                    </a:lnTo>
                    <a:lnTo>
                      <a:pt x="40" y="28"/>
                    </a:lnTo>
                    <a:lnTo>
                      <a:pt x="45" y="33"/>
                    </a:lnTo>
                    <a:lnTo>
                      <a:pt x="50" y="37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52" y="33"/>
                    </a:lnTo>
                    <a:lnTo>
                      <a:pt x="54" y="37"/>
                    </a:lnTo>
                    <a:lnTo>
                      <a:pt x="52" y="37"/>
                    </a:lnTo>
                    <a:lnTo>
                      <a:pt x="47" y="33"/>
                    </a:lnTo>
                    <a:lnTo>
                      <a:pt x="50" y="30"/>
                    </a:lnTo>
                    <a:lnTo>
                      <a:pt x="47" y="33"/>
                    </a:lnTo>
                    <a:lnTo>
                      <a:pt x="43" y="30"/>
                    </a:lnTo>
                    <a:lnTo>
                      <a:pt x="45" y="25"/>
                    </a:lnTo>
                    <a:lnTo>
                      <a:pt x="43" y="30"/>
                    </a:lnTo>
                    <a:lnTo>
                      <a:pt x="38" y="30"/>
                    </a:lnTo>
                    <a:lnTo>
                      <a:pt x="31" y="23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26" y="21"/>
                    </a:lnTo>
                    <a:lnTo>
                      <a:pt x="21" y="18"/>
                    </a:lnTo>
                    <a:lnTo>
                      <a:pt x="24" y="21"/>
                    </a:lnTo>
                    <a:lnTo>
                      <a:pt x="21" y="16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1" y="9"/>
                    </a:lnTo>
                    <a:lnTo>
                      <a:pt x="26" y="9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10" y="9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7" y="4"/>
                    </a:lnTo>
                    <a:lnTo>
                      <a:pt x="17" y="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" name="Freeform 442">
                <a:extLst>
                  <a:ext uri="{FF2B5EF4-FFF2-40B4-BE49-F238E27FC236}">
                    <a16:creationId xmlns:a16="http://schemas.microsoft.com/office/drawing/2014/main" id="{FE773B63-587C-69D8-5803-560B5709A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" y="1316"/>
                <a:ext cx="240" cy="71"/>
              </a:xfrm>
              <a:custGeom>
                <a:avLst/>
                <a:gdLst>
                  <a:gd name="T0" fmla="*/ 5 w 240"/>
                  <a:gd name="T1" fmla="*/ 52 h 71"/>
                  <a:gd name="T2" fmla="*/ 7 w 240"/>
                  <a:gd name="T3" fmla="*/ 59 h 71"/>
                  <a:gd name="T4" fmla="*/ 9 w 240"/>
                  <a:gd name="T5" fmla="*/ 64 h 71"/>
                  <a:gd name="T6" fmla="*/ 7 w 240"/>
                  <a:gd name="T7" fmla="*/ 64 h 71"/>
                  <a:gd name="T8" fmla="*/ 21 w 240"/>
                  <a:gd name="T9" fmla="*/ 61 h 71"/>
                  <a:gd name="T10" fmla="*/ 26 w 240"/>
                  <a:gd name="T11" fmla="*/ 59 h 71"/>
                  <a:gd name="T12" fmla="*/ 33 w 240"/>
                  <a:gd name="T13" fmla="*/ 59 h 71"/>
                  <a:gd name="T14" fmla="*/ 57 w 240"/>
                  <a:gd name="T15" fmla="*/ 57 h 71"/>
                  <a:gd name="T16" fmla="*/ 68 w 240"/>
                  <a:gd name="T17" fmla="*/ 47 h 71"/>
                  <a:gd name="T18" fmla="*/ 75 w 240"/>
                  <a:gd name="T19" fmla="*/ 50 h 71"/>
                  <a:gd name="T20" fmla="*/ 101 w 240"/>
                  <a:gd name="T21" fmla="*/ 38 h 71"/>
                  <a:gd name="T22" fmla="*/ 111 w 240"/>
                  <a:gd name="T23" fmla="*/ 31 h 71"/>
                  <a:gd name="T24" fmla="*/ 115 w 240"/>
                  <a:gd name="T25" fmla="*/ 28 h 71"/>
                  <a:gd name="T26" fmla="*/ 125 w 240"/>
                  <a:gd name="T27" fmla="*/ 26 h 71"/>
                  <a:gd name="T28" fmla="*/ 130 w 240"/>
                  <a:gd name="T29" fmla="*/ 26 h 71"/>
                  <a:gd name="T30" fmla="*/ 134 w 240"/>
                  <a:gd name="T31" fmla="*/ 33 h 71"/>
                  <a:gd name="T32" fmla="*/ 137 w 240"/>
                  <a:gd name="T33" fmla="*/ 24 h 71"/>
                  <a:gd name="T34" fmla="*/ 134 w 240"/>
                  <a:gd name="T35" fmla="*/ 21 h 71"/>
                  <a:gd name="T36" fmla="*/ 137 w 240"/>
                  <a:gd name="T37" fmla="*/ 14 h 71"/>
                  <a:gd name="T38" fmla="*/ 146 w 240"/>
                  <a:gd name="T39" fmla="*/ 5 h 71"/>
                  <a:gd name="T40" fmla="*/ 158 w 240"/>
                  <a:gd name="T41" fmla="*/ 10 h 71"/>
                  <a:gd name="T42" fmla="*/ 158 w 240"/>
                  <a:gd name="T43" fmla="*/ 3 h 71"/>
                  <a:gd name="T44" fmla="*/ 177 w 240"/>
                  <a:gd name="T45" fmla="*/ 0 h 71"/>
                  <a:gd name="T46" fmla="*/ 179 w 240"/>
                  <a:gd name="T47" fmla="*/ 0 h 71"/>
                  <a:gd name="T48" fmla="*/ 186 w 240"/>
                  <a:gd name="T49" fmla="*/ 5 h 71"/>
                  <a:gd name="T50" fmla="*/ 200 w 240"/>
                  <a:gd name="T51" fmla="*/ 17 h 71"/>
                  <a:gd name="T52" fmla="*/ 212 w 240"/>
                  <a:gd name="T53" fmla="*/ 26 h 71"/>
                  <a:gd name="T54" fmla="*/ 219 w 240"/>
                  <a:gd name="T55" fmla="*/ 24 h 71"/>
                  <a:gd name="T56" fmla="*/ 238 w 240"/>
                  <a:gd name="T57" fmla="*/ 45 h 71"/>
                  <a:gd name="T58" fmla="*/ 240 w 240"/>
                  <a:gd name="T59" fmla="*/ 47 h 71"/>
                  <a:gd name="T60" fmla="*/ 236 w 240"/>
                  <a:gd name="T61" fmla="*/ 54 h 71"/>
                  <a:gd name="T62" fmla="*/ 238 w 240"/>
                  <a:gd name="T63" fmla="*/ 50 h 71"/>
                  <a:gd name="T64" fmla="*/ 231 w 240"/>
                  <a:gd name="T65" fmla="*/ 43 h 71"/>
                  <a:gd name="T66" fmla="*/ 219 w 240"/>
                  <a:gd name="T67" fmla="*/ 24 h 71"/>
                  <a:gd name="T68" fmla="*/ 212 w 240"/>
                  <a:gd name="T69" fmla="*/ 26 h 71"/>
                  <a:gd name="T70" fmla="*/ 193 w 240"/>
                  <a:gd name="T71" fmla="*/ 14 h 71"/>
                  <a:gd name="T72" fmla="*/ 184 w 240"/>
                  <a:gd name="T73" fmla="*/ 10 h 71"/>
                  <a:gd name="T74" fmla="*/ 181 w 240"/>
                  <a:gd name="T75" fmla="*/ 7 h 71"/>
                  <a:gd name="T76" fmla="*/ 163 w 240"/>
                  <a:gd name="T77" fmla="*/ 5 h 71"/>
                  <a:gd name="T78" fmla="*/ 158 w 240"/>
                  <a:gd name="T79" fmla="*/ 3 h 71"/>
                  <a:gd name="T80" fmla="*/ 155 w 240"/>
                  <a:gd name="T81" fmla="*/ 10 h 71"/>
                  <a:gd name="T82" fmla="*/ 144 w 240"/>
                  <a:gd name="T83" fmla="*/ 12 h 71"/>
                  <a:gd name="T84" fmla="*/ 137 w 240"/>
                  <a:gd name="T85" fmla="*/ 14 h 71"/>
                  <a:gd name="T86" fmla="*/ 139 w 240"/>
                  <a:gd name="T87" fmla="*/ 19 h 71"/>
                  <a:gd name="T88" fmla="*/ 141 w 240"/>
                  <a:gd name="T89" fmla="*/ 28 h 71"/>
                  <a:gd name="T90" fmla="*/ 139 w 240"/>
                  <a:gd name="T91" fmla="*/ 35 h 71"/>
                  <a:gd name="T92" fmla="*/ 127 w 240"/>
                  <a:gd name="T93" fmla="*/ 31 h 71"/>
                  <a:gd name="T94" fmla="*/ 122 w 240"/>
                  <a:gd name="T95" fmla="*/ 33 h 71"/>
                  <a:gd name="T96" fmla="*/ 115 w 240"/>
                  <a:gd name="T97" fmla="*/ 28 h 71"/>
                  <a:gd name="T98" fmla="*/ 108 w 240"/>
                  <a:gd name="T99" fmla="*/ 38 h 71"/>
                  <a:gd name="T100" fmla="*/ 71 w 240"/>
                  <a:gd name="T101" fmla="*/ 59 h 71"/>
                  <a:gd name="T102" fmla="*/ 75 w 240"/>
                  <a:gd name="T103" fmla="*/ 50 h 71"/>
                  <a:gd name="T104" fmla="*/ 66 w 240"/>
                  <a:gd name="T105" fmla="*/ 54 h 71"/>
                  <a:gd name="T106" fmla="*/ 38 w 240"/>
                  <a:gd name="T107" fmla="*/ 61 h 71"/>
                  <a:gd name="T108" fmla="*/ 35 w 240"/>
                  <a:gd name="T109" fmla="*/ 64 h 71"/>
                  <a:gd name="T110" fmla="*/ 28 w 240"/>
                  <a:gd name="T111" fmla="*/ 64 h 71"/>
                  <a:gd name="T112" fmla="*/ 12 w 240"/>
                  <a:gd name="T113" fmla="*/ 66 h 71"/>
                  <a:gd name="T114" fmla="*/ 5 w 240"/>
                  <a:gd name="T115" fmla="*/ 71 h 71"/>
                  <a:gd name="T116" fmla="*/ 5 w 240"/>
                  <a:gd name="T117" fmla="*/ 66 h 71"/>
                  <a:gd name="T118" fmla="*/ 2 w 240"/>
                  <a:gd name="T119" fmla="*/ 57 h 71"/>
                  <a:gd name="T120" fmla="*/ 0 w 240"/>
                  <a:gd name="T121" fmla="*/ 54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0"/>
                  <a:gd name="T184" fmla="*/ 0 h 71"/>
                  <a:gd name="T185" fmla="*/ 240 w 240"/>
                  <a:gd name="T186" fmla="*/ 71 h 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0" h="71">
                    <a:moveTo>
                      <a:pt x="5" y="47"/>
                    </a:moveTo>
                    <a:lnTo>
                      <a:pt x="5" y="52"/>
                    </a:lnTo>
                    <a:lnTo>
                      <a:pt x="0" y="54"/>
                    </a:lnTo>
                    <a:lnTo>
                      <a:pt x="5" y="52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2" y="61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9" y="66"/>
                    </a:lnTo>
                    <a:lnTo>
                      <a:pt x="9" y="68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21" y="61"/>
                    </a:lnTo>
                    <a:lnTo>
                      <a:pt x="26" y="59"/>
                    </a:lnTo>
                    <a:lnTo>
                      <a:pt x="33" y="59"/>
                    </a:lnTo>
                    <a:lnTo>
                      <a:pt x="35" y="64"/>
                    </a:lnTo>
                    <a:lnTo>
                      <a:pt x="33" y="59"/>
                    </a:lnTo>
                    <a:lnTo>
                      <a:pt x="38" y="57"/>
                    </a:lnTo>
                    <a:lnTo>
                      <a:pt x="57" y="57"/>
                    </a:lnTo>
                    <a:lnTo>
                      <a:pt x="59" y="61"/>
                    </a:lnTo>
                    <a:lnTo>
                      <a:pt x="57" y="59"/>
                    </a:lnTo>
                    <a:lnTo>
                      <a:pt x="64" y="52"/>
                    </a:lnTo>
                    <a:lnTo>
                      <a:pt x="68" y="47"/>
                    </a:lnTo>
                    <a:lnTo>
                      <a:pt x="64" y="50"/>
                    </a:lnTo>
                    <a:lnTo>
                      <a:pt x="73" y="45"/>
                    </a:lnTo>
                    <a:lnTo>
                      <a:pt x="80" y="43"/>
                    </a:lnTo>
                    <a:lnTo>
                      <a:pt x="75" y="50"/>
                    </a:lnTo>
                    <a:lnTo>
                      <a:pt x="71" y="59"/>
                    </a:lnTo>
                    <a:lnTo>
                      <a:pt x="68" y="54"/>
                    </a:lnTo>
                    <a:lnTo>
                      <a:pt x="101" y="38"/>
                    </a:lnTo>
                    <a:lnTo>
                      <a:pt x="104" y="43"/>
                    </a:lnTo>
                    <a:lnTo>
                      <a:pt x="101" y="40"/>
                    </a:lnTo>
                    <a:lnTo>
                      <a:pt x="106" y="35"/>
                    </a:lnTo>
                    <a:lnTo>
                      <a:pt x="111" y="31"/>
                    </a:lnTo>
                    <a:lnTo>
                      <a:pt x="106" y="33"/>
                    </a:lnTo>
                    <a:lnTo>
                      <a:pt x="115" y="28"/>
                    </a:lnTo>
                    <a:lnTo>
                      <a:pt x="120" y="28"/>
                    </a:lnTo>
                    <a:lnTo>
                      <a:pt x="122" y="33"/>
                    </a:lnTo>
                    <a:lnTo>
                      <a:pt x="120" y="28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30" y="26"/>
                    </a:lnTo>
                    <a:lnTo>
                      <a:pt x="139" y="31"/>
                    </a:lnTo>
                    <a:lnTo>
                      <a:pt x="139" y="35"/>
                    </a:lnTo>
                    <a:lnTo>
                      <a:pt x="134" y="33"/>
                    </a:lnTo>
                    <a:lnTo>
                      <a:pt x="137" y="28"/>
                    </a:lnTo>
                    <a:lnTo>
                      <a:pt x="141" y="28"/>
                    </a:lnTo>
                    <a:lnTo>
                      <a:pt x="137" y="28"/>
                    </a:lnTo>
                    <a:lnTo>
                      <a:pt x="137" y="24"/>
                    </a:lnTo>
                    <a:lnTo>
                      <a:pt x="141" y="24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7"/>
                    </a:lnTo>
                    <a:lnTo>
                      <a:pt x="137" y="14"/>
                    </a:lnTo>
                    <a:lnTo>
                      <a:pt x="141" y="10"/>
                    </a:lnTo>
                    <a:lnTo>
                      <a:pt x="146" y="5"/>
                    </a:lnTo>
                    <a:lnTo>
                      <a:pt x="141" y="7"/>
                    </a:lnTo>
                    <a:lnTo>
                      <a:pt x="146" y="5"/>
                    </a:lnTo>
                    <a:lnTo>
                      <a:pt x="155" y="5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58" y="5"/>
                    </a:lnTo>
                    <a:lnTo>
                      <a:pt x="163" y="0"/>
                    </a:lnTo>
                    <a:lnTo>
                      <a:pt x="158" y="3"/>
                    </a:lnTo>
                    <a:lnTo>
                      <a:pt x="163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4" y="3"/>
                    </a:lnTo>
                    <a:lnTo>
                      <a:pt x="179" y="0"/>
                    </a:lnTo>
                    <a:lnTo>
                      <a:pt x="184" y="5"/>
                    </a:lnTo>
                    <a:lnTo>
                      <a:pt x="186" y="7"/>
                    </a:lnTo>
                    <a:lnTo>
                      <a:pt x="184" y="10"/>
                    </a:lnTo>
                    <a:lnTo>
                      <a:pt x="186" y="5"/>
                    </a:lnTo>
                    <a:lnTo>
                      <a:pt x="195" y="10"/>
                    </a:lnTo>
                    <a:lnTo>
                      <a:pt x="191" y="7"/>
                    </a:lnTo>
                    <a:lnTo>
                      <a:pt x="195" y="12"/>
                    </a:lnTo>
                    <a:lnTo>
                      <a:pt x="200" y="17"/>
                    </a:lnTo>
                    <a:lnTo>
                      <a:pt x="198" y="19"/>
                    </a:lnTo>
                    <a:lnTo>
                      <a:pt x="200" y="14"/>
                    </a:lnTo>
                    <a:lnTo>
                      <a:pt x="214" y="21"/>
                    </a:lnTo>
                    <a:lnTo>
                      <a:pt x="212" y="26"/>
                    </a:lnTo>
                    <a:lnTo>
                      <a:pt x="212" y="21"/>
                    </a:lnTo>
                    <a:lnTo>
                      <a:pt x="217" y="21"/>
                    </a:lnTo>
                    <a:lnTo>
                      <a:pt x="219" y="24"/>
                    </a:lnTo>
                    <a:lnTo>
                      <a:pt x="236" y="40"/>
                    </a:lnTo>
                    <a:lnTo>
                      <a:pt x="238" y="45"/>
                    </a:lnTo>
                    <a:lnTo>
                      <a:pt x="236" y="47"/>
                    </a:lnTo>
                    <a:lnTo>
                      <a:pt x="238" y="45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6" y="54"/>
                    </a:lnTo>
                    <a:lnTo>
                      <a:pt x="236" y="52"/>
                    </a:lnTo>
                    <a:lnTo>
                      <a:pt x="236" y="47"/>
                    </a:lnTo>
                    <a:lnTo>
                      <a:pt x="240" y="47"/>
                    </a:lnTo>
                    <a:lnTo>
                      <a:pt x="238" y="50"/>
                    </a:lnTo>
                    <a:lnTo>
                      <a:pt x="236" y="47"/>
                    </a:lnTo>
                    <a:lnTo>
                      <a:pt x="231" y="43"/>
                    </a:lnTo>
                    <a:lnTo>
                      <a:pt x="233" y="47"/>
                    </a:lnTo>
                    <a:lnTo>
                      <a:pt x="231" y="43"/>
                    </a:lnTo>
                    <a:lnTo>
                      <a:pt x="236" y="40"/>
                    </a:lnTo>
                    <a:lnTo>
                      <a:pt x="233" y="43"/>
                    </a:lnTo>
                    <a:lnTo>
                      <a:pt x="217" y="26"/>
                    </a:lnTo>
                    <a:lnTo>
                      <a:pt x="219" y="24"/>
                    </a:lnTo>
                    <a:lnTo>
                      <a:pt x="217" y="26"/>
                    </a:lnTo>
                    <a:lnTo>
                      <a:pt x="212" y="26"/>
                    </a:lnTo>
                    <a:lnTo>
                      <a:pt x="198" y="19"/>
                    </a:lnTo>
                    <a:lnTo>
                      <a:pt x="193" y="14"/>
                    </a:lnTo>
                    <a:lnTo>
                      <a:pt x="195" y="12"/>
                    </a:lnTo>
                    <a:lnTo>
                      <a:pt x="193" y="14"/>
                    </a:lnTo>
                    <a:lnTo>
                      <a:pt x="184" y="10"/>
                    </a:lnTo>
                    <a:lnTo>
                      <a:pt x="181" y="7"/>
                    </a:lnTo>
                    <a:lnTo>
                      <a:pt x="184" y="5"/>
                    </a:lnTo>
                    <a:lnTo>
                      <a:pt x="181" y="7"/>
                    </a:lnTo>
                    <a:lnTo>
                      <a:pt x="177" y="5"/>
                    </a:lnTo>
                    <a:lnTo>
                      <a:pt x="179" y="0"/>
                    </a:lnTo>
                    <a:lnTo>
                      <a:pt x="177" y="5"/>
                    </a:lnTo>
                    <a:lnTo>
                      <a:pt x="163" y="5"/>
                    </a:lnTo>
                    <a:lnTo>
                      <a:pt x="163" y="0"/>
                    </a:lnTo>
                    <a:lnTo>
                      <a:pt x="165" y="5"/>
                    </a:lnTo>
                    <a:lnTo>
                      <a:pt x="160" y="7"/>
                    </a:lnTo>
                    <a:lnTo>
                      <a:pt x="158" y="3"/>
                    </a:lnTo>
                    <a:lnTo>
                      <a:pt x="160" y="7"/>
                    </a:lnTo>
                    <a:lnTo>
                      <a:pt x="158" y="10"/>
                    </a:lnTo>
                    <a:lnTo>
                      <a:pt x="155" y="10"/>
                    </a:lnTo>
                    <a:lnTo>
                      <a:pt x="146" y="10"/>
                    </a:lnTo>
                    <a:lnTo>
                      <a:pt x="146" y="5"/>
                    </a:lnTo>
                    <a:lnTo>
                      <a:pt x="148" y="10"/>
                    </a:lnTo>
                    <a:lnTo>
                      <a:pt x="144" y="12"/>
                    </a:lnTo>
                    <a:lnTo>
                      <a:pt x="141" y="7"/>
                    </a:lnTo>
                    <a:lnTo>
                      <a:pt x="144" y="12"/>
                    </a:lnTo>
                    <a:lnTo>
                      <a:pt x="139" y="17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9"/>
                    </a:lnTo>
                    <a:lnTo>
                      <a:pt x="134" y="19"/>
                    </a:lnTo>
                    <a:lnTo>
                      <a:pt x="139" y="19"/>
                    </a:lnTo>
                    <a:lnTo>
                      <a:pt x="141" y="24"/>
                    </a:lnTo>
                    <a:lnTo>
                      <a:pt x="141" y="28"/>
                    </a:lnTo>
                    <a:lnTo>
                      <a:pt x="141" y="31"/>
                    </a:lnTo>
                    <a:lnTo>
                      <a:pt x="139" y="35"/>
                    </a:lnTo>
                    <a:lnTo>
                      <a:pt x="137" y="35"/>
                    </a:lnTo>
                    <a:lnTo>
                      <a:pt x="127" y="31"/>
                    </a:lnTo>
                    <a:lnTo>
                      <a:pt x="130" y="26"/>
                    </a:lnTo>
                    <a:lnTo>
                      <a:pt x="127" y="31"/>
                    </a:lnTo>
                    <a:lnTo>
                      <a:pt x="125" y="31"/>
                    </a:lnTo>
                    <a:lnTo>
                      <a:pt x="125" y="26"/>
                    </a:lnTo>
                    <a:lnTo>
                      <a:pt x="127" y="31"/>
                    </a:lnTo>
                    <a:lnTo>
                      <a:pt x="122" y="33"/>
                    </a:lnTo>
                    <a:lnTo>
                      <a:pt x="120" y="33"/>
                    </a:lnTo>
                    <a:lnTo>
                      <a:pt x="115" y="33"/>
                    </a:lnTo>
                    <a:lnTo>
                      <a:pt x="115" y="28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6" y="33"/>
                    </a:lnTo>
                    <a:lnTo>
                      <a:pt x="108" y="38"/>
                    </a:lnTo>
                    <a:lnTo>
                      <a:pt x="104" y="43"/>
                    </a:lnTo>
                    <a:lnTo>
                      <a:pt x="71" y="59"/>
                    </a:lnTo>
                    <a:lnTo>
                      <a:pt x="61" y="64"/>
                    </a:lnTo>
                    <a:lnTo>
                      <a:pt x="66" y="57"/>
                    </a:lnTo>
                    <a:lnTo>
                      <a:pt x="71" y="47"/>
                    </a:lnTo>
                    <a:lnTo>
                      <a:pt x="75" y="50"/>
                    </a:lnTo>
                    <a:lnTo>
                      <a:pt x="66" y="54"/>
                    </a:lnTo>
                    <a:lnTo>
                      <a:pt x="64" y="50"/>
                    </a:lnTo>
                    <a:lnTo>
                      <a:pt x="66" y="54"/>
                    </a:lnTo>
                    <a:lnTo>
                      <a:pt x="59" y="61"/>
                    </a:lnTo>
                    <a:lnTo>
                      <a:pt x="57" y="61"/>
                    </a:lnTo>
                    <a:lnTo>
                      <a:pt x="38" y="61"/>
                    </a:lnTo>
                    <a:lnTo>
                      <a:pt x="38" y="57"/>
                    </a:lnTo>
                    <a:lnTo>
                      <a:pt x="40" y="61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6" y="64"/>
                    </a:lnTo>
                    <a:lnTo>
                      <a:pt x="26" y="59"/>
                    </a:lnTo>
                    <a:lnTo>
                      <a:pt x="28" y="64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2" y="66"/>
                    </a:lnTo>
                    <a:lnTo>
                      <a:pt x="12" y="61"/>
                    </a:lnTo>
                    <a:lnTo>
                      <a:pt x="14" y="66"/>
                    </a:lnTo>
                    <a:lnTo>
                      <a:pt x="9" y="68"/>
                    </a:lnTo>
                    <a:lnTo>
                      <a:pt x="5" y="71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9" y="64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" name="Freeform 443">
                <a:extLst>
                  <a:ext uri="{FF2B5EF4-FFF2-40B4-BE49-F238E27FC236}">
                    <a16:creationId xmlns:a16="http://schemas.microsoft.com/office/drawing/2014/main" id="{25482CD3-8E3B-F2B0-56A0-E527A28E9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" y="1368"/>
                <a:ext cx="68" cy="80"/>
              </a:xfrm>
              <a:custGeom>
                <a:avLst/>
                <a:gdLst>
                  <a:gd name="T0" fmla="*/ 7 w 68"/>
                  <a:gd name="T1" fmla="*/ 5 h 80"/>
                  <a:gd name="T2" fmla="*/ 7 w 68"/>
                  <a:gd name="T3" fmla="*/ 5 h 80"/>
                  <a:gd name="T4" fmla="*/ 9 w 68"/>
                  <a:gd name="T5" fmla="*/ 12 h 80"/>
                  <a:gd name="T6" fmla="*/ 16 w 68"/>
                  <a:gd name="T7" fmla="*/ 9 h 80"/>
                  <a:gd name="T8" fmla="*/ 16 w 68"/>
                  <a:gd name="T9" fmla="*/ 12 h 80"/>
                  <a:gd name="T10" fmla="*/ 16 w 68"/>
                  <a:gd name="T11" fmla="*/ 16 h 80"/>
                  <a:gd name="T12" fmla="*/ 23 w 68"/>
                  <a:gd name="T13" fmla="*/ 14 h 80"/>
                  <a:gd name="T14" fmla="*/ 23 w 68"/>
                  <a:gd name="T15" fmla="*/ 16 h 80"/>
                  <a:gd name="T16" fmla="*/ 28 w 68"/>
                  <a:gd name="T17" fmla="*/ 28 h 80"/>
                  <a:gd name="T18" fmla="*/ 25 w 68"/>
                  <a:gd name="T19" fmla="*/ 31 h 80"/>
                  <a:gd name="T20" fmla="*/ 25 w 68"/>
                  <a:gd name="T21" fmla="*/ 28 h 80"/>
                  <a:gd name="T22" fmla="*/ 28 w 68"/>
                  <a:gd name="T23" fmla="*/ 33 h 80"/>
                  <a:gd name="T24" fmla="*/ 28 w 68"/>
                  <a:gd name="T25" fmla="*/ 38 h 80"/>
                  <a:gd name="T26" fmla="*/ 28 w 68"/>
                  <a:gd name="T27" fmla="*/ 38 h 80"/>
                  <a:gd name="T28" fmla="*/ 28 w 68"/>
                  <a:gd name="T29" fmla="*/ 45 h 80"/>
                  <a:gd name="T30" fmla="*/ 35 w 68"/>
                  <a:gd name="T31" fmla="*/ 42 h 80"/>
                  <a:gd name="T32" fmla="*/ 35 w 68"/>
                  <a:gd name="T33" fmla="*/ 45 h 80"/>
                  <a:gd name="T34" fmla="*/ 37 w 68"/>
                  <a:gd name="T35" fmla="*/ 52 h 80"/>
                  <a:gd name="T36" fmla="*/ 44 w 68"/>
                  <a:gd name="T37" fmla="*/ 49 h 80"/>
                  <a:gd name="T38" fmla="*/ 42 w 68"/>
                  <a:gd name="T39" fmla="*/ 49 h 80"/>
                  <a:gd name="T40" fmla="*/ 44 w 68"/>
                  <a:gd name="T41" fmla="*/ 49 h 80"/>
                  <a:gd name="T42" fmla="*/ 51 w 68"/>
                  <a:gd name="T43" fmla="*/ 56 h 80"/>
                  <a:gd name="T44" fmla="*/ 51 w 68"/>
                  <a:gd name="T45" fmla="*/ 56 h 80"/>
                  <a:gd name="T46" fmla="*/ 54 w 68"/>
                  <a:gd name="T47" fmla="*/ 61 h 80"/>
                  <a:gd name="T48" fmla="*/ 54 w 68"/>
                  <a:gd name="T49" fmla="*/ 66 h 80"/>
                  <a:gd name="T50" fmla="*/ 54 w 68"/>
                  <a:gd name="T51" fmla="*/ 66 h 80"/>
                  <a:gd name="T52" fmla="*/ 54 w 68"/>
                  <a:gd name="T53" fmla="*/ 73 h 80"/>
                  <a:gd name="T54" fmla="*/ 58 w 68"/>
                  <a:gd name="T55" fmla="*/ 73 h 80"/>
                  <a:gd name="T56" fmla="*/ 58 w 68"/>
                  <a:gd name="T57" fmla="*/ 71 h 80"/>
                  <a:gd name="T58" fmla="*/ 68 w 68"/>
                  <a:gd name="T59" fmla="*/ 75 h 80"/>
                  <a:gd name="T60" fmla="*/ 65 w 68"/>
                  <a:gd name="T61" fmla="*/ 80 h 80"/>
                  <a:gd name="T62" fmla="*/ 56 w 68"/>
                  <a:gd name="T63" fmla="*/ 75 h 80"/>
                  <a:gd name="T64" fmla="*/ 54 w 68"/>
                  <a:gd name="T65" fmla="*/ 73 h 80"/>
                  <a:gd name="T66" fmla="*/ 51 w 68"/>
                  <a:gd name="T67" fmla="*/ 73 h 80"/>
                  <a:gd name="T68" fmla="*/ 49 w 68"/>
                  <a:gd name="T69" fmla="*/ 68 h 80"/>
                  <a:gd name="T70" fmla="*/ 49 w 68"/>
                  <a:gd name="T71" fmla="*/ 61 h 80"/>
                  <a:gd name="T72" fmla="*/ 49 w 68"/>
                  <a:gd name="T73" fmla="*/ 64 h 80"/>
                  <a:gd name="T74" fmla="*/ 51 w 68"/>
                  <a:gd name="T75" fmla="*/ 56 h 80"/>
                  <a:gd name="T76" fmla="*/ 44 w 68"/>
                  <a:gd name="T77" fmla="*/ 54 h 80"/>
                  <a:gd name="T78" fmla="*/ 44 w 68"/>
                  <a:gd name="T79" fmla="*/ 54 h 80"/>
                  <a:gd name="T80" fmla="*/ 42 w 68"/>
                  <a:gd name="T81" fmla="*/ 54 h 80"/>
                  <a:gd name="T82" fmla="*/ 37 w 68"/>
                  <a:gd name="T83" fmla="*/ 52 h 80"/>
                  <a:gd name="T84" fmla="*/ 37 w 68"/>
                  <a:gd name="T85" fmla="*/ 52 h 80"/>
                  <a:gd name="T86" fmla="*/ 35 w 68"/>
                  <a:gd name="T87" fmla="*/ 45 h 80"/>
                  <a:gd name="T88" fmla="*/ 28 w 68"/>
                  <a:gd name="T89" fmla="*/ 45 h 80"/>
                  <a:gd name="T90" fmla="*/ 25 w 68"/>
                  <a:gd name="T91" fmla="*/ 45 h 80"/>
                  <a:gd name="T92" fmla="*/ 23 w 68"/>
                  <a:gd name="T93" fmla="*/ 40 h 80"/>
                  <a:gd name="T94" fmla="*/ 23 w 68"/>
                  <a:gd name="T95" fmla="*/ 33 h 80"/>
                  <a:gd name="T96" fmla="*/ 23 w 68"/>
                  <a:gd name="T97" fmla="*/ 35 h 80"/>
                  <a:gd name="T98" fmla="*/ 21 w 68"/>
                  <a:gd name="T99" fmla="*/ 31 h 80"/>
                  <a:gd name="T100" fmla="*/ 25 w 68"/>
                  <a:gd name="T101" fmla="*/ 26 h 80"/>
                  <a:gd name="T102" fmla="*/ 23 w 68"/>
                  <a:gd name="T103" fmla="*/ 28 h 80"/>
                  <a:gd name="T104" fmla="*/ 23 w 68"/>
                  <a:gd name="T105" fmla="*/ 16 h 80"/>
                  <a:gd name="T106" fmla="*/ 16 w 68"/>
                  <a:gd name="T107" fmla="*/ 16 h 80"/>
                  <a:gd name="T108" fmla="*/ 16 w 68"/>
                  <a:gd name="T109" fmla="*/ 16 h 80"/>
                  <a:gd name="T110" fmla="*/ 16 w 68"/>
                  <a:gd name="T111" fmla="*/ 12 h 80"/>
                  <a:gd name="T112" fmla="*/ 9 w 68"/>
                  <a:gd name="T113" fmla="*/ 12 h 80"/>
                  <a:gd name="T114" fmla="*/ 9 w 68"/>
                  <a:gd name="T115" fmla="*/ 12 h 80"/>
                  <a:gd name="T116" fmla="*/ 0 w 68"/>
                  <a:gd name="T117" fmla="*/ 2 h 80"/>
                  <a:gd name="T118" fmla="*/ 0 w 68"/>
                  <a:gd name="T119" fmla="*/ 2 h 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8"/>
                  <a:gd name="T181" fmla="*/ 0 h 80"/>
                  <a:gd name="T182" fmla="*/ 68 w 68"/>
                  <a:gd name="T183" fmla="*/ 80 h 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8" h="80">
                    <a:moveTo>
                      <a:pt x="4" y="0"/>
                    </a:moveTo>
                    <a:lnTo>
                      <a:pt x="7" y="5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11" y="7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3" y="16"/>
                    </a:lnTo>
                    <a:lnTo>
                      <a:pt x="28" y="26"/>
                    </a:lnTo>
                    <a:lnTo>
                      <a:pt x="28" y="28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5" y="28"/>
                    </a:lnTo>
                    <a:lnTo>
                      <a:pt x="28" y="33"/>
                    </a:lnTo>
                    <a:lnTo>
                      <a:pt x="28" y="38"/>
                    </a:lnTo>
                    <a:lnTo>
                      <a:pt x="23" y="40"/>
                    </a:lnTo>
                    <a:lnTo>
                      <a:pt x="28" y="38"/>
                    </a:lnTo>
                    <a:lnTo>
                      <a:pt x="30" y="42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5" y="42"/>
                    </a:lnTo>
                    <a:lnTo>
                      <a:pt x="30" y="40"/>
                    </a:lnTo>
                    <a:lnTo>
                      <a:pt x="35" y="45"/>
                    </a:lnTo>
                    <a:lnTo>
                      <a:pt x="40" y="49"/>
                    </a:lnTo>
                    <a:lnTo>
                      <a:pt x="37" y="52"/>
                    </a:lnTo>
                    <a:lnTo>
                      <a:pt x="40" y="47"/>
                    </a:lnTo>
                    <a:lnTo>
                      <a:pt x="44" y="49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7" y="52"/>
                    </a:lnTo>
                    <a:lnTo>
                      <a:pt x="51" y="56"/>
                    </a:lnTo>
                    <a:lnTo>
                      <a:pt x="54" y="61"/>
                    </a:lnTo>
                    <a:lnTo>
                      <a:pt x="54" y="66"/>
                    </a:lnTo>
                    <a:lnTo>
                      <a:pt x="49" y="68"/>
                    </a:lnTo>
                    <a:lnTo>
                      <a:pt x="54" y="66"/>
                    </a:lnTo>
                    <a:lnTo>
                      <a:pt x="56" y="71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58" y="73"/>
                    </a:lnTo>
                    <a:lnTo>
                      <a:pt x="56" y="75"/>
                    </a:lnTo>
                    <a:lnTo>
                      <a:pt x="58" y="71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5" y="80"/>
                    </a:lnTo>
                    <a:lnTo>
                      <a:pt x="56" y="75"/>
                    </a:lnTo>
                    <a:lnTo>
                      <a:pt x="54" y="73"/>
                    </a:lnTo>
                    <a:lnTo>
                      <a:pt x="49" y="68"/>
                    </a:lnTo>
                    <a:lnTo>
                      <a:pt x="51" y="73"/>
                    </a:lnTo>
                    <a:lnTo>
                      <a:pt x="49" y="68"/>
                    </a:lnTo>
                    <a:lnTo>
                      <a:pt x="49" y="66"/>
                    </a:lnTo>
                    <a:lnTo>
                      <a:pt x="49" y="61"/>
                    </a:lnTo>
                    <a:lnTo>
                      <a:pt x="54" y="61"/>
                    </a:lnTo>
                    <a:lnTo>
                      <a:pt x="49" y="64"/>
                    </a:lnTo>
                    <a:lnTo>
                      <a:pt x="47" y="59"/>
                    </a:lnTo>
                    <a:lnTo>
                      <a:pt x="51" y="56"/>
                    </a:lnTo>
                    <a:lnTo>
                      <a:pt x="49" y="59"/>
                    </a:lnTo>
                    <a:lnTo>
                      <a:pt x="44" y="54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37" y="52"/>
                    </a:lnTo>
                    <a:lnTo>
                      <a:pt x="32" y="47"/>
                    </a:lnTo>
                    <a:lnTo>
                      <a:pt x="35" y="45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8" y="33"/>
                    </a:lnTo>
                    <a:lnTo>
                      <a:pt x="23" y="35"/>
                    </a:lnTo>
                    <a:lnTo>
                      <a:pt x="21" y="31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8" y="28"/>
                    </a:lnTo>
                    <a:lnTo>
                      <a:pt x="23" y="28"/>
                    </a:lnTo>
                    <a:lnTo>
                      <a:pt x="18" y="19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" name="Rectangle 444">
                <a:extLst>
                  <a:ext uri="{FF2B5EF4-FFF2-40B4-BE49-F238E27FC236}">
                    <a16:creationId xmlns:a16="http://schemas.microsoft.com/office/drawing/2014/main" id="{76270EB7-7B1D-35F7-D76E-6E45A404F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1446"/>
                <a:ext cx="5" cy="4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3" name="Freeform 445">
                <a:extLst>
                  <a:ext uri="{FF2B5EF4-FFF2-40B4-BE49-F238E27FC236}">
                    <a16:creationId xmlns:a16="http://schemas.microsoft.com/office/drawing/2014/main" id="{3BFE49D4-96D0-2E1B-EC98-64CFF83E2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45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" name="Freeform 446">
                <a:extLst>
                  <a:ext uri="{FF2B5EF4-FFF2-40B4-BE49-F238E27FC236}">
                    <a16:creationId xmlns:a16="http://schemas.microsoft.com/office/drawing/2014/main" id="{972C35E3-3931-CE29-936F-179C9C48B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1450"/>
                <a:ext cx="66" cy="226"/>
              </a:xfrm>
              <a:custGeom>
                <a:avLst/>
                <a:gdLst>
                  <a:gd name="T0" fmla="*/ 10 w 66"/>
                  <a:gd name="T1" fmla="*/ 5 h 226"/>
                  <a:gd name="T2" fmla="*/ 24 w 66"/>
                  <a:gd name="T3" fmla="*/ 7 h 226"/>
                  <a:gd name="T4" fmla="*/ 31 w 66"/>
                  <a:gd name="T5" fmla="*/ 7 h 226"/>
                  <a:gd name="T6" fmla="*/ 38 w 66"/>
                  <a:gd name="T7" fmla="*/ 15 h 226"/>
                  <a:gd name="T8" fmla="*/ 43 w 66"/>
                  <a:gd name="T9" fmla="*/ 26 h 226"/>
                  <a:gd name="T10" fmla="*/ 45 w 66"/>
                  <a:gd name="T11" fmla="*/ 38 h 226"/>
                  <a:gd name="T12" fmla="*/ 50 w 66"/>
                  <a:gd name="T13" fmla="*/ 38 h 226"/>
                  <a:gd name="T14" fmla="*/ 52 w 66"/>
                  <a:gd name="T15" fmla="*/ 55 h 226"/>
                  <a:gd name="T16" fmla="*/ 48 w 66"/>
                  <a:gd name="T17" fmla="*/ 59 h 226"/>
                  <a:gd name="T18" fmla="*/ 55 w 66"/>
                  <a:gd name="T19" fmla="*/ 62 h 226"/>
                  <a:gd name="T20" fmla="*/ 59 w 66"/>
                  <a:gd name="T21" fmla="*/ 69 h 226"/>
                  <a:gd name="T22" fmla="*/ 55 w 66"/>
                  <a:gd name="T23" fmla="*/ 76 h 226"/>
                  <a:gd name="T24" fmla="*/ 62 w 66"/>
                  <a:gd name="T25" fmla="*/ 78 h 226"/>
                  <a:gd name="T26" fmla="*/ 59 w 66"/>
                  <a:gd name="T27" fmla="*/ 90 h 226"/>
                  <a:gd name="T28" fmla="*/ 59 w 66"/>
                  <a:gd name="T29" fmla="*/ 111 h 226"/>
                  <a:gd name="T30" fmla="*/ 57 w 66"/>
                  <a:gd name="T31" fmla="*/ 113 h 226"/>
                  <a:gd name="T32" fmla="*/ 55 w 66"/>
                  <a:gd name="T33" fmla="*/ 123 h 226"/>
                  <a:gd name="T34" fmla="*/ 55 w 66"/>
                  <a:gd name="T35" fmla="*/ 128 h 226"/>
                  <a:gd name="T36" fmla="*/ 48 w 66"/>
                  <a:gd name="T37" fmla="*/ 139 h 226"/>
                  <a:gd name="T38" fmla="*/ 45 w 66"/>
                  <a:gd name="T39" fmla="*/ 153 h 226"/>
                  <a:gd name="T40" fmla="*/ 45 w 66"/>
                  <a:gd name="T41" fmla="*/ 163 h 226"/>
                  <a:gd name="T42" fmla="*/ 43 w 66"/>
                  <a:gd name="T43" fmla="*/ 165 h 226"/>
                  <a:gd name="T44" fmla="*/ 40 w 66"/>
                  <a:gd name="T45" fmla="*/ 179 h 226"/>
                  <a:gd name="T46" fmla="*/ 40 w 66"/>
                  <a:gd name="T47" fmla="*/ 189 h 226"/>
                  <a:gd name="T48" fmla="*/ 36 w 66"/>
                  <a:gd name="T49" fmla="*/ 196 h 226"/>
                  <a:gd name="T50" fmla="*/ 43 w 66"/>
                  <a:gd name="T51" fmla="*/ 208 h 226"/>
                  <a:gd name="T52" fmla="*/ 45 w 66"/>
                  <a:gd name="T53" fmla="*/ 208 h 226"/>
                  <a:gd name="T54" fmla="*/ 52 w 66"/>
                  <a:gd name="T55" fmla="*/ 217 h 226"/>
                  <a:gd name="T56" fmla="*/ 59 w 66"/>
                  <a:gd name="T57" fmla="*/ 219 h 226"/>
                  <a:gd name="T58" fmla="*/ 59 w 66"/>
                  <a:gd name="T59" fmla="*/ 217 h 226"/>
                  <a:gd name="T60" fmla="*/ 66 w 66"/>
                  <a:gd name="T61" fmla="*/ 215 h 226"/>
                  <a:gd name="T62" fmla="*/ 64 w 66"/>
                  <a:gd name="T63" fmla="*/ 217 h 226"/>
                  <a:gd name="T64" fmla="*/ 62 w 66"/>
                  <a:gd name="T65" fmla="*/ 226 h 226"/>
                  <a:gd name="T66" fmla="*/ 45 w 66"/>
                  <a:gd name="T67" fmla="*/ 219 h 226"/>
                  <a:gd name="T68" fmla="*/ 45 w 66"/>
                  <a:gd name="T69" fmla="*/ 212 h 226"/>
                  <a:gd name="T70" fmla="*/ 33 w 66"/>
                  <a:gd name="T71" fmla="*/ 203 h 226"/>
                  <a:gd name="T72" fmla="*/ 31 w 66"/>
                  <a:gd name="T73" fmla="*/ 196 h 226"/>
                  <a:gd name="T74" fmla="*/ 36 w 66"/>
                  <a:gd name="T75" fmla="*/ 186 h 226"/>
                  <a:gd name="T76" fmla="*/ 40 w 66"/>
                  <a:gd name="T77" fmla="*/ 175 h 226"/>
                  <a:gd name="T78" fmla="*/ 38 w 66"/>
                  <a:gd name="T79" fmla="*/ 165 h 226"/>
                  <a:gd name="T80" fmla="*/ 40 w 66"/>
                  <a:gd name="T81" fmla="*/ 161 h 226"/>
                  <a:gd name="T82" fmla="*/ 43 w 66"/>
                  <a:gd name="T83" fmla="*/ 146 h 226"/>
                  <a:gd name="T84" fmla="*/ 43 w 66"/>
                  <a:gd name="T85" fmla="*/ 139 h 226"/>
                  <a:gd name="T86" fmla="*/ 50 w 66"/>
                  <a:gd name="T87" fmla="*/ 125 h 226"/>
                  <a:gd name="T88" fmla="*/ 55 w 66"/>
                  <a:gd name="T89" fmla="*/ 118 h 226"/>
                  <a:gd name="T90" fmla="*/ 52 w 66"/>
                  <a:gd name="T91" fmla="*/ 113 h 226"/>
                  <a:gd name="T92" fmla="*/ 55 w 66"/>
                  <a:gd name="T93" fmla="*/ 109 h 226"/>
                  <a:gd name="T94" fmla="*/ 57 w 66"/>
                  <a:gd name="T95" fmla="*/ 83 h 226"/>
                  <a:gd name="T96" fmla="*/ 62 w 66"/>
                  <a:gd name="T97" fmla="*/ 78 h 226"/>
                  <a:gd name="T98" fmla="*/ 55 w 66"/>
                  <a:gd name="T99" fmla="*/ 73 h 226"/>
                  <a:gd name="T100" fmla="*/ 52 w 66"/>
                  <a:gd name="T101" fmla="*/ 66 h 226"/>
                  <a:gd name="T102" fmla="*/ 48 w 66"/>
                  <a:gd name="T103" fmla="*/ 59 h 226"/>
                  <a:gd name="T104" fmla="*/ 48 w 66"/>
                  <a:gd name="T105" fmla="*/ 57 h 226"/>
                  <a:gd name="T106" fmla="*/ 50 w 66"/>
                  <a:gd name="T107" fmla="*/ 47 h 226"/>
                  <a:gd name="T108" fmla="*/ 50 w 66"/>
                  <a:gd name="T109" fmla="*/ 38 h 226"/>
                  <a:gd name="T110" fmla="*/ 43 w 66"/>
                  <a:gd name="T111" fmla="*/ 38 h 226"/>
                  <a:gd name="T112" fmla="*/ 36 w 66"/>
                  <a:gd name="T113" fmla="*/ 24 h 226"/>
                  <a:gd name="T114" fmla="*/ 38 w 66"/>
                  <a:gd name="T115" fmla="*/ 15 h 226"/>
                  <a:gd name="T116" fmla="*/ 31 w 66"/>
                  <a:gd name="T117" fmla="*/ 12 h 226"/>
                  <a:gd name="T118" fmla="*/ 17 w 66"/>
                  <a:gd name="T119" fmla="*/ 10 h 226"/>
                  <a:gd name="T120" fmla="*/ 10 w 66"/>
                  <a:gd name="T121" fmla="*/ 10 h 22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6"/>
                  <a:gd name="T184" fmla="*/ 0 h 226"/>
                  <a:gd name="T185" fmla="*/ 66 w 66"/>
                  <a:gd name="T186" fmla="*/ 226 h 22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6" h="226">
                    <a:moveTo>
                      <a:pt x="3" y="0"/>
                    </a:moveTo>
                    <a:lnTo>
                      <a:pt x="12" y="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31" y="7"/>
                    </a:lnTo>
                    <a:lnTo>
                      <a:pt x="33" y="10"/>
                    </a:lnTo>
                    <a:lnTo>
                      <a:pt x="38" y="15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43" y="26"/>
                    </a:lnTo>
                    <a:lnTo>
                      <a:pt x="48" y="36"/>
                    </a:lnTo>
                    <a:lnTo>
                      <a:pt x="45" y="38"/>
                    </a:lnTo>
                    <a:lnTo>
                      <a:pt x="48" y="36"/>
                    </a:lnTo>
                    <a:lnTo>
                      <a:pt x="50" y="38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5" y="50"/>
                    </a:lnTo>
                    <a:lnTo>
                      <a:pt x="52" y="55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7"/>
                    </a:lnTo>
                    <a:lnTo>
                      <a:pt x="48" y="59"/>
                    </a:lnTo>
                    <a:lnTo>
                      <a:pt x="52" y="57"/>
                    </a:lnTo>
                    <a:lnTo>
                      <a:pt x="55" y="62"/>
                    </a:lnTo>
                    <a:lnTo>
                      <a:pt x="52" y="64"/>
                    </a:lnTo>
                    <a:lnTo>
                      <a:pt x="55" y="62"/>
                    </a:lnTo>
                    <a:lnTo>
                      <a:pt x="57" y="64"/>
                    </a:lnTo>
                    <a:lnTo>
                      <a:pt x="59" y="69"/>
                    </a:lnTo>
                    <a:lnTo>
                      <a:pt x="59" y="73"/>
                    </a:lnTo>
                    <a:lnTo>
                      <a:pt x="55" y="76"/>
                    </a:lnTo>
                    <a:lnTo>
                      <a:pt x="59" y="73"/>
                    </a:lnTo>
                    <a:lnTo>
                      <a:pt x="62" y="78"/>
                    </a:lnTo>
                    <a:lnTo>
                      <a:pt x="62" y="83"/>
                    </a:lnTo>
                    <a:lnTo>
                      <a:pt x="62" y="85"/>
                    </a:lnTo>
                    <a:lnTo>
                      <a:pt x="59" y="90"/>
                    </a:lnTo>
                    <a:lnTo>
                      <a:pt x="55" y="88"/>
                    </a:lnTo>
                    <a:lnTo>
                      <a:pt x="59" y="88"/>
                    </a:lnTo>
                    <a:lnTo>
                      <a:pt x="59" y="109"/>
                    </a:lnTo>
                    <a:lnTo>
                      <a:pt x="59" y="111"/>
                    </a:lnTo>
                    <a:lnTo>
                      <a:pt x="57" y="116"/>
                    </a:lnTo>
                    <a:lnTo>
                      <a:pt x="52" y="113"/>
                    </a:lnTo>
                    <a:lnTo>
                      <a:pt x="57" y="113"/>
                    </a:lnTo>
                    <a:lnTo>
                      <a:pt x="57" y="118"/>
                    </a:lnTo>
                    <a:lnTo>
                      <a:pt x="57" y="120"/>
                    </a:lnTo>
                    <a:lnTo>
                      <a:pt x="55" y="123"/>
                    </a:lnTo>
                    <a:lnTo>
                      <a:pt x="50" y="120"/>
                    </a:lnTo>
                    <a:lnTo>
                      <a:pt x="55" y="120"/>
                    </a:lnTo>
                    <a:lnTo>
                      <a:pt x="55" y="125"/>
                    </a:lnTo>
                    <a:lnTo>
                      <a:pt x="55" y="128"/>
                    </a:lnTo>
                    <a:lnTo>
                      <a:pt x="48" y="142"/>
                    </a:lnTo>
                    <a:lnTo>
                      <a:pt x="43" y="139"/>
                    </a:lnTo>
                    <a:lnTo>
                      <a:pt x="48" y="139"/>
                    </a:lnTo>
                    <a:lnTo>
                      <a:pt x="48" y="146"/>
                    </a:lnTo>
                    <a:lnTo>
                      <a:pt x="48" y="149"/>
                    </a:lnTo>
                    <a:lnTo>
                      <a:pt x="45" y="153"/>
                    </a:lnTo>
                    <a:lnTo>
                      <a:pt x="40" y="151"/>
                    </a:lnTo>
                    <a:lnTo>
                      <a:pt x="45" y="151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3" y="168"/>
                    </a:lnTo>
                    <a:lnTo>
                      <a:pt x="38" y="165"/>
                    </a:lnTo>
                    <a:lnTo>
                      <a:pt x="43" y="165"/>
                    </a:lnTo>
                    <a:lnTo>
                      <a:pt x="43" y="175"/>
                    </a:lnTo>
                    <a:lnTo>
                      <a:pt x="43" y="177"/>
                    </a:lnTo>
                    <a:lnTo>
                      <a:pt x="40" y="179"/>
                    </a:lnTo>
                    <a:lnTo>
                      <a:pt x="36" y="177"/>
                    </a:lnTo>
                    <a:lnTo>
                      <a:pt x="40" y="177"/>
                    </a:lnTo>
                    <a:lnTo>
                      <a:pt x="40" y="186"/>
                    </a:lnTo>
                    <a:lnTo>
                      <a:pt x="40" y="189"/>
                    </a:lnTo>
                    <a:lnTo>
                      <a:pt x="36" y="198"/>
                    </a:lnTo>
                    <a:lnTo>
                      <a:pt x="31" y="196"/>
                    </a:lnTo>
                    <a:lnTo>
                      <a:pt x="36" y="196"/>
                    </a:lnTo>
                    <a:lnTo>
                      <a:pt x="36" y="201"/>
                    </a:lnTo>
                    <a:lnTo>
                      <a:pt x="33" y="203"/>
                    </a:lnTo>
                    <a:lnTo>
                      <a:pt x="36" y="201"/>
                    </a:lnTo>
                    <a:lnTo>
                      <a:pt x="43" y="208"/>
                    </a:lnTo>
                    <a:lnTo>
                      <a:pt x="40" y="210"/>
                    </a:lnTo>
                    <a:lnTo>
                      <a:pt x="43" y="205"/>
                    </a:lnTo>
                    <a:lnTo>
                      <a:pt x="48" y="208"/>
                    </a:lnTo>
                    <a:lnTo>
                      <a:pt x="45" y="208"/>
                    </a:lnTo>
                    <a:lnTo>
                      <a:pt x="48" y="210"/>
                    </a:lnTo>
                    <a:lnTo>
                      <a:pt x="52" y="219"/>
                    </a:lnTo>
                    <a:lnTo>
                      <a:pt x="50" y="222"/>
                    </a:lnTo>
                    <a:lnTo>
                      <a:pt x="52" y="217"/>
                    </a:lnTo>
                    <a:lnTo>
                      <a:pt x="62" y="222"/>
                    </a:lnTo>
                    <a:lnTo>
                      <a:pt x="62" y="226"/>
                    </a:lnTo>
                    <a:lnTo>
                      <a:pt x="57" y="224"/>
                    </a:lnTo>
                    <a:lnTo>
                      <a:pt x="59" y="219"/>
                    </a:lnTo>
                    <a:lnTo>
                      <a:pt x="64" y="219"/>
                    </a:lnTo>
                    <a:lnTo>
                      <a:pt x="59" y="219"/>
                    </a:lnTo>
                    <a:lnTo>
                      <a:pt x="59" y="217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66" y="215"/>
                    </a:lnTo>
                    <a:lnTo>
                      <a:pt x="64" y="219"/>
                    </a:lnTo>
                    <a:lnTo>
                      <a:pt x="59" y="217"/>
                    </a:lnTo>
                    <a:lnTo>
                      <a:pt x="64" y="217"/>
                    </a:lnTo>
                    <a:lnTo>
                      <a:pt x="64" y="219"/>
                    </a:lnTo>
                    <a:lnTo>
                      <a:pt x="64" y="222"/>
                    </a:lnTo>
                    <a:lnTo>
                      <a:pt x="62" y="226"/>
                    </a:lnTo>
                    <a:lnTo>
                      <a:pt x="59" y="226"/>
                    </a:lnTo>
                    <a:lnTo>
                      <a:pt x="50" y="222"/>
                    </a:lnTo>
                    <a:lnTo>
                      <a:pt x="45" y="219"/>
                    </a:lnTo>
                    <a:lnTo>
                      <a:pt x="48" y="222"/>
                    </a:lnTo>
                    <a:lnTo>
                      <a:pt x="43" y="212"/>
                    </a:lnTo>
                    <a:lnTo>
                      <a:pt x="48" y="210"/>
                    </a:lnTo>
                    <a:lnTo>
                      <a:pt x="45" y="212"/>
                    </a:lnTo>
                    <a:lnTo>
                      <a:pt x="40" y="210"/>
                    </a:lnTo>
                    <a:lnTo>
                      <a:pt x="33" y="203"/>
                    </a:lnTo>
                    <a:lnTo>
                      <a:pt x="31" y="201"/>
                    </a:lnTo>
                    <a:lnTo>
                      <a:pt x="31" y="196"/>
                    </a:lnTo>
                    <a:lnTo>
                      <a:pt x="36" y="186"/>
                    </a:lnTo>
                    <a:lnTo>
                      <a:pt x="40" y="189"/>
                    </a:lnTo>
                    <a:lnTo>
                      <a:pt x="36" y="186"/>
                    </a:lnTo>
                    <a:lnTo>
                      <a:pt x="36" y="177"/>
                    </a:lnTo>
                    <a:lnTo>
                      <a:pt x="36" y="179"/>
                    </a:lnTo>
                    <a:lnTo>
                      <a:pt x="38" y="177"/>
                    </a:lnTo>
                    <a:lnTo>
                      <a:pt x="40" y="175"/>
                    </a:lnTo>
                    <a:lnTo>
                      <a:pt x="43" y="177"/>
                    </a:lnTo>
                    <a:lnTo>
                      <a:pt x="38" y="175"/>
                    </a:lnTo>
                    <a:lnTo>
                      <a:pt x="38" y="165"/>
                    </a:lnTo>
                    <a:lnTo>
                      <a:pt x="40" y="161"/>
                    </a:lnTo>
                    <a:lnTo>
                      <a:pt x="45" y="163"/>
                    </a:lnTo>
                    <a:lnTo>
                      <a:pt x="40" y="161"/>
                    </a:lnTo>
                    <a:lnTo>
                      <a:pt x="40" y="151"/>
                    </a:lnTo>
                    <a:lnTo>
                      <a:pt x="43" y="146"/>
                    </a:lnTo>
                    <a:lnTo>
                      <a:pt x="48" y="149"/>
                    </a:lnTo>
                    <a:lnTo>
                      <a:pt x="43" y="146"/>
                    </a:lnTo>
                    <a:lnTo>
                      <a:pt x="43" y="139"/>
                    </a:lnTo>
                    <a:lnTo>
                      <a:pt x="50" y="125"/>
                    </a:lnTo>
                    <a:lnTo>
                      <a:pt x="55" y="128"/>
                    </a:lnTo>
                    <a:lnTo>
                      <a:pt x="50" y="125"/>
                    </a:lnTo>
                    <a:lnTo>
                      <a:pt x="50" y="120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5" y="118"/>
                    </a:lnTo>
                    <a:lnTo>
                      <a:pt x="57" y="120"/>
                    </a:lnTo>
                    <a:lnTo>
                      <a:pt x="52" y="118"/>
                    </a:lnTo>
                    <a:lnTo>
                      <a:pt x="52" y="113"/>
                    </a:lnTo>
                    <a:lnTo>
                      <a:pt x="55" y="109"/>
                    </a:lnTo>
                    <a:lnTo>
                      <a:pt x="59" y="111"/>
                    </a:lnTo>
                    <a:lnTo>
                      <a:pt x="55" y="109"/>
                    </a:lnTo>
                    <a:lnTo>
                      <a:pt x="55" y="88"/>
                    </a:lnTo>
                    <a:lnTo>
                      <a:pt x="57" y="83"/>
                    </a:lnTo>
                    <a:lnTo>
                      <a:pt x="62" y="85"/>
                    </a:lnTo>
                    <a:lnTo>
                      <a:pt x="57" y="83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57" y="80"/>
                    </a:lnTo>
                    <a:lnTo>
                      <a:pt x="55" y="76"/>
                    </a:lnTo>
                    <a:lnTo>
                      <a:pt x="55" y="73"/>
                    </a:lnTo>
                    <a:lnTo>
                      <a:pt x="55" y="69"/>
                    </a:lnTo>
                    <a:lnTo>
                      <a:pt x="59" y="69"/>
                    </a:lnTo>
                    <a:lnTo>
                      <a:pt x="55" y="71"/>
                    </a:lnTo>
                    <a:lnTo>
                      <a:pt x="52" y="66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4"/>
                    </a:lnTo>
                    <a:lnTo>
                      <a:pt x="48" y="59"/>
                    </a:lnTo>
                    <a:lnTo>
                      <a:pt x="50" y="64"/>
                    </a:lnTo>
                    <a:lnTo>
                      <a:pt x="48" y="59"/>
                    </a:lnTo>
                    <a:lnTo>
                      <a:pt x="48" y="57"/>
                    </a:lnTo>
                    <a:lnTo>
                      <a:pt x="48" y="52"/>
                    </a:lnTo>
                    <a:lnTo>
                      <a:pt x="50" y="47"/>
                    </a:lnTo>
                    <a:lnTo>
                      <a:pt x="55" y="50"/>
                    </a:lnTo>
                    <a:lnTo>
                      <a:pt x="50" y="50"/>
                    </a:lnTo>
                    <a:lnTo>
                      <a:pt x="45" y="40"/>
                    </a:lnTo>
                    <a:lnTo>
                      <a:pt x="50" y="38"/>
                    </a:lnTo>
                    <a:lnTo>
                      <a:pt x="48" y="40"/>
                    </a:lnTo>
                    <a:lnTo>
                      <a:pt x="45" y="38"/>
                    </a:lnTo>
                    <a:lnTo>
                      <a:pt x="40" y="33"/>
                    </a:lnTo>
                    <a:lnTo>
                      <a:pt x="43" y="38"/>
                    </a:lnTo>
                    <a:lnTo>
                      <a:pt x="38" y="29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6" y="24"/>
                    </a:lnTo>
                    <a:lnTo>
                      <a:pt x="33" y="22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36" y="17"/>
                    </a:lnTo>
                    <a:lnTo>
                      <a:pt x="31" y="12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9" y="5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" name="Freeform 447">
                <a:extLst>
                  <a:ext uri="{FF2B5EF4-FFF2-40B4-BE49-F238E27FC236}">
                    <a16:creationId xmlns:a16="http://schemas.microsoft.com/office/drawing/2014/main" id="{E815C198-4975-64B2-72F2-9B67BD666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1622"/>
                <a:ext cx="52" cy="160"/>
              </a:xfrm>
              <a:custGeom>
                <a:avLst/>
                <a:gdLst>
                  <a:gd name="T0" fmla="*/ 17 w 52"/>
                  <a:gd name="T1" fmla="*/ 38 h 160"/>
                  <a:gd name="T2" fmla="*/ 7 w 52"/>
                  <a:gd name="T3" fmla="*/ 22 h 160"/>
                  <a:gd name="T4" fmla="*/ 0 w 52"/>
                  <a:gd name="T5" fmla="*/ 17 h 160"/>
                  <a:gd name="T6" fmla="*/ 5 w 52"/>
                  <a:gd name="T7" fmla="*/ 10 h 160"/>
                  <a:gd name="T8" fmla="*/ 10 w 52"/>
                  <a:gd name="T9" fmla="*/ 3 h 160"/>
                  <a:gd name="T10" fmla="*/ 21 w 52"/>
                  <a:gd name="T11" fmla="*/ 5 h 160"/>
                  <a:gd name="T12" fmla="*/ 31 w 52"/>
                  <a:gd name="T13" fmla="*/ 14 h 160"/>
                  <a:gd name="T14" fmla="*/ 33 w 52"/>
                  <a:gd name="T15" fmla="*/ 31 h 160"/>
                  <a:gd name="T16" fmla="*/ 36 w 52"/>
                  <a:gd name="T17" fmla="*/ 33 h 160"/>
                  <a:gd name="T18" fmla="*/ 33 w 52"/>
                  <a:gd name="T19" fmla="*/ 26 h 160"/>
                  <a:gd name="T20" fmla="*/ 40 w 52"/>
                  <a:gd name="T21" fmla="*/ 14 h 160"/>
                  <a:gd name="T22" fmla="*/ 45 w 52"/>
                  <a:gd name="T23" fmla="*/ 14 h 160"/>
                  <a:gd name="T24" fmla="*/ 50 w 52"/>
                  <a:gd name="T25" fmla="*/ 22 h 160"/>
                  <a:gd name="T26" fmla="*/ 45 w 52"/>
                  <a:gd name="T27" fmla="*/ 47 h 160"/>
                  <a:gd name="T28" fmla="*/ 38 w 52"/>
                  <a:gd name="T29" fmla="*/ 47 h 160"/>
                  <a:gd name="T30" fmla="*/ 36 w 52"/>
                  <a:gd name="T31" fmla="*/ 54 h 160"/>
                  <a:gd name="T32" fmla="*/ 26 w 52"/>
                  <a:gd name="T33" fmla="*/ 69 h 160"/>
                  <a:gd name="T34" fmla="*/ 19 w 52"/>
                  <a:gd name="T35" fmla="*/ 71 h 160"/>
                  <a:gd name="T36" fmla="*/ 24 w 52"/>
                  <a:gd name="T37" fmla="*/ 76 h 160"/>
                  <a:gd name="T38" fmla="*/ 12 w 52"/>
                  <a:gd name="T39" fmla="*/ 78 h 160"/>
                  <a:gd name="T40" fmla="*/ 7 w 52"/>
                  <a:gd name="T41" fmla="*/ 80 h 160"/>
                  <a:gd name="T42" fmla="*/ 12 w 52"/>
                  <a:gd name="T43" fmla="*/ 85 h 160"/>
                  <a:gd name="T44" fmla="*/ 31 w 52"/>
                  <a:gd name="T45" fmla="*/ 106 h 160"/>
                  <a:gd name="T46" fmla="*/ 26 w 52"/>
                  <a:gd name="T47" fmla="*/ 113 h 160"/>
                  <a:gd name="T48" fmla="*/ 36 w 52"/>
                  <a:gd name="T49" fmla="*/ 120 h 160"/>
                  <a:gd name="T50" fmla="*/ 40 w 52"/>
                  <a:gd name="T51" fmla="*/ 127 h 160"/>
                  <a:gd name="T52" fmla="*/ 36 w 52"/>
                  <a:gd name="T53" fmla="*/ 135 h 160"/>
                  <a:gd name="T54" fmla="*/ 43 w 52"/>
                  <a:gd name="T55" fmla="*/ 137 h 160"/>
                  <a:gd name="T56" fmla="*/ 47 w 52"/>
                  <a:gd name="T57" fmla="*/ 151 h 160"/>
                  <a:gd name="T58" fmla="*/ 50 w 52"/>
                  <a:gd name="T59" fmla="*/ 153 h 160"/>
                  <a:gd name="T60" fmla="*/ 45 w 52"/>
                  <a:gd name="T61" fmla="*/ 156 h 160"/>
                  <a:gd name="T62" fmla="*/ 47 w 52"/>
                  <a:gd name="T63" fmla="*/ 156 h 160"/>
                  <a:gd name="T64" fmla="*/ 38 w 52"/>
                  <a:gd name="T65" fmla="*/ 144 h 160"/>
                  <a:gd name="T66" fmla="*/ 43 w 52"/>
                  <a:gd name="T67" fmla="*/ 137 h 160"/>
                  <a:gd name="T68" fmla="*/ 36 w 52"/>
                  <a:gd name="T69" fmla="*/ 132 h 160"/>
                  <a:gd name="T70" fmla="*/ 33 w 52"/>
                  <a:gd name="T71" fmla="*/ 125 h 160"/>
                  <a:gd name="T72" fmla="*/ 36 w 52"/>
                  <a:gd name="T73" fmla="*/ 120 h 160"/>
                  <a:gd name="T74" fmla="*/ 26 w 52"/>
                  <a:gd name="T75" fmla="*/ 111 h 160"/>
                  <a:gd name="T76" fmla="*/ 24 w 52"/>
                  <a:gd name="T77" fmla="*/ 104 h 160"/>
                  <a:gd name="T78" fmla="*/ 7 w 52"/>
                  <a:gd name="T79" fmla="*/ 85 h 160"/>
                  <a:gd name="T80" fmla="*/ 7 w 52"/>
                  <a:gd name="T81" fmla="*/ 80 h 160"/>
                  <a:gd name="T82" fmla="*/ 17 w 52"/>
                  <a:gd name="T83" fmla="*/ 73 h 160"/>
                  <a:gd name="T84" fmla="*/ 24 w 52"/>
                  <a:gd name="T85" fmla="*/ 76 h 160"/>
                  <a:gd name="T86" fmla="*/ 19 w 52"/>
                  <a:gd name="T87" fmla="*/ 71 h 160"/>
                  <a:gd name="T88" fmla="*/ 28 w 52"/>
                  <a:gd name="T89" fmla="*/ 62 h 160"/>
                  <a:gd name="T90" fmla="*/ 28 w 52"/>
                  <a:gd name="T91" fmla="*/ 57 h 160"/>
                  <a:gd name="T92" fmla="*/ 38 w 52"/>
                  <a:gd name="T93" fmla="*/ 45 h 160"/>
                  <a:gd name="T94" fmla="*/ 45 w 52"/>
                  <a:gd name="T95" fmla="*/ 36 h 160"/>
                  <a:gd name="T96" fmla="*/ 50 w 52"/>
                  <a:gd name="T97" fmla="*/ 22 h 160"/>
                  <a:gd name="T98" fmla="*/ 45 w 52"/>
                  <a:gd name="T99" fmla="*/ 19 h 160"/>
                  <a:gd name="T100" fmla="*/ 38 w 52"/>
                  <a:gd name="T101" fmla="*/ 22 h 160"/>
                  <a:gd name="T102" fmla="*/ 38 w 52"/>
                  <a:gd name="T103" fmla="*/ 29 h 160"/>
                  <a:gd name="T104" fmla="*/ 33 w 52"/>
                  <a:gd name="T105" fmla="*/ 33 h 160"/>
                  <a:gd name="T106" fmla="*/ 26 w 52"/>
                  <a:gd name="T107" fmla="*/ 29 h 160"/>
                  <a:gd name="T108" fmla="*/ 31 w 52"/>
                  <a:gd name="T109" fmla="*/ 14 h 160"/>
                  <a:gd name="T110" fmla="*/ 24 w 52"/>
                  <a:gd name="T111" fmla="*/ 12 h 160"/>
                  <a:gd name="T112" fmla="*/ 10 w 52"/>
                  <a:gd name="T113" fmla="*/ 7 h 160"/>
                  <a:gd name="T114" fmla="*/ 10 w 52"/>
                  <a:gd name="T115" fmla="*/ 12 h 160"/>
                  <a:gd name="T116" fmla="*/ 7 w 52"/>
                  <a:gd name="T117" fmla="*/ 14 h 160"/>
                  <a:gd name="T118" fmla="*/ 14 w 52"/>
                  <a:gd name="T119" fmla="*/ 19 h 160"/>
                  <a:gd name="T120" fmla="*/ 21 w 52"/>
                  <a:gd name="T121" fmla="*/ 36 h 1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"/>
                  <a:gd name="T184" fmla="*/ 0 h 160"/>
                  <a:gd name="T185" fmla="*/ 52 w 52"/>
                  <a:gd name="T186" fmla="*/ 160 h 1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" h="160">
                    <a:moveTo>
                      <a:pt x="17" y="40"/>
                    </a:moveTo>
                    <a:lnTo>
                      <a:pt x="17" y="36"/>
                    </a:lnTo>
                    <a:lnTo>
                      <a:pt x="21" y="36"/>
                    </a:lnTo>
                    <a:lnTo>
                      <a:pt x="17" y="38"/>
                    </a:lnTo>
                    <a:lnTo>
                      <a:pt x="10" y="24"/>
                    </a:lnTo>
                    <a:lnTo>
                      <a:pt x="14" y="19"/>
                    </a:lnTo>
                    <a:lnTo>
                      <a:pt x="12" y="24"/>
                    </a:lnTo>
                    <a:lnTo>
                      <a:pt x="7" y="22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26" y="10"/>
                    </a:lnTo>
                    <a:lnTo>
                      <a:pt x="31" y="14"/>
                    </a:lnTo>
                    <a:lnTo>
                      <a:pt x="31" y="26"/>
                    </a:lnTo>
                    <a:lnTo>
                      <a:pt x="26" y="29"/>
                    </a:lnTo>
                    <a:lnTo>
                      <a:pt x="31" y="26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33"/>
                    </a:lnTo>
                    <a:lnTo>
                      <a:pt x="31" y="31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33" y="26"/>
                    </a:lnTo>
                    <a:lnTo>
                      <a:pt x="33" y="19"/>
                    </a:lnTo>
                    <a:lnTo>
                      <a:pt x="36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50" y="22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45" y="47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40" y="50"/>
                    </a:lnTo>
                    <a:lnTo>
                      <a:pt x="36" y="54"/>
                    </a:lnTo>
                    <a:lnTo>
                      <a:pt x="31" y="52"/>
                    </a:lnTo>
                    <a:lnTo>
                      <a:pt x="36" y="54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26" y="69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24" y="71"/>
                    </a:lnTo>
                    <a:lnTo>
                      <a:pt x="24" y="73"/>
                    </a:lnTo>
                    <a:lnTo>
                      <a:pt x="24" y="76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14" y="78"/>
                    </a:lnTo>
                    <a:lnTo>
                      <a:pt x="12" y="83"/>
                    </a:lnTo>
                    <a:lnTo>
                      <a:pt x="7" y="80"/>
                    </a:lnTo>
                    <a:lnTo>
                      <a:pt x="12" y="80"/>
                    </a:lnTo>
                    <a:lnTo>
                      <a:pt x="12" y="85"/>
                    </a:lnTo>
                    <a:lnTo>
                      <a:pt x="10" y="87"/>
                    </a:lnTo>
                    <a:lnTo>
                      <a:pt x="12" y="85"/>
                    </a:lnTo>
                    <a:lnTo>
                      <a:pt x="28" y="102"/>
                    </a:lnTo>
                    <a:lnTo>
                      <a:pt x="31" y="106"/>
                    </a:lnTo>
                    <a:lnTo>
                      <a:pt x="31" y="111"/>
                    </a:lnTo>
                    <a:lnTo>
                      <a:pt x="26" y="113"/>
                    </a:lnTo>
                    <a:lnTo>
                      <a:pt x="31" y="111"/>
                    </a:lnTo>
                    <a:lnTo>
                      <a:pt x="36" y="120"/>
                    </a:lnTo>
                    <a:lnTo>
                      <a:pt x="36" y="123"/>
                    </a:lnTo>
                    <a:lnTo>
                      <a:pt x="33" y="125"/>
                    </a:lnTo>
                    <a:lnTo>
                      <a:pt x="36" y="123"/>
                    </a:lnTo>
                    <a:lnTo>
                      <a:pt x="40" y="127"/>
                    </a:lnTo>
                    <a:lnTo>
                      <a:pt x="40" y="132"/>
                    </a:lnTo>
                    <a:lnTo>
                      <a:pt x="36" y="135"/>
                    </a:lnTo>
                    <a:lnTo>
                      <a:pt x="40" y="132"/>
                    </a:lnTo>
                    <a:lnTo>
                      <a:pt x="43" y="137"/>
                    </a:lnTo>
                    <a:lnTo>
                      <a:pt x="43" y="142"/>
                    </a:lnTo>
                    <a:lnTo>
                      <a:pt x="38" y="144"/>
                    </a:lnTo>
                    <a:lnTo>
                      <a:pt x="43" y="142"/>
                    </a:lnTo>
                    <a:lnTo>
                      <a:pt x="47" y="151"/>
                    </a:lnTo>
                    <a:lnTo>
                      <a:pt x="45" y="153"/>
                    </a:lnTo>
                    <a:lnTo>
                      <a:pt x="47" y="151"/>
                    </a:lnTo>
                    <a:lnTo>
                      <a:pt x="50" y="153"/>
                    </a:lnTo>
                    <a:lnTo>
                      <a:pt x="52" y="158"/>
                    </a:lnTo>
                    <a:lnTo>
                      <a:pt x="50" y="160"/>
                    </a:lnTo>
                    <a:lnTo>
                      <a:pt x="45" y="156"/>
                    </a:lnTo>
                    <a:lnTo>
                      <a:pt x="47" y="160"/>
                    </a:lnTo>
                    <a:lnTo>
                      <a:pt x="45" y="156"/>
                    </a:lnTo>
                    <a:lnTo>
                      <a:pt x="50" y="153"/>
                    </a:lnTo>
                    <a:lnTo>
                      <a:pt x="47" y="156"/>
                    </a:lnTo>
                    <a:lnTo>
                      <a:pt x="45" y="153"/>
                    </a:lnTo>
                    <a:lnTo>
                      <a:pt x="40" y="149"/>
                    </a:lnTo>
                    <a:lnTo>
                      <a:pt x="43" y="153"/>
                    </a:lnTo>
                    <a:lnTo>
                      <a:pt x="38" y="144"/>
                    </a:lnTo>
                    <a:lnTo>
                      <a:pt x="38" y="142"/>
                    </a:lnTo>
                    <a:lnTo>
                      <a:pt x="38" y="137"/>
                    </a:lnTo>
                    <a:lnTo>
                      <a:pt x="43" y="137"/>
                    </a:lnTo>
                    <a:lnTo>
                      <a:pt x="38" y="139"/>
                    </a:lnTo>
                    <a:lnTo>
                      <a:pt x="36" y="135"/>
                    </a:lnTo>
                    <a:lnTo>
                      <a:pt x="36" y="132"/>
                    </a:lnTo>
                    <a:lnTo>
                      <a:pt x="36" y="127"/>
                    </a:lnTo>
                    <a:lnTo>
                      <a:pt x="40" y="127"/>
                    </a:lnTo>
                    <a:lnTo>
                      <a:pt x="38" y="130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31" y="120"/>
                    </a:lnTo>
                    <a:lnTo>
                      <a:pt x="36" y="120"/>
                    </a:lnTo>
                    <a:lnTo>
                      <a:pt x="31" y="12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6"/>
                    </a:lnTo>
                    <a:lnTo>
                      <a:pt x="31" y="106"/>
                    </a:lnTo>
                    <a:lnTo>
                      <a:pt x="26" y="109"/>
                    </a:lnTo>
                    <a:lnTo>
                      <a:pt x="24" y="104"/>
                    </a:lnTo>
                    <a:lnTo>
                      <a:pt x="28" y="102"/>
                    </a:lnTo>
                    <a:lnTo>
                      <a:pt x="26" y="104"/>
                    </a:lnTo>
                    <a:lnTo>
                      <a:pt x="10" y="87"/>
                    </a:lnTo>
                    <a:lnTo>
                      <a:pt x="7" y="85"/>
                    </a:lnTo>
                    <a:lnTo>
                      <a:pt x="7" y="80"/>
                    </a:lnTo>
                    <a:lnTo>
                      <a:pt x="10" y="76"/>
                    </a:lnTo>
                    <a:lnTo>
                      <a:pt x="12" y="73"/>
                    </a:lnTo>
                    <a:lnTo>
                      <a:pt x="17" y="73"/>
                    </a:lnTo>
                    <a:lnTo>
                      <a:pt x="17" y="78"/>
                    </a:lnTo>
                    <a:lnTo>
                      <a:pt x="17" y="73"/>
                    </a:lnTo>
                    <a:lnTo>
                      <a:pt x="21" y="71"/>
                    </a:lnTo>
                    <a:lnTo>
                      <a:pt x="24" y="76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19" y="71"/>
                    </a:lnTo>
                    <a:lnTo>
                      <a:pt x="24" y="66"/>
                    </a:lnTo>
                    <a:lnTo>
                      <a:pt x="28" y="62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31" y="52"/>
                    </a:lnTo>
                    <a:lnTo>
                      <a:pt x="28" y="57"/>
                    </a:lnTo>
                    <a:lnTo>
                      <a:pt x="33" y="52"/>
                    </a:lnTo>
                    <a:lnTo>
                      <a:pt x="38" y="47"/>
                    </a:lnTo>
                    <a:lnTo>
                      <a:pt x="43" y="43"/>
                    </a:lnTo>
                    <a:lnTo>
                      <a:pt x="38" y="45"/>
                    </a:lnTo>
                    <a:lnTo>
                      <a:pt x="43" y="43"/>
                    </a:lnTo>
                    <a:lnTo>
                      <a:pt x="45" y="47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0" y="38"/>
                    </a:lnTo>
                    <a:lnTo>
                      <a:pt x="45" y="36"/>
                    </a:lnTo>
                    <a:lnTo>
                      <a:pt x="45" y="22"/>
                    </a:lnTo>
                    <a:lnTo>
                      <a:pt x="50" y="22"/>
                    </a:lnTo>
                    <a:lnTo>
                      <a:pt x="45" y="24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0" y="19"/>
                    </a:lnTo>
                    <a:lnTo>
                      <a:pt x="40" y="14"/>
                    </a:lnTo>
                    <a:lnTo>
                      <a:pt x="43" y="19"/>
                    </a:lnTo>
                    <a:lnTo>
                      <a:pt x="38" y="22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10" y="5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10" y="19"/>
                    </a:lnTo>
                    <a:lnTo>
                      <a:pt x="5" y="22"/>
                    </a:lnTo>
                    <a:lnTo>
                      <a:pt x="10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1" y="36"/>
                    </a:lnTo>
                    <a:lnTo>
                      <a:pt x="21" y="40"/>
                    </a:lnTo>
                    <a:lnTo>
                      <a:pt x="17" y="4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6" name="Freeform 448">
                <a:extLst>
                  <a:ext uri="{FF2B5EF4-FFF2-40B4-BE49-F238E27FC236}">
                    <a16:creationId xmlns:a16="http://schemas.microsoft.com/office/drawing/2014/main" id="{63ABADA3-16AE-FA24-5E69-0DF7AD5E4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" y="1768"/>
                <a:ext cx="56" cy="85"/>
              </a:xfrm>
              <a:custGeom>
                <a:avLst/>
                <a:gdLst>
                  <a:gd name="T0" fmla="*/ 7 w 56"/>
                  <a:gd name="T1" fmla="*/ 17 h 85"/>
                  <a:gd name="T2" fmla="*/ 9 w 56"/>
                  <a:gd name="T3" fmla="*/ 26 h 85"/>
                  <a:gd name="T4" fmla="*/ 14 w 56"/>
                  <a:gd name="T5" fmla="*/ 36 h 85"/>
                  <a:gd name="T6" fmla="*/ 23 w 56"/>
                  <a:gd name="T7" fmla="*/ 36 h 85"/>
                  <a:gd name="T8" fmla="*/ 28 w 56"/>
                  <a:gd name="T9" fmla="*/ 33 h 85"/>
                  <a:gd name="T10" fmla="*/ 33 w 56"/>
                  <a:gd name="T11" fmla="*/ 29 h 85"/>
                  <a:gd name="T12" fmla="*/ 28 w 56"/>
                  <a:gd name="T13" fmla="*/ 26 h 85"/>
                  <a:gd name="T14" fmla="*/ 21 w 56"/>
                  <a:gd name="T15" fmla="*/ 19 h 85"/>
                  <a:gd name="T16" fmla="*/ 21 w 56"/>
                  <a:gd name="T17" fmla="*/ 10 h 85"/>
                  <a:gd name="T18" fmla="*/ 28 w 56"/>
                  <a:gd name="T19" fmla="*/ 14 h 85"/>
                  <a:gd name="T20" fmla="*/ 37 w 56"/>
                  <a:gd name="T21" fmla="*/ 12 h 85"/>
                  <a:gd name="T22" fmla="*/ 42 w 56"/>
                  <a:gd name="T23" fmla="*/ 17 h 85"/>
                  <a:gd name="T24" fmla="*/ 47 w 56"/>
                  <a:gd name="T25" fmla="*/ 10 h 85"/>
                  <a:gd name="T26" fmla="*/ 56 w 56"/>
                  <a:gd name="T27" fmla="*/ 10 h 85"/>
                  <a:gd name="T28" fmla="*/ 56 w 56"/>
                  <a:gd name="T29" fmla="*/ 17 h 85"/>
                  <a:gd name="T30" fmla="*/ 42 w 56"/>
                  <a:gd name="T31" fmla="*/ 22 h 85"/>
                  <a:gd name="T32" fmla="*/ 47 w 56"/>
                  <a:gd name="T33" fmla="*/ 26 h 85"/>
                  <a:gd name="T34" fmla="*/ 47 w 56"/>
                  <a:gd name="T35" fmla="*/ 47 h 85"/>
                  <a:gd name="T36" fmla="*/ 44 w 56"/>
                  <a:gd name="T37" fmla="*/ 50 h 85"/>
                  <a:gd name="T38" fmla="*/ 47 w 56"/>
                  <a:gd name="T39" fmla="*/ 64 h 85"/>
                  <a:gd name="T40" fmla="*/ 47 w 56"/>
                  <a:gd name="T41" fmla="*/ 71 h 85"/>
                  <a:gd name="T42" fmla="*/ 42 w 56"/>
                  <a:gd name="T43" fmla="*/ 73 h 85"/>
                  <a:gd name="T44" fmla="*/ 37 w 56"/>
                  <a:gd name="T45" fmla="*/ 64 h 85"/>
                  <a:gd name="T46" fmla="*/ 37 w 56"/>
                  <a:gd name="T47" fmla="*/ 52 h 85"/>
                  <a:gd name="T48" fmla="*/ 33 w 56"/>
                  <a:gd name="T49" fmla="*/ 52 h 85"/>
                  <a:gd name="T50" fmla="*/ 35 w 56"/>
                  <a:gd name="T51" fmla="*/ 64 h 85"/>
                  <a:gd name="T52" fmla="*/ 40 w 56"/>
                  <a:gd name="T53" fmla="*/ 73 h 85"/>
                  <a:gd name="T54" fmla="*/ 40 w 56"/>
                  <a:gd name="T55" fmla="*/ 78 h 85"/>
                  <a:gd name="T56" fmla="*/ 37 w 56"/>
                  <a:gd name="T57" fmla="*/ 85 h 85"/>
                  <a:gd name="T58" fmla="*/ 35 w 56"/>
                  <a:gd name="T59" fmla="*/ 73 h 85"/>
                  <a:gd name="T60" fmla="*/ 35 w 56"/>
                  <a:gd name="T61" fmla="*/ 64 h 85"/>
                  <a:gd name="T62" fmla="*/ 28 w 56"/>
                  <a:gd name="T63" fmla="*/ 62 h 85"/>
                  <a:gd name="T64" fmla="*/ 37 w 56"/>
                  <a:gd name="T65" fmla="*/ 52 h 85"/>
                  <a:gd name="T66" fmla="*/ 42 w 56"/>
                  <a:gd name="T67" fmla="*/ 64 h 85"/>
                  <a:gd name="T68" fmla="*/ 42 w 56"/>
                  <a:gd name="T69" fmla="*/ 69 h 85"/>
                  <a:gd name="T70" fmla="*/ 44 w 56"/>
                  <a:gd name="T71" fmla="*/ 69 h 85"/>
                  <a:gd name="T72" fmla="*/ 47 w 56"/>
                  <a:gd name="T73" fmla="*/ 64 h 85"/>
                  <a:gd name="T74" fmla="*/ 40 w 56"/>
                  <a:gd name="T75" fmla="*/ 59 h 85"/>
                  <a:gd name="T76" fmla="*/ 42 w 56"/>
                  <a:gd name="T77" fmla="*/ 45 h 85"/>
                  <a:gd name="T78" fmla="*/ 47 w 56"/>
                  <a:gd name="T79" fmla="*/ 29 h 85"/>
                  <a:gd name="T80" fmla="*/ 37 w 56"/>
                  <a:gd name="T81" fmla="*/ 26 h 85"/>
                  <a:gd name="T82" fmla="*/ 54 w 56"/>
                  <a:gd name="T83" fmla="*/ 12 h 85"/>
                  <a:gd name="T84" fmla="*/ 56 w 56"/>
                  <a:gd name="T85" fmla="*/ 10 h 85"/>
                  <a:gd name="T86" fmla="*/ 54 w 56"/>
                  <a:gd name="T87" fmla="*/ 7 h 85"/>
                  <a:gd name="T88" fmla="*/ 42 w 56"/>
                  <a:gd name="T89" fmla="*/ 17 h 85"/>
                  <a:gd name="T90" fmla="*/ 37 w 56"/>
                  <a:gd name="T91" fmla="*/ 12 h 85"/>
                  <a:gd name="T92" fmla="*/ 33 w 56"/>
                  <a:gd name="T93" fmla="*/ 19 h 85"/>
                  <a:gd name="T94" fmla="*/ 18 w 56"/>
                  <a:gd name="T95" fmla="*/ 14 h 85"/>
                  <a:gd name="T96" fmla="*/ 26 w 56"/>
                  <a:gd name="T97" fmla="*/ 17 h 85"/>
                  <a:gd name="T98" fmla="*/ 28 w 56"/>
                  <a:gd name="T99" fmla="*/ 22 h 85"/>
                  <a:gd name="T100" fmla="*/ 33 w 56"/>
                  <a:gd name="T101" fmla="*/ 29 h 85"/>
                  <a:gd name="T102" fmla="*/ 33 w 56"/>
                  <a:gd name="T103" fmla="*/ 36 h 85"/>
                  <a:gd name="T104" fmla="*/ 28 w 56"/>
                  <a:gd name="T105" fmla="*/ 40 h 85"/>
                  <a:gd name="T106" fmla="*/ 14 w 56"/>
                  <a:gd name="T107" fmla="*/ 36 h 85"/>
                  <a:gd name="T108" fmla="*/ 2 w 56"/>
                  <a:gd name="T109" fmla="*/ 24 h 85"/>
                  <a:gd name="T110" fmla="*/ 2 w 56"/>
                  <a:gd name="T111" fmla="*/ 22 h 85"/>
                  <a:gd name="T112" fmla="*/ 0 w 56"/>
                  <a:gd name="T113" fmla="*/ 14 h 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"/>
                  <a:gd name="T172" fmla="*/ 0 h 85"/>
                  <a:gd name="T173" fmla="*/ 56 w 56"/>
                  <a:gd name="T174" fmla="*/ 85 h 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" h="85">
                    <a:moveTo>
                      <a:pt x="2" y="12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16" y="33"/>
                    </a:lnTo>
                    <a:lnTo>
                      <a:pt x="14" y="36"/>
                    </a:lnTo>
                    <a:lnTo>
                      <a:pt x="16" y="31"/>
                    </a:lnTo>
                    <a:lnTo>
                      <a:pt x="26" y="36"/>
                    </a:lnTo>
                    <a:lnTo>
                      <a:pt x="23" y="40"/>
                    </a:lnTo>
                    <a:lnTo>
                      <a:pt x="23" y="36"/>
                    </a:lnTo>
                    <a:lnTo>
                      <a:pt x="28" y="36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8" y="33"/>
                    </a:lnTo>
                    <a:lnTo>
                      <a:pt x="33" y="33"/>
                    </a:lnTo>
                    <a:lnTo>
                      <a:pt x="28" y="33"/>
                    </a:lnTo>
                    <a:lnTo>
                      <a:pt x="28" y="29"/>
                    </a:lnTo>
                    <a:lnTo>
                      <a:pt x="33" y="29"/>
                    </a:lnTo>
                    <a:lnTo>
                      <a:pt x="28" y="31"/>
                    </a:lnTo>
                    <a:lnTo>
                      <a:pt x="26" y="26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6" y="24"/>
                    </a:lnTo>
                    <a:lnTo>
                      <a:pt x="21" y="19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18" y="14"/>
                    </a:lnTo>
                    <a:lnTo>
                      <a:pt x="21" y="10"/>
                    </a:lnTo>
                    <a:lnTo>
                      <a:pt x="30" y="14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33" y="14"/>
                    </a:lnTo>
                    <a:lnTo>
                      <a:pt x="35" y="19"/>
                    </a:lnTo>
                    <a:lnTo>
                      <a:pt x="33" y="14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2" y="17"/>
                    </a:lnTo>
                    <a:lnTo>
                      <a:pt x="40" y="12"/>
                    </a:lnTo>
                    <a:lnTo>
                      <a:pt x="49" y="7"/>
                    </a:lnTo>
                    <a:lnTo>
                      <a:pt x="51" y="12"/>
                    </a:lnTo>
                    <a:lnTo>
                      <a:pt x="47" y="10"/>
                    </a:lnTo>
                    <a:lnTo>
                      <a:pt x="49" y="5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10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42" y="24"/>
                    </a:lnTo>
                    <a:lnTo>
                      <a:pt x="37" y="22"/>
                    </a:lnTo>
                    <a:lnTo>
                      <a:pt x="42" y="22"/>
                    </a:lnTo>
                    <a:lnTo>
                      <a:pt x="42" y="26"/>
                    </a:lnTo>
                    <a:lnTo>
                      <a:pt x="40" y="29"/>
                    </a:lnTo>
                    <a:lnTo>
                      <a:pt x="42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45"/>
                    </a:lnTo>
                    <a:lnTo>
                      <a:pt x="47" y="47"/>
                    </a:lnTo>
                    <a:lnTo>
                      <a:pt x="44" y="52"/>
                    </a:lnTo>
                    <a:lnTo>
                      <a:pt x="40" y="50"/>
                    </a:lnTo>
                    <a:lnTo>
                      <a:pt x="44" y="50"/>
                    </a:lnTo>
                    <a:lnTo>
                      <a:pt x="44" y="59"/>
                    </a:lnTo>
                    <a:lnTo>
                      <a:pt x="40" y="62"/>
                    </a:lnTo>
                    <a:lnTo>
                      <a:pt x="44" y="59"/>
                    </a:lnTo>
                    <a:lnTo>
                      <a:pt x="47" y="64"/>
                    </a:lnTo>
                    <a:lnTo>
                      <a:pt x="47" y="69"/>
                    </a:lnTo>
                    <a:lnTo>
                      <a:pt x="47" y="71"/>
                    </a:lnTo>
                    <a:lnTo>
                      <a:pt x="44" y="73"/>
                    </a:lnTo>
                    <a:lnTo>
                      <a:pt x="44" y="76"/>
                    </a:lnTo>
                    <a:lnTo>
                      <a:pt x="42" y="73"/>
                    </a:lnTo>
                    <a:lnTo>
                      <a:pt x="40" y="71"/>
                    </a:lnTo>
                    <a:lnTo>
                      <a:pt x="37" y="69"/>
                    </a:lnTo>
                    <a:lnTo>
                      <a:pt x="37" y="64"/>
                    </a:lnTo>
                    <a:lnTo>
                      <a:pt x="42" y="64"/>
                    </a:lnTo>
                    <a:lnTo>
                      <a:pt x="37" y="66"/>
                    </a:lnTo>
                    <a:lnTo>
                      <a:pt x="33" y="57"/>
                    </a:lnTo>
                    <a:lnTo>
                      <a:pt x="37" y="52"/>
                    </a:lnTo>
                    <a:lnTo>
                      <a:pt x="35" y="57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3" y="62"/>
                    </a:lnTo>
                    <a:lnTo>
                      <a:pt x="30" y="64"/>
                    </a:lnTo>
                    <a:lnTo>
                      <a:pt x="33" y="62"/>
                    </a:lnTo>
                    <a:lnTo>
                      <a:pt x="35" y="64"/>
                    </a:lnTo>
                    <a:lnTo>
                      <a:pt x="40" y="73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7" y="85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35" y="73"/>
                    </a:lnTo>
                    <a:lnTo>
                      <a:pt x="40" y="73"/>
                    </a:lnTo>
                    <a:lnTo>
                      <a:pt x="35" y="76"/>
                    </a:lnTo>
                    <a:lnTo>
                      <a:pt x="30" y="66"/>
                    </a:lnTo>
                    <a:lnTo>
                      <a:pt x="35" y="64"/>
                    </a:lnTo>
                    <a:lnTo>
                      <a:pt x="33" y="66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33" y="50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37" y="69"/>
                    </a:lnTo>
                    <a:lnTo>
                      <a:pt x="42" y="69"/>
                    </a:lnTo>
                    <a:lnTo>
                      <a:pt x="44" y="71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69"/>
                    </a:lnTo>
                    <a:lnTo>
                      <a:pt x="47" y="71"/>
                    </a:lnTo>
                    <a:lnTo>
                      <a:pt x="42" y="69"/>
                    </a:lnTo>
                    <a:lnTo>
                      <a:pt x="42" y="64"/>
                    </a:lnTo>
                    <a:lnTo>
                      <a:pt x="47" y="64"/>
                    </a:lnTo>
                    <a:lnTo>
                      <a:pt x="42" y="66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40" y="50"/>
                    </a:lnTo>
                    <a:lnTo>
                      <a:pt x="42" y="45"/>
                    </a:lnTo>
                    <a:lnTo>
                      <a:pt x="47" y="47"/>
                    </a:lnTo>
                    <a:lnTo>
                      <a:pt x="42" y="45"/>
                    </a:lnTo>
                    <a:lnTo>
                      <a:pt x="42" y="29"/>
                    </a:lnTo>
                    <a:lnTo>
                      <a:pt x="47" y="29"/>
                    </a:lnTo>
                    <a:lnTo>
                      <a:pt x="44" y="31"/>
                    </a:lnTo>
                    <a:lnTo>
                      <a:pt x="40" y="29"/>
                    </a:lnTo>
                    <a:lnTo>
                      <a:pt x="37" y="26"/>
                    </a:lnTo>
                    <a:lnTo>
                      <a:pt x="37" y="22"/>
                    </a:lnTo>
                    <a:lnTo>
                      <a:pt x="40" y="19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1" y="14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1" y="12"/>
                    </a:lnTo>
                    <a:lnTo>
                      <a:pt x="49" y="7"/>
                    </a:lnTo>
                    <a:lnTo>
                      <a:pt x="54" y="5"/>
                    </a:lnTo>
                    <a:lnTo>
                      <a:pt x="54" y="7"/>
                    </a:lnTo>
                    <a:lnTo>
                      <a:pt x="51" y="12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40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6" y="17"/>
                    </a:lnTo>
                    <a:lnTo>
                      <a:pt x="28" y="22"/>
                    </a:lnTo>
                    <a:lnTo>
                      <a:pt x="23" y="24"/>
                    </a:lnTo>
                    <a:lnTo>
                      <a:pt x="28" y="22"/>
                    </a:lnTo>
                    <a:lnTo>
                      <a:pt x="30" y="24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4" y="36"/>
                    </a:lnTo>
                    <a:lnTo>
                      <a:pt x="7" y="29"/>
                    </a:lnTo>
                    <a:lnTo>
                      <a:pt x="2" y="24"/>
                    </a:lnTo>
                    <a:lnTo>
                      <a:pt x="4" y="29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2" y="1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" name="Rectangle 449">
                <a:extLst>
                  <a:ext uri="{FF2B5EF4-FFF2-40B4-BE49-F238E27FC236}">
                    <a16:creationId xmlns:a16="http://schemas.microsoft.com/office/drawing/2014/main" id="{A3CB5D0E-BAD6-922D-9B1C-BDE9512B4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48"/>
                <a:ext cx="4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8" name="Rectangle 450">
                <a:extLst>
                  <a:ext uri="{FF2B5EF4-FFF2-40B4-BE49-F238E27FC236}">
                    <a16:creationId xmlns:a16="http://schemas.microsoft.com/office/drawing/2014/main" id="{76EB9077-039E-A3AA-9782-C3349B521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39"/>
                <a:ext cx="4" cy="12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9" name="Freeform 451">
                <a:extLst>
                  <a:ext uri="{FF2B5EF4-FFF2-40B4-BE49-F238E27FC236}">
                    <a16:creationId xmlns:a16="http://schemas.microsoft.com/office/drawing/2014/main" id="{2A4BD165-6CDE-3E6D-EFB4-B6FBE63D0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820"/>
                <a:ext cx="101" cy="132"/>
              </a:xfrm>
              <a:custGeom>
                <a:avLst/>
                <a:gdLst>
                  <a:gd name="T0" fmla="*/ 5 w 101"/>
                  <a:gd name="T1" fmla="*/ 19 h 132"/>
                  <a:gd name="T2" fmla="*/ 12 w 101"/>
                  <a:gd name="T3" fmla="*/ 26 h 132"/>
                  <a:gd name="T4" fmla="*/ 21 w 101"/>
                  <a:gd name="T5" fmla="*/ 24 h 132"/>
                  <a:gd name="T6" fmla="*/ 26 w 101"/>
                  <a:gd name="T7" fmla="*/ 7 h 132"/>
                  <a:gd name="T8" fmla="*/ 33 w 101"/>
                  <a:gd name="T9" fmla="*/ 0 h 132"/>
                  <a:gd name="T10" fmla="*/ 24 w 101"/>
                  <a:gd name="T11" fmla="*/ 17 h 132"/>
                  <a:gd name="T12" fmla="*/ 28 w 101"/>
                  <a:gd name="T13" fmla="*/ 24 h 132"/>
                  <a:gd name="T14" fmla="*/ 19 w 101"/>
                  <a:gd name="T15" fmla="*/ 31 h 132"/>
                  <a:gd name="T16" fmla="*/ 14 w 101"/>
                  <a:gd name="T17" fmla="*/ 28 h 132"/>
                  <a:gd name="T18" fmla="*/ 14 w 101"/>
                  <a:gd name="T19" fmla="*/ 31 h 132"/>
                  <a:gd name="T20" fmla="*/ 19 w 101"/>
                  <a:gd name="T21" fmla="*/ 33 h 132"/>
                  <a:gd name="T22" fmla="*/ 24 w 101"/>
                  <a:gd name="T23" fmla="*/ 40 h 132"/>
                  <a:gd name="T24" fmla="*/ 28 w 101"/>
                  <a:gd name="T25" fmla="*/ 38 h 132"/>
                  <a:gd name="T26" fmla="*/ 33 w 101"/>
                  <a:gd name="T27" fmla="*/ 59 h 132"/>
                  <a:gd name="T28" fmla="*/ 38 w 101"/>
                  <a:gd name="T29" fmla="*/ 68 h 132"/>
                  <a:gd name="T30" fmla="*/ 38 w 101"/>
                  <a:gd name="T31" fmla="*/ 73 h 132"/>
                  <a:gd name="T32" fmla="*/ 40 w 101"/>
                  <a:gd name="T33" fmla="*/ 80 h 132"/>
                  <a:gd name="T34" fmla="*/ 42 w 101"/>
                  <a:gd name="T35" fmla="*/ 85 h 132"/>
                  <a:gd name="T36" fmla="*/ 42 w 101"/>
                  <a:gd name="T37" fmla="*/ 90 h 132"/>
                  <a:gd name="T38" fmla="*/ 45 w 101"/>
                  <a:gd name="T39" fmla="*/ 99 h 132"/>
                  <a:gd name="T40" fmla="*/ 49 w 101"/>
                  <a:gd name="T41" fmla="*/ 108 h 132"/>
                  <a:gd name="T42" fmla="*/ 49 w 101"/>
                  <a:gd name="T43" fmla="*/ 111 h 132"/>
                  <a:gd name="T44" fmla="*/ 57 w 101"/>
                  <a:gd name="T45" fmla="*/ 120 h 132"/>
                  <a:gd name="T46" fmla="*/ 61 w 101"/>
                  <a:gd name="T47" fmla="*/ 113 h 132"/>
                  <a:gd name="T48" fmla="*/ 68 w 101"/>
                  <a:gd name="T49" fmla="*/ 113 h 132"/>
                  <a:gd name="T50" fmla="*/ 75 w 101"/>
                  <a:gd name="T51" fmla="*/ 116 h 132"/>
                  <a:gd name="T52" fmla="*/ 80 w 101"/>
                  <a:gd name="T53" fmla="*/ 123 h 132"/>
                  <a:gd name="T54" fmla="*/ 87 w 101"/>
                  <a:gd name="T55" fmla="*/ 118 h 132"/>
                  <a:gd name="T56" fmla="*/ 92 w 101"/>
                  <a:gd name="T57" fmla="*/ 120 h 132"/>
                  <a:gd name="T58" fmla="*/ 97 w 101"/>
                  <a:gd name="T59" fmla="*/ 123 h 132"/>
                  <a:gd name="T60" fmla="*/ 101 w 101"/>
                  <a:gd name="T61" fmla="*/ 130 h 132"/>
                  <a:gd name="T62" fmla="*/ 97 w 101"/>
                  <a:gd name="T63" fmla="*/ 127 h 132"/>
                  <a:gd name="T64" fmla="*/ 89 w 101"/>
                  <a:gd name="T65" fmla="*/ 125 h 132"/>
                  <a:gd name="T66" fmla="*/ 87 w 101"/>
                  <a:gd name="T67" fmla="*/ 118 h 132"/>
                  <a:gd name="T68" fmla="*/ 80 w 101"/>
                  <a:gd name="T69" fmla="*/ 123 h 132"/>
                  <a:gd name="T70" fmla="*/ 71 w 101"/>
                  <a:gd name="T71" fmla="*/ 120 h 132"/>
                  <a:gd name="T72" fmla="*/ 68 w 101"/>
                  <a:gd name="T73" fmla="*/ 113 h 132"/>
                  <a:gd name="T74" fmla="*/ 61 w 101"/>
                  <a:gd name="T75" fmla="*/ 118 h 132"/>
                  <a:gd name="T76" fmla="*/ 49 w 101"/>
                  <a:gd name="T77" fmla="*/ 118 h 132"/>
                  <a:gd name="T78" fmla="*/ 45 w 101"/>
                  <a:gd name="T79" fmla="*/ 113 h 132"/>
                  <a:gd name="T80" fmla="*/ 45 w 101"/>
                  <a:gd name="T81" fmla="*/ 111 h 132"/>
                  <a:gd name="T82" fmla="*/ 40 w 101"/>
                  <a:gd name="T83" fmla="*/ 94 h 132"/>
                  <a:gd name="T84" fmla="*/ 38 w 101"/>
                  <a:gd name="T85" fmla="*/ 92 h 132"/>
                  <a:gd name="T86" fmla="*/ 38 w 101"/>
                  <a:gd name="T87" fmla="*/ 87 h 132"/>
                  <a:gd name="T88" fmla="*/ 35 w 101"/>
                  <a:gd name="T89" fmla="*/ 78 h 132"/>
                  <a:gd name="T90" fmla="*/ 33 w 101"/>
                  <a:gd name="T91" fmla="*/ 75 h 132"/>
                  <a:gd name="T92" fmla="*/ 33 w 101"/>
                  <a:gd name="T93" fmla="*/ 71 h 132"/>
                  <a:gd name="T94" fmla="*/ 28 w 101"/>
                  <a:gd name="T95" fmla="*/ 43 h 132"/>
                  <a:gd name="T96" fmla="*/ 28 w 101"/>
                  <a:gd name="T97" fmla="*/ 38 h 132"/>
                  <a:gd name="T98" fmla="*/ 24 w 101"/>
                  <a:gd name="T99" fmla="*/ 40 h 132"/>
                  <a:gd name="T100" fmla="*/ 14 w 101"/>
                  <a:gd name="T101" fmla="*/ 38 h 132"/>
                  <a:gd name="T102" fmla="*/ 9 w 101"/>
                  <a:gd name="T103" fmla="*/ 33 h 132"/>
                  <a:gd name="T104" fmla="*/ 14 w 101"/>
                  <a:gd name="T105" fmla="*/ 26 h 132"/>
                  <a:gd name="T106" fmla="*/ 21 w 101"/>
                  <a:gd name="T107" fmla="*/ 24 h 132"/>
                  <a:gd name="T108" fmla="*/ 28 w 101"/>
                  <a:gd name="T109" fmla="*/ 24 h 132"/>
                  <a:gd name="T110" fmla="*/ 24 w 101"/>
                  <a:gd name="T111" fmla="*/ 17 h 132"/>
                  <a:gd name="T112" fmla="*/ 31 w 101"/>
                  <a:gd name="T113" fmla="*/ 5 h 132"/>
                  <a:gd name="T114" fmla="*/ 26 w 101"/>
                  <a:gd name="T115" fmla="*/ 7 h 132"/>
                  <a:gd name="T116" fmla="*/ 21 w 101"/>
                  <a:gd name="T117" fmla="*/ 24 h 132"/>
                  <a:gd name="T118" fmla="*/ 7 w 101"/>
                  <a:gd name="T119" fmla="*/ 26 h 132"/>
                  <a:gd name="T120" fmla="*/ 5 w 101"/>
                  <a:gd name="T121" fmla="*/ 19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1"/>
                  <a:gd name="T184" fmla="*/ 0 h 132"/>
                  <a:gd name="T185" fmla="*/ 101 w 101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1" h="132">
                    <a:moveTo>
                      <a:pt x="0" y="19"/>
                    </a:move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19" y="19"/>
                    </a:lnTo>
                    <a:lnTo>
                      <a:pt x="21" y="24"/>
                    </a:lnTo>
                    <a:lnTo>
                      <a:pt x="17" y="21"/>
                    </a:lnTo>
                    <a:lnTo>
                      <a:pt x="24" y="7"/>
                    </a:lnTo>
                    <a:lnTo>
                      <a:pt x="21" y="12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35" y="5"/>
                    </a:lnTo>
                    <a:lnTo>
                      <a:pt x="28" y="19"/>
                    </a:lnTo>
                    <a:lnTo>
                      <a:pt x="24" y="17"/>
                    </a:lnTo>
                    <a:lnTo>
                      <a:pt x="28" y="17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4" y="26"/>
                    </a:lnTo>
                    <a:lnTo>
                      <a:pt x="21" y="24"/>
                    </a:lnTo>
                    <a:lnTo>
                      <a:pt x="24" y="26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28"/>
                    </a:lnTo>
                    <a:lnTo>
                      <a:pt x="17" y="31"/>
                    </a:lnTo>
                    <a:lnTo>
                      <a:pt x="14" y="33"/>
                    </a:lnTo>
                    <a:lnTo>
                      <a:pt x="9" y="33"/>
                    </a:lnTo>
                    <a:lnTo>
                      <a:pt x="14" y="31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6" y="35"/>
                    </a:lnTo>
                    <a:lnTo>
                      <a:pt x="24" y="40"/>
                    </a:lnTo>
                    <a:lnTo>
                      <a:pt x="24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3" y="43"/>
                    </a:lnTo>
                    <a:lnTo>
                      <a:pt x="33" y="59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8" y="68"/>
                    </a:lnTo>
                    <a:lnTo>
                      <a:pt x="38" y="73"/>
                    </a:lnTo>
                    <a:lnTo>
                      <a:pt x="33" y="75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40" y="80"/>
                    </a:lnTo>
                    <a:lnTo>
                      <a:pt x="35" y="83"/>
                    </a:lnTo>
                    <a:lnTo>
                      <a:pt x="40" y="80"/>
                    </a:lnTo>
                    <a:lnTo>
                      <a:pt x="42" y="85"/>
                    </a:lnTo>
                    <a:lnTo>
                      <a:pt x="42" y="90"/>
                    </a:lnTo>
                    <a:lnTo>
                      <a:pt x="38" y="92"/>
                    </a:lnTo>
                    <a:lnTo>
                      <a:pt x="42" y="90"/>
                    </a:lnTo>
                    <a:lnTo>
                      <a:pt x="45" y="94"/>
                    </a:lnTo>
                    <a:lnTo>
                      <a:pt x="45" y="99"/>
                    </a:lnTo>
                    <a:lnTo>
                      <a:pt x="40" y="101"/>
                    </a:lnTo>
                    <a:lnTo>
                      <a:pt x="45" y="99"/>
                    </a:lnTo>
                    <a:lnTo>
                      <a:pt x="49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49" y="111"/>
                    </a:lnTo>
                    <a:lnTo>
                      <a:pt x="52" y="116"/>
                    </a:lnTo>
                    <a:lnTo>
                      <a:pt x="49" y="118"/>
                    </a:lnTo>
                    <a:lnTo>
                      <a:pt x="52" y="116"/>
                    </a:lnTo>
                    <a:lnTo>
                      <a:pt x="57" y="120"/>
                    </a:lnTo>
                    <a:lnTo>
                      <a:pt x="57" y="123"/>
                    </a:lnTo>
                    <a:lnTo>
                      <a:pt x="54" y="120"/>
                    </a:lnTo>
                    <a:lnTo>
                      <a:pt x="59" y="116"/>
                    </a:lnTo>
                    <a:lnTo>
                      <a:pt x="61" y="113"/>
                    </a:lnTo>
                    <a:lnTo>
                      <a:pt x="59" y="113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73" y="116"/>
                    </a:lnTo>
                    <a:lnTo>
                      <a:pt x="71" y="120"/>
                    </a:lnTo>
                    <a:lnTo>
                      <a:pt x="71" y="116"/>
                    </a:lnTo>
                    <a:lnTo>
                      <a:pt x="75" y="116"/>
                    </a:lnTo>
                    <a:lnTo>
                      <a:pt x="78" y="116"/>
                    </a:lnTo>
                    <a:lnTo>
                      <a:pt x="82" y="118"/>
                    </a:lnTo>
                    <a:lnTo>
                      <a:pt x="80" y="123"/>
                    </a:lnTo>
                    <a:lnTo>
                      <a:pt x="80" y="118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92" y="120"/>
                    </a:lnTo>
                    <a:lnTo>
                      <a:pt x="89" y="125"/>
                    </a:lnTo>
                    <a:lnTo>
                      <a:pt x="89" y="120"/>
                    </a:lnTo>
                    <a:lnTo>
                      <a:pt x="92" y="120"/>
                    </a:lnTo>
                    <a:lnTo>
                      <a:pt x="94" y="120"/>
                    </a:lnTo>
                    <a:lnTo>
                      <a:pt x="99" y="123"/>
                    </a:lnTo>
                    <a:lnTo>
                      <a:pt x="97" y="123"/>
                    </a:lnTo>
                    <a:lnTo>
                      <a:pt x="99" y="125"/>
                    </a:lnTo>
                    <a:lnTo>
                      <a:pt x="101" y="130"/>
                    </a:lnTo>
                    <a:lnTo>
                      <a:pt x="97" y="132"/>
                    </a:lnTo>
                    <a:lnTo>
                      <a:pt x="94" y="127"/>
                    </a:lnTo>
                    <a:lnTo>
                      <a:pt x="99" y="125"/>
                    </a:lnTo>
                    <a:lnTo>
                      <a:pt x="97" y="127"/>
                    </a:lnTo>
                    <a:lnTo>
                      <a:pt x="92" y="125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89" y="125"/>
                    </a:lnTo>
                    <a:lnTo>
                      <a:pt x="85" y="123"/>
                    </a:lnTo>
                    <a:lnTo>
                      <a:pt x="87" y="118"/>
                    </a:lnTo>
                    <a:lnTo>
                      <a:pt x="85" y="123"/>
                    </a:lnTo>
                    <a:lnTo>
                      <a:pt x="80" y="123"/>
                    </a:lnTo>
                    <a:lnTo>
                      <a:pt x="75" y="120"/>
                    </a:lnTo>
                    <a:lnTo>
                      <a:pt x="78" y="116"/>
                    </a:lnTo>
                    <a:lnTo>
                      <a:pt x="75" y="120"/>
                    </a:lnTo>
                    <a:lnTo>
                      <a:pt x="71" y="120"/>
                    </a:lnTo>
                    <a:lnTo>
                      <a:pt x="66" y="118"/>
                    </a:lnTo>
                    <a:lnTo>
                      <a:pt x="68" y="113"/>
                    </a:lnTo>
                    <a:lnTo>
                      <a:pt x="66" y="118"/>
                    </a:lnTo>
                    <a:lnTo>
                      <a:pt x="59" y="118"/>
                    </a:lnTo>
                    <a:lnTo>
                      <a:pt x="59" y="113"/>
                    </a:lnTo>
                    <a:lnTo>
                      <a:pt x="61" y="118"/>
                    </a:lnTo>
                    <a:lnTo>
                      <a:pt x="57" y="123"/>
                    </a:lnTo>
                    <a:lnTo>
                      <a:pt x="54" y="125"/>
                    </a:lnTo>
                    <a:lnTo>
                      <a:pt x="54" y="123"/>
                    </a:lnTo>
                    <a:lnTo>
                      <a:pt x="49" y="118"/>
                    </a:lnTo>
                    <a:lnTo>
                      <a:pt x="45" y="113"/>
                    </a:lnTo>
                    <a:lnTo>
                      <a:pt x="47" y="118"/>
                    </a:lnTo>
                    <a:lnTo>
                      <a:pt x="45" y="113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45" y="111"/>
                    </a:lnTo>
                    <a:lnTo>
                      <a:pt x="40" y="101"/>
                    </a:lnTo>
                    <a:lnTo>
                      <a:pt x="40" y="99"/>
                    </a:lnTo>
                    <a:lnTo>
                      <a:pt x="40" y="94"/>
                    </a:lnTo>
                    <a:lnTo>
                      <a:pt x="45" y="94"/>
                    </a:lnTo>
                    <a:lnTo>
                      <a:pt x="40" y="97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5"/>
                    </a:lnTo>
                    <a:lnTo>
                      <a:pt x="42" y="85"/>
                    </a:lnTo>
                    <a:lnTo>
                      <a:pt x="38" y="87"/>
                    </a:lnTo>
                    <a:lnTo>
                      <a:pt x="35" y="83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33" y="75"/>
                    </a:lnTo>
                    <a:lnTo>
                      <a:pt x="33" y="73"/>
                    </a:lnTo>
                    <a:lnTo>
                      <a:pt x="33" y="68"/>
                    </a:lnTo>
                    <a:lnTo>
                      <a:pt x="38" y="68"/>
                    </a:lnTo>
                    <a:lnTo>
                      <a:pt x="33" y="71"/>
                    </a:lnTo>
                    <a:lnTo>
                      <a:pt x="28" y="61"/>
                    </a:lnTo>
                    <a:lnTo>
                      <a:pt x="28" y="59"/>
                    </a:lnTo>
                    <a:lnTo>
                      <a:pt x="28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19" y="38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31"/>
                    </a:lnTo>
                    <a:lnTo>
                      <a:pt x="17" y="28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1" y="21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10"/>
                    </a:lnTo>
                    <a:lnTo>
                      <a:pt x="26" y="7"/>
                    </a:lnTo>
                    <a:lnTo>
                      <a:pt x="28" y="10"/>
                    </a:lnTo>
                    <a:lnTo>
                      <a:pt x="21" y="24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7" y="26"/>
                    </a:lnTo>
                    <a:lnTo>
                      <a:pt x="2" y="24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" name="Freeform 452">
                <a:extLst>
                  <a:ext uri="{FF2B5EF4-FFF2-40B4-BE49-F238E27FC236}">
                    <a16:creationId xmlns:a16="http://schemas.microsoft.com/office/drawing/2014/main" id="{D70BBAF5-B271-C431-1E5C-2B36A8D3A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" y="1950"/>
                <a:ext cx="35" cy="87"/>
              </a:xfrm>
              <a:custGeom>
                <a:avLst/>
                <a:gdLst>
                  <a:gd name="T0" fmla="*/ 4 w 35"/>
                  <a:gd name="T1" fmla="*/ 7 h 87"/>
                  <a:gd name="T2" fmla="*/ 4 w 35"/>
                  <a:gd name="T3" fmla="*/ 7 h 87"/>
                  <a:gd name="T4" fmla="*/ 9 w 35"/>
                  <a:gd name="T5" fmla="*/ 11 h 87"/>
                  <a:gd name="T6" fmla="*/ 11 w 35"/>
                  <a:gd name="T7" fmla="*/ 16 h 87"/>
                  <a:gd name="T8" fmla="*/ 11 w 35"/>
                  <a:gd name="T9" fmla="*/ 16 h 87"/>
                  <a:gd name="T10" fmla="*/ 16 w 35"/>
                  <a:gd name="T11" fmla="*/ 21 h 87"/>
                  <a:gd name="T12" fmla="*/ 18 w 35"/>
                  <a:gd name="T13" fmla="*/ 26 h 87"/>
                  <a:gd name="T14" fmla="*/ 18 w 35"/>
                  <a:gd name="T15" fmla="*/ 26 h 87"/>
                  <a:gd name="T16" fmla="*/ 16 w 35"/>
                  <a:gd name="T17" fmla="*/ 33 h 87"/>
                  <a:gd name="T18" fmla="*/ 23 w 35"/>
                  <a:gd name="T19" fmla="*/ 30 h 87"/>
                  <a:gd name="T20" fmla="*/ 23 w 35"/>
                  <a:gd name="T21" fmla="*/ 33 h 87"/>
                  <a:gd name="T22" fmla="*/ 18 w 35"/>
                  <a:gd name="T23" fmla="*/ 40 h 87"/>
                  <a:gd name="T24" fmla="*/ 33 w 35"/>
                  <a:gd name="T25" fmla="*/ 56 h 87"/>
                  <a:gd name="T26" fmla="*/ 33 w 35"/>
                  <a:gd name="T27" fmla="*/ 56 h 87"/>
                  <a:gd name="T28" fmla="*/ 30 w 35"/>
                  <a:gd name="T29" fmla="*/ 63 h 87"/>
                  <a:gd name="T30" fmla="*/ 35 w 35"/>
                  <a:gd name="T31" fmla="*/ 63 h 87"/>
                  <a:gd name="T32" fmla="*/ 35 w 35"/>
                  <a:gd name="T33" fmla="*/ 63 h 87"/>
                  <a:gd name="T34" fmla="*/ 35 w 35"/>
                  <a:gd name="T35" fmla="*/ 75 h 87"/>
                  <a:gd name="T36" fmla="*/ 33 w 35"/>
                  <a:gd name="T37" fmla="*/ 80 h 87"/>
                  <a:gd name="T38" fmla="*/ 33 w 35"/>
                  <a:gd name="T39" fmla="*/ 77 h 87"/>
                  <a:gd name="T40" fmla="*/ 28 w 35"/>
                  <a:gd name="T41" fmla="*/ 87 h 87"/>
                  <a:gd name="T42" fmla="*/ 28 w 35"/>
                  <a:gd name="T43" fmla="*/ 87 h 87"/>
                  <a:gd name="T44" fmla="*/ 28 w 35"/>
                  <a:gd name="T45" fmla="*/ 77 h 87"/>
                  <a:gd name="T46" fmla="*/ 30 w 35"/>
                  <a:gd name="T47" fmla="*/ 73 h 87"/>
                  <a:gd name="T48" fmla="*/ 30 w 35"/>
                  <a:gd name="T49" fmla="*/ 73 h 87"/>
                  <a:gd name="T50" fmla="*/ 35 w 35"/>
                  <a:gd name="T51" fmla="*/ 63 h 87"/>
                  <a:gd name="T52" fmla="*/ 30 w 35"/>
                  <a:gd name="T53" fmla="*/ 63 h 87"/>
                  <a:gd name="T54" fmla="*/ 28 w 35"/>
                  <a:gd name="T55" fmla="*/ 61 h 87"/>
                  <a:gd name="T56" fmla="*/ 33 w 35"/>
                  <a:gd name="T57" fmla="*/ 56 h 87"/>
                  <a:gd name="T58" fmla="*/ 18 w 35"/>
                  <a:gd name="T59" fmla="*/ 40 h 87"/>
                  <a:gd name="T60" fmla="*/ 18 w 35"/>
                  <a:gd name="T61" fmla="*/ 37 h 87"/>
                  <a:gd name="T62" fmla="*/ 23 w 35"/>
                  <a:gd name="T63" fmla="*/ 33 h 87"/>
                  <a:gd name="T64" fmla="*/ 16 w 35"/>
                  <a:gd name="T65" fmla="*/ 33 h 87"/>
                  <a:gd name="T66" fmla="*/ 14 w 35"/>
                  <a:gd name="T67" fmla="*/ 30 h 87"/>
                  <a:gd name="T68" fmla="*/ 18 w 35"/>
                  <a:gd name="T69" fmla="*/ 26 h 87"/>
                  <a:gd name="T70" fmla="*/ 11 w 35"/>
                  <a:gd name="T71" fmla="*/ 23 h 87"/>
                  <a:gd name="T72" fmla="*/ 14 w 35"/>
                  <a:gd name="T73" fmla="*/ 23 h 87"/>
                  <a:gd name="T74" fmla="*/ 4 w 35"/>
                  <a:gd name="T75" fmla="*/ 14 h 87"/>
                  <a:gd name="T76" fmla="*/ 4 w 35"/>
                  <a:gd name="T77" fmla="*/ 14 h 87"/>
                  <a:gd name="T78" fmla="*/ 7 w 35"/>
                  <a:gd name="T79" fmla="*/ 14 h 87"/>
                  <a:gd name="T80" fmla="*/ 0 w 35"/>
                  <a:gd name="T81" fmla="*/ 7 h 87"/>
                  <a:gd name="T82" fmla="*/ 0 w 35"/>
                  <a:gd name="T83" fmla="*/ 0 h 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5"/>
                  <a:gd name="T127" fmla="*/ 0 h 87"/>
                  <a:gd name="T128" fmla="*/ 35 w 35"/>
                  <a:gd name="T129" fmla="*/ 87 h 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5" h="87">
                    <a:moveTo>
                      <a:pt x="4" y="0"/>
                    </a:moveTo>
                    <a:lnTo>
                      <a:pt x="4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9" y="11"/>
                    </a:lnTo>
                    <a:lnTo>
                      <a:pt x="11" y="16"/>
                    </a:lnTo>
                    <a:lnTo>
                      <a:pt x="9" y="19"/>
                    </a:lnTo>
                    <a:lnTo>
                      <a:pt x="11" y="16"/>
                    </a:lnTo>
                    <a:lnTo>
                      <a:pt x="16" y="21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23" y="30"/>
                    </a:lnTo>
                    <a:lnTo>
                      <a:pt x="23" y="33"/>
                    </a:lnTo>
                    <a:lnTo>
                      <a:pt x="23" y="37"/>
                    </a:lnTo>
                    <a:lnTo>
                      <a:pt x="18" y="40"/>
                    </a:lnTo>
                    <a:lnTo>
                      <a:pt x="23" y="37"/>
                    </a:lnTo>
                    <a:lnTo>
                      <a:pt x="33" y="56"/>
                    </a:lnTo>
                    <a:lnTo>
                      <a:pt x="33" y="61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5" y="63"/>
                    </a:lnTo>
                    <a:lnTo>
                      <a:pt x="35" y="73"/>
                    </a:lnTo>
                    <a:lnTo>
                      <a:pt x="35" y="75"/>
                    </a:lnTo>
                    <a:lnTo>
                      <a:pt x="33" y="80"/>
                    </a:lnTo>
                    <a:lnTo>
                      <a:pt x="28" y="77"/>
                    </a:lnTo>
                    <a:lnTo>
                      <a:pt x="33" y="77"/>
                    </a:lnTo>
                    <a:lnTo>
                      <a:pt x="33" y="87"/>
                    </a:lnTo>
                    <a:lnTo>
                      <a:pt x="28" y="87"/>
                    </a:lnTo>
                    <a:lnTo>
                      <a:pt x="28" y="77"/>
                    </a:lnTo>
                    <a:lnTo>
                      <a:pt x="30" y="73"/>
                    </a:lnTo>
                    <a:lnTo>
                      <a:pt x="35" y="75"/>
                    </a:lnTo>
                    <a:lnTo>
                      <a:pt x="30" y="73"/>
                    </a:lnTo>
                    <a:lnTo>
                      <a:pt x="30" y="63"/>
                    </a:lnTo>
                    <a:lnTo>
                      <a:pt x="35" y="63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61"/>
                    </a:lnTo>
                    <a:lnTo>
                      <a:pt x="28" y="56"/>
                    </a:lnTo>
                    <a:lnTo>
                      <a:pt x="33" y="56"/>
                    </a:lnTo>
                    <a:lnTo>
                      <a:pt x="28" y="59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18" y="33"/>
                    </a:lnTo>
                    <a:lnTo>
                      <a:pt x="23" y="33"/>
                    </a:lnTo>
                    <a:lnTo>
                      <a:pt x="21" y="35"/>
                    </a:lnTo>
                    <a:lnTo>
                      <a:pt x="16" y="33"/>
                    </a:lnTo>
                    <a:lnTo>
                      <a:pt x="14" y="30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9" y="19"/>
                    </a:lnTo>
                    <a:lnTo>
                      <a:pt x="4" y="14"/>
                    </a:lnTo>
                    <a:lnTo>
                      <a:pt x="7" y="19"/>
                    </a:lnTo>
                    <a:lnTo>
                      <a:pt x="4" y="14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" name="Rectangle 453">
                <a:extLst>
                  <a:ext uri="{FF2B5EF4-FFF2-40B4-BE49-F238E27FC236}">
                    <a16:creationId xmlns:a16="http://schemas.microsoft.com/office/drawing/2014/main" id="{285037E0-C607-7CA2-4E81-7675F9047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1" y="2037"/>
                <a:ext cx="5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" name="Freeform 454">
                <a:extLst>
                  <a:ext uri="{FF2B5EF4-FFF2-40B4-BE49-F238E27FC236}">
                    <a16:creationId xmlns:a16="http://schemas.microsoft.com/office/drawing/2014/main" id="{CBD318C8-3E8B-6E7E-C968-8F549E03A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" y="1886"/>
                <a:ext cx="141" cy="170"/>
              </a:xfrm>
              <a:custGeom>
                <a:avLst/>
                <a:gdLst>
                  <a:gd name="T0" fmla="*/ 9 w 141"/>
                  <a:gd name="T1" fmla="*/ 165 h 170"/>
                  <a:gd name="T2" fmla="*/ 16 w 141"/>
                  <a:gd name="T3" fmla="*/ 163 h 170"/>
                  <a:gd name="T4" fmla="*/ 23 w 141"/>
                  <a:gd name="T5" fmla="*/ 167 h 170"/>
                  <a:gd name="T6" fmla="*/ 25 w 141"/>
                  <a:gd name="T7" fmla="*/ 160 h 170"/>
                  <a:gd name="T8" fmla="*/ 35 w 141"/>
                  <a:gd name="T9" fmla="*/ 158 h 170"/>
                  <a:gd name="T10" fmla="*/ 40 w 141"/>
                  <a:gd name="T11" fmla="*/ 156 h 170"/>
                  <a:gd name="T12" fmla="*/ 44 w 141"/>
                  <a:gd name="T13" fmla="*/ 156 h 170"/>
                  <a:gd name="T14" fmla="*/ 65 w 141"/>
                  <a:gd name="T15" fmla="*/ 158 h 170"/>
                  <a:gd name="T16" fmla="*/ 73 w 141"/>
                  <a:gd name="T17" fmla="*/ 153 h 170"/>
                  <a:gd name="T18" fmla="*/ 73 w 141"/>
                  <a:gd name="T19" fmla="*/ 153 h 170"/>
                  <a:gd name="T20" fmla="*/ 82 w 141"/>
                  <a:gd name="T21" fmla="*/ 151 h 170"/>
                  <a:gd name="T22" fmla="*/ 89 w 141"/>
                  <a:gd name="T23" fmla="*/ 156 h 170"/>
                  <a:gd name="T24" fmla="*/ 96 w 141"/>
                  <a:gd name="T25" fmla="*/ 146 h 170"/>
                  <a:gd name="T26" fmla="*/ 105 w 141"/>
                  <a:gd name="T27" fmla="*/ 134 h 170"/>
                  <a:gd name="T28" fmla="*/ 105 w 141"/>
                  <a:gd name="T29" fmla="*/ 130 h 170"/>
                  <a:gd name="T30" fmla="*/ 108 w 141"/>
                  <a:gd name="T31" fmla="*/ 125 h 170"/>
                  <a:gd name="T32" fmla="*/ 105 w 141"/>
                  <a:gd name="T33" fmla="*/ 120 h 170"/>
                  <a:gd name="T34" fmla="*/ 105 w 141"/>
                  <a:gd name="T35" fmla="*/ 104 h 170"/>
                  <a:gd name="T36" fmla="*/ 108 w 141"/>
                  <a:gd name="T37" fmla="*/ 99 h 170"/>
                  <a:gd name="T38" fmla="*/ 110 w 141"/>
                  <a:gd name="T39" fmla="*/ 92 h 170"/>
                  <a:gd name="T40" fmla="*/ 110 w 141"/>
                  <a:gd name="T41" fmla="*/ 87 h 170"/>
                  <a:gd name="T42" fmla="*/ 113 w 141"/>
                  <a:gd name="T43" fmla="*/ 83 h 170"/>
                  <a:gd name="T44" fmla="*/ 115 w 141"/>
                  <a:gd name="T45" fmla="*/ 73 h 170"/>
                  <a:gd name="T46" fmla="*/ 122 w 141"/>
                  <a:gd name="T47" fmla="*/ 73 h 170"/>
                  <a:gd name="T48" fmla="*/ 122 w 141"/>
                  <a:gd name="T49" fmla="*/ 61 h 170"/>
                  <a:gd name="T50" fmla="*/ 127 w 141"/>
                  <a:gd name="T51" fmla="*/ 47 h 170"/>
                  <a:gd name="T52" fmla="*/ 134 w 141"/>
                  <a:gd name="T53" fmla="*/ 68 h 170"/>
                  <a:gd name="T54" fmla="*/ 131 w 141"/>
                  <a:gd name="T55" fmla="*/ 64 h 170"/>
                  <a:gd name="T56" fmla="*/ 134 w 141"/>
                  <a:gd name="T57" fmla="*/ 14 h 170"/>
                  <a:gd name="T58" fmla="*/ 134 w 141"/>
                  <a:gd name="T59" fmla="*/ 5 h 170"/>
                  <a:gd name="T60" fmla="*/ 141 w 141"/>
                  <a:gd name="T61" fmla="*/ 2 h 170"/>
                  <a:gd name="T62" fmla="*/ 138 w 141"/>
                  <a:gd name="T63" fmla="*/ 5 h 170"/>
                  <a:gd name="T64" fmla="*/ 136 w 141"/>
                  <a:gd name="T65" fmla="*/ 21 h 170"/>
                  <a:gd name="T66" fmla="*/ 136 w 141"/>
                  <a:gd name="T67" fmla="*/ 66 h 170"/>
                  <a:gd name="T68" fmla="*/ 129 w 141"/>
                  <a:gd name="T69" fmla="*/ 66 h 170"/>
                  <a:gd name="T70" fmla="*/ 127 w 141"/>
                  <a:gd name="T71" fmla="*/ 59 h 170"/>
                  <a:gd name="T72" fmla="*/ 127 w 141"/>
                  <a:gd name="T73" fmla="*/ 64 h 170"/>
                  <a:gd name="T74" fmla="*/ 122 w 141"/>
                  <a:gd name="T75" fmla="*/ 73 h 170"/>
                  <a:gd name="T76" fmla="*/ 117 w 141"/>
                  <a:gd name="T77" fmla="*/ 80 h 170"/>
                  <a:gd name="T78" fmla="*/ 117 w 141"/>
                  <a:gd name="T79" fmla="*/ 85 h 170"/>
                  <a:gd name="T80" fmla="*/ 115 w 141"/>
                  <a:gd name="T81" fmla="*/ 87 h 170"/>
                  <a:gd name="T82" fmla="*/ 113 w 141"/>
                  <a:gd name="T83" fmla="*/ 99 h 170"/>
                  <a:gd name="T84" fmla="*/ 113 w 141"/>
                  <a:gd name="T85" fmla="*/ 101 h 170"/>
                  <a:gd name="T86" fmla="*/ 110 w 141"/>
                  <a:gd name="T87" fmla="*/ 104 h 170"/>
                  <a:gd name="T88" fmla="*/ 113 w 141"/>
                  <a:gd name="T89" fmla="*/ 123 h 170"/>
                  <a:gd name="T90" fmla="*/ 113 w 141"/>
                  <a:gd name="T91" fmla="*/ 127 h 170"/>
                  <a:gd name="T92" fmla="*/ 110 w 141"/>
                  <a:gd name="T93" fmla="*/ 130 h 170"/>
                  <a:gd name="T94" fmla="*/ 103 w 141"/>
                  <a:gd name="T95" fmla="*/ 151 h 170"/>
                  <a:gd name="T96" fmla="*/ 96 w 141"/>
                  <a:gd name="T97" fmla="*/ 146 h 170"/>
                  <a:gd name="T98" fmla="*/ 87 w 141"/>
                  <a:gd name="T99" fmla="*/ 156 h 170"/>
                  <a:gd name="T100" fmla="*/ 80 w 141"/>
                  <a:gd name="T101" fmla="*/ 158 h 170"/>
                  <a:gd name="T102" fmla="*/ 73 w 141"/>
                  <a:gd name="T103" fmla="*/ 153 h 170"/>
                  <a:gd name="T104" fmla="*/ 70 w 141"/>
                  <a:gd name="T105" fmla="*/ 160 h 170"/>
                  <a:gd name="T106" fmla="*/ 47 w 141"/>
                  <a:gd name="T107" fmla="*/ 163 h 170"/>
                  <a:gd name="T108" fmla="*/ 44 w 141"/>
                  <a:gd name="T109" fmla="*/ 156 h 170"/>
                  <a:gd name="T110" fmla="*/ 40 w 141"/>
                  <a:gd name="T111" fmla="*/ 160 h 170"/>
                  <a:gd name="T112" fmla="*/ 32 w 141"/>
                  <a:gd name="T113" fmla="*/ 165 h 170"/>
                  <a:gd name="T114" fmla="*/ 25 w 141"/>
                  <a:gd name="T115" fmla="*/ 160 h 170"/>
                  <a:gd name="T116" fmla="*/ 21 w 141"/>
                  <a:gd name="T117" fmla="*/ 167 h 170"/>
                  <a:gd name="T118" fmla="*/ 14 w 141"/>
                  <a:gd name="T119" fmla="*/ 170 h 170"/>
                  <a:gd name="T120" fmla="*/ 9 w 141"/>
                  <a:gd name="T121" fmla="*/ 170 h 1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1"/>
                  <a:gd name="T184" fmla="*/ 0 h 170"/>
                  <a:gd name="T185" fmla="*/ 141 w 141"/>
                  <a:gd name="T186" fmla="*/ 170 h 1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1" h="170">
                    <a:moveTo>
                      <a:pt x="2" y="158"/>
                    </a:moveTo>
                    <a:lnTo>
                      <a:pt x="11" y="167"/>
                    </a:lnTo>
                    <a:lnTo>
                      <a:pt x="9" y="170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4" y="170"/>
                    </a:lnTo>
                    <a:lnTo>
                      <a:pt x="11" y="165"/>
                    </a:lnTo>
                    <a:lnTo>
                      <a:pt x="16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1" y="163"/>
                    </a:lnTo>
                    <a:lnTo>
                      <a:pt x="25" y="160"/>
                    </a:lnTo>
                    <a:lnTo>
                      <a:pt x="30" y="160"/>
                    </a:lnTo>
                    <a:lnTo>
                      <a:pt x="32" y="165"/>
                    </a:lnTo>
                    <a:lnTo>
                      <a:pt x="30" y="160"/>
                    </a:lnTo>
                    <a:lnTo>
                      <a:pt x="35" y="158"/>
                    </a:lnTo>
                    <a:lnTo>
                      <a:pt x="37" y="163"/>
                    </a:lnTo>
                    <a:lnTo>
                      <a:pt x="35" y="160"/>
                    </a:lnTo>
                    <a:lnTo>
                      <a:pt x="37" y="158"/>
                    </a:lnTo>
                    <a:lnTo>
                      <a:pt x="40" y="156"/>
                    </a:lnTo>
                    <a:lnTo>
                      <a:pt x="37" y="156"/>
                    </a:lnTo>
                    <a:lnTo>
                      <a:pt x="42" y="156"/>
                    </a:lnTo>
                    <a:lnTo>
                      <a:pt x="44" y="156"/>
                    </a:lnTo>
                    <a:lnTo>
                      <a:pt x="49" y="158"/>
                    </a:lnTo>
                    <a:lnTo>
                      <a:pt x="47" y="163"/>
                    </a:lnTo>
                    <a:lnTo>
                      <a:pt x="47" y="158"/>
                    </a:lnTo>
                    <a:lnTo>
                      <a:pt x="65" y="158"/>
                    </a:lnTo>
                    <a:lnTo>
                      <a:pt x="68" y="163"/>
                    </a:lnTo>
                    <a:lnTo>
                      <a:pt x="65" y="160"/>
                    </a:lnTo>
                    <a:lnTo>
                      <a:pt x="68" y="158"/>
                    </a:lnTo>
                    <a:lnTo>
                      <a:pt x="73" y="153"/>
                    </a:lnTo>
                    <a:lnTo>
                      <a:pt x="68" y="156"/>
                    </a:lnTo>
                    <a:lnTo>
                      <a:pt x="73" y="153"/>
                    </a:lnTo>
                    <a:lnTo>
                      <a:pt x="77" y="153"/>
                    </a:lnTo>
                    <a:lnTo>
                      <a:pt x="80" y="158"/>
                    </a:lnTo>
                    <a:lnTo>
                      <a:pt x="77" y="153"/>
                    </a:lnTo>
                    <a:lnTo>
                      <a:pt x="82" y="151"/>
                    </a:lnTo>
                    <a:lnTo>
                      <a:pt x="87" y="151"/>
                    </a:lnTo>
                    <a:lnTo>
                      <a:pt x="89" y="156"/>
                    </a:lnTo>
                    <a:lnTo>
                      <a:pt x="87" y="151"/>
                    </a:lnTo>
                    <a:lnTo>
                      <a:pt x="96" y="146"/>
                    </a:lnTo>
                    <a:lnTo>
                      <a:pt x="101" y="146"/>
                    </a:lnTo>
                    <a:lnTo>
                      <a:pt x="103" y="151"/>
                    </a:lnTo>
                    <a:lnTo>
                      <a:pt x="98" y="148"/>
                    </a:lnTo>
                    <a:lnTo>
                      <a:pt x="105" y="134"/>
                    </a:lnTo>
                    <a:lnTo>
                      <a:pt x="110" y="134"/>
                    </a:lnTo>
                    <a:lnTo>
                      <a:pt x="105" y="134"/>
                    </a:lnTo>
                    <a:lnTo>
                      <a:pt x="105" y="130"/>
                    </a:lnTo>
                    <a:lnTo>
                      <a:pt x="108" y="125"/>
                    </a:lnTo>
                    <a:lnTo>
                      <a:pt x="113" y="125"/>
                    </a:lnTo>
                    <a:lnTo>
                      <a:pt x="108" y="125"/>
                    </a:lnTo>
                    <a:lnTo>
                      <a:pt x="108" y="123"/>
                    </a:lnTo>
                    <a:lnTo>
                      <a:pt x="113" y="123"/>
                    </a:lnTo>
                    <a:lnTo>
                      <a:pt x="108" y="125"/>
                    </a:lnTo>
                    <a:lnTo>
                      <a:pt x="105" y="120"/>
                    </a:lnTo>
                    <a:lnTo>
                      <a:pt x="105" y="118"/>
                    </a:lnTo>
                    <a:lnTo>
                      <a:pt x="105" y="104"/>
                    </a:lnTo>
                    <a:lnTo>
                      <a:pt x="108" y="99"/>
                    </a:lnTo>
                    <a:lnTo>
                      <a:pt x="113" y="99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10" y="92"/>
                    </a:lnTo>
                    <a:lnTo>
                      <a:pt x="115" y="92"/>
                    </a:lnTo>
                    <a:lnTo>
                      <a:pt x="110" y="92"/>
                    </a:lnTo>
                    <a:lnTo>
                      <a:pt x="110" y="87"/>
                    </a:lnTo>
                    <a:lnTo>
                      <a:pt x="113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3" y="78"/>
                    </a:lnTo>
                    <a:lnTo>
                      <a:pt x="115" y="73"/>
                    </a:lnTo>
                    <a:lnTo>
                      <a:pt x="113" y="78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2" y="73"/>
                    </a:lnTo>
                    <a:lnTo>
                      <a:pt x="117" y="71"/>
                    </a:lnTo>
                    <a:lnTo>
                      <a:pt x="122" y="61"/>
                    </a:lnTo>
                    <a:lnTo>
                      <a:pt x="127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7" y="47"/>
                    </a:lnTo>
                    <a:lnTo>
                      <a:pt x="131" y="40"/>
                    </a:lnTo>
                    <a:lnTo>
                      <a:pt x="131" y="47"/>
                    </a:lnTo>
                    <a:lnTo>
                      <a:pt x="134" y="66"/>
                    </a:lnTo>
                    <a:lnTo>
                      <a:pt x="134" y="68"/>
                    </a:lnTo>
                    <a:lnTo>
                      <a:pt x="131" y="66"/>
                    </a:lnTo>
                    <a:lnTo>
                      <a:pt x="134" y="64"/>
                    </a:lnTo>
                    <a:lnTo>
                      <a:pt x="136" y="64"/>
                    </a:lnTo>
                    <a:lnTo>
                      <a:pt x="131" y="64"/>
                    </a:lnTo>
                    <a:lnTo>
                      <a:pt x="131" y="19"/>
                    </a:lnTo>
                    <a:lnTo>
                      <a:pt x="134" y="14"/>
                    </a:lnTo>
                    <a:lnTo>
                      <a:pt x="138" y="14"/>
                    </a:lnTo>
                    <a:lnTo>
                      <a:pt x="134" y="14"/>
                    </a:lnTo>
                    <a:lnTo>
                      <a:pt x="134" y="5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38" y="7"/>
                    </a:lnTo>
                    <a:lnTo>
                      <a:pt x="134" y="5"/>
                    </a:lnTo>
                    <a:lnTo>
                      <a:pt x="138" y="5"/>
                    </a:lnTo>
                    <a:lnTo>
                      <a:pt x="138" y="14"/>
                    </a:lnTo>
                    <a:lnTo>
                      <a:pt x="138" y="17"/>
                    </a:lnTo>
                    <a:lnTo>
                      <a:pt x="136" y="21"/>
                    </a:lnTo>
                    <a:lnTo>
                      <a:pt x="131" y="19"/>
                    </a:lnTo>
                    <a:lnTo>
                      <a:pt x="136" y="19"/>
                    </a:lnTo>
                    <a:lnTo>
                      <a:pt x="136" y="64"/>
                    </a:lnTo>
                    <a:lnTo>
                      <a:pt x="136" y="66"/>
                    </a:lnTo>
                    <a:lnTo>
                      <a:pt x="134" y="68"/>
                    </a:lnTo>
                    <a:lnTo>
                      <a:pt x="129" y="73"/>
                    </a:lnTo>
                    <a:lnTo>
                      <a:pt x="129" y="66"/>
                    </a:lnTo>
                    <a:lnTo>
                      <a:pt x="127" y="47"/>
                    </a:lnTo>
                    <a:lnTo>
                      <a:pt x="131" y="47"/>
                    </a:lnTo>
                    <a:lnTo>
                      <a:pt x="131" y="50"/>
                    </a:lnTo>
                    <a:lnTo>
                      <a:pt x="127" y="59"/>
                    </a:lnTo>
                    <a:lnTo>
                      <a:pt x="122" y="57"/>
                    </a:lnTo>
                    <a:lnTo>
                      <a:pt x="127" y="57"/>
                    </a:lnTo>
                    <a:lnTo>
                      <a:pt x="127" y="61"/>
                    </a:lnTo>
                    <a:lnTo>
                      <a:pt x="127" y="64"/>
                    </a:lnTo>
                    <a:lnTo>
                      <a:pt x="122" y="73"/>
                    </a:lnTo>
                    <a:lnTo>
                      <a:pt x="120" y="75"/>
                    </a:lnTo>
                    <a:lnTo>
                      <a:pt x="117" y="73"/>
                    </a:lnTo>
                    <a:lnTo>
                      <a:pt x="120" y="75"/>
                    </a:lnTo>
                    <a:lnTo>
                      <a:pt x="117" y="80"/>
                    </a:lnTo>
                    <a:lnTo>
                      <a:pt x="113" y="78"/>
                    </a:lnTo>
                    <a:lnTo>
                      <a:pt x="117" y="78"/>
                    </a:lnTo>
                    <a:lnTo>
                      <a:pt x="117" y="83"/>
                    </a:lnTo>
                    <a:lnTo>
                      <a:pt x="117" y="85"/>
                    </a:lnTo>
                    <a:lnTo>
                      <a:pt x="115" y="90"/>
                    </a:lnTo>
                    <a:lnTo>
                      <a:pt x="110" y="87"/>
                    </a:lnTo>
                    <a:lnTo>
                      <a:pt x="115" y="87"/>
                    </a:lnTo>
                    <a:lnTo>
                      <a:pt x="115" y="92"/>
                    </a:lnTo>
                    <a:lnTo>
                      <a:pt x="115" y="94"/>
                    </a:lnTo>
                    <a:lnTo>
                      <a:pt x="113" y="99"/>
                    </a:lnTo>
                    <a:lnTo>
                      <a:pt x="108" y="97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101"/>
                    </a:lnTo>
                    <a:lnTo>
                      <a:pt x="110" y="106"/>
                    </a:lnTo>
                    <a:lnTo>
                      <a:pt x="105" y="104"/>
                    </a:lnTo>
                    <a:lnTo>
                      <a:pt x="110" y="104"/>
                    </a:lnTo>
                    <a:lnTo>
                      <a:pt x="110" y="118"/>
                    </a:lnTo>
                    <a:lnTo>
                      <a:pt x="105" y="118"/>
                    </a:lnTo>
                    <a:lnTo>
                      <a:pt x="110" y="118"/>
                    </a:lnTo>
                    <a:lnTo>
                      <a:pt x="113" y="123"/>
                    </a:lnTo>
                    <a:lnTo>
                      <a:pt x="113" y="125"/>
                    </a:lnTo>
                    <a:lnTo>
                      <a:pt x="113" y="127"/>
                    </a:lnTo>
                    <a:lnTo>
                      <a:pt x="110" y="132"/>
                    </a:lnTo>
                    <a:lnTo>
                      <a:pt x="105" y="130"/>
                    </a:lnTo>
                    <a:lnTo>
                      <a:pt x="110" y="130"/>
                    </a:lnTo>
                    <a:lnTo>
                      <a:pt x="110" y="134"/>
                    </a:lnTo>
                    <a:lnTo>
                      <a:pt x="110" y="137"/>
                    </a:lnTo>
                    <a:lnTo>
                      <a:pt x="103" y="151"/>
                    </a:lnTo>
                    <a:lnTo>
                      <a:pt x="101" y="151"/>
                    </a:lnTo>
                    <a:lnTo>
                      <a:pt x="96" y="151"/>
                    </a:lnTo>
                    <a:lnTo>
                      <a:pt x="96" y="146"/>
                    </a:lnTo>
                    <a:lnTo>
                      <a:pt x="98" y="151"/>
                    </a:lnTo>
                    <a:lnTo>
                      <a:pt x="89" y="156"/>
                    </a:lnTo>
                    <a:lnTo>
                      <a:pt x="87" y="156"/>
                    </a:lnTo>
                    <a:lnTo>
                      <a:pt x="82" y="156"/>
                    </a:lnTo>
                    <a:lnTo>
                      <a:pt x="82" y="151"/>
                    </a:lnTo>
                    <a:lnTo>
                      <a:pt x="84" y="156"/>
                    </a:lnTo>
                    <a:lnTo>
                      <a:pt x="80" y="158"/>
                    </a:lnTo>
                    <a:lnTo>
                      <a:pt x="77" y="158"/>
                    </a:lnTo>
                    <a:lnTo>
                      <a:pt x="73" y="158"/>
                    </a:lnTo>
                    <a:lnTo>
                      <a:pt x="73" y="153"/>
                    </a:lnTo>
                    <a:lnTo>
                      <a:pt x="75" y="158"/>
                    </a:lnTo>
                    <a:lnTo>
                      <a:pt x="70" y="160"/>
                    </a:lnTo>
                    <a:lnTo>
                      <a:pt x="68" y="156"/>
                    </a:lnTo>
                    <a:lnTo>
                      <a:pt x="70" y="160"/>
                    </a:lnTo>
                    <a:lnTo>
                      <a:pt x="68" y="163"/>
                    </a:lnTo>
                    <a:lnTo>
                      <a:pt x="65" y="163"/>
                    </a:lnTo>
                    <a:lnTo>
                      <a:pt x="47" y="163"/>
                    </a:lnTo>
                    <a:lnTo>
                      <a:pt x="42" y="160"/>
                    </a:lnTo>
                    <a:lnTo>
                      <a:pt x="44" y="156"/>
                    </a:lnTo>
                    <a:lnTo>
                      <a:pt x="42" y="160"/>
                    </a:lnTo>
                    <a:lnTo>
                      <a:pt x="37" y="160"/>
                    </a:lnTo>
                    <a:lnTo>
                      <a:pt x="37" y="156"/>
                    </a:lnTo>
                    <a:lnTo>
                      <a:pt x="40" y="160"/>
                    </a:lnTo>
                    <a:lnTo>
                      <a:pt x="37" y="163"/>
                    </a:lnTo>
                    <a:lnTo>
                      <a:pt x="32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5" y="160"/>
                    </a:lnTo>
                    <a:lnTo>
                      <a:pt x="28" y="165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6" y="167"/>
                    </a:lnTo>
                    <a:lnTo>
                      <a:pt x="16" y="163"/>
                    </a:lnTo>
                    <a:lnTo>
                      <a:pt x="18" y="167"/>
                    </a:lnTo>
                    <a:lnTo>
                      <a:pt x="14" y="170"/>
                    </a:lnTo>
                    <a:lnTo>
                      <a:pt x="11" y="170"/>
                    </a:lnTo>
                    <a:lnTo>
                      <a:pt x="9" y="170"/>
                    </a:lnTo>
                    <a:lnTo>
                      <a:pt x="0" y="160"/>
                    </a:lnTo>
                    <a:lnTo>
                      <a:pt x="2" y="15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" name="Freeform 455">
                <a:extLst>
                  <a:ext uri="{FF2B5EF4-FFF2-40B4-BE49-F238E27FC236}">
                    <a16:creationId xmlns:a16="http://schemas.microsoft.com/office/drawing/2014/main" id="{96EF5E7C-C967-7640-AAB8-02DF7CFA9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1476"/>
                <a:ext cx="128" cy="410"/>
              </a:xfrm>
              <a:custGeom>
                <a:avLst/>
                <a:gdLst>
                  <a:gd name="T0" fmla="*/ 118 w 128"/>
                  <a:gd name="T1" fmla="*/ 379 h 410"/>
                  <a:gd name="T2" fmla="*/ 120 w 128"/>
                  <a:gd name="T3" fmla="*/ 351 h 410"/>
                  <a:gd name="T4" fmla="*/ 128 w 128"/>
                  <a:gd name="T5" fmla="*/ 346 h 410"/>
                  <a:gd name="T6" fmla="*/ 123 w 128"/>
                  <a:gd name="T7" fmla="*/ 342 h 410"/>
                  <a:gd name="T8" fmla="*/ 120 w 128"/>
                  <a:gd name="T9" fmla="*/ 321 h 410"/>
                  <a:gd name="T10" fmla="*/ 118 w 128"/>
                  <a:gd name="T11" fmla="*/ 318 h 410"/>
                  <a:gd name="T12" fmla="*/ 118 w 128"/>
                  <a:gd name="T13" fmla="*/ 316 h 410"/>
                  <a:gd name="T14" fmla="*/ 116 w 128"/>
                  <a:gd name="T15" fmla="*/ 295 h 410"/>
                  <a:gd name="T16" fmla="*/ 118 w 128"/>
                  <a:gd name="T17" fmla="*/ 290 h 410"/>
                  <a:gd name="T18" fmla="*/ 111 w 128"/>
                  <a:gd name="T19" fmla="*/ 290 h 410"/>
                  <a:gd name="T20" fmla="*/ 106 w 128"/>
                  <a:gd name="T21" fmla="*/ 281 h 410"/>
                  <a:gd name="T22" fmla="*/ 104 w 128"/>
                  <a:gd name="T23" fmla="*/ 269 h 410"/>
                  <a:gd name="T24" fmla="*/ 87 w 128"/>
                  <a:gd name="T25" fmla="*/ 259 h 410"/>
                  <a:gd name="T26" fmla="*/ 85 w 128"/>
                  <a:gd name="T27" fmla="*/ 248 h 410"/>
                  <a:gd name="T28" fmla="*/ 83 w 128"/>
                  <a:gd name="T29" fmla="*/ 245 h 410"/>
                  <a:gd name="T30" fmla="*/ 83 w 128"/>
                  <a:gd name="T31" fmla="*/ 243 h 410"/>
                  <a:gd name="T32" fmla="*/ 78 w 128"/>
                  <a:gd name="T33" fmla="*/ 226 h 410"/>
                  <a:gd name="T34" fmla="*/ 73 w 128"/>
                  <a:gd name="T35" fmla="*/ 219 h 410"/>
                  <a:gd name="T36" fmla="*/ 73 w 128"/>
                  <a:gd name="T37" fmla="*/ 212 h 410"/>
                  <a:gd name="T38" fmla="*/ 62 w 128"/>
                  <a:gd name="T39" fmla="*/ 186 h 410"/>
                  <a:gd name="T40" fmla="*/ 57 w 128"/>
                  <a:gd name="T41" fmla="*/ 182 h 410"/>
                  <a:gd name="T42" fmla="*/ 57 w 128"/>
                  <a:gd name="T43" fmla="*/ 177 h 410"/>
                  <a:gd name="T44" fmla="*/ 52 w 128"/>
                  <a:gd name="T45" fmla="*/ 156 h 410"/>
                  <a:gd name="T46" fmla="*/ 47 w 128"/>
                  <a:gd name="T47" fmla="*/ 151 h 410"/>
                  <a:gd name="T48" fmla="*/ 40 w 128"/>
                  <a:gd name="T49" fmla="*/ 135 h 410"/>
                  <a:gd name="T50" fmla="*/ 45 w 128"/>
                  <a:gd name="T51" fmla="*/ 78 h 410"/>
                  <a:gd name="T52" fmla="*/ 50 w 128"/>
                  <a:gd name="T53" fmla="*/ 76 h 410"/>
                  <a:gd name="T54" fmla="*/ 36 w 128"/>
                  <a:gd name="T55" fmla="*/ 54 h 410"/>
                  <a:gd name="T56" fmla="*/ 17 w 128"/>
                  <a:gd name="T57" fmla="*/ 29 h 410"/>
                  <a:gd name="T58" fmla="*/ 7 w 128"/>
                  <a:gd name="T59" fmla="*/ 17 h 410"/>
                  <a:gd name="T60" fmla="*/ 5 w 128"/>
                  <a:gd name="T61" fmla="*/ 0 h 410"/>
                  <a:gd name="T62" fmla="*/ 14 w 128"/>
                  <a:gd name="T63" fmla="*/ 19 h 410"/>
                  <a:gd name="T64" fmla="*/ 31 w 128"/>
                  <a:gd name="T65" fmla="*/ 45 h 410"/>
                  <a:gd name="T66" fmla="*/ 38 w 128"/>
                  <a:gd name="T67" fmla="*/ 52 h 410"/>
                  <a:gd name="T68" fmla="*/ 50 w 128"/>
                  <a:gd name="T69" fmla="*/ 76 h 410"/>
                  <a:gd name="T70" fmla="*/ 45 w 128"/>
                  <a:gd name="T71" fmla="*/ 90 h 410"/>
                  <a:gd name="T72" fmla="*/ 40 w 128"/>
                  <a:gd name="T73" fmla="*/ 135 h 410"/>
                  <a:gd name="T74" fmla="*/ 55 w 128"/>
                  <a:gd name="T75" fmla="*/ 153 h 410"/>
                  <a:gd name="T76" fmla="*/ 57 w 128"/>
                  <a:gd name="T77" fmla="*/ 165 h 410"/>
                  <a:gd name="T78" fmla="*/ 62 w 128"/>
                  <a:gd name="T79" fmla="*/ 175 h 410"/>
                  <a:gd name="T80" fmla="*/ 62 w 128"/>
                  <a:gd name="T81" fmla="*/ 179 h 410"/>
                  <a:gd name="T82" fmla="*/ 66 w 128"/>
                  <a:gd name="T83" fmla="*/ 186 h 410"/>
                  <a:gd name="T84" fmla="*/ 78 w 128"/>
                  <a:gd name="T85" fmla="*/ 210 h 410"/>
                  <a:gd name="T86" fmla="*/ 78 w 128"/>
                  <a:gd name="T87" fmla="*/ 217 h 410"/>
                  <a:gd name="T88" fmla="*/ 83 w 128"/>
                  <a:gd name="T89" fmla="*/ 231 h 410"/>
                  <a:gd name="T90" fmla="*/ 87 w 128"/>
                  <a:gd name="T91" fmla="*/ 241 h 410"/>
                  <a:gd name="T92" fmla="*/ 87 w 128"/>
                  <a:gd name="T93" fmla="*/ 243 h 410"/>
                  <a:gd name="T94" fmla="*/ 90 w 128"/>
                  <a:gd name="T95" fmla="*/ 252 h 410"/>
                  <a:gd name="T96" fmla="*/ 87 w 128"/>
                  <a:gd name="T97" fmla="*/ 259 h 410"/>
                  <a:gd name="T98" fmla="*/ 104 w 128"/>
                  <a:gd name="T99" fmla="*/ 269 h 410"/>
                  <a:gd name="T100" fmla="*/ 113 w 128"/>
                  <a:gd name="T101" fmla="*/ 283 h 410"/>
                  <a:gd name="T102" fmla="*/ 111 w 128"/>
                  <a:gd name="T103" fmla="*/ 290 h 410"/>
                  <a:gd name="T104" fmla="*/ 118 w 128"/>
                  <a:gd name="T105" fmla="*/ 290 h 410"/>
                  <a:gd name="T106" fmla="*/ 120 w 128"/>
                  <a:gd name="T107" fmla="*/ 309 h 410"/>
                  <a:gd name="T108" fmla="*/ 123 w 128"/>
                  <a:gd name="T109" fmla="*/ 314 h 410"/>
                  <a:gd name="T110" fmla="*/ 123 w 128"/>
                  <a:gd name="T111" fmla="*/ 316 h 410"/>
                  <a:gd name="T112" fmla="*/ 125 w 128"/>
                  <a:gd name="T113" fmla="*/ 335 h 410"/>
                  <a:gd name="T114" fmla="*/ 128 w 128"/>
                  <a:gd name="T115" fmla="*/ 339 h 410"/>
                  <a:gd name="T116" fmla="*/ 128 w 128"/>
                  <a:gd name="T117" fmla="*/ 349 h 410"/>
                  <a:gd name="T118" fmla="*/ 125 w 128"/>
                  <a:gd name="T119" fmla="*/ 375 h 410"/>
                  <a:gd name="T120" fmla="*/ 118 w 128"/>
                  <a:gd name="T121" fmla="*/ 379 h 41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8"/>
                  <a:gd name="T184" fmla="*/ 0 h 410"/>
                  <a:gd name="T185" fmla="*/ 128 w 128"/>
                  <a:gd name="T186" fmla="*/ 410 h 41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8" h="410">
                    <a:moveTo>
                      <a:pt x="118" y="410"/>
                    </a:moveTo>
                    <a:lnTo>
                      <a:pt x="118" y="379"/>
                    </a:lnTo>
                    <a:lnTo>
                      <a:pt x="120" y="375"/>
                    </a:lnTo>
                    <a:lnTo>
                      <a:pt x="125" y="375"/>
                    </a:lnTo>
                    <a:lnTo>
                      <a:pt x="120" y="375"/>
                    </a:lnTo>
                    <a:lnTo>
                      <a:pt x="120" y="351"/>
                    </a:lnTo>
                    <a:lnTo>
                      <a:pt x="123" y="346"/>
                    </a:lnTo>
                    <a:lnTo>
                      <a:pt x="128" y="346"/>
                    </a:lnTo>
                    <a:lnTo>
                      <a:pt x="123" y="346"/>
                    </a:lnTo>
                    <a:lnTo>
                      <a:pt x="123" y="339"/>
                    </a:lnTo>
                    <a:lnTo>
                      <a:pt x="128" y="339"/>
                    </a:lnTo>
                    <a:lnTo>
                      <a:pt x="123" y="342"/>
                    </a:lnTo>
                    <a:lnTo>
                      <a:pt x="120" y="337"/>
                    </a:lnTo>
                    <a:lnTo>
                      <a:pt x="120" y="335"/>
                    </a:lnTo>
                    <a:lnTo>
                      <a:pt x="120" y="321"/>
                    </a:lnTo>
                    <a:lnTo>
                      <a:pt x="125" y="321"/>
                    </a:lnTo>
                    <a:lnTo>
                      <a:pt x="120" y="323"/>
                    </a:lnTo>
                    <a:lnTo>
                      <a:pt x="118" y="318"/>
                    </a:lnTo>
                    <a:lnTo>
                      <a:pt x="118" y="316"/>
                    </a:lnTo>
                    <a:lnTo>
                      <a:pt x="118" y="314"/>
                    </a:lnTo>
                    <a:lnTo>
                      <a:pt x="123" y="314"/>
                    </a:lnTo>
                    <a:lnTo>
                      <a:pt x="118" y="316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295"/>
                    </a:lnTo>
                    <a:lnTo>
                      <a:pt x="120" y="295"/>
                    </a:lnTo>
                    <a:lnTo>
                      <a:pt x="116" y="297"/>
                    </a:lnTo>
                    <a:lnTo>
                      <a:pt x="113" y="292"/>
                    </a:lnTo>
                    <a:lnTo>
                      <a:pt x="118" y="290"/>
                    </a:lnTo>
                    <a:lnTo>
                      <a:pt x="116" y="292"/>
                    </a:lnTo>
                    <a:lnTo>
                      <a:pt x="113" y="290"/>
                    </a:lnTo>
                    <a:lnTo>
                      <a:pt x="109" y="285"/>
                    </a:lnTo>
                    <a:lnTo>
                      <a:pt x="111" y="290"/>
                    </a:lnTo>
                    <a:lnTo>
                      <a:pt x="109" y="285"/>
                    </a:lnTo>
                    <a:lnTo>
                      <a:pt x="113" y="283"/>
                    </a:lnTo>
                    <a:lnTo>
                      <a:pt x="111" y="285"/>
                    </a:lnTo>
                    <a:lnTo>
                      <a:pt x="106" y="281"/>
                    </a:lnTo>
                    <a:lnTo>
                      <a:pt x="102" y="276"/>
                    </a:lnTo>
                    <a:lnTo>
                      <a:pt x="104" y="281"/>
                    </a:lnTo>
                    <a:lnTo>
                      <a:pt x="99" y="271"/>
                    </a:lnTo>
                    <a:lnTo>
                      <a:pt x="104" y="269"/>
                    </a:lnTo>
                    <a:lnTo>
                      <a:pt x="102" y="271"/>
                    </a:lnTo>
                    <a:lnTo>
                      <a:pt x="90" y="259"/>
                    </a:lnTo>
                    <a:lnTo>
                      <a:pt x="85" y="255"/>
                    </a:lnTo>
                    <a:lnTo>
                      <a:pt x="87" y="259"/>
                    </a:lnTo>
                    <a:lnTo>
                      <a:pt x="85" y="255"/>
                    </a:lnTo>
                    <a:lnTo>
                      <a:pt x="85" y="252"/>
                    </a:lnTo>
                    <a:lnTo>
                      <a:pt x="85" y="248"/>
                    </a:lnTo>
                    <a:lnTo>
                      <a:pt x="90" y="248"/>
                    </a:lnTo>
                    <a:lnTo>
                      <a:pt x="85" y="250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7" y="241"/>
                    </a:lnTo>
                    <a:lnTo>
                      <a:pt x="83" y="243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6"/>
                    </a:lnTo>
                    <a:lnTo>
                      <a:pt x="83" y="226"/>
                    </a:lnTo>
                    <a:lnTo>
                      <a:pt x="78" y="229"/>
                    </a:lnTo>
                    <a:lnTo>
                      <a:pt x="73" y="219"/>
                    </a:lnTo>
                    <a:lnTo>
                      <a:pt x="73" y="217"/>
                    </a:lnTo>
                    <a:lnTo>
                      <a:pt x="73" y="210"/>
                    </a:lnTo>
                    <a:lnTo>
                      <a:pt x="78" y="210"/>
                    </a:lnTo>
                    <a:lnTo>
                      <a:pt x="73" y="212"/>
                    </a:lnTo>
                    <a:lnTo>
                      <a:pt x="62" y="189"/>
                    </a:lnTo>
                    <a:lnTo>
                      <a:pt x="66" y="186"/>
                    </a:lnTo>
                    <a:lnTo>
                      <a:pt x="64" y="189"/>
                    </a:lnTo>
                    <a:lnTo>
                      <a:pt x="62" y="186"/>
                    </a:lnTo>
                    <a:lnTo>
                      <a:pt x="57" y="182"/>
                    </a:lnTo>
                    <a:lnTo>
                      <a:pt x="59" y="186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7" y="175"/>
                    </a:lnTo>
                    <a:lnTo>
                      <a:pt x="62" y="175"/>
                    </a:lnTo>
                    <a:lnTo>
                      <a:pt x="57" y="177"/>
                    </a:lnTo>
                    <a:lnTo>
                      <a:pt x="52" y="168"/>
                    </a:lnTo>
                    <a:lnTo>
                      <a:pt x="52" y="165"/>
                    </a:lnTo>
                    <a:lnTo>
                      <a:pt x="52" y="156"/>
                    </a:lnTo>
                    <a:lnTo>
                      <a:pt x="57" y="156"/>
                    </a:lnTo>
                    <a:lnTo>
                      <a:pt x="55" y="158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50" y="156"/>
                    </a:lnTo>
                    <a:lnTo>
                      <a:pt x="40" y="137"/>
                    </a:lnTo>
                    <a:lnTo>
                      <a:pt x="40" y="135"/>
                    </a:lnTo>
                    <a:lnTo>
                      <a:pt x="40" y="87"/>
                    </a:lnTo>
                    <a:lnTo>
                      <a:pt x="45" y="78"/>
                    </a:lnTo>
                    <a:lnTo>
                      <a:pt x="50" y="78"/>
                    </a:lnTo>
                    <a:lnTo>
                      <a:pt x="45" y="78"/>
                    </a:lnTo>
                    <a:lnTo>
                      <a:pt x="45" y="76"/>
                    </a:lnTo>
                    <a:lnTo>
                      <a:pt x="50" y="76"/>
                    </a:lnTo>
                    <a:lnTo>
                      <a:pt x="45" y="78"/>
                    </a:lnTo>
                    <a:lnTo>
                      <a:pt x="33" y="54"/>
                    </a:lnTo>
                    <a:lnTo>
                      <a:pt x="38" y="52"/>
                    </a:lnTo>
                    <a:lnTo>
                      <a:pt x="36" y="54"/>
                    </a:lnTo>
                    <a:lnTo>
                      <a:pt x="29" y="47"/>
                    </a:lnTo>
                    <a:lnTo>
                      <a:pt x="24" y="43"/>
                    </a:lnTo>
                    <a:lnTo>
                      <a:pt x="26" y="47"/>
                    </a:lnTo>
                    <a:lnTo>
                      <a:pt x="17" y="29"/>
                    </a:lnTo>
                    <a:lnTo>
                      <a:pt x="22" y="26"/>
                    </a:lnTo>
                    <a:lnTo>
                      <a:pt x="19" y="29"/>
                    </a:lnTo>
                    <a:lnTo>
                      <a:pt x="12" y="21"/>
                    </a:lnTo>
                    <a:lnTo>
                      <a:pt x="7" y="17"/>
                    </a:lnTo>
                    <a:lnTo>
                      <a:pt x="10" y="21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22" y="26"/>
                    </a:lnTo>
                    <a:lnTo>
                      <a:pt x="31" y="45"/>
                    </a:lnTo>
                    <a:lnTo>
                      <a:pt x="26" y="47"/>
                    </a:lnTo>
                    <a:lnTo>
                      <a:pt x="31" y="45"/>
                    </a:lnTo>
                    <a:lnTo>
                      <a:pt x="38" y="52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5" y="90"/>
                    </a:lnTo>
                    <a:lnTo>
                      <a:pt x="40" y="87"/>
                    </a:lnTo>
                    <a:lnTo>
                      <a:pt x="45" y="87"/>
                    </a:lnTo>
                    <a:lnTo>
                      <a:pt x="45" y="135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55" y="153"/>
                    </a:lnTo>
                    <a:lnTo>
                      <a:pt x="50" y="156"/>
                    </a:lnTo>
                    <a:lnTo>
                      <a:pt x="55" y="153"/>
                    </a:lnTo>
                    <a:lnTo>
                      <a:pt x="57" y="156"/>
                    </a:lnTo>
                    <a:lnTo>
                      <a:pt x="57" y="165"/>
                    </a:lnTo>
                    <a:lnTo>
                      <a:pt x="52" y="165"/>
                    </a:lnTo>
                    <a:lnTo>
                      <a:pt x="57" y="165"/>
                    </a:lnTo>
                    <a:lnTo>
                      <a:pt x="62" y="175"/>
                    </a:lnTo>
                    <a:lnTo>
                      <a:pt x="62" y="179"/>
                    </a:lnTo>
                    <a:lnTo>
                      <a:pt x="57" y="179"/>
                    </a:lnTo>
                    <a:lnTo>
                      <a:pt x="62" y="179"/>
                    </a:lnTo>
                    <a:lnTo>
                      <a:pt x="64" y="184"/>
                    </a:lnTo>
                    <a:lnTo>
                      <a:pt x="59" y="186"/>
                    </a:lnTo>
                    <a:lnTo>
                      <a:pt x="64" y="184"/>
                    </a:lnTo>
                    <a:lnTo>
                      <a:pt x="66" y="186"/>
                    </a:lnTo>
                    <a:lnTo>
                      <a:pt x="78" y="210"/>
                    </a:lnTo>
                    <a:lnTo>
                      <a:pt x="78" y="217"/>
                    </a:lnTo>
                    <a:lnTo>
                      <a:pt x="73" y="217"/>
                    </a:lnTo>
                    <a:lnTo>
                      <a:pt x="78" y="217"/>
                    </a:lnTo>
                    <a:lnTo>
                      <a:pt x="83" y="226"/>
                    </a:lnTo>
                    <a:lnTo>
                      <a:pt x="83" y="231"/>
                    </a:lnTo>
                    <a:lnTo>
                      <a:pt x="78" y="231"/>
                    </a:lnTo>
                    <a:lnTo>
                      <a:pt x="83" y="231"/>
                    </a:lnTo>
                    <a:lnTo>
                      <a:pt x="87" y="241"/>
                    </a:lnTo>
                    <a:lnTo>
                      <a:pt x="87" y="243"/>
                    </a:lnTo>
                    <a:lnTo>
                      <a:pt x="83" y="243"/>
                    </a:lnTo>
                    <a:lnTo>
                      <a:pt x="87" y="243"/>
                    </a:lnTo>
                    <a:lnTo>
                      <a:pt x="90" y="248"/>
                    </a:lnTo>
                    <a:lnTo>
                      <a:pt x="90" y="252"/>
                    </a:lnTo>
                    <a:lnTo>
                      <a:pt x="85" y="252"/>
                    </a:lnTo>
                    <a:lnTo>
                      <a:pt x="90" y="252"/>
                    </a:lnTo>
                    <a:lnTo>
                      <a:pt x="92" y="257"/>
                    </a:lnTo>
                    <a:lnTo>
                      <a:pt x="87" y="259"/>
                    </a:lnTo>
                    <a:lnTo>
                      <a:pt x="92" y="257"/>
                    </a:lnTo>
                    <a:lnTo>
                      <a:pt x="104" y="269"/>
                    </a:lnTo>
                    <a:lnTo>
                      <a:pt x="109" y="278"/>
                    </a:lnTo>
                    <a:lnTo>
                      <a:pt x="104" y="281"/>
                    </a:lnTo>
                    <a:lnTo>
                      <a:pt x="109" y="278"/>
                    </a:lnTo>
                    <a:lnTo>
                      <a:pt x="113" y="283"/>
                    </a:lnTo>
                    <a:lnTo>
                      <a:pt x="116" y="288"/>
                    </a:lnTo>
                    <a:lnTo>
                      <a:pt x="111" y="290"/>
                    </a:lnTo>
                    <a:lnTo>
                      <a:pt x="116" y="288"/>
                    </a:lnTo>
                    <a:lnTo>
                      <a:pt x="118" y="290"/>
                    </a:lnTo>
                    <a:lnTo>
                      <a:pt x="120" y="295"/>
                    </a:lnTo>
                    <a:lnTo>
                      <a:pt x="120" y="309"/>
                    </a:lnTo>
                    <a:lnTo>
                      <a:pt x="116" y="309"/>
                    </a:lnTo>
                    <a:lnTo>
                      <a:pt x="120" y="309"/>
                    </a:lnTo>
                    <a:lnTo>
                      <a:pt x="123" y="314"/>
                    </a:lnTo>
                    <a:lnTo>
                      <a:pt x="123" y="316"/>
                    </a:lnTo>
                    <a:lnTo>
                      <a:pt x="118" y="316"/>
                    </a:lnTo>
                    <a:lnTo>
                      <a:pt x="123" y="316"/>
                    </a:lnTo>
                    <a:lnTo>
                      <a:pt x="125" y="321"/>
                    </a:lnTo>
                    <a:lnTo>
                      <a:pt x="125" y="335"/>
                    </a:lnTo>
                    <a:lnTo>
                      <a:pt x="120" y="335"/>
                    </a:lnTo>
                    <a:lnTo>
                      <a:pt x="125" y="335"/>
                    </a:lnTo>
                    <a:lnTo>
                      <a:pt x="128" y="339"/>
                    </a:lnTo>
                    <a:lnTo>
                      <a:pt x="128" y="346"/>
                    </a:lnTo>
                    <a:lnTo>
                      <a:pt x="128" y="349"/>
                    </a:lnTo>
                    <a:lnTo>
                      <a:pt x="125" y="354"/>
                    </a:lnTo>
                    <a:lnTo>
                      <a:pt x="120" y="351"/>
                    </a:lnTo>
                    <a:lnTo>
                      <a:pt x="125" y="351"/>
                    </a:lnTo>
                    <a:lnTo>
                      <a:pt x="125" y="375"/>
                    </a:lnTo>
                    <a:lnTo>
                      <a:pt x="125" y="377"/>
                    </a:lnTo>
                    <a:lnTo>
                      <a:pt x="123" y="382"/>
                    </a:lnTo>
                    <a:lnTo>
                      <a:pt x="118" y="379"/>
                    </a:lnTo>
                    <a:lnTo>
                      <a:pt x="123" y="379"/>
                    </a:lnTo>
                    <a:lnTo>
                      <a:pt x="123" y="410"/>
                    </a:lnTo>
                    <a:lnTo>
                      <a:pt x="118" y="41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" name="Freeform 456">
                <a:extLst>
                  <a:ext uri="{FF2B5EF4-FFF2-40B4-BE49-F238E27FC236}">
                    <a16:creationId xmlns:a16="http://schemas.microsoft.com/office/drawing/2014/main" id="{F2EF4580-0B2A-2881-D0D1-EE5801E29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222"/>
                <a:ext cx="118" cy="257"/>
              </a:xfrm>
              <a:custGeom>
                <a:avLst/>
                <a:gdLst>
                  <a:gd name="T0" fmla="*/ 109 w 118"/>
                  <a:gd name="T1" fmla="*/ 252 h 257"/>
                  <a:gd name="T2" fmla="*/ 104 w 118"/>
                  <a:gd name="T3" fmla="*/ 245 h 257"/>
                  <a:gd name="T4" fmla="*/ 80 w 118"/>
                  <a:gd name="T5" fmla="*/ 191 h 257"/>
                  <a:gd name="T6" fmla="*/ 73 w 118"/>
                  <a:gd name="T7" fmla="*/ 188 h 257"/>
                  <a:gd name="T8" fmla="*/ 71 w 118"/>
                  <a:gd name="T9" fmla="*/ 181 h 257"/>
                  <a:gd name="T10" fmla="*/ 76 w 118"/>
                  <a:gd name="T11" fmla="*/ 170 h 257"/>
                  <a:gd name="T12" fmla="*/ 69 w 118"/>
                  <a:gd name="T13" fmla="*/ 162 h 257"/>
                  <a:gd name="T14" fmla="*/ 64 w 118"/>
                  <a:gd name="T15" fmla="*/ 153 h 257"/>
                  <a:gd name="T16" fmla="*/ 59 w 118"/>
                  <a:gd name="T17" fmla="*/ 146 h 257"/>
                  <a:gd name="T18" fmla="*/ 59 w 118"/>
                  <a:gd name="T19" fmla="*/ 137 h 257"/>
                  <a:gd name="T20" fmla="*/ 54 w 118"/>
                  <a:gd name="T21" fmla="*/ 122 h 257"/>
                  <a:gd name="T22" fmla="*/ 50 w 118"/>
                  <a:gd name="T23" fmla="*/ 115 h 257"/>
                  <a:gd name="T24" fmla="*/ 50 w 118"/>
                  <a:gd name="T25" fmla="*/ 111 h 257"/>
                  <a:gd name="T26" fmla="*/ 47 w 118"/>
                  <a:gd name="T27" fmla="*/ 99 h 257"/>
                  <a:gd name="T28" fmla="*/ 45 w 118"/>
                  <a:gd name="T29" fmla="*/ 97 h 257"/>
                  <a:gd name="T30" fmla="*/ 45 w 118"/>
                  <a:gd name="T31" fmla="*/ 87 h 257"/>
                  <a:gd name="T32" fmla="*/ 43 w 118"/>
                  <a:gd name="T33" fmla="*/ 68 h 257"/>
                  <a:gd name="T34" fmla="*/ 40 w 118"/>
                  <a:gd name="T35" fmla="*/ 66 h 257"/>
                  <a:gd name="T36" fmla="*/ 43 w 118"/>
                  <a:gd name="T37" fmla="*/ 56 h 257"/>
                  <a:gd name="T38" fmla="*/ 38 w 118"/>
                  <a:gd name="T39" fmla="*/ 42 h 257"/>
                  <a:gd name="T40" fmla="*/ 40 w 118"/>
                  <a:gd name="T41" fmla="*/ 38 h 257"/>
                  <a:gd name="T42" fmla="*/ 31 w 118"/>
                  <a:gd name="T43" fmla="*/ 33 h 257"/>
                  <a:gd name="T44" fmla="*/ 33 w 118"/>
                  <a:gd name="T45" fmla="*/ 16 h 257"/>
                  <a:gd name="T46" fmla="*/ 38 w 118"/>
                  <a:gd name="T47" fmla="*/ 12 h 257"/>
                  <a:gd name="T48" fmla="*/ 33 w 118"/>
                  <a:gd name="T49" fmla="*/ 9 h 257"/>
                  <a:gd name="T50" fmla="*/ 29 w 118"/>
                  <a:gd name="T51" fmla="*/ 12 h 257"/>
                  <a:gd name="T52" fmla="*/ 22 w 118"/>
                  <a:gd name="T53" fmla="*/ 14 h 257"/>
                  <a:gd name="T54" fmla="*/ 17 w 118"/>
                  <a:gd name="T55" fmla="*/ 12 h 257"/>
                  <a:gd name="T56" fmla="*/ 10 w 118"/>
                  <a:gd name="T57" fmla="*/ 7 h 257"/>
                  <a:gd name="T58" fmla="*/ 5 w 118"/>
                  <a:gd name="T59" fmla="*/ 0 h 257"/>
                  <a:gd name="T60" fmla="*/ 0 w 118"/>
                  <a:gd name="T61" fmla="*/ 5 h 257"/>
                  <a:gd name="T62" fmla="*/ 7 w 118"/>
                  <a:gd name="T63" fmla="*/ 0 h 257"/>
                  <a:gd name="T64" fmla="*/ 17 w 118"/>
                  <a:gd name="T65" fmla="*/ 9 h 257"/>
                  <a:gd name="T66" fmla="*/ 19 w 118"/>
                  <a:gd name="T67" fmla="*/ 7 h 257"/>
                  <a:gd name="T68" fmla="*/ 22 w 118"/>
                  <a:gd name="T69" fmla="*/ 9 h 257"/>
                  <a:gd name="T70" fmla="*/ 31 w 118"/>
                  <a:gd name="T71" fmla="*/ 5 h 257"/>
                  <a:gd name="T72" fmla="*/ 36 w 118"/>
                  <a:gd name="T73" fmla="*/ 7 h 257"/>
                  <a:gd name="T74" fmla="*/ 38 w 118"/>
                  <a:gd name="T75" fmla="*/ 12 h 257"/>
                  <a:gd name="T76" fmla="*/ 36 w 118"/>
                  <a:gd name="T77" fmla="*/ 23 h 257"/>
                  <a:gd name="T78" fmla="*/ 31 w 118"/>
                  <a:gd name="T79" fmla="*/ 33 h 257"/>
                  <a:gd name="T80" fmla="*/ 40 w 118"/>
                  <a:gd name="T81" fmla="*/ 38 h 257"/>
                  <a:gd name="T82" fmla="*/ 43 w 118"/>
                  <a:gd name="T83" fmla="*/ 52 h 257"/>
                  <a:gd name="T84" fmla="*/ 45 w 118"/>
                  <a:gd name="T85" fmla="*/ 54 h 257"/>
                  <a:gd name="T86" fmla="*/ 45 w 118"/>
                  <a:gd name="T87" fmla="*/ 64 h 257"/>
                  <a:gd name="T88" fmla="*/ 47 w 118"/>
                  <a:gd name="T89" fmla="*/ 80 h 257"/>
                  <a:gd name="T90" fmla="*/ 50 w 118"/>
                  <a:gd name="T91" fmla="*/ 85 h 257"/>
                  <a:gd name="T92" fmla="*/ 50 w 118"/>
                  <a:gd name="T93" fmla="*/ 94 h 257"/>
                  <a:gd name="T94" fmla="*/ 52 w 118"/>
                  <a:gd name="T95" fmla="*/ 104 h 257"/>
                  <a:gd name="T96" fmla="*/ 54 w 118"/>
                  <a:gd name="T97" fmla="*/ 108 h 257"/>
                  <a:gd name="T98" fmla="*/ 54 w 118"/>
                  <a:gd name="T99" fmla="*/ 113 h 257"/>
                  <a:gd name="T100" fmla="*/ 59 w 118"/>
                  <a:gd name="T101" fmla="*/ 125 h 257"/>
                  <a:gd name="T102" fmla="*/ 64 w 118"/>
                  <a:gd name="T103" fmla="*/ 134 h 257"/>
                  <a:gd name="T104" fmla="*/ 64 w 118"/>
                  <a:gd name="T105" fmla="*/ 144 h 257"/>
                  <a:gd name="T106" fmla="*/ 69 w 118"/>
                  <a:gd name="T107" fmla="*/ 158 h 257"/>
                  <a:gd name="T108" fmla="*/ 71 w 118"/>
                  <a:gd name="T109" fmla="*/ 160 h 257"/>
                  <a:gd name="T110" fmla="*/ 76 w 118"/>
                  <a:gd name="T111" fmla="*/ 170 h 257"/>
                  <a:gd name="T112" fmla="*/ 78 w 118"/>
                  <a:gd name="T113" fmla="*/ 184 h 257"/>
                  <a:gd name="T114" fmla="*/ 73 w 118"/>
                  <a:gd name="T115" fmla="*/ 188 h 257"/>
                  <a:gd name="T116" fmla="*/ 80 w 118"/>
                  <a:gd name="T117" fmla="*/ 191 h 257"/>
                  <a:gd name="T118" fmla="*/ 111 w 118"/>
                  <a:gd name="T119" fmla="*/ 243 h 257"/>
                  <a:gd name="T120" fmla="*/ 109 w 118"/>
                  <a:gd name="T121" fmla="*/ 252 h 2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8"/>
                  <a:gd name="T184" fmla="*/ 0 h 257"/>
                  <a:gd name="T185" fmla="*/ 118 w 118"/>
                  <a:gd name="T186" fmla="*/ 257 h 2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8" h="257">
                    <a:moveTo>
                      <a:pt x="116" y="257"/>
                    </a:moveTo>
                    <a:lnTo>
                      <a:pt x="111" y="252"/>
                    </a:lnTo>
                    <a:lnTo>
                      <a:pt x="106" y="247"/>
                    </a:lnTo>
                    <a:lnTo>
                      <a:pt x="109" y="252"/>
                    </a:lnTo>
                    <a:lnTo>
                      <a:pt x="106" y="247"/>
                    </a:lnTo>
                    <a:lnTo>
                      <a:pt x="111" y="243"/>
                    </a:lnTo>
                    <a:lnTo>
                      <a:pt x="109" y="247"/>
                    </a:lnTo>
                    <a:lnTo>
                      <a:pt x="104" y="245"/>
                    </a:lnTo>
                    <a:lnTo>
                      <a:pt x="99" y="243"/>
                    </a:lnTo>
                    <a:lnTo>
                      <a:pt x="102" y="245"/>
                    </a:lnTo>
                    <a:lnTo>
                      <a:pt x="76" y="193"/>
                    </a:lnTo>
                    <a:lnTo>
                      <a:pt x="80" y="191"/>
                    </a:lnTo>
                    <a:lnTo>
                      <a:pt x="78" y="193"/>
                    </a:lnTo>
                    <a:lnTo>
                      <a:pt x="76" y="191"/>
                    </a:lnTo>
                    <a:lnTo>
                      <a:pt x="73" y="188"/>
                    </a:lnTo>
                    <a:lnTo>
                      <a:pt x="73" y="184"/>
                    </a:lnTo>
                    <a:lnTo>
                      <a:pt x="78" y="184"/>
                    </a:lnTo>
                    <a:lnTo>
                      <a:pt x="73" y="186"/>
                    </a:lnTo>
                    <a:lnTo>
                      <a:pt x="71" y="181"/>
                    </a:lnTo>
                    <a:lnTo>
                      <a:pt x="71" y="179"/>
                    </a:lnTo>
                    <a:lnTo>
                      <a:pt x="71" y="170"/>
                    </a:lnTo>
                    <a:lnTo>
                      <a:pt x="76" y="170"/>
                    </a:lnTo>
                    <a:lnTo>
                      <a:pt x="71" y="172"/>
                    </a:lnTo>
                    <a:lnTo>
                      <a:pt x="66" y="162"/>
                    </a:lnTo>
                    <a:lnTo>
                      <a:pt x="71" y="160"/>
                    </a:lnTo>
                    <a:lnTo>
                      <a:pt x="69" y="162"/>
                    </a:lnTo>
                    <a:lnTo>
                      <a:pt x="66" y="160"/>
                    </a:lnTo>
                    <a:lnTo>
                      <a:pt x="64" y="158"/>
                    </a:lnTo>
                    <a:lnTo>
                      <a:pt x="64" y="153"/>
                    </a:lnTo>
                    <a:lnTo>
                      <a:pt x="69" y="153"/>
                    </a:lnTo>
                    <a:lnTo>
                      <a:pt x="64" y="155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59" y="134"/>
                    </a:lnTo>
                    <a:lnTo>
                      <a:pt x="64" y="134"/>
                    </a:lnTo>
                    <a:lnTo>
                      <a:pt x="59" y="13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4" y="122"/>
                    </a:lnTo>
                    <a:lnTo>
                      <a:pt x="59" y="122"/>
                    </a:lnTo>
                    <a:lnTo>
                      <a:pt x="54" y="12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0" y="111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7" y="99"/>
                    </a:lnTo>
                    <a:lnTo>
                      <a:pt x="52" y="99"/>
                    </a:lnTo>
                    <a:lnTo>
                      <a:pt x="47" y="101"/>
                    </a:lnTo>
                    <a:lnTo>
                      <a:pt x="45" y="97"/>
                    </a:lnTo>
                    <a:lnTo>
                      <a:pt x="45" y="94"/>
                    </a:lnTo>
                    <a:lnTo>
                      <a:pt x="45" y="85"/>
                    </a:lnTo>
                    <a:lnTo>
                      <a:pt x="50" y="85"/>
                    </a:lnTo>
                    <a:lnTo>
                      <a:pt x="45" y="87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68"/>
                    </a:lnTo>
                    <a:lnTo>
                      <a:pt x="47" y="68"/>
                    </a:lnTo>
                    <a:lnTo>
                      <a:pt x="43" y="71"/>
                    </a:lnTo>
                    <a:lnTo>
                      <a:pt x="40" y="66"/>
                    </a:lnTo>
                    <a:lnTo>
                      <a:pt x="40" y="64"/>
                    </a:lnTo>
                    <a:lnTo>
                      <a:pt x="40" y="54"/>
                    </a:lnTo>
                    <a:lnTo>
                      <a:pt x="45" y="54"/>
                    </a:lnTo>
                    <a:lnTo>
                      <a:pt x="43" y="56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8" y="42"/>
                    </a:lnTo>
                    <a:lnTo>
                      <a:pt x="43" y="42"/>
                    </a:lnTo>
                    <a:lnTo>
                      <a:pt x="38" y="45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38" y="40"/>
                    </a:lnTo>
                    <a:lnTo>
                      <a:pt x="33" y="35"/>
                    </a:lnTo>
                    <a:lnTo>
                      <a:pt x="31" y="33"/>
                    </a:lnTo>
                    <a:lnTo>
                      <a:pt x="31" y="21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8" y="12"/>
                    </a:lnTo>
                    <a:lnTo>
                      <a:pt x="33" y="14"/>
                    </a:lnTo>
                    <a:lnTo>
                      <a:pt x="31" y="9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29" y="12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17" y="12"/>
                    </a:lnTo>
                    <a:lnTo>
                      <a:pt x="17" y="7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12" y="5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4" y="9"/>
                    </a:lnTo>
                    <a:lnTo>
                      <a:pt x="22" y="14"/>
                    </a:lnTo>
                    <a:lnTo>
                      <a:pt x="22" y="9"/>
                    </a:lnTo>
                    <a:lnTo>
                      <a:pt x="26" y="7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6" y="23"/>
                    </a:lnTo>
                    <a:lnTo>
                      <a:pt x="31" y="21"/>
                    </a:lnTo>
                    <a:lnTo>
                      <a:pt x="36" y="21"/>
                    </a:lnTo>
                    <a:lnTo>
                      <a:pt x="36" y="33"/>
                    </a:lnTo>
                    <a:lnTo>
                      <a:pt x="31" y="33"/>
                    </a:lnTo>
                    <a:lnTo>
                      <a:pt x="36" y="33"/>
                    </a:lnTo>
                    <a:lnTo>
                      <a:pt x="40" y="38"/>
                    </a:lnTo>
                    <a:lnTo>
                      <a:pt x="43" y="42"/>
                    </a:lnTo>
                    <a:lnTo>
                      <a:pt x="43" y="52"/>
                    </a:lnTo>
                    <a:lnTo>
                      <a:pt x="38" y="52"/>
                    </a:lnTo>
                    <a:lnTo>
                      <a:pt x="43" y="52"/>
                    </a:lnTo>
                    <a:lnTo>
                      <a:pt x="45" y="54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45" y="64"/>
                    </a:lnTo>
                    <a:lnTo>
                      <a:pt x="47" y="68"/>
                    </a:lnTo>
                    <a:lnTo>
                      <a:pt x="47" y="80"/>
                    </a:lnTo>
                    <a:lnTo>
                      <a:pt x="43" y="80"/>
                    </a:lnTo>
                    <a:lnTo>
                      <a:pt x="47" y="80"/>
                    </a:lnTo>
                    <a:lnTo>
                      <a:pt x="50" y="85"/>
                    </a:lnTo>
                    <a:lnTo>
                      <a:pt x="50" y="94"/>
                    </a:lnTo>
                    <a:lnTo>
                      <a:pt x="45" y="94"/>
                    </a:lnTo>
                    <a:lnTo>
                      <a:pt x="50" y="94"/>
                    </a:lnTo>
                    <a:lnTo>
                      <a:pt x="52" y="99"/>
                    </a:lnTo>
                    <a:lnTo>
                      <a:pt x="52" y="104"/>
                    </a:lnTo>
                    <a:lnTo>
                      <a:pt x="47" y="104"/>
                    </a:lnTo>
                    <a:lnTo>
                      <a:pt x="52" y="104"/>
                    </a:lnTo>
                    <a:lnTo>
                      <a:pt x="54" y="108"/>
                    </a:lnTo>
                    <a:lnTo>
                      <a:pt x="54" y="113"/>
                    </a:lnTo>
                    <a:lnTo>
                      <a:pt x="50" y="113"/>
                    </a:lnTo>
                    <a:lnTo>
                      <a:pt x="54" y="113"/>
                    </a:lnTo>
                    <a:lnTo>
                      <a:pt x="59" y="122"/>
                    </a:lnTo>
                    <a:lnTo>
                      <a:pt x="59" y="125"/>
                    </a:lnTo>
                    <a:lnTo>
                      <a:pt x="54" y="125"/>
                    </a:lnTo>
                    <a:lnTo>
                      <a:pt x="59" y="125"/>
                    </a:lnTo>
                    <a:lnTo>
                      <a:pt x="64" y="134"/>
                    </a:lnTo>
                    <a:lnTo>
                      <a:pt x="64" y="144"/>
                    </a:lnTo>
                    <a:lnTo>
                      <a:pt x="59" y="144"/>
                    </a:lnTo>
                    <a:lnTo>
                      <a:pt x="64" y="144"/>
                    </a:lnTo>
                    <a:lnTo>
                      <a:pt x="69" y="153"/>
                    </a:lnTo>
                    <a:lnTo>
                      <a:pt x="69" y="158"/>
                    </a:lnTo>
                    <a:lnTo>
                      <a:pt x="64" y="158"/>
                    </a:lnTo>
                    <a:lnTo>
                      <a:pt x="69" y="158"/>
                    </a:lnTo>
                    <a:lnTo>
                      <a:pt x="71" y="160"/>
                    </a:lnTo>
                    <a:lnTo>
                      <a:pt x="76" y="170"/>
                    </a:lnTo>
                    <a:lnTo>
                      <a:pt x="76" y="179"/>
                    </a:lnTo>
                    <a:lnTo>
                      <a:pt x="71" y="179"/>
                    </a:lnTo>
                    <a:lnTo>
                      <a:pt x="76" y="179"/>
                    </a:lnTo>
                    <a:lnTo>
                      <a:pt x="78" y="184"/>
                    </a:lnTo>
                    <a:lnTo>
                      <a:pt x="78" y="188"/>
                    </a:lnTo>
                    <a:lnTo>
                      <a:pt x="73" y="188"/>
                    </a:lnTo>
                    <a:lnTo>
                      <a:pt x="78" y="188"/>
                    </a:lnTo>
                    <a:lnTo>
                      <a:pt x="80" y="191"/>
                    </a:lnTo>
                    <a:lnTo>
                      <a:pt x="106" y="243"/>
                    </a:lnTo>
                    <a:lnTo>
                      <a:pt x="102" y="245"/>
                    </a:lnTo>
                    <a:lnTo>
                      <a:pt x="106" y="240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3" y="250"/>
                    </a:lnTo>
                    <a:lnTo>
                      <a:pt x="109" y="252"/>
                    </a:lnTo>
                    <a:lnTo>
                      <a:pt x="113" y="250"/>
                    </a:lnTo>
                    <a:lnTo>
                      <a:pt x="118" y="254"/>
                    </a:lnTo>
                    <a:lnTo>
                      <a:pt x="116" y="25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" name="Freeform 457">
                <a:extLst>
                  <a:ext uri="{FF2B5EF4-FFF2-40B4-BE49-F238E27FC236}">
                    <a16:creationId xmlns:a16="http://schemas.microsoft.com/office/drawing/2014/main" id="{336A761A-FD02-6E57-0A85-99251E176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" y="1210"/>
                <a:ext cx="40" cy="17"/>
              </a:xfrm>
              <a:custGeom>
                <a:avLst/>
                <a:gdLst>
                  <a:gd name="T0" fmla="*/ 37 w 40"/>
                  <a:gd name="T1" fmla="*/ 17 h 17"/>
                  <a:gd name="T2" fmla="*/ 33 w 40"/>
                  <a:gd name="T3" fmla="*/ 14 h 17"/>
                  <a:gd name="T4" fmla="*/ 33 w 40"/>
                  <a:gd name="T5" fmla="*/ 14 h 17"/>
                  <a:gd name="T6" fmla="*/ 33 w 40"/>
                  <a:gd name="T7" fmla="*/ 14 h 17"/>
                  <a:gd name="T8" fmla="*/ 30 w 40"/>
                  <a:gd name="T9" fmla="*/ 12 h 17"/>
                  <a:gd name="T10" fmla="*/ 30 w 40"/>
                  <a:gd name="T11" fmla="*/ 7 h 17"/>
                  <a:gd name="T12" fmla="*/ 30 w 40"/>
                  <a:gd name="T13" fmla="*/ 12 h 17"/>
                  <a:gd name="T14" fmla="*/ 26 w 40"/>
                  <a:gd name="T15" fmla="*/ 12 h 17"/>
                  <a:gd name="T16" fmla="*/ 26 w 40"/>
                  <a:gd name="T17" fmla="*/ 12 h 17"/>
                  <a:gd name="T18" fmla="*/ 26 w 40"/>
                  <a:gd name="T19" fmla="*/ 12 h 17"/>
                  <a:gd name="T20" fmla="*/ 21 w 40"/>
                  <a:gd name="T21" fmla="*/ 10 h 17"/>
                  <a:gd name="T22" fmla="*/ 21 w 40"/>
                  <a:gd name="T23" fmla="*/ 5 h 17"/>
                  <a:gd name="T24" fmla="*/ 21 w 40"/>
                  <a:gd name="T25" fmla="*/ 10 h 17"/>
                  <a:gd name="T26" fmla="*/ 16 w 40"/>
                  <a:gd name="T27" fmla="*/ 10 h 17"/>
                  <a:gd name="T28" fmla="*/ 16 w 40"/>
                  <a:gd name="T29" fmla="*/ 10 h 17"/>
                  <a:gd name="T30" fmla="*/ 16 w 40"/>
                  <a:gd name="T31" fmla="*/ 10 h 17"/>
                  <a:gd name="T32" fmla="*/ 11 w 40"/>
                  <a:gd name="T33" fmla="*/ 5 h 17"/>
                  <a:gd name="T34" fmla="*/ 11 w 40"/>
                  <a:gd name="T35" fmla="*/ 0 h 17"/>
                  <a:gd name="T36" fmla="*/ 11 w 40"/>
                  <a:gd name="T37" fmla="*/ 5 h 17"/>
                  <a:gd name="T38" fmla="*/ 4 w 40"/>
                  <a:gd name="T39" fmla="*/ 5 h 17"/>
                  <a:gd name="T40" fmla="*/ 4 w 40"/>
                  <a:gd name="T41" fmla="*/ 3 h 17"/>
                  <a:gd name="T42" fmla="*/ 7 w 40"/>
                  <a:gd name="T43" fmla="*/ 5 h 17"/>
                  <a:gd name="T44" fmla="*/ 2 w 40"/>
                  <a:gd name="T45" fmla="*/ 10 h 17"/>
                  <a:gd name="T46" fmla="*/ 2 w 40"/>
                  <a:gd name="T47" fmla="*/ 10 h 17"/>
                  <a:gd name="T48" fmla="*/ 0 w 40"/>
                  <a:gd name="T49" fmla="*/ 10 h 17"/>
                  <a:gd name="T50" fmla="*/ 0 w 40"/>
                  <a:gd name="T51" fmla="*/ 7 h 17"/>
                  <a:gd name="T52" fmla="*/ 4 w 40"/>
                  <a:gd name="T53" fmla="*/ 3 h 17"/>
                  <a:gd name="T54" fmla="*/ 7 w 40"/>
                  <a:gd name="T55" fmla="*/ 0 h 17"/>
                  <a:gd name="T56" fmla="*/ 4 w 40"/>
                  <a:gd name="T57" fmla="*/ 0 h 17"/>
                  <a:gd name="T58" fmla="*/ 11 w 40"/>
                  <a:gd name="T59" fmla="*/ 0 h 17"/>
                  <a:gd name="T60" fmla="*/ 11 w 40"/>
                  <a:gd name="T61" fmla="*/ 0 h 17"/>
                  <a:gd name="T62" fmla="*/ 14 w 40"/>
                  <a:gd name="T63" fmla="*/ 3 h 17"/>
                  <a:gd name="T64" fmla="*/ 19 w 40"/>
                  <a:gd name="T65" fmla="*/ 7 h 17"/>
                  <a:gd name="T66" fmla="*/ 16 w 40"/>
                  <a:gd name="T67" fmla="*/ 10 h 17"/>
                  <a:gd name="T68" fmla="*/ 16 w 40"/>
                  <a:gd name="T69" fmla="*/ 5 h 17"/>
                  <a:gd name="T70" fmla="*/ 21 w 40"/>
                  <a:gd name="T71" fmla="*/ 5 h 17"/>
                  <a:gd name="T72" fmla="*/ 23 w 40"/>
                  <a:gd name="T73" fmla="*/ 5 h 17"/>
                  <a:gd name="T74" fmla="*/ 23 w 40"/>
                  <a:gd name="T75" fmla="*/ 5 h 17"/>
                  <a:gd name="T76" fmla="*/ 28 w 40"/>
                  <a:gd name="T77" fmla="*/ 7 h 17"/>
                  <a:gd name="T78" fmla="*/ 26 w 40"/>
                  <a:gd name="T79" fmla="*/ 12 h 17"/>
                  <a:gd name="T80" fmla="*/ 26 w 40"/>
                  <a:gd name="T81" fmla="*/ 7 h 17"/>
                  <a:gd name="T82" fmla="*/ 30 w 40"/>
                  <a:gd name="T83" fmla="*/ 7 h 17"/>
                  <a:gd name="T84" fmla="*/ 30 w 40"/>
                  <a:gd name="T85" fmla="*/ 7 h 17"/>
                  <a:gd name="T86" fmla="*/ 33 w 40"/>
                  <a:gd name="T87" fmla="*/ 10 h 17"/>
                  <a:gd name="T88" fmla="*/ 35 w 40"/>
                  <a:gd name="T89" fmla="*/ 12 h 17"/>
                  <a:gd name="T90" fmla="*/ 33 w 40"/>
                  <a:gd name="T91" fmla="*/ 14 h 17"/>
                  <a:gd name="T92" fmla="*/ 35 w 40"/>
                  <a:gd name="T93" fmla="*/ 10 h 17"/>
                  <a:gd name="T94" fmla="*/ 40 w 40"/>
                  <a:gd name="T95" fmla="*/ 12 h 17"/>
                  <a:gd name="T96" fmla="*/ 37 w 40"/>
                  <a:gd name="T97" fmla="*/ 17 h 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17"/>
                  <a:gd name="T149" fmla="*/ 40 w 40"/>
                  <a:gd name="T150" fmla="*/ 17 h 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17">
                    <a:moveTo>
                      <a:pt x="37" y="17"/>
                    </a:moveTo>
                    <a:lnTo>
                      <a:pt x="33" y="14"/>
                    </a:lnTo>
                    <a:lnTo>
                      <a:pt x="30" y="12"/>
                    </a:lnTo>
                    <a:lnTo>
                      <a:pt x="30" y="7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1" y="10"/>
                    </a:lnTo>
                    <a:lnTo>
                      <a:pt x="21" y="5"/>
                    </a:lnTo>
                    <a:lnTo>
                      <a:pt x="21" y="10"/>
                    </a:lnTo>
                    <a:lnTo>
                      <a:pt x="16" y="10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8" y="7"/>
                    </a:lnTo>
                    <a:lnTo>
                      <a:pt x="26" y="12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5" y="10"/>
                    </a:lnTo>
                    <a:lnTo>
                      <a:pt x="40" y="12"/>
                    </a:lnTo>
                    <a:lnTo>
                      <a:pt x="37" y="1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" name="Freeform 458">
                <a:extLst>
                  <a:ext uri="{FF2B5EF4-FFF2-40B4-BE49-F238E27FC236}">
                    <a16:creationId xmlns:a16="http://schemas.microsoft.com/office/drawing/2014/main" id="{8A81083E-0A05-5965-F07F-8B9A82B55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" y="1217"/>
                <a:ext cx="19" cy="66"/>
              </a:xfrm>
              <a:custGeom>
                <a:avLst/>
                <a:gdLst>
                  <a:gd name="T0" fmla="*/ 19 w 19"/>
                  <a:gd name="T1" fmla="*/ 0 h 66"/>
                  <a:gd name="T2" fmla="*/ 19 w 19"/>
                  <a:gd name="T3" fmla="*/ 5 h 66"/>
                  <a:gd name="T4" fmla="*/ 19 w 19"/>
                  <a:gd name="T5" fmla="*/ 7 h 66"/>
                  <a:gd name="T6" fmla="*/ 19 w 19"/>
                  <a:gd name="T7" fmla="*/ 7 h 66"/>
                  <a:gd name="T8" fmla="*/ 14 w 19"/>
                  <a:gd name="T9" fmla="*/ 17 h 66"/>
                  <a:gd name="T10" fmla="*/ 9 w 19"/>
                  <a:gd name="T11" fmla="*/ 14 h 66"/>
                  <a:gd name="T12" fmla="*/ 14 w 19"/>
                  <a:gd name="T13" fmla="*/ 14 h 66"/>
                  <a:gd name="T14" fmla="*/ 14 w 19"/>
                  <a:gd name="T15" fmla="*/ 21 h 66"/>
                  <a:gd name="T16" fmla="*/ 9 w 19"/>
                  <a:gd name="T17" fmla="*/ 24 h 66"/>
                  <a:gd name="T18" fmla="*/ 14 w 19"/>
                  <a:gd name="T19" fmla="*/ 21 h 66"/>
                  <a:gd name="T20" fmla="*/ 19 w 19"/>
                  <a:gd name="T21" fmla="*/ 31 h 66"/>
                  <a:gd name="T22" fmla="*/ 19 w 19"/>
                  <a:gd name="T23" fmla="*/ 31 h 66"/>
                  <a:gd name="T24" fmla="*/ 19 w 19"/>
                  <a:gd name="T25" fmla="*/ 31 h 66"/>
                  <a:gd name="T26" fmla="*/ 19 w 19"/>
                  <a:gd name="T27" fmla="*/ 47 h 66"/>
                  <a:gd name="T28" fmla="*/ 19 w 19"/>
                  <a:gd name="T29" fmla="*/ 50 h 66"/>
                  <a:gd name="T30" fmla="*/ 19 w 19"/>
                  <a:gd name="T31" fmla="*/ 50 h 66"/>
                  <a:gd name="T32" fmla="*/ 16 w 19"/>
                  <a:gd name="T33" fmla="*/ 54 h 66"/>
                  <a:gd name="T34" fmla="*/ 12 w 19"/>
                  <a:gd name="T35" fmla="*/ 52 h 66"/>
                  <a:gd name="T36" fmla="*/ 16 w 19"/>
                  <a:gd name="T37" fmla="*/ 52 h 66"/>
                  <a:gd name="T38" fmla="*/ 16 w 19"/>
                  <a:gd name="T39" fmla="*/ 61 h 66"/>
                  <a:gd name="T40" fmla="*/ 16 w 19"/>
                  <a:gd name="T41" fmla="*/ 64 h 66"/>
                  <a:gd name="T42" fmla="*/ 16 w 19"/>
                  <a:gd name="T43" fmla="*/ 64 h 66"/>
                  <a:gd name="T44" fmla="*/ 12 w 19"/>
                  <a:gd name="T45" fmla="*/ 66 h 66"/>
                  <a:gd name="T46" fmla="*/ 12 w 19"/>
                  <a:gd name="T47" fmla="*/ 66 h 66"/>
                  <a:gd name="T48" fmla="*/ 9 w 19"/>
                  <a:gd name="T49" fmla="*/ 66 h 66"/>
                  <a:gd name="T50" fmla="*/ 0 w 19"/>
                  <a:gd name="T51" fmla="*/ 66 h 66"/>
                  <a:gd name="T52" fmla="*/ 0 w 19"/>
                  <a:gd name="T53" fmla="*/ 61 h 66"/>
                  <a:gd name="T54" fmla="*/ 0 w 19"/>
                  <a:gd name="T55" fmla="*/ 61 h 66"/>
                  <a:gd name="T56" fmla="*/ 0 w 19"/>
                  <a:gd name="T57" fmla="*/ 61 h 66"/>
                  <a:gd name="T58" fmla="*/ 9 w 19"/>
                  <a:gd name="T59" fmla="*/ 61 h 66"/>
                  <a:gd name="T60" fmla="*/ 9 w 19"/>
                  <a:gd name="T61" fmla="*/ 66 h 66"/>
                  <a:gd name="T62" fmla="*/ 9 w 19"/>
                  <a:gd name="T63" fmla="*/ 61 h 66"/>
                  <a:gd name="T64" fmla="*/ 14 w 19"/>
                  <a:gd name="T65" fmla="*/ 59 h 66"/>
                  <a:gd name="T66" fmla="*/ 16 w 19"/>
                  <a:gd name="T67" fmla="*/ 64 h 66"/>
                  <a:gd name="T68" fmla="*/ 12 w 19"/>
                  <a:gd name="T69" fmla="*/ 61 h 66"/>
                  <a:gd name="T70" fmla="*/ 12 w 19"/>
                  <a:gd name="T71" fmla="*/ 52 h 66"/>
                  <a:gd name="T72" fmla="*/ 12 w 19"/>
                  <a:gd name="T73" fmla="*/ 52 h 66"/>
                  <a:gd name="T74" fmla="*/ 12 w 19"/>
                  <a:gd name="T75" fmla="*/ 52 h 66"/>
                  <a:gd name="T76" fmla="*/ 14 w 19"/>
                  <a:gd name="T77" fmla="*/ 47 h 66"/>
                  <a:gd name="T78" fmla="*/ 19 w 19"/>
                  <a:gd name="T79" fmla="*/ 50 h 66"/>
                  <a:gd name="T80" fmla="*/ 14 w 19"/>
                  <a:gd name="T81" fmla="*/ 47 h 66"/>
                  <a:gd name="T82" fmla="*/ 14 w 19"/>
                  <a:gd name="T83" fmla="*/ 31 h 66"/>
                  <a:gd name="T84" fmla="*/ 19 w 19"/>
                  <a:gd name="T85" fmla="*/ 31 h 66"/>
                  <a:gd name="T86" fmla="*/ 14 w 19"/>
                  <a:gd name="T87" fmla="*/ 33 h 66"/>
                  <a:gd name="T88" fmla="*/ 9 w 19"/>
                  <a:gd name="T89" fmla="*/ 24 h 66"/>
                  <a:gd name="T90" fmla="*/ 9 w 19"/>
                  <a:gd name="T91" fmla="*/ 24 h 66"/>
                  <a:gd name="T92" fmla="*/ 9 w 19"/>
                  <a:gd name="T93" fmla="*/ 21 h 66"/>
                  <a:gd name="T94" fmla="*/ 9 w 19"/>
                  <a:gd name="T95" fmla="*/ 14 h 66"/>
                  <a:gd name="T96" fmla="*/ 9 w 19"/>
                  <a:gd name="T97" fmla="*/ 14 h 66"/>
                  <a:gd name="T98" fmla="*/ 9 w 19"/>
                  <a:gd name="T99" fmla="*/ 14 h 66"/>
                  <a:gd name="T100" fmla="*/ 14 w 19"/>
                  <a:gd name="T101" fmla="*/ 5 h 66"/>
                  <a:gd name="T102" fmla="*/ 19 w 19"/>
                  <a:gd name="T103" fmla="*/ 7 h 66"/>
                  <a:gd name="T104" fmla="*/ 14 w 19"/>
                  <a:gd name="T105" fmla="*/ 5 h 66"/>
                  <a:gd name="T106" fmla="*/ 14 w 19"/>
                  <a:gd name="T107" fmla="*/ 0 h 66"/>
                  <a:gd name="T108" fmla="*/ 19 w 19"/>
                  <a:gd name="T109" fmla="*/ 0 h 6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"/>
                  <a:gd name="T166" fmla="*/ 0 h 66"/>
                  <a:gd name="T167" fmla="*/ 19 w 19"/>
                  <a:gd name="T168" fmla="*/ 66 h 6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" h="66">
                    <a:moveTo>
                      <a:pt x="19" y="0"/>
                    </a:moveTo>
                    <a:lnTo>
                      <a:pt x="19" y="5"/>
                    </a:lnTo>
                    <a:lnTo>
                      <a:pt x="19" y="7"/>
                    </a:lnTo>
                    <a:lnTo>
                      <a:pt x="14" y="17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9" y="24"/>
                    </a:lnTo>
                    <a:lnTo>
                      <a:pt x="14" y="21"/>
                    </a:lnTo>
                    <a:lnTo>
                      <a:pt x="19" y="31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16" y="61"/>
                    </a:lnTo>
                    <a:lnTo>
                      <a:pt x="16" y="64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9" y="61"/>
                    </a:lnTo>
                    <a:lnTo>
                      <a:pt x="9" y="66"/>
                    </a:lnTo>
                    <a:lnTo>
                      <a:pt x="9" y="61"/>
                    </a:lnTo>
                    <a:lnTo>
                      <a:pt x="14" y="59"/>
                    </a:lnTo>
                    <a:lnTo>
                      <a:pt x="16" y="64"/>
                    </a:lnTo>
                    <a:lnTo>
                      <a:pt x="12" y="61"/>
                    </a:lnTo>
                    <a:lnTo>
                      <a:pt x="12" y="52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14" y="47"/>
                    </a:lnTo>
                    <a:lnTo>
                      <a:pt x="14" y="31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" name="Freeform 459">
                <a:extLst>
                  <a:ext uri="{FF2B5EF4-FFF2-40B4-BE49-F238E27FC236}">
                    <a16:creationId xmlns:a16="http://schemas.microsoft.com/office/drawing/2014/main" id="{898CBBE6-0921-99C8-5565-60937A18A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" y="1189"/>
                <a:ext cx="358" cy="89"/>
              </a:xfrm>
              <a:custGeom>
                <a:avLst/>
                <a:gdLst>
                  <a:gd name="T0" fmla="*/ 353 w 358"/>
                  <a:gd name="T1" fmla="*/ 89 h 89"/>
                  <a:gd name="T2" fmla="*/ 353 w 358"/>
                  <a:gd name="T3" fmla="*/ 75 h 89"/>
                  <a:gd name="T4" fmla="*/ 358 w 358"/>
                  <a:gd name="T5" fmla="*/ 75 h 89"/>
                  <a:gd name="T6" fmla="*/ 353 w 358"/>
                  <a:gd name="T7" fmla="*/ 78 h 89"/>
                  <a:gd name="T8" fmla="*/ 351 w 358"/>
                  <a:gd name="T9" fmla="*/ 73 h 89"/>
                  <a:gd name="T10" fmla="*/ 351 w 358"/>
                  <a:gd name="T11" fmla="*/ 73 h 89"/>
                  <a:gd name="T12" fmla="*/ 351 w 358"/>
                  <a:gd name="T13" fmla="*/ 71 h 89"/>
                  <a:gd name="T14" fmla="*/ 351 w 358"/>
                  <a:gd name="T15" fmla="*/ 64 h 89"/>
                  <a:gd name="T16" fmla="*/ 356 w 358"/>
                  <a:gd name="T17" fmla="*/ 64 h 89"/>
                  <a:gd name="T18" fmla="*/ 353 w 358"/>
                  <a:gd name="T19" fmla="*/ 66 h 89"/>
                  <a:gd name="T20" fmla="*/ 351 w 358"/>
                  <a:gd name="T21" fmla="*/ 64 h 89"/>
                  <a:gd name="T22" fmla="*/ 351 w 358"/>
                  <a:gd name="T23" fmla="*/ 59 h 89"/>
                  <a:gd name="T24" fmla="*/ 351 w 358"/>
                  <a:gd name="T25" fmla="*/ 64 h 89"/>
                  <a:gd name="T26" fmla="*/ 21 w 358"/>
                  <a:gd name="T27" fmla="*/ 40 h 89"/>
                  <a:gd name="T28" fmla="*/ 21 w 358"/>
                  <a:gd name="T29" fmla="*/ 40 h 89"/>
                  <a:gd name="T30" fmla="*/ 21 w 358"/>
                  <a:gd name="T31" fmla="*/ 40 h 89"/>
                  <a:gd name="T32" fmla="*/ 12 w 358"/>
                  <a:gd name="T33" fmla="*/ 31 h 89"/>
                  <a:gd name="T34" fmla="*/ 10 w 358"/>
                  <a:gd name="T35" fmla="*/ 28 h 89"/>
                  <a:gd name="T36" fmla="*/ 10 w 358"/>
                  <a:gd name="T37" fmla="*/ 28 h 89"/>
                  <a:gd name="T38" fmla="*/ 10 w 358"/>
                  <a:gd name="T39" fmla="*/ 19 h 89"/>
                  <a:gd name="T40" fmla="*/ 14 w 358"/>
                  <a:gd name="T41" fmla="*/ 19 h 89"/>
                  <a:gd name="T42" fmla="*/ 10 w 358"/>
                  <a:gd name="T43" fmla="*/ 21 h 89"/>
                  <a:gd name="T44" fmla="*/ 0 w 358"/>
                  <a:gd name="T45" fmla="*/ 2 h 89"/>
                  <a:gd name="T46" fmla="*/ 0 w 358"/>
                  <a:gd name="T47" fmla="*/ 2 h 89"/>
                  <a:gd name="T48" fmla="*/ 0 w 358"/>
                  <a:gd name="T49" fmla="*/ 0 h 89"/>
                  <a:gd name="T50" fmla="*/ 5 w 358"/>
                  <a:gd name="T51" fmla="*/ 0 h 89"/>
                  <a:gd name="T52" fmla="*/ 14 w 358"/>
                  <a:gd name="T53" fmla="*/ 19 h 89"/>
                  <a:gd name="T54" fmla="*/ 14 w 358"/>
                  <a:gd name="T55" fmla="*/ 19 h 89"/>
                  <a:gd name="T56" fmla="*/ 14 w 358"/>
                  <a:gd name="T57" fmla="*/ 19 h 89"/>
                  <a:gd name="T58" fmla="*/ 14 w 358"/>
                  <a:gd name="T59" fmla="*/ 28 h 89"/>
                  <a:gd name="T60" fmla="*/ 10 w 358"/>
                  <a:gd name="T61" fmla="*/ 28 h 89"/>
                  <a:gd name="T62" fmla="*/ 14 w 358"/>
                  <a:gd name="T63" fmla="*/ 28 h 89"/>
                  <a:gd name="T64" fmla="*/ 24 w 358"/>
                  <a:gd name="T65" fmla="*/ 38 h 89"/>
                  <a:gd name="T66" fmla="*/ 21 w 358"/>
                  <a:gd name="T67" fmla="*/ 40 h 89"/>
                  <a:gd name="T68" fmla="*/ 21 w 358"/>
                  <a:gd name="T69" fmla="*/ 35 h 89"/>
                  <a:gd name="T70" fmla="*/ 351 w 358"/>
                  <a:gd name="T71" fmla="*/ 59 h 89"/>
                  <a:gd name="T72" fmla="*/ 351 w 358"/>
                  <a:gd name="T73" fmla="*/ 59 h 89"/>
                  <a:gd name="T74" fmla="*/ 353 w 358"/>
                  <a:gd name="T75" fmla="*/ 61 h 89"/>
                  <a:gd name="T76" fmla="*/ 356 w 358"/>
                  <a:gd name="T77" fmla="*/ 64 h 89"/>
                  <a:gd name="T78" fmla="*/ 356 w 358"/>
                  <a:gd name="T79" fmla="*/ 64 h 89"/>
                  <a:gd name="T80" fmla="*/ 356 w 358"/>
                  <a:gd name="T81" fmla="*/ 64 h 89"/>
                  <a:gd name="T82" fmla="*/ 356 w 358"/>
                  <a:gd name="T83" fmla="*/ 71 h 89"/>
                  <a:gd name="T84" fmla="*/ 351 w 358"/>
                  <a:gd name="T85" fmla="*/ 71 h 89"/>
                  <a:gd name="T86" fmla="*/ 356 w 358"/>
                  <a:gd name="T87" fmla="*/ 71 h 89"/>
                  <a:gd name="T88" fmla="*/ 358 w 358"/>
                  <a:gd name="T89" fmla="*/ 75 h 89"/>
                  <a:gd name="T90" fmla="*/ 358 w 358"/>
                  <a:gd name="T91" fmla="*/ 75 h 89"/>
                  <a:gd name="T92" fmla="*/ 358 w 358"/>
                  <a:gd name="T93" fmla="*/ 75 h 89"/>
                  <a:gd name="T94" fmla="*/ 358 w 358"/>
                  <a:gd name="T95" fmla="*/ 89 h 89"/>
                  <a:gd name="T96" fmla="*/ 353 w 358"/>
                  <a:gd name="T97" fmla="*/ 89 h 8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8"/>
                  <a:gd name="T148" fmla="*/ 0 h 89"/>
                  <a:gd name="T149" fmla="*/ 358 w 358"/>
                  <a:gd name="T150" fmla="*/ 89 h 8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8" h="89">
                    <a:moveTo>
                      <a:pt x="353" y="89"/>
                    </a:moveTo>
                    <a:lnTo>
                      <a:pt x="353" y="75"/>
                    </a:lnTo>
                    <a:lnTo>
                      <a:pt x="358" y="75"/>
                    </a:lnTo>
                    <a:lnTo>
                      <a:pt x="353" y="78"/>
                    </a:lnTo>
                    <a:lnTo>
                      <a:pt x="351" y="73"/>
                    </a:lnTo>
                    <a:lnTo>
                      <a:pt x="351" y="71"/>
                    </a:lnTo>
                    <a:lnTo>
                      <a:pt x="351" y="64"/>
                    </a:lnTo>
                    <a:lnTo>
                      <a:pt x="356" y="64"/>
                    </a:lnTo>
                    <a:lnTo>
                      <a:pt x="353" y="66"/>
                    </a:lnTo>
                    <a:lnTo>
                      <a:pt x="351" y="64"/>
                    </a:lnTo>
                    <a:lnTo>
                      <a:pt x="351" y="59"/>
                    </a:lnTo>
                    <a:lnTo>
                      <a:pt x="351" y="64"/>
                    </a:lnTo>
                    <a:lnTo>
                      <a:pt x="21" y="40"/>
                    </a:lnTo>
                    <a:lnTo>
                      <a:pt x="12" y="31"/>
                    </a:lnTo>
                    <a:lnTo>
                      <a:pt x="10" y="28"/>
                    </a:lnTo>
                    <a:lnTo>
                      <a:pt x="10" y="19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4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24" y="38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351" y="59"/>
                    </a:lnTo>
                    <a:lnTo>
                      <a:pt x="353" y="61"/>
                    </a:lnTo>
                    <a:lnTo>
                      <a:pt x="356" y="64"/>
                    </a:lnTo>
                    <a:lnTo>
                      <a:pt x="356" y="71"/>
                    </a:lnTo>
                    <a:lnTo>
                      <a:pt x="351" y="71"/>
                    </a:lnTo>
                    <a:lnTo>
                      <a:pt x="356" y="71"/>
                    </a:lnTo>
                    <a:lnTo>
                      <a:pt x="358" y="75"/>
                    </a:lnTo>
                    <a:lnTo>
                      <a:pt x="358" y="89"/>
                    </a:lnTo>
                    <a:lnTo>
                      <a:pt x="353" y="8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" name="Rectangle 460">
                <a:extLst>
                  <a:ext uri="{FF2B5EF4-FFF2-40B4-BE49-F238E27FC236}">
                    <a16:creationId xmlns:a16="http://schemas.microsoft.com/office/drawing/2014/main" id="{CC1C280B-7B94-84A3-9877-E3693755B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" y="1182"/>
                <a:ext cx="5" cy="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" name="Freeform 461">
                <a:extLst>
                  <a:ext uri="{FF2B5EF4-FFF2-40B4-BE49-F238E27FC236}">
                    <a16:creationId xmlns:a16="http://schemas.microsoft.com/office/drawing/2014/main" id="{606B0A4F-7324-AF7E-4ABB-46D91B2B6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1172"/>
                <a:ext cx="323" cy="15"/>
              </a:xfrm>
              <a:custGeom>
                <a:avLst/>
                <a:gdLst>
                  <a:gd name="T0" fmla="*/ 323 w 323"/>
                  <a:gd name="T1" fmla="*/ 15 h 15"/>
                  <a:gd name="T2" fmla="*/ 200 w 323"/>
                  <a:gd name="T3" fmla="*/ 15 h 15"/>
                  <a:gd name="T4" fmla="*/ 200 w 323"/>
                  <a:gd name="T5" fmla="*/ 15 h 15"/>
                  <a:gd name="T6" fmla="*/ 200 w 323"/>
                  <a:gd name="T7" fmla="*/ 15 h 15"/>
                  <a:gd name="T8" fmla="*/ 80 w 323"/>
                  <a:gd name="T9" fmla="*/ 8 h 15"/>
                  <a:gd name="T10" fmla="*/ 80 w 323"/>
                  <a:gd name="T11" fmla="*/ 3 h 15"/>
                  <a:gd name="T12" fmla="*/ 80 w 323"/>
                  <a:gd name="T13" fmla="*/ 8 h 15"/>
                  <a:gd name="T14" fmla="*/ 0 w 323"/>
                  <a:gd name="T15" fmla="*/ 5 h 15"/>
                  <a:gd name="T16" fmla="*/ 0 w 323"/>
                  <a:gd name="T17" fmla="*/ 0 h 15"/>
                  <a:gd name="T18" fmla="*/ 0 w 323"/>
                  <a:gd name="T19" fmla="*/ 0 h 15"/>
                  <a:gd name="T20" fmla="*/ 0 w 323"/>
                  <a:gd name="T21" fmla="*/ 0 h 15"/>
                  <a:gd name="T22" fmla="*/ 80 w 323"/>
                  <a:gd name="T23" fmla="*/ 3 h 15"/>
                  <a:gd name="T24" fmla="*/ 80 w 323"/>
                  <a:gd name="T25" fmla="*/ 3 h 15"/>
                  <a:gd name="T26" fmla="*/ 80 w 323"/>
                  <a:gd name="T27" fmla="*/ 3 h 15"/>
                  <a:gd name="T28" fmla="*/ 200 w 323"/>
                  <a:gd name="T29" fmla="*/ 10 h 15"/>
                  <a:gd name="T30" fmla="*/ 200 w 323"/>
                  <a:gd name="T31" fmla="*/ 15 h 15"/>
                  <a:gd name="T32" fmla="*/ 200 w 323"/>
                  <a:gd name="T33" fmla="*/ 10 h 15"/>
                  <a:gd name="T34" fmla="*/ 323 w 323"/>
                  <a:gd name="T35" fmla="*/ 10 h 15"/>
                  <a:gd name="T36" fmla="*/ 323 w 323"/>
                  <a:gd name="T37" fmla="*/ 1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3"/>
                  <a:gd name="T58" fmla="*/ 0 h 15"/>
                  <a:gd name="T59" fmla="*/ 323 w 323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3" h="15">
                    <a:moveTo>
                      <a:pt x="323" y="15"/>
                    </a:moveTo>
                    <a:lnTo>
                      <a:pt x="200" y="15"/>
                    </a:lnTo>
                    <a:lnTo>
                      <a:pt x="80" y="8"/>
                    </a:lnTo>
                    <a:lnTo>
                      <a:pt x="80" y="3"/>
                    </a:lnTo>
                    <a:lnTo>
                      <a:pt x="80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80" y="3"/>
                    </a:lnTo>
                    <a:lnTo>
                      <a:pt x="200" y="10"/>
                    </a:lnTo>
                    <a:lnTo>
                      <a:pt x="200" y="15"/>
                    </a:lnTo>
                    <a:lnTo>
                      <a:pt x="200" y="10"/>
                    </a:lnTo>
                    <a:lnTo>
                      <a:pt x="323" y="10"/>
                    </a:lnTo>
                    <a:lnTo>
                      <a:pt x="323" y="1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" name="Freeform 462">
                <a:extLst>
                  <a:ext uri="{FF2B5EF4-FFF2-40B4-BE49-F238E27FC236}">
                    <a16:creationId xmlns:a16="http://schemas.microsoft.com/office/drawing/2014/main" id="{AFF1FC03-DC82-957E-C804-E4CC67BF2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" name="Freeform 463">
                <a:extLst>
                  <a:ext uri="{FF2B5EF4-FFF2-40B4-BE49-F238E27FC236}">
                    <a16:creationId xmlns:a16="http://schemas.microsoft.com/office/drawing/2014/main" id="{84A21C44-C3D5-489A-2EC5-AFAD6E1E9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" y="1820"/>
                <a:ext cx="40" cy="45"/>
              </a:xfrm>
              <a:custGeom>
                <a:avLst/>
                <a:gdLst>
                  <a:gd name="T0" fmla="*/ 30 w 40"/>
                  <a:gd name="T1" fmla="*/ 40 h 45"/>
                  <a:gd name="T2" fmla="*/ 28 w 40"/>
                  <a:gd name="T3" fmla="*/ 40 h 45"/>
                  <a:gd name="T4" fmla="*/ 23 w 40"/>
                  <a:gd name="T5" fmla="*/ 33 h 45"/>
                  <a:gd name="T6" fmla="*/ 21 w 40"/>
                  <a:gd name="T7" fmla="*/ 38 h 45"/>
                  <a:gd name="T8" fmla="*/ 21 w 40"/>
                  <a:gd name="T9" fmla="*/ 38 h 45"/>
                  <a:gd name="T10" fmla="*/ 16 w 40"/>
                  <a:gd name="T11" fmla="*/ 35 h 45"/>
                  <a:gd name="T12" fmla="*/ 14 w 40"/>
                  <a:gd name="T13" fmla="*/ 33 h 45"/>
                  <a:gd name="T14" fmla="*/ 12 w 40"/>
                  <a:gd name="T15" fmla="*/ 33 h 45"/>
                  <a:gd name="T16" fmla="*/ 9 w 40"/>
                  <a:gd name="T17" fmla="*/ 26 h 45"/>
                  <a:gd name="T18" fmla="*/ 4 w 40"/>
                  <a:gd name="T19" fmla="*/ 10 h 45"/>
                  <a:gd name="T20" fmla="*/ 4 w 40"/>
                  <a:gd name="T21" fmla="*/ 12 h 45"/>
                  <a:gd name="T22" fmla="*/ 4 w 40"/>
                  <a:gd name="T23" fmla="*/ 0 h 45"/>
                  <a:gd name="T24" fmla="*/ 4 w 40"/>
                  <a:gd name="T25" fmla="*/ 2 h 45"/>
                  <a:gd name="T26" fmla="*/ 4 w 40"/>
                  <a:gd name="T27" fmla="*/ 2 h 45"/>
                  <a:gd name="T28" fmla="*/ 4 w 40"/>
                  <a:gd name="T29" fmla="*/ 12 h 45"/>
                  <a:gd name="T30" fmla="*/ 9 w 40"/>
                  <a:gd name="T31" fmla="*/ 12 h 45"/>
                  <a:gd name="T32" fmla="*/ 9 w 40"/>
                  <a:gd name="T33" fmla="*/ 12 h 45"/>
                  <a:gd name="T34" fmla="*/ 9 w 40"/>
                  <a:gd name="T35" fmla="*/ 28 h 45"/>
                  <a:gd name="T36" fmla="*/ 16 w 40"/>
                  <a:gd name="T37" fmla="*/ 31 h 45"/>
                  <a:gd name="T38" fmla="*/ 14 w 40"/>
                  <a:gd name="T39" fmla="*/ 28 h 45"/>
                  <a:gd name="T40" fmla="*/ 16 w 40"/>
                  <a:gd name="T41" fmla="*/ 28 h 45"/>
                  <a:gd name="T42" fmla="*/ 21 w 40"/>
                  <a:gd name="T43" fmla="*/ 35 h 45"/>
                  <a:gd name="T44" fmla="*/ 21 w 40"/>
                  <a:gd name="T45" fmla="*/ 35 h 45"/>
                  <a:gd name="T46" fmla="*/ 28 w 40"/>
                  <a:gd name="T47" fmla="*/ 45 h 45"/>
                  <a:gd name="T48" fmla="*/ 35 w 40"/>
                  <a:gd name="T49" fmla="*/ 35 h 45"/>
                  <a:gd name="T50" fmla="*/ 40 w 40"/>
                  <a:gd name="T51" fmla="*/ 40 h 45"/>
                  <a:gd name="T52" fmla="*/ 28 w 40"/>
                  <a:gd name="T53" fmla="*/ 45 h 45"/>
                  <a:gd name="T54" fmla="*/ 26 w 40"/>
                  <a:gd name="T55" fmla="*/ 45 h 45"/>
                  <a:gd name="T56" fmla="*/ 14 w 40"/>
                  <a:gd name="T57" fmla="*/ 33 h 45"/>
                  <a:gd name="T58" fmla="*/ 14 w 40"/>
                  <a:gd name="T59" fmla="*/ 33 h 45"/>
                  <a:gd name="T60" fmla="*/ 16 w 40"/>
                  <a:gd name="T61" fmla="*/ 33 h 45"/>
                  <a:gd name="T62" fmla="*/ 12 w 40"/>
                  <a:gd name="T63" fmla="*/ 33 h 45"/>
                  <a:gd name="T64" fmla="*/ 9 w 40"/>
                  <a:gd name="T65" fmla="*/ 28 h 45"/>
                  <a:gd name="T66" fmla="*/ 9 w 40"/>
                  <a:gd name="T67" fmla="*/ 28 h 45"/>
                  <a:gd name="T68" fmla="*/ 9 w 40"/>
                  <a:gd name="T69" fmla="*/ 12 h 45"/>
                  <a:gd name="T70" fmla="*/ 4 w 40"/>
                  <a:gd name="T71" fmla="*/ 12 h 45"/>
                  <a:gd name="T72" fmla="*/ 2 w 40"/>
                  <a:gd name="T73" fmla="*/ 12 h 45"/>
                  <a:gd name="T74" fmla="*/ 0 w 40"/>
                  <a:gd name="T75" fmla="*/ 5 h 45"/>
                  <a:gd name="T76" fmla="*/ 0 w 40"/>
                  <a:gd name="T77" fmla="*/ 0 h 45"/>
                  <a:gd name="T78" fmla="*/ 4 w 40"/>
                  <a:gd name="T79" fmla="*/ 0 h 45"/>
                  <a:gd name="T80" fmla="*/ 9 w 40"/>
                  <a:gd name="T81" fmla="*/ 10 h 45"/>
                  <a:gd name="T82" fmla="*/ 12 w 40"/>
                  <a:gd name="T83" fmla="*/ 19 h 45"/>
                  <a:gd name="T84" fmla="*/ 12 w 40"/>
                  <a:gd name="T85" fmla="*/ 19 h 45"/>
                  <a:gd name="T86" fmla="*/ 12 w 40"/>
                  <a:gd name="T87" fmla="*/ 33 h 45"/>
                  <a:gd name="T88" fmla="*/ 19 w 40"/>
                  <a:gd name="T89" fmla="*/ 33 h 45"/>
                  <a:gd name="T90" fmla="*/ 19 w 40"/>
                  <a:gd name="T91" fmla="*/ 31 h 45"/>
                  <a:gd name="T92" fmla="*/ 21 w 40"/>
                  <a:gd name="T93" fmla="*/ 38 h 45"/>
                  <a:gd name="T94" fmla="*/ 23 w 40"/>
                  <a:gd name="T95" fmla="*/ 33 h 45"/>
                  <a:gd name="T96" fmla="*/ 26 w 40"/>
                  <a:gd name="T97" fmla="*/ 33 h 45"/>
                  <a:gd name="T98" fmla="*/ 28 w 40"/>
                  <a:gd name="T99" fmla="*/ 40 h 45"/>
                  <a:gd name="T100" fmla="*/ 33 w 40"/>
                  <a:gd name="T101" fmla="*/ 33 h 4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"/>
                  <a:gd name="T154" fmla="*/ 0 h 45"/>
                  <a:gd name="T155" fmla="*/ 40 w 40"/>
                  <a:gd name="T156" fmla="*/ 45 h 4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" h="45">
                    <a:moveTo>
                      <a:pt x="35" y="38"/>
                    </a:moveTo>
                    <a:lnTo>
                      <a:pt x="30" y="40"/>
                    </a:lnTo>
                    <a:lnTo>
                      <a:pt x="28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6" y="35"/>
                    </a:lnTo>
                    <a:lnTo>
                      <a:pt x="14" y="33"/>
                    </a:lnTo>
                    <a:lnTo>
                      <a:pt x="9" y="28"/>
                    </a:lnTo>
                    <a:lnTo>
                      <a:pt x="12" y="33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7" y="19"/>
                    </a:lnTo>
                    <a:lnTo>
                      <a:pt x="4" y="10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26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21" y="35"/>
                    </a:lnTo>
                    <a:lnTo>
                      <a:pt x="19" y="38"/>
                    </a:lnTo>
                    <a:lnTo>
                      <a:pt x="21" y="35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26" y="40"/>
                    </a:lnTo>
                    <a:lnTo>
                      <a:pt x="35" y="35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19" y="38"/>
                    </a:lnTo>
                    <a:lnTo>
                      <a:pt x="14" y="33"/>
                    </a:lnTo>
                    <a:lnTo>
                      <a:pt x="16" y="38"/>
                    </a:lnTo>
                    <a:lnTo>
                      <a:pt x="14" y="33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4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2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10"/>
                    </a:lnTo>
                    <a:lnTo>
                      <a:pt x="12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6" y="31"/>
                    </a:lnTo>
                    <a:lnTo>
                      <a:pt x="12" y="33"/>
                    </a:lnTo>
                    <a:lnTo>
                      <a:pt x="16" y="31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31"/>
                    </a:lnTo>
                    <a:lnTo>
                      <a:pt x="23" y="33"/>
                    </a:lnTo>
                    <a:lnTo>
                      <a:pt x="21" y="38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30" y="35"/>
                    </a:lnTo>
                    <a:lnTo>
                      <a:pt x="28" y="40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35" y="3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" name="Freeform 464">
                <a:extLst>
                  <a:ext uri="{FF2B5EF4-FFF2-40B4-BE49-F238E27FC236}">
                    <a16:creationId xmlns:a16="http://schemas.microsoft.com/office/drawing/2014/main" id="{A722009A-51D7-6C1C-5B10-2DB8D97B6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0 h 5"/>
                  <a:gd name="T6" fmla="*/ 0 w 4"/>
                  <a:gd name="T7" fmla="*/ 3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" name="Freeform 465">
                <a:extLst>
                  <a:ext uri="{FF2B5EF4-FFF2-40B4-BE49-F238E27FC236}">
                    <a16:creationId xmlns:a16="http://schemas.microsoft.com/office/drawing/2014/main" id="{C1AAF865-7D9F-88EA-8DAB-0D7409A2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" y="201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0 w 4"/>
                  <a:gd name="T7" fmla="*/ 3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" name="Freeform 466">
                <a:extLst>
                  <a:ext uri="{FF2B5EF4-FFF2-40B4-BE49-F238E27FC236}">
                    <a16:creationId xmlns:a16="http://schemas.microsoft.com/office/drawing/2014/main" id="{24688B61-0ED2-7BA2-B1B7-065FD1EB1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016"/>
                <a:ext cx="12" cy="21"/>
              </a:xfrm>
              <a:custGeom>
                <a:avLst/>
                <a:gdLst>
                  <a:gd name="T0" fmla="*/ 12 w 12"/>
                  <a:gd name="T1" fmla="*/ 2 h 21"/>
                  <a:gd name="T2" fmla="*/ 8 w 12"/>
                  <a:gd name="T3" fmla="*/ 11 h 21"/>
                  <a:gd name="T4" fmla="*/ 3 w 12"/>
                  <a:gd name="T5" fmla="*/ 9 h 21"/>
                  <a:gd name="T6" fmla="*/ 8 w 12"/>
                  <a:gd name="T7" fmla="*/ 9 h 21"/>
                  <a:gd name="T8" fmla="*/ 8 w 12"/>
                  <a:gd name="T9" fmla="*/ 14 h 21"/>
                  <a:gd name="T10" fmla="*/ 8 w 12"/>
                  <a:gd name="T11" fmla="*/ 16 h 21"/>
                  <a:gd name="T12" fmla="*/ 8 w 12"/>
                  <a:gd name="T13" fmla="*/ 16 h 21"/>
                  <a:gd name="T14" fmla="*/ 3 w 12"/>
                  <a:gd name="T15" fmla="*/ 21 h 21"/>
                  <a:gd name="T16" fmla="*/ 3 w 12"/>
                  <a:gd name="T17" fmla="*/ 21 h 21"/>
                  <a:gd name="T18" fmla="*/ 0 w 12"/>
                  <a:gd name="T19" fmla="*/ 21 h 21"/>
                  <a:gd name="T20" fmla="*/ 0 w 12"/>
                  <a:gd name="T21" fmla="*/ 18 h 21"/>
                  <a:gd name="T22" fmla="*/ 5 w 12"/>
                  <a:gd name="T23" fmla="*/ 14 h 21"/>
                  <a:gd name="T24" fmla="*/ 8 w 12"/>
                  <a:gd name="T25" fmla="*/ 16 h 21"/>
                  <a:gd name="T26" fmla="*/ 3 w 12"/>
                  <a:gd name="T27" fmla="*/ 14 h 21"/>
                  <a:gd name="T28" fmla="*/ 3 w 12"/>
                  <a:gd name="T29" fmla="*/ 9 h 21"/>
                  <a:gd name="T30" fmla="*/ 3 w 12"/>
                  <a:gd name="T31" fmla="*/ 9 h 21"/>
                  <a:gd name="T32" fmla="*/ 3 w 12"/>
                  <a:gd name="T33" fmla="*/ 9 h 21"/>
                  <a:gd name="T34" fmla="*/ 8 w 12"/>
                  <a:gd name="T35" fmla="*/ 0 h 21"/>
                  <a:gd name="T36" fmla="*/ 12 w 12"/>
                  <a:gd name="T37" fmla="*/ 2 h 2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21"/>
                  <a:gd name="T59" fmla="*/ 12 w 12"/>
                  <a:gd name="T60" fmla="*/ 21 h 2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21">
                    <a:moveTo>
                      <a:pt x="12" y="2"/>
                    </a:moveTo>
                    <a:lnTo>
                      <a:pt x="8" y="11"/>
                    </a:lnTo>
                    <a:lnTo>
                      <a:pt x="3" y="9"/>
                    </a:lnTo>
                    <a:lnTo>
                      <a:pt x="8" y="9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" name="Freeform 467">
                <a:extLst>
                  <a:ext uri="{FF2B5EF4-FFF2-40B4-BE49-F238E27FC236}">
                    <a16:creationId xmlns:a16="http://schemas.microsoft.com/office/drawing/2014/main" id="{C5BF8108-EAC8-4612-FA7B-9B997CD8B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2020"/>
                <a:ext cx="111" cy="95"/>
              </a:xfrm>
              <a:custGeom>
                <a:avLst/>
                <a:gdLst>
                  <a:gd name="T0" fmla="*/ 96 w 111"/>
                  <a:gd name="T1" fmla="*/ 22 h 95"/>
                  <a:gd name="T2" fmla="*/ 87 w 111"/>
                  <a:gd name="T3" fmla="*/ 24 h 95"/>
                  <a:gd name="T4" fmla="*/ 82 w 111"/>
                  <a:gd name="T5" fmla="*/ 40 h 95"/>
                  <a:gd name="T6" fmla="*/ 66 w 111"/>
                  <a:gd name="T7" fmla="*/ 57 h 95"/>
                  <a:gd name="T8" fmla="*/ 56 w 111"/>
                  <a:gd name="T9" fmla="*/ 64 h 95"/>
                  <a:gd name="T10" fmla="*/ 45 w 111"/>
                  <a:gd name="T11" fmla="*/ 71 h 95"/>
                  <a:gd name="T12" fmla="*/ 31 w 111"/>
                  <a:gd name="T13" fmla="*/ 71 h 95"/>
                  <a:gd name="T14" fmla="*/ 7 w 111"/>
                  <a:gd name="T15" fmla="*/ 85 h 95"/>
                  <a:gd name="T16" fmla="*/ 0 w 111"/>
                  <a:gd name="T17" fmla="*/ 90 h 95"/>
                  <a:gd name="T18" fmla="*/ 9 w 111"/>
                  <a:gd name="T19" fmla="*/ 92 h 95"/>
                  <a:gd name="T20" fmla="*/ 21 w 111"/>
                  <a:gd name="T21" fmla="*/ 87 h 95"/>
                  <a:gd name="T22" fmla="*/ 40 w 111"/>
                  <a:gd name="T23" fmla="*/ 78 h 95"/>
                  <a:gd name="T24" fmla="*/ 64 w 111"/>
                  <a:gd name="T25" fmla="*/ 64 h 95"/>
                  <a:gd name="T26" fmla="*/ 64 w 111"/>
                  <a:gd name="T27" fmla="*/ 54 h 95"/>
                  <a:gd name="T28" fmla="*/ 73 w 111"/>
                  <a:gd name="T29" fmla="*/ 54 h 95"/>
                  <a:gd name="T30" fmla="*/ 68 w 111"/>
                  <a:gd name="T31" fmla="*/ 52 h 95"/>
                  <a:gd name="T32" fmla="*/ 87 w 111"/>
                  <a:gd name="T33" fmla="*/ 33 h 95"/>
                  <a:gd name="T34" fmla="*/ 89 w 111"/>
                  <a:gd name="T35" fmla="*/ 38 h 95"/>
                  <a:gd name="T36" fmla="*/ 87 w 111"/>
                  <a:gd name="T37" fmla="*/ 31 h 95"/>
                  <a:gd name="T38" fmla="*/ 101 w 111"/>
                  <a:gd name="T39" fmla="*/ 22 h 95"/>
                  <a:gd name="T40" fmla="*/ 106 w 111"/>
                  <a:gd name="T41" fmla="*/ 14 h 95"/>
                  <a:gd name="T42" fmla="*/ 111 w 111"/>
                  <a:gd name="T43" fmla="*/ 0 h 95"/>
                  <a:gd name="T44" fmla="*/ 106 w 111"/>
                  <a:gd name="T45" fmla="*/ 14 h 95"/>
                  <a:gd name="T46" fmla="*/ 101 w 111"/>
                  <a:gd name="T47" fmla="*/ 22 h 95"/>
                  <a:gd name="T48" fmla="*/ 94 w 111"/>
                  <a:gd name="T49" fmla="*/ 29 h 95"/>
                  <a:gd name="T50" fmla="*/ 89 w 111"/>
                  <a:gd name="T51" fmla="*/ 38 h 95"/>
                  <a:gd name="T52" fmla="*/ 80 w 111"/>
                  <a:gd name="T53" fmla="*/ 45 h 95"/>
                  <a:gd name="T54" fmla="*/ 78 w 111"/>
                  <a:gd name="T55" fmla="*/ 47 h 95"/>
                  <a:gd name="T56" fmla="*/ 73 w 111"/>
                  <a:gd name="T57" fmla="*/ 54 h 95"/>
                  <a:gd name="T58" fmla="*/ 66 w 111"/>
                  <a:gd name="T59" fmla="*/ 59 h 95"/>
                  <a:gd name="T60" fmla="*/ 64 w 111"/>
                  <a:gd name="T61" fmla="*/ 64 h 95"/>
                  <a:gd name="T62" fmla="*/ 40 w 111"/>
                  <a:gd name="T63" fmla="*/ 78 h 95"/>
                  <a:gd name="T64" fmla="*/ 21 w 111"/>
                  <a:gd name="T65" fmla="*/ 87 h 95"/>
                  <a:gd name="T66" fmla="*/ 9 w 111"/>
                  <a:gd name="T67" fmla="*/ 92 h 95"/>
                  <a:gd name="T68" fmla="*/ 2 w 111"/>
                  <a:gd name="T69" fmla="*/ 95 h 95"/>
                  <a:gd name="T70" fmla="*/ 7 w 111"/>
                  <a:gd name="T71" fmla="*/ 85 h 95"/>
                  <a:gd name="T72" fmla="*/ 31 w 111"/>
                  <a:gd name="T73" fmla="*/ 71 h 95"/>
                  <a:gd name="T74" fmla="*/ 42 w 111"/>
                  <a:gd name="T75" fmla="*/ 66 h 95"/>
                  <a:gd name="T76" fmla="*/ 54 w 111"/>
                  <a:gd name="T77" fmla="*/ 59 h 95"/>
                  <a:gd name="T78" fmla="*/ 64 w 111"/>
                  <a:gd name="T79" fmla="*/ 52 h 95"/>
                  <a:gd name="T80" fmla="*/ 80 w 111"/>
                  <a:gd name="T81" fmla="*/ 38 h 95"/>
                  <a:gd name="T82" fmla="*/ 87 w 111"/>
                  <a:gd name="T83" fmla="*/ 24 h 95"/>
                  <a:gd name="T84" fmla="*/ 94 w 111"/>
                  <a:gd name="T85" fmla="*/ 19 h 95"/>
                  <a:gd name="T86" fmla="*/ 92 w 111"/>
                  <a:gd name="T87" fmla="*/ 14 h 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1"/>
                  <a:gd name="T133" fmla="*/ 0 h 95"/>
                  <a:gd name="T134" fmla="*/ 111 w 111"/>
                  <a:gd name="T135" fmla="*/ 95 h 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1" h="95">
                    <a:moveTo>
                      <a:pt x="96" y="14"/>
                    </a:moveTo>
                    <a:lnTo>
                      <a:pt x="96" y="19"/>
                    </a:lnTo>
                    <a:lnTo>
                      <a:pt x="96" y="22"/>
                    </a:lnTo>
                    <a:lnTo>
                      <a:pt x="92" y="26"/>
                    </a:lnTo>
                    <a:lnTo>
                      <a:pt x="87" y="24"/>
                    </a:lnTo>
                    <a:lnTo>
                      <a:pt x="92" y="26"/>
                    </a:lnTo>
                    <a:lnTo>
                      <a:pt x="82" y="40"/>
                    </a:lnTo>
                    <a:lnTo>
                      <a:pt x="66" y="57"/>
                    </a:lnTo>
                    <a:lnTo>
                      <a:pt x="56" y="64"/>
                    </a:lnTo>
                    <a:lnTo>
                      <a:pt x="45" y="71"/>
                    </a:lnTo>
                    <a:lnTo>
                      <a:pt x="33" y="76"/>
                    </a:lnTo>
                    <a:lnTo>
                      <a:pt x="31" y="71"/>
                    </a:lnTo>
                    <a:lnTo>
                      <a:pt x="33" y="76"/>
                    </a:lnTo>
                    <a:lnTo>
                      <a:pt x="9" y="90"/>
                    </a:lnTo>
                    <a:lnTo>
                      <a:pt x="7" y="85"/>
                    </a:lnTo>
                    <a:lnTo>
                      <a:pt x="9" y="90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7"/>
                    </a:lnTo>
                    <a:lnTo>
                      <a:pt x="9" y="92"/>
                    </a:lnTo>
                    <a:lnTo>
                      <a:pt x="7" y="87"/>
                    </a:lnTo>
                    <a:lnTo>
                      <a:pt x="19" y="83"/>
                    </a:lnTo>
                    <a:lnTo>
                      <a:pt x="21" y="87"/>
                    </a:lnTo>
                    <a:lnTo>
                      <a:pt x="19" y="83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38" y="73"/>
                    </a:lnTo>
                    <a:lnTo>
                      <a:pt x="61" y="59"/>
                    </a:lnTo>
                    <a:lnTo>
                      <a:pt x="64" y="64"/>
                    </a:lnTo>
                    <a:lnTo>
                      <a:pt x="59" y="62"/>
                    </a:lnTo>
                    <a:lnTo>
                      <a:pt x="61" y="57"/>
                    </a:lnTo>
                    <a:lnTo>
                      <a:pt x="64" y="54"/>
                    </a:lnTo>
                    <a:lnTo>
                      <a:pt x="71" y="50"/>
                    </a:lnTo>
                    <a:lnTo>
                      <a:pt x="73" y="54"/>
                    </a:lnTo>
                    <a:lnTo>
                      <a:pt x="68" y="52"/>
                    </a:lnTo>
                    <a:lnTo>
                      <a:pt x="73" y="45"/>
                    </a:lnTo>
                    <a:lnTo>
                      <a:pt x="68" y="52"/>
                    </a:lnTo>
                    <a:lnTo>
                      <a:pt x="75" y="45"/>
                    </a:lnTo>
                    <a:lnTo>
                      <a:pt x="78" y="43"/>
                    </a:lnTo>
                    <a:lnTo>
                      <a:pt x="87" y="33"/>
                    </a:lnTo>
                    <a:lnTo>
                      <a:pt x="78" y="40"/>
                    </a:lnTo>
                    <a:lnTo>
                      <a:pt x="87" y="33"/>
                    </a:lnTo>
                    <a:lnTo>
                      <a:pt x="89" y="38"/>
                    </a:lnTo>
                    <a:lnTo>
                      <a:pt x="85" y="36"/>
                    </a:lnTo>
                    <a:lnTo>
                      <a:pt x="89" y="26"/>
                    </a:lnTo>
                    <a:lnTo>
                      <a:pt x="87" y="31"/>
                    </a:lnTo>
                    <a:lnTo>
                      <a:pt x="92" y="26"/>
                    </a:lnTo>
                    <a:lnTo>
                      <a:pt x="99" y="19"/>
                    </a:lnTo>
                    <a:lnTo>
                      <a:pt x="101" y="22"/>
                    </a:lnTo>
                    <a:lnTo>
                      <a:pt x="96" y="19"/>
                    </a:lnTo>
                    <a:lnTo>
                      <a:pt x="101" y="12"/>
                    </a:lnTo>
                    <a:lnTo>
                      <a:pt x="106" y="14"/>
                    </a:lnTo>
                    <a:lnTo>
                      <a:pt x="101" y="12"/>
                    </a:lnTo>
                    <a:lnTo>
                      <a:pt x="106" y="0"/>
                    </a:lnTo>
                    <a:lnTo>
                      <a:pt x="111" y="0"/>
                    </a:lnTo>
                    <a:lnTo>
                      <a:pt x="111" y="3"/>
                    </a:lnTo>
                    <a:lnTo>
                      <a:pt x="106" y="14"/>
                    </a:lnTo>
                    <a:lnTo>
                      <a:pt x="101" y="22"/>
                    </a:lnTo>
                    <a:lnTo>
                      <a:pt x="94" y="29"/>
                    </a:lnTo>
                    <a:lnTo>
                      <a:pt x="92" y="26"/>
                    </a:lnTo>
                    <a:lnTo>
                      <a:pt x="94" y="29"/>
                    </a:lnTo>
                    <a:lnTo>
                      <a:pt x="89" y="38"/>
                    </a:lnTo>
                    <a:lnTo>
                      <a:pt x="80" y="45"/>
                    </a:lnTo>
                    <a:lnTo>
                      <a:pt x="78" y="40"/>
                    </a:lnTo>
                    <a:lnTo>
                      <a:pt x="80" y="45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73" y="54"/>
                    </a:lnTo>
                    <a:lnTo>
                      <a:pt x="66" y="59"/>
                    </a:lnTo>
                    <a:lnTo>
                      <a:pt x="64" y="54"/>
                    </a:lnTo>
                    <a:lnTo>
                      <a:pt x="66" y="59"/>
                    </a:lnTo>
                    <a:lnTo>
                      <a:pt x="64" y="64"/>
                    </a:lnTo>
                    <a:lnTo>
                      <a:pt x="40" y="78"/>
                    </a:lnTo>
                    <a:lnTo>
                      <a:pt x="21" y="87"/>
                    </a:lnTo>
                    <a:lnTo>
                      <a:pt x="9" y="92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5"/>
                    </a:lnTo>
                    <a:lnTo>
                      <a:pt x="31" y="71"/>
                    </a:lnTo>
                    <a:lnTo>
                      <a:pt x="42" y="66"/>
                    </a:lnTo>
                    <a:lnTo>
                      <a:pt x="45" y="71"/>
                    </a:lnTo>
                    <a:lnTo>
                      <a:pt x="42" y="66"/>
                    </a:lnTo>
                    <a:lnTo>
                      <a:pt x="54" y="59"/>
                    </a:lnTo>
                    <a:lnTo>
                      <a:pt x="56" y="64"/>
                    </a:lnTo>
                    <a:lnTo>
                      <a:pt x="54" y="59"/>
                    </a:lnTo>
                    <a:lnTo>
                      <a:pt x="64" y="52"/>
                    </a:lnTo>
                    <a:lnTo>
                      <a:pt x="66" y="57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82" y="40"/>
                    </a:lnTo>
                    <a:lnTo>
                      <a:pt x="78" y="38"/>
                    </a:lnTo>
                    <a:lnTo>
                      <a:pt x="87" y="24"/>
                    </a:lnTo>
                    <a:lnTo>
                      <a:pt x="82" y="31"/>
                    </a:lnTo>
                    <a:lnTo>
                      <a:pt x="89" y="24"/>
                    </a:lnTo>
                    <a:lnTo>
                      <a:pt x="94" y="19"/>
                    </a:lnTo>
                    <a:lnTo>
                      <a:pt x="96" y="22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6" y="14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6" name="Freeform 468">
                <a:extLst>
                  <a:ext uri="{FF2B5EF4-FFF2-40B4-BE49-F238E27FC236}">
                    <a16:creationId xmlns:a16="http://schemas.microsoft.com/office/drawing/2014/main" id="{3241969E-F3B5-3ED1-B4CC-4B6481EB4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641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5 w 5"/>
                  <a:gd name="T5" fmla="*/ 3 h 5"/>
                  <a:gd name="T6" fmla="*/ 5 w 5"/>
                  <a:gd name="T7" fmla="*/ 0 h 5"/>
                  <a:gd name="T8" fmla="*/ 0 w 5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7" name="Freeform 469">
                <a:extLst>
                  <a:ext uri="{FF2B5EF4-FFF2-40B4-BE49-F238E27FC236}">
                    <a16:creationId xmlns:a16="http://schemas.microsoft.com/office/drawing/2014/main" id="{40A3B415-1290-53D4-ECC1-EA9B28CA4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" y="1507"/>
                <a:ext cx="66" cy="167"/>
              </a:xfrm>
              <a:custGeom>
                <a:avLst/>
                <a:gdLst>
                  <a:gd name="T0" fmla="*/ 35 w 66"/>
                  <a:gd name="T1" fmla="*/ 101 h 167"/>
                  <a:gd name="T2" fmla="*/ 31 w 66"/>
                  <a:gd name="T3" fmla="*/ 59 h 167"/>
                  <a:gd name="T4" fmla="*/ 38 w 66"/>
                  <a:gd name="T5" fmla="*/ 52 h 167"/>
                  <a:gd name="T6" fmla="*/ 33 w 66"/>
                  <a:gd name="T7" fmla="*/ 38 h 167"/>
                  <a:gd name="T8" fmla="*/ 26 w 66"/>
                  <a:gd name="T9" fmla="*/ 31 h 167"/>
                  <a:gd name="T10" fmla="*/ 24 w 66"/>
                  <a:gd name="T11" fmla="*/ 33 h 167"/>
                  <a:gd name="T12" fmla="*/ 17 w 66"/>
                  <a:gd name="T13" fmla="*/ 33 h 167"/>
                  <a:gd name="T14" fmla="*/ 9 w 66"/>
                  <a:gd name="T15" fmla="*/ 28 h 167"/>
                  <a:gd name="T16" fmla="*/ 7 w 66"/>
                  <a:gd name="T17" fmla="*/ 21 h 167"/>
                  <a:gd name="T18" fmla="*/ 9 w 66"/>
                  <a:gd name="T19" fmla="*/ 16 h 167"/>
                  <a:gd name="T20" fmla="*/ 5 w 66"/>
                  <a:gd name="T21" fmla="*/ 9 h 167"/>
                  <a:gd name="T22" fmla="*/ 0 w 66"/>
                  <a:gd name="T23" fmla="*/ 5 h 167"/>
                  <a:gd name="T24" fmla="*/ 5 w 66"/>
                  <a:gd name="T25" fmla="*/ 12 h 167"/>
                  <a:gd name="T26" fmla="*/ 12 w 66"/>
                  <a:gd name="T27" fmla="*/ 38 h 167"/>
                  <a:gd name="T28" fmla="*/ 17 w 66"/>
                  <a:gd name="T29" fmla="*/ 68 h 167"/>
                  <a:gd name="T30" fmla="*/ 21 w 66"/>
                  <a:gd name="T31" fmla="*/ 73 h 167"/>
                  <a:gd name="T32" fmla="*/ 17 w 66"/>
                  <a:gd name="T33" fmla="*/ 47 h 167"/>
                  <a:gd name="T34" fmla="*/ 14 w 66"/>
                  <a:gd name="T35" fmla="*/ 45 h 167"/>
                  <a:gd name="T36" fmla="*/ 17 w 66"/>
                  <a:gd name="T37" fmla="*/ 35 h 167"/>
                  <a:gd name="T38" fmla="*/ 24 w 66"/>
                  <a:gd name="T39" fmla="*/ 33 h 167"/>
                  <a:gd name="T40" fmla="*/ 31 w 66"/>
                  <a:gd name="T41" fmla="*/ 31 h 167"/>
                  <a:gd name="T42" fmla="*/ 35 w 66"/>
                  <a:gd name="T43" fmla="*/ 38 h 167"/>
                  <a:gd name="T44" fmla="*/ 31 w 66"/>
                  <a:gd name="T45" fmla="*/ 45 h 167"/>
                  <a:gd name="T46" fmla="*/ 24 w 66"/>
                  <a:gd name="T47" fmla="*/ 49 h 167"/>
                  <a:gd name="T48" fmla="*/ 28 w 66"/>
                  <a:gd name="T49" fmla="*/ 82 h 167"/>
                  <a:gd name="T50" fmla="*/ 33 w 66"/>
                  <a:gd name="T51" fmla="*/ 94 h 167"/>
                  <a:gd name="T52" fmla="*/ 33 w 66"/>
                  <a:gd name="T53" fmla="*/ 108 h 167"/>
                  <a:gd name="T54" fmla="*/ 52 w 66"/>
                  <a:gd name="T55" fmla="*/ 134 h 167"/>
                  <a:gd name="T56" fmla="*/ 66 w 66"/>
                  <a:gd name="T57" fmla="*/ 165 h 167"/>
                  <a:gd name="T58" fmla="*/ 52 w 66"/>
                  <a:gd name="T59" fmla="*/ 148 h 167"/>
                  <a:gd name="T60" fmla="*/ 52 w 66"/>
                  <a:gd name="T61" fmla="*/ 134 h 167"/>
                  <a:gd name="T62" fmla="*/ 33 w 66"/>
                  <a:gd name="T63" fmla="*/ 108 h 167"/>
                  <a:gd name="T64" fmla="*/ 26 w 66"/>
                  <a:gd name="T65" fmla="*/ 92 h 167"/>
                  <a:gd name="T66" fmla="*/ 24 w 66"/>
                  <a:gd name="T67" fmla="*/ 85 h 167"/>
                  <a:gd name="T68" fmla="*/ 24 w 66"/>
                  <a:gd name="T69" fmla="*/ 49 h 167"/>
                  <a:gd name="T70" fmla="*/ 28 w 66"/>
                  <a:gd name="T71" fmla="*/ 38 h 167"/>
                  <a:gd name="T72" fmla="*/ 35 w 66"/>
                  <a:gd name="T73" fmla="*/ 38 h 167"/>
                  <a:gd name="T74" fmla="*/ 28 w 66"/>
                  <a:gd name="T75" fmla="*/ 35 h 167"/>
                  <a:gd name="T76" fmla="*/ 24 w 66"/>
                  <a:gd name="T77" fmla="*/ 38 h 167"/>
                  <a:gd name="T78" fmla="*/ 17 w 66"/>
                  <a:gd name="T79" fmla="*/ 35 h 167"/>
                  <a:gd name="T80" fmla="*/ 19 w 66"/>
                  <a:gd name="T81" fmla="*/ 42 h 167"/>
                  <a:gd name="T82" fmla="*/ 21 w 66"/>
                  <a:gd name="T83" fmla="*/ 54 h 167"/>
                  <a:gd name="T84" fmla="*/ 26 w 66"/>
                  <a:gd name="T85" fmla="*/ 73 h 167"/>
                  <a:gd name="T86" fmla="*/ 17 w 66"/>
                  <a:gd name="T87" fmla="*/ 68 h 167"/>
                  <a:gd name="T88" fmla="*/ 2 w 66"/>
                  <a:gd name="T89" fmla="*/ 19 h 167"/>
                  <a:gd name="T90" fmla="*/ 0 w 66"/>
                  <a:gd name="T91" fmla="*/ 14 h 167"/>
                  <a:gd name="T92" fmla="*/ 5 w 66"/>
                  <a:gd name="T93" fmla="*/ 5 h 167"/>
                  <a:gd name="T94" fmla="*/ 17 w 66"/>
                  <a:gd name="T95" fmla="*/ 9 h 167"/>
                  <a:gd name="T96" fmla="*/ 14 w 66"/>
                  <a:gd name="T97" fmla="*/ 19 h 167"/>
                  <a:gd name="T98" fmla="*/ 12 w 66"/>
                  <a:gd name="T99" fmla="*/ 19 h 167"/>
                  <a:gd name="T100" fmla="*/ 14 w 66"/>
                  <a:gd name="T101" fmla="*/ 28 h 167"/>
                  <a:gd name="T102" fmla="*/ 17 w 66"/>
                  <a:gd name="T103" fmla="*/ 33 h 167"/>
                  <a:gd name="T104" fmla="*/ 21 w 66"/>
                  <a:gd name="T105" fmla="*/ 28 h 167"/>
                  <a:gd name="T106" fmla="*/ 31 w 66"/>
                  <a:gd name="T107" fmla="*/ 26 h 167"/>
                  <a:gd name="T108" fmla="*/ 38 w 66"/>
                  <a:gd name="T109" fmla="*/ 35 h 167"/>
                  <a:gd name="T110" fmla="*/ 38 w 66"/>
                  <a:gd name="T111" fmla="*/ 54 h 167"/>
                  <a:gd name="T112" fmla="*/ 35 w 66"/>
                  <a:gd name="T113" fmla="*/ 85 h 167"/>
                  <a:gd name="T114" fmla="*/ 35 w 66"/>
                  <a:gd name="T115" fmla="*/ 101 h 1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6"/>
                  <a:gd name="T175" fmla="*/ 0 h 167"/>
                  <a:gd name="T176" fmla="*/ 66 w 66"/>
                  <a:gd name="T177" fmla="*/ 167 h 1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6" h="167">
                    <a:moveTo>
                      <a:pt x="52" y="137"/>
                    </a:moveTo>
                    <a:lnTo>
                      <a:pt x="35" y="101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31" y="59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33" y="5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33" y="38"/>
                    </a:lnTo>
                    <a:lnTo>
                      <a:pt x="28" y="3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8" y="31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2" y="12"/>
                    </a:lnTo>
                    <a:lnTo>
                      <a:pt x="17" y="9"/>
                    </a:lnTo>
                    <a:lnTo>
                      <a:pt x="14" y="14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12" y="3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21" y="66"/>
                    </a:lnTo>
                    <a:lnTo>
                      <a:pt x="17" y="68"/>
                    </a:lnTo>
                    <a:lnTo>
                      <a:pt x="21" y="66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17" y="54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17" y="49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4" y="38"/>
                    </a:lnTo>
                    <a:lnTo>
                      <a:pt x="17" y="35"/>
                    </a:lnTo>
                    <a:lnTo>
                      <a:pt x="21" y="33"/>
                    </a:lnTo>
                    <a:lnTo>
                      <a:pt x="24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8" y="31"/>
                    </a:lnTo>
                    <a:lnTo>
                      <a:pt x="31" y="31"/>
                    </a:lnTo>
                    <a:lnTo>
                      <a:pt x="35" y="33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3" y="40"/>
                    </a:lnTo>
                    <a:lnTo>
                      <a:pt x="28" y="38"/>
                    </a:lnTo>
                    <a:lnTo>
                      <a:pt x="33" y="40"/>
                    </a:lnTo>
                    <a:lnTo>
                      <a:pt x="31" y="45"/>
                    </a:lnTo>
                    <a:lnTo>
                      <a:pt x="26" y="42"/>
                    </a:lnTo>
                    <a:lnTo>
                      <a:pt x="31" y="45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28" y="49"/>
                    </a:lnTo>
                    <a:lnTo>
                      <a:pt x="28" y="82"/>
                    </a:lnTo>
                    <a:lnTo>
                      <a:pt x="24" y="85"/>
                    </a:lnTo>
                    <a:lnTo>
                      <a:pt x="28" y="82"/>
                    </a:lnTo>
                    <a:lnTo>
                      <a:pt x="31" y="89"/>
                    </a:lnTo>
                    <a:lnTo>
                      <a:pt x="26" y="92"/>
                    </a:lnTo>
                    <a:lnTo>
                      <a:pt x="31" y="89"/>
                    </a:lnTo>
                    <a:lnTo>
                      <a:pt x="33" y="94"/>
                    </a:lnTo>
                    <a:lnTo>
                      <a:pt x="38" y="106"/>
                    </a:lnTo>
                    <a:lnTo>
                      <a:pt x="33" y="108"/>
                    </a:lnTo>
                    <a:lnTo>
                      <a:pt x="38" y="106"/>
                    </a:lnTo>
                    <a:lnTo>
                      <a:pt x="52" y="134"/>
                    </a:lnTo>
                    <a:lnTo>
                      <a:pt x="57" y="146"/>
                    </a:lnTo>
                    <a:lnTo>
                      <a:pt x="52" y="148"/>
                    </a:lnTo>
                    <a:lnTo>
                      <a:pt x="57" y="146"/>
                    </a:lnTo>
                    <a:lnTo>
                      <a:pt x="66" y="165"/>
                    </a:lnTo>
                    <a:lnTo>
                      <a:pt x="61" y="167"/>
                    </a:lnTo>
                    <a:lnTo>
                      <a:pt x="52" y="148"/>
                    </a:lnTo>
                    <a:lnTo>
                      <a:pt x="47" y="137"/>
                    </a:lnTo>
                    <a:lnTo>
                      <a:pt x="52" y="134"/>
                    </a:lnTo>
                    <a:lnTo>
                      <a:pt x="47" y="137"/>
                    </a:lnTo>
                    <a:lnTo>
                      <a:pt x="33" y="108"/>
                    </a:lnTo>
                    <a:lnTo>
                      <a:pt x="28" y="96"/>
                    </a:lnTo>
                    <a:lnTo>
                      <a:pt x="33" y="94"/>
                    </a:lnTo>
                    <a:lnTo>
                      <a:pt x="28" y="96"/>
                    </a:lnTo>
                    <a:lnTo>
                      <a:pt x="26" y="92"/>
                    </a:lnTo>
                    <a:lnTo>
                      <a:pt x="24" y="85"/>
                    </a:lnTo>
                    <a:lnTo>
                      <a:pt x="24" y="82"/>
                    </a:lnTo>
                    <a:lnTo>
                      <a:pt x="24" y="49"/>
                    </a:lnTo>
                    <a:lnTo>
                      <a:pt x="26" y="42"/>
                    </a:lnTo>
                    <a:lnTo>
                      <a:pt x="28" y="38"/>
                    </a:lnTo>
                    <a:lnTo>
                      <a:pt x="26" y="42"/>
                    </a:lnTo>
                    <a:lnTo>
                      <a:pt x="31" y="38"/>
                    </a:lnTo>
                    <a:lnTo>
                      <a:pt x="33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28" y="35"/>
                    </a:lnTo>
                    <a:lnTo>
                      <a:pt x="24" y="35"/>
                    </a:lnTo>
                    <a:lnTo>
                      <a:pt x="24" y="31"/>
                    </a:lnTo>
                    <a:lnTo>
                      <a:pt x="26" y="35"/>
                    </a:lnTo>
                    <a:lnTo>
                      <a:pt x="24" y="38"/>
                    </a:lnTo>
                    <a:lnTo>
                      <a:pt x="19" y="40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1" y="47"/>
                    </a:lnTo>
                    <a:lnTo>
                      <a:pt x="21" y="54"/>
                    </a:lnTo>
                    <a:lnTo>
                      <a:pt x="17" y="54"/>
                    </a:lnTo>
                    <a:lnTo>
                      <a:pt x="21" y="54"/>
                    </a:lnTo>
                    <a:lnTo>
                      <a:pt x="26" y="73"/>
                    </a:lnTo>
                    <a:lnTo>
                      <a:pt x="21" y="75"/>
                    </a:lnTo>
                    <a:lnTo>
                      <a:pt x="17" y="68"/>
                    </a:lnTo>
                    <a:lnTo>
                      <a:pt x="7" y="40"/>
                    </a:lnTo>
                    <a:lnTo>
                      <a:pt x="9" y="47"/>
                    </a:lnTo>
                    <a:lnTo>
                      <a:pt x="7" y="38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17" y="9"/>
                    </a:lnTo>
                    <a:lnTo>
                      <a:pt x="17" y="14"/>
                    </a:lnTo>
                    <a:lnTo>
                      <a:pt x="14" y="19"/>
                    </a:lnTo>
                    <a:lnTo>
                      <a:pt x="12" y="21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7" y="26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9" y="28"/>
                    </a:lnTo>
                    <a:lnTo>
                      <a:pt x="17" y="33"/>
                    </a:lnTo>
                    <a:lnTo>
                      <a:pt x="17" y="28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6" y="26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8" y="35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5" y="61"/>
                    </a:lnTo>
                    <a:lnTo>
                      <a:pt x="31" y="59"/>
                    </a:lnTo>
                    <a:lnTo>
                      <a:pt x="35" y="59"/>
                    </a:lnTo>
                    <a:lnTo>
                      <a:pt x="35" y="85"/>
                    </a:lnTo>
                    <a:lnTo>
                      <a:pt x="31" y="85"/>
                    </a:lnTo>
                    <a:lnTo>
                      <a:pt x="35" y="85"/>
                    </a:lnTo>
                    <a:lnTo>
                      <a:pt x="40" y="99"/>
                    </a:lnTo>
                    <a:lnTo>
                      <a:pt x="35" y="101"/>
                    </a:lnTo>
                    <a:lnTo>
                      <a:pt x="40" y="99"/>
                    </a:lnTo>
                    <a:lnTo>
                      <a:pt x="57" y="134"/>
                    </a:lnTo>
                    <a:lnTo>
                      <a:pt x="52" y="13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8" name="Freeform 470">
                <a:extLst>
                  <a:ext uri="{FF2B5EF4-FFF2-40B4-BE49-F238E27FC236}">
                    <a16:creationId xmlns:a16="http://schemas.microsoft.com/office/drawing/2014/main" id="{85ACB0A5-DD99-625D-15D7-F73831B38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5" y="167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9" name="Freeform 471">
                <a:extLst>
                  <a:ext uri="{FF2B5EF4-FFF2-40B4-BE49-F238E27FC236}">
                    <a16:creationId xmlns:a16="http://schemas.microsoft.com/office/drawing/2014/main" id="{8716E50A-AF3A-2974-38C7-4CDCF7C62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" y="1672"/>
                <a:ext cx="10" cy="9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2 h 9"/>
                  <a:gd name="T4" fmla="*/ 5 w 10"/>
                  <a:gd name="T5" fmla="*/ 9 h 9"/>
                  <a:gd name="T6" fmla="*/ 10 w 10"/>
                  <a:gd name="T7" fmla="*/ 7 h 9"/>
                  <a:gd name="T8" fmla="*/ 5 w 1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5" y="0"/>
                    </a:moveTo>
                    <a:lnTo>
                      <a:pt x="0" y="2"/>
                    </a:lnTo>
                    <a:lnTo>
                      <a:pt x="5" y="9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" name="Oval 472">
              <a:extLst>
                <a:ext uri="{FF2B5EF4-FFF2-40B4-BE49-F238E27FC236}">
                  <a16:creationId xmlns:a16="http://schemas.microsoft.com/office/drawing/2014/main" id="{394E42C6-4A9F-9C0B-F181-F491E87CA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0" y="532"/>
              <a:ext cx="75" cy="74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AEADB1C5-FD34-6E4D-0E9C-BC25E4CE21AA}"/>
                  </a:ext>
                </a:extLst>
              </p:cNvPr>
              <p:cNvSpPr txBox="1"/>
              <p:nvPr/>
            </p:nvSpPr>
            <p:spPr bwMode="auto">
              <a:xfrm>
                <a:off x="1033593" y="5387522"/>
                <a:ext cx="5459443" cy="6902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1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𝟕𝟗𝟎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𝒈𝒑𝒎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∗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𝟏𝟗𝟐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f>
                            <m:fPr>
                              <m:type m:val="skw"/>
                              <m:ctrlP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type m:val="lin"/>
                                  <m:ctrlPr>
                                    <a:rPr lang="en-US" sz="1400" b="1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1400" i="1">
                                          <a:solidFill>
                                            <a:schemeClr val="tx1">
                                              <a:lumMod val="95000"/>
                                              <a:lumOff val="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i="1">
                                          <a:solidFill>
                                            <a:schemeClr val="tx1">
                                              <a:lumMod val="95000"/>
                                              <a:lumOff val="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𝒇𝒕</m:t>
                                      </m:r>
                                    </m:e>
                                    <m:sup>
                                      <m:r>
                                        <a:rPr lang="en-US" sz="1400" i="1">
                                          <a:solidFill>
                                            <a:schemeClr val="tx1">
                                              <a:lumMod val="95000"/>
                                              <a:lumOff val="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𝟑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400" b="1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𝒈𝒑𝒎</m:t>
                              </m:r>
                            </m:den>
                          </m:f>
                        </m:num>
                        <m:den>
                          <m: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</m:den>
                      </m:f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𝟎𝟒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𝒇𝒕</m:t>
                          </m:r>
                        </m:den>
                      </m:f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𝟐𝟕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𝟎𝟎𝟎</m:t>
                      </m:r>
                      <m:f>
                        <m:fPr>
                          <m:type m:val="skw"/>
                          <m:ctrlP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𝒇𝒕</m:t>
                              </m:r>
                            </m:e>
                            <m:sup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AEADB1C5-FD34-6E4D-0E9C-BC25E4CE2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3593" y="5387522"/>
                <a:ext cx="5459443" cy="6902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6">
                <a:extLst>
                  <a:ext uri="{FF2B5EF4-FFF2-40B4-BE49-F238E27FC236}">
                    <a16:creationId xmlns:a16="http://schemas.microsoft.com/office/drawing/2014/main" id="{338FC42B-C8BC-24BA-CCAA-E0FC423046E3}"/>
                  </a:ext>
                </a:extLst>
              </p:cNvPr>
              <p:cNvSpPr txBox="1"/>
              <p:nvPr/>
            </p:nvSpPr>
            <p:spPr bwMode="auto">
              <a:xfrm>
                <a:off x="1140994" y="4122446"/>
                <a:ext cx="3259675" cy="6824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400" b="1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𝚫</m:t>
                      </m:r>
                      <m:r>
                        <a:rPr lang="en-US" sz="1400" b="1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𝐬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𝟎𝟏</m:t>
                          </m:r>
                          <m:r>
                            <a:rPr lang="en-US" sz="1400" b="1" i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𝒇𝒕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𝟗𝟑</m:t>
                          </m:r>
                          <m:r>
                            <a:rPr lang="en-US" sz="1400" b="1" i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𝒇𝒕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𝐋𝐨𝐠</m:t>
                          </m:r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</m:num>
                            <m:den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𝟎𝟏</m:t>
                              </m:r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400" b="1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</m:den>
                          </m:f>
                          <m:r>
                            <a:rPr lang="en-US" sz="140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𝟎𝟒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𝐟𝐭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4" name="Object 6">
                <a:extLst>
                  <a:ext uri="{FF2B5EF4-FFF2-40B4-BE49-F238E27FC236}">
                    <a16:creationId xmlns:a16="http://schemas.microsoft.com/office/drawing/2014/main" id="{338FC42B-C8BC-24BA-CCAA-E0FC42304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0994" y="4122446"/>
                <a:ext cx="3259675" cy="682431"/>
              </a:xfrm>
              <a:prstGeom prst="rect">
                <a:avLst/>
              </a:prstGeom>
              <a:blipFill>
                <a:blip r:embed="rId6"/>
                <a:stretch>
                  <a:fillRect b="-2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Pair points">
            <a:extLst>
              <a:ext uri="{FF2B5EF4-FFF2-40B4-BE49-F238E27FC236}">
                <a16:creationId xmlns:a16="http://schemas.microsoft.com/office/drawing/2014/main" id="{42E5DCAD-FD07-58D7-E7DF-F254626EACDD}"/>
              </a:ext>
            </a:extLst>
          </p:cNvPr>
          <p:cNvGrpSpPr/>
          <p:nvPr/>
        </p:nvGrpSpPr>
        <p:grpSpPr>
          <a:xfrm>
            <a:off x="7889605" y="2192808"/>
            <a:ext cx="4070283" cy="914050"/>
            <a:chOff x="7889605" y="2192808"/>
            <a:chExt cx="4070283" cy="914050"/>
          </a:xfrm>
        </p:grpSpPr>
        <p:grpSp>
          <p:nvGrpSpPr>
            <p:cNvPr id="48" name="Well UE-4t 1">
              <a:extLst>
                <a:ext uri="{FF2B5EF4-FFF2-40B4-BE49-F238E27FC236}">
                  <a16:creationId xmlns:a16="http://schemas.microsoft.com/office/drawing/2014/main" id="{A3F49A53-B02E-6099-21AD-6F6E1DEA657E}"/>
                </a:ext>
              </a:extLst>
            </p:cNvPr>
            <p:cNvGrpSpPr/>
            <p:nvPr/>
          </p:nvGrpSpPr>
          <p:grpSpPr>
            <a:xfrm>
              <a:off x="7889605" y="2575787"/>
              <a:ext cx="1022035" cy="531071"/>
              <a:chOff x="8403782" y="2163012"/>
              <a:chExt cx="1022035" cy="531071"/>
            </a:xfrm>
          </p:grpSpPr>
          <p:sp>
            <p:nvSpPr>
              <p:cNvPr id="52" name="Oval 472">
                <a:extLst>
                  <a:ext uri="{FF2B5EF4-FFF2-40B4-BE49-F238E27FC236}">
                    <a16:creationId xmlns:a16="http://schemas.microsoft.com/office/drawing/2014/main" id="{135EEE72-A076-EB83-8F12-575119387F5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286757" y="2556923"/>
                <a:ext cx="139060" cy="137160"/>
              </a:xfrm>
              <a:prstGeom prst="ellipse">
                <a:avLst/>
              </a:prstGeom>
              <a:noFill/>
              <a:ln w="34925">
                <a:solidFill>
                  <a:srgbClr val="5D5D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sz="1200"/>
              </a:p>
            </p:txBody>
          </p:sp>
          <p:sp>
            <p:nvSpPr>
              <p:cNvPr id="53" name="Text Box 12">
                <a:extLst>
                  <a:ext uri="{FF2B5EF4-FFF2-40B4-BE49-F238E27FC236}">
                    <a16:creationId xmlns:a16="http://schemas.microsoft.com/office/drawing/2014/main" id="{7DCC4146-99C3-8215-40C9-1C4B8DD702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03782" y="2163012"/>
                <a:ext cx="952505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tIns="91440">
                <a:spAutoFit/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eaLnBrk="1" hangingPunct="1">
                  <a:spcBef>
                    <a:spcPts val="0"/>
                  </a:spcBef>
                </a:pPr>
                <a:r>
                  <a:rPr lang="en-US" alt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0.01, 12.93</a:t>
                </a:r>
              </a:p>
            </p:txBody>
          </p:sp>
        </p:grpSp>
        <p:grpSp>
          <p:nvGrpSpPr>
            <p:cNvPr id="49" name="Well UE-4t 1">
              <a:extLst>
                <a:ext uri="{FF2B5EF4-FFF2-40B4-BE49-F238E27FC236}">
                  <a16:creationId xmlns:a16="http://schemas.microsoft.com/office/drawing/2014/main" id="{0B134A9F-9B31-250A-F74D-72C0AEB0776C}"/>
                </a:ext>
              </a:extLst>
            </p:cNvPr>
            <p:cNvGrpSpPr/>
            <p:nvPr/>
          </p:nvGrpSpPr>
          <p:grpSpPr>
            <a:xfrm>
              <a:off x="11092343" y="2192808"/>
              <a:ext cx="867545" cy="390182"/>
              <a:chOff x="9528338" y="3256083"/>
              <a:chExt cx="867545" cy="390182"/>
            </a:xfrm>
          </p:grpSpPr>
          <p:sp>
            <p:nvSpPr>
              <p:cNvPr id="50" name="Oval 472">
                <a:extLst>
                  <a:ext uri="{FF2B5EF4-FFF2-40B4-BE49-F238E27FC236}">
                    <a16:creationId xmlns:a16="http://schemas.microsoft.com/office/drawing/2014/main" id="{E7213503-9088-C6D1-A04F-8283DDB3965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0254053" y="3509105"/>
                <a:ext cx="139060" cy="137160"/>
              </a:xfrm>
              <a:prstGeom prst="ellipse">
                <a:avLst/>
              </a:prstGeom>
              <a:noFill/>
              <a:ln w="34925">
                <a:solidFill>
                  <a:srgbClr val="5D5D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sz="1200"/>
              </a:p>
            </p:txBody>
          </p:sp>
          <p:sp>
            <p:nvSpPr>
              <p:cNvPr id="51" name="Text Box 12">
                <a:extLst>
                  <a:ext uri="{FF2B5EF4-FFF2-40B4-BE49-F238E27FC236}">
                    <a16:creationId xmlns:a16="http://schemas.microsoft.com/office/drawing/2014/main" id="{06294AD8-C672-6EFC-2B89-4AF22116CE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28338" y="3256083"/>
                <a:ext cx="867545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tIns="91440">
                <a:spAutoFit/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eaLnBrk="1" hangingPunct="1">
                  <a:spcBef>
                    <a:spcPts val="0"/>
                  </a:spcBef>
                </a:pPr>
                <a:r>
                  <a:rPr lang="en-US" alt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1.0, 15.01</a:t>
                </a:r>
              </a:p>
            </p:txBody>
          </p:sp>
        </p:grpSp>
      </p:grpSp>
      <p:sp>
        <p:nvSpPr>
          <p:cNvPr id="54" name="Rectangle 473">
            <a:extLst>
              <a:ext uri="{FF2B5EF4-FFF2-40B4-BE49-F238E27FC236}">
                <a16:creationId xmlns:a16="http://schemas.microsoft.com/office/drawing/2014/main" id="{EB447FA2-62F9-6EBB-7BD3-4FA2FAF94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412" y="6451433"/>
            <a:ext cx="24208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7"/>
              </a:rPr>
              <a:t>Metz and Sacks, 2002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77FBE261-04D8-E3E9-ABDD-3B022FBBACD0}"/>
              </a:ext>
            </a:extLst>
          </p:cNvPr>
          <p:cNvSpPr/>
          <p:nvPr/>
        </p:nvSpPr>
        <p:spPr bwMode="auto">
          <a:xfrm>
            <a:off x="3598145" y="4213280"/>
            <a:ext cx="731520" cy="365760"/>
          </a:xfrm>
          <a:prstGeom prst="roundRect">
            <a:avLst/>
          </a:prstGeom>
          <a:noFill/>
          <a:ln w="38100" cap="flat" cmpd="sng" algn="ctr">
            <a:solidFill>
              <a:srgbClr val="5D5D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DC2BFBA-5770-E0CB-8DD6-5990743BD881}"/>
              </a:ext>
            </a:extLst>
          </p:cNvPr>
          <p:cNvSpPr/>
          <p:nvPr/>
        </p:nvSpPr>
        <p:spPr bwMode="auto">
          <a:xfrm>
            <a:off x="4409004" y="4413302"/>
            <a:ext cx="2203003" cy="1989336"/>
          </a:xfrm>
          <a:custGeom>
            <a:avLst/>
            <a:gdLst>
              <a:gd name="connsiteX0" fmla="*/ 0 w 181368"/>
              <a:gd name="connsiteY0" fmla="*/ 0 h 1783458"/>
              <a:gd name="connsiteX1" fmla="*/ 181368 w 181368"/>
              <a:gd name="connsiteY1" fmla="*/ 1783458 h 1783458"/>
              <a:gd name="connsiteX0" fmla="*/ 0 w 181368"/>
              <a:gd name="connsiteY0" fmla="*/ 0 h 1700330"/>
              <a:gd name="connsiteX1" fmla="*/ 181368 w 181368"/>
              <a:gd name="connsiteY1" fmla="*/ 1700330 h 1700330"/>
              <a:gd name="connsiteX0" fmla="*/ 0 w 744091"/>
              <a:gd name="connsiteY0" fmla="*/ 0 h 1700330"/>
              <a:gd name="connsiteX1" fmla="*/ 181368 w 744091"/>
              <a:gd name="connsiteY1" fmla="*/ 1700330 h 1700330"/>
              <a:gd name="connsiteX0" fmla="*/ 0 w 804105"/>
              <a:gd name="connsiteY0" fmla="*/ 0 h 1764912"/>
              <a:gd name="connsiteX1" fmla="*/ 181368 w 804105"/>
              <a:gd name="connsiteY1" fmla="*/ 1700330 h 1764912"/>
              <a:gd name="connsiteX0" fmla="*/ 0 w 2117532"/>
              <a:gd name="connsiteY0" fmla="*/ 0 h 1764524"/>
              <a:gd name="connsiteX1" fmla="*/ 181368 w 2117532"/>
              <a:gd name="connsiteY1" fmla="*/ 1700330 h 1764524"/>
              <a:gd name="connsiteX0" fmla="*/ 0 w 2169612"/>
              <a:gd name="connsiteY0" fmla="*/ 0 h 1713052"/>
              <a:gd name="connsiteX1" fmla="*/ 362737 w 2169612"/>
              <a:gd name="connsiteY1" fmla="*/ 1647431 h 1713052"/>
              <a:gd name="connsiteX0" fmla="*/ 0 w 2353700"/>
              <a:gd name="connsiteY0" fmla="*/ 0 h 1935869"/>
              <a:gd name="connsiteX1" fmla="*/ 362737 w 2353700"/>
              <a:gd name="connsiteY1" fmla="*/ 1647431 h 1935869"/>
              <a:gd name="connsiteX0" fmla="*/ 0 w 2028791"/>
              <a:gd name="connsiteY0" fmla="*/ 0 h 1981777"/>
              <a:gd name="connsiteX1" fmla="*/ 362737 w 2028791"/>
              <a:gd name="connsiteY1" fmla="*/ 1647431 h 198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28791" h="1981777">
                <a:moveTo>
                  <a:pt x="0" y="0"/>
                </a:moveTo>
                <a:cubicBezTo>
                  <a:pt x="3816297" y="571814"/>
                  <a:pt x="1239353" y="2821290"/>
                  <a:pt x="362737" y="1647431"/>
                </a:cubicBezTo>
              </a:path>
            </a:pathLst>
          </a:custGeom>
          <a:noFill/>
          <a:ln w="19050" cap="flat" cmpd="sng" algn="ctr">
            <a:solidFill>
              <a:srgbClr val="5D5D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8592" name="Object 5">
                <a:extLst>
                  <a:ext uri="{FF2B5EF4-FFF2-40B4-BE49-F238E27FC236}">
                    <a16:creationId xmlns:a16="http://schemas.microsoft.com/office/drawing/2014/main" id="{7FBDB4D5-FD90-891A-1498-FC4CAC476C87}"/>
                  </a:ext>
                </a:extLst>
              </p:cNvPr>
              <p:cNvSpPr txBox="1"/>
              <p:nvPr/>
            </p:nvSpPr>
            <p:spPr bwMode="auto">
              <a:xfrm>
                <a:off x="7365524" y="5239675"/>
                <a:ext cx="1527982" cy="612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18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𝜟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238592" name="Object 5">
                <a:extLst>
                  <a:ext uri="{FF2B5EF4-FFF2-40B4-BE49-F238E27FC236}">
                    <a16:creationId xmlns:a16="http://schemas.microsoft.com/office/drawing/2014/main" id="{7FBDB4D5-FD90-891A-1498-FC4CAC476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65524" y="5239675"/>
                <a:ext cx="1527982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593711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140" grpId="0" animBg="1"/>
      <p:bldP spid="43" grpId="0"/>
      <p:bldP spid="44" grpId="0"/>
      <p:bldP spid="57" grpId="0" animBg="1"/>
      <p:bldP spid="63" grpId="0" animBg="1"/>
      <p:bldP spid="2385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Storage Coefficient—BAD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196483" y="1128264"/>
            <a:ext cx="6166533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dirty="0"/>
              <a:t>Storage coefficient, </a:t>
            </a:r>
            <a:r>
              <a:rPr lang="en-US" altLang="en-US" b="1" i="1" dirty="0"/>
              <a:t>S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Can be estimated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Cannot be trusted</a:t>
            </a:r>
          </a:p>
          <a:p>
            <a:pPr>
              <a:spcBef>
                <a:spcPts val="300"/>
              </a:spcBef>
            </a:pPr>
            <a:r>
              <a:rPr lang="en-US" altLang="en-US" dirty="0"/>
              <a:t>Estimate time, t</a:t>
            </a:r>
            <a:r>
              <a:rPr lang="en-US" altLang="en-US" baseline="-25000" dirty="0"/>
              <a:t>0</a:t>
            </a:r>
            <a:r>
              <a:rPr lang="en-US" altLang="en-US" dirty="0"/>
              <a:t>, when s = 0</a:t>
            </a:r>
          </a:p>
          <a:p>
            <a:pPr>
              <a:spcBef>
                <a:spcPts val="300"/>
              </a:spcBef>
            </a:pPr>
            <a:endParaRPr lang="en-US" altLang="en-US" sz="3600" dirty="0"/>
          </a:p>
          <a:p>
            <a:pPr>
              <a:spcBef>
                <a:spcPts val="300"/>
              </a:spcBef>
            </a:pPr>
            <a:r>
              <a:rPr lang="en-US" altLang="en-US" dirty="0"/>
              <a:t>Estimate </a:t>
            </a:r>
            <a:r>
              <a:rPr lang="en-US" altLang="en-US" b="1" i="1" dirty="0"/>
              <a:t>S</a:t>
            </a:r>
            <a:r>
              <a:rPr lang="en-US" altLang="en-US" dirty="0"/>
              <a:t> at Half Moon Lake</a:t>
            </a:r>
          </a:p>
          <a:p>
            <a:pPr lvl="1">
              <a:spcBef>
                <a:spcPts val="300"/>
              </a:spcBef>
            </a:pPr>
            <a:r>
              <a:rPr lang="en-US" altLang="en-US" sz="2800" dirty="0"/>
              <a:t> </a:t>
            </a:r>
          </a:p>
          <a:p>
            <a:pPr lvl="1">
              <a:spcBef>
                <a:spcPts val="300"/>
              </a:spcBef>
            </a:pPr>
            <a:r>
              <a:rPr lang="en-US" altLang="en-US" b="1" i="1" dirty="0"/>
              <a:t>S</a:t>
            </a:r>
            <a:r>
              <a:rPr lang="en-US" altLang="en-US" dirty="0"/>
              <a:t> = 0.001 is reasonable, not</a:t>
            </a:r>
          </a:p>
          <a:p>
            <a:pPr>
              <a:spcBef>
                <a:spcPts val="300"/>
              </a:spcBef>
            </a:pPr>
            <a:r>
              <a:rPr lang="en-US" altLang="en-US" dirty="0"/>
              <a:t>Skin &amp; partial penetration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Increases drawdown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Shifts time intercept</a:t>
            </a:r>
          </a:p>
          <a:p>
            <a:pPr lvl="1">
              <a:spcBef>
                <a:spcPts val="300"/>
              </a:spcBef>
            </a:pPr>
            <a:r>
              <a:rPr lang="en-US" altLang="en-US" b="1" i="1" dirty="0"/>
              <a:t>S</a:t>
            </a:r>
            <a:r>
              <a:rPr lang="en-US" altLang="en-US" dirty="0"/>
              <a:t> grossly underestimated</a:t>
            </a:r>
          </a:p>
        </p:txBody>
      </p:sp>
      <p:pic>
        <p:nvPicPr>
          <p:cNvPr id="5" name="Original SemiLOG">
            <a:extLst>
              <a:ext uri="{FF2B5EF4-FFF2-40B4-BE49-F238E27FC236}">
                <a16:creationId xmlns:a16="http://schemas.microsoft.com/office/drawing/2014/main" id="{1A039944-23DC-A0D6-B530-870444E70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492240" y="1188720"/>
            <a:ext cx="5663506" cy="5577840"/>
          </a:xfrm>
          <a:prstGeom prst="rect">
            <a:avLst/>
          </a:prstGeom>
        </p:spPr>
      </p:pic>
      <p:pic>
        <p:nvPicPr>
          <p:cNvPr id="6" name="Long y-axis">
            <a:extLst>
              <a:ext uri="{FF2B5EF4-FFF2-40B4-BE49-F238E27FC236}">
                <a16:creationId xmlns:a16="http://schemas.microsoft.com/office/drawing/2014/main" id="{6ADC5564-A849-E3E8-AED9-4E7C8CE15E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92240" y="1188720"/>
            <a:ext cx="5663506" cy="5577840"/>
          </a:xfrm>
          <a:prstGeom prst="rect">
            <a:avLst/>
          </a:prstGeom>
        </p:spPr>
      </p:pic>
      <p:sp>
        <p:nvSpPr>
          <p:cNvPr id="8" name="slope line">
            <a:extLst>
              <a:ext uri="{FF2B5EF4-FFF2-40B4-BE49-F238E27FC236}">
                <a16:creationId xmlns:a16="http://schemas.microsoft.com/office/drawing/2014/main" id="{C9BC078F-608D-27C2-2F55-827A987F915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30314" y="2539160"/>
            <a:ext cx="4519101" cy="3725614"/>
          </a:xfrm>
          <a:prstGeom prst="line">
            <a:avLst/>
          </a:prstGeom>
          <a:noFill/>
          <a:ln w="47625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0" name="t0 set">
            <a:extLst>
              <a:ext uri="{FF2B5EF4-FFF2-40B4-BE49-F238E27FC236}">
                <a16:creationId xmlns:a16="http://schemas.microsoft.com/office/drawing/2014/main" id="{22E27D0D-F464-E77B-26A9-609B7BF861B7}"/>
              </a:ext>
            </a:extLst>
          </p:cNvPr>
          <p:cNvGrpSpPr/>
          <p:nvPr/>
        </p:nvGrpSpPr>
        <p:grpSpPr>
          <a:xfrm>
            <a:off x="7237607" y="4332300"/>
            <a:ext cx="2078454" cy="2023914"/>
            <a:chOff x="7237607" y="4332300"/>
            <a:chExt cx="2078454" cy="2023914"/>
          </a:xfrm>
        </p:grpSpPr>
        <p:sp>
          <p:nvSpPr>
            <p:cNvPr id="14" name="Oval 472">
              <a:extLst>
                <a:ext uri="{FF2B5EF4-FFF2-40B4-BE49-F238E27FC236}">
                  <a16:creationId xmlns:a16="http://schemas.microsoft.com/office/drawing/2014/main" id="{020DD631-5D7E-55EC-7A1C-389DA7CD4D8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37607" y="6173334"/>
              <a:ext cx="185413" cy="182880"/>
            </a:xfrm>
            <a:prstGeom prst="ellipse">
              <a:avLst/>
            </a:prstGeom>
            <a:noFill/>
            <a:ln w="34925">
              <a:solidFill>
                <a:srgbClr val="5D5D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Object 5">
                  <a:extLst>
                    <a:ext uri="{FF2B5EF4-FFF2-40B4-BE49-F238E27FC236}">
                      <a16:creationId xmlns:a16="http://schemas.microsoft.com/office/drawing/2014/main" id="{78439DB7-1818-E85C-3971-2C2AD4673C95}"/>
                    </a:ext>
                  </a:extLst>
                </p:cNvPr>
                <p:cNvSpPr txBox="1"/>
                <p:nvPr/>
              </p:nvSpPr>
              <p:spPr bwMode="auto">
                <a:xfrm>
                  <a:off x="7366168" y="4332300"/>
                  <a:ext cx="1949893" cy="31579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14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en-US" sz="14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1400" b="1" i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b="1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sup>
                      </m:sSup>
                    </m:oMath>
                  </a14:m>
                  <a:r>
                    <a:rPr lang="en-US" sz="1400" dirty="0"/>
                    <a:t> days </a:t>
                  </a:r>
                </a:p>
              </p:txBody>
            </p:sp>
          </mc:Choice>
          <mc:Fallback xmlns="">
            <p:sp>
              <p:nvSpPr>
                <p:cNvPr id="16" name="Object 5">
                  <a:extLst>
                    <a:ext uri="{FF2B5EF4-FFF2-40B4-BE49-F238E27FC236}">
                      <a16:creationId xmlns:a16="http://schemas.microsoft.com/office/drawing/2014/main" id="{78439DB7-1818-E85C-3971-2C2AD4673C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366168" y="4332300"/>
                  <a:ext cx="1949893" cy="315792"/>
                </a:xfrm>
                <a:prstGeom prst="rect">
                  <a:avLst/>
                </a:prstGeom>
                <a:blipFill>
                  <a:blip r:embed="rId6"/>
                  <a:stretch>
                    <a:fillRect r="-313" b="-2156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E0C786B-2B15-2346-FDEB-FE424FD013D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341915" y="4610685"/>
              <a:ext cx="182880" cy="1509372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7">
                <a:extLst>
                  <a:ext uri="{FF2B5EF4-FFF2-40B4-BE49-F238E27FC236}">
                    <a16:creationId xmlns:a16="http://schemas.microsoft.com/office/drawing/2014/main" id="{3EAC4F8C-8621-D475-A369-5E2E5C7F4CD9}"/>
                  </a:ext>
                </a:extLst>
              </p:cNvPr>
              <p:cNvSpPr txBox="1"/>
              <p:nvPr/>
            </p:nvSpPr>
            <p:spPr bwMode="auto">
              <a:xfrm>
                <a:off x="571083" y="2881431"/>
                <a:ext cx="3146973" cy="5783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14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𝟓𝟕𝟕𝟐</m:t>
                          </m:r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4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num>
                            <m:den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1" name="Object 7">
                <a:extLst>
                  <a:ext uri="{FF2B5EF4-FFF2-40B4-BE49-F238E27FC236}">
                    <a16:creationId xmlns:a16="http://schemas.microsoft.com/office/drawing/2014/main" id="{3EAC4F8C-8621-D475-A369-5E2E5C7F4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1083" y="2881431"/>
                <a:ext cx="3146973" cy="5783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Reduce to S = ...">
            <a:extLst>
              <a:ext uri="{FF2B5EF4-FFF2-40B4-BE49-F238E27FC236}">
                <a16:creationId xmlns:a16="http://schemas.microsoft.com/office/drawing/2014/main" id="{000F9145-9085-93E9-63C5-FF3F183E4D75}"/>
              </a:ext>
            </a:extLst>
          </p:cNvPr>
          <p:cNvGrpSpPr/>
          <p:nvPr/>
        </p:nvGrpSpPr>
        <p:grpSpPr>
          <a:xfrm>
            <a:off x="3764022" y="2829750"/>
            <a:ext cx="1950864" cy="681725"/>
            <a:chOff x="3809364" y="3071574"/>
            <a:chExt cx="1950864" cy="68172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Object 5">
                  <a:extLst>
                    <a:ext uri="{FF2B5EF4-FFF2-40B4-BE49-F238E27FC236}">
                      <a16:creationId xmlns:a16="http://schemas.microsoft.com/office/drawing/2014/main" id="{38337011-E12E-1919-25F1-0A7ED59F4DC3}"/>
                    </a:ext>
                  </a:extLst>
                </p:cNvPr>
                <p:cNvSpPr txBox="1"/>
                <p:nvPr/>
              </p:nvSpPr>
              <p:spPr bwMode="auto">
                <a:xfrm>
                  <a:off x="4221089" y="3071574"/>
                  <a:ext cx="1539139" cy="68172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sz="18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18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𝟐𝟓</m:t>
                            </m:r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  <m:sSub>
                              <m:sSubPr>
                                <m:ctrlP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𝒕</m:t>
                                </m:r>
                              </m:e>
                              <m:sub>
                                <m: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</m:num>
                          <m:den>
                            <m:sSubSup>
                              <m:sSubSupPr>
                                <m:ctrlPr>
                                  <a:rPr lang="en-US" sz="1800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sub>
                              <m:sup>
                                <m:r>
                                  <a:rPr lang="en-US" sz="1800" b="1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</m:den>
                        </m:f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4" name="Object 5">
                  <a:extLst>
                    <a:ext uri="{FF2B5EF4-FFF2-40B4-BE49-F238E27FC236}">
                      <a16:creationId xmlns:a16="http://schemas.microsoft.com/office/drawing/2014/main" id="{38337011-E12E-1919-25F1-0A7ED59F4D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21089" y="3071574"/>
                  <a:ext cx="1539139" cy="68172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B49FB536-1244-5AAF-052D-E1679BE5B3A4}"/>
                </a:ext>
              </a:extLst>
            </p:cNvPr>
            <p:cNvSpPr/>
            <p:nvPr/>
          </p:nvSpPr>
          <p:spPr bwMode="auto">
            <a:xfrm>
              <a:off x="3809364" y="3138116"/>
              <a:ext cx="365760" cy="548640"/>
            </a:xfrm>
            <a:prstGeom prst="rightArrow">
              <a:avLst>
                <a:gd name="adj1" fmla="val 61019"/>
                <a:gd name="adj2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5">
                <a:extLst>
                  <a:ext uri="{FF2B5EF4-FFF2-40B4-BE49-F238E27FC236}">
                    <a16:creationId xmlns:a16="http://schemas.microsoft.com/office/drawing/2014/main" id="{8AAFC5DF-8D1A-AD2E-53C9-4004FCBDEE76}"/>
                  </a:ext>
                </a:extLst>
              </p:cNvPr>
              <p:cNvSpPr txBox="1"/>
              <p:nvPr/>
            </p:nvSpPr>
            <p:spPr bwMode="auto">
              <a:xfrm>
                <a:off x="985302" y="3939855"/>
                <a:ext cx="4437946" cy="5339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𝑺</m:t>
                    </m:r>
                    <m:r>
                      <a:rPr lang="en-US" sz="180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18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  <m:sSub>
                          <m:sSubPr>
                            <m:ctrlP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Sup>
                          <m:sSubSupPr>
                            <m:ctrlPr>
                              <a:rPr lang="en-US" sz="18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sub>
                          <m:sup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bSup>
                      </m:den>
                    </m:f>
                  </m:oMath>
                </a14:m>
                <a:r>
                  <a:rPr lang="en-US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𝟐𝟕𝟎𝟎𝟎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∗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𝟏𝟓</m:t>
                        </m:r>
                      </m:num>
                      <m:den>
                        <m:sSup>
                          <m:sSupPr>
                            <m:ctrlPr>
                              <a:rPr lang="en-US" sz="18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1800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𝟕𝟓</m:t>
                            </m:r>
                          </m:e>
                          <m:sup>
                            <m:r>
                              <a:rPr lang="en-US" sz="18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800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sz="1800" b="1" i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800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p>
                    </m:sSup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25" name="Object 5">
                <a:extLst>
                  <a:ext uri="{FF2B5EF4-FFF2-40B4-BE49-F238E27FC236}">
                    <a16:creationId xmlns:a16="http://schemas.microsoft.com/office/drawing/2014/main" id="{8AAFC5DF-8D1A-AD2E-53C9-4004FCBDE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5302" y="3939855"/>
                <a:ext cx="4437946" cy="5339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F0EAFBF-BFB5-5BD1-0E1D-280437EEE259}"/>
              </a:ext>
            </a:extLst>
          </p:cNvPr>
          <p:cNvSpPr/>
          <p:nvPr/>
        </p:nvSpPr>
        <p:spPr bwMode="auto">
          <a:xfrm>
            <a:off x="4262785" y="4006398"/>
            <a:ext cx="1097280" cy="365760"/>
          </a:xfrm>
          <a:prstGeom prst="roundRect">
            <a:avLst/>
          </a:prstGeom>
          <a:noFill/>
          <a:ln w="38100" cap="flat" cmpd="sng" algn="ctr">
            <a:solidFill>
              <a:srgbClr val="5D5D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0C8C1A1-1E5D-FBFE-B42F-09B5A24A3145}"/>
              </a:ext>
            </a:extLst>
          </p:cNvPr>
          <p:cNvSpPr/>
          <p:nvPr/>
        </p:nvSpPr>
        <p:spPr bwMode="auto">
          <a:xfrm>
            <a:off x="4869984" y="4162646"/>
            <a:ext cx="901575" cy="469808"/>
          </a:xfrm>
          <a:custGeom>
            <a:avLst/>
            <a:gdLst>
              <a:gd name="connsiteX0" fmla="*/ 0 w 181368"/>
              <a:gd name="connsiteY0" fmla="*/ 0 h 1783458"/>
              <a:gd name="connsiteX1" fmla="*/ 181368 w 181368"/>
              <a:gd name="connsiteY1" fmla="*/ 1783458 h 1783458"/>
              <a:gd name="connsiteX0" fmla="*/ 0 w 181368"/>
              <a:gd name="connsiteY0" fmla="*/ 0 h 1700330"/>
              <a:gd name="connsiteX1" fmla="*/ 181368 w 181368"/>
              <a:gd name="connsiteY1" fmla="*/ 1700330 h 1700330"/>
              <a:gd name="connsiteX0" fmla="*/ 0 w 744091"/>
              <a:gd name="connsiteY0" fmla="*/ 0 h 1700330"/>
              <a:gd name="connsiteX1" fmla="*/ 181368 w 744091"/>
              <a:gd name="connsiteY1" fmla="*/ 1700330 h 1700330"/>
              <a:gd name="connsiteX0" fmla="*/ 0 w 804105"/>
              <a:gd name="connsiteY0" fmla="*/ 0 h 1764912"/>
              <a:gd name="connsiteX1" fmla="*/ 181368 w 804105"/>
              <a:gd name="connsiteY1" fmla="*/ 1700330 h 1764912"/>
              <a:gd name="connsiteX0" fmla="*/ 0 w 2117532"/>
              <a:gd name="connsiteY0" fmla="*/ 0 h 1764524"/>
              <a:gd name="connsiteX1" fmla="*/ 181368 w 2117532"/>
              <a:gd name="connsiteY1" fmla="*/ 1700330 h 1764524"/>
              <a:gd name="connsiteX0" fmla="*/ 0 w 2169612"/>
              <a:gd name="connsiteY0" fmla="*/ 0 h 1713052"/>
              <a:gd name="connsiteX1" fmla="*/ 362737 w 2169612"/>
              <a:gd name="connsiteY1" fmla="*/ 1647431 h 1713052"/>
              <a:gd name="connsiteX0" fmla="*/ 0 w 2353700"/>
              <a:gd name="connsiteY0" fmla="*/ 0 h 1935869"/>
              <a:gd name="connsiteX1" fmla="*/ 362737 w 2353700"/>
              <a:gd name="connsiteY1" fmla="*/ 1647431 h 1935869"/>
              <a:gd name="connsiteX0" fmla="*/ 0 w 2028791"/>
              <a:gd name="connsiteY0" fmla="*/ 0 h 1981777"/>
              <a:gd name="connsiteX1" fmla="*/ 362737 w 2028791"/>
              <a:gd name="connsiteY1" fmla="*/ 1647431 h 1981777"/>
              <a:gd name="connsiteX0" fmla="*/ 33950 w 1931581"/>
              <a:gd name="connsiteY0" fmla="*/ 0 h 1814686"/>
              <a:gd name="connsiteX1" fmla="*/ 0 w 1931581"/>
              <a:gd name="connsiteY1" fmla="*/ 1459224 h 1814686"/>
              <a:gd name="connsiteX0" fmla="*/ 33950 w 578653"/>
              <a:gd name="connsiteY0" fmla="*/ 0 h 1765626"/>
              <a:gd name="connsiteX1" fmla="*/ 0 w 578653"/>
              <a:gd name="connsiteY1" fmla="*/ 1459224 h 1765626"/>
              <a:gd name="connsiteX0" fmla="*/ 0 w 924630"/>
              <a:gd name="connsiteY0" fmla="*/ 257231 h 614902"/>
              <a:gd name="connsiteX1" fmla="*/ 536722 w 924630"/>
              <a:gd name="connsiteY1" fmla="*/ 0 h 614902"/>
              <a:gd name="connsiteX0" fmla="*/ 0 w 785776"/>
              <a:gd name="connsiteY0" fmla="*/ 257231 h 267409"/>
              <a:gd name="connsiteX1" fmla="*/ 536722 w 785776"/>
              <a:gd name="connsiteY1" fmla="*/ 0 h 267409"/>
              <a:gd name="connsiteX0" fmla="*/ 0 w 791144"/>
              <a:gd name="connsiteY0" fmla="*/ 437910 h 443981"/>
              <a:gd name="connsiteX1" fmla="*/ 543682 w 791144"/>
              <a:gd name="connsiteY1" fmla="*/ 0 h 443981"/>
              <a:gd name="connsiteX0" fmla="*/ 0 w 769781"/>
              <a:gd name="connsiteY0" fmla="*/ 468023 h 473710"/>
              <a:gd name="connsiteX1" fmla="*/ 515844 w 769781"/>
              <a:gd name="connsiteY1" fmla="*/ 0 h 473710"/>
              <a:gd name="connsiteX0" fmla="*/ 0 w 830278"/>
              <a:gd name="connsiteY0" fmla="*/ 468023 h 468023"/>
              <a:gd name="connsiteX1" fmla="*/ 515844 w 830278"/>
              <a:gd name="connsiteY1" fmla="*/ 0 h 46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278" h="468023">
                <a:moveTo>
                  <a:pt x="0" y="468023"/>
                </a:moveTo>
                <a:cubicBezTo>
                  <a:pt x="872464" y="407460"/>
                  <a:pt x="1079286" y="97313"/>
                  <a:pt x="515844" y="0"/>
                </a:cubicBezTo>
              </a:path>
            </a:pathLst>
          </a:custGeom>
          <a:noFill/>
          <a:ln w="19050" cap="flat" cmpd="sng" algn="ctr">
            <a:solidFill>
              <a:srgbClr val="5D5D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53411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deal DD">
            <a:extLst>
              <a:ext uri="{FF2B5EF4-FFF2-40B4-BE49-F238E27FC236}">
                <a16:creationId xmlns:a16="http://schemas.microsoft.com/office/drawing/2014/main" id="{8BCD001B-496E-F05E-9F06-A07A156D6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0" y="2011680"/>
            <a:ext cx="3657600" cy="4663440"/>
          </a:xfrm>
          <a:prstGeom prst="rect">
            <a:avLst/>
          </a:prstGeom>
        </p:spPr>
      </p:pic>
      <p:pic>
        <p:nvPicPr>
          <p:cNvPr id="30" name="Real DD">
            <a:extLst>
              <a:ext uri="{FF2B5EF4-FFF2-40B4-BE49-F238E27FC236}">
                <a16:creationId xmlns:a16="http://schemas.microsoft.com/office/drawing/2014/main" id="{35973893-F785-C9B2-8B19-8034689E0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0" y="2011680"/>
            <a:ext cx="3657600" cy="4663440"/>
          </a:xfrm>
          <a:prstGeom prst="rect">
            <a:avLst/>
          </a:prstGeom>
        </p:spPr>
      </p:pic>
      <p:sp>
        <p:nvSpPr>
          <p:cNvPr id="16387" name="Rectangle 2">
            <a:extLst>
              <a:ext uri="{FF2B5EF4-FFF2-40B4-BE49-F238E27FC236}">
                <a16:creationId xmlns:a16="http://schemas.microsoft.com/office/drawing/2014/main" id="{6F36EE4F-4A3E-4890-B380-1C2A768B5C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Transmissivity—GOOD 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BB8F9F41-CF17-4EFD-A32D-D211623181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750" y="1181163"/>
            <a:ext cx="5943600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Transmissivity </a:t>
            </a:r>
            <a:r>
              <a:rPr lang="en-US" altLang="en-US" dirty="0">
                <a:sym typeface="Symbol" panose="05050102010706020507" pitchFamily="18" charset="2"/>
              </a:rPr>
              <a:t> slope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>
                <a:sym typeface="Symbol" panose="05050102010706020507" pitchFamily="18" charset="2"/>
              </a:rPr>
              <a:t>Estimate slope, 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>
                <a:sym typeface="Symbol" panose="05050102010706020507" pitchFamily="18" charset="2"/>
              </a:rPr>
              <a:t>Ideal well, </a:t>
            </a:r>
            <a:r>
              <a:rPr lang="en-US" altLang="en-US" dirty="0"/>
              <a:t>No head losses </a:t>
            </a:r>
          </a:p>
          <a:p>
            <a:pPr lvl="2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Horizontal flow in aquifer</a:t>
            </a:r>
          </a:p>
          <a:p>
            <a:pPr lvl="2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No well entry losses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>
                <a:sym typeface="Symbol" panose="05050102010706020507" pitchFamily="18" charset="2"/>
              </a:rPr>
              <a:t>Real well, Head losses</a:t>
            </a:r>
          </a:p>
          <a:p>
            <a:pPr lvl="2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Converging flow in aquifer to </a:t>
            </a:r>
            <a:br>
              <a:rPr lang="en-US" altLang="en-US" dirty="0"/>
            </a:br>
            <a:r>
              <a:rPr lang="en-US" altLang="en-US" dirty="0"/>
              <a:t>Partially penetrating well</a:t>
            </a:r>
          </a:p>
          <a:p>
            <a:pPr lvl="2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Plugging in gravel pack &amp; screen,</a:t>
            </a:r>
            <a:br>
              <a:rPr lang="en-US" altLang="en-US" dirty="0"/>
            </a:br>
            <a:r>
              <a:rPr lang="en-US" altLang="en-US" dirty="0"/>
              <a:t>Skin aggregate term </a:t>
            </a:r>
          </a:p>
          <a:p>
            <a:pPr>
              <a:spcBef>
                <a:spcPts val="300"/>
              </a:spcBef>
            </a:pPr>
            <a:r>
              <a:rPr lang="en-US" altLang="en-US" dirty="0"/>
              <a:t>Drawdown offset, slope same</a:t>
            </a:r>
          </a:p>
          <a:p>
            <a:pPr>
              <a:spcBef>
                <a:spcPts val="300"/>
              </a:spcBef>
            </a:pPr>
            <a:r>
              <a:rPr lang="en-US" altLang="en-US" dirty="0"/>
              <a:t>Ignore first 10 minutes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Negates wellbore storage &amp; well loss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DD375E7-58B9-F6B4-9764-411B0EA3B3EF}"/>
              </a:ext>
            </a:extLst>
          </p:cNvPr>
          <p:cNvGrpSpPr/>
          <p:nvPr/>
        </p:nvGrpSpPr>
        <p:grpSpPr>
          <a:xfrm>
            <a:off x="9320755" y="1302111"/>
            <a:ext cx="2679792" cy="5401856"/>
            <a:chOff x="9320755" y="1302111"/>
            <a:chExt cx="2679792" cy="5401856"/>
          </a:xfrm>
        </p:grpSpPr>
        <p:sp>
          <p:nvSpPr>
            <p:cNvPr id="16389" name="AutoShape 24">
              <a:extLst>
                <a:ext uri="{FF2B5EF4-FFF2-40B4-BE49-F238E27FC236}">
                  <a16:creationId xmlns:a16="http://schemas.microsoft.com/office/drawing/2014/main" id="{4EC0A1C6-109D-4B8B-802C-694FD82B054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320755" y="1302111"/>
              <a:ext cx="749300" cy="425450"/>
            </a:xfrm>
            <a:prstGeom prst="curvedDownArrow">
              <a:avLst>
                <a:gd name="adj1" fmla="val 40018"/>
                <a:gd name="adj2" fmla="val 86217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16445" name="Aquifer">
              <a:extLst>
                <a:ext uri="{FF2B5EF4-FFF2-40B4-BE49-F238E27FC236}">
                  <a16:creationId xmlns:a16="http://schemas.microsoft.com/office/drawing/2014/main" id="{3BD900D2-F717-460E-8B41-730C1B7DB0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72012" y="1986789"/>
              <a:ext cx="2128535" cy="4717178"/>
              <a:chOff x="2184" y="1024"/>
              <a:chExt cx="1669" cy="2013"/>
            </a:xfrm>
          </p:grpSpPr>
          <p:sp>
            <p:nvSpPr>
              <p:cNvPr id="16454" name="Rectangle 6" descr="Wide upward diagonal">
                <a:extLst>
                  <a:ext uri="{FF2B5EF4-FFF2-40B4-BE49-F238E27FC236}">
                    <a16:creationId xmlns:a16="http://schemas.microsoft.com/office/drawing/2014/main" id="{EC276F75-05D2-498A-A337-8C8E41231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8" y="1047"/>
                <a:ext cx="1663" cy="1990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6455" name="Rectangle 7" descr="Sand">
                <a:extLst>
                  <a:ext uri="{FF2B5EF4-FFF2-40B4-BE49-F238E27FC236}">
                    <a16:creationId xmlns:a16="http://schemas.microsoft.com/office/drawing/2014/main" id="{21BDFB6F-8980-4B62-8A7B-068C21E27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024"/>
                <a:ext cx="1669" cy="1149"/>
              </a:xfrm>
              <a:prstGeom prst="rect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6456" name="Rectangle 9" descr="Horizontal brick">
                <a:extLst>
                  <a:ext uri="{FF2B5EF4-FFF2-40B4-BE49-F238E27FC236}">
                    <a16:creationId xmlns:a16="http://schemas.microsoft.com/office/drawing/2014/main" id="{066D7360-E9F7-4C2B-8C9E-6E95290B8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68"/>
                <a:ext cx="1662" cy="600"/>
              </a:xfrm>
              <a:prstGeom prst="rect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1905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6457" name="Freeform 10" descr="Sand">
                <a:extLst>
                  <a:ext uri="{FF2B5EF4-FFF2-40B4-BE49-F238E27FC236}">
                    <a16:creationId xmlns:a16="http://schemas.microsoft.com/office/drawing/2014/main" id="{B173D033-9323-4498-8BD9-116217FDC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0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58" name="Freeform 11" descr="Sand">
                <a:extLst>
                  <a:ext uri="{FF2B5EF4-FFF2-40B4-BE49-F238E27FC236}">
                    <a16:creationId xmlns:a16="http://schemas.microsoft.com/office/drawing/2014/main" id="{5795C913-DBCE-4BFC-B2C1-3ED7163DC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196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59" name="Freeform 12" descr="Sand">
                <a:extLst>
                  <a:ext uri="{FF2B5EF4-FFF2-40B4-BE49-F238E27FC236}">
                    <a16:creationId xmlns:a16="http://schemas.microsoft.com/office/drawing/2014/main" id="{1F3A3633-870E-4A5A-9F7A-7DD61C4D4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04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0" name="Freeform 14" descr="Dashed upward diagonal">
                <a:extLst>
                  <a:ext uri="{FF2B5EF4-FFF2-40B4-BE49-F238E27FC236}">
                    <a16:creationId xmlns:a16="http://schemas.microsoft.com/office/drawing/2014/main" id="{35AF54B3-7385-4836-868A-4ED7B7EAD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71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1" name="Freeform 15" descr="Dashed upward diagonal">
                <a:extLst>
                  <a:ext uri="{FF2B5EF4-FFF2-40B4-BE49-F238E27FC236}">
                    <a16:creationId xmlns:a16="http://schemas.microsoft.com/office/drawing/2014/main" id="{76E359A2-A270-4376-8015-0114141CD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" y="173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2" name="Freeform 16" descr="Dashed upward diagonal">
                <a:extLst>
                  <a:ext uri="{FF2B5EF4-FFF2-40B4-BE49-F238E27FC236}">
                    <a16:creationId xmlns:a16="http://schemas.microsoft.com/office/drawing/2014/main" id="{6CE07334-2E4E-45B4-A66D-B1FA96C7A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26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3" name="Freeform 17" descr="Dashed upward diagonal">
                <a:extLst>
                  <a:ext uri="{FF2B5EF4-FFF2-40B4-BE49-F238E27FC236}">
                    <a16:creationId xmlns:a16="http://schemas.microsoft.com/office/drawing/2014/main" id="{46AE4935-AF66-44E4-95AF-76F9AE23C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55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4" name="Freeform 18" descr="Dashed upward diagonal">
                <a:extLst>
                  <a:ext uri="{FF2B5EF4-FFF2-40B4-BE49-F238E27FC236}">
                    <a16:creationId xmlns:a16="http://schemas.microsoft.com/office/drawing/2014/main" id="{D999E4E2-AA87-47FF-A919-5A706A2A9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61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5" name="Freeform 19" descr="Sand">
                <a:extLst>
                  <a:ext uri="{FF2B5EF4-FFF2-40B4-BE49-F238E27FC236}">
                    <a16:creationId xmlns:a16="http://schemas.microsoft.com/office/drawing/2014/main" id="{349E17C0-1D67-4E47-AB46-75C63F1D8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288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6" name="Freeform 20" descr="Sand">
                <a:extLst>
                  <a:ext uri="{FF2B5EF4-FFF2-40B4-BE49-F238E27FC236}">
                    <a16:creationId xmlns:a16="http://schemas.microsoft.com/office/drawing/2014/main" id="{54B37F99-8D87-4FF7-8896-E1E81CF29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42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7" name="Freeform 21" descr="Sand">
                <a:extLst>
                  <a:ext uri="{FF2B5EF4-FFF2-40B4-BE49-F238E27FC236}">
                    <a16:creationId xmlns:a16="http://schemas.microsoft.com/office/drawing/2014/main" id="{66CF2163-9F7C-4683-992F-B5BEC5F0D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" y="2276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8" name="Freeform 22" descr="Dashed upward diagonal">
                <a:extLst>
                  <a:ext uri="{FF2B5EF4-FFF2-40B4-BE49-F238E27FC236}">
                    <a16:creationId xmlns:a16="http://schemas.microsoft.com/office/drawing/2014/main" id="{B24CA83B-FBBA-4C28-8B13-29EB44C8B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" y="146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69" name="Freeform 23" descr="Dashed upward diagonal">
                <a:extLst>
                  <a:ext uri="{FF2B5EF4-FFF2-40B4-BE49-F238E27FC236}">
                    <a16:creationId xmlns:a16="http://schemas.microsoft.com/office/drawing/2014/main" id="{382F87B9-11E5-46B9-8547-618163B58BA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330" y="1404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70" name="Freeform 13" descr="Dashed upward diagonal">
                <a:extLst>
                  <a:ext uri="{FF2B5EF4-FFF2-40B4-BE49-F238E27FC236}">
                    <a16:creationId xmlns:a16="http://schemas.microsoft.com/office/drawing/2014/main" id="{6FEA15D7-668B-49B8-98F5-BE14450B312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52" y="183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71" name="Freeform 14" descr="Dashed upward diagonal">
                <a:extLst>
                  <a:ext uri="{FF2B5EF4-FFF2-40B4-BE49-F238E27FC236}">
                    <a16:creationId xmlns:a16="http://schemas.microsoft.com/office/drawing/2014/main" id="{B8B96D9A-3555-4A60-AB9D-250F186A4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027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72" name="Freeform 15" descr="Dashed upward diagonal">
                <a:extLst>
                  <a:ext uri="{FF2B5EF4-FFF2-40B4-BE49-F238E27FC236}">
                    <a16:creationId xmlns:a16="http://schemas.microsoft.com/office/drawing/2014/main" id="{3FFFD2BA-93A1-441C-836D-9322FFF79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" y="2045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73" name="Freeform 23" descr="Dashed upward diagonal">
                <a:extLst>
                  <a:ext uri="{FF2B5EF4-FFF2-40B4-BE49-F238E27FC236}">
                    <a16:creationId xmlns:a16="http://schemas.microsoft.com/office/drawing/2014/main" id="{27B21E44-D069-4055-8305-0BC2C72EA9B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66" y="118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74" name="Freeform 23" descr="Dashed upward diagonal">
                <a:extLst>
                  <a:ext uri="{FF2B5EF4-FFF2-40B4-BE49-F238E27FC236}">
                    <a16:creationId xmlns:a16="http://schemas.microsoft.com/office/drawing/2014/main" id="{DA5D7870-A61C-4D97-B125-F5A3F215113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44" y="1200"/>
                <a:ext cx="488" cy="44"/>
              </a:xfrm>
              <a:custGeom>
                <a:avLst/>
                <a:gdLst>
                  <a:gd name="T0" fmla="*/ 26 w 488"/>
                  <a:gd name="T1" fmla="*/ 1 h 116"/>
                  <a:gd name="T2" fmla="*/ 120 w 488"/>
                  <a:gd name="T3" fmla="*/ 0 h 116"/>
                  <a:gd name="T4" fmla="*/ 264 w 488"/>
                  <a:gd name="T5" fmla="*/ 0 h 116"/>
                  <a:gd name="T6" fmla="*/ 358 w 488"/>
                  <a:gd name="T7" fmla="*/ 0 h 116"/>
                  <a:gd name="T8" fmla="*/ 398 w 488"/>
                  <a:gd name="T9" fmla="*/ 0 h 116"/>
                  <a:gd name="T10" fmla="*/ 488 w 488"/>
                  <a:gd name="T11" fmla="*/ 1 h 116"/>
                  <a:gd name="T12" fmla="*/ 408 w 488"/>
                  <a:gd name="T13" fmla="*/ 2 h 116"/>
                  <a:gd name="T14" fmla="*/ 284 w 488"/>
                  <a:gd name="T15" fmla="*/ 2 h 116"/>
                  <a:gd name="T16" fmla="*/ 218 w 488"/>
                  <a:gd name="T17" fmla="*/ 2 h 116"/>
                  <a:gd name="T18" fmla="*/ 160 w 488"/>
                  <a:gd name="T19" fmla="*/ 2 h 116"/>
                  <a:gd name="T20" fmla="*/ 36 w 488"/>
                  <a:gd name="T21" fmla="*/ 2 h 116"/>
                  <a:gd name="T22" fmla="*/ 0 w 488"/>
                  <a:gd name="T23" fmla="*/ 1 h 116"/>
                  <a:gd name="T24" fmla="*/ 14 w 488"/>
                  <a:gd name="T25" fmla="*/ 1 h 116"/>
                  <a:gd name="T26" fmla="*/ 26 w 488"/>
                  <a:gd name="T27" fmla="*/ 1 h 1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88"/>
                  <a:gd name="T43" fmla="*/ 0 h 116"/>
                  <a:gd name="T44" fmla="*/ 488 w 488"/>
                  <a:gd name="T45" fmla="*/ 116 h 1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88" h="116">
                    <a:moveTo>
                      <a:pt x="26" y="36"/>
                    </a:moveTo>
                    <a:lnTo>
                      <a:pt x="120" y="10"/>
                    </a:lnTo>
                    <a:lnTo>
                      <a:pt x="264" y="0"/>
                    </a:lnTo>
                    <a:cubicBezTo>
                      <a:pt x="295" y="5"/>
                      <a:pt x="326" y="12"/>
                      <a:pt x="358" y="16"/>
                    </a:cubicBezTo>
                    <a:cubicBezTo>
                      <a:pt x="371" y="18"/>
                      <a:pt x="385" y="17"/>
                      <a:pt x="398" y="18"/>
                    </a:cubicBezTo>
                    <a:cubicBezTo>
                      <a:pt x="418" y="20"/>
                      <a:pt x="467" y="62"/>
                      <a:pt x="488" y="62"/>
                    </a:cubicBezTo>
                    <a:cubicBezTo>
                      <a:pt x="457" y="73"/>
                      <a:pt x="440" y="79"/>
                      <a:pt x="408" y="84"/>
                    </a:cubicBezTo>
                    <a:cubicBezTo>
                      <a:pt x="383" y="101"/>
                      <a:pt x="300" y="89"/>
                      <a:pt x="284" y="88"/>
                    </a:cubicBezTo>
                    <a:cubicBezTo>
                      <a:pt x="262" y="83"/>
                      <a:pt x="240" y="81"/>
                      <a:pt x="218" y="80"/>
                    </a:cubicBezTo>
                    <a:cubicBezTo>
                      <a:pt x="197" y="82"/>
                      <a:pt x="180" y="87"/>
                      <a:pt x="160" y="90"/>
                    </a:cubicBezTo>
                    <a:cubicBezTo>
                      <a:pt x="96" y="116"/>
                      <a:pt x="85" y="75"/>
                      <a:pt x="36" y="68"/>
                    </a:cubicBezTo>
                    <a:cubicBezTo>
                      <a:pt x="27" y="62"/>
                      <a:pt x="11" y="54"/>
                      <a:pt x="0" y="54"/>
                    </a:cubicBezTo>
                    <a:lnTo>
                      <a:pt x="14" y="42"/>
                    </a:lnTo>
                    <a:lnTo>
                      <a:pt x="26" y="36"/>
                    </a:lnTo>
                    <a:close/>
                  </a:path>
                </a:pathLst>
              </a:custGeom>
              <a:blipFill dpi="0" rotWithShape="0">
                <a:blip r:embed="rId8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6448" name="Text Box 70">
              <a:extLst>
                <a:ext uri="{FF2B5EF4-FFF2-40B4-BE49-F238E27FC236}">
                  <a16:creationId xmlns:a16="http://schemas.microsoft.com/office/drawing/2014/main" id="{1A8659EF-86AA-4064-9143-5C6DBB944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9968" y="2960408"/>
              <a:ext cx="1311578" cy="439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000" dirty="0">
                  <a:latin typeface="Arial" panose="020B0604020202020204" pitchFamily="34" charset="0"/>
                </a:rPr>
                <a:t>K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BASIN FILL</a:t>
              </a:r>
            </a:p>
          </p:txBody>
        </p:sp>
        <p:sp>
          <p:nvSpPr>
            <p:cNvPr id="16449" name="K-Carb TEXT">
              <a:extLst>
                <a:ext uri="{FF2B5EF4-FFF2-40B4-BE49-F238E27FC236}">
                  <a16:creationId xmlns:a16="http://schemas.microsoft.com/office/drawing/2014/main" id="{69F8D888-1BDC-4F3F-BB01-3B967AA793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9968" y="5241263"/>
              <a:ext cx="1449564" cy="439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000" dirty="0">
                  <a:latin typeface="Arial" panose="020B0604020202020204" pitchFamily="34" charset="0"/>
                </a:rPr>
                <a:t>K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CARBONATE</a:t>
              </a:r>
            </a:p>
          </p:txBody>
        </p:sp>
        <p:sp>
          <p:nvSpPr>
            <p:cNvPr id="16450" name="Text Box 70">
              <a:extLst>
                <a:ext uri="{FF2B5EF4-FFF2-40B4-BE49-F238E27FC236}">
                  <a16:creationId xmlns:a16="http://schemas.microsoft.com/office/drawing/2014/main" id="{2BA2EE2C-2125-41D8-9072-7232172BFC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63967" y="6254781"/>
              <a:ext cx="1871025" cy="371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600" dirty="0">
                  <a:latin typeface="Arial" panose="020B0604020202020204" pitchFamily="34" charset="0"/>
                </a:rPr>
                <a:t>CONFINING UNIT</a:t>
              </a:r>
              <a:endParaRPr lang="en-US" altLang="en-US" sz="1600" baseline="-25000" dirty="0">
                <a:latin typeface="Arial" panose="020B060402020202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1A9C582-1B3F-9459-A7AC-9F97C53B0CA4}"/>
                </a:ext>
              </a:extLst>
            </p:cNvPr>
            <p:cNvGrpSpPr/>
            <p:nvPr/>
          </p:nvGrpSpPr>
          <p:grpSpPr>
            <a:xfrm>
              <a:off x="9862090" y="1782360"/>
              <a:ext cx="274320" cy="4295810"/>
              <a:chOff x="6899746" y="1895180"/>
              <a:chExt cx="365760" cy="3741458"/>
            </a:xfrm>
          </p:grpSpPr>
          <p:sp>
            <p:nvSpPr>
              <p:cNvPr id="16435" name="Rectangle 28">
                <a:extLst>
                  <a:ext uri="{FF2B5EF4-FFF2-40B4-BE49-F238E27FC236}">
                    <a16:creationId xmlns:a16="http://schemas.microsoft.com/office/drawing/2014/main" id="{C6CD6E5A-8E24-40CC-BE01-D43609B5C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9746" y="1895180"/>
                <a:ext cx="365760" cy="3741458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ctr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3F2A95EA-2C87-F50D-D145-E459F55C8250}"/>
                  </a:ext>
                </a:extLst>
              </p:cNvPr>
              <p:cNvGrpSpPr/>
              <p:nvPr/>
            </p:nvGrpSpPr>
            <p:grpSpPr>
              <a:xfrm>
                <a:off x="6899746" y="4401083"/>
                <a:ext cx="365760" cy="1235555"/>
                <a:chOff x="5620268" y="4041010"/>
                <a:chExt cx="294941" cy="1341390"/>
              </a:xfrm>
            </p:grpSpPr>
            <p:sp useBgFill="1">
              <p:nvSpPr>
                <p:cNvPr id="16432" name="Line 32">
                  <a:extLst>
                    <a:ext uri="{FF2B5EF4-FFF2-40B4-BE49-F238E27FC236}">
                      <a16:creationId xmlns:a16="http://schemas.microsoft.com/office/drawing/2014/main" id="{1BE12765-0D5E-4410-9D9B-66EB619BEC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04101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33" name="Line 33">
                  <a:extLst>
                    <a:ext uri="{FF2B5EF4-FFF2-40B4-BE49-F238E27FC236}">
                      <a16:creationId xmlns:a16="http://schemas.microsoft.com/office/drawing/2014/main" id="{A4B1E951-28F4-4D21-BD20-DC52071AA3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13682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34" name="Line 34">
                  <a:extLst>
                    <a:ext uri="{FF2B5EF4-FFF2-40B4-BE49-F238E27FC236}">
                      <a16:creationId xmlns:a16="http://schemas.microsoft.com/office/drawing/2014/main" id="{6158A4AD-661A-4AD0-9E66-09143881D3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23263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1" name="Line 29">
                  <a:extLst>
                    <a:ext uri="{FF2B5EF4-FFF2-40B4-BE49-F238E27FC236}">
                      <a16:creationId xmlns:a16="http://schemas.microsoft.com/office/drawing/2014/main" id="{012FE180-6E38-49CC-9B73-75E6FB87D6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32845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2" name="Line 30">
                  <a:extLst>
                    <a:ext uri="{FF2B5EF4-FFF2-40B4-BE49-F238E27FC236}">
                      <a16:creationId xmlns:a16="http://schemas.microsoft.com/office/drawing/2014/main" id="{636F903A-36A5-4309-8AFE-C2E34A03A8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424266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3" name="Line 31">
                  <a:extLst>
                    <a:ext uri="{FF2B5EF4-FFF2-40B4-BE49-F238E27FC236}">
                      <a16:creationId xmlns:a16="http://schemas.microsoft.com/office/drawing/2014/main" id="{0AD94DD5-E669-4256-9013-7733A54DA1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52008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4" name="Line 32">
                  <a:extLst>
                    <a:ext uri="{FF2B5EF4-FFF2-40B4-BE49-F238E27FC236}">
                      <a16:creationId xmlns:a16="http://schemas.microsoft.com/office/drawing/2014/main" id="{64F7A257-36BB-469C-B5D3-A47FCD2F52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61589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5" name="Line 33">
                  <a:extLst>
                    <a:ext uri="{FF2B5EF4-FFF2-40B4-BE49-F238E27FC236}">
                      <a16:creationId xmlns:a16="http://schemas.microsoft.com/office/drawing/2014/main" id="{0103A283-3AE7-448D-926A-69B5BB6D73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71170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26" name="Line 34">
                  <a:extLst>
                    <a:ext uri="{FF2B5EF4-FFF2-40B4-BE49-F238E27FC236}">
                      <a16:creationId xmlns:a16="http://schemas.microsoft.com/office/drawing/2014/main" id="{F5CB756E-3A60-439A-B6FB-ED53B968F4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80752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3" name="Line 29">
                  <a:extLst>
                    <a:ext uri="{FF2B5EF4-FFF2-40B4-BE49-F238E27FC236}">
                      <a16:creationId xmlns:a16="http://schemas.microsoft.com/office/drawing/2014/main" id="{BE204B85-D14B-4C2A-A2BD-203114207F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903336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4" name="Line 30">
                  <a:extLst>
                    <a:ext uri="{FF2B5EF4-FFF2-40B4-BE49-F238E27FC236}">
                      <a16:creationId xmlns:a16="http://schemas.microsoft.com/office/drawing/2014/main" id="{C4195638-EBED-447B-959E-AD714D2C92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499915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5" name="Line 31">
                  <a:extLst>
                    <a:ext uri="{FF2B5EF4-FFF2-40B4-BE49-F238E27FC236}">
                      <a16:creationId xmlns:a16="http://schemas.microsoft.com/office/drawing/2014/main" id="{E630475A-E535-4699-8A36-22148BA518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094964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6" name="Line 32">
                  <a:extLst>
                    <a:ext uri="{FF2B5EF4-FFF2-40B4-BE49-F238E27FC236}">
                      <a16:creationId xmlns:a16="http://schemas.microsoft.com/office/drawing/2014/main" id="{A6B38905-28E5-412A-9E38-601398D47F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190778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7" name="Line 33">
                  <a:extLst>
                    <a:ext uri="{FF2B5EF4-FFF2-40B4-BE49-F238E27FC236}">
                      <a16:creationId xmlns:a16="http://schemas.microsoft.com/office/drawing/2014/main" id="{7D82F6CC-35F8-4B94-B00B-95055150C1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286592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 useBgFill="1">
              <p:nvSpPr>
                <p:cNvPr id="16418" name="Line 34">
                  <a:extLst>
                    <a:ext uri="{FF2B5EF4-FFF2-40B4-BE49-F238E27FC236}">
                      <a16:creationId xmlns:a16="http://schemas.microsoft.com/office/drawing/2014/main" id="{8EF2E9D0-5CE0-4E1B-852B-B5353D9DA0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20268" y="5382400"/>
                  <a:ext cx="294941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6397" name="WT">
            <a:extLst>
              <a:ext uri="{FF2B5EF4-FFF2-40B4-BE49-F238E27FC236}">
                <a16:creationId xmlns:a16="http://schemas.microsoft.com/office/drawing/2014/main" id="{EAED6DF5-B206-4D55-896D-AAD8EB34A982}"/>
              </a:ext>
            </a:extLst>
          </p:cNvPr>
          <p:cNvGrpSpPr>
            <a:grpSpLocks/>
          </p:cNvGrpSpPr>
          <p:nvPr/>
        </p:nvGrpSpPr>
        <p:grpSpPr bwMode="auto">
          <a:xfrm>
            <a:off x="9868686" y="2192388"/>
            <a:ext cx="2103121" cy="189347"/>
            <a:chOff x="3422498" y="2212003"/>
            <a:chExt cx="2102718" cy="172613"/>
          </a:xfrm>
        </p:grpSpPr>
        <p:cxnSp>
          <p:nvCxnSpPr>
            <p:cNvPr id="16398" name="Straight Connector 3">
              <a:extLst>
                <a:ext uri="{FF2B5EF4-FFF2-40B4-BE49-F238E27FC236}">
                  <a16:creationId xmlns:a16="http://schemas.microsoft.com/office/drawing/2014/main" id="{17A09E4E-072D-449A-A3EB-E90A62A83B9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22498" y="2384616"/>
              <a:ext cx="2102718" cy="0"/>
            </a:xfrm>
            <a:prstGeom prst="line">
              <a:avLst/>
            </a:prstGeom>
            <a:noFill/>
            <a:ln w="25400" algn="ctr">
              <a:solidFill>
                <a:srgbClr val="00B0F0">
                  <a:alpha val="5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3EF15AAC-A9EB-4536-9156-462D63B66033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  <a:alpha val="42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C1D4508-6035-BED2-5D57-4DE3257D7735}"/>
              </a:ext>
            </a:extLst>
          </p:cNvPr>
          <p:cNvSpPr/>
          <p:nvPr/>
        </p:nvSpPr>
        <p:spPr bwMode="auto">
          <a:xfrm>
            <a:off x="10093140" y="4618240"/>
            <a:ext cx="274320" cy="1463040"/>
          </a:xfrm>
          <a:prstGeom prst="rect">
            <a:avLst/>
          </a:prstGeom>
          <a:pattFill prst="lgConfetti">
            <a:fgClr>
              <a:srgbClr val="C0000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</a:p>
        </p:txBody>
      </p:sp>
      <p:grpSp>
        <p:nvGrpSpPr>
          <p:cNvPr id="8" name="Bent Arrows">
            <a:extLst>
              <a:ext uri="{FF2B5EF4-FFF2-40B4-BE49-F238E27FC236}">
                <a16:creationId xmlns:a16="http://schemas.microsoft.com/office/drawing/2014/main" id="{E2E09E14-54A1-1862-3893-451E615FEBB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0244158" y="3390100"/>
            <a:ext cx="1626500" cy="2447239"/>
            <a:chOff x="6156097" y="2981435"/>
            <a:chExt cx="2585328" cy="2446728"/>
          </a:xfrm>
        </p:grpSpPr>
        <p:sp>
          <p:nvSpPr>
            <p:cNvPr id="9" name="Line 35">
              <a:extLst>
                <a:ext uri="{FF2B5EF4-FFF2-40B4-BE49-F238E27FC236}">
                  <a16:creationId xmlns:a16="http://schemas.microsoft.com/office/drawing/2014/main" id="{57BEBB3B-A7D5-9E3F-7E23-921EE6539F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313702" y="2981435"/>
              <a:ext cx="139169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" name="Line 35">
              <a:extLst>
                <a:ext uri="{FF2B5EF4-FFF2-40B4-BE49-F238E27FC236}">
                  <a16:creationId xmlns:a16="http://schemas.microsoft.com/office/drawing/2014/main" id="{ACDF2C8F-D6F1-0EEF-01DD-C78B4D0F7B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56097" y="4041345"/>
              <a:ext cx="2501248" cy="1386818"/>
            </a:xfrm>
            <a:custGeom>
              <a:avLst/>
              <a:gdLst>
                <a:gd name="T0" fmla="*/ 0 w 2264381"/>
                <a:gd name="T1" fmla="*/ 981 h 1582120"/>
                <a:gd name="T2" fmla="*/ 2657405 w 2264381"/>
                <a:gd name="T3" fmla="*/ 1582148 h 1582120"/>
                <a:gd name="T4" fmla="*/ 0 60000 65536"/>
                <a:gd name="T5" fmla="*/ 0 60000 65536"/>
                <a:gd name="connsiteX0" fmla="*/ 0 w 2172261"/>
                <a:gd name="connsiteY0" fmla="*/ 500 h 1664748"/>
                <a:gd name="connsiteX1" fmla="*/ 2172261 w 2172261"/>
                <a:gd name="connsiteY1" fmla="*/ 1664748 h 1664748"/>
                <a:gd name="connsiteX0" fmla="*/ 0 w 2172261"/>
                <a:gd name="connsiteY0" fmla="*/ 58 h 1664306"/>
                <a:gd name="connsiteX1" fmla="*/ 2172261 w 2172261"/>
                <a:gd name="connsiteY1" fmla="*/ 1664306 h 1664306"/>
                <a:gd name="connsiteX0" fmla="*/ 0 w 2172261"/>
                <a:gd name="connsiteY0" fmla="*/ 49 h 1664297"/>
                <a:gd name="connsiteX1" fmla="*/ 2172261 w 2172261"/>
                <a:gd name="connsiteY1" fmla="*/ 1664297 h 1664297"/>
                <a:gd name="connsiteX0" fmla="*/ 0 w 2131320"/>
                <a:gd name="connsiteY0" fmla="*/ 62 h 1377208"/>
                <a:gd name="connsiteX1" fmla="*/ 2131320 w 2131320"/>
                <a:gd name="connsiteY1" fmla="*/ 1377208 h 1377208"/>
                <a:gd name="connsiteX0" fmla="*/ 0 w 2131320"/>
                <a:gd name="connsiteY0" fmla="*/ 9648 h 1386794"/>
                <a:gd name="connsiteX1" fmla="*/ 2131320 w 2131320"/>
                <a:gd name="connsiteY1" fmla="*/ 1386794 h 138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1320" h="1386794">
                  <a:moveTo>
                    <a:pt x="0" y="9648"/>
                  </a:moveTo>
                  <a:cubicBezTo>
                    <a:pt x="1282930" y="-120765"/>
                    <a:pt x="1413235" y="1109101"/>
                    <a:pt x="2131320" y="1386794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" name="Line 35">
              <a:extLst>
                <a:ext uri="{FF2B5EF4-FFF2-40B4-BE49-F238E27FC236}">
                  <a16:creationId xmlns:a16="http://schemas.microsoft.com/office/drawing/2014/main" id="{142575E2-8EFB-1448-E92A-8C4213BE68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67777" y="3524371"/>
              <a:ext cx="2137616" cy="275391"/>
            </a:xfrm>
            <a:custGeom>
              <a:avLst/>
              <a:gdLst>
                <a:gd name="T0" fmla="*/ 0 w 2264381"/>
                <a:gd name="T1" fmla="*/ 7954 h 1611951"/>
                <a:gd name="T2" fmla="*/ 2137616 w 2264381"/>
                <a:gd name="T3" fmla="*/ 416134 h 1611951"/>
                <a:gd name="T4" fmla="*/ 0 60000 65536"/>
                <a:gd name="T5" fmla="*/ 0 60000 65536"/>
                <a:gd name="connsiteX0" fmla="*/ 0 w 2264381"/>
                <a:gd name="connsiteY0" fmla="*/ 891 h 1582030"/>
                <a:gd name="connsiteX1" fmla="*/ 2264381 w 2264381"/>
                <a:gd name="connsiteY1" fmla="*/ 1582030 h 1582030"/>
                <a:gd name="connsiteX0" fmla="*/ 0 w 2264381"/>
                <a:gd name="connsiteY0" fmla="*/ 0 h 1581139"/>
                <a:gd name="connsiteX1" fmla="*/ 2264381 w 2264381"/>
                <a:gd name="connsiteY1" fmla="*/ 1581139 h 158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4381" h="1581139">
                  <a:moveTo>
                    <a:pt x="0" y="0"/>
                  </a:moveTo>
                  <a:cubicBezTo>
                    <a:pt x="1035091" y="6007"/>
                    <a:pt x="1339118" y="407387"/>
                    <a:pt x="2264381" y="1581139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35">
              <a:extLst>
                <a:ext uri="{FF2B5EF4-FFF2-40B4-BE49-F238E27FC236}">
                  <a16:creationId xmlns:a16="http://schemas.microsoft.com/office/drawing/2014/main" id="{7F2AA323-EB88-E850-A8B2-FC097C9111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366568" y="3886325"/>
              <a:ext cx="2374857" cy="724266"/>
            </a:xfrm>
            <a:custGeom>
              <a:avLst/>
              <a:gdLst>
                <a:gd name="T0" fmla="*/ 0 w 2314152"/>
                <a:gd name="T1" fmla="*/ 152 h 1526365"/>
                <a:gd name="T2" fmla="*/ 2338823 w 2314152"/>
                <a:gd name="T3" fmla="*/ 866791 h 1526365"/>
                <a:gd name="T4" fmla="*/ 0 60000 65536"/>
                <a:gd name="T5" fmla="*/ 0 60000 65536"/>
                <a:gd name="connsiteX0" fmla="*/ 0 w 2314152"/>
                <a:gd name="connsiteY0" fmla="*/ 57 h 1526154"/>
                <a:gd name="connsiteX1" fmla="*/ 2314152 w 2314152"/>
                <a:gd name="connsiteY1" fmla="*/ 1526154 h 1526154"/>
                <a:gd name="connsiteX0" fmla="*/ 0 w 2349808"/>
                <a:gd name="connsiteY0" fmla="*/ 53 h 1605978"/>
                <a:gd name="connsiteX1" fmla="*/ 2349808 w 2349808"/>
                <a:gd name="connsiteY1" fmla="*/ 1605978 h 160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808" h="1605978">
                  <a:moveTo>
                    <a:pt x="0" y="53"/>
                  </a:moveTo>
                  <a:cubicBezTo>
                    <a:pt x="1099855" y="-9477"/>
                    <a:pt x="1683755" y="1242561"/>
                    <a:pt x="2349808" y="1605978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24" name="WT">
            <a:extLst>
              <a:ext uri="{FF2B5EF4-FFF2-40B4-BE49-F238E27FC236}">
                <a16:creationId xmlns:a16="http://schemas.microsoft.com/office/drawing/2014/main" id="{EF9D40E9-978D-0783-76BF-4490C23D3B08}"/>
              </a:ext>
            </a:extLst>
          </p:cNvPr>
          <p:cNvGrpSpPr>
            <a:grpSpLocks/>
          </p:cNvGrpSpPr>
          <p:nvPr/>
        </p:nvGrpSpPr>
        <p:grpSpPr bwMode="auto">
          <a:xfrm>
            <a:off x="9488651" y="3401927"/>
            <a:ext cx="640083" cy="189347"/>
            <a:chOff x="3044731" y="2212003"/>
            <a:chExt cx="639957" cy="172613"/>
          </a:xfrm>
        </p:grpSpPr>
        <p:cxnSp>
          <p:nvCxnSpPr>
            <p:cNvPr id="25" name="Straight Connector 3">
              <a:extLst>
                <a:ext uri="{FF2B5EF4-FFF2-40B4-BE49-F238E27FC236}">
                  <a16:creationId xmlns:a16="http://schemas.microsoft.com/office/drawing/2014/main" id="{02BB149F-8E6D-892F-625D-0B50AAF1294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44731" y="2384616"/>
              <a:ext cx="639957" cy="0"/>
            </a:xfrm>
            <a:prstGeom prst="line">
              <a:avLst/>
            </a:prstGeom>
            <a:noFill/>
            <a:ln w="2540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CCDFF238-2C3B-5BB9-B224-A0426976620E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grpSp>
        <p:nvGrpSpPr>
          <p:cNvPr id="27" name="WT">
            <a:extLst>
              <a:ext uri="{FF2B5EF4-FFF2-40B4-BE49-F238E27FC236}">
                <a16:creationId xmlns:a16="http://schemas.microsoft.com/office/drawing/2014/main" id="{11CC3CD2-9951-E296-DABB-9BB6A958B088}"/>
              </a:ext>
            </a:extLst>
          </p:cNvPr>
          <p:cNvGrpSpPr>
            <a:grpSpLocks/>
          </p:cNvGrpSpPr>
          <p:nvPr/>
        </p:nvGrpSpPr>
        <p:grpSpPr bwMode="auto">
          <a:xfrm>
            <a:off x="9488651" y="4081751"/>
            <a:ext cx="640083" cy="189347"/>
            <a:chOff x="3044731" y="2212003"/>
            <a:chExt cx="639957" cy="172613"/>
          </a:xfrm>
        </p:grpSpPr>
        <p:cxnSp>
          <p:nvCxnSpPr>
            <p:cNvPr id="28" name="Straight Connector 3">
              <a:extLst>
                <a:ext uri="{FF2B5EF4-FFF2-40B4-BE49-F238E27FC236}">
                  <a16:creationId xmlns:a16="http://schemas.microsoft.com/office/drawing/2014/main" id="{B587C13F-1E0E-D393-976B-4F86E72B501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44731" y="2384616"/>
              <a:ext cx="639957" cy="0"/>
            </a:xfrm>
            <a:prstGeom prst="line">
              <a:avLst/>
            </a:prstGeom>
            <a:noFill/>
            <a:ln w="2540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7D33E20D-CD5C-E0DF-2AC8-18AD3812514B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3449816" y="2212003"/>
              <a:ext cx="213743" cy="16671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grpSp>
        <p:nvGrpSpPr>
          <p:cNvPr id="33" name="Slope">
            <a:extLst>
              <a:ext uri="{FF2B5EF4-FFF2-40B4-BE49-F238E27FC236}">
                <a16:creationId xmlns:a16="http://schemas.microsoft.com/office/drawing/2014/main" id="{A0F39569-4ABC-D290-4A0E-DBEB6691596D}"/>
              </a:ext>
            </a:extLst>
          </p:cNvPr>
          <p:cNvGrpSpPr/>
          <p:nvPr/>
        </p:nvGrpSpPr>
        <p:grpSpPr>
          <a:xfrm>
            <a:off x="6648738" y="3050946"/>
            <a:ext cx="2926824" cy="540328"/>
            <a:chOff x="6648738" y="3050946"/>
            <a:chExt cx="2926824" cy="540328"/>
          </a:xfrm>
        </p:grpSpPr>
        <p:sp>
          <p:nvSpPr>
            <p:cNvPr id="31" name="slope line">
              <a:extLst>
                <a:ext uri="{FF2B5EF4-FFF2-40B4-BE49-F238E27FC236}">
                  <a16:creationId xmlns:a16="http://schemas.microsoft.com/office/drawing/2014/main" id="{E295A0AB-C5D3-4EDC-9499-5BCED4DFC4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648738" y="3173334"/>
              <a:ext cx="2926824" cy="417940"/>
            </a:xfrm>
            <a:prstGeom prst="line">
              <a:avLst/>
            </a:prstGeom>
            <a:noFill/>
            <a:ln w="41275">
              <a:solidFill>
                <a:srgbClr val="5D5DFF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Text Box 70">
              <a:extLst>
                <a:ext uri="{FF2B5EF4-FFF2-40B4-BE49-F238E27FC236}">
                  <a16:creationId xmlns:a16="http://schemas.microsoft.com/office/drawing/2014/main" id="{BB9C72D3-124B-9482-2FAE-9796EE528F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480000">
              <a:off x="7273977" y="3050946"/>
              <a:ext cx="487313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latin typeface="Arial" panose="020B0604020202020204" pitchFamily="34" charset="0"/>
                </a:rPr>
                <a:t>Slope</a:t>
              </a:r>
              <a:endParaRPr lang="en-US" altLang="en-US" sz="1400" baseline="-25000" dirty="0">
                <a:latin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1611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7.40741E-7 L -4.58333E-6 0.0976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A66F2D3-EE09-E6AD-7190-12F87AF03248}"/>
              </a:ext>
            </a:extLst>
          </p:cNvPr>
          <p:cNvSpPr/>
          <p:nvPr/>
        </p:nvSpPr>
        <p:spPr bwMode="auto">
          <a:xfrm>
            <a:off x="7599634" y="5962098"/>
            <a:ext cx="4476750" cy="842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0072744-942B-4789-A55F-4FCE72EB6DB0}"/>
              </a:ext>
            </a:extLst>
          </p:cNvPr>
          <p:cNvGrpSpPr/>
          <p:nvPr/>
        </p:nvGrpSpPr>
        <p:grpSpPr>
          <a:xfrm flipV="1">
            <a:off x="8441117" y="1275787"/>
            <a:ext cx="3468731" cy="991525"/>
            <a:chOff x="3066671" y="1180473"/>
            <a:chExt cx="3245620" cy="814050"/>
          </a:xfrm>
        </p:grpSpPr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18D55BC0-7290-414D-9E13-C1EC6029FC7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066671" y="1180473"/>
              <a:ext cx="3245620" cy="4246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r>
                <a:rPr lang="en-US" sz="1000" dirty="0">
                  <a:latin typeface="+mn-lt"/>
                </a:rPr>
                <a:t>Time since pumping started</a:t>
              </a:r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A5D82811-8C65-4EB4-AD74-34AEF708F7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376842" y="1584948"/>
              <a:ext cx="1935449" cy="4095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r>
                <a:rPr lang="en-US" sz="1000" dirty="0">
                  <a:latin typeface="+mn-lt"/>
                </a:rPr>
                <a:t>Time since pumping stopped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6792F7-1052-4417-9239-FEE105F85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Cooper-Jacob Recovery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AA997-8FFD-4794-B8E9-5CE6154FF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7164036" cy="5303520"/>
          </a:xfrm>
        </p:spPr>
        <p:txBody>
          <a:bodyPr/>
          <a:lstStyle/>
          <a:p>
            <a:r>
              <a:rPr lang="en-US" dirty="0"/>
              <a:t>Model uses superposition in time</a:t>
            </a:r>
          </a:p>
          <a:p>
            <a:pPr lvl="1"/>
            <a:r>
              <a:rPr lang="en-US" dirty="0"/>
              <a:t>Elapsed time from pump on, </a:t>
            </a:r>
            <a:r>
              <a:rPr lang="en-US" b="1" i="1" dirty="0"/>
              <a:t>t + </a:t>
            </a:r>
            <a:r>
              <a:rPr lang="el-GR" b="1" i="1" dirty="0"/>
              <a:t>Δ</a:t>
            </a:r>
            <a:r>
              <a:rPr lang="en-US" b="1" i="1" dirty="0"/>
              <a:t>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Elapsed time from pump off, </a:t>
            </a:r>
            <a:r>
              <a:rPr lang="el-GR" b="1" i="1" dirty="0"/>
              <a:t>Δ</a:t>
            </a:r>
            <a:r>
              <a:rPr lang="en-US" b="1" i="1" dirty="0"/>
              <a:t>t</a:t>
            </a:r>
            <a:r>
              <a:rPr lang="en-US" dirty="0"/>
              <a:t>  </a:t>
            </a:r>
          </a:p>
          <a:p>
            <a:r>
              <a:rPr lang="en-US" dirty="0"/>
              <a:t>Production well, usually</a:t>
            </a:r>
          </a:p>
          <a:p>
            <a:pPr lvl="1"/>
            <a:r>
              <a:rPr lang="en-US" b="1" i="1" dirty="0"/>
              <a:t>u</a:t>
            </a:r>
            <a:r>
              <a:rPr lang="en-US" dirty="0"/>
              <a:t> is small, &lt; 0.01, so </a:t>
            </a:r>
            <a:r>
              <a:rPr lang="en-US" b="1" i="1" dirty="0"/>
              <a:t>s</a:t>
            </a:r>
            <a:r>
              <a:rPr lang="en-US" dirty="0"/>
              <a:t> proportional </a:t>
            </a:r>
            <a:r>
              <a:rPr lang="en-US" i="1" dirty="0"/>
              <a:t>ln(</a:t>
            </a:r>
            <a:r>
              <a:rPr lang="en-US" b="1" i="1" dirty="0"/>
              <a:t>u</a:t>
            </a:r>
            <a:r>
              <a:rPr lang="en-US" i="1" dirty="0"/>
              <a:t>)</a:t>
            </a:r>
            <a:r>
              <a:rPr lang="en-US" dirty="0"/>
              <a:t>  </a:t>
            </a:r>
          </a:p>
          <a:p>
            <a:pPr lvl="1"/>
            <a:r>
              <a:rPr lang="en-US" dirty="0"/>
              <a:t>Straight-line works</a:t>
            </a:r>
          </a:p>
          <a:p>
            <a:r>
              <a:rPr lang="en-US" dirty="0"/>
              <a:t>Manipulate time for semi-log straight line</a:t>
            </a:r>
          </a:p>
          <a:p>
            <a:pPr lvl="1"/>
            <a:r>
              <a:rPr lang="en-US" dirty="0"/>
              <a:t>Time started / Time stopped</a:t>
            </a:r>
          </a:p>
          <a:p>
            <a:pPr lvl="1"/>
            <a:r>
              <a:rPr lang="en-US" dirty="0"/>
              <a:t>Latest data approach 1</a:t>
            </a:r>
          </a:p>
          <a:p>
            <a:pPr lvl="1">
              <a:spcAft>
                <a:spcPts val="600"/>
              </a:spcAft>
            </a:pPr>
            <a:r>
              <a:rPr lang="el-GR" altLang="en-US" b="1" i="1" dirty="0"/>
              <a:t>Δ</a:t>
            </a:r>
            <a:r>
              <a:rPr lang="en-US" altLang="en-US" b="1" i="1" dirty="0"/>
              <a:t>s</a:t>
            </a:r>
            <a:r>
              <a:rPr lang="en-US" altLang="en-US" dirty="0"/>
              <a:t> same as in,</a:t>
            </a:r>
            <a:endParaRPr lang="en-US" dirty="0"/>
          </a:p>
          <a:p>
            <a:r>
              <a:rPr lang="en-US" dirty="0"/>
              <a:t>Average flow good enough</a:t>
            </a:r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927104AE-DC95-4C26-B9B0-95BEB07E3C8B}"/>
              </a:ext>
            </a:extLst>
          </p:cNvPr>
          <p:cNvGrpSpPr>
            <a:grpSpLocks/>
          </p:cNvGrpSpPr>
          <p:nvPr/>
        </p:nvGrpSpPr>
        <p:grpSpPr bwMode="auto">
          <a:xfrm>
            <a:off x="7515400" y="1506103"/>
            <a:ext cx="4394446" cy="524005"/>
            <a:chOff x="1153" y="862"/>
            <a:chExt cx="3835" cy="271"/>
          </a:xfrm>
        </p:grpSpPr>
        <p:sp useBgFill="1">
          <p:nvSpPr>
            <p:cNvPr id="8" name="Text Box 12">
              <a:extLst>
                <a:ext uri="{FF2B5EF4-FFF2-40B4-BE49-F238E27FC236}">
                  <a16:creationId xmlns:a16="http://schemas.microsoft.com/office/drawing/2014/main" id="{CDB2F861-02A9-454B-AF70-98F63FE55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3" y="862"/>
              <a:ext cx="361" cy="271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en-US" sz="2800" dirty="0">
                  <a:latin typeface="Arial" panose="020B0604020202020204" pitchFamily="34" charset="0"/>
                </a:rPr>
                <a:t>Q</a:t>
              </a:r>
            </a:p>
          </p:txBody>
        </p:sp>
        <p:sp>
          <p:nvSpPr>
            <p:cNvPr id="9" name="Line 13">
              <a:extLst>
                <a:ext uri="{FF2B5EF4-FFF2-40B4-BE49-F238E27FC236}">
                  <a16:creationId xmlns:a16="http://schemas.microsoft.com/office/drawing/2014/main" id="{1FEA4227-0F0E-4F13-A727-A424E0B24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3" y="998"/>
              <a:ext cx="338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WordArt 14">
            <a:extLst>
              <a:ext uri="{FF2B5EF4-FFF2-40B4-BE49-F238E27FC236}">
                <a16:creationId xmlns:a16="http://schemas.microsoft.com/office/drawing/2014/main" id="{96E84C11-47EC-4D3D-ADB8-2D74D2C1F92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006107" y="1308749"/>
            <a:ext cx="417093" cy="36931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+</a:t>
            </a:r>
          </a:p>
        </p:txBody>
      </p:sp>
      <p:sp>
        <p:nvSpPr>
          <p:cNvPr id="11" name="WordArt 15">
            <a:extLst>
              <a:ext uri="{FF2B5EF4-FFF2-40B4-BE49-F238E27FC236}">
                <a16:creationId xmlns:a16="http://schemas.microsoft.com/office/drawing/2014/main" id="{438BBA63-FCD8-4ACC-8A37-E0CC2064B45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057049" y="1952447"/>
            <a:ext cx="308061" cy="13921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 panose="020B0A04020102020204" pitchFamily="34" charset="0"/>
              </a:rPr>
              <a:t>-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33DFC92-7AD4-4AD2-9247-F262AC3599D3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589520" y="2377440"/>
            <a:ext cx="4480560" cy="4297680"/>
          </a:xfrm>
          <a:prstGeom prst="rect">
            <a:avLst/>
          </a:prstGeom>
        </p:spPr>
      </p:pic>
      <p:grpSp>
        <p:nvGrpSpPr>
          <p:cNvPr id="41" name="Recovery Measure">
            <a:extLst>
              <a:ext uri="{FF2B5EF4-FFF2-40B4-BE49-F238E27FC236}">
                <a16:creationId xmlns:a16="http://schemas.microsoft.com/office/drawing/2014/main" id="{3C540584-3F12-1ECC-C38A-CE371428AAA4}"/>
              </a:ext>
            </a:extLst>
          </p:cNvPr>
          <p:cNvGrpSpPr/>
          <p:nvPr/>
        </p:nvGrpSpPr>
        <p:grpSpPr>
          <a:xfrm>
            <a:off x="9801007" y="4377937"/>
            <a:ext cx="2091058" cy="1367551"/>
            <a:chOff x="9801007" y="4377937"/>
            <a:chExt cx="2091058" cy="1367551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1A9F399-F26B-71DF-6736-55E4860D2C5E}"/>
                </a:ext>
              </a:extLst>
            </p:cNvPr>
            <p:cNvSpPr/>
            <p:nvPr/>
          </p:nvSpPr>
          <p:spPr bwMode="auto">
            <a:xfrm>
              <a:off x="9801007" y="5609461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25BD54E-A4D3-6E7D-F0FE-926DF7226873}"/>
                </a:ext>
              </a:extLst>
            </p:cNvPr>
            <p:cNvSpPr/>
            <p:nvPr/>
          </p:nvSpPr>
          <p:spPr bwMode="auto">
            <a:xfrm>
              <a:off x="9801007" y="5354130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D57DE08-00AC-07CA-A573-5ED42AFF8988}"/>
                </a:ext>
              </a:extLst>
            </p:cNvPr>
            <p:cNvSpPr/>
            <p:nvPr/>
          </p:nvSpPr>
          <p:spPr bwMode="auto">
            <a:xfrm>
              <a:off x="9808177" y="5102004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37ADDE9-D8B1-CBDB-7B7C-3964D1FEEF29}"/>
                </a:ext>
              </a:extLst>
            </p:cNvPr>
            <p:cNvSpPr/>
            <p:nvPr/>
          </p:nvSpPr>
          <p:spPr bwMode="auto">
            <a:xfrm>
              <a:off x="10402427" y="4458449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2964DC9-359F-F42E-72EA-D5F74A47B294}"/>
                </a:ext>
              </a:extLst>
            </p:cNvPr>
            <p:cNvSpPr/>
            <p:nvPr/>
          </p:nvSpPr>
          <p:spPr bwMode="auto">
            <a:xfrm>
              <a:off x="10637352" y="4437343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EF08A30-DE29-34AA-6375-2A763853B7CA}"/>
                </a:ext>
              </a:extLst>
            </p:cNvPr>
            <p:cNvSpPr/>
            <p:nvPr/>
          </p:nvSpPr>
          <p:spPr bwMode="auto">
            <a:xfrm>
              <a:off x="10853551" y="4414885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70A0FE5-F8F1-89E2-C921-FC0A9E84C917}"/>
                </a:ext>
              </a:extLst>
            </p:cNvPr>
            <p:cNvSpPr/>
            <p:nvPr/>
          </p:nvSpPr>
          <p:spPr bwMode="auto">
            <a:xfrm>
              <a:off x="11082806" y="4405648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246D9E1-17DB-7ADA-CFBB-014EEC002CF6}"/>
                </a:ext>
              </a:extLst>
            </p:cNvPr>
            <p:cNvSpPr/>
            <p:nvPr/>
          </p:nvSpPr>
          <p:spPr bwMode="auto">
            <a:xfrm>
              <a:off x="11314400" y="4396411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F4E0CEA-D0A3-C744-0DF6-E212C72B3D68}"/>
                </a:ext>
              </a:extLst>
            </p:cNvPr>
            <p:cNvSpPr/>
            <p:nvPr/>
          </p:nvSpPr>
          <p:spPr bwMode="auto">
            <a:xfrm>
              <a:off x="11539836" y="4384095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44873A1-977E-0276-E900-C746DB6536C8}"/>
                </a:ext>
              </a:extLst>
            </p:cNvPr>
            <p:cNvSpPr/>
            <p:nvPr/>
          </p:nvSpPr>
          <p:spPr bwMode="auto">
            <a:xfrm>
              <a:off x="11756038" y="4377937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4B10DE1-B6F6-FC2B-DD5C-0A61F3C04307}"/>
                </a:ext>
              </a:extLst>
            </p:cNvPr>
            <p:cNvSpPr/>
            <p:nvPr/>
          </p:nvSpPr>
          <p:spPr bwMode="auto">
            <a:xfrm>
              <a:off x="9827260" y="4861964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956BE76-52DE-BFD6-36EB-D32148F48948}"/>
                </a:ext>
              </a:extLst>
            </p:cNvPr>
            <p:cNvSpPr/>
            <p:nvPr/>
          </p:nvSpPr>
          <p:spPr bwMode="auto">
            <a:xfrm>
              <a:off x="9927797" y="4643616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8F78764-9D7E-CA0A-5D74-66BDEC62BE58}"/>
                </a:ext>
              </a:extLst>
            </p:cNvPr>
            <p:cNvSpPr/>
            <p:nvPr/>
          </p:nvSpPr>
          <p:spPr bwMode="auto">
            <a:xfrm>
              <a:off x="10161583" y="4522484"/>
              <a:ext cx="136027" cy="136027"/>
            </a:xfrm>
            <a:prstGeom prst="ellipse">
              <a:avLst/>
            </a:prstGeom>
            <a:noFill/>
            <a:ln w="38100" cap="flat" cmpd="sng" algn="ctr">
              <a:solidFill>
                <a:srgbClr val="FF717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14" name="Semi-log rrecovery">
            <a:extLst>
              <a:ext uri="{FF2B5EF4-FFF2-40B4-BE49-F238E27FC236}">
                <a16:creationId xmlns:a16="http://schemas.microsoft.com/office/drawing/2014/main" id="{28A10DED-AE2D-4B7A-BDB3-C914828B4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520" y="2377440"/>
            <a:ext cx="4476750" cy="4295775"/>
          </a:xfrm>
          <a:prstGeom prst="rect">
            <a:avLst/>
          </a:prstGeom>
        </p:spPr>
      </p:pic>
      <p:sp>
        <p:nvSpPr>
          <p:cNvPr id="15" name="Text Box 11">
            <a:extLst>
              <a:ext uri="{FF2B5EF4-FFF2-40B4-BE49-F238E27FC236}">
                <a16:creationId xmlns:a16="http://schemas.microsoft.com/office/drawing/2014/main" id="{73D95535-241C-4350-8098-B84A769B3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180" y="1816297"/>
            <a:ext cx="85792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Arial" panose="020B0604020202020204" pitchFamily="34" charset="0"/>
              </a:rPr>
              <a:t>(t+</a:t>
            </a:r>
            <a:r>
              <a:rPr lang="el-GR" altLang="en-US" sz="2000" dirty="0">
                <a:latin typeface="Arial" panose="020B0604020202020204" pitchFamily="34" charset="0"/>
              </a:rPr>
              <a:t>Δ</a:t>
            </a:r>
            <a:r>
              <a:rPr lang="en-US" altLang="en-US" sz="2000" dirty="0">
                <a:latin typeface="Arial" panose="020B0604020202020204" pitchFamily="34" charset="0"/>
              </a:rPr>
              <a:t>t)</a:t>
            </a:r>
          </a:p>
        </p:txBody>
      </p:sp>
      <p:sp>
        <p:nvSpPr>
          <p:cNvPr id="17" name="Text Box 11">
            <a:extLst>
              <a:ext uri="{FF2B5EF4-FFF2-40B4-BE49-F238E27FC236}">
                <a16:creationId xmlns:a16="http://schemas.microsoft.com/office/drawing/2014/main" id="{73F29DDC-8D14-43C9-93C5-9598F2754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745" y="1340462"/>
            <a:ext cx="45397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altLang="en-US" sz="2000" dirty="0">
                <a:latin typeface="Arial" panose="020B0604020202020204" pitchFamily="34" charset="0"/>
              </a:rPr>
              <a:t>Δ</a:t>
            </a:r>
            <a:r>
              <a:rPr lang="en-US" altLang="en-US" sz="2000" dirty="0">
                <a:latin typeface="Arial" panose="020B0604020202020204" pitchFamily="34" charset="0"/>
              </a:rPr>
              <a:t>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989E41-2EFC-4460-B665-C578778DE3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393665" y="2853138"/>
            <a:ext cx="2926080" cy="3108960"/>
          </a:xfrm>
          <a:prstGeom prst="line">
            <a:avLst/>
          </a:prstGeom>
          <a:noFill/>
          <a:ln w="3810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 Box 11">
            <a:extLst>
              <a:ext uri="{FF2B5EF4-FFF2-40B4-BE49-F238E27FC236}">
                <a16:creationId xmlns:a16="http://schemas.microsoft.com/office/drawing/2014/main" id="{AC792D58-4FD7-4510-9213-C7B0E0240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4143" y="2657113"/>
            <a:ext cx="182614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Arial" panose="020B0604020202020204" pitchFamily="34" charset="0"/>
              </a:rPr>
              <a:t>T = 5,000 ft²/d</a:t>
            </a:r>
          </a:p>
        </p:txBody>
      </p:sp>
      <p:sp>
        <p:nvSpPr>
          <p:cNvPr id="12" name="Highlight odd units">
            <a:extLst>
              <a:ext uri="{FF2B5EF4-FFF2-40B4-BE49-F238E27FC236}">
                <a16:creationId xmlns:a16="http://schemas.microsoft.com/office/drawing/2014/main" id="{C949F014-7F8D-8E48-A165-A9C23CC8C55F}"/>
              </a:ext>
            </a:extLst>
          </p:cNvPr>
          <p:cNvSpPr/>
          <p:nvPr/>
        </p:nvSpPr>
        <p:spPr bwMode="auto">
          <a:xfrm>
            <a:off x="9513347" y="6409113"/>
            <a:ext cx="861714" cy="28811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0" name="Meaningless">
            <a:extLst>
              <a:ext uri="{FF2B5EF4-FFF2-40B4-BE49-F238E27FC236}">
                <a16:creationId xmlns:a16="http://schemas.microsoft.com/office/drawing/2014/main" id="{71320E43-4017-B2E2-9E85-2DFAD171F7C6}"/>
              </a:ext>
            </a:extLst>
          </p:cNvPr>
          <p:cNvGrpSpPr/>
          <p:nvPr/>
        </p:nvGrpSpPr>
        <p:grpSpPr>
          <a:xfrm>
            <a:off x="7722231" y="6496721"/>
            <a:ext cx="1953737" cy="307777"/>
            <a:chOff x="5122481" y="6390967"/>
            <a:chExt cx="1953737" cy="30777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1D2FB91-00A3-E720-7039-ADFC4DF0FFE8}"/>
                </a:ext>
              </a:extLst>
            </p:cNvPr>
            <p:cNvSpPr/>
            <p:nvPr/>
          </p:nvSpPr>
          <p:spPr bwMode="auto">
            <a:xfrm>
              <a:off x="5122481" y="6390967"/>
              <a:ext cx="1733167" cy="3077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Meaningless units</a:t>
              </a: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26C1DB7A-DBF3-9CE7-C556-7CD2D4CE7157}"/>
                </a:ext>
              </a:extLst>
            </p:cNvPr>
            <p:cNvSpPr/>
            <p:nvPr/>
          </p:nvSpPr>
          <p:spPr bwMode="auto">
            <a:xfrm rot="20482047">
              <a:off x="6801898" y="6415630"/>
              <a:ext cx="274320" cy="182880"/>
            </a:xfrm>
            <a:prstGeom prst="rightArrow">
              <a:avLst>
                <a:gd name="adj1" fmla="val 61019"/>
                <a:gd name="adj2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7" name="Time arrow">
            <a:extLst>
              <a:ext uri="{FF2B5EF4-FFF2-40B4-BE49-F238E27FC236}">
                <a16:creationId xmlns:a16="http://schemas.microsoft.com/office/drawing/2014/main" id="{465D27C5-52B1-02BA-D1E9-84B3DE97ED6B}"/>
              </a:ext>
            </a:extLst>
          </p:cNvPr>
          <p:cNvGrpSpPr/>
          <p:nvPr/>
        </p:nvGrpSpPr>
        <p:grpSpPr>
          <a:xfrm>
            <a:off x="8536396" y="5655271"/>
            <a:ext cx="3234760" cy="461665"/>
            <a:chOff x="8536396" y="5519245"/>
            <a:chExt cx="3234760" cy="461665"/>
          </a:xfrm>
        </p:grpSpPr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761187C7-2A2B-1192-9BD5-C97C4362AFCF}"/>
                </a:ext>
              </a:extLst>
            </p:cNvPr>
            <p:cNvSpPr/>
            <p:nvPr/>
          </p:nvSpPr>
          <p:spPr bwMode="auto">
            <a:xfrm flipH="1">
              <a:off x="9413409" y="5527797"/>
              <a:ext cx="1480735" cy="444560"/>
            </a:xfrm>
            <a:prstGeom prst="rightArrow">
              <a:avLst>
                <a:gd name="adj1" fmla="val 61019"/>
                <a:gd name="adj2" fmla="val 50000"/>
              </a:avLst>
            </a:prstGeom>
            <a:solidFill>
              <a:srgbClr val="E1E1FF"/>
            </a:solidFill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TIME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1AA4CD3-4BDE-90AE-BD11-F246E7504F74}"/>
                </a:ext>
              </a:extLst>
            </p:cNvPr>
            <p:cNvSpPr/>
            <p:nvPr/>
          </p:nvSpPr>
          <p:spPr bwMode="auto">
            <a:xfrm>
              <a:off x="10948495" y="5519245"/>
              <a:ext cx="822661" cy="4616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Early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recovery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63AEE14-C16C-F806-95E2-1A184CB816D1}"/>
                </a:ext>
              </a:extLst>
            </p:cNvPr>
            <p:cNvSpPr/>
            <p:nvPr/>
          </p:nvSpPr>
          <p:spPr bwMode="auto">
            <a:xfrm>
              <a:off x="8536396" y="5519245"/>
              <a:ext cx="822661" cy="4616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Late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recovery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FAA4C2D1-7A48-0936-C85F-71F2BC09E774}"/>
                  </a:ext>
                </a:extLst>
              </p:cNvPr>
              <p:cNvSpPr txBox="1"/>
              <p:nvPr/>
            </p:nvSpPr>
            <p:spPr bwMode="auto">
              <a:xfrm>
                <a:off x="3262060" y="5289498"/>
                <a:ext cx="1527982" cy="612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1800" i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𝜟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𝒔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FAA4C2D1-7A48-0936-C85F-71F2BC09E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62060" y="5289498"/>
                <a:ext cx="1527982" cy="612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473819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4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9A17A-21BC-4EF7-8818-E6616CEC1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WW- A (1870 ft)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4C2E1-FD99-41B2-8C02-52ED809E5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434" y="1173606"/>
            <a:ext cx="6309360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Water supply well </a:t>
            </a:r>
          </a:p>
          <a:p>
            <a:pPr lvl="1">
              <a:spcBef>
                <a:spcPts val="300"/>
              </a:spcBef>
            </a:pPr>
            <a:r>
              <a:rPr lang="pt-BR" sz="1400" dirty="0">
                <a:hlinkClick r:id="rId3"/>
              </a:rPr>
              <a:t>USGS 370142116021101 159 S10 E53 26 1 WW- A (1870 ft)</a:t>
            </a:r>
            <a:endParaRPr lang="en-US" dirty="0"/>
          </a:p>
          <a:p>
            <a:pPr lvl="1">
              <a:spcBef>
                <a:spcPts val="300"/>
              </a:spcBef>
            </a:pPr>
            <a:r>
              <a:rPr lang="en-US" dirty="0"/>
              <a:t>Basin fill above tuff pile, Yucca Flat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Variable flow rates,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850 million gallons, 1960 to 1988</a:t>
            </a:r>
          </a:p>
          <a:p>
            <a:pPr>
              <a:spcBef>
                <a:spcPts val="300"/>
              </a:spcBef>
            </a:pPr>
            <a:r>
              <a:rPr lang="en-US" dirty="0"/>
              <a:t>Recovery water levels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1994 to 2015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Observed rise &gt; 5 ft, Bigger than noise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Explains changes well</a:t>
            </a:r>
          </a:p>
          <a:p>
            <a:pPr>
              <a:spcBef>
                <a:spcPts val="300"/>
              </a:spcBef>
            </a:pPr>
            <a:r>
              <a:rPr lang="en-US" dirty="0"/>
              <a:t>Opportunistic estimate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Sampled large volume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Pretty certain T ~ 200 ft²/d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Big average, 3-4 mile diameter  </a:t>
            </a:r>
          </a:p>
        </p:txBody>
      </p:sp>
      <p:grpSp>
        <p:nvGrpSpPr>
          <p:cNvPr id="5" name="Little NV">
            <a:extLst>
              <a:ext uri="{FF2B5EF4-FFF2-40B4-BE49-F238E27FC236}">
                <a16:creationId xmlns:a16="http://schemas.microsoft.com/office/drawing/2014/main" id="{F8281B51-A5C8-5DCD-1338-77A545B70133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2394EB0-3C0A-BC4E-5BA4-73550C660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DC2EB9B-9B5C-5354-71BE-E93ABCE28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9DE22395-2423-DFEF-760E-E06BACA60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41A24C9-94BB-CC24-E1EB-1DCBA685D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120" y="1183958"/>
            <a:ext cx="5486400" cy="5577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63D233-F7B5-6116-0019-44A74A9E14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75120" y="1189673"/>
            <a:ext cx="5486400" cy="5572125"/>
          </a:xfrm>
          <a:prstGeom prst="rect">
            <a:avLst/>
          </a:prstGeom>
        </p:spPr>
      </p:pic>
      <p:grpSp>
        <p:nvGrpSpPr>
          <p:cNvPr id="13" name="T =110">
            <a:extLst>
              <a:ext uri="{FF2B5EF4-FFF2-40B4-BE49-F238E27FC236}">
                <a16:creationId xmlns:a16="http://schemas.microsoft.com/office/drawing/2014/main" id="{3444FBE0-1299-81B4-77C2-4E4DA395B835}"/>
              </a:ext>
            </a:extLst>
          </p:cNvPr>
          <p:cNvGrpSpPr/>
          <p:nvPr/>
        </p:nvGrpSpPr>
        <p:grpSpPr>
          <a:xfrm>
            <a:off x="7664765" y="2602831"/>
            <a:ext cx="3165034" cy="2331906"/>
            <a:chOff x="7224867" y="2602831"/>
            <a:chExt cx="810759" cy="233190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BC4054C-D92D-B06E-12F6-971406F7330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305672" y="2602831"/>
              <a:ext cx="729954" cy="2331906"/>
            </a:xfrm>
            <a:prstGeom prst="line">
              <a:avLst/>
            </a:prstGeom>
            <a:noFill/>
            <a:ln w="41275" cap="flat" cmpd="sng" algn="ctr">
              <a:solidFill>
                <a:schemeClr val="bg1">
                  <a:lumMod val="6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 Box 50">
              <a:extLst>
                <a:ext uri="{FF2B5EF4-FFF2-40B4-BE49-F238E27FC236}">
                  <a16:creationId xmlns:a16="http://schemas.microsoft.com/office/drawing/2014/main" id="{9E749B45-B6B3-B202-DFED-F7D2548472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320000">
              <a:off x="7224867" y="4176473"/>
              <a:ext cx="402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T = 110 feet</a:t>
              </a:r>
              <a:r>
                <a:rPr lang="en-US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²/day</a:t>
              </a:r>
              <a:endParaRPr lang="en-US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3" name="T =230">
            <a:extLst>
              <a:ext uri="{FF2B5EF4-FFF2-40B4-BE49-F238E27FC236}">
                <a16:creationId xmlns:a16="http://schemas.microsoft.com/office/drawing/2014/main" id="{43B761B3-5C00-66FF-4027-1A5B5BAE8953}"/>
              </a:ext>
            </a:extLst>
          </p:cNvPr>
          <p:cNvGrpSpPr/>
          <p:nvPr/>
        </p:nvGrpSpPr>
        <p:grpSpPr>
          <a:xfrm>
            <a:off x="8418517" y="2149590"/>
            <a:ext cx="2259552" cy="3827278"/>
            <a:chOff x="7378915" y="1997190"/>
            <a:chExt cx="578810" cy="3827278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C7B102E-9340-0171-1EFD-5A850D05AAD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378915" y="1997190"/>
              <a:ext cx="578810" cy="3631534"/>
            </a:xfrm>
            <a:prstGeom prst="line">
              <a:avLst/>
            </a:prstGeom>
            <a:noFill/>
            <a:ln w="41275" cap="flat" cmpd="sng" algn="ctr">
              <a:solidFill>
                <a:schemeClr val="bg1">
                  <a:lumMod val="6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Text Box 50">
              <a:extLst>
                <a:ext uri="{FF2B5EF4-FFF2-40B4-BE49-F238E27FC236}">
                  <a16:creationId xmlns:a16="http://schemas.microsoft.com/office/drawing/2014/main" id="{96313F4B-E6BD-85F2-75F1-711CD2155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120000">
              <a:off x="6732047" y="4995408"/>
              <a:ext cx="1579278" cy="7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T = 230 feet</a:t>
              </a:r>
              <a:r>
                <a:rPr lang="en-US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²/day</a:t>
              </a:r>
              <a:endParaRPr lang="en-US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1" name="Text Box 50">
            <a:extLst>
              <a:ext uri="{FF2B5EF4-FFF2-40B4-BE49-F238E27FC236}">
                <a16:creationId xmlns:a16="http://schemas.microsoft.com/office/drawing/2014/main" id="{9073A967-EE5D-A9F6-0123-707737607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4435" y="1413970"/>
            <a:ext cx="2452916" cy="815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sz="1400" b="1" i="0" u="none" strike="noStrike" dirty="0">
                <a:effectLst/>
                <a:latin typeface="Arial" panose="020B0604020202020204" pitchFamily="34" charset="0"/>
              </a:rPr>
              <a:t>Pumped from 1960 to 1988</a:t>
            </a:r>
            <a:br>
              <a:rPr lang="en-US" sz="1400" b="1" i="0" u="none" strike="noStrike" dirty="0">
                <a:effectLst/>
                <a:latin typeface="Arial" panose="020B0604020202020204" pitchFamily="34" charset="0"/>
              </a:rPr>
            </a:br>
            <a:r>
              <a:rPr lang="en-US" sz="1400" b="1" i="0" u="none" strike="noStrike" dirty="0">
                <a:effectLst/>
                <a:latin typeface="Arial" panose="020B0604020202020204" pitchFamily="34" charset="0"/>
              </a:rPr>
              <a:t>Q = 60 gpm</a:t>
            </a:r>
            <a:r>
              <a:rPr lang="en-US" sz="1400" dirty="0"/>
              <a:t> </a:t>
            </a:r>
          </a:p>
          <a:p>
            <a:pPr algn="l">
              <a:spcBef>
                <a:spcPts val="600"/>
              </a:spcBef>
            </a:pPr>
            <a:r>
              <a:rPr lang="en-US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T = 180 feet</a:t>
            </a:r>
            <a:r>
              <a:rPr lang="en-US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²/day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2718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4.4|2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10360</TotalTime>
  <Words>1227</Words>
  <Application>Microsoft Office PowerPoint</Application>
  <PresentationFormat>Widescreen</PresentationFormat>
  <Paragraphs>258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Cambria Math</vt:lpstr>
      <vt:lpstr>Symbol</vt:lpstr>
      <vt:lpstr>Times New Roman</vt:lpstr>
      <vt:lpstr>Default Design</vt:lpstr>
      <vt:lpstr>Single-Well Pumping Analysis</vt:lpstr>
      <vt:lpstr>Single-Well Pumping</vt:lpstr>
      <vt:lpstr>Cooper-Jacob</vt:lpstr>
      <vt:lpstr>Cooper-Jacob Analysis</vt:lpstr>
      <vt:lpstr>Half Moon Lake, FL</vt:lpstr>
      <vt:lpstr>Storage Coefficient—BAD</vt:lpstr>
      <vt:lpstr>Transmissivity—GOOD </vt:lpstr>
      <vt:lpstr>Cooper-Jacob Recovery</vt:lpstr>
      <vt:lpstr>WW- A (1870 ft)</vt:lpstr>
      <vt:lpstr>Cooper-Jacob Workbook</vt:lpstr>
      <vt:lpstr>Combine Drawdown &amp; Recovery</vt:lpstr>
      <vt:lpstr>Example</vt:lpstr>
      <vt:lpstr>Jacob-Lohman</vt:lpstr>
      <vt:lpstr>Jacob-Lohman Workbook</vt:lpstr>
      <vt:lpstr>Rainier Mesa, NV</vt:lpstr>
      <vt:lpstr> U -12e Tunnel</vt:lpstr>
      <vt:lpstr>Low-K Estimates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410</cp:revision>
  <dcterms:created xsi:type="dcterms:W3CDTF">1601-01-01T00:00:00Z</dcterms:created>
  <dcterms:modified xsi:type="dcterms:W3CDTF">2025-03-09T02:17:34Z</dcterms:modified>
</cp:coreProperties>
</file>