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08" r:id="rId2"/>
    <p:sldId id="372" r:id="rId3"/>
    <p:sldId id="373" r:id="rId4"/>
    <p:sldId id="374" r:id="rId5"/>
    <p:sldId id="348" r:id="rId6"/>
    <p:sldId id="503" r:id="rId7"/>
    <p:sldId id="350" r:id="rId8"/>
    <p:sldId id="351" r:id="rId9"/>
    <p:sldId id="352" r:id="rId10"/>
    <p:sldId id="353" r:id="rId11"/>
    <p:sldId id="354" r:id="rId12"/>
    <p:sldId id="357" r:id="rId13"/>
    <p:sldId id="506" r:id="rId14"/>
    <p:sldId id="377" r:id="rId15"/>
    <p:sldId id="504" r:id="rId16"/>
    <p:sldId id="508" r:id="rId17"/>
    <p:sldId id="378" r:id="rId18"/>
    <p:sldId id="505" r:id="rId19"/>
    <p:sldId id="507" r:id="rId20"/>
  </p:sldIdLst>
  <p:sldSz cx="12192000" cy="6858000"/>
  <p:notesSz cx="6858000" cy="9144000"/>
  <p:defaultTextStyle>
    <a:defPPr>
      <a:defRPr lang="en-US"/>
    </a:defPPr>
    <a:lvl1pPr algn="ctr" rtl="0" fontAlgn="base">
      <a:spcBef>
        <a:spcPct val="0"/>
      </a:spcBef>
      <a:spcAft>
        <a:spcPct val="0"/>
      </a:spcAft>
      <a:defRPr sz="5400" b="1" kern="1200">
        <a:solidFill>
          <a:schemeClr val="tx1"/>
        </a:solidFill>
        <a:latin typeface="Times New Roman" panose="02020603050405020304" pitchFamily="18" charset="0"/>
        <a:ea typeface="+mn-ea"/>
        <a:cs typeface="+mn-cs"/>
      </a:defRPr>
    </a:lvl1pPr>
    <a:lvl2pPr marL="4572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2pPr>
    <a:lvl3pPr marL="9144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3pPr>
    <a:lvl4pPr marL="13716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4pPr>
    <a:lvl5pPr marL="1828800" algn="ctr" rtl="0" fontAlgn="base">
      <a:spcBef>
        <a:spcPct val="0"/>
      </a:spcBef>
      <a:spcAft>
        <a:spcPct val="0"/>
      </a:spcAft>
      <a:defRPr sz="5400" b="1" kern="1200">
        <a:solidFill>
          <a:schemeClr val="tx1"/>
        </a:solidFill>
        <a:latin typeface="Times New Roman" panose="02020603050405020304" pitchFamily="18" charset="0"/>
        <a:ea typeface="+mn-ea"/>
        <a:cs typeface="+mn-cs"/>
      </a:defRPr>
    </a:lvl5pPr>
    <a:lvl6pPr marL="2286000" algn="l" defTabSz="914400" rtl="0" eaLnBrk="1" latinLnBrk="0" hangingPunct="1">
      <a:defRPr sz="5400" b="1" kern="1200">
        <a:solidFill>
          <a:schemeClr val="tx1"/>
        </a:solidFill>
        <a:latin typeface="Times New Roman" panose="02020603050405020304" pitchFamily="18" charset="0"/>
        <a:ea typeface="+mn-ea"/>
        <a:cs typeface="+mn-cs"/>
      </a:defRPr>
    </a:lvl6pPr>
    <a:lvl7pPr marL="2743200" algn="l" defTabSz="914400" rtl="0" eaLnBrk="1" latinLnBrk="0" hangingPunct="1">
      <a:defRPr sz="5400" b="1" kern="1200">
        <a:solidFill>
          <a:schemeClr val="tx1"/>
        </a:solidFill>
        <a:latin typeface="Times New Roman" panose="02020603050405020304" pitchFamily="18" charset="0"/>
        <a:ea typeface="+mn-ea"/>
        <a:cs typeface="+mn-cs"/>
      </a:defRPr>
    </a:lvl7pPr>
    <a:lvl8pPr marL="3200400" algn="l" defTabSz="914400" rtl="0" eaLnBrk="1" latinLnBrk="0" hangingPunct="1">
      <a:defRPr sz="5400" b="1" kern="1200">
        <a:solidFill>
          <a:schemeClr val="tx1"/>
        </a:solidFill>
        <a:latin typeface="Times New Roman" panose="02020603050405020304" pitchFamily="18" charset="0"/>
        <a:ea typeface="+mn-ea"/>
        <a:cs typeface="+mn-cs"/>
      </a:defRPr>
    </a:lvl8pPr>
    <a:lvl9pPr marL="3657600" algn="l" defTabSz="914400" rtl="0" eaLnBrk="1" latinLnBrk="0" hangingPunct="1">
      <a:defRPr sz="5400" b="1"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orient="horz" pos="720" userDrawn="1">
          <p15:clr>
            <a:srgbClr val="A4A3A4"/>
          </p15:clr>
        </p15:guide>
        <p15:guide id="3" orient="horz" pos="2064"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D5DFF"/>
    <a:srgbClr val="0DC0FF"/>
    <a:srgbClr val="79DCFF"/>
    <a:srgbClr val="AEADEB"/>
    <a:srgbClr val="F2F2F3"/>
    <a:srgbClr val="FFB0A3"/>
    <a:srgbClr val="FF8B8B"/>
    <a:srgbClr val="FFFF93"/>
    <a:srgbClr val="6DBAE1"/>
    <a:srgbClr val="212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10" autoAdjust="0"/>
    <p:restoredTop sz="94699" autoAdjust="0"/>
  </p:normalViewPr>
  <p:slideViewPr>
    <p:cSldViewPr snapToGrid="0">
      <p:cViewPr varScale="1">
        <p:scale>
          <a:sx n="134" d="100"/>
          <a:sy n="134" d="100"/>
        </p:scale>
        <p:origin x="2052" y="336"/>
      </p:cViewPr>
      <p:guideLst>
        <p:guide orient="horz" pos="4224"/>
        <p:guide orient="horz" pos="720"/>
        <p:guide orient="horz" pos="2064"/>
        <p:guide pos="3840"/>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22E1B74-0037-413D-B657-7D9CD16BF75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smtClean="0"/>
            </a:lvl1pPr>
          </a:lstStyle>
          <a:p>
            <a:pPr>
              <a:defRPr/>
            </a:pPr>
            <a:endParaRPr lang="en-US"/>
          </a:p>
        </p:txBody>
      </p:sp>
      <p:sp>
        <p:nvSpPr>
          <p:cNvPr id="25603" name="Rectangle 3">
            <a:extLst>
              <a:ext uri="{FF2B5EF4-FFF2-40B4-BE49-F238E27FC236}">
                <a16:creationId xmlns:a16="http://schemas.microsoft.com/office/drawing/2014/main" id="{E1144512-47DB-4D88-8C78-63F9AD2890E8}"/>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smtClean="0"/>
            </a:lvl1pPr>
          </a:lstStyle>
          <a:p>
            <a:pPr>
              <a:defRPr/>
            </a:pPr>
            <a:endParaRPr lang="en-US"/>
          </a:p>
        </p:txBody>
      </p:sp>
      <p:sp>
        <p:nvSpPr>
          <p:cNvPr id="21508" name="Rectangle 4">
            <a:extLst>
              <a:ext uri="{FF2B5EF4-FFF2-40B4-BE49-F238E27FC236}">
                <a16:creationId xmlns:a16="http://schemas.microsoft.com/office/drawing/2014/main" id="{4774D628-5523-46BD-89D9-38089058CCE3}"/>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5" name="Rectangle 5">
            <a:extLst>
              <a:ext uri="{FF2B5EF4-FFF2-40B4-BE49-F238E27FC236}">
                <a16:creationId xmlns:a16="http://schemas.microsoft.com/office/drawing/2014/main" id="{37170E4F-325D-4A6D-85D2-D71DDEF6DA0D}"/>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606" name="Rectangle 6">
            <a:extLst>
              <a:ext uri="{FF2B5EF4-FFF2-40B4-BE49-F238E27FC236}">
                <a16:creationId xmlns:a16="http://schemas.microsoft.com/office/drawing/2014/main" id="{A7CBDDBD-37AC-489A-A694-B1519AC5ABF3}"/>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smtClean="0"/>
            </a:lvl1pPr>
          </a:lstStyle>
          <a:p>
            <a:pPr>
              <a:defRPr/>
            </a:pPr>
            <a:endParaRPr lang="en-US"/>
          </a:p>
        </p:txBody>
      </p:sp>
      <p:sp>
        <p:nvSpPr>
          <p:cNvPr id="25607" name="Rectangle 7">
            <a:extLst>
              <a:ext uri="{FF2B5EF4-FFF2-40B4-BE49-F238E27FC236}">
                <a16:creationId xmlns:a16="http://schemas.microsoft.com/office/drawing/2014/main" id="{C0970ADC-C511-4F2D-AF6D-8AD92D0BF9C3}"/>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2FB142A0-B2A7-4A97-AE2E-82999D37497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15D1417-47F2-44AD-9A1D-8C98F9B3B1A6}" type="slidenum">
              <a:rPr lang="en-US" altLang="en-US" sz="1300"/>
              <a:pPr>
                <a:spcBef>
                  <a:spcPct val="0"/>
                </a:spcBef>
              </a:pPr>
              <a:t>2</a:t>
            </a:fld>
            <a:endParaRPr lang="en-US" altLang="en-US" sz="1300"/>
          </a:p>
        </p:txBody>
      </p:sp>
      <p:sp>
        <p:nvSpPr>
          <p:cNvPr id="7171" name="Rectangle 2"/>
          <p:cNvSpPr>
            <a:spLocks noGrp="1" noRot="1" noChangeAspect="1" noChangeArrowheads="1" noTextEdit="1"/>
          </p:cNvSpPr>
          <p:nvPr>
            <p:ph type="sldImg"/>
          </p:nvPr>
        </p:nvSpPr>
        <p:spPr>
          <a:xfrm>
            <a:off x="458788" y="720725"/>
            <a:ext cx="6386512" cy="3594100"/>
          </a:xfrm>
          <a:ln/>
        </p:spPr>
      </p:sp>
      <p:sp>
        <p:nvSpPr>
          <p:cNvPr id="7172" name="Rectangle 3"/>
          <p:cNvSpPr>
            <a:spLocks noGrp="1" noChangeArrowheads="1"/>
          </p:cNvSpPr>
          <p:nvPr>
            <p:ph type="body" idx="1"/>
          </p:nvPr>
        </p:nvSpPr>
        <p:spPr>
          <a:xfrm>
            <a:off x="971550" y="4552950"/>
            <a:ext cx="5359400"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92" tIns="47445" rIns="94892" bIns="47445"/>
          <a:lstStyle/>
          <a:p>
            <a:pPr eaLnBrk="1" hangingPunct="1"/>
            <a:r>
              <a:rPr lang="en-US" altLang="en-US"/>
              <a:t>Multiple slug tests can show that the well is not fully developed.</a:t>
            </a:r>
          </a:p>
          <a:p>
            <a:pPr eaLnBrk="1" hangingPunct="1"/>
            <a:r>
              <a:rPr lang="en-US" altLang="en-US"/>
              <a:t>With older observation wells, these should be checked about every 5 to 10 years to see if the well needs some maintenance or if an old observation well is going to be added to a network after several years of no use.</a:t>
            </a:r>
          </a:p>
        </p:txBody>
      </p:sp>
    </p:spTree>
    <p:extLst>
      <p:ext uri="{BB962C8B-B14F-4D97-AF65-F5344CB8AC3E}">
        <p14:creationId xmlns:p14="http://schemas.microsoft.com/office/powerpoint/2010/main" val="240797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550EE25-F2E6-4133-A48C-AAF85711B15B}" type="slidenum">
              <a:rPr lang="en-US" altLang="en-US" sz="1300"/>
              <a:pPr>
                <a:spcBef>
                  <a:spcPct val="0"/>
                </a:spcBef>
              </a:pPr>
              <a:t>3</a:t>
            </a:fld>
            <a:endParaRPr lang="en-US" altLang="en-US" sz="1300"/>
          </a:p>
        </p:txBody>
      </p:sp>
      <p:sp>
        <p:nvSpPr>
          <p:cNvPr id="9219" name="Rectangle 2"/>
          <p:cNvSpPr>
            <a:spLocks noGrp="1" noRot="1" noChangeAspect="1" noChangeArrowheads="1" noTextEdit="1"/>
          </p:cNvSpPr>
          <p:nvPr>
            <p:ph type="sldImg"/>
          </p:nvPr>
        </p:nvSpPr>
        <p:spPr>
          <a:xfrm>
            <a:off x="458788" y="720725"/>
            <a:ext cx="6386512" cy="3594100"/>
          </a:xfrm>
          <a:ln/>
        </p:spPr>
      </p:sp>
      <p:sp>
        <p:nvSpPr>
          <p:cNvPr id="9220" name="Rectangle 3"/>
          <p:cNvSpPr>
            <a:spLocks noGrp="1" noChangeArrowheads="1"/>
          </p:cNvSpPr>
          <p:nvPr>
            <p:ph type="body" idx="1"/>
          </p:nvPr>
        </p:nvSpPr>
        <p:spPr>
          <a:xfrm>
            <a:off x="971550" y="4552950"/>
            <a:ext cx="5359400"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92" tIns="47445" rIns="94892" bIns="47445"/>
          <a:lstStyle/>
          <a:p>
            <a:pPr eaLnBrk="1" hangingPunct="1"/>
            <a:r>
              <a:rPr lang="en-US" altLang="en-US"/>
              <a:t>Cost and ease--can be performed by one, at most two people at multiple wells.  Just need a transducer, data logger, and different size slugs.</a:t>
            </a:r>
          </a:p>
          <a:p>
            <a:pPr eaLnBrk="1" hangingPunct="1"/>
            <a:r>
              <a:rPr lang="en-US" altLang="en-US"/>
              <a:t>Rapid -- in most formations that are considered aquifers the recovery time can be less than a minute.  In less permeable formations can take hours</a:t>
            </a:r>
          </a:p>
          <a:p>
            <a:pPr eaLnBrk="1" hangingPunct="1"/>
            <a:r>
              <a:rPr lang="en-US" altLang="en-US"/>
              <a:t>Tight formations --can’t perform pumping test because of problems maintaining a pumping rate without dewatering the well. Other options are constant head injection test or lab core permeability.</a:t>
            </a:r>
          </a:p>
          <a:p>
            <a:pPr eaLnBrk="1" hangingPunct="1"/>
            <a:r>
              <a:rPr lang="en-US" altLang="en-US"/>
              <a:t>No Water -- Major advantage at hazardous waste sites.  The only waste water would be the water used to decontaminate the slug.</a:t>
            </a:r>
          </a:p>
          <a:p>
            <a:pPr eaLnBrk="1" hangingPunct="1"/>
            <a:r>
              <a:rPr lang="en-US" altLang="en-US"/>
              <a:t>Typically done at hazardous waste sites -- run multiple tests at all of the wells in an area</a:t>
            </a:r>
          </a:p>
          <a:p>
            <a:pPr eaLnBrk="1" hangingPunct="1"/>
            <a:r>
              <a:rPr lang="en-US" altLang="en-US"/>
              <a:t>Analysis -- Most analysis involves fitting straight lines or type curves to correctly plotted field data.</a:t>
            </a:r>
          </a:p>
        </p:txBody>
      </p:sp>
    </p:spTree>
    <p:extLst>
      <p:ext uri="{BB962C8B-B14F-4D97-AF65-F5344CB8AC3E}">
        <p14:creationId xmlns:p14="http://schemas.microsoft.com/office/powerpoint/2010/main" val="356500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8FA6D44-5CDE-4233-A5F2-759A3492B236}" type="slidenum">
              <a:rPr lang="en-US" altLang="en-US" sz="1300"/>
              <a:pPr>
                <a:spcBef>
                  <a:spcPct val="0"/>
                </a:spcBef>
              </a:pPr>
              <a:t>4</a:t>
            </a:fld>
            <a:endParaRPr lang="en-US" altLang="en-US" sz="1300"/>
          </a:p>
        </p:txBody>
      </p:sp>
      <p:sp>
        <p:nvSpPr>
          <p:cNvPr id="11267" name="Rectangle 2"/>
          <p:cNvSpPr>
            <a:spLocks noGrp="1" noRot="1" noChangeAspect="1" noChangeArrowheads="1" noTextEdit="1"/>
          </p:cNvSpPr>
          <p:nvPr>
            <p:ph type="sldImg"/>
          </p:nvPr>
        </p:nvSpPr>
        <p:spPr>
          <a:xfrm>
            <a:off x="458788" y="720725"/>
            <a:ext cx="6386512" cy="3594100"/>
          </a:xfrm>
          <a:ln/>
        </p:spPr>
      </p:sp>
      <p:sp>
        <p:nvSpPr>
          <p:cNvPr id="11268" name="Rectangle 3"/>
          <p:cNvSpPr>
            <a:spLocks noGrp="1" noChangeArrowheads="1"/>
          </p:cNvSpPr>
          <p:nvPr>
            <p:ph type="body" idx="1"/>
          </p:nvPr>
        </p:nvSpPr>
        <p:spPr>
          <a:xfrm>
            <a:off x="971550" y="4552950"/>
            <a:ext cx="5359400"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92" tIns="47445" rIns="94892" bIns="47445"/>
          <a:lstStyle/>
          <a:p>
            <a:pPr eaLnBrk="1" hangingPunct="1"/>
            <a:r>
              <a:rPr lang="en-US" altLang="en-US"/>
              <a:t>Just to clarify that many people like to distinguish between the two types of tests.  This is critical for unconfined aquifers where the water level is below the top of the screen--ONLY the slug-out or rising-head test should be analyzed.</a:t>
            </a:r>
          </a:p>
        </p:txBody>
      </p:sp>
    </p:spTree>
    <p:extLst>
      <p:ext uri="{BB962C8B-B14F-4D97-AF65-F5344CB8AC3E}">
        <p14:creationId xmlns:p14="http://schemas.microsoft.com/office/powerpoint/2010/main" val="2231151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B142A0-B2A7-4A97-AE2E-82999D374978}" type="slidenum">
              <a:rPr lang="en-US" altLang="en-US" smtClean="0"/>
              <a:pPr/>
              <a:t>15</a:t>
            </a:fld>
            <a:endParaRPr lang="en-US" altLang="en-US"/>
          </a:p>
        </p:txBody>
      </p:sp>
    </p:spTree>
    <p:extLst>
      <p:ext uri="{BB962C8B-B14F-4D97-AF65-F5344CB8AC3E}">
        <p14:creationId xmlns:p14="http://schemas.microsoft.com/office/powerpoint/2010/main" val="339058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B142A0-B2A7-4A97-AE2E-82999D374978}" type="slidenum">
              <a:rPr lang="en-US" altLang="en-US" smtClean="0"/>
              <a:pPr/>
              <a:t>16</a:t>
            </a:fld>
            <a:endParaRPr lang="en-US" altLang="en-US"/>
          </a:p>
        </p:txBody>
      </p:sp>
    </p:spTree>
    <p:extLst>
      <p:ext uri="{BB962C8B-B14F-4D97-AF65-F5344CB8AC3E}">
        <p14:creationId xmlns:p14="http://schemas.microsoft.com/office/powerpoint/2010/main" val="29774643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5">
            <a:extLst>
              <a:ext uri="{FF2B5EF4-FFF2-40B4-BE49-F238E27FC236}">
                <a16:creationId xmlns:a16="http://schemas.microsoft.com/office/drawing/2014/main" id="{2A3B65CB-ECD4-4FD8-A670-049FC8DB1172}"/>
              </a:ext>
            </a:extLst>
          </p:cNvPr>
          <p:cNvSpPr>
            <a:spLocks noChangeArrowheads="1"/>
          </p:cNvSpPr>
          <p:nvPr userDrawn="1"/>
        </p:nvSpPr>
        <p:spPr bwMode="auto">
          <a:xfrm>
            <a:off x="6072717" y="5546726"/>
            <a:ext cx="5816600" cy="1324081"/>
          </a:xfrm>
          <a:prstGeom prst="rect">
            <a:avLst/>
          </a:prstGeom>
          <a:noFill/>
          <a:ln w="9525">
            <a:noFill/>
            <a:miter lim="800000"/>
            <a:headEnd/>
            <a:tailEnd/>
          </a:ln>
          <a:effectLst/>
        </p:spPr>
        <p:txBody>
          <a:bodyPr lIns="92075" tIns="46038" rIns="92075" bIns="46038">
            <a:spAutoFit/>
          </a:bodyPr>
          <a:lstStyle/>
          <a:p>
            <a:pPr algn="r" eaLnBrk="0" hangingPunct="0">
              <a:defRPr/>
            </a:pPr>
            <a:r>
              <a:rPr lang="en-US" sz="4000">
                <a:latin typeface="Arial" charset="0"/>
              </a:rPr>
              <a:t>Keith J Halford, </a:t>
            </a:r>
          </a:p>
          <a:p>
            <a:pPr algn="r" eaLnBrk="0" hangingPunct="0">
              <a:defRPr/>
            </a:pPr>
            <a:r>
              <a:rPr lang="en-US" sz="4000">
                <a:latin typeface="Arial" charset="0"/>
              </a:rPr>
              <a:t>Carson City, NV</a:t>
            </a:r>
          </a:p>
        </p:txBody>
      </p:sp>
      <p:sp>
        <p:nvSpPr>
          <p:cNvPr id="168962" name="Rectangle 2"/>
          <p:cNvSpPr>
            <a:spLocks noGrp="1" noChangeArrowheads="1"/>
          </p:cNvSpPr>
          <p:nvPr>
            <p:ph type="ctrTitle"/>
          </p:nvPr>
        </p:nvSpPr>
        <p:spPr>
          <a:xfrm>
            <a:off x="0" y="1"/>
            <a:ext cx="12192000" cy="3014663"/>
          </a:xfrm>
        </p:spPr>
        <p:txBody>
          <a:bodyPr/>
          <a:lstStyle>
            <a:lvl1pPr>
              <a:defRPr/>
            </a:lvl1pPr>
          </a:lstStyle>
          <a:p>
            <a:r>
              <a:rPr lang="en-US"/>
              <a:t>Click to edit Master title style</a:t>
            </a:r>
          </a:p>
        </p:txBody>
      </p:sp>
      <p:pic>
        <p:nvPicPr>
          <p:cNvPr id="2" name="Picture 4">
            <a:extLst>
              <a:ext uri="{FF2B5EF4-FFF2-40B4-BE49-F238E27FC236}">
                <a16:creationId xmlns:a16="http://schemas.microsoft.com/office/drawing/2014/main" id="{140438A1-1309-04CE-384F-154FA524971A}"/>
              </a:ext>
            </a:extLst>
          </p:cNvPr>
          <p:cNvPicPr>
            <a:picLocks noChangeAspect="1" noChangeArrowheads="1"/>
          </p:cNvPicPr>
          <p:nvPr userDrawn="1"/>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6056313"/>
            <a:ext cx="323215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191681"/>
      </p:ext>
    </p:extLst>
  </p:cSld>
  <p:clrMapOvr>
    <a:masterClrMapping/>
  </p:clrMapOvr>
  <p:transition advTm="15000">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text, fig spac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1155680" cy="1005840"/>
          </a:xfrm>
        </p:spPr>
        <p:txBody>
          <a:bodyPr/>
          <a:lstStyle>
            <a:lvl1pPr>
              <a:defRPr sz="5400"/>
            </a:lvl1pPr>
          </a:lstStyle>
          <a:p>
            <a:r>
              <a:rPr lang="en-US" dirty="0"/>
              <a:t>Click to edit Master title style</a:t>
            </a:r>
          </a:p>
        </p:txBody>
      </p:sp>
      <p:sp>
        <p:nvSpPr>
          <p:cNvPr id="3" name="Content Placeholder 2"/>
          <p:cNvSpPr>
            <a:spLocks noGrp="1"/>
          </p:cNvSpPr>
          <p:nvPr>
            <p:ph idx="1"/>
          </p:nvPr>
        </p:nvSpPr>
        <p:spPr>
          <a:xfrm>
            <a:off x="274320" y="1188720"/>
            <a:ext cx="5943600" cy="5303520"/>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73048367"/>
      </p:ext>
    </p:extLst>
  </p:cSld>
  <p:clrMapOvr>
    <a:masterClrMapping/>
  </p:clrMapOvr>
  <p:transition advTm="1500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mp; just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1155680" cy="1005840"/>
          </a:xfrm>
        </p:spPr>
        <p:txBody>
          <a:bodyPr/>
          <a:lstStyle>
            <a:lvl1pPr>
              <a:defRPr sz="5400"/>
            </a:lvl1pPr>
          </a:lstStyle>
          <a:p>
            <a:r>
              <a:rPr lang="en-US" dirty="0"/>
              <a:t>Click to edit Master title style</a:t>
            </a:r>
          </a:p>
        </p:txBody>
      </p:sp>
      <p:sp>
        <p:nvSpPr>
          <p:cNvPr id="3" name="Content Placeholder 2"/>
          <p:cNvSpPr>
            <a:spLocks noGrp="1"/>
          </p:cNvSpPr>
          <p:nvPr>
            <p:ph idx="1"/>
          </p:nvPr>
        </p:nvSpPr>
        <p:spPr>
          <a:xfrm>
            <a:off x="548640" y="1188720"/>
            <a:ext cx="11064240" cy="5303520"/>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0417218"/>
      </p:ext>
    </p:extLst>
  </p:cSld>
  <p:clrMapOvr>
    <a:masterClrMapping/>
  </p:clrMapOvr>
  <p:transition advTm="1500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99894798"/>
      </p:ext>
    </p:extLst>
  </p:cSld>
  <p:clrMapOvr>
    <a:masterClrMapping/>
  </p:clrMapOvr>
  <p:transition advTm="1500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640080" y="1737360"/>
            <a:ext cx="10972800" cy="3657600"/>
          </a:xfrm>
        </p:spPr>
        <p:txBody>
          <a:bodyPr/>
          <a:lstStyle>
            <a:lvl1pPr>
              <a:defRPr sz="9600"/>
            </a:lvl1pPr>
          </a:lstStyle>
          <a:p>
            <a:r>
              <a:rPr lang="en-US" dirty="0"/>
              <a:t>Click to edit Master title style</a:t>
            </a:r>
          </a:p>
        </p:txBody>
      </p:sp>
    </p:spTree>
    <p:extLst>
      <p:ext uri="{BB962C8B-B14F-4D97-AF65-F5344CB8AC3E}">
        <p14:creationId xmlns:p14="http://schemas.microsoft.com/office/powerpoint/2010/main" val="4219140285"/>
      </p:ext>
    </p:extLst>
  </p:cSld>
  <p:clrMapOvr>
    <a:masterClrMapping/>
  </p:clrMapOvr>
  <p:transition advTm="15000">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7945388-D45E-41C1-AD59-10B8BD5BDC39}"/>
              </a:ext>
            </a:extLst>
          </p:cNvPr>
          <p:cNvSpPr>
            <a:spLocks noGrp="1" noChangeArrowheads="1"/>
          </p:cNvSpPr>
          <p:nvPr>
            <p:ph type="title"/>
          </p:nvPr>
        </p:nvSpPr>
        <p:spPr bwMode="auto">
          <a:xfrm>
            <a:off x="0" y="0"/>
            <a:ext cx="108204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a:extLst>
              <a:ext uri="{FF2B5EF4-FFF2-40B4-BE49-F238E27FC236}">
                <a16:creationId xmlns:a16="http://schemas.microsoft.com/office/drawing/2014/main" id="{9024AA35-ED1A-4E7F-84EF-39E0C598D5FA}"/>
              </a:ext>
            </a:extLst>
          </p:cNvPr>
          <p:cNvSpPr>
            <a:spLocks noGrp="1" noChangeArrowheads="1"/>
          </p:cNvSpPr>
          <p:nvPr>
            <p:ph type="body" idx="1"/>
          </p:nvPr>
        </p:nvSpPr>
        <p:spPr bwMode="auto">
          <a:xfrm>
            <a:off x="182880" y="1188720"/>
            <a:ext cx="6035040" cy="530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1" name="Line 7">
            <a:extLst>
              <a:ext uri="{FF2B5EF4-FFF2-40B4-BE49-F238E27FC236}">
                <a16:creationId xmlns:a16="http://schemas.microsoft.com/office/drawing/2014/main" id="{FDB035E8-E864-4576-9234-52B84F16A7A1}"/>
              </a:ext>
            </a:extLst>
          </p:cNvPr>
          <p:cNvSpPr>
            <a:spLocks noChangeShapeType="1"/>
          </p:cNvSpPr>
          <p:nvPr userDrawn="1"/>
        </p:nvSpPr>
        <p:spPr bwMode="auto">
          <a:xfrm>
            <a:off x="0" y="1097280"/>
            <a:ext cx="12192000" cy="0"/>
          </a:xfrm>
          <a:prstGeom prst="line">
            <a:avLst/>
          </a:prstGeom>
          <a:noFill/>
          <a:ln w="57150">
            <a:solidFill>
              <a:srgbClr val="FF0066"/>
            </a:solidFill>
            <a:round/>
            <a:headEnd/>
            <a:tailEnd/>
          </a:ln>
          <a:effectLst/>
        </p:spPr>
        <p:txBody>
          <a:bodyPr wrap="none" anchor="ctr"/>
          <a:lstStyle/>
          <a:p>
            <a:pPr>
              <a:defRPr/>
            </a:pPr>
            <a:endParaRPr lang="en-US" sz="5400"/>
          </a:p>
        </p:txBody>
      </p:sp>
      <p:sp>
        <p:nvSpPr>
          <p:cNvPr id="2" name="TextBox 1">
            <a:extLst>
              <a:ext uri="{FF2B5EF4-FFF2-40B4-BE49-F238E27FC236}">
                <a16:creationId xmlns:a16="http://schemas.microsoft.com/office/drawing/2014/main" id="{DB0CE42A-4C82-74F9-6CAF-52DA509EACAF}"/>
              </a:ext>
            </a:extLst>
          </p:cNvPr>
          <p:cNvSpPr txBox="1"/>
          <p:nvPr userDrawn="1"/>
        </p:nvSpPr>
        <p:spPr>
          <a:xfrm>
            <a:off x="10881360" y="133141"/>
            <a:ext cx="1289050" cy="830997"/>
          </a:xfrm>
          <a:prstGeom prst="rect">
            <a:avLst/>
          </a:prstGeom>
          <a:noFill/>
        </p:spPr>
        <p:txBody>
          <a:bodyPr wrap="square" rtlCol="0" anchor="ctr" anchorCtr="0">
            <a:spAutoFit/>
          </a:bodyPr>
          <a:lstStyle/>
          <a:p>
            <a:pPr algn="r"/>
            <a:fld id="{C143AC2A-1C7E-4CDE-92DF-C4D005581900}" type="slidenum">
              <a:rPr lang="en-US" sz="4800" smtClean="0">
                <a:latin typeface="Arial" panose="020B0604020202020204" pitchFamily="34" charset="0"/>
                <a:cs typeface="Arial" panose="020B0604020202020204" pitchFamily="34" charset="0"/>
              </a:rPr>
              <a:pPr algn="r"/>
              <a:t>‹#›</a:t>
            </a:fld>
            <a:endParaRPr lang="en-US" sz="4800" dirty="0">
              <a:latin typeface="Arial" panose="020B0604020202020204" pitchFamily="34" charset="0"/>
              <a:cs typeface="Arial" panose="020B0604020202020204" pitchFamily="34" charset="0"/>
            </a:endParaRPr>
          </a:p>
        </p:txBody>
      </p:sp>
      <p:pic>
        <p:nvPicPr>
          <p:cNvPr id="3" name="Picture 4">
            <a:extLst>
              <a:ext uri="{FF2B5EF4-FFF2-40B4-BE49-F238E27FC236}">
                <a16:creationId xmlns:a16="http://schemas.microsoft.com/office/drawing/2014/main" id="{FCA19C73-3C21-3331-3B78-A6E7D151F73B}"/>
              </a:ext>
            </a:extLst>
          </p:cNvPr>
          <p:cNvPicPr>
            <a:picLocks noChangeAspect="1" noChangeArrowheads="1"/>
          </p:cNvPicPr>
          <p:nvPr userDrawn="1"/>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6515100"/>
            <a:ext cx="13843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72" r:id="rId3"/>
    <p:sldLayoutId id="2147483665" r:id="rId4"/>
    <p:sldLayoutId id="2147483673" r:id="rId5"/>
  </p:sldLayoutIdLst>
  <p:transition advTm="15000">
    <p:wipe dir="d"/>
  </p:transition>
  <p:hf hdr="0" ftr="0" dt="0"/>
  <p:txStyles>
    <p:titleStyle>
      <a:lvl1pPr algn="ctr" rtl="0" eaLnBrk="0" fontAlgn="base" hangingPunct="0">
        <a:spcBef>
          <a:spcPct val="0"/>
        </a:spcBef>
        <a:spcAft>
          <a:spcPct val="0"/>
        </a:spcAft>
        <a:defRPr sz="5400" b="1">
          <a:solidFill>
            <a:schemeClr val="tx2"/>
          </a:solidFill>
          <a:latin typeface="+mj-lt"/>
          <a:ea typeface="+mj-ea"/>
          <a:cs typeface="+mj-cs"/>
        </a:defRPr>
      </a:lvl1pPr>
      <a:lvl2pPr algn="ctr" rtl="0" eaLnBrk="0" fontAlgn="base" hangingPunct="0">
        <a:spcBef>
          <a:spcPct val="0"/>
        </a:spcBef>
        <a:spcAft>
          <a:spcPct val="0"/>
        </a:spcAft>
        <a:defRPr sz="5400" b="1">
          <a:solidFill>
            <a:schemeClr val="tx2"/>
          </a:solidFill>
          <a:latin typeface="Arial" charset="0"/>
        </a:defRPr>
      </a:lvl2pPr>
      <a:lvl3pPr algn="ctr" rtl="0" eaLnBrk="0" fontAlgn="base" hangingPunct="0">
        <a:spcBef>
          <a:spcPct val="0"/>
        </a:spcBef>
        <a:spcAft>
          <a:spcPct val="0"/>
        </a:spcAft>
        <a:defRPr sz="5400" b="1">
          <a:solidFill>
            <a:schemeClr val="tx2"/>
          </a:solidFill>
          <a:latin typeface="Arial" charset="0"/>
        </a:defRPr>
      </a:lvl3pPr>
      <a:lvl4pPr algn="ctr" rtl="0" eaLnBrk="0" fontAlgn="base" hangingPunct="0">
        <a:spcBef>
          <a:spcPct val="0"/>
        </a:spcBef>
        <a:spcAft>
          <a:spcPct val="0"/>
        </a:spcAft>
        <a:defRPr sz="5400" b="1">
          <a:solidFill>
            <a:schemeClr val="tx2"/>
          </a:solidFill>
          <a:latin typeface="Arial" charset="0"/>
        </a:defRPr>
      </a:lvl4pPr>
      <a:lvl5pPr algn="ctr" rtl="0" eaLnBrk="0" fontAlgn="base" hangingPunct="0">
        <a:spcBef>
          <a:spcPct val="0"/>
        </a:spcBef>
        <a:spcAft>
          <a:spcPct val="0"/>
        </a:spcAft>
        <a:defRPr sz="5400" b="1">
          <a:solidFill>
            <a:schemeClr val="tx2"/>
          </a:solidFill>
          <a:latin typeface="Arial" charset="0"/>
        </a:defRPr>
      </a:lvl5pPr>
      <a:lvl6pPr marL="457200" algn="ctr" rtl="0" fontAlgn="base">
        <a:spcBef>
          <a:spcPct val="0"/>
        </a:spcBef>
        <a:spcAft>
          <a:spcPct val="0"/>
        </a:spcAft>
        <a:defRPr sz="5400" b="1">
          <a:solidFill>
            <a:schemeClr val="tx2"/>
          </a:solidFill>
          <a:latin typeface="Arial" charset="0"/>
        </a:defRPr>
      </a:lvl6pPr>
      <a:lvl7pPr marL="914400" algn="ctr" rtl="0" fontAlgn="base">
        <a:spcBef>
          <a:spcPct val="0"/>
        </a:spcBef>
        <a:spcAft>
          <a:spcPct val="0"/>
        </a:spcAft>
        <a:defRPr sz="5400" b="1">
          <a:solidFill>
            <a:schemeClr val="tx2"/>
          </a:solidFill>
          <a:latin typeface="Arial" charset="0"/>
        </a:defRPr>
      </a:lvl7pPr>
      <a:lvl8pPr marL="1371600" algn="ctr" rtl="0" fontAlgn="base">
        <a:spcBef>
          <a:spcPct val="0"/>
        </a:spcBef>
        <a:spcAft>
          <a:spcPct val="0"/>
        </a:spcAft>
        <a:defRPr sz="5400" b="1">
          <a:solidFill>
            <a:schemeClr val="tx2"/>
          </a:solidFill>
          <a:latin typeface="Arial" charset="0"/>
        </a:defRPr>
      </a:lvl8pPr>
      <a:lvl9pPr marL="1828800" algn="ctr" rtl="0" fontAlgn="base">
        <a:spcBef>
          <a:spcPct val="0"/>
        </a:spcBef>
        <a:spcAft>
          <a:spcPct val="0"/>
        </a:spcAft>
        <a:defRPr sz="5400" b="1">
          <a:solidFill>
            <a:schemeClr val="tx2"/>
          </a:solidFill>
          <a:latin typeface="Arial" charset="0"/>
        </a:defRPr>
      </a:lvl9pPr>
    </p:titleStyle>
    <p:bodyStyle>
      <a:lvl1pPr marL="342900" indent="-342900" algn="l" rtl="0" eaLnBrk="0" fontAlgn="base" hangingPunct="0">
        <a:spcBef>
          <a:spcPts val="600"/>
        </a:spcBef>
        <a:spcAft>
          <a:spcPct val="0"/>
        </a:spcAft>
        <a:buChar char="•"/>
        <a:defRPr sz="3200">
          <a:solidFill>
            <a:schemeClr val="tx1"/>
          </a:solidFill>
          <a:latin typeface="+mn-lt"/>
          <a:ea typeface="+mn-ea"/>
          <a:cs typeface="+mn-cs"/>
        </a:defRPr>
      </a:lvl1pPr>
      <a:lvl2pPr marL="742950" indent="-285750" algn="l" rtl="0" eaLnBrk="0" fontAlgn="base" hangingPunct="0">
        <a:spcBef>
          <a:spcPts val="600"/>
        </a:spcBef>
        <a:spcAft>
          <a:spcPct val="0"/>
        </a:spcAft>
        <a:buChar char="–"/>
        <a:defRPr sz="2800">
          <a:solidFill>
            <a:schemeClr val="tx1"/>
          </a:solidFill>
          <a:latin typeface="+mn-lt"/>
        </a:defRPr>
      </a:lvl2pPr>
      <a:lvl3pPr marL="1143000" indent="-228600" algn="l" rtl="0" eaLnBrk="0" fontAlgn="base" hangingPunct="0">
        <a:spcBef>
          <a:spcPts val="600"/>
        </a:spcBef>
        <a:spcAft>
          <a:spcPct val="0"/>
        </a:spcAft>
        <a:buChar char="•"/>
        <a:defRPr sz="2400">
          <a:solidFill>
            <a:schemeClr val="tx1"/>
          </a:solidFill>
          <a:latin typeface="+mn-lt"/>
        </a:defRPr>
      </a:lvl3pPr>
      <a:lvl4pPr marL="1600200" indent="-228600" algn="l" rtl="0" eaLnBrk="0" fontAlgn="base" hangingPunct="0">
        <a:spcBef>
          <a:spcPts val="600"/>
        </a:spcBef>
        <a:spcAft>
          <a:spcPct val="0"/>
        </a:spcAft>
        <a:buChar char="–"/>
        <a:defRPr sz="2000">
          <a:solidFill>
            <a:schemeClr val="tx1"/>
          </a:solidFill>
          <a:latin typeface="+mn-lt"/>
        </a:defRPr>
      </a:lvl4pPr>
      <a:lvl5pPr marL="2057400" indent="-228600" algn="l" rtl="0" eaLnBrk="0" fontAlgn="base" hangingPunct="0">
        <a:spcBef>
          <a:spcPts val="6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111/j.1745-6584.1998.tb01103.x" TargetMode="External"/><Relationship Id="rId2" Type="http://schemas.openxmlformats.org/officeDocument/2006/relationships/hyperlink" Target="https://doi.org/10.1029/WR003i001p00263" TargetMode="Externa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halfordhydrology.com/slug_kgs-bnr-2019/" TargetMode="External"/><Relationship Id="rId7"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doi.org/10.1111/j.1745-6584.2003.tb02400.x" TargetMode="External"/><Relationship Id="rId4" Type="http://schemas.openxmlformats.org/officeDocument/2006/relationships/hyperlink" Target="https://doi.org/10.3133/ofr0219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sv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sv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9.svg"/><Relationship Id="rId7"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hyperlink" Target="http://www.kgs.ku.edu/Hydro/Publications/OFR00_40/" TargetMode="External"/><Relationship Id="rId4" Type="http://schemas.openxmlformats.org/officeDocument/2006/relationships/hyperlink" Target="https://agupubs.onlinelibrary.wiley.com/doi/10.1029/WR012i001p00071"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pubs.er.usgs.gov/publication/ofr02197"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pubs.er.usgs.gov/publication/ofr02197"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sus.edu/indiv/h/hornert/geol%20500%20spring%202014/week_3_slug_tests/bouwer%20and%20rice%201976.pdf" TargetMode="External"/><Relationship Id="rId2" Type="http://schemas.openxmlformats.org/officeDocument/2006/relationships/hyperlink" Target="https://www.csus.edu/indiv/h/hornert/geol_210_summer_2012/week%203%20readings/hvorslev%201951.pdf"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hyperlink" Target="https://www.csus.edu/indiv/h/hornert/geol%20500%20spring%202014/week_3_slug_tests/bouwer%20and%20rice%201976.pdf"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3A66E16-E877-454C-8F3E-B11A85B16E14}"/>
              </a:ext>
            </a:extLst>
          </p:cNvPr>
          <p:cNvSpPr>
            <a:spLocks noGrp="1" noChangeArrowheads="1"/>
          </p:cNvSpPr>
          <p:nvPr>
            <p:ph type="ctrTitle"/>
          </p:nvPr>
        </p:nvSpPr>
        <p:spPr>
          <a:xfrm>
            <a:off x="1524000" y="654050"/>
            <a:ext cx="9144000" cy="3690938"/>
          </a:xfrm>
        </p:spPr>
        <p:txBody>
          <a:bodyPr/>
          <a:lstStyle/>
          <a:p>
            <a:pPr eaLnBrk="1" hangingPunct="1"/>
            <a:r>
              <a:rPr lang="en-US" altLang="en-US" sz="8800" dirty="0"/>
              <a:t>Slug Test Analysis</a:t>
            </a:r>
          </a:p>
        </p:txBody>
      </p:sp>
    </p:spTree>
  </p:cSld>
  <p:clrMapOvr>
    <a:masterClrMapping/>
  </p:clrMapOvr>
  <p:transition>
    <p:wipe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569C969-F884-4803-8EFB-C0587FF32B4A}"/>
              </a:ext>
            </a:extLst>
          </p:cNvPr>
          <p:cNvSpPr>
            <a:spLocks noGrp="1" noChangeArrowheads="1"/>
          </p:cNvSpPr>
          <p:nvPr>
            <p:ph type="title"/>
          </p:nvPr>
        </p:nvSpPr>
        <p:spPr/>
        <p:txBody>
          <a:bodyPr/>
          <a:lstStyle/>
          <a:p>
            <a:pPr eaLnBrk="1" hangingPunct="1"/>
            <a:r>
              <a:rPr lang="en-US" altLang="en-US" sz="6000" dirty="0"/>
              <a:t>Empirical Estimate of R</a:t>
            </a:r>
            <a:r>
              <a:rPr lang="en-US" altLang="en-US" sz="6000" baseline="-25000" dirty="0"/>
              <a:t>e</a:t>
            </a:r>
            <a:endParaRPr lang="en-US" altLang="en-US" sz="6000" dirty="0"/>
          </a:p>
        </p:txBody>
      </p:sp>
      <p:sp>
        <p:nvSpPr>
          <p:cNvPr id="9219" name="Rectangle 3">
            <a:extLst>
              <a:ext uri="{FF2B5EF4-FFF2-40B4-BE49-F238E27FC236}">
                <a16:creationId xmlns:a16="http://schemas.microsoft.com/office/drawing/2014/main" id="{AAC22E6A-617B-4296-B5EC-C925C5FA7A8A}"/>
              </a:ext>
            </a:extLst>
          </p:cNvPr>
          <p:cNvSpPr>
            <a:spLocks noGrp="1" noChangeArrowheads="1"/>
          </p:cNvSpPr>
          <p:nvPr>
            <p:ph idx="1"/>
          </p:nvPr>
        </p:nvSpPr>
        <p:spPr>
          <a:xfrm>
            <a:off x="552893" y="3572540"/>
            <a:ext cx="6081823" cy="3211032"/>
          </a:xfrm>
        </p:spPr>
        <p:txBody>
          <a:bodyPr/>
          <a:lstStyle/>
          <a:p>
            <a:pPr eaLnBrk="1" hangingPunct="1">
              <a:lnSpc>
                <a:spcPct val="90000"/>
              </a:lnSpc>
            </a:pPr>
            <a:r>
              <a:rPr lang="en-US" altLang="en-US" dirty="0"/>
              <a:t>All coefficients defined by ratio of screen length to annular radius </a:t>
            </a:r>
          </a:p>
          <a:p>
            <a:pPr eaLnBrk="1" hangingPunct="1">
              <a:lnSpc>
                <a:spcPct val="90000"/>
              </a:lnSpc>
            </a:pPr>
            <a:r>
              <a:rPr lang="en-US" altLang="en-US" dirty="0"/>
              <a:t>Coefficients </a:t>
            </a:r>
          </a:p>
          <a:p>
            <a:pPr lvl="1" eaLnBrk="1" hangingPunct="1">
              <a:lnSpc>
                <a:spcPct val="90000"/>
              </a:lnSpc>
            </a:pPr>
            <a:r>
              <a:rPr lang="en-US" altLang="en-US" dirty="0"/>
              <a:t>A &amp; B for partial penetration</a:t>
            </a:r>
          </a:p>
          <a:p>
            <a:pPr lvl="1" eaLnBrk="1" hangingPunct="1">
              <a:lnSpc>
                <a:spcPct val="90000"/>
              </a:lnSpc>
            </a:pPr>
            <a:r>
              <a:rPr lang="en-US" altLang="en-US" dirty="0"/>
              <a:t>C for fully penetrating screen</a:t>
            </a:r>
          </a:p>
          <a:p>
            <a:pPr eaLnBrk="1" hangingPunct="1">
              <a:lnSpc>
                <a:spcPct val="90000"/>
              </a:lnSpc>
            </a:pPr>
            <a:r>
              <a:rPr lang="en-US" altLang="en-US" dirty="0"/>
              <a:t>Results minimally affected by finely  tuned fudge factors </a:t>
            </a:r>
          </a:p>
        </p:txBody>
      </p:sp>
      <p:grpSp>
        <p:nvGrpSpPr>
          <p:cNvPr id="9221" name="Group 86">
            <a:extLst>
              <a:ext uri="{FF2B5EF4-FFF2-40B4-BE49-F238E27FC236}">
                <a16:creationId xmlns:a16="http://schemas.microsoft.com/office/drawing/2014/main" id="{5677BE3D-ACB9-4159-A739-319CD5C24D43}"/>
              </a:ext>
            </a:extLst>
          </p:cNvPr>
          <p:cNvGrpSpPr>
            <a:grpSpLocks/>
          </p:cNvGrpSpPr>
          <p:nvPr/>
        </p:nvGrpSpPr>
        <p:grpSpPr bwMode="auto">
          <a:xfrm>
            <a:off x="274320" y="1111005"/>
            <a:ext cx="5785843" cy="1156206"/>
            <a:chOff x="1306" y="2662"/>
            <a:chExt cx="2734" cy="972"/>
          </a:xfrm>
        </p:grpSpPr>
        <p:grpSp>
          <p:nvGrpSpPr>
            <p:cNvPr id="9242" name="Group 87">
              <a:extLst>
                <a:ext uri="{FF2B5EF4-FFF2-40B4-BE49-F238E27FC236}">
                  <a16:creationId xmlns:a16="http://schemas.microsoft.com/office/drawing/2014/main" id="{8077E3F8-5A9E-4943-9946-96D5BE430ED0}"/>
                </a:ext>
              </a:extLst>
            </p:cNvPr>
            <p:cNvGrpSpPr>
              <a:grpSpLocks/>
            </p:cNvGrpSpPr>
            <p:nvPr/>
          </p:nvGrpSpPr>
          <p:grpSpPr bwMode="auto">
            <a:xfrm>
              <a:off x="1529" y="2941"/>
              <a:ext cx="2511" cy="693"/>
              <a:chOff x="975" y="3605"/>
              <a:chExt cx="2511" cy="693"/>
            </a:xfrm>
          </p:grpSpPr>
          <p:grpSp>
            <p:nvGrpSpPr>
              <p:cNvPr id="9244" name="Group 88">
                <a:extLst>
                  <a:ext uri="{FF2B5EF4-FFF2-40B4-BE49-F238E27FC236}">
                    <a16:creationId xmlns:a16="http://schemas.microsoft.com/office/drawing/2014/main" id="{AEDFD4E9-8297-4852-9300-34D00BBC33C3}"/>
                  </a:ext>
                </a:extLst>
              </p:cNvPr>
              <p:cNvGrpSpPr>
                <a:grpSpLocks/>
              </p:cNvGrpSpPr>
              <p:nvPr/>
            </p:nvGrpSpPr>
            <p:grpSpPr bwMode="auto">
              <a:xfrm>
                <a:off x="975" y="3667"/>
                <a:ext cx="444" cy="627"/>
                <a:chOff x="928" y="4176"/>
                <a:chExt cx="444" cy="627"/>
              </a:xfrm>
            </p:grpSpPr>
            <p:sp>
              <p:nvSpPr>
                <p:cNvPr id="9255" name="Text Box 89">
                  <a:extLst>
                    <a:ext uri="{FF2B5EF4-FFF2-40B4-BE49-F238E27FC236}">
                      <a16:creationId xmlns:a16="http://schemas.microsoft.com/office/drawing/2014/main" id="{C9ADD869-E1EF-4438-844F-A4E2DADD2087}"/>
                    </a:ext>
                  </a:extLst>
                </p:cNvPr>
                <p:cNvSpPr txBox="1">
                  <a:spLocks noChangeAspect="1" noChangeArrowheads="1"/>
                </p:cNvSpPr>
                <p:nvPr/>
              </p:nvSpPr>
              <p:spPr bwMode="auto">
                <a:xfrm>
                  <a:off x="928" y="4336"/>
                  <a:ext cx="44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dirty="0">
                      <a:latin typeface="Arial" panose="020B0604020202020204" pitchFamily="34" charset="0"/>
                    </a:rPr>
                    <a:t>ln  </a:t>
                  </a:r>
                  <a:r>
                    <a:rPr lang="en-US" altLang="en-US" sz="1800" b="0" dirty="0">
                      <a:latin typeface="Arial" panose="020B0604020202020204" pitchFamily="34" charset="0"/>
                    </a:rPr>
                    <a:t>     </a:t>
                  </a:r>
                  <a:r>
                    <a:rPr lang="en-US" altLang="en-US" sz="1800" dirty="0">
                      <a:latin typeface="Arial" panose="020B0604020202020204" pitchFamily="34" charset="0"/>
                    </a:rPr>
                    <a:t>=</a:t>
                  </a:r>
                  <a:endParaRPr lang="en-US" altLang="en-US" sz="1800" b="0" dirty="0">
                    <a:latin typeface="Arial" panose="020B0604020202020204" pitchFamily="34" charset="0"/>
                  </a:endParaRPr>
                </a:p>
              </p:txBody>
            </p:sp>
            <p:grpSp>
              <p:nvGrpSpPr>
                <p:cNvPr id="9256" name="Group 90">
                  <a:extLst>
                    <a:ext uri="{FF2B5EF4-FFF2-40B4-BE49-F238E27FC236}">
                      <a16:creationId xmlns:a16="http://schemas.microsoft.com/office/drawing/2014/main" id="{4AC48369-C0E9-4112-B528-DD0228BDF9CC}"/>
                    </a:ext>
                  </a:extLst>
                </p:cNvPr>
                <p:cNvGrpSpPr>
                  <a:grpSpLocks/>
                </p:cNvGrpSpPr>
                <p:nvPr/>
              </p:nvGrpSpPr>
              <p:grpSpPr bwMode="auto">
                <a:xfrm>
                  <a:off x="1044" y="4176"/>
                  <a:ext cx="206" cy="627"/>
                  <a:chOff x="489" y="3742"/>
                  <a:chExt cx="395" cy="627"/>
                </a:xfrm>
              </p:grpSpPr>
              <p:sp>
                <p:nvSpPr>
                  <p:cNvPr id="9257" name="Text Box 91">
                    <a:extLst>
                      <a:ext uri="{FF2B5EF4-FFF2-40B4-BE49-F238E27FC236}">
                        <a16:creationId xmlns:a16="http://schemas.microsoft.com/office/drawing/2014/main" id="{F8A3BEE2-30DF-4F75-9C93-F4295F81F436}"/>
                      </a:ext>
                    </a:extLst>
                  </p:cNvPr>
                  <p:cNvSpPr txBox="1">
                    <a:spLocks noChangeAspect="1" noChangeArrowheads="1"/>
                  </p:cNvSpPr>
                  <p:nvPr/>
                </p:nvSpPr>
                <p:spPr bwMode="auto">
                  <a:xfrm>
                    <a:off x="489" y="3742"/>
                    <a:ext cx="395"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dirty="0">
                        <a:latin typeface="Arial" panose="020B0604020202020204" pitchFamily="34" charset="0"/>
                      </a:rPr>
                      <a:t>R</a:t>
                    </a:r>
                    <a:r>
                      <a:rPr lang="en-US" altLang="en-US" sz="1800" b="0" baseline="-25000" dirty="0">
                        <a:latin typeface="Arial" panose="020B0604020202020204" pitchFamily="34" charset="0"/>
                      </a:rPr>
                      <a:t>e</a:t>
                    </a:r>
                    <a:endParaRPr lang="en-US" altLang="en-US" sz="1800" b="0" dirty="0">
                      <a:latin typeface="Arial" panose="020B0604020202020204" pitchFamily="34" charset="0"/>
                    </a:endParaRPr>
                  </a:p>
                </p:txBody>
              </p:sp>
              <p:sp>
                <p:nvSpPr>
                  <p:cNvPr id="9258" name="Text Box 92">
                    <a:extLst>
                      <a:ext uri="{FF2B5EF4-FFF2-40B4-BE49-F238E27FC236}">
                        <a16:creationId xmlns:a16="http://schemas.microsoft.com/office/drawing/2014/main" id="{0292CFBE-BA16-416A-B88F-27DB9FA58923}"/>
                      </a:ext>
                    </a:extLst>
                  </p:cNvPr>
                  <p:cNvSpPr txBox="1">
                    <a:spLocks noChangeAspect="1" noChangeArrowheads="1"/>
                  </p:cNvSpPr>
                  <p:nvPr/>
                </p:nvSpPr>
                <p:spPr bwMode="auto">
                  <a:xfrm>
                    <a:off x="522" y="4061"/>
                    <a:ext cx="327"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r</a:t>
                    </a:r>
                    <a:r>
                      <a:rPr lang="en-US" altLang="en-US" sz="1800" b="0" baseline="-25000">
                        <a:latin typeface="Arial" panose="020B0604020202020204" pitchFamily="34" charset="0"/>
                      </a:rPr>
                      <a:t>A</a:t>
                    </a:r>
                  </a:p>
                </p:txBody>
              </p:sp>
              <p:sp>
                <p:nvSpPr>
                  <p:cNvPr id="9259" name="Line 93">
                    <a:extLst>
                      <a:ext uri="{FF2B5EF4-FFF2-40B4-BE49-F238E27FC236}">
                        <a16:creationId xmlns:a16="http://schemas.microsoft.com/office/drawing/2014/main" id="{E16E783D-9921-439F-9666-BE6464225F0F}"/>
                      </a:ext>
                    </a:extLst>
                  </p:cNvPr>
                  <p:cNvSpPr>
                    <a:spLocks noChangeAspect="1" noChangeShapeType="1"/>
                  </p:cNvSpPr>
                  <p:nvPr/>
                </p:nvSpPr>
                <p:spPr bwMode="auto">
                  <a:xfrm>
                    <a:off x="547" y="4057"/>
                    <a:ext cx="280"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grpSp>
            <p:nvGrpSpPr>
              <p:cNvPr id="9245" name="Group 94">
                <a:extLst>
                  <a:ext uri="{FF2B5EF4-FFF2-40B4-BE49-F238E27FC236}">
                    <a16:creationId xmlns:a16="http://schemas.microsoft.com/office/drawing/2014/main" id="{9762DCE7-115C-4426-B3EA-675592FAE756}"/>
                  </a:ext>
                </a:extLst>
              </p:cNvPr>
              <p:cNvGrpSpPr>
                <a:grpSpLocks/>
              </p:cNvGrpSpPr>
              <p:nvPr/>
            </p:nvGrpSpPr>
            <p:grpSpPr bwMode="auto">
              <a:xfrm>
                <a:off x="1544" y="3706"/>
                <a:ext cx="1702" cy="545"/>
                <a:chOff x="1488" y="3706"/>
                <a:chExt cx="1702" cy="545"/>
              </a:xfrm>
            </p:grpSpPr>
            <p:sp>
              <p:nvSpPr>
                <p:cNvPr id="9248" name="Text Box 95">
                  <a:extLst>
                    <a:ext uri="{FF2B5EF4-FFF2-40B4-BE49-F238E27FC236}">
                      <a16:creationId xmlns:a16="http://schemas.microsoft.com/office/drawing/2014/main" id="{FD47A5A6-4D2A-458C-ABF8-04093383C212}"/>
                    </a:ext>
                  </a:extLst>
                </p:cNvPr>
                <p:cNvSpPr txBox="1">
                  <a:spLocks noChangeAspect="1" noChangeArrowheads="1"/>
                </p:cNvSpPr>
                <p:nvPr/>
              </p:nvSpPr>
              <p:spPr bwMode="auto">
                <a:xfrm>
                  <a:off x="1589" y="3708"/>
                  <a:ext cx="237"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1.1</a:t>
                  </a:r>
                </a:p>
              </p:txBody>
            </p:sp>
            <p:sp>
              <p:nvSpPr>
                <p:cNvPr id="9249" name="Text Box 96">
                  <a:extLst>
                    <a:ext uri="{FF2B5EF4-FFF2-40B4-BE49-F238E27FC236}">
                      <a16:creationId xmlns:a16="http://schemas.microsoft.com/office/drawing/2014/main" id="{85F1E776-3B17-4E2A-BC97-CACDCB734877}"/>
                    </a:ext>
                  </a:extLst>
                </p:cNvPr>
                <p:cNvSpPr txBox="1">
                  <a:spLocks noChangeAspect="1" noChangeArrowheads="1"/>
                </p:cNvSpPr>
                <p:nvPr/>
              </p:nvSpPr>
              <p:spPr bwMode="auto">
                <a:xfrm>
                  <a:off x="2173" y="3706"/>
                  <a:ext cx="92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dirty="0">
                      <a:solidFill>
                        <a:srgbClr val="FF0000"/>
                      </a:solidFill>
                      <a:latin typeface="Arial" panose="020B0604020202020204" pitchFamily="34" charset="0"/>
                    </a:rPr>
                    <a:t>A</a:t>
                  </a:r>
                  <a:r>
                    <a:rPr lang="en-US" altLang="en-US" sz="1800" b="0" dirty="0">
                      <a:latin typeface="Arial" panose="020B0604020202020204" pitchFamily="34" charset="0"/>
                    </a:rPr>
                    <a:t> + </a:t>
                  </a:r>
                  <a:r>
                    <a:rPr lang="en-US" altLang="en-US" sz="1800" dirty="0">
                      <a:solidFill>
                        <a:srgbClr val="5D5DFF"/>
                      </a:solidFill>
                      <a:latin typeface="Arial" panose="020B0604020202020204" pitchFamily="34" charset="0"/>
                    </a:rPr>
                    <a:t>B</a:t>
                  </a:r>
                  <a:r>
                    <a:rPr lang="en-US" altLang="en-US" sz="1800" dirty="0">
                      <a:latin typeface="Arial" panose="020B0604020202020204" pitchFamily="34" charset="0"/>
                    </a:rPr>
                    <a:t> </a:t>
                  </a:r>
                  <a:r>
                    <a:rPr lang="en-US" altLang="en-US" sz="1800" b="0" i="1" dirty="0">
                      <a:latin typeface="Arial" panose="020B0604020202020204" pitchFamily="34" charset="0"/>
                    </a:rPr>
                    <a:t>ln</a:t>
                  </a:r>
                  <a:r>
                    <a:rPr lang="en-US" altLang="en-US" sz="1800" b="0" dirty="0">
                      <a:latin typeface="Arial" panose="020B0604020202020204" pitchFamily="34" charset="0"/>
                    </a:rPr>
                    <a:t>[(D-H)/</a:t>
                  </a:r>
                  <a:r>
                    <a:rPr lang="en-US" altLang="en-US" sz="1800" b="0" dirty="0" err="1">
                      <a:latin typeface="Arial" panose="020B0604020202020204" pitchFamily="34" charset="0"/>
                    </a:rPr>
                    <a:t>r</a:t>
                  </a:r>
                  <a:r>
                    <a:rPr lang="en-US" altLang="en-US" sz="1800" b="0" baseline="-25000" dirty="0" err="1">
                      <a:latin typeface="Arial" panose="020B0604020202020204" pitchFamily="34" charset="0"/>
                    </a:rPr>
                    <a:t>A</a:t>
                  </a:r>
                  <a:r>
                    <a:rPr lang="en-US" altLang="en-US" sz="1800" b="0" dirty="0">
                      <a:latin typeface="Arial" panose="020B0604020202020204" pitchFamily="34" charset="0"/>
                    </a:rPr>
                    <a:t>]</a:t>
                  </a:r>
                </a:p>
              </p:txBody>
            </p:sp>
            <p:sp>
              <p:nvSpPr>
                <p:cNvPr id="9250" name="Text Box 97">
                  <a:extLst>
                    <a:ext uri="{FF2B5EF4-FFF2-40B4-BE49-F238E27FC236}">
                      <a16:creationId xmlns:a16="http://schemas.microsoft.com/office/drawing/2014/main" id="{741D288B-E947-4849-872F-24C4FCBB50FC}"/>
                    </a:ext>
                  </a:extLst>
                </p:cNvPr>
                <p:cNvSpPr txBox="1">
                  <a:spLocks noChangeAspect="1" noChangeArrowheads="1"/>
                </p:cNvSpPr>
                <p:nvPr/>
              </p:nvSpPr>
              <p:spPr bwMode="auto">
                <a:xfrm>
                  <a:off x="2491" y="3942"/>
                  <a:ext cx="29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L/ r</a:t>
                  </a:r>
                  <a:r>
                    <a:rPr lang="en-US" altLang="en-US" sz="1800" b="0" baseline="-25000">
                      <a:latin typeface="Arial" panose="020B0604020202020204" pitchFamily="34" charset="0"/>
                    </a:rPr>
                    <a:t>A</a:t>
                  </a:r>
                </a:p>
              </p:txBody>
            </p:sp>
            <p:sp>
              <p:nvSpPr>
                <p:cNvPr id="9251" name="Text Box 98">
                  <a:extLst>
                    <a:ext uri="{FF2B5EF4-FFF2-40B4-BE49-F238E27FC236}">
                      <a16:creationId xmlns:a16="http://schemas.microsoft.com/office/drawing/2014/main" id="{EFC38413-F2BC-424F-8866-7F6E677D9AA2}"/>
                    </a:ext>
                  </a:extLst>
                </p:cNvPr>
                <p:cNvSpPr txBox="1">
                  <a:spLocks noChangeAspect="1" noChangeArrowheads="1"/>
                </p:cNvSpPr>
                <p:nvPr/>
              </p:nvSpPr>
              <p:spPr bwMode="auto">
                <a:xfrm>
                  <a:off x="1489" y="3942"/>
                  <a:ext cx="435"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a:latin typeface="Arial" panose="020B0604020202020204" pitchFamily="34" charset="0"/>
                    </a:rPr>
                    <a:t>ln</a:t>
                  </a:r>
                  <a:r>
                    <a:rPr lang="en-US" altLang="en-US" sz="1800" b="0">
                      <a:latin typeface="Arial" panose="020B0604020202020204" pitchFamily="34" charset="0"/>
                    </a:rPr>
                    <a:t>(H/r</a:t>
                  </a:r>
                  <a:r>
                    <a:rPr lang="en-US" altLang="en-US" sz="1800" b="0" baseline="-25000">
                      <a:latin typeface="Arial" panose="020B0604020202020204" pitchFamily="34" charset="0"/>
                    </a:rPr>
                    <a:t>A</a:t>
                  </a:r>
                  <a:r>
                    <a:rPr lang="en-US" altLang="en-US" sz="1800" b="0">
                      <a:latin typeface="Arial" panose="020B0604020202020204" pitchFamily="34" charset="0"/>
                    </a:rPr>
                    <a:t>)</a:t>
                  </a:r>
                </a:p>
              </p:txBody>
            </p:sp>
            <p:sp>
              <p:nvSpPr>
                <p:cNvPr id="9252" name="Line 99">
                  <a:extLst>
                    <a:ext uri="{FF2B5EF4-FFF2-40B4-BE49-F238E27FC236}">
                      <a16:creationId xmlns:a16="http://schemas.microsoft.com/office/drawing/2014/main" id="{B2B719BE-377D-48EA-BDC6-9B494DA02CC6}"/>
                    </a:ext>
                  </a:extLst>
                </p:cNvPr>
                <p:cNvSpPr>
                  <a:spLocks noChangeAspect="1" noChangeShapeType="1"/>
                </p:cNvSpPr>
                <p:nvPr/>
              </p:nvSpPr>
              <p:spPr bwMode="auto">
                <a:xfrm>
                  <a:off x="1488" y="3981"/>
                  <a:ext cx="438"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9253" name="Line 100">
                  <a:extLst>
                    <a:ext uri="{FF2B5EF4-FFF2-40B4-BE49-F238E27FC236}">
                      <a16:creationId xmlns:a16="http://schemas.microsoft.com/office/drawing/2014/main" id="{9CBC1B4B-3A52-40BD-B081-21519F9FC5C0}"/>
                    </a:ext>
                  </a:extLst>
                </p:cNvPr>
                <p:cNvSpPr>
                  <a:spLocks noChangeAspect="1" noChangeShapeType="1"/>
                </p:cNvSpPr>
                <p:nvPr/>
              </p:nvSpPr>
              <p:spPr bwMode="auto">
                <a:xfrm>
                  <a:off x="2086" y="3981"/>
                  <a:ext cx="1104"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9254" name="Text Box 101">
                  <a:extLst>
                    <a:ext uri="{FF2B5EF4-FFF2-40B4-BE49-F238E27FC236}">
                      <a16:creationId xmlns:a16="http://schemas.microsoft.com/office/drawing/2014/main" id="{BA0DF150-69A6-471B-B96C-8E6D0E2B5459}"/>
                    </a:ext>
                  </a:extLst>
                </p:cNvPr>
                <p:cNvSpPr txBox="1">
                  <a:spLocks noChangeAspect="1" noChangeArrowheads="1"/>
                </p:cNvSpPr>
                <p:nvPr/>
              </p:nvSpPr>
              <p:spPr bwMode="auto">
                <a:xfrm>
                  <a:off x="1929" y="3833"/>
                  <a:ext cx="150"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a:latin typeface="Arial" panose="020B0604020202020204" pitchFamily="34" charset="0"/>
                    </a:rPr>
                    <a:t>+</a:t>
                  </a:r>
                </a:p>
              </p:txBody>
            </p:sp>
          </p:grpSp>
          <p:sp>
            <p:nvSpPr>
              <p:cNvPr id="9246" name="Text Box 102">
                <a:extLst>
                  <a:ext uri="{FF2B5EF4-FFF2-40B4-BE49-F238E27FC236}">
                    <a16:creationId xmlns:a16="http://schemas.microsoft.com/office/drawing/2014/main" id="{4FA85172-3DDA-4AA5-9118-F5F6B7C28F51}"/>
                  </a:ext>
                </a:extLst>
              </p:cNvPr>
              <p:cNvSpPr txBox="1">
                <a:spLocks noChangeArrowheads="1"/>
              </p:cNvSpPr>
              <p:nvPr/>
            </p:nvSpPr>
            <p:spPr bwMode="auto">
              <a:xfrm>
                <a:off x="1389" y="3605"/>
                <a:ext cx="167" cy="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4800" b="0">
                    <a:latin typeface="Arial" panose="020B0604020202020204" pitchFamily="34" charset="0"/>
                  </a:rPr>
                  <a:t>[</a:t>
                </a:r>
                <a:endParaRPr lang="en-US" altLang="en-US" sz="4000" b="0">
                  <a:latin typeface="Arial" panose="020B0604020202020204" pitchFamily="34" charset="0"/>
                </a:endParaRPr>
              </a:p>
            </p:txBody>
          </p:sp>
          <p:sp>
            <p:nvSpPr>
              <p:cNvPr id="9247" name="Text Box 103">
                <a:extLst>
                  <a:ext uri="{FF2B5EF4-FFF2-40B4-BE49-F238E27FC236}">
                    <a16:creationId xmlns:a16="http://schemas.microsoft.com/office/drawing/2014/main" id="{F69A30E7-9311-4257-A213-4FE55A8DC0F0}"/>
                  </a:ext>
                </a:extLst>
              </p:cNvPr>
              <p:cNvSpPr txBox="1">
                <a:spLocks noChangeArrowheads="1"/>
              </p:cNvSpPr>
              <p:nvPr/>
            </p:nvSpPr>
            <p:spPr bwMode="auto">
              <a:xfrm>
                <a:off x="3175" y="3606"/>
                <a:ext cx="311"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4800" b="0">
                    <a:latin typeface="Arial" panose="020B0604020202020204" pitchFamily="34" charset="0"/>
                  </a:rPr>
                  <a:t>]</a:t>
                </a:r>
                <a:r>
                  <a:rPr lang="en-US" altLang="en-US" sz="4000" b="0" baseline="36000">
                    <a:latin typeface="Arial" panose="020B0604020202020204" pitchFamily="34" charset="0"/>
                  </a:rPr>
                  <a:t>-1</a:t>
                </a:r>
                <a:endParaRPr lang="en-US" altLang="en-US" sz="4000" b="0">
                  <a:latin typeface="Arial" panose="020B0604020202020204" pitchFamily="34" charset="0"/>
                </a:endParaRPr>
              </a:p>
            </p:txBody>
          </p:sp>
        </p:grpSp>
        <p:sp>
          <p:nvSpPr>
            <p:cNvPr id="9243" name="Text Box 104">
              <a:extLst>
                <a:ext uri="{FF2B5EF4-FFF2-40B4-BE49-F238E27FC236}">
                  <a16:creationId xmlns:a16="http://schemas.microsoft.com/office/drawing/2014/main" id="{5353D47A-5451-4030-80FE-AE7F2C8583E1}"/>
                </a:ext>
              </a:extLst>
            </p:cNvPr>
            <p:cNvSpPr txBox="1">
              <a:spLocks noChangeArrowheads="1"/>
            </p:cNvSpPr>
            <p:nvPr/>
          </p:nvSpPr>
          <p:spPr bwMode="auto">
            <a:xfrm>
              <a:off x="1306" y="2662"/>
              <a:ext cx="150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400" b="0" dirty="0">
                  <a:latin typeface="Arial" panose="020B0604020202020204" pitchFamily="34" charset="0"/>
                </a:rPr>
                <a:t>Partially penetrating</a:t>
              </a:r>
            </a:p>
          </p:txBody>
        </p:sp>
      </p:grpSp>
      <p:grpSp>
        <p:nvGrpSpPr>
          <p:cNvPr id="9222" name="Group 105">
            <a:extLst>
              <a:ext uri="{FF2B5EF4-FFF2-40B4-BE49-F238E27FC236}">
                <a16:creationId xmlns:a16="http://schemas.microsoft.com/office/drawing/2014/main" id="{F3C06C87-9D20-4BFB-BFFF-C214E26B8B2D}"/>
              </a:ext>
            </a:extLst>
          </p:cNvPr>
          <p:cNvGrpSpPr>
            <a:grpSpLocks/>
          </p:cNvGrpSpPr>
          <p:nvPr/>
        </p:nvGrpSpPr>
        <p:grpSpPr bwMode="auto">
          <a:xfrm>
            <a:off x="274320" y="2386435"/>
            <a:ext cx="5191415" cy="1146572"/>
            <a:chOff x="1100" y="3334"/>
            <a:chExt cx="2453" cy="963"/>
          </a:xfrm>
        </p:grpSpPr>
        <p:grpSp>
          <p:nvGrpSpPr>
            <p:cNvPr id="9223" name="Group 106">
              <a:extLst>
                <a:ext uri="{FF2B5EF4-FFF2-40B4-BE49-F238E27FC236}">
                  <a16:creationId xmlns:a16="http://schemas.microsoft.com/office/drawing/2014/main" id="{7B1CD324-2117-4534-8D6B-29243D5C852D}"/>
                </a:ext>
              </a:extLst>
            </p:cNvPr>
            <p:cNvGrpSpPr>
              <a:grpSpLocks/>
            </p:cNvGrpSpPr>
            <p:nvPr/>
          </p:nvGrpSpPr>
          <p:grpSpPr bwMode="auto">
            <a:xfrm>
              <a:off x="1527" y="3596"/>
              <a:ext cx="2026" cy="701"/>
              <a:chOff x="1332" y="4775"/>
              <a:chExt cx="2026" cy="701"/>
            </a:xfrm>
          </p:grpSpPr>
          <p:grpSp>
            <p:nvGrpSpPr>
              <p:cNvPr id="9225" name="Group 107">
                <a:extLst>
                  <a:ext uri="{FF2B5EF4-FFF2-40B4-BE49-F238E27FC236}">
                    <a16:creationId xmlns:a16="http://schemas.microsoft.com/office/drawing/2014/main" id="{00200A51-C78F-4963-A6C0-BDEFB92D1D3C}"/>
                  </a:ext>
                </a:extLst>
              </p:cNvPr>
              <p:cNvGrpSpPr>
                <a:grpSpLocks/>
              </p:cNvGrpSpPr>
              <p:nvPr/>
            </p:nvGrpSpPr>
            <p:grpSpPr bwMode="auto">
              <a:xfrm>
                <a:off x="1332" y="4822"/>
                <a:ext cx="448" cy="627"/>
                <a:chOff x="926" y="4176"/>
                <a:chExt cx="448" cy="627"/>
              </a:xfrm>
            </p:grpSpPr>
            <p:sp>
              <p:nvSpPr>
                <p:cNvPr id="9237" name="Text Box 108">
                  <a:extLst>
                    <a:ext uri="{FF2B5EF4-FFF2-40B4-BE49-F238E27FC236}">
                      <a16:creationId xmlns:a16="http://schemas.microsoft.com/office/drawing/2014/main" id="{CF7CCCA9-AD3C-4607-903C-11994DE4AED0}"/>
                    </a:ext>
                  </a:extLst>
                </p:cNvPr>
                <p:cNvSpPr txBox="1">
                  <a:spLocks noChangeAspect="1" noChangeArrowheads="1"/>
                </p:cNvSpPr>
                <p:nvPr/>
              </p:nvSpPr>
              <p:spPr bwMode="auto">
                <a:xfrm>
                  <a:off x="926" y="4334"/>
                  <a:ext cx="44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a:latin typeface="Arial" panose="020B0604020202020204" pitchFamily="34" charset="0"/>
                    </a:rPr>
                    <a:t>ln  </a:t>
                  </a:r>
                  <a:r>
                    <a:rPr lang="en-US" altLang="en-US" sz="1800" b="0">
                      <a:latin typeface="Arial" panose="020B0604020202020204" pitchFamily="34" charset="0"/>
                    </a:rPr>
                    <a:t>     </a:t>
                  </a:r>
                  <a:r>
                    <a:rPr lang="en-US" altLang="en-US" sz="1800">
                      <a:latin typeface="Arial" panose="020B0604020202020204" pitchFamily="34" charset="0"/>
                    </a:rPr>
                    <a:t>=</a:t>
                  </a:r>
                  <a:endParaRPr lang="en-US" altLang="en-US" sz="1800" b="0">
                    <a:latin typeface="Arial" panose="020B0604020202020204" pitchFamily="34" charset="0"/>
                  </a:endParaRPr>
                </a:p>
              </p:txBody>
            </p:sp>
            <p:grpSp>
              <p:nvGrpSpPr>
                <p:cNvPr id="9238" name="Group 109">
                  <a:extLst>
                    <a:ext uri="{FF2B5EF4-FFF2-40B4-BE49-F238E27FC236}">
                      <a16:creationId xmlns:a16="http://schemas.microsoft.com/office/drawing/2014/main" id="{ED2DBC33-3E7F-42EC-9CD2-3C5C9944AE8C}"/>
                    </a:ext>
                  </a:extLst>
                </p:cNvPr>
                <p:cNvGrpSpPr>
                  <a:grpSpLocks/>
                </p:cNvGrpSpPr>
                <p:nvPr/>
              </p:nvGrpSpPr>
              <p:grpSpPr bwMode="auto">
                <a:xfrm>
                  <a:off x="1044" y="4176"/>
                  <a:ext cx="206" cy="627"/>
                  <a:chOff x="490" y="3742"/>
                  <a:chExt cx="394" cy="627"/>
                </a:xfrm>
              </p:grpSpPr>
              <p:sp>
                <p:nvSpPr>
                  <p:cNvPr id="9239" name="Text Box 110">
                    <a:extLst>
                      <a:ext uri="{FF2B5EF4-FFF2-40B4-BE49-F238E27FC236}">
                        <a16:creationId xmlns:a16="http://schemas.microsoft.com/office/drawing/2014/main" id="{97B15AF4-45F9-4411-862C-52C7B35F555C}"/>
                      </a:ext>
                    </a:extLst>
                  </p:cNvPr>
                  <p:cNvSpPr txBox="1">
                    <a:spLocks noChangeAspect="1" noChangeArrowheads="1"/>
                  </p:cNvSpPr>
                  <p:nvPr/>
                </p:nvSpPr>
                <p:spPr bwMode="auto">
                  <a:xfrm>
                    <a:off x="490" y="3742"/>
                    <a:ext cx="39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R</a:t>
                    </a:r>
                    <a:r>
                      <a:rPr lang="en-US" altLang="en-US" sz="1800" b="0" baseline="-25000">
                        <a:latin typeface="Arial" panose="020B0604020202020204" pitchFamily="34" charset="0"/>
                      </a:rPr>
                      <a:t>e</a:t>
                    </a:r>
                    <a:endParaRPr lang="en-US" altLang="en-US" sz="1800" b="0">
                      <a:latin typeface="Arial" panose="020B0604020202020204" pitchFamily="34" charset="0"/>
                    </a:endParaRPr>
                  </a:p>
                </p:txBody>
              </p:sp>
              <p:sp>
                <p:nvSpPr>
                  <p:cNvPr id="9240" name="Text Box 111">
                    <a:extLst>
                      <a:ext uri="{FF2B5EF4-FFF2-40B4-BE49-F238E27FC236}">
                        <a16:creationId xmlns:a16="http://schemas.microsoft.com/office/drawing/2014/main" id="{313858D6-0725-48E8-B318-0E28AE10F61C}"/>
                      </a:ext>
                    </a:extLst>
                  </p:cNvPr>
                  <p:cNvSpPr txBox="1">
                    <a:spLocks noChangeAspect="1" noChangeArrowheads="1"/>
                  </p:cNvSpPr>
                  <p:nvPr/>
                </p:nvSpPr>
                <p:spPr bwMode="auto">
                  <a:xfrm>
                    <a:off x="521" y="4059"/>
                    <a:ext cx="32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r</a:t>
                    </a:r>
                    <a:r>
                      <a:rPr lang="en-US" altLang="en-US" sz="1800" b="0" baseline="-25000">
                        <a:latin typeface="Arial" panose="020B0604020202020204" pitchFamily="34" charset="0"/>
                      </a:rPr>
                      <a:t>A</a:t>
                    </a:r>
                  </a:p>
                </p:txBody>
              </p:sp>
              <p:sp>
                <p:nvSpPr>
                  <p:cNvPr id="9241" name="Line 112">
                    <a:extLst>
                      <a:ext uri="{FF2B5EF4-FFF2-40B4-BE49-F238E27FC236}">
                        <a16:creationId xmlns:a16="http://schemas.microsoft.com/office/drawing/2014/main" id="{665242DD-14AD-47B4-84DC-F3C769D77C60}"/>
                      </a:ext>
                    </a:extLst>
                  </p:cNvPr>
                  <p:cNvSpPr>
                    <a:spLocks noChangeAspect="1" noChangeShapeType="1"/>
                  </p:cNvSpPr>
                  <p:nvPr/>
                </p:nvSpPr>
                <p:spPr bwMode="auto">
                  <a:xfrm>
                    <a:off x="547" y="4057"/>
                    <a:ext cx="280"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grpSp>
          <p:grpSp>
            <p:nvGrpSpPr>
              <p:cNvPr id="9226" name="Group 113">
                <a:extLst>
                  <a:ext uri="{FF2B5EF4-FFF2-40B4-BE49-F238E27FC236}">
                    <a16:creationId xmlns:a16="http://schemas.microsoft.com/office/drawing/2014/main" id="{DE72A65D-D172-46D0-9BA1-5FB17EEE37C5}"/>
                  </a:ext>
                </a:extLst>
              </p:cNvPr>
              <p:cNvGrpSpPr>
                <a:grpSpLocks/>
              </p:cNvGrpSpPr>
              <p:nvPr/>
            </p:nvGrpSpPr>
            <p:grpSpPr bwMode="auto">
              <a:xfrm>
                <a:off x="1923" y="4861"/>
                <a:ext cx="997" cy="545"/>
                <a:chOff x="1883" y="4861"/>
                <a:chExt cx="997" cy="545"/>
              </a:xfrm>
            </p:grpSpPr>
            <p:sp>
              <p:nvSpPr>
                <p:cNvPr id="9229" name="Text Box 114">
                  <a:extLst>
                    <a:ext uri="{FF2B5EF4-FFF2-40B4-BE49-F238E27FC236}">
                      <a16:creationId xmlns:a16="http://schemas.microsoft.com/office/drawing/2014/main" id="{D5721CE7-D26F-4C62-8234-865ED924298F}"/>
                    </a:ext>
                  </a:extLst>
                </p:cNvPr>
                <p:cNvSpPr txBox="1">
                  <a:spLocks noChangeAspect="1" noChangeArrowheads="1"/>
                </p:cNvSpPr>
                <p:nvPr/>
              </p:nvSpPr>
              <p:spPr bwMode="auto">
                <a:xfrm>
                  <a:off x="1984" y="4861"/>
                  <a:ext cx="23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1.1</a:t>
                  </a:r>
                </a:p>
              </p:txBody>
            </p:sp>
            <p:sp>
              <p:nvSpPr>
                <p:cNvPr id="9230" name="Text Box 115">
                  <a:extLst>
                    <a:ext uri="{FF2B5EF4-FFF2-40B4-BE49-F238E27FC236}">
                      <a16:creationId xmlns:a16="http://schemas.microsoft.com/office/drawing/2014/main" id="{7812E4DC-1CCB-4EBA-A708-AD6CE7793F1A}"/>
                    </a:ext>
                  </a:extLst>
                </p:cNvPr>
                <p:cNvSpPr txBox="1">
                  <a:spLocks noChangeAspect="1" noChangeArrowheads="1"/>
                </p:cNvSpPr>
                <p:nvPr/>
              </p:nvSpPr>
              <p:spPr bwMode="auto">
                <a:xfrm>
                  <a:off x="1883" y="5096"/>
                  <a:ext cx="43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i="1">
                      <a:latin typeface="Arial" panose="020B0604020202020204" pitchFamily="34" charset="0"/>
                    </a:rPr>
                    <a:t>ln</a:t>
                  </a:r>
                  <a:r>
                    <a:rPr lang="en-US" altLang="en-US" sz="1800" b="0">
                      <a:latin typeface="Arial" panose="020B0604020202020204" pitchFamily="34" charset="0"/>
                    </a:rPr>
                    <a:t>(H/r</a:t>
                  </a:r>
                  <a:r>
                    <a:rPr lang="en-US" altLang="en-US" sz="1800" b="0" baseline="-25000">
                      <a:latin typeface="Arial" panose="020B0604020202020204" pitchFamily="34" charset="0"/>
                    </a:rPr>
                    <a:t>A</a:t>
                  </a:r>
                  <a:r>
                    <a:rPr lang="en-US" altLang="en-US" sz="1800" b="0">
                      <a:latin typeface="Arial" panose="020B0604020202020204" pitchFamily="34" charset="0"/>
                    </a:rPr>
                    <a:t>)</a:t>
                  </a:r>
                </a:p>
              </p:txBody>
            </p:sp>
            <p:sp>
              <p:nvSpPr>
                <p:cNvPr id="9231" name="Line 116">
                  <a:extLst>
                    <a:ext uri="{FF2B5EF4-FFF2-40B4-BE49-F238E27FC236}">
                      <a16:creationId xmlns:a16="http://schemas.microsoft.com/office/drawing/2014/main" id="{9CFBE219-B80D-44C8-A8BF-7DB40E11BB1E}"/>
                    </a:ext>
                  </a:extLst>
                </p:cNvPr>
                <p:cNvSpPr>
                  <a:spLocks noChangeAspect="1" noChangeShapeType="1"/>
                </p:cNvSpPr>
                <p:nvPr/>
              </p:nvSpPr>
              <p:spPr bwMode="auto">
                <a:xfrm>
                  <a:off x="1883" y="5136"/>
                  <a:ext cx="438"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nvGrpSpPr>
                <p:cNvPr id="9232" name="Group 117">
                  <a:extLst>
                    <a:ext uri="{FF2B5EF4-FFF2-40B4-BE49-F238E27FC236}">
                      <a16:creationId xmlns:a16="http://schemas.microsoft.com/office/drawing/2014/main" id="{0F129C76-F99E-4CC7-9A29-5B0A496A06C7}"/>
                    </a:ext>
                  </a:extLst>
                </p:cNvPr>
                <p:cNvGrpSpPr>
                  <a:grpSpLocks/>
                </p:cNvGrpSpPr>
                <p:nvPr/>
              </p:nvGrpSpPr>
              <p:grpSpPr bwMode="auto">
                <a:xfrm>
                  <a:off x="2518" y="4861"/>
                  <a:ext cx="362" cy="545"/>
                  <a:chOff x="3030" y="4861"/>
                  <a:chExt cx="362" cy="545"/>
                </a:xfrm>
              </p:grpSpPr>
              <p:sp>
                <p:nvSpPr>
                  <p:cNvPr id="9234" name="Text Box 118">
                    <a:extLst>
                      <a:ext uri="{FF2B5EF4-FFF2-40B4-BE49-F238E27FC236}">
                        <a16:creationId xmlns:a16="http://schemas.microsoft.com/office/drawing/2014/main" id="{46FCEA52-85A9-46D6-9640-F837E9454F23}"/>
                      </a:ext>
                    </a:extLst>
                  </p:cNvPr>
                  <p:cNvSpPr txBox="1">
                    <a:spLocks noChangeAspect="1" noChangeArrowheads="1"/>
                  </p:cNvSpPr>
                  <p:nvPr/>
                </p:nvSpPr>
                <p:spPr bwMode="auto">
                  <a:xfrm>
                    <a:off x="3127" y="4861"/>
                    <a:ext cx="166"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dirty="0">
                        <a:solidFill>
                          <a:srgbClr val="00B050"/>
                        </a:solidFill>
                        <a:latin typeface="Arial" panose="020B0604020202020204" pitchFamily="34" charset="0"/>
                      </a:rPr>
                      <a:t>C</a:t>
                    </a:r>
                  </a:p>
                </p:txBody>
              </p:sp>
              <p:sp>
                <p:nvSpPr>
                  <p:cNvPr id="9235" name="Text Box 119">
                    <a:extLst>
                      <a:ext uri="{FF2B5EF4-FFF2-40B4-BE49-F238E27FC236}">
                        <a16:creationId xmlns:a16="http://schemas.microsoft.com/office/drawing/2014/main" id="{AADF8286-963F-4F91-B1BB-4F5E7ED27243}"/>
                      </a:ext>
                    </a:extLst>
                  </p:cNvPr>
                  <p:cNvSpPr txBox="1">
                    <a:spLocks noChangeAspect="1" noChangeArrowheads="1"/>
                  </p:cNvSpPr>
                  <p:nvPr/>
                </p:nvSpPr>
                <p:spPr bwMode="auto">
                  <a:xfrm>
                    <a:off x="3063" y="5096"/>
                    <a:ext cx="29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b="0">
                        <a:latin typeface="Arial" panose="020B0604020202020204" pitchFamily="34" charset="0"/>
                      </a:rPr>
                      <a:t>L/ r</a:t>
                    </a:r>
                    <a:r>
                      <a:rPr lang="en-US" altLang="en-US" sz="1800" b="0" baseline="-25000">
                        <a:latin typeface="Arial" panose="020B0604020202020204" pitchFamily="34" charset="0"/>
                      </a:rPr>
                      <a:t>A</a:t>
                    </a:r>
                  </a:p>
                </p:txBody>
              </p:sp>
              <p:sp>
                <p:nvSpPr>
                  <p:cNvPr id="9236" name="Line 120">
                    <a:extLst>
                      <a:ext uri="{FF2B5EF4-FFF2-40B4-BE49-F238E27FC236}">
                        <a16:creationId xmlns:a16="http://schemas.microsoft.com/office/drawing/2014/main" id="{9B9AAF86-D3EE-4B74-AFF3-6E78BA2DEF26}"/>
                      </a:ext>
                    </a:extLst>
                  </p:cNvPr>
                  <p:cNvSpPr>
                    <a:spLocks noChangeAspect="1" noChangeShapeType="1"/>
                  </p:cNvSpPr>
                  <p:nvPr/>
                </p:nvSpPr>
                <p:spPr bwMode="auto">
                  <a:xfrm>
                    <a:off x="3030" y="5136"/>
                    <a:ext cx="362"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9233" name="Text Box 121">
                  <a:extLst>
                    <a:ext uri="{FF2B5EF4-FFF2-40B4-BE49-F238E27FC236}">
                      <a16:creationId xmlns:a16="http://schemas.microsoft.com/office/drawing/2014/main" id="{B836DA48-6B17-4C07-8420-CFC02BA8CB6D}"/>
                    </a:ext>
                  </a:extLst>
                </p:cNvPr>
                <p:cNvSpPr txBox="1">
                  <a:spLocks noChangeAspect="1" noChangeArrowheads="1"/>
                </p:cNvSpPr>
                <p:nvPr/>
              </p:nvSpPr>
              <p:spPr bwMode="auto">
                <a:xfrm>
                  <a:off x="2324" y="4987"/>
                  <a:ext cx="151"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a:latin typeface="Arial" panose="020B0604020202020204" pitchFamily="34" charset="0"/>
                    </a:rPr>
                    <a:t>+</a:t>
                  </a:r>
                </a:p>
              </p:txBody>
            </p:sp>
          </p:grpSp>
          <p:sp>
            <p:nvSpPr>
              <p:cNvPr id="9227" name="Text Box 122">
                <a:extLst>
                  <a:ext uri="{FF2B5EF4-FFF2-40B4-BE49-F238E27FC236}">
                    <a16:creationId xmlns:a16="http://schemas.microsoft.com/office/drawing/2014/main" id="{173A13F0-39E7-46CC-91B9-161CB8E8202F}"/>
                  </a:ext>
                </a:extLst>
              </p:cNvPr>
              <p:cNvSpPr txBox="1">
                <a:spLocks noChangeArrowheads="1"/>
              </p:cNvSpPr>
              <p:nvPr/>
            </p:nvSpPr>
            <p:spPr bwMode="auto">
              <a:xfrm>
                <a:off x="1767" y="4775"/>
                <a:ext cx="168"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4800" b="0">
                    <a:latin typeface="Arial" panose="020B0604020202020204" pitchFamily="34" charset="0"/>
                  </a:rPr>
                  <a:t>[</a:t>
                </a:r>
                <a:endParaRPr lang="en-US" altLang="en-US" sz="4000" b="0">
                  <a:latin typeface="Arial" panose="020B0604020202020204" pitchFamily="34" charset="0"/>
                </a:endParaRPr>
              </a:p>
            </p:txBody>
          </p:sp>
          <p:sp>
            <p:nvSpPr>
              <p:cNvPr id="9228" name="Text Box 123">
                <a:extLst>
                  <a:ext uri="{FF2B5EF4-FFF2-40B4-BE49-F238E27FC236}">
                    <a16:creationId xmlns:a16="http://schemas.microsoft.com/office/drawing/2014/main" id="{78EFC9F6-E450-4CF0-8B8D-64DF5C138D80}"/>
                  </a:ext>
                </a:extLst>
              </p:cNvPr>
              <p:cNvSpPr txBox="1">
                <a:spLocks noChangeArrowheads="1"/>
              </p:cNvSpPr>
              <p:nvPr/>
            </p:nvSpPr>
            <p:spPr bwMode="auto">
              <a:xfrm>
                <a:off x="2869" y="4778"/>
                <a:ext cx="489"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4800" b="0">
                    <a:latin typeface="Arial" panose="020B0604020202020204" pitchFamily="34" charset="0"/>
                  </a:rPr>
                  <a:t>]</a:t>
                </a:r>
                <a:r>
                  <a:rPr lang="en-US" altLang="en-US" sz="4000" b="0" baseline="36000">
                    <a:latin typeface="Arial" panose="020B0604020202020204" pitchFamily="34" charset="0"/>
                  </a:rPr>
                  <a:t>-1</a:t>
                </a:r>
                <a:endParaRPr lang="en-US" altLang="en-US" sz="4000" b="0">
                  <a:latin typeface="Arial" panose="020B0604020202020204" pitchFamily="34" charset="0"/>
                </a:endParaRPr>
              </a:p>
            </p:txBody>
          </p:sp>
        </p:grpSp>
        <p:sp>
          <p:nvSpPr>
            <p:cNvPr id="9224" name="Text Box 124">
              <a:extLst>
                <a:ext uri="{FF2B5EF4-FFF2-40B4-BE49-F238E27FC236}">
                  <a16:creationId xmlns:a16="http://schemas.microsoft.com/office/drawing/2014/main" id="{9217A287-C34D-4E69-8A00-3A81708631BC}"/>
                </a:ext>
              </a:extLst>
            </p:cNvPr>
            <p:cNvSpPr txBox="1">
              <a:spLocks noChangeArrowheads="1"/>
            </p:cNvSpPr>
            <p:nvPr/>
          </p:nvSpPr>
          <p:spPr bwMode="auto">
            <a:xfrm>
              <a:off x="1100" y="3334"/>
              <a:ext cx="136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400" b="0" dirty="0">
                  <a:latin typeface="Arial" panose="020B0604020202020204" pitchFamily="34" charset="0"/>
                </a:rPr>
                <a:t>Fully penetrating</a:t>
              </a:r>
            </a:p>
          </p:txBody>
        </p:sp>
      </p:grpSp>
      <p:pic>
        <p:nvPicPr>
          <p:cNvPr id="3" name="Picture 2">
            <a:extLst>
              <a:ext uri="{FF2B5EF4-FFF2-40B4-BE49-F238E27FC236}">
                <a16:creationId xmlns:a16="http://schemas.microsoft.com/office/drawing/2014/main" id="{11AFD570-1D33-3264-67DC-6BDE927FEE1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76992" y="1188720"/>
            <a:ext cx="5482655" cy="5577840"/>
          </a:xfrm>
          <a:prstGeom prst="rect">
            <a:avLst/>
          </a:prstGeom>
        </p:spPr>
      </p:pic>
      <p:pic>
        <p:nvPicPr>
          <p:cNvPr id="4" name="Picture 3">
            <a:extLst>
              <a:ext uri="{FF2B5EF4-FFF2-40B4-BE49-F238E27FC236}">
                <a16:creationId xmlns:a16="http://schemas.microsoft.com/office/drawing/2014/main" id="{6A902B27-31C3-BDEC-8D92-B4D74133D40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676992" y="1188720"/>
            <a:ext cx="5482655" cy="5577840"/>
          </a:xfrm>
          <a:prstGeom prst="rect">
            <a:avLst/>
          </a:prstGeom>
        </p:spPr>
      </p:pic>
      <p:pic>
        <p:nvPicPr>
          <p:cNvPr id="5" name="Picture 4">
            <a:extLst>
              <a:ext uri="{FF2B5EF4-FFF2-40B4-BE49-F238E27FC236}">
                <a16:creationId xmlns:a16="http://schemas.microsoft.com/office/drawing/2014/main" id="{C21BCF78-7C07-A0C9-2BAB-4105DBDD388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676992" y="1188720"/>
            <a:ext cx="5482655" cy="557784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F1519CA-7BB4-4724-9A6A-E7E324836AAF}"/>
              </a:ext>
            </a:extLst>
          </p:cNvPr>
          <p:cNvSpPr>
            <a:spLocks noGrp="1" noChangeArrowheads="1"/>
          </p:cNvSpPr>
          <p:nvPr>
            <p:ph type="title"/>
          </p:nvPr>
        </p:nvSpPr>
        <p:spPr/>
        <p:txBody>
          <a:bodyPr/>
          <a:lstStyle/>
          <a:p>
            <a:pPr eaLnBrk="1" hangingPunct="1"/>
            <a:r>
              <a:rPr lang="en-US" altLang="en-US" sz="6000" dirty="0"/>
              <a:t>Transient Analyses</a:t>
            </a:r>
          </a:p>
        </p:txBody>
      </p:sp>
      <p:sp>
        <p:nvSpPr>
          <p:cNvPr id="10243" name="Rectangle 3">
            <a:extLst>
              <a:ext uri="{FF2B5EF4-FFF2-40B4-BE49-F238E27FC236}">
                <a16:creationId xmlns:a16="http://schemas.microsoft.com/office/drawing/2014/main" id="{19087816-AE8D-43C7-9CAA-9DB9CAA75EA0}"/>
              </a:ext>
            </a:extLst>
          </p:cNvPr>
          <p:cNvSpPr>
            <a:spLocks noGrp="1" noChangeArrowheads="1"/>
          </p:cNvSpPr>
          <p:nvPr>
            <p:ph idx="1"/>
          </p:nvPr>
        </p:nvSpPr>
        <p:spPr>
          <a:xfrm>
            <a:off x="274319" y="1135820"/>
            <a:ext cx="6911337" cy="5453905"/>
          </a:xfrm>
        </p:spPr>
        <p:txBody>
          <a:bodyPr/>
          <a:lstStyle/>
          <a:p>
            <a:pPr eaLnBrk="1" hangingPunct="1"/>
            <a:r>
              <a:rPr lang="en-US" altLang="en-US" dirty="0"/>
              <a:t>Slug test does create transient response</a:t>
            </a:r>
          </a:p>
          <a:p>
            <a:pPr eaLnBrk="1" hangingPunct="1"/>
            <a:r>
              <a:rPr lang="en-US" altLang="en-US" dirty="0"/>
              <a:t>Cooper </a:t>
            </a:r>
            <a:r>
              <a:rPr lang="en-US" altLang="en-US" i="1" dirty="0"/>
              <a:t>et al</a:t>
            </a:r>
            <a:r>
              <a:rPr lang="en-US" altLang="en-US" dirty="0"/>
              <a:t> (</a:t>
            </a:r>
            <a:r>
              <a:rPr lang="en-US" altLang="en-US" dirty="0">
                <a:hlinkClick r:id="rId2"/>
              </a:rPr>
              <a:t>1967</a:t>
            </a:r>
            <a:r>
              <a:rPr lang="en-US" altLang="en-US" dirty="0"/>
              <a:t>) developed type curves for Theis aquifer</a:t>
            </a:r>
          </a:p>
          <a:p>
            <a:pPr lvl="1" eaLnBrk="1" hangingPunct="1"/>
            <a:r>
              <a:rPr lang="en-US" altLang="en-US" dirty="0"/>
              <a:t>1-Dimensional</a:t>
            </a:r>
          </a:p>
          <a:p>
            <a:pPr lvl="1" eaLnBrk="1" hangingPunct="1"/>
            <a:r>
              <a:rPr lang="en-US" altLang="en-US" dirty="0"/>
              <a:t>T &amp; S define response, h/hₒ</a:t>
            </a:r>
          </a:p>
          <a:p>
            <a:pPr eaLnBrk="1" hangingPunct="1"/>
            <a:r>
              <a:rPr lang="en-US" altLang="en-US" dirty="0"/>
              <a:t>Greene and Shapiro (</a:t>
            </a:r>
            <a:r>
              <a:rPr lang="en-US" altLang="en-US" dirty="0">
                <a:hlinkClick r:id="rId3"/>
              </a:rPr>
              <a:t>1998</a:t>
            </a:r>
            <a:r>
              <a:rPr lang="en-US" altLang="en-US" dirty="0"/>
              <a:t>) modified for prematurely terminated slug tests</a:t>
            </a:r>
          </a:p>
          <a:p>
            <a:pPr lvl="1" eaLnBrk="1" hangingPunct="1"/>
            <a:r>
              <a:rPr lang="en-US" altLang="en-US" dirty="0"/>
              <a:t>Air-pressurization is the slug</a:t>
            </a:r>
          </a:p>
          <a:p>
            <a:pPr eaLnBrk="1" hangingPunct="1"/>
            <a:r>
              <a:rPr lang="en-US" altLang="en-US" dirty="0"/>
              <a:t>Storage not estimable</a:t>
            </a:r>
          </a:p>
          <a:p>
            <a:pPr lvl="1" eaLnBrk="1" hangingPunct="1"/>
            <a:r>
              <a:rPr lang="en-US" altLang="en-US" dirty="0"/>
              <a:t>Examples with 2-in. well</a:t>
            </a:r>
          </a:p>
          <a:p>
            <a:pPr lvl="2" eaLnBrk="1" hangingPunct="1"/>
            <a:r>
              <a:rPr lang="en-US" altLang="en-US" dirty="0"/>
              <a:t>Slope only information </a:t>
            </a:r>
          </a:p>
          <a:p>
            <a:pPr lvl="2" eaLnBrk="1" hangingPunct="1"/>
            <a:r>
              <a:rPr lang="en-US" altLang="en-US" dirty="0"/>
              <a:t>Minimally changed by storage coefficient</a:t>
            </a:r>
          </a:p>
          <a:p>
            <a:pPr lvl="1" eaLnBrk="1" hangingPunct="1"/>
            <a:endParaRPr lang="en-US" altLang="en-US" dirty="0"/>
          </a:p>
        </p:txBody>
      </p:sp>
      <p:pic>
        <p:nvPicPr>
          <p:cNvPr id="1026" name="Picture 2">
            <a:extLst>
              <a:ext uri="{FF2B5EF4-FFF2-40B4-BE49-F238E27FC236}">
                <a16:creationId xmlns:a16="http://schemas.microsoft.com/office/drawing/2014/main" id="{B6ED841E-0536-3594-C6FF-F2A24F429F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1393" y="1376165"/>
            <a:ext cx="4920607" cy="499440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51BA2EF-D747-7F8E-0739-6489539BFCC4}"/>
                  </a:ext>
                </a:extLst>
              </p:cNvPr>
              <p:cNvSpPr txBox="1"/>
              <p:nvPr/>
            </p:nvSpPr>
            <p:spPr>
              <a:xfrm>
                <a:off x="10002926" y="1570822"/>
                <a:ext cx="1914755" cy="864789"/>
              </a:xfrm>
              <a:prstGeom prst="rect">
                <a:avLst/>
              </a:prstGeom>
              <a:solidFill>
                <a:schemeClr val="bg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i="1">
                              <a:latin typeface="Cambria Math" panose="02040503050406030204" pitchFamily="18" charset="0"/>
                            </a:rPr>
                            <m:t>𝛂</m:t>
                          </m:r>
                        </m:e>
                        <m:sub>
                          <m:r>
                            <a:rPr lang="en-US" sz="2400" b="1" i="1" smtClean="0">
                              <a:latin typeface="Cambria Math" panose="02040503050406030204" pitchFamily="18" charset="0"/>
                            </a:rPr>
                            <m:t>𝒓</m:t>
                          </m:r>
                        </m:sub>
                      </m:sSub>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𝑺</m:t>
                              </m:r>
                            </m:e>
                            <m:sub>
                              <m:r>
                                <a:rPr lang="en-US" sz="2400" b="1" i="1" smtClean="0">
                                  <a:latin typeface="Cambria Math" panose="02040503050406030204" pitchFamily="18" charset="0"/>
                                </a:rPr>
                                <m:t>𝒔</m:t>
                              </m:r>
                            </m:sub>
                          </m:sSub>
                          <m:sSub>
                            <m:sSubPr>
                              <m:ctrlPr>
                                <a:rPr lang="en-US" sz="2400" i="1">
                                  <a:latin typeface="Cambria Math" panose="02040503050406030204" pitchFamily="18" charset="0"/>
                                </a:rPr>
                              </m:ctrlPr>
                            </m:sSubPr>
                            <m:e>
                              <m:r>
                                <a:rPr lang="en-US" sz="2400" b="1" i="1" smtClean="0">
                                  <a:latin typeface="Cambria Math" panose="02040503050406030204" pitchFamily="18" charset="0"/>
                                </a:rPr>
                                <m:t>𝑳</m:t>
                              </m:r>
                            </m:e>
                            <m:sub>
                              <m:r>
                                <a:rPr lang="en-US" sz="2400" b="1" i="1" smtClean="0">
                                  <a:latin typeface="Cambria Math" panose="02040503050406030204" pitchFamily="18" charset="0"/>
                                </a:rPr>
                                <m:t>𝑾</m:t>
                              </m:r>
                            </m:sub>
                          </m:sSub>
                          <m:sSubSup>
                            <m:sSubSupPr>
                              <m:ctrlPr>
                                <a:rPr lang="en-US" sz="2400" i="1" smtClean="0">
                                  <a:latin typeface="Cambria Math" panose="02040503050406030204" pitchFamily="18" charset="0"/>
                                </a:rPr>
                              </m:ctrlPr>
                            </m:sSubSupPr>
                            <m:e>
                              <m:r>
                                <a:rPr lang="en-US" sz="2400" b="1" i="1" smtClean="0">
                                  <a:latin typeface="Cambria Math" panose="02040503050406030204" pitchFamily="18" charset="0"/>
                                </a:rPr>
                                <m:t>𝒓</m:t>
                              </m:r>
                            </m:e>
                            <m:sub>
                              <m:r>
                                <a:rPr lang="en-US" sz="2400" b="1" i="1" smtClean="0">
                                  <a:latin typeface="Cambria Math" panose="02040503050406030204" pitchFamily="18" charset="0"/>
                                </a:rPr>
                                <m:t>𝑾</m:t>
                              </m:r>
                            </m:sub>
                            <m:sup>
                              <m:r>
                                <a:rPr lang="en-US" sz="2400" b="1" i="1" smtClean="0">
                                  <a:latin typeface="Cambria Math" panose="02040503050406030204" pitchFamily="18" charset="0"/>
                                </a:rPr>
                                <m:t>𝟐</m:t>
                              </m:r>
                            </m:sup>
                          </m:sSubSup>
                        </m:num>
                        <m:den>
                          <m:sSubSup>
                            <m:sSubSupPr>
                              <m:ctrlPr>
                                <a:rPr lang="en-US" sz="2400" i="1">
                                  <a:latin typeface="Cambria Math" panose="02040503050406030204" pitchFamily="18" charset="0"/>
                                </a:rPr>
                              </m:ctrlPr>
                            </m:sSubSupPr>
                            <m:e>
                              <m:r>
                                <a:rPr lang="en-US" sz="2400" i="1">
                                  <a:latin typeface="Cambria Math" panose="02040503050406030204" pitchFamily="18" charset="0"/>
                                </a:rPr>
                                <m:t>𝒓</m:t>
                              </m:r>
                            </m:e>
                            <m:sub>
                              <m:r>
                                <a:rPr lang="en-US" sz="2400" b="1" i="1" smtClean="0">
                                  <a:latin typeface="Cambria Math" panose="02040503050406030204" pitchFamily="18" charset="0"/>
                                </a:rPr>
                                <m:t>𝑪</m:t>
                              </m:r>
                            </m:sub>
                            <m:sup>
                              <m:r>
                                <a:rPr lang="en-US" sz="2400" i="1">
                                  <a:latin typeface="Cambria Math" panose="02040503050406030204" pitchFamily="18" charset="0"/>
                                </a:rPr>
                                <m:t>𝟐</m:t>
                              </m:r>
                            </m:sup>
                          </m:sSubSup>
                        </m:den>
                      </m:f>
                    </m:oMath>
                  </m:oMathPara>
                </a14:m>
                <a:endParaRPr lang="en-US" sz="2400" dirty="0"/>
              </a:p>
            </p:txBody>
          </p:sp>
        </mc:Choice>
        <mc:Fallback xmlns="">
          <p:sp>
            <p:nvSpPr>
              <p:cNvPr id="2" name="TextBox 1">
                <a:extLst>
                  <a:ext uri="{FF2B5EF4-FFF2-40B4-BE49-F238E27FC236}">
                    <a16:creationId xmlns:a16="http://schemas.microsoft.com/office/drawing/2014/main" id="{551BA2EF-D747-7F8E-0739-6489539BFCC4}"/>
                  </a:ext>
                </a:extLst>
              </p:cNvPr>
              <p:cNvSpPr txBox="1">
                <a:spLocks noRot="1" noChangeAspect="1" noMove="1" noResize="1" noEditPoints="1" noAdjustHandles="1" noChangeArrowheads="1" noChangeShapeType="1" noTextEdit="1"/>
              </p:cNvSpPr>
              <p:nvPr/>
            </p:nvSpPr>
            <p:spPr>
              <a:xfrm>
                <a:off x="10002926" y="1570822"/>
                <a:ext cx="1914755" cy="864789"/>
              </a:xfrm>
              <a:prstGeom prst="rect">
                <a:avLst/>
              </a:prstGeom>
              <a:blipFill>
                <a:blip r:embed="rId5"/>
                <a:stretch>
                  <a:fillRect/>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0338AD00-3B3D-96CF-510C-B8669FEE782B}"/>
              </a:ext>
            </a:extLst>
          </p:cNvPr>
          <p:cNvSpPr/>
          <p:nvPr/>
        </p:nvSpPr>
        <p:spPr>
          <a:xfrm>
            <a:off x="7742827" y="1477021"/>
            <a:ext cx="1463040" cy="4206240"/>
          </a:xfrm>
          <a:prstGeom prst="rect">
            <a:avLst/>
          </a:prstGeom>
          <a:solidFill>
            <a:srgbClr val="C2C2C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914400" rIns="91440" bIns="731520" numCol="1" spcCol="0" rtlCol="0" fromWordArt="0" anchor="t" anchorCtr="0" forceAA="0" compatLnSpc="1">
            <a:prstTxWarp prst="textNoShape">
              <a:avLst/>
            </a:prstTxWarp>
            <a:noAutofit/>
          </a:bodyPr>
          <a:lstStyle>
            <a:defPPr>
              <a:defRPr lang="en-US"/>
            </a:defPPr>
            <a:lvl1pPr marL="0" indent="0" algn="ctr" rtl="0" fontAlgn="base">
              <a:spcBef>
                <a:spcPct val="0"/>
              </a:spcBef>
              <a:spcAft>
                <a:spcPct val="0"/>
              </a:spcAft>
              <a:defRPr sz="1100" b="1" kern="1200">
                <a:solidFill>
                  <a:schemeClr val="lt1"/>
                </a:solidFill>
                <a:latin typeface="+mn-lt"/>
                <a:ea typeface="+mn-ea"/>
                <a:cs typeface="+mn-cs"/>
              </a:defRPr>
            </a:lvl1pPr>
            <a:lvl2pPr marL="457200" indent="0" algn="ctr" rtl="0" fontAlgn="base">
              <a:spcBef>
                <a:spcPct val="0"/>
              </a:spcBef>
              <a:spcAft>
                <a:spcPct val="0"/>
              </a:spcAft>
              <a:defRPr sz="1100" b="1" kern="1200">
                <a:solidFill>
                  <a:schemeClr val="lt1"/>
                </a:solidFill>
                <a:latin typeface="+mn-lt"/>
                <a:ea typeface="+mn-ea"/>
                <a:cs typeface="+mn-cs"/>
              </a:defRPr>
            </a:lvl2pPr>
            <a:lvl3pPr marL="914400" indent="0" algn="ctr" rtl="0" fontAlgn="base">
              <a:spcBef>
                <a:spcPct val="0"/>
              </a:spcBef>
              <a:spcAft>
                <a:spcPct val="0"/>
              </a:spcAft>
              <a:defRPr sz="1100" b="1" kern="1200">
                <a:solidFill>
                  <a:schemeClr val="lt1"/>
                </a:solidFill>
                <a:latin typeface="+mn-lt"/>
                <a:ea typeface="+mn-ea"/>
                <a:cs typeface="+mn-cs"/>
              </a:defRPr>
            </a:lvl3pPr>
            <a:lvl4pPr marL="1371600" indent="0" algn="ctr" rtl="0" fontAlgn="base">
              <a:spcBef>
                <a:spcPct val="0"/>
              </a:spcBef>
              <a:spcAft>
                <a:spcPct val="0"/>
              </a:spcAft>
              <a:defRPr sz="1100" b="1" kern="1200">
                <a:solidFill>
                  <a:schemeClr val="lt1"/>
                </a:solidFill>
                <a:latin typeface="+mn-lt"/>
                <a:ea typeface="+mn-ea"/>
                <a:cs typeface="+mn-cs"/>
              </a:defRPr>
            </a:lvl4pPr>
            <a:lvl5pPr marL="1828800" indent="0" algn="ctr" rtl="0" fontAlgn="base">
              <a:spcBef>
                <a:spcPct val="0"/>
              </a:spcBef>
              <a:spcAft>
                <a:spcPct val="0"/>
              </a:spcAft>
              <a:defRPr sz="1100" b="1" kern="1200">
                <a:solidFill>
                  <a:schemeClr val="lt1"/>
                </a:solidFill>
                <a:latin typeface="+mn-lt"/>
                <a:ea typeface="+mn-ea"/>
                <a:cs typeface="+mn-cs"/>
              </a:defRPr>
            </a:lvl5pPr>
            <a:lvl6pPr marL="2286000" indent="0" algn="l" defTabSz="914400" rtl="0" eaLnBrk="1" latinLnBrk="0" hangingPunct="1">
              <a:defRPr sz="1100" b="1" kern="1200">
                <a:solidFill>
                  <a:schemeClr val="lt1"/>
                </a:solidFill>
                <a:latin typeface="+mn-lt"/>
                <a:ea typeface="+mn-ea"/>
                <a:cs typeface="+mn-cs"/>
              </a:defRPr>
            </a:lvl6pPr>
            <a:lvl7pPr marL="2743200" indent="0" algn="l" defTabSz="914400" rtl="0" eaLnBrk="1" latinLnBrk="0" hangingPunct="1">
              <a:defRPr sz="1100" b="1" kern="1200">
                <a:solidFill>
                  <a:schemeClr val="lt1"/>
                </a:solidFill>
                <a:latin typeface="+mn-lt"/>
                <a:ea typeface="+mn-ea"/>
                <a:cs typeface="+mn-cs"/>
              </a:defRPr>
            </a:lvl7pPr>
            <a:lvl8pPr marL="3200400" indent="0" algn="l" defTabSz="914400" rtl="0" eaLnBrk="1" latinLnBrk="0" hangingPunct="1">
              <a:defRPr sz="1100" b="1" kern="1200">
                <a:solidFill>
                  <a:schemeClr val="lt1"/>
                </a:solidFill>
                <a:latin typeface="+mn-lt"/>
                <a:ea typeface="+mn-ea"/>
                <a:cs typeface="+mn-cs"/>
              </a:defRPr>
            </a:lvl8pPr>
            <a:lvl9pPr marL="3657600" indent="0" algn="l" defTabSz="914400" rtl="0" eaLnBrk="1" latinLnBrk="0" hangingPunct="1">
              <a:defRPr sz="1100" b="1" kern="1200">
                <a:solidFill>
                  <a:schemeClr val="lt1"/>
                </a:solidFill>
                <a:latin typeface="+mn-lt"/>
                <a:ea typeface="+mn-ea"/>
                <a:cs typeface="+mn-cs"/>
              </a:defRPr>
            </a:lvl9pPr>
          </a:lstStyle>
          <a:p>
            <a:pPr algn="ctr"/>
            <a:fld id="{166AB0D9-0EE2-4A49-B4D6-89BC84791F61}" type="TxLink">
              <a:rPr lang="en-US" sz="2000" b="1" i="0" u="none" strike="noStrike">
                <a:solidFill>
                  <a:srgbClr val="000000"/>
                </a:solidFill>
                <a:latin typeface="Arial"/>
                <a:cs typeface="Arial"/>
              </a:rPr>
              <a:pPr algn="ctr"/>
              <a:t>t = 6 sec
T = 10 ft²/d</a:t>
            </a:fld>
            <a:endParaRPr lang="en-US" sz="1800" b="1">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CB74E73D-B1B2-44C3-B468-C1B5EEDD93E6}"/>
              </a:ext>
            </a:extLst>
          </p:cNvPr>
          <p:cNvSpPr/>
          <p:nvPr/>
        </p:nvSpPr>
        <p:spPr>
          <a:xfrm>
            <a:off x="7732209" y="1477021"/>
            <a:ext cx="1463040" cy="4206240"/>
          </a:xfrm>
          <a:prstGeom prst="rect">
            <a:avLst/>
          </a:prstGeom>
          <a:solidFill>
            <a:srgbClr val="C2C2C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914400" rIns="91440" bIns="731520" numCol="1" spcCol="0" rtlCol="0" fromWordArt="0" anchor="t" anchorCtr="0" forceAA="0" compatLnSpc="1">
            <a:prstTxWarp prst="textNoShape">
              <a:avLst/>
            </a:prstTxWarp>
            <a:noAutofit/>
          </a:bodyPr>
          <a:lstStyle>
            <a:defPPr>
              <a:defRPr lang="en-US"/>
            </a:defPPr>
            <a:lvl1pPr marL="0" indent="0" algn="ctr" rtl="0" fontAlgn="base">
              <a:spcBef>
                <a:spcPct val="0"/>
              </a:spcBef>
              <a:spcAft>
                <a:spcPct val="0"/>
              </a:spcAft>
              <a:defRPr sz="1100" b="1" kern="1200">
                <a:solidFill>
                  <a:schemeClr val="lt1"/>
                </a:solidFill>
                <a:latin typeface="+mn-lt"/>
                <a:ea typeface="+mn-ea"/>
                <a:cs typeface="+mn-cs"/>
              </a:defRPr>
            </a:lvl1pPr>
            <a:lvl2pPr marL="457200" indent="0" algn="ctr" rtl="0" fontAlgn="base">
              <a:spcBef>
                <a:spcPct val="0"/>
              </a:spcBef>
              <a:spcAft>
                <a:spcPct val="0"/>
              </a:spcAft>
              <a:defRPr sz="1100" b="1" kern="1200">
                <a:solidFill>
                  <a:schemeClr val="lt1"/>
                </a:solidFill>
                <a:latin typeface="+mn-lt"/>
                <a:ea typeface="+mn-ea"/>
                <a:cs typeface="+mn-cs"/>
              </a:defRPr>
            </a:lvl2pPr>
            <a:lvl3pPr marL="914400" indent="0" algn="ctr" rtl="0" fontAlgn="base">
              <a:spcBef>
                <a:spcPct val="0"/>
              </a:spcBef>
              <a:spcAft>
                <a:spcPct val="0"/>
              </a:spcAft>
              <a:defRPr sz="1100" b="1" kern="1200">
                <a:solidFill>
                  <a:schemeClr val="lt1"/>
                </a:solidFill>
                <a:latin typeface="+mn-lt"/>
                <a:ea typeface="+mn-ea"/>
                <a:cs typeface="+mn-cs"/>
              </a:defRPr>
            </a:lvl3pPr>
            <a:lvl4pPr marL="1371600" indent="0" algn="ctr" rtl="0" fontAlgn="base">
              <a:spcBef>
                <a:spcPct val="0"/>
              </a:spcBef>
              <a:spcAft>
                <a:spcPct val="0"/>
              </a:spcAft>
              <a:defRPr sz="1100" b="1" kern="1200">
                <a:solidFill>
                  <a:schemeClr val="lt1"/>
                </a:solidFill>
                <a:latin typeface="+mn-lt"/>
                <a:ea typeface="+mn-ea"/>
                <a:cs typeface="+mn-cs"/>
              </a:defRPr>
            </a:lvl4pPr>
            <a:lvl5pPr marL="1828800" indent="0" algn="ctr" rtl="0" fontAlgn="base">
              <a:spcBef>
                <a:spcPct val="0"/>
              </a:spcBef>
              <a:spcAft>
                <a:spcPct val="0"/>
              </a:spcAft>
              <a:defRPr sz="1100" b="1" kern="1200">
                <a:solidFill>
                  <a:schemeClr val="lt1"/>
                </a:solidFill>
                <a:latin typeface="+mn-lt"/>
                <a:ea typeface="+mn-ea"/>
                <a:cs typeface="+mn-cs"/>
              </a:defRPr>
            </a:lvl5pPr>
            <a:lvl6pPr marL="2286000" indent="0" algn="l" defTabSz="914400" rtl="0" eaLnBrk="1" latinLnBrk="0" hangingPunct="1">
              <a:defRPr sz="1100" b="1" kern="1200">
                <a:solidFill>
                  <a:schemeClr val="lt1"/>
                </a:solidFill>
                <a:latin typeface="+mn-lt"/>
                <a:ea typeface="+mn-ea"/>
                <a:cs typeface="+mn-cs"/>
              </a:defRPr>
            </a:lvl6pPr>
            <a:lvl7pPr marL="2743200" indent="0" algn="l" defTabSz="914400" rtl="0" eaLnBrk="1" latinLnBrk="0" hangingPunct="1">
              <a:defRPr sz="1100" b="1" kern="1200">
                <a:solidFill>
                  <a:schemeClr val="lt1"/>
                </a:solidFill>
                <a:latin typeface="+mn-lt"/>
                <a:ea typeface="+mn-ea"/>
                <a:cs typeface="+mn-cs"/>
              </a:defRPr>
            </a:lvl7pPr>
            <a:lvl8pPr marL="3200400" indent="0" algn="l" defTabSz="914400" rtl="0" eaLnBrk="1" latinLnBrk="0" hangingPunct="1">
              <a:defRPr sz="1100" b="1" kern="1200">
                <a:solidFill>
                  <a:schemeClr val="lt1"/>
                </a:solidFill>
                <a:latin typeface="+mn-lt"/>
                <a:ea typeface="+mn-ea"/>
                <a:cs typeface="+mn-cs"/>
              </a:defRPr>
            </a:lvl8pPr>
            <a:lvl9pPr marL="3657600" indent="0" algn="l" defTabSz="914400" rtl="0" eaLnBrk="1" latinLnBrk="0" hangingPunct="1">
              <a:defRPr sz="1100" b="1" kern="1200">
                <a:solidFill>
                  <a:schemeClr val="lt1"/>
                </a:solidFill>
                <a:latin typeface="+mn-lt"/>
                <a:ea typeface="+mn-ea"/>
                <a:cs typeface="+mn-cs"/>
              </a:defRPr>
            </a:lvl9pPr>
          </a:lstStyle>
          <a:p>
            <a:pPr algn="ctr"/>
            <a:fld id="{C0706FA1-B8D4-4C0F-A131-B1D2551DC206}" type="TxLink">
              <a:rPr lang="en-US" sz="2000" b="1" i="0" u="none" strike="noStrike">
                <a:solidFill>
                  <a:srgbClr val="000000"/>
                </a:solidFill>
                <a:latin typeface="Arial"/>
                <a:cs typeface="Arial"/>
              </a:rPr>
              <a:pPr algn="ctr"/>
              <a:t>t = 1 sec
T = 60 ft²/d</a:t>
            </a:fld>
            <a:endParaRPr lang="en-US" sz="1800" b="1">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8F66E88C-6CA1-55C5-CB06-40AFE72B0A81}"/>
              </a:ext>
            </a:extLst>
          </p:cNvPr>
          <p:cNvCxnSpPr>
            <a:cxnSpLocks/>
          </p:cNvCxnSpPr>
          <p:nvPr/>
        </p:nvCxnSpPr>
        <p:spPr bwMode="auto">
          <a:xfrm>
            <a:off x="9393382" y="2697858"/>
            <a:ext cx="964388" cy="2589320"/>
          </a:xfrm>
          <a:prstGeom prst="line">
            <a:avLst/>
          </a:prstGeom>
          <a:noFill/>
          <a:ln w="34925" cap="flat" cmpd="sng" algn="ctr">
            <a:solidFill>
              <a:srgbClr val="00B0F0"/>
            </a:solidFill>
            <a:prstDash val="lgDash"/>
            <a:round/>
            <a:headEnd type="none" w="med" len="med"/>
            <a:tailEnd type="none" w="med" len="med"/>
          </a:ln>
          <a:effectLst/>
        </p:spPr>
      </p:cxnSp>
      <p:cxnSp>
        <p:nvCxnSpPr>
          <p:cNvPr id="10" name="Straight Connector 9">
            <a:extLst>
              <a:ext uri="{FF2B5EF4-FFF2-40B4-BE49-F238E27FC236}">
                <a16:creationId xmlns:a16="http://schemas.microsoft.com/office/drawing/2014/main" id="{3A198D71-DF41-0FC5-A7B1-99651097AC1A}"/>
              </a:ext>
            </a:extLst>
          </p:cNvPr>
          <p:cNvCxnSpPr>
            <a:cxnSpLocks/>
          </p:cNvCxnSpPr>
          <p:nvPr/>
        </p:nvCxnSpPr>
        <p:spPr bwMode="auto">
          <a:xfrm>
            <a:off x="9731696" y="2630268"/>
            <a:ext cx="822556" cy="2625784"/>
          </a:xfrm>
          <a:prstGeom prst="line">
            <a:avLst/>
          </a:prstGeom>
          <a:noFill/>
          <a:ln w="34925" cap="flat" cmpd="sng" algn="ctr">
            <a:solidFill>
              <a:srgbClr val="00B0F0"/>
            </a:solidFill>
            <a:prstDash val="lgDash"/>
            <a:round/>
            <a:headEnd type="none" w="med" len="med"/>
            <a:tailEnd type="none" w="med" len="med"/>
          </a:ln>
          <a:effectLst/>
        </p:spPr>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500"/>
                            </p:stCondLst>
                            <p:childTnLst>
                              <p:par>
                                <p:cTn id="19" presetID="22" presetClass="entr" presetSubtype="4" fill="hold"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DDD18F1-ABDA-46CE-7E41-259FB4E83894}"/>
              </a:ext>
            </a:extLst>
          </p:cNvPr>
          <p:cNvSpPr/>
          <p:nvPr/>
        </p:nvSpPr>
        <p:spPr bwMode="auto">
          <a:xfrm>
            <a:off x="10434471" y="2275103"/>
            <a:ext cx="396532" cy="530881"/>
          </a:xfrm>
          <a:prstGeom prst="rect">
            <a:avLst/>
          </a:prstGeom>
          <a:solidFill>
            <a:srgbClr val="0DC0FF"/>
          </a:solidFill>
          <a:ln w="12700" cap="flat" cmpd="sng" algn="ctr">
            <a:noFill/>
            <a:prstDash val="solid"/>
            <a:round/>
            <a:headEnd type="none" w="med" len="med"/>
            <a:tailEnd type="none" w="med" len="med"/>
          </a:ln>
          <a:effectLst>
            <a:softEdge rad="381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1266" name="Rectangle 2">
            <a:extLst>
              <a:ext uri="{FF2B5EF4-FFF2-40B4-BE49-F238E27FC236}">
                <a16:creationId xmlns:a16="http://schemas.microsoft.com/office/drawing/2014/main" id="{27B70DA9-E43F-4B3F-871F-B2B5736B48FE}"/>
              </a:ext>
            </a:extLst>
          </p:cNvPr>
          <p:cNvSpPr>
            <a:spLocks noGrp="1" noChangeArrowheads="1"/>
          </p:cNvSpPr>
          <p:nvPr>
            <p:ph type="title"/>
          </p:nvPr>
        </p:nvSpPr>
        <p:spPr/>
        <p:txBody>
          <a:bodyPr/>
          <a:lstStyle/>
          <a:p>
            <a:pPr eaLnBrk="1" hangingPunct="1"/>
            <a:r>
              <a:rPr lang="en-US" altLang="en-US" sz="6000" dirty="0"/>
              <a:t>Avoidable Errors</a:t>
            </a:r>
          </a:p>
        </p:txBody>
      </p:sp>
      <p:sp>
        <p:nvSpPr>
          <p:cNvPr id="11267" name="Rectangle 3">
            <a:extLst>
              <a:ext uri="{FF2B5EF4-FFF2-40B4-BE49-F238E27FC236}">
                <a16:creationId xmlns:a16="http://schemas.microsoft.com/office/drawing/2014/main" id="{C8A1BCA5-7753-42F8-B09B-B19242DB5F81}"/>
              </a:ext>
            </a:extLst>
          </p:cNvPr>
          <p:cNvSpPr>
            <a:spLocks noGrp="1" noChangeArrowheads="1"/>
          </p:cNvSpPr>
          <p:nvPr>
            <p:ph idx="1"/>
          </p:nvPr>
        </p:nvSpPr>
        <p:spPr>
          <a:xfrm>
            <a:off x="274320" y="1188720"/>
            <a:ext cx="6647916" cy="5303520"/>
          </a:xfrm>
        </p:spPr>
        <p:txBody>
          <a:bodyPr/>
          <a:lstStyle/>
          <a:p>
            <a:pPr eaLnBrk="1" hangingPunct="1"/>
            <a:r>
              <a:rPr lang="en-US" altLang="en-US" dirty="0"/>
              <a:t>Wells screened across water table usual culprits</a:t>
            </a:r>
          </a:p>
          <a:p>
            <a:pPr lvl="1" eaLnBrk="1" hangingPunct="1"/>
            <a:r>
              <a:rPr lang="en-US" altLang="en-US" dirty="0"/>
              <a:t>Use wetted screen not screen length</a:t>
            </a:r>
          </a:p>
          <a:p>
            <a:pPr lvl="1" eaLnBrk="1" hangingPunct="1"/>
            <a:endParaRPr lang="en-US" altLang="en-US" dirty="0"/>
          </a:p>
          <a:p>
            <a:pPr lvl="1" eaLnBrk="1" hangingPunct="1"/>
            <a:r>
              <a:rPr lang="en-US" altLang="en-US" dirty="0"/>
              <a:t>Adding water complicates results by increasing wetted length</a:t>
            </a:r>
          </a:p>
          <a:p>
            <a:pPr lvl="1" eaLnBrk="1" hangingPunct="1"/>
            <a:endParaRPr lang="en-US" altLang="en-US" dirty="0"/>
          </a:p>
          <a:p>
            <a:pPr lvl="1" eaLnBrk="1" hangingPunct="1"/>
            <a:r>
              <a:rPr lang="en-US" altLang="en-US" dirty="0"/>
              <a:t>Use correct well construction</a:t>
            </a:r>
          </a:p>
          <a:p>
            <a:pPr lvl="2" eaLnBrk="1" hangingPunct="1"/>
            <a:r>
              <a:rPr lang="en-US" altLang="en-US" dirty="0"/>
              <a:t>Reported water level above well bottom</a:t>
            </a:r>
          </a:p>
          <a:p>
            <a:pPr lvl="2" eaLnBrk="1" hangingPunct="1"/>
            <a:r>
              <a:rPr lang="en-US" altLang="en-US" dirty="0"/>
              <a:t>Diameter of casing smaller than annulus</a:t>
            </a:r>
          </a:p>
          <a:p>
            <a:pPr eaLnBrk="1" hangingPunct="1"/>
            <a:r>
              <a:rPr lang="en-US" altLang="en-US" dirty="0"/>
              <a:t>Apparent competence affected more than transmissivity estimate</a:t>
            </a:r>
          </a:p>
        </p:txBody>
      </p:sp>
      <p:grpSp>
        <p:nvGrpSpPr>
          <p:cNvPr id="12" name="Group 11">
            <a:extLst>
              <a:ext uri="{FF2B5EF4-FFF2-40B4-BE49-F238E27FC236}">
                <a16:creationId xmlns:a16="http://schemas.microsoft.com/office/drawing/2014/main" id="{E2AE02CC-04E7-C3A0-5D4F-19BF779082BE}"/>
              </a:ext>
            </a:extLst>
          </p:cNvPr>
          <p:cNvGrpSpPr/>
          <p:nvPr/>
        </p:nvGrpSpPr>
        <p:grpSpPr>
          <a:xfrm>
            <a:off x="8140253" y="3032789"/>
            <a:ext cx="3395515" cy="1370060"/>
            <a:chOff x="8140253" y="2909120"/>
            <a:chExt cx="3395515" cy="1370060"/>
          </a:xfrm>
        </p:grpSpPr>
        <p:grpSp>
          <p:nvGrpSpPr>
            <p:cNvPr id="9" name="Group 8">
              <a:extLst>
                <a:ext uri="{FF2B5EF4-FFF2-40B4-BE49-F238E27FC236}">
                  <a16:creationId xmlns:a16="http://schemas.microsoft.com/office/drawing/2014/main" id="{3F943E0A-B8D2-7B07-B3FB-66E12BDBB323}"/>
                </a:ext>
              </a:extLst>
            </p:cNvPr>
            <p:cNvGrpSpPr/>
            <p:nvPr/>
          </p:nvGrpSpPr>
          <p:grpSpPr>
            <a:xfrm>
              <a:off x="9706968" y="2966317"/>
              <a:ext cx="1828800" cy="1312863"/>
              <a:chOff x="9706968" y="2966317"/>
              <a:chExt cx="1828800" cy="1312863"/>
            </a:xfrm>
          </p:grpSpPr>
          <p:grpSp>
            <p:nvGrpSpPr>
              <p:cNvPr id="11285" name="Group 20">
                <a:extLst>
                  <a:ext uri="{FF2B5EF4-FFF2-40B4-BE49-F238E27FC236}">
                    <a16:creationId xmlns:a16="http://schemas.microsoft.com/office/drawing/2014/main" id="{0A4B257B-2739-4FEB-8197-49880DD4C162}"/>
                  </a:ext>
                </a:extLst>
              </p:cNvPr>
              <p:cNvGrpSpPr>
                <a:grpSpLocks/>
              </p:cNvGrpSpPr>
              <p:nvPr/>
            </p:nvGrpSpPr>
            <p:grpSpPr bwMode="auto">
              <a:xfrm flipV="1">
                <a:off x="9706968" y="3548770"/>
                <a:ext cx="1828800" cy="320922"/>
                <a:chOff x="1349" y="2660"/>
                <a:chExt cx="1724" cy="472"/>
              </a:xfrm>
            </p:grpSpPr>
            <p:sp>
              <p:nvSpPr>
                <p:cNvPr id="11298" name="Arc 21">
                  <a:extLst>
                    <a:ext uri="{FF2B5EF4-FFF2-40B4-BE49-F238E27FC236}">
                      <a16:creationId xmlns:a16="http://schemas.microsoft.com/office/drawing/2014/main" id="{D7D30608-BF0A-4056-9F0D-AD29A4D7A6EC}"/>
                    </a:ext>
                  </a:extLst>
                </p:cNvPr>
                <p:cNvSpPr>
                  <a:spLocks/>
                </p:cNvSpPr>
                <p:nvPr/>
              </p:nvSpPr>
              <p:spPr bwMode="auto">
                <a:xfrm>
                  <a:off x="1349" y="2660"/>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1299" name="Arc 22">
                  <a:extLst>
                    <a:ext uri="{FF2B5EF4-FFF2-40B4-BE49-F238E27FC236}">
                      <a16:creationId xmlns:a16="http://schemas.microsoft.com/office/drawing/2014/main" id="{04394B78-A3CE-4BE3-95E4-F0EF451E1EE8}"/>
                    </a:ext>
                  </a:extLst>
                </p:cNvPr>
                <p:cNvSpPr>
                  <a:spLocks/>
                </p:cNvSpPr>
                <p:nvPr/>
              </p:nvSpPr>
              <p:spPr bwMode="auto">
                <a:xfrm flipH="1">
                  <a:off x="2261" y="2660"/>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11286" name="AutoShape 23">
                <a:extLst>
                  <a:ext uri="{FF2B5EF4-FFF2-40B4-BE49-F238E27FC236}">
                    <a16:creationId xmlns:a16="http://schemas.microsoft.com/office/drawing/2014/main" id="{DA5A1927-4BDF-420F-8E54-0C3991515CC9}"/>
                  </a:ext>
                </a:extLst>
              </p:cNvPr>
              <p:cNvSpPr>
                <a:spLocks noChangeArrowheads="1"/>
              </p:cNvSpPr>
              <p:nvPr/>
            </p:nvSpPr>
            <p:spPr bwMode="auto">
              <a:xfrm flipV="1">
                <a:off x="9786960" y="3606318"/>
                <a:ext cx="263881" cy="228600"/>
              </a:xfrm>
              <a:prstGeom prst="triangle">
                <a:avLst>
                  <a:gd name="adj" fmla="val 50000"/>
                </a:avLst>
              </a:prstGeom>
              <a:solidFill>
                <a:srgbClr val="0000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287" name="Group 24">
                <a:extLst>
                  <a:ext uri="{FF2B5EF4-FFF2-40B4-BE49-F238E27FC236}">
                    <a16:creationId xmlns:a16="http://schemas.microsoft.com/office/drawing/2014/main" id="{E5E725E3-A7D7-4E3D-95C2-3224F8D108B6}"/>
                  </a:ext>
                </a:extLst>
              </p:cNvPr>
              <p:cNvGrpSpPr>
                <a:grpSpLocks/>
              </p:cNvGrpSpPr>
              <p:nvPr/>
            </p:nvGrpSpPr>
            <p:grpSpPr bwMode="auto">
              <a:xfrm>
                <a:off x="10531999" y="2966317"/>
                <a:ext cx="178954" cy="1312863"/>
                <a:chOff x="1445" y="1773"/>
                <a:chExt cx="101" cy="808"/>
              </a:xfrm>
            </p:grpSpPr>
            <p:sp useBgFill="1">
              <p:nvSpPr>
                <p:cNvPr id="11288" name="Rectangle 25">
                  <a:extLst>
                    <a:ext uri="{FF2B5EF4-FFF2-40B4-BE49-F238E27FC236}">
                      <a16:creationId xmlns:a16="http://schemas.microsoft.com/office/drawing/2014/main" id="{8DD1080A-7867-4E11-AB5E-42776B8CAA52}"/>
                    </a:ext>
                  </a:extLst>
                </p:cNvPr>
                <p:cNvSpPr>
                  <a:spLocks noChangeArrowheads="1"/>
                </p:cNvSpPr>
                <p:nvPr/>
              </p:nvSpPr>
              <p:spPr bwMode="auto">
                <a:xfrm>
                  <a:off x="1445" y="1773"/>
                  <a:ext cx="101" cy="28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289" name="Group 26">
                  <a:extLst>
                    <a:ext uri="{FF2B5EF4-FFF2-40B4-BE49-F238E27FC236}">
                      <a16:creationId xmlns:a16="http://schemas.microsoft.com/office/drawing/2014/main" id="{1BF0678B-3B16-497A-BB49-190D087F7B54}"/>
                    </a:ext>
                  </a:extLst>
                </p:cNvPr>
                <p:cNvGrpSpPr>
                  <a:grpSpLocks/>
                </p:cNvGrpSpPr>
                <p:nvPr/>
              </p:nvGrpSpPr>
              <p:grpSpPr bwMode="auto">
                <a:xfrm>
                  <a:off x="1445" y="2136"/>
                  <a:ext cx="101" cy="445"/>
                  <a:chOff x="768" y="2256"/>
                  <a:chExt cx="576" cy="672"/>
                </a:xfrm>
              </p:grpSpPr>
              <p:sp useBgFill="1">
                <p:nvSpPr>
                  <p:cNvPr id="11290" name="Line 27">
                    <a:extLst>
                      <a:ext uri="{FF2B5EF4-FFF2-40B4-BE49-F238E27FC236}">
                        <a16:creationId xmlns:a16="http://schemas.microsoft.com/office/drawing/2014/main" id="{6C0CA33D-CBB9-45D8-A665-34E807AB6179}"/>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11291" name="Line 28">
                    <a:extLst>
                      <a:ext uri="{FF2B5EF4-FFF2-40B4-BE49-F238E27FC236}">
                        <a16:creationId xmlns:a16="http://schemas.microsoft.com/office/drawing/2014/main" id="{BBFA9C34-B168-46CD-A748-C0D303287AEE}"/>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11292" name="Line 29">
                    <a:extLst>
                      <a:ext uri="{FF2B5EF4-FFF2-40B4-BE49-F238E27FC236}">
                        <a16:creationId xmlns:a16="http://schemas.microsoft.com/office/drawing/2014/main" id="{42E879FA-655F-4D4E-821D-4522A6529864}"/>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11293" name="Line 30">
                    <a:extLst>
                      <a:ext uri="{FF2B5EF4-FFF2-40B4-BE49-F238E27FC236}">
                        <a16:creationId xmlns:a16="http://schemas.microsoft.com/office/drawing/2014/main" id="{63C6ACEE-1A35-4A0D-B673-C27BCF00C7C8}"/>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11294" name="Line 31">
                    <a:extLst>
                      <a:ext uri="{FF2B5EF4-FFF2-40B4-BE49-F238E27FC236}">
                        <a16:creationId xmlns:a16="http://schemas.microsoft.com/office/drawing/2014/main" id="{3E497D35-E224-4DED-B2DC-14F0C2127B00}"/>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11295" name="Line 32">
                    <a:extLst>
                      <a:ext uri="{FF2B5EF4-FFF2-40B4-BE49-F238E27FC236}">
                        <a16:creationId xmlns:a16="http://schemas.microsoft.com/office/drawing/2014/main" id="{56947E79-9326-4709-B397-7D87DE3D0270}"/>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11296" name="Line 33">
                    <a:extLst>
                      <a:ext uri="{FF2B5EF4-FFF2-40B4-BE49-F238E27FC236}">
                        <a16:creationId xmlns:a16="http://schemas.microsoft.com/office/drawing/2014/main" id="{9B1CC1D2-4209-4D92-A980-D481CFC35867}"/>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11297" name="Line 34">
                    <a:extLst>
                      <a:ext uri="{FF2B5EF4-FFF2-40B4-BE49-F238E27FC236}">
                        <a16:creationId xmlns:a16="http://schemas.microsoft.com/office/drawing/2014/main" id="{552219A0-9B14-41DA-AEB4-F2744291D85C}"/>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sp>
          <p:nvSpPr>
            <p:cNvPr id="3" name="Text Box 50">
              <a:extLst>
                <a:ext uri="{FF2B5EF4-FFF2-40B4-BE49-F238E27FC236}">
                  <a16:creationId xmlns:a16="http://schemas.microsoft.com/office/drawing/2014/main" id="{DA3F108E-36AC-260B-757F-6A319FB947D1}"/>
                </a:ext>
              </a:extLst>
            </p:cNvPr>
            <p:cNvSpPr txBox="1">
              <a:spLocks noChangeArrowheads="1"/>
            </p:cNvSpPr>
            <p:nvPr/>
          </p:nvSpPr>
          <p:spPr bwMode="auto">
            <a:xfrm>
              <a:off x="8140253" y="2909120"/>
              <a:ext cx="15808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000" dirty="0">
                  <a:latin typeface="Arial" panose="020B0604020202020204" pitchFamily="34" charset="0"/>
                </a:rPr>
                <a:t>Leaky slug </a:t>
              </a:r>
            </a:p>
          </p:txBody>
        </p:sp>
      </p:grpSp>
      <p:grpSp>
        <p:nvGrpSpPr>
          <p:cNvPr id="11" name="Group 10">
            <a:extLst>
              <a:ext uri="{FF2B5EF4-FFF2-40B4-BE49-F238E27FC236}">
                <a16:creationId xmlns:a16="http://schemas.microsoft.com/office/drawing/2014/main" id="{E461A5FB-9D98-3CF5-670D-E6B2AA7CD587}"/>
              </a:ext>
            </a:extLst>
          </p:cNvPr>
          <p:cNvGrpSpPr/>
          <p:nvPr/>
        </p:nvGrpSpPr>
        <p:grpSpPr>
          <a:xfrm>
            <a:off x="8140253" y="1434336"/>
            <a:ext cx="3395515" cy="1319136"/>
            <a:chOff x="8140253" y="1342381"/>
            <a:chExt cx="3395515" cy="1319136"/>
          </a:xfrm>
        </p:grpSpPr>
        <p:sp>
          <p:nvSpPr>
            <p:cNvPr id="2" name="Text Box 50">
              <a:extLst>
                <a:ext uri="{FF2B5EF4-FFF2-40B4-BE49-F238E27FC236}">
                  <a16:creationId xmlns:a16="http://schemas.microsoft.com/office/drawing/2014/main" id="{037B06C6-E1A3-CA74-EA1F-09777081CEBA}"/>
                </a:ext>
              </a:extLst>
            </p:cNvPr>
            <p:cNvSpPr txBox="1">
              <a:spLocks noChangeArrowheads="1"/>
            </p:cNvSpPr>
            <p:nvPr/>
          </p:nvSpPr>
          <p:spPr bwMode="auto">
            <a:xfrm>
              <a:off x="8140253" y="1342381"/>
              <a:ext cx="19321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000" dirty="0">
                  <a:latin typeface="Arial" panose="020B0604020202020204" pitchFamily="34" charset="0"/>
                </a:rPr>
                <a:t>Wetted screen</a:t>
              </a:r>
            </a:p>
          </p:txBody>
        </p:sp>
        <p:grpSp>
          <p:nvGrpSpPr>
            <p:cNvPr id="8" name="Group 7">
              <a:extLst>
                <a:ext uri="{FF2B5EF4-FFF2-40B4-BE49-F238E27FC236}">
                  <a16:creationId xmlns:a16="http://schemas.microsoft.com/office/drawing/2014/main" id="{6E528A68-6E8B-6F15-1B05-BE980C106501}"/>
                </a:ext>
              </a:extLst>
            </p:cNvPr>
            <p:cNvGrpSpPr/>
            <p:nvPr/>
          </p:nvGrpSpPr>
          <p:grpSpPr>
            <a:xfrm>
              <a:off x="9706968" y="1345480"/>
              <a:ext cx="1828800" cy="1316037"/>
              <a:chOff x="9706968" y="1345480"/>
              <a:chExt cx="1828800" cy="1316037"/>
            </a:xfrm>
          </p:grpSpPr>
          <p:sp>
            <p:nvSpPr>
              <p:cNvPr id="11300" name="Line 6">
                <a:extLst>
                  <a:ext uri="{FF2B5EF4-FFF2-40B4-BE49-F238E27FC236}">
                    <a16:creationId xmlns:a16="http://schemas.microsoft.com/office/drawing/2014/main" id="{DF933C84-FB91-431F-B31E-017CC2DB51A8}"/>
                  </a:ext>
                </a:extLst>
              </p:cNvPr>
              <p:cNvSpPr>
                <a:spLocks noChangeShapeType="1"/>
              </p:cNvSpPr>
              <p:nvPr/>
            </p:nvSpPr>
            <p:spPr bwMode="auto">
              <a:xfrm>
                <a:off x="9706968" y="2183148"/>
                <a:ext cx="1828800" cy="1044"/>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11302" name="Group 8">
                <a:extLst>
                  <a:ext uri="{FF2B5EF4-FFF2-40B4-BE49-F238E27FC236}">
                    <a16:creationId xmlns:a16="http://schemas.microsoft.com/office/drawing/2014/main" id="{7343542B-1F5A-4D97-93B9-533D7C71F414}"/>
                  </a:ext>
                </a:extLst>
              </p:cNvPr>
              <p:cNvGrpSpPr>
                <a:grpSpLocks/>
              </p:cNvGrpSpPr>
              <p:nvPr/>
            </p:nvGrpSpPr>
            <p:grpSpPr bwMode="auto">
              <a:xfrm>
                <a:off x="10529596" y="1345480"/>
                <a:ext cx="183761" cy="1316037"/>
                <a:chOff x="1445" y="1773"/>
                <a:chExt cx="101" cy="808"/>
              </a:xfrm>
            </p:grpSpPr>
            <p:sp useBgFill="1">
              <p:nvSpPr>
                <p:cNvPr id="11303" name="Rectangle 9">
                  <a:extLst>
                    <a:ext uri="{FF2B5EF4-FFF2-40B4-BE49-F238E27FC236}">
                      <a16:creationId xmlns:a16="http://schemas.microsoft.com/office/drawing/2014/main" id="{A7BA5A77-C869-4756-9D2C-C880C4D1639E}"/>
                    </a:ext>
                  </a:extLst>
                </p:cNvPr>
                <p:cNvSpPr>
                  <a:spLocks noChangeArrowheads="1"/>
                </p:cNvSpPr>
                <p:nvPr/>
              </p:nvSpPr>
              <p:spPr bwMode="auto">
                <a:xfrm>
                  <a:off x="1445" y="1773"/>
                  <a:ext cx="101" cy="28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304" name="Group 10">
                  <a:extLst>
                    <a:ext uri="{FF2B5EF4-FFF2-40B4-BE49-F238E27FC236}">
                      <a16:creationId xmlns:a16="http://schemas.microsoft.com/office/drawing/2014/main" id="{0F37D9A0-E9C7-4F11-9991-90C443196A41}"/>
                    </a:ext>
                  </a:extLst>
                </p:cNvPr>
                <p:cNvGrpSpPr>
                  <a:grpSpLocks/>
                </p:cNvGrpSpPr>
                <p:nvPr/>
              </p:nvGrpSpPr>
              <p:grpSpPr bwMode="auto">
                <a:xfrm>
                  <a:off x="1445" y="2136"/>
                  <a:ext cx="101" cy="445"/>
                  <a:chOff x="768" y="2256"/>
                  <a:chExt cx="576" cy="672"/>
                </a:xfrm>
              </p:grpSpPr>
              <p:sp useBgFill="1">
                <p:nvSpPr>
                  <p:cNvPr id="11305" name="Line 11">
                    <a:extLst>
                      <a:ext uri="{FF2B5EF4-FFF2-40B4-BE49-F238E27FC236}">
                        <a16:creationId xmlns:a16="http://schemas.microsoft.com/office/drawing/2014/main" id="{65DB409F-A5FE-4D83-97FE-0593EC48A195}"/>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11306" name="Line 12">
                    <a:extLst>
                      <a:ext uri="{FF2B5EF4-FFF2-40B4-BE49-F238E27FC236}">
                        <a16:creationId xmlns:a16="http://schemas.microsoft.com/office/drawing/2014/main" id="{99C4DD0F-EDE7-438B-B7C9-D3276B246D2C}"/>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11307" name="Line 13">
                    <a:extLst>
                      <a:ext uri="{FF2B5EF4-FFF2-40B4-BE49-F238E27FC236}">
                        <a16:creationId xmlns:a16="http://schemas.microsoft.com/office/drawing/2014/main" id="{25178786-D36C-4071-995E-335EBBBC92FA}"/>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11308" name="Line 14">
                    <a:extLst>
                      <a:ext uri="{FF2B5EF4-FFF2-40B4-BE49-F238E27FC236}">
                        <a16:creationId xmlns:a16="http://schemas.microsoft.com/office/drawing/2014/main" id="{74D31C81-35FB-420C-AB31-B1F5ED903927}"/>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11309" name="Line 15">
                    <a:extLst>
                      <a:ext uri="{FF2B5EF4-FFF2-40B4-BE49-F238E27FC236}">
                        <a16:creationId xmlns:a16="http://schemas.microsoft.com/office/drawing/2014/main" id="{ABE5AA80-D4A3-4EB6-B623-76D32AFD7A09}"/>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11310" name="Line 16">
                    <a:extLst>
                      <a:ext uri="{FF2B5EF4-FFF2-40B4-BE49-F238E27FC236}">
                        <a16:creationId xmlns:a16="http://schemas.microsoft.com/office/drawing/2014/main" id="{1F333EA3-AF83-435E-8786-FC667405921B}"/>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11311" name="Line 17">
                    <a:extLst>
                      <a:ext uri="{FF2B5EF4-FFF2-40B4-BE49-F238E27FC236}">
                        <a16:creationId xmlns:a16="http://schemas.microsoft.com/office/drawing/2014/main" id="{660024B2-184F-4305-B402-48E7511B148B}"/>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11312" name="Line 18">
                    <a:extLst>
                      <a:ext uri="{FF2B5EF4-FFF2-40B4-BE49-F238E27FC236}">
                        <a16:creationId xmlns:a16="http://schemas.microsoft.com/office/drawing/2014/main" id="{E2A0835E-D86D-486C-B252-027268154779}"/>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5" name="AutoShape 23">
                <a:extLst>
                  <a:ext uri="{FF2B5EF4-FFF2-40B4-BE49-F238E27FC236}">
                    <a16:creationId xmlns:a16="http://schemas.microsoft.com/office/drawing/2014/main" id="{C7078942-67C0-F3BE-6FC3-542B119DFD19}"/>
                  </a:ext>
                </a:extLst>
              </p:cNvPr>
              <p:cNvSpPr>
                <a:spLocks noChangeArrowheads="1"/>
              </p:cNvSpPr>
              <p:nvPr/>
            </p:nvSpPr>
            <p:spPr bwMode="auto">
              <a:xfrm flipV="1">
                <a:off x="9786960" y="1951820"/>
                <a:ext cx="263881" cy="228600"/>
              </a:xfrm>
              <a:prstGeom prst="triangle">
                <a:avLst>
                  <a:gd name="adj" fmla="val 50000"/>
                </a:avLst>
              </a:prstGeom>
              <a:solidFill>
                <a:srgbClr val="0000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13" name="Group 12">
            <a:extLst>
              <a:ext uri="{FF2B5EF4-FFF2-40B4-BE49-F238E27FC236}">
                <a16:creationId xmlns:a16="http://schemas.microsoft.com/office/drawing/2014/main" id="{CEBAAE33-9D4B-3E4D-F17E-C57BAAA1A459}"/>
              </a:ext>
            </a:extLst>
          </p:cNvPr>
          <p:cNvGrpSpPr/>
          <p:nvPr/>
        </p:nvGrpSpPr>
        <p:grpSpPr>
          <a:xfrm>
            <a:off x="8140253" y="4682165"/>
            <a:ext cx="3395515" cy="1274969"/>
            <a:chOff x="8140253" y="4756117"/>
            <a:chExt cx="3395515" cy="1274969"/>
          </a:xfrm>
        </p:grpSpPr>
        <p:sp>
          <p:nvSpPr>
            <p:cNvPr id="4" name="Text Box 50">
              <a:extLst>
                <a:ext uri="{FF2B5EF4-FFF2-40B4-BE49-F238E27FC236}">
                  <a16:creationId xmlns:a16="http://schemas.microsoft.com/office/drawing/2014/main" id="{F8C67B95-639A-27BE-9C47-D3CB10E34ECE}"/>
                </a:ext>
              </a:extLst>
            </p:cNvPr>
            <p:cNvSpPr txBox="1">
              <a:spLocks noChangeArrowheads="1"/>
            </p:cNvSpPr>
            <p:nvPr/>
          </p:nvSpPr>
          <p:spPr bwMode="auto">
            <a:xfrm>
              <a:off x="8140253" y="4756117"/>
              <a:ext cx="22942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2000" dirty="0">
                  <a:latin typeface="Arial" panose="020B0604020202020204" pitchFamily="34" charset="0"/>
                </a:rPr>
                <a:t>Bad construction</a:t>
              </a:r>
            </a:p>
          </p:txBody>
        </p:sp>
        <p:grpSp>
          <p:nvGrpSpPr>
            <p:cNvPr id="10" name="Group 9">
              <a:extLst>
                <a:ext uri="{FF2B5EF4-FFF2-40B4-BE49-F238E27FC236}">
                  <a16:creationId xmlns:a16="http://schemas.microsoft.com/office/drawing/2014/main" id="{B3F03D29-4E2F-DE93-0151-70EB07FAD8DC}"/>
                </a:ext>
              </a:extLst>
            </p:cNvPr>
            <p:cNvGrpSpPr/>
            <p:nvPr/>
          </p:nvGrpSpPr>
          <p:grpSpPr>
            <a:xfrm>
              <a:off x="9706968" y="4756117"/>
              <a:ext cx="1828800" cy="1274969"/>
              <a:chOff x="9706968" y="4774478"/>
              <a:chExt cx="1828800" cy="1274969"/>
            </a:xfrm>
          </p:grpSpPr>
          <p:grpSp>
            <p:nvGrpSpPr>
              <p:cNvPr id="11272" name="Group 39">
                <a:extLst>
                  <a:ext uri="{FF2B5EF4-FFF2-40B4-BE49-F238E27FC236}">
                    <a16:creationId xmlns:a16="http://schemas.microsoft.com/office/drawing/2014/main" id="{F52B184D-62DB-45FE-A47C-3447175734A2}"/>
                  </a:ext>
                </a:extLst>
              </p:cNvPr>
              <p:cNvGrpSpPr>
                <a:grpSpLocks/>
              </p:cNvGrpSpPr>
              <p:nvPr/>
            </p:nvGrpSpPr>
            <p:grpSpPr bwMode="auto">
              <a:xfrm>
                <a:off x="10530036" y="4774478"/>
                <a:ext cx="182880" cy="1071019"/>
                <a:chOff x="1445" y="1773"/>
                <a:chExt cx="101" cy="808"/>
              </a:xfrm>
            </p:grpSpPr>
            <p:sp useBgFill="1">
              <p:nvSpPr>
                <p:cNvPr id="11273" name="Rectangle 40">
                  <a:extLst>
                    <a:ext uri="{FF2B5EF4-FFF2-40B4-BE49-F238E27FC236}">
                      <a16:creationId xmlns:a16="http://schemas.microsoft.com/office/drawing/2014/main" id="{1A61F174-FCC7-43EC-AB00-E8209207961D}"/>
                    </a:ext>
                  </a:extLst>
                </p:cNvPr>
                <p:cNvSpPr>
                  <a:spLocks noChangeArrowheads="1"/>
                </p:cNvSpPr>
                <p:nvPr/>
              </p:nvSpPr>
              <p:spPr bwMode="auto">
                <a:xfrm>
                  <a:off x="1445" y="1773"/>
                  <a:ext cx="101" cy="28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1274" name="Group 41">
                  <a:extLst>
                    <a:ext uri="{FF2B5EF4-FFF2-40B4-BE49-F238E27FC236}">
                      <a16:creationId xmlns:a16="http://schemas.microsoft.com/office/drawing/2014/main" id="{B57D6DD7-0F65-4960-BADD-1FDC7B908714}"/>
                    </a:ext>
                  </a:extLst>
                </p:cNvPr>
                <p:cNvGrpSpPr>
                  <a:grpSpLocks/>
                </p:cNvGrpSpPr>
                <p:nvPr/>
              </p:nvGrpSpPr>
              <p:grpSpPr bwMode="auto">
                <a:xfrm>
                  <a:off x="1445" y="2136"/>
                  <a:ext cx="101" cy="445"/>
                  <a:chOff x="768" y="2256"/>
                  <a:chExt cx="576" cy="672"/>
                </a:xfrm>
              </p:grpSpPr>
              <p:sp useBgFill="1">
                <p:nvSpPr>
                  <p:cNvPr id="11275" name="Line 42">
                    <a:extLst>
                      <a:ext uri="{FF2B5EF4-FFF2-40B4-BE49-F238E27FC236}">
                        <a16:creationId xmlns:a16="http://schemas.microsoft.com/office/drawing/2014/main" id="{D1879991-9390-45D2-AA22-4AD1BD0A2AE6}"/>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11276" name="Line 43">
                    <a:extLst>
                      <a:ext uri="{FF2B5EF4-FFF2-40B4-BE49-F238E27FC236}">
                        <a16:creationId xmlns:a16="http://schemas.microsoft.com/office/drawing/2014/main" id="{13AA4470-E356-4AAD-8555-B64AC2D03EE7}"/>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11277" name="Line 44">
                    <a:extLst>
                      <a:ext uri="{FF2B5EF4-FFF2-40B4-BE49-F238E27FC236}">
                        <a16:creationId xmlns:a16="http://schemas.microsoft.com/office/drawing/2014/main" id="{AD10F513-FBFF-43F6-A3D3-6DDB137E6FE5}"/>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11278" name="Line 45">
                    <a:extLst>
                      <a:ext uri="{FF2B5EF4-FFF2-40B4-BE49-F238E27FC236}">
                        <a16:creationId xmlns:a16="http://schemas.microsoft.com/office/drawing/2014/main" id="{07E8A988-3854-4175-8F93-CACED9CF8EEE}"/>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11279" name="Line 46">
                    <a:extLst>
                      <a:ext uri="{FF2B5EF4-FFF2-40B4-BE49-F238E27FC236}">
                        <a16:creationId xmlns:a16="http://schemas.microsoft.com/office/drawing/2014/main" id="{BFDE1317-4689-432E-89E0-86B3C4E24D6C}"/>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11280" name="Line 47">
                    <a:extLst>
                      <a:ext uri="{FF2B5EF4-FFF2-40B4-BE49-F238E27FC236}">
                        <a16:creationId xmlns:a16="http://schemas.microsoft.com/office/drawing/2014/main" id="{A65F9A6A-441C-46FD-AD9B-B89238634ACD}"/>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11281" name="Line 48">
                    <a:extLst>
                      <a:ext uri="{FF2B5EF4-FFF2-40B4-BE49-F238E27FC236}">
                        <a16:creationId xmlns:a16="http://schemas.microsoft.com/office/drawing/2014/main" id="{786F1988-D02A-42E7-9A0C-2BE95FC28506}"/>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11282" name="Line 49">
                    <a:extLst>
                      <a:ext uri="{FF2B5EF4-FFF2-40B4-BE49-F238E27FC236}">
                        <a16:creationId xmlns:a16="http://schemas.microsoft.com/office/drawing/2014/main" id="{404EAB2F-A2F6-4840-B712-CC19FA9C71DC}"/>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6" name="Line 6">
                <a:extLst>
                  <a:ext uri="{FF2B5EF4-FFF2-40B4-BE49-F238E27FC236}">
                    <a16:creationId xmlns:a16="http://schemas.microsoft.com/office/drawing/2014/main" id="{8AC40F86-08B3-5E38-7095-C0815B8F3697}"/>
                  </a:ext>
                </a:extLst>
              </p:cNvPr>
              <p:cNvSpPr>
                <a:spLocks noChangeShapeType="1"/>
              </p:cNvSpPr>
              <p:nvPr/>
            </p:nvSpPr>
            <p:spPr bwMode="auto">
              <a:xfrm>
                <a:off x="9706968" y="6048403"/>
                <a:ext cx="1828800" cy="1044"/>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 name="AutoShape 23">
                <a:extLst>
                  <a:ext uri="{FF2B5EF4-FFF2-40B4-BE49-F238E27FC236}">
                    <a16:creationId xmlns:a16="http://schemas.microsoft.com/office/drawing/2014/main" id="{1FA3314B-3984-1377-DD24-22EA6E490834}"/>
                  </a:ext>
                </a:extLst>
              </p:cNvPr>
              <p:cNvSpPr>
                <a:spLocks noChangeArrowheads="1"/>
              </p:cNvSpPr>
              <p:nvPr/>
            </p:nvSpPr>
            <p:spPr bwMode="auto">
              <a:xfrm flipV="1">
                <a:off x="9786960" y="5817075"/>
                <a:ext cx="263881" cy="228600"/>
              </a:xfrm>
              <a:prstGeom prst="triangle">
                <a:avLst>
                  <a:gd name="adj" fmla="val 50000"/>
                </a:avLst>
              </a:prstGeom>
              <a:solidFill>
                <a:srgbClr val="0000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sp>
        <p:nvSpPr>
          <p:cNvPr id="15" name="AutoShape 86">
            <a:extLst>
              <a:ext uri="{FF2B5EF4-FFF2-40B4-BE49-F238E27FC236}">
                <a16:creationId xmlns:a16="http://schemas.microsoft.com/office/drawing/2014/main" id="{5ADD874C-182D-C978-A0B4-6B365C159BDA}"/>
              </a:ext>
            </a:extLst>
          </p:cNvPr>
          <p:cNvSpPr>
            <a:spLocks noChangeAspect="1" noChangeArrowheads="1"/>
          </p:cNvSpPr>
          <p:nvPr/>
        </p:nvSpPr>
        <p:spPr bwMode="auto">
          <a:xfrm rot="16200000" flipH="1" flipV="1">
            <a:off x="10906910" y="3613010"/>
            <a:ext cx="122507"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7" name="AutoShape 86">
            <a:extLst>
              <a:ext uri="{FF2B5EF4-FFF2-40B4-BE49-F238E27FC236}">
                <a16:creationId xmlns:a16="http://schemas.microsoft.com/office/drawing/2014/main" id="{0BDDA5C5-3646-6037-0A94-B337099978D9}"/>
              </a:ext>
            </a:extLst>
          </p:cNvPr>
          <p:cNvSpPr>
            <a:spLocks noChangeAspect="1" noChangeArrowheads="1"/>
          </p:cNvSpPr>
          <p:nvPr/>
        </p:nvSpPr>
        <p:spPr bwMode="auto">
          <a:xfrm rot="5400000" flipV="1">
            <a:off x="10221850" y="3613022"/>
            <a:ext cx="122507"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1000" fill="hold"/>
                                        <p:tgtEl>
                                          <p:spTgt spid="18"/>
                                        </p:tgtEl>
                                      </p:cBhvr>
                                      <p:by x="100000" y="190000"/>
                                    </p:animScale>
                                  </p:childTnLst>
                                </p:cTn>
                              </p:par>
                              <p:par>
                                <p:cTn id="7" presetID="42" presetClass="path" presetSubtype="0" accel="10000" fill="hold" grpId="1" nodeType="withEffect">
                                  <p:stCondLst>
                                    <p:cond delay="0"/>
                                  </p:stCondLst>
                                  <p:childTnLst>
                                    <p:animMotion origin="layout" path="M 4.58333E-6 -3.7037E-7 L 0.00013 -0.02986 " pathEditMode="relative" rAng="0" ptsTypes="AA">
                                      <p:cBhvr>
                                        <p:cTn id="8" dur="1000" fill="hold"/>
                                        <p:tgtEl>
                                          <p:spTgt spid="18"/>
                                        </p:tgtEl>
                                        <p:attrNameLst>
                                          <p:attrName>ppt_x</p:attrName>
                                          <p:attrName>ppt_y</p:attrName>
                                        </p:attrNameLst>
                                      </p:cBhvr>
                                      <p:rCtr x="0" y="-1505"/>
                                    </p:animMotion>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500"/>
                            </p:stCondLst>
                            <p:childTnLst>
                              <p:par>
                                <p:cTn id="15" presetID="22" presetClass="entr" presetSubtype="2" fill="hold" grpId="0" nodeType="after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5"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01">
            <a:extLst>
              <a:ext uri="{FF2B5EF4-FFF2-40B4-BE49-F238E27FC236}">
                <a16:creationId xmlns:a16="http://schemas.microsoft.com/office/drawing/2014/main" id="{AC2D01F1-A138-0D96-FC34-A279D0BCE9A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03520" y="1188720"/>
            <a:ext cx="6852615" cy="5577839"/>
          </a:xfrm>
          <a:prstGeom prst="rect">
            <a:avLst/>
          </a:prstGeom>
        </p:spPr>
      </p:pic>
      <p:sp>
        <p:nvSpPr>
          <p:cNvPr id="2" name="Title 1">
            <a:extLst>
              <a:ext uri="{FF2B5EF4-FFF2-40B4-BE49-F238E27FC236}">
                <a16:creationId xmlns:a16="http://schemas.microsoft.com/office/drawing/2014/main" id="{BF64B657-9FD8-A3A7-1447-E0361870DA67}"/>
              </a:ext>
            </a:extLst>
          </p:cNvPr>
          <p:cNvSpPr>
            <a:spLocks noGrp="1"/>
          </p:cNvSpPr>
          <p:nvPr>
            <p:ph type="title"/>
          </p:nvPr>
        </p:nvSpPr>
        <p:spPr/>
        <p:txBody>
          <a:bodyPr/>
          <a:lstStyle/>
          <a:p>
            <a:r>
              <a:rPr lang="en-US" dirty="0"/>
              <a:t>Slug-Test Workbook</a:t>
            </a:r>
          </a:p>
        </p:txBody>
      </p:sp>
      <p:sp>
        <p:nvSpPr>
          <p:cNvPr id="3" name="Content Placeholder 2">
            <a:extLst>
              <a:ext uri="{FF2B5EF4-FFF2-40B4-BE49-F238E27FC236}">
                <a16:creationId xmlns:a16="http://schemas.microsoft.com/office/drawing/2014/main" id="{6FF35F12-2D90-099F-959F-1FEAD611BA18}"/>
              </a:ext>
            </a:extLst>
          </p:cNvPr>
          <p:cNvSpPr>
            <a:spLocks noGrp="1"/>
          </p:cNvSpPr>
          <p:nvPr>
            <p:ph idx="1"/>
          </p:nvPr>
        </p:nvSpPr>
        <p:spPr>
          <a:xfrm>
            <a:off x="274320" y="1181163"/>
            <a:ext cx="5015579" cy="5303520"/>
          </a:xfrm>
        </p:spPr>
        <p:txBody>
          <a:bodyPr/>
          <a:lstStyle/>
          <a:p>
            <a:r>
              <a:rPr lang="en-US" sz="2400" dirty="0">
                <a:hlinkClick r:id="rId3"/>
              </a:rPr>
              <a:t>Slug_KGS-BnR-2019.v3.xlsm</a:t>
            </a:r>
            <a:r>
              <a:rPr lang="en-US" sz="2400" dirty="0"/>
              <a:t>, Combines tools</a:t>
            </a:r>
          </a:p>
          <a:p>
            <a:pPr lvl="1"/>
            <a:r>
              <a:rPr lang="en-US" sz="2000" dirty="0"/>
              <a:t>Bouwer &amp; Rice from </a:t>
            </a:r>
            <a:br>
              <a:rPr lang="en-US" sz="2000" dirty="0"/>
            </a:br>
            <a:r>
              <a:rPr lang="en-US" sz="2000" dirty="0"/>
              <a:t>(</a:t>
            </a:r>
            <a:r>
              <a:rPr lang="en-US" sz="2000" dirty="0">
                <a:hlinkClick r:id="rId4"/>
              </a:rPr>
              <a:t>Halford &amp; Kuniansky, 2002</a:t>
            </a:r>
            <a:r>
              <a:rPr lang="en-US" sz="2000" dirty="0"/>
              <a:t>)</a:t>
            </a:r>
          </a:p>
          <a:p>
            <a:pPr lvl="1"/>
            <a:r>
              <a:rPr lang="en-US" sz="2000" dirty="0"/>
              <a:t>KGS solution </a:t>
            </a:r>
            <a:br>
              <a:rPr lang="en-US" sz="2000" dirty="0"/>
            </a:br>
            <a:r>
              <a:rPr lang="en-US" sz="2000" dirty="0"/>
              <a:t>(</a:t>
            </a:r>
            <a:r>
              <a:rPr lang="en-US" sz="2000" dirty="0">
                <a:hlinkClick r:id="rId5"/>
              </a:rPr>
              <a:t>Butler, et al, 2003</a:t>
            </a:r>
            <a:r>
              <a:rPr lang="en-US" sz="2000" dirty="0"/>
              <a:t>)</a:t>
            </a:r>
          </a:p>
          <a:p>
            <a:r>
              <a:rPr lang="en-US" sz="2400" dirty="0"/>
              <a:t>Added tools</a:t>
            </a:r>
          </a:p>
          <a:p>
            <a:pPr lvl="1"/>
            <a:r>
              <a:rPr lang="en-US" sz="2000" dirty="0"/>
              <a:t>Display full time series</a:t>
            </a:r>
          </a:p>
          <a:p>
            <a:pPr lvl="1"/>
            <a:r>
              <a:rPr lang="en-US" sz="2000" dirty="0"/>
              <a:t>Select displacements to analyze</a:t>
            </a:r>
          </a:p>
          <a:p>
            <a:pPr lvl="1"/>
            <a:r>
              <a:rPr lang="en-US" sz="2000" dirty="0"/>
              <a:t>Manually adjust start &amp; displacement of each slug</a:t>
            </a:r>
          </a:p>
          <a:p>
            <a:pPr lvl="1"/>
            <a:r>
              <a:rPr lang="en-US" sz="2000" dirty="0"/>
              <a:t>Regress or manually fit data</a:t>
            </a:r>
          </a:p>
          <a:p>
            <a:r>
              <a:rPr lang="en-US" sz="2400" dirty="0"/>
              <a:t>Simplified input &amp; output</a:t>
            </a:r>
          </a:p>
          <a:p>
            <a:pPr lvl="1"/>
            <a:endParaRPr lang="en-US" sz="2000" dirty="0"/>
          </a:p>
        </p:txBody>
      </p:sp>
      <p:sp>
        <p:nvSpPr>
          <p:cNvPr id="11" name="Adjust h0">
            <a:extLst>
              <a:ext uri="{FF2B5EF4-FFF2-40B4-BE49-F238E27FC236}">
                <a16:creationId xmlns:a16="http://schemas.microsoft.com/office/drawing/2014/main" id="{E96DF1D2-4628-5465-1A22-55BC68F98D0C}"/>
              </a:ext>
            </a:extLst>
          </p:cNvPr>
          <p:cNvSpPr/>
          <p:nvPr/>
        </p:nvSpPr>
        <p:spPr bwMode="auto">
          <a:xfrm>
            <a:off x="9039696" y="4118579"/>
            <a:ext cx="1464568" cy="332509"/>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pic>
        <p:nvPicPr>
          <p:cNvPr id="8" name="KGS+ALL">
            <a:extLst>
              <a:ext uri="{FF2B5EF4-FFF2-40B4-BE49-F238E27FC236}">
                <a16:creationId xmlns:a16="http://schemas.microsoft.com/office/drawing/2014/main" id="{7CA91976-885D-314C-2124-9299BC10D4B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303520" y="1188720"/>
            <a:ext cx="6852615" cy="5577839"/>
          </a:xfrm>
          <a:prstGeom prst="rect">
            <a:avLst/>
          </a:prstGeom>
        </p:spPr>
      </p:pic>
      <p:pic>
        <p:nvPicPr>
          <p:cNvPr id="6" name="ALL">
            <a:extLst>
              <a:ext uri="{FF2B5EF4-FFF2-40B4-BE49-F238E27FC236}">
                <a16:creationId xmlns:a16="http://schemas.microsoft.com/office/drawing/2014/main" id="{BAA97F0A-9601-CDF7-7359-B1ADDE8E932B}"/>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03520" y="1188720"/>
            <a:ext cx="6852615" cy="5577840"/>
          </a:xfrm>
          <a:prstGeom prst="rect">
            <a:avLst/>
          </a:prstGeom>
        </p:spPr>
      </p:pic>
      <p:sp>
        <p:nvSpPr>
          <p:cNvPr id="7" name="Regress or FIT">
            <a:extLst>
              <a:ext uri="{FF2B5EF4-FFF2-40B4-BE49-F238E27FC236}">
                <a16:creationId xmlns:a16="http://schemas.microsoft.com/office/drawing/2014/main" id="{1352F38E-FB04-B2BB-2E93-073916545F6E}"/>
              </a:ext>
            </a:extLst>
          </p:cNvPr>
          <p:cNvSpPr/>
          <p:nvPr/>
        </p:nvSpPr>
        <p:spPr bwMode="auto">
          <a:xfrm>
            <a:off x="7171617" y="3937210"/>
            <a:ext cx="680132" cy="279609"/>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5" name="SelectTEST">
            <a:extLst>
              <a:ext uri="{FF2B5EF4-FFF2-40B4-BE49-F238E27FC236}">
                <a16:creationId xmlns:a16="http://schemas.microsoft.com/office/drawing/2014/main" id="{2DD5491E-EB90-86E2-A15A-D7774BCFEEE8}"/>
              </a:ext>
            </a:extLst>
          </p:cNvPr>
          <p:cNvSpPr/>
          <p:nvPr/>
        </p:nvSpPr>
        <p:spPr bwMode="auto">
          <a:xfrm>
            <a:off x="10407517" y="3944767"/>
            <a:ext cx="965805" cy="279610"/>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9" name="B&amp;R or KGS">
            <a:extLst>
              <a:ext uri="{FF2B5EF4-FFF2-40B4-BE49-F238E27FC236}">
                <a16:creationId xmlns:a16="http://schemas.microsoft.com/office/drawing/2014/main" id="{623C2EBA-5C6E-CB11-733C-F90A3784846D}"/>
              </a:ext>
            </a:extLst>
          </p:cNvPr>
          <p:cNvSpPr/>
          <p:nvPr/>
        </p:nvSpPr>
        <p:spPr bwMode="auto">
          <a:xfrm>
            <a:off x="8049695" y="3899426"/>
            <a:ext cx="965804" cy="279609"/>
          </a:xfrm>
          <a:prstGeom prst="roundRect">
            <a:avLst/>
          </a:prstGeom>
          <a:solidFill>
            <a:srgbClr val="FFFF00">
              <a:alpha val="57000"/>
            </a:srgbClr>
          </a:solidFill>
          <a:ln w="34925" cap="flat" cmpd="sng" algn="ctr">
            <a:noFill/>
            <a:prstDash val="solid"/>
            <a:round/>
            <a:headEnd type="none" w="med" len="med"/>
            <a:tailEnd type="none" w="med" len="med"/>
          </a:ln>
          <a:effectLst>
            <a:softEdge rad="762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0" name="TimeSeries FRAME">
            <a:extLst>
              <a:ext uri="{FF2B5EF4-FFF2-40B4-BE49-F238E27FC236}">
                <a16:creationId xmlns:a16="http://schemas.microsoft.com/office/drawing/2014/main" id="{B11B4113-A05C-63E0-3997-5802C2272532}"/>
              </a:ext>
            </a:extLst>
          </p:cNvPr>
          <p:cNvSpPr/>
          <p:nvPr/>
        </p:nvSpPr>
        <p:spPr bwMode="auto">
          <a:xfrm>
            <a:off x="8879505" y="1390493"/>
            <a:ext cx="3196622" cy="2554274"/>
          </a:xfrm>
          <a:prstGeom prst="roundRect">
            <a:avLst>
              <a:gd name="adj" fmla="val 9137"/>
            </a:avLst>
          </a:prstGeom>
          <a:noFill/>
          <a:ln w="28575" cap="flat" cmpd="sng" algn="ctr">
            <a:solidFill>
              <a:srgbClr val="FF0000"/>
            </a:solidFill>
            <a:prstDash val="dash"/>
            <a:round/>
            <a:headEnd type="none" w="med" len="med"/>
            <a:tailEnd type="none" w="med" len="med"/>
            <a:extLst>
              <a:ext uri="{C807C97D-BFC1-408E-A445-0C87EB9F89A2}">
                <ask:lineSketchStyleProps xmlns:ask="http://schemas.microsoft.com/office/drawing/2018/sketchyshapes">
                  <ask:type>
                    <ask:lineSketchNone/>
                  </ask:type>
                </ask:lineSketchStyleProps>
              </a:ext>
            </a:extLst>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2" name="SimpleIO FRAME">
            <a:extLst>
              <a:ext uri="{FF2B5EF4-FFF2-40B4-BE49-F238E27FC236}">
                <a16:creationId xmlns:a16="http://schemas.microsoft.com/office/drawing/2014/main" id="{EAD15FE1-CABF-A32D-838F-C2DA426C95C6}"/>
              </a:ext>
            </a:extLst>
          </p:cNvPr>
          <p:cNvSpPr/>
          <p:nvPr/>
        </p:nvSpPr>
        <p:spPr bwMode="auto">
          <a:xfrm>
            <a:off x="5410831" y="4299946"/>
            <a:ext cx="3468674" cy="2293557"/>
          </a:xfrm>
          <a:prstGeom prst="roundRect">
            <a:avLst>
              <a:gd name="adj" fmla="val 9137"/>
            </a:avLst>
          </a:prstGeom>
          <a:noFill/>
          <a:ln w="28575" cap="flat" cmpd="sng" algn="ctr">
            <a:solidFill>
              <a:srgbClr val="FF0000"/>
            </a:solidFill>
            <a:prstDash val="dash"/>
            <a:round/>
            <a:headEnd type="none" w="med" len="med"/>
            <a:tailEnd type="none" w="med" len="med"/>
            <a:extLst>
              <a:ext uri="{C807C97D-BFC1-408E-A445-0C87EB9F89A2}">
                <ask:lineSketchStyleProps xmlns:ask="http://schemas.microsoft.com/office/drawing/2018/sketchyshapes">
                  <ask:type>
                    <ask:lineSketchNone/>
                  </ask:type>
                </ask:lineSketchStyleProps>
              </a:ext>
            </a:extLst>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39257318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xit" presetSubtype="0" fill="hold" nodeType="afterEffect">
                                  <p:stCondLst>
                                    <p:cond delay="50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500"/>
                            </p:stCondLst>
                            <p:childTnLst>
                              <p:par>
                                <p:cTn id="25" presetID="1" presetClass="exit" presetSubtype="0" fill="hold" nodeType="afterEffect">
                                  <p:stCondLst>
                                    <p:cond delay="1000"/>
                                  </p:stCondLst>
                                  <p:childTnLst>
                                    <p:set>
                                      <p:cBhvr>
                                        <p:cTn id="26" dur="1" fill="hold">
                                          <p:stCondLst>
                                            <p:cond delay="0"/>
                                          </p:stCondLst>
                                        </p:cTn>
                                        <p:tgtEl>
                                          <p:spTgt spid="8"/>
                                        </p:tgtEl>
                                        <p:attrNameLst>
                                          <p:attrName>style.visibility</p:attrName>
                                        </p:attrNameLst>
                                      </p:cBhvr>
                                      <p:to>
                                        <p:strVal val="hidden"/>
                                      </p:to>
                                    </p:set>
                                  </p:childTnLst>
                                </p:cTn>
                              </p:par>
                            </p:childTnLst>
                          </p:cTn>
                        </p:par>
                        <p:par>
                          <p:cTn id="27" fill="hold">
                            <p:stCondLst>
                              <p:cond delay="1500"/>
                            </p:stCondLst>
                            <p:childTnLst>
                              <p:par>
                                <p:cTn id="28" presetID="10" presetClass="entr" presetSubtype="0" fill="hold" grpId="0" nodeType="after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5" grpId="0" animBg="1"/>
      <p:bldP spid="5" grpId="1" animBg="1"/>
      <p:bldP spid="9" grpId="0" animBg="1"/>
      <p:bldP spid="9" grpId="1" animBg="1"/>
      <p:bldP spid="10" grpId="0" animBg="1"/>
      <p:bldP spid="10" grpId="1"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Chicago Valley</a:t>
            </a:r>
            <a:endParaRPr lang="en-US" dirty="0"/>
          </a:p>
        </p:txBody>
      </p:sp>
      <p:sp>
        <p:nvSpPr>
          <p:cNvPr id="3" name="Content Placeholder 2"/>
          <p:cNvSpPr>
            <a:spLocks noGrp="1"/>
          </p:cNvSpPr>
          <p:nvPr>
            <p:ph idx="1"/>
          </p:nvPr>
        </p:nvSpPr>
        <p:spPr/>
        <p:txBody>
          <a:bodyPr/>
          <a:lstStyle/>
          <a:p>
            <a:pPr>
              <a:spcBef>
                <a:spcPts val="300"/>
              </a:spcBef>
            </a:pPr>
            <a:r>
              <a:rPr lang="en-US" dirty="0"/>
              <a:t>Chicago Valley</a:t>
            </a:r>
          </a:p>
          <a:p>
            <a:pPr lvl="1">
              <a:spcBef>
                <a:spcPts val="300"/>
              </a:spcBef>
            </a:pPr>
            <a:r>
              <a:rPr lang="en-US" dirty="0"/>
              <a:t>Pahrump Valley (HA 162) upgradient</a:t>
            </a:r>
          </a:p>
          <a:p>
            <a:pPr lvl="1">
              <a:spcBef>
                <a:spcPts val="300"/>
              </a:spcBef>
            </a:pPr>
            <a:r>
              <a:rPr lang="en-US" dirty="0"/>
              <a:t>Lower Amargosa river downgradient</a:t>
            </a:r>
          </a:p>
          <a:p>
            <a:pPr>
              <a:spcBef>
                <a:spcPts val="300"/>
              </a:spcBef>
            </a:pPr>
            <a:r>
              <a:rPr lang="en-US" dirty="0"/>
              <a:t>Wells drilled</a:t>
            </a:r>
          </a:p>
          <a:p>
            <a:pPr lvl="1">
              <a:spcBef>
                <a:spcPts val="300"/>
              </a:spcBef>
            </a:pPr>
            <a:r>
              <a:rPr lang="en-US" dirty="0"/>
              <a:t>Characterize rocks at depth</a:t>
            </a:r>
          </a:p>
          <a:p>
            <a:pPr lvl="1">
              <a:spcBef>
                <a:spcPts val="300"/>
              </a:spcBef>
            </a:pPr>
            <a:r>
              <a:rPr lang="en-US" dirty="0"/>
              <a:t>Estimate hydraulic properties</a:t>
            </a:r>
          </a:p>
          <a:p>
            <a:pPr>
              <a:spcBef>
                <a:spcPts val="300"/>
              </a:spcBef>
            </a:pPr>
            <a:r>
              <a:rPr lang="en-US" dirty="0"/>
              <a:t>CHV1 shallow – 620–640 ft</a:t>
            </a:r>
          </a:p>
          <a:p>
            <a:pPr lvl="1">
              <a:spcBef>
                <a:spcPts val="300"/>
              </a:spcBef>
            </a:pPr>
            <a:endParaRPr lang="en-US" dirty="0"/>
          </a:p>
          <a:p>
            <a:pPr lvl="1">
              <a:spcBef>
                <a:spcPts val="300"/>
              </a:spcBef>
            </a:pPr>
            <a:endParaRPr lang="en-US" dirty="0"/>
          </a:p>
          <a:p>
            <a:pPr>
              <a:spcBef>
                <a:spcPts val="300"/>
              </a:spcBef>
            </a:pPr>
            <a:r>
              <a:rPr lang="en-US" dirty="0"/>
              <a:t>CHV1 deep – 880–890 ft </a:t>
            </a:r>
          </a:p>
        </p:txBody>
      </p:sp>
      <p:grpSp>
        <p:nvGrpSpPr>
          <p:cNvPr id="45" name="Group 44">
            <a:extLst>
              <a:ext uri="{FF2B5EF4-FFF2-40B4-BE49-F238E27FC236}">
                <a16:creationId xmlns:a16="http://schemas.microsoft.com/office/drawing/2014/main" id="{863B1CD0-8970-DCA4-4823-69E6D67EC4DE}"/>
              </a:ext>
            </a:extLst>
          </p:cNvPr>
          <p:cNvGrpSpPr/>
          <p:nvPr/>
        </p:nvGrpSpPr>
        <p:grpSpPr>
          <a:xfrm>
            <a:off x="7406640" y="1188720"/>
            <a:ext cx="4202400" cy="5577840"/>
            <a:chOff x="6652343" y="1188720"/>
            <a:chExt cx="4202400" cy="5577840"/>
          </a:xfrm>
        </p:grpSpPr>
        <p:pic>
          <p:nvPicPr>
            <p:cNvPr id="5" name="Picture 4">
              <a:extLst>
                <a:ext uri="{FF2B5EF4-FFF2-40B4-BE49-F238E27FC236}">
                  <a16:creationId xmlns:a16="http://schemas.microsoft.com/office/drawing/2014/main" id="{D9CA15FA-E7D7-5045-1E75-708D4CAF8D9D}"/>
                </a:ext>
              </a:extLst>
            </p:cNvPr>
            <p:cNvPicPr>
              <a:picLocks noChangeAspect="1"/>
            </p:cNvPicPr>
            <p:nvPr/>
          </p:nvPicPr>
          <p:blipFill>
            <a:blip r:embed="rId2"/>
            <a:stretch>
              <a:fillRect/>
            </a:stretch>
          </p:blipFill>
          <p:spPr>
            <a:xfrm>
              <a:off x="6652343" y="1188720"/>
              <a:ext cx="4202400" cy="5577840"/>
            </a:xfrm>
            <a:prstGeom prst="rect">
              <a:avLst/>
            </a:prstGeom>
          </p:spPr>
        </p:pic>
        <p:sp>
          <p:nvSpPr>
            <p:cNvPr id="16" name="Rectangle 1961">
              <a:extLst>
                <a:ext uri="{FF2B5EF4-FFF2-40B4-BE49-F238E27FC236}">
                  <a16:creationId xmlns:a16="http://schemas.microsoft.com/office/drawing/2014/main" id="{A23FCD4A-711D-6ED5-34E0-027DB865E362}"/>
                </a:ext>
              </a:extLst>
            </p:cNvPr>
            <p:cNvSpPr>
              <a:spLocks noChangeArrowheads="1"/>
            </p:cNvSpPr>
            <p:nvPr/>
          </p:nvSpPr>
          <p:spPr bwMode="auto">
            <a:xfrm>
              <a:off x="6698664" y="6406908"/>
              <a:ext cx="1783080" cy="309489"/>
            </a:xfrm>
            <a:prstGeom prst="rect">
              <a:avLst/>
            </a:prstGeom>
            <a:solidFill>
              <a:schemeClr val="tx1"/>
            </a:solidFill>
            <a:ln w="19050" algn="ctr">
              <a:solidFill>
                <a:schemeClr val="bg1"/>
              </a:solidFill>
              <a:round/>
              <a:headEnd/>
              <a:tailEnd/>
            </a:ln>
          </p:spPr>
          <p:txBody>
            <a:bodyPr wrap="none" anchor="ctr"/>
            <a:lstStyle/>
            <a:p>
              <a:r>
                <a:rPr lang="en-US" sz="1600" dirty="0">
                  <a:solidFill>
                    <a:schemeClr val="bg1"/>
                  </a:solidFill>
                  <a:latin typeface="Arial" charset="0"/>
                  <a:cs typeface="Arial" charset="0"/>
                </a:rPr>
                <a:t>150 MILES</a:t>
              </a:r>
            </a:p>
          </p:txBody>
        </p:sp>
        <p:grpSp>
          <p:nvGrpSpPr>
            <p:cNvPr id="17" name="N arrow">
              <a:extLst>
                <a:ext uri="{FF2B5EF4-FFF2-40B4-BE49-F238E27FC236}">
                  <a16:creationId xmlns:a16="http://schemas.microsoft.com/office/drawing/2014/main" id="{7EE027E8-C0A9-6265-4D88-56FCABA92250}"/>
                </a:ext>
              </a:extLst>
            </p:cNvPr>
            <p:cNvGrpSpPr/>
            <p:nvPr/>
          </p:nvGrpSpPr>
          <p:grpSpPr>
            <a:xfrm>
              <a:off x="7081578" y="1342745"/>
              <a:ext cx="224502" cy="1446708"/>
              <a:chOff x="5328280" y="152376"/>
              <a:chExt cx="227786" cy="1248739"/>
            </a:xfrm>
          </p:grpSpPr>
          <p:sp>
            <p:nvSpPr>
              <p:cNvPr id="18" name="TextBox 5">
                <a:extLst>
                  <a:ext uri="{FF2B5EF4-FFF2-40B4-BE49-F238E27FC236}">
                    <a16:creationId xmlns:a16="http://schemas.microsoft.com/office/drawing/2014/main" id="{EDE2CF1D-01B4-BAA9-D5C0-AC1C104506B1}"/>
                  </a:ext>
                </a:extLst>
              </p:cNvPr>
              <p:cNvSpPr txBox="1"/>
              <p:nvPr/>
            </p:nvSpPr>
            <p:spPr>
              <a:xfrm>
                <a:off x="5333248" y="152376"/>
                <a:ext cx="222818" cy="264446"/>
              </a:xfrm>
              <a:prstGeom prst="rect">
                <a:avLst/>
              </a:prstGeom>
              <a:noFill/>
            </p:spPr>
            <p:txBody>
              <a:bodyPr wrap="square" lIns="0" r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b="1" i="1">
                    <a:solidFill>
                      <a:srgbClr val="FFFF00"/>
                    </a:solidFill>
                    <a:latin typeface="Arial" panose="020B0604020202020204" pitchFamily="34" charset="0"/>
                    <a:cs typeface="Arial" panose="020B0604020202020204" pitchFamily="34" charset="0"/>
                  </a:rPr>
                  <a:t>N</a:t>
                </a:r>
              </a:p>
            </p:txBody>
          </p:sp>
          <p:sp>
            <p:nvSpPr>
              <p:cNvPr id="19" name="Freeform: Shape 18">
                <a:extLst>
                  <a:ext uri="{FF2B5EF4-FFF2-40B4-BE49-F238E27FC236}">
                    <a16:creationId xmlns:a16="http://schemas.microsoft.com/office/drawing/2014/main" id="{A7FDEB2A-26E1-2B0A-A40C-A6D164B07573}"/>
                  </a:ext>
                </a:extLst>
              </p:cNvPr>
              <p:cNvSpPr>
                <a:spLocks noChangeAspect="1"/>
              </p:cNvSpPr>
              <p:nvPr/>
            </p:nvSpPr>
            <p:spPr>
              <a:xfrm>
                <a:off x="5328280" y="486715"/>
                <a:ext cx="113615" cy="914400"/>
              </a:xfrm>
              <a:custGeom>
                <a:avLst/>
                <a:gdLst>
                  <a:gd name="connsiteX0" fmla="*/ 644236 w 675409"/>
                  <a:gd name="connsiteY0" fmla="*/ 2306782 h 2306782"/>
                  <a:gd name="connsiteX1" fmla="*/ 675409 w 675409"/>
                  <a:gd name="connsiteY1" fmla="*/ 0 h 2306782"/>
                  <a:gd name="connsiteX2" fmla="*/ 51954 w 675409"/>
                  <a:gd name="connsiteY2" fmla="*/ 1132609 h 2306782"/>
                  <a:gd name="connsiteX3" fmla="*/ 675409 w 675409"/>
                  <a:gd name="connsiteY3" fmla="*/ 675409 h 2306782"/>
                  <a:gd name="connsiteX4" fmla="*/ 0 w 675409"/>
                  <a:gd name="connsiteY4" fmla="*/ 2078182 h 2306782"/>
                  <a:gd name="connsiteX0" fmla="*/ 592282 w 623455"/>
                  <a:gd name="connsiteY0" fmla="*/ 2306782 h 2306782"/>
                  <a:gd name="connsiteX1" fmla="*/ 623455 w 623455"/>
                  <a:gd name="connsiteY1" fmla="*/ 0 h 2306782"/>
                  <a:gd name="connsiteX2" fmla="*/ 0 w 623455"/>
                  <a:gd name="connsiteY2" fmla="*/ 1132609 h 2306782"/>
                  <a:gd name="connsiteX3" fmla="*/ 623455 w 623455"/>
                  <a:gd name="connsiteY3" fmla="*/ 675409 h 2306782"/>
                  <a:gd name="connsiteX0" fmla="*/ 592282 w 623455"/>
                  <a:gd name="connsiteY0" fmla="*/ 2306782 h 2306782"/>
                  <a:gd name="connsiteX1" fmla="*/ 623455 w 623455"/>
                  <a:gd name="connsiteY1" fmla="*/ 0 h 2306782"/>
                  <a:gd name="connsiteX2" fmla="*/ 0 w 623455"/>
                  <a:gd name="connsiteY2" fmla="*/ 1132609 h 2306782"/>
                  <a:gd name="connsiteX3" fmla="*/ 623455 w 623455"/>
                  <a:gd name="connsiteY3" fmla="*/ 675409 h 2306782"/>
                  <a:gd name="connsiteX4" fmla="*/ 592282 w 623455"/>
                  <a:gd name="connsiteY4" fmla="*/ 2306782 h 2306782"/>
                  <a:gd name="connsiteX0" fmla="*/ 592282 w 623455"/>
                  <a:gd name="connsiteY0" fmla="*/ 2306782 h 2306782"/>
                  <a:gd name="connsiteX1" fmla="*/ 590204 w 623455"/>
                  <a:gd name="connsiteY1" fmla="*/ 0 h 2306782"/>
                  <a:gd name="connsiteX2" fmla="*/ 0 w 623455"/>
                  <a:gd name="connsiteY2" fmla="*/ 1132609 h 2306782"/>
                  <a:gd name="connsiteX3" fmla="*/ 623455 w 623455"/>
                  <a:gd name="connsiteY3" fmla="*/ 675409 h 2306782"/>
                  <a:gd name="connsiteX4" fmla="*/ 592282 w 623455"/>
                  <a:gd name="connsiteY4" fmla="*/ 2306782 h 2306782"/>
                  <a:gd name="connsiteX0" fmla="*/ 384463 w 415636"/>
                  <a:gd name="connsiteY0" fmla="*/ 2306782 h 2306782"/>
                  <a:gd name="connsiteX1" fmla="*/ 382385 w 415636"/>
                  <a:gd name="connsiteY1" fmla="*/ 0 h 2306782"/>
                  <a:gd name="connsiteX2" fmla="*/ 0 w 415636"/>
                  <a:gd name="connsiteY2" fmla="*/ 898952 h 2306782"/>
                  <a:gd name="connsiteX3" fmla="*/ 415636 w 415636"/>
                  <a:gd name="connsiteY3" fmla="*/ 675409 h 2306782"/>
                  <a:gd name="connsiteX4" fmla="*/ 384463 w 415636"/>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43" h="2306782">
                    <a:moveTo>
                      <a:pt x="384463" y="2306782"/>
                    </a:moveTo>
                    <a:cubicBezTo>
                      <a:pt x="383770" y="1537855"/>
                      <a:pt x="383078" y="768927"/>
                      <a:pt x="382385" y="0"/>
                    </a:cubicBezTo>
                    <a:cubicBezTo>
                      <a:pt x="308956" y="337845"/>
                      <a:pt x="264622" y="554367"/>
                      <a:pt x="0" y="898952"/>
                    </a:cubicBezTo>
                    <a:lnTo>
                      <a:pt x="386543" y="679902"/>
                    </a:lnTo>
                    <a:cubicBezTo>
                      <a:pt x="385850" y="1222195"/>
                      <a:pt x="385156" y="1764489"/>
                      <a:pt x="384463" y="2306782"/>
                    </a:cubicBezTo>
                    <a:close/>
                  </a:path>
                </a:pathLst>
              </a:custGeom>
              <a:solidFill>
                <a:srgbClr val="FFFF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solidFill>
                    <a:srgbClr val="FFFF00"/>
                  </a:solidFill>
                </a:endParaRPr>
              </a:p>
            </p:txBody>
          </p:sp>
        </p:grpSp>
        <p:sp>
          <p:nvSpPr>
            <p:cNvPr id="20" name="TextBox 28">
              <a:extLst>
                <a:ext uri="{FF2B5EF4-FFF2-40B4-BE49-F238E27FC236}">
                  <a16:creationId xmlns:a16="http://schemas.microsoft.com/office/drawing/2014/main" id="{08CE08A9-88FD-0892-9DE7-DD61F3C20852}"/>
                </a:ext>
              </a:extLst>
            </p:cNvPr>
            <p:cNvSpPr txBox="1"/>
            <p:nvPr/>
          </p:nvSpPr>
          <p:spPr>
            <a:xfrm>
              <a:off x="8528064" y="6181497"/>
              <a:ext cx="976118" cy="523220"/>
            </a:xfrm>
            <a:prstGeom prst="rect">
              <a:avLst/>
            </a:prstGeom>
            <a:solidFill>
              <a:schemeClr val="bg1">
                <a:lumMod val="95000"/>
              </a:schemeClr>
            </a:solidFill>
            <a:ln w="9525" cmpd="sng">
              <a:noFill/>
            </a:ln>
            <a:effectLst>
              <a:softEdge rad="63500"/>
            </a:effectLst>
          </p:spPr>
          <p:style>
            <a:lnRef idx="0">
              <a:scrgbClr r="0" g="0" b="0"/>
            </a:lnRef>
            <a:fillRef idx="0">
              <a:scrgbClr r="0" g="0" b="0"/>
            </a:fillRef>
            <a:effectRef idx="0">
              <a:scrgbClr r="0" g="0" b="0"/>
            </a:effectRef>
            <a:fontRef idx="minor">
              <a:schemeClr val="dk1"/>
            </a:fontRef>
          </p:style>
          <p:txBody>
            <a:bodyPr wrap="square" tIns="91440" bIns="9144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dirty="0">
                  <a:solidFill>
                    <a:schemeClr val="tx1">
                      <a:lumMod val="95000"/>
                      <a:lumOff val="5000"/>
                    </a:schemeClr>
                  </a:solidFill>
                  <a:latin typeface="Arial"/>
                  <a:cs typeface="Arial"/>
                </a:rPr>
                <a:t>Chicago Valley wells</a:t>
              </a:r>
              <a:endParaRPr lang="en-US" sz="1800" b="1" dirty="0">
                <a:solidFill>
                  <a:schemeClr val="tx1">
                    <a:lumMod val="95000"/>
                    <a:lumOff val="5000"/>
                  </a:schemeClr>
                </a:solidFill>
              </a:endParaRPr>
            </a:p>
          </p:txBody>
        </p:sp>
        <p:cxnSp>
          <p:nvCxnSpPr>
            <p:cNvPr id="23" name="Straight Connector 22">
              <a:extLst>
                <a:ext uri="{FF2B5EF4-FFF2-40B4-BE49-F238E27FC236}">
                  <a16:creationId xmlns:a16="http://schemas.microsoft.com/office/drawing/2014/main" id="{26602596-9452-9291-7493-A7F37B2B5EF6}"/>
                </a:ext>
              </a:extLst>
            </p:cNvPr>
            <p:cNvCxnSpPr>
              <a:cxnSpLocks/>
            </p:cNvCxnSpPr>
            <p:nvPr/>
          </p:nvCxnSpPr>
          <p:spPr bwMode="auto">
            <a:xfrm flipH="1">
              <a:off x="8905579" y="5975306"/>
              <a:ext cx="110544" cy="226817"/>
            </a:xfrm>
            <a:prstGeom prst="line">
              <a:avLst/>
            </a:prstGeom>
            <a:noFill/>
            <a:ln w="25400" cap="flat" cmpd="sng" algn="ctr">
              <a:solidFill>
                <a:schemeClr val="tx1">
                  <a:lumMod val="95000"/>
                  <a:lumOff val="5000"/>
                </a:schemeClr>
              </a:solidFill>
              <a:prstDash val="solid"/>
              <a:round/>
              <a:headEnd type="none" w="med" len="med"/>
              <a:tailEnd type="none" w="med" len="med"/>
            </a:ln>
            <a:effectLst/>
          </p:spPr>
        </p:cxnSp>
        <p:grpSp>
          <p:nvGrpSpPr>
            <p:cNvPr id="28" name="Group 27">
              <a:extLst>
                <a:ext uri="{FF2B5EF4-FFF2-40B4-BE49-F238E27FC236}">
                  <a16:creationId xmlns:a16="http://schemas.microsoft.com/office/drawing/2014/main" id="{1D815655-E176-E56A-9802-03B16D8D5073}"/>
                </a:ext>
              </a:extLst>
            </p:cNvPr>
            <p:cNvGrpSpPr/>
            <p:nvPr/>
          </p:nvGrpSpPr>
          <p:grpSpPr>
            <a:xfrm>
              <a:off x="7341958" y="1337492"/>
              <a:ext cx="3128859" cy="3336592"/>
              <a:chOff x="7341958" y="1337492"/>
              <a:chExt cx="3128859" cy="3336592"/>
            </a:xfrm>
          </p:grpSpPr>
          <p:sp>
            <p:nvSpPr>
              <p:cNvPr id="29" name="TextBox 2">
                <a:extLst>
                  <a:ext uri="{FF2B5EF4-FFF2-40B4-BE49-F238E27FC236}">
                    <a16:creationId xmlns:a16="http://schemas.microsoft.com/office/drawing/2014/main" id="{537A8165-22F5-69FA-1F08-032BC30FCA8D}"/>
                  </a:ext>
                </a:extLst>
              </p:cNvPr>
              <p:cNvSpPr txBox="1"/>
              <p:nvPr/>
            </p:nvSpPr>
            <p:spPr>
              <a:xfrm rot="2580000">
                <a:off x="7586698" y="4375277"/>
                <a:ext cx="726096" cy="15651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fld id="{C1D5DDFC-FFDD-44FD-9BCD-E490311FA6E2}" type="TxLink">
                  <a:rPr lang="en-US" sz="1000" b="1" i="0" u="none" strike="noStrike">
                    <a:solidFill>
                      <a:schemeClr val="bg1">
                        <a:lumMod val="95000"/>
                      </a:schemeClr>
                    </a:solidFill>
                    <a:latin typeface="Arial"/>
                    <a:cs typeface="Arial"/>
                  </a:rPr>
                  <a:pPr algn="ctr"/>
                  <a:t>NEVADA</a:t>
                </a:fld>
                <a:endParaRPr lang="en-US" sz="1100" b="1" dirty="0">
                  <a:solidFill>
                    <a:schemeClr val="bg1">
                      <a:lumMod val="95000"/>
                    </a:schemeClr>
                  </a:solidFill>
                </a:endParaRPr>
              </a:p>
            </p:txBody>
          </p:sp>
          <p:sp>
            <p:nvSpPr>
              <p:cNvPr id="30" name="TextBox 23">
                <a:extLst>
                  <a:ext uri="{FF2B5EF4-FFF2-40B4-BE49-F238E27FC236}">
                    <a16:creationId xmlns:a16="http://schemas.microsoft.com/office/drawing/2014/main" id="{717D524E-CC94-669B-A198-ACF4261F99A5}"/>
                  </a:ext>
                </a:extLst>
              </p:cNvPr>
              <p:cNvSpPr txBox="1"/>
              <p:nvPr/>
            </p:nvSpPr>
            <p:spPr>
              <a:xfrm rot="5280000">
                <a:off x="10093630" y="1622281"/>
                <a:ext cx="597856" cy="15651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i="0" u="none" strike="noStrike" dirty="0">
                    <a:solidFill>
                      <a:srgbClr val="F2F2F2"/>
                    </a:solidFill>
                    <a:latin typeface="Arial"/>
                    <a:cs typeface="Arial"/>
                  </a:rPr>
                  <a:t>UTAH</a:t>
                </a:r>
                <a:endParaRPr lang="en-US" sz="1100" b="1" dirty="0">
                  <a:solidFill>
                    <a:schemeClr val="bg1">
                      <a:lumMod val="95000"/>
                    </a:schemeClr>
                  </a:solidFill>
                </a:endParaRPr>
              </a:p>
            </p:txBody>
          </p:sp>
          <p:sp>
            <p:nvSpPr>
              <p:cNvPr id="31" name="TextBox 23">
                <a:extLst>
                  <a:ext uri="{FF2B5EF4-FFF2-40B4-BE49-F238E27FC236}">
                    <a16:creationId xmlns:a16="http://schemas.microsoft.com/office/drawing/2014/main" id="{728413E5-C54B-BCD3-7AAF-332925D528A0}"/>
                  </a:ext>
                </a:extLst>
              </p:cNvPr>
              <p:cNvSpPr txBox="1"/>
              <p:nvPr/>
            </p:nvSpPr>
            <p:spPr>
              <a:xfrm rot="2580000">
                <a:off x="7341958" y="4520196"/>
                <a:ext cx="976549" cy="15388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i="0" u="none" strike="noStrike" dirty="0">
                    <a:solidFill>
                      <a:srgbClr val="F2F2F2"/>
                    </a:solidFill>
                    <a:latin typeface="Arial"/>
                    <a:cs typeface="Arial"/>
                  </a:rPr>
                  <a:t>CALIFORNIA</a:t>
                </a:r>
                <a:endParaRPr lang="en-US" sz="1100" b="1" dirty="0">
                  <a:solidFill>
                    <a:schemeClr val="bg1">
                      <a:lumMod val="95000"/>
                    </a:schemeClr>
                  </a:solidFill>
                </a:endParaRPr>
              </a:p>
            </p:txBody>
          </p:sp>
          <p:sp>
            <p:nvSpPr>
              <p:cNvPr id="32" name="TextBox 2">
                <a:extLst>
                  <a:ext uri="{FF2B5EF4-FFF2-40B4-BE49-F238E27FC236}">
                    <a16:creationId xmlns:a16="http://schemas.microsoft.com/office/drawing/2014/main" id="{3CE77171-BAE0-1EEE-DA73-B51C28CDAC78}"/>
                  </a:ext>
                </a:extLst>
              </p:cNvPr>
              <p:cNvSpPr txBox="1"/>
              <p:nvPr/>
            </p:nvSpPr>
            <p:spPr>
              <a:xfrm rot="5280000">
                <a:off x="9848315" y="1622281"/>
                <a:ext cx="726096" cy="15651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tIns="0" bIns="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fld id="{C1D5DDFC-FFDD-44FD-9BCD-E490311FA6E2}" type="TxLink">
                  <a:rPr lang="en-US" sz="1000" b="1" i="0" u="none" strike="noStrike">
                    <a:solidFill>
                      <a:schemeClr val="bg1">
                        <a:lumMod val="95000"/>
                      </a:schemeClr>
                    </a:solidFill>
                    <a:latin typeface="Arial"/>
                    <a:cs typeface="Arial"/>
                  </a:rPr>
                  <a:pPr algn="ctr"/>
                  <a:t>NEVADA</a:t>
                </a:fld>
                <a:endParaRPr lang="en-US" sz="1100" b="1" dirty="0">
                  <a:solidFill>
                    <a:schemeClr val="bg1">
                      <a:lumMod val="95000"/>
                    </a:schemeClr>
                  </a:solidFill>
                </a:endParaRPr>
              </a:p>
            </p:txBody>
          </p:sp>
        </p:grpSp>
        <p:sp>
          <p:nvSpPr>
            <p:cNvPr id="33" name="TextBox 28">
              <a:extLst>
                <a:ext uri="{FF2B5EF4-FFF2-40B4-BE49-F238E27FC236}">
                  <a16:creationId xmlns:a16="http://schemas.microsoft.com/office/drawing/2014/main" id="{66FE65D2-8DEB-93A3-0E1A-5EF86429CD82}"/>
                </a:ext>
              </a:extLst>
            </p:cNvPr>
            <p:cNvSpPr txBox="1"/>
            <p:nvPr/>
          </p:nvSpPr>
          <p:spPr>
            <a:xfrm>
              <a:off x="8921686" y="3818944"/>
              <a:ext cx="1129814" cy="615553"/>
            </a:xfrm>
            <a:prstGeom prst="rect">
              <a:avLst/>
            </a:prstGeom>
            <a:solidFill>
              <a:schemeClr val="bg1">
                <a:lumMod val="95000"/>
              </a:schemeClr>
            </a:solidFill>
            <a:ln w="9525" cmpd="sng">
              <a:noFill/>
            </a:ln>
            <a:effectLst>
              <a:softEdge rad="63500"/>
            </a:effectLst>
          </p:spPr>
          <p:style>
            <a:lnRef idx="0">
              <a:scrgbClr r="0" g="0" b="0"/>
            </a:lnRef>
            <a:fillRef idx="0">
              <a:scrgbClr r="0" g="0" b="0"/>
            </a:fillRef>
            <a:effectRef idx="0">
              <a:scrgbClr r="0" g="0" b="0"/>
            </a:effectRef>
            <a:fontRef idx="minor">
              <a:schemeClr val="dk1"/>
            </a:fontRef>
          </p:style>
          <p:txBody>
            <a:bodyPr wrap="square" tIns="91440" bIns="9144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a:solidFill>
                    <a:srgbClr val="FF0000"/>
                  </a:solidFill>
                  <a:cs typeface="Arial"/>
                </a:rPr>
                <a:t>Extent DV3 model</a:t>
              </a:r>
              <a:endParaRPr lang="en-US" sz="1400" dirty="0">
                <a:solidFill>
                  <a:srgbClr val="FF0000"/>
                </a:solidFill>
              </a:endParaRPr>
            </a:p>
          </p:txBody>
        </p:sp>
        <p:cxnSp>
          <p:nvCxnSpPr>
            <p:cNvPr id="38" name="Straight Connector 37">
              <a:extLst>
                <a:ext uri="{FF2B5EF4-FFF2-40B4-BE49-F238E27FC236}">
                  <a16:creationId xmlns:a16="http://schemas.microsoft.com/office/drawing/2014/main" id="{F2807284-C9D2-E7DC-65D8-2ADA79E062F4}"/>
                </a:ext>
              </a:extLst>
            </p:cNvPr>
            <p:cNvCxnSpPr>
              <a:cxnSpLocks/>
            </p:cNvCxnSpPr>
            <p:nvPr/>
          </p:nvCxnSpPr>
          <p:spPr bwMode="auto">
            <a:xfrm flipH="1">
              <a:off x="9363154" y="4343696"/>
              <a:ext cx="89986" cy="296992"/>
            </a:xfrm>
            <a:prstGeom prst="line">
              <a:avLst/>
            </a:prstGeom>
            <a:noFill/>
            <a:ln w="25400" cap="flat" cmpd="sng" algn="ctr">
              <a:solidFill>
                <a:srgbClr val="FF0000"/>
              </a:solidFill>
              <a:prstDash val="solid"/>
              <a:round/>
              <a:headEnd type="none" w="med" len="med"/>
              <a:tailEnd type="none" w="med" len="med"/>
            </a:ln>
            <a:effectLst/>
          </p:spPr>
        </p:cxnSp>
        <p:sp>
          <p:nvSpPr>
            <p:cNvPr id="43" name="Freeform 5">
              <a:extLst>
                <a:ext uri="{FF2B5EF4-FFF2-40B4-BE49-F238E27FC236}">
                  <a16:creationId xmlns:a16="http://schemas.microsoft.com/office/drawing/2014/main" id="{4A8E71E1-DC24-660C-F0B3-6B233909FD26}"/>
                </a:ext>
              </a:extLst>
            </p:cNvPr>
            <p:cNvSpPr>
              <a:spLocks/>
            </p:cNvSpPr>
            <p:nvPr/>
          </p:nvSpPr>
          <p:spPr bwMode="auto">
            <a:xfrm rot="60000">
              <a:off x="6898411" y="1319400"/>
              <a:ext cx="3493846" cy="5247188"/>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noFill/>
            <a:ln w="285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45">
            <a:extLst>
              <a:ext uri="{FF2B5EF4-FFF2-40B4-BE49-F238E27FC236}">
                <a16:creationId xmlns:a16="http://schemas.microsoft.com/office/drawing/2014/main" id="{5EA4830C-2802-FE1D-DA2A-1BC31F528400}"/>
              </a:ext>
            </a:extLst>
          </p:cNvPr>
          <p:cNvGrpSpPr/>
          <p:nvPr/>
        </p:nvGrpSpPr>
        <p:grpSpPr>
          <a:xfrm>
            <a:off x="5598217" y="3645458"/>
            <a:ext cx="997763" cy="1476191"/>
            <a:chOff x="9563100" y="1854200"/>
            <a:chExt cx="1418130" cy="2098124"/>
          </a:xfrm>
        </p:grpSpPr>
        <p:grpSp>
          <p:nvGrpSpPr>
            <p:cNvPr id="47" name="Group 46">
              <a:extLst>
                <a:ext uri="{FF2B5EF4-FFF2-40B4-BE49-F238E27FC236}">
                  <a16:creationId xmlns:a16="http://schemas.microsoft.com/office/drawing/2014/main" id="{7FA05F40-7FB0-6AFA-D4F0-226063CDD34C}"/>
                </a:ext>
              </a:extLst>
            </p:cNvPr>
            <p:cNvGrpSpPr/>
            <p:nvPr/>
          </p:nvGrpSpPr>
          <p:grpSpPr>
            <a:xfrm>
              <a:off x="9563100" y="1854200"/>
              <a:ext cx="1418130" cy="2098124"/>
              <a:chOff x="9563100" y="1854200"/>
              <a:chExt cx="890588" cy="1317625"/>
            </a:xfrm>
          </p:grpSpPr>
          <p:sp>
            <p:nvSpPr>
              <p:cNvPr id="49" name="Freeform 5">
                <a:extLst>
                  <a:ext uri="{FF2B5EF4-FFF2-40B4-BE49-F238E27FC236}">
                    <a16:creationId xmlns:a16="http://schemas.microsoft.com/office/drawing/2014/main" id="{0221BAF6-6B09-B4DD-445F-4185CD466869}"/>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6">
                <a:extLst>
                  <a:ext uri="{FF2B5EF4-FFF2-40B4-BE49-F238E27FC236}">
                    <a16:creationId xmlns:a16="http://schemas.microsoft.com/office/drawing/2014/main" id="{CBBD7594-A6E8-D410-104E-069462A84793}"/>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8" name="Oval 472">
              <a:extLst>
                <a:ext uri="{FF2B5EF4-FFF2-40B4-BE49-F238E27FC236}">
                  <a16:creationId xmlns:a16="http://schemas.microsoft.com/office/drawing/2014/main" id="{374DA76D-4508-C115-18F5-38CC5616F935}"/>
                </a:ext>
              </a:extLst>
            </p:cNvPr>
            <p:cNvSpPr>
              <a:spLocks noChangeAspect="1" noChangeArrowheads="1"/>
            </p:cNvSpPr>
            <p:nvPr/>
          </p:nvSpPr>
          <p:spPr bwMode="auto">
            <a:xfrm>
              <a:off x="10399166" y="3602552"/>
              <a:ext cx="137160" cy="13716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69" name="Spring 2 AR path">
            <a:extLst>
              <a:ext uri="{FF2B5EF4-FFF2-40B4-BE49-F238E27FC236}">
                <a16:creationId xmlns:a16="http://schemas.microsoft.com/office/drawing/2014/main" id="{4B3AC7E4-0C4C-ACE1-6AFB-E244400341DD}"/>
              </a:ext>
            </a:extLst>
          </p:cNvPr>
          <p:cNvSpPr/>
          <p:nvPr/>
        </p:nvSpPr>
        <p:spPr bwMode="auto">
          <a:xfrm>
            <a:off x="9791281" y="5630811"/>
            <a:ext cx="308777" cy="375064"/>
          </a:xfrm>
          <a:custGeom>
            <a:avLst/>
            <a:gdLst>
              <a:gd name="connsiteX0" fmla="*/ 740588 w 740588"/>
              <a:gd name="connsiteY0" fmla="*/ 0 h 483649"/>
              <a:gd name="connsiteX1" fmla="*/ 468535 w 740588"/>
              <a:gd name="connsiteY1" fmla="*/ 347623 h 483649"/>
              <a:gd name="connsiteX2" fmla="*/ 0 w 740588"/>
              <a:gd name="connsiteY2" fmla="*/ 483649 h 483649"/>
              <a:gd name="connsiteX0" fmla="*/ 740588 w 740588"/>
              <a:gd name="connsiteY0" fmla="*/ 0 h 483649"/>
              <a:gd name="connsiteX1" fmla="*/ 0 w 740588"/>
              <a:gd name="connsiteY1" fmla="*/ 483649 h 483649"/>
              <a:gd name="connsiteX0" fmla="*/ 266243 w 266243"/>
              <a:gd name="connsiteY0" fmla="*/ 0 h 360777"/>
              <a:gd name="connsiteX1" fmla="*/ 0 w 266243"/>
              <a:gd name="connsiteY1" fmla="*/ 360777 h 360777"/>
              <a:gd name="connsiteX0" fmla="*/ 266243 w 266243"/>
              <a:gd name="connsiteY0" fmla="*/ 0 h 360777"/>
              <a:gd name="connsiteX1" fmla="*/ 0 w 266243"/>
              <a:gd name="connsiteY1" fmla="*/ 360777 h 360777"/>
              <a:gd name="connsiteX0" fmla="*/ 277673 w 277673"/>
              <a:gd name="connsiteY0" fmla="*/ 0 h 375064"/>
              <a:gd name="connsiteX1" fmla="*/ 0 w 277673"/>
              <a:gd name="connsiteY1" fmla="*/ 375064 h 375064"/>
              <a:gd name="connsiteX0" fmla="*/ 277673 w 277673"/>
              <a:gd name="connsiteY0" fmla="*/ 0 h 375064"/>
              <a:gd name="connsiteX1" fmla="*/ 0 w 277673"/>
              <a:gd name="connsiteY1" fmla="*/ 375064 h 375064"/>
              <a:gd name="connsiteX0" fmla="*/ 277673 w 277673"/>
              <a:gd name="connsiteY0" fmla="*/ 0 h 375064"/>
              <a:gd name="connsiteX1" fmla="*/ 0 w 277673"/>
              <a:gd name="connsiteY1" fmla="*/ 375064 h 375064"/>
              <a:gd name="connsiteX0" fmla="*/ 279815 w 279815"/>
              <a:gd name="connsiteY0" fmla="*/ 0 h 375064"/>
              <a:gd name="connsiteX1" fmla="*/ 2142 w 279815"/>
              <a:gd name="connsiteY1" fmla="*/ 375064 h 375064"/>
              <a:gd name="connsiteX0" fmla="*/ 308777 w 308777"/>
              <a:gd name="connsiteY0" fmla="*/ 0 h 375064"/>
              <a:gd name="connsiteX1" fmla="*/ 31104 w 308777"/>
              <a:gd name="connsiteY1" fmla="*/ 375064 h 375064"/>
            </a:gdLst>
            <a:ahLst/>
            <a:cxnLst>
              <a:cxn ang="0">
                <a:pos x="connsiteX0" y="connsiteY0"/>
              </a:cxn>
              <a:cxn ang="0">
                <a:pos x="connsiteX1" y="connsiteY1"/>
              </a:cxn>
            </a:cxnLst>
            <a:rect l="l" t="t" r="r" b="b"/>
            <a:pathLst>
              <a:path w="308777" h="375064">
                <a:moveTo>
                  <a:pt x="308777" y="0"/>
                </a:moveTo>
                <a:cubicBezTo>
                  <a:pt x="-40004" y="137405"/>
                  <a:pt x="-25880" y="203370"/>
                  <a:pt x="31104" y="375064"/>
                </a:cubicBezTo>
              </a:path>
            </a:pathLst>
          </a:custGeom>
          <a:noFill/>
          <a:ln w="28575" cap="flat" cmpd="sng" algn="ctr">
            <a:solidFill>
              <a:srgbClr val="79DCFF"/>
            </a:solidFill>
            <a:prstDash val="solid"/>
            <a:round/>
            <a:headEnd type="none" w="med" len="med"/>
            <a:tailEnd type="arrow"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pic>
        <p:nvPicPr>
          <p:cNvPr id="51" name="Picture 50">
            <a:extLst>
              <a:ext uri="{FF2B5EF4-FFF2-40B4-BE49-F238E27FC236}">
                <a16:creationId xmlns:a16="http://schemas.microsoft.com/office/drawing/2014/main" id="{9456A09F-459E-696F-B091-5422D42F5F2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676911" y="1188720"/>
            <a:ext cx="5482817" cy="5577840"/>
          </a:xfrm>
          <a:prstGeom prst="rect">
            <a:avLst/>
          </a:prstGeom>
        </p:spPr>
      </p:pic>
      <p:pic>
        <p:nvPicPr>
          <p:cNvPr id="53" name="Picture 52">
            <a:extLst>
              <a:ext uri="{FF2B5EF4-FFF2-40B4-BE49-F238E27FC236}">
                <a16:creationId xmlns:a16="http://schemas.microsoft.com/office/drawing/2014/main" id="{CD6C5EDA-0A3F-4F91-EA6B-816DD176B302}"/>
              </a:ext>
            </a:extLst>
          </p:cNvPr>
          <p:cNvPicPr>
            <a:picLocks noChangeAspect="1"/>
          </p:cNvPicPr>
          <p:nvPr/>
        </p:nvPicPr>
        <p:blipFill>
          <a:blip r:embed="rId5"/>
          <a:stretch>
            <a:fillRect/>
          </a:stretch>
        </p:blipFill>
        <p:spPr>
          <a:xfrm>
            <a:off x="5215028" y="5268360"/>
            <a:ext cx="1380952" cy="1476190"/>
          </a:xfrm>
          <a:prstGeom prst="rect">
            <a:avLst/>
          </a:prstGeom>
        </p:spPr>
      </p:pic>
      <p:grpSp>
        <p:nvGrpSpPr>
          <p:cNvPr id="61" name="Group 60">
            <a:extLst>
              <a:ext uri="{FF2B5EF4-FFF2-40B4-BE49-F238E27FC236}">
                <a16:creationId xmlns:a16="http://schemas.microsoft.com/office/drawing/2014/main" id="{CEB2373A-1CD5-A16B-723A-F40E430A9015}"/>
              </a:ext>
            </a:extLst>
          </p:cNvPr>
          <p:cNvGrpSpPr/>
          <p:nvPr/>
        </p:nvGrpSpPr>
        <p:grpSpPr>
          <a:xfrm>
            <a:off x="7291526" y="3407707"/>
            <a:ext cx="1618052" cy="307777"/>
            <a:chOff x="7382210" y="3400150"/>
            <a:chExt cx="1618052" cy="307777"/>
          </a:xfrm>
        </p:grpSpPr>
        <p:sp>
          <p:nvSpPr>
            <p:cNvPr id="55" name="Text Box 71">
              <a:extLst>
                <a:ext uri="{FF2B5EF4-FFF2-40B4-BE49-F238E27FC236}">
                  <a16:creationId xmlns:a16="http://schemas.microsoft.com/office/drawing/2014/main" id="{D5B11982-F25F-901E-FDF3-6A89B61BE295}"/>
                </a:ext>
              </a:extLst>
            </p:cNvPr>
            <p:cNvSpPr txBox="1">
              <a:spLocks noChangeArrowheads="1"/>
            </p:cNvSpPr>
            <p:nvPr/>
          </p:nvSpPr>
          <p:spPr bwMode="auto">
            <a:xfrm>
              <a:off x="7630976" y="3400150"/>
              <a:ext cx="13692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400" dirty="0">
                  <a:latin typeface="Arial" panose="020B0604020202020204" pitchFamily="34" charset="0"/>
                </a:rPr>
                <a:t>CHV1 shallow</a:t>
              </a:r>
            </a:p>
          </p:txBody>
        </p:sp>
        <p:sp>
          <p:nvSpPr>
            <p:cNvPr id="56" name="Rectangle 55">
              <a:extLst>
                <a:ext uri="{FF2B5EF4-FFF2-40B4-BE49-F238E27FC236}">
                  <a16:creationId xmlns:a16="http://schemas.microsoft.com/office/drawing/2014/main" id="{B5329C1E-723D-0A90-7A25-528CDB628812}"/>
                </a:ext>
              </a:extLst>
            </p:cNvPr>
            <p:cNvSpPr/>
            <p:nvPr/>
          </p:nvSpPr>
          <p:spPr bwMode="auto">
            <a:xfrm>
              <a:off x="7382210" y="3508318"/>
              <a:ext cx="274320" cy="91440"/>
            </a:xfrm>
            <a:prstGeom prst="rect">
              <a:avLst/>
            </a:prstGeom>
            <a:pattFill prst="ltHorz">
              <a:fgClr>
                <a:schemeClr val="tx1">
                  <a:lumMod val="95000"/>
                  <a:lumOff val="5000"/>
                </a:schemeClr>
              </a:fgClr>
              <a:bgClr>
                <a:schemeClr val="bg1"/>
              </a:bgClr>
            </a:patt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dirty="0">
                <a:ln>
                  <a:noFill/>
                </a:ln>
                <a:solidFill>
                  <a:schemeClr val="tx1"/>
                </a:solidFill>
                <a:effectLst/>
                <a:latin typeface="Times New Roman" pitchFamily="18" charset="0"/>
              </a:endParaRPr>
            </a:p>
          </p:txBody>
        </p:sp>
      </p:grpSp>
      <p:grpSp>
        <p:nvGrpSpPr>
          <p:cNvPr id="62" name="Group 61">
            <a:extLst>
              <a:ext uri="{FF2B5EF4-FFF2-40B4-BE49-F238E27FC236}">
                <a16:creationId xmlns:a16="http://schemas.microsoft.com/office/drawing/2014/main" id="{3F3459C3-E42C-48D0-EB57-5A1C1651B56F}"/>
              </a:ext>
            </a:extLst>
          </p:cNvPr>
          <p:cNvGrpSpPr/>
          <p:nvPr/>
        </p:nvGrpSpPr>
        <p:grpSpPr>
          <a:xfrm>
            <a:off x="7291526" y="4275386"/>
            <a:ext cx="1379204" cy="307777"/>
            <a:chOff x="7382210" y="5303138"/>
            <a:chExt cx="1379204" cy="307777"/>
          </a:xfrm>
        </p:grpSpPr>
        <p:sp>
          <p:nvSpPr>
            <p:cNvPr id="59" name="Text Box 71">
              <a:extLst>
                <a:ext uri="{FF2B5EF4-FFF2-40B4-BE49-F238E27FC236}">
                  <a16:creationId xmlns:a16="http://schemas.microsoft.com/office/drawing/2014/main" id="{3B8756B2-A1F5-FF22-D8C2-C4D187DECFAA}"/>
                </a:ext>
              </a:extLst>
            </p:cNvPr>
            <p:cNvSpPr txBox="1">
              <a:spLocks noChangeArrowheads="1"/>
            </p:cNvSpPr>
            <p:nvPr/>
          </p:nvSpPr>
          <p:spPr bwMode="auto">
            <a:xfrm>
              <a:off x="7630976" y="5303138"/>
              <a:ext cx="11304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400" dirty="0">
                  <a:latin typeface="Arial" panose="020B0604020202020204" pitchFamily="34" charset="0"/>
                </a:rPr>
                <a:t>CHV1 deep</a:t>
              </a:r>
            </a:p>
          </p:txBody>
        </p:sp>
        <p:sp>
          <p:nvSpPr>
            <p:cNvPr id="60" name="Rectangle 59">
              <a:extLst>
                <a:ext uri="{FF2B5EF4-FFF2-40B4-BE49-F238E27FC236}">
                  <a16:creationId xmlns:a16="http://schemas.microsoft.com/office/drawing/2014/main" id="{791563BF-0D9D-E2BF-3D9F-BEE3D2A67DAB}"/>
                </a:ext>
              </a:extLst>
            </p:cNvPr>
            <p:cNvSpPr/>
            <p:nvPr/>
          </p:nvSpPr>
          <p:spPr bwMode="auto">
            <a:xfrm>
              <a:off x="7382210" y="5411306"/>
              <a:ext cx="274320" cy="91440"/>
            </a:xfrm>
            <a:prstGeom prst="rect">
              <a:avLst/>
            </a:prstGeom>
            <a:pattFill prst="ltHorz">
              <a:fgClr>
                <a:schemeClr val="tx1">
                  <a:lumMod val="95000"/>
                  <a:lumOff val="5000"/>
                </a:schemeClr>
              </a:fgClr>
              <a:bgClr>
                <a:schemeClr val="bg1"/>
              </a:bgClr>
            </a:patt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grpSp>
      <p:pic>
        <p:nvPicPr>
          <p:cNvPr id="64" name="Picture 63">
            <a:extLst>
              <a:ext uri="{FF2B5EF4-FFF2-40B4-BE49-F238E27FC236}">
                <a16:creationId xmlns:a16="http://schemas.microsoft.com/office/drawing/2014/main" id="{FCA0C876-2093-2D20-037A-3D98B0532396}"/>
              </a:ext>
            </a:extLst>
          </p:cNvPr>
          <p:cNvPicPr>
            <a:picLocks noChangeAspect="1"/>
          </p:cNvPicPr>
          <p:nvPr/>
        </p:nvPicPr>
        <p:blipFill>
          <a:blip r:embed="rId6"/>
          <a:srcRect t="17047"/>
          <a:stretch/>
        </p:blipFill>
        <p:spPr>
          <a:xfrm>
            <a:off x="1326657" y="4200113"/>
            <a:ext cx="3383280" cy="769023"/>
          </a:xfrm>
          <a:prstGeom prst="rect">
            <a:avLst/>
          </a:prstGeom>
        </p:spPr>
      </p:pic>
      <p:pic>
        <p:nvPicPr>
          <p:cNvPr id="67" name="Picture 66">
            <a:extLst>
              <a:ext uri="{FF2B5EF4-FFF2-40B4-BE49-F238E27FC236}">
                <a16:creationId xmlns:a16="http://schemas.microsoft.com/office/drawing/2014/main" id="{842FA1B1-B71C-6395-901E-4F438CCE04CE}"/>
              </a:ext>
            </a:extLst>
          </p:cNvPr>
          <p:cNvPicPr>
            <a:picLocks noChangeAspect="1"/>
          </p:cNvPicPr>
          <p:nvPr/>
        </p:nvPicPr>
        <p:blipFill>
          <a:blip r:embed="rId7"/>
          <a:srcRect t="17967"/>
          <a:stretch/>
        </p:blipFill>
        <p:spPr>
          <a:xfrm>
            <a:off x="1326657" y="5525696"/>
            <a:ext cx="3383280" cy="807089"/>
          </a:xfrm>
          <a:prstGeom prst="rect">
            <a:avLst/>
          </a:prstGeom>
        </p:spPr>
      </p:pic>
    </p:spTree>
    <p:extLst>
      <p:ext uri="{BB962C8B-B14F-4D97-AF65-F5344CB8AC3E}">
        <p14:creationId xmlns:p14="http://schemas.microsoft.com/office/powerpoint/2010/main" val="8741802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right)">
                                      <p:cBhvr>
                                        <p:cTn id="12" dur="500"/>
                                        <p:tgtEl>
                                          <p:spTgt spid="51"/>
                                        </p:tgtEl>
                                      </p:cBhvr>
                                    </p:animEffect>
                                  </p:childTnLst>
                                </p:cTn>
                              </p:par>
                            </p:childTnLst>
                          </p:cTn>
                        </p:par>
                        <p:par>
                          <p:cTn id="13" fill="hold">
                            <p:stCondLst>
                              <p:cond delay="500"/>
                            </p:stCondLst>
                            <p:childTnLst>
                              <p:par>
                                <p:cTn id="14" presetID="22" presetClass="entr" presetSubtype="4" fill="hold" nodeType="afterEffect">
                                  <p:stCondLst>
                                    <p:cond delay="500"/>
                                  </p:stCondLst>
                                  <p:childTnLst>
                                    <p:set>
                                      <p:cBhvr>
                                        <p:cTn id="15" dur="1" fill="hold">
                                          <p:stCondLst>
                                            <p:cond delay="0"/>
                                          </p:stCondLst>
                                        </p:cTn>
                                        <p:tgtEl>
                                          <p:spTgt spid="46"/>
                                        </p:tgtEl>
                                        <p:attrNameLst>
                                          <p:attrName>style.visibility</p:attrName>
                                        </p:attrNameLst>
                                      </p:cBhvr>
                                      <p:to>
                                        <p:strVal val="visible"/>
                                      </p:to>
                                    </p:set>
                                    <p:animEffect transition="in" filter="wipe(down)">
                                      <p:cBhvr>
                                        <p:cTn id="16" dur="500"/>
                                        <p:tgtEl>
                                          <p:spTgt spid="46"/>
                                        </p:tgtEl>
                                      </p:cBhvr>
                                    </p:animEffect>
                                  </p:childTnLst>
                                </p:cTn>
                              </p:par>
                              <p:par>
                                <p:cTn id="17" presetID="22" presetClass="entr" presetSubtype="4" fill="hold" nodeType="withEffect">
                                  <p:stCondLst>
                                    <p:cond delay="5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par>
                                <p:cTn id="25" presetID="22" presetClass="entr" presetSubtype="8"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left)">
                                      <p:cBhvr>
                                        <p:cTn id="27" dur="5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500"/>
                                        <p:tgtEl>
                                          <p:spTgt spid="62"/>
                                        </p:tgtEl>
                                      </p:cBhvr>
                                    </p:animEffect>
                                  </p:childTnLst>
                                </p:cTn>
                              </p:par>
                              <p:par>
                                <p:cTn id="33" presetID="22" presetClass="entr" presetSubtype="8" fill="hold"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left)">
                                      <p:cBhvr>
                                        <p:cTn id="3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nR WB">
            <a:extLst>
              <a:ext uri="{FF2B5EF4-FFF2-40B4-BE49-F238E27FC236}">
                <a16:creationId xmlns:a16="http://schemas.microsoft.com/office/drawing/2014/main" id="{DC54EBD6-ADA4-DFD0-3FDB-81C4ECF8D6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92240" y="1554480"/>
            <a:ext cx="5577840" cy="4540204"/>
          </a:xfrm>
          <a:prstGeom prst="rect">
            <a:avLst/>
          </a:prstGeom>
        </p:spPr>
      </p:pic>
      <p:sp>
        <p:nvSpPr>
          <p:cNvPr id="2" name="Title 1"/>
          <p:cNvSpPr>
            <a:spLocks noGrp="1"/>
          </p:cNvSpPr>
          <p:nvPr>
            <p:ph type="title"/>
          </p:nvPr>
        </p:nvSpPr>
        <p:spPr/>
        <p:txBody>
          <a:bodyPr/>
          <a:lstStyle/>
          <a:p>
            <a:r>
              <a:rPr lang="en-US" altLang="en-US" dirty="0"/>
              <a:t>Chicago Valley deep</a:t>
            </a:r>
            <a:endParaRPr lang="en-US" dirty="0"/>
          </a:p>
        </p:txBody>
      </p:sp>
      <p:sp useBgFill="1">
        <p:nvSpPr>
          <p:cNvPr id="3" name="Content Placeholder 2"/>
          <p:cNvSpPr>
            <a:spLocks noGrp="1"/>
          </p:cNvSpPr>
          <p:nvPr>
            <p:ph idx="1"/>
          </p:nvPr>
        </p:nvSpPr>
        <p:spPr>
          <a:xfrm>
            <a:off x="274320" y="1188720"/>
            <a:ext cx="6156708" cy="5303520"/>
          </a:xfrm>
        </p:spPr>
        <p:txBody>
          <a:bodyPr/>
          <a:lstStyle/>
          <a:p>
            <a:pPr>
              <a:spcBef>
                <a:spcPts val="300"/>
              </a:spcBef>
            </a:pPr>
            <a:r>
              <a:rPr lang="en-US" dirty="0"/>
              <a:t>Chicago Valley deep</a:t>
            </a:r>
          </a:p>
          <a:p>
            <a:pPr lvl="1">
              <a:spcBef>
                <a:spcPts val="300"/>
              </a:spcBef>
            </a:pPr>
            <a:r>
              <a:rPr lang="en-US" dirty="0"/>
              <a:t>Measure water above transducer</a:t>
            </a:r>
          </a:p>
          <a:p>
            <a:pPr lvl="1">
              <a:spcBef>
                <a:spcPts val="300"/>
              </a:spcBef>
            </a:pPr>
            <a:r>
              <a:rPr lang="en-US" dirty="0"/>
              <a:t>Introduce slug, Wait awhile</a:t>
            </a:r>
          </a:p>
          <a:p>
            <a:pPr lvl="1">
              <a:spcBef>
                <a:spcPts val="300"/>
              </a:spcBef>
            </a:pPr>
            <a:r>
              <a:rPr lang="en-US" dirty="0"/>
              <a:t>Slugs 2 &amp; 3 synthetic with added noise</a:t>
            </a:r>
          </a:p>
          <a:p>
            <a:pPr>
              <a:spcBef>
                <a:spcPts val="300"/>
              </a:spcBef>
            </a:pPr>
            <a:r>
              <a:rPr lang="en-US" dirty="0"/>
              <a:t>Formation tight</a:t>
            </a:r>
          </a:p>
          <a:p>
            <a:pPr lvl="1">
              <a:spcBef>
                <a:spcPts val="300"/>
              </a:spcBef>
            </a:pPr>
            <a:r>
              <a:rPr lang="en-US" dirty="0"/>
              <a:t>Recovery ~ an hour, 45 min. window</a:t>
            </a:r>
          </a:p>
          <a:p>
            <a:pPr lvl="1">
              <a:spcBef>
                <a:spcPts val="300"/>
              </a:spcBef>
            </a:pPr>
            <a:r>
              <a:rPr lang="en-US" dirty="0"/>
              <a:t>T = 2 ft²/d, K = 0.1 ft/d</a:t>
            </a:r>
          </a:p>
          <a:p>
            <a:pPr lvl="1">
              <a:spcBef>
                <a:spcPts val="300"/>
              </a:spcBef>
            </a:pPr>
            <a:r>
              <a:rPr lang="en-US" dirty="0"/>
              <a:t>Reasonable for siltstone</a:t>
            </a:r>
          </a:p>
          <a:p>
            <a:pPr>
              <a:spcBef>
                <a:spcPts val="300"/>
              </a:spcBef>
            </a:pPr>
            <a:r>
              <a:rPr lang="en-US" dirty="0"/>
              <a:t>T or K </a:t>
            </a:r>
            <a:r>
              <a:rPr lang="en-US" altLang="en-US" sz="3200" b="1" dirty="0">
                <a:sym typeface="Symbol" panose="05050102010706020507" pitchFamily="18" charset="2"/>
              </a:rPr>
              <a:t></a:t>
            </a:r>
            <a:r>
              <a:rPr lang="en-US" dirty="0"/>
              <a:t> slope</a:t>
            </a:r>
          </a:p>
          <a:p>
            <a:pPr lvl="1">
              <a:spcBef>
                <a:spcPts val="300"/>
              </a:spcBef>
            </a:pPr>
            <a:r>
              <a:rPr lang="en-US" dirty="0"/>
              <a:t>T = 20 ft²/d, 4.5 minutes</a:t>
            </a:r>
          </a:p>
          <a:p>
            <a:pPr lvl="1">
              <a:spcBef>
                <a:spcPts val="300"/>
              </a:spcBef>
            </a:pPr>
            <a:r>
              <a:rPr lang="en-US" dirty="0"/>
              <a:t>T = 180 ft²/d, 30 seconds</a:t>
            </a:r>
          </a:p>
          <a:p>
            <a:pPr lvl="1">
              <a:spcBef>
                <a:spcPts val="300"/>
              </a:spcBef>
            </a:pPr>
            <a:r>
              <a:rPr lang="en-US" dirty="0"/>
              <a:t>T &gt; 1,000 ft²/d, 5 seconds </a:t>
            </a:r>
          </a:p>
        </p:txBody>
      </p:sp>
      <p:pic>
        <p:nvPicPr>
          <p:cNvPr id="12" name="timeSeries">
            <a:extLst>
              <a:ext uri="{FF2B5EF4-FFF2-40B4-BE49-F238E27FC236}">
                <a16:creationId xmlns:a16="http://schemas.microsoft.com/office/drawing/2014/main" id="{0AF82CCC-6FC1-5059-34A1-875629B920E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492240" y="1192530"/>
            <a:ext cx="5570220" cy="5570220"/>
          </a:xfrm>
          <a:prstGeom prst="rect">
            <a:avLst/>
          </a:prstGeom>
        </p:spPr>
      </p:pic>
      <p:pic>
        <p:nvPicPr>
          <p:cNvPr id="11" name="BnR_T=2">
            <a:extLst>
              <a:ext uri="{FF2B5EF4-FFF2-40B4-BE49-F238E27FC236}">
                <a16:creationId xmlns:a16="http://schemas.microsoft.com/office/drawing/2014/main" id="{BABFC7AC-5959-C70C-49E6-75BF1594C66A}"/>
              </a:ext>
            </a:extLst>
          </p:cNvPr>
          <p:cNvPicPr>
            <a:picLocks noChangeAspect="1"/>
          </p:cNvPicPr>
          <p:nvPr/>
        </p:nvPicPr>
        <p:blipFill>
          <a:blip r:embed="rId6"/>
          <a:stretch>
            <a:fillRect/>
          </a:stretch>
        </p:blipFill>
        <p:spPr>
          <a:xfrm>
            <a:off x="6492240" y="1188720"/>
            <a:ext cx="5577840" cy="5577840"/>
          </a:xfrm>
          <a:prstGeom prst="rect">
            <a:avLst/>
          </a:prstGeom>
        </p:spPr>
      </p:pic>
      <p:grpSp>
        <p:nvGrpSpPr>
          <p:cNvPr id="17" name="T =20 slope">
            <a:extLst>
              <a:ext uri="{FF2B5EF4-FFF2-40B4-BE49-F238E27FC236}">
                <a16:creationId xmlns:a16="http://schemas.microsoft.com/office/drawing/2014/main" id="{D167AAA8-672A-3378-C80B-A849961F40D8}"/>
              </a:ext>
            </a:extLst>
          </p:cNvPr>
          <p:cNvGrpSpPr/>
          <p:nvPr/>
        </p:nvGrpSpPr>
        <p:grpSpPr>
          <a:xfrm>
            <a:off x="7073375" y="1639874"/>
            <a:ext cx="656242" cy="4375518"/>
            <a:chOff x="7073375" y="1639874"/>
            <a:chExt cx="656242" cy="4375518"/>
          </a:xfrm>
        </p:grpSpPr>
        <p:cxnSp>
          <p:nvCxnSpPr>
            <p:cNvPr id="14" name="Straight Connector 13">
              <a:extLst>
                <a:ext uri="{FF2B5EF4-FFF2-40B4-BE49-F238E27FC236}">
                  <a16:creationId xmlns:a16="http://schemas.microsoft.com/office/drawing/2014/main" id="{9ECBD789-07F2-5205-85AD-BCD781FABC0E}"/>
                </a:ext>
              </a:extLst>
            </p:cNvPr>
            <p:cNvCxnSpPr/>
            <p:nvPr/>
          </p:nvCxnSpPr>
          <p:spPr bwMode="auto">
            <a:xfrm>
              <a:off x="7073375" y="1639874"/>
              <a:ext cx="374904" cy="4375518"/>
            </a:xfrm>
            <a:prstGeom prst="line">
              <a:avLst/>
            </a:prstGeom>
            <a:noFill/>
            <a:ln w="50800" cap="flat" cmpd="sng" algn="ctr">
              <a:solidFill>
                <a:schemeClr val="tx1"/>
              </a:solidFill>
              <a:prstDash val="lgDash"/>
              <a:round/>
              <a:headEnd type="none" w="med" len="med"/>
              <a:tailEnd type="none" w="med" len="med"/>
            </a:ln>
            <a:effectLst/>
          </p:spPr>
        </p:cxnSp>
        <p:sp>
          <p:nvSpPr>
            <p:cNvPr id="15" name="Text Box 50">
              <a:extLst>
                <a:ext uri="{FF2B5EF4-FFF2-40B4-BE49-F238E27FC236}">
                  <a16:creationId xmlns:a16="http://schemas.microsoft.com/office/drawing/2014/main" id="{187447E4-B46F-F185-2829-1F51183D895F}"/>
                </a:ext>
              </a:extLst>
            </p:cNvPr>
            <p:cNvSpPr txBox="1">
              <a:spLocks noChangeArrowheads="1"/>
            </p:cNvSpPr>
            <p:nvPr/>
          </p:nvSpPr>
          <p:spPr bwMode="auto">
            <a:xfrm rot="5040000">
              <a:off x="6722610" y="4752988"/>
              <a:ext cx="1675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600" dirty="0">
                  <a:latin typeface="Arial" panose="020B0604020202020204" pitchFamily="34" charset="0"/>
                </a:rPr>
                <a:t>T = 20 feet</a:t>
              </a:r>
              <a:r>
                <a:rPr lang="en-US" altLang="en-US" sz="1600" dirty="0">
                  <a:latin typeface="Arial" panose="020B0604020202020204" pitchFamily="34" charset="0"/>
                  <a:cs typeface="Arial" panose="020B0604020202020204" pitchFamily="34" charset="0"/>
                </a:rPr>
                <a:t>²/day</a:t>
              </a:r>
              <a:endParaRPr lang="en-US" altLang="en-US" sz="1600" dirty="0">
                <a:latin typeface="Arial" panose="020B0604020202020204" pitchFamily="34" charset="0"/>
              </a:endParaRPr>
            </a:p>
          </p:txBody>
        </p:sp>
      </p:grpSp>
      <p:cxnSp>
        <p:nvCxnSpPr>
          <p:cNvPr id="16" name="T= 2 slope">
            <a:extLst>
              <a:ext uri="{FF2B5EF4-FFF2-40B4-BE49-F238E27FC236}">
                <a16:creationId xmlns:a16="http://schemas.microsoft.com/office/drawing/2014/main" id="{4F320FA5-777B-5762-F345-77E34AA13D96}"/>
              </a:ext>
            </a:extLst>
          </p:cNvPr>
          <p:cNvCxnSpPr/>
          <p:nvPr/>
        </p:nvCxnSpPr>
        <p:spPr bwMode="auto">
          <a:xfrm>
            <a:off x="7073375" y="1639874"/>
            <a:ext cx="3749040" cy="4375518"/>
          </a:xfrm>
          <a:prstGeom prst="line">
            <a:avLst/>
          </a:prstGeom>
          <a:noFill/>
          <a:ln w="50800" cap="flat" cmpd="sng" algn="ctr">
            <a:solidFill>
              <a:schemeClr val="tx1"/>
            </a:solidFill>
            <a:prstDash val="lgDash"/>
            <a:round/>
            <a:headEnd type="none" w="med" len="med"/>
            <a:tailEnd type="none" w="med" len="med"/>
          </a:ln>
          <a:effectLst/>
        </p:spPr>
      </p:cxnSp>
      <p:cxnSp>
        <p:nvCxnSpPr>
          <p:cNvPr id="18" name="T&gt;100 slope">
            <a:extLst>
              <a:ext uri="{FF2B5EF4-FFF2-40B4-BE49-F238E27FC236}">
                <a16:creationId xmlns:a16="http://schemas.microsoft.com/office/drawing/2014/main" id="{13103865-FF63-972F-AC40-49E6F06E9EE7}"/>
              </a:ext>
            </a:extLst>
          </p:cNvPr>
          <p:cNvCxnSpPr/>
          <p:nvPr/>
        </p:nvCxnSpPr>
        <p:spPr bwMode="auto">
          <a:xfrm>
            <a:off x="7073375" y="1639874"/>
            <a:ext cx="54864" cy="4375518"/>
          </a:xfrm>
          <a:prstGeom prst="line">
            <a:avLst/>
          </a:prstGeom>
          <a:noFill/>
          <a:ln w="50800" cap="flat" cmpd="sng" algn="ctr">
            <a:solidFill>
              <a:schemeClr val="tx1"/>
            </a:solidFill>
            <a:prstDash val="lgDash"/>
            <a:round/>
            <a:headEnd type="none" w="med" len="med"/>
            <a:tailEnd type="none" w="med" len="med"/>
          </a:ln>
          <a:effectLst/>
        </p:spPr>
      </p:cxnSp>
      <p:grpSp>
        <p:nvGrpSpPr>
          <p:cNvPr id="5" name="Group 4">
            <a:extLst>
              <a:ext uri="{FF2B5EF4-FFF2-40B4-BE49-F238E27FC236}">
                <a16:creationId xmlns:a16="http://schemas.microsoft.com/office/drawing/2014/main" id="{12978D19-9704-3CFF-A762-B725E08653DB}"/>
              </a:ext>
            </a:extLst>
          </p:cNvPr>
          <p:cNvGrpSpPr/>
          <p:nvPr/>
        </p:nvGrpSpPr>
        <p:grpSpPr>
          <a:xfrm>
            <a:off x="10525098" y="122424"/>
            <a:ext cx="554918" cy="822960"/>
            <a:chOff x="5817072" y="2002018"/>
            <a:chExt cx="554918" cy="822960"/>
          </a:xfrm>
        </p:grpSpPr>
        <p:grpSp>
          <p:nvGrpSpPr>
            <p:cNvPr id="6" name="Group 5">
              <a:extLst>
                <a:ext uri="{FF2B5EF4-FFF2-40B4-BE49-F238E27FC236}">
                  <a16:creationId xmlns:a16="http://schemas.microsoft.com/office/drawing/2014/main" id="{29980458-1CFF-EB60-4D2B-F3D1F6185365}"/>
                </a:ext>
              </a:extLst>
            </p:cNvPr>
            <p:cNvGrpSpPr>
              <a:grpSpLocks noChangeAspect="1"/>
            </p:cNvGrpSpPr>
            <p:nvPr/>
          </p:nvGrpSpPr>
          <p:grpSpPr>
            <a:xfrm>
              <a:off x="5817072" y="2002018"/>
              <a:ext cx="554918" cy="822960"/>
              <a:chOff x="9563100" y="1854200"/>
              <a:chExt cx="890588" cy="1317625"/>
            </a:xfrm>
          </p:grpSpPr>
          <p:sp>
            <p:nvSpPr>
              <p:cNvPr id="8" name="Freeform 5">
                <a:extLst>
                  <a:ext uri="{FF2B5EF4-FFF2-40B4-BE49-F238E27FC236}">
                    <a16:creationId xmlns:a16="http://schemas.microsoft.com/office/drawing/2014/main" id="{2BFB3E67-CC15-1395-CB39-0FACB1446B32}"/>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6469EDB9-213D-846D-E2F9-8FC1DA93A11F}"/>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Oval 472">
              <a:extLst>
                <a:ext uri="{FF2B5EF4-FFF2-40B4-BE49-F238E27FC236}">
                  <a16:creationId xmlns:a16="http://schemas.microsoft.com/office/drawing/2014/main" id="{6B1C7ECB-53BD-DBEB-A5F5-9057C60C9C13}"/>
                </a:ext>
              </a:extLst>
            </p:cNvPr>
            <p:cNvSpPr>
              <a:spLocks noChangeAspect="1" noChangeArrowheads="1"/>
            </p:cNvSpPr>
            <p:nvPr/>
          </p:nvSpPr>
          <p:spPr bwMode="auto">
            <a:xfrm>
              <a:off x="6126480" y="2688149"/>
              <a:ext cx="91440" cy="9144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useBgFill="1">
        <p:nvSpPr>
          <p:cNvPr id="10" name="BlankShield">
            <a:extLst>
              <a:ext uri="{FF2B5EF4-FFF2-40B4-BE49-F238E27FC236}">
                <a16:creationId xmlns:a16="http://schemas.microsoft.com/office/drawing/2014/main" id="{212E0E68-FEC9-A5C3-5EA6-6E27BDA3E6AD}"/>
              </a:ext>
            </a:extLst>
          </p:cNvPr>
          <p:cNvSpPr/>
          <p:nvPr/>
        </p:nvSpPr>
        <p:spPr bwMode="auto">
          <a:xfrm>
            <a:off x="1783458" y="6279889"/>
            <a:ext cx="4647570" cy="578112"/>
          </a:xfrm>
          <a:prstGeom prst="rect">
            <a:avLst/>
          </a:prstGeom>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8EDCEBC5-F9DD-DA06-A62D-2EAE3C97B671}"/>
              </a:ext>
            </a:extLst>
          </p:cNvPr>
          <p:cNvGrpSpPr/>
          <p:nvPr/>
        </p:nvGrpSpPr>
        <p:grpSpPr>
          <a:xfrm>
            <a:off x="1319560" y="6264775"/>
            <a:ext cx="4678344" cy="461665"/>
            <a:chOff x="1289332" y="6279889"/>
            <a:chExt cx="4678344" cy="461665"/>
          </a:xfrm>
        </p:grpSpPr>
        <p:sp>
          <p:nvSpPr>
            <p:cNvPr id="13" name="Meas limit">
              <a:extLst>
                <a:ext uri="{FF2B5EF4-FFF2-40B4-BE49-F238E27FC236}">
                  <a16:creationId xmlns:a16="http://schemas.microsoft.com/office/drawing/2014/main" id="{B40B1BCE-53A4-1730-9F8C-A8820B544F30}"/>
                </a:ext>
              </a:extLst>
            </p:cNvPr>
            <p:cNvSpPr/>
            <p:nvPr/>
          </p:nvSpPr>
          <p:spPr bwMode="auto">
            <a:xfrm>
              <a:off x="3080347" y="6279889"/>
              <a:ext cx="2887329" cy="461665"/>
            </a:xfrm>
            <a:prstGeom prst="rect">
              <a:avLst/>
            </a:prstGeom>
            <a:no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a:ln>
                    <a:noFill/>
                  </a:ln>
                  <a:solidFill>
                    <a:schemeClr val="tx1"/>
                  </a:solidFill>
                  <a:effectLst/>
                  <a:latin typeface="Arial" panose="020B0604020202020204" pitchFamily="34" charset="0"/>
                  <a:cs typeface="Arial" panose="020B0604020202020204" pitchFamily="34" charset="0"/>
                </a:rPr>
                <a:t>Measurement limit</a:t>
              </a:r>
            </a:p>
          </p:txBody>
        </p:sp>
        <p:cxnSp>
          <p:nvCxnSpPr>
            <p:cNvPr id="20" name="Straight Connector 19">
              <a:extLst>
                <a:ext uri="{FF2B5EF4-FFF2-40B4-BE49-F238E27FC236}">
                  <a16:creationId xmlns:a16="http://schemas.microsoft.com/office/drawing/2014/main" id="{75642905-AE99-4387-7615-10D59FE0952E}"/>
                </a:ext>
              </a:extLst>
            </p:cNvPr>
            <p:cNvCxnSpPr>
              <a:cxnSpLocks/>
            </p:cNvCxnSpPr>
            <p:nvPr/>
          </p:nvCxnSpPr>
          <p:spPr bwMode="auto">
            <a:xfrm>
              <a:off x="3080347" y="6295003"/>
              <a:ext cx="1554480" cy="0"/>
            </a:xfrm>
            <a:prstGeom prst="line">
              <a:avLst/>
            </a:prstGeom>
            <a:noFill/>
            <a:ln w="47625" cap="flat" cmpd="sng" algn="ctr">
              <a:solidFill>
                <a:srgbClr val="FF0000"/>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B93C6595-C903-891D-BB62-A3035859F847}"/>
                </a:ext>
              </a:extLst>
            </p:cNvPr>
            <p:cNvCxnSpPr>
              <a:cxnSpLocks/>
            </p:cNvCxnSpPr>
            <p:nvPr/>
          </p:nvCxnSpPr>
          <p:spPr bwMode="auto">
            <a:xfrm>
              <a:off x="1289332" y="6295003"/>
              <a:ext cx="274320" cy="0"/>
            </a:xfrm>
            <a:prstGeom prst="line">
              <a:avLst/>
            </a:prstGeom>
            <a:noFill/>
            <a:ln w="47625" cap="flat" cmpd="sng" algn="ctr">
              <a:solidFill>
                <a:srgbClr val="FF0000"/>
              </a:solidFill>
              <a:prstDash val="solid"/>
              <a:round/>
              <a:headEnd type="none" w="med" len="med"/>
              <a:tailEnd type="none" w="med" len="med"/>
            </a:ln>
            <a:effectLst/>
          </p:spPr>
        </p:cxnSp>
      </p:grpSp>
    </p:spTree>
    <p:extLst>
      <p:ext uri="{BB962C8B-B14F-4D97-AF65-F5344CB8AC3E}">
        <p14:creationId xmlns:p14="http://schemas.microsoft.com/office/powerpoint/2010/main" val="1432650943"/>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200000" y="200000"/>
                                    </p:animScale>
                                  </p:childTnLst>
                                </p:cTn>
                              </p:par>
                              <p:par>
                                <p:cTn id="7" presetID="42" presetClass="path" presetSubtype="0" fill="hold" nodeType="withEffect">
                                  <p:stCondLst>
                                    <p:cond delay="0"/>
                                  </p:stCondLst>
                                  <p:childTnLst>
                                    <p:animMotion origin="layout" path="M 2.08333E-6 1.11111E-6 L -0.21888 0.30625 " pathEditMode="relative" rAng="0" ptsTypes="AA">
                                      <p:cBhvr>
                                        <p:cTn id="8" dur="1000" fill="hold"/>
                                        <p:tgtEl>
                                          <p:spTgt spid="4"/>
                                        </p:tgtEl>
                                        <p:attrNameLst>
                                          <p:attrName>ppt_x</p:attrName>
                                          <p:attrName>ppt_y</p:attrName>
                                        </p:attrNameLst>
                                      </p:cBhvr>
                                      <p:rCtr x="-10951" y="15301"/>
                                    </p:animMotion>
                                  </p:childTnLst>
                                </p:cTn>
                              </p:par>
                            </p:childTnLst>
                          </p:cTn>
                        </p:par>
                        <p:par>
                          <p:cTn id="9" fill="hold">
                            <p:stCondLst>
                              <p:cond delay="1000"/>
                            </p:stCondLst>
                            <p:childTnLst>
                              <p:par>
                                <p:cTn id="10" presetID="10" presetClass="exit" presetSubtype="0" fill="hold" nodeType="after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500"/>
                            </p:stCondLst>
                            <p:childTnLst>
                              <p:par>
                                <p:cTn id="22" presetID="22" presetClass="entr" presetSubtype="1" fill="hold" nodeType="after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mph" presetSubtype="0" nodeType="clickEffect">
                                  <p:stCondLst>
                                    <p:cond delay="0"/>
                                  </p:stCondLst>
                                  <p:childTnLst>
                                    <p:set>
                                      <p:cBhvr>
                                        <p:cTn id="28" dur="indefinite"/>
                                        <p:tgtEl>
                                          <p:spTgt spid="16"/>
                                        </p:tgtEl>
                                        <p:attrNameLst>
                                          <p:attrName>style.opacity</p:attrName>
                                        </p:attrNameLst>
                                      </p:cBhvr>
                                      <p:to>
                                        <p:strVal val="0.5"/>
                                      </p:to>
                                    </p:set>
                                    <p:animEffect filter="image" prLst="opacity: 0.5">
                                      <p:cBhvr rctx="IE">
                                        <p:cTn id="29" dur="indefinite"/>
                                        <p:tgtEl>
                                          <p:spTgt spid="16"/>
                                        </p:tgtEl>
                                      </p:cBhvr>
                                    </p:animEffect>
                                  </p:childTnLst>
                                </p:cTn>
                              </p:par>
                              <p:par>
                                <p:cTn id="30" presetID="22" presetClass="entr" presetSubtype="2"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mph" presetSubtype="0" nodeType="clickEffect">
                                  <p:stCondLst>
                                    <p:cond delay="0"/>
                                  </p:stCondLst>
                                  <p:childTnLst>
                                    <p:set>
                                      <p:cBhvr>
                                        <p:cTn id="36" dur="indefinite"/>
                                        <p:tgtEl>
                                          <p:spTgt spid="17"/>
                                        </p:tgtEl>
                                        <p:attrNameLst>
                                          <p:attrName>style.opacity</p:attrName>
                                        </p:attrNameLst>
                                      </p:cBhvr>
                                      <p:to>
                                        <p:strVal val="0.5"/>
                                      </p:to>
                                    </p:set>
                                    <p:animEffect filter="image" prLst="opacity: 0.5">
                                      <p:cBhvr rctx="IE">
                                        <p:cTn id="37" dur="indefinite"/>
                                        <p:tgtEl>
                                          <p:spTgt spid="17"/>
                                        </p:tgtEl>
                                      </p:cBhvr>
                                    </p:animEffect>
                                  </p:childTnLst>
                                </p:cTn>
                              </p:par>
                              <p:par>
                                <p:cTn id="38" presetID="2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Chicago Valley shallow</a:t>
            </a:r>
            <a:endParaRPr lang="en-US" dirty="0"/>
          </a:p>
        </p:txBody>
      </p:sp>
      <p:sp useBgFill="1">
        <p:nvSpPr>
          <p:cNvPr id="3" name="Content Placeholder 2"/>
          <p:cNvSpPr>
            <a:spLocks noGrp="1"/>
          </p:cNvSpPr>
          <p:nvPr>
            <p:ph idx="1"/>
          </p:nvPr>
        </p:nvSpPr>
        <p:spPr>
          <a:xfrm>
            <a:off x="274320" y="1188720"/>
            <a:ext cx="6301740" cy="5303520"/>
          </a:xfrm>
        </p:spPr>
        <p:txBody>
          <a:bodyPr/>
          <a:lstStyle/>
          <a:p>
            <a:pPr>
              <a:spcBef>
                <a:spcPts val="300"/>
              </a:spcBef>
            </a:pPr>
            <a:r>
              <a:rPr lang="en-US" dirty="0"/>
              <a:t>Chicago Valley shallow</a:t>
            </a:r>
          </a:p>
          <a:p>
            <a:pPr lvl="1">
              <a:spcBef>
                <a:spcPts val="300"/>
              </a:spcBef>
            </a:pPr>
            <a:r>
              <a:rPr lang="en-US" dirty="0"/>
              <a:t>Water level measured every 0.3 second</a:t>
            </a:r>
          </a:p>
          <a:p>
            <a:pPr lvl="1">
              <a:spcBef>
                <a:spcPts val="300"/>
              </a:spcBef>
            </a:pPr>
            <a:r>
              <a:rPr lang="en-US" dirty="0"/>
              <a:t>Introduce slug, Wait awhile</a:t>
            </a:r>
          </a:p>
          <a:p>
            <a:pPr lvl="1">
              <a:spcBef>
                <a:spcPts val="300"/>
              </a:spcBef>
            </a:pPr>
            <a:r>
              <a:rPr lang="en-US" dirty="0"/>
              <a:t>Remove &amp; insert slug every minute</a:t>
            </a:r>
          </a:p>
          <a:p>
            <a:pPr lvl="1">
              <a:spcBef>
                <a:spcPts val="300"/>
              </a:spcBef>
            </a:pPr>
            <a:r>
              <a:rPr lang="en-US" dirty="0"/>
              <a:t>Oscillating or underdamped response</a:t>
            </a:r>
          </a:p>
          <a:p>
            <a:pPr>
              <a:spcBef>
                <a:spcPts val="300"/>
              </a:spcBef>
            </a:pPr>
            <a:r>
              <a:rPr lang="en-US" dirty="0"/>
              <a:t>Displacement, </a:t>
            </a:r>
            <a:r>
              <a:rPr lang="en-US" b="1" i="1" dirty="0"/>
              <a:t>y</a:t>
            </a:r>
            <a:r>
              <a:rPr lang="en-US" b="1" i="1" baseline="-25000" dirty="0"/>
              <a:t>0</a:t>
            </a:r>
            <a:r>
              <a:rPr lang="en-US" dirty="0"/>
              <a:t>, should not vary</a:t>
            </a:r>
          </a:p>
          <a:p>
            <a:pPr lvl="1">
              <a:spcBef>
                <a:spcPts val="300"/>
              </a:spcBef>
            </a:pPr>
            <a:r>
              <a:rPr lang="en-US" dirty="0"/>
              <a:t>Single slug with fixed volume</a:t>
            </a:r>
          </a:p>
          <a:p>
            <a:pPr lvl="1">
              <a:spcBef>
                <a:spcPts val="300"/>
              </a:spcBef>
            </a:pPr>
            <a:r>
              <a:rPr lang="en-US" dirty="0"/>
              <a:t>Withdrawal close enough</a:t>
            </a:r>
          </a:p>
          <a:p>
            <a:pPr lvl="1">
              <a:spcBef>
                <a:spcPts val="300"/>
              </a:spcBef>
            </a:pPr>
            <a:r>
              <a:rPr lang="en-US" dirty="0"/>
              <a:t>Insertion problematic</a:t>
            </a:r>
          </a:p>
          <a:p>
            <a:pPr lvl="2">
              <a:spcBef>
                <a:spcPts val="300"/>
              </a:spcBef>
            </a:pPr>
            <a:r>
              <a:rPr lang="en-US" dirty="0"/>
              <a:t>Jump 1</a:t>
            </a:r>
            <a:r>
              <a:rPr lang="en-US" baseline="30000" dirty="0"/>
              <a:t>st</a:t>
            </a:r>
            <a:r>
              <a:rPr lang="en-US" dirty="0"/>
              <a:t> second, likely shock </a:t>
            </a:r>
          </a:p>
          <a:p>
            <a:pPr lvl="2">
              <a:spcBef>
                <a:spcPts val="300"/>
              </a:spcBef>
            </a:pPr>
            <a:r>
              <a:rPr lang="en-US" b="1" i="1" dirty="0"/>
              <a:t>y</a:t>
            </a:r>
            <a:r>
              <a:rPr lang="en-US" b="1" i="1" baseline="-25000" dirty="0"/>
              <a:t>0</a:t>
            </a:r>
            <a:r>
              <a:rPr lang="en-US" dirty="0"/>
              <a:t>, estimated without jump</a:t>
            </a:r>
          </a:p>
          <a:p>
            <a:pPr>
              <a:spcBef>
                <a:spcPts val="300"/>
              </a:spcBef>
            </a:pPr>
            <a:r>
              <a:rPr lang="en-US" dirty="0"/>
              <a:t>Oscillating response decays ~3 min.</a:t>
            </a:r>
          </a:p>
        </p:txBody>
      </p:sp>
      <p:grpSp>
        <p:nvGrpSpPr>
          <p:cNvPr id="5" name="Group 4">
            <a:extLst>
              <a:ext uri="{FF2B5EF4-FFF2-40B4-BE49-F238E27FC236}">
                <a16:creationId xmlns:a16="http://schemas.microsoft.com/office/drawing/2014/main" id="{12978D19-9704-3CFF-A762-B725E08653DB}"/>
              </a:ext>
            </a:extLst>
          </p:cNvPr>
          <p:cNvGrpSpPr/>
          <p:nvPr/>
        </p:nvGrpSpPr>
        <p:grpSpPr>
          <a:xfrm>
            <a:off x="10525098" y="122424"/>
            <a:ext cx="554918" cy="822960"/>
            <a:chOff x="5817072" y="2002018"/>
            <a:chExt cx="554918" cy="822960"/>
          </a:xfrm>
        </p:grpSpPr>
        <p:grpSp>
          <p:nvGrpSpPr>
            <p:cNvPr id="6" name="Group 5">
              <a:extLst>
                <a:ext uri="{FF2B5EF4-FFF2-40B4-BE49-F238E27FC236}">
                  <a16:creationId xmlns:a16="http://schemas.microsoft.com/office/drawing/2014/main" id="{29980458-1CFF-EB60-4D2B-F3D1F6185365}"/>
                </a:ext>
              </a:extLst>
            </p:cNvPr>
            <p:cNvGrpSpPr>
              <a:grpSpLocks noChangeAspect="1"/>
            </p:cNvGrpSpPr>
            <p:nvPr/>
          </p:nvGrpSpPr>
          <p:grpSpPr>
            <a:xfrm>
              <a:off x="5817072" y="2002018"/>
              <a:ext cx="554918" cy="822960"/>
              <a:chOff x="9563100" y="1854200"/>
              <a:chExt cx="890588" cy="1317625"/>
            </a:xfrm>
          </p:grpSpPr>
          <p:sp>
            <p:nvSpPr>
              <p:cNvPr id="8" name="Freeform 5">
                <a:extLst>
                  <a:ext uri="{FF2B5EF4-FFF2-40B4-BE49-F238E27FC236}">
                    <a16:creationId xmlns:a16="http://schemas.microsoft.com/office/drawing/2014/main" id="{2BFB3E67-CC15-1395-CB39-0FACB1446B32}"/>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6469EDB9-213D-846D-E2F9-8FC1DA93A11F}"/>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Oval 472">
              <a:extLst>
                <a:ext uri="{FF2B5EF4-FFF2-40B4-BE49-F238E27FC236}">
                  <a16:creationId xmlns:a16="http://schemas.microsoft.com/office/drawing/2014/main" id="{6B1C7ECB-53BD-DBEB-A5F5-9057C60C9C13}"/>
                </a:ext>
              </a:extLst>
            </p:cNvPr>
            <p:cNvSpPr>
              <a:spLocks noChangeAspect="1" noChangeArrowheads="1"/>
            </p:cNvSpPr>
            <p:nvPr/>
          </p:nvSpPr>
          <p:spPr bwMode="auto">
            <a:xfrm>
              <a:off x="6126480" y="2688149"/>
              <a:ext cx="91440" cy="9144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pic>
        <p:nvPicPr>
          <p:cNvPr id="11" name="1-min">
            <a:extLst>
              <a:ext uri="{FF2B5EF4-FFF2-40B4-BE49-F238E27FC236}">
                <a16:creationId xmlns:a16="http://schemas.microsoft.com/office/drawing/2014/main" id="{371F3E6C-48BE-1C71-1305-DBCD8D2C043A}"/>
              </a:ext>
            </a:extLst>
          </p:cNvPr>
          <p:cNvPicPr>
            <a:picLocks noChangeAspect="1"/>
          </p:cNvPicPr>
          <p:nvPr/>
        </p:nvPicPr>
        <p:blipFill>
          <a:blip r:embed="rId3"/>
          <a:stretch>
            <a:fillRect/>
          </a:stretch>
        </p:blipFill>
        <p:spPr>
          <a:xfrm>
            <a:off x="6583680" y="1188720"/>
            <a:ext cx="5570220" cy="5577840"/>
          </a:xfrm>
          <a:prstGeom prst="rect">
            <a:avLst/>
          </a:prstGeom>
        </p:spPr>
      </p:pic>
      <p:pic>
        <p:nvPicPr>
          <p:cNvPr id="10" name="Symbols">
            <a:extLst>
              <a:ext uri="{FF2B5EF4-FFF2-40B4-BE49-F238E27FC236}">
                <a16:creationId xmlns:a16="http://schemas.microsoft.com/office/drawing/2014/main" id="{BD60E013-C58D-9934-4CBB-B9FF405B7A01}"/>
              </a:ext>
            </a:extLst>
          </p:cNvPr>
          <p:cNvPicPr>
            <a:picLocks noChangeAspect="1"/>
          </p:cNvPicPr>
          <p:nvPr/>
        </p:nvPicPr>
        <p:blipFill>
          <a:blip r:embed="rId4"/>
          <a:stretch>
            <a:fillRect/>
          </a:stretch>
        </p:blipFill>
        <p:spPr>
          <a:xfrm>
            <a:off x="6583680" y="1188720"/>
            <a:ext cx="5577840" cy="5577840"/>
          </a:xfrm>
          <a:prstGeom prst="rect">
            <a:avLst/>
          </a:prstGeom>
        </p:spPr>
      </p:pic>
      <p:pic>
        <p:nvPicPr>
          <p:cNvPr id="4" name="10-min line">
            <a:extLst>
              <a:ext uri="{FF2B5EF4-FFF2-40B4-BE49-F238E27FC236}">
                <a16:creationId xmlns:a16="http://schemas.microsoft.com/office/drawing/2014/main" id="{3D7FEB71-7CCB-E200-15BD-99A302F8AF7E}"/>
              </a:ext>
            </a:extLst>
          </p:cNvPr>
          <p:cNvPicPr>
            <a:picLocks noChangeAspect="1"/>
          </p:cNvPicPr>
          <p:nvPr/>
        </p:nvPicPr>
        <p:blipFill>
          <a:blip r:embed="rId5"/>
          <a:stretch>
            <a:fillRect/>
          </a:stretch>
        </p:blipFill>
        <p:spPr>
          <a:xfrm>
            <a:off x="6583680" y="1188720"/>
            <a:ext cx="5577840" cy="5577840"/>
          </a:xfrm>
          <a:prstGeom prst="rect">
            <a:avLst/>
          </a:prstGeom>
        </p:spPr>
      </p:pic>
      <p:sp>
        <p:nvSpPr>
          <p:cNvPr id="13" name="Lower Slug">
            <a:extLst>
              <a:ext uri="{FF2B5EF4-FFF2-40B4-BE49-F238E27FC236}">
                <a16:creationId xmlns:a16="http://schemas.microsoft.com/office/drawing/2014/main" id="{AC07A97C-44B9-6A44-F7FD-7BA7BA78038D}"/>
              </a:ext>
            </a:extLst>
          </p:cNvPr>
          <p:cNvSpPr/>
          <p:nvPr/>
        </p:nvSpPr>
        <p:spPr bwMode="auto">
          <a:xfrm>
            <a:off x="7337870" y="5614869"/>
            <a:ext cx="4503987" cy="566777"/>
          </a:xfrm>
          <a:prstGeom prst="rect">
            <a:avLst/>
          </a:prstGeom>
          <a:noFill/>
          <a:ln w="19050" cap="flat" cmpd="sng" algn="ctr">
            <a:solidFill>
              <a:srgbClr val="0DC0FF"/>
            </a:solidFill>
            <a:prstDash val="dash"/>
            <a:round/>
            <a:headEnd type="none" w="med" len="med"/>
            <a:tailEnd type="none" w="med" len="med"/>
          </a:ln>
          <a:effectLst/>
        </p:spPr>
        <p:txBody>
          <a:bodyPr vert="horz" wrap="none" lIns="91440" tIns="45720" rIns="45720" bIns="45720" numCol="1" rtlCol="0" anchor="b"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Withdrawal</a:t>
            </a:r>
          </a:p>
        </p:txBody>
      </p:sp>
      <p:sp>
        <p:nvSpPr>
          <p:cNvPr id="14" name="Upper Expected slug">
            <a:extLst>
              <a:ext uri="{FF2B5EF4-FFF2-40B4-BE49-F238E27FC236}">
                <a16:creationId xmlns:a16="http://schemas.microsoft.com/office/drawing/2014/main" id="{816DC46B-FC2C-C535-D957-57127F3B78B1}"/>
              </a:ext>
            </a:extLst>
          </p:cNvPr>
          <p:cNvSpPr/>
          <p:nvPr/>
        </p:nvSpPr>
        <p:spPr bwMode="auto">
          <a:xfrm>
            <a:off x="7337870" y="5048092"/>
            <a:ext cx="4503987" cy="566777"/>
          </a:xfrm>
          <a:prstGeom prst="rect">
            <a:avLst/>
          </a:prstGeom>
          <a:noFill/>
          <a:ln w="19050" cap="flat" cmpd="sng" algn="ctr">
            <a:solidFill>
              <a:srgbClr val="0DC0FF"/>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Insertion</a:t>
            </a:r>
          </a:p>
        </p:txBody>
      </p:sp>
      <p:sp>
        <p:nvSpPr>
          <p:cNvPr id="15" name="1-min focus">
            <a:extLst>
              <a:ext uri="{FF2B5EF4-FFF2-40B4-BE49-F238E27FC236}">
                <a16:creationId xmlns:a16="http://schemas.microsoft.com/office/drawing/2014/main" id="{FAC5B218-DDEF-C699-8A87-B1C013357994}"/>
              </a:ext>
            </a:extLst>
          </p:cNvPr>
          <p:cNvSpPr/>
          <p:nvPr/>
        </p:nvSpPr>
        <p:spPr bwMode="auto">
          <a:xfrm>
            <a:off x="7957546" y="4987636"/>
            <a:ext cx="483650" cy="1337594"/>
          </a:xfrm>
          <a:prstGeom prst="rect">
            <a:avLst/>
          </a:prstGeom>
          <a:solidFill>
            <a:srgbClr val="FFFF00">
              <a:alpha val="20000"/>
            </a:srgbClr>
          </a:solid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6" name="Aint Right">
            <a:extLst>
              <a:ext uri="{FF2B5EF4-FFF2-40B4-BE49-F238E27FC236}">
                <a16:creationId xmlns:a16="http://schemas.microsoft.com/office/drawing/2014/main" id="{864D8362-E50E-DA4D-AFB4-09D9EFF5420E}"/>
              </a:ext>
            </a:extLst>
          </p:cNvPr>
          <p:cNvSpPr/>
          <p:nvPr/>
        </p:nvSpPr>
        <p:spPr bwMode="auto">
          <a:xfrm>
            <a:off x="8229601" y="1934598"/>
            <a:ext cx="2388020" cy="3113494"/>
          </a:xfrm>
          <a:prstGeom prst="rect">
            <a:avLst/>
          </a:prstGeom>
          <a:solidFill>
            <a:srgbClr val="FFFF00">
              <a:alpha val="10000"/>
            </a:srgbClr>
          </a:solidFill>
          <a:ln w="15875" cap="flat" cmpd="sng" algn="ctr">
            <a:solidFill>
              <a:srgbClr val="FF0000"/>
            </a:solidFill>
            <a:prstDash val="solid"/>
            <a:round/>
            <a:headEnd type="none" w="med" len="med"/>
            <a:tailEnd type="none" w="med" len="med"/>
          </a:ln>
          <a:effectLst/>
        </p:spPr>
        <p:txBody>
          <a:bodyPr vert="horz" wrap="none" lIns="91440" tIns="365760" rIns="18288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Ain’t Right</a:t>
            </a:r>
          </a:p>
        </p:txBody>
      </p:sp>
    </p:spTree>
    <p:extLst>
      <p:ext uri="{BB962C8B-B14F-4D97-AF65-F5344CB8AC3E}">
        <p14:creationId xmlns:p14="http://schemas.microsoft.com/office/powerpoint/2010/main" val="259532209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0" presetClass="exit" presetSubtype="0" fill="hold" grpId="1" nodeType="with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childTnLst>
                          </p:cTn>
                        </p:par>
                        <p:par>
                          <p:cTn id="30" fill="hold">
                            <p:stCondLst>
                              <p:cond delay="500"/>
                            </p:stCondLst>
                            <p:childTnLst>
                              <p:par>
                                <p:cTn id="31" presetID="10" presetClass="exit" presetSubtype="0" fill="hold" nodeType="afterEffect">
                                  <p:stCondLst>
                                    <p:cond delay="50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0" nodeType="withEffect">
                                  <p:stCondLst>
                                    <p:cond delay="100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 presetClass="exit" presetSubtype="0" fill="hold" grpId="1" nodeType="withEffect">
                                  <p:stCondLst>
                                    <p:cond delay="100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xit" presetSubtype="0" fill="hold" grpId="1" nodeType="withEffect">
                                  <p:stCondLst>
                                    <p:cond delay="100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EF9686-A363-4FDC-7765-7653FD34D56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496807" y="1188720"/>
            <a:ext cx="4567862" cy="4206240"/>
          </a:xfrm>
          <a:prstGeom prst="rect">
            <a:avLst/>
          </a:prstGeom>
        </p:spPr>
      </p:pic>
      <p:sp>
        <p:nvSpPr>
          <p:cNvPr id="7" name="Fit slope">
            <a:extLst>
              <a:ext uri="{FF2B5EF4-FFF2-40B4-BE49-F238E27FC236}">
                <a16:creationId xmlns:a16="http://schemas.microsoft.com/office/drawing/2014/main" id="{C2750093-9EAF-EA10-40B9-A38C1C9CE5B9}"/>
              </a:ext>
            </a:extLst>
          </p:cNvPr>
          <p:cNvSpPr/>
          <p:nvPr/>
        </p:nvSpPr>
        <p:spPr>
          <a:xfrm>
            <a:off x="8157336" y="3219241"/>
            <a:ext cx="3562350" cy="1371600"/>
          </a:xfrm>
          <a:custGeom>
            <a:avLst/>
            <a:gdLst>
              <a:gd name="connsiteX0" fmla="*/ 0 w 2657475"/>
              <a:gd name="connsiteY0" fmla="*/ 1104900 h 1104900"/>
              <a:gd name="connsiteX1" fmla="*/ 2162175 w 2657475"/>
              <a:gd name="connsiteY1" fmla="*/ 0 h 1104900"/>
              <a:gd name="connsiteX2" fmla="*/ 2571750 w 2657475"/>
              <a:gd name="connsiteY2" fmla="*/ 390525 h 1104900"/>
              <a:gd name="connsiteX3" fmla="*/ 2657475 w 2657475"/>
              <a:gd name="connsiteY3" fmla="*/ 390525 h 1104900"/>
              <a:gd name="connsiteX0" fmla="*/ 0 w 2571750"/>
              <a:gd name="connsiteY0" fmla="*/ 1104900 h 1104900"/>
              <a:gd name="connsiteX1" fmla="*/ 2162175 w 2571750"/>
              <a:gd name="connsiteY1" fmla="*/ 0 h 1104900"/>
              <a:gd name="connsiteX2" fmla="*/ 2571750 w 2571750"/>
              <a:gd name="connsiteY2" fmla="*/ 390525 h 1104900"/>
              <a:gd name="connsiteX0" fmla="*/ 0 w 2162175"/>
              <a:gd name="connsiteY0" fmla="*/ 1104900 h 1104900"/>
              <a:gd name="connsiteX1" fmla="*/ 2162175 w 2162175"/>
              <a:gd name="connsiteY1" fmla="*/ 0 h 1104900"/>
              <a:gd name="connsiteX0" fmla="*/ 0 w 2162175"/>
              <a:gd name="connsiteY0" fmla="*/ 1104900 h 1104900"/>
              <a:gd name="connsiteX1" fmla="*/ 2162175 w 21621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 name="connsiteX0" fmla="*/ 0 w 2124075"/>
              <a:gd name="connsiteY0" fmla="*/ 1104900 h 1104900"/>
              <a:gd name="connsiteX1" fmla="*/ 2124075 w 2124075"/>
              <a:gd name="connsiteY1" fmla="*/ 0 h 1104900"/>
            </a:gdLst>
            <a:ahLst/>
            <a:cxnLst>
              <a:cxn ang="0">
                <a:pos x="connsiteX0" y="connsiteY0"/>
              </a:cxn>
              <a:cxn ang="0">
                <a:pos x="connsiteX1" y="connsiteY1"/>
              </a:cxn>
            </a:cxnLst>
            <a:rect l="l" t="t" r="r" b="b"/>
            <a:pathLst>
              <a:path w="2124075" h="1104900">
                <a:moveTo>
                  <a:pt x="0" y="1104900"/>
                </a:moveTo>
                <a:cubicBezTo>
                  <a:pt x="419007" y="192881"/>
                  <a:pt x="1043005" y="141023"/>
                  <a:pt x="2124075" y="0"/>
                </a:cubicBezTo>
              </a:path>
            </a:pathLst>
          </a:cu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2" name="Title 1">
            <a:extLst>
              <a:ext uri="{FF2B5EF4-FFF2-40B4-BE49-F238E27FC236}">
                <a16:creationId xmlns:a16="http://schemas.microsoft.com/office/drawing/2014/main" id="{F5BBAD4D-24F6-4856-9F18-4F31FBBDDF17}"/>
              </a:ext>
            </a:extLst>
          </p:cNvPr>
          <p:cNvSpPr>
            <a:spLocks noGrp="1"/>
          </p:cNvSpPr>
          <p:nvPr>
            <p:ph type="title"/>
          </p:nvPr>
        </p:nvSpPr>
        <p:spPr/>
        <p:txBody>
          <a:bodyPr/>
          <a:lstStyle/>
          <a:p>
            <a:r>
              <a:rPr lang="en-US" dirty="0"/>
              <a:t>Oscillating or Underdamped</a:t>
            </a:r>
          </a:p>
        </p:txBody>
      </p:sp>
      <p:sp>
        <p:nvSpPr>
          <p:cNvPr id="3" name="Content Placeholder 2">
            <a:extLst>
              <a:ext uri="{FF2B5EF4-FFF2-40B4-BE49-F238E27FC236}">
                <a16:creationId xmlns:a16="http://schemas.microsoft.com/office/drawing/2014/main" id="{D43B3EE7-B145-4140-AE7E-9762FDFE313C}"/>
              </a:ext>
            </a:extLst>
          </p:cNvPr>
          <p:cNvSpPr>
            <a:spLocks noGrp="1"/>
          </p:cNvSpPr>
          <p:nvPr>
            <p:ph idx="1"/>
          </p:nvPr>
        </p:nvSpPr>
        <p:spPr>
          <a:xfrm>
            <a:off x="274319" y="1188720"/>
            <a:ext cx="6113711" cy="5303520"/>
          </a:xfrm>
        </p:spPr>
        <p:txBody>
          <a:bodyPr/>
          <a:lstStyle/>
          <a:p>
            <a:pPr>
              <a:spcBef>
                <a:spcPts val="300"/>
              </a:spcBef>
            </a:pPr>
            <a:r>
              <a:rPr lang="en-US" dirty="0"/>
              <a:t>Inertia of water column &gt; friction</a:t>
            </a:r>
          </a:p>
          <a:p>
            <a:pPr lvl="1">
              <a:spcBef>
                <a:spcPts val="300"/>
              </a:spcBef>
            </a:pPr>
            <a:r>
              <a:rPr lang="en-US" dirty="0"/>
              <a:t>Transmissive formation, less friction</a:t>
            </a:r>
          </a:p>
          <a:p>
            <a:pPr lvl="1">
              <a:spcBef>
                <a:spcPts val="300"/>
              </a:spcBef>
            </a:pPr>
            <a:r>
              <a:rPr lang="en-US" dirty="0"/>
              <a:t>Long water column, more mass</a:t>
            </a:r>
          </a:p>
          <a:p>
            <a:pPr>
              <a:spcBef>
                <a:spcPts val="300"/>
              </a:spcBef>
            </a:pPr>
            <a:r>
              <a:rPr lang="en-US" dirty="0"/>
              <a:t>Solutions couple </a:t>
            </a:r>
          </a:p>
          <a:p>
            <a:pPr lvl="1">
              <a:spcBef>
                <a:spcPts val="300"/>
              </a:spcBef>
            </a:pPr>
            <a:r>
              <a:rPr lang="en-US" dirty="0"/>
              <a:t>Momentum in well</a:t>
            </a:r>
          </a:p>
          <a:p>
            <a:pPr lvl="1">
              <a:spcBef>
                <a:spcPts val="300"/>
              </a:spcBef>
            </a:pPr>
            <a:r>
              <a:rPr lang="en-US" dirty="0"/>
              <a:t>Radial flow in aquifer </a:t>
            </a:r>
          </a:p>
          <a:p>
            <a:pPr>
              <a:spcBef>
                <a:spcPts val="300"/>
              </a:spcBef>
            </a:pPr>
            <a:r>
              <a:rPr lang="en-US" dirty="0"/>
              <a:t>van der Kamp </a:t>
            </a:r>
            <a:r>
              <a:rPr lang="en-US" sz="2400" dirty="0"/>
              <a:t>(</a:t>
            </a:r>
            <a:r>
              <a:rPr lang="en-US" sz="2400" dirty="0">
                <a:hlinkClick r:id="rId4"/>
              </a:rPr>
              <a:t>1976</a:t>
            </a:r>
            <a:r>
              <a:rPr lang="en-US" sz="2400" dirty="0"/>
              <a:t>)</a:t>
            </a:r>
            <a:r>
              <a:rPr lang="en-US" dirty="0"/>
              <a:t> solution</a:t>
            </a:r>
          </a:p>
          <a:p>
            <a:pPr lvl="1">
              <a:spcBef>
                <a:spcPts val="300"/>
              </a:spcBef>
            </a:pPr>
            <a:r>
              <a:rPr lang="en-US" dirty="0"/>
              <a:t>Reflect about initial water level</a:t>
            </a:r>
          </a:p>
          <a:p>
            <a:pPr lvl="1">
              <a:spcBef>
                <a:spcPts val="300"/>
              </a:spcBef>
            </a:pPr>
            <a:r>
              <a:rPr lang="en-US" dirty="0"/>
              <a:t>Slope defines </a:t>
            </a:r>
            <a:r>
              <a:rPr lang="en-US" altLang="en-US" dirty="0"/>
              <a:t>K*</a:t>
            </a:r>
            <a:r>
              <a:rPr lang="en-US" altLang="en-US" dirty="0" err="1"/>
              <a:t>b</a:t>
            </a:r>
            <a:r>
              <a:rPr lang="en-US" altLang="en-US" baseline="-25000" dirty="0" err="1"/>
              <a:t>SCREEN</a:t>
            </a:r>
            <a:r>
              <a:rPr lang="en-US" dirty="0"/>
              <a:t> </a:t>
            </a:r>
          </a:p>
          <a:p>
            <a:pPr>
              <a:spcBef>
                <a:spcPts val="300"/>
              </a:spcBef>
            </a:pPr>
            <a:r>
              <a:rPr lang="en-US" dirty="0"/>
              <a:t>KGS solution </a:t>
            </a:r>
            <a:r>
              <a:rPr lang="en-US" sz="2400" dirty="0"/>
              <a:t>(</a:t>
            </a:r>
            <a:r>
              <a:rPr lang="en-US" sz="2400" dirty="0">
                <a:hlinkClick r:id="rId5"/>
              </a:rPr>
              <a:t>Butler &amp; Garnett, 2000</a:t>
            </a:r>
            <a:r>
              <a:rPr lang="en-US" sz="2400" dirty="0"/>
              <a:t>)</a:t>
            </a:r>
          </a:p>
          <a:p>
            <a:pPr lvl="1">
              <a:spcBef>
                <a:spcPts val="300"/>
              </a:spcBef>
            </a:pPr>
            <a:r>
              <a:rPr lang="en-US" dirty="0"/>
              <a:t>Solves underdamped problem</a:t>
            </a:r>
          </a:p>
          <a:p>
            <a:pPr lvl="1">
              <a:spcBef>
                <a:spcPts val="300"/>
              </a:spcBef>
            </a:pPr>
            <a:r>
              <a:rPr lang="en-US" dirty="0"/>
              <a:t>Smoothly transitions to overdamped</a:t>
            </a:r>
          </a:p>
        </p:txBody>
      </p:sp>
      <p:grpSp>
        <p:nvGrpSpPr>
          <p:cNvPr id="6" name="Group 5">
            <a:extLst>
              <a:ext uri="{FF2B5EF4-FFF2-40B4-BE49-F238E27FC236}">
                <a16:creationId xmlns:a16="http://schemas.microsoft.com/office/drawing/2014/main" id="{0D893AC4-F9C4-27A6-357F-067D0C6ED002}"/>
              </a:ext>
            </a:extLst>
          </p:cNvPr>
          <p:cNvGrpSpPr/>
          <p:nvPr/>
        </p:nvGrpSpPr>
        <p:grpSpPr>
          <a:xfrm>
            <a:off x="6492240" y="5394960"/>
            <a:ext cx="5577840" cy="1371970"/>
            <a:chOff x="6096000" y="4570890"/>
            <a:chExt cx="3059245" cy="1419350"/>
          </a:xfrm>
        </p:grpSpPr>
        <p:sp>
          <p:nvSpPr>
            <p:cNvPr id="8" name="Rectangle 49" descr="Sand">
              <a:extLst>
                <a:ext uri="{FF2B5EF4-FFF2-40B4-BE49-F238E27FC236}">
                  <a16:creationId xmlns:a16="http://schemas.microsoft.com/office/drawing/2014/main" id="{C8D06FA8-B27D-4216-801F-712C1BA642E8}"/>
                </a:ext>
              </a:extLst>
            </p:cNvPr>
            <p:cNvSpPr>
              <a:spLocks noChangeArrowheads="1"/>
            </p:cNvSpPr>
            <p:nvPr/>
          </p:nvSpPr>
          <p:spPr bwMode="auto">
            <a:xfrm>
              <a:off x="6096000" y="4570890"/>
              <a:ext cx="3059245" cy="1419350"/>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9" name="Freeform 50" descr="Dashed upward diagonal">
              <a:extLst>
                <a:ext uri="{FF2B5EF4-FFF2-40B4-BE49-F238E27FC236}">
                  <a16:creationId xmlns:a16="http://schemas.microsoft.com/office/drawing/2014/main" id="{8F71011C-BBFE-487A-830A-7FE1ACF6CE44}"/>
                </a:ext>
              </a:extLst>
            </p:cNvPr>
            <p:cNvSpPr>
              <a:spLocks/>
            </p:cNvSpPr>
            <p:nvPr/>
          </p:nvSpPr>
          <p:spPr bwMode="auto">
            <a:xfrm>
              <a:off x="8064676" y="5269852"/>
              <a:ext cx="898390" cy="100275"/>
            </a:xfrm>
            <a:custGeom>
              <a:avLst/>
              <a:gdLst>
                <a:gd name="T0" fmla="*/ 28 w 488"/>
                <a:gd name="T1" fmla="*/ 34 h 116"/>
                <a:gd name="T2" fmla="*/ 131 w 488"/>
                <a:gd name="T3" fmla="*/ 9 h 116"/>
                <a:gd name="T4" fmla="*/ 288 w 488"/>
                <a:gd name="T5" fmla="*/ 0 h 116"/>
                <a:gd name="T6" fmla="*/ 391 w 488"/>
                <a:gd name="T7" fmla="*/ 15 h 116"/>
                <a:gd name="T8" fmla="*/ 435 w 488"/>
                <a:gd name="T9" fmla="*/ 17 h 116"/>
                <a:gd name="T10" fmla="*/ 533 w 488"/>
                <a:gd name="T11" fmla="*/ 59 h 116"/>
                <a:gd name="T12" fmla="*/ 446 w 488"/>
                <a:gd name="T13" fmla="*/ 80 h 116"/>
                <a:gd name="T14" fmla="*/ 310 w 488"/>
                <a:gd name="T15" fmla="*/ 83 h 116"/>
                <a:gd name="T16" fmla="*/ 238 w 488"/>
                <a:gd name="T17" fmla="*/ 76 h 116"/>
                <a:gd name="T18" fmla="*/ 175 w 488"/>
                <a:gd name="T19" fmla="*/ 85 h 116"/>
                <a:gd name="T20" fmla="*/ 39 w 488"/>
                <a:gd name="T21" fmla="*/ 64 h 116"/>
                <a:gd name="T22" fmla="*/ 0 w 488"/>
                <a:gd name="T23" fmla="*/ 51 h 116"/>
                <a:gd name="T24" fmla="*/ 15 w 488"/>
                <a:gd name="T25" fmla="*/ 40 h 116"/>
                <a:gd name="T26" fmla="*/ 2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0" name="Freeform 51" descr="Dashed upward diagonal">
              <a:extLst>
                <a:ext uri="{FF2B5EF4-FFF2-40B4-BE49-F238E27FC236}">
                  <a16:creationId xmlns:a16="http://schemas.microsoft.com/office/drawing/2014/main" id="{726FD9F0-42BE-4B20-835C-5070D0BEFD3A}"/>
                </a:ext>
              </a:extLst>
            </p:cNvPr>
            <p:cNvSpPr>
              <a:spLocks/>
            </p:cNvSpPr>
            <p:nvPr/>
          </p:nvSpPr>
          <p:spPr bwMode="auto">
            <a:xfrm>
              <a:off x="6096000" y="5613483"/>
              <a:ext cx="898390" cy="99364"/>
            </a:xfrm>
            <a:custGeom>
              <a:avLst/>
              <a:gdLst>
                <a:gd name="T0" fmla="*/ 28 w 488"/>
                <a:gd name="T1" fmla="*/ 34 h 116"/>
                <a:gd name="T2" fmla="*/ 131 w 488"/>
                <a:gd name="T3" fmla="*/ 9 h 116"/>
                <a:gd name="T4" fmla="*/ 288 w 488"/>
                <a:gd name="T5" fmla="*/ 0 h 116"/>
                <a:gd name="T6" fmla="*/ 391 w 488"/>
                <a:gd name="T7" fmla="*/ 15 h 116"/>
                <a:gd name="T8" fmla="*/ 435 w 488"/>
                <a:gd name="T9" fmla="*/ 17 h 116"/>
                <a:gd name="T10" fmla="*/ 533 w 488"/>
                <a:gd name="T11" fmla="*/ 58 h 116"/>
                <a:gd name="T12" fmla="*/ 446 w 488"/>
                <a:gd name="T13" fmla="*/ 79 h 116"/>
                <a:gd name="T14" fmla="*/ 310 w 488"/>
                <a:gd name="T15" fmla="*/ 83 h 116"/>
                <a:gd name="T16" fmla="*/ 238 w 488"/>
                <a:gd name="T17" fmla="*/ 75 h 116"/>
                <a:gd name="T18" fmla="*/ 175 w 488"/>
                <a:gd name="T19" fmla="*/ 85 h 116"/>
                <a:gd name="T20" fmla="*/ 39 w 488"/>
                <a:gd name="T21" fmla="*/ 64 h 116"/>
                <a:gd name="T22" fmla="*/ 0 w 488"/>
                <a:gd name="T23" fmla="*/ 51 h 116"/>
                <a:gd name="T24" fmla="*/ 15 w 488"/>
                <a:gd name="T25" fmla="*/ 39 h 116"/>
                <a:gd name="T26" fmla="*/ 2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1" name="Freeform 52" descr="Dashed upward diagonal">
              <a:extLst>
                <a:ext uri="{FF2B5EF4-FFF2-40B4-BE49-F238E27FC236}">
                  <a16:creationId xmlns:a16="http://schemas.microsoft.com/office/drawing/2014/main" id="{CEC54840-4595-484D-A611-5768F7B63120}"/>
                </a:ext>
              </a:extLst>
            </p:cNvPr>
            <p:cNvSpPr>
              <a:spLocks/>
            </p:cNvSpPr>
            <p:nvPr/>
          </p:nvSpPr>
          <p:spPr bwMode="auto">
            <a:xfrm>
              <a:off x="7542188" y="5721776"/>
              <a:ext cx="898390" cy="99364"/>
            </a:xfrm>
            <a:custGeom>
              <a:avLst/>
              <a:gdLst>
                <a:gd name="T0" fmla="*/ 28 w 488"/>
                <a:gd name="T1" fmla="*/ 34 h 116"/>
                <a:gd name="T2" fmla="*/ 131 w 488"/>
                <a:gd name="T3" fmla="*/ 9 h 116"/>
                <a:gd name="T4" fmla="*/ 288 w 488"/>
                <a:gd name="T5" fmla="*/ 0 h 116"/>
                <a:gd name="T6" fmla="*/ 391 w 488"/>
                <a:gd name="T7" fmla="*/ 15 h 116"/>
                <a:gd name="T8" fmla="*/ 435 w 488"/>
                <a:gd name="T9" fmla="*/ 17 h 116"/>
                <a:gd name="T10" fmla="*/ 533 w 488"/>
                <a:gd name="T11" fmla="*/ 58 h 116"/>
                <a:gd name="T12" fmla="*/ 446 w 488"/>
                <a:gd name="T13" fmla="*/ 79 h 116"/>
                <a:gd name="T14" fmla="*/ 310 w 488"/>
                <a:gd name="T15" fmla="*/ 83 h 116"/>
                <a:gd name="T16" fmla="*/ 238 w 488"/>
                <a:gd name="T17" fmla="*/ 75 h 116"/>
                <a:gd name="T18" fmla="*/ 175 w 488"/>
                <a:gd name="T19" fmla="*/ 85 h 116"/>
                <a:gd name="T20" fmla="*/ 39 w 488"/>
                <a:gd name="T21" fmla="*/ 64 h 116"/>
                <a:gd name="T22" fmla="*/ 0 w 488"/>
                <a:gd name="T23" fmla="*/ 51 h 116"/>
                <a:gd name="T24" fmla="*/ 15 w 488"/>
                <a:gd name="T25" fmla="*/ 39 h 116"/>
                <a:gd name="T26" fmla="*/ 2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2" name="Freeform 53" descr="Dashed upward diagonal">
              <a:extLst>
                <a:ext uri="{FF2B5EF4-FFF2-40B4-BE49-F238E27FC236}">
                  <a16:creationId xmlns:a16="http://schemas.microsoft.com/office/drawing/2014/main" id="{B26134F4-E039-4FC3-915C-A948CA2D72A6}"/>
                </a:ext>
              </a:extLst>
            </p:cNvPr>
            <p:cNvSpPr>
              <a:spLocks/>
            </p:cNvSpPr>
            <p:nvPr/>
          </p:nvSpPr>
          <p:spPr bwMode="auto">
            <a:xfrm flipV="1">
              <a:off x="6703038" y="4983000"/>
              <a:ext cx="1206843" cy="100275"/>
            </a:xfrm>
            <a:custGeom>
              <a:avLst/>
              <a:gdLst>
                <a:gd name="T0" fmla="*/ 38 w 488"/>
                <a:gd name="T1" fmla="*/ 34 h 116"/>
                <a:gd name="T2" fmla="*/ 176 w 488"/>
                <a:gd name="T3" fmla="*/ 9 h 116"/>
                <a:gd name="T4" fmla="*/ 387 w 488"/>
                <a:gd name="T5" fmla="*/ 0 h 116"/>
                <a:gd name="T6" fmla="*/ 525 w 488"/>
                <a:gd name="T7" fmla="*/ 15 h 116"/>
                <a:gd name="T8" fmla="*/ 584 w 488"/>
                <a:gd name="T9" fmla="*/ 17 h 116"/>
                <a:gd name="T10" fmla="*/ 716 w 488"/>
                <a:gd name="T11" fmla="*/ 59 h 116"/>
                <a:gd name="T12" fmla="*/ 599 w 488"/>
                <a:gd name="T13" fmla="*/ 80 h 116"/>
                <a:gd name="T14" fmla="*/ 417 w 488"/>
                <a:gd name="T15" fmla="*/ 83 h 116"/>
                <a:gd name="T16" fmla="*/ 320 w 488"/>
                <a:gd name="T17" fmla="*/ 76 h 116"/>
                <a:gd name="T18" fmla="*/ 235 w 488"/>
                <a:gd name="T19" fmla="*/ 85 h 116"/>
                <a:gd name="T20" fmla="*/ 53 w 488"/>
                <a:gd name="T21" fmla="*/ 64 h 116"/>
                <a:gd name="T22" fmla="*/ 0 w 488"/>
                <a:gd name="T23" fmla="*/ 51 h 116"/>
                <a:gd name="T24" fmla="*/ 21 w 488"/>
                <a:gd name="T25" fmla="*/ 40 h 116"/>
                <a:gd name="T26" fmla="*/ 38 w 488"/>
                <a:gd name="T27" fmla="*/ 34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8"/>
                <a:gd name="T43" fmla="*/ 0 h 116"/>
                <a:gd name="T44" fmla="*/ 488 w 488"/>
                <a:gd name="T45" fmla="*/ 116 h 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8" h="116">
                  <a:moveTo>
                    <a:pt x="26" y="36"/>
                  </a:moveTo>
                  <a:lnTo>
                    <a:pt x="120" y="10"/>
                  </a:lnTo>
                  <a:lnTo>
                    <a:pt x="264" y="0"/>
                  </a:lnTo>
                  <a:cubicBezTo>
                    <a:pt x="295" y="5"/>
                    <a:pt x="326" y="12"/>
                    <a:pt x="358" y="16"/>
                  </a:cubicBezTo>
                  <a:cubicBezTo>
                    <a:pt x="371" y="18"/>
                    <a:pt x="385" y="17"/>
                    <a:pt x="398" y="18"/>
                  </a:cubicBezTo>
                  <a:cubicBezTo>
                    <a:pt x="418" y="20"/>
                    <a:pt x="467" y="62"/>
                    <a:pt x="488" y="62"/>
                  </a:cubicBezTo>
                  <a:cubicBezTo>
                    <a:pt x="457" y="73"/>
                    <a:pt x="440" y="79"/>
                    <a:pt x="408" y="84"/>
                  </a:cubicBezTo>
                  <a:cubicBezTo>
                    <a:pt x="383" y="101"/>
                    <a:pt x="300" y="89"/>
                    <a:pt x="284" y="88"/>
                  </a:cubicBezTo>
                  <a:cubicBezTo>
                    <a:pt x="262" y="83"/>
                    <a:pt x="240" y="81"/>
                    <a:pt x="218" y="80"/>
                  </a:cubicBezTo>
                  <a:cubicBezTo>
                    <a:pt x="197" y="82"/>
                    <a:pt x="180" y="87"/>
                    <a:pt x="160" y="90"/>
                  </a:cubicBezTo>
                  <a:cubicBezTo>
                    <a:pt x="96" y="116"/>
                    <a:pt x="85" y="75"/>
                    <a:pt x="36" y="68"/>
                  </a:cubicBezTo>
                  <a:cubicBezTo>
                    <a:pt x="27" y="62"/>
                    <a:pt x="11" y="54"/>
                    <a:pt x="0" y="54"/>
                  </a:cubicBezTo>
                  <a:lnTo>
                    <a:pt x="14" y="42"/>
                  </a:lnTo>
                  <a:lnTo>
                    <a:pt x="26" y="36"/>
                  </a:lnTo>
                  <a:close/>
                </a:path>
              </a:pathLst>
            </a:custGeom>
            <a:pattFill prst="dashHorz">
              <a:fgClr>
                <a:srgbClr val="C0C0C0"/>
              </a:fgClr>
              <a:bgClr>
                <a:schemeClr val="bg1">
                  <a:lumMod val="85000"/>
                </a:schemeClr>
              </a:bgClr>
            </a:patt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14" name="Group 54">
            <a:extLst>
              <a:ext uri="{FF2B5EF4-FFF2-40B4-BE49-F238E27FC236}">
                <a16:creationId xmlns:a16="http://schemas.microsoft.com/office/drawing/2014/main" id="{DA811D9A-9C5C-405C-86B4-0F9DC8692355}"/>
              </a:ext>
            </a:extLst>
          </p:cNvPr>
          <p:cNvGrpSpPr>
            <a:grpSpLocks/>
          </p:cNvGrpSpPr>
          <p:nvPr/>
        </p:nvGrpSpPr>
        <p:grpSpPr bwMode="auto">
          <a:xfrm>
            <a:off x="6492240" y="1188720"/>
            <a:ext cx="1005840" cy="5499247"/>
            <a:chOff x="1113" y="1014"/>
            <a:chExt cx="395" cy="1858"/>
          </a:xfrm>
        </p:grpSpPr>
        <p:sp>
          <p:nvSpPr>
            <p:cNvPr id="15" name="Rectangle 55" descr="Large confetti">
              <a:extLst>
                <a:ext uri="{FF2B5EF4-FFF2-40B4-BE49-F238E27FC236}">
                  <a16:creationId xmlns:a16="http://schemas.microsoft.com/office/drawing/2014/main" id="{A429BC9B-A69D-4C38-84D8-1EEFA2B19460}"/>
                </a:ext>
              </a:extLst>
            </p:cNvPr>
            <p:cNvSpPr>
              <a:spLocks noChangeArrowheads="1"/>
            </p:cNvSpPr>
            <p:nvPr/>
          </p:nvSpPr>
          <p:spPr bwMode="auto">
            <a:xfrm>
              <a:off x="1114" y="2501"/>
              <a:ext cx="394" cy="371"/>
            </a:xfrm>
            <a:prstGeom prst="rect">
              <a:avLst/>
            </a:prstGeom>
            <a:pattFill prst="lgConfetti">
              <a:fgClr>
                <a:schemeClr val="tx1"/>
              </a:fgClr>
              <a:bgClr>
                <a:schemeClr val="bg1"/>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16" name="Rectangle 56" descr="Dark upward diagonal">
              <a:extLst>
                <a:ext uri="{FF2B5EF4-FFF2-40B4-BE49-F238E27FC236}">
                  <a16:creationId xmlns:a16="http://schemas.microsoft.com/office/drawing/2014/main" id="{2A6BA0D5-5426-4F14-942A-17334AA7D3F1}"/>
                </a:ext>
              </a:extLst>
            </p:cNvPr>
            <p:cNvSpPr>
              <a:spLocks noChangeArrowheads="1"/>
            </p:cNvSpPr>
            <p:nvPr/>
          </p:nvSpPr>
          <p:spPr bwMode="auto">
            <a:xfrm>
              <a:off x="1113" y="1014"/>
              <a:ext cx="394" cy="1493"/>
            </a:xfrm>
            <a:prstGeom prst="rect">
              <a:avLst/>
            </a:prstGeom>
            <a:pattFill prst="dkUpDiag">
              <a:fgClr>
                <a:schemeClr val="bg2"/>
              </a:fgClr>
              <a:bgClr>
                <a:srgbClr val="FFFF66"/>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7" name="Group 57">
              <a:extLst>
                <a:ext uri="{FF2B5EF4-FFF2-40B4-BE49-F238E27FC236}">
                  <a16:creationId xmlns:a16="http://schemas.microsoft.com/office/drawing/2014/main" id="{63B70848-0445-468B-8BBF-19B5EE95F777}"/>
                </a:ext>
              </a:extLst>
            </p:cNvPr>
            <p:cNvGrpSpPr>
              <a:grpSpLocks/>
            </p:cNvGrpSpPr>
            <p:nvPr/>
          </p:nvGrpSpPr>
          <p:grpSpPr bwMode="auto">
            <a:xfrm>
              <a:off x="1213" y="1014"/>
              <a:ext cx="178" cy="1788"/>
              <a:chOff x="3229" y="1072"/>
              <a:chExt cx="197" cy="1759"/>
            </a:xfrm>
          </p:grpSpPr>
          <p:sp useBgFill="1">
            <p:nvSpPr>
              <p:cNvPr id="18" name="Rectangle 58">
                <a:extLst>
                  <a:ext uri="{FF2B5EF4-FFF2-40B4-BE49-F238E27FC236}">
                    <a16:creationId xmlns:a16="http://schemas.microsoft.com/office/drawing/2014/main" id="{876D45F7-4DF9-4419-9CC7-73CDA471BE5A}"/>
                  </a:ext>
                </a:extLst>
              </p:cNvPr>
              <p:cNvSpPr>
                <a:spLocks noChangeArrowheads="1"/>
              </p:cNvSpPr>
              <p:nvPr/>
            </p:nvSpPr>
            <p:spPr bwMode="auto">
              <a:xfrm>
                <a:off x="3229" y="1072"/>
                <a:ext cx="197" cy="1512"/>
              </a:xfrm>
              <a:prstGeom prst="rect">
                <a:avLst/>
              </a:prstGeom>
              <a:ln w="4445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9" name="Group 60">
                <a:extLst>
                  <a:ext uri="{FF2B5EF4-FFF2-40B4-BE49-F238E27FC236}">
                    <a16:creationId xmlns:a16="http://schemas.microsoft.com/office/drawing/2014/main" id="{F40F8811-3767-46A3-84D4-A21546D68E08}"/>
                  </a:ext>
                </a:extLst>
              </p:cNvPr>
              <p:cNvGrpSpPr>
                <a:grpSpLocks/>
              </p:cNvGrpSpPr>
              <p:nvPr/>
            </p:nvGrpSpPr>
            <p:grpSpPr bwMode="auto">
              <a:xfrm>
                <a:off x="3229" y="2574"/>
                <a:ext cx="197" cy="257"/>
                <a:chOff x="768" y="2544"/>
                <a:chExt cx="576" cy="384"/>
              </a:xfrm>
            </p:grpSpPr>
            <p:sp useBgFill="1">
              <p:nvSpPr>
                <p:cNvPr id="20" name="Line 64">
                  <a:extLst>
                    <a:ext uri="{FF2B5EF4-FFF2-40B4-BE49-F238E27FC236}">
                      <a16:creationId xmlns:a16="http://schemas.microsoft.com/office/drawing/2014/main" id="{3C19EC78-DC30-4EFD-9A2A-4585ACB576A3}"/>
                    </a:ext>
                  </a:extLst>
                </p:cNvPr>
                <p:cNvSpPr>
                  <a:spLocks noChangeShapeType="1"/>
                </p:cNvSpPr>
                <p:nvPr/>
              </p:nvSpPr>
              <p:spPr bwMode="auto">
                <a:xfrm>
                  <a:off x="768" y="2544"/>
                  <a:ext cx="576" cy="0"/>
                </a:xfrm>
                <a:prstGeom prst="line">
                  <a:avLst/>
                </a:prstGeom>
                <a:ln w="44450">
                  <a:solidFill>
                    <a:schemeClr val="tx1"/>
                  </a:solidFill>
                  <a:round/>
                  <a:headEnd/>
                  <a:tailEnd/>
                </a:ln>
              </p:spPr>
              <p:txBody>
                <a:bodyPr wrap="none" anchor="ctr"/>
                <a:lstStyle/>
                <a:p>
                  <a:endParaRPr lang="en-US"/>
                </a:p>
              </p:txBody>
            </p:sp>
            <p:sp useBgFill="1">
              <p:nvSpPr>
                <p:cNvPr id="21" name="Line 65">
                  <a:extLst>
                    <a:ext uri="{FF2B5EF4-FFF2-40B4-BE49-F238E27FC236}">
                      <a16:creationId xmlns:a16="http://schemas.microsoft.com/office/drawing/2014/main" id="{BF42374B-8353-44F1-9C43-69F0F2B5576F}"/>
                    </a:ext>
                  </a:extLst>
                </p:cNvPr>
                <p:cNvSpPr>
                  <a:spLocks noChangeShapeType="1"/>
                </p:cNvSpPr>
                <p:nvPr/>
              </p:nvSpPr>
              <p:spPr bwMode="auto">
                <a:xfrm>
                  <a:off x="768" y="2640"/>
                  <a:ext cx="576" cy="0"/>
                </a:xfrm>
                <a:prstGeom prst="line">
                  <a:avLst/>
                </a:prstGeom>
                <a:ln w="44450">
                  <a:solidFill>
                    <a:schemeClr val="tx1"/>
                  </a:solidFill>
                  <a:round/>
                  <a:headEnd/>
                  <a:tailEnd/>
                </a:ln>
              </p:spPr>
              <p:txBody>
                <a:bodyPr wrap="none" anchor="ctr"/>
                <a:lstStyle/>
                <a:p>
                  <a:endParaRPr lang="en-US"/>
                </a:p>
              </p:txBody>
            </p:sp>
            <p:sp useBgFill="1">
              <p:nvSpPr>
                <p:cNvPr id="22" name="Line 66">
                  <a:extLst>
                    <a:ext uri="{FF2B5EF4-FFF2-40B4-BE49-F238E27FC236}">
                      <a16:creationId xmlns:a16="http://schemas.microsoft.com/office/drawing/2014/main" id="{7927D636-B61E-4081-A42D-85C17CA82E9A}"/>
                    </a:ext>
                  </a:extLst>
                </p:cNvPr>
                <p:cNvSpPr>
                  <a:spLocks noChangeShapeType="1"/>
                </p:cNvSpPr>
                <p:nvPr/>
              </p:nvSpPr>
              <p:spPr bwMode="auto">
                <a:xfrm>
                  <a:off x="768" y="2736"/>
                  <a:ext cx="576" cy="0"/>
                </a:xfrm>
                <a:prstGeom prst="line">
                  <a:avLst/>
                </a:prstGeom>
                <a:ln w="44450">
                  <a:solidFill>
                    <a:schemeClr val="tx1"/>
                  </a:solidFill>
                  <a:round/>
                  <a:headEnd/>
                  <a:tailEnd/>
                </a:ln>
              </p:spPr>
              <p:txBody>
                <a:bodyPr wrap="none" anchor="ctr"/>
                <a:lstStyle/>
                <a:p>
                  <a:endParaRPr lang="en-US"/>
                </a:p>
              </p:txBody>
            </p:sp>
            <p:sp useBgFill="1">
              <p:nvSpPr>
                <p:cNvPr id="23" name="Line 67">
                  <a:extLst>
                    <a:ext uri="{FF2B5EF4-FFF2-40B4-BE49-F238E27FC236}">
                      <a16:creationId xmlns:a16="http://schemas.microsoft.com/office/drawing/2014/main" id="{11B7B1B0-8A87-4FA0-9623-606C5EF43EA0}"/>
                    </a:ext>
                  </a:extLst>
                </p:cNvPr>
                <p:cNvSpPr>
                  <a:spLocks noChangeShapeType="1"/>
                </p:cNvSpPr>
                <p:nvPr/>
              </p:nvSpPr>
              <p:spPr bwMode="auto">
                <a:xfrm>
                  <a:off x="768" y="2832"/>
                  <a:ext cx="576" cy="0"/>
                </a:xfrm>
                <a:prstGeom prst="line">
                  <a:avLst/>
                </a:prstGeom>
                <a:ln w="44450">
                  <a:solidFill>
                    <a:schemeClr val="tx1"/>
                  </a:solidFill>
                  <a:round/>
                  <a:headEnd/>
                  <a:tailEnd/>
                </a:ln>
              </p:spPr>
              <p:txBody>
                <a:bodyPr wrap="none" anchor="ctr"/>
                <a:lstStyle/>
                <a:p>
                  <a:endParaRPr lang="en-US"/>
                </a:p>
              </p:txBody>
            </p:sp>
            <p:sp useBgFill="1">
              <p:nvSpPr>
                <p:cNvPr id="24" name="Line 68">
                  <a:extLst>
                    <a:ext uri="{FF2B5EF4-FFF2-40B4-BE49-F238E27FC236}">
                      <a16:creationId xmlns:a16="http://schemas.microsoft.com/office/drawing/2014/main" id="{447C0265-8BC3-4D2F-AB82-BA0E4D216335}"/>
                    </a:ext>
                  </a:extLst>
                </p:cNvPr>
                <p:cNvSpPr>
                  <a:spLocks noChangeShapeType="1"/>
                </p:cNvSpPr>
                <p:nvPr/>
              </p:nvSpPr>
              <p:spPr bwMode="auto">
                <a:xfrm>
                  <a:off x="768" y="2928"/>
                  <a:ext cx="576" cy="0"/>
                </a:xfrm>
                <a:prstGeom prst="line">
                  <a:avLst/>
                </a:prstGeom>
                <a:ln w="44450">
                  <a:solidFill>
                    <a:schemeClr val="tx1"/>
                  </a:solidFill>
                  <a:round/>
                  <a:headEnd/>
                  <a:tailEnd/>
                </a:ln>
              </p:spPr>
              <p:txBody>
                <a:bodyPr wrap="none" anchor="ctr"/>
                <a:lstStyle/>
                <a:p>
                  <a:endParaRPr lang="en-US"/>
                </a:p>
              </p:txBody>
            </p:sp>
          </p:grpSp>
        </p:grpSp>
      </p:grpSp>
      <p:pic>
        <p:nvPicPr>
          <p:cNvPr id="4" name="Picture 3">
            <a:extLst>
              <a:ext uri="{FF2B5EF4-FFF2-40B4-BE49-F238E27FC236}">
                <a16:creationId xmlns:a16="http://schemas.microsoft.com/office/drawing/2014/main" id="{8E9F4A94-43CE-7A32-07F2-A6381E7CD5B3}"/>
              </a:ext>
            </a:extLst>
          </p:cNvPr>
          <p:cNvPicPr>
            <a:picLocks/>
          </p:cNvPicPr>
          <p:nvPr/>
        </p:nvPicPr>
        <p:blipFill>
          <a:blip r:embed="rId7">
            <a:extLst>
              <a:ext uri="{96DAC541-7B7A-43D3-8B79-37D633B846F1}">
                <asvg:svgBlip xmlns:asvg="http://schemas.microsoft.com/office/drawing/2016/SVG/main" r:embed="rId8"/>
              </a:ext>
            </a:extLst>
          </a:blip>
          <a:srcRect/>
          <a:stretch/>
        </p:blipFill>
        <p:spPr>
          <a:xfrm>
            <a:off x="7498876" y="1188720"/>
            <a:ext cx="4567862" cy="4206240"/>
          </a:xfrm>
          <a:prstGeom prst="rect">
            <a:avLst/>
          </a:prstGeom>
        </p:spPr>
      </p:pic>
      <p:grpSp>
        <p:nvGrpSpPr>
          <p:cNvPr id="39" name="WL0">
            <a:extLst>
              <a:ext uri="{FF2B5EF4-FFF2-40B4-BE49-F238E27FC236}">
                <a16:creationId xmlns:a16="http://schemas.microsoft.com/office/drawing/2014/main" id="{46D28668-EEB2-3E1A-80EB-D585B02ECB09}"/>
              </a:ext>
            </a:extLst>
          </p:cNvPr>
          <p:cNvGrpSpPr/>
          <p:nvPr/>
        </p:nvGrpSpPr>
        <p:grpSpPr>
          <a:xfrm>
            <a:off x="6750730" y="2882813"/>
            <a:ext cx="1503757" cy="2802098"/>
            <a:chOff x="6613499" y="2239456"/>
            <a:chExt cx="1503757" cy="2802098"/>
          </a:xfrm>
        </p:grpSpPr>
        <p:sp>
          <p:nvSpPr>
            <p:cNvPr id="40" name="Rectangle 58">
              <a:extLst>
                <a:ext uri="{FF2B5EF4-FFF2-40B4-BE49-F238E27FC236}">
                  <a16:creationId xmlns:a16="http://schemas.microsoft.com/office/drawing/2014/main" id="{83994211-EFF4-2644-3174-96A96294B7C7}"/>
                </a:ext>
              </a:extLst>
            </p:cNvPr>
            <p:cNvSpPr>
              <a:spLocks noChangeArrowheads="1"/>
            </p:cNvSpPr>
            <p:nvPr/>
          </p:nvSpPr>
          <p:spPr bwMode="auto">
            <a:xfrm>
              <a:off x="6672999" y="2504081"/>
              <a:ext cx="322279" cy="2537473"/>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 name="Group 40">
              <a:extLst>
                <a:ext uri="{FF2B5EF4-FFF2-40B4-BE49-F238E27FC236}">
                  <a16:creationId xmlns:a16="http://schemas.microsoft.com/office/drawing/2014/main" id="{762B0213-8D3B-ED02-0655-E1049C7D5C1C}"/>
                </a:ext>
              </a:extLst>
            </p:cNvPr>
            <p:cNvGrpSpPr/>
            <p:nvPr/>
          </p:nvGrpSpPr>
          <p:grpSpPr>
            <a:xfrm>
              <a:off x="6613499" y="2239456"/>
              <a:ext cx="1503757" cy="247042"/>
              <a:chOff x="6327131" y="2739326"/>
              <a:chExt cx="1503757" cy="247042"/>
            </a:xfrm>
          </p:grpSpPr>
          <p:sp>
            <p:nvSpPr>
              <p:cNvPr id="42" name="Line 78">
                <a:extLst>
                  <a:ext uri="{FF2B5EF4-FFF2-40B4-BE49-F238E27FC236}">
                    <a16:creationId xmlns:a16="http://schemas.microsoft.com/office/drawing/2014/main" id="{716BBAFB-E822-5319-32BC-892B8973BB8F}"/>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 name="AutoShape 79">
                <a:extLst>
                  <a:ext uri="{FF2B5EF4-FFF2-40B4-BE49-F238E27FC236}">
                    <a16:creationId xmlns:a16="http://schemas.microsoft.com/office/drawing/2014/main" id="{EC9D3D01-4B12-B10A-D5A5-7810AF1B8FF4}"/>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44" name="Line 78">
                <a:extLst>
                  <a:ext uri="{FF2B5EF4-FFF2-40B4-BE49-F238E27FC236}">
                    <a16:creationId xmlns:a16="http://schemas.microsoft.com/office/drawing/2014/main" id="{B71126D8-D1F3-0CB4-2CFD-6B802941276A}"/>
                  </a:ext>
                </a:extLst>
              </p:cNvPr>
              <p:cNvSpPr>
                <a:spLocks noChangeShapeType="1"/>
              </p:cNvSpPr>
              <p:nvPr/>
            </p:nvSpPr>
            <p:spPr bwMode="auto">
              <a:xfrm>
                <a:off x="7401049"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5" name="AutoShape 79">
                <a:extLst>
                  <a:ext uri="{FF2B5EF4-FFF2-40B4-BE49-F238E27FC236}">
                    <a16:creationId xmlns:a16="http://schemas.microsoft.com/office/drawing/2014/main" id="{F144B816-3181-31B2-15A5-A94577FBB3B7}"/>
                  </a:ext>
                </a:extLst>
              </p:cNvPr>
              <p:cNvSpPr>
                <a:spLocks noChangeArrowheads="1"/>
              </p:cNvSpPr>
              <p:nvPr/>
            </p:nvSpPr>
            <p:spPr bwMode="auto">
              <a:xfrm flipV="1">
                <a:off x="7497138"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31" name="WL1">
            <a:extLst>
              <a:ext uri="{FF2B5EF4-FFF2-40B4-BE49-F238E27FC236}">
                <a16:creationId xmlns:a16="http://schemas.microsoft.com/office/drawing/2014/main" id="{4E283197-9966-2EA6-AC7F-31A32E1A4F3F}"/>
              </a:ext>
            </a:extLst>
          </p:cNvPr>
          <p:cNvGrpSpPr/>
          <p:nvPr/>
        </p:nvGrpSpPr>
        <p:grpSpPr>
          <a:xfrm>
            <a:off x="6750730" y="4478580"/>
            <a:ext cx="1594441" cy="1206331"/>
            <a:chOff x="6613499" y="2239456"/>
            <a:chExt cx="1594441" cy="1206331"/>
          </a:xfrm>
        </p:grpSpPr>
        <p:sp>
          <p:nvSpPr>
            <p:cNvPr id="32" name="Rectangle 58">
              <a:extLst>
                <a:ext uri="{FF2B5EF4-FFF2-40B4-BE49-F238E27FC236}">
                  <a16:creationId xmlns:a16="http://schemas.microsoft.com/office/drawing/2014/main" id="{30A5377B-4368-A4FD-7D0B-D732AA361274}"/>
                </a:ext>
              </a:extLst>
            </p:cNvPr>
            <p:cNvSpPr>
              <a:spLocks noChangeArrowheads="1"/>
            </p:cNvSpPr>
            <p:nvPr/>
          </p:nvSpPr>
          <p:spPr bwMode="auto">
            <a:xfrm>
              <a:off x="6672999" y="2526753"/>
              <a:ext cx="322279" cy="919034"/>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33" name="Group 32">
              <a:extLst>
                <a:ext uri="{FF2B5EF4-FFF2-40B4-BE49-F238E27FC236}">
                  <a16:creationId xmlns:a16="http://schemas.microsoft.com/office/drawing/2014/main" id="{F994EC2C-AECE-A22B-7976-4BDCAE4A3559}"/>
                </a:ext>
              </a:extLst>
            </p:cNvPr>
            <p:cNvGrpSpPr/>
            <p:nvPr/>
          </p:nvGrpSpPr>
          <p:grpSpPr>
            <a:xfrm>
              <a:off x="6613499" y="2239456"/>
              <a:ext cx="1594441" cy="247042"/>
              <a:chOff x="6327131" y="2739326"/>
              <a:chExt cx="1594441" cy="247042"/>
            </a:xfrm>
          </p:grpSpPr>
          <p:sp>
            <p:nvSpPr>
              <p:cNvPr id="34" name="Line 78">
                <a:extLst>
                  <a:ext uri="{FF2B5EF4-FFF2-40B4-BE49-F238E27FC236}">
                    <a16:creationId xmlns:a16="http://schemas.microsoft.com/office/drawing/2014/main" id="{1AA13106-8D40-9297-777D-4B81D009978F}"/>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 name="AutoShape 79">
                <a:extLst>
                  <a:ext uri="{FF2B5EF4-FFF2-40B4-BE49-F238E27FC236}">
                    <a16:creationId xmlns:a16="http://schemas.microsoft.com/office/drawing/2014/main" id="{A25F1438-B800-33C8-AC97-34AF1E2E5C99}"/>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37" name="Line 78">
                <a:extLst>
                  <a:ext uri="{FF2B5EF4-FFF2-40B4-BE49-F238E27FC236}">
                    <a16:creationId xmlns:a16="http://schemas.microsoft.com/office/drawing/2014/main" id="{66876DDF-AA33-F91F-9794-93D57565C8F8}"/>
                  </a:ext>
                </a:extLst>
              </p:cNvPr>
              <p:cNvSpPr>
                <a:spLocks noChangeShapeType="1"/>
              </p:cNvSpPr>
              <p:nvPr/>
            </p:nvSpPr>
            <p:spPr bwMode="auto">
              <a:xfrm>
                <a:off x="7491733"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 name="AutoShape 79">
                <a:extLst>
                  <a:ext uri="{FF2B5EF4-FFF2-40B4-BE49-F238E27FC236}">
                    <a16:creationId xmlns:a16="http://schemas.microsoft.com/office/drawing/2014/main" id="{3F77DC99-4AD0-2DDD-89B6-56D1AAF6194D}"/>
                  </a:ext>
                </a:extLst>
              </p:cNvPr>
              <p:cNvSpPr>
                <a:spLocks noChangeArrowheads="1"/>
              </p:cNvSpPr>
              <p:nvPr/>
            </p:nvSpPr>
            <p:spPr bwMode="auto">
              <a:xfrm flipV="1">
                <a:off x="7587822"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46" name="WL2">
            <a:extLst>
              <a:ext uri="{FF2B5EF4-FFF2-40B4-BE49-F238E27FC236}">
                <a16:creationId xmlns:a16="http://schemas.microsoft.com/office/drawing/2014/main" id="{ACB73CC0-BC48-5999-4414-A49D44C7FBF2}"/>
              </a:ext>
            </a:extLst>
          </p:cNvPr>
          <p:cNvGrpSpPr/>
          <p:nvPr/>
        </p:nvGrpSpPr>
        <p:grpSpPr>
          <a:xfrm>
            <a:off x="6750730" y="2882812"/>
            <a:ext cx="2037805" cy="2802099"/>
            <a:chOff x="6613499" y="2239455"/>
            <a:chExt cx="2037805" cy="2802099"/>
          </a:xfrm>
        </p:grpSpPr>
        <p:sp>
          <p:nvSpPr>
            <p:cNvPr id="47" name="Rectangle 58">
              <a:extLst>
                <a:ext uri="{FF2B5EF4-FFF2-40B4-BE49-F238E27FC236}">
                  <a16:creationId xmlns:a16="http://schemas.microsoft.com/office/drawing/2014/main" id="{280275EC-4242-F478-8917-A15D5C177BEA}"/>
                </a:ext>
              </a:extLst>
            </p:cNvPr>
            <p:cNvSpPr>
              <a:spLocks noChangeArrowheads="1"/>
            </p:cNvSpPr>
            <p:nvPr/>
          </p:nvSpPr>
          <p:spPr bwMode="auto">
            <a:xfrm>
              <a:off x="6672999" y="2504081"/>
              <a:ext cx="322279" cy="2537473"/>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8" name="Group 47">
              <a:extLst>
                <a:ext uri="{FF2B5EF4-FFF2-40B4-BE49-F238E27FC236}">
                  <a16:creationId xmlns:a16="http://schemas.microsoft.com/office/drawing/2014/main" id="{0095A208-27E9-39E1-0898-E73B146D25EA}"/>
                </a:ext>
              </a:extLst>
            </p:cNvPr>
            <p:cNvGrpSpPr/>
            <p:nvPr/>
          </p:nvGrpSpPr>
          <p:grpSpPr>
            <a:xfrm>
              <a:off x="6613499" y="2239455"/>
              <a:ext cx="2037805" cy="247043"/>
              <a:chOff x="6327131" y="2739325"/>
              <a:chExt cx="2037805" cy="247043"/>
            </a:xfrm>
          </p:grpSpPr>
          <p:sp>
            <p:nvSpPr>
              <p:cNvPr id="49" name="Line 78">
                <a:extLst>
                  <a:ext uri="{FF2B5EF4-FFF2-40B4-BE49-F238E27FC236}">
                    <a16:creationId xmlns:a16="http://schemas.microsoft.com/office/drawing/2014/main" id="{CFFF954E-64DB-E96A-072D-BA4217B9D93F}"/>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 name="AutoShape 79">
                <a:extLst>
                  <a:ext uri="{FF2B5EF4-FFF2-40B4-BE49-F238E27FC236}">
                    <a16:creationId xmlns:a16="http://schemas.microsoft.com/office/drawing/2014/main" id="{573A40FC-FEA5-F820-6C59-01CA446E0DFA}"/>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3" name="Line 78">
                <a:extLst>
                  <a:ext uri="{FF2B5EF4-FFF2-40B4-BE49-F238E27FC236}">
                    <a16:creationId xmlns:a16="http://schemas.microsoft.com/office/drawing/2014/main" id="{965D3873-EF43-AB8D-C501-4C23E55F01FC}"/>
                  </a:ext>
                </a:extLst>
              </p:cNvPr>
              <p:cNvSpPr>
                <a:spLocks noChangeShapeType="1"/>
              </p:cNvSpPr>
              <p:nvPr/>
            </p:nvSpPr>
            <p:spPr bwMode="auto">
              <a:xfrm>
                <a:off x="7935097"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 name="AutoShape 79">
                <a:extLst>
                  <a:ext uri="{FF2B5EF4-FFF2-40B4-BE49-F238E27FC236}">
                    <a16:creationId xmlns:a16="http://schemas.microsoft.com/office/drawing/2014/main" id="{75F08191-0080-3C75-CB64-85E1C527E041}"/>
                  </a:ext>
                </a:extLst>
              </p:cNvPr>
              <p:cNvSpPr>
                <a:spLocks noChangeArrowheads="1"/>
              </p:cNvSpPr>
              <p:nvPr/>
            </p:nvSpPr>
            <p:spPr bwMode="auto">
              <a:xfrm flipV="1">
                <a:off x="8031186"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55" name="WL3">
            <a:extLst>
              <a:ext uri="{FF2B5EF4-FFF2-40B4-BE49-F238E27FC236}">
                <a16:creationId xmlns:a16="http://schemas.microsoft.com/office/drawing/2014/main" id="{11031D1C-D148-8227-9A32-6C0A04BB5945}"/>
              </a:ext>
            </a:extLst>
          </p:cNvPr>
          <p:cNvGrpSpPr/>
          <p:nvPr/>
        </p:nvGrpSpPr>
        <p:grpSpPr>
          <a:xfrm>
            <a:off x="6750730" y="2237845"/>
            <a:ext cx="2332528" cy="3447066"/>
            <a:chOff x="6613499" y="2239455"/>
            <a:chExt cx="2332528" cy="3447066"/>
          </a:xfrm>
        </p:grpSpPr>
        <p:sp>
          <p:nvSpPr>
            <p:cNvPr id="56" name="Rectangle 58">
              <a:extLst>
                <a:ext uri="{FF2B5EF4-FFF2-40B4-BE49-F238E27FC236}">
                  <a16:creationId xmlns:a16="http://schemas.microsoft.com/office/drawing/2014/main" id="{CBAF793D-6621-3BCE-E029-F450402A0187}"/>
                </a:ext>
              </a:extLst>
            </p:cNvPr>
            <p:cNvSpPr>
              <a:spLocks noChangeArrowheads="1"/>
            </p:cNvSpPr>
            <p:nvPr/>
          </p:nvSpPr>
          <p:spPr bwMode="auto">
            <a:xfrm>
              <a:off x="6672999" y="2504081"/>
              <a:ext cx="322279" cy="3182440"/>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57" name="Group 56">
              <a:extLst>
                <a:ext uri="{FF2B5EF4-FFF2-40B4-BE49-F238E27FC236}">
                  <a16:creationId xmlns:a16="http://schemas.microsoft.com/office/drawing/2014/main" id="{D9D02DAA-DE01-E3AA-536F-7DEE8DD6D60E}"/>
                </a:ext>
              </a:extLst>
            </p:cNvPr>
            <p:cNvGrpSpPr/>
            <p:nvPr/>
          </p:nvGrpSpPr>
          <p:grpSpPr>
            <a:xfrm>
              <a:off x="6613499" y="2239455"/>
              <a:ext cx="2332528" cy="247043"/>
              <a:chOff x="6327131" y="2739325"/>
              <a:chExt cx="2332528" cy="247043"/>
            </a:xfrm>
          </p:grpSpPr>
          <p:sp>
            <p:nvSpPr>
              <p:cNvPr id="58" name="Line 78">
                <a:extLst>
                  <a:ext uri="{FF2B5EF4-FFF2-40B4-BE49-F238E27FC236}">
                    <a16:creationId xmlns:a16="http://schemas.microsoft.com/office/drawing/2014/main" id="{4094EEAE-6F68-3426-7211-B5744477FB63}"/>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 name="AutoShape 79">
                <a:extLst>
                  <a:ext uri="{FF2B5EF4-FFF2-40B4-BE49-F238E27FC236}">
                    <a16:creationId xmlns:a16="http://schemas.microsoft.com/office/drawing/2014/main" id="{E28A1411-FCA2-7F2A-9BE7-A23DDF1605BE}"/>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60" name="Line 78">
                <a:extLst>
                  <a:ext uri="{FF2B5EF4-FFF2-40B4-BE49-F238E27FC236}">
                    <a16:creationId xmlns:a16="http://schemas.microsoft.com/office/drawing/2014/main" id="{3332D192-5A3B-04F9-217C-AE1C427AADE5}"/>
                  </a:ext>
                </a:extLst>
              </p:cNvPr>
              <p:cNvSpPr>
                <a:spLocks noChangeShapeType="1"/>
              </p:cNvSpPr>
              <p:nvPr/>
            </p:nvSpPr>
            <p:spPr bwMode="auto">
              <a:xfrm>
                <a:off x="8229820"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 name="AutoShape 79">
                <a:extLst>
                  <a:ext uri="{FF2B5EF4-FFF2-40B4-BE49-F238E27FC236}">
                    <a16:creationId xmlns:a16="http://schemas.microsoft.com/office/drawing/2014/main" id="{AE558AA9-4952-B4DA-731A-283A7EE83B24}"/>
                  </a:ext>
                </a:extLst>
              </p:cNvPr>
              <p:cNvSpPr>
                <a:spLocks noChangeArrowheads="1"/>
              </p:cNvSpPr>
              <p:nvPr/>
            </p:nvSpPr>
            <p:spPr bwMode="auto">
              <a:xfrm flipV="1">
                <a:off x="8325909"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77" name="Rectangle 58">
              <a:extLst>
                <a:ext uri="{FF2B5EF4-FFF2-40B4-BE49-F238E27FC236}">
                  <a16:creationId xmlns:a16="http://schemas.microsoft.com/office/drawing/2014/main" id="{4D4A5928-144A-1C3B-B260-27E8D07E53B7}"/>
                </a:ext>
              </a:extLst>
            </p:cNvPr>
            <p:cNvSpPr>
              <a:spLocks noChangeArrowheads="1"/>
            </p:cNvSpPr>
            <p:nvPr/>
          </p:nvSpPr>
          <p:spPr bwMode="auto">
            <a:xfrm>
              <a:off x="6717677" y="2509680"/>
              <a:ext cx="228600" cy="616693"/>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62" name="WL4">
            <a:extLst>
              <a:ext uri="{FF2B5EF4-FFF2-40B4-BE49-F238E27FC236}">
                <a16:creationId xmlns:a16="http://schemas.microsoft.com/office/drawing/2014/main" id="{B3704A4B-C64E-888F-4A78-2DD67E9EC85A}"/>
              </a:ext>
            </a:extLst>
          </p:cNvPr>
          <p:cNvGrpSpPr/>
          <p:nvPr/>
        </p:nvGrpSpPr>
        <p:grpSpPr>
          <a:xfrm>
            <a:off x="6750730" y="3126875"/>
            <a:ext cx="3050443" cy="2558036"/>
            <a:chOff x="6613499" y="2057354"/>
            <a:chExt cx="3050443" cy="2558036"/>
          </a:xfrm>
        </p:grpSpPr>
        <p:sp>
          <p:nvSpPr>
            <p:cNvPr id="63" name="Rectangle 58">
              <a:extLst>
                <a:ext uri="{FF2B5EF4-FFF2-40B4-BE49-F238E27FC236}">
                  <a16:creationId xmlns:a16="http://schemas.microsoft.com/office/drawing/2014/main" id="{3C330B25-DEA8-75C3-8BD9-14A8F66711C6}"/>
                </a:ext>
              </a:extLst>
            </p:cNvPr>
            <p:cNvSpPr>
              <a:spLocks noChangeArrowheads="1"/>
            </p:cNvSpPr>
            <p:nvPr/>
          </p:nvSpPr>
          <p:spPr bwMode="auto">
            <a:xfrm>
              <a:off x="6672999" y="2504081"/>
              <a:ext cx="322279" cy="2111309"/>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1" name="Rectangle 58">
              <a:extLst>
                <a:ext uri="{FF2B5EF4-FFF2-40B4-BE49-F238E27FC236}">
                  <a16:creationId xmlns:a16="http://schemas.microsoft.com/office/drawing/2014/main" id="{64D421A6-0ACC-C60E-00DC-70FEDB15E9BD}"/>
                </a:ext>
              </a:extLst>
            </p:cNvPr>
            <p:cNvSpPr>
              <a:spLocks noChangeArrowheads="1"/>
            </p:cNvSpPr>
            <p:nvPr/>
          </p:nvSpPr>
          <p:spPr bwMode="auto">
            <a:xfrm>
              <a:off x="6718187" y="2057354"/>
              <a:ext cx="228600" cy="457200"/>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64" name="Group 63">
              <a:extLst>
                <a:ext uri="{FF2B5EF4-FFF2-40B4-BE49-F238E27FC236}">
                  <a16:creationId xmlns:a16="http://schemas.microsoft.com/office/drawing/2014/main" id="{56F3D4C2-A1FD-1C81-4AC9-57FC94003826}"/>
                </a:ext>
              </a:extLst>
            </p:cNvPr>
            <p:cNvGrpSpPr/>
            <p:nvPr/>
          </p:nvGrpSpPr>
          <p:grpSpPr>
            <a:xfrm>
              <a:off x="6613499" y="2239455"/>
              <a:ext cx="3050443" cy="247043"/>
              <a:chOff x="6327131" y="2739325"/>
              <a:chExt cx="3050443" cy="247043"/>
            </a:xfrm>
          </p:grpSpPr>
          <p:sp>
            <p:nvSpPr>
              <p:cNvPr id="65" name="Line 78">
                <a:extLst>
                  <a:ext uri="{FF2B5EF4-FFF2-40B4-BE49-F238E27FC236}">
                    <a16:creationId xmlns:a16="http://schemas.microsoft.com/office/drawing/2014/main" id="{0A166924-21D1-600E-00F4-0B10B4EE0299}"/>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6" name="AutoShape 79">
                <a:extLst>
                  <a:ext uri="{FF2B5EF4-FFF2-40B4-BE49-F238E27FC236}">
                    <a16:creationId xmlns:a16="http://schemas.microsoft.com/office/drawing/2014/main" id="{47900168-5C4A-FE0E-54BF-CA78084EB010}"/>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67" name="Line 78">
                <a:extLst>
                  <a:ext uri="{FF2B5EF4-FFF2-40B4-BE49-F238E27FC236}">
                    <a16:creationId xmlns:a16="http://schemas.microsoft.com/office/drawing/2014/main" id="{F2A649BF-6431-1511-8CC9-7CA3B4A134A3}"/>
                  </a:ext>
                </a:extLst>
              </p:cNvPr>
              <p:cNvSpPr>
                <a:spLocks noChangeShapeType="1"/>
              </p:cNvSpPr>
              <p:nvPr/>
            </p:nvSpPr>
            <p:spPr bwMode="auto">
              <a:xfrm>
                <a:off x="8947735"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8" name="AutoShape 79">
                <a:extLst>
                  <a:ext uri="{FF2B5EF4-FFF2-40B4-BE49-F238E27FC236}">
                    <a16:creationId xmlns:a16="http://schemas.microsoft.com/office/drawing/2014/main" id="{0C8E6598-515E-1781-3A66-4E4CDA7A7757}"/>
                  </a:ext>
                </a:extLst>
              </p:cNvPr>
              <p:cNvSpPr>
                <a:spLocks noChangeArrowheads="1"/>
              </p:cNvSpPr>
              <p:nvPr/>
            </p:nvSpPr>
            <p:spPr bwMode="auto">
              <a:xfrm flipV="1">
                <a:off x="9043824"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grpSp>
        <p:nvGrpSpPr>
          <p:cNvPr id="69" name="WL5">
            <a:extLst>
              <a:ext uri="{FF2B5EF4-FFF2-40B4-BE49-F238E27FC236}">
                <a16:creationId xmlns:a16="http://schemas.microsoft.com/office/drawing/2014/main" id="{3CEB08D4-7ED8-4073-17DA-7900FAA74B9E}"/>
              </a:ext>
            </a:extLst>
          </p:cNvPr>
          <p:cNvGrpSpPr/>
          <p:nvPr/>
        </p:nvGrpSpPr>
        <p:grpSpPr>
          <a:xfrm>
            <a:off x="6750730" y="2667261"/>
            <a:ext cx="3791029" cy="3017650"/>
            <a:chOff x="6613499" y="2239455"/>
            <a:chExt cx="3791029" cy="3017650"/>
          </a:xfrm>
        </p:grpSpPr>
        <p:sp>
          <p:nvSpPr>
            <p:cNvPr id="70" name="Rectangle 58">
              <a:extLst>
                <a:ext uri="{FF2B5EF4-FFF2-40B4-BE49-F238E27FC236}">
                  <a16:creationId xmlns:a16="http://schemas.microsoft.com/office/drawing/2014/main" id="{A6197B2A-B214-D95B-A4A5-6AB6DE25B878}"/>
                </a:ext>
              </a:extLst>
            </p:cNvPr>
            <p:cNvSpPr>
              <a:spLocks noChangeArrowheads="1"/>
            </p:cNvSpPr>
            <p:nvPr/>
          </p:nvSpPr>
          <p:spPr bwMode="auto">
            <a:xfrm>
              <a:off x="6672999" y="2504081"/>
              <a:ext cx="322279" cy="2753024"/>
            </a:xfrm>
            <a:prstGeom prst="rect">
              <a:avLst/>
            </a:prstGeom>
            <a:solidFill>
              <a:srgbClr val="6699FF"/>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71" name="Group 70">
              <a:extLst>
                <a:ext uri="{FF2B5EF4-FFF2-40B4-BE49-F238E27FC236}">
                  <a16:creationId xmlns:a16="http://schemas.microsoft.com/office/drawing/2014/main" id="{340F1F5A-4834-36F4-FA29-ADEE7BF2BE9C}"/>
                </a:ext>
              </a:extLst>
            </p:cNvPr>
            <p:cNvGrpSpPr/>
            <p:nvPr/>
          </p:nvGrpSpPr>
          <p:grpSpPr>
            <a:xfrm>
              <a:off x="6613499" y="2239455"/>
              <a:ext cx="3791029" cy="247043"/>
              <a:chOff x="6327131" y="2739325"/>
              <a:chExt cx="3791029" cy="247043"/>
            </a:xfrm>
          </p:grpSpPr>
          <p:sp>
            <p:nvSpPr>
              <p:cNvPr id="72" name="Line 78">
                <a:extLst>
                  <a:ext uri="{FF2B5EF4-FFF2-40B4-BE49-F238E27FC236}">
                    <a16:creationId xmlns:a16="http://schemas.microsoft.com/office/drawing/2014/main" id="{9F68218C-AD36-8EA3-DEEB-37A8D6C78A47}"/>
                  </a:ext>
                </a:extLst>
              </p:cNvPr>
              <p:cNvSpPr>
                <a:spLocks noChangeShapeType="1"/>
              </p:cNvSpPr>
              <p:nvPr/>
            </p:nvSpPr>
            <p:spPr bwMode="auto">
              <a:xfrm>
                <a:off x="6327131" y="2986368"/>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 name="AutoShape 79">
                <a:extLst>
                  <a:ext uri="{FF2B5EF4-FFF2-40B4-BE49-F238E27FC236}">
                    <a16:creationId xmlns:a16="http://schemas.microsoft.com/office/drawing/2014/main" id="{BC5E8ECB-A0EE-6B68-B028-DE14E838183B}"/>
                  </a:ext>
                </a:extLst>
              </p:cNvPr>
              <p:cNvSpPr>
                <a:spLocks noChangeArrowheads="1"/>
              </p:cNvSpPr>
              <p:nvPr/>
            </p:nvSpPr>
            <p:spPr bwMode="auto">
              <a:xfrm flipV="1">
                <a:off x="6423220" y="2739326"/>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74" name="Line 78">
                <a:extLst>
                  <a:ext uri="{FF2B5EF4-FFF2-40B4-BE49-F238E27FC236}">
                    <a16:creationId xmlns:a16="http://schemas.microsoft.com/office/drawing/2014/main" id="{DE622C3A-1AE1-DFBD-DFF4-FB9497006FD7}"/>
                  </a:ext>
                </a:extLst>
              </p:cNvPr>
              <p:cNvSpPr>
                <a:spLocks noChangeShapeType="1"/>
              </p:cNvSpPr>
              <p:nvPr/>
            </p:nvSpPr>
            <p:spPr bwMode="auto">
              <a:xfrm>
                <a:off x="9688321" y="2986367"/>
                <a:ext cx="429839"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5" name="AutoShape 79">
                <a:extLst>
                  <a:ext uri="{FF2B5EF4-FFF2-40B4-BE49-F238E27FC236}">
                    <a16:creationId xmlns:a16="http://schemas.microsoft.com/office/drawing/2014/main" id="{E5309E51-9181-34EF-8E5F-9E5EAFCD2687}"/>
                  </a:ext>
                </a:extLst>
              </p:cNvPr>
              <p:cNvSpPr>
                <a:spLocks noChangeArrowheads="1"/>
              </p:cNvSpPr>
              <p:nvPr/>
            </p:nvSpPr>
            <p:spPr bwMode="auto">
              <a:xfrm flipV="1">
                <a:off x="9784410" y="2739325"/>
                <a:ext cx="237660" cy="204381"/>
              </a:xfrm>
              <a:prstGeom prst="triangle">
                <a:avLst>
                  <a:gd name="adj" fmla="val 50000"/>
                </a:avLst>
              </a:prstGeom>
              <a:solidFill>
                <a:srgbClr val="3399FF"/>
              </a:solidFill>
              <a:ln w="25400">
                <a:solidFill>
                  <a:srgbClr val="0000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82" name="Rectangle 58">
              <a:extLst>
                <a:ext uri="{FF2B5EF4-FFF2-40B4-BE49-F238E27FC236}">
                  <a16:creationId xmlns:a16="http://schemas.microsoft.com/office/drawing/2014/main" id="{D1619A8E-69E6-91A9-9437-29CEDA6BEFC6}"/>
                </a:ext>
              </a:extLst>
            </p:cNvPr>
            <p:cNvSpPr>
              <a:spLocks noChangeArrowheads="1"/>
            </p:cNvSpPr>
            <p:nvPr/>
          </p:nvSpPr>
          <p:spPr bwMode="auto">
            <a:xfrm>
              <a:off x="6710784" y="2511861"/>
              <a:ext cx="228600" cy="182880"/>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76" name="Static WL line">
            <a:extLst>
              <a:ext uri="{FF2B5EF4-FFF2-40B4-BE49-F238E27FC236}">
                <a16:creationId xmlns:a16="http://schemas.microsoft.com/office/drawing/2014/main" id="{E1BC6CF1-DAEB-6179-8F25-11D85F3882E1}"/>
              </a:ext>
            </a:extLst>
          </p:cNvPr>
          <p:cNvSpPr>
            <a:spLocks noChangeShapeType="1"/>
          </p:cNvSpPr>
          <p:nvPr/>
        </p:nvSpPr>
        <p:spPr bwMode="auto">
          <a:xfrm>
            <a:off x="8011421" y="3133820"/>
            <a:ext cx="3749040" cy="0"/>
          </a:xfrm>
          <a:prstGeom prst="line">
            <a:avLst/>
          </a:prstGeom>
          <a:noFill/>
          <a:ln w="50800">
            <a:solidFill>
              <a:srgbClr val="0DC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78" name="Overshoot explain">
            <a:extLst>
              <a:ext uri="{FF2B5EF4-FFF2-40B4-BE49-F238E27FC236}">
                <a16:creationId xmlns:a16="http://schemas.microsoft.com/office/drawing/2014/main" id="{F5363298-1C01-B7DB-8E9D-779511CC8219}"/>
              </a:ext>
            </a:extLst>
          </p:cNvPr>
          <p:cNvGrpSpPr/>
          <p:nvPr/>
        </p:nvGrpSpPr>
        <p:grpSpPr>
          <a:xfrm>
            <a:off x="9281160" y="1610649"/>
            <a:ext cx="2380352" cy="457200"/>
            <a:chOff x="7957301" y="4327725"/>
            <a:chExt cx="2380352" cy="457200"/>
          </a:xfrm>
        </p:grpSpPr>
        <p:sp>
          <p:nvSpPr>
            <p:cNvPr id="79" name="Rectangle 58">
              <a:extLst>
                <a:ext uri="{FF2B5EF4-FFF2-40B4-BE49-F238E27FC236}">
                  <a16:creationId xmlns:a16="http://schemas.microsoft.com/office/drawing/2014/main" id="{5D5928B5-4415-DEC4-2417-92C44E619077}"/>
                </a:ext>
              </a:extLst>
            </p:cNvPr>
            <p:cNvSpPr>
              <a:spLocks noChangeArrowheads="1"/>
            </p:cNvSpPr>
            <p:nvPr/>
          </p:nvSpPr>
          <p:spPr bwMode="auto">
            <a:xfrm>
              <a:off x="7957301" y="4327725"/>
              <a:ext cx="228600" cy="457200"/>
            </a:xfrm>
            <a:prstGeom prst="rect">
              <a:avLst/>
            </a:prstGeom>
            <a:solidFill>
              <a:srgbClr val="FFC000"/>
            </a:solidFill>
            <a:ln w="44450">
              <a:no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0" name="Meas limit">
              <a:extLst>
                <a:ext uri="{FF2B5EF4-FFF2-40B4-BE49-F238E27FC236}">
                  <a16:creationId xmlns:a16="http://schemas.microsoft.com/office/drawing/2014/main" id="{9776662B-FE21-20E3-9170-6B36787D0ED6}"/>
                </a:ext>
              </a:extLst>
            </p:cNvPr>
            <p:cNvSpPr/>
            <p:nvPr/>
          </p:nvSpPr>
          <p:spPr bwMode="auto">
            <a:xfrm>
              <a:off x="8219124" y="4422505"/>
              <a:ext cx="2118529" cy="276999"/>
            </a:xfrm>
            <a:prstGeom prst="rect">
              <a:avLst/>
            </a:prstGeom>
            <a:solidFill>
              <a:schemeClr val="bg1"/>
            </a:solidFill>
            <a:ln w="12700" cap="flat" cmpd="sng" algn="ctr">
              <a:noFill/>
              <a:prstDash val="solid"/>
              <a:round/>
              <a:headEnd type="none" w="med" len="med"/>
              <a:tailEnd type="none" w="med" len="med"/>
            </a:ln>
            <a:effectLst/>
          </p:spPr>
          <p:txBody>
            <a:bodyPr vert="horz" wrap="none" lIns="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Arial" panose="020B0604020202020204" pitchFamily="34" charset="0"/>
                  <a:cs typeface="Arial" panose="020B0604020202020204" pitchFamily="34" charset="0"/>
                </a:rPr>
                <a:t>Overshoot from momentum</a:t>
              </a:r>
              <a:endParaRPr kumimoji="0" lang="en-US" sz="120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15733133"/>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left)">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1"/>
                                        </p:tgtEl>
                                      </p:cBhvr>
                                    </p:animEffect>
                                    <p:set>
                                      <p:cBhvr>
                                        <p:cTn id="20" dur="1" fill="hold">
                                          <p:stCondLst>
                                            <p:cond delay="499"/>
                                          </p:stCondLst>
                                        </p:cTn>
                                        <p:tgtEl>
                                          <p:spTgt spid="31"/>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6"/>
                                        </p:tgtEl>
                                      </p:cBhvr>
                                    </p:animEffect>
                                    <p:set>
                                      <p:cBhvr>
                                        <p:cTn id="28" dur="1" fill="hold">
                                          <p:stCondLst>
                                            <p:cond delay="499"/>
                                          </p:stCondLst>
                                        </p:cTn>
                                        <p:tgtEl>
                                          <p:spTgt spid="46"/>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500"/>
                            </p:stCondLst>
                            <p:childTnLst>
                              <p:par>
                                <p:cTn id="33" presetID="22" presetClass="entr" presetSubtype="8" fill="hold" nodeType="afterEffect">
                                  <p:stCondLst>
                                    <p:cond delay="500"/>
                                  </p:stCondLst>
                                  <p:childTnLst>
                                    <p:set>
                                      <p:cBhvr>
                                        <p:cTn id="34" dur="1" fill="hold">
                                          <p:stCondLst>
                                            <p:cond delay="0"/>
                                          </p:stCondLst>
                                        </p:cTn>
                                        <p:tgtEl>
                                          <p:spTgt spid="78"/>
                                        </p:tgtEl>
                                        <p:attrNameLst>
                                          <p:attrName>style.visibility</p:attrName>
                                        </p:attrNameLst>
                                      </p:cBhvr>
                                      <p:to>
                                        <p:strVal val="visible"/>
                                      </p:to>
                                    </p:set>
                                    <p:animEffect transition="in" filter="wipe(left)">
                                      <p:cBhvr>
                                        <p:cTn id="35" dur="500"/>
                                        <p:tgtEl>
                                          <p:spTgt spid="7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55"/>
                                        </p:tgtEl>
                                      </p:cBhvr>
                                    </p:animEffect>
                                    <p:set>
                                      <p:cBhvr>
                                        <p:cTn id="40" dur="1" fill="hold">
                                          <p:stCondLst>
                                            <p:cond delay="499"/>
                                          </p:stCondLst>
                                        </p:cTn>
                                        <p:tgtEl>
                                          <p:spTgt spid="55"/>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62"/>
                                        </p:tgtEl>
                                      </p:cBhvr>
                                    </p:animEffect>
                                    <p:set>
                                      <p:cBhvr>
                                        <p:cTn id="48" dur="1" fill="hold">
                                          <p:stCondLst>
                                            <p:cond delay="499"/>
                                          </p:stCondLst>
                                        </p:cTn>
                                        <p:tgtEl>
                                          <p:spTgt spid="62"/>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69"/>
                                        </p:tgtEl>
                                      </p:cBhvr>
                                    </p:animEffect>
                                    <p:set>
                                      <p:cBhvr>
                                        <p:cTn id="56" dur="1" fill="hold">
                                          <p:stCondLst>
                                            <p:cond delay="499"/>
                                          </p:stCondLst>
                                        </p:cTn>
                                        <p:tgtEl>
                                          <p:spTgt spid="69"/>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76"/>
                                        </p:tgtEl>
                                      </p:cBhvr>
                                    </p:animEffect>
                                    <p:set>
                                      <p:cBhvr>
                                        <p:cTn id="67" dur="1" fill="hold">
                                          <p:stCondLst>
                                            <p:cond delay="499"/>
                                          </p:stCondLst>
                                        </p:cTn>
                                        <p:tgtEl>
                                          <p:spTgt spid="7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6" grpId="0" animBg="1"/>
      <p:bldP spid="7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4B657-9FD8-A3A7-1447-E0361870DA67}"/>
              </a:ext>
            </a:extLst>
          </p:cNvPr>
          <p:cNvSpPr>
            <a:spLocks noGrp="1"/>
          </p:cNvSpPr>
          <p:nvPr>
            <p:ph type="title"/>
          </p:nvPr>
        </p:nvSpPr>
        <p:spPr/>
        <p:txBody>
          <a:bodyPr/>
          <a:lstStyle/>
          <a:p>
            <a:r>
              <a:rPr lang="en-US" dirty="0"/>
              <a:t>Analysis of CHV1 site</a:t>
            </a:r>
          </a:p>
        </p:txBody>
      </p:sp>
      <p:sp>
        <p:nvSpPr>
          <p:cNvPr id="3" name="Content Placeholder 2">
            <a:extLst>
              <a:ext uri="{FF2B5EF4-FFF2-40B4-BE49-F238E27FC236}">
                <a16:creationId xmlns:a16="http://schemas.microsoft.com/office/drawing/2014/main" id="{6FF35F12-2D90-099F-959F-1FEAD611BA18}"/>
              </a:ext>
            </a:extLst>
          </p:cNvPr>
          <p:cNvSpPr>
            <a:spLocks noGrp="1"/>
          </p:cNvSpPr>
          <p:nvPr>
            <p:ph idx="1"/>
          </p:nvPr>
        </p:nvSpPr>
        <p:spPr>
          <a:xfrm>
            <a:off x="274320" y="3033119"/>
            <a:ext cx="5097227" cy="3459121"/>
          </a:xfrm>
        </p:spPr>
        <p:txBody>
          <a:bodyPr/>
          <a:lstStyle/>
          <a:p>
            <a:r>
              <a:rPr lang="en-US" dirty="0"/>
              <a:t>CHV1 shallow, </a:t>
            </a:r>
          </a:p>
          <a:p>
            <a:pPr lvl="1"/>
            <a:r>
              <a:rPr lang="en-US" dirty="0"/>
              <a:t>Not super transmissive</a:t>
            </a:r>
          </a:p>
          <a:p>
            <a:r>
              <a:rPr lang="en-US" dirty="0"/>
              <a:t>Underdamped response</a:t>
            </a:r>
          </a:p>
          <a:p>
            <a:pPr lvl="1"/>
            <a:r>
              <a:rPr lang="en-US" dirty="0"/>
              <a:t>Transmissive enough &amp;</a:t>
            </a:r>
          </a:p>
          <a:p>
            <a:pPr lvl="1"/>
            <a:r>
              <a:rPr lang="en-US" dirty="0"/>
              <a:t>Long water column </a:t>
            </a:r>
          </a:p>
          <a:p>
            <a:r>
              <a:rPr lang="en-US" dirty="0"/>
              <a:t>Example problem</a:t>
            </a:r>
            <a:r>
              <a:rPr lang="en-US" sz="2400" dirty="0"/>
              <a:t> </a:t>
            </a:r>
          </a:p>
          <a:p>
            <a:endParaRPr lang="en-US" dirty="0"/>
          </a:p>
        </p:txBody>
      </p:sp>
      <p:pic>
        <p:nvPicPr>
          <p:cNvPr id="5" name="Picture 4">
            <a:extLst>
              <a:ext uri="{FF2B5EF4-FFF2-40B4-BE49-F238E27FC236}">
                <a16:creationId xmlns:a16="http://schemas.microsoft.com/office/drawing/2014/main" id="{4C1BB517-FFDC-8E38-5DB2-08DC010121AB}"/>
              </a:ext>
            </a:extLst>
          </p:cNvPr>
          <p:cNvPicPr>
            <a:picLocks noChangeAspect="1"/>
          </p:cNvPicPr>
          <p:nvPr/>
        </p:nvPicPr>
        <p:blipFill>
          <a:blip r:embed="rId2"/>
          <a:stretch>
            <a:fillRect/>
          </a:stretch>
        </p:blipFill>
        <p:spPr>
          <a:xfrm>
            <a:off x="5371547" y="1188720"/>
            <a:ext cx="6820453" cy="5577840"/>
          </a:xfrm>
          <a:prstGeom prst="rect">
            <a:avLst/>
          </a:prstGeom>
        </p:spPr>
      </p:pic>
      <p:grpSp>
        <p:nvGrpSpPr>
          <p:cNvPr id="4" name="Group 3">
            <a:extLst>
              <a:ext uri="{FF2B5EF4-FFF2-40B4-BE49-F238E27FC236}">
                <a16:creationId xmlns:a16="http://schemas.microsoft.com/office/drawing/2014/main" id="{01AF2205-F2BA-AAD5-32ED-9CD63B2A7AE0}"/>
              </a:ext>
            </a:extLst>
          </p:cNvPr>
          <p:cNvGrpSpPr/>
          <p:nvPr/>
        </p:nvGrpSpPr>
        <p:grpSpPr>
          <a:xfrm>
            <a:off x="10525098" y="122424"/>
            <a:ext cx="554918" cy="822960"/>
            <a:chOff x="5817072" y="2002018"/>
            <a:chExt cx="554918" cy="822960"/>
          </a:xfrm>
        </p:grpSpPr>
        <p:grpSp>
          <p:nvGrpSpPr>
            <p:cNvPr id="6" name="Group 5">
              <a:extLst>
                <a:ext uri="{FF2B5EF4-FFF2-40B4-BE49-F238E27FC236}">
                  <a16:creationId xmlns:a16="http://schemas.microsoft.com/office/drawing/2014/main" id="{E0553A78-930C-5D6B-7019-8AB29A854588}"/>
                </a:ext>
              </a:extLst>
            </p:cNvPr>
            <p:cNvGrpSpPr>
              <a:grpSpLocks noChangeAspect="1"/>
            </p:cNvGrpSpPr>
            <p:nvPr/>
          </p:nvGrpSpPr>
          <p:grpSpPr>
            <a:xfrm>
              <a:off x="5817072" y="2002018"/>
              <a:ext cx="554918" cy="822960"/>
              <a:chOff x="9563100" y="1854200"/>
              <a:chExt cx="890588" cy="1317625"/>
            </a:xfrm>
          </p:grpSpPr>
          <p:sp>
            <p:nvSpPr>
              <p:cNvPr id="8" name="Freeform 5">
                <a:extLst>
                  <a:ext uri="{FF2B5EF4-FFF2-40B4-BE49-F238E27FC236}">
                    <a16:creationId xmlns:a16="http://schemas.microsoft.com/office/drawing/2014/main" id="{E042FC1B-88D1-C70B-FD78-F3B876FACEA1}"/>
                  </a:ext>
                </a:extLst>
              </p:cNvPr>
              <p:cNvSpPr>
                <a:spLocks/>
              </p:cNvSpPr>
              <p:nvPr/>
            </p:nvSpPr>
            <p:spPr bwMode="auto">
              <a:xfrm>
                <a:off x="9563100" y="1854200"/>
                <a:ext cx="890588" cy="1317625"/>
              </a:xfrm>
              <a:custGeom>
                <a:avLst/>
                <a:gdLst>
                  <a:gd name="T0" fmla="*/ 5 w 561"/>
                  <a:gd name="T1" fmla="*/ 359 h 830"/>
                  <a:gd name="T2" fmla="*/ 22 w 561"/>
                  <a:gd name="T3" fmla="*/ 376 h 830"/>
                  <a:gd name="T4" fmla="*/ 33 w 561"/>
                  <a:gd name="T5" fmla="*/ 387 h 830"/>
                  <a:gd name="T6" fmla="*/ 41 w 561"/>
                  <a:gd name="T7" fmla="*/ 394 h 830"/>
                  <a:gd name="T8" fmla="*/ 65 w 561"/>
                  <a:gd name="T9" fmla="*/ 416 h 830"/>
                  <a:gd name="T10" fmla="*/ 104 w 561"/>
                  <a:gd name="T11" fmla="*/ 453 h 830"/>
                  <a:gd name="T12" fmla="*/ 177 w 561"/>
                  <a:gd name="T13" fmla="*/ 520 h 830"/>
                  <a:gd name="T14" fmla="*/ 213 w 561"/>
                  <a:gd name="T15" fmla="*/ 554 h 830"/>
                  <a:gd name="T16" fmla="*/ 271 w 561"/>
                  <a:gd name="T17" fmla="*/ 609 h 830"/>
                  <a:gd name="T18" fmla="*/ 356 w 561"/>
                  <a:gd name="T19" fmla="*/ 688 h 830"/>
                  <a:gd name="T20" fmla="*/ 397 w 561"/>
                  <a:gd name="T21" fmla="*/ 726 h 830"/>
                  <a:gd name="T22" fmla="*/ 422 w 561"/>
                  <a:gd name="T23" fmla="*/ 751 h 830"/>
                  <a:gd name="T24" fmla="*/ 456 w 561"/>
                  <a:gd name="T25" fmla="*/ 781 h 830"/>
                  <a:gd name="T26" fmla="*/ 491 w 561"/>
                  <a:gd name="T27" fmla="*/ 815 h 830"/>
                  <a:gd name="T28" fmla="*/ 508 w 561"/>
                  <a:gd name="T29" fmla="*/ 826 h 830"/>
                  <a:gd name="T30" fmla="*/ 506 w 561"/>
                  <a:gd name="T31" fmla="*/ 820 h 830"/>
                  <a:gd name="T32" fmla="*/ 512 w 561"/>
                  <a:gd name="T33" fmla="*/ 816 h 830"/>
                  <a:gd name="T34" fmla="*/ 513 w 561"/>
                  <a:gd name="T35" fmla="*/ 806 h 830"/>
                  <a:gd name="T36" fmla="*/ 504 w 561"/>
                  <a:gd name="T37" fmla="*/ 777 h 830"/>
                  <a:gd name="T38" fmla="*/ 505 w 561"/>
                  <a:gd name="T39" fmla="*/ 767 h 830"/>
                  <a:gd name="T40" fmla="*/ 503 w 561"/>
                  <a:gd name="T41" fmla="*/ 762 h 830"/>
                  <a:gd name="T42" fmla="*/ 504 w 561"/>
                  <a:gd name="T43" fmla="*/ 757 h 830"/>
                  <a:gd name="T44" fmla="*/ 500 w 561"/>
                  <a:gd name="T45" fmla="*/ 748 h 830"/>
                  <a:gd name="T46" fmla="*/ 500 w 561"/>
                  <a:gd name="T47" fmla="*/ 732 h 830"/>
                  <a:gd name="T48" fmla="*/ 503 w 561"/>
                  <a:gd name="T49" fmla="*/ 727 h 830"/>
                  <a:gd name="T50" fmla="*/ 495 w 561"/>
                  <a:gd name="T51" fmla="*/ 714 h 830"/>
                  <a:gd name="T52" fmla="*/ 495 w 561"/>
                  <a:gd name="T53" fmla="*/ 708 h 830"/>
                  <a:gd name="T54" fmla="*/ 494 w 561"/>
                  <a:gd name="T55" fmla="*/ 701 h 830"/>
                  <a:gd name="T56" fmla="*/ 501 w 561"/>
                  <a:gd name="T57" fmla="*/ 699 h 830"/>
                  <a:gd name="T58" fmla="*/ 512 w 561"/>
                  <a:gd name="T59" fmla="*/ 695 h 830"/>
                  <a:gd name="T60" fmla="*/ 518 w 561"/>
                  <a:gd name="T61" fmla="*/ 696 h 830"/>
                  <a:gd name="T62" fmla="*/ 523 w 561"/>
                  <a:gd name="T63" fmla="*/ 697 h 830"/>
                  <a:gd name="T64" fmla="*/ 532 w 561"/>
                  <a:gd name="T65" fmla="*/ 698 h 830"/>
                  <a:gd name="T66" fmla="*/ 536 w 561"/>
                  <a:gd name="T67" fmla="*/ 704 h 830"/>
                  <a:gd name="T68" fmla="*/ 541 w 561"/>
                  <a:gd name="T69" fmla="*/ 708 h 830"/>
                  <a:gd name="T70" fmla="*/ 554 w 561"/>
                  <a:gd name="T71" fmla="*/ 705 h 830"/>
                  <a:gd name="T72" fmla="*/ 559 w 561"/>
                  <a:gd name="T73" fmla="*/ 690 h 830"/>
                  <a:gd name="T74" fmla="*/ 560 w 561"/>
                  <a:gd name="T75" fmla="*/ 652 h 830"/>
                  <a:gd name="T76" fmla="*/ 558 w 561"/>
                  <a:gd name="T77" fmla="*/ 611 h 830"/>
                  <a:gd name="T78" fmla="*/ 556 w 561"/>
                  <a:gd name="T79" fmla="*/ 557 h 830"/>
                  <a:gd name="T80" fmla="*/ 556 w 561"/>
                  <a:gd name="T81" fmla="*/ 529 h 830"/>
                  <a:gd name="T82" fmla="*/ 555 w 561"/>
                  <a:gd name="T83" fmla="*/ 491 h 830"/>
                  <a:gd name="T84" fmla="*/ 552 w 561"/>
                  <a:gd name="T85" fmla="*/ 409 h 830"/>
                  <a:gd name="T86" fmla="*/ 548 w 561"/>
                  <a:gd name="T87" fmla="*/ 269 h 830"/>
                  <a:gd name="T88" fmla="*/ 546 w 561"/>
                  <a:gd name="T89" fmla="*/ 223 h 830"/>
                  <a:gd name="T90" fmla="*/ 544 w 561"/>
                  <a:gd name="T91" fmla="*/ 149 h 830"/>
                  <a:gd name="T92" fmla="*/ 542 w 561"/>
                  <a:gd name="T93" fmla="*/ 92 h 830"/>
                  <a:gd name="T94" fmla="*/ 537 w 561"/>
                  <a:gd name="T95" fmla="*/ 0 h 830"/>
                  <a:gd name="T96" fmla="*/ 483 w 561"/>
                  <a:gd name="T97" fmla="*/ 2 h 830"/>
                  <a:gd name="T98" fmla="*/ 431 w 561"/>
                  <a:gd name="T99" fmla="*/ 3 h 830"/>
                  <a:gd name="T100" fmla="*/ 365 w 561"/>
                  <a:gd name="T101" fmla="*/ 4 h 830"/>
                  <a:gd name="T102" fmla="*/ 332 w 561"/>
                  <a:gd name="T103" fmla="*/ 5 h 830"/>
                  <a:gd name="T104" fmla="*/ 281 w 561"/>
                  <a:gd name="T105" fmla="*/ 4 h 830"/>
                  <a:gd name="T106" fmla="*/ 238 w 561"/>
                  <a:gd name="T107" fmla="*/ 4 h 830"/>
                  <a:gd name="T108" fmla="*/ 172 w 561"/>
                  <a:gd name="T109" fmla="*/ 4 h 830"/>
                  <a:gd name="T110" fmla="*/ 82 w 561"/>
                  <a:gd name="T111" fmla="*/ 3 h 830"/>
                  <a:gd name="T112" fmla="*/ 13 w 561"/>
                  <a:gd name="T113" fmla="*/ 0 h 830"/>
                  <a:gd name="T114" fmla="*/ 7 w 561"/>
                  <a:gd name="T115" fmla="*/ 134 h 830"/>
                  <a:gd name="T116" fmla="*/ 5 w 561"/>
                  <a:gd name="T117" fmla="*/ 226 h 830"/>
                  <a:gd name="T118" fmla="*/ 3 w 561"/>
                  <a:gd name="T119" fmla="*/ 276 h 830"/>
                  <a:gd name="T120" fmla="*/ 2 w 561"/>
                  <a:gd name="T121" fmla="*/ 296 h 830"/>
                  <a:gd name="T122" fmla="*/ 1 w 561"/>
                  <a:gd name="T123" fmla="*/ 31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1" h="830">
                    <a:moveTo>
                      <a:pt x="0" y="328"/>
                    </a:moveTo>
                    <a:lnTo>
                      <a:pt x="0" y="329"/>
                    </a:lnTo>
                    <a:lnTo>
                      <a:pt x="0" y="329"/>
                    </a:lnTo>
                    <a:lnTo>
                      <a:pt x="0" y="329"/>
                    </a:lnTo>
                    <a:lnTo>
                      <a:pt x="0" y="329"/>
                    </a:lnTo>
                    <a:lnTo>
                      <a:pt x="0" y="330"/>
                    </a:lnTo>
                    <a:lnTo>
                      <a:pt x="0" y="335"/>
                    </a:lnTo>
                    <a:lnTo>
                      <a:pt x="0" y="342"/>
                    </a:lnTo>
                    <a:lnTo>
                      <a:pt x="0" y="347"/>
                    </a:lnTo>
                    <a:lnTo>
                      <a:pt x="0" y="356"/>
                    </a:lnTo>
                    <a:lnTo>
                      <a:pt x="3" y="358"/>
                    </a:lnTo>
                    <a:lnTo>
                      <a:pt x="5" y="359"/>
                    </a:lnTo>
                    <a:lnTo>
                      <a:pt x="5" y="359"/>
                    </a:lnTo>
                    <a:lnTo>
                      <a:pt x="5" y="359"/>
                    </a:lnTo>
                    <a:lnTo>
                      <a:pt x="5" y="360"/>
                    </a:lnTo>
                    <a:lnTo>
                      <a:pt x="6" y="360"/>
                    </a:lnTo>
                    <a:lnTo>
                      <a:pt x="6" y="360"/>
                    </a:lnTo>
                    <a:lnTo>
                      <a:pt x="7" y="362"/>
                    </a:lnTo>
                    <a:lnTo>
                      <a:pt x="8" y="363"/>
                    </a:lnTo>
                    <a:lnTo>
                      <a:pt x="8" y="363"/>
                    </a:lnTo>
                    <a:lnTo>
                      <a:pt x="8" y="363"/>
                    </a:lnTo>
                    <a:lnTo>
                      <a:pt x="14" y="368"/>
                    </a:lnTo>
                    <a:lnTo>
                      <a:pt x="20" y="374"/>
                    </a:lnTo>
                    <a:lnTo>
                      <a:pt x="22" y="376"/>
                    </a:lnTo>
                    <a:lnTo>
                      <a:pt x="28" y="381"/>
                    </a:lnTo>
                    <a:lnTo>
                      <a:pt x="28" y="381"/>
                    </a:lnTo>
                    <a:lnTo>
                      <a:pt x="29" y="382"/>
                    </a:lnTo>
                    <a:lnTo>
                      <a:pt x="29" y="382"/>
                    </a:lnTo>
                    <a:lnTo>
                      <a:pt x="29" y="382"/>
                    </a:lnTo>
                    <a:lnTo>
                      <a:pt x="29" y="382"/>
                    </a:lnTo>
                    <a:lnTo>
                      <a:pt x="31" y="384"/>
                    </a:lnTo>
                    <a:lnTo>
                      <a:pt x="31" y="384"/>
                    </a:lnTo>
                    <a:lnTo>
                      <a:pt x="32" y="386"/>
                    </a:lnTo>
                    <a:lnTo>
                      <a:pt x="32" y="386"/>
                    </a:lnTo>
                    <a:lnTo>
                      <a:pt x="33" y="386"/>
                    </a:lnTo>
                    <a:lnTo>
                      <a:pt x="33" y="387"/>
                    </a:lnTo>
                    <a:lnTo>
                      <a:pt x="34" y="387"/>
                    </a:lnTo>
                    <a:lnTo>
                      <a:pt x="37" y="390"/>
                    </a:lnTo>
                    <a:lnTo>
                      <a:pt x="37" y="390"/>
                    </a:lnTo>
                    <a:lnTo>
                      <a:pt x="37" y="390"/>
                    </a:lnTo>
                    <a:lnTo>
                      <a:pt x="40" y="393"/>
                    </a:lnTo>
                    <a:lnTo>
                      <a:pt x="40" y="393"/>
                    </a:lnTo>
                    <a:lnTo>
                      <a:pt x="40" y="393"/>
                    </a:lnTo>
                    <a:lnTo>
                      <a:pt x="40" y="393"/>
                    </a:lnTo>
                    <a:lnTo>
                      <a:pt x="41" y="394"/>
                    </a:lnTo>
                    <a:lnTo>
                      <a:pt x="41" y="394"/>
                    </a:lnTo>
                    <a:lnTo>
                      <a:pt x="41" y="394"/>
                    </a:lnTo>
                    <a:lnTo>
                      <a:pt x="41" y="394"/>
                    </a:lnTo>
                    <a:lnTo>
                      <a:pt x="44" y="397"/>
                    </a:lnTo>
                    <a:lnTo>
                      <a:pt x="46" y="398"/>
                    </a:lnTo>
                    <a:lnTo>
                      <a:pt x="46" y="398"/>
                    </a:lnTo>
                    <a:lnTo>
                      <a:pt x="49" y="402"/>
                    </a:lnTo>
                    <a:lnTo>
                      <a:pt x="50" y="402"/>
                    </a:lnTo>
                    <a:lnTo>
                      <a:pt x="50" y="402"/>
                    </a:lnTo>
                    <a:lnTo>
                      <a:pt x="57" y="408"/>
                    </a:lnTo>
                    <a:lnTo>
                      <a:pt x="57" y="408"/>
                    </a:lnTo>
                    <a:lnTo>
                      <a:pt x="60" y="411"/>
                    </a:lnTo>
                    <a:lnTo>
                      <a:pt x="60" y="412"/>
                    </a:lnTo>
                    <a:lnTo>
                      <a:pt x="60" y="412"/>
                    </a:lnTo>
                    <a:lnTo>
                      <a:pt x="65" y="416"/>
                    </a:lnTo>
                    <a:lnTo>
                      <a:pt x="68" y="419"/>
                    </a:lnTo>
                    <a:lnTo>
                      <a:pt x="69" y="420"/>
                    </a:lnTo>
                    <a:lnTo>
                      <a:pt x="77" y="427"/>
                    </a:lnTo>
                    <a:lnTo>
                      <a:pt x="79" y="430"/>
                    </a:lnTo>
                    <a:lnTo>
                      <a:pt x="82" y="431"/>
                    </a:lnTo>
                    <a:lnTo>
                      <a:pt x="83" y="433"/>
                    </a:lnTo>
                    <a:lnTo>
                      <a:pt x="88" y="437"/>
                    </a:lnTo>
                    <a:lnTo>
                      <a:pt x="90" y="440"/>
                    </a:lnTo>
                    <a:lnTo>
                      <a:pt x="95" y="444"/>
                    </a:lnTo>
                    <a:lnTo>
                      <a:pt x="95" y="444"/>
                    </a:lnTo>
                    <a:lnTo>
                      <a:pt x="98" y="447"/>
                    </a:lnTo>
                    <a:lnTo>
                      <a:pt x="104" y="453"/>
                    </a:lnTo>
                    <a:lnTo>
                      <a:pt x="109" y="457"/>
                    </a:lnTo>
                    <a:lnTo>
                      <a:pt x="109" y="457"/>
                    </a:lnTo>
                    <a:lnTo>
                      <a:pt x="111" y="460"/>
                    </a:lnTo>
                    <a:lnTo>
                      <a:pt x="114" y="462"/>
                    </a:lnTo>
                    <a:lnTo>
                      <a:pt x="117" y="465"/>
                    </a:lnTo>
                    <a:lnTo>
                      <a:pt x="126" y="473"/>
                    </a:lnTo>
                    <a:lnTo>
                      <a:pt x="130" y="477"/>
                    </a:lnTo>
                    <a:lnTo>
                      <a:pt x="136" y="483"/>
                    </a:lnTo>
                    <a:lnTo>
                      <a:pt x="143" y="489"/>
                    </a:lnTo>
                    <a:lnTo>
                      <a:pt x="159" y="504"/>
                    </a:lnTo>
                    <a:lnTo>
                      <a:pt x="174" y="518"/>
                    </a:lnTo>
                    <a:lnTo>
                      <a:pt x="177" y="520"/>
                    </a:lnTo>
                    <a:lnTo>
                      <a:pt x="179" y="522"/>
                    </a:lnTo>
                    <a:lnTo>
                      <a:pt x="180" y="524"/>
                    </a:lnTo>
                    <a:lnTo>
                      <a:pt x="180" y="524"/>
                    </a:lnTo>
                    <a:lnTo>
                      <a:pt x="184" y="529"/>
                    </a:lnTo>
                    <a:lnTo>
                      <a:pt x="185" y="529"/>
                    </a:lnTo>
                    <a:lnTo>
                      <a:pt x="185" y="529"/>
                    </a:lnTo>
                    <a:lnTo>
                      <a:pt x="192" y="535"/>
                    </a:lnTo>
                    <a:lnTo>
                      <a:pt x="195" y="537"/>
                    </a:lnTo>
                    <a:lnTo>
                      <a:pt x="196" y="538"/>
                    </a:lnTo>
                    <a:lnTo>
                      <a:pt x="199" y="541"/>
                    </a:lnTo>
                    <a:lnTo>
                      <a:pt x="210" y="552"/>
                    </a:lnTo>
                    <a:lnTo>
                      <a:pt x="213" y="554"/>
                    </a:lnTo>
                    <a:lnTo>
                      <a:pt x="222" y="563"/>
                    </a:lnTo>
                    <a:lnTo>
                      <a:pt x="226" y="567"/>
                    </a:lnTo>
                    <a:lnTo>
                      <a:pt x="230" y="571"/>
                    </a:lnTo>
                    <a:lnTo>
                      <a:pt x="230" y="571"/>
                    </a:lnTo>
                    <a:lnTo>
                      <a:pt x="232" y="573"/>
                    </a:lnTo>
                    <a:lnTo>
                      <a:pt x="242" y="581"/>
                    </a:lnTo>
                    <a:lnTo>
                      <a:pt x="250" y="590"/>
                    </a:lnTo>
                    <a:lnTo>
                      <a:pt x="252" y="591"/>
                    </a:lnTo>
                    <a:lnTo>
                      <a:pt x="255" y="593"/>
                    </a:lnTo>
                    <a:lnTo>
                      <a:pt x="261" y="600"/>
                    </a:lnTo>
                    <a:lnTo>
                      <a:pt x="265" y="603"/>
                    </a:lnTo>
                    <a:lnTo>
                      <a:pt x="271" y="609"/>
                    </a:lnTo>
                    <a:lnTo>
                      <a:pt x="271" y="609"/>
                    </a:lnTo>
                    <a:lnTo>
                      <a:pt x="278" y="615"/>
                    </a:lnTo>
                    <a:lnTo>
                      <a:pt x="284" y="621"/>
                    </a:lnTo>
                    <a:lnTo>
                      <a:pt x="288" y="625"/>
                    </a:lnTo>
                    <a:lnTo>
                      <a:pt x="306" y="641"/>
                    </a:lnTo>
                    <a:lnTo>
                      <a:pt x="321" y="655"/>
                    </a:lnTo>
                    <a:lnTo>
                      <a:pt x="325" y="659"/>
                    </a:lnTo>
                    <a:lnTo>
                      <a:pt x="327" y="660"/>
                    </a:lnTo>
                    <a:lnTo>
                      <a:pt x="337" y="671"/>
                    </a:lnTo>
                    <a:lnTo>
                      <a:pt x="337" y="671"/>
                    </a:lnTo>
                    <a:lnTo>
                      <a:pt x="350" y="682"/>
                    </a:lnTo>
                    <a:lnTo>
                      <a:pt x="356" y="688"/>
                    </a:lnTo>
                    <a:lnTo>
                      <a:pt x="363" y="695"/>
                    </a:lnTo>
                    <a:lnTo>
                      <a:pt x="364" y="696"/>
                    </a:lnTo>
                    <a:lnTo>
                      <a:pt x="364" y="697"/>
                    </a:lnTo>
                    <a:lnTo>
                      <a:pt x="376" y="706"/>
                    </a:lnTo>
                    <a:lnTo>
                      <a:pt x="376" y="707"/>
                    </a:lnTo>
                    <a:lnTo>
                      <a:pt x="378" y="708"/>
                    </a:lnTo>
                    <a:lnTo>
                      <a:pt x="382" y="713"/>
                    </a:lnTo>
                    <a:lnTo>
                      <a:pt x="383" y="714"/>
                    </a:lnTo>
                    <a:lnTo>
                      <a:pt x="384" y="715"/>
                    </a:lnTo>
                    <a:lnTo>
                      <a:pt x="388" y="718"/>
                    </a:lnTo>
                    <a:lnTo>
                      <a:pt x="388" y="719"/>
                    </a:lnTo>
                    <a:lnTo>
                      <a:pt x="397" y="726"/>
                    </a:lnTo>
                    <a:lnTo>
                      <a:pt x="398" y="727"/>
                    </a:lnTo>
                    <a:lnTo>
                      <a:pt x="404" y="733"/>
                    </a:lnTo>
                    <a:lnTo>
                      <a:pt x="404" y="733"/>
                    </a:lnTo>
                    <a:lnTo>
                      <a:pt x="406" y="735"/>
                    </a:lnTo>
                    <a:lnTo>
                      <a:pt x="407" y="737"/>
                    </a:lnTo>
                    <a:lnTo>
                      <a:pt x="408" y="737"/>
                    </a:lnTo>
                    <a:lnTo>
                      <a:pt x="408" y="737"/>
                    </a:lnTo>
                    <a:lnTo>
                      <a:pt x="410" y="739"/>
                    </a:lnTo>
                    <a:lnTo>
                      <a:pt x="410" y="739"/>
                    </a:lnTo>
                    <a:lnTo>
                      <a:pt x="410" y="739"/>
                    </a:lnTo>
                    <a:lnTo>
                      <a:pt x="417" y="746"/>
                    </a:lnTo>
                    <a:lnTo>
                      <a:pt x="422" y="751"/>
                    </a:lnTo>
                    <a:lnTo>
                      <a:pt x="431" y="758"/>
                    </a:lnTo>
                    <a:lnTo>
                      <a:pt x="431" y="759"/>
                    </a:lnTo>
                    <a:lnTo>
                      <a:pt x="431" y="759"/>
                    </a:lnTo>
                    <a:lnTo>
                      <a:pt x="432" y="760"/>
                    </a:lnTo>
                    <a:lnTo>
                      <a:pt x="433" y="760"/>
                    </a:lnTo>
                    <a:lnTo>
                      <a:pt x="433" y="760"/>
                    </a:lnTo>
                    <a:lnTo>
                      <a:pt x="435" y="763"/>
                    </a:lnTo>
                    <a:lnTo>
                      <a:pt x="442" y="769"/>
                    </a:lnTo>
                    <a:lnTo>
                      <a:pt x="445" y="772"/>
                    </a:lnTo>
                    <a:lnTo>
                      <a:pt x="450" y="775"/>
                    </a:lnTo>
                    <a:lnTo>
                      <a:pt x="456" y="781"/>
                    </a:lnTo>
                    <a:lnTo>
                      <a:pt x="456" y="781"/>
                    </a:lnTo>
                    <a:lnTo>
                      <a:pt x="457" y="783"/>
                    </a:lnTo>
                    <a:lnTo>
                      <a:pt x="457" y="783"/>
                    </a:lnTo>
                    <a:lnTo>
                      <a:pt x="459" y="785"/>
                    </a:lnTo>
                    <a:lnTo>
                      <a:pt x="461" y="787"/>
                    </a:lnTo>
                    <a:lnTo>
                      <a:pt x="462" y="787"/>
                    </a:lnTo>
                    <a:lnTo>
                      <a:pt x="467" y="793"/>
                    </a:lnTo>
                    <a:lnTo>
                      <a:pt x="478" y="801"/>
                    </a:lnTo>
                    <a:lnTo>
                      <a:pt x="479" y="803"/>
                    </a:lnTo>
                    <a:lnTo>
                      <a:pt x="480" y="803"/>
                    </a:lnTo>
                    <a:lnTo>
                      <a:pt x="486" y="810"/>
                    </a:lnTo>
                    <a:lnTo>
                      <a:pt x="486" y="810"/>
                    </a:lnTo>
                    <a:lnTo>
                      <a:pt x="491" y="815"/>
                    </a:lnTo>
                    <a:lnTo>
                      <a:pt x="491" y="815"/>
                    </a:lnTo>
                    <a:lnTo>
                      <a:pt x="500" y="824"/>
                    </a:lnTo>
                    <a:lnTo>
                      <a:pt x="504" y="826"/>
                    </a:lnTo>
                    <a:lnTo>
                      <a:pt x="506" y="828"/>
                    </a:lnTo>
                    <a:lnTo>
                      <a:pt x="506" y="828"/>
                    </a:lnTo>
                    <a:lnTo>
                      <a:pt x="508" y="830"/>
                    </a:lnTo>
                    <a:lnTo>
                      <a:pt x="507" y="829"/>
                    </a:lnTo>
                    <a:lnTo>
                      <a:pt x="507" y="829"/>
                    </a:lnTo>
                    <a:lnTo>
                      <a:pt x="507" y="828"/>
                    </a:lnTo>
                    <a:lnTo>
                      <a:pt x="507" y="827"/>
                    </a:lnTo>
                    <a:lnTo>
                      <a:pt x="508" y="826"/>
                    </a:lnTo>
                    <a:lnTo>
                      <a:pt x="508" y="826"/>
                    </a:lnTo>
                    <a:lnTo>
                      <a:pt x="508" y="825"/>
                    </a:lnTo>
                    <a:lnTo>
                      <a:pt x="509" y="825"/>
                    </a:lnTo>
                    <a:lnTo>
                      <a:pt x="509" y="825"/>
                    </a:lnTo>
                    <a:lnTo>
                      <a:pt x="510" y="824"/>
                    </a:lnTo>
                    <a:lnTo>
                      <a:pt x="511" y="824"/>
                    </a:lnTo>
                    <a:lnTo>
                      <a:pt x="511" y="823"/>
                    </a:lnTo>
                    <a:lnTo>
                      <a:pt x="510" y="822"/>
                    </a:lnTo>
                    <a:lnTo>
                      <a:pt x="510" y="822"/>
                    </a:lnTo>
                    <a:lnTo>
                      <a:pt x="510" y="821"/>
                    </a:lnTo>
                    <a:lnTo>
                      <a:pt x="509" y="821"/>
                    </a:lnTo>
                    <a:lnTo>
                      <a:pt x="507" y="820"/>
                    </a:lnTo>
                    <a:lnTo>
                      <a:pt x="506" y="820"/>
                    </a:lnTo>
                    <a:lnTo>
                      <a:pt x="506" y="820"/>
                    </a:lnTo>
                    <a:lnTo>
                      <a:pt x="506" y="819"/>
                    </a:lnTo>
                    <a:lnTo>
                      <a:pt x="506" y="819"/>
                    </a:lnTo>
                    <a:lnTo>
                      <a:pt x="507" y="818"/>
                    </a:lnTo>
                    <a:lnTo>
                      <a:pt x="508" y="817"/>
                    </a:lnTo>
                    <a:lnTo>
                      <a:pt x="508" y="817"/>
                    </a:lnTo>
                    <a:lnTo>
                      <a:pt x="509" y="817"/>
                    </a:lnTo>
                    <a:lnTo>
                      <a:pt x="509" y="817"/>
                    </a:lnTo>
                    <a:lnTo>
                      <a:pt x="510" y="817"/>
                    </a:lnTo>
                    <a:lnTo>
                      <a:pt x="511" y="817"/>
                    </a:lnTo>
                    <a:lnTo>
                      <a:pt x="511" y="817"/>
                    </a:lnTo>
                    <a:lnTo>
                      <a:pt x="512" y="816"/>
                    </a:lnTo>
                    <a:lnTo>
                      <a:pt x="513" y="816"/>
                    </a:lnTo>
                    <a:lnTo>
                      <a:pt x="513" y="816"/>
                    </a:lnTo>
                    <a:lnTo>
                      <a:pt x="513" y="814"/>
                    </a:lnTo>
                    <a:lnTo>
                      <a:pt x="513" y="814"/>
                    </a:lnTo>
                    <a:lnTo>
                      <a:pt x="513" y="814"/>
                    </a:lnTo>
                    <a:lnTo>
                      <a:pt x="514" y="811"/>
                    </a:lnTo>
                    <a:lnTo>
                      <a:pt x="514" y="810"/>
                    </a:lnTo>
                    <a:lnTo>
                      <a:pt x="514" y="809"/>
                    </a:lnTo>
                    <a:lnTo>
                      <a:pt x="513" y="807"/>
                    </a:lnTo>
                    <a:lnTo>
                      <a:pt x="513" y="807"/>
                    </a:lnTo>
                    <a:lnTo>
                      <a:pt x="513" y="807"/>
                    </a:lnTo>
                    <a:lnTo>
                      <a:pt x="513" y="806"/>
                    </a:lnTo>
                    <a:lnTo>
                      <a:pt x="513" y="806"/>
                    </a:lnTo>
                    <a:lnTo>
                      <a:pt x="512" y="803"/>
                    </a:lnTo>
                    <a:lnTo>
                      <a:pt x="512" y="802"/>
                    </a:lnTo>
                    <a:lnTo>
                      <a:pt x="512" y="800"/>
                    </a:lnTo>
                    <a:lnTo>
                      <a:pt x="510" y="796"/>
                    </a:lnTo>
                    <a:lnTo>
                      <a:pt x="511" y="792"/>
                    </a:lnTo>
                    <a:lnTo>
                      <a:pt x="510" y="789"/>
                    </a:lnTo>
                    <a:lnTo>
                      <a:pt x="509" y="787"/>
                    </a:lnTo>
                    <a:lnTo>
                      <a:pt x="507" y="782"/>
                    </a:lnTo>
                    <a:lnTo>
                      <a:pt x="506" y="780"/>
                    </a:lnTo>
                    <a:lnTo>
                      <a:pt x="505" y="778"/>
                    </a:lnTo>
                    <a:lnTo>
                      <a:pt x="504" y="777"/>
                    </a:lnTo>
                    <a:lnTo>
                      <a:pt x="504" y="775"/>
                    </a:lnTo>
                    <a:lnTo>
                      <a:pt x="503" y="774"/>
                    </a:lnTo>
                    <a:lnTo>
                      <a:pt x="503" y="773"/>
                    </a:lnTo>
                    <a:lnTo>
                      <a:pt x="503" y="773"/>
                    </a:lnTo>
                    <a:lnTo>
                      <a:pt x="503" y="772"/>
                    </a:lnTo>
                    <a:lnTo>
                      <a:pt x="503" y="772"/>
                    </a:lnTo>
                    <a:lnTo>
                      <a:pt x="503" y="770"/>
                    </a:lnTo>
                    <a:lnTo>
                      <a:pt x="503" y="770"/>
                    </a:lnTo>
                    <a:lnTo>
                      <a:pt x="504" y="769"/>
                    </a:lnTo>
                    <a:lnTo>
                      <a:pt x="505" y="768"/>
                    </a:lnTo>
                    <a:lnTo>
                      <a:pt x="505" y="768"/>
                    </a:lnTo>
                    <a:lnTo>
                      <a:pt x="505" y="767"/>
                    </a:lnTo>
                    <a:lnTo>
                      <a:pt x="504" y="767"/>
                    </a:lnTo>
                    <a:lnTo>
                      <a:pt x="504" y="766"/>
                    </a:lnTo>
                    <a:lnTo>
                      <a:pt x="504" y="764"/>
                    </a:lnTo>
                    <a:lnTo>
                      <a:pt x="504" y="764"/>
                    </a:lnTo>
                    <a:lnTo>
                      <a:pt x="504" y="763"/>
                    </a:lnTo>
                    <a:lnTo>
                      <a:pt x="504" y="763"/>
                    </a:lnTo>
                    <a:lnTo>
                      <a:pt x="503" y="763"/>
                    </a:lnTo>
                    <a:lnTo>
                      <a:pt x="503" y="763"/>
                    </a:lnTo>
                    <a:lnTo>
                      <a:pt x="503" y="762"/>
                    </a:lnTo>
                    <a:lnTo>
                      <a:pt x="503" y="762"/>
                    </a:lnTo>
                    <a:lnTo>
                      <a:pt x="503" y="762"/>
                    </a:lnTo>
                    <a:lnTo>
                      <a:pt x="503" y="762"/>
                    </a:lnTo>
                    <a:lnTo>
                      <a:pt x="503" y="762"/>
                    </a:lnTo>
                    <a:lnTo>
                      <a:pt x="504" y="762"/>
                    </a:lnTo>
                    <a:lnTo>
                      <a:pt x="504" y="761"/>
                    </a:lnTo>
                    <a:lnTo>
                      <a:pt x="504" y="761"/>
                    </a:lnTo>
                    <a:lnTo>
                      <a:pt x="504" y="761"/>
                    </a:lnTo>
                    <a:lnTo>
                      <a:pt x="505" y="760"/>
                    </a:lnTo>
                    <a:lnTo>
                      <a:pt x="505" y="758"/>
                    </a:lnTo>
                    <a:lnTo>
                      <a:pt x="505" y="758"/>
                    </a:lnTo>
                    <a:lnTo>
                      <a:pt x="504" y="757"/>
                    </a:lnTo>
                    <a:lnTo>
                      <a:pt x="504" y="757"/>
                    </a:lnTo>
                    <a:lnTo>
                      <a:pt x="504" y="757"/>
                    </a:lnTo>
                    <a:lnTo>
                      <a:pt x="504" y="757"/>
                    </a:lnTo>
                    <a:lnTo>
                      <a:pt x="504" y="757"/>
                    </a:lnTo>
                    <a:lnTo>
                      <a:pt x="503" y="756"/>
                    </a:lnTo>
                    <a:lnTo>
                      <a:pt x="503" y="755"/>
                    </a:lnTo>
                    <a:lnTo>
                      <a:pt x="502" y="755"/>
                    </a:lnTo>
                    <a:lnTo>
                      <a:pt x="501" y="753"/>
                    </a:lnTo>
                    <a:lnTo>
                      <a:pt x="501" y="752"/>
                    </a:lnTo>
                    <a:lnTo>
                      <a:pt x="502" y="751"/>
                    </a:lnTo>
                    <a:lnTo>
                      <a:pt x="502" y="751"/>
                    </a:lnTo>
                    <a:lnTo>
                      <a:pt x="502" y="750"/>
                    </a:lnTo>
                    <a:lnTo>
                      <a:pt x="502" y="750"/>
                    </a:lnTo>
                    <a:lnTo>
                      <a:pt x="501" y="749"/>
                    </a:lnTo>
                    <a:lnTo>
                      <a:pt x="500" y="748"/>
                    </a:lnTo>
                    <a:lnTo>
                      <a:pt x="499" y="747"/>
                    </a:lnTo>
                    <a:lnTo>
                      <a:pt x="499" y="747"/>
                    </a:lnTo>
                    <a:lnTo>
                      <a:pt x="500" y="744"/>
                    </a:lnTo>
                    <a:lnTo>
                      <a:pt x="500" y="742"/>
                    </a:lnTo>
                    <a:lnTo>
                      <a:pt x="500" y="740"/>
                    </a:lnTo>
                    <a:lnTo>
                      <a:pt x="500" y="737"/>
                    </a:lnTo>
                    <a:lnTo>
                      <a:pt x="498" y="735"/>
                    </a:lnTo>
                    <a:lnTo>
                      <a:pt x="499" y="735"/>
                    </a:lnTo>
                    <a:lnTo>
                      <a:pt x="499" y="734"/>
                    </a:lnTo>
                    <a:lnTo>
                      <a:pt x="500" y="733"/>
                    </a:lnTo>
                    <a:lnTo>
                      <a:pt x="500" y="732"/>
                    </a:lnTo>
                    <a:lnTo>
                      <a:pt x="500" y="732"/>
                    </a:lnTo>
                    <a:lnTo>
                      <a:pt x="499" y="731"/>
                    </a:lnTo>
                    <a:lnTo>
                      <a:pt x="499" y="730"/>
                    </a:lnTo>
                    <a:lnTo>
                      <a:pt x="499" y="730"/>
                    </a:lnTo>
                    <a:lnTo>
                      <a:pt x="500" y="729"/>
                    </a:lnTo>
                    <a:lnTo>
                      <a:pt x="500" y="729"/>
                    </a:lnTo>
                    <a:lnTo>
                      <a:pt x="500" y="729"/>
                    </a:lnTo>
                    <a:lnTo>
                      <a:pt x="501" y="728"/>
                    </a:lnTo>
                    <a:lnTo>
                      <a:pt x="503" y="728"/>
                    </a:lnTo>
                    <a:lnTo>
                      <a:pt x="503" y="727"/>
                    </a:lnTo>
                    <a:lnTo>
                      <a:pt x="503" y="727"/>
                    </a:lnTo>
                    <a:lnTo>
                      <a:pt x="503" y="727"/>
                    </a:lnTo>
                    <a:lnTo>
                      <a:pt x="503" y="727"/>
                    </a:lnTo>
                    <a:lnTo>
                      <a:pt x="502" y="726"/>
                    </a:lnTo>
                    <a:lnTo>
                      <a:pt x="502" y="726"/>
                    </a:lnTo>
                    <a:lnTo>
                      <a:pt x="499" y="725"/>
                    </a:lnTo>
                    <a:lnTo>
                      <a:pt x="498" y="723"/>
                    </a:lnTo>
                    <a:lnTo>
                      <a:pt x="499" y="721"/>
                    </a:lnTo>
                    <a:lnTo>
                      <a:pt x="498" y="721"/>
                    </a:lnTo>
                    <a:lnTo>
                      <a:pt x="497" y="719"/>
                    </a:lnTo>
                    <a:lnTo>
                      <a:pt x="496" y="717"/>
                    </a:lnTo>
                    <a:lnTo>
                      <a:pt x="496" y="717"/>
                    </a:lnTo>
                    <a:lnTo>
                      <a:pt x="495" y="716"/>
                    </a:lnTo>
                    <a:lnTo>
                      <a:pt x="495" y="714"/>
                    </a:lnTo>
                    <a:lnTo>
                      <a:pt x="495" y="714"/>
                    </a:lnTo>
                    <a:lnTo>
                      <a:pt x="495" y="712"/>
                    </a:lnTo>
                    <a:lnTo>
                      <a:pt x="495" y="711"/>
                    </a:lnTo>
                    <a:lnTo>
                      <a:pt x="495" y="711"/>
                    </a:lnTo>
                    <a:lnTo>
                      <a:pt x="495" y="711"/>
                    </a:lnTo>
                    <a:lnTo>
                      <a:pt x="496" y="710"/>
                    </a:lnTo>
                    <a:lnTo>
                      <a:pt x="497" y="709"/>
                    </a:lnTo>
                    <a:lnTo>
                      <a:pt x="497" y="709"/>
                    </a:lnTo>
                    <a:lnTo>
                      <a:pt x="497" y="709"/>
                    </a:lnTo>
                    <a:lnTo>
                      <a:pt x="496" y="708"/>
                    </a:lnTo>
                    <a:lnTo>
                      <a:pt x="496" y="708"/>
                    </a:lnTo>
                    <a:lnTo>
                      <a:pt x="495" y="708"/>
                    </a:lnTo>
                    <a:lnTo>
                      <a:pt x="495" y="708"/>
                    </a:lnTo>
                    <a:lnTo>
                      <a:pt x="495" y="708"/>
                    </a:lnTo>
                    <a:lnTo>
                      <a:pt x="495" y="707"/>
                    </a:lnTo>
                    <a:lnTo>
                      <a:pt x="495" y="706"/>
                    </a:lnTo>
                    <a:lnTo>
                      <a:pt x="495" y="706"/>
                    </a:lnTo>
                    <a:lnTo>
                      <a:pt x="495" y="705"/>
                    </a:lnTo>
                    <a:lnTo>
                      <a:pt x="495" y="704"/>
                    </a:lnTo>
                    <a:lnTo>
                      <a:pt x="495" y="704"/>
                    </a:lnTo>
                    <a:lnTo>
                      <a:pt x="494" y="703"/>
                    </a:lnTo>
                    <a:lnTo>
                      <a:pt x="493" y="702"/>
                    </a:lnTo>
                    <a:lnTo>
                      <a:pt x="494" y="702"/>
                    </a:lnTo>
                    <a:lnTo>
                      <a:pt x="494" y="701"/>
                    </a:lnTo>
                    <a:lnTo>
                      <a:pt x="494" y="701"/>
                    </a:lnTo>
                    <a:lnTo>
                      <a:pt x="495" y="701"/>
                    </a:lnTo>
                    <a:lnTo>
                      <a:pt x="497" y="700"/>
                    </a:lnTo>
                    <a:lnTo>
                      <a:pt x="498" y="700"/>
                    </a:lnTo>
                    <a:lnTo>
                      <a:pt x="498" y="700"/>
                    </a:lnTo>
                    <a:lnTo>
                      <a:pt x="499" y="700"/>
                    </a:lnTo>
                    <a:lnTo>
                      <a:pt x="499" y="700"/>
                    </a:lnTo>
                    <a:lnTo>
                      <a:pt x="500" y="700"/>
                    </a:lnTo>
                    <a:lnTo>
                      <a:pt x="500" y="700"/>
                    </a:lnTo>
                    <a:lnTo>
                      <a:pt x="500" y="700"/>
                    </a:lnTo>
                    <a:lnTo>
                      <a:pt x="501" y="700"/>
                    </a:lnTo>
                    <a:lnTo>
                      <a:pt x="501" y="700"/>
                    </a:lnTo>
                    <a:lnTo>
                      <a:pt x="501" y="699"/>
                    </a:lnTo>
                    <a:lnTo>
                      <a:pt x="502" y="699"/>
                    </a:lnTo>
                    <a:lnTo>
                      <a:pt x="502" y="699"/>
                    </a:lnTo>
                    <a:lnTo>
                      <a:pt x="503" y="699"/>
                    </a:lnTo>
                    <a:lnTo>
                      <a:pt x="503" y="698"/>
                    </a:lnTo>
                    <a:lnTo>
                      <a:pt x="506" y="696"/>
                    </a:lnTo>
                    <a:lnTo>
                      <a:pt x="506" y="696"/>
                    </a:lnTo>
                    <a:lnTo>
                      <a:pt x="506" y="697"/>
                    </a:lnTo>
                    <a:lnTo>
                      <a:pt x="506" y="697"/>
                    </a:lnTo>
                    <a:lnTo>
                      <a:pt x="507" y="697"/>
                    </a:lnTo>
                    <a:lnTo>
                      <a:pt x="508" y="696"/>
                    </a:lnTo>
                    <a:lnTo>
                      <a:pt x="511" y="695"/>
                    </a:lnTo>
                    <a:lnTo>
                      <a:pt x="512" y="695"/>
                    </a:lnTo>
                    <a:lnTo>
                      <a:pt x="512" y="694"/>
                    </a:lnTo>
                    <a:lnTo>
                      <a:pt x="513" y="695"/>
                    </a:lnTo>
                    <a:lnTo>
                      <a:pt x="513" y="694"/>
                    </a:lnTo>
                    <a:lnTo>
                      <a:pt x="514" y="694"/>
                    </a:lnTo>
                    <a:lnTo>
                      <a:pt x="514" y="695"/>
                    </a:lnTo>
                    <a:lnTo>
                      <a:pt x="514" y="695"/>
                    </a:lnTo>
                    <a:lnTo>
                      <a:pt x="515" y="695"/>
                    </a:lnTo>
                    <a:lnTo>
                      <a:pt x="516" y="694"/>
                    </a:lnTo>
                    <a:lnTo>
                      <a:pt x="517" y="695"/>
                    </a:lnTo>
                    <a:lnTo>
                      <a:pt x="518" y="695"/>
                    </a:lnTo>
                    <a:lnTo>
                      <a:pt x="518" y="695"/>
                    </a:lnTo>
                    <a:lnTo>
                      <a:pt x="518" y="696"/>
                    </a:lnTo>
                    <a:lnTo>
                      <a:pt x="517" y="696"/>
                    </a:lnTo>
                    <a:lnTo>
                      <a:pt x="517" y="696"/>
                    </a:lnTo>
                    <a:lnTo>
                      <a:pt x="517" y="697"/>
                    </a:lnTo>
                    <a:lnTo>
                      <a:pt x="517" y="697"/>
                    </a:lnTo>
                    <a:lnTo>
                      <a:pt x="517" y="697"/>
                    </a:lnTo>
                    <a:lnTo>
                      <a:pt x="518" y="697"/>
                    </a:lnTo>
                    <a:lnTo>
                      <a:pt x="519" y="697"/>
                    </a:lnTo>
                    <a:lnTo>
                      <a:pt x="521" y="696"/>
                    </a:lnTo>
                    <a:lnTo>
                      <a:pt x="521" y="696"/>
                    </a:lnTo>
                    <a:lnTo>
                      <a:pt x="522" y="696"/>
                    </a:lnTo>
                    <a:lnTo>
                      <a:pt x="523" y="697"/>
                    </a:lnTo>
                    <a:lnTo>
                      <a:pt x="523" y="697"/>
                    </a:lnTo>
                    <a:lnTo>
                      <a:pt x="523" y="697"/>
                    </a:lnTo>
                    <a:lnTo>
                      <a:pt x="525" y="696"/>
                    </a:lnTo>
                    <a:lnTo>
                      <a:pt x="526" y="695"/>
                    </a:lnTo>
                    <a:lnTo>
                      <a:pt x="527" y="695"/>
                    </a:lnTo>
                    <a:lnTo>
                      <a:pt x="528" y="695"/>
                    </a:lnTo>
                    <a:lnTo>
                      <a:pt x="530" y="695"/>
                    </a:lnTo>
                    <a:lnTo>
                      <a:pt x="530" y="695"/>
                    </a:lnTo>
                    <a:lnTo>
                      <a:pt x="530" y="695"/>
                    </a:lnTo>
                    <a:lnTo>
                      <a:pt x="530" y="695"/>
                    </a:lnTo>
                    <a:lnTo>
                      <a:pt x="531" y="696"/>
                    </a:lnTo>
                    <a:lnTo>
                      <a:pt x="531" y="697"/>
                    </a:lnTo>
                    <a:lnTo>
                      <a:pt x="532" y="698"/>
                    </a:lnTo>
                    <a:lnTo>
                      <a:pt x="533" y="699"/>
                    </a:lnTo>
                    <a:lnTo>
                      <a:pt x="533" y="699"/>
                    </a:lnTo>
                    <a:lnTo>
                      <a:pt x="534" y="699"/>
                    </a:lnTo>
                    <a:lnTo>
                      <a:pt x="536" y="701"/>
                    </a:lnTo>
                    <a:lnTo>
                      <a:pt x="536" y="702"/>
                    </a:lnTo>
                    <a:lnTo>
                      <a:pt x="536" y="703"/>
                    </a:lnTo>
                    <a:lnTo>
                      <a:pt x="536" y="703"/>
                    </a:lnTo>
                    <a:lnTo>
                      <a:pt x="536" y="704"/>
                    </a:lnTo>
                    <a:lnTo>
                      <a:pt x="536" y="704"/>
                    </a:lnTo>
                    <a:lnTo>
                      <a:pt x="536" y="704"/>
                    </a:lnTo>
                    <a:lnTo>
                      <a:pt x="536" y="704"/>
                    </a:lnTo>
                    <a:lnTo>
                      <a:pt x="536" y="704"/>
                    </a:lnTo>
                    <a:lnTo>
                      <a:pt x="537" y="704"/>
                    </a:lnTo>
                    <a:lnTo>
                      <a:pt x="537" y="704"/>
                    </a:lnTo>
                    <a:lnTo>
                      <a:pt x="538" y="705"/>
                    </a:lnTo>
                    <a:lnTo>
                      <a:pt x="538" y="705"/>
                    </a:lnTo>
                    <a:lnTo>
                      <a:pt x="539" y="706"/>
                    </a:lnTo>
                    <a:lnTo>
                      <a:pt x="539" y="706"/>
                    </a:lnTo>
                    <a:lnTo>
                      <a:pt x="540" y="706"/>
                    </a:lnTo>
                    <a:lnTo>
                      <a:pt x="540" y="706"/>
                    </a:lnTo>
                    <a:lnTo>
                      <a:pt x="540" y="706"/>
                    </a:lnTo>
                    <a:lnTo>
                      <a:pt x="540" y="707"/>
                    </a:lnTo>
                    <a:lnTo>
                      <a:pt x="541" y="708"/>
                    </a:lnTo>
                    <a:lnTo>
                      <a:pt x="541" y="708"/>
                    </a:lnTo>
                    <a:lnTo>
                      <a:pt x="542" y="709"/>
                    </a:lnTo>
                    <a:lnTo>
                      <a:pt x="543" y="709"/>
                    </a:lnTo>
                    <a:lnTo>
                      <a:pt x="544" y="709"/>
                    </a:lnTo>
                    <a:lnTo>
                      <a:pt x="546" y="709"/>
                    </a:lnTo>
                    <a:lnTo>
                      <a:pt x="547" y="709"/>
                    </a:lnTo>
                    <a:lnTo>
                      <a:pt x="549" y="708"/>
                    </a:lnTo>
                    <a:lnTo>
                      <a:pt x="550" y="708"/>
                    </a:lnTo>
                    <a:lnTo>
                      <a:pt x="552" y="708"/>
                    </a:lnTo>
                    <a:lnTo>
                      <a:pt x="552" y="708"/>
                    </a:lnTo>
                    <a:lnTo>
                      <a:pt x="553" y="707"/>
                    </a:lnTo>
                    <a:lnTo>
                      <a:pt x="553" y="706"/>
                    </a:lnTo>
                    <a:lnTo>
                      <a:pt x="554" y="705"/>
                    </a:lnTo>
                    <a:lnTo>
                      <a:pt x="553" y="704"/>
                    </a:lnTo>
                    <a:lnTo>
                      <a:pt x="555" y="701"/>
                    </a:lnTo>
                    <a:lnTo>
                      <a:pt x="556" y="700"/>
                    </a:lnTo>
                    <a:lnTo>
                      <a:pt x="555" y="699"/>
                    </a:lnTo>
                    <a:lnTo>
                      <a:pt x="555" y="699"/>
                    </a:lnTo>
                    <a:lnTo>
                      <a:pt x="555" y="698"/>
                    </a:lnTo>
                    <a:lnTo>
                      <a:pt x="555" y="698"/>
                    </a:lnTo>
                    <a:lnTo>
                      <a:pt x="556" y="697"/>
                    </a:lnTo>
                    <a:lnTo>
                      <a:pt x="556" y="697"/>
                    </a:lnTo>
                    <a:lnTo>
                      <a:pt x="556" y="697"/>
                    </a:lnTo>
                    <a:lnTo>
                      <a:pt x="557" y="693"/>
                    </a:lnTo>
                    <a:lnTo>
                      <a:pt x="559" y="690"/>
                    </a:lnTo>
                    <a:lnTo>
                      <a:pt x="560" y="688"/>
                    </a:lnTo>
                    <a:lnTo>
                      <a:pt x="561" y="688"/>
                    </a:lnTo>
                    <a:lnTo>
                      <a:pt x="561" y="681"/>
                    </a:lnTo>
                    <a:lnTo>
                      <a:pt x="561" y="680"/>
                    </a:lnTo>
                    <a:lnTo>
                      <a:pt x="561" y="678"/>
                    </a:lnTo>
                    <a:lnTo>
                      <a:pt x="561" y="677"/>
                    </a:lnTo>
                    <a:lnTo>
                      <a:pt x="561" y="674"/>
                    </a:lnTo>
                    <a:lnTo>
                      <a:pt x="560" y="672"/>
                    </a:lnTo>
                    <a:lnTo>
                      <a:pt x="560" y="666"/>
                    </a:lnTo>
                    <a:lnTo>
                      <a:pt x="560" y="659"/>
                    </a:lnTo>
                    <a:lnTo>
                      <a:pt x="560" y="655"/>
                    </a:lnTo>
                    <a:lnTo>
                      <a:pt x="560" y="652"/>
                    </a:lnTo>
                    <a:lnTo>
                      <a:pt x="559" y="637"/>
                    </a:lnTo>
                    <a:lnTo>
                      <a:pt x="559" y="635"/>
                    </a:lnTo>
                    <a:lnTo>
                      <a:pt x="559" y="629"/>
                    </a:lnTo>
                    <a:lnTo>
                      <a:pt x="558" y="619"/>
                    </a:lnTo>
                    <a:lnTo>
                      <a:pt x="558" y="616"/>
                    </a:lnTo>
                    <a:lnTo>
                      <a:pt x="558" y="616"/>
                    </a:lnTo>
                    <a:lnTo>
                      <a:pt x="558" y="616"/>
                    </a:lnTo>
                    <a:lnTo>
                      <a:pt x="558" y="615"/>
                    </a:lnTo>
                    <a:lnTo>
                      <a:pt x="558" y="614"/>
                    </a:lnTo>
                    <a:lnTo>
                      <a:pt x="558" y="614"/>
                    </a:lnTo>
                    <a:lnTo>
                      <a:pt x="558" y="611"/>
                    </a:lnTo>
                    <a:lnTo>
                      <a:pt x="558" y="611"/>
                    </a:lnTo>
                    <a:lnTo>
                      <a:pt x="558" y="598"/>
                    </a:lnTo>
                    <a:lnTo>
                      <a:pt x="557" y="592"/>
                    </a:lnTo>
                    <a:lnTo>
                      <a:pt x="557" y="581"/>
                    </a:lnTo>
                    <a:lnTo>
                      <a:pt x="557" y="581"/>
                    </a:lnTo>
                    <a:lnTo>
                      <a:pt x="557" y="580"/>
                    </a:lnTo>
                    <a:lnTo>
                      <a:pt x="557" y="577"/>
                    </a:lnTo>
                    <a:lnTo>
                      <a:pt x="557" y="575"/>
                    </a:lnTo>
                    <a:lnTo>
                      <a:pt x="557" y="572"/>
                    </a:lnTo>
                    <a:lnTo>
                      <a:pt x="556" y="565"/>
                    </a:lnTo>
                    <a:lnTo>
                      <a:pt x="556" y="558"/>
                    </a:lnTo>
                    <a:lnTo>
                      <a:pt x="556" y="558"/>
                    </a:lnTo>
                    <a:lnTo>
                      <a:pt x="556" y="557"/>
                    </a:lnTo>
                    <a:lnTo>
                      <a:pt x="556" y="557"/>
                    </a:lnTo>
                    <a:lnTo>
                      <a:pt x="556" y="549"/>
                    </a:lnTo>
                    <a:lnTo>
                      <a:pt x="556" y="549"/>
                    </a:lnTo>
                    <a:lnTo>
                      <a:pt x="556" y="543"/>
                    </a:lnTo>
                    <a:lnTo>
                      <a:pt x="556" y="541"/>
                    </a:lnTo>
                    <a:lnTo>
                      <a:pt x="556" y="536"/>
                    </a:lnTo>
                    <a:lnTo>
                      <a:pt x="556" y="536"/>
                    </a:lnTo>
                    <a:lnTo>
                      <a:pt x="556" y="534"/>
                    </a:lnTo>
                    <a:lnTo>
                      <a:pt x="556" y="532"/>
                    </a:lnTo>
                    <a:lnTo>
                      <a:pt x="556" y="531"/>
                    </a:lnTo>
                    <a:lnTo>
                      <a:pt x="556" y="531"/>
                    </a:lnTo>
                    <a:lnTo>
                      <a:pt x="556" y="529"/>
                    </a:lnTo>
                    <a:lnTo>
                      <a:pt x="556" y="522"/>
                    </a:lnTo>
                    <a:lnTo>
                      <a:pt x="556" y="521"/>
                    </a:lnTo>
                    <a:lnTo>
                      <a:pt x="556" y="517"/>
                    </a:lnTo>
                    <a:lnTo>
                      <a:pt x="555" y="506"/>
                    </a:lnTo>
                    <a:lnTo>
                      <a:pt x="555" y="504"/>
                    </a:lnTo>
                    <a:lnTo>
                      <a:pt x="555" y="504"/>
                    </a:lnTo>
                    <a:lnTo>
                      <a:pt x="555" y="504"/>
                    </a:lnTo>
                    <a:lnTo>
                      <a:pt x="555" y="503"/>
                    </a:lnTo>
                    <a:lnTo>
                      <a:pt x="555" y="502"/>
                    </a:lnTo>
                    <a:lnTo>
                      <a:pt x="555" y="497"/>
                    </a:lnTo>
                    <a:lnTo>
                      <a:pt x="555" y="495"/>
                    </a:lnTo>
                    <a:lnTo>
                      <a:pt x="555" y="491"/>
                    </a:lnTo>
                    <a:lnTo>
                      <a:pt x="555" y="488"/>
                    </a:lnTo>
                    <a:lnTo>
                      <a:pt x="555" y="480"/>
                    </a:lnTo>
                    <a:lnTo>
                      <a:pt x="555" y="474"/>
                    </a:lnTo>
                    <a:lnTo>
                      <a:pt x="554" y="456"/>
                    </a:lnTo>
                    <a:lnTo>
                      <a:pt x="554" y="456"/>
                    </a:lnTo>
                    <a:lnTo>
                      <a:pt x="554" y="444"/>
                    </a:lnTo>
                    <a:lnTo>
                      <a:pt x="554" y="442"/>
                    </a:lnTo>
                    <a:lnTo>
                      <a:pt x="553" y="426"/>
                    </a:lnTo>
                    <a:lnTo>
                      <a:pt x="553" y="426"/>
                    </a:lnTo>
                    <a:lnTo>
                      <a:pt x="553" y="414"/>
                    </a:lnTo>
                    <a:lnTo>
                      <a:pt x="552" y="409"/>
                    </a:lnTo>
                    <a:lnTo>
                      <a:pt x="552" y="409"/>
                    </a:lnTo>
                    <a:lnTo>
                      <a:pt x="552" y="406"/>
                    </a:lnTo>
                    <a:lnTo>
                      <a:pt x="552" y="406"/>
                    </a:lnTo>
                    <a:lnTo>
                      <a:pt x="552" y="394"/>
                    </a:lnTo>
                    <a:lnTo>
                      <a:pt x="552" y="387"/>
                    </a:lnTo>
                    <a:lnTo>
                      <a:pt x="552" y="385"/>
                    </a:lnTo>
                    <a:lnTo>
                      <a:pt x="551" y="370"/>
                    </a:lnTo>
                    <a:lnTo>
                      <a:pt x="551" y="370"/>
                    </a:lnTo>
                    <a:lnTo>
                      <a:pt x="551" y="370"/>
                    </a:lnTo>
                    <a:lnTo>
                      <a:pt x="551" y="355"/>
                    </a:lnTo>
                    <a:lnTo>
                      <a:pt x="549" y="296"/>
                    </a:lnTo>
                    <a:lnTo>
                      <a:pt x="549" y="291"/>
                    </a:lnTo>
                    <a:lnTo>
                      <a:pt x="548" y="269"/>
                    </a:lnTo>
                    <a:lnTo>
                      <a:pt x="548" y="265"/>
                    </a:lnTo>
                    <a:lnTo>
                      <a:pt x="548" y="263"/>
                    </a:lnTo>
                    <a:lnTo>
                      <a:pt x="548" y="261"/>
                    </a:lnTo>
                    <a:lnTo>
                      <a:pt x="548" y="258"/>
                    </a:lnTo>
                    <a:lnTo>
                      <a:pt x="547" y="248"/>
                    </a:lnTo>
                    <a:lnTo>
                      <a:pt x="547" y="248"/>
                    </a:lnTo>
                    <a:lnTo>
                      <a:pt x="547" y="239"/>
                    </a:lnTo>
                    <a:lnTo>
                      <a:pt x="547" y="237"/>
                    </a:lnTo>
                    <a:lnTo>
                      <a:pt x="547" y="233"/>
                    </a:lnTo>
                    <a:lnTo>
                      <a:pt x="547" y="225"/>
                    </a:lnTo>
                    <a:lnTo>
                      <a:pt x="546" y="225"/>
                    </a:lnTo>
                    <a:lnTo>
                      <a:pt x="546" y="223"/>
                    </a:lnTo>
                    <a:lnTo>
                      <a:pt x="546" y="209"/>
                    </a:lnTo>
                    <a:lnTo>
                      <a:pt x="545" y="189"/>
                    </a:lnTo>
                    <a:lnTo>
                      <a:pt x="545" y="186"/>
                    </a:lnTo>
                    <a:lnTo>
                      <a:pt x="545" y="185"/>
                    </a:lnTo>
                    <a:lnTo>
                      <a:pt x="545" y="178"/>
                    </a:lnTo>
                    <a:lnTo>
                      <a:pt x="545" y="178"/>
                    </a:lnTo>
                    <a:lnTo>
                      <a:pt x="545" y="177"/>
                    </a:lnTo>
                    <a:lnTo>
                      <a:pt x="544" y="155"/>
                    </a:lnTo>
                    <a:lnTo>
                      <a:pt x="544" y="151"/>
                    </a:lnTo>
                    <a:lnTo>
                      <a:pt x="544" y="151"/>
                    </a:lnTo>
                    <a:lnTo>
                      <a:pt x="544" y="150"/>
                    </a:lnTo>
                    <a:lnTo>
                      <a:pt x="544" y="149"/>
                    </a:lnTo>
                    <a:lnTo>
                      <a:pt x="544" y="148"/>
                    </a:lnTo>
                    <a:lnTo>
                      <a:pt x="544" y="147"/>
                    </a:lnTo>
                    <a:lnTo>
                      <a:pt x="544" y="147"/>
                    </a:lnTo>
                    <a:lnTo>
                      <a:pt x="544" y="147"/>
                    </a:lnTo>
                    <a:lnTo>
                      <a:pt x="544" y="145"/>
                    </a:lnTo>
                    <a:lnTo>
                      <a:pt x="544" y="144"/>
                    </a:lnTo>
                    <a:lnTo>
                      <a:pt x="543" y="125"/>
                    </a:lnTo>
                    <a:lnTo>
                      <a:pt x="543" y="118"/>
                    </a:lnTo>
                    <a:lnTo>
                      <a:pt x="543" y="118"/>
                    </a:lnTo>
                    <a:lnTo>
                      <a:pt x="542" y="93"/>
                    </a:lnTo>
                    <a:lnTo>
                      <a:pt x="542" y="93"/>
                    </a:lnTo>
                    <a:lnTo>
                      <a:pt x="542" y="92"/>
                    </a:lnTo>
                    <a:lnTo>
                      <a:pt x="541" y="60"/>
                    </a:lnTo>
                    <a:lnTo>
                      <a:pt x="541" y="59"/>
                    </a:lnTo>
                    <a:lnTo>
                      <a:pt x="541" y="45"/>
                    </a:lnTo>
                    <a:lnTo>
                      <a:pt x="541" y="45"/>
                    </a:lnTo>
                    <a:lnTo>
                      <a:pt x="541" y="44"/>
                    </a:lnTo>
                    <a:lnTo>
                      <a:pt x="540" y="29"/>
                    </a:lnTo>
                    <a:lnTo>
                      <a:pt x="540" y="17"/>
                    </a:lnTo>
                    <a:lnTo>
                      <a:pt x="540" y="17"/>
                    </a:lnTo>
                    <a:lnTo>
                      <a:pt x="540" y="13"/>
                    </a:lnTo>
                    <a:lnTo>
                      <a:pt x="539" y="0"/>
                    </a:lnTo>
                    <a:lnTo>
                      <a:pt x="538" y="0"/>
                    </a:lnTo>
                    <a:lnTo>
                      <a:pt x="537" y="0"/>
                    </a:lnTo>
                    <a:lnTo>
                      <a:pt x="537" y="0"/>
                    </a:lnTo>
                    <a:lnTo>
                      <a:pt x="533" y="1"/>
                    </a:lnTo>
                    <a:lnTo>
                      <a:pt x="533" y="1"/>
                    </a:lnTo>
                    <a:lnTo>
                      <a:pt x="518" y="1"/>
                    </a:lnTo>
                    <a:lnTo>
                      <a:pt x="518" y="1"/>
                    </a:lnTo>
                    <a:lnTo>
                      <a:pt x="502" y="1"/>
                    </a:lnTo>
                    <a:lnTo>
                      <a:pt x="499" y="2"/>
                    </a:lnTo>
                    <a:lnTo>
                      <a:pt x="499" y="2"/>
                    </a:lnTo>
                    <a:lnTo>
                      <a:pt x="490" y="2"/>
                    </a:lnTo>
                    <a:lnTo>
                      <a:pt x="485" y="2"/>
                    </a:lnTo>
                    <a:lnTo>
                      <a:pt x="483" y="2"/>
                    </a:lnTo>
                    <a:lnTo>
                      <a:pt x="483" y="2"/>
                    </a:lnTo>
                    <a:lnTo>
                      <a:pt x="480" y="2"/>
                    </a:lnTo>
                    <a:lnTo>
                      <a:pt x="479" y="2"/>
                    </a:lnTo>
                    <a:lnTo>
                      <a:pt x="472" y="2"/>
                    </a:lnTo>
                    <a:lnTo>
                      <a:pt x="469" y="2"/>
                    </a:lnTo>
                    <a:lnTo>
                      <a:pt x="465" y="2"/>
                    </a:lnTo>
                    <a:lnTo>
                      <a:pt x="463" y="2"/>
                    </a:lnTo>
                    <a:lnTo>
                      <a:pt x="462" y="2"/>
                    </a:lnTo>
                    <a:lnTo>
                      <a:pt x="456" y="2"/>
                    </a:lnTo>
                    <a:lnTo>
                      <a:pt x="452" y="3"/>
                    </a:lnTo>
                    <a:lnTo>
                      <a:pt x="451" y="3"/>
                    </a:lnTo>
                    <a:lnTo>
                      <a:pt x="432" y="3"/>
                    </a:lnTo>
                    <a:lnTo>
                      <a:pt x="431" y="3"/>
                    </a:lnTo>
                    <a:lnTo>
                      <a:pt x="427" y="3"/>
                    </a:lnTo>
                    <a:lnTo>
                      <a:pt x="404" y="4"/>
                    </a:lnTo>
                    <a:lnTo>
                      <a:pt x="403" y="4"/>
                    </a:lnTo>
                    <a:lnTo>
                      <a:pt x="399" y="4"/>
                    </a:lnTo>
                    <a:lnTo>
                      <a:pt x="391" y="4"/>
                    </a:lnTo>
                    <a:lnTo>
                      <a:pt x="389" y="4"/>
                    </a:lnTo>
                    <a:lnTo>
                      <a:pt x="378" y="4"/>
                    </a:lnTo>
                    <a:lnTo>
                      <a:pt x="377" y="4"/>
                    </a:lnTo>
                    <a:lnTo>
                      <a:pt x="376" y="4"/>
                    </a:lnTo>
                    <a:lnTo>
                      <a:pt x="367" y="4"/>
                    </a:lnTo>
                    <a:lnTo>
                      <a:pt x="367" y="4"/>
                    </a:lnTo>
                    <a:lnTo>
                      <a:pt x="365" y="4"/>
                    </a:lnTo>
                    <a:lnTo>
                      <a:pt x="365" y="4"/>
                    </a:lnTo>
                    <a:lnTo>
                      <a:pt x="364" y="4"/>
                    </a:lnTo>
                    <a:lnTo>
                      <a:pt x="364" y="4"/>
                    </a:lnTo>
                    <a:lnTo>
                      <a:pt x="363" y="4"/>
                    </a:lnTo>
                    <a:lnTo>
                      <a:pt x="363" y="4"/>
                    </a:lnTo>
                    <a:lnTo>
                      <a:pt x="362" y="4"/>
                    </a:lnTo>
                    <a:lnTo>
                      <a:pt x="362" y="4"/>
                    </a:lnTo>
                    <a:lnTo>
                      <a:pt x="352" y="4"/>
                    </a:lnTo>
                    <a:lnTo>
                      <a:pt x="352" y="4"/>
                    </a:lnTo>
                    <a:lnTo>
                      <a:pt x="336" y="4"/>
                    </a:lnTo>
                    <a:lnTo>
                      <a:pt x="333" y="5"/>
                    </a:lnTo>
                    <a:lnTo>
                      <a:pt x="332" y="5"/>
                    </a:lnTo>
                    <a:lnTo>
                      <a:pt x="330" y="5"/>
                    </a:lnTo>
                    <a:lnTo>
                      <a:pt x="325" y="5"/>
                    </a:lnTo>
                    <a:lnTo>
                      <a:pt x="323" y="5"/>
                    </a:lnTo>
                    <a:lnTo>
                      <a:pt x="322" y="5"/>
                    </a:lnTo>
                    <a:lnTo>
                      <a:pt x="322" y="5"/>
                    </a:lnTo>
                    <a:lnTo>
                      <a:pt x="319" y="5"/>
                    </a:lnTo>
                    <a:lnTo>
                      <a:pt x="314" y="5"/>
                    </a:lnTo>
                    <a:lnTo>
                      <a:pt x="314" y="5"/>
                    </a:lnTo>
                    <a:lnTo>
                      <a:pt x="310" y="5"/>
                    </a:lnTo>
                    <a:lnTo>
                      <a:pt x="310" y="5"/>
                    </a:lnTo>
                    <a:lnTo>
                      <a:pt x="289" y="5"/>
                    </a:lnTo>
                    <a:lnTo>
                      <a:pt x="281" y="4"/>
                    </a:lnTo>
                    <a:lnTo>
                      <a:pt x="277" y="5"/>
                    </a:lnTo>
                    <a:lnTo>
                      <a:pt x="276" y="4"/>
                    </a:lnTo>
                    <a:lnTo>
                      <a:pt x="276" y="4"/>
                    </a:lnTo>
                    <a:lnTo>
                      <a:pt x="275" y="4"/>
                    </a:lnTo>
                    <a:lnTo>
                      <a:pt x="274" y="4"/>
                    </a:lnTo>
                    <a:lnTo>
                      <a:pt x="273" y="4"/>
                    </a:lnTo>
                    <a:lnTo>
                      <a:pt x="273" y="4"/>
                    </a:lnTo>
                    <a:lnTo>
                      <a:pt x="271" y="4"/>
                    </a:lnTo>
                    <a:lnTo>
                      <a:pt x="260" y="4"/>
                    </a:lnTo>
                    <a:lnTo>
                      <a:pt x="258" y="4"/>
                    </a:lnTo>
                    <a:lnTo>
                      <a:pt x="242" y="4"/>
                    </a:lnTo>
                    <a:lnTo>
                      <a:pt x="238" y="4"/>
                    </a:lnTo>
                    <a:lnTo>
                      <a:pt x="232" y="4"/>
                    </a:lnTo>
                    <a:lnTo>
                      <a:pt x="231" y="4"/>
                    </a:lnTo>
                    <a:lnTo>
                      <a:pt x="223" y="4"/>
                    </a:lnTo>
                    <a:lnTo>
                      <a:pt x="223" y="4"/>
                    </a:lnTo>
                    <a:lnTo>
                      <a:pt x="222" y="4"/>
                    </a:lnTo>
                    <a:lnTo>
                      <a:pt x="222" y="4"/>
                    </a:lnTo>
                    <a:lnTo>
                      <a:pt x="219" y="4"/>
                    </a:lnTo>
                    <a:lnTo>
                      <a:pt x="219" y="4"/>
                    </a:lnTo>
                    <a:lnTo>
                      <a:pt x="212" y="4"/>
                    </a:lnTo>
                    <a:lnTo>
                      <a:pt x="200" y="4"/>
                    </a:lnTo>
                    <a:lnTo>
                      <a:pt x="178" y="4"/>
                    </a:lnTo>
                    <a:lnTo>
                      <a:pt x="172" y="4"/>
                    </a:lnTo>
                    <a:lnTo>
                      <a:pt x="172" y="4"/>
                    </a:lnTo>
                    <a:lnTo>
                      <a:pt x="145" y="4"/>
                    </a:lnTo>
                    <a:lnTo>
                      <a:pt x="141" y="4"/>
                    </a:lnTo>
                    <a:lnTo>
                      <a:pt x="135" y="4"/>
                    </a:lnTo>
                    <a:lnTo>
                      <a:pt x="132" y="4"/>
                    </a:lnTo>
                    <a:lnTo>
                      <a:pt x="128" y="4"/>
                    </a:lnTo>
                    <a:lnTo>
                      <a:pt x="120" y="4"/>
                    </a:lnTo>
                    <a:lnTo>
                      <a:pt x="120" y="4"/>
                    </a:lnTo>
                    <a:lnTo>
                      <a:pt x="118" y="4"/>
                    </a:lnTo>
                    <a:lnTo>
                      <a:pt x="115" y="3"/>
                    </a:lnTo>
                    <a:lnTo>
                      <a:pt x="101" y="3"/>
                    </a:lnTo>
                    <a:lnTo>
                      <a:pt x="82" y="3"/>
                    </a:lnTo>
                    <a:lnTo>
                      <a:pt x="80" y="2"/>
                    </a:lnTo>
                    <a:lnTo>
                      <a:pt x="79" y="2"/>
                    </a:lnTo>
                    <a:lnTo>
                      <a:pt x="72" y="2"/>
                    </a:lnTo>
                    <a:lnTo>
                      <a:pt x="69" y="2"/>
                    </a:lnTo>
                    <a:lnTo>
                      <a:pt x="69" y="2"/>
                    </a:lnTo>
                    <a:lnTo>
                      <a:pt x="61" y="2"/>
                    </a:lnTo>
                    <a:lnTo>
                      <a:pt x="36" y="1"/>
                    </a:lnTo>
                    <a:lnTo>
                      <a:pt x="31" y="0"/>
                    </a:lnTo>
                    <a:lnTo>
                      <a:pt x="26" y="0"/>
                    </a:lnTo>
                    <a:lnTo>
                      <a:pt x="23" y="0"/>
                    </a:lnTo>
                    <a:lnTo>
                      <a:pt x="23" y="0"/>
                    </a:lnTo>
                    <a:lnTo>
                      <a:pt x="13" y="0"/>
                    </a:lnTo>
                    <a:lnTo>
                      <a:pt x="12" y="0"/>
                    </a:lnTo>
                    <a:lnTo>
                      <a:pt x="11" y="14"/>
                    </a:lnTo>
                    <a:lnTo>
                      <a:pt x="11" y="29"/>
                    </a:lnTo>
                    <a:lnTo>
                      <a:pt x="10" y="44"/>
                    </a:lnTo>
                    <a:lnTo>
                      <a:pt x="10" y="45"/>
                    </a:lnTo>
                    <a:lnTo>
                      <a:pt x="10" y="52"/>
                    </a:lnTo>
                    <a:lnTo>
                      <a:pt x="10" y="59"/>
                    </a:lnTo>
                    <a:lnTo>
                      <a:pt x="8" y="96"/>
                    </a:lnTo>
                    <a:lnTo>
                      <a:pt x="7" y="116"/>
                    </a:lnTo>
                    <a:lnTo>
                      <a:pt x="7" y="134"/>
                    </a:lnTo>
                    <a:lnTo>
                      <a:pt x="7" y="134"/>
                    </a:lnTo>
                    <a:lnTo>
                      <a:pt x="7" y="134"/>
                    </a:lnTo>
                    <a:lnTo>
                      <a:pt x="7" y="144"/>
                    </a:lnTo>
                    <a:lnTo>
                      <a:pt x="7" y="148"/>
                    </a:lnTo>
                    <a:lnTo>
                      <a:pt x="7" y="151"/>
                    </a:lnTo>
                    <a:lnTo>
                      <a:pt x="7" y="178"/>
                    </a:lnTo>
                    <a:lnTo>
                      <a:pt x="6" y="189"/>
                    </a:lnTo>
                    <a:lnTo>
                      <a:pt x="6" y="199"/>
                    </a:lnTo>
                    <a:lnTo>
                      <a:pt x="6" y="199"/>
                    </a:lnTo>
                    <a:lnTo>
                      <a:pt x="6" y="206"/>
                    </a:lnTo>
                    <a:lnTo>
                      <a:pt x="6" y="206"/>
                    </a:lnTo>
                    <a:lnTo>
                      <a:pt x="5" y="218"/>
                    </a:lnTo>
                    <a:lnTo>
                      <a:pt x="5" y="222"/>
                    </a:lnTo>
                    <a:lnTo>
                      <a:pt x="5" y="226"/>
                    </a:lnTo>
                    <a:lnTo>
                      <a:pt x="5" y="226"/>
                    </a:lnTo>
                    <a:lnTo>
                      <a:pt x="5" y="228"/>
                    </a:lnTo>
                    <a:lnTo>
                      <a:pt x="5" y="228"/>
                    </a:lnTo>
                    <a:lnTo>
                      <a:pt x="4" y="242"/>
                    </a:lnTo>
                    <a:lnTo>
                      <a:pt x="4" y="246"/>
                    </a:lnTo>
                    <a:lnTo>
                      <a:pt x="4" y="255"/>
                    </a:lnTo>
                    <a:lnTo>
                      <a:pt x="3" y="262"/>
                    </a:lnTo>
                    <a:lnTo>
                      <a:pt x="3" y="262"/>
                    </a:lnTo>
                    <a:lnTo>
                      <a:pt x="3" y="268"/>
                    </a:lnTo>
                    <a:lnTo>
                      <a:pt x="3" y="269"/>
                    </a:lnTo>
                    <a:lnTo>
                      <a:pt x="3" y="275"/>
                    </a:lnTo>
                    <a:lnTo>
                      <a:pt x="3" y="276"/>
                    </a:lnTo>
                    <a:lnTo>
                      <a:pt x="3" y="278"/>
                    </a:lnTo>
                    <a:lnTo>
                      <a:pt x="3" y="280"/>
                    </a:lnTo>
                    <a:lnTo>
                      <a:pt x="2" y="283"/>
                    </a:lnTo>
                    <a:lnTo>
                      <a:pt x="2" y="290"/>
                    </a:lnTo>
                    <a:lnTo>
                      <a:pt x="2" y="291"/>
                    </a:lnTo>
                    <a:lnTo>
                      <a:pt x="2" y="291"/>
                    </a:lnTo>
                    <a:lnTo>
                      <a:pt x="2" y="292"/>
                    </a:lnTo>
                    <a:lnTo>
                      <a:pt x="2" y="295"/>
                    </a:lnTo>
                    <a:lnTo>
                      <a:pt x="2" y="295"/>
                    </a:lnTo>
                    <a:lnTo>
                      <a:pt x="2" y="296"/>
                    </a:lnTo>
                    <a:lnTo>
                      <a:pt x="2" y="296"/>
                    </a:lnTo>
                    <a:lnTo>
                      <a:pt x="2" y="296"/>
                    </a:lnTo>
                    <a:lnTo>
                      <a:pt x="2" y="297"/>
                    </a:lnTo>
                    <a:lnTo>
                      <a:pt x="2" y="298"/>
                    </a:lnTo>
                    <a:lnTo>
                      <a:pt x="2" y="300"/>
                    </a:lnTo>
                    <a:lnTo>
                      <a:pt x="2" y="303"/>
                    </a:lnTo>
                    <a:lnTo>
                      <a:pt x="2" y="303"/>
                    </a:lnTo>
                    <a:lnTo>
                      <a:pt x="1" y="307"/>
                    </a:lnTo>
                    <a:lnTo>
                      <a:pt x="1" y="309"/>
                    </a:lnTo>
                    <a:lnTo>
                      <a:pt x="1" y="310"/>
                    </a:lnTo>
                    <a:lnTo>
                      <a:pt x="1" y="316"/>
                    </a:lnTo>
                    <a:lnTo>
                      <a:pt x="1" y="318"/>
                    </a:lnTo>
                    <a:lnTo>
                      <a:pt x="1" y="318"/>
                    </a:lnTo>
                    <a:lnTo>
                      <a:pt x="1" y="318"/>
                    </a:lnTo>
                    <a:lnTo>
                      <a:pt x="1" y="318"/>
                    </a:lnTo>
                    <a:lnTo>
                      <a:pt x="1" y="321"/>
                    </a:lnTo>
                    <a:lnTo>
                      <a:pt x="1" y="322"/>
                    </a:lnTo>
                    <a:lnTo>
                      <a:pt x="1" y="322"/>
                    </a:lnTo>
                    <a:lnTo>
                      <a:pt x="1" y="323"/>
                    </a:lnTo>
                    <a:lnTo>
                      <a:pt x="1" y="326"/>
                    </a:lnTo>
                    <a:lnTo>
                      <a:pt x="1" y="326"/>
                    </a:lnTo>
                    <a:lnTo>
                      <a:pt x="0" y="328"/>
                    </a:lnTo>
                  </a:path>
                </a:pathLst>
              </a:custGeom>
              <a:solidFill>
                <a:schemeClr val="bg1">
                  <a:lumMod val="85000"/>
                </a:schemeClr>
              </a:solid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AC6586F3-08E4-A2D3-3906-E54E66BA2F2B}"/>
                  </a:ext>
                </a:extLst>
              </p:cNvPr>
              <p:cNvSpPr>
                <a:spLocks/>
              </p:cNvSpPr>
              <p:nvPr/>
            </p:nvSpPr>
            <p:spPr bwMode="auto">
              <a:xfrm>
                <a:off x="10118725" y="2900363"/>
                <a:ext cx="111125" cy="104775"/>
              </a:xfrm>
              <a:custGeom>
                <a:avLst/>
                <a:gdLst>
                  <a:gd name="T0" fmla="*/ 24 w 70"/>
                  <a:gd name="T1" fmla="*/ 1 h 66"/>
                  <a:gd name="T2" fmla="*/ 22 w 70"/>
                  <a:gd name="T3" fmla="*/ 2 h 66"/>
                  <a:gd name="T4" fmla="*/ 20 w 70"/>
                  <a:gd name="T5" fmla="*/ 3 h 66"/>
                  <a:gd name="T6" fmla="*/ 18 w 70"/>
                  <a:gd name="T7" fmla="*/ 4 h 66"/>
                  <a:gd name="T8" fmla="*/ 15 w 70"/>
                  <a:gd name="T9" fmla="*/ 5 h 66"/>
                  <a:gd name="T10" fmla="*/ 14 w 70"/>
                  <a:gd name="T11" fmla="*/ 7 h 66"/>
                  <a:gd name="T12" fmla="*/ 13 w 70"/>
                  <a:gd name="T13" fmla="*/ 9 h 66"/>
                  <a:gd name="T14" fmla="*/ 15 w 70"/>
                  <a:gd name="T15" fmla="*/ 10 h 66"/>
                  <a:gd name="T16" fmla="*/ 15 w 70"/>
                  <a:gd name="T17" fmla="*/ 12 h 66"/>
                  <a:gd name="T18" fmla="*/ 15 w 70"/>
                  <a:gd name="T19" fmla="*/ 14 h 66"/>
                  <a:gd name="T20" fmla="*/ 16 w 70"/>
                  <a:gd name="T21" fmla="*/ 16 h 66"/>
                  <a:gd name="T22" fmla="*/ 15 w 70"/>
                  <a:gd name="T23" fmla="*/ 18 h 66"/>
                  <a:gd name="T24" fmla="*/ 14 w 70"/>
                  <a:gd name="T25" fmla="*/ 18 h 66"/>
                  <a:gd name="T26" fmla="*/ 12 w 70"/>
                  <a:gd name="T27" fmla="*/ 18 h 66"/>
                  <a:gd name="T28" fmla="*/ 11 w 70"/>
                  <a:gd name="T29" fmla="*/ 18 h 66"/>
                  <a:gd name="T30" fmla="*/ 10 w 70"/>
                  <a:gd name="T31" fmla="*/ 19 h 66"/>
                  <a:gd name="T32" fmla="*/ 9 w 70"/>
                  <a:gd name="T33" fmla="*/ 19 h 66"/>
                  <a:gd name="T34" fmla="*/ 7 w 70"/>
                  <a:gd name="T35" fmla="*/ 19 h 66"/>
                  <a:gd name="T36" fmla="*/ 6 w 70"/>
                  <a:gd name="T37" fmla="*/ 20 h 66"/>
                  <a:gd name="T38" fmla="*/ 5 w 70"/>
                  <a:gd name="T39" fmla="*/ 20 h 66"/>
                  <a:gd name="T40" fmla="*/ 3 w 70"/>
                  <a:gd name="T41" fmla="*/ 20 h 66"/>
                  <a:gd name="T42" fmla="*/ 2 w 70"/>
                  <a:gd name="T43" fmla="*/ 21 h 66"/>
                  <a:gd name="T44" fmla="*/ 0 w 70"/>
                  <a:gd name="T45" fmla="*/ 22 h 66"/>
                  <a:gd name="T46" fmla="*/ 44 w 70"/>
                  <a:gd name="T47" fmla="*/ 65 h 66"/>
                  <a:gd name="T48" fmla="*/ 52 w 70"/>
                  <a:gd name="T49" fmla="*/ 59 h 66"/>
                  <a:gd name="T50" fmla="*/ 57 w 70"/>
                  <a:gd name="T51" fmla="*/ 56 h 66"/>
                  <a:gd name="T52" fmla="*/ 65 w 70"/>
                  <a:gd name="T53" fmla="*/ 46 h 66"/>
                  <a:gd name="T54" fmla="*/ 70 w 70"/>
                  <a:gd name="T55" fmla="*/ 42 h 66"/>
                  <a:gd name="T56" fmla="*/ 70 w 70"/>
                  <a:gd name="T57" fmla="*/ 40 h 66"/>
                  <a:gd name="T58" fmla="*/ 68 w 70"/>
                  <a:gd name="T59" fmla="*/ 40 h 66"/>
                  <a:gd name="T60" fmla="*/ 68 w 70"/>
                  <a:gd name="T61" fmla="*/ 38 h 66"/>
                  <a:gd name="T62" fmla="*/ 68 w 70"/>
                  <a:gd name="T63" fmla="*/ 36 h 66"/>
                  <a:gd name="T64" fmla="*/ 68 w 70"/>
                  <a:gd name="T65" fmla="*/ 34 h 66"/>
                  <a:gd name="T66" fmla="*/ 67 w 70"/>
                  <a:gd name="T67" fmla="*/ 32 h 66"/>
                  <a:gd name="T68" fmla="*/ 65 w 70"/>
                  <a:gd name="T69" fmla="*/ 31 h 66"/>
                  <a:gd name="T70" fmla="*/ 63 w 70"/>
                  <a:gd name="T71" fmla="*/ 30 h 66"/>
                  <a:gd name="T72" fmla="*/ 61 w 70"/>
                  <a:gd name="T73" fmla="*/ 28 h 66"/>
                  <a:gd name="T74" fmla="*/ 59 w 70"/>
                  <a:gd name="T75" fmla="*/ 27 h 66"/>
                  <a:gd name="T76" fmla="*/ 58 w 70"/>
                  <a:gd name="T77" fmla="*/ 27 h 66"/>
                  <a:gd name="T78" fmla="*/ 56 w 70"/>
                  <a:gd name="T79" fmla="*/ 27 h 66"/>
                  <a:gd name="T80" fmla="*/ 55 w 70"/>
                  <a:gd name="T81" fmla="*/ 25 h 66"/>
                  <a:gd name="T82" fmla="*/ 53 w 70"/>
                  <a:gd name="T83" fmla="*/ 24 h 66"/>
                  <a:gd name="T84" fmla="*/ 53 w 70"/>
                  <a:gd name="T85" fmla="*/ 21 h 66"/>
                  <a:gd name="T86" fmla="*/ 53 w 70"/>
                  <a:gd name="T87" fmla="*/ 19 h 66"/>
                  <a:gd name="T88" fmla="*/ 52 w 70"/>
                  <a:gd name="T89" fmla="*/ 18 h 66"/>
                  <a:gd name="T90" fmla="*/ 51 w 70"/>
                  <a:gd name="T91" fmla="*/ 16 h 66"/>
                  <a:gd name="T92" fmla="*/ 50 w 70"/>
                  <a:gd name="T93" fmla="*/ 15 h 66"/>
                  <a:gd name="T94" fmla="*/ 49 w 70"/>
                  <a:gd name="T95" fmla="*/ 14 h 66"/>
                  <a:gd name="T96" fmla="*/ 48 w 70"/>
                  <a:gd name="T97" fmla="*/ 13 h 66"/>
                  <a:gd name="T98" fmla="*/ 46 w 70"/>
                  <a:gd name="T99" fmla="*/ 11 h 66"/>
                  <a:gd name="T100" fmla="*/ 44 w 70"/>
                  <a:gd name="T101" fmla="*/ 10 h 66"/>
                  <a:gd name="T102" fmla="*/ 42 w 70"/>
                  <a:gd name="T103" fmla="*/ 9 h 66"/>
                  <a:gd name="T104" fmla="*/ 40 w 70"/>
                  <a:gd name="T105" fmla="*/ 9 h 66"/>
                  <a:gd name="T106" fmla="*/ 39 w 70"/>
                  <a:gd name="T107" fmla="*/ 9 h 66"/>
                  <a:gd name="T108" fmla="*/ 36 w 70"/>
                  <a:gd name="T109" fmla="*/ 11 h 66"/>
                  <a:gd name="T110" fmla="*/ 34 w 70"/>
                  <a:gd name="T111" fmla="*/ 11 h 66"/>
                  <a:gd name="T112" fmla="*/ 34 w 70"/>
                  <a:gd name="T113" fmla="*/ 8 h 66"/>
                  <a:gd name="T114" fmla="*/ 33 w 70"/>
                  <a:gd name="T115" fmla="*/ 7 h 66"/>
                  <a:gd name="T116" fmla="*/ 31 w 70"/>
                  <a:gd name="T117" fmla="*/ 6 h 66"/>
                  <a:gd name="T118" fmla="*/ 31 w 70"/>
                  <a:gd name="T119" fmla="*/ 5 h 66"/>
                  <a:gd name="T120" fmla="*/ 29 w 70"/>
                  <a:gd name="T121" fmla="*/ 3 h 66"/>
                  <a:gd name="T122" fmla="*/ 28 w 70"/>
                  <a:gd name="T123" fmla="*/ 2 h 66"/>
                  <a:gd name="T124" fmla="*/ 26 w 70"/>
                  <a:gd name="T12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66">
                    <a:moveTo>
                      <a:pt x="25" y="0"/>
                    </a:move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1"/>
                    </a:lnTo>
                    <a:lnTo>
                      <a:pt x="25" y="1"/>
                    </a:lnTo>
                    <a:lnTo>
                      <a:pt x="25" y="1"/>
                    </a:lnTo>
                    <a:lnTo>
                      <a:pt x="25" y="1"/>
                    </a:lnTo>
                    <a:lnTo>
                      <a:pt x="25" y="1"/>
                    </a:lnTo>
                    <a:lnTo>
                      <a:pt x="25" y="1"/>
                    </a:lnTo>
                    <a:lnTo>
                      <a:pt x="25" y="1"/>
                    </a:lnTo>
                    <a:lnTo>
                      <a:pt x="25"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4"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3"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1"/>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2"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1"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2"/>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20"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9"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3"/>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8" y="4"/>
                    </a:lnTo>
                    <a:lnTo>
                      <a:pt x="17" y="4"/>
                    </a:lnTo>
                    <a:lnTo>
                      <a:pt x="17" y="4"/>
                    </a:lnTo>
                    <a:lnTo>
                      <a:pt x="17" y="4"/>
                    </a:lnTo>
                    <a:lnTo>
                      <a:pt x="17" y="4"/>
                    </a:lnTo>
                    <a:lnTo>
                      <a:pt x="17" y="4"/>
                    </a:lnTo>
                    <a:lnTo>
                      <a:pt x="17" y="4"/>
                    </a:lnTo>
                    <a:lnTo>
                      <a:pt x="17" y="4"/>
                    </a:lnTo>
                    <a:lnTo>
                      <a:pt x="17" y="4"/>
                    </a:lnTo>
                    <a:lnTo>
                      <a:pt x="17" y="4"/>
                    </a:lnTo>
                    <a:lnTo>
                      <a:pt x="17" y="4"/>
                    </a:lnTo>
                    <a:lnTo>
                      <a:pt x="17" y="4"/>
                    </a:lnTo>
                    <a:lnTo>
                      <a:pt x="17" y="4"/>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7"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6"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5" y="6"/>
                    </a:lnTo>
                    <a:lnTo>
                      <a:pt x="14" y="7"/>
                    </a:lnTo>
                    <a:lnTo>
                      <a:pt x="14" y="7"/>
                    </a:lnTo>
                    <a:lnTo>
                      <a:pt x="14" y="7"/>
                    </a:lnTo>
                    <a:lnTo>
                      <a:pt x="14" y="7"/>
                    </a:lnTo>
                    <a:lnTo>
                      <a:pt x="14" y="7"/>
                    </a:lnTo>
                    <a:lnTo>
                      <a:pt x="14" y="7"/>
                    </a:lnTo>
                    <a:lnTo>
                      <a:pt x="14" y="6"/>
                    </a:lnTo>
                    <a:lnTo>
                      <a:pt x="14" y="7"/>
                    </a:lnTo>
                    <a:lnTo>
                      <a:pt x="14" y="7"/>
                    </a:lnTo>
                    <a:lnTo>
                      <a:pt x="14" y="7"/>
                    </a:lnTo>
                    <a:lnTo>
                      <a:pt x="14" y="6"/>
                    </a:lnTo>
                    <a:lnTo>
                      <a:pt x="14" y="6"/>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7"/>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4"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8"/>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3" y="9"/>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4"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4"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5"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5"/>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6"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6"/>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7"/>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5"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4"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1"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8"/>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19"/>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4"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3"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0"/>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1"/>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2"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1"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3"/>
                    </a:lnTo>
                    <a:lnTo>
                      <a:pt x="0" y="24"/>
                    </a:lnTo>
                    <a:lnTo>
                      <a:pt x="2" y="25"/>
                    </a:lnTo>
                    <a:lnTo>
                      <a:pt x="3" y="26"/>
                    </a:lnTo>
                    <a:lnTo>
                      <a:pt x="3" y="26"/>
                    </a:lnTo>
                    <a:lnTo>
                      <a:pt x="3" y="26"/>
                    </a:lnTo>
                    <a:lnTo>
                      <a:pt x="6" y="28"/>
                    </a:lnTo>
                    <a:lnTo>
                      <a:pt x="6" y="29"/>
                    </a:lnTo>
                    <a:lnTo>
                      <a:pt x="7" y="30"/>
                    </a:lnTo>
                    <a:lnTo>
                      <a:pt x="11" y="34"/>
                    </a:lnTo>
                    <a:lnTo>
                      <a:pt x="11" y="35"/>
                    </a:lnTo>
                    <a:lnTo>
                      <a:pt x="11" y="35"/>
                    </a:lnTo>
                    <a:lnTo>
                      <a:pt x="11" y="35"/>
                    </a:lnTo>
                    <a:lnTo>
                      <a:pt x="12" y="35"/>
                    </a:lnTo>
                    <a:lnTo>
                      <a:pt x="12" y="35"/>
                    </a:lnTo>
                    <a:lnTo>
                      <a:pt x="13" y="36"/>
                    </a:lnTo>
                    <a:lnTo>
                      <a:pt x="13" y="36"/>
                    </a:lnTo>
                    <a:lnTo>
                      <a:pt x="13" y="36"/>
                    </a:lnTo>
                    <a:lnTo>
                      <a:pt x="14" y="37"/>
                    </a:lnTo>
                    <a:lnTo>
                      <a:pt x="14" y="37"/>
                    </a:lnTo>
                    <a:lnTo>
                      <a:pt x="14" y="38"/>
                    </a:lnTo>
                    <a:lnTo>
                      <a:pt x="14" y="38"/>
                    </a:lnTo>
                    <a:lnTo>
                      <a:pt x="14" y="38"/>
                    </a:lnTo>
                    <a:lnTo>
                      <a:pt x="15" y="38"/>
                    </a:lnTo>
                    <a:lnTo>
                      <a:pt x="16" y="39"/>
                    </a:lnTo>
                    <a:lnTo>
                      <a:pt x="16" y="40"/>
                    </a:lnTo>
                    <a:lnTo>
                      <a:pt x="17" y="40"/>
                    </a:lnTo>
                    <a:lnTo>
                      <a:pt x="18" y="41"/>
                    </a:lnTo>
                    <a:lnTo>
                      <a:pt x="20" y="42"/>
                    </a:lnTo>
                    <a:lnTo>
                      <a:pt x="21" y="42"/>
                    </a:lnTo>
                    <a:lnTo>
                      <a:pt x="24" y="45"/>
                    </a:lnTo>
                    <a:lnTo>
                      <a:pt x="24" y="46"/>
                    </a:lnTo>
                    <a:lnTo>
                      <a:pt x="25" y="46"/>
                    </a:lnTo>
                    <a:lnTo>
                      <a:pt x="25" y="46"/>
                    </a:lnTo>
                    <a:lnTo>
                      <a:pt x="25" y="47"/>
                    </a:lnTo>
                    <a:lnTo>
                      <a:pt x="27" y="49"/>
                    </a:lnTo>
                    <a:lnTo>
                      <a:pt x="28" y="49"/>
                    </a:lnTo>
                    <a:lnTo>
                      <a:pt x="30" y="51"/>
                    </a:lnTo>
                    <a:lnTo>
                      <a:pt x="31" y="53"/>
                    </a:lnTo>
                    <a:lnTo>
                      <a:pt x="32" y="54"/>
                    </a:lnTo>
                    <a:lnTo>
                      <a:pt x="32" y="54"/>
                    </a:lnTo>
                    <a:lnTo>
                      <a:pt x="32" y="54"/>
                    </a:lnTo>
                    <a:lnTo>
                      <a:pt x="33" y="55"/>
                    </a:lnTo>
                    <a:lnTo>
                      <a:pt x="33" y="55"/>
                    </a:lnTo>
                    <a:lnTo>
                      <a:pt x="33" y="55"/>
                    </a:lnTo>
                    <a:lnTo>
                      <a:pt x="33" y="55"/>
                    </a:lnTo>
                    <a:lnTo>
                      <a:pt x="33" y="55"/>
                    </a:lnTo>
                    <a:lnTo>
                      <a:pt x="34" y="56"/>
                    </a:lnTo>
                    <a:lnTo>
                      <a:pt x="34" y="56"/>
                    </a:lnTo>
                    <a:lnTo>
                      <a:pt x="34" y="56"/>
                    </a:lnTo>
                    <a:lnTo>
                      <a:pt x="35" y="57"/>
                    </a:lnTo>
                    <a:lnTo>
                      <a:pt x="35" y="57"/>
                    </a:lnTo>
                    <a:lnTo>
                      <a:pt x="36" y="57"/>
                    </a:lnTo>
                    <a:lnTo>
                      <a:pt x="36" y="57"/>
                    </a:lnTo>
                    <a:lnTo>
                      <a:pt x="36" y="58"/>
                    </a:lnTo>
                    <a:lnTo>
                      <a:pt x="36" y="58"/>
                    </a:lnTo>
                    <a:lnTo>
                      <a:pt x="36" y="58"/>
                    </a:lnTo>
                    <a:lnTo>
                      <a:pt x="36" y="58"/>
                    </a:lnTo>
                    <a:lnTo>
                      <a:pt x="37" y="59"/>
                    </a:lnTo>
                    <a:lnTo>
                      <a:pt x="38" y="59"/>
                    </a:lnTo>
                    <a:lnTo>
                      <a:pt x="38" y="59"/>
                    </a:lnTo>
                    <a:lnTo>
                      <a:pt x="38" y="60"/>
                    </a:lnTo>
                    <a:lnTo>
                      <a:pt x="39" y="61"/>
                    </a:lnTo>
                    <a:lnTo>
                      <a:pt x="40" y="61"/>
                    </a:lnTo>
                    <a:lnTo>
                      <a:pt x="40" y="62"/>
                    </a:lnTo>
                    <a:lnTo>
                      <a:pt x="42" y="63"/>
                    </a:lnTo>
                    <a:lnTo>
                      <a:pt x="42" y="64"/>
                    </a:lnTo>
                    <a:lnTo>
                      <a:pt x="43" y="65"/>
                    </a:lnTo>
                    <a:lnTo>
                      <a:pt x="44" y="65"/>
                    </a:lnTo>
                    <a:lnTo>
                      <a:pt x="44" y="66"/>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4"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5"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6" y="65"/>
                    </a:lnTo>
                    <a:lnTo>
                      <a:pt x="47" y="65"/>
                    </a:lnTo>
                    <a:lnTo>
                      <a:pt x="47" y="65"/>
                    </a:lnTo>
                    <a:lnTo>
                      <a:pt x="47" y="64"/>
                    </a:lnTo>
                    <a:lnTo>
                      <a:pt x="47" y="64"/>
                    </a:lnTo>
                    <a:lnTo>
                      <a:pt x="47" y="64"/>
                    </a:lnTo>
                    <a:lnTo>
                      <a:pt x="47" y="64"/>
                    </a:lnTo>
                    <a:lnTo>
                      <a:pt x="48" y="64"/>
                    </a:lnTo>
                    <a:lnTo>
                      <a:pt x="48" y="64"/>
                    </a:lnTo>
                    <a:lnTo>
                      <a:pt x="48" y="64"/>
                    </a:lnTo>
                    <a:lnTo>
                      <a:pt x="48" y="63"/>
                    </a:lnTo>
                    <a:lnTo>
                      <a:pt x="48" y="63"/>
                    </a:lnTo>
                    <a:lnTo>
                      <a:pt x="48" y="63"/>
                    </a:lnTo>
                    <a:lnTo>
                      <a:pt x="48" y="63"/>
                    </a:lnTo>
                    <a:lnTo>
                      <a:pt x="48" y="63"/>
                    </a:lnTo>
                    <a:lnTo>
                      <a:pt x="48" y="63"/>
                    </a:lnTo>
                    <a:lnTo>
                      <a:pt x="49" y="62"/>
                    </a:lnTo>
                    <a:lnTo>
                      <a:pt x="49" y="62"/>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1"/>
                    </a:lnTo>
                    <a:lnTo>
                      <a:pt x="50" y="60"/>
                    </a:lnTo>
                    <a:lnTo>
                      <a:pt x="50"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1" y="60"/>
                    </a:lnTo>
                    <a:lnTo>
                      <a:pt x="52" y="60"/>
                    </a:lnTo>
                    <a:lnTo>
                      <a:pt x="52" y="60"/>
                    </a:lnTo>
                    <a:lnTo>
                      <a:pt x="52" y="60"/>
                    </a:lnTo>
                    <a:lnTo>
                      <a:pt x="52" y="60"/>
                    </a:lnTo>
                    <a:lnTo>
                      <a:pt x="52" y="60"/>
                    </a:lnTo>
                    <a:lnTo>
                      <a:pt x="52" y="60"/>
                    </a:lnTo>
                    <a:lnTo>
                      <a:pt x="52" y="60"/>
                    </a:lnTo>
                    <a:lnTo>
                      <a:pt x="52" y="60"/>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2"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9"/>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3"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8"/>
                    </a:lnTo>
                    <a:lnTo>
                      <a:pt x="54" y="57"/>
                    </a:lnTo>
                    <a:lnTo>
                      <a:pt x="54" y="57"/>
                    </a:lnTo>
                    <a:lnTo>
                      <a:pt x="54" y="57"/>
                    </a:lnTo>
                    <a:lnTo>
                      <a:pt x="54" y="57"/>
                    </a:lnTo>
                    <a:lnTo>
                      <a:pt x="55" y="57"/>
                    </a:lnTo>
                    <a:lnTo>
                      <a:pt x="55" y="57"/>
                    </a:lnTo>
                    <a:lnTo>
                      <a:pt x="55" y="57"/>
                    </a:lnTo>
                    <a:lnTo>
                      <a:pt x="55" y="57"/>
                    </a:lnTo>
                    <a:lnTo>
                      <a:pt x="55" y="57"/>
                    </a:lnTo>
                    <a:lnTo>
                      <a:pt x="55" y="57"/>
                    </a:lnTo>
                    <a:lnTo>
                      <a:pt x="55" y="57"/>
                    </a:lnTo>
                    <a:lnTo>
                      <a:pt x="55" y="57"/>
                    </a:lnTo>
                    <a:lnTo>
                      <a:pt x="55" y="57"/>
                    </a:lnTo>
                    <a:lnTo>
                      <a:pt x="55" y="57"/>
                    </a:lnTo>
                    <a:lnTo>
                      <a:pt x="55"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7"/>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6"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7" y="56"/>
                    </a:lnTo>
                    <a:lnTo>
                      <a:pt x="58" y="56"/>
                    </a:lnTo>
                    <a:lnTo>
                      <a:pt x="58" y="55"/>
                    </a:lnTo>
                    <a:lnTo>
                      <a:pt x="59" y="55"/>
                    </a:lnTo>
                    <a:lnTo>
                      <a:pt x="59" y="55"/>
                    </a:lnTo>
                    <a:lnTo>
                      <a:pt x="59" y="55"/>
                    </a:lnTo>
                    <a:lnTo>
                      <a:pt x="59" y="55"/>
                    </a:lnTo>
                    <a:lnTo>
                      <a:pt x="60" y="55"/>
                    </a:lnTo>
                    <a:lnTo>
                      <a:pt x="60" y="55"/>
                    </a:lnTo>
                    <a:lnTo>
                      <a:pt x="60" y="55"/>
                    </a:lnTo>
                    <a:lnTo>
                      <a:pt x="60" y="55"/>
                    </a:lnTo>
                    <a:lnTo>
                      <a:pt x="60" y="54"/>
                    </a:lnTo>
                    <a:lnTo>
                      <a:pt x="60" y="54"/>
                    </a:lnTo>
                    <a:lnTo>
                      <a:pt x="61" y="54"/>
                    </a:lnTo>
                    <a:lnTo>
                      <a:pt x="61" y="54"/>
                    </a:lnTo>
                    <a:lnTo>
                      <a:pt x="61" y="54"/>
                    </a:lnTo>
                    <a:lnTo>
                      <a:pt x="61" y="54"/>
                    </a:lnTo>
                    <a:lnTo>
                      <a:pt x="61" y="54"/>
                    </a:lnTo>
                    <a:lnTo>
                      <a:pt x="61" y="55"/>
                    </a:lnTo>
                    <a:lnTo>
                      <a:pt x="62" y="55"/>
                    </a:lnTo>
                    <a:lnTo>
                      <a:pt x="62" y="55"/>
                    </a:lnTo>
                    <a:lnTo>
                      <a:pt x="62" y="54"/>
                    </a:lnTo>
                    <a:lnTo>
                      <a:pt x="62" y="54"/>
                    </a:lnTo>
                    <a:lnTo>
                      <a:pt x="62" y="54"/>
                    </a:lnTo>
                    <a:lnTo>
                      <a:pt x="62" y="54"/>
                    </a:lnTo>
                    <a:lnTo>
                      <a:pt x="62" y="54"/>
                    </a:lnTo>
                    <a:lnTo>
                      <a:pt x="62" y="54"/>
                    </a:lnTo>
                    <a:lnTo>
                      <a:pt x="63" y="54"/>
                    </a:lnTo>
                    <a:lnTo>
                      <a:pt x="63" y="54"/>
                    </a:lnTo>
                    <a:lnTo>
                      <a:pt x="63" y="54"/>
                    </a:lnTo>
                    <a:lnTo>
                      <a:pt x="63" y="54"/>
                    </a:lnTo>
                    <a:lnTo>
                      <a:pt x="63" y="54"/>
                    </a:lnTo>
                    <a:lnTo>
                      <a:pt x="63" y="54"/>
                    </a:lnTo>
                    <a:lnTo>
                      <a:pt x="63" y="54"/>
                    </a:lnTo>
                    <a:lnTo>
                      <a:pt x="63" y="53"/>
                    </a:lnTo>
                    <a:lnTo>
                      <a:pt x="63" y="53"/>
                    </a:lnTo>
                    <a:lnTo>
                      <a:pt x="63" y="53"/>
                    </a:lnTo>
                    <a:lnTo>
                      <a:pt x="63" y="53"/>
                    </a:lnTo>
                    <a:lnTo>
                      <a:pt x="63" y="53"/>
                    </a:lnTo>
                    <a:lnTo>
                      <a:pt x="63" y="53"/>
                    </a:lnTo>
                    <a:lnTo>
                      <a:pt x="63" y="53"/>
                    </a:lnTo>
                    <a:lnTo>
                      <a:pt x="63" y="53"/>
                    </a:lnTo>
                    <a:lnTo>
                      <a:pt x="64" y="53"/>
                    </a:lnTo>
                    <a:lnTo>
                      <a:pt x="64" y="53"/>
                    </a:lnTo>
                    <a:lnTo>
                      <a:pt x="64" y="53"/>
                    </a:lnTo>
                    <a:lnTo>
                      <a:pt x="64" y="53"/>
                    </a:lnTo>
                    <a:lnTo>
                      <a:pt x="64" y="53"/>
                    </a:lnTo>
                    <a:lnTo>
                      <a:pt x="64" y="53"/>
                    </a:lnTo>
                    <a:lnTo>
                      <a:pt x="64" y="53"/>
                    </a:lnTo>
                    <a:lnTo>
                      <a:pt x="64" y="52"/>
                    </a:lnTo>
                    <a:lnTo>
                      <a:pt x="64" y="52"/>
                    </a:lnTo>
                    <a:lnTo>
                      <a:pt x="64" y="52"/>
                    </a:lnTo>
                    <a:lnTo>
                      <a:pt x="64" y="52"/>
                    </a:lnTo>
                    <a:lnTo>
                      <a:pt x="64" y="52"/>
                    </a:lnTo>
                    <a:lnTo>
                      <a:pt x="64" y="52"/>
                    </a:lnTo>
                    <a:lnTo>
                      <a:pt x="64" y="52"/>
                    </a:lnTo>
                    <a:lnTo>
                      <a:pt x="64" y="51"/>
                    </a:lnTo>
                    <a:lnTo>
                      <a:pt x="64" y="51"/>
                    </a:lnTo>
                    <a:lnTo>
                      <a:pt x="64" y="51"/>
                    </a:lnTo>
                    <a:lnTo>
                      <a:pt x="64" y="51"/>
                    </a:lnTo>
                    <a:lnTo>
                      <a:pt x="64" y="51"/>
                    </a:lnTo>
                    <a:lnTo>
                      <a:pt x="64" y="51"/>
                    </a:lnTo>
                    <a:lnTo>
                      <a:pt x="65" y="50"/>
                    </a:lnTo>
                    <a:lnTo>
                      <a:pt x="65" y="50"/>
                    </a:lnTo>
                    <a:lnTo>
                      <a:pt x="65" y="50"/>
                    </a:lnTo>
                    <a:lnTo>
                      <a:pt x="65" y="50"/>
                    </a:lnTo>
                    <a:lnTo>
                      <a:pt x="65" y="50"/>
                    </a:lnTo>
                    <a:lnTo>
                      <a:pt x="65" y="50"/>
                    </a:lnTo>
                    <a:lnTo>
                      <a:pt x="65" y="50"/>
                    </a:lnTo>
                    <a:lnTo>
                      <a:pt x="65" y="50"/>
                    </a:lnTo>
                    <a:lnTo>
                      <a:pt x="65" y="50"/>
                    </a:lnTo>
                    <a:lnTo>
                      <a:pt x="65" y="50"/>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9"/>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8"/>
                    </a:lnTo>
                    <a:lnTo>
                      <a:pt x="65" y="47"/>
                    </a:lnTo>
                    <a:lnTo>
                      <a:pt x="65" y="47"/>
                    </a:lnTo>
                    <a:lnTo>
                      <a:pt x="65" y="47"/>
                    </a:lnTo>
                    <a:lnTo>
                      <a:pt x="65" y="47"/>
                    </a:lnTo>
                    <a:lnTo>
                      <a:pt x="65" y="47"/>
                    </a:lnTo>
                    <a:lnTo>
                      <a:pt x="65" y="47"/>
                    </a:lnTo>
                    <a:lnTo>
                      <a:pt x="65" y="47"/>
                    </a:lnTo>
                    <a:lnTo>
                      <a:pt x="65" y="47"/>
                    </a:lnTo>
                    <a:lnTo>
                      <a:pt x="65" y="47"/>
                    </a:lnTo>
                    <a:lnTo>
                      <a:pt x="65" y="47"/>
                    </a:lnTo>
                    <a:lnTo>
                      <a:pt x="65" y="47"/>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6"/>
                    </a:lnTo>
                    <a:lnTo>
                      <a:pt x="65" y="45"/>
                    </a:lnTo>
                    <a:lnTo>
                      <a:pt x="65" y="45"/>
                    </a:lnTo>
                    <a:lnTo>
                      <a:pt x="65" y="45"/>
                    </a:lnTo>
                    <a:lnTo>
                      <a:pt x="65" y="45"/>
                    </a:lnTo>
                    <a:lnTo>
                      <a:pt x="65" y="45"/>
                    </a:lnTo>
                    <a:lnTo>
                      <a:pt x="65" y="45"/>
                    </a:lnTo>
                    <a:lnTo>
                      <a:pt x="65" y="45"/>
                    </a:lnTo>
                    <a:lnTo>
                      <a:pt x="65"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6" y="45"/>
                    </a:lnTo>
                    <a:lnTo>
                      <a:pt x="67" y="45"/>
                    </a:lnTo>
                    <a:lnTo>
                      <a:pt x="67" y="45"/>
                    </a:lnTo>
                    <a:lnTo>
                      <a:pt x="67" y="45"/>
                    </a:lnTo>
                    <a:lnTo>
                      <a:pt x="67" y="45"/>
                    </a:lnTo>
                    <a:lnTo>
                      <a:pt x="67" y="45"/>
                    </a:lnTo>
                    <a:lnTo>
                      <a:pt x="67" y="45"/>
                    </a:lnTo>
                    <a:lnTo>
                      <a:pt x="67" y="45"/>
                    </a:lnTo>
                    <a:lnTo>
                      <a:pt x="67" y="45"/>
                    </a:lnTo>
                    <a:lnTo>
                      <a:pt x="67" y="45"/>
                    </a:lnTo>
                    <a:lnTo>
                      <a:pt x="67" y="45"/>
                    </a:lnTo>
                    <a:lnTo>
                      <a:pt x="67" y="44"/>
                    </a:lnTo>
                    <a:lnTo>
                      <a:pt x="67" y="44"/>
                    </a:lnTo>
                    <a:lnTo>
                      <a:pt x="67" y="44"/>
                    </a:lnTo>
                    <a:lnTo>
                      <a:pt x="67" y="44"/>
                    </a:lnTo>
                    <a:lnTo>
                      <a:pt x="67" y="44"/>
                    </a:lnTo>
                    <a:lnTo>
                      <a:pt x="67" y="44"/>
                    </a:lnTo>
                    <a:lnTo>
                      <a:pt x="67"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8" y="44"/>
                    </a:lnTo>
                    <a:lnTo>
                      <a:pt x="69" y="44"/>
                    </a:lnTo>
                    <a:lnTo>
                      <a:pt x="69" y="44"/>
                    </a:lnTo>
                    <a:lnTo>
                      <a:pt x="69" y="44"/>
                    </a:lnTo>
                    <a:lnTo>
                      <a:pt x="69" y="44"/>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69"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3"/>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70"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2"/>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69" y="41"/>
                    </a:lnTo>
                    <a:lnTo>
                      <a:pt x="70" y="41"/>
                    </a:lnTo>
                    <a:lnTo>
                      <a:pt x="70" y="41"/>
                    </a:lnTo>
                    <a:lnTo>
                      <a:pt x="70" y="41"/>
                    </a:lnTo>
                    <a:lnTo>
                      <a:pt x="70" y="41"/>
                    </a:lnTo>
                    <a:lnTo>
                      <a:pt x="70" y="41"/>
                    </a:lnTo>
                    <a:lnTo>
                      <a:pt x="70" y="41"/>
                    </a:lnTo>
                    <a:lnTo>
                      <a:pt x="70" y="41"/>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40"/>
                    </a:lnTo>
                    <a:lnTo>
                      <a:pt x="70" y="39"/>
                    </a:lnTo>
                    <a:lnTo>
                      <a:pt x="70" y="39"/>
                    </a:lnTo>
                    <a:lnTo>
                      <a:pt x="70" y="39"/>
                    </a:lnTo>
                    <a:lnTo>
                      <a:pt x="70" y="39"/>
                    </a:lnTo>
                    <a:lnTo>
                      <a:pt x="70" y="39"/>
                    </a:lnTo>
                    <a:lnTo>
                      <a:pt x="70" y="39"/>
                    </a:lnTo>
                    <a:lnTo>
                      <a:pt x="70" y="39"/>
                    </a:lnTo>
                    <a:lnTo>
                      <a:pt x="70" y="39"/>
                    </a:lnTo>
                    <a:lnTo>
                      <a:pt x="69" y="39"/>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9"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7" y="39"/>
                    </a:lnTo>
                    <a:lnTo>
                      <a:pt x="68" y="39"/>
                    </a:lnTo>
                    <a:lnTo>
                      <a:pt x="68" y="39"/>
                    </a:lnTo>
                    <a:lnTo>
                      <a:pt x="68" y="39"/>
                    </a:lnTo>
                    <a:lnTo>
                      <a:pt x="68" y="39"/>
                    </a:lnTo>
                    <a:lnTo>
                      <a:pt x="68" y="39"/>
                    </a:lnTo>
                    <a:lnTo>
                      <a:pt x="68" y="39"/>
                    </a:lnTo>
                    <a:lnTo>
                      <a:pt x="68" y="39"/>
                    </a:lnTo>
                    <a:lnTo>
                      <a:pt x="68" y="39"/>
                    </a:lnTo>
                    <a:lnTo>
                      <a:pt x="68" y="39"/>
                    </a:lnTo>
                    <a:lnTo>
                      <a:pt x="67" y="39"/>
                    </a:lnTo>
                    <a:lnTo>
                      <a:pt x="67" y="39"/>
                    </a:lnTo>
                    <a:lnTo>
                      <a:pt x="67" y="39"/>
                    </a:lnTo>
                    <a:lnTo>
                      <a:pt x="67" y="39"/>
                    </a:lnTo>
                    <a:lnTo>
                      <a:pt x="67" y="39"/>
                    </a:lnTo>
                    <a:lnTo>
                      <a:pt x="67" y="39"/>
                    </a:lnTo>
                    <a:lnTo>
                      <a:pt x="67" y="39"/>
                    </a:lnTo>
                    <a:lnTo>
                      <a:pt x="67" y="39"/>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7"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8"/>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7"/>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6"/>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5"/>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4"/>
                    </a:lnTo>
                    <a:lnTo>
                      <a:pt x="68" y="33"/>
                    </a:lnTo>
                    <a:lnTo>
                      <a:pt x="68" y="33"/>
                    </a:lnTo>
                    <a:lnTo>
                      <a:pt x="69" y="33"/>
                    </a:lnTo>
                    <a:lnTo>
                      <a:pt x="69" y="33"/>
                    </a:lnTo>
                    <a:lnTo>
                      <a:pt x="69" y="33"/>
                    </a:lnTo>
                    <a:lnTo>
                      <a:pt x="69" y="33"/>
                    </a:lnTo>
                    <a:lnTo>
                      <a:pt x="69"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3"/>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8"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7"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6"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2"/>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5"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1"/>
                    </a:lnTo>
                    <a:lnTo>
                      <a:pt x="64"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3"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30"/>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2"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9"/>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8"/>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1" y="27"/>
                    </a:lnTo>
                    <a:lnTo>
                      <a:pt x="60" y="27"/>
                    </a:lnTo>
                    <a:lnTo>
                      <a:pt x="60" y="27"/>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60" y="27"/>
                    </a:lnTo>
                    <a:lnTo>
                      <a:pt x="60" y="26"/>
                    </a:lnTo>
                    <a:lnTo>
                      <a:pt x="60" y="26"/>
                    </a:lnTo>
                    <a:lnTo>
                      <a:pt x="60" y="26"/>
                    </a:lnTo>
                    <a:lnTo>
                      <a:pt x="60" y="26"/>
                    </a:lnTo>
                    <a:lnTo>
                      <a:pt x="60" y="26"/>
                    </a:lnTo>
                    <a:lnTo>
                      <a:pt x="60" y="26"/>
                    </a:lnTo>
                    <a:lnTo>
                      <a:pt x="60" y="27"/>
                    </a:lnTo>
                    <a:lnTo>
                      <a:pt x="60" y="27"/>
                    </a:lnTo>
                    <a:lnTo>
                      <a:pt x="60" y="27"/>
                    </a:lnTo>
                    <a:lnTo>
                      <a:pt x="60" y="27"/>
                    </a:lnTo>
                    <a:lnTo>
                      <a:pt x="60" y="27"/>
                    </a:lnTo>
                    <a:lnTo>
                      <a:pt x="60" y="27"/>
                    </a:lnTo>
                    <a:lnTo>
                      <a:pt x="60" y="27"/>
                    </a:lnTo>
                    <a:lnTo>
                      <a:pt x="60"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9"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8"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8"/>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7"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7"/>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6" y="26"/>
                    </a:lnTo>
                    <a:lnTo>
                      <a:pt x="55" y="26"/>
                    </a:lnTo>
                    <a:lnTo>
                      <a:pt x="55" y="26"/>
                    </a:lnTo>
                    <a:lnTo>
                      <a:pt x="55" y="26"/>
                    </a:lnTo>
                    <a:lnTo>
                      <a:pt x="55" y="26"/>
                    </a:lnTo>
                    <a:lnTo>
                      <a:pt x="55" y="26"/>
                    </a:lnTo>
                    <a:lnTo>
                      <a:pt x="55" y="26"/>
                    </a:lnTo>
                    <a:lnTo>
                      <a:pt x="55" y="26"/>
                    </a:lnTo>
                    <a:lnTo>
                      <a:pt x="55" y="26"/>
                    </a:lnTo>
                    <a:lnTo>
                      <a:pt x="55" y="26"/>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5"/>
                    </a:lnTo>
                    <a:lnTo>
                      <a:pt x="55" y="24"/>
                    </a:lnTo>
                    <a:lnTo>
                      <a:pt x="55" y="24"/>
                    </a:lnTo>
                    <a:lnTo>
                      <a:pt x="55" y="24"/>
                    </a:lnTo>
                    <a:lnTo>
                      <a:pt x="55" y="24"/>
                    </a:lnTo>
                    <a:lnTo>
                      <a:pt x="55" y="24"/>
                    </a:lnTo>
                    <a:lnTo>
                      <a:pt x="55" y="24"/>
                    </a:lnTo>
                    <a:lnTo>
                      <a:pt x="55" y="24"/>
                    </a:lnTo>
                    <a:lnTo>
                      <a:pt x="55" y="24"/>
                    </a:lnTo>
                    <a:lnTo>
                      <a:pt x="55" y="24"/>
                    </a:lnTo>
                    <a:lnTo>
                      <a:pt x="55" y="24"/>
                    </a:lnTo>
                    <a:lnTo>
                      <a:pt x="54" y="24"/>
                    </a:lnTo>
                    <a:lnTo>
                      <a:pt x="54" y="25"/>
                    </a:lnTo>
                    <a:lnTo>
                      <a:pt x="54" y="25"/>
                    </a:lnTo>
                    <a:lnTo>
                      <a:pt x="54" y="25"/>
                    </a:lnTo>
                    <a:lnTo>
                      <a:pt x="54" y="25"/>
                    </a:lnTo>
                    <a:lnTo>
                      <a:pt x="54" y="25"/>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4"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4"/>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3"/>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2"/>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1"/>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20"/>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3"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9"/>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8"/>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2"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7"/>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1"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6"/>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50" y="15"/>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9"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4"/>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8" y="13"/>
                    </a:lnTo>
                    <a:lnTo>
                      <a:pt x="47" y="13"/>
                    </a:lnTo>
                    <a:lnTo>
                      <a:pt x="47" y="13"/>
                    </a:lnTo>
                    <a:lnTo>
                      <a:pt x="47" y="13"/>
                    </a:lnTo>
                    <a:lnTo>
                      <a:pt x="47" y="13"/>
                    </a:lnTo>
                    <a:lnTo>
                      <a:pt x="47" y="13"/>
                    </a:lnTo>
                    <a:lnTo>
                      <a:pt x="47" y="13"/>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2"/>
                    </a:lnTo>
                    <a:lnTo>
                      <a:pt x="47" y="11"/>
                    </a:lnTo>
                    <a:lnTo>
                      <a:pt x="47" y="11"/>
                    </a:lnTo>
                    <a:lnTo>
                      <a:pt x="47" y="11"/>
                    </a:lnTo>
                    <a:lnTo>
                      <a:pt x="47" y="11"/>
                    </a:lnTo>
                    <a:lnTo>
                      <a:pt x="47" y="11"/>
                    </a:lnTo>
                    <a:lnTo>
                      <a:pt x="47" y="11"/>
                    </a:lnTo>
                    <a:lnTo>
                      <a:pt x="47"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1"/>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6"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5" y="10"/>
                    </a:lnTo>
                    <a:lnTo>
                      <a:pt x="44" y="10"/>
                    </a:lnTo>
                    <a:lnTo>
                      <a:pt x="44" y="10"/>
                    </a:lnTo>
                    <a:lnTo>
                      <a:pt x="44" y="10"/>
                    </a:lnTo>
                    <a:lnTo>
                      <a:pt x="44" y="10"/>
                    </a:lnTo>
                    <a:lnTo>
                      <a:pt x="44" y="10"/>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4"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3"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9"/>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2"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8"/>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1"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40"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9"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8" y="9"/>
                    </a:lnTo>
                    <a:lnTo>
                      <a:pt x="37" y="9"/>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7"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0"/>
                    </a:lnTo>
                    <a:lnTo>
                      <a:pt x="36" y="11"/>
                    </a:lnTo>
                    <a:lnTo>
                      <a:pt x="36" y="11"/>
                    </a:lnTo>
                    <a:lnTo>
                      <a:pt x="36" y="11"/>
                    </a:lnTo>
                    <a:lnTo>
                      <a:pt x="36" y="11"/>
                    </a:lnTo>
                    <a:lnTo>
                      <a:pt x="36" y="11"/>
                    </a:lnTo>
                    <a:lnTo>
                      <a:pt x="36" y="11"/>
                    </a:lnTo>
                    <a:lnTo>
                      <a:pt x="36"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5"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1"/>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10"/>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3" y="9"/>
                    </a:lnTo>
                    <a:lnTo>
                      <a:pt x="34" y="9"/>
                    </a:lnTo>
                    <a:lnTo>
                      <a:pt x="34" y="9"/>
                    </a:lnTo>
                    <a:lnTo>
                      <a:pt x="34" y="9"/>
                    </a:lnTo>
                    <a:lnTo>
                      <a:pt x="34" y="9"/>
                    </a:lnTo>
                    <a:lnTo>
                      <a:pt x="34" y="9"/>
                    </a:lnTo>
                    <a:lnTo>
                      <a:pt x="34" y="9"/>
                    </a:lnTo>
                    <a:lnTo>
                      <a:pt x="34" y="9"/>
                    </a:lnTo>
                    <a:lnTo>
                      <a:pt x="34" y="9"/>
                    </a:lnTo>
                    <a:lnTo>
                      <a:pt x="34" y="9"/>
                    </a:lnTo>
                    <a:lnTo>
                      <a:pt x="34" y="9"/>
                    </a:lnTo>
                    <a:lnTo>
                      <a:pt x="34" y="9"/>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8"/>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4"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7"/>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3"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2"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6"/>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5"/>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1"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4"/>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30"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3"/>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9"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8"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2"/>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7"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1"/>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6"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lnTo>
                      <a:pt x="25" y="0"/>
                    </a:lnTo>
                  </a:path>
                </a:pathLst>
              </a:custGeom>
              <a:solidFill>
                <a:schemeClr val="tx1"/>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Oval 472">
              <a:extLst>
                <a:ext uri="{FF2B5EF4-FFF2-40B4-BE49-F238E27FC236}">
                  <a16:creationId xmlns:a16="http://schemas.microsoft.com/office/drawing/2014/main" id="{758C59F3-D84F-70CF-4250-684AD82A2005}"/>
                </a:ext>
              </a:extLst>
            </p:cNvPr>
            <p:cNvSpPr>
              <a:spLocks noChangeAspect="1" noChangeArrowheads="1"/>
            </p:cNvSpPr>
            <p:nvPr/>
          </p:nvSpPr>
          <p:spPr bwMode="auto">
            <a:xfrm>
              <a:off x="6126480" y="2688149"/>
              <a:ext cx="91440" cy="91440"/>
            </a:xfrm>
            <a:prstGeom prst="ellipse">
              <a:avLst/>
            </a:prstGeom>
            <a:solidFill>
              <a:srgbClr val="FF0000"/>
            </a:solidFill>
            <a:ln w="25400">
              <a:solidFill>
                <a:schemeClr val="bg1"/>
              </a:solidFill>
              <a:round/>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aphicFrame>
        <p:nvGraphicFramePr>
          <p:cNvPr id="13" name="Table 12">
            <a:extLst>
              <a:ext uri="{FF2B5EF4-FFF2-40B4-BE49-F238E27FC236}">
                <a16:creationId xmlns:a16="http://schemas.microsoft.com/office/drawing/2014/main" id="{65BCC7B9-AF9D-6CA0-066F-6FEFF6C704D9}"/>
              </a:ext>
            </a:extLst>
          </p:cNvPr>
          <p:cNvGraphicFramePr>
            <a:graphicFrameLocks noGrp="1"/>
          </p:cNvGraphicFramePr>
          <p:nvPr>
            <p:extLst>
              <p:ext uri="{D42A27DB-BD31-4B8C-83A1-F6EECF244321}">
                <p14:modId xmlns:p14="http://schemas.microsoft.com/office/powerpoint/2010/main" val="4152620411"/>
              </p:ext>
            </p:extLst>
          </p:nvPr>
        </p:nvGraphicFramePr>
        <p:xfrm>
          <a:off x="274320" y="1431014"/>
          <a:ext cx="4876800" cy="1419225"/>
        </p:xfrm>
        <a:graphic>
          <a:graphicData uri="http://schemas.openxmlformats.org/drawingml/2006/table">
            <a:tbl>
              <a:tblPr/>
              <a:tblGrid>
                <a:gridCol w="1536700">
                  <a:extLst>
                    <a:ext uri="{9D8B030D-6E8A-4147-A177-3AD203B41FA5}">
                      <a16:colId xmlns:a16="http://schemas.microsoft.com/office/drawing/2014/main" val="550794083"/>
                    </a:ext>
                  </a:extLst>
                </a:gridCol>
                <a:gridCol w="1435100">
                  <a:extLst>
                    <a:ext uri="{9D8B030D-6E8A-4147-A177-3AD203B41FA5}">
                      <a16:colId xmlns:a16="http://schemas.microsoft.com/office/drawing/2014/main" val="3662377268"/>
                    </a:ext>
                  </a:extLst>
                </a:gridCol>
                <a:gridCol w="1435100">
                  <a:extLst>
                    <a:ext uri="{9D8B030D-6E8A-4147-A177-3AD203B41FA5}">
                      <a16:colId xmlns:a16="http://schemas.microsoft.com/office/drawing/2014/main" val="847642280"/>
                    </a:ext>
                  </a:extLst>
                </a:gridCol>
                <a:gridCol w="469900">
                  <a:extLst>
                    <a:ext uri="{9D8B030D-6E8A-4147-A177-3AD203B41FA5}">
                      <a16:colId xmlns:a16="http://schemas.microsoft.com/office/drawing/2014/main" val="550362154"/>
                    </a:ext>
                  </a:extLst>
                </a:gridCol>
              </a:tblGrid>
              <a:tr h="304800">
                <a:tc>
                  <a:txBody>
                    <a:bodyPr/>
                    <a:lstStyle/>
                    <a:p>
                      <a:pPr algn="ctr" fontAlgn="ctr"/>
                      <a:r>
                        <a:rPr lang="en-US" sz="1600" b="0" i="0" u="none" strike="noStrike">
                          <a:solidFill>
                            <a:srgbClr val="000000"/>
                          </a:solidFill>
                          <a:effectLst/>
                          <a:latin typeface="Arial" panose="020B0604020202020204" pitchFamily="34" charset="0"/>
                        </a:rPr>
                        <a:t>Well</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tc>
                  <a:txBody>
                    <a:bodyPr/>
                    <a:lstStyle/>
                    <a:p>
                      <a:pPr algn="ctr" fontAlgn="ctr"/>
                      <a:r>
                        <a:rPr lang="en-US" sz="1600" b="0" i="0" u="none" strike="noStrike">
                          <a:solidFill>
                            <a:srgbClr val="000000"/>
                          </a:solidFill>
                          <a:effectLst/>
                          <a:latin typeface="Arial" panose="020B0604020202020204" pitchFamily="34" charset="0"/>
                        </a:rPr>
                        <a:t>CHV1 deep</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tc>
                  <a:txBody>
                    <a:bodyPr/>
                    <a:lstStyle/>
                    <a:p>
                      <a:pPr algn="ctr" fontAlgn="ctr"/>
                      <a:r>
                        <a:rPr lang="en-US" sz="1600" b="0" i="0" u="none" strike="noStrike">
                          <a:solidFill>
                            <a:srgbClr val="000000"/>
                          </a:solidFill>
                          <a:effectLst/>
                          <a:latin typeface="Arial" panose="020B0604020202020204" pitchFamily="34" charset="0"/>
                        </a:rPr>
                        <a:t>CHV1 shallow</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tc>
                  <a:txBody>
                    <a:bodyPr/>
                    <a:lstStyle/>
                    <a:p>
                      <a:pPr algn="ctr" fontAlgn="ctr"/>
                      <a:r>
                        <a:rPr lang="en-US" sz="16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99D6EF"/>
                    </a:solidFill>
                  </a:tcPr>
                </a:tc>
                <a:extLst>
                  <a:ext uri="{0D108BD9-81ED-4DB2-BD59-A6C34878D82A}">
                    <a16:rowId xmlns:a16="http://schemas.microsoft.com/office/drawing/2014/main" val="305973906"/>
                  </a:ext>
                </a:extLst>
              </a:tr>
              <a:tr h="371475">
                <a:tc>
                  <a:txBody>
                    <a:bodyPr/>
                    <a:lstStyle/>
                    <a:p>
                      <a:pPr algn="r" fontAlgn="ctr"/>
                      <a:r>
                        <a:rPr lang="en-US" sz="1600" b="0" i="0" u="none" strike="noStrike">
                          <a:solidFill>
                            <a:srgbClr val="000000"/>
                          </a:solidFill>
                          <a:effectLst/>
                          <a:latin typeface="Arial" panose="020B0604020202020204" pitchFamily="34" charset="0"/>
                        </a:rPr>
                        <a:t>L</a:t>
                      </a:r>
                      <a:r>
                        <a:rPr lang="en-US" sz="1600" b="0" i="0" u="none" strike="noStrike" baseline="-25000">
                          <a:solidFill>
                            <a:srgbClr val="000000"/>
                          </a:solidFill>
                          <a:effectLst/>
                          <a:latin typeface="Arial" panose="020B0604020202020204" pitchFamily="34" charset="0"/>
                        </a:rPr>
                        <a:t>COLUMN</a:t>
                      </a:r>
                      <a:endParaRPr lang="en-US" sz="16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700.0</a:t>
                      </a:r>
                    </a:p>
                  </a:txBody>
                  <a:tcPr marL="9525" marR="114300"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500.0</a:t>
                      </a:r>
                    </a:p>
                  </a:txBody>
                  <a:tcPr marL="9525" marR="114300"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600" b="0" i="0" u="none" strike="noStrike">
                          <a:solidFill>
                            <a:srgbClr val="000000"/>
                          </a:solidFill>
                          <a:effectLst/>
                          <a:latin typeface="Arial" panose="020B0604020202020204" pitchFamily="34" charset="0"/>
                        </a:rPr>
                        <a:t>ft</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396635480"/>
                  </a:ext>
                </a:extLst>
              </a:tr>
              <a:tr h="371475">
                <a:tc>
                  <a:txBody>
                    <a:bodyPr/>
                    <a:lstStyle/>
                    <a:p>
                      <a:pPr algn="r" fontAlgn="ctr"/>
                      <a:r>
                        <a:rPr lang="en-US" sz="1600" b="0" i="0" u="none" strike="noStrike">
                          <a:solidFill>
                            <a:srgbClr val="000000"/>
                          </a:solidFill>
                          <a:effectLst/>
                          <a:latin typeface="Aptos Narrow"/>
                        </a:rPr>
                        <a:t>y0 </a:t>
                      </a:r>
                      <a:r>
                        <a:rPr lang="en-US" sz="1600" b="0" i="0" u="none" strike="noStrike" baseline="-25000">
                          <a:solidFill>
                            <a:srgbClr val="000000"/>
                          </a:solidFill>
                          <a:effectLst/>
                          <a:latin typeface="Aptos Narrow"/>
                        </a:rPr>
                        <a:t>DISPLACEMENT</a:t>
                      </a:r>
                      <a:endParaRPr lang="en-US" sz="1600" b="0" i="0" u="none" strike="noStrike">
                        <a:solidFill>
                          <a:srgbClr val="000000"/>
                        </a:solidFill>
                        <a:effectLst/>
                        <a:latin typeface="Aptos Narrow"/>
                      </a:endParaRPr>
                    </a:p>
                  </a:txBody>
                  <a:tcPr marL="9525" marR="9525" marT="9525" marB="0" anchor="ctr">
                    <a:lnL>
                      <a:noFill/>
                    </a:lnL>
                    <a:lnR>
                      <a:noFill/>
                    </a:lnR>
                    <a:lnT>
                      <a:noFill/>
                    </a:lnT>
                    <a:lnB>
                      <a:noFill/>
                    </a:lnB>
                    <a:solidFill>
                      <a:srgbClr val="F2F2F2"/>
                    </a:solidFill>
                  </a:tcPr>
                </a:tc>
                <a:tc>
                  <a:txBody>
                    <a:bodyPr/>
                    <a:lstStyle/>
                    <a:p>
                      <a:pPr algn="r" fontAlgn="ctr"/>
                      <a:r>
                        <a:rPr lang="en-US" sz="1600" b="0" i="0" u="none" strike="noStrike">
                          <a:solidFill>
                            <a:srgbClr val="000000"/>
                          </a:solidFill>
                          <a:effectLst/>
                          <a:latin typeface="Arial" panose="020B0604020202020204" pitchFamily="34" charset="0"/>
                        </a:rPr>
                        <a:t>1.5</a:t>
                      </a:r>
                    </a:p>
                  </a:txBody>
                  <a:tcPr marL="9525" marR="114300" marT="9525" marB="0" anchor="ctr">
                    <a:lnL>
                      <a:noFill/>
                    </a:lnL>
                    <a:lnR>
                      <a:noFill/>
                    </a:lnR>
                    <a:lnT>
                      <a:noFill/>
                    </a:lnT>
                    <a:lnB>
                      <a:noFill/>
                    </a:lnB>
                    <a:solidFill>
                      <a:srgbClr val="F2F2F2"/>
                    </a:solidFill>
                  </a:tcPr>
                </a:tc>
                <a:tc>
                  <a:txBody>
                    <a:bodyPr/>
                    <a:lstStyle/>
                    <a:p>
                      <a:pPr algn="r" fontAlgn="ctr"/>
                      <a:r>
                        <a:rPr lang="en-US" sz="1600" b="0" i="0" u="none" strike="noStrike">
                          <a:solidFill>
                            <a:srgbClr val="000000"/>
                          </a:solidFill>
                          <a:effectLst/>
                          <a:latin typeface="Arial" panose="020B0604020202020204" pitchFamily="34" charset="0"/>
                        </a:rPr>
                        <a:t>1.7</a:t>
                      </a:r>
                    </a:p>
                  </a:txBody>
                  <a:tcPr marL="9525" marR="114300" marT="9525" marB="0" anchor="ctr">
                    <a:lnL>
                      <a:noFill/>
                    </a:lnL>
                    <a:lnR>
                      <a:noFill/>
                    </a:lnR>
                    <a:lnT>
                      <a:noFill/>
                    </a:lnT>
                    <a:lnB>
                      <a:noFill/>
                    </a:lnB>
                    <a:solidFill>
                      <a:srgbClr val="F2F2F2"/>
                    </a:solidFill>
                  </a:tcPr>
                </a:tc>
                <a:tc>
                  <a:txBody>
                    <a:bodyPr/>
                    <a:lstStyle/>
                    <a:p>
                      <a:pPr algn="l" fontAlgn="ctr"/>
                      <a:r>
                        <a:rPr lang="en-US" sz="1600" b="0" i="0" u="none" strike="noStrike">
                          <a:solidFill>
                            <a:srgbClr val="000000"/>
                          </a:solidFill>
                          <a:effectLst/>
                          <a:latin typeface="Arial" panose="020B0604020202020204" pitchFamily="34" charset="0"/>
                        </a:rPr>
                        <a:t>ft</a:t>
                      </a:r>
                    </a:p>
                  </a:txBody>
                  <a:tcPr marL="9525" marR="9525" marT="9525" marB="0" anchor="ctr">
                    <a:lnL>
                      <a:noFill/>
                    </a:lnL>
                    <a:lnR>
                      <a:noFill/>
                    </a:lnR>
                    <a:lnT>
                      <a:noFill/>
                    </a:lnT>
                    <a:lnB>
                      <a:noFill/>
                    </a:lnB>
                    <a:solidFill>
                      <a:srgbClr val="F2F2F2"/>
                    </a:solidFill>
                  </a:tcPr>
                </a:tc>
                <a:extLst>
                  <a:ext uri="{0D108BD9-81ED-4DB2-BD59-A6C34878D82A}">
                    <a16:rowId xmlns:a16="http://schemas.microsoft.com/office/drawing/2014/main" val="304304452"/>
                  </a:ext>
                </a:extLst>
              </a:tr>
              <a:tr h="371475">
                <a:tc>
                  <a:txBody>
                    <a:bodyPr/>
                    <a:lstStyle/>
                    <a:p>
                      <a:pPr algn="r" fontAlgn="ctr"/>
                      <a:r>
                        <a:rPr lang="en-US" sz="1600" b="0" i="0" u="none" strike="noStrike">
                          <a:solidFill>
                            <a:srgbClr val="000000"/>
                          </a:solidFill>
                          <a:effectLst/>
                          <a:latin typeface="Arial" panose="020B0604020202020204" pitchFamily="34" charset="0"/>
                        </a:rPr>
                        <a:t>K * b</a:t>
                      </a:r>
                      <a:r>
                        <a:rPr lang="en-US" sz="1600" b="0" i="0" u="none" strike="noStrike" baseline="-25000">
                          <a:solidFill>
                            <a:srgbClr val="000000"/>
                          </a:solidFill>
                          <a:effectLst/>
                          <a:latin typeface="Arial" panose="020B0604020202020204" pitchFamily="34" charset="0"/>
                        </a:rPr>
                        <a:t>SCREEN</a:t>
                      </a:r>
                      <a:endParaRPr lang="en-US" sz="16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2.0</a:t>
                      </a:r>
                    </a:p>
                  </a:txBody>
                  <a:tcPr marL="9525" marR="114300"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600" b="0" i="0" u="none" strike="noStrike">
                          <a:solidFill>
                            <a:srgbClr val="000000"/>
                          </a:solidFill>
                          <a:effectLst/>
                          <a:latin typeface="Arial" panose="020B0604020202020204" pitchFamily="34" charset="0"/>
                        </a:rPr>
                        <a:t>700.0</a:t>
                      </a:r>
                    </a:p>
                  </a:txBody>
                  <a:tcPr marL="9525" marR="114300"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600" b="0" i="0" u="none" strike="noStrike" dirty="0">
                          <a:solidFill>
                            <a:srgbClr val="000000"/>
                          </a:solidFill>
                          <a:effectLst/>
                          <a:latin typeface="Arial" panose="020B0604020202020204" pitchFamily="34" charset="0"/>
                        </a:rPr>
                        <a:t>ft²/d</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18756559"/>
                  </a:ext>
                </a:extLst>
              </a:tr>
            </a:tbl>
          </a:graphicData>
        </a:graphic>
      </p:graphicFrame>
    </p:spTree>
    <p:extLst>
      <p:ext uri="{BB962C8B-B14F-4D97-AF65-F5344CB8AC3E}">
        <p14:creationId xmlns:p14="http://schemas.microsoft.com/office/powerpoint/2010/main" val="137948858"/>
      </p:ext>
    </p:extLst>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1EE7AA-F814-F22B-7B99-F2869AEB6F24}"/>
              </a:ext>
            </a:extLst>
          </p:cNvPr>
          <p:cNvSpPr>
            <a:spLocks noGrp="1"/>
          </p:cNvSpPr>
          <p:nvPr>
            <p:ph type="title"/>
          </p:nvPr>
        </p:nvSpPr>
        <p:spPr/>
        <p:txBody>
          <a:bodyPr/>
          <a:lstStyle/>
          <a:p>
            <a:r>
              <a:rPr lang="en-US" dirty="0"/>
              <a:t>Class</a:t>
            </a:r>
            <a:br>
              <a:rPr lang="en-US" dirty="0"/>
            </a:br>
            <a:r>
              <a:rPr lang="en-US" dirty="0"/>
              <a:t>Example</a:t>
            </a:r>
          </a:p>
        </p:txBody>
      </p:sp>
    </p:spTree>
    <p:extLst>
      <p:ext uri="{BB962C8B-B14F-4D97-AF65-F5344CB8AC3E}">
        <p14:creationId xmlns:p14="http://schemas.microsoft.com/office/powerpoint/2010/main" val="689750495"/>
      </p:ext>
    </p:extLst>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z="6000" dirty="0"/>
              <a:t>Uses</a:t>
            </a:r>
          </a:p>
        </p:txBody>
      </p:sp>
      <p:sp>
        <p:nvSpPr>
          <p:cNvPr id="6147" name="Rectangle 3"/>
          <p:cNvSpPr>
            <a:spLocks noGrp="1" noChangeArrowheads="1"/>
          </p:cNvSpPr>
          <p:nvPr>
            <p:ph idx="1"/>
          </p:nvPr>
        </p:nvSpPr>
        <p:spPr/>
        <p:txBody>
          <a:bodyPr/>
          <a:lstStyle/>
          <a:p>
            <a:pPr eaLnBrk="1" hangingPunct="1">
              <a:spcBef>
                <a:spcPts val="1200"/>
              </a:spcBef>
            </a:pPr>
            <a:r>
              <a:rPr lang="en-US" altLang="en-US" sz="3600" dirty="0"/>
              <a:t>Local estimate of transmissivity </a:t>
            </a:r>
            <a:br>
              <a:rPr lang="en-US" altLang="en-US" sz="3600" dirty="0"/>
            </a:br>
            <a:r>
              <a:rPr lang="en-US" altLang="en-US" sz="3600" dirty="0"/>
              <a:t>across well screen, K = T/</a:t>
            </a:r>
            <a:r>
              <a:rPr lang="en-US" altLang="en-US" sz="3600" dirty="0" err="1"/>
              <a:t>b</a:t>
            </a:r>
            <a:r>
              <a:rPr lang="en-US" altLang="en-US" sz="3600" baseline="-25000" dirty="0" err="1"/>
              <a:t>screen</a:t>
            </a:r>
            <a:endParaRPr lang="en-US" altLang="en-US" sz="3600" baseline="-25000" dirty="0"/>
          </a:p>
          <a:p>
            <a:pPr lvl="1" eaLnBrk="1" hangingPunct="1">
              <a:spcBef>
                <a:spcPts val="1200"/>
              </a:spcBef>
            </a:pPr>
            <a:r>
              <a:rPr lang="en-US" altLang="en-US" sz="3200" dirty="0"/>
              <a:t>Fair enough, Given small volumes</a:t>
            </a:r>
          </a:p>
          <a:p>
            <a:pPr lvl="1" eaLnBrk="1" hangingPunct="1">
              <a:spcBef>
                <a:spcPts val="1200"/>
              </a:spcBef>
            </a:pPr>
            <a:r>
              <a:rPr lang="en-US" altLang="en-US" sz="3200" dirty="0"/>
              <a:t>Only viable test in tight rocks, K &lt; 0.1 ft/d </a:t>
            </a:r>
          </a:p>
          <a:p>
            <a:pPr eaLnBrk="1" hangingPunct="1">
              <a:spcBef>
                <a:spcPts val="1200"/>
              </a:spcBef>
            </a:pPr>
            <a:r>
              <a:rPr lang="en-US" altLang="en-US" sz="3600" dirty="0"/>
              <a:t>Preliminary test for designing </a:t>
            </a:r>
            <a:br>
              <a:rPr lang="en-US" altLang="en-US" sz="3600" dirty="0"/>
            </a:br>
            <a:r>
              <a:rPr lang="en-US" altLang="en-US" sz="3600" dirty="0"/>
              <a:t>larger multi-well aquifer test</a:t>
            </a:r>
          </a:p>
          <a:p>
            <a:pPr eaLnBrk="1" hangingPunct="1">
              <a:spcBef>
                <a:spcPts val="1200"/>
              </a:spcBef>
            </a:pPr>
            <a:r>
              <a:rPr lang="en-US" altLang="en-US" sz="3600" dirty="0"/>
              <a:t>Check hydraulic connection between well &amp; aquifer </a:t>
            </a:r>
          </a:p>
          <a:p>
            <a:pPr lvl="1">
              <a:spcBef>
                <a:spcPts val="1200"/>
              </a:spcBef>
            </a:pPr>
            <a:r>
              <a:rPr lang="en-US" altLang="en-US" sz="3200" dirty="0"/>
              <a:t>Test well development</a:t>
            </a:r>
          </a:p>
        </p:txBody>
      </p:sp>
      <p:sp>
        <p:nvSpPr>
          <p:cNvPr id="2" name="Text Box 81">
            <a:extLst>
              <a:ext uri="{FF2B5EF4-FFF2-40B4-BE49-F238E27FC236}">
                <a16:creationId xmlns:a16="http://schemas.microsoft.com/office/drawing/2014/main" id="{1E297D3E-896E-288D-573C-F306A8E6FC0D}"/>
              </a:ext>
            </a:extLst>
          </p:cNvPr>
          <p:cNvSpPr txBox="1">
            <a:spLocks noChangeArrowheads="1"/>
          </p:cNvSpPr>
          <p:nvPr/>
        </p:nvSpPr>
        <p:spPr bwMode="auto">
          <a:xfrm>
            <a:off x="4022382" y="6552009"/>
            <a:ext cx="311091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600" dirty="0">
                <a:latin typeface="Arial" panose="020B0604020202020204" pitchFamily="34" charset="0"/>
              </a:rPr>
              <a:t>(</a:t>
            </a:r>
            <a:r>
              <a:rPr lang="en-US" altLang="en-US" sz="1600" dirty="0">
                <a:latin typeface="Arial" panose="020B0604020202020204" pitchFamily="34" charset="0"/>
                <a:hlinkClick r:id="rId3"/>
              </a:rPr>
              <a:t>Halford and Kuniansky, 2002</a:t>
            </a:r>
            <a:r>
              <a:rPr lang="en-US" altLang="en-US" sz="1600" dirty="0">
                <a:latin typeface="Arial" panose="020B0604020202020204" pitchFamily="34" charset="0"/>
              </a:rPr>
              <a:t>)</a:t>
            </a:r>
            <a:endParaRPr lang="en-US" altLang="en-US" sz="1600" baseline="-25000" dirty="0">
              <a:latin typeface="Arial" panose="020B0604020202020204" pitchFamily="34" charset="0"/>
            </a:endParaRPr>
          </a:p>
        </p:txBody>
      </p:sp>
    </p:spTree>
    <p:extLst>
      <p:ext uri="{BB962C8B-B14F-4D97-AF65-F5344CB8AC3E}">
        <p14:creationId xmlns:p14="http://schemas.microsoft.com/office/powerpoint/2010/main" val="1837834729"/>
      </p:ext>
    </p:extLst>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z="6600"/>
              <a:t>Common Place</a:t>
            </a:r>
          </a:p>
        </p:txBody>
      </p:sp>
      <p:sp>
        <p:nvSpPr>
          <p:cNvPr id="8195" name="Rectangle 3"/>
          <p:cNvSpPr>
            <a:spLocks noGrp="1" noChangeArrowheads="1"/>
          </p:cNvSpPr>
          <p:nvPr>
            <p:ph idx="1"/>
          </p:nvPr>
        </p:nvSpPr>
        <p:spPr/>
        <p:txBody>
          <a:bodyPr/>
          <a:lstStyle/>
          <a:p>
            <a:pPr eaLnBrk="1" hangingPunct="1"/>
            <a:r>
              <a:rPr lang="en-US" altLang="en-US" sz="3200" dirty="0"/>
              <a:t>Low cost and simple</a:t>
            </a:r>
          </a:p>
          <a:p>
            <a:pPr eaLnBrk="1" hangingPunct="1"/>
            <a:r>
              <a:rPr lang="en-US" altLang="en-US" sz="3200" dirty="0"/>
              <a:t>Relatively rapid, Site visit less than 2 hours</a:t>
            </a:r>
          </a:p>
          <a:p>
            <a:pPr lvl="1" eaLnBrk="1" hangingPunct="1"/>
            <a:r>
              <a:rPr lang="en-US" altLang="en-US" sz="2800" dirty="0"/>
              <a:t>Depth to water less than 100 ft</a:t>
            </a:r>
          </a:p>
          <a:p>
            <a:pPr lvl="1" eaLnBrk="1" hangingPunct="1"/>
            <a:r>
              <a:rPr lang="en-US" altLang="en-US" sz="2800" dirty="0"/>
              <a:t>K &gt;= 1 ft/d,  few slugs within </a:t>
            </a:r>
            <a:r>
              <a:rPr lang="en-US" altLang="en-US" sz="2800" dirty="0">
                <a:latin typeface="Arial" panose="020B0604020202020204" pitchFamily="34" charset="0"/>
                <a:cs typeface="Arial" panose="020B0604020202020204" pitchFamily="34" charset="0"/>
              </a:rPr>
              <a:t>½ hour</a:t>
            </a:r>
            <a:endParaRPr lang="en-US" altLang="en-US" sz="2800" dirty="0"/>
          </a:p>
          <a:p>
            <a:pPr eaLnBrk="1" hangingPunct="1"/>
            <a:r>
              <a:rPr lang="en-US" altLang="en-US" sz="3200" dirty="0"/>
              <a:t>Very useful in tight formations</a:t>
            </a:r>
          </a:p>
          <a:p>
            <a:pPr eaLnBrk="1" hangingPunct="1"/>
            <a:r>
              <a:rPr lang="en-US" altLang="en-US" sz="3200" dirty="0"/>
              <a:t>Minimal water disposal</a:t>
            </a:r>
          </a:p>
          <a:p>
            <a:pPr eaLnBrk="1" hangingPunct="1"/>
            <a:r>
              <a:rPr lang="en-US" altLang="en-US" sz="3200" dirty="0"/>
              <a:t>Multiple slug tests – heterogeneity</a:t>
            </a:r>
          </a:p>
          <a:p>
            <a:pPr eaLnBrk="1" hangingPunct="1"/>
            <a:r>
              <a:rPr lang="en-US" altLang="en-US" sz="3200" dirty="0"/>
              <a:t>Simple to analyze</a:t>
            </a:r>
          </a:p>
          <a:p>
            <a:pPr lvl="1" eaLnBrk="1" hangingPunct="1"/>
            <a:r>
              <a:rPr lang="en-US" altLang="en-US" sz="2800" dirty="0"/>
              <a:t>Estimate a slope from plotted data</a:t>
            </a:r>
          </a:p>
        </p:txBody>
      </p:sp>
      <p:sp>
        <p:nvSpPr>
          <p:cNvPr id="2" name="Text Box 81">
            <a:extLst>
              <a:ext uri="{FF2B5EF4-FFF2-40B4-BE49-F238E27FC236}">
                <a16:creationId xmlns:a16="http://schemas.microsoft.com/office/drawing/2014/main" id="{63A81784-7C1C-9844-56DB-5D662A07C3BD}"/>
              </a:ext>
            </a:extLst>
          </p:cNvPr>
          <p:cNvSpPr txBox="1">
            <a:spLocks noChangeArrowheads="1"/>
          </p:cNvSpPr>
          <p:nvPr/>
        </p:nvSpPr>
        <p:spPr bwMode="auto">
          <a:xfrm>
            <a:off x="4022382" y="6552009"/>
            <a:ext cx="311091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600" dirty="0">
                <a:latin typeface="Arial" panose="020B0604020202020204" pitchFamily="34" charset="0"/>
              </a:rPr>
              <a:t>(</a:t>
            </a:r>
            <a:r>
              <a:rPr lang="en-US" altLang="en-US" sz="1600" dirty="0">
                <a:latin typeface="Arial" panose="020B0604020202020204" pitchFamily="34" charset="0"/>
                <a:hlinkClick r:id="rId3"/>
              </a:rPr>
              <a:t>Halford and Kuniansky, 2002</a:t>
            </a:r>
            <a:r>
              <a:rPr lang="en-US" altLang="en-US" sz="1600" dirty="0">
                <a:latin typeface="Arial" panose="020B0604020202020204" pitchFamily="34" charset="0"/>
              </a:rPr>
              <a:t>)</a:t>
            </a:r>
            <a:endParaRPr lang="en-US" altLang="en-US" sz="1600" baseline="-25000" dirty="0">
              <a:latin typeface="Arial" panose="020B0604020202020204" pitchFamily="34" charset="0"/>
            </a:endParaRPr>
          </a:p>
        </p:txBody>
      </p:sp>
    </p:spTree>
    <p:extLst>
      <p:ext uri="{BB962C8B-B14F-4D97-AF65-F5344CB8AC3E}">
        <p14:creationId xmlns:p14="http://schemas.microsoft.com/office/powerpoint/2010/main" val="3027867590"/>
      </p:ext>
    </p:extLst>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Slug">
            <a:extLst>
              <a:ext uri="{FF2B5EF4-FFF2-40B4-BE49-F238E27FC236}">
                <a16:creationId xmlns:a16="http://schemas.microsoft.com/office/drawing/2014/main" id="{A1F15907-322F-2685-1AD7-1E964B1CA919}"/>
              </a:ext>
            </a:extLst>
          </p:cNvPr>
          <p:cNvGrpSpPr/>
          <p:nvPr/>
        </p:nvGrpSpPr>
        <p:grpSpPr>
          <a:xfrm>
            <a:off x="9458269" y="1176723"/>
            <a:ext cx="182880" cy="1061745"/>
            <a:chOff x="7846669" y="4052094"/>
            <a:chExt cx="457200" cy="1061745"/>
          </a:xfrm>
        </p:grpSpPr>
        <p:sp>
          <p:nvSpPr>
            <p:cNvPr id="20" name="Rectangle 19">
              <a:extLst>
                <a:ext uri="{FF2B5EF4-FFF2-40B4-BE49-F238E27FC236}">
                  <a16:creationId xmlns:a16="http://schemas.microsoft.com/office/drawing/2014/main" id="{A45F4009-92B4-005C-1EE2-10EA243A994F}"/>
                </a:ext>
              </a:extLst>
            </p:cNvPr>
            <p:cNvSpPr/>
            <p:nvPr/>
          </p:nvSpPr>
          <p:spPr bwMode="auto">
            <a:xfrm>
              <a:off x="7869529" y="4143829"/>
              <a:ext cx="411480" cy="878570"/>
            </a:xfrm>
            <a:prstGeom prst="rect">
              <a:avLst/>
            </a:prstGeom>
            <a:gradFill flip="none" rotWithShape="1">
              <a:gsLst>
                <a:gs pos="15000">
                  <a:schemeClr val="bg1"/>
                </a:gs>
                <a:gs pos="48000">
                  <a:schemeClr val="bg1"/>
                </a:gs>
                <a:gs pos="28000">
                  <a:schemeClr val="bg1">
                    <a:lumMod val="75000"/>
                  </a:schemeClr>
                </a:gs>
              </a:gsLst>
              <a:lin ang="0" scaled="0"/>
              <a:tileRect/>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1" name="Rectangle 20">
              <a:extLst>
                <a:ext uri="{FF2B5EF4-FFF2-40B4-BE49-F238E27FC236}">
                  <a16:creationId xmlns:a16="http://schemas.microsoft.com/office/drawing/2014/main" id="{C132F50A-D1C3-68D6-08B7-EDAE80E2CC1A}"/>
                </a:ext>
              </a:extLst>
            </p:cNvPr>
            <p:cNvSpPr/>
            <p:nvPr/>
          </p:nvSpPr>
          <p:spPr bwMode="auto">
            <a:xfrm>
              <a:off x="7846669" y="4052094"/>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2" name="Rectangle 20">
              <a:extLst>
                <a:ext uri="{FF2B5EF4-FFF2-40B4-BE49-F238E27FC236}">
                  <a16:creationId xmlns:a16="http://schemas.microsoft.com/office/drawing/2014/main" id="{98C9913E-3525-641D-CBDF-08F25B832BBB}"/>
                </a:ext>
              </a:extLst>
            </p:cNvPr>
            <p:cNvSpPr/>
            <p:nvPr/>
          </p:nvSpPr>
          <p:spPr bwMode="auto">
            <a:xfrm flipV="1">
              <a:off x="7846669" y="5022399"/>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grpSp>
      <p:sp>
        <p:nvSpPr>
          <p:cNvPr id="10242" name="Rectangle 2"/>
          <p:cNvSpPr>
            <a:spLocks noGrp="1" noChangeArrowheads="1"/>
          </p:cNvSpPr>
          <p:nvPr>
            <p:ph type="title"/>
          </p:nvPr>
        </p:nvSpPr>
        <p:spPr/>
        <p:txBody>
          <a:bodyPr/>
          <a:lstStyle/>
          <a:p>
            <a:pPr eaLnBrk="1" hangingPunct="1"/>
            <a:r>
              <a:rPr lang="en-US" altLang="en-US" sz="6000" dirty="0"/>
              <a:t>Terminology</a:t>
            </a:r>
          </a:p>
        </p:txBody>
      </p:sp>
      <p:sp>
        <p:nvSpPr>
          <p:cNvPr id="10243" name="Rectangle 3"/>
          <p:cNvSpPr>
            <a:spLocks noGrp="1" noChangeArrowheads="1"/>
          </p:cNvSpPr>
          <p:nvPr>
            <p:ph idx="1"/>
          </p:nvPr>
        </p:nvSpPr>
        <p:spPr>
          <a:xfrm>
            <a:off x="662940" y="1188720"/>
            <a:ext cx="5554980" cy="5303520"/>
          </a:xfrm>
        </p:spPr>
        <p:txBody>
          <a:bodyPr/>
          <a:lstStyle/>
          <a:p>
            <a:pPr eaLnBrk="1" hangingPunct="1"/>
            <a:r>
              <a:rPr lang="en-US" altLang="en-US" sz="3600" dirty="0">
                <a:solidFill>
                  <a:schemeClr val="tx2"/>
                </a:solidFill>
              </a:rPr>
              <a:t>Sudden rise in head</a:t>
            </a:r>
            <a:r>
              <a:rPr lang="en-US" altLang="en-US" sz="3600" dirty="0"/>
              <a:t> </a:t>
            </a:r>
          </a:p>
          <a:p>
            <a:pPr lvl="1" eaLnBrk="1" hangingPunct="1"/>
            <a:r>
              <a:rPr lang="en-US" altLang="en-US" sz="3200" dirty="0"/>
              <a:t>Falling-head test, </a:t>
            </a:r>
          </a:p>
          <a:p>
            <a:pPr lvl="1" eaLnBrk="1" hangingPunct="1"/>
            <a:r>
              <a:rPr lang="en-US" altLang="en-US" sz="3200" dirty="0"/>
              <a:t>Slug-in test</a:t>
            </a:r>
          </a:p>
          <a:p>
            <a:pPr eaLnBrk="1" hangingPunct="1"/>
            <a:r>
              <a:rPr lang="en-US" altLang="en-US" sz="3600" dirty="0">
                <a:solidFill>
                  <a:schemeClr val="tx2"/>
                </a:solidFill>
              </a:rPr>
              <a:t>Sudden drop in head</a:t>
            </a:r>
            <a:r>
              <a:rPr lang="en-US" altLang="en-US" sz="3600" dirty="0"/>
              <a:t> </a:t>
            </a:r>
          </a:p>
          <a:p>
            <a:pPr lvl="1" eaLnBrk="1" hangingPunct="1"/>
            <a:r>
              <a:rPr lang="en-US" altLang="en-US" sz="3200" dirty="0"/>
              <a:t>Rising-head test, </a:t>
            </a:r>
          </a:p>
          <a:p>
            <a:pPr lvl="1" eaLnBrk="1" hangingPunct="1"/>
            <a:r>
              <a:rPr lang="en-US" altLang="en-US" sz="3200" dirty="0"/>
              <a:t>Bail-down test, </a:t>
            </a:r>
          </a:p>
          <a:p>
            <a:pPr lvl="1" eaLnBrk="1" hangingPunct="1"/>
            <a:r>
              <a:rPr lang="en-US" altLang="en-US" sz="3200" dirty="0"/>
              <a:t>Bailer test, </a:t>
            </a:r>
          </a:p>
          <a:p>
            <a:pPr lvl="1" eaLnBrk="1" hangingPunct="1"/>
            <a:r>
              <a:rPr lang="en-US" altLang="en-US" sz="3200" dirty="0"/>
              <a:t>Slug-out test, </a:t>
            </a:r>
          </a:p>
          <a:p>
            <a:pPr lvl="1" eaLnBrk="1" hangingPunct="1"/>
            <a:r>
              <a:rPr lang="en-US" altLang="en-US" sz="3200" dirty="0"/>
              <a:t>Withdrawal test</a:t>
            </a:r>
          </a:p>
        </p:txBody>
      </p:sp>
      <p:sp>
        <p:nvSpPr>
          <p:cNvPr id="2" name="TextBox 1">
            <a:extLst>
              <a:ext uri="{FF2B5EF4-FFF2-40B4-BE49-F238E27FC236}">
                <a16:creationId xmlns:a16="http://schemas.microsoft.com/office/drawing/2014/main" id="{9E2AAD60-3956-1A08-DAFE-44CED03030E2}"/>
              </a:ext>
            </a:extLst>
          </p:cNvPr>
          <p:cNvSpPr txBox="1"/>
          <p:nvPr/>
        </p:nvSpPr>
        <p:spPr>
          <a:xfrm>
            <a:off x="6756418" y="1275416"/>
            <a:ext cx="1996059"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Rise in head</a:t>
            </a:r>
          </a:p>
        </p:txBody>
      </p:sp>
      <p:sp>
        <p:nvSpPr>
          <p:cNvPr id="10253" name="Rectangle 76"/>
          <p:cNvSpPr>
            <a:spLocks noChangeArrowheads="1"/>
          </p:cNvSpPr>
          <p:nvPr/>
        </p:nvSpPr>
        <p:spPr bwMode="auto">
          <a:xfrm>
            <a:off x="9416681" y="1355726"/>
            <a:ext cx="274320" cy="112494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10254" name="Group 77"/>
          <p:cNvGrpSpPr>
            <a:grpSpLocks/>
          </p:cNvGrpSpPr>
          <p:nvPr/>
        </p:nvGrpSpPr>
        <p:grpSpPr bwMode="auto">
          <a:xfrm>
            <a:off x="9416681" y="2493032"/>
            <a:ext cx="274320" cy="1012769"/>
            <a:chOff x="768" y="2256"/>
            <a:chExt cx="576" cy="672"/>
          </a:xfrm>
        </p:grpSpPr>
        <p:sp>
          <p:nvSpPr>
            <p:cNvPr id="10255" name="Line 78"/>
            <p:cNvSpPr>
              <a:spLocks noChangeShapeType="1"/>
            </p:cNvSpPr>
            <p:nvPr/>
          </p:nvSpPr>
          <p:spPr bwMode="auto">
            <a:xfrm>
              <a:off x="768" y="225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6" name="Line 79"/>
            <p:cNvSpPr>
              <a:spLocks noChangeShapeType="1"/>
            </p:cNvSpPr>
            <p:nvPr/>
          </p:nvSpPr>
          <p:spPr bwMode="auto">
            <a:xfrm>
              <a:off x="768" y="235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7" name="Line 80"/>
            <p:cNvSpPr>
              <a:spLocks noChangeShapeType="1"/>
            </p:cNvSpPr>
            <p:nvPr/>
          </p:nvSpPr>
          <p:spPr bwMode="auto">
            <a:xfrm>
              <a:off x="768" y="244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8" name="Line 81"/>
            <p:cNvSpPr>
              <a:spLocks noChangeShapeType="1"/>
            </p:cNvSpPr>
            <p:nvPr/>
          </p:nvSpPr>
          <p:spPr bwMode="auto">
            <a:xfrm>
              <a:off x="768" y="2544"/>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9" name="Line 82"/>
            <p:cNvSpPr>
              <a:spLocks noChangeShapeType="1"/>
            </p:cNvSpPr>
            <p:nvPr/>
          </p:nvSpPr>
          <p:spPr bwMode="auto">
            <a:xfrm>
              <a:off x="768" y="264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60" name="Line 83"/>
            <p:cNvSpPr>
              <a:spLocks noChangeShapeType="1"/>
            </p:cNvSpPr>
            <p:nvPr/>
          </p:nvSpPr>
          <p:spPr bwMode="auto">
            <a:xfrm>
              <a:off x="768" y="273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61" name="Line 84"/>
            <p:cNvSpPr>
              <a:spLocks noChangeShapeType="1"/>
            </p:cNvSpPr>
            <p:nvPr/>
          </p:nvSpPr>
          <p:spPr bwMode="auto">
            <a:xfrm>
              <a:off x="768" y="283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62" name="Line 85"/>
            <p:cNvSpPr>
              <a:spLocks noChangeShapeType="1"/>
            </p:cNvSpPr>
            <p:nvPr/>
          </p:nvSpPr>
          <p:spPr bwMode="auto">
            <a:xfrm>
              <a:off x="768" y="292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6" name="Wimpy WT">
            <a:extLst>
              <a:ext uri="{FF2B5EF4-FFF2-40B4-BE49-F238E27FC236}">
                <a16:creationId xmlns:a16="http://schemas.microsoft.com/office/drawing/2014/main" id="{DC1D7602-D0EF-4110-FDFB-A2DC9A8005CA}"/>
              </a:ext>
            </a:extLst>
          </p:cNvPr>
          <p:cNvGrpSpPr/>
          <p:nvPr/>
        </p:nvGrpSpPr>
        <p:grpSpPr>
          <a:xfrm>
            <a:off x="7955280" y="1554480"/>
            <a:ext cx="3203933" cy="914400"/>
            <a:chOff x="7955280" y="1554480"/>
            <a:chExt cx="3203933" cy="914400"/>
          </a:xfrm>
        </p:grpSpPr>
        <p:sp>
          <p:nvSpPr>
            <p:cNvPr id="10251" name="Arc 72"/>
            <p:cNvSpPr>
              <a:spLocks/>
            </p:cNvSpPr>
            <p:nvPr/>
          </p:nvSpPr>
          <p:spPr bwMode="auto">
            <a:xfrm flipV="1">
              <a:off x="7955280"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 name="Arc 72">
              <a:extLst>
                <a:ext uri="{FF2B5EF4-FFF2-40B4-BE49-F238E27FC236}">
                  <a16:creationId xmlns:a16="http://schemas.microsoft.com/office/drawing/2014/main" id="{C48DFCE8-CB61-832E-BF4D-2410B8562A5E}"/>
                </a:ext>
              </a:extLst>
            </p:cNvPr>
            <p:cNvSpPr>
              <a:spLocks/>
            </p:cNvSpPr>
            <p:nvPr/>
          </p:nvSpPr>
          <p:spPr bwMode="auto">
            <a:xfrm flipH="1" flipV="1">
              <a:off x="9696173"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5" name="Straight Connector 4">
              <a:extLst>
                <a:ext uri="{FF2B5EF4-FFF2-40B4-BE49-F238E27FC236}">
                  <a16:creationId xmlns:a16="http://schemas.microsoft.com/office/drawing/2014/main" id="{F7F14499-15EA-200A-0026-8E1175006697}"/>
                </a:ext>
              </a:extLst>
            </p:cNvPr>
            <p:cNvCxnSpPr/>
            <p:nvPr/>
          </p:nvCxnSpPr>
          <p:spPr bwMode="auto">
            <a:xfrm>
              <a:off x="9416681" y="1554480"/>
              <a:ext cx="274320" cy="0"/>
            </a:xfrm>
            <a:prstGeom prst="line">
              <a:avLst/>
            </a:prstGeom>
            <a:noFill/>
            <a:ln w="25400" cap="flat" cmpd="sng" algn="ctr">
              <a:solidFill>
                <a:srgbClr val="AFAFFF"/>
              </a:solidFill>
              <a:prstDash val="solid"/>
              <a:round/>
              <a:headEnd type="none" w="med" len="med"/>
              <a:tailEnd type="none" w="med" len="med"/>
            </a:ln>
            <a:effectLst/>
          </p:spPr>
        </p:cxnSp>
      </p:grpSp>
      <p:grpSp>
        <p:nvGrpSpPr>
          <p:cNvPr id="7" name="Raised WT top">
            <a:extLst>
              <a:ext uri="{FF2B5EF4-FFF2-40B4-BE49-F238E27FC236}">
                <a16:creationId xmlns:a16="http://schemas.microsoft.com/office/drawing/2014/main" id="{B4C9F248-FF3B-4A3C-F044-B05DB799F5D0}"/>
              </a:ext>
            </a:extLst>
          </p:cNvPr>
          <p:cNvGrpSpPr/>
          <p:nvPr/>
        </p:nvGrpSpPr>
        <p:grpSpPr>
          <a:xfrm>
            <a:off x="7955218" y="1554480"/>
            <a:ext cx="3204056" cy="919057"/>
            <a:chOff x="7955218" y="1554480"/>
            <a:chExt cx="3204056" cy="919057"/>
          </a:xfrm>
        </p:grpSpPr>
        <p:sp>
          <p:nvSpPr>
            <p:cNvPr id="8" name="Arc 72">
              <a:extLst>
                <a:ext uri="{FF2B5EF4-FFF2-40B4-BE49-F238E27FC236}">
                  <a16:creationId xmlns:a16="http://schemas.microsoft.com/office/drawing/2014/main" id="{D554C859-7A7E-499E-B44E-6968C8958922}"/>
                </a:ext>
              </a:extLst>
            </p:cNvPr>
            <p:cNvSpPr>
              <a:spLocks/>
            </p:cNvSpPr>
            <p:nvPr/>
          </p:nvSpPr>
          <p:spPr bwMode="auto">
            <a:xfrm flipV="1">
              <a:off x="7955218" y="1554480"/>
              <a:ext cx="1463102"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520"/>
                <a:gd name="connsiteY0" fmla="*/ 80 h 21600"/>
                <a:gd name="connsiteX1" fmla="*/ 1864 w 23520"/>
                <a:gd name="connsiteY1" fmla="*/ 0 h 21600"/>
                <a:gd name="connsiteX2" fmla="*/ 23464 w 23520"/>
                <a:gd name="connsiteY2" fmla="*/ 21600 h 21600"/>
                <a:gd name="connsiteX0" fmla="*/ 0 w 23520"/>
                <a:gd name="connsiteY0" fmla="*/ 80 h 21600"/>
                <a:gd name="connsiteX1" fmla="*/ 1864 w 23520"/>
                <a:gd name="connsiteY1" fmla="*/ 0 h 21600"/>
                <a:gd name="connsiteX2" fmla="*/ 23464 w 23520"/>
                <a:gd name="connsiteY2" fmla="*/ 21600 h 21600"/>
                <a:gd name="connsiteX3" fmla="*/ 1864 w 23520"/>
                <a:gd name="connsiteY3" fmla="*/ 21600 h 21600"/>
                <a:gd name="connsiteX4" fmla="*/ 0 w 23520"/>
                <a:gd name="connsiteY4" fmla="*/ 80 h 21600"/>
                <a:gd name="connsiteX0" fmla="*/ 0 w 23464"/>
                <a:gd name="connsiteY0" fmla="*/ 80 h 21600"/>
                <a:gd name="connsiteX1" fmla="*/ 1864 w 23464"/>
                <a:gd name="connsiteY1" fmla="*/ 0 h 21600"/>
                <a:gd name="connsiteX2" fmla="*/ 23464 w 23464"/>
                <a:gd name="connsiteY2" fmla="*/ 21600 h 21600"/>
                <a:gd name="connsiteX0" fmla="*/ 0 w 23464"/>
                <a:gd name="connsiteY0" fmla="*/ 80 h 21600"/>
                <a:gd name="connsiteX1" fmla="*/ 1864 w 23464"/>
                <a:gd name="connsiteY1" fmla="*/ 0 h 21600"/>
                <a:gd name="connsiteX2" fmla="*/ 23464 w 23464"/>
                <a:gd name="connsiteY2" fmla="*/ 21600 h 21600"/>
                <a:gd name="connsiteX3" fmla="*/ 1864 w 23464"/>
                <a:gd name="connsiteY3" fmla="*/ 21600 h 21600"/>
                <a:gd name="connsiteX4" fmla="*/ 0 w 23464"/>
                <a:gd name="connsiteY4" fmla="*/ 80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4" h="21600" fill="none" extrusionOk="0">
                  <a:moveTo>
                    <a:pt x="0" y="80"/>
                  </a:moveTo>
                  <a:cubicBezTo>
                    <a:pt x="620" y="26"/>
                    <a:pt x="1242" y="-1"/>
                    <a:pt x="1864" y="0"/>
                  </a:cubicBezTo>
                  <a:cubicBezTo>
                    <a:pt x="25708" y="270"/>
                    <a:pt x="23281" y="-1400"/>
                    <a:pt x="23464" y="21600"/>
                  </a:cubicBezTo>
                </a:path>
                <a:path w="23464" h="21600" stroke="0" extrusionOk="0">
                  <a:moveTo>
                    <a:pt x="0" y="80"/>
                  </a:moveTo>
                  <a:cubicBezTo>
                    <a:pt x="620" y="26"/>
                    <a:pt x="1242" y="-1"/>
                    <a:pt x="1864" y="0"/>
                  </a:cubicBezTo>
                  <a:cubicBezTo>
                    <a:pt x="13793" y="0"/>
                    <a:pt x="23464" y="9670"/>
                    <a:pt x="23464" y="21600"/>
                  </a:cubicBezTo>
                  <a:lnTo>
                    <a:pt x="1864" y="21600"/>
                  </a:lnTo>
                  <a:lnTo>
                    <a:pt x="0" y="80"/>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 name="Arc 72">
              <a:extLst>
                <a:ext uri="{FF2B5EF4-FFF2-40B4-BE49-F238E27FC236}">
                  <a16:creationId xmlns:a16="http://schemas.microsoft.com/office/drawing/2014/main" id="{0D031BA0-9A7E-779D-F8BB-386EFB77C895}"/>
                </a:ext>
              </a:extLst>
            </p:cNvPr>
            <p:cNvSpPr>
              <a:spLocks/>
            </p:cNvSpPr>
            <p:nvPr/>
          </p:nvSpPr>
          <p:spPr bwMode="auto">
            <a:xfrm flipH="1" flipV="1">
              <a:off x="9692555" y="1554480"/>
              <a:ext cx="1466719" cy="919057"/>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464"/>
                <a:gd name="connsiteY0" fmla="*/ 85 h 21605"/>
                <a:gd name="connsiteX1" fmla="*/ 1864 w 23464"/>
                <a:gd name="connsiteY1" fmla="*/ 5 h 21605"/>
                <a:gd name="connsiteX2" fmla="*/ 23464 w 23464"/>
                <a:gd name="connsiteY2" fmla="*/ 21605 h 21605"/>
                <a:gd name="connsiteX0" fmla="*/ 0 w 23464"/>
                <a:gd name="connsiteY0" fmla="*/ 85 h 21605"/>
                <a:gd name="connsiteX1" fmla="*/ 1864 w 23464"/>
                <a:gd name="connsiteY1" fmla="*/ 5 h 21605"/>
                <a:gd name="connsiteX2" fmla="*/ 23464 w 23464"/>
                <a:gd name="connsiteY2" fmla="*/ 21605 h 21605"/>
                <a:gd name="connsiteX3" fmla="*/ 1864 w 23464"/>
                <a:gd name="connsiteY3" fmla="*/ 21605 h 21605"/>
                <a:gd name="connsiteX4" fmla="*/ 0 w 23464"/>
                <a:gd name="connsiteY4" fmla="*/ 85 h 21605"/>
                <a:gd name="connsiteX0" fmla="*/ 0 w 23522"/>
                <a:gd name="connsiteY0" fmla="*/ 190 h 21710"/>
                <a:gd name="connsiteX1" fmla="*/ 1864 w 23522"/>
                <a:gd name="connsiteY1" fmla="*/ 110 h 21710"/>
                <a:gd name="connsiteX2" fmla="*/ 23464 w 23522"/>
                <a:gd name="connsiteY2" fmla="*/ 21710 h 21710"/>
                <a:gd name="connsiteX0" fmla="*/ 0 w 23522"/>
                <a:gd name="connsiteY0" fmla="*/ 190 h 21710"/>
                <a:gd name="connsiteX1" fmla="*/ 1864 w 23522"/>
                <a:gd name="connsiteY1" fmla="*/ 110 h 21710"/>
                <a:gd name="connsiteX2" fmla="*/ 23464 w 23522"/>
                <a:gd name="connsiteY2" fmla="*/ 21710 h 21710"/>
                <a:gd name="connsiteX3" fmla="*/ 1864 w 23522"/>
                <a:gd name="connsiteY3" fmla="*/ 21710 h 21710"/>
                <a:gd name="connsiteX4" fmla="*/ 0 w 23522"/>
                <a:gd name="connsiteY4" fmla="*/ 190 h 21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2" h="21710" fill="none" extrusionOk="0">
                  <a:moveTo>
                    <a:pt x="0" y="190"/>
                  </a:moveTo>
                  <a:cubicBezTo>
                    <a:pt x="620" y="136"/>
                    <a:pt x="1242" y="109"/>
                    <a:pt x="1864" y="110"/>
                  </a:cubicBezTo>
                  <a:cubicBezTo>
                    <a:pt x="20942" y="-160"/>
                    <a:pt x="24014" y="-1560"/>
                    <a:pt x="23464" y="21710"/>
                  </a:cubicBezTo>
                </a:path>
                <a:path w="23522" h="21710" stroke="0" extrusionOk="0">
                  <a:moveTo>
                    <a:pt x="0" y="190"/>
                  </a:moveTo>
                  <a:cubicBezTo>
                    <a:pt x="620" y="136"/>
                    <a:pt x="1242" y="109"/>
                    <a:pt x="1864" y="110"/>
                  </a:cubicBezTo>
                  <a:cubicBezTo>
                    <a:pt x="13793" y="110"/>
                    <a:pt x="23464" y="9780"/>
                    <a:pt x="23464" y="21710"/>
                  </a:cubicBezTo>
                  <a:lnTo>
                    <a:pt x="1864" y="21710"/>
                  </a:lnTo>
                  <a:lnTo>
                    <a:pt x="0" y="190"/>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10" name="Straight Connector 9">
              <a:extLst>
                <a:ext uri="{FF2B5EF4-FFF2-40B4-BE49-F238E27FC236}">
                  <a16:creationId xmlns:a16="http://schemas.microsoft.com/office/drawing/2014/main" id="{180F41F7-F3D5-8B60-F973-B925E61FF2F4}"/>
                </a:ext>
              </a:extLst>
            </p:cNvPr>
            <p:cNvCxnSpPr/>
            <p:nvPr/>
          </p:nvCxnSpPr>
          <p:spPr bwMode="auto">
            <a:xfrm>
              <a:off x="9416681" y="1554480"/>
              <a:ext cx="274320" cy="0"/>
            </a:xfrm>
            <a:prstGeom prst="line">
              <a:avLst/>
            </a:prstGeom>
            <a:noFill/>
            <a:ln w="53975" cap="flat" cmpd="sng" algn="ctr">
              <a:solidFill>
                <a:srgbClr val="2121FF"/>
              </a:solidFill>
              <a:prstDash val="solid"/>
              <a:round/>
              <a:headEnd type="none" w="med" len="med"/>
              <a:tailEnd type="none" w="med" len="med"/>
            </a:ln>
            <a:effectLst/>
          </p:spPr>
        </p:cxnSp>
      </p:grpSp>
      <p:sp>
        <p:nvSpPr>
          <p:cNvPr id="10246" name="WT triangle"/>
          <p:cNvSpPr>
            <a:spLocks noChangeAspect="1" noChangeArrowheads="1"/>
          </p:cNvSpPr>
          <p:nvPr/>
        </p:nvSpPr>
        <p:spPr bwMode="auto">
          <a:xfrm flipV="1">
            <a:off x="7893033" y="2194560"/>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0250" name="Arrow Inject"/>
          <p:cNvSpPr>
            <a:spLocks noChangeArrowheads="1"/>
          </p:cNvSpPr>
          <p:nvPr/>
        </p:nvSpPr>
        <p:spPr bwMode="auto">
          <a:xfrm flipV="1">
            <a:off x="9381623" y="1535892"/>
            <a:ext cx="346075" cy="1012769"/>
          </a:xfrm>
          <a:prstGeom prst="upArrow">
            <a:avLst>
              <a:gd name="adj1" fmla="val 50000"/>
              <a:gd name="adj2" fmla="val 81881"/>
            </a:avLst>
          </a:prstGeom>
          <a:gradFill rotWithShape="1">
            <a:gsLst>
              <a:gs pos="0">
                <a:srgbClr val="0000FF"/>
              </a:gs>
              <a:gs pos="100000">
                <a:schemeClr val="hlink"/>
              </a:gs>
            </a:gsLst>
            <a:lin ang="5400000" scaled="1"/>
          </a:gradFill>
          <a:ln w="1905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14" name="SquirtL">
            <a:extLst>
              <a:ext uri="{FF2B5EF4-FFF2-40B4-BE49-F238E27FC236}">
                <a16:creationId xmlns:a16="http://schemas.microsoft.com/office/drawing/2014/main" id="{1735CDCE-7040-1C94-C447-E48CCCBC5560}"/>
              </a:ext>
            </a:extLst>
          </p:cNvPr>
          <p:cNvGrpSpPr/>
          <p:nvPr/>
        </p:nvGrpSpPr>
        <p:grpSpPr>
          <a:xfrm>
            <a:off x="9183949" y="2618980"/>
            <a:ext cx="274320" cy="822960"/>
            <a:chOff x="9244464" y="2618980"/>
            <a:chExt cx="274320" cy="629705"/>
          </a:xfrm>
        </p:grpSpPr>
        <p:sp>
          <p:nvSpPr>
            <p:cNvPr id="11" name="AutoShape 86">
              <a:extLst>
                <a:ext uri="{FF2B5EF4-FFF2-40B4-BE49-F238E27FC236}">
                  <a16:creationId xmlns:a16="http://schemas.microsoft.com/office/drawing/2014/main" id="{1ABEFB71-936B-F38D-6D91-04E9A3D83CD0}"/>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2" name="AutoShape 86">
              <a:extLst>
                <a:ext uri="{FF2B5EF4-FFF2-40B4-BE49-F238E27FC236}">
                  <a16:creationId xmlns:a16="http://schemas.microsoft.com/office/drawing/2014/main" id="{471D83A1-D2F6-D51B-46FA-07CCF4F06B33}"/>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3" name="AutoShape 86">
              <a:extLst>
                <a:ext uri="{FF2B5EF4-FFF2-40B4-BE49-F238E27FC236}">
                  <a16:creationId xmlns:a16="http://schemas.microsoft.com/office/drawing/2014/main" id="{97F14581-0ACD-9957-C54E-D56AC0729D38}"/>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grpSp>
        <p:nvGrpSpPr>
          <p:cNvPr id="15" name="SquirtR">
            <a:extLst>
              <a:ext uri="{FF2B5EF4-FFF2-40B4-BE49-F238E27FC236}">
                <a16:creationId xmlns:a16="http://schemas.microsoft.com/office/drawing/2014/main" id="{967455E1-8314-CF0B-5B54-BFC8333BED80}"/>
              </a:ext>
            </a:extLst>
          </p:cNvPr>
          <p:cNvGrpSpPr/>
          <p:nvPr/>
        </p:nvGrpSpPr>
        <p:grpSpPr>
          <a:xfrm flipH="1">
            <a:off x="9652363" y="2618980"/>
            <a:ext cx="274320" cy="822960"/>
            <a:chOff x="9244464" y="2618980"/>
            <a:chExt cx="274320" cy="629705"/>
          </a:xfrm>
        </p:grpSpPr>
        <p:sp>
          <p:nvSpPr>
            <p:cNvPr id="16" name="AutoShape 86">
              <a:extLst>
                <a:ext uri="{FF2B5EF4-FFF2-40B4-BE49-F238E27FC236}">
                  <a16:creationId xmlns:a16="http://schemas.microsoft.com/office/drawing/2014/main" id="{22F52B35-5EA8-CD8D-2B61-696B833A77D4}"/>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7" name="AutoShape 86">
              <a:extLst>
                <a:ext uri="{FF2B5EF4-FFF2-40B4-BE49-F238E27FC236}">
                  <a16:creationId xmlns:a16="http://schemas.microsoft.com/office/drawing/2014/main" id="{0A89C1D4-FCA7-29F9-4078-AC7C7FC80F8F}"/>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18" name="AutoShape 86">
              <a:extLst>
                <a:ext uri="{FF2B5EF4-FFF2-40B4-BE49-F238E27FC236}">
                  <a16:creationId xmlns:a16="http://schemas.microsoft.com/office/drawing/2014/main" id="{B297502D-6961-AB05-FAA7-75B1E3FF37BB}"/>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cxnSp>
        <p:nvCxnSpPr>
          <p:cNvPr id="19" name="Straight Arrow Connector 18">
            <a:extLst>
              <a:ext uri="{FF2B5EF4-FFF2-40B4-BE49-F238E27FC236}">
                <a16:creationId xmlns:a16="http://schemas.microsoft.com/office/drawing/2014/main" id="{DCE30D7A-BFB9-26DF-A96F-7453DDBC3EDA}"/>
              </a:ext>
            </a:extLst>
          </p:cNvPr>
          <p:cNvCxnSpPr/>
          <p:nvPr/>
        </p:nvCxnSpPr>
        <p:spPr bwMode="auto">
          <a:xfrm>
            <a:off x="7955280" y="2467429"/>
            <a:ext cx="3200400" cy="0"/>
          </a:xfrm>
          <a:prstGeom prst="straightConnector1">
            <a:avLst/>
          </a:prstGeom>
          <a:noFill/>
          <a:ln w="41275" cap="flat" cmpd="sng" algn="ctr">
            <a:solidFill>
              <a:srgbClr val="2121FF"/>
            </a:solidFill>
            <a:prstDash val="solid"/>
            <a:round/>
            <a:headEnd type="none" w="med" len="med"/>
            <a:tailEnd type="none"/>
          </a:ln>
          <a:effectLst/>
        </p:spPr>
      </p:cxnSp>
      <p:grpSp>
        <p:nvGrpSpPr>
          <p:cNvPr id="4" name="Slug">
            <a:extLst>
              <a:ext uri="{FF2B5EF4-FFF2-40B4-BE49-F238E27FC236}">
                <a16:creationId xmlns:a16="http://schemas.microsoft.com/office/drawing/2014/main" id="{DEE4FA53-8AFA-13BC-C583-5AD22286C4EF}"/>
              </a:ext>
            </a:extLst>
          </p:cNvPr>
          <p:cNvGrpSpPr/>
          <p:nvPr/>
        </p:nvGrpSpPr>
        <p:grpSpPr>
          <a:xfrm>
            <a:off x="9458269" y="5332521"/>
            <a:ext cx="182880" cy="1061745"/>
            <a:chOff x="7846669" y="4052094"/>
            <a:chExt cx="457200" cy="1061745"/>
          </a:xfrm>
        </p:grpSpPr>
        <p:sp>
          <p:nvSpPr>
            <p:cNvPr id="24" name="Rectangle 23">
              <a:extLst>
                <a:ext uri="{FF2B5EF4-FFF2-40B4-BE49-F238E27FC236}">
                  <a16:creationId xmlns:a16="http://schemas.microsoft.com/office/drawing/2014/main" id="{3C138AD1-099D-C880-476E-0A2D07FF6F43}"/>
                </a:ext>
              </a:extLst>
            </p:cNvPr>
            <p:cNvSpPr/>
            <p:nvPr/>
          </p:nvSpPr>
          <p:spPr bwMode="auto">
            <a:xfrm>
              <a:off x="7869529" y="4143829"/>
              <a:ext cx="411480" cy="878570"/>
            </a:xfrm>
            <a:prstGeom prst="rect">
              <a:avLst/>
            </a:prstGeom>
            <a:gradFill flip="none" rotWithShape="1">
              <a:gsLst>
                <a:gs pos="15000">
                  <a:schemeClr val="bg1"/>
                </a:gs>
                <a:gs pos="48000">
                  <a:schemeClr val="bg1"/>
                </a:gs>
                <a:gs pos="28000">
                  <a:schemeClr val="bg1">
                    <a:lumMod val="75000"/>
                  </a:schemeClr>
                </a:gs>
              </a:gsLst>
              <a:lin ang="0" scaled="0"/>
              <a:tileRect/>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5" name="Rectangle 20">
              <a:extLst>
                <a:ext uri="{FF2B5EF4-FFF2-40B4-BE49-F238E27FC236}">
                  <a16:creationId xmlns:a16="http://schemas.microsoft.com/office/drawing/2014/main" id="{18A9E331-254B-6748-FF94-F82B7D044CF3}"/>
                </a:ext>
              </a:extLst>
            </p:cNvPr>
            <p:cNvSpPr/>
            <p:nvPr/>
          </p:nvSpPr>
          <p:spPr bwMode="auto">
            <a:xfrm>
              <a:off x="7846669" y="4052094"/>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6" name="Rectangle 20">
              <a:extLst>
                <a:ext uri="{FF2B5EF4-FFF2-40B4-BE49-F238E27FC236}">
                  <a16:creationId xmlns:a16="http://schemas.microsoft.com/office/drawing/2014/main" id="{D14B282B-6A6B-F9E0-B226-082EAEBE8BDC}"/>
                </a:ext>
              </a:extLst>
            </p:cNvPr>
            <p:cNvSpPr/>
            <p:nvPr/>
          </p:nvSpPr>
          <p:spPr bwMode="auto">
            <a:xfrm flipV="1">
              <a:off x="7846669" y="5022399"/>
              <a:ext cx="457200" cy="91440"/>
            </a:xfrm>
            <a:custGeom>
              <a:avLst/>
              <a:gdLst>
                <a:gd name="connsiteX0" fmla="*/ 0 w 342900"/>
                <a:gd name="connsiteY0" fmla="*/ 0 h 210457"/>
                <a:gd name="connsiteX1" fmla="*/ 342900 w 342900"/>
                <a:gd name="connsiteY1" fmla="*/ 0 h 210457"/>
                <a:gd name="connsiteX2" fmla="*/ 342900 w 342900"/>
                <a:gd name="connsiteY2" fmla="*/ 210457 h 210457"/>
                <a:gd name="connsiteX3" fmla="*/ 0 w 342900"/>
                <a:gd name="connsiteY3" fmla="*/ 210457 h 210457"/>
                <a:gd name="connsiteX4" fmla="*/ 0 w 342900"/>
                <a:gd name="connsiteY4" fmla="*/ 0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10457 h 210457"/>
                <a:gd name="connsiteX1" fmla="*/ 342900 w 342900"/>
                <a:gd name="connsiteY1" fmla="*/ 0 h 210457"/>
                <a:gd name="connsiteX2" fmla="*/ 342900 w 342900"/>
                <a:gd name="connsiteY2" fmla="*/ 210457 h 210457"/>
                <a:gd name="connsiteX3" fmla="*/ 0 w 342900"/>
                <a:gd name="connsiteY3" fmla="*/ 210457 h 210457"/>
                <a:gd name="connsiteX0" fmla="*/ 0 w 342900"/>
                <a:gd name="connsiteY0" fmla="*/ 200932 h 200932"/>
                <a:gd name="connsiteX1" fmla="*/ 178593 w 342900"/>
                <a:gd name="connsiteY1" fmla="*/ 0 h 200932"/>
                <a:gd name="connsiteX2" fmla="*/ 342900 w 342900"/>
                <a:gd name="connsiteY2" fmla="*/ 200932 h 200932"/>
                <a:gd name="connsiteX3" fmla="*/ 0 w 342900"/>
                <a:gd name="connsiteY3" fmla="*/ 200932 h 200932"/>
                <a:gd name="connsiteX0" fmla="*/ 0 w 343044"/>
                <a:gd name="connsiteY0" fmla="*/ 200932 h 200932"/>
                <a:gd name="connsiteX1" fmla="*/ 178593 w 343044"/>
                <a:gd name="connsiteY1" fmla="*/ 0 h 200932"/>
                <a:gd name="connsiteX2" fmla="*/ 342900 w 343044"/>
                <a:gd name="connsiteY2" fmla="*/ 200932 h 200932"/>
                <a:gd name="connsiteX3" fmla="*/ 0 w 343044"/>
                <a:gd name="connsiteY3" fmla="*/ 200932 h 200932"/>
                <a:gd name="connsiteX0" fmla="*/ 3285 w 346329"/>
                <a:gd name="connsiteY0" fmla="*/ 212902 h 212902"/>
                <a:gd name="connsiteX1" fmla="*/ 181878 w 346329"/>
                <a:gd name="connsiteY1" fmla="*/ 11970 h 212902"/>
                <a:gd name="connsiteX2" fmla="*/ 346185 w 346329"/>
                <a:gd name="connsiteY2" fmla="*/ 212902 h 212902"/>
                <a:gd name="connsiteX3" fmla="*/ 3285 w 346329"/>
                <a:gd name="connsiteY3" fmla="*/ 212902 h 212902"/>
                <a:gd name="connsiteX0" fmla="*/ 4382 w 347513"/>
                <a:gd name="connsiteY0" fmla="*/ 200964 h 200964"/>
                <a:gd name="connsiteX1" fmla="*/ 182975 w 347513"/>
                <a:gd name="connsiteY1" fmla="*/ 32 h 200964"/>
                <a:gd name="connsiteX2" fmla="*/ 347282 w 347513"/>
                <a:gd name="connsiteY2" fmla="*/ 200964 h 200964"/>
                <a:gd name="connsiteX3" fmla="*/ 4382 w 347513"/>
                <a:gd name="connsiteY3" fmla="*/ 200964 h 200964"/>
                <a:gd name="connsiteX0" fmla="*/ 4309 w 347433"/>
                <a:gd name="connsiteY0" fmla="*/ 200933 h 200933"/>
                <a:gd name="connsiteX1" fmla="*/ 182902 w 347433"/>
                <a:gd name="connsiteY1" fmla="*/ 1 h 200933"/>
                <a:gd name="connsiteX2" fmla="*/ 347209 w 347433"/>
                <a:gd name="connsiteY2" fmla="*/ 200933 h 200933"/>
                <a:gd name="connsiteX3" fmla="*/ 4309 w 347433"/>
                <a:gd name="connsiteY3" fmla="*/ 200933 h 200933"/>
                <a:gd name="connsiteX0" fmla="*/ 0 w 343124"/>
                <a:gd name="connsiteY0" fmla="*/ 200939 h 200939"/>
                <a:gd name="connsiteX1" fmla="*/ 178593 w 343124"/>
                <a:gd name="connsiteY1" fmla="*/ 7 h 200939"/>
                <a:gd name="connsiteX2" fmla="*/ 342900 w 343124"/>
                <a:gd name="connsiteY2" fmla="*/ 200939 h 200939"/>
                <a:gd name="connsiteX3" fmla="*/ 0 w 343124"/>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0939 h 200939"/>
                <a:gd name="connsiteX1" fmla="*/ 178593 w 342900"/>
                <a:gd name="connsiteY1" fmla="*/ 7 h 200939"/>
                <a:gd name="connsiteX2" fmla="*/ 342900 w 342900"/>
                <a:gd name="connsiteY2" fmla="*/ 200939 h 200939"/>
                <a:gd name="connsiteX3" fmla="*/ 0 w 342900"/>
                <a:gd name="connsiteY3" fmla="*/ 200939 h 200939"/>
                <a:gd name="connsiteX0" fmla="*/ 0 w 342900"/>
                <a:gd name="connsiteY0" fmla="*/ 201183 h 201183"/>
                <a:gd name="connsiteX1" fmla="*/ 178593 w 342900"/>
                <a:gd name="connsiteY1" fmla="*/ 251 h 201183"/>
                <a:gd name="connsiteX2" fmla="*/ 342900 w 342900"/>
                <a:gd name="connsiteY2" fmla="*/ 201183 h 201183"/>
                <a:gd name="connsiteX3" fmla="*/ 0 w 342900"/>
                <a:gd name="connsiteY3" fmla="*/ 201183 h 201183"/>
                <a:gd name="connsiteX0" fmla="*/ 0 w 342900"/>
                <a:gd name="connsiteY0" fmla="*/ 200961 h 200961"/>
                <a:gd name="connsiteX1" fmla="*/ 178593 w 342900"/>
                <a:gd name="connsiteY1" fmla="*/ 29 h 200961"/>
                <a:gd name="connsiteX2" fmla="*/ 342900 w 342900"/>
                <a:gd name="connsiteY2" fmla="*/ 200961 h 200961"/>
                <a:gd name="connsiteX3" fmla="*/ 0 w 342900"/>
                <a:gd name="connsiteY3" fmla="*/ 200961 h 200961"/>
              </a:gdLst>
              <a:ahLst/>
              <a:cxnLst>
                <a:cxn ang="0">
                  <a:pos x="connsiteX0" y="connsiteY0"/>
                </a:cxn>
                <a:cxn ang="0">
                  <a:pos x="connsiteX1" y="connsiteY1"/>
                </a:cxn>
                <a:cxn ang="0">
                  <a:pos x="connsiteX2" y="connsiteY2"/>
                </a:cxn>
                <a:cxn ang="0">
                  <a:pos x="connsiteX3" y="connsiteY3"/>
                </a:cxn>
              </a:cxnLst>
              <a:rect l="l" t="t" r="r" b="b"/>
              <a:pathLst>
                <a:path w="342900" h="200961">
                  <a:moveTo>
                    <a:pt x="0" y="200961"/>
                  </a:moveTo>
                  <a:cubicBezTo>
                    <a:pt x="1191" y="-1597"/>
                    <a:pt x="30956" y="-273"/>
                    <a:pt x="178593" y="29"/>
                  </a:cubicBezTo>
                  <a:cubicBezTo>
                    <a:pt x="326230" y="331"/>
                    <a:pt x="342900" y="22065"/>
                    <a:pt x="342900" y="200961"/>
                  </a:cubicBezTo>
                  <a:lnTo>
                    <a:pt x="0" y="200961"/>
                  </a:lnTo>
                  <a:close/>
                </a:path>
              </a:pathLst>
            </a:custGeom>
            <a:gradFill>
              <a:gsLst>
                <a:gs pos="15000">
                  <a:schemeClr val="bg1"/>
                </a:gs>
                <a:gs pos="48000">
                  <a:schemeClr val="bg1"/>
                </a:gs>
                <a:gs pos="28000">
                  <a:schemeClr val="bg1">
                    <a:lumMod val="75000"/>
                  </a:schemeClr>
                </a:gs>
              </a:gsLst>
              <a:lin ang="0" scaled="0"/>
            </a:gradFill>
            <a:ln w="12700" cap="flat" cmpd="sng" algn="ctr">
              <a:solidFill>
                <a:schemeClr val="tx1"/>
              </a:solidFill>
              <a:prstDash val="solid"/>
              <a:round/>
              <a:headEnd type="none" w="med" len="med"/>
              <a:tailEnd type="none" w="med" len="med"/>
            </a:ln>
            <a:effectLst/>
            <a:scene3d>
              <a:camera prst="orthographicFront"/>
              <a:lightRig rig="threePt" dir="t"/>
            </a:scene3d>
            <a:sp3d prstMaterial="dkEdge"/>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grpSp>
      <p:sp>
        <p:nvSpPr>
          <p:cNvPr id="27" name="TextBox 26">
            <a:extLst>
              <a:ext uri="{FF2B5EF4-FFF2-40B4-BE49-F238E27FC236}">
                <a16:creationId xmlns:a16="http://schemas.microsoft.com/office/drawing/2014/main" id="{16FAE677-6394-7142-9A73-E67931D55C86}"/>
              </a:ext>
            </a:extLst>
          </p:cNvPr>
          <p:cNvSpPr txBox="1"/>
          <p:nvPr/>
        </p:nvSpPr>
        <p:spPr>
          <a:xfrm>
            <a:off x="6722756" y="4027712"/>
            <a:ext cx="2063386"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Drop in head</a:t>
            </a:r>
          </a:p>
        </p:txBody>
      </p:sp>
      <p:sp>
        <p:nvSpPr>
          <p:cNvPr id="28" name="Rectangle 76">
            <a:extLst>
              <a:ext uri="{FF2B5EF4-FFF2-40B4-BE49-F238E27FC236}">
                <a16:creationId xmlns:a16="http://schemas.microsoft.com/office/drawing/2014/main" id="{1613EFC9-6739-C5DD-726E-3C1D5FAC3E28}"/>
              </a:ext>
            </a:extLst>
          </p:cNvPr>
          <p:cNvSpPr>
            <a:spLocks noChangeArrowheads="1"/>
          </p:cNvSpPr>
          <p:nvPr/>
        </p:nvSpPr>
        <p:spPr bwMode="auto">
          <a:xfrm>
            <a:off x="9416681" y="3955623"/>
            <a:ext cx="274320" cy="128016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29" name="Group 77">
            <a:extLst>
              <a:ext uri="{FF2B5EF4-FFF2-40B4-BE49-F238E27FC236}">
                <a16:creationId xmlns:a16="http://schemas.microsoft.com/office/drawing/2014/main" id="{A60F1C53-5C28-83F8-4812-24CC89002664}"/>
              </a:ext>
            </a:extLst>
          </p:cNvPr>
          <p:cNvGrpSpPr>
            <a:grpSpLocks/>
          </p:cNvGrpSpPr>
          <p:nvPr/>
        </p:nvGrpSpPr>
        <p:grpSpPr bwMode="auto">
          <a:xfrm>
            <a:off x="9416681" y="5245328"/>
            <a:ext cx="274320" cy="1012769"/>
            <a:chOff x="768" y="2256"/>
            <a:chExt cx="576" cy="672"/>
          </a:xfrm>
        </p:grpSpPr>
        <p:sp>
          <p:nvSpPr>
            <p:cNvPr id="30" name="Line 78">
              <a:extLst>
                <a:ext uri="{FF2B5EF4-FFF2-40B4-BE49-F238E27FC236}">
                  <a16:creationId xmlns:a16="http://schemas.microsoft.com/office/drawing/2014/main" id="{FBDC7B55-31E1-E003-2DFB-FC9383ED7F87}"/>
                </a:ext>
              </a:extLst>
            </p:cNvPr>
            <p:cNvSpPr>
              <a:spLocks noChangeShapeType="1"/>
            </p:cNvSpPr>
            <p:nvPr/>
          </p:nvSpPr>
          <p:spPr bwMode="auto">
            <a:xfrm>
              <a:off x="768" y="225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 name="Line 79">
              <a:extLst>
                <a:ext uri="{FF2B5EF4-FFF2-40B4-BE49-F238E27FC236}">
                  <a16:creationId xmlns:a16="http://schemas.microsoft.com/office/drawing/2014/main" id="{738DBE8B-4A06-0827-25C9-BB90FDB856B8}"/>
                </a:ext>
              </a:extLst>
            </p:cNvPr>
            <p:cNvSpPr>
              <a:spLocks noChangeShapeType="1"/>
            </p:cNvSpPr>
            <p:nvPr/>
          </p:nvSpPr>
          <p:spPr bwMode="auto">
            <a:xfrm>
              <a:off x="768" y="235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 name="Line 80">
              <a:extLst>
                <a:ext uri="{FF2B5EF4-FFF2-40B4-BE49-F238E27FC236}">
                  <a16:creationId xmlns:a16="http://schemas.microsoft.com/office/drawing/2014/main" id="{C9D984A5-EAD9-34BE-F926-008CACD582AF}"/>
                </a:ext>
              </a:extLst>
            </p:cNvPr>
            <p:cNvSpPr>
              <a:spLocks noChangeShapeType="1"/>
            </p:cNvSpPr>
            <p:nvPr/>
          </p:nvSpPr>
          <p:spPr bwMode="auto">
            <a:xfrm>
              <a:off x="768" y="244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3" name="Line 81">
              <a:extLst>
                <a:ext uri="{FF2B5EF4-FFF2-40B4-BE49-F238E27FC236}">
                  <a16:creationId xmlns:a16="http://schemas.microsoft.com/office/drawing/2014/main" id="{B15D40D5-1220-7C94-0EB1-C3B6DF88E050}"/>
                </a:ext>
              </a:extLst>
            </p:cNvPr>
            <p:cNvSpPr>
              <a:spLocks noChangeShapeType="1"/>
            </p:cNvSpPr>
            <p:nvPr/>
          </p:nvSpPr>
          <p:spPr bwMode="auto">
            <a:xfrm>
              <a:off x="768" y="2544"/>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4" name="Line 82">
              <a:extLst>
                <a:ext uri="{FF2B5EF4-FFF2-40B4-BE49-F238E27FC236}">
                  <a16:creationId xmlns:a16="http://schemas.microsoft.com/office/drawing/2014/main" id="{8AC7A290-1C95-C864-72F4-4F030C2927AE}"/>
                </a:ext>
              </a:extLst>
            </p:cNvPr>
            <p:cNvSpPr>
              <a:spLocks noChangeShapeType="1"/>
            </p:cNvSpPr>
            <p:nvPr/>
          </p:nvSpPr>
          <p:spPr bwMode="auto">
            <a:xfrm>
              <a:off x="768" y="264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 name="Line 83">
              <a:extLst>
                <a:ext uri="{FF2B5EF4-FFF2-40B4-BE49-F238E27FC236}">
                  <a16:creationId xmlns:a16="http://schemas.microsoft.com/office/drawing/2014/main" id="{70A7A308-B10B-958C-4416-862F5513EBD1}"/>
                </a:ext>
              </a:extLst>
            </p:cNvPr>
            <p:cNvSpPr>
              <a:spLocks noChangeShapeType="1"/>
            </p:cNvSpPr>
            <p:nvPr/>
          </p:nvSpPr>
          <p:spPr bwMode="auto">
            <a:xfrm>
              <a:off x="768" y="273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6" name="Line 84">
              <a:extLst>
                <a:ext uri="{FF2B5EF4-FFF2-40B4-BE49-F238E27FC236}">
                  <a16:creationId xmlns:a16="http://schemas.microsoft.com/office/drawing/2014/main" id="{11CAD0E9-AD8D-3045-3BC1-755AC1FF410C}"/>
                </a:ext>
              </a:extLst>
            </p:cNvPr>
            <p:cNvSpPr>
              <a:spLocks noChangeShapeType="1"/>
            </p:cNvSpPr>
            <p:nvPr/>
          </p:nvSpPr>
          <p:spPr bwMode="auto">
            <a:xfrm>
              <a:off x="768" y="283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7" name="Line 85">
              <a:extLst>
                <a:ext uri="{FF2B5EF4-FFF2-40B4-BE49-F238E27FC236}">
                  <a16:creationId xmlns:a16="http://schemas.microsoft.com/office/drawing/2014/main" id="{49BD5D62-8A68-F74E-EE5D-248E8233BF56}"/>
                </a:ext>
              </a:extLst>
            </p:cNvPr>
            <p:cNvSpPr>
              <a:spLocks noChangeShapeType="1"/>
            </p:cNvSpPr>
            <p:nvPr/>
          </p:nvSpPr>
          <p:spPr bwMode="auto">
            <a:xfrm>
              <a:off x="768" y="292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38" name="Wimpy WT">
            <a:extLst>
              <a:ext uri="{FF2B5EF4-FFF2-40B4-BE49-F238E27FC236}">
                <a16:creationId xmlns:a16="http://schemas.microsoft.com/office/drawing/2014/main" id="{D77A91A8-C32A-E373-C445-655FA05CB708}"/>
              </a:ext>
            </a:extLst>
          </p:cNvPr>
          <p:cNvGrpSpPr/>
          <p:nvPr/>
        </p:nvGrpSpPr>
        <p:grpSpPr>
          <a:xfrm flipV="1">
            <a:off x="7955280" y="5221178"/>
            <a:ext cx="3203933" cy="914400"/>
            <a:chOff x="7955280" y="1554480"/>
            <a:chExt cx="3203933" cy="914400"/>
          </a:xfrm>
        </p:grpSpPr>
        <p:sp>
          <p:nvSpPr>
            <p:cNvPr id="39" name="Arc 72">
              <a:extLst>
                <a:ext uri="{FF2B5EF4-FFF2-40B4-BE49-F238E27FC236}">
                  <a16:creationId xmlns:a16="http://schemas.microsoft.com/office/drawing/2014/main" id="{2BA9860A-FE15-15E1-1F1D-E6D1347D6860}"/>
                </a:ext>
              </a:extLst>
            </p:cNvPr>
            <p:cNvSpPr>
              <a:spLocks/>
            </p:cNvSpPr>
            <p:nvPr/>
          </p:nvSpPr>
          <p:spPr bwMode="auto">
            <a:xfrm flipV="1">
              <a:off x="7955280"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0" name="Arc 72">
              <a:extLst>
                <a:ext uri="{FF2B5EF4-FFF2-40B4-BE49-F238E27FC236}">
                  <a16:creationId xmlns:a16="http://schemas.microsoft.com/office/drawing/2014/main" id="{5140C7AD-D034-3143-49C2-22109B3DB62E}"/>
                </a:ext>
              </a:extLst>
            </p:cNvPr>
            <p:cNvSpPr>
              <a:spLocks/>
            </p:cNvSpPr>
            <p:nvPr/>
          </p:nvSpPr>
          <p:spPr bwMode="auto">
            <a:xfrm flipH="1" flipV="1">
              <a:off x="9696173" y="1554480"/>
              <a:ext cx="1463040" cy="914400"/>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lnTo>
                    <a:pt x="-1" y="80"/>
                  </a:lnTo>
                  <a:close/>
                </a:path>
              </a:pathLst>
            </a:custGeom>
            <a:noFill/>
            <a:ln w="25400">
              <a:solidFill>
                <a:srgbClr val="AFA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41" name="Straight Connector 40">
              <a:extLst>
                <a:ext uri="{FF2B5EF4-FFF2-40B4-BE49-F238E27FC236}">
                  <a16:creationId xmlns:a16="http://schemas.microsoft.com/office/drawing/2014/main" id="{7AE45E20-C203-3B93-1AA3-C70C31E71FA1}"/>
                </a:ext>
              </a:extLst>
            </p:cNvPr>
            <p:cNvCxnSpPr/>
            <p:nvPr/>
          </p:nvCxnSpPr>
          <p:spPr bwMode="auto">
            <a:xfrm>
              <a:off x="9416681" y="1554480"/>
              <a:ext cx="274320" cy="0"/>
            </a:xfrm>
            <a:prstGeom prst="line">
              <a:avLst/>
            </a:prstGeom>
            <a:noFill/>
            <a:ln w="25400" cap="flat" cmpd="sng" algn="ctr">
              <a:solidFill>
                <a:srgbClr val="AFAFFF"/>
              </a:solidFill>
              <a:prstDash val="solid"/>
              <a:round/>
              <a:headEnd type="none" w="med" len="med"/>
              <a:tailEnd type="none" w="med" len="med"/>
            </a:ln>
            <a:effectLst/>
          </p:spPr>
        </p:cxnSp>
      </p:grpSp>
      <p:grpSp>
        <p:nvGrpSpPr>
          <p:cNvPr id="42" name="Raised WT">
            <a:extLst>
              <a:ext uri="{FF2B5EF4-FFF2-40B4-BE49-F238E27FC236}">
                <a16:creationId xmlns:a16="http://schemas.microsoft.com/office/drawing/2014/main" id="{B7E6C799-893C-93CD-BA47-7C1AE8D7B6E6}"/>
              </a:ext>
            </a:extLst>
          </p:cNvPr>
          <p:cNvGrpSpPr/>
          <p:nvPr/>
        </p:nvGrpSpPr>
        <p:grpSpPr>
          <a:xfrm flipV="1">
            <a:off x="7955218" y="5211107"/>
            <a:ext cx="3204057" cy="924476"/>
            <a:chOff x="7955218" y="1554480"/>
            <a:chExt cx="3204057" cy="924476"/>
          </a:xfrm>
        </p:grpSpPr>
        <p:sp>
          <p:nvSpPr>
            <p:cNvPr id="43" name="Arc 72">
              <a:extLst>
                <a:ext uri="{FF2B5EF4-FFF2-40B4-BE49-F238E27FC236}">
                  <a16:creationId xmlns:a16="http://schemas.microsoft.com/office/drawing/2014/main" id="{80438E3C-E6D6-1C60-94E5-83AB8BB5F2A3}"/>
                </a:ext>
              </a:extLst>
            </p:cNvPr>
            <p:cNvSpPr>
              <a:spLocks/>
            </p:cNvSpPr>
            <p:nvPr/>
          </p:nvSpPr>
          <p:spPr bwMode="auto">
            <a:xfrm flipV="1">
              <a:off x="7955218" y="1554481"/>
              <a:ext cx="1463102" cy="924475"/>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464"/>
                <a:gd name="connsiteY0" fmla="*/ 152 h 21672"/>
                <a:gd name="connsiteX1" fmla="*/ 1864 w 23464"/>
                <a:gd name="connsiteY1" fmla="*/ 72 h 21672"/>
                <a:gd name="connsiteX2" fmla="*/ 23464 w 23464"/>
                <a:gd name="connsiteY2" fmla="*/ 21672 h 21672"/>
                <a:gd name="connsiteX0" fmla="*/ 0 w 23464"/>
                <a:gd name="connsiteY0" fmla="*/ 152 h 21672"/>
                <a:gd name="connsiteX1" fmla="*/ 1864 w 23464"/>
                <a:gd name="connsiteY1" fmla="*/ 72 h 21672"/>
                <a:gd name="connsiteX2" fmla="*/ 23464 w 23464"/>
                <a:gd name="connsiteY2" fmla="*/ 21672 h 21672"/>
                <a:gd name="connsiteX3" fmla="*/ 1864 w 23464"/>
                <a:gd name="connsiteY3" fmla="*/ 21672 h 21672"/>
                <a:gd name="connsiteX4" fmla="*/ 0 w 23464"/>
                <a:gd name="connsiteY4" fmla="*/ 152 h 21672"/>
                <a:gd name="connsiteX0" fmla="*/ 0 w 23464"/>
                <a:gd name="connsiteY0" fmla="*/ 318 h 21838"/>
                <a:gd name="connsiteX1" fmla="*/ 1864 w 23464"/>
                <a:gd name="connsiteY1" fmla="*/ 238 h 21838"/>
                <a:gd name="connsiteX2" fmla="*/ 23464 w 23464"/>
                <a:gd name="connsiteY2" fmla="*/ 21838 h 21838"/>
                <a:gd name="connsiteX0" fmla="*/ 0 w 23464"/>
                <a:gd name="connsiteY0" fmla="*/ 318 h 21838"/>
                <a:gd name="connsiteX1" fmla="*/ 1864 w 23464"/>
                <a:gd name="connsiteY1" fmla="*/ 238 h 21838"/>
                <a:gd name="connsiteX2" fmla="*/ 23464 w 23464"/>
                <a:gd name="connsiteY2" fmla="*/ 21838 h 21838"/>
                <a:gd name="connsiteX3" fmla="*/ 1864 w 23464"/>
                <a:gd name="connsiteY3" fmla="*/ 21838 h 21838"/>
                <a:gd name="connsiteX4" fmla="*/ 0 w 23464"/>
                <a:gd name="connsiteY4" fmla="*/ 318 h 21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4" h="21838" fill="none" extrusionOk="0">
                  <a:moveTo>
                    <a:pt x="0" y="318"/>
                  </a:moveTo>
                  <a:cubicBezTo>
                    <a:pt x="620" y="264"/>
                    <a:pt x="1242" y="237"/>
                    <a:pt x="1864" y="238"/>
                  </a:cubicBezTo>
                  <a:cubicBezTo>
                    <a:pt x="23035" y="-212"/>
                    <a:pt x="23158" y="-2242"/>
                    <a:pt x="23464" y="21838"/>
                  </a:cubicBezTo>
                </a:path>
                <a:path w="23464" h="21838" stroke="0" extrusionOk="0">
                  <a:moveTo>
                    <a:pt x="0" y="318"/>
                  </a:moveTo>
                  <a:cubicBezTo>
                    <a:pt x="620" y="264"/>
                    <a:pt x="1242" y="237"/>
                    <a:pt x="1864" y="238"/>
                  </a:cubicBezTo>
                  <a:cubicBezTo>
                    <a:pt x="13793" y="238"/>
                    <a:pt x="23464" y="9908"/>
                    <a:pt x="23464" y="21838"/>
                  </a:cubicBezTo>
                  <a:lnTo>
                    <a:pt x="1864" y="21838"/>
                  </a:lnTo>
                  <a:lnTo>
                    <a:pt x="0" y="318"/>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4" name="Arc 72">
              <a:extLst>
                <a:ext uri="{FF2B5EF4-FFF2-40B4-BE49-F238E27FC236}">
                  <a16:creationId xmlns:a16="http://schemas.microsoft.com/office/drawing/2014/main" id="{8AAD6552-F727-B51B-451A-89804CEF9169}"/>
                </a:ext>
              </a:extLst>
            </p:cNvPr>
            <p:cNvSpPr>
              <a:spLocks/>
            </p:cNvSpPr>
            <p:nvPr/>
          </p:nvSpPr>
          <p:spPr bwMode="auto">
            <a:xfrm flipH="1" flipV="1">
              <a:off x="9694053" y="1554481"/>
              <a:ext cx="1465222" cy="916135"/>
            </a:xfrm>
            <a:custGeom>
              <a:avLst/>
              <a:gdLst>
                <a:gd name="T0" fmla="*/ 0 w 23463"/>
                <a:gd name="T1" fmla="*/ 0 h 21600"/>
                <a:gd name="T2" fmla="*/ 28 w 23463"/>
                <a:gd name="T3" fmla="*/ 10 h 21600"/>
                <a:gd name="T4" fmla="*/ 2 w 23463"/>
                <a:gd name="T5" fmla="*/ 10 h 21600"/>
                <a:gd name="T6" fmla="*/ 0 60000 65536"/>
                <a:gd name="T7" fmla="*/ 0 60000 65536"/>
                <a:gd name="T8" fmla="*/ 0 60000 65536"/>
                <a:gd name="T9" fmla="*/ 0 w 23463"/>
                <a:gd name="T10" fmla="*/ 0 h 21600"/>
                <a:gd name="T11" fmla="*/ 23463 w 23463"/>
                <a:gd name="T12" fmla="*/ 21600 h 21600"/>
                <a:gd name="connsiteX0" fmla="*/ 0 w 23604"/>
                <a:gd name="connsiteY0" fmla="*/ 305 h 21825"/>
                <a:gd name="connsiteX1" fmla="*/ 1864 w 23604"/>
                <a:gd name="connsiteY1" fmla="*/ 225 h 21825"/>
                <a:gd name="connsiteX2" fmla="*/ 23464 w 23604"/>
                <a:gd name="connsiteY2" fmla="*/ 21825 h 21825"/>
                <a:gd name="connsiteX0" fmla="*/ 0 w 23604"/>
                <a:gd name="connsiteY0" fmla="*/ 305 h 21825"/>
                <a:gd name="connsiteX1" fmla="*/ 13626 w 23604"/>
                <a:gd name="connsiteY1" fmla="*/ 0 h 21825"/>
                <a:gd name="connsiteX2" fmla="*/ 23464 w 23604"/>
                <a:gd name="connsiteY2" fmla="*/ 21825 h 21825"/>
                <a:gd name="connsiteX3" fmla="*/ 1864 w 23604"/>
                <a:gd name="connsiteY3" fmla="*/ 21825 h 21825"/>
                <a:gd name="connsiteX4" fmla="*/ 0 w 23604"/>
                <a:gd name="connsiteY4" fmla="*/ 305 h 21825"/>
                <a:gd name="connsiteX0" fmla="*/ 0 w 23464"/>
                <a:gd name="connsiteY0" fmla="*/ 81 h 21601"/>
                <a:gd name="connsiteX1" fmla="*/ 1864 w 23464"/>
                <a:gd name="connsiteY1" fmla="*/ 1 h 21601"/>
                <a:gd name="connsiteX2" fmla="*/ 23464 w 23464"/>
                <a:gd name="connsiteY2" fmla="*/ 21601 h 21601"/>
                <a:gd name="connsiteX0" fmla="*/ 0 w 23464"/>
                <a:gd name="connsiteY0" fmla="*/ 81 h 21601"/>
                <a:gd name="connsiteX1" fmla="*/ 23464 w 23464"/>
                <a:gd name="connsiteY1" fmla="*/ 21601 h 21601"/>
                <a:gd name="connsiteX2" fmla="*/ 1864 w 23464"/>
                <a:gd name="connsiteY2" fmla="*/ 21601 h 21601"/>
                <a:gd name="connsiteX3" fmla="*/ 0 w 23464"/>
                <a:gd name="connsiteY3" fmla="*/ 81 h 21601"/>
                <a:gd name="connsiteX0" fmla="*/ 0 w 23464"/>
                <a:gd name="connsiteY0" fmla="*/ 81 h 21601"/>
                <a:gd name="connsiteX1" fmla="*/ 3010 w 23464"/>
                <a:gd name="connsiteY1" fmla="*/ 1 h 21601"/>
                <a:gd name="connsiteX2" fmla="*/ 23464 w 23464"/>
                <a:gd name="connsiteY2" fmla="*/ 21601 h 21601"/>
                <a:gd name="connsiteX0" fmla="*/ 0 w 23464"/>
                <a:gd name="connsiteY0" fmla="*/ 81 h 21601"/>
                <a:gd name="connsiteX1" fmla="*/ 23464 w 23464"/>
                <a:gd name="connsiteY1" fmla="*/ 21601 h 21601"/>
                <a:gd name="connsiteX2" fmla="*/ 1864 w 23464"/>
                <a:gd name="connsiteY2" fmla="*/ 21601 h 21601"/>
                <a:gd name="connsiteX3" fmla="*/ 0 w 23464"/>
                <a:gd name="connsiteY3" fmla="*/ 81 h 21601"/>
                <a:gd name="connsiteX0" fmla="*/ 0 w 23464"/>
                <a:gd name="connsiteY0" fmla="*/ 81 h 21601"/>
                <a:gd name="connsiteX1" fmla="*/ 3010 w 23464"/>
                <a:gd name="connsiteY1" fmla="*/ 1 h 21601"/>
                <a:gd name="connsiteX2" fmla="*/ 23464 w 23464"/>
                <a:gd name="connsiteY2" fmla="*/ 21601 h 21601"/>
                <a:gd name="connsiteX0" fmla="*/ 0 w 23464"/>
                <a:gd name="connsiteY0" fmla="*/ 81 h 21601"/>
                <a:gd name="connsiteX1" fmla="*/ 23464 w 23464"/>
                <a:gd name="connsiteY1" fmla="*/ 21601 h 21601"/>
                <a:gd name="connsiteX2" fmla="*/ 1864 w 23464"/>
                <a:gd name="connsiteY2" fmla="*/ 21601 h 21601"/>
                <a:gd name="connsiteX3" fmla="*/ 0 w 23464"/>
                <a:gd name="connsiteY3" fmla="*/ 81 h 21601"/>
                <a:gd name="connsiteX0" fmla="*/ 0 w 23498"/>
                <a:gd name="connsiteY0" fmla="*/ 121 h 21641"/>
                <a:gd name="connsiteX1" fmla="*/ 3010 w 23498"/>
                <a:gd name="connsiteY1" fmla="*/ 41 h 21641"/>
                <a:gd name="connsiteX2" fmla="*/ 23464 w 23498"/>
                <a:gd name="connsiteY2" fmla="*/ 21641 h 21641"/>
                <a:gd name="connsiteX0" fmla="*/ 0 w 23498"/>
                <a:gd name="connsiteY0" fmla="*/ 121 h 21641"/>
                <a:gd name="connsiteX1" fmla="*/ 23464 w 23498"/>
                <a:gd name="connsiteY1" fmla="*/ 21641 h 21641"/>
                <a:gd name="connsiteX2" fmla="*/ 1864 w 23498"/>
                <a:gd name="connsiteY2" fmla="*/ 21641 h 21641"/>
                <a:gd name="connsiteX3" fmla="*/ 0 w 23498"/>
                <a:gd name="connsiteY3" fmla="*/ 121 h 21641"/>
              </a:gdLst>
              <a:ahLst/>
              <a:cxnLst>
                <a:cxn ang="0">
                  <a:pos x="connsiteX0" y="connsiteY0"/>
                </a:cxn>
                <a:cxn ang="0">
                  <a:pos x="connsiteX1" y="connsiteY1"/>
                </a:cxn>
                <a:cxn ang="0">
                  <a:pos x="connsiteX2" y="connsiteY2"/>
                </a:cxn>
                <a:cxn ang="0">
                  <a:pos x="connsiteX3" y="connsiteY3"/>
                </a:cxn>
              </a:cxnLst>
              <a:rect l="l" t="t" r="r" b="b"/>
              <a:pathLst>
                <a:path w="23498" h="21641" fill="none" extrusionOk="0">
                  <a:moveTo>
                    <a:pt x="0" y="121"/>
                  </a:moveTo>
                  <a:cubicBezTo>
                    <a:pt x="620" y="67"/>
                    <a:pt x="2388" y="40"/>
                    <a:pt x="3010" y="41"/>
                  </a:cubicBezTo>
                  <a:cubicBezTo>
                    <a:pt x="22424" y="-71"/>
                    <a:pt x="23770" y="-1202"/>
                    <a:pt x="23464" y="21641"/>
                  </a:cubicBezTo>
                </a:path>
                <a:path w="23498" h="21641" stroke="0" extrusionOk="0">
                  <a:moveTo>
                    <a:pt x="0" y="121"/>
                  </a:moveTo>
                  <a:cubicBezTo>
                    <a:pt x="3600" y="121"/>
                    <a:pt x="23153" y="18054"/>
                    <a:pt x="23464" y="21641"/>
                  </a:cubicBezTo>
                  <a:lnTo>
                    <a:pt x="1864" y="21641"/>
                  </a:lnTo>
                  <a:lnTo>
                    <a:pt x="0" y="121"/>
                  </a:lnTo>
                  <a:close/>
                </a:path>
              </a:pathLst>
            </a:custGeom>
            <a:noFill/>
            <a:ln w="53975">
              <a:solidFill>
                <a:srgbClr val="2121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45" name="Straight Connector 44">
              <a:extLst>
                <a:ext uri="{FF2B5EF4-FFF2-40B4-BE49-F238E27FC236}">
                  <a16:creationId xmlns:a16="http://schemas.microsoft.com/office/drawing/2014/main" id="{86647A66-1F36-174A-4D84-76F608772480}"/>
                </a:ext>
              </a:extLst>
            </p:cNvPr>
            <p:cNvCxnSpPr/>
            <p:nvPr/>
          </p:nvCxnSpPr>
          <p:spPr bwMode="auto">
            <a:xfrm>
              <a:off x="9416681" y="1554480"/>
              <a:ext cx="274320" cy="0"/>
            </a:xfrm>
            <a:prstGeom prst="line">
              <a:avLst/>
            </a:prstGeom>
            <a:noFill/>
            <a:ln w="53975" cap="flat" cmpd="sng" algn="ctr">
              <a:solidFill>
                <a:srgbClr val="2121FF"/>
              </a:solidFill>
              <a:prstDash val="solid"/>
              <a:round/>
              <a:headEnd type="none" w="med" len="med"/>
              <a:tailEnd type="none" w="med" len="med"/>
            </a:ln>
            <a:effectLst/>
          </p:spPr>
        </p:cxnSp>
      </p:grpSp>
      <p:sp>
        <p:nvSpPr>
          <p:cNvPr id="46" name="WT triangle">
            <a:extLst>
              <a:ext uri="{FF2B5EF4-FFF2-40B4-BE49-F238E27FC236}">
                <a16:creationId xmlns:a16="http://schemas.microsoft.com/office/drawing/2014/main" id="{DFC7801B-EEBB-6EAC-E8F1-3EBDD259A56B}"/>
              </a:ext>
            </a:extLst>
          </p:cNvPr>
          <p:cNvSpPr>
            <a:spLocks noChangeAspect="1" noChangeArrowheads="1"/>
          </p:cNvSpPr>
          <p:nvPr/>
        </p:nvSpPr>
        <p:spPr bwMode="auto">
          <a:xfrm flipV="1">
            <a:off x="7893033" y="4946856"/>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47" name="Arrow Inject">
            <a:extLst>
              <a:ext uri="{FF2B5EF4-FFF2-40B4-BE49-F238E27FC236}">
                <a16:creationId xmlns:a16="http://schemas.microsoft.com/office/drawing/2014/main" id="{0E76D2FD-72AB-3FB9-53D8-E6F2C82B6320}"/>
              </a:ext>
            </a:extLst>
          </p:cNvPr>
          <p:cNvSpPr>
            <a:spLocks noChangeArrowheads="1"/>
          </p:cNvSpPr>
          <p:nvPr/>
        </p:nvSpPr>
        <p:spPr bwMode="auto">
          <a:xfrm>
            <a:off x="9381623" y="5234492"/>
            <a:ext cx="346075" cy="1012769"/>
          </a:xfrm>
          <a:prstGeom prst="upArrow">
            <a:avLst>
              <a:gd name="adj1" fmla="val 50000"/>
              <a:gd name="adj2" fmla="val 81881"/>
            </a:avLst>
          </a:prstGeom>
          <a:gradFill rotWithShape="1">
            <a:gsLst>
              <a:gs pos="0">
                <a:srgbClr val="0000FF"/>
              </a:gs>
              <a:gs pos="100000">
                <a:schemeClr val="hlink"/>
              </a:gs>
            </a:gsLst>
            <a:lin ang="5400000" scaled="1"/>
          </a:gradFill>
          <a:ln w="1905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48" name="SquirtL">
            <a:extLst>
              <a:ext uri="{FF2B5EF4-FFF2-40B4-BE49-F238E27FC236}">
                <a16:creationId xmlns:a16="http://schemas.microsoft.com/office/drawing/2014/main" id="{A5DA4E78-DD67-E7F8-BE12-79EB013621FB}"/>
              </a:ext>
            </a:extLst>
          </p:cNvPr>
          <p:cNvGrpSpPr/>
          <p:nvPr/>
        </p:nvGrpSpPr>
        <p:grpSpPr>
          <a:xfrm flipH="1">
            <a:off x="9183949" y="5371276"/>
            <a:ext cx="274320" cy="822960"/>
            <a:chOff x="9244464" y="2618980"/>
            <a:chExt cx="274320" cy="629705"/>
          </a:xfrm>
        </p:grpSpPr>
        <p:sp>
          <p:nvSpPr>
            <p:cNvPr id="49" name="AutoShape 86">
              <a:extLst>
                <a:ext uri="{FF2B5EF4-FFF2-40B4-BE49-F238E27FC236}">
                  <a16:creationId xmlns:a16="http://schemas.microsoft.com/office/drawing/2014/main" id="{A3F6C37E-8D66-6A1C-B33C-05CF622E83FA}"/>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0" name="AutoShape 86">
              <a:extLst>
                <a:ext uri="{FF2B5EF4-FFF2-40B4-BE49-F238E27FC236}">
                  <a16:creationId xmlns:a16="http://schemas.microsoft.com/office/drawing/2014/main" id="{6B99DC76-41F0-E1B4-D008-DFF3EB1EECC4}"/>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1" name="AutoShape 86">
              <a:extLst>
                <a:ext uri="{FF2B5EF4-FFF2-40B4-BE49-F238E27FC236}">
                  <a16:creationId xmlns:a16="http://schemas.microsoft.com/office/drawing/2014/main" id="{E2647C32-AE4F-101B-7A18-7CE12E5807D4}"/>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grpSp>
        <p:nvGrpSpPr>
          <p:cNvPr id="52" name="SquirtR">
            <a:extLst>
              <a:ext uri="{FF2B5EF4-FFF2-40B4-BE49-F238E27FC236}">
                <a16:creationId xmlns:a16="http://schemas.microsoft.com/office/drawing/2014/main" id="{99FF8A39-1140-F467-DEDE-BF6E5B492569}"/>
              </a:ext>
            </a:extLst>
          </p:cNvPr>
          <p:cNvGrpSpPr/>
          <p:nvPr/>
        </p:nvGrpSpPr>
        <p:grpSpPr>
          <a:xfrm>
            <a:off x="9652363" y="5371276"/>
            <a:ext cx="274320" cy="822960"/>
            <a:chOff x="9244464" y="2618980"/>
            <a:chExt cx="274320" cy="629705"/>
          </a:xfrm>
        </p:grpSpPr>
        <p:sp>
          <p:nvSpPr>
            <p:cNvPr id="53" name="AutoShape 86">
              <a:extLst>
                <a:ext uri="{FF2B5EF4-FFF2-40B4-BE49-F238E27FC236}">
                  <a16:creationId xmlns:a16="http://schemas.microsoft.com/office/drawing/2014/main" id="{2BAA34BA-C2FB-F2FB-FC17-2BED97EBF5E4}"/>
                </a:ext>
              </a:extLst>
            </p:cNvPr>
            <p:cNvSpPr>
              <a:spLocks noChangeAspect="1" noChangeArrowheads="1"/>
            </p:cNvSpPr>
            <p:nvPr/>
          </p:nvSpPr>
          <p:spPr bwMode="auto">
            <a:xfrm rot="5400000" flipV="1">
              <a:off x="9334754" y="2528690"/>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4" name="AutoShape 86">
              <a:extLst>
                <a:ext uri="{FF2B5EF4-FFF2-40B4-BE49-F238E27FC236}">
                  <a16:creationId xmlns:a16="http://schemas.microsoft.com/office/drawing/2014/main" id="{471957F3-49A6-4058-B6F2-589727CB7043}"/>
                </a:ext>
              </a:extLst>
            </p:cNvPr>
            <p:cNvSpPr>
              <a:spLocks noChangeAspect="1" noChangeArrowheads="1"/>
            </p:cNvSpPr>
            <p:nvPr/>
          </p:nvSpPr>
          <p:spPr bwMode="auto">
            <a:xfrm rot="5400000" flipV="1">
              <a:off x="9334754" y="2796673"/>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5" name="AutoShape 86">
              <a:extLst>
                <a:ext uri="{FF2B5EF4-FFF2-40B4-BE49-F238E27FC236}">
                  <a16:creationId xmlns:a16="http://schemas.microsoft.com/office/drawing/2014/main" id="{4B5E2585-59B0-BCE3-9B9E-37AAC4A20A70}"/>
                </a:ext>
              </a:extLst>
            </p:cNvPr>
            <p:cNvSpPr>
              <a:spLocks noChangeAspect="1" noChangeArrowheads="1"/>
            </p:cNvSpPr>
            <p:nvPr/>
          </p:nvSpPr>
          <p:spPr bwMode="auto">
            <a:xfrm rot="5400000" flipV="1">
              <a:off x="9334754" y="3064656"/>
              <a:ext cx="93739" cy="274320"/>
            </a:xfrm>
            <a:prstGeom prst="upArrow">
              <a:avLst>
                <a:gd name="adj1" fmla="val 50000"/>
                <a:gd name="adj2" fmla="val 81881"/>
              </a:avLst>
            </a:prstGeom>
            <a:gradFill rotWithShape="1">
              <a:gsLst>
                <a:gs pos="0">
                  <a:srgbClr val="0000FF"/>
                </a:gs>
                <a:gs pos="100000">
                  <a:schemeClr val="hlink"/>
                </a:gs>
              </a:gsLst>
              <a:lin ang="5400000" scaled="1"/>
            </a:gradFill>
            <a:ln w="12700">
              <a:solidFill>
                <a:srgbClr val="FFFF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cxnSp>
        <p:nvCxnSpPr>
          <p:cNvPr id="56" name="Straight Arrow Connector 55">
            <a:extLst>
              <a:ext uri="{FF2B5EF4-FFF2-40B4-BE49-F238E27FC236}">
                <a16:creationId xmlns:a16="http://schemas.microsoft.com/office/drawing/2014/main" id="{7E72688C-5BA9-D12F-6F07-23B84BBA3D9C}"/>
              </a:ext>
            </a:extLst>
          </p:cNvPr>
          <p:cNvCxnSpPr/>
          <p:nvPr/>
        </p:nvCxnSpPr>
        <p:spPr bwMode="auto">
          <a:xfrm>
            <a:off x="7955280" y="5219725"/>
            <a:ext cx="3200400" cy="0"/>
          </a:xfrm>
          <a:prstGeom prst="straightConnector1">
            <a:avLst/>
          </a:prstGeom>
          <a:noFill/>
          <a:ln w="41275" cap="flat" cmpd="sng" algn="ctr">
            <a:solidFill>
              <a:srgbClr val="2121FF"/>
            </a:solidFill>
            <a:prstDash val="solid"/>
            <a:round/>
            <a:headEnd type="none" w="med" len="med"/>
            <a:tailEnd type="none"/>
          </a:ln>
          <a:effectLst/>
        </p:spPr>
      </p:cxnSp>
    </p:spTree>
    <p:extLst>
      <p:ext uri="{BB962C8B-B14F-4D97-AF65-F5344CB8AC3E}">
        <p14:creationId xmlns:p14="http://schemas.microsoft.com/office/powerpoint/2010/main" val="416836546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nodeType="clickEffect">
                                  <p:stCondLst>
                                    <p:cond delay="0"/>
                                  </p:stCondLst>
                                  <p:childTnLst>
                                    <p:animMotion origin="layout" path="M -3.125E-6 -2.59259E-6 L 0.00039 0.2 " pathEditMode="relative" rAng="0" ptsTypes="AA">
                                      <p:cBhvr>
                                        <p:cTn id="6" dur="500" fill="hold"/>
                                        <p:tgtEl>
                                          <p:spTgt spid="23"/>
                                        </p:tgtEl>
                                        <p:attrNameLst>
                                          <p:attrName>ppt_x</p:attrName>
                                          <p:attrName>ppt_y</p:attrName>
                                        </p:attrNameLst>
                                      </p:cBhvr>
                                      <p:rCtr x="13" y="10000"/>
                                    </p:animMotion>
                                  </p:childTnLst>
                                </p:cTn>
                              </p:par>
                            </p:childTnLst>
                          </p:cTn>
                        </p:par>
                        <p:par>
                          <p:cTn id="7" fill="hold">
                            <p:stCondLst>
                              <p:cond delay="500"/>
                            </p:stCondLst>
                            <p:childTnLst>
                              <p:par>
                                <p:cTn id="8" presetID="10" presetClass="exit" presetSubtype="0" fill="hold" nodeType="afterEffect">
                                  <p:stCondLst>
                                    <p:cond delay="0"/>
                                  </p:stCondLst>
                                  <p:childTnLst>
                                    <p:animEffect transition="out" filter="fade">
                                      <p:cBhvr>
                                        <p:cTn id="9" dur="500"/>
                                        <p:tgtEl>
                                          <p:spTgt spid="19"/>
                                        </p:tgtEl>
                                      </p:cBhvr>
                                    </p:animEffect>
                                    <p:set>
                                      <p:cBhvr>
                                        <p:cTn id="10" dur="1" fill="hold">
                                          <p:stCondLst>
                                            <p:cond delay="499"/>
                                          </p:stCondLst>
                                        </p:cTn>
                                        <p:tgtEl>
                                          <p:spTgt spid="19"/>
                                        </p:tgtEl>
                                        <p:attrNameLst>
                                          <p:attrName>style.visibility</p:attrName>
                                        </p:attrNameLst>
                                      </p:cBhvr>
                                      <p:to>
                                        <p:strVal val="hidden"/>
                                      </p:to>
                                    </p:se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250"/>
                                        </p:tgtEl>
                                        <p:attrNameLst>
                                          <p:attrName>style.visibility</p:attrName>
                                        </p:attrNameLst>
                                      </p:cBhvr>
                                      <p:to>
                                        <p:strVal val="visible"/>
                                      </p:to>
                                    </p:set>
                                  </p:childTnLst>
                                </p:cTn>
                              </p:par>
                              <p:par>
                                <p:cTn id="18" presetID="42" presetClass="path" presetSubtype="0" fill="hold" grpId="1" nodeType="withEffect">
                                  <p:stCondLst>
                                    <p:cond delay="500"/>
                                  </p:stCondLst>
                                  <p:childTnLst>
                                    <p:animMotion origin="layout" path="M -3.95833E-6 4.81481E-6 L -0.00091 0.13333 " pathEditMode="relative" rAng="0" ptsTypes="AA">
                                      <p:cBhvr>
                                        <p:cTn id="19" dur="1000" fill="hold"/>
                                        <p:tgtEl>
                                          <p:spTgt spid="10250"/>
                                        </p:tgtEl>
                                        <p:attrNameLst>
                                          <p:attrName>ppt_x</p:attrName>
                                          <p:attrName>ppt_y</p:attrName>
                                        </p:attrNameLst>
                                      </p:cBhvr>
                                      <p:rCtr x="-52" y="6667"/>
                                    </p:animMotion>
                                  </p:childTnLst>
                                </p:cTn>
                              </p:par>
                              <p:par>
                                <p:cTn id="20" presetID="6" presetClass="emph" presetSubtype="0" fill="hold" nodeType="withEffect">
                                  <p:stCondLst>
                                    <p:cond delay="500"/>
                                  </p:stCondLst>
                                  <p:childTnLst>
                                    <p:animScale>
                                      <p:cBhvr>
                                        <p:cTn id="21" dur="1000" fill="hold"/>
                                        <p:tgtEl>
                                          <p:spTgt spid="7"/>
                                        </p:tgtEl>
                                      </p:cBhvr>
                                      <p:by x="100000" y="10000"/>
                                    </p:animScale>
                                  </p:childTnLst>
                                </p:cTn>
                              </p:par>
                              <p:par>
                                <p:cTn id="22" presetID="42" presetClass="path" presetSubtype="0" fill="hold" nodeType="withEffect">
                                  <p:stCondLst>
                                    <p:cond delay="500"/>
                                  </p:stCondLst>
                                  <p:childTnLst>
                                    <p:animMotion origin="layout" path="M -4.16667E-6 1.48148E-6 L -0.00013 0.05602 " pathEditMode="relative" rAng="0" ptsTypes="AA">
                                      <p:cBhvr>
                                        <p:cTn id="23" dur="1000" fill="hold"/>
                                        <p:tgtEl>
                                          <p:spTgt spid="7"/>
                                        </p:tgtEl>
                                        <p:attrNameLst>
                                          <p:attrName>ppt_x</p:attrName>
                                          <p:attrName>ppt_y</p:attrName>
                                        </p:attrNameLst>
                                      </p:cBhvr>
                                      <p:rCtr x="-13" y="2801"/>
                                    </p:animMotion>
                                  </p:childTnLst>
                                </p:cTn>
                              </p:par>
                              <p:par>
                                <p:cTn id="24" presetID="1" presetClass="entr" presetSubtype="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childTnLst>
                                </p:cTn>
                              </p:par>
                              <p:par>
                                <p:cTn id="26" presetID="22" presetClass="entr" presetSubtype="2" fill="hold"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1000"/>
                                        <p:tgtEl>
                                          <p:spTgt spid="14"/>
                                        </p:tgtEl>
                                      </p:cBhvr>
                                    </p:animEffect>
                                  </p:childTnLst>
                                </p:cTn>
                              </p:par>
                              <p:par>
                                <p:cTn id="29" presetID="22" presetClass="entr" presetSubtype="8" fill="hold"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1000"/>
                                        <p:tgtEl>
                                          <p:spTgt spid="15"/>
                                        </p:tgtEl>
                                      </p:cBhvr>
                                    </p:animEffect>
                                  </p:childTnLst>
                                </p:cTn>
                              </p:par>
                              <p:par>
                                <p:cTn id="32" presetID="10" presetClass="exit" presetSubtype="0" fill="hold" nodeType="withEffect">
                                  <p:stCondLst>
                                    <p:cond delay="50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par>
                          <p:cTn id="35" fill="hold">
                            <p:stCondLst>
                              <p:cond delay="1500"/>
                            </p:stCondLst>
                            <p:childTnLst>
                              <p:par>
                                <p:cTn id="36" presetID="1"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1" presetClass="exit" presetSubtype="0" fill="hold" grpId="2" nodeType="withEffect">
                                  <p:stCondLst>
                                    <p:cond delay="0"/>
                                  </p:stCondLst>
                                  <p:childTnLst>
                                    <p:set>
                                      <p:cBhvr>
                                        <p:cTn id="39" dur="1" fill="hold">
                                          <p:stCondLst>
                                            <p:cond delay="0"/>
                                          </p:stCondLst>
                                        </p:cTn>
                                        <p:tgtEl>
                                          <p:spTgt spid="10250"/>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2" presetClass="path" presetSubtype="0" fill="hold" nodeType="clickEffect">
                                  <p:stCondLst>
                                    <p:cond delay="0"/>
                                  </p:stCondLst>
                                  <p:childTnLst>
                                    <p:animMotion origin="layout" path="M 0.00052 -0.02083 L 0.00013 -0.18495 " pathEditMode="relative" rAng="0" ptsTypes="AA">
                                      <p:cBhvr>
                                        <p:cTn id="43" dur="500" fill="hold"/>
                                        <p:tgtEl>
                                          <p:spTgt spid="4"/>
                                        </p:tgtEl>
                                        <p:attrNameLst>
                                          <p:attrName>ppt_x</p:attrName>
                                          <p:attrName>ppt_y</p:attrName>
                                        </p:attrNameLst>
                                      </p:cBhvr>
                                      <p:rCtr x="-26" y="-8218"/>
                                    </p:animMotion>
                                  </p:childTnLst>
                                </p:cTn>
                              </p:par>
                              <p:par>
                                <p:cTn id="44" presetID="10" presetClass="exit" presetSubtype="0" fill="hold" nodeType="withEffect">
                                  <p:stCondLst>
                                    <p:cond delay="0"/>
                                  </p:stCondLst>
                                  <p:childTnLst>
                                    <p:animEffect transition="out" filter="fade">
                                      <p:cBhvr>
                                        <p:cTn id="45" dur="500"/>
                                        <p:tgtEl>
                                          <p:spTgt spid="56"/>
                                        </p:tgtEl>
                                      </p:cBhvr>
                                    </p:animEffect>
                                    <p:set>
                                      <p:cBhvr>
                                        <p:cTn id="46" dur="1" fill="hold">
                                          <p:stCondLst>
                                            <p:cond delay="499"/>
                                          </p:stCondLst>
                                        </p:cTn>
                                        <p:tgtEl>
                                          <p:spTgt spid="56"/>
                                        </p:tgtEl>
                                        <p:attrNameLst>
                                          <p:attrName>style.visibility</p:attrName>
                                        </p:attrNameLst>
                                      </p:cBhvr>
                                      <p:to>
                                        <p:strVal val="hidden"/>
                                      </p:to>
                                    </p:set>
                                  </p:childTnLst>
                                </p:cTn>
                              </p:par>
                              <p:par>
                                <p:cTn id="47" presetID="16" presetClass="entr" presetSubtype="21"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barn(inVertical)">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childTnLst>
                                </p:cTn>
                              </p:par>
                              <p:par>
                                <p:cTn id="54" presetID="6" presetClass="emph" presetSubtype="0" fill="hold" nodeType="withEffect">
                                  <p:stCondLst>
                                    <p:cond delay="500"/>
                                  </p:stCondLst>
                                  <p:childTnLst>
                                    <p:animScale>
                                      <p:cBhvr>
                                        <p:cTn id="55" dur="1000" fill="hold"/>
                                        <p:tgtEl>
                                          <p:spTgt spid="42"/>
                                        </p:tgtEl>
                                      </p:cBhvr>
                                      <p:by x="100000" y="10000"/>
                                    </p:animScale>
                                  </p:childTnLst>
                                </p:cTn>
                              </p:par>
                              <p:par>
                                <p:cTn id="56" presetID="42" presetClass="path" presetSubtype="0" fill="hold" nodeType="withEffect">
                                  <p:stCondLst>
                                    <p:cond delay="500"/>
                                  </p:stCondLst>
                                  <p:childTnLst>
                                    <p:animMotion origin="layout" path="M -4.16667E-6 -4.81481E-6 L -0.00026 -0.06041 " pathEditMode="relative" rAng="0" ptsTypes="AA">
                                      <p:cBhvr>
                                        <p:cTn id="57" dur="1000" fill="hold"/>
                                        <p:tgtEl>
                                          <p:spTgt spid="42"/>
                                        </p:tgtEl>
                                        <p:attrNameLst>
                                          <p:attrName>ppt_x</p:attrName>
                                          <p:attrName>ppt_y</p:attrName>
                                        </p:attrNameLst>
                                      </p:cBhvr>
                                      <p:rCtr x="-13" y="-3032"/>
                                    </p:animMotion>
                                  </p:childTnLst>
                                </p:cTn>
                              </p:par>
                              <p:par>
                                <p:cTn id="58" presetID="42" presetClass="path" presetSubtype="0" fill="hold" grpId="1" nodeType="withEffect">
                                  <p:stCondLst>
                                    <p:cond delay="500"/>
                                  </p:stCondLst>
                                  <p:childTnLst>
                                    <p:animMotion origin="layout" path="M -3.95833E-6 2.96296E-6 L -0.00091 -0.14746 " pathEditMode="relative" rAng="0" ptsTypes="AA">
                                      <p:cBhvr>
                                        <p:cTn id="59" dur="1000" fill="hold"/>
                                        <p:tgtEl>
                                          <p:spTgt spid="47"/>
                                        </p:tgtEl>
                                        <p:attrNameLst>
                                          <p:attrName>ppt_x</p:attrName>
                                          <p:attrName>ppt_y</p:attrName>
                                        </p:attrNameLst>
                                      </p:cBhvr>
                                      <p:rCtr x="-52" y="-7384"/>
                                    </p:animMotion>
                                  </p:childTnLst>
                                </p:cTn>
                              </p:par>
                              <p:par>
                                <p:cTn id="60" presetID="1" presetClass="entr" presetSubtype="0" fill="hold" nodeType="withEffect">
                                  <p:stCondLst>
                                    <p:cond delay="500"/>
                                  </p:stCondLst>
                                  <p:childTnLst>
                                    <p:set>
                                      <p:cBhvr>
                                        <p:cTn id="61" dur="1" fill="hold">
                                          <p:stCondLst>
                                            <p:cond delay="0"/>
                                          </p:stCondLst>
                                        </p:cTn>
                                        <p:tgtEl>
                                          <p:spTgt spid="38"/>
                                        </p:tgtEl>
                                        <p:attrNameLst>
                                          <p:attrName>style.visibility</p:attrName>
                                        </p:attrNameLst>
                                      </p:cBhvr>
                                      <p:to>
                                        <p:strVal val="visible"/>
                                      </p:to>
                                    </p:set>
                                  </p:childTnLst>
                                </p:cTn>
                              </p:par>
                              <p:par>
                                <p:cTn id="62" presetID="22" presetClass="entr" presetSubtype="2" fill="hold" nodeType="withEffect">
                                  <p:stCondLst>
                                    <p:cond delay="500"/>
                                  </p:stCondLst>
                                  <p:childTnLst>
                                    <p:set>
                                      <p:cBhvr>
                                        <p:cTn id="63" dur="1" fill="hold">
                                          <p:stCondLst>
                                            <p:cond delay="0"/>
                                          </p:stCondLst>
                                        </p:cTn>
                                        <p:tgtEl>
                                          <p:spTgt spid="48"/>
                                        </p:tgtEl>
                                        <p:attrNameLst>
                                          <p:attrName>style.visibility</p:attrName>
                                        </p:attrNameLst>
                                      </p:cBhvr>
                                      <p:to>
                                        <p:strVal val="visible"/>
                                      </p:to>
                                    </p:set>
                                    <p:animEffect transition="in" filter="wipe(right)">
                                      <p:cBhvr>
                                        <p:cTn id="64" dur="1000"/>
                                        <p:tgtEl>
                                          <p:spTgt spid="48"/>
                                        </p:tgtEl>
                                      </p:cBhvr>
                                    </p:animEffect>
                                  </p:childTnLst>
                                </p:cTn>
                              </p:par>
                              <p:par>
                                <p:cTn id="65" presetID="22" presetClass="entr" presetSubtype="8" fill="hold" nodeType="withEffect">
                                  <p:stCondLst>
                                    <p:cond delay="50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1000"/>
                                        <p:tgtEl>
                                          <p:spTgt spid="52"/>
                                        </p:tgtEl>
                                      </p:cBhvr>
                                    </p:animEffect>
                                  </p:childTnLst>
                                </p:cTn>
                              </p:par>
                            </p:childTnLst>
                          </p:cTn>
                        </p:par>
                        <p:par>
                          <p:cTn id="68" fill="hold">
                            <p:stCondLst>
                              <p:cond delay="1500"/>
                            </p:stCondLst>
                            <p:childTnLst>
                              <p:par>
                                <p:cTn id="69" presetID="1" presetClass="exit" presetSubtype="0" fill="hold" nodeType="afterEffect">
                                  <p:stCondLst>
                                    <p:cond delay="0"/>
                                  </p:stCondLst>
                                  <p:childTnLst>
                                    <p:set>
                                      <p:cBhvr>
                                        <p:cTn id="70" dur="1" fill="hold">
                                          <p:stCondLst>
                                            <p:cond delay="0"/>
                                          </p:stCondLst>
                                        </p:cTn>
                                        <p:tgtEl>
                                          <p:spTgt spid="42"/>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56"/>
                                        </p:tgtEl>
                                        <p:attrNameLst>
                                          <p:attrName>style.visibility</p:attrName>
                                        </p:attrNameLst>
                                      </p:cBhvr>
                                      <p:to>
                                        <p:strVal val="visible"/>
                                      </p:to>
                                    </p:set>
                                  </p:childTnLst>
                                </p:cTn>
                              </p:par>
                              <p:par>
                                <p:cTn id="73" presetID="1" presetClass="exit" presetSubtype="0" fill="hold" grpId="2" nodeType="withEffect">
                                  <p:stCondLst>
                                    <p:cond delay="0"/>
                                  </p:stCondLst>
                                  <p:childTnLst>
                                    <p:set>
                                      <p:cBhvr>
                                        <p:cTn id="74"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animBg="1"/>
      <p:bldP spid="10250" grpId="1" animBg="1"/>
      <p:bldP spid="10250" grpId="2" animBg="1"/>
      <p:bldP spid="47" grpId="0" animBg="1"/>
      <p:bldP spid="47" grpId="1" animBg="1"/>
      <p:bldP spid="47"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28F8893-C2E1-458D-9E4C-127A3810EF51}"/>
              </a:ext>
            </a:extLst>
          </p:cNvPr>
          <p:cNvSpPr>
            <a:spLocks noGrp="1" noChangeArrowheads="1"/>
          </p:cNvSpPr>
          <p:nvPr>
            <p:ph type="title"/>
          </p:nvPr>
        </p:nvSpPr>
        <p:spPr/>
        <p:txBody>
          <a:bodyPr/>
          <a:lstStyle/>
          <a:p>
            <a:pPr eaLnBrk="1" hangingPunct="1"/>
            <a:r>
              <a:rPr lang="en-US" altLang="en-US" sz="6000" dirty="0"/>
              <a:t>Slug-Test Review</a:t>
            </a:r>
          </a:p>
        </p:txBody>
      </p:sp>
      <p:sp>
        <p:nvSpPr>
          <p:cNvPr id="4099" name="Rectangle 3">
            <a:extLst>
              <a:ext uri="{FF2B5EF4-FFF2-40B4-BE49-F238E27FC236}">
                <a16:creationId xmlns:a16="http://schemas.microsoft.com/office/drawing/2014/main" id="{C6FE2CBE-341E-4326-B918-CDCADE9DA27A}"/>
              </a:ext>
            </a:extLst>
          </p:cNvPr>
          <p:cNvSpPr>
            <a:spLocks noGrp="1" noChangeArrowheads="1"/>
          </p:cNvSpPr>
          <p:nvPr>
            <p:ph idx="1"/>
          </p:nvPr>
        </p:nvSpPr>
        <p:spPr>
          <a:xfrm>
            <a:off x="630701" y="3574042"/>
            <a:ext cx="11064240" cy="2918198"/>
          </a:xfrm>
        </p:spPr>
        <p:txBody>
          <a:bodyPr/>
          <a:lstStyle/>
          <a:p>
            <a:pPr eaLnBrk="1" hangingPunct="1"/>
            <a:r>
              <a:rPr lang="en-US" altLang="en-US" sz="3200" dirty="0"/>
              <a:t>Rapid addition or removal of a known volume from well</a:t>
            </a:r>
          </a:p>
          <a:p>
            <a:pPr lvl="1" eaLnBrk="1" hangingPunct="1"/>
            <a:r>
              <a:rPr lang="en-US" altLang="en-US" sz="2800" dirty="0"/>
              <a:t>Stresses the aquifer </a:t>
            </a:r>
          </a:p>
          <a:p>
            <a:pPr eaLnBrk="1" hangingPunct="1"/>
            <a:r>
              <a:rPr lang="en-US" altLang="en-US" sz="3200" dirty="0"/>
              <a:t>Transmissivity or K*</a:t>
            </a:r>
            <a:r>
              <a:rPr lang="en-US" altLang="en-US" sz="3200" dirty="0" err="1"/>
              <a:t>b</a:t>
            </a:r>
            <a:r>
              <a:rPr lang="en-US" altLang="en-US" sz="3200" baseline="-25000" dirty="0" err="1"/>
              <a:t>SCREEN</a:t>
            </a:r>
            <a:r>
              <a:rPr lang="en-US" altLang="en-US" sz="3200" dirty="0"/>
              <a:t> </a:t>
            </a:r>
          </a:p>
          <a:p>
            <a:pPr lvl="1" eaLnBrk="1" hangingPunct="1"/>
            <a:r>
              <a:rPr lang="en-US" altLang="en-US" sz="2800" dirty="0"/>
              <a:t>Inversely proportional to recovery rate </a:t>
            </a:r>
          </a:p>
          <a:p>
            <a:pPr lvl="1" eaLnBrk="1" hangingPunct="1"/>
            <a:r>
              <a:rPr lang="en-US" altLang="en-US" sz="2800" dirty="0"/>
              <a:t>Specific solutions provide different well &amp; geometry corrections </a:t>
            </a:r>
          </a:p>
        </p:txBody>
      </p:sp>
      <p:grpSp>
        <p:nvGrpSpPr>
          <p:cNvPr id="4100" name="Group 5">
            <a:extLst>
              <a:ext uri="{FF2B5EF4-FFF2-40B4-BE49-F238E27FC236}">
                <a16:creationId xmlns:a16="http://schemas.microsoft.com/office/drawing/2014/main" id="{290D0F17-D1C4-4C63-9E38-848FFFCD2364}"/>
              </a:ext>
            </a:extLst>
          </p:cNvPr>
          <p:cNvGrpSpPr>
            <a:grpSpLocks/>
          </p:cNvGrpSpPr>
          <p:nvPr/>
        </p:nvGrpSpPr>
        <p:grpSpPr bwMode="auto">
          <a:xfrm>
            <a:off x="1382234" y="1147366"/>
            <a:ext cx="8258656" cy="1903809"/>
            <a:chOff x="466" y="964"/>
            <a:chExt cx="3369" cy="1599"/>
          </a:xfrm>
        </p:grpSpPr>
        <p:grpSp>
          <p:nvGrpSpPr>
            <p:cNvPr id="4101" name="Group 6">
              <a:extLst>
                <a:ext uri="{FF2B5EF4-FFF2-40B4-BE49-F238E27FC236}">
                  <a16:creationId xmlns:a16="http://schemas.microsoft.com/office/drawing/2014/main" id="{90D6C324-E3E4-4572-AAF2-BC9FDE3356B3}"/>
                </a:ext>
              </a:extLst>
            </p:cNvPr>
            <p:cNvGrpSpPr>
              <a:grpSpLocks/>
            </p:cNvGrpSpPr>
            <p:nvPr/>
          </p:nvGrpSpPr>
          <p:grpSpPr bwMode="auto">
            <a:xfrm>
              <a:off x="466" y="1458"/>
              <a:ext cx="3369" cy="1105"/>
              <a:chOff x="532" y="1125"/>
              <a:chExt cx="3369" cy="1105"/>
            </a:xfrm>
          </p:grpSpPr>
          <p:grpSp>
            <p:nvGrpSpPr>
              <p:cNvPr id="4104" name="Group 7">
                <a:extLst>
                  <a:ext uri="{FF2B5EF4-FFF2-40B4-BE49-F238E27FC236}">
                    <a16:creationId xmlns:a16="http://schemas.microsoft.com/office/drawing/2014/main" id="{811C5C10-9747-47A2-B6B6-AD9494467635}"/>
                  </a:ext>
                </a:extLst>
              </p:cNvPr>
              <p:cNvGrpSpPr>
                <a:grpSpLocks/>
              </p:cNvGrpSpPr>
              <p:nvPr/>
            </p:nvGrpSpPr>
            <p:grpSpPr bwMode="auto">
              <a:xfrm>
                <a:off x="2242" y="1494"/>
                <a:ext cx="985" cy="225"/>
                <a:chOff x="1349" y="2641"/>
                <a:chExt cx="1724" cy="472"/>
              </a:xfrm>
            </p:grpSpPr>
            <p:sp>
              <p:nvSpPr>
                <p:cNvPr id="4161" name="Arc 8">
                  <a:extLst>
                    <a:ext uri="{FF2B5EF4-FFF2-40B4-BE49-F238E27FC236}">
                      <a16:creationId xmlns:a16="http://schemas.microsoft.com/office/drawing/2014/main" id="{26EE32C8-F4F0-48CA-8D2D-102DA3C17FFA}"/>
                    </a:ext>
                  </a:extLst>
                </p:cNvPr>
                <p:cNvSpPr>
                  <a:spLocks/>
                </p:cNvSpPr>
                <p:nvPr/>
              </p:nvSpPr>
              <p:spPr bwMode="auto">
                <a:xfrm>
                  <a:off x="1349" y="264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4162" name="Arc 9">
                  <a:extLst>
                    <a:ext uri="{FF2B5EF4-FFF2-40B4-BE49-F238E27FC236}">
                      <a16:creationId xmlns:a16="http://schemas.microsoft.com/office/drawing/2014/main" id="{3E0D6D58-2238-4462-8904-85B3474647E1}"/>
                    </a:ext>
                  </a:extLst>
                </p:cNvPr>
                <p:cNvSpPr>
                  <a:spLocks/>
                </p:cNvSpPr>
                <p:nvPr/>
              </p:nvSpPr>
              <p:spPr bwMode="auto">
                <a:xfrm flipH="1">
                  <a:off x="2261" y="264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4105" name="Group 10">
                <a:extLst>
                  <a:ext uri="{FF2B5EF4-FFF2-40B4-BE49-F238E27FC236}">
                    <a16:creationId xmlns:a16="http://schemas.microsoft.com/office/drawing/2014/main" id="{CA378AB7-4AD9-4DF0-8AC5-DD150E88E450}"/>
                  </a:ext>
                </a:extLst>
              </p:cNvPr>
              <p:cNvGrpSpPr>
                <a:grpSpLocks/>
              </p:cNvGrpSpPr>
              <p:nvPr/>
            </p:nvGrpSpPr>
            <p:grpSpPr bwMode="auto">
              <a:xfrm>
                <a:off x="2684" y="1125"/>
                <a:ext cx="101" cy="1094"/>
                <a:chOff x="964" y="1256"/>
                <a:chExt cx="115" cy="1240"/>
              </a:xfrm>
            </p:grpSpPr>
            <p:sp useBgFill="1">
              <p:nvSpPr>
                <p:cNvPr id="4151" name="Rectangle 11">
                  <a:extLst>
                    <a:ext uri="{FF2B5EF4-FFF2-40B4-BE49-F238E27FC236}">
                      <a16:creationId xmlns:a16="http://schemas.microsoft.com/office/drawing/2014/main" id="{78244C48-E0FE-4B27-8B59-C0D992567167}"/>
                    </a:ext>
                  </a:extLst>
                </p:cNvPr>
                <p:cNvSpPr>
                  <a:spLocks noChangeArrowheads="1"/>
                </p:cNvSpPr>
                <p:nvPr/>
              </p:nvSpPr>
              <p:spPr bwMode="auto">
                <a:xfrm>
                  <a:off x="964" y="1256"/>
                  <a:ext cx="115" cy="72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52" name="Group 12">
                  <a:extLst>
                    <a:ext uri="{FF2B5EF4-FFF2-40B4-BE49-F238E27FC236}">
                      <a16:creationId xmlns:a16="http://schemas.microsoft.com/office/drawing/2014/main" id="{AC4D7333-481C-4D6A-A81D-38E0E634C7E9}"/>
                    </a:ext>
                  </a:extLst>
                </p:cNvPr>
                <p:cNvGrpSpPr>
                  <a:grpSpLocks/>
                </p:cNvGrpSpPr>
                <p:nvPr/>
              </p:nvGrpSpPr>
              <p:grpSpPr bwMode="auto">
                <a:xfrm>
                  <a:off x="964" y="1992"/>
                  <a:ext cx="115" cy="504"/>
                  <a:chOff x="768" y="2256"/>
                  <a:chExt cx="576" cy="672"/>
                </a:xfrm>
              </p:grpSpPr>
              <p:sp useBgFill="1">
                <p:nvSpPr>
                  <p:cNvPr id="4153" name="Line 13">
                    <a:extLst>
                      <a:ext uri="{FF2B5EF4-FFF2-40B4-BE49-F238E27FC236}">
                        <a16:creationId xmlns:a16="http://schemas.microsoft.com/office/drawing/2014/main" id="{1BD3A51A-1EF3-4940-BAE3-81AB62EB9C1A}"/>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4154" name="Line 14">
                    <a:extLst>
                      <a:ext uri="{FF2B5EF4-FFF2-40B4-BE49-F238E27FC236}">
                        <a16:creationId xmlns:a16="http://schemas.microsoft.com/office/drawing/2014/main" id="{30228D16-8037-45E1-B646-78081822579F}"/>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4155" name="Line 15">
                    <a:extLst>
                      <a:ext uri="{FF2B5EF4-FFF2-40B4-BE49-F238E27FC236}">
                        <a16:creationId xmlns:a16="http://schemas.microsoft.com/office/drawing/2014/main" id="{A71A9907-7E12-4781-BFF9-FD23ACF598F3}"/>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4156" name="Line 16">
                    <a:extLst>
                      <a:ext uri="{FF2B5EF4-FFF2-40B4-BE49-F238E27FC236}">
                        <a16:creationId xmlns:a16="http://schemas.microsoft.com/office/drawing/2014/main" id="{200522DE-A65F-4B39-B89E-6E41861EF5A4}"/>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4157" name="Line 17">
                    <a:extLst>
                      <a:ext uri="{FF2B5EF4-FFF2-40B4-BE49-F238E27FC236}">
                        <a16:creationId xmlns:a16="http://schemas.microsoft.com/office/drawing/2014/main" id="{241F5C08-4CE6-410D-834E-8E75686F5D36}"/>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4158" name="Line 18">
                    <a:extLst>
                      <a:ext uri="{FF2B5EF4-FFF2-40B4-BE49-F238E27FC236}">
                        <a16:creationId xmlns:a16="http://schemas.microsoft.com/office/drawing/2014/main" id="{ECA227E4-E285-4815-8550-5D5C4272EB2F}"/>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4159" name="Line 19">
                    <a:extLst>
                      <a:ext uri="{FF2B5EF4-FFF2-40B4-BE49-F238E27FC236}">
                        <a16:creationId xmlns:a16="http://schemas.microsoft.com/office/drawing/2014/main" id="{752FCCDB-8D74-498C-A026-5AA71E21335A}"/>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4160" name="Line 20">
                    <a:extLst>
                      <a:ext uri="{FF2B5EF4-FFF2-40B4-BE49-F238E27FC236}">
                        <a16:creationId xmlns:a16="http://schemas.microsoft.com/office/drawing/2014/main" id="{F1F33F30-F788-4D4A-BB0C-51731F1B6CB4}"/>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nvGrpSpPr>
              <p:cNvPr id="4107" name="Group 22">
                <a:extLst>
                  <a:ext uri="{FF2B5EF4-FFF2-40B4-BE49-F238E27FC236}">
                    <a16:creationId xmlns:a16="http://schemas.microsoft.com/office/drawing/2014/main" id="{0F942ED0-01C2-479F-BE97-A3EF713800BD}"/>
                  </a:ext>
                </a:extLst>
              </p:cNvPr>
              <p:cNvGrpSpPr>
                <a:grpSpLocks/>
              </p:cNvGrpSpPr>
              <p:nvPr/>
            </p:nvGrpSpPr>
            <p:grpSpPr bwMode="auto">
              <a:xfrm>
                <a:off x="532" y="1134"/>
                <a:ext cx="519" cy="1096"/>
                <a:chOff x="532" y="1134"/>
                <a:chExt cx="519" cy="1096"/>
              </a:xfrm>
            </p:grpSpPr>
            <p:sp>
              <p:nvSpPr>
                <p:cNvPr id="4138" name="Line 23">
                  <a:extLst>
                    <a:ext uri="{FF2B5EF4-FFF2-40B4-BE49-F238E27FC236}">
                      <a16:creationId xmlns:a16="http://schemas.microsoft.com/office/drawing/2014/main" id="{15A9FAD1-29B5-4B99-8F34-060CC4EBA429}"/>
                    </a:ext>
                  </a:extLst>
                </p:cNvPr>
                <p:cNvSpPr>
                  <a:spLocks noChangeShapeType="1"/>
                </p:cNvSpPr>
                <p:nvPr/>
              </p:nvSpPr>
              <p:spPr bwMode="auto">
                <a:xfrm>
                  <a:off x="532" y="1494"/>
                  <a:ext cx="519" cy="9"/>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4140" name="Group 25">
                  <a:extLst>
                    <a:ext uri="{FF2B5EF4-FFF2-40B4-BE49-F238E27FC236}">
                      <a16:creationId xmlns:a16="http://schemas.microsoft.com/office/drawing/2014/main" id="{2820E9BE-A239-4C00-BEB9-2110A6F60FB3}"/>
                    </a:ext>
                  </a:extLst>
                </p:cNvPr>
                <p:cNvGrpSpPr>
                  <a:grpSpLocks/>
                </p:cNvGrpSpPr>
                <p:nvPr/>
              </p:nvGrpSpPr>
              <p:grpSpPr bwMode="auto">
                <a:xfrm>
                  <a:off x="825" y="1134"/>
                  <a:ext cx="101" cy="1096"/>
                  <a:chOff x="964" y="1256"/>
                  <a:chExt cx="115" cy="1240"/>
                </a:xfrm>
              </p:grpSpPr>
              <p:sp useBgFill="1">
                <p:nvSpPr>
                  <p:cNvPr id="4141" name="Rectangle 26">
                    <a:extLst>
                      <a:ext uri="{FF2B5EF4-FFF2-40B4-BE49-F238E27FC236}">
                        <a16:creationId xmlns:a16="http://schemas.microsoft.com/office/drawing/2014/main" id="{0881896E-64E4-48CA-AA39-DABD9778B621}"/>
                      </a:ext>
                    </a:extLst>
                  </p:cNvPr>
                  <p:cNvSpPr>
                    <a:spLocks noChangeArrowheads="1"/>
                  </p:cNvSpPr>
                  <p:nvPr/>
                </p:nvSpPr>
                <p:spPr bwMode="auto">
                  <a:xfrm>
                    <a:off x="964" y="1256"/>
                    <a:ext cx="115" cy="72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42" name="Group 27">
                    <a:extLst>
                      <a:ext uri="{FF2B5EF4-FFF2-40B4-BE49-F238E27FC236}">
                        <a16:creationId xmlns:a16="http://schemas.microsoft.com/office/drawing/2014/main" id="{A14AD616-801C-40E4-B7A7-DF2B2378D763}"/>
                      </a:ext>
                    </a:extLst>
                  </p:cNvPr>
                  <p:cNvGrpSpPr>
                    <a:grpSpLocks/>
                  </p:cNvGrpSpPr>
                  <p:nvPr/>
                </p:nvGrpSpPr>
                <p:grpSpPr bwMode="auto">
                  <a:xfrm>
                    <a:off x="964" y="1992"/>
                    <a:ext cx="115" cy="504"/>
                    <a:chOff x="768" y="2256"/>
                    <a:chExt cx="576" cy="672"/>
                  </a:xfrm>
                </p:grpSpPr>
                <p:sp useBgFill="1">
                  <p:nvSpPr>
                    <p:cNvPr id="4143" name="Line 28">
                      <a:extLst>
                        <a:ext uri="{FF2B5EF4-FFF2-40B4-BE49-F238E27FC236}">
                          <a16:creationId xmlns:a16="http://schemas.microsoft.com/office/drawing/2014/main" id="{97FD411C-CB07-4B45-96CF-2421F37D72A5}"/>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4144" name="Line 29">
                      <a:extLst>
                        <a:ext uri="{FF2B5EF4-FFF2-40B4-BE49-F238E27FC236}">
                          <a16:creationId xmlns:a16="http://schemas.microsoft.com/office/drawing/2014/main" id="{95EFAD36-04C6-4AF7-AE56-4418E9E1FAC2}"/>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4145" name="Line 30">
                      <a:extLst>
                        <a:ext uri="{FF2B5EF4-FFF2-40B4-BE49-F238E27FC236}">
                          <a16:creationId xmlns:a16="http://schemas.microsoft.com/office/drawing/2014/main" id="{C7301319-A0D2-4BEC-A514-8B64CF249EE5}"/>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4146" name="Line 31">
                      <a:extLst>
                        <a:ext uri="{FF2B5EF4-FFF2-40B4-BE49-F238E27FC236}">
                          <a16:creationId xmlns:a16="http://schemas.microsoft.com/office/drawing/2014/main" id="{36FE9719-30F4-4BCA-A93A-D3C6668E04F4}"/>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4147" name="Line 32">
                      <a:extLst>
                        <a:ext uri="{FF2B5EF4-FFF2-40B4-BE49-F238E27FC236}">
                          <a16:creationId xmlns:a16="http://schemas.microsoft.com/office/drawing/2014/main" id="{383D5EEF-FC98-4F27-810E-2567DF09A1DE}"/>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4148" name="Line 33">
                      <a:extLst>
                        <a:ext uri="{FF2B5EF4-FFF2-40B4-BE49-F238E27FC236}">
                          <a16:creationId xmlns:a16="http://schemas.microsoft.com/office/drawing/2014/main" id="{96001C3F-AE82-42B1-B794-1D9B85FBD8A3}"/>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4149" name="Line 34">
                      <a:extLst>
                        <a:ext uri="{FF2B5EF4-FFF2-40B4-BE49-F238E27FC236}">
                          <a16:creationId xmlns:a16="http://schemas.microsoft.com/office/drawing/2014/main" id="{12F36D4F-B994-4B82-B608-F6AA03A12BEC}"/>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4150" name="Line 35">
                      <a:extLst>
                        <a:ext uri="{FF2B5EF4-FFF2-40B4-BE49-F238E27FC236}">
                          <a16:creationId xmlns:a16="http://schemas.microsoft.com/office/drawing/2014/main" id="{FDA6F8A9-0462-4BE8-A3AB-F65F20E76984}"/>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grpSp>
            <p:nvGrpSpPr>
              <p:cNvPr id="4108" name="Group 36">
                <a:extLst>
                  <a:ext uri="{FF2B5EF4-FFF2-40B4-BE49-F238E27FC236}">
                    <a16:creationId xmlns:a16="http://schemas.microsoft.com/office/drawing/2014/main" id="{FC74261D-C65D-40B7-97F3-AF3A1FD095F9}"/>
                  </a:ext>
                </a:extLst>
              </p:cNvPr>
              <p:cNvGrpSpPr>
                <a:grpSpLocks/>
              </p:cNvGrpSpPr>
              <p:nvPr/>
            </p:nvGrpSpPr>
            <p:grpSpPr bwMode="auto">
              <a:xfrm>
                <a:off x="3382" y="1134"/>
                <a:ext cx="519" cy="1096"/>
                <a:chOff x="532" y="1134"/>
                <a:chExt cx="519" cy="1096"/>
              </a:xfrm>
            </p:grpSpPr>
            <p:sp>
              <p:nvSpPr>
                <p:cNvPr id="4125" name="Line 37">
                  <a:extLst>
                    <a:ext uri="{FF2B5EF4-FFF2-40B4-BE49-F238E27FC236}">
                      <a16:creationId xmlns:a16="http://schemas.microsoft.com/office/drawing/2014/main" id="{364AF588-9C19-45DE-A74F-B370C50AAAB6}"/>
                    </a:ext>
                  </a:extLst>
                </p:cNvPr>
                <p:cNvSpPr>
                  <a:spLocks noChangeShapeType="1"/>
                </p:cNvSpPr>
                <p:nvPr/>
              </p:nvSpPr>
              <p:spPr bwMode="auto">
                <a:xfrm>
                  <a:off x="532" y="1494"/>
                  <a:ext cx="519" cy="9"/>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4127" name="Group 39">
                  <a:extLst>
                    <a:ext uri="{FF2B5EF4-FFF2-40B4-BE49-F238E27FC236}">
                      <a16:creationId xmlns:a16="http://schemas.microsoft.com/office/drawing/2014/main" id="{EB806DF7-779D-4F8A-B5B7-EC4383B89B8B}"/>
                    </a:ext>
                  </a:extLst>
                </p:cNvPr>
                <p:cNvGrpSpPr>
                  <a:grpSpLocks/>
                </p:cNvGrpSpPr>
                <p:nvPr/>
              </p:nvGrpSpPr>
              <p:grpSpPr bwMode="auto">
                <a:xfrm>
                  <a:off x="825" y="1134"/>
                  <a:ext cx="101" cy="1096"/>
                  <a:chOff x="964" y="1256"/>
                  <a:chExt cx="115" cy="1240"/>
                </a:xfrm>
              </p:grpSpPr>
              <p:sp useBgFill="1">
                <p:nvSpPr>
                  <p:cNvPr id="4128" name="Rectangle 40">
                    <a:extLst>
                      <a:ext uri="{FF2B5EF4-FFF2-40B4-BE49-F238E27FC236}">
                        <a16:creationId xmlns:a16="http://schemas.microsoft.com/office/drawing/2014/main" id="{98CC4C4C-2176-4D74-848A-2BF4C6ACA7ED}"/>
                      </a:ext>
                    </a:extLst>
                  </p:cNvPr>
                  <p:cNvSpPr>
                    <a:spLocks noChangeArrowheads="1"/>
                  </p:cNvSpPr>
                  <p:nvPr/>
                </p:nvSpPr>
                <p:spPr bwMode="auto">
                  <a:xfrm>
                    <a:off x="964" y="1256"/>
                    <a:ext cx="115" cy="728"/>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29" name="Group 41">
                    <a:extLst>
                      <a:ext uri="{FF2B5EF4-FFF2-40B4-BE49-F238E27FC236}">
                        <a16:creationId xmlns:a16="http://schemas.microsoft.com/office/drawing/2014/main" id="{87DD77EF-C3F1-4C26-844A-6CE9FC2FCB77}"/>
                      </a:ext>
                    </a:extLst>
                  </p:cNvPr>
                  <p:cNvGrpSpPr>
                    <a:grpSpLocks/>
                  </p:cNvGrpSpPr>
                  <p:nvPr/>
                </p:nvGrpSpPr>
                <p:grpSpPr bwMode="auto">
                  <a:xfrm>
                    <a:off x="964" y="1992"/>
                    <a:ext cx="115" cy="504"/>
                    <a:chOff x="768" y="2256"/>
                    <a:chExt cx="576" cy="672"/>
                  </a:xfrm>
                </p:grpSpPr>
                <p:sp useBgFill="1">
                  <p:nvSpPr>
                    <p:cNvPr id="4130" name="Line 42">
                      <a:extLst>
                        <a:ext uri="{FF2B5EF4-FFF2-40B4-BE49-F238E27FC236}">
                          <a16:creationId xmlns:a16="http://schemas.microsoft.com/office/drawing/2014/main" id="{A9B2785C-50B5-4663-A3CE-242251B70073}"/>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4131" name="Line 43">
                      <a:extLst>
                        <a:ext uri="{FF2B5EF4-FFF2-40B4-BE49-F238E27FC236}">
                          <a16:creationId xmlns:a16="http://schemas.microsoft.com/office/drawing/2014/main" id="{1F4DEEAC-A9D5-45BA-95C5-E0BC0B47ED10}"/>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4132" name="Line 44">
                      <a:extLst>
                        <a:ext uri="{FF2B5EF4-FFF2-40B4-BE49-F238E27FC236}">
                          <a16:creationId xmlns:a16="http://schemas.microsoft.com/office/drawing/2014/main" id="{6AE462BC-281A-4627-9563-61CE849C3441}"/>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4133" name="Line 45">
                      <a:extLst>
                        <a:ext uri="{FF2B5EF4-FFF2-40B4-BE49-F238E27FC236}">
                          <a16:creationId xmlns:a16="http://schemas.microsoft.com/office/drawing/2014/main" id="{2A1FC881-1C48-4966-8E40-317C84B13575}"/>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4134" name="Line 46">
                      <a:extLst>
                        <a:ext uri="{FF2B5EF4-FFF2-40B4-BE49-F238E27FC236}">
                          <a16:creationId xmlns:a16="http://schemas.microsoft.com/office/drawing/2014/main" id="{7F5A5D72-E81C-4FA9-82AE-1227437D9013}"/>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4135" name="Line 47">
                      <a:extLst>
                        <a:ext uri="{FF2B5EF4-FFF2-40B4-BE49-F238E27FC236}">
                          <a16:creationId xmlns:a16="http://schemas.microsoft.com/office/drawing/2014/main" id="{4A1EE47E-3CDC-4F24-9DCF-D3E17D128F79}"/>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4136" name="Line 48">
                      <a:extLst>
                        <a:ext uri="{FF2B5EF4-FFF2-40B4-BE49-F238E27FC236}">
                          <a16:creationId xmlns:a16="http://schemas.microsoft.com/office/drawing/2014/main" id="{774579C9-F8FB-42A8-BA4D-869876CB0927}"/>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4137" name="Line 49">
                      <a:extLst>
                        <a:ext uri="{FF2B5EF4-FFF2-40B4-BE49-F238E27FC236}">
                          <a16:creationId xmlns:a16="http://schemas.microsoft.com/office/drawing/2014/main" id="{4D5D5B1A-6F96-4F89-B2C7-13B3D5D28503}"/>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grpSp>
          <p:grpSp>
            <p:nvGrpSpPr>
              <p:cNvPr id="4109" name="Group 50">
                <a:extLst>
                  <a:ext uri="{FF2B5EF4-FFF2-40B4-BE49-F238E27FC236}">
                    <a16:creationId xmlns:a16="http://schemas.microsoft.com/office/drawing/2014/main" id="{24C9AB5F-36F3-481E-A976-296AC3F71563}"/>
                  </a:ext>
                </a:extLst>
              </p:cNvPr>
              <p:cNvGrpSpPr>
                <a:grpSpLocks/>
              </p:cNvGrpSpPr>
              <p:nvPr/>
            </p:nvGrpSpPr>
            <p:grpSpPr bwMode="auto">
              <a:xfrm>
                <a:off x="1175" y="1125"/>
                <a:ext cx="985" cy="1094"/>
                <a:chOff x="1175" y="1125"/>
                <a:chExt cx="985" cy="1094"/>
              </a:xfrm>
            </p:grpSpPr>
            <p:grpSp>
              <p:nvGrpSpPr>
                <p:cNvPr id="4110" name="Group 51">
                  <a:extLst>
                    <a:ext uri="{FF2B5EF4-FFF2-40B4-BE49-F238E27FC236}">
                      <a16:creationId xmlns:a16="http://schemas.microsoft.com/office/drawing/2014/main" id="{1E3222C2-A0CE-4F13-80D8-39343697DF4B}"/>
                    </a:ext>
                  </a:extLst>
                </p:cNvPr>
                <p:cNvGrpSpPr>
                  <a:grpSpLocks/>
                </p:cNvGrpSpPr>
                <p:nvPr/>
              </p:nvGrpSpPr>
              <p:grpSpPr bwMode="auto">
                <a:xfrm>
                  <a:off x="1175" y="1494"/>
                  <a:ext cx="985" cy="491"/>
                  <a:chOff x="1349" y="2651"/>
                  <a:chExt cx="1724" cy="472"/>
                </a:xfrm>
              </p:grpSpPr>
              <p:sp>
                <p:nvSpPr>
                  <p:cNvPr id="4123" name="Arc 52">
                    <a:extLst>
                      <a:ext uri="{FF2B5EF4-FFF2-40B4-BE49-F238E27FC236}">
                        <a16:creationId xmlns:a16="http://schemas.microsoft.com/office/drawing/2014/main" id="{DC539A4C-21D5-49C0-BD53-E58B2B0892A5}"/>
                      </a:ext>
                    </a:extLst>
                  </p:cNvPr>
                  <p:cNvSpPr>
                    <a:spLocks/>
                  </p:cNvSpPr>
                  <p:nvPr/>
                </p:nvSpPr>
                <p:spPr bwMode="auto">
                  <a:xfrm>
                    <a:off x="1349" y="265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dirty="0"/>
                  </a:p>
                </p:txBody>
              </p:sp>
              <p:sp>
                <p:nvSpPr>
                  <p:cNvPr id="4124" name="Arc 53">
                    <a:extLst>
                      <a:ext uri="{FF2B5EF4-FFF2-40B4-BE49-F238E27FC236}">
                        <a16:creationId xmlns:a16="http://schemas.microsoft.com/office/drawing/2014/main" id="{C249B4D1-04BF-4EC0-8D18-2C38DEB07DC7}"/>
                      </a:ext>
                    </a:extLst>
                  </p:cNvPr>
                  <p:cNvSpPr>
                    <a:spLocks/>
                  </p:cNvSpPr>
                  <p:nvPr/>
                </p:nvSpPr>
                <p:spPr bwMode="auto">
                  <a:xfrm flipH="1">
                    <a:off x="2261" y="2651"/>
                    <a:ext cx="812" cy="472"/>
                  </a:xfrm>
                  <a:custGeom>
                    <a:avLst/>
                    <a:gdLst>
                      <a:gd name="T0" fmla="*/ 0 w 23463"/>
                      <a:gd name="T1" fmla="*/ 2 h 21600"/>
                      <a:gd name="T2" fmla="*/ 812 w 23463"/>
                      <a:gd name="T3" fmla="*/ 472 h 21600"/>
                      <a:gd name="T4" fmla="*/ 64 w 23463"/>
                      <a:gd name="T5" fmla="*/ 472 h 21600"/>
                      <a:gd name="T6" fmla="*/ 0 60000 65536"/>
                      <a:gd name="T7" fmla="*/ 0 60000 65536"/>
                      <a:gd name="T8" fmla="*/ 0 60000 65536"/>
                      <a:gd name="T9" fmla="*/ 0 w 23463"/>
                      <a:gd name="T10" fmla="*/ 0 h 21600"/>
                      <a:gd name="T11" fmla="*/ 23463 w 23463"/>
                      <a:gd name="T12" fmla="*/ 21600 h 21600"/>
                    </a:gdLst>
                    <a:ahLst/>
                    <a:cxnLst>
                      <a:cxn ang="T6">
                        <a:pos x="T0" y="T1"/>
                      </a:cxn>
                      <a:cxn ang="T7">
                        <a:pos x="T2" y="T3"/>
                      </a:cxn>
                      <a:cxn ang="T8">
                        <a:pos x="T4" y="T5"/>
                      </a:cxn>
                    </a:cxnLst>
                    <a:rect l="T9" t="T10" r="T11" b="T12"/>
                    <a:pathLst>
                      <a:path w="23463" h="21600" fill="none" extrusionOk="0">
                        <a:moveTo>
                          <a:pt x="-1" y="80"/>
                        </a:moveTo>
                        <a:cubicBezTo>
                          <a:pt x="619" y="26"/>
                          <a:pt x="1241" y="-1"/>
                          <a:pt x="1863" y="0"/>
                        </a:cubicBezTo>
                        <a:cubicBezTo>
                          <a:pt x="13792" y="0"/>
                          <a:pt x="23463" y="9670"/>
                          <a:pt x="23463" y="21600"/>
                        </a:cubicBezTo>
                      </a:path>
                      <a:path w="23463" h="21600" stroke="0" extrusionOk="0">
                        <a:moveTo>
                          <a:pt x="-1" y="80"/>
                        </a:moveTo>
                        <a:cubicBezTo>
                          <a:pt x="619" y="26"/>
                          <a:pt x="1241" y="-1"/>
                          <a:pt x="1863" y="0"/>
                        </a:cubicBezTo>
                        <a:cubicBezTo>
                          <a:pt x="13792" y="0"/>
                          <a:pt x="23463" y="9670"/>
                          <a:pt x="23463" y="21600"/>
                        </a:cubicBezTo>
                        <a:lnTo>
                          <a:pt x="1863" y="21600"/>
                        </a:lnTo>
                        <a:close/>
                      </a:path>
                    </a:pathLst>
                  </a:custGeom>
                  <a:noFill/>
                  <a:ln w="571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nvGrpSpPr>
                <p:cNvPr id="4112" name="Group 55">
                  <a:extLst>
                    <a:ext uri="{FF2B5EF4-FFF2-40B4-BE49-F238E27FC236}">
                      <a16:creationId xmlns:a16="http://schemas.microsoft.com/office/drawing/2014/main" id="{F41A27B7-C87A-43C3-AAB4-0BA2C771C0B1}"/>
                    </a:ext>
                  </a:extLst>
                </p:cNvPr>
                <p:cNvGrpSpPr>
                  <a:grpSpLocks/>
                </p:cNvGrpSpPr>
                <p:nvPr/>
              </p:nvGrpSpPr>
              <p:grpSpPr bwMode="auto">
                <a:xfrm>
                  <a:off x="1617" y="1125"/>
                  <a:ext cx="101" cy="1094"/>
                  <a:chOff x="964" y="1256"/>
                  <a:chExt cx="115" cy="1240"/>
                </a:xfrm>
              </p:grpSpPr>
              <p:sp>
                <p:nvSpPr>
                  <p:cNvPr id="4113" name="Rectangle 56">
                    <a:extLst>
                      <a:ext uri="{FF2B5EF4-FFF2-40B4-BE49-F238E27FC236}">
                        <a16:creationId xmlns:a16="http://schemas.microsoft.com/office/drawing/2014/main" id="{1DE1A713-21E3-4D69-9059-5D3149C3D05C}"/>
                      </a:ext>
                    </a:extLst>
                  </p:cNvPr>
                  <p:cNvSpPr>
                    <a:spLocks noChangeArrowheads="1"/>
                  </p:cNvSpPr>
                  <p:nvPr/>
                </p:nvSpPr>
                <p:spPr bwMode="auto">
                  <a:xfrm>
                    <a:off x="964" y="1256"/>
                    <a:ext cx="115" cy="72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4114" name="Group 57">
                    <a:extLst>
                      <a:ext uri="{FF2B5EF4-FFF2-40B4-BE49-F238E27FC236}">
                        <a16:creationId xmlns:a16="http://schemas.microsoft.com/office/drawing/2014/main" id="{858DDEEA-53B6-47A1-B591-01DBCF32D6AF}"/>
                      </a:ext>
                    </a:extLst>
                  </p:cNvPr>
                  <p:cNvGrpSpPr>
                    <a:grpSpLocks/>
                  </p:cNvGrpSpPr>
                  <p:nvPr/>
                </p:nvGrpSpPr>
                <p:grpSpPr bwMode="auto">
                  <a:xfrm>
                    <a:off x="964" y="1992"/>
                    <a:ext cx="115" cy="504"/>
                    <a:chOff x="768" y="2256"/>
                    <a:chExt cx="576" cy="672"/>
                  </a:xfrm>
                </p:grpSpPr>
                <p:sp>
                  <p:nvSpPr>
                    <p:cNvPr id="4115" name="Line 58">
                      <a:extLst>
                        <a:ext uri="{FF2B5EF4-FFF2-40B4-BE49-F238E27FC236}">
                          <a16:creationId xmlns:a16="http://schemas.microsoft.com/office/drawing/2014/main" id="{FAA5B906-92CE-44D0-9628-499FE6371FD5}"/>
                        </a:ext>
                      </a:extLst>
                    </p:cNvPr>
                    <p:cNvSpPr>
                      <a:spLocks noChangeShapeType="1"/>
                    </p:cNvSpPr>
                    <p:nvPr/>
                  </p:nvSpPr>
                  <p:spPr bwMode="auto">
                    <a:xfrm>
                      <a:off x="768" y="225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6" name="Line 59">
                      <a:extLst>
                        <a:ext uri="{FF2B5EF4-FFF2-40B4-BE49-F238E27FC236}">
                          <a16:creationId xmlns:a16="http://schemas.microsoft.com/office/drawing/2014/main" id="{121D0B2D-06DE-49E1-B99B-434F407C7A6A}"/>
                        </a:ext>
                      </a:extLst>
                    </p:cNvPr>
                    <p:cNvSpPr>
                      <a:spLocks noChangeShapeType="1"/>
                    </p:cNvSpPr>
                    <p:nvPr/>
                  </p:nvSpPr>
                  <p:spPr bwMode="auto">
                    <a:xfrm>
                      <a:off x="768" y="235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7" name="Line 60">
                      <a:extLst>
                        <a:ext uri="{FF2B5EF4-FFF2-40B4-BE49-F238E27FC236}">
                          <a16:creationId xmlns:a16="http://schemas.microsoft.com/office/drawing/2014/main" id="{9CB19269-81E7-44F6-93AF-5E4D895E2E1E}"/>
                        </a:ext>
                      </a:extLst>
                    </p:cNvPr>
                    <p:cNvSpPr>
                      <a:spLocks noChangeShapeType="1"/>
                    </p:cNvSpPr>
                    <p:nvPr/>
                  </p:nvSpPr>
                  <p:spPr bwMode="auto">
                    <a:xfrm>
                      <a:off x="768" y="244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8" name="Line 61">
                      <a:extLst>
                        <a:ext uri="{FF2B5EF4-FFF2-40B4-BE49-F238E27FC236}">
                          <a16:creationId xmlns:a16="http://schemas.microsoft.com/office/drawing/2014/main" id="{BF61007C-1098-48D5-B2D8-6764DABE1DF2}"/>
                        </a:ext>
                      </a:extLst>
                    </p:cNvPr>
                    <p:cNvSpPr>
                      <a:spLocks noChangeShapeType="1"/>
                    </p:cNvSpPr>
                    <p:nvPr/>
                  </p:nvSpPr>
                  <p:spPr bwMode="auto">
                    <a:xfrm>
                      <a:off x="768" y="2544"/>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19" name="Line 62">
                      <a:extLst>
                        <a:ext uri="{FF2B5EF4-FFF2-40B4-BE49-F238E27FC236}">
                          <a16:creationId xmlns:a16="http://schemas.microsoft.com/office/drawing/2014/main" id="{4B23CA09-396D-4C27-BB16-F9AA5FBA1FEB}"/>
                        </a:ext>
                      </a:extLst>
                    </p:cNvPr>
                    <p:cNvSpPr>
                      <a:spLocks noChangeShapeType="1"/>
                    </p:cNvSpPr>
                    <p:nvPr/>
                  </p:nvSpPr>
                  <p:spPr bwMode="auto">
                    <a:xfrm>
                      <a:off x="768" y="264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20" name="Line 63">
                      <a:extLst>
                        <a:ext uri="{FF2B5EF4-FFF2-40B4-BE49-F238E27FC236}">
                          <a16:creationId xmlns:a16="http://schemas.microsoft.com/office/drawing/2014/main" id="{C8CAC347-E943-4560-8AD0-EF2C1BE2B32A}"/>
                        </a:ext>
                      </a:extLst>
                    </p:cNvPr>
                    <p:cNvSpPr>
                      <a:spLocks noChangeShapeType="1"/>
                    </p:cNvSpPr>
                    <p:nvPr/>
                  </p:nvSpPr>
                  <p:spPr bwMode="auto">
                    <a:xfrm>
                      <a:off x="768" y="2736"/>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21" name="Line 64">
                      <a:extLst>
                        <a:ext uri="{FF2B5EF4-FFF2-40B4-BE49-F238E27FC236}">
                          <a16:creationId xmlns:a16="http://schemas.microsoft.com/office/drawing/2014/main" id="{314CF699-F121-4B37-98A1-7A4A63342348}"/>
                        </a:ext>
                      </a:extLst>
                    </p:cNvPr>
                    <p:cNvSpPr>
                      <a:spLocks noChangeShapeType="1"/>
                    </p:cNvSpPr>
                    <p:nvPr/>
                  </p:nvSpPr>
                  <p:spPr bwMode="auto">
                    <a:xfrm>
                      <a:off x="768" y="2832"/>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22" name="Line 65">
                      <a:extLst>
                        <a:ext uri="{FF2B5EF4-FFF2-40B4-BE49-F238E27FC236}">
                          <a16:creationId xmlns:a16="http://schemas.microsoft.com/office/drawing/2014/main" id="{AF9905EC-9DF9-4012-A7B8-0C9BFD97301B}"/>
                        </a:ext>
                      </a:extLst>
                    </p:cNvPr>
                    <p:cNvSpPr>
                      <a:spLocks noChangeShapeType="1"/>
                    </p:cNvSpPr>
                    <p:nvPr/>
                  </p:nvSpPr>
                  <p:spPr bwMode="auto">
                    <a:xfrm>
                      <a:off x="768" y="2928"/>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grpSp>
        <p:sp>
          <p:nvSpPr>
            <p:cNvPr id="4102" name="Text Box 66">
              <a:extLst>
                <a:ext uri="{FF2B5EF4-FFF2-40B4-BE49-F238E27FC236}">
                  <a16:creationId xmlns:a16="http://schemas.microsoft.com/office/drawing/2014/main" id="{A80F6D84-7A29-43A2-9AF8-81901DE6C9FB}"/>
                </a:ext>
              </a:extLst>
            </p:cNvPr>
            <p:cNvSpPr txBox="1">
              <a:spLocks noChangeArrowheads="1"/>
            </p:cNvSpPr>
            <p:nvPr/>
          </p:nvSpPr>
          <p:spPr bwMode="auto">
            <a:xfrm>
              <a:off x="517" y="964"/>
              <a:ext cx="550"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3200">
                  <a:latin typeface="Arial" panose="020B0604020202020204" pitchFamily="34" charset="0"/>
                </a:rPr>
                <a:t>TIME</a:t>
              </a:r>
              <a:endParaRPr lang="en-US" altLang="en-US" sz="2400" b="0">
                <a:latin typeface="Arial" panose="020B0604020202020204" pitchFamily="34" charset="0"/>
              </a:endParaRPr>
            </a:p>
          </p:txBody>
        </p:sp>
        <p:sp>
          <p:nvSpPr>
            <p:cNvPr id="4103" name="AutoShape 67">
              <a:extLst>
                <a:ext uri="{FF2B5EF4-FFF2-40B4-BE49-F238E27FC236}">
                  <a16:creationId xmlns:a16="http://schemas.microsoft.com/office/drawing/2014/main" id="{556C482B-3D12-4AC3-A619-FEBC661C8C99}"/>
                </a:ext>
              </a:extLst>
            </p:cNvPr>
            <p:cNvSpPr>
              <a:spLocks noChangeArrowheads="1"/>
            </p:cNvSpPr>
            <p:nvPr/>
          </p:nvSpPr>
          <p:spPr bwMode="auto">
            <a:xfrm>
              <a:off x="1267" y="1150"/>
              <a:ext cx="2009" cy="159"/>
            </a:xfrm>
            <a:prstGeom prst="rightArrow">
              <a:avLst>
                <a:gd name="adj1" fmla="val 50000"/>
                <a:gd name="adj2" fmla="val 315881"/>
              </a:avLst>
            </a:prstGeom>
            <a:solidFill>
              <a:schemeClr val="tx2"/>
            </a:solidFill>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2" name="AutoShape 74">
            <a:extLst>
              <a:ext uri="{FF2B5EF4-FFF2-40B4-BE49-F238E27FC236}">
                <a16:creationId xmlns:a16="http://schemas.microsoft.com/office/drawing/2014/main" id="{179368CE-11F5-D623-2649-7B638C43C6FD}"/>
              </a:ext>
            </a:extLst>
          </p:cNvPr>
          <p:cNvSpPr>
            <a:spLocks noChangeAspect="1" noChangeArrowheads="1"/>
          </p:cNvSpPr>
          <p:nvPr/>
        </p:nvSpPr>
        <p:spPr bwMode="auto">
          <a:xfrm flipV="1">
            <a:off x="1348564" y="1882294"/>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3" name="AutoShape 74">
            <a:extLst>
              <a:ext uri="{FF2B5EF4-FFF2-40B4-BE49-F238E27FC236}">
                <a16:creationId xmlns:a16="http://schemas.microsoft.com/office/drawing/2014/main" id="{84B0487D-5D1F-4591-E761-7D873EC4B2CB}"/>
              </a:ext>
            </a:extLst>
          </p:cNvPr>
          <p:cNvSpPr>
            <a:spLocks noChangeAspect="1" noChangeArrowheads="1"/>
          </p:cNvSpPr>
          <p:nvPr/>
        </p:nvSpPr>
        <p:spPr bwMode="auto">
          <a:xfrm flipV="1">
            <a:off x="2894874" y="1861982"/>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4" name="AutoShape 74">
            <a:extLst>
              <a:ext uri="{FF2B5EF4-FFF2-40B4-BE49-F238E27FC236}">
                <a16:creationId xmlns:a16="http://schemas.microsoft.com/office/drawing/2014/main" id="{27627C21-93F7-CC5C-024E-967D3BB55A04}"/>
              </a:ext>
            </a:extLst>
          </p:cNvPr>
          <p:cNvSpPr>
            <a:spLocks noChangeAspect="1" noChangeArrowheads="1"/>
          </p:cNvSpPr>
          <p:nvPr/>
        </p:nvSpPr>
        <p:spPr bwMode="auto">
          <a:xfrm flipV="1">
            <a:off x="5505578" y="1895406"/>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5" name="AutoShape 74">
            <a:extLst>
              <a:ext uri="{FF2B5EF4-FFF2-40B4-BE49-F238E27FC236}">
                <a16:creationId xmlns:a16="http://schemas.microsoft.com/office/drawing/2014/main" id="{EC16BB69-C309-8FEE-2466-D7811C5E50DB}"/>
              </a:ext>
            </a:extLst>
          </p:cNvPr>
          <p:cNvSpPr>
            <a:spLocks noChangeAspect="1" noChangeArrowheads="1"/>
          </p:cNvSpPr>
          <p:nvPr/>
        </p:nvSpPr>
        <p:spPr bwMode="auto">
          <a:xfrm flipV="1">
            <a:off x="8280451" y="1861982"/>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D3A6680-DB8C-477A-A6F2-3C88F897D913}"/>
              </a:ext>
            </a:extLst>
          </p:cNvPr>
          <p:cNvSpPr>
            <a:spLocks noGrp="1" noChangeArrowheads="1"/>
          </p:cNvSpPr>
          <p:nvPr>
            <p:ph type="title"/>
          </p:nvPr>
        </p:nvSpPr>
        <p:spPr/>
        <p:txBody>
          <a:bodyPr/>
          <a:lstStyle/>
          <a:p>
            <a:pPr eaLnBrk="1" hangingPunct="1"/>
            <a:r>
              <a:rPr lang="en-US" altLang="en-US" sz="6000" dirty="0"/>
              <a:t>The Slug</a:t>
            </a:r>
          </a:p>
        </p:txBody>
      </p:sp>
      <p:sp>
        <p:nvSpPr>
          <p:cNvPr id="5123" name="Rectangle 3">
            <a:extLst>
              <a:ext uri="{FF2B5EF4-FFF2-40B4-BE49-F238E27FC236}">
                <a16:creationId xmlns:a16="http://schemas.microsoft.com/office/drawing/2014/main" id="{2875FE34-F987-4CB5-805F-E0285D0D72BD}"/>
              </a:ext>
            </a:extLst>
          </p:cNvPr>
          <p:cNvSpPr>
            <a:spLocks noGrp="1" noChangeArrowheads="1"/>
          </p:cNvSpPr>
          <p:nvPr>
            <p:ph idx="1"/>
          </p:nvPr>
        </p:nvSpPr>
        <p:spPr>
          <a:xfrm>
            <a:off x="274320" y="1141111"/>
            <a:ext cx="5943600" cy="5467932"/>
          </a:xfrm>
        </p:spPr>
        <p:txBody>
          <a:bodyPr/>
          <a:lstStyle/>
          <a:p>
            <a:pPr eaLnBrk="1" hangingPunct="1">
              <a:spcBef>
                <a:spcPts val="300"/>
              </a:spcBef>
            </a:pPr>
            <a:r>
              <a:rPr lang="en-US" altLang="en-US" dirty="0"/>
              <a:t>Known volume </a:t>
            </a:r>
          </a:p>
          <a:p>
            <a:pPr lvl="1" eaLnBrk="1" hangingPunct="1">
              <a:spcBef>
                <a:spcPts val="300"/>
              </a:spcBef>
            </a:pPr>
            <a:r>
              <a:rPr lang="en-US" altLang="en-US" dirty="0"/>
              <a:t>Displacement length (h</a:t>
            </a:r>
            <a:r>
              <a:rPr lang="en-US" altLang="en-US" baseline="-25000" dirty="0"/>
              <a:t>0</a:t>
            </a:r>
            <a:r>
              <a:rPr lang="en-US" altLang="en-US" dirty="0"/>
              <a:t>) times</a:t>
            </a:r>
          </a:p>
          <a:p>
            <a:pPr lvl="1" eaLnBrk="1" hangingPunct="1">
              <a:spcBef>
                <a:spcPts val="300"/>
              </a:spcBef>
            </a:pPr>
            <a:r>
              <a:rPr lang="en-US" altLang="en-US" dirty="0"/>
              <a:t>Casing area, </a:t>
            </a:r>
            <a:r>
              <a:rPr lang="en-US" altLang="en-US" dirty="0">
                <a:latin typeface="Symbol" panose="05050102010706020507" pitchFamily="18" charset="2"/>
              </a:rPr>
              <a:t>p</a:t>
            </a:r>
            <a:r>
              <a:rPr lang="en-US" altLang="en-US" dirty="0"/>
              <a:t>d</a:t>
            </a:r>
            <a:r>
              <a:rPr lang="en-US" altLang="en-US" baseline="-25000" dirty="0"/>
              <a:t>c</a:t>
            </a:r>
            <a:r>
              <a:rPr lang="en-US" altLang="en-US" baseline="30000" dirty="0"/>
              <a:t>2</a:t>
            </a:r>
            <a:r>
              <a:rPr lang="en-US" altLang="en-US" dirty="0"/>
              <a:t>/4</a:t>
            </a:r>
          </a:p>
          <a:p>
            <a:pPr eaLnBrk="1" hangingPunct="1">
              <a:spcBef>
                <a:spcPts val="300"/>
              </a:spcBef>
            </a:pPr>
            <a:endParaRPr lang="en-US" altLang="en-US" dirty="0"/>
          </a:p>
          <a:p>
            <a:pPr eaLnBrk="1" hangingPunct="1">
              <a:spcBef>
                <a:spcPts val="300"/>
              </a:spcBef>
            </a:pPr>
            <a:endParaRPr lang="en-US" altLang="en-US" dirty="0"/>
          </a:p>
          <a:p>
            <a:pPr eaLnBrk="1" hangingPunct="1">
              <a:spcBef>
                <a:spcPts val="300"/>
              </a:spcBef>
            </a:pPr>
            <a:r>
              <a:rPr lang="en-US" altLang="en-US" dirty="0"/>
              <a:t>Slug wells with,</a:t>
            </a:r>
          </a:p>
          <a:p>
            <a:pPr lvl="1" eaLnBrk="1" hangingPunct="1">
              <a:spcBef>
                <a:spcPts val="300"/>
              </a:spcBef>
            </a:pPr>
            <a:r>
              <a:rPr lang="en-US" altLang="en-US" dirty="0"/>
              <a:t>Weighted rod, Filled pipe</a:t>
            </a:r>
          </a:p>
          <a:p>
            <a:pPr lvl="1" eaLnBrk="1" hangingPunct="1">
              <a:spcBef>
                <a:spcPts val="300"/>
              </a:spcBef>
            </a:pPr>
            <a:r>
              <a:rPr lang="en-US" altLang="en-US" dirty="0"/>
              <a:t>Pressurized air</a:t>
            </a:r>
          </a:p>
          <a:p>
            <a:pPr lvl="1" eaLnBrk="1" hangingPunct="1">
              <a:spcBef>
                <a:spcPts val="300"/>
              </a:spcBef>
            </a:pPr>
            <a:r>
              <a:rPr lang="en-US" altLang="en-US" dirty="0"/>
              <a:t>Jug of water</a:t>
            </a:r>
          </a:p>
          <a:p>
            <a:pPr eaLnBrk="1" hangingPunct="1">
              <a:spcBef>
                <a:spcPts val="300"/>
              </a:spcBef>
            </a:pPr>
            <a:r>
              <a:rPr lang="en-US" altLang="en-US" dirty="0"/>
              <a:t>Check basics</a:t>
            </a:r>
          </a:p>
          <a:p>
            <a:pPr lvl="1" eaLnBrk="1" hangingPunct="1">
              <a:spcBef>
                <a:spcPts val="300"/>
              </a:spcBef>
            </a:pPr>
            <a:r>
              <a:rPr lang="en-US" altLang="en-US" dirty="0"/>
              <a:t>3.3-ft x 1</a:t>
            </a:r>
            <a:r>
              <a:rPr lang="en-US" altLang="en-US" dirty="0">
                <a:latin typeface="Arial" panose="020B0604020202020204" pitchFamily="34" charset="0"/>
                <a:cs typeface="Arial" panose="020B0604020202020204" pitchFamily="34" charset="0"/>
              </a:rPr>
              <a:t>½-in rod = 0.3 gal</a:t>
            </a:r>
          </a:p>
          <a:p>
            <a:pPr lvl="1" eaLnBrk="1" hangingPunct="1">
              <a:spcBef>
                <a:spcPts val="300"/>
              </a:spcBef>
            </a:pPr>
            <a:r>
              <a:rPr lang="en-US" altLang="en-US" dirty="0"/>
              <a:t>h</a:t>
            </a:r>
            <a:r>
              <a:rPr lang="en-US" altLang="en-US" baseline="-25000" dirty="0"/>
              <a:t>0</a:t>
            </a:r>
            <a:r>
              <a:rPr lang="en-US" altLang="en-US" dirty="0"/>
              <a:t> ~ 2 ft, 2-in casing </a:t>
            </a:r>
          </a:p>
        </p:txBody>
      </p:sp>
      <p:grpSp>
        <p:nvGrpSpPr>
          <p:cNvPr id="12" name="Group 11">
            <a:extLst>
              <a:ext uri="{FF2B5EF4-FFF2-40B4-BE49-F238E27FC236}">
                <a16:creationId xmlns:a16="http://schemas.microsoft.com/office/drawing/2014/main" id="{43F04079-ABB8-23E0-C352-9AB2CADF2D16}"/>
              </a:ext>
            </a:extLst>
          </p:cNvPr>
          <p:cNvGrpSpPr/>
          <p:nvPr/>
        </p:nvGrpSpPr>
        <p:grpSpPr>
          <a:xfrm>
            <a:off x="7632595" y="1316645"/>
            <a:ext cx="4381548" cy="5292398"/>
            <a:chOff x="7883900" y="1641935"/>
            <a:chExt cx="4035425" cy="4657269"/>
          </a:xfrm>
        </p:grpSpPr>
        <p:sp>
          <p:nvSpPr>
            <p:cNvPr id="5125" name="Line 44">
              <a:extLst>
                <a:ext uri="{FF2B5EF4-FFF2-40B4-BE49-F238E27FC236}">
                  <a16:creationId xmlns:a16="http://schemas.microsoft.com/office/drawing/2014/main" id="{243C68D6-5BDB-4E02-B833-FB12A6258AAF}"/>
                </a:ext>
              </a:extLst>
            </p:cNvPr>
            <p:cNvSpPr>
              <a:spLocks noChangeShapeType="1"/>
            </p:cNvSpPr>
            <p:nvPr/>
          </p:nvSpPr>
          <p:spPr bwMode="auto">
            <a:xfrm>
              <a:off x="11230374" y="2788865"/>
              <a:ext cx="0" cy="310896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5126" name="Line 45">
              <a:extLst>
                <a:ext uri="{FF2B5EF4-FFF2-40B4-BE49-F238E27FC236}">
                  <a16:creationId xmlns:a16="http://schemas.microsoft.com/office/drawing/2014/main" id="{597A1728-83CA-452B-89CA-F0D95C8258AF}"/>
                </a:ext>
              </a:extLst>
            </p:cNvPr>
            <p:cNvSpPr>
              <a:spLocks noChangeShapeType="1"/>
            </p:cNvSpPr>
            <p:nvPr/>
          </p:nvSpPr>
          <p:spPr bwMode="auto">
            <a:xfrm>
              <a:off x="10802025" y="2788865"/>
              <a:ext cx="0" cy="210312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5127" name="Rectangle 46" descr="10%">
              <a:extLst>
                <a:ext uri="{FF2B5EF4-FFF2-40B4-BE49-F238E27FC236}">
                  <a16:creationId xmlns:a16="http://schemas.microsoft.com/office/drawing/2014/main" id="{4A2813D2-2D59-43E9-90AD-8CDECF32CBDF}"/>
                </a:ext>
              </a:extLst>
            </p:cNvPr>
            <p:cNvSpPr>
              <a:spLocks noChangeArrowheads="1"/>
            </p:cNvSpPr>
            <p:nvPr/>
          </p:nvSpPr>
          <p:spPr bwMode="auto">
            <a:xfrm>
              <a:off x="8670939" y="3546863"/>
              <a:ext cx="1560934" cy="1587822"/>
            </a:xfrm>
            <a:prstGeom prst="rect">
              <a:avLst/>
            </a:prstGeom>
            <a:pattFill prst="pct10">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128" name="Rectangle 47" descr="Wide upward diagonal">
              <a:extLst>
                <a:ext uri="{FF2B5EF4-FFF2-40B4-BE49-F238E27FC236}">
                  <a16:creationId xmlns:a16="http://schemas.microsoft.com/office/drawing/2014/main" id="{F7D3F94E-2B17-4A71-9DDA-D75F430F9160}"/>
                </a:ext>
              </a:extLst>
            </p:cNvPr>
            <p:cNvSpPr>
              <a:spLocks noChangeArrowheads="1"/>
            </p:cNvSpPr>
            <p:nvPr/>
          </p:nvSpPr>
          <p:spPr bwMode="auto">
            <a:xfrm>
              <a:off x="8670939" y="2222842"/>
              <a:ext cx="1560934" cy="1324021"/>
            </a:xfrm>
            <a:prstGeom prst="rect">
              <a:avLst/>
            </a:prstGeom>
            <a:pattFill prst="wdUpDiag">
              <a:fgClr>
                <a:srgbClr val="FF0066"/>
              </a:fgClr>
              <a:bgClr>
                <a:srgbClr val="FFFF99"/>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useBgFill="1">
          <p:nvSpPr>
            <p:cNvPr id="5150" name="Rectangle 50">
              <a:extLst>
                <a:ext uri="{FF2B5EF4-FFF2-40B4-BE49-F238E27FC236}">
                  <a16:creationId xmlns:a16="http://schemas.microsoft.com/office/drawing/2014/main" id="{C94E2441-769D-4E94-9871-9676C9420171}"/>
                </a:ext>
              </a:extLst>
            </p:cNvPr>
            <p:cNvSpPr>
              <a:spLocks noChangeArrowheads="1"/>
            </p:cNvSpPr>
            <p:nvPr/>
          </p:nvSpPr>
          <p:spPr bwMode="auto">
            <a:xfrm>
              <a:off x="9060351" y="2226800"/>
              <a:ext cx="808400" cy="1369654"/>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5151" name="Group 51">
              <a:extLst>
                <a:ext uri="{FF2B5EF4-FFF2-40B4-BE49-F238E27FC236}">
                  <a16:creationId xmlns:a16="http://schemas.microsoft.com/office/drawing/2014/main" id="{35071656-E06F-4A3E-BE5C-28F8A6E0F383}"/>
                </a:ext>
              </a:extLst>
            </p:cNvPr>
            <p:cNvGrpSpPr>
              <a:grpSpLocks/>
            </p:cNvGrpSpPr>
            <p:nvPr/>
          </p:nvGrpSpPr>
          <p:grpSpPr bwMode="auto">
            <a:xfrm>
              <a:off x="9058708" y="3624144"/>
              <a:ext cx="810043" cy="1369653"/>
              <a:chOff x="2111" y="1723"/>
              <a:chExt cx="493" cy="445"/>
            </a:xfrm>
          </p:grpSpPr>
          <p:sp useBgFill="1">
            <p:nvSpPr>
              <p:cNvPr id="5152" name="Rectangle 52">
                <a:extLst>
                  <a:ext uri="{FF2B5EF4-FFF2-40B4-BE49-F238E27FC236}">
                    <a16:creationId xmlns:a16="http://schemas.microsoft.com/office/drawing/2014/main" id="{0EF374DC-1CB4-4240-A0BA-DA3A6A0D254B}"/>
                  </a:ext>
                </a:extLst>
              </p:cNvPr>
              <p:cNvSpPr>
                <a:spLocks noChangeArrowheads="1"/>
              </p:cNvSpPr>
              <p:nvPr/>
            </p:nvSpPr>
            <p:spPr bwMode="auto">
              <a:xfrm>
                <a:off x="2111" y="1724"/>
                <a:ext cx="492" cy="443"/>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5153" name="Group 53">
                <a:extLst>
                  <a:ext uri="{FF2B5EF4-FFF2-40B4-BE49-F238E27FC236}">
                    <a16:creationId xmlns:a16="http://schemas.microsoft.com/office/drawing/2014/main" id="{C8256361-0B73-46F3-9339-6D2BB3AC765F}"/>
                  </a:ext>
                </a:extLst>
              </p:cNvPr>
              <p:cNvGrpSpPr>
                <a:grpSpLocks/>
              </p:cNvGrpSpPr>
              <p:nvPr/>
            </p:nvGrpSpPr>
            <p:grpSpPr bwMode="auto">
              <a:xfrm>
                <a:off x="2112" y="1723"/>
                <a:ext cx="492" cy="445"/>
                <a:chOff x="768" y="2256"/>
                <a:chExt cx="576" cy="672"/>
              </a:xfrm>
            </p:grpSpPr>
            <p:sp useBgFill="1">
              <p:nvSpPr>
                <p:cNvPr id="5154" name="Line 54">
                  <a:extLst>
                    <a:ext uri="{FF2B5EF4-FFF2-40B4-BE49-F238E27FC236}">
                      <a16:creationId xmlns:a16="http://schemas.microsoft.com/office/drawing/2014/main" id="{C97127B8-BA20-4102-B3E6-0D1530AFFD38}"/>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5155" name="Line 55">
                  <a:extLst>
                    <a:ext uri="{FF2B5EF4-FFF2-40B4-BE49-F238E27FC236}">
                      <a16:creationId xmlns:a16="http://schemas.microsoft.com/office/drawing/2014/main" id="{D4236E2B-901B-4021-9AB1-E502258CC0C7}"/>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5156" name="Line 56">
                  <a:extLst>
                    <a:ext uri="{FF2B5EF4-FFF2-40B4-BE49-F238E27FC236}">
                      <a16:creationId xmlns:a16="http://schemas.microsoft.com/office/drawing/2014/main" id="{076582FB-C809-4B63-89B0-491D871908AF}"/>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5157" name="Line 57">
                  <a:extLst>
                    <a:ext uri="{FF2B5EF4-FFF2-40B4-BE49-F238E27FC236}">
                      <a16:creationId xmlns:a16="http://schemas.microsoft.com/office/drawing/2014/main" id="{5BB945F8-A354-4FFF-B022-2B8A0F31DB39}"/>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5158" name="Line 58">
                  <a:extLst>
                    <a:ext uri="{FF2B5EF4-FFF2-40B4-BE49-F238E27FC236}">
                      <a16:creationId xmlns:a16="http://schemas.microsoft.com/office/drawing/2014/main" id="{1D34BBDC-8F4E-49D5-81D7-17F5FCF5662B}"/>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5159" name="Line 59">
                  <a:extLst>
                    <a:ext uri="{FF2B5EF4-FFF2-40B4-BE49-F238E27FC236}">
                      <a16:creationId xmlns:a16="http://schemas.microsoft.com/office/drawing/2014/main" id="{89E0B177-315E-4704-9231-2E62AB69DD4A}"/>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5160" name="Line 60">
                  <a:extLst>
                    <a:ext uri="{FF2B5EF4-FFF2-40B4-BE49-F238E27FC236}">
                      <a16:creationId xmlns:a16="http://schemas.microsoft.com/office/drawing/2014/main" id="{6765ADC2-217F-4B2A-9972-F68570145ECF}"/>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5161" name="Line 61">
                  <a:extLst>
                    <a:ext uri="{FF2B5EF4-FFF2-40B4-BE49-F238E27FC236}">
                      <a16:creationId xmlns:a16="http://schemas.microsoft.com/office/drawing/2014/main" id="{5DAF38C0-A75A-4785-A497-3A860780B97C}"/>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5131" name="Freeform 62">
              <a:extLst>
                <a:ext uri="{FF2B5EF4-FFF2-40B4-BE49-F238E27FC236}">
                  <a16:creationId xmlns:a16="http://schemas.microsoft.com/office/drawing/2014/main" id="{56B777CC-B08A-4217-B185-6600F513A3EE}"/>
                </a:ext>
              </a:extLst>
            </p:cNvPr>
            <p:cNvSpPr>
              <a:spLocks/>
            </p:cNvSpPr>
            <p:nvPr/>
          </p:nvSpPr>
          <p:spPr bwMode="auto">
            <a:xfrm>
              <a:off x="7915119" y="2670119"/>
              <a:ext cx="3977917" cy="649146"/>
            </a:xfrm>
            <a:custGeom>
              <a:avLst/>
              <a:gdLst>
                <a:gd name="T0" fmla="*/ 0 w 2421"/>
                <a:gd name="T1" fmla="*/ 1 h 328"/>
                <a:gd name="T2" fmla="*/ 709 w 2421"/>
                <a:gd name="T3" fmla="*/ 0 h 328"/>
                <a:gd name="T4" fmla="*/ 707 w 2421"/>
                <a:gd name="T5" fmla="*/ 328 h 328"/>
                <a:gd name="T6" fmla="*/ 1181 w 2421"/>
                <a:gd name="T7" fmla="*/ 328 h 328"/>
                <a:gd name="T8" fmla="*/ 1181 w 2421"/>
                <a:gd name="T9" fmla="*/ 7 h 328"/>
                <a:gd name="T10" fmla="*/ 2421 w 2421"/>
                <a:gd name="T11" fmla="*/ 4 h 328"/>
                <a:gd name="T12" fmla="*/ 0 60000 65536"/>
                <a:gd name="T13" fmla="*/ 0 60000 65536"/>
                <a:gd name="T14" fmla="*/ 0 60000 65536"/>
                <a:gd name="T15" fmla="*/ 0 60000 65536"/>
                <a:gd name="T16" fmla="*/ 0 60000 65536"/>
                <a:gd name="T17" fmla="*/ 0 60000 65536"/>
                <a:gd name="T18" fmla="*/ 0 w 2421"/>
                <a:gd name="T19" fmla="*/ 0 h 328"/>
                <a:gd name="T20" fmla="*/ 2421 w 2421"/>
                <a:gd name="T21" fmla="*/ 328 h 328"/>
              </a:gdLst>
              <a:ahLst/>
              <a:cxnLst>
                <a:cxn ang="T12">
                  <a:pos x="T0" y="T1"/>
                </a:cxn>
                <a:cxn ang="T13">
                  <a:pos x="T2" y="T3"/>
                </a:cxn>
                <a:cxn ang="T14">
                  <a:pos x="T4" y="T5"/>
                </a:cxn>
                <a:cxn ang="T15">
                  <a:pos x="T6" y="T7"/>
                </a:cxn>
                <a:cxn ang="T16">
                  <a:pos x="T8" y="T9"/>
                </a:cxn>
                <a:cxn ang="T17">
                  <a:pos x="T10" y="T11"/>
                </a:cxn>
              </a:cxnLst>
              <a:rect l="T18" t="T19" r="T20" b="T21"/>
              <a:pathLst>
                <a:path w="2421" h="328">
                  <a:moveTo>
                    <a:pt x="0" y="1"/>
                  </a:moveTo>
                  <a:lnTo>
                    <a:pt x="709" y="0"/>
                  </a:lnTo>
                  <a:lnTo>
                    <a:pt x="707" y="328"/>
                  </a:lnTo>
                  <a:lnTo>
                    <a:pt x="1181" y="328"/>
                  </a:lnTo>
                  <a:lnTo>
                    <a:pt x="1181" y="7"/>
                  </a:lnTo>
                  <a:lnTo>
                    <a:pt x="2421" y="4"/>
                  </a:lnTo>
                </a:path>
              </a:pathLst>
            </a:cu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136" name="Text Box 71">
              <a:extLst>
                <a:ext uri="{FF2B5EF4-FFF2-40B4-BE49-F238E27FC236}">
                  <a16:creationId xmlns:a16="http://schemas.microsoft.com/office/drawing/2014/main" id="{0B6EC00E-5239-4B2D-9BF9-F8F8061184A1}"/>
                </a:ext>
              </a:extLst>
            </p:cNvPr>
            <p:cNvSpPr txBox="1">
              <a:spLocks noChangeArrowheads="1"/>
            </p:cNvSpPr>
            <p:nvPr/>
          </p:nvSpPr>
          <p:spPr bwMode="auto">
            <a:xfrm>
              <a:off x="7995630" y="3077815"/>
              <a:ext cx="407486" cy="46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K</a:t>
              </a:r>
            </a:p>
          </p:txBody>
        </p:sp>
        <p:sp>
          <p:nvSpPr>
            <p:cNvPr id="5137" name="Text Box 72">
              <a:extLst>
                <a:ext uri="{FF2B5EF4-FFF2-40B4-BE49-F238E27FC236}">
                  <a16:creationId xmlns:a16="http://schemas.microsoft.com/office/drawing/2014/main" id="{4A004F01-F748-4CB5-94E3-9B03A26E5EFD}"/>
                </a:ext>
              </a:extLst>
            </p:cNvPr>
            <p:cNvSpPr txBox="1">
              <a:spLocks noChangeArrowheads="1"/>
            </p:cNvSpPr>
            <p:nvPr/>
          </p:nvSpPr>
          <p:spPr bwMode="auto">
            <a:xfrm>
              <a:off x="7959482" y="4229654"/>
              <a:ext cx="555364" cy="46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latin typeface="Arial" panose="020B0604020202020204" pitchFamily="34" charset="0"/>
                </a:rPr>
                <a:t>K</a:t>
              </a:r>
              <a:r>
                <a:rPr lang="en-US" altLang="en-US" sz="2400" baseline="-25000">
                  <a:latin typeface="Arial" panose="020B0604020202020204" pitchFamily="34" charset="0"/>
                </a:rPr>
                <a:t>A</a:t>
              </a:r>
              <a:endParaRPr lang="en-US" altLang="en-US" sz="2400">
                <a:latin typeface="Arial" panose="020B0604020202020204" pitchFamily="34" charset="0"/>
              </a:endParaRPr>
            </a:p>
          </p:txBody>
        </p:sp>
        <p:sp>
          <p:nvSpPr>
            <p:cNvPr id="5138" name="Line 73">
              <a:extLst>
                <a:ext uri="{FF2B5EF4-FFF2-40B4-BE49-F238E27FC236}">
                  <a16:creationId xmlns:a16="http://schemas.microsoft.com/office/drawing/2014/main" id="{7A1D6203-6D13-46FB-94DA-A6C41A49F7F4}"/>
                </a:ext>
              </a:extLst>
            </p:cNvPr>
            <p:cNvSpPr>
              <a:spLocks noChangeShapeType="1"/>
            </p:cNvSpPr>
            <p:nvPr/>
          </p:nvSpPr>
          <p:spPr bwMode="auto">
            <a:xfrm flipV="1">
              <a:off x="8376827" y="4255382"/>
              <a:ext cx="395984" cy="130621"/>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39" name="Text Box 74">
              <a:extLst>
                <a:ext uri="{FF2B5EF4-FFF2-40B4-BE49-F238E27FC236}">
                  <a16:creationId xmlns:a16="http://schemas.microsoft.com/office/drawing/2014/main" id="{E613A64D-081F-4D6F-93EC-1954AB767D42}"/>
                </a:ext>
              </a:extLst>
            </p:cNvPr>
            <p:cNvSpPr txBox="1">
              <a:spLocks noChangeArrowheads="1"/>
            </p:cNvSpPr>
            <p:nvPr/>
          </p:nvSpPr>
          <p:spPr bwMode="auto">
            <a:xfrm>
              <a:off x="9227946" y="2703764"/>
              <a:ext cx="483068" cy="46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latin typeface="Arial" panose="020B0604020202020204" pitchFamily="34" charset="0"/>
                </a:rPr>
                <a:t>h</a:t>
              </a:r>
              <a:r>
                <a:rPr lang="en-US" altLang="en-US" sz="2400" baseline="-25000">
                  <a:latin typeface="Arial" panose="020B0604020202020204" pitchFamily="34" charset="0"/>
                </a:rPr>
                <a:t>0</a:t>
              </a:r>
              <a:endParaRPr lang="en-US" altLang="en-US" sz="2400">
                <a:latin typeface="Arial" panose="020B0604020202020204" pitchFamily="34" charset="0"/>
              </a:endParaRPr>
            </a:p>
          </p:txBody>
        </p:sp>
        <p:sp>
          <p:nvSpPr>
            <p:cNvPr id="5140" name="Rectangle 75" descr="Wide upward diagonal">
              <a:extLst>
                <a:ext uri="{FF2B5EF4-FFF2-40B4-BE49-F238E27FC236}">
                  <a16:creationId xmlns:a16="http://schemas.microsoft.com/office/drawing/2014/main" id="{6DDA4CC6-A418-4C29-AE75-E5E74136F8D0}"/>
                </a:ext>
              </a:extLst>
            </p:cNvPr>
            <p:cNvSpPr>
              <a:spLocks noChangeArrowheads="1"/>
            </p:cNvSpPr>
            <p:nvPr/>
          </p:nvSpPr>
          <p:spPr bwMode="auto">
            <a:xfrm>
              <a:off x="7883900" y="5950882"/>
              <a:ext cx="4035425" cy="348322"/>
            </a:xfrm>
            <a:prstGeom prst="rect">
              <a:avLst/>
            </a:prstGeom>
            <a:pattFill prst="wdUpDiag">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5141" name="Line 76">
              <a:extLst>
                <a:ext uri="{FF2B5EF4-FFF2-40B4-BE49-F238E27FC236}">
                  <a16:creationId xmlns:a16="http://schemas.microsoft.com/office/drawing/2014/main" id="{D233AE99-F5B3-46C9-81CA-866C004AF7FD}"/>
                </a:ext>
              </a:extLst>
            </p:cNvPr>
            <p:cNvSpPr>
              <a:spLocks noChangeShapeType="1"/>
            </p:cNvSpPr>
            <p:nvPr/>
          </p:nvSpPr>
          <p:spPr bwMode="auto">
            <a:xfrm rot="16200000">
              <a:off x="10215637" y="3317927"/>
              <a:ext cx="0" cy="55043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42" name="Line 77">
              <a:extLst>
                <a:ext uri="{FF2B5EF4-FFF2-40B4-BE49-F238E27FC236}">
                  <a16:creationId xmlns:a16="http://schemas.microsoft.com/office/drawing/2014/main" id="{72DB2E6E-33D6-4240-AAE5-281ACAE88A0B}"/>
                </a:ext>
              </a:extLst>
            </p:cNvPr>
            <p:cNvSpPr>
              <a:spLocks noChangeShapeType="1"/>
            </p:cNvSpPr>
            <p:nvPr/>
          </p:nvSpPr>
          <p:spPr bwMode="auto">
            <a:xfrm rot="16200000">
              <a:off x="10425952" y="4499615"/>
              <a:ext cx="0" cy="97106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useBgFill="1">
          <p:nvSpPr>
            <p:cNvPr id="5144" name="Text Box 79">
              <a:extLst>
                <a:ext uri="{FF2B5EF4-FFF2-40B4-BE49-F238E27FC236}">
                  <a16:creationId xmlns:a16="http://schemas.microsoft.com/office/drawing/2014/main" id="{23E32365-A8D7-4922-98BE-6774B3978538}"/>
                </a:ext>
              </a:extLst>
            </p:cNvPr>
            <p:cNvSpPr txBox="1">
              <a:spLocks noChangeArrowheads="1"/>
            </p:cNvSpPr>
            <p:nvPr/>
          </p:nvSpPr>
          <p:spPr bwMode="auto">
            <a:xfrm>
              <a:off x="10703130" y="4076860"/>
              <a:ext cx="222818" cy="369332"/>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p>
          </p:txBody>
        </p:sp>
        <p:sp useBgFill="1">
          <p:nvSpPr>
            <p:cNvPr id="5145" name="Text Box 80">
              <a:extLst>
                <a:ext uri="{FF2B5EF4-FFF2-40B4-BE49-F238E27FC236}">
                  <a16:creationId xmlns:a16="http://schemas.microsoft.com/office/drawing/2014/main" id="{140DA30B-0DDD-4FF6-A36C-60AFF8D284C5}"/>
                </a:ext>
              </a:extLst>
            </p:cNvPr>
            <p:cNvSpPr txBox="1">
              <a:spLocks noChangeArrowheads="1"/>
            </p:cNvSpPr>
            <p:nvPr/>
          </p:nvSpPr>
          <p:spPr bwMode="auto">
            <a:xfrm>
              <a:off x="11115680" y="4239496"/>
              <a:ext cx="222818" cy="369332"/>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p>
          </p:txBody>
        </p:sp>
        <p:sp>
          <p:nvSpPr>
            <p:cNvPr id="2" name="AutoShape 74">
              <a:extLst>
                <a:ext uri="{FF2B5EF4-FFF2-40B4-BE49-F238E27FC236}">
                  <a16:creationId xmlns:a16="http://schemas.microsoft.com/office/drawing/2014/main" id="{4B6A304D-FDE8-6B4E-3074-9BBF26B6A3BB}"/>
                </a:ext>
              </a:extLst>
            </p:cNvPr>
            <p:cNvSpPr>
              <a:spLocks noChangeAspect="1" noChangeArrowheads="1"/>
            </p:cNvSpPr>
            <p:nvPr/>
          </p:nvSpPr>
          <p:spPr bwMode="auto">
            <a:xfrm flipV="1">
              <a:off x="7914674" y="2383979"/>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grpSp>
          <p:nvGrpSpPr>
            <p:cNvPr id="5" name="Group 4">
              <a:extLst>
                <a:ext uri="{FF2B5EF4-FFF2-40B4-BE49-F238E27FC236}">
                  <a16:creationId xmlns:a16="http://schemas.microsoft.com/office/drawing/2014/main" id="{BE4892E4-5A7E-EFC0-7808-41B8B7E5F0B7}"/>
                </a:ext>
              </a:extLst>
            </p:cNvPr>
            <p:cNvGrpSpPr/>
            <p:nvPr/>
          </p:nvGrpSpPr>
          <p:grpSpPr>
            <a:xfrm>
              <a:off x="9070183" y="1641935"/>
              <a:ext cx="791962" cy="552625"/>
              <a:chOff x="9070183" y="1641935"/>
              <a:chExt cx="791962" cy="552625"/>
            </a:xfrm>
          </p:grpSpPr>
          <p:sp>
            <p:nvSpPr>
              <p:cNvPr id="5148" name="Line 64">
                <a:extLst>
                  <a:ext uri="{FF2B5EF4-FFF2-40B4-BE49-F238E27FC236}">
                    <a16:creationId xmlns:a16="http://schemas.microsoft.com/office/drawing/2014/main" id="{A3B92CE8-EA3B-4FF6-BC58-92D61DD4BB0D}"/>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49" name="Line 65">
                <a:extLst>
                  <a:ext uri="{FF2B5EF4-FFF2-40B4-BE49-F238E27FC236}">
                    <a16:creationId xmlns:a16="http://schemas.microsoft.com/office/drawing/2014/main" id="{F9DBA3C2-6583-40A5-B85A-3E9163759FC0}"/>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Line 65">
                <a:extLst>
                  <a:ext uri="{FF2B5EF4-FFF2-40B4-BE49-F238E27FC236}">
                    <a16:creationId xmlns:a16="http://schemas.microsoft.com/office/drawing/2014/main" id="{02664E3B-5E6F-5970-71BA-0EDDFC462890}"/>
                  </a:ext>
                </a:extLst>
              </p:cNvPr>
              <p:cNvSpPr>
                <a:spLocks noChangeShapeType="1"/>
              </p:cNvSpPr>
              <p:nvPr/>
            </p:nvSpPr>
            <p:spPr bwMode="auto">
              <a:xfrm rot="16200000">
                <a:off x="9466164" y="1519512"/>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5134" name="Text Box 69">
                <a:extLst>
                  <a:ext uri="{FF2B5EF4-FFF2-40B4-BE49-F238E27FC236}">
                    <a16:creationId xmlns:a16="http://schemas.microsoft.com/office/drawing/2014/main" id="{0C6AACB3-22D3-459D-A50A-53FD67360D92}"/>
                  </a:ext>
                </a:extLst>
              </p:cNvPr>
              <p:cNvSpPr txBox="1">
                <a:spLocks noChangeArrowheads="1"/>
              </p:cNvSpPr>
              <p:nvPr/>
            </p:nvSpPr>
            <p:spPr bwMode="auto">
              <a:xfrm>
                <a:off x="9268030" y="1641935"/>
                <a:ext cx="393699" cy="461665"/>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r>
                  <a:rPr lang="en-US" altLang="en-US" sz="2400" baseline="-25000" dirty="0">
                    <a:latin typeface="Arial" panose="020B0604020202020204" pitchFamily="34" charset="0"/>
                  </a:rPr>
                  <a:t>c</a:t>
                </a:r>
              </a:p>
            </p:txBody>
          </p:sp>
        </p:grpSp>
        <p:grpSp>
          <p:nvGrpSpPr>
            <p:cNvPr id="6" name="Group 5">
              <a:extLst>
                <a:ext uri="{FF2B5EF4-FFF2-40B4-BE49-F238E27FC236}">
                  <a16:creationId xmlns:a16="http://schemas.microsoft.com/office/drawing/2014/main" id="{18F8BE34-096C-1C2A-686D-36FED76630F2}"/>
                </a:ext>
              </a:extLst>
            </p:cNvPr>
            <p:cNvGrpSpPr/>
            <p:nvPr/>
          </p:nvGrpSpPr>
          <p:grpSpPr>
            <a:xfrm>
              <a:off x="8679783" y="5195722"/>
              <a:ext cx="1552090" cy="480544"/>
              <a:chOff x="9070183" y="1737360"/>
              <a:chExt cx="791962" cy="480544"/>
            </a:xfrm>
          </p:grpSpPr>
          <p:sp>
            <p:nvSpPr>
              <p:cNvPr id="7" name="Line 64">
                <a:extLst>
                  <a:ext uri="{FF2B5EF4-FFF2-40B4-BE49-F238E27FC236}">
                    <a16:creationId xmlns:a16="http://schemas.microsoft.com/office/drawing/2014/main" id="{CE806409-93F7-7B3C-C6FE-FF9ECD596A49}"/>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 name="Line 65">
                <a:extLst>
                  <a:ext uri="{FF2B5EF4-FFF2-40B4-BE49-F238E27FC236}">
                    <a16:creationId xmlns:a16="http://schemas.microsoft.com/office/drawing/2014/main" id="{436CE564-50CF-B029-E0B2-25E5739EA0EF}"/>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 name="Line 65">
                <a:extLst>
                  <a:ext uri="{FF2B5EF4-FFF2-40B4-BE49-F238E27FC236}">
                    <a16:creationId xmlns:a16="http://schemas.microsoft.com/office/drawing/2014/main" id="{DAFDBD82-3F1D-5177-8098-6AC30BE77B94}"/>
                  </a:ext>
                </a:extLst>
              </p:cNvPr>
              <p:cNvSpPr>
                <a:spLocks noChangeShapeType="1"/>
              </p:cNvSpPr>
              <p:nvPr/>
            </p:nvSpPr>
            <p:spPr bwMode="auto">
              <a:xfrm rot="16200000">
                <a:off x="9466164" y="1633816"/>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10" name="Text Box 69">
                <a:extLst>
                  <a:ext uri="{FF2B5EF4-FFF2-40B4-BE49-F238E27FC236}">
                    <a16:creationId xmlns:a16="http://schemas.microsoft.com/office/drawing/2014/main" id="{B65804AB-6F87-2458-6BCE-1989A5494138}"/>
                  </a:ext>
                </a:extLst>
              </p:cNvPr>
              <p:cNvSpPr txBox="1">
                <a:spLocks noChangeArrowheads="1"/>
              </p:cNvSpPr>
              <p:nvPr/>
            </p:nvSpPr>
            <p:spPr bwMode="auto">
              <a:xfrm>
                <a:off x="9355847" y="1756239"/>
                <a:ext cx="218063" cy="461665"/>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err="1">
                    <a:latin typeface="Arial" panose="020B0604020202020204" pitchFamily="34" charset="0"/>
                  </a:rPr>
                  <a:t>d</a:t>
                </a:r>
                <a:r>
                  <a:rPr lang="en-US" altLang="en-US" sz="2400" baseline="-25000" dirty="0" err="1">
                    <a:latin typeface="Arial" panose="020B0604020202020204" pitchFamily="34" charset="0"/>
                  </a:rPr>
                  <a:t>A</a:t>
                </a:r>
                <a:endParaRPr lang="en-US" altLang="en-US" sz="2400" baseline="-25000" dirty="0">
                  <a:latin typeface="Arial" panose="020B0604020202020204" pitchFamily="34" charset="0"/>
                </a:endParaRPr>
              </a:p>
            </p:txBody>
          </p:sp>
        </p:grpSp>
        <p:sp>
          <p:nvSpPr>
            <p:cNvPr id="11" name="Line 45">
              <a:extLst>
                <a:ext uri="{FF2B5EF4-FFF2-40B4-BE49-F238E27FC236}">
                  <a16:creationId xmlns:a16="http://schemas.microsoft.com/office/drawing/2014/main" id="{A619A205-3096-F8C4-7D2A-3AE4B6A9BB24}"/>
                </a:ext>
              </a:extLst>
            </p:cNvPr>
            <p:cNvSpPr>
              <a:spLocks noChangeShapeType="1"/>
            </p:cNvSpPr>
            <p:nvPr/>
          </p:nvSpPr>
          <p:spPr bwMode="auto">
            <a:xfrm>
              <a:off x="10424043" y="3626729"/>
              <a:ext cx="0" cy="128016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useBgFill="1">
          <p:nvSpPr>
            <p:cNvPr id="5143" name="Text Box 78">
              <a:extLst>
                <a:ext uri="{FF2B5EF4-FFF2-40B4-BE49-F238E27FC236}">
                  <a16:creationId xmlns:a16="http://schemas.microsoft.com/office/drawing/2014/main" id="{B17A77FC-0FC4-421E-A2B2-157140EB7784}"/>
                </a:ext>
              </a:extLst>
            </p:cNvPr>
            <p:cNvSpPr txBox="1">
              <a:spLocks noChangeArrowheads="1"/>
            </p:cNvSpPr>
            <p:nvPr/>
          </p:nvSpPr>
          <p:spPr bwMode="auto">
            <a:xfrm>
              <a:off x="10326231" y="3931506"/>
              <a:ext cx="187552" cy="369332"/>
            </a:xfrm>
            <a:prstGeom prst="rect">
              <a:avLst/>
            </a:prstGeom>
            <a:ln>
              <a:noFill/>
            </a:ln>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L</a:t>
              </a:r>
            </a:p>
          </p:txBody>
        </p:sp>
      </p:grpSp>
      <p:graphicFrame>
        <p:nvGraphicFramePr>
          <p:cNvPr id="13" name="Table 12">
            <a:extLst>
              <a:ext uri="{FF2B5EF4-FFF2-40B4-BE49-F238E27FC236}">
                <a16:creationId xmlns:a16="http://schemas.microsoft.com/office/drawing/2014/main" id="{F8F8DFE2-672B-C75F-FB93-58F84C1692A8}"/>
              </a:ext>
            </a:extLst>
          </p:cNvPr>
          <p:cNvGraphicFramePr>
            <a:graphicFrameLocks noGrp="1"/>
          </p:cNvGraphicFramePr>
          <p:nvPr>
            <p:extLst>
              <p:ext uri="{D42A27DB-BD31-4B8C-83A1-F6EECF244321}">
                <p14:modId xmlns:p14="http://schemas.microsoft.com/office/powerpoint/2010/main" val="3122270862"/>
              </p:ext>
            </p:extLst>
          </p:nvPr>
        </p:nvGraphicFramePr>
        <p:xfrm>
          <a:off x="951634" y="2468281"/>
          <a:ext cx="2614422" cy="960120"/>
        </p:xfrm>
        <a:graphic>
          <a:graphicData uri="http://schemas.openxmlformats.org/drawingml/2006/table">
            <a:tbl>
              <a:tblPr/>
              <a:tblGrid>
                <a:gridCol w="1354643">
                  <a:extLst>
                    <a:ext uri="{9D8B030D-6E8A-4147-A177-3AD203B41FA5}">
                      <a16:colId xmlns:a16="http://schemas.microsoft.com/office/drawing/2014/main" val="1581583627"/>
                    </a:ext>
                  </a:extLst>
                </a:gridCol>
                <a:gridCol w="1259779">
                  <a:extLst>
                    <a:ext uri="{9D8B030D-6E8A-4147-A177-3AD203B41FA5}">
                      <a16:colId xmlns:a16="http://schemas.microsoft.com/office/drawing/2014/main" val="2386450362"/>
                    </a:ext>
                  </a:extLst>
                </a:gridCol>
              </a:tblGrid>
              <a:tr h="190500">
                <a:tc>
                  <a:txBody>
                    <a:bodyPr/>
                    <a:lstStyle/>
                    <a:p>
                      <a:pPr algn="ctr" fontAlgn="b"/>
                      <a:r>
                        <a:rPr lang="en-US" sz="1100" b="1" i="0" u="none" strike="noStrike" dirty="0">
                          <a:solidFill>
                            <a:srgbClr val="000000"/>
                          </a:solidFill>
                          <a:effectLst/>
                          <a:latin typeface="Arial" panose="020B0604020202020204" pitchFamily="34" charset="0"/>
                        </a:rPr>
                        <a:t>Diameter, inches</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0E6F5"/>
                    </a:solidFill>
                  </a:tcPr>
                </a:tc>
                <a:tc>
                  <a:txBody>
                    <a:bodyPr/>
                    <a:lstStyle/>
                    <a:p>
                      <a:pPr algn="ctr" fontAlgn="b"/>
                      <a:r>
                        <a:rPr lang="en-US" sz="1100" b="1" i="0" u="none" strike="noStrike" dirty="0">
                          <a:solidFill>
                            <a:srgbClr val="000000"/>
                          </a:solidFill>
                          <a:effectLst/>
                          <a:latin typeface="Arial" panose="020B0604020202020204" pitchFamily="34" charset="0"/>
                        </a:rPr>
                        <a:t>Gallons per foot</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1496378539"/>
                  </a:ext>
                </a:extLst>
              </a:tr>
              <a:tr h="180975">
                <a:tc>
                  <a:txBody>
                    <a:bodyPr/>
                    <a:lstStyle/>
                    <a:p>
                      <a:pPr algn="r" fontAlgn="b"/>
                      <a:r>
                        <a:rPr lang="en-US" sz="1200" b="1" i="0" u="none" strike="noStrike" dirty="0">
                          <a:solidFill>
                            <a:srgbClr val="000000"/>
                          </a:solidFill>
                          <a:effectLst/>
                          <a:latin typeface="Arial" panose="020B0604020202020204" pitchFamily="34" charset="0"/>
                        </a:rPr>
                        <a:t>2</a:t>
                      </a:r>
                    </a:p>
                  </a:txBody>
                  <a:tcPr marL="9525" marR="171450" marT="952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1" i="0" u="none" strike="noStrike" dirty="0">
                          <a:solidFill>
                            <a:srgbClr val="000000"/>
                          </a:solidFill>
                          <a:effectLst/>
                          <a:latin typeface="Arial" panose="020B0604020202020204" pitchFamily="34" charset="0"/>
                        </a:rPr>
                        <a:t>0.16</a:t>
                      </a:r>
                    </a:p>
                  </a:txBody>
                  <a:tcPr marL="9525" marR="171450" marT="952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740261202"/>
                  </a:ext>
                </a:extLst>
              </a:tr>
              <a:tr h="180975">
                <a:tc>
                  <a:txBody>
                    <a:bodyPr/>
                    <a:lstStyle/>
                    <a:p>
                      <a:pPr algn="r" fontAlgn="b"/>
                      <a:r>
                        <a:rPr lang="en-US" sz="1200" b="1" i="0" u="none" strike="noStrike" dirty="0">
                          <a:solidFill>
                            <a:srgbClr val="000000"/>
                          </a:solidFill>
                          <a:effectLst/>
                          <a:latin typeface="Arial" panose="020B0604020202020204" pitchFamily="34" charset="0"/>
                        </a:rPr>
                        <a:t>6</a:t>
                      </a:r>
                    </a:p>
                  </a:txBody>
                  <a:tcPr marL="9525" marR="171450" marT="9525" marB="0" anchor="b">
                    <a:lnL>
                      <a:noFill/>
                    </a:lnL>
                    <a:lnR>
                      <a:noFill/>
                    </a:lnR>
                    <a:lnT>
                      <a:noFill/>
                    </a:lnT>
                    <a:lnB>
                      <a:noFill/>
                    </a:lnB>
                    <a:solidFill>
                      <a:srgbClr val="F2F2F2"/>
                    </a:solidFill>
                  </a:tcPr>
                </a:tc>
                <a:tc>
                  <a:txBody>
                    <a:bodyPr/>
                    <a:lstStyle/>
                    <a:p>
                      <a:pPr algn="r" fontAlgn="b"/>
                      <a:r>
                        <a:rPr lang="en-US" sz="1200" b="1" i="0" u="none" strike="noStrike" dirty="0">
                          <a:solidFill>
                            <a:srgbClr val="000000"/>
                          </a:solidFill>
                          <a:effectLst/>
                          <a:latin typeface="Arial" panose="020B0604020202020204" pitchFamily="34" charset="0"/>
                        </a:rPr>
                        <a:t>1.47</a:t>
                      </a:r>
                    </a:p>
                  </a:txBody>
                  <a:tcPr marL="9525" marR="171450" marT="9525" marB="0" anchor="b">
                    <a:lnL>
                      <a:noFill/>
                    </a:lnL>
                    <a:lnR>
                      <a:noFill/>
                    </a:lnR>
                    <a:lnT>
                      <a:noFill/>
                    </a:lnT>
                    <a:lnB>
                      <a:noFill/>
                    </a:lnB>
                    <a:solidFill>
                      <a:srgbClr val="F2F2F2"/>
                    </a:solidFill>
                  </a:tcPr>
                </a:tc>
                <a:extLst>
                  <a:ext uri="{0D108BD9-81ED-4DB2-BD59-A6C34878D82A}">
                    <a16:rowId xmlns:a16="http://schemas.microsoft.com/office/drawing/2014/main" val="501031150"/>
                  </a:ext>
                </a:extLst>
              </a:tr>
              <a:tr h="180975">
                <a:tc>
                  <a:txBody>
                    <a:bodyPr/>
                    <a:lstStyle/>
                    <a:p>
                      <a:pPr algn="r" fontAlgn="b"/>
                      <a:r>
                        <a:rPr lang="en-US" sz="1200" b="1" i="0" u="none" strike="noStrike">
                          <a:solidFill>
                            <a:srgbClr val="000000"/>
                          </a:solidFill>
                          <a:effectLst/>
                          <a:latin typeface="Arial" panose="020B0604020202020204" pitchFamily="34" charset="0"/>
                        </a:rPr>
                        <a:t>12</a:t>
                      </a:r>
                    </a:p>
                  </a:txBody>
                  <a:tcPr marL="9525" marR="171450" marT="9525" marB="0" anchor="b">
                    <a:lnL>
                      <a:noFill/>
                    </a:lnL>
                    <a:lnR>
                      <a:noFill/>
                    </a:lnR>
                    <a:lnT>
                      <a:noFill/>
                    </a:lnT>
                    <a:lnB>
                      <a:noFill/>
                    </a:lnB>
                    <a:solidFill>
                      <a:srgbClr val="FFFFFF"/>
                    </a:solidFill>
                  </a:tcPr>
                </a:tc>
                <a:tc>
                  <a:txBody>
                    <a:bodyPr/>
                    <a:lstStyle/>
                    <a:p>
                      <a:pPr algn="r" fontAlgn="b"/>
                      <a:r>
                        <a:rPr lang="en-US" sz="1200" b="1" i="0" u="none" strike="noStrike" dirty="0">
                          <a:solidFill>
                            <a:srgbClr val="000000"/>
                          </a:solidFill>
                          <a:effectLst/>
                          <a:latin typeface="Arial" panose="020B0604020202020204" pitchFamily="34" charset="0"/>
                        </a:rPr>
                        <a:t>5.88</a:t>
                      </a:r>
                    </a:p>
                  </a:txBody>
                  <a:tcPr marL="9525" marR="171450" marT="9525" marB="0" anchor="b">
                    <a:lnL>
                      <a:noFill/>
                    </a:lnL>
                    <a:lnR>
                      <a:noFill/>
                    </a:lnR>
                    <a:lnT>
                      <a:noFill/>
                    </a:lnT>
                    <a:lnB>
                      <a:noFill/>
                    </a:lnB>
                    <a:solidFill>
                      <a:srgbClr val="FFFFFF"/>
                    </a:solidFill>
                  </a:tcPr>
                </a:tc>
                <a:extLst>
                  <a:ext uri="{0D108BD9-81ED-4DB2-BD59-A6C34878D82A}">
                    <a16:rowId xmlns:a16="http://schemas.microsoft.com/office/drawing/2014/main" val="2510242230"/>
                  </a:ext>
                </a:extLst>
              </a:tr>
              <a:tr h="190500">
                <a:tc>
                  <a:txBody>
                    <a:bodyPr/>
                    <a:lstStyle/>
                    <a:p>
                      <a:pPr algn="r" fontAlgn="b"/>
                      <a:r>
                        <a:rPr lang="en-US" sz="1200" b="1" i="0" u="none" strike="noStrike">
                          <a:solidFill>
                            <a:srgbClr val="000000"/>
                          </a:solidFill>
                          <a:effectLst/>
                          <a:latin typeface="Arial" panose="020B0604020202020204" pitchFamily="34" charset="0"/>
                        </a:rPr>
                        <a:t>24</a:t>
                      </a:r>
                    </a:p>
                  </a:txBody>
                  <a:tcPr marL="9525" marR="171450" marT="9525" marB="0" anchor="b">
                    <a:lnL>
                      <a:noFill/>
                    </a:lnL>
                    <a:lnR>
                      <a:noFill/>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r" fontAlgn="b"/>
                      <a:r>
                        <a:rPr lang="en-US" sz="1200" b="1" i="0" u="none" strike="noStrike" dirty="0">
                          <a:solidFill>
                            <a:srgbClr val="000000"/>
                          </a:solidFill>
                          <a:effectLst/>
                          <a:latin typeface="Arial" panose="020B0604020202020204" pitchFamily="34" charset="0"/>
                        </a:rPr>
                        <a:t>23.50</a:t>
                      </a:r>
                    </a:p>
                  </a:txBody>
                  <a:tcPr marL="9525" marR="171450" marT="9525" marB="0" anchor="b">
                    <a:lnL>
                      <a:noFill/>
                    </a:lnL>
                    <a:lnR>
                      <a:noFill/>
                    </a:lnR>
                    <a:lnT>
                      <a:noFill/>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98158655"/>
                  </a:ext>
                </a:extLst>
              </a:tr>
            </a:tbl>
          </a:graphicData>
        </a:graphic>
      </p:graphicFrame>
      <p:graphicFrame>
        <p:nvGraphicFramePr>
          <p:cNvPr id="14" name="Table 13">
            <a:extLst>
              <a:ext uri="{FF2B5EF4-FFF2-40B4-BE49-F238E27FC236}">
                <a16:creationId xmlns:a16="http://schemas.microsoft.com/office/drawing/2014/main" id="{D7EF0193-8B47-D305-563B-AE663D21D808}"/>
              </a:ext>
            </a:extLst>
          </p:cNvPr>
          <p:cNvGraphicFramePr>
            <a:graphicFrameLocks noGrp="1"/>
          </p:cNvGraphicFramePr>
          <p:nvPr>
            <p:extLst>
              <p:ext uri="{D42A27DB-BD31-4B8C-83A1-F6EECF244321}">
                <p14:modId xmlns:p14="http://schemas.microsoft.com/office/powerpoint/2010/main" val="3372862064"/>
              </p:ext>
            </p:extLst>
          </p:nvPr>
        </p:nvGraphicFramePr>
        <p:xfrm>
          <a:off x="4964251" y="2600739"/>
          <a:ext cx="2787925" cy="3070656"/>
        </p:xfrm>
        <a:graphic>
          <a:graphicData uri="http://schemas.openxmlformats.org/drawingml/2006/table">
            <a:tbl>
              <a:tblPr/>
              <a:tblGrid>
                <a:gridCol w="925546">
                  <a:extLst>
                    <a:ext uri="{9D8B030D-6E8A-4147-A177-3AD203B41FA5}">
                      <a16:colId xmlns:a16="http://schemas.microsoft.com/office/drawing/2014/main" val="1634162882"/>
                    </a:ext>
                  </a:extLst>
                </a:gridCol>
                <a:gridCol w="1444755">
                  <a:extLst>
                    <a:ext uri="{9D8B030D-6E8A-4147-A177-3AD203B41FA5}">
                      <a16:colId xmlns:a16="http://schemas.microsoft.com/office/drawing/2014/main" val="3782526421"/>
                    </a:ext>
                  </a:extLst>
                </a:gridCol>
                <a:gridCol w="417624">
                  <a:extLst>
                    <a:ext uri="{9D8B030D-6E8A-4147-A177-3AD203B41FA5}">
                      <a16:colId xmlns:a16="http://schemas.microsoft.com/office/drawing/2014/main" val="1616048867"/>
                    </a:ext>
                  </a:extLst>
                </a:gridCol>
              </a:tblGrid>
              <a:tr h="214232">
                <a:tc>
                  <a:txBody>
                    <a:bodyPr/>
                    <a:lstStyle/>
                    <a:p>
                      <a:pPr algn="ctr" fontAlgn="b"/>
                      <a:r>
                        <a:rPr lang="en-US" sz="1200" b="0" i="0" u="none" strike="noStrike">
                          <a:solidFill>
                            <a:srgbClr val="000000"/>
                          </a:solidFill>
                          <a:effectLst/>
                          <a:latin typeface="Arial" panose="020B0604020202020204" pitchFamily="34" charset="0"/>
                        </a:rPr>
                        <a:t>Abbreviation</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tabLst>
                          <a:tab pos="1254125" algn="l"/>
                        </a:tabLst>
                      </a:pPr>
                      <a:r>
                        <a:rPr lang="en-US" sz="1200" b="0" i="0" u="none" strike="noStrike" dirty="0">
                          <a:solidFill>
                            <a:srgbClr val="000000"/>
                          </a:solidFill>
                          <a:effectLst/>
                          <a:latin typeface="Arial" panose="020B0604020202020204" pitchFamily="34" charset="0"/>
                        </a:rPr>
                        <a:t>Term</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en-US" sz="1200" b="0" i="0" u="none" strike="noStrike">
                          <a:solidFill>
                            <a:srgbClr val="000000"/>
                          </a:solidFill>
                          <a:effectLst/>
                          <a:latin typeface="Arial" panose="020B0604020202020204" pitchFamily="34" charset="0"/>
                        </a:rPr>
                        <a:t>Unit</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2722848043"/>
                  </a:ext>
                </a:extLst>
              </a:tr>
              <a:tr h="357053">
                <a:tc>
                  <a:txBody>
                    <a:bodyPr/>
                    <a:lstStyle/>
                    <a:p>
                      <a:pPr algn="ctr" fontAlgn="ctr"/>
                      <a:r>
                        <a:rPr lang="en-US" sz="1200" b="0" i="0" u="none" strike="noStrike">
                          <a:solidFill>
                            <a:srgbClr val="000000"/>
                          </a:solidFill>
                          <a:effectLst/>
                          <a:latin typeface="Arial" panose="020B0604020202020204" pitchFamily="34" charset="0"/>
                        </a:rPr>
                        <a:t>K</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100" b="0" i="0" u="none" strike="noStrike">
                          <a:solidFill>
                            <a:srgbClr val="000000"/>
                          </a:solidFill>
                          <a:effectLst/>
                          <a:latin typeface="Arial" panose="020B0604020202020204" pitchFamily="34" charset="0"/>
                        </a:rPr>
                        <a:t>Hydraulic conductivity of aquifer </a:t>
                      </a:r>
                    </a:p>
                  </a:txBody>
                  <a:tcPr marL="6858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US" sz="1200" b="0" i="0" u="none" strike="noStrike">
                          <a:solidFill>
                            <a:srgbClr val="000000"/>
                          </a:solidFill>
                          <a:effectLst/>
                          <a:latin typeface="Arial" panose="020B0604020202020204" pitchFamily="34" charset="0"/>
                        </a:rPr>
                        <a:t>L/T</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928345462"/>
                  </a:ext>
                </a:extLst>
              </a:tr>
              <a:tr h="357053">
                <a:tc>
                  <a:txBody>
                    <a:bodyPr/>
                    <a:lstStyle/>
                    <a:p>
                      <a:pPr algn="ctr" fontAlgn="ctr"/>
                      <a:r>
                        <a:rPr lang="en-US" sz="1200" b="0" i="0" u="none" strike="noStrike">
                          <a:solidFill>
                            <a:srgbClr val="000000"/>
                          </a:solidFill>
                          <a:effectLst/>
                          <a:latin typeface="Arial" panose="020B0604020202020204" pitchFamily="34" charset="0"/>
                        </a:rPr>
                        <a:t>K</a:t>
                      </a:r>
                      <a:r>
                        <a:rPr lang="en-US" sz="1200" b="0" i="0" u="none" strike="noStrike" baseline="-25000">
                          <a:solidFill>
                            <a:srgbClr val="000000"/>
                          </a:solidFill>
                          <a:effectLst/>
                          <a:latin typeface="Arial" panose="020B0604020202020204" pitchFamily="34" charset="0"/>
                        </a:rPr>
                        <a:t>A</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2F2F2"/>
                    </a:solidFill>
                  </a:tcPr>
                </a:tc>
                <a:tc>
                  <a:txBody>
                    <a:bodyPr/>
                    <a:lstStyle/>
                    <a:p>
                      <a:pPr algn="l" fontAlgn="ctr"/>
                      <a:r>
                        <a:rPr lang="en-US" sz="1100" b="0" i="0" u="none" strike="noStrike">
                          <a:solidFill>
                            <a:srgbClr val="000000"/>
                          </a:solidFill>
                          <a:effectLst/>
                          <a:latin typeface="Arial" panose="020B0604020202020204" pitchFamily="34" charset="0"/>
                        </a:rPr>
                        <a:t>Hydraulic conductivity of gravel pack</a:t>
                      </a:r>
                    </a:p>
                  </a:txBody>
                  <a:tcPr marL="68580" marR="7620" marT="7620" marB="0" anchor="ctr">
                    <a:lnL>
                      <a:noFill/>
                    </a:lnL>
                    <a:lnR>
                      <a:noFill/>
                    </a:lnR>
                    <a:lnT>
                      <a:noFill/>
                    </a:lnT>
                    <a:lnB>
                      <a:noFill/>
                    </a:lnB>
                    <a:solidFill>
                      <a:srgbClr val="F2F2F2"/>
                    </a:solidFill>
                  </a:tcPr>
                </a:tc>
                <a:tc>
                  <a:txBody>
                    <a:bodyPr/>
                    <a:lstStyle/>
                    <a:p>
                      <a:pPr algn="ctr" fontAlgn="ctr"/>
                      <a:r>
                        <a:rPr lang="en-US" sz="1200" b="0" i="0" u="none" strike="noStrike">
                          <a:solidFill>
                            <a:srgbClr val="000000"/>
                          </a:solidFill>
                          <a:effectLst/>
                          <a:latin typeface="Arial" panose="020B0604020202020204" pitchFamily="34" charset="0"/>
                        </a:rPr>
                        <a:t>L/T</a:t>
                      </a:r>
                    </a:p>
                  </a:txBody>
                  <a:tcPr marL="7620" marR="7620" marT="7620" marB="0" anchor="ctr">
                    <a:lnL>
                      <a:noFill/>
                    </a:lnL>
                    <a:lnR>
                      <a:noFill/>
                    </a:lnR>
                    <a:lnT>
                      <a:noFill/>
                    </a:lnT>
                    <a:lnB>
                      <a:noFill/>
                    </a:lnB>
                    <a:solidFill>
                      <a:srgbClr val="F2F2F2"/>
                    </a:solidFill>
                  </a:tcPr>
                </a:tc>
                <a:extLst>
                  <a:ext uri="{0D108BD9-81ED-4DB2-BD59-A6C34878D82A}">
                    <a16:rowId xmlns:a16="http://schemas.microsoft.com/office/drawing/2014/main" val="3885763458"/>
                  </a:ext>
                </a:extLst>
              </a:tr>
              <a:tr h="357053">
                <a:tc>
                  <a:txBody>
                    <a:bodyPr/>
                    <a:lstStyle/>
                    <a:p>
                      <a:pPr algn="ctr" fontAlgn="ctr"/>
                      <a:r>
                        <a:rPr lang="en-US" sz="1200" b="0" i="0" u="none" strike="noStrike">
                          <a:solidFill>
                            <a:srgbClr val="000000"/>
                          </a:solidFill>
                          <a:effectLst/>
                          <a:latin typeface="Arial" panose="020B0604020202020204" pitchFamily="34" charset="0"/>
                        </a:rPr>
                        <a:t>d</a:t>
                      </a:r>
                      <a:r>
                        <a:rPr lang="en-US" sz="1200" b="0" i="0" u="none" strike="noStrike" baseline="-25000">
                          <a:solidFill>
                            <a:srgbClr val="000000"/>
                          </a:solidFill>
                          <a:effectLst/>
                          <a:latin typeface="Arial" panose="020B0604020202020204" pitchFamily="34" charset="0"/>
                        </a:rPr>
                        <a:t>C</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Arial" panose="020B0604020202020204" pitchFamily="34" charset="0"/>
                        </a:rPr>
                        <a:t>Diameter of casing</a:t>
                      </a:r>
                    </a:p>
                  </a:txBody>
                  <a:tcPr marL="68580" marR="7620" marT="7620" marB="0" anchor="ctr">
                    <a:lnL>
                      <a:noFill/>
                    </a:lnL>
                    <a:lnR>
                      <a:noFill/>
                    </a:lnR>
                    <a:lnT>
                      <a:noFill/>
                    </a:lnT>
                    <a:lnB>
                      <a:noFill/>
                    </a:lnB>
                    <a:solidFill>
                      <a:srgbClr val="FFFFFF"/>
                    </a:solidFill>
                  </a:tcPr>
                </a:tc>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val="781155362"/>
                  </a:ext>
                </a:extLst>
              </a:tr>
              <a:tr h="357053">
                <a:tc>
                  <a:txBody>
                    <a:bodyPr/>
                    <a:lstStyle/>
                    <a:p>
                      <a:pPr algn="ctr" fontAlgn="ctr"/>
                      <a:r>
                        <a:rPr lang="en-US" sz="1200" b="0" i="0" u="none" strike="noStrike">
                          <a:solidFill>
                            <a:srgbClr val="000000"/>
                          </a:solidFill>
                          <a:effectLst/>
                          <a:latin typeface="Arial" panose="020B0604020202020204" pitchFamily="34" charset="0"/>
                        </a:rPr>
                        <a:t>d</a:t>
                      </a:r>
                      <a:r>
                        <a:rPr lang="en-US" sz="1200" b="0" i="0" u="none" strike="noStrike" baseline="-25000">
                          <a:solidFill>
                            <a:srgbClr val="000000"/>
                          </a:solidFill>
                          <a:effectLst/>
                          <a:latin typeface="Arial" panose="020B0604020202020204" pitchFamily="34" charset="0"/>
                        </a:rPr>
                        <a:t>A</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2F2F2"/>
                    </a:solidFill>
                  </a:tcPr>
                </a:tc>
                <a:tc>
                  <a:txBody>
                    <a:bodyPr/>
                    <a:lstStyle/>
                    <a:p>
                      <a:pPr algn="l" fontAlgn="ctr"/>
                      <a:r>
                        <a:rPr lang="en-US" sz="1100" b="0" i="0" u="none" strike="noStrike">
                          <a:solidFill>
                            <a:srgbClr val="000000"/>
                          </a:solidFill>
                          <a:effectLst/>
                          <a:latin typeface="Arial" panose="020B0604020202020204" pitchFamily="34" charset="0"/>
                        </a:rPr>
                        <a:t>Diameter of wellbore</a:t>
                      </a:r>
                    </a:p>
                  </a:txBody>
                  <a:tcPr marL="68580" marR="7620" marT="7620" marB="0" anchor="ctr">
                    <a:lnL>
                      <a:noFill/>
                    </a:lnL>
                    <a:lnR>
                      <a:noFill/>
                    </a:lnR>
                    <a:lnT>
                      <a:noFill/>
                    </a:lnT>
                    <a:lnB>
                      <a:noFill/>
                    </a:lnB>
                    <a:solidFill>
                      <a:srgbClr val="F2F2F2"/>
                    </a:solidFill>
                  </a:tcPr>
                </a:tc>
                <a:tc>
                  <a:txBody>
                    <a:bodyPr/>
                    <a:lstStyle/>
                    <a:p>
                      <a:pPr algn="ctr" fontAlgn="ctr"/>
                      <a:r>
                        <a:rPr lang="en-US" sz="1200" b="0" i="0" u="none" strike="noStrike" dirty="0">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2F2F2"/>
                    </a:solidFill>
                  </a:tcPr>
                </a:tc>
                <a:extLst>
                  <a:ext uri="{0D108BD9-81ED-4DB2-BD59-A6C34878D82A}">
                    <a16:rowId xmlns:a16="http://schemas.microsoft.com/office/drawing/2014/main" val="3848456529"/>
                  </a:ext>
                </a:extLst>
              </a:tr>
              <a:tr h="357053">
                <a:tc>
                  <a:txBody>
                    <a:bodyPr/>
                    <a:lstStyle/>
                    <a:p>
                      <a:pPr algn="ctr" fontAlgn="ctr"/>
                      <a:r>
                        <a:rPr lang="en-US" sz="1200" b="0" i="0" u="none" strike="noStrike">
                          <a:solidFill>
                            <a:srgbClr val="000000"/>
                          </a:solidFill>
                          <a:effectLst/>
                          <a:latin typeface="Arial" panose="020B0604020202020204" pitchFamily="34" charset="0"/>
                        </a:rPr>
                        <a:t>h</a:t>
                      </a:r>
                      <a:r>
                        <a:rPr lang="en-US" sz="1200" b="0" i="0" u="none" strike="noStrike" baseline="-25000">
                          <a:solidFill>
                            <a:srgbClr val="000000"/>
                          </a:solidFill>
                          <a:effectLst/>
                          <a:latin typeface="Arial" panose="020B0604020202020204" pitchFamily="34" charset="0"/>
                        </a:rPr>
                        <a:t>0</a:t>
                      </a: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Arial" panose="020B0604020202020204" pitchFamily="34" charset="0"/>
                        </a:rPr>
                        <a:t>Initial displacement</a:t>
                      </a:r>
                    </a:p>
                  </a:txBody>
                  <a:tcPr marL="68580" marR="7620" marT="7620" marB="0" anchor="ctr">
                    <a:lnL>
                      <a:noFill/>
                    </a:lnL>
                    <a:lnR>
                      <a:noFill/>
                    </a:lnR>
                    <a:lnT>
                      <a:noFill/>
                    </a:lnT>
                    <a:lnB>
                      <a:noFill/>
                    </a:lnB>
                    <a:solidFill>
                      <a:srgbClr val="FFFFFF"/>
                    </a:solidFill>
                  </a:tcPr>
                </a:tc>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val="2883914157"/>
                  </a:ext>
                </a:extLst>
              </a:tr>
              <a:tr h="357053">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2F2F2"/>
                    </a:solidFill>
                  </a:tcPr>
                </a:tc>
                <a:tc>
                  <a:txBody>
                    <a:bodyPr/>
                    <a:lstStyle/>
                    <a:p>
                      <a:pPr algn="l" fontAlgn="ctr"/>
                      <a:r>
                        <a:rPr lang="en-US" sz="1100" b="0" i="0" u="none" strike="noStrike">
                          <a:solidFill>
                            <a:srgbClr val="000000"/>
                          </a:solidFill>
                          <a:effectLst/>
                          <a:latin typeface="Arial" panose="020B0604020202020204" pitchFamily="34" charset="0"/>
                        </a:rPr>
                        <a:t>Length of screen</a:t>
                      </a:r>
                    </a:p>
                  </a:txBody>
                  <a:tcPr marL="68580" marR="7620" marT="7620" marB="0" anchor="ctr">
                    <a:lnL>
                      <a:noFill/>
                    </a:lnL>
                    <a:lnR>
                      <a:noFill/>
                    </a:lnR>
                    <a:lnT>
                      <a:noFill/>
                    </a:lnT>
                    <a:lnB>
                      <a:noFill/>
                    </a:lnB>
                    <a:solidFill>
                      <a:srgbClr val="F2F2F2"/>
                    </a:solidFill>
                  </a:tcPr>
                </a:tc>
                <a:tc>
                  <a:txBody>
                    <a:bodyPr/>
                    <a:lstStyle/>
                    <a:p>
                      <a:pPr algn="ctr" fontAlgn="ctr"/>
                      <a:r>
                        <a:rPr lang="en-US" sz="1200" b="0" i="0" u="none" strike="noStrike">
                          <a:solidFill>
                            <a:srgbClr val="000000"/>
                          </a:solidFill>
                          <a:effectLst/>
                          <a:latin typeface="Arial" panose="020B0604020202020204" pitchFamily="34" charset="0"/>
                        </a:rPr>
                        <a:t>L</a:t>
                      </a:r>
                    </a:p>
                  </a:txBody>
                  <a:tcPr marL="7620" marR="7620" marT="7620" marB="0" anchor="ctr">
                    <a:lnL>
                      <a:noFill/>
                    </a:lnL>
                    <a:lnR>
                      <a:noFill/>
                    </a:lnR>
                    <a:lnT>
                      <a:noFill/>
                    </a:lnT>
                    <a:lnB>
                      <a:noFill/>
                    </a:lnB>
                    <a:solidFill>
                      <a:srgbClr val="F2F2F2"/>
                    </a:solidFill>
                  </a:tcPr>
                </a:tc>
                <a:extLst>
                  <a:ext uri="{0D108BD9-81ED-4DB2-BD59-A6C34878D82A}">
                    <a16:rowId xmlns:a16="http://schemas.microsoft.com/office/drawing/2014/main" val="3515234089"/>
                  </a:ext>
                </a:extLst>
              </a:tr>
              <a:tr h="357053">
                <a:tc>
                  <a:txBody>
                    <a:bodyPr/>
                    <a:lstStyle/>
                    <a:p>
                      <a:pPr algn="ctr" fontAlgn="ctr"/>
                      <a:r>
                        <a:rPr lang="en-US" sz="1200" b="0" i="0" u="none" strike="noStrike">
                          <a:solidFill>
                            <a:srgbClr val="000000"/>
                          </a:solidFill>
                          <a:effectLst/>
                          <a:latin typeface="Arial" panose="020B0604020202020204" pitchFamily="34" charset="0"/>
                        </a:rPr>
                        <a:t>H</a:t>
                      </a:r>
                    </a:p>
                  </a:txBody>
                  <a:tcPr marL="7620" marR="7620" marT="7620" marB="0" anchor="ctr">
                    <a:lnL>
                      <a:noFill/>
                    </a:lnL>
                    <a:lnR>
                      <a:noFill/>
                    </a:lnR>
                    <a:lnT>
                      <a:noFill/>
                    </a:lnT>
                    <a:lnB>
                      <a:noFill/>
                    </a:lnB>
                    <a:pattFill prst="ltUpDiag">
                      <a:fgClr>
                        <a:srgbClr val="F7C7AC"/>
                      </a:fgClr>
                      <a:bgClr>
                        <a:srgbClr val="FFFFFF"/>
                      </a:bgClr>
                    </a:pattFill>
                  </a:tcPr>
                </a:tc>
                <a:tc>
                  <a:txBody>
                    <a:bodyPr/>
                    <a:lstStyle/>
                    <a:p>
                      <a:pPr algn="l" fontAlgn="ctr"/>
                      <a:r>
                        <a:rPr lang="en-US" sz="1100" b="0" i="0" u="none" strike="noStrike">
                          <a:solidFill>
                            <a:srgbClr val="000000"/>
                          </a:solidFill>
                          <a:effectLst/>
                          <a:latin typeface="Arial" panose="020B0604020202020204" pitchFamily="34" charset="0"/>
                        </a:rPr>
                        <a:t>Water table to bottom of screen</a:t>
                      </a:r>
                    </a:p>
                  </a:txBody>
                  <a:tcPr marL="68580" marR="7620" marT="7620" marB="0" anchor="ctr">
                    <a:lnL>
                      <a:noFill/>
                    </a:lnL>
                    <a:lnR>
                      <a:noFill/>
                    </a:lnR>
                    <a:lnT>
                      <a:noFill/>
                    </a:lnT>
                    <a:lnB>
                      <a:noFill/>
                    </a:lnB>
                    <a:pattFill prst="ltUpDiag">
                      <a:fgClr>
                        <a:srgbClr val="F7C7AC"/>
                      </a:fgClr>
                      <a:bgClr>
                        <a:srgbClr val="FFFFFF"/>
                      </a:bgClr>
                    </a:pattFill>
                  </a:tcPr>
                </a:tc>
                <a:tc>
                  <a:txBody>
                    <a:bodyPr/>
                    <a:lstStyle/>
                    <a:p>
                      <a:pPr algn="ctr" fontAlgn="ctr"/>
                      <a:r>
                        <a:rPr lang="en-US" sz="1200" b="0" i="0" u="none" strike="noStrike" dirty="0">
                          <a:solidFill>
                            <a:srgbClr val="000000"/>
                          </a:solidFill>
                          <a:effectLst/>
                          <a:latin typeface="Arial" panose="020B0604020202020204" pitchFamily="34" charset="0"/>
                        </a:rPr>
                        <a:t>L</a:t>
                      </a:r>
                    </a:p>
                  </a:txBody>
                  <a:tcPr marL="7620" marR="7620" marT="7620" marB="0" anchor="ctr">
                    <a:lnL>
                      <a:noFill/>
                    </a:lnL>
                    <a:lnR>
                      <a:noFill/>
                    </a:lnR>
                    <a:lnT>
                      <a:noFill/>
                    </a:lnT>
                    <a:lnB>
                      <a:noFill/>
                    </a:lnB>
                    <a:pattFill prst="ltUpDiag">
                      <a:fgClr>
                        <a:srgbClr val="F7C7AC"/>
                      </a:fgClr>
                      <a:bgClr>
                        <a:srgbClr val="FFFFFF"/>
                      </a:bgClr>
                    </a:pattFill>
                  </a:tcPr>
                </a:tc>
                <a:extLst>
                  <a:ext uri="{0D108BD9-81ED-4DB2-BD59-A6C34878D82A}">
                    <a16:rowId xmlns:a16="http://schemas.microsoft.com/office/drawing/2014/main" val="3650614675"/>
                  </a:ext>
                </a:extLst>
              </a:tr>
              <a:tr h="357053">
                <a:tc>
                  <a:txBody>
                    <a:bodyPr/>
                    <a:lstStyle/>
                    <a:p>
                      <a:pPr algn="ctr" fontAlgn="ctr"/>
                      <a:r>
                        <a:rPr lang="en-US" sz="1200" b="0" i="0" u="none" strike="noStrike">
                          <a:solidFill>
                            <a:srgbClr val="000000"/>
                          </a:solidFill>
                          <a:effectLst/>
                          <a:latin typeface="Arial" panose="020B0604020202020204" pitchFamily="34" charset="0"/>
                        </a:rPr>
                        <a:t>D</a:t>
                      </a:r>
                    </a:p>
                  </a:txBody>
                  <a:tcPr marL="7620" marR="7620" marT="7620" marB="0" anchor="ctr">
                    <a:lnL>
                      <a:noFill/>
                    </a:lnL>
                    <a:lnR>
                      <a:noFill/>
                    </a:lnR>
                    <a:lnT>
                      <a:noFill/>
                    </a:lnT>
                    <a:lnB w="12700" cap="flat" cmpd="sng" algn="ctr">
                      <a:solidFill>
                        <a:srgbClr val="0D0D0D"/>
                      </a:solidFill>
                      <a:prstDash val="solid"/>
                      <a:round/>
                      <a:headEnd type="none" w="med" len="med"/>
                      <a:tailEnd type="none" w="med" len="med"/>
                    </a:lnB>
                    <a:pattFill prst="ltUpDiag">
                      <a:fgClr>
                        <a:srgbClr val="F7C7AC"/>
                      </a:fgClr>
                      <a:bgClr>
                        <a:srgbClr val="F2F2F2"/>
                      </a:bgClr>
                    </a:pattFill>
                  </a:tcPr>
                </a:tc>
                <a:tc>
                  <a:txBody>
                    <a:bodyPr/>
                    <a:lstStyle/>
                    <a:p>
                      <a:pPr algn="l" fontAlgn="ctr"/>
                      <a:r>
                        <a:rPr lang="en-US" sz="1100" b="0" i="0" u="none" strike="noStrike" dirty="0">
                          <a:solidFill>
                            <a:srgbClr val="000000"/>
                          </a:solidFill>
                          <a:effectLst/>
                          <a:latin typeface="Arial" panose="020B0604020202020204" pitchFamily="34" charset="0"/>
                        </a:rPr>
                        <a:t>Aquifer thickness</a:t>
                      </a:r>
                    </a:p>
                  </a:txBody>
                  <a:tcPr marL="68580" marR="7620" marT="7620" marB="0" anchor="ctr">
                    <a:lnL>
                      <a:noFill/>
                    </a:lnL>
                    <a:lnR>
                      <a:noFill/>
                    </a:lnR>
                    <a:lnT>
                      <a:noFill/>
                    </a:lnT>
                    <a:lnB w="12700" cap="flat" cmpd="sng" algn="ctr">
                      <a:solidFill>
                        <a:srgbClr val="0D0D0D"/>
                      </a:solidFill>
                      <a:prstDash val="solid"/>
                      <a:round/>
                      <a:headEnd type="none" w="med" len="med"/>
                      <a:tailEnd type="none" w="med" len="med"/>
                    </a:lnB>
                    <a:pattFill prst="ltUpDiag">
                      <a:fgClr>
                        <a:srgbClr val="F7C7AC"/>
                      </a:fgClr>
                      <a:bgClr>
                        <a:srgbClr val="F2F2F2"/>
                      </a:bgClr>
                    </a:pattFill>
                  </a:tcPr>
                </a:tc>
                <a:tc>
                  <a:txBody>
                    <a:bodyPr/>
                    <a:lstStyle/>
                    <a:p>
                      <a:pPr algn="ctr" fontAlgn="ctr"/>
                      <a:r>
                        <a:rPr lang="en-US" sz="1200" b="0" i="0" u="none" strike="noStrike" dirty="0">
                          <a:solidFill>
                            <a:srgbClr val="000000"/>
                          </a:solidFill>
                          <a:effectLst/>
                          <a:latin typeface="Arial" panose="020B0604020202020204" pitchFamily="34" charset="0"/>
                        </a:rPr>
                        <a:t>L</a:t>
                      </a:r>
                    </a:p>
                  </a:txBody>
                  <a:tcPr marL="7620" marR="7620" marT="7620" marB="0" anchor="ctr">
                    <a:lnL>
                      <a:noFill/>
                    </a:lnL>
                    <a:lnR>
                      <a:noFill/>
                    </a:lnR>
                    <a:lnT>
                      <a:noFill/>
                    </a:lnT>
                    <a:lnB w="12700" cap="flat" cmpd="sng" algn="ctr">
                      <a:solidFill>
                        <a:srgbClr val="0D0D0D"/>
                      </a:solidFill>
                      <a:prstDash val="solid"/>
                      <a:round/>
                      <a:headEnd type="none" w="med" len="med"/>
                      <a:tailEnd type="none" w="med" len="med"/>
                    </a:lnB>
                    <a:pattFill prst="ltUpDiag">
                      <a:fgClr>
                        <a:srgbClr val="F7C7AC"/>
                      </a:fgClr>
                      <a:bgClr>
                        <a:srgbClr val="F2F2F2"/>
                      </a:bgClr>
                    </a:pattFill>
                  </a:tcPr>
                </a:tc>
                <a:extLst>
                  <a:ext uri="{0D108BD9-81ED-4DB2-BD59-A6C34878D82A}">
                    <a16:rowId xmlns:a16="http://schemas.microsoft.com/office/drawing/2014/main" val="603639851"/>
                  </a:ext>
                </a:extLst>
              </a:tr>
            </a:tbl>
          </a:graphicData>
        </a:graphic>
      </p:graphicFrame>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F0E4C55-3379-EE0A-929D-5C6815CC7F3C}"/>
              </a:ext>
            </a:extLst>
          </p:cNvPr>
          <p:cNvGrpSpPr/>
          <p:nvPr/>
        </p:nvGrpSpPr>
        <p:grpSpPr>
          <a:xfrm>
            <a:off x="7329491" y="1840524"/>
            <a:ext cx="2489197" cy="4477111"/>
            <a:chOff x="7939088" y="2588597"/>
            <a:chExt cx="1508125" cy="2826366"/>
          </a:xfrm>
        </p:grpSpPr>
        <p:sp>
          <p:nvSpPr>
            <p:cNvPr id="6152" name="Rectangle 23" descr="Wide upward diagonal">
              <a:extLst>
                <a:ext uri="{FF2B5EF4-FFF2-40B4-BE49-F238E27FC236}">
                  <a16:creationId xmlns:a16="http://schemas.microsoft.com/office/drawing/2014/main" id="{C55246AD-83FD-4C1F-9610-34807AE08948}"/>
                </a:ext>
              </a:extLst>
            </p:cNvPr>
            <p:cNvSpPr>
              <a:spLocks noChangeArrowheads="1"/>
            </p:cNvSpPr>
            <p:nvPr/>
          </p:nvSpPr>
          <p:spPr bwMode="auto">
            <a:xfrm>
              <a:off x="7939088" y="2588597"/>
              <a:ext cx="1508125" cy="2826366"/>
            </a:xfrm>
            <a:prstGeom prst="rect">
              <a:avLst/>
            </a:prstGeom>
            <a:pattFill prst="wdUpDiag">
              <a:fgClr>
                <a:srgbClr val="FF0066"/>
              </a:fgClr>
              <a:bgClr>
                <a:srgbClr val="FFFF99"/>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useBgFill="1">
          <p:nvSpPr>
            <p:cNvPr id="6153" name="Rectangle 24">
              <a:extLst>
                <a:ext uri="{FF2B5EF4-FFF2-40B4-BE49-F238E27FC236}">
                  <a16:creationId xmlns:a16="http://schemas.microsoft.com/office/drawing/2014/main" id="{F2D7B39F-C21F-4408-87D6-F0A64241C62A}"/>
                </a:ext>
              </a:extLst>
            </p:cNvPr>
            <p:cNvSpPr>
              <a:spLocks noChangeArrowheads="1"/>
            </p:cNvSpPr>
            <p:nvPr/>
          </p:nvSpPr>
          <p:spPr bwMode="auto">
            <a:xfrm>
              <a:off x="8315326" y="2597170"/>
              <a:ext cx="781050" cy="2817793"/>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6146" name="Rectangle 2">
            <a:extLst>
              <a:ext uri="{FF2B5EF4-FFF2-40B4-BE49-F238E27FC236}">
                <a16:creationId xmlns:a16="http://schemas.microsoft.com/office/drawing/2014/main" id="{A4D6C7A8-82CC-4D93-BC6E-C31D02823F28}"/>
              </a:ext>
            </a:extLst>
          </p:cNvPr>
          <p:cNvSpPr>
            <a:spLocks noGrp="1" noChangeArrowheads="1"/>
          </p:cNvSpPr>
          <p:nvPr>
            <p:ph type="title"/>
          </p:nvPr>
        </p:nvSpPr>
        <p:spPr>
          <a:xfrm>
            <a:off x="1524000" y="0"/>
            <a:ext cx="9144000" cy="1098550"/>
          </a:xfrm>
        </p:spPr>
        <p:txBody>
          <a:bodyPr/>
          <a:lstStyle/>
          <a:p>
            <a:pPr eaLnBrk="1" hangingPunct="1"/>
            <a:r>
              <a:rPr lang="en-US" altLang="en-US" sz="6000" dirty="0"/>
              <a:t>Known Flow Rate</a:t>
            </a:r>
          </a:p>
        </p:txBody>
      </p:sp>
      <p:sp>
        <p:nvSpPr>
          <p:cNvPr id="6147" name="Rectangle 3">
            <a:extLst>
              <a:ext uri="{FF2B5EF4-FFF2-40B4-BE49-F238E27FC236}">
                <a16:creationId xmlns:a16="http://schemas.microsoft.com/office/drawing/2014/main" id="{F3B05310-EED7-4897-8BD3-6DD8E471D06E}"/>
              </a:ext>
            </a:extLst>
          </p:cNvPr>
          <p:cNvSpPr>
            <a:spLocks noGrp="1" noChangeArrowheads="1"/>
          </p:cNvSpPr>
          <p:nvPr>
            <p:ph idx="1"/>
          </p:nvPr>
        </p:nvSpPr>
        <p:spPr>
          <a:xfrm>
            <a:off x="457200" y="1188720"/>
            <a:ext cx="6246159" cy="5367337"/>
          </a:xfrm>
        </p:spPr>
        <p:txBody>
          <a:bodyPr/>
          <a:lstStyle/>
          <a:p>
            <a:pPr eaLnBrk="1" hangingPunct="1"/>
            <a:r>
              <a:rPr lang="en-US" altLang="en-US" sz="3200" dirty="0"/>
              <a:t>Measure change in head</a:t>
            </a:r>
          </a:p>
          <a:p>
            <a:pPr eaLnBrk="1" hangingPunct="1"/>
            <a:r>
              <a:rPr lang="en-US" altLang="en-US" sz="3200" dirty="0"/>
              <a:t>Flow to well is  </a:t>
            </a:r>
          </a:p>
          <a:p>
            <a:pPr algn="ctr" eaLnBrk="1" hangingPunct="1">
              <a:buFontTx/>
              <a:buNone/>
            </a:pPr>
            <a:r>
              <a:rPr lang="en-US" altLang="en-US" sz="5400" dirty="0"/>
              <a:t>Q = -</a:t>
            </a:r>
            <a:r>
              <a:rPr lang="en-US" altLang="en-US" sz="5400" dirty="0">
                <a:solidFill>
                  <a:srgbClr val="FF0000"/>
                </a:solidFill>
                <a:latin typeface="Symbol" panose="05050102010706020507" pitchFamily="18" charset="2"/>
              </a:rPr>
              <a:t>p</a:t>
            </a:r>
            <a:r>
              <a:rPr lang="en-US" altLang="en-US" sz="5400" dirty="0">
                <a:solidFill>
                  <a:srgbClr val="FF0000"/>
                </a:solidFill>
              </a:rPr>
              <a:t>r</a:t>
            </a:r>
            <a:r>
              <a:rPr lang="en-US" altLang="en-US" sz="5400" baseline="-25000" dirty="0">
                <a:solidFill>
                  <a:srgbClr val="FF0000"/>
                </a:solidFill>
              </a:rPr>
              <a:t>c</a:t>
            </a:r>
            <a:r>
              <a:rPr lang="en-US" altLang="en-US" sz="5400" baseline="30000" dirty="0">
                <a:solidFill>
                  <a:srgbClr val="FF0000"/>
                </a:solidFill>
              </a:rPr>
              <a:t>2</a:t>
            </a:r>
            <a:r>
              <a:rPr lang="en-US" altLang="en-US" sz="5400" baseline="30000" dirty="0"/>
              <a:t> </a:t>
            </a:r>
            <a:r>
              <a:rPr lang="en-US" altLang="en-US" sz="5400" dirty="0" err="1"/>
              <a:t>dy</a:t>
            </a:r>
            <a:r>
              <a:rPr lang="en-US" altLang="en-US" sz="5400" dirty="0"/>
              <a:t>/dt</a:t>
            </a:r>
            <a:r>
              <a:rPr lang="en-US" altLang="en-US" sz="3200" dirty="0"/>
              <a:t> </a:t>
            </a:r>
          </a:p>
          <a:p>
            <a:pPr eaLnBrk="1" hangingPunct="1"/>
            <a:r>
              <a:rPr lang="en-US" altLang="en-US" sz="3200" dirty="0"/>
              <a:t>Q little fuzzier where water table in well screen</a:t>
            </a:r>
          </a:p>
          <a:p>
            <a:pPr lvl="1" eaLnBrk="1" hangingPunct="1"/>
            <a:r>
              <a:rPr lang="en-US" altLang="en-US" sz="2800" dirty="0"/>
              <a:t>Minor error relative to method</a:t>
            </a:r>
          </a:p>
          <a:p>
            <a:pPr eaLnBrk="1" hangingPunct="1"/>
            <a:r>
              <a:rPr lang="en-US" altLang="en-US" sz="3200" dirty="0"/>
              <a:t>Known Q allows estimation of</a:t>
            </a:r>
          </a:p>
          <a:p>
            <a:pPr lvl="1" eaLnBrk="1" hangingPunct="1"/>
            <a:r>
              <a:rPr lang="en-US" altLang="en-US" sz="2800" dirty="0"/>
              <a:t>Transmissivity or </a:t>
            </a:r>
          </a:p>
          <a:p>
            <a:pPr lvl="1" eaLnBrk="1" hangingPunct="1"/>
            <a:r>
              <a:rPr lang="en-US" altLang="en-US" sz="2800" dirty="0"/>
              <a:t>K*</a:t>
            </a:r>
            <a:r>
              <a:rPr lang="en-US" altLang="en-US" sz="2800" dirty="0" err="1"/>
              <a:t>b</a:t>
            </a:r>
            <a:r>
              <a:rPr lang="en-US" altLang="en-US" sz="2800" baseline="-25000" dirty="0" err="1"/>
              <a:t>SCREEN</a:t>
            </a:r>
            <a:r>
              <a:rPr lang="en-US" altLang="en-US" sz="2800" dirty="0"/>
              <a:t> </a:t>
            </a:r>
          </a:p>
        </p:txBody>
      </p:sp>
      <p:sp>
        <p:nvSpPr>
          <p:cNvPr id="6154" name="h0">
            <a:extLst>
              <a:ext uri="{FF2B5EF4-FFF2-40B4-BE49-F238E27FC236}">
                <a16:creationId xmlns:a16="http://schemas.microsoft.com/office/drawing/2014/main" id="{1437C2B0-F51F-4A69-B63B-2228DC05052E}"/>
              </a:ext>
            </a:extLst>
          </p:cNvPr>
          <p:cNvSpPr>
            <a:spLocks/>
          </p:cNvSpPr>
          <p:nvPr/>
        </p:nvSpPr>
        <p:spPr bwMode="auto">
          <a:xfrm>
            <a:off x="6869788" y="1868057"/>
            <a:ext cx="4619117" cy="3870750"/>
          </a:xfrm>
          <a:custGeom>
            <a:avLst/>
            <a:gdLst>
              <a:gd name="T0" fmla="*/ 0 w 1644"/>
              <a:gd name="T1" fmla="*/ 1 h 290"/>
              <a:gd name="T2" fmla="*/ 709 w 1644"/>
              <a:gd name="T3" fmla="*/ 0 h 290"/>
              <a:gd name="T4" fmla="*/ 707 w 1644"/>
              <a:gd name="T5" fmla="*/ 290 h 290"/>
              <a:gd name="T6" fmla="*/ 1181 w 1644"/>
              <a:gd name="T7" fmla="*/ 290 h 290"/>
              <a:gd name="T8" fmla="*/ 1181 w 1644"/>
              <a:gd name="T9" fmla="*/ 6 h 290"/>
              <a:gd name="T10" fmla="*/ 1644 w 1644"/>
              <a:gd name="T11" fmla="*/ 8 h 290"/>
              <a:gd name="T12" fmla="*/ 0 60000 65536"/>
              <a:gd name="T13" fmla="*/ 0 60000 65536"/>
              <a:gd name="T14" fmla="*/ 0 60000 65536"/>
              <a:gd name="T15" fmla="*/ 0 60000 65536"/>
              <a:gd name="T16" fmla="*/ 0 60000 65536"/>
              <a:gd name="T17" fmla="*/ 0 60000 65536"/>
              <a:gd name="T18" fmla="*/ 0 w 1644"/>
              <a:gd name="T19" fmla="*/ 0 h 290"/>
              <a:gd name="T20" fmla="*/ 1644 w 1644"/>
              <a:gd name="T21" fmla="*/ 290 h 290"/>
              <a:gd name="connsiteX0" fmla="*/ 0 w 10000"/>
              <a:gd name="connsiteY0" fmla="*/ 186 h 10152"/>
              <a:gd name="connsiteX1" fmla="*/ 4313 w 10000"/>
              <a:gd name="connsiteY1" fmla="*/ 152 h 10152"/>
              <a:gd name="connsiteX2" fmla="*/ 4300 w 10000"/>
              <a:gd name="connsiteY2" fmla="*/ 10152 h 10152"/>
              <a:gd name="connsiteX3" fmla="*/ 7184 w 10000"/>
              <a:gd name="connsiteY3" fmla="*/ 10152 h 10152"/>
              <a:gd name="connsiteX4" fmla="*/ 7184 w 10000"/>
              <a:gd name="connsiteY4" fmla="*/ 0 h 10152"/>
              <a:gd name="connsiteX5" fmla="*/ 10000 w 10000"/>
              <a:gd name="connsiteY5" fmla="*/ 428 h 10152"/>
              <a:gd name="connsiteX0" fmla="*/ 0 w 14177"/>
              <a:gd name="connsiteY0" fmla="*/ 240 h 10206"/>
              <a:gd name="connsiteX1" fmla="*/ 4313 w 14177"/>
              <a:gd name="connsiteY1" fmla="*/ 206 h 10206"/>
              <a:gd name="connsiteX2" fmla="*/ 4300 w 14177"/>
              <a:gd name="connsiteY2" fmla="*/ 10206 h 10206"/>
              <a:gd name="connsiteX3" fmla="*/ 7184 w 14177"/>
              <a:gd name="connsiteY3" fmla="*/ 10206 h 10206"/>
              <a:gd name="connsiteX4" fmla="*/ 7184 w 14177"/>
              <a:gd name="connsiteY4" fmla="*/ 54 h 10206"/>
              <a:gd name="connsiteX5" fmla="*/ 14177 w 14177"/>
              <a:gd name="connsiteY5" fmla="*/ 3 h 10206"/>
              <a:gd name="connsiteX0" fmla="*/ 0 w 14177"/>
              <a:gd name="connsiteY0" fmla="*/ 240 h 19788"/>
              <a:gd name="connsiteX1" fmla="*/ 4313 w 14177"/>
              <a:gd name="connsiteY1" fmla="*/ 206 h 19788"/>
              <a:gd name="connsiteX2" fmla="*/ 2988 w 14177"/>
              <a:gd name="connsiteY2" fmla="*/ 19788 h 19788"/>
              <a:gd name="connsiteX3" fmla="*/ 7184 w 14177"/>
              <a:gd name="connsiteY3" fmla="*/ 10206 h 19788"/>
              <a:gd name="connsiteX4" fmla="*/ 7184 w 14177"/>
              <a:gd name="connsiteY4" fmla="*/ 54 h 19788"/>
              <a:gd name="connsiteX5" fmla="*/ 14177 w 14177"/>
              <a:gd name="connsiteY5" fmla="*/ 3 h 19788"/>
              <a:gd name="connsiteX0" fmla="*/ 0 w 14177"/>
              <a:gd name="connsiteY0" fmla="*/ 240 h 19788"/>
              <a:gd name="connsiteX1" fmla="*/ 4313 w 14177"/>
              <a:gd name="connsiteY1" fmla="*/ 206 h 19788"/>
              <a:gd name="connsiteX2" fmla="*/ 2988 w 14177"/>
              <a:gd name="connsiteY2" fmla="*/ 19788 h 19788"/>
              <a:gd name="connsiteX3" fmla="*/ 7111 w 14177"/>
              <a:gd name="connsiteY3" fmla="*/ 19728 h 19788"/>
              <a:gd name="connsiteX4" fmla="*/ 7184 w 14177"/>
              <a:gd name="connsiteY4" fmla="*/ 54 h 19788"/>
              <a:gd name="connsiteX5" fmla="*/ 14177 w 14177"/>
              <a:gd name="connsiteY5" fmla="*/ 3 h 19788"/>
              <a:gd name="connsiteX0" fmla="*/ 0 w 14177"/>
              <a:gd name="connsiteY0" fmla="*/ 333 h 19881"/>
              <a:gd name="connsiteX1" fmla="*/ 3147 w 14177"/>
              <a:gd name="connsiteY1" fmla="*/ 0 h 19881"/>
              <a:gd name="connsiteX2" fmla="*/ 2988 w 14177"/>
              <a:gd name="connsiteY2" fmla="*/ 19881 h 19881"/>
              <a:gd name="connsiteX3" fmla="*/ 7111 w 14177"/>
              <a:gd name="connsiteY3" fmla="*/ 19821 h 19881"/>
              <a:gd name="connsiteX4" fmla="*/ 7184 w 14177"/>
              <a:gd name="connsiteY4" fmla="*/ 147 h 19881"/>
              <a:gd name="connsiteX5" fmla="*/ 14177 w 14177"/>
              <a:gd name="connsiteY5" fmla="*/ 96 h 19881"/>
              <a:gd name="connsiteX0" fmla="*/ 0 w 14359"/>
              <a:gd name="connsiteY0" fmla="*/ 153 h 19881"/>
              <a:gd name="connsiteX1" fmla="*/ 3329 w 14359"/>
              <a:gd name="connsiteY1" fmla="*/ 0 h 19881"/>
              <a:gd name="connsiteX2" fmla="*/ 3170 w 14359"/>
              <a:gd name="connsiteY2" fmla="*/ 19881 h 19881"/>
              <a:gd name="connsiteX3" fmla="*/ 7293 w 14359"/>
              <a:gd name="connsiteY3" fmla="*/ 19821 h 19881"/>
              <a:gd name="connsiteX4" fmla="*/ 7366 w 14359"/>
              <a:gd name="connsiteY4" fmla="*/ 147 h 19881"/>
              <a:gd name="connsiteX5" fmla="*/ 14359 w 14359"/>
              <a:gd name="connsiteY5" fmla="*/ 96 h 19881"/>
              <a:gd name="connsiteX0" fmla="*/ 0 w 14359"/>
              <a:gd name="connsiteY0" fmla="*/ 61 h 19789"/>
              <a:gd name="connsiteX1" fmla="*/ 3365 w 14359"/>
              <a:gd name="connsiteY1" fmla="*/ 88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61 h 19789"/>
              <a:gd name="connsiteX1" fmla="*/ 3358 w 14359"/>
              <a:gd name="connsiteY1" fmla="*/ 76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57 h 19785"/>
              <a:gd name="connsiteX1" fmla="*/ 3358 w 14359"/>
              <a:gd name="connsiteY1" fmla="*/ 72 h 19785"/>
              <a:gd name="connsiteX2" fmla="*/ 3170 w 14359"/>
              <a:gd name="connsiteY2" fmla="*/ 19785 h 19785"/>
              <a:gd name="connsiteX3" fmla="*/ 7293 w 14359"/>
              <a:gd name="connsiteY3" fmla="*/ 19725 h 19785"/>
              <a:gd name="connsiteX4" fmla="*/ 7366 w 14359"/>
              <a:gd name="connsiteY4" fmla="*/ 51 h 19785"/>
              <a:gd name="connsiteX5" fmla="*/ 14359 w 14359"/>
              <a:gd name="connsiteY5" fmla="*/ 0 h 19785"/>
              <a:gd name="connsiteX0" fmla="*/ 0 w 14359"/>
              <a:gd name="connsiteY0" fmla="*/ 57 h 19773"/>
              <a:gd name="connsiteX1" fmla="*/ 3358 w 14359"/>
              <a:gd name="connsiteY1" fmla="*/ 72 h 19773"/>
              <a:gd name="connsiteX2" fmla="*/ 3354 w 14359"/>
              <a:gd name="connsiteY2" fmla="*/ 19773 h 19773"/>
              <a:gd name="connsiteX3" fmla="*/ 7293 w 14359"/>
              <a:gd name="connsiteY3" fmla="*/ 19725 h 19773"/>
              <a:gd name="connsiteX4" fmla="*/ 7366 w 14359"/>
              <a:gd name="connsiteY4" fmla="*/ 51 h 19773"/>
              <a:gd name="connsiteX5" fmla="*/ 14359 w 14359"/>
              <a:gd name="connsiteY5" fmla="*/ 0 h 19773"/>
              <a:gd name="connsiteX0" fmla="*/ 0 w 14359"/>
              <a:gd name="connsiteY0" fmla="*/ 57 h 19773"/>
              <a:gd name="connsiteX1" fmla="*/ 3358 w 14359"/>
              <a:gd name="connsiteY1" fmla="*/ 72 h 19773"/>
              <a:gd name="connsiteX2" fmla="*/ 3354 w 14359"/>
              <a:gd name="connsiteY2" fmla="*/ 19773 h 19773"/>
              <a:gd name="connsiteX3" fmla="*/ 7322 w 14359"/>
              <a:gd name="connsiteY3" fmla="*/ 19725 h 19773"/>
              <a:gd name="connsiteX4" fmla="*/ 7366 w 14359"/>
              <a:gd name="connsiteY4" fmla="*/ 51 h 19773"/>
              <a:gd name="connsiteX5" fmla="*/ 14359 w 14359"/>
              <a:gd name="connsiteY5" fmla="*/ 0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9" h="19773">
                <a:moveTo>
                  <a:pt x="0" y="57"/>
                </a:moveTo>
                <a:lnTo>
                  <a:pt x="3358" y="72"/>
                </a:lnTo>
                <a:cubicBezTo>
                  <a:pt x="3354" y="3405"/>
                  <a:pt x="3358" y="16440"/>
                  <a:pt x="3354" y="19773"/>
                </a:cubicBezTo>
                <a:lnTo>
                  <a:pt x="7322" y="19725"/>
                </a:lnTo>
                <a:cubicBezTo>
                  <a:pt x="7346" y="13167"/>
                  <a:pt x="7342" y="6609"/>
                  <a:pt x="7366" y="51"/>
                </a:cubicBezTo>
                <a:lnTo>
                  <a:pt x="14359" y="0"/>
                </a:lnTo>
              </a:path>
            </a:pathLst>
          </a:custGeom>
          <a:noFill/>
          <a:ln w="53975">
            <a:solidFill>
              <a:srgbClr val="5D5D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6" name="Group 5">
            <a:extLst>
              <a:ext uri="{FF2B5EF4-FFF2-40B4-BE49-F238E27FC236}">
                <a16:creationId xmlns:a16="http://schemas.microsoft.com/office/drawing/2014/main" id="{F618E1E3-BFCC-76D3-7E71-79645AE9F314}"/>
              </a:ext>
            </a:extLst>
          </p:cNvPr>
          <p:cNvGrpSpPr/>
          <p:nvPr/>
        </p:nvGrpSpPr>
        <p:grpSpPr>
          <a:xfrm>
            <a:off x="9387029" y="4359342"/>
            <a:ext cx="1737360" cy="1371600"/>
            <a:chOff x="9387029" y="4359342"/>
            <a:chExt cx="1737360" cy="1371600"/>
          </a:xfrm>
        </p:grpSpPr>
        <p:grpSp>
          <p:nvGrpSpPr>
            <p:cNvPr id="6156" name="Group 30">
              <a:extLst>
                <a:ext uri="{FF2B5EF4-FFF2-40B4-BE49-F238E27FC236}">
                  <a16:creationId xmlns:a16="http://schemas.microsoft.com/office/drawing/2014/main" id="{5FD3149C-5164-417B-8758-174710987864}"/>
                </a:ext>
              </a:extLst>
            </p:cNvPr>
            <p:cNvGrpSpPr>
              <a:grpSpLocks/>
            </p:cNvGrpSpPr>
            <p:nvPr/>
          </p:nvGrpSpPr>
          <p:grpSpPr bwMode="auto">
            <a:xfrm>
              <a:off x="9387029" y="4359342"/>
              <a:ext cx="1737360" cy="1371600"/>
              <a:chOff x="2265" y="1611"/>
              <a:chExt cx="432" cy="312"/>
            </a:xfrm>
          </p:grpSpPr>
          <p:sp>
            <p:nvSpPr>
              <p:cNvPr id="6158" name="Line 31">
                <a:extLst>
                  <a:ext uri="{FF2B5EF4-FFF2-40B4-BE49-F238E27FC236}">
                    <a16:creationId xmlns:a16="http://schemas.microsoft.com/office/drawing/2014/main" id="{1BC277EE-FEC3-4902-8491-0C5847CB67E7}"/>
                  </a:ext>
                </a:extLst>
              </p:cNvPr>
              <p:cNvSpPr>
                <a:spLocks noChangeShapeType="1"/>
              </p:cNvSpPr>
              <p:nvPr/>
            </p:nvSpPr>
            <p:spPr bwMode="auto">
              <a:xfrm>
                <a:off x="2265" y="1611"/>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59" name="Line 32">
                <a:extLst>
                  <a:ext uri="{FF2B5EF4-FFF2-40B4-BE49-F238E27FC236}">
                    <a16:creationId xmlns:a16="http://schemas.microsoft.com/office/drawing/2014/main" id="{C45E62EE-DCBB-4FD0-A310-67A5F4325019}"/>
                  </a:ext>
                </a:extLst>
              </p:cNvPr>
              <p:cNvSpPr>
                <a:spLocks noChangeShapeType="1"/>
              </p:cNvSpPr>
              <p:nvPr/>
            </p:nvSpPr>
            <p:spPr bwMode="auto">
              <a:xfrm>
                <a:off x="2265" y="1923"/>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 name="Line 31">
                <a:extLst>
                  <a:ext uri="{FF2B5EF4-FFF2-40B4-BE49-F238E27FC236}">
                    <a16:creationId xmlns:a16="http://schemas.microsoft.com/office/drawing/2014/main" id="{098F908F-D9C9-F9DD-F31F-4380916A4B57}"/>
                  </a:ext>
                </a:extLst>
              </p:cNvPr>
              <p:cNvSpPr>
                <a:spLocks noChangeShapeType="1"/>
              </p:cNvSpPr>
              <p:nvPr/>
            </p:nvSpPr>
            <p:spPr bwMode="auto">
              <a:xfrm>
                <a:off x="2481" y="1622"/>
                <a:ext cx="0" cy="291"/>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grpSp>
        <p:sp useBgFill="1">
          <p:nvSpPr>
            <p:cNvPr id="6157" name="Text Box 33">
              <a:extLst>
                <a:ext uri="{FF2B5EF4-FFF2-40B4-BE49-F238E27FC236}">
                  <a16:creationId xmlns:a16="http://schemas.microsoft.com/office/drawing/2014/main" id="{64304B78-CE1B-4CB2-B1E5-27242E444B04}"/>
                </a:ext>
              </a:extLst>
            </p:cNvPr>
            <p:cNvSpPr txBox="1">
              <a:spLocks noChangeArrowheads="1"/>
            </p:cNvSpPr>
            <p:nvPr/>
          </p:nvSpPr>
          <p:spPr bwMode="auto">
            <a:xfrm>
              <a:off x="9993712" y="4804795"/>
              <a:ext cx="1079500" cy="457248"/>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err="1">
                  <a:latin typeface="Arial" panose="020B0604020202020204" pitchFamily="34" charset="0"/>
                </a:rPr>
                <a:t>dy</a:t>
              </a:r>
              <a:r>
                <a:rPr lang="en-US" altLang="en-US" sz="2400" dirty="0">
                  <a:latin typeface="Arial" panose="020B0604020202020204" pitchFamily="34" charset="0"/>
                </a:rPr>
                <a:t> / dt</a:t>
              </a:r>
            </a:p>
          </p:txBody>
        </p:sp>
      </p:grpSp>
      <p:sp>
        <p:nvSpPr>
          <p:cNvPr id="6150" name="AutoShape 34">
            <a:extLst>
              <a:ext uri="{FF2B5EF4-FFF2-40B4-BE49-F238E27FC236}">
                <a16:creationId xmlns:a16="http://schemas.microsoft.com/office/drawing/2014/main" id="{3DFD98F0-2A89-48ED-A443-A6392D52D460}"/>
              </a:ext>
            </a:extLst>
          </p:cNvPr>
          <p:cNvSpPr>
            <a:spLocks noChangeArrowheads="1"/>
          </p:cNvSpPr>
          <p:nvPr/>
        </p:nvSpPr>
        <p:spPr bwMode="auto">
          <a:xfrm>
            <a:off x="8332137" y="2377120"/>
            <a:ext cx="525830" cy="1780410"/>
          </a:xfrm>
          <a:prstGeom prst="upArrow">
            <a:avLst>
              <a:gd name="adj1" fmla="val 50000"/>
              <a:gd name="adj2" fmla="val 98194"/>
            </a:avLst>
          </a:prstGeom>
          <a:solidFill>
            <a:srgbClr val="3399FF"/>
          </a:solidFill>
          <a:ln w="25400">
            <a:solidFill>
              <a:srgbClr val="3366FF"/>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3" name="AutoShape 74">
            <a:extLst>
              <a:ext uri="{FF2B5EF4-FFF2-40B4-BE49-F238E27FC236}">
                <a16:creationId xmlns:a16="http://schemas.microsoft.com/office/drawing/2014/main" id="{8CFFA3BB-FAEF-6209-FA7E-58310EA13A37}"/>
              </a:ext>
            </a:extLst>
          </p:cNvPr>
          <p:cNvSpPr>
            <a:spLocks noChangeAspect="1" noChangeArrowheads="1"/>
          </p:cNvSpPr>
          <p:nvPr/>
        </p:nvSpPr>
        <p:spPr bwMode="auto">
          <a:xfrm flipV="1">
            <a:off x="11264087" y="1593737"/>
            <a:ext cx="342900" cy="27432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4" name="h-recovered">
            <a:extLst>
              <a:ext uri="{FF2B5EF4-FFF2-40B4-BE49-F238E27FC236}">
                <a16:creationId xmlns:a16="http://schemas.microsoft.com/office/drawing/2014/main" id="{9A43DE5F-69F4-D9CB-3428-8772DB2678D1}"/>
              </a:ext>
            </a:extLst>
          </p:cNvPr>
          <p:cNvSpPr>
            <a:spLocks/>
          </p:cNvSpPr>
          <p:nvPr/>
        </p:nvSpPr>
        <p:spPr bwMode="auto">
          <a:xfrm>
            <a:off x="6894593" y="1882231"/>
            <a:ext cx="4619117" cy="2477112"/>
          </a:xfrm>
          <a:custGeom>
            <a:avLst/>
            <a:gdLst>
              <a:gd name="T0" fmla="*/ 0 w 1644"/>
              <a:gd name="T1" fmla="*/ 1 h 290"/>
              <a:gd name="T2" fmla="*/ 709 w 1644"/>
              <a:gd name="T3" fmla="*/ 0 h 290"/>
              <a:gd name="T4" fmla="*/ 707 w 1644"/>
              <a:gd name="T5" fmla="*/ 290 h 290"/>
              <a:gd name="T6" fmla="*/ 1181 w 1644"/>
              <a:gd name="T7" fmla="*/ 290 h 290"/>
              <a:gd name="T8" fmla="*/ 1181 w 1644"/>
              <a:gd name="T9" fmla="*/ 6 h 290"/>
              <a:gd name="T10" fmla="*/ 1644 w 1644"/>
              <a:gd name="T11" fmla="*/ 8 h 290"/>
              <a:gd name="T12" fmla="*/ 0 60000 65536"/>
              <a:gd name="T13" fmla="*/ 0 60000 65536"/>
              <a:gd name="T14" fmla="*/ 0 60000 65536"/>
              <a:gd name="T15" fmla="*/ 0 60000 65536"/>
              <a:gd name="T16" fmla="*/ 0 60000 65536"/>
              <a:gd name="T17" fmla="*/ 0 60000 65536"/>
              <a:gd name="T18" fmla="*/ 0 w 1644"/>
              <a:gd name="T19" fmla="*/ 0 h 290"/>
              <a:gd name="T20" fmla="*/ 1644 w 1644"/>
              <a:gd name="T21" fmla="*/ 290 h 290"/>
              <a:gd name="connsiteX0" fmla="*/ 0 w 10000"/>
              <a:gd name="connsiteY0" fmla="*/ 186 h 10152"/>
              <a:gd name="connsiteX1" fmla="*/ 4313 w 10000"/>
              <a:gd name="connsiteY1" fmla="*/ 152 h 10152"/>
              <a:gd name="connsiteX2" fmla="*/ 4300 w 10000"/>
              <a:gd name="connsiteY2" fmla="*/ 10152 h 10152"/>
              <a:gd name="connsiteX3" fmla="*/ 7184 w 10000"/>
              <a:gd name="connsiteY3" fmla="*/ 10152 h 10152"/>
              <a:gd name="connsiteX4" fmla="*/ 7184 w 10000"/>
              <a:gd name="connsiteY4" fmla="*/ 0 h 10152"/>
              <a:gd name="connsiteX5" fmla="*/ 10000 w 10000"/>
              <a:gd name="connsiteY5" fmla="*/ 428 h 10152"/>
              <a:gd name="connsiteX0" fmla="*/ 0 w 14177"/>
              <a:gd name="connsiteY0" fmla="*/ 240 h 10206"/>
              <a:gd name="connsiteX1" fmla="*/ 4313 w 14177"/>
              <a:gd name="connsiteY1" fmla="*/ 206 h 10206"/>
              <a:gd name="connsiteX2" fmla="*/ 4300 w 14177"/>
              <a:gd name="connsiteY2" fmla="*/ 10206 h 10206"/>
              <a:gd name="connsiteX3" fmla="*/ 7184 w 14177"/>
              <a:gd name="connsiteY3" fmla="*/ 10206 h 10206"/>
              <a:gd name="connsiteX4" fmla="*/ 7184 w 14177"/>
              <a:gd name="connsiteY4" fmla="*/ 54 h 10206"/>
              <a:gd name="connsiteX5" fmla="*/ 14177 w 14177"/>
              <a:gd name="connsiteY5" fmla="*/ 3 h 10206"/>
              <a:gd name="connsiteX0" fmla="*/ 0 w 14177"/>
              <a:gd name="connsiteY0" fmla="*/ 240 h 19788"/>
              <a:gd name="connsiteX1" fmla="*/ 4313 w 14177"/>
              <a:gd name="connsiteY1" fmla="*/ 206 h 19788"/>
              <a:gd name="connsiteX2" fmla="*/ 2988 w 14177"/>
              <a:gd name="connsiteY2" fmla="*/ 19788 h 19788"/>
              <a:gd name="connsiteX3" fmla="*/ 7184 w 14177"/>
              <a:gd name="connsiteY3" fmla="*/ 10206 h 19788"/>
              <a:gd name="connsiteX4" fmla="*/ 7184 w 14177"/>
              <a:gd name="connsiteY4" fmla="*/ 54 h 19788"/>
              <a:gd name="connsiteX5" fmla="*/ 14177 w 14177"/>
              <a:gd name="connsiteY5" fmla="*/ 3 h 19788"/>
              <a:gd name="connsiteX0" fmla="*/ 0 w 14177"/>
              <a:gd name="connsiteY0" fmla="*/ 240 h 19788"/>
              <a:gd name="connsiteX1" fmla="*/ 4313 w 14177"/>
              <a:gd name="connsiteY1" fmla="*/ 206 h 19788"/>
              <a:gd name="connsiteX2" fmla="*/ 2988 w 14177"/>
              <a:gd name="connsiteY2" fmla="*/ 19788 h 19788"/>
              <a:gd name="connsiteX3" fmla="*/ 7111 w 14177"/>
              <a:gd name="connsiteY3" fmla="*/ 19728 h 19788"/>
              <a:gd name="connsiteX4" fmla="*/ 7184 w 14177"/>
              <a:gd name="connsiteY4" fmla="*/ 54 h 19788"/>
              <a:gd name="connsiteX5" fmla="*/ 14177 w 14177"/>
              <a:gd name="connsiteY5" fmla="*/ 3 h 19788"/>
              <a:gd name="connsiteX0" fmla="*/ 0 w 14177"/>
              <a:gd name="connsiteY0" fmla="*/ 333 h 19881"/>
              <a:gd name="connsiteX1" fmla="*/ 3147 w 14177"/>
              <a:gd name="connsiteY1" fmla="*/ 0 h 19881"/>
              <a:gd name="connsiteX2" fmla="*/ 2988 w 14177"/>
              <a:gd name="connsiteY2" fmla="*/ 19881 h 19881"/>
              <a:gd name="connsiteX3" fmla="*/ 7111 w 14177"/>
              <a:gd name="connsiteY3" fmla="*/ 19821 h 19881"/>
              <a:gd name="connsiteX4" fmla="*/ 7184 w 14177"/>
              <a:gd name="connsiteY4" fmla="*/ 147 h 19881"/>
              <a:gd name="connsiteX5" fmla="*/ 14177 w 14177"/>
              <a:gd name="connsiteY5" fmla="*/ 96 h 19881"/>
              <a:gd name="connsiteX0" fmla="*/ 0 w 14359"/>
              <a:gd name="connsiteY0" fmla="*/ 153 h 19881"/>
              <a:gd name="connsiteX1" fmla="*/ 3329 w 14359"/>
              <a:gd name="connsiteY1" fmla="*/ 0 h 19881"/>
              <a:gd name="connsiteX2" fmla="*/ 3170 w 14359"/>
              <a:gd name="connsiteY2" fmla="*/ 19881 h 19881"/>
              <a:gd name="connsiteX3" fmla="*/ 7293 w 14359"/>
              <a:gd name="connsiteY3" fmla="*/ 19821 h 19881"/>
              <a:gd name="connsiteX4" fmla="*/ 7366 w 14359"/>
              <a:gd name="connsiteY4" fmla="*/ 147 h 19881"/>
              <a:gd name="connsiteX5" fmla="*/ 14359 w 14359"/>
              <a:gd name="connsiteY5" fmla="*/ 96 h 19881"/>
              <a:gd name="connsiteX0" fmla="*/ 0 w 14359"/>
              <a:gd name="connsiteY0" fmla="*/ 61 h 19789"/>
              <a:gd name="connsiteX1" fmla="*/ 3365 w 14359"/>
              <a:gd name="connsiteY1" fmla="*/ 88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61 h 19789"/>
              <a:gd name="connsiteX1" fmla="*/ 3358 w 14359"/>
              <a:gd name="connsiteY1" fmla="*/ 76 h 19789"/>
              <a:gd name="connsiteX2" fmla="*/ 3170 w 14359"/>
              <a:gd name="connsiteY2" fmla="*/ 19789 h 19789"/>
              <a:gd name="connsiteX3" fmla="*/ 7293 w 14359"/>
              <a:gd name="connsiteY3" fmla="*/ 19729 h 19789"/>
              <a:gd name="connsiteX4" fmla="*/ 7366 w 14359"/>
              <a:gd name="connsiteY4" fmla="*/ 55 h 19789"/>
              <a:gd name="connsiteX5" fmla="*/ 14359 w 14359"/>
              <a:gd name="connsiteY5" fmla="*/ 4 h 19789"/>
              <a:gd name="connsiteX0" fmla="*/ 0 w 14359"/>
              <a:gd name="connsiteY0" fmla="*/ 57 h 19785"/>
              <a:gd name="connsiteX1" fmla="*/ 3358 w 14359"/>
              <a:gd name="connsiteY1" fmla="*/ 72 h 19785"/>
              <a:gd name="connsiteX2" fmla="*/ 3170 w 14359"/>
              <a:gd name="connsiteY2" fmla="*/ 19785 h 19785"/>
              <a:gd name="connsiteX3" fmla="*/ 7293 w 14359"/>
              <a:gd name="connsiteY3" fmla="*/ 19725 h 19785"/>
              <a:gd name="connsiteX4" fmla="*/ 7366 w 14359"/>
              <a:gd name="connsiteY4" fmla="*/ 51 h 19785"/>
              <a:gd name="connsiteX5" fmla="*/ 14359 w 14359"/>
              <a:gd name="connsiteY5" fmla="*/ 0 h 19785"/>
              <a:gd name="connsiteX0" fmla="*/ 0 w 14359"/>
              <a:gd name="connsiteY0" fmla="*/ 57 h 19773"/>
              <a:gd name="connsiteX1" fmla="*/ 3358 w 14359"/>
              <a:gd name="connsiteY1" fmla="*/ 72 h 19773"/>
              <a:gd name="connsiteX2" fmla="*/ 3354 w 14359"/>
              <a:gd name="connsiteY2" fmla="*/ 19773 h 19773"/>
              <a:gd name="connsiteX3" fmla="*/ 7293 w 14359"/>
              <a:gd name="connsiteY3" fmla="*/ 19725 h 19773"/>
              <a:gd name="connsiteX4" fmla="*/ 7366 w 14359"/>
              <a:gd name="connsiteY4" fmla="*/ 51 h 19773"/>
              <a:gd name="connsiteX5" fmla="*/ 14359 w 14359"/>
              <a:gd name="connsiteY5" fmla="*/ 0 h 19773"/>
              <a:gd name="connsiteX0" fmla="*/ 0 w 14359"/>
              <a:gd name="connsiteY0" fmla="*/ 57 h 19773"/>
              <a:gd name="connsiteX1" fmla="*/ 3358 w 14359"/>
              <a:gd name="connsiteY1" fmla="*/ 72 h 19773"/>
              <a:gd name="connsiteX2" fmla="*/ 3354 w 14359"/>
              <a:gd name="connsiteY2" fmla="*/ 19773 h 19773"/>
              <a:gd name="connsiteX3" fmla="*/ 7322 w 14359"/>
              <a:gd name="connsiteY3" fmla="*/ 19725 h 19773"/>
              <a:gd name="connsiteX4" fmla="*/ 7366 w 14359"/>
              <a:gd name="connsiteY4" fmla="*/ 51 h 19773"/>
              <a:gd name="connsiteX5" fmla="*/ 14359 w 14359"/>
              <a:gd name="connsiteY5" fmla="*/ 0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9" h="19773">
                <a:moveTo>
                  <a:pt x="0" y="57"/>
                </a:moveTo>
                <a:lnTo>
                  <a:pt x="3358" y="72"/>
                </a:lnTo>
                <a:cubicBezTo>
                  <a:pt x="3354" y="3405"/>
                  <a:pt x="3358" y="16440"/>
                  <a:pt x="3354" y="19773"/>
                </a:cubicBezTo>
                <a:lnTo>
                  <a:pt x="7322" y="19725"/>
                </a:lnTo>
                <a:cubicBezTo>
                  <a:pt x="7346" y="13167"/>
                  <a:pt x="7342" y="6609"/>
                  <a:pt x="7366" y="51"/>
                </a:cubicBezTo>
                <a:lnTo>
                  <a:pt x="14359" y="0"/>
                </a:lnTo>
              </a:path>
            </a:pathLst>
          </a:cu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7" name="Group 6">
            <a:extLst>
              <a:ext uri="{FF2B5EF4-FFF2-40B4-BE49-F238E27FC236}">
                <a16:creationId xmlns:a16="http://schemas.microsoft.com/office/drawing/2014/main" id="{31D2E487-FC03-1A03-21D4-C745E2C69372}"/>
              </a:ext>
            </a:extLst>
          </p:cNvPr>
          <p:cNvGrpSpPr/>
          <p:nvPr/>
        </p:nvGrpSpPr>
        <p:grpSpPr>
          <a:xfrm>
            <a:off x="6869788" y="1882231"/>
            <a:ext cx="963572" cy="3848711"/>
            <a:chOff x="9387029" y="4359342"/>
            <a:chExt cx="1737360" cy="1371600"/>
          </a:xfrm>
        </p:grpSpPr>
        <p:grpSp>
          <p:nvGrpSpPr>
            <p:cNvPr id="8" name="Group 30">
              <a:extLst>
                <a:ext uri="{FF2B5EF4-FFF2-40B4-BE49-F238E27FC236}">
                  <a16:creationId xmlns:a16="http://schemas.microsoft.com/office/drawing/2014/main" id="{1EE4C8FA-4F39-F713-9234-57229542679A}"/>
                </a:ext>
              </a:extLst>
            </p:cNvPr>
            <p:cNvGrpSpPr>
              <a:grpSpLocks/>
            </p:cNvGrpSpPr>
            <p:nvPr/>
          </p:nvGrpSpPr>
          <p:grpSpPr bwMode="auto">
            <a:xfrm>
              <a:off x="9387029" y="4359342"/>
              <a:ext cx="1737360" cy="1371600"/>
              <a:chOff x="2265" y="1611"/>
              <a:chExt cx="432" cy="312"/>
            </a:xfrm>
          </p:grpSpPr>
          <p:sp>
            <p:nvSpPr>
              <p:cNvPr id="10" name="Line 31">
                <a:extLst>
                  <a:ext uri="{FF2B5EF4-FFF2-40B4-BE49-F238E27FC236}">
                    <a16:creationId xmlns:a16="http://schemas.microsoft.com/office/drawing/2014/main" id="{FF382BF3-D087-EDB9-16B7-91BE8AEC5E9E}"/>
                  </a:ext>
                </a:extLst>
              </p:cNvPr>
              <p:cNvSpPr>
                <a:spLocks noChangeShapeType="1"/>
              </p:cNvSpPr>
              <p:nvPr/>
            </p:nvSpPr>
            <p:spPr bwMode="auto">
              <a:xfrm>
                <a:off x="2265" y="1611"/>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 name="Line 32">
                <a:extLst>
                  <a:ext uri="{FF2B5EF4-FFF2-40B4-BE49-F238E27FC236}">
                    <a16:creationId xmlns:a16="http://schemas.microsoft.com/office/drawing/2014/main" id="{1437CF3D-CBA0-CFBD-CC70-D9478F77ECF4}"/>
                  </a:ext>
                </a:extLst>
              </p:cNvPr>
              <p:cNvSpPr>
                <a:spLocks noChangeShapeType="1"/>
              </p:cNvSpPr>
              <p:nvPr/>
            </p:nvSpPr>
            <p:spPr bwMode="auto">
              <a:xfrm>
                <a:off x="2265" y="1923"/>
                <a:ext cx="4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 name="Line 31">
                <a:extLst>
                  <a:ext uri="{FF2B5EF4-FFF2-40B4-BE49-F238E27FC236}">
                    <a16:creationId xmlns:a16="http://schemas.microsoft.com/office/drawing/2014/main" id="{DE3F05ED-B870-0DF6-CE74-B801B53A700B}"/>
                  </a:ext>
                </a:extLst>
              </p:cNvPr>
              <p:cNvSpPr>
                <a:spLocks noChangeShapeType="1"/>
              </p:cNvSpPr>
              <p:nvPr/>
            </p:nvSpPr>
            <p:spPr bwMode="auto">
              <a:xfrm>
                <a:off x="2361" y="1622"/>
                <a:ext cx="0" cy="291"/>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grpSp>
        <p:sp useBgFill="1">
          <p:nvSpPr>
            <p:cNvPr id="9" name="Text Box 33">
              <a:extLst>
                <a:ext uri="{FF2B5EF4-FFF2-40B4-BE49-F238E27FC236}">
                  <a16:creationId xmlns:a16="http://schemas.microsoft.com/office/drawing/2014/main" id="{1F4C60FA-78B6-3142-E639-225BB9E4EF7D}"/>
                </a:ext>
              </a:extLst>
            </p:cNvPr>
            <p:cNvSpPr txBox="1">
              <a:spLocks noChangeArrowheads="1"/>
            </p:cNvSpPr>
            <p:nvPr/>
          </p:nvSpPr>
          <p:spPr bwMode="auto">
            <a:xfrm>
              <a:off x="9394941" y="4951155"/>
              <a:ext cx="876334" cy="164528"/>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r>
                <a:rPr lang="en-US" altLang="en-US" sz="2400" baseline="-25000" dirty="0">
                  <a:latin typeface="Arial" panose="020B0604020202020204" pitchFamily="34" charset="0"/>
                </a:rPr>
                <a:t>0</a:t>
              </a: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6150"/>
                                        </p:tgtEl>
                                        <p:attrNameLst>
                                          <p:attrName>style.visibility</p:attrName>
                                        </p:attrNameLst>
                                      </p:cBhvr>
                                      <p:to>
                                        <p:strVal val="hidden"/>
                                      </p:to>
                                    </p:set>
                                  </p:childTnLst>
                                </p:cTn>
                              </p:par>
                            </p:childTnLst>
                          </p:cTn>
                        </p:par>
                        <p:par>
                          <p:cTn id="7" fill="hold">
                            <p:stCondLst>
                              <p:cond delay="0"/>
                            </p:stCondLst>
                            <p:childTnLst>
                              <p:par>
                                <p:cTn id="8" presetID="22" presetClass="entr" presetSubtype="2" fill="hold" nodeType="after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utoRev="1" fill="hold" grpId="1" nodeType="clickEffect">
                                  <p:stCondLst>
                                    <p:cond delay="0"/>
                                  </p:stCondLst>
                                  <p:childTnLst>
                                    <p:animMotion origin="layout" path="M 2.08333E-6 1.11111E-6 L -0.00209 0.20208 " pathEditMode="relative" rAng="0" ptsTypes="AA">
                                      <p:cBhvr>
                                        <p:cTn id="14" dur="1000" fill="hold"/>
                                        <p:tgtEl>
                                          <p:spTgt spid="6150"/>
                                        </p:tgtEl>
                                        <p:attrNameLst>
                                          <p:attrName>ppt_x</p:attrName>
                                          <p:attrName>ppt_y</p:attrName>
                                        </p:attrNameLst>
                                      </p:cBhvr>
                                      <p:rCtr x="-104" y="10093"/>
                                    </p:animMotion>
                                  </p:childTnLst>
                                </p:cTn>
                              </p:par>
                              <p:par>
                                <p:cTn id="15" presetID="1" presetClass="entr" presetSubtype="0" fill="hold" grpId="0" nodeType="withEffect">
                                  <p:stCondLst>
                                    <p:cond delay="1000"/>
                                  </p:stCondLst>
                                  <p:childTnLst>
                                    <p:set>
                                      <p:cBhvr>
                                        <p:cTn id="16" dur="1" fill="hold">
                                          <p:stCondLst>
                                            <p:cond delay="0"/>
                                          </p:stCondLst>
                                        </p:cTn>
                                        <p:tgtEl>
                                          <p:spTgt spid="6150"/>
                                        </p:tgtEl>
                                        <p:attrNameLst>
                                          <p:attrName>style.visibility</p:attrName>
                                        </p:attrNameLst>
                                      </p:cBhvr>
                                      <p:to>
                                        <p:strVal val="visible"/>
                                      </p:to>
                                    </p:set>
                                  </p:childTnLst>
                                </p:cTn>
                              </p:par>
                              <p:par>
                                <p:cTn id="17" presetID="25" presetClass="emph" presetSubtype="0" fill="hold" grpId="0" nodeType="withEffect">
                                  <p:stCondLst>
                                    <p:cond delay="1000"/>
                                  </p:stCondLst>
                                  <p:childTnLst>
                                    <p:animClr clrSpc="hsl" dir="cw">
                                      <p:cBhvr override="childStyle">
                                        <p:cTn id="18" dur="1000" fill="hold"/>
                                        <p:tgtEl>
                                          <p:spTgt spid="6154"/>
                                        </p:tgtEl>
                                        <p:attrNameLst>
                                          <p:attrName>style.color</p:attrName>
                                        </p:attrNameLst>
                                      </p:cBhvr>
                                      <p:by>
                                        <p:hsl h="0" s="-70588" l="0"/>
                                      </p:by>
                                    </p:animClr>
                                    <p:animClr clrSpc="hsl" dir="cw">
                                      <p:cBhvr>
                                        <p:cTn id="19" dur="1000" fill="hold"/>
                                        <p:tgtEl>
                                          <p:spTgt spid="6154"/>
                                        </p:tgtEl>
                                        <p:attrNameLst>
                                          <p:attrName>fillcolor</p:attrName>
                                        </p:attrNameLst>
                                      </p:cBhvr>
                                      <p:by>
                                        <p:hsl h="0" s="-70588" l="0"/>
                                      </p:by>
                                    </p:animClr>
                                    <p:animClr clrSpc="hsl" dir="cw">
                                      <p:cBhvr>
                                        <p:cTn id="20" dur="1000" fill="hold"/>
                                        <p:tgtEl>
                                          <p:spTgt spid="6154"/>
                                        </p:tgtEl>
                                        <p:attrNameLst>
                                          <p:attrName>stroke.color</p:attrName>
                                        </p:attrNameLst>
                                      </p:cBhvr>
                                      <p:by>
                                        <p:hsl h="0" s="-70588" l="0"/>
                                      </p:by>
                                    </p:animClr>
                                    <p:set>
                                      <p:cBhvr>
                                        <p:cTn id="21" dur="1000" fill="hold"/>
                                        <p:tgtEl>
                                          <p:spTgt spid="6154"/>
                                        </p:tgtEl>
                                        <p:attrNameLst>
                                          <p:attrName>fill.type</p:attrName>
                                        </p:attrNameLst>
                                      </p:cBhvr>
                                      <p:to>
                                        <p:strVal val="solid"/>
                                      </p:to>
                                    </p:se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animBg="1"/>
      <p:bldP spid="6150" grpId="0" animBg="1"/>
      <p:bldP spid="6150" grpId="1" animBg="1"/>
      <p:bldP spid="6150" grpId="2"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9ECCB44-8C30-4BDB-B2DF-6E2F0BCB82AD}"/>
              </a:ext>
            </a:extLst>
          </p:cNvPr>
          <p:cNvSpPr>
            <a:spLocks noGrp="1" noChangeArrowheads="1"/>
          </p:cNvSpPr>
          <p:nvPr>
            <p:ph type="title"/>
          </p:nvPr>
        </p:nvSpPr>
        <p:spPr/>
        <p:txBody>
          <a:bodyPr/>
          <a:lstStyle/>
          <a:p>
            <a:pPr eaLnBrk="1" hangingPunct="1"/>
            <a:r>
              <a:rPr lang="en-US" altLang="en-US" sz="6000" dirty="0"/>
              <a:t>Thiem Type Analyses</a:t>
            </a:r>
          </a:p>
        </p:txBody>
      </p:sp>
      <p:sp>
        <p:nvSpPr>
          <p:cNvPr id="7171" name="Rectangle 3">
            <a:extLst>
              <a:ext uri="{FF2B5EF4-FFF2-40B4-BE49-F238E27FC236}">
                <a16:creationId xmlns:a16="http://schemas.microsoft.com/office/drawing/2014/main" id="{AE47A883-0E7F-4FC7-8C93-A417AC2FA1C9}"/>
              </a:ext>
            </a:extLst>
          </p:cNvPr>
          <p:cNvSpPr>
            <a:spLocks noGrp="1" noChangeArrowheads="1"/>
          </p:cNvSpPr>
          <p:nvPr>
            <p:ph idx="1"/>
          </p:nvPr>
        </p:nvSpPr>
        <p:spPr>
          <a:xfrm>
            <a:off x="274320" y="1188720"/>
            <a:ext cx="6983730" cy="5303520"/>
          </a:xfrm>
        </p:spPr>
        <p:txBody>
          <a:bodyPr/>
          <a:lstStyle/>
          <a:p>
            <a:pPr eaLnBrk="1" hangingPunct="1"/>
            <a:r>
              <a:rPr lang="en-US" altLang="en-US" sz="2800" dirty="0"/>
              <a:t>Flow from aquifer defined with Thiem eq. </a:t>
            </a:r>
          </a:p>
          <a:p>
            <a:pPr lvl="1" eaLnBrk="1" hangingPunct="1"/>
            <a:r>
              <a:rPr lang="en-US" altLang="en-US" sz="2400" dirty="0"/>
              <a:t>Hvorslev (</a:t>
            </a:r>
            <a:r>
              <a:rPr lang="en-US" altLang="en-US" sz="2400" dirty="0">
                <a:hlinkClick r:id="rId2"/>
              </a:rPr>
              <a:t>1951</a:t>
            </a:r>
            <a:r>
              <a:rPr lang="en-US" altLang="en-US" sz="2400" dirty="0"/>
              <a:t>), analytical shape factors (</a:t>
            </a:r>
            <a:r>
              <a:rPr lang="en-US" altLang="en-US" sz="2400" i="1" dirty="0">
                <a:solidFill>
                  <a:srgbClr val="FF0000"/>
                </a:solidFill>
              </a:rPr>
              <a:t>S</a:t>
            </a:r>
            <a:r>
              <a:rPr lang="en-US" altLang="en-US" sz="2400" i="1" baseline="-25000" dirty="0">
                <a:solidFill>
                  <a:srgbClr val="FF0000"/>
                </a:solidFill>
              </a:rPr>
              <a:t>f</a:t>
            </a:r>
            <a:r>
              <a:rPr lang="en-US" altLang="en-US" sz="2400" dirty="0"/>
              <a:t>) for assumed flow — spherical, cone, etc. </a:t>
            </a:r>
          </a:p>
          <a:p>
            <a:pPr lvl="1" eaLnBrk="1" hangingPunct="1"/>
            <a:r>
              <a:rPr lang="en-US" altLang="en-US" sz="2400" dirty="0"/>
              <a:t>Bouwer and Rice (</a:t>
            </a:r>
            <a:r>
              <a:rPr lang="en-US" altLang="en-US" sz="2400" dirty="0">
                <a:hlinkClick r:id="rId3"/>
              </a:rPr>
              <a:t>1976</a:t>
            </a:r>
            <a:r>
              <a:rPr lang="en-US" altLang="en-US" sz="2400" dirty="0"/>
              <a:t>)</a:t>
            </a:r>
            <a:r>
              <a:rPr lang="en-US" altLang="en-US" dirty="0"/>
              <a:t>,</a:t>
            </a:r>
            <a:r>
              <a:rPr lang="en-US" altLang="en-US" sz="2400" dirty="0"/>
              <a:t> Outer radius, R</a:t>
            </a:r>
            <a:r>
              <a:rPr lang="en-US" altLang="en-US" sz="3600" baseline="-14000" dirty="0"/>
              <a:t>e</a:t>
            </a:r>
            <a:r>
              <a:rPr lang="en-US" altLang="en-US" sz="2400" dirty="0"/>
              <a:t> , empirically derived</a:t>
            </a:r>
          </a:p>
          <a:p>
            <a:pPr lvl="1" eaLnBrk="1" hangingPunct="1"/>
            <a:r>
              <a:rPr lang="en-US" altLang="en-US" dirty="0"/>
              <a:t>Solidify proportionality with fudge factors </a:t>
            </a:r>
            <a:endParaRPr lang="en-US" altLang="en-US" sz="2400" dirty="0"/>
          </a:p>
          <a:p>
            <a:pPr eaLnBrk="1" hangingPunct="1"/>
            <a:r>
              <a:rPr lang="en-US" altLang="en-US" sz="2800" dirty="0"/>
              <a:t>No drawdown at empirically derived R</a:t>
            </a:r>
            <a:r>
              <a:rPr lang="en-US" altLang="en-US" sz="4000" baseline="-14000" dirty="0"/>
              <a:t>e</a:t>
            </a:r>
            <a:endParaRPr lang="en-US" altLang="en-US" sz="2800" dirty="0"/>
          </a:p>
          <a:p>
            <a:pPr lvl="1" eaLnBrk="1" hangingPunct="1"/>
            <a:r>
              <a:rPr lang="en-US" altLang="en-US" sz="2400" dirty="0"/>
              <a:t>Conceptually difficult – Transient event</a:t>
            </a:r>
          </a:p>
          <a:p>
            <a:pPr lvl="1" eaLnBrk="1" hangingPunct="1"/>
            <a:r>
              <a:rPr lang="en-US" altLang="en-US" sz="2400" dirty="0"/>
              <a:t>Pragmatically works – </a:t>
            </a:r>
            <a:r>
              <a:rPr lang="en-US" altLang="en-US" dirty="0"/>
              <a:t>Known error minor</a:t>
            </a:r>
          </a:p>
          <a:p>
            <a:pPr lvl="2" eaLnBrk="1" hangingPunct="1"/>
            <a:r>
              <a:rPr lang="en-US" altLang="en-US" dirty="0"/>
              <a:t>Order of magnitude estimates</a:t>
            </a:r>
          </a:p>
          <a:p>
            <a:pPr lvl="2" eaLnBrk="1" hangingPunct="1"/>
            <a:r>
              <a:rPr lang="en-US" altLang="en-US" dirty="0"/>
              <a:t>Volume investigated typically small </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76ED425-9632-000D-A43F-B4CC5039BE60}"/>
                  </a:ext>
                </a:extLst>
              </p:cNvPr>
              <p:cNvSpPr txBox="1"/>
              <p:nvPr/>
            </p:nvSpPr>
            <p:spPr>
              <a:xfrm>
                <a:off x="7706425" y="2160270"/>
                <a:ext cx="4235326" cy="20226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4800" b="1" i="1" smtClean="0">
                          <a:latin typeface="Cambria Math" panose="02040503050406030204" pitchFamily="18" charset="0"/>
                        </a:rPr>
                        <m:t>𝑲</m:t>
                      </m:r>
                      <m:r>
                        <a:rPr lang="en-US" sz="4800" b="1" i="1" smtClean="0">
                          <a:latin typeface="Cambria Math" panose="02040503050406030204" pitchFamily="18" charset="0"/>
                        </a:rPr>
                        <m:t>=</m:t>
                      </m:r>
                      <m:sSub>
                        <m:sSubPr>
                          <m:ctrlPr>
                            <a:rPr lang="en-US" sz="4800" b="1" i="1" smtClean="0">
                              <a:solidFill>
                                <a:srgbClr val="FF0000"/>
                              </a:solidFill>
                              <a:latin typeface="Cambria Math" panose="02040503050406030204" pitchFamily="18" charset="0"/>
                            </a:rPr>
                          </m:ctrlPr>
                        </m:sSubPr>
                        <m:e>
                          <m:r>
                            <a:rPr lang="en-US" sz="4800" b="1" i="1" smtClean="0">
                              <a:solidFill>
                                <a:srgbClr val="FF0000"/>
                              </a:solidFill>
                              <a:latin typeface="Cambria Math" panose="02040503050406030204" pitchFamily="18" charset="0"/>
                            </a:rPr>
                            <m:t>𝑺</m:t>
                          </m:r>
                        </m:e>
                        <m:sub>
                          <m:r>
                            <a:rPr lang="en-US" sz="4800" b="1" i="1" smtClean="0">
                              <a:solidFill>
                                <a:srgbClr val="FF0000"/>
                              </a:solidFill>
                              <a:latin typeface="Cambria Math" panose="02040503050406030204" pitchFamily="18" charset="0"/>
                            </a:rPr>
                            <m:t>𝒇</m:t>
                          </m:r>
                        </m:sub>
                      </m:sSub>
                      <m:f>
                        <m:fPr>
                          <m:ctrlPr>
                            <a:rPr lang="en-US" sz="4800" b="1" i="1" smtClean="0">
                              <a:latin typeface="Cambria Math" panose="02040503050406030204" pitchFamily="18" charset="0"/>
                            </a:rPr>
                          </m:ctrlPr>
                        </m:fPr>
                        <m:num>
                          <m:r>
                            <a:rPr lang="en-US" sz="4800" b="1" i="1" smtClean="0">
                              <a:latin typeface="Cambria Math" panose="02040503050406030204" pitchFamily="18" charset="0"/>
                            </a:rPr>
                            <m:t>𝒍𝒏</m:t>
                          </m:r>
                          <m:r>
                            <a:rPr lang="en-US" sz="4800" b="1" i="1" smtClean="0">
                              <a:latin typeface="Cambria Math" panose="02040503050406030204" pitchFamily="18" charset="0"/>
                            </a:rPr>
                            <m:t>(</m:t>
                          </m:r>
                          <m:f>
                            <m:fPr>
                              <m:ctrlPr>
                                <a:rPr lang="en-US" sz="4800" b="1" i="1" smtClean="0">
                                  <a:latin typeface="Cambria Math" panose="02040503050406030204" pitchFamily="18" charset="0"/>
                                </a:rPr>
                              </m:ctrlPr>
                            </m:fPr>
                            <m:num>
                              <m:sSub>
                                <m:sSubPr>
                                  <m:ctrlPr>
                                    <a:rPr lang="en-US" sz="4800" b="1" i="1" smtClean="0">
                                      <a:latin typeface="Cambria Math" panose="02040503050406030204" pitchFamily="18" charset="0"/>
                                    </a:rPr>
                                  </m:ctrlPr>
                                </m:sSubPr>
                                <m:e>
                                  <m:r>
                                    <a:rPr lang="en-US" sz="4800" b="1" i="1" smtClean="0">
                                      <a:latin typeface="Cambria Math" panose="02040503050406030204" pitchFamily="18" charset="0"/>
                                    </a:rPr>
                                    <m:t>𝒚</m:t>
                                  </m:r>
                                </m:e>
                                <m:sub>
                                  <m:r>
                                    <a:rPr lang="en-US" sz="4800" b="1" i="1" smtClean="0">
                                      <a:latin typeface="Cambria Math" panose="02040503050406030204" pitchFamily="18" charset="0"/>
                                    </a:rPr>
                                    <m:t>𝟐</m:t>
                                  </m:r>
                                </m:sub>
                              </m:sSub>
                            </m:num>
                            <m:den>
                              <m:sSub>
                                <m:sSubPr>
                                  <m:ctrlPr>
                                    <a:rPr lang="en-US" sz="4800" i="1">
                                      <a:latin typeface="Cambria Math" panose="02040503050406030204" pitchFamily="18" charset="0"/>
                                    </a:rPr>
                                  </m:ctrlPr>
                                </m:sSubPr>
                                <m:e>
                                  <m:r>
                                    <a:rPr lang="en-US" sz="4800" i="1">
                                      <a:latin typeface="Cambria Math" panose="02040503050406030204" pitchFamily="18" charset="0"/>
                                    </a:rPr>
                                    <m:t>𝒚</m:t>
                                  </m:r>
                                </m:e>
                                <m:sub>
                                  <m:r>
                                    <a:rPr lang="en-US" sz="4800" b="1" i="1" smtClean="0">
                                      <a:latin typeface="Cambria Math" panose="02040503050406030204" pitchFamily="18" charset="0"/>
                                    </a:rPr>
                                    <m:t>𝟏</m:t>
                                  </m:r>
                                </m:sub>
                              </m:sSub>
                            </m:den>
                          </m:f>
                          <m:r>
                            <a:rPr lang="en-US" sz="4800" b="1" i="1" smtClean="0">
                              <a:latin typeface="Cambria Math" panose="02040503050406030204" pitchFamily="18" charset="0"/>
                            </a:rPr>
                            <m:t>)</m:t>
                          </m:r>
                        </m:num>
                        <m:den>
                          <m:sSub>
                            <m:sSubPr>
                              <m:ctrlPr>
                                <a:rPr lang="en-US" sz="4800" i="1">
                                  <a:latin typeface="Cambria Math" panose="02040503050406030204" pitchFamily="18" charset="0"/>
                                </a:rPr>
                              </m:ctrlPr>
                            </m:sSubPr>
                            <m:e>
                              <m:r>
                                <a:rPr lang="en-US" sz="4800" b="1" i="1" smtClean="0">
                                  <a:latin typeface="Cambria Math" panose="02040503050406030204" pitchFamily="18" charset="0"/>
                                </a:rPr>
                                <m:t>(</m:t>
                              </m:r>
                              <m:r>
                                <a:rPr lang="en-US" sz="4800" b="1" i="1" smtClean="0">
                                  <a:latin typeface="Cambria Math" panose="02040503050406030204" pitchFamily="18" charset="0"/>
                                </a:rPr>
                                <m:t>𝒕</m:t>
                              </m:r>
                            </m:e>
                            <m:sub>
                              <m:r>
                                <a:rPr lang="en-US" sz="4800" i="1">
                                  <a:latin typeface="Cambria Math" panose="02040503050406030204" pitchFamily="18" charset="0"/>
                                </a:rPr>
                                <m:t>𝟐</m:t>
                              </m:r>
                            </m:sub>
                          </m:sSub>
                          <m:r>
                            <a:rPr lang="en-US" sz="4800" b="1" i="1" smtClean="0">
                              <a:latin typeface="Cambria Math" panose="02040503050406030204" pitchFamily="18" charset="0"/>
                            </a:rPr>
                            <m:t>−</m:t>
                          </m:r>
                          <m:sSub>
                            <m:sSubPr>
                              <m:ctrlPr>
                                <a:rPr lang="en-US" sz="4800" i="1">
                                  <a:latin typeface="Cambria Math" panose="02040503050406030204" pitchFamily="18" charset="0"/>
                                </a:rPr>
                              </m:ctrlPr>
                            </m:sSubPr>
                            <m:e>
                              <m:r>
                                <a:rPr lang="en-US" sz="4800" i="1">
                                  <a:latin typeface="Cambria Math" panose="02040503050406030204" pitchFamily="18" charset="0"/>
                                </a:rPr>
                                <m:t>𝒕</m:t>
                              </m:r>
                            </m:e>
                            <m:sub>
                              <m:r>
                                <a:rPr lang="en-US" sz="4800" b="1" i="1" smtClean="0">
                                  <a:latin typeface="Cambria Math" panose="02040503050406030204" pitchFamily="18" charset="0"/>
                                </a:rPr>
                                <m:t>𝟏</m:t>
                              </m:r>
                            </m:sub>
                          </m:sSub>
                          <m:r>
                            <a:rPr lang="en-US" sz="4800" b="1" i="1" smtClean="0">
                              <a:latin typeface="Cambria Math" panose="02040503050406030204" pitchFamily="18" charset="0"/>
                            </a:rPr>
                            <m:t>)</m:t>
                          </m:r>
                        </m:den>
                      </m:f>
                    </m:oMath>
                  </m:oMathPara>
                </a14:m>
                <a:endParaRPr lang="en-US" sz="4800" dirty="0"/>
              </a:p>
            </p:txBody>
          </p:sp>
        </mc:Choice>
        <mc:Fallback xmlns="">
          <p:sp>
            <p:nvSpPr>
              <p:cNvPr id="2" name="TextBox 1">
                <a:extLst>
                  <a:ext uri="{FF2B5EF4-FFF2-40B4-BE49-F238E27FC236}">
                    <a16:creationId xmlns:a16="http://schemas.microsoft.com/office/drawing/2014/main" id="{376ED425-9632-000D-A43F-B4CC5039BE60}"/>
                  </a:ext>
                </a:extLst>
              </p:cNvPr>
              <p:cNvSpPr txBox="1">
                <a:spLocks noRot="1" noChangeAspect="1" noMove="1" noResize="1" noEditPoints="1" noAdjustHandles="1" noChangeArrowheads="1" noChangeShapeType="1" noTextEdit="1"/>
              </p:cNvSpPr>
              <p:nvPr/>
            </p:nvSpPr>
            <p:spPr>
              <a:xfrm>
                <a:off x="7706425" y="2160270"/>
                <a:ext cx="4235326" cy="2022605"/>
              </a:xfrm>
              <a:prstGeom prst="rect">
                <a:avLst/>
              </a:prstGeom>
              <a:blipFill>
                <a:blip r:embed="rId4"/>
                <a:stretch>
                  <a:fillRect/>
                </a:stretch>
              </a:blipFill>
            </p:spPr>
            <p:txBody>
              <a:bodyPr/>
              <a:lstStyle/>
              <a:p>
                <a:r>
                  <a:rPr lang="en-US">
                    <a:noFill/>
                  </a:rPr>
                  <a:t> </a:t>
                </a:r>
              </a:p>
            </p:txBody>
          </p:sp>
        </mc:Fallback>
      </mc:AlternateContent>
      <p:sp>
        <p:nvSpPr>
          <p:cNvPr id="3" name="Text Box 49">
            <a:extLst>
              <a:ext uri="{FF2B5EF4-FFF2-40B4-BE49-F238E27FC236}">
                <a16:creationId xmlns:a16="http://schemas.microsoft.com/office/drawing/2014/main" id="{7E9AA462-E578-45B6-E432-426A50FC759E}"/>
              </a:ext>
            </a:extLst>
          </p:cNvPr>
          <p:cNvSpPr txBox="1">
            <a:spLocks noChangeArrowheads="1"/>
          </p:cNvSpPr>
          <p:nvPr/>
        </p:nvSpPr>
        <p:spPr bwMode="auto">
          <a:xfrm>
            <a:off x="8483337" y="4565746"/>
            <a:ext cx="11256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solidFill>
                  <a:srgbClr val="FF0000"/>
                </a:solidFill>
                <a:latin typeface="Arial" panose="020B0604020202020204" pitchFamily="34" charset="0"/>
              </a:rPr>
              <a:t>Shape</a:t>
            </a:r>
          </a:p>
          <a:p>
            <a:r>
              <a:rPr lang="en-US" altLang="en-US" sz="2400" dirty="0">
                <a:solidFill>
                  <a:srgbClr val="FF0000"/>
                </a:solidFill>
                <a:latin typeface="Arial" panose="020B0604020202020204" pitchFamily="34" charset="0"/>
              </a:rPr>
              <a:t>Factor</a:t>
            </a:r>
          </a:p>
        </p:txBody>
      </p:sp>
      <p:sp>
        <p:nvSpPr>
          <p:cNvPr id="4" name="Text Box 50">
            <a:extLst>
              <a:ext uri="{FF2B5EF4-FFF2-40B4-BE49-F238E27FC236}">
                <a16:creationId xmlns:a16="http://schemas.microsoft.com/office/drawing/2014/main" id="{2E903112-A7DF-39A9-FB0D-39D9648F8EB5}"/>
              </a:ext>
            </a:extLst>
          </p:cNvPr>
          <p:cNvSpPr txBox="1">
            <a:spLocks noChangeArrowheads="1"/>
          </p:cNvSpPr>
          <p:nvPr/>
        </p:nvSpPr>
        <p:spPr bwMode="auto">
          <a:xfrm>
            <a:off x="9932669" y="4565746"/>
            <a:ext cx="17804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b="0" dirty="0">
                <a:latin typeface="Arial" panose="020B0604020202020204" pitchFamily="34" charset="0"/>
              </a:rPr>
              <a:t>Slope of</a:t>
            </a:r>
          </a:p>
          <a:p>
            <a:r>
              <a:rPr lang="en-US" altLang="en-US" sz="2400" b="0" dirty="0">
                <a:latin typeface="Arial" panose="020B0604020202020204" pitchFamily="34" charset="0"/>
              </a:rPr>
              <a:t>Response</a:t>
            </a:r>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5DC6A02-A878-C1EA-F23E-05A0FF4C3ACA}"/>
              </a:ext>
            </a:extLst>
          </p:cNvPr>
          <p:cNvSpPr/>
          <p:nvPr/>
        </p:nvSpPr>
        <p:spPr bwMode="auto">
          <a:xfrm>
            <a:off x="7960710" y="1554177"/>
            <a:ext cx="1318315" cy="598589"/>
          </a:xfrm>
          <a:prstGeom prst="roundRect">
            <a:avLst/>
          </a:prstGeom>
          <a:solidFill>
            <a:srgbClr val="79DCFF"/>
          </a:solidFill>
          <a:ln w="12700" cap="flat" cmpd="sng" algn="ctr">
            <a:noFill/>
            <a:prstDash val="solid"/>
            <a:round/>
            <a:headEnd type="none" w="med" len="med"/>
            <a:tailEnd type="none" w="med" len="med"/>
          </a:ln>
          <a:effectLst>
            <a:softEdge rad="889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8194" name="Rectangle 2">
            <a:extLst>
              <a:ext uri="{FF2B5EF4-FFF2-40B4-BE49-F238E27FC236}">
                <a16:creationId xmlns:a16="http://schemas.microsoft.com/office/drawing/2014/main" id="{CF693212-18B7-46C2-A43F-654CE673BB31}"/>
              </a:ext>
            </a:extLst>
          </p:cNvPr>
          <p:cNvSpPr>
            <a:spLocks noGrp="1" noChangeArrowheads="1"/>
          </p:cNvSpPr>
          <p:nvPr>
            <p:ph type="title"/>
          </p:nvPr>
        </p:nvSpPr>
        <p:spPr/>
        <p:txBody>
          <a:bodyPr/>
          <a:lstStyle/>
          <a:p>
            <a:pPr eaLnBrk="1" hangingPunct="1"/>
            <a:r>
              <a:rPr lang="en-US" altLang="en-US" sz="6000" dirty="0"/>
              <a:t>Bouwer &amp; Rice</a:t>
            </a:r>
          </a:p>
        </p:txBody>
      </p:sp>
      <p:sp>
        <p:nvSpPr>
          <p:cNvPr id="8195" name="Rectangle 3">
            <a:extLst>
              <a:ext uri="{FF2B5EF4-FFF2-40B4-BE49-F238E27FC236}">
                <a16:creationId xmlns:a16="http://schemas.microsoft.com/office/drawing/2014/main" id="{A89E0775-AA05-435C-BE7F-4CACDBBF7379}"/>
              </a:ext>
            </a:extLst>
          </p:cNvPr>
          <p:cNvSpPr>
            <a:spLocks noGrp="1" noChangeArrowheads="1"/>
          </p:cNvSpPr>
          <p:nvPr>
            <p:ph idx="1"/>
          </p:nvPr>
        </p:nvSpPr>
        <p:spPr>
          <a:xfrm>
            <a:off x="548640" y="4252360"/>
            <a:ext cx="11064240" cy="2229246"/>
          </a:xfrm>
        </p:spPr>
        <p:txBody>
          <a:bodyPr/>
          <a:lstStyle/>
          <a:p>
            <a:pPr eaLnBrk="1" hangingPunct="1">
              <a:lnSpc>
                <a:spcPct val="110000"/>
              </a:lnSpc>
            </a:pPr>
            <a:r>
              <a:rPr lang="en-US" altLang="en-US" sz="2800" dirty="0"/>
              <a:t>Empirical shape factors developed with an electrical analog model</a:t>
            </a:r>
          </a:p>
          <a:p>
            <a:pPr eaLnBrk="1" hangingPunct="1">
              <a:lnSpc>
                <a:spcPct val="110000"/>
              </a:lnSpc>
            </a:pPr>
            <a:r>
              <a:rPr lang="en-US" altLang="en-US" sz="2800" dirty="0"/>
              <a:t>Higher conductivity </a:t>
            </a:r>
            <a:r>
              <a:rPr lang="en-US" altLang="en-US" sz="2800" b="1" i="1" dirty="0"/>
              <a:t>K</a:t>
            </a:r>
            <a:r>
              <a:rPr lang="en-US" altLang="en-US" sz="2800" b="1" i="1" baseline="-25000" dirty="0"/>
              <a:t>A</a:t>
            </a:r>
            <a:r>
              <a:rPr lang="en-US" altLang="en-US" sz="2800" dirty="0"/>
              <a:t> assumed for annular fill,</a:t>
            </a:r>
            <a:br>
              <a:rPr lang="en-US" altLang="en-US" sz="2800" dirty="0"/>
            </a:br>
            <a:r>
              <a:rPr lang="en-US" altLang="en-US" dirty="0"/>
              <a:t>Relative to hydraulic conductivity of aquifer, </a:t>
            </a:r>
            <a:r>
              <a:rPr lang="en-US" altLang="en-US" b="1" i="1" dirty="0"/>
              <a:t>K</a:t>
            </a:r>
          </a:p>
          <a:p>
            <a:pPr eaLnBrk="1" hangingPunct="1">
              <a:lnSpc>
                <a:spcPct val="110000"/>
              </a:lnSpc>
            </a:pPr>
            <a:r>
              <a:rPr lang="en-US" altLang="en-US" dirty="0"/>
              <a:t>Ceases to matter where untrue, </a:t>
            </a:r>
            <a:r>
              <a:rPr lang="en-US" altLang="en-US" b="1" i="1" dirty="0"/>
              <a:t>K</a:t>
            </a:r>
            <a:r>
              <a:rPr lang="en-US" altLang="en-US" dirty="0"/>
              <a:t> &gt; </a:t>
            </a:r>
            <a:r>
              <a:rPr lang="en-US" altLang="en-US" b="1" i="1" dirty="0"/>
              <a:t>K</a:t>
            </a:r>
            <a:r>
              <a:rPr lang="en-US" altLang="en-US" b="1" i="1" baseline="-25000" dirty="0"/>
              <a:t>ESTIMABLE</a:t>
            </a:r>
            <a:r>
              <a:rPr lang="en-US" altLang="en-US" dirty="0"/>
              <a:t> </a:t>
            </a:r>
          </a:p>
        </p:txBody>
      </p:sp>
      <p:grpSp>
        <p:nvGrpSpPr>
          <p:cNvPr id="8196" name="Group 5">
            <a:extLst>
              <a:ext uri="{FF2B5EF4-FFF2-40B4-BE49-F238E27FC236}">
                <a16:creationId xmlns:a16="http://schemas.microsoft.com/office/drawing/2014/main" id="{310D86E2-4051-40E5-96D2-8DDC437EF8CE}"/>
              </a:ext>
            </a:extLst>
          </p:cNvPr>
          <p:cNvGrpSpPr>
            <a:grpSpLocks noChangeAspect="1"/>
          </p:cNvGrpSpPr>
          <p:nvPr/>
        </p:nvGrpSpPr>
        <p:grpSpPr bwMode="auto">
          <a:xfrm>
            <a:off x="6183099" y="1602210"/>
            <a:ext cx="4944641" cy="1012776"/>
            <a:chOff x="862" y="933"/>
            <a:chExt cx="2573" cy="642"/>
          </a:xfrm>
        </p:grpSpPr>
        <p:sp>
          <p:nvSpPr>
            <p:cNvPr id="8235" name="Text Box 6">
              <a:extLst>
                <a:ext uri="{FF2B5EF4-FFF2-40B4-BE49-F238E27FC236}">
                  <a16:creationId xmlns:a16="http://schemas.microsoft.com/office/drawing/2014/main" id="{9463A6D8-4807-475C-B5EB-E0E75487B828}"/>
                </a:ext>
              </a:extLst>
            </p:cNvPr>
            <p:cNvSpPr txBox="1">
              <a:spLocks noChangeAspect="1" noChangeArrowheads="1"/>
            </p:cNvSpPr>
            <p:nvPr/>
          </p:nvSpPr>
          <p:spPr bwMode="auto">
            <a:xfrm>
              <a:off x="1411" y="933"/>
              <a:ext cx="1062"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solidFill>
                    <a:srgbClr val="FF0000"/>
                  </a:solidFill>
                  <a:latin typeface="Arial" panose="020B0604020202020204" pitchFamily="34" charset="0"/>
                </a:rPr>
                <a:t>Dr</a:t>
              </a:r>
              <a:r>
                <a:rPr lang="en-US" altLang="en-US" sz="2400" baseline="-25000" dirty="0">
                  <a:solidFill>
                    <a:srgbClr val="FF0000"/>
                  </a:solidFill>
                  <a:latin typeface="Arial" panose="020B0604020202020204" pitchFamily="34" charset="0"/>
                </a:rPr>
                <a:t>C</a:t>
              </a:r>
              <a:r>
                <a:rPr lang="en-US" altLang="en-US" sz="2400" baseline="30000" dirty="0">
                  <a:solidFill>
                    <a:srgbClr val="FF0000"/>
                  </a:solidFill>
                  <a:latin typeface="Arial" panose="020B0604020202020204" pitchFamily="34" charset="0"/>
                </a:rPr>
                <a:t>2</a:t>
              </a:r>
              <a:r>
                <a:rPr lang="en-US" altLang="en-US" sz="2400" dirty="0">
                  <a:solidFill>
                    <a:srgbClr val="FF0000"/>
                  </a:solidFill>
                  <a:latin typeface="Arial" panose="020B0604020202020204" pitchFamily="34" charset="0"/>
                </a:rPr>
                <a:t> </a:t>
              </a:r>
              <a:r>
                <a:rPr lang="en-US" altLang="en-US" sz="2400" i="1" dirty="0">
                  <a:solidFill>
                    <a:srgbClr val="FF0000"/>
                  </a:solidFill>
                  <a:latin typeface="Arial" panose="020B0604020202020204" pitchFamily="34" charset="0"/>
                </a:rPr>
                <a:t>ln</a:t>
              </a:r>
              <a:r>
                <a:rPr lang="en-US" altLang="en-US" sz="2400" dirty="0">
                  <a:solidFill>
                    <a:srgbClr val="FF0000"/>
                  </a:solidFill>
                  <a:latin typeface="Arial" panose="020B0604020202020204" pitchFamily="34" charset="0"/>
                </a:rPr>
                <a:t>(R</a:t>
              </a:r>
              <a:r>
                <a:rPr lang="en-US" altLang="en-US" sz="2400" baseline="-25000" dirty="0">
                  <a:solidFill>
                    <a:srgbClr val="FF0000"/>
                  </a:solidFill>
                  <a:latin typeface="Arial" panose="020B0604020202020204" pitchFamily="34" charset="0"/>
                </a:rPr>
                <a:t>e</a:t>
              </a:r>
              <a:r>
                <a:rPr lang="en-US" altLang="en-US" sz="2400" dirty="0">
                  <a:solidFill>
                    <a:srgbClr val="FF0000"/>
                  </a:solidFill>
                  <a:latin typeface="Arial" panose="020B0604020202020204" pitchFamily="34" charset="0"/>
                </a:rPr>
                <a:t>/</a:t>
              </a:r>
              <a:r>
                <a:rPr lang="en-US" altLang="en-US" sz="2400" dirty="0" err="1">
                  <a:solidFill>
                    <a:srgbClr val="FF0000"/>
                  </a:solidFill>
                  <a:latin typeface="Arial" panose="020B0604020202020204" pitchFamily="34" charset="0"/>
                </a:rPr>
                <a:t>r</a:t>
              </a:r>
              <a:r>
                <a:rPr lang="en-US" altLang="en-US" sz="2400" baseline="-25000" dirty="0" err="1">
                  <a:solidFill>
                    <a:srgbClr val="FF0000"/>
                  </a:solidFill>
                  <a:latin typeface="Arial" panose="020B0604020202020204" pitchFamily="34" charset="0"/>
                </a:rPr>
                <a:t>A</a:t>
              </a:r>
              <a:r>
                <a:rPr lang="en-US" altLang="en-US" sz="2400" dirty="0">
                  <a:solidFill>
                    <a:srgbClr val="FF0000"/>
                  </a:solidFill>
                  <a:latin typeface="Arial" panose="020B0604020202020204" pitchFamily="34" charset="0"/>
                </a:rPr>
                <a:t>)</a:t>
              </a:r>
              <a:endParaRPr lang="en-US" altLang="en-US" sz="2400" dirty="0">
                <a:latin typeface="Arial" panose="020B0604020202020204" pitchFamily="34" charset="0"/>
              </a:endParaRPr>
            </a:p>
          </p:txBody>
        </p:sp>
        <p:sp>
          <p:nvSpPr>
            <p:cNvPr id="8236" name="Text Box 7">
              <a:extLst>
                <a:ext uri="{FF2B5EF4-FFF2-40B4-BE49-F238E27FC236}">
                  <a16:creationId xmlns:a16="http://schemas.microsoft.com/office/drawing/2014/main" id="{5C7E804B-0F6F-4EF3-9DD7-8F08B0CEA18C}"/>
                </a:ext>
              </a:extLst>
            </p:cNvPr>
            <p:cNvSpPr txBox="1">
              <a:spLocks noChangeAspect="1" noChangeArrowheads="1"/>
            </p:cNvSpPr>
            <p:nvPr/>
          </p:nvSpPr>
          <p:spPr bwMode="auto">
            <a:xfrm>
              <a:off x="2696" y="933"/>
              <a:ext cx="686"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i="1">
                  <a:latin typeface="Arial" panose="020B0604020202020204" pitchFamily="34" charset="0"/>
                </a:rPr>
                <a:t>ln</a:t>
              </a:r>
              <a:r>
                <a:rPr lang="en-US" altLang="en-US" sz="2400">
                  <a:latin typeface="Arial" panose="020B0604020202020204" pitchFamily="34" charset="0"/>
                </a:rPr>
                <a:t>(y</a:t>
              </a:r>
              <a:r>
                <a:rPr lang="en-US" altLang="en-US" sz="2400" baseline="-25000">
                  <a:latin typeface="Arial" panose="020B0604020202020204" pitchFamily="34" charset="0"/>
                </a:rPr>
                <a:t>2</a:t>
              </a:r>
              <a:r>
                <a:rPr lang="en-US" altLang="en-US" sz="2400">
                  <a:latin typeface="Arial" panose="020B0604020202020204" pitchFamily="34" charset="0"/>
                </a:rPr>
                <a:t>/y</a:t>
              </a:r>
              <a:r>
                <a:rPr lang="en-US" altLang="en-US" sz="2400" baseline="-25000">
                  <a:latin typeface="Arial" panose="020B0604020202020204" pitchFamily="34" charset="0"/>
                </a:rPr>
                <a:t>1</a:t>
              </a:r>
              <a:r>
                <a:rPr lang="en-US" altLang="en-US" sz="2400">
                  <a:latin typeface="Arial" panose="020B0604020202020204" pitchFamily="34" charset="0"/>
                </a:rPr>
                <a:t>)</a:t>
              </a:r>
            </a:p>
          </p:txBody>
        </p:sp>
        <p:sp>
          <p:nvSpPr>
            <p:cNvPr id="8237" name="Text Box 8">
              <a:extLst>
                <a:ext uri="{FF2B5EF4-FFF2-40B4-BE49-F238E27FC236}">
                  <a16:creationId xmlns:a16="http://schemas.microsoft.com/office/drawing/2014/main" id="{9247DFC4-6FED-4395-A0A9-5ADCDF88F5C9}"/>
                </a:ext>
              </a:extLst>
            </p:cNvPr>
            <p:cNvSpPr txBox="1">
              <a:spLocks noChangeAspect="1" noChangeArrowheads="1"/>
            </p:cNvSpPr>
            <p:nvPr/>
          </p:nvSpPr>
          <p:spPr bwMode="auto">
            <a:xfrm>
              <a:off x="2792" y="1282"/>
              <a:ext cx="493"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latin typeface="Arial" panose="020B0604020202020204" pitchFamily="34" charset="0"/>
                </a:rPr>
                <a:t>t</a:t>
              </a:r>
              <a:r>
                <a:rPr lang="en-US" altLang="en-US" sz="2400" baseline="-25000">
                  <a:latin typeface="Arial" panose="020B0604020202020204" pitchFamily="34" charset="0"/>
                </a:rPr>
                <a:t>2 </a:t>
              </a:r>
              <a:r>
                <a:rPr lang="en-US" altLang="en-US" sz="2400">
                  <a:latin typeface="Arial" panose="020B0604020202020204" pitchFamily="34" charset="0"/>
                </a:rPr>
                <a:t> - t</a:t>
              </a:r>
              <a:r>
                <a:rPr lang="en-US" altLang="en-US" sz="2400" baseline="-25000">
                  <a:latin typeface="Arial" panose="020B0604020202020204" pitchFamily="34" charset="0"/>
                </a:rPr>
                <a:t>1</a:t>
              </a:r>
              <a:endParaRPr lang="en-US" altLang="en-US" sz="2400">
                <a:latin typeface="Arial" panose="020B0604020202020204" pitchFamily="34" charset="0"/>
              </a:endParaRPr>
            </a:p>
          </p:txBody>
        </p:sp>
        <p:sp>
          <p:nvSpPr>
            <p:cNvPr id="8238" name="Text Box 9">
              <a:extLst>
                <a:ext uri="{FF2B5EF4-FFF2-40B4-BE49-F238E27FC236}">
                  <a16:creationId xmlns:a16="http://schemas.microsoft.com/office/drawing/2014/main" id="{90D46204-269B-4135-ABD8-EC6316BD86FE}"/>
                </a:ext>
              </a:extLst>
            </p:cNvPr>
            <p:cNvSpPr txBox="1">
              <a:spLocks noChangeAspect="1" noChangeArrowheads="1"/>
            </p:cNvSpPr>
            <p:nvPr/>
          </p:nvSpPr>
          <p:spPr bwMode="auto">
            <a:xfrm>
              <a:off x="1801" y="1282"/>
              <a:ext cx="283"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a:solidFill>
                    <a:srgbClr val="FF0000"/>
                  </a:solidFill>
                  <a:latin typeface="Arial" panose="020B0604020202020204" pitchFamily="34" charset="0"/>
                </a:rPr>
                <a:t>2L</a:t>
              </a:r>
              <a:endParaRPr lang="en-US" altLang="en-US" sz="2400">
                <a:latin typeface="Arial" panose="020B0604020202020204" pitchFamily="34" charset="0"/>
              </a:endParaRPr>
            </a:p>
          </p:txBody>
        </p:sp>
        <p:sp>
          <p:nvSpPr>
            <p:cNvPr id="8239" name="Line 10">
              <a:extLst>
                <a:ext uri="{FF2B5EF4-FFF2-40B4-BE49-F238E27FC236}">
                  <a16:creationId xmlns:a16="http://schemas.microsoft.com/office/drawing/2014/main" id="{23DE57E0-457D-4771-86AA-81D0CEB5FEF1}"/>
                </a:ext>
              </a:extLst>
            </p:cNvPr>
            <p:cNvSpPr>
              <a:spLocks noChangeAspect="1" noChangeShapeType="1"/>
            </p:cNvSpPr>
            <p:nvPr/>
          </p:nvSpPr>
          <p:spPr bwMode="auto">
            <a:xfrm>
              <a:off x="1357" y="1254"/>
              <a:ext cx="1217" cy="0"/>
            </a:xfrm>
            <a:prstGeom prst="line">
              <a:avLst/>
            </a:prstGeom>
            <a:noFill/>
            <a:ln w="34925">
              <a:solidFill>
                <a:srgbClr val="FF0000"/>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8240" name="Line 11">
              <a:extLst>
                <a:ext uri="{FF2B5EF4-FFF2-40B4-BE49-F238E27FC236}">
                  <a16:creationId xmlns:a16="http://schemas.microsoft.com/office/drawing/2014/main" id="{BBABCD2A-C550-41C2-905A-ADE16BAA9EE6}"/>
                </a:ext>
              </a:extLst>
            </p:cNvPr>
            <p:cNvSpPr>
              <a:spLocks noChangeAspect="1" noChangeShapeType="1"/>
            </p:cNvSpPr>
            <p:nvPr/>
          </p:nvSpPr>
          <p:spPr bwMode="auto">
            <a:xfrm>
              <a:off x="2696" y="1254"/>
              <a:ext cx="739" cy="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8241" name="Text Box 12">
              <a:extLst>
                <a:ext uri="{FF2B5EF4-FFF2-40B4-BE49-F238E27FC236}">
                  <a16:creationId xmlns:a16="http://schemas.microsoft.com/office/drawing/2014/main" id="{6F148C75-9F88-4FD8-B452-319D933BB243}"/>
                </a:ext>
              </a:extLst>
            </p:cNvPr>
            <p:cNvSpPr txBox="1">
              <a:spLocks noChangeAspect="1" noChangeArrowheads="1"/>
            </p:cNvSpPr>
            <p:nvPr/>
          </p:nvSpPr>
          <p:spPr bwMode="auto">
            <a:xfrm>
              <a:off x="862" y="1088"/>
              <a:ext cx="39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800">
                  <a:latin typeface="Arial" panose="020B0604020202020204" pitchFamily="34" charset="0"/>
                </a:rPr>
                <a:t>K =</a:t>
              </a:r>
            </a:p>
          </p:txBody>
        </p:sp>
      </p:grpSp>
      <p:sp>
        <p:nvSpPr>
          <p:cNvPr id="8198" name="Text Box 49">
            <a:extLst>
              <a:ext uri="{FF2B5EF4-FFF2-40B4-BE49-F238E27FC236}">
                <a16:creationId xmlns:a16="http://schemas.microsoft.com/office/drawing/2014/main" id="{576085CA-841E-458A-89A0-6D87A7340324}"/>
              </a:ext>
            </a:extLst>
          </p:cNvPr>
          <p:cNvSpPr txBox="1">
            <a:spLocks noChangeArrowheads="1"/>
          </p:cNvSpPr>
          <p:nvPr/>
        </p:nvSpPr>
        <p:spPr bwMode="auto">
          <a:xfrm>
            <a:off x="7734414" y="2656936"/>
            <a:ext cx="11256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solidFill>
                  <a:srgbClr val="FF0000"/>
                </a:solidFill>
                <a:latin typeface="Arial" panose="020B0604020202020204" pitchFamily="34" charset="0"/>
              </a:rPr>
              <a:t>Shape</a:t>
            </a:r>
          </a:p>
          <a:p>
            <a:r>
              <a:rPr lang="en-US" altLang="en-US" sz="2400" dirty="0">
                <a:solidFill>
                  <a:srgbClr val="FF0000"/>
                </a:solidFill>
                <a:latin typeface="Arial" panose="020B0604020202020204" pitchFamily="34" charset="0"/>
              </a:rPr>
              <a:t>Factor</a:t>
            </a:r>
          </a:p>
        </p:txBody>
      </p:sp>
      <p:sp>
        <p:nvSpPr>
          <p:cNvPr id="8199" name="Text Box 50">
            <a:extLst>
              <a:ext uri="{FF2B5EF4-FFF2-40B4-BE49-F238E27FC236}">
                <a16:creationId xmlns:a16="http://schemas.microsoft.com/office/drawing/2014/main" id="{9AB38E8D-E90D-4FD0-96E0-46713A413122}"/>
              </a:ext>
            </a:extLst>
          </p:cNvPr>
          <p:cNvSpPr txBox="1">
            <a:spLocks noChangeArrowheads="1"/>
          </p:cNvSpPr>
          <p:nvPr/>
        </p:nvSpPr>
        <p:spPr bwMode="auto">
          <a:xfrm>
            <a:off x="9707572" y="2656936"/>
            <a:ext cx="17249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b="0" dirty="0">
                <a:latin typeface="Arial" panose="020B0604020202020204" pitchFamily="34" charset="0"/>
              </a:rPr>
              <a:t>Slope of</a:t>
            </a:r>
          </a:p>
          <a:p>
            <a:r>
              <a:rPr lang="en-US" altLang="en-US" sz="2400" b="0" dirty="0">
                <a:latin typeface="Arial" panose="020B0604020202020204" pitchFamily="34" charset="0"/>
              </a:rPr>
              <a:t>Response</a:t>
            </a:r>
          </a:p>
        </p:txBody>
      </p:sp>
      <p:grpSp>
        <p:nvGrpSpPr>
          <p:cNvPr id="8260" name="Group 8259">
            <a:extLst>
              <a:ext uri="{FF2B5EF4-FFF2-40B4-BE49-F238E27FC236}">
                <a16:creationId xmlns:a16="http://schemas.microsoft.com/office/drawing/2014/main" id="{C459744C-7E72-8202-5CF2-E5927DB06F9A}"/>
              </a:ext>
            </a:extLst>
          </p:cNvPr>
          <p:cNvGrpSpPr/>
          <p:nvPr/>
        </p:nvGrpSpPr>
        <p:grpSpPr>
          <a:xfrm>
            <a:off x="1166112" y="1163961"/>
            <a:ext cx="4572000" cy="2940911"/>
            <a:chOff x="2952085" y="1005840"/>
            <a:chExt cx="4572000" cy="2940911"/>
          </a:xfrm>
        </p:grpSpPr>
        <p:sp>
          <p:nvSpPr>
            <p:cNvPr id="8261" name="Rectangle 46" descr="10%">
              <a:extLst>
                <a:ext uri="{FF2B5EF4-FFF2-40B4-BE49-F238E27FC236}">
                  <a16:creationId xmlns:a16="http://schemas.microsoft.com/office/drawing/2014/main" id="{CC787D6E-222E-A45C-B829-71A3305FA83C}"/>
                </a:ext>
              </a:extLst>
            </p:cNvPr>
            <p:cNvSpPr>
              <a:spLocks noChangeArrowheads="1"/>
            </p:cNvSpPr>
            <p:nvPr/>
          </p:nvSpPr>
          <p:spPr bwMode="auto">
            <a:xfrm>
              <a:off x="3846455" y="2312351"/>
              <a:ext cx="1773804" cy="1089022"/>
            </a:xfrm>
            <a:prstGeom prst="rect">
              <a:avLst/>
            </a:prstGeom>
            <a:pattFill prst="pct10">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262" name="Rectangle 47" descr="Wide upward diagonal">
              <a:extLst>
                <a:ext uri="{FF2B5EF4-FFF2-40B4-BE49-F238E27FC236}">
                  <a16:creationId xmlns:a16="http://schemas.microsoft.com/office/drawing/2014/main" id="{38194FFF-5EED-E341-1408-F2C563061855}"/>
                </a:ext>
              </a:extLst>
            </p:cNvPr>
            <p:cNvSpPr>
              <a:spLocks noChangeArrowheads="1"/>
            </p:cNvSpPr>
            <p:nvPr/>
          </p:nvSpPr>
          <p:spPr bwMode="auto">
            <a:xfrm>
              <a:off x="3846455" y="1404260"/>
              <a:ext cx="1773804" cy="908092"/>
            </a:xfrm>
            <a:prstGeom prst="rect">
              <a:avLst/>
            </a:prstGeom>
            <a:pattFill prst="wdUpDiag">
              <a:fgClr>
                <a:srgbClr val="FF0066"/>
              </a:fgClr>
              <a:bgClr>
                <a:srgbClr val="FFFF99"/>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useBgFill="1">
          <p:nvSpPr>
            <p:cNvPr id="8263" name="Rectangle 50">
              <a:extLst>
                <a:ext uri="{FF2B5EF4-FFF2-40B4-BE49-F238E27FC236}">
                  <a16:creationId xmlns:a16="http://schemas.microsoft.com/office/drawing/2014/main" id="{27172270-7F1C-9A4D-A07C-F4189DCACA0D}"/>
                </a:ext>
              </a:extLst>
            </p:cNvPr>
            <p:cNvSpPr>
              <a:spLocks noChangeArrowheads="1"/>
            </p:cNvSpPr>
            <p:nvPr/>
          </p:nvSpPr>
          <p:spPr bwMode="auto">
            <a:xfrm>
              <a:off x="4288973" y="1406975"/>
              <a:ext cx="918645" cy="939389"/>
            </a:xfrm>
            <a:prstGeom prst="rect">
              <a:avLst/>
            </a:prstGeom>
            <a:ln w="254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dirty="0"/>
            </a:p>
          </p:txBody>
        </p:sp>
        <p:grpSp>
          <p:nvGrpSpPr>
            <p:cNvPr id="8264" name="Group 51">
              <a:extLst>
                <a:ext uri="{FF2B5EF4-FFF2-40B4-BE49-F238E27FC236}">
                  <a16:creationId xmlns:a16="http://schemas.microsoft.com/office/drawing/2014/main" id="{79313A6A-3867-2303-C17C-AEC1A5D3CE32}"/>
                </a:ext>
              </a:extLst>
            </p:cNvPr>
            <p:cNvGrpSpPr>
              <a:grpSpLocks/>
            </p:cNvGrpSpPr>
            <p:nvPr/>
          </p:nvGrpSpPr>
          <p:grpSpPr bwMode="auto">
            <a:xfrm>
              <a:off x="4287106" y="2365355"/>
              <a:ext cx="920512" cy="939389"/>
              <a:chOff x="2111" y="1723"/>
              <a:chExt cx="493" cy="445"/>
            </a:xfrm>
          </p:grpSpPr>
          <p:sp useBgFill="1">
            <p:nvSpPr>
              <p:cNvPr id="8290" name="Rectangle 52">
                <a:extLst>
                  <a:ext uri="{FF2B5EF4-FFF2-40B4-BE49-F238E27FC236}">
                    <a16:creationId xmlns:a16="http://schemas.microsoft.com/office/drawing/2014/main" id="{133AF477-2DF1-DCAE-E65B-D7F7FCEDD54F}"/>
                  </a:ext>
                </a:extLst>
              </p:cNvPr>
              <p:cNvSpPr>
                <a:spLocks noChangeArrowheads="1"/>
              </p:cNvSpPr>
              <p:nvPr/>
            </p:nvSpPr>
            <p:spPr bwMode="auto">
              <a:xfrm>
                <a:off x="2111" y="1724"/>
                <a:ext cx="492" cy="443"/>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8291" name="Group 53">
                <a:extLst>
                  <a:ext uri="{FF2B5EF4-FFF2-40B4-BE49-F238E27FC236}">
                    <a16:creationId xmlns:a16="http://schemas.microsoft.com/office/drawing/2014/main" id="{86890C44-D45F-816E-B731-3749ED82C76B}"/>
                  </a:ext>
                </a:extLst>
              </p:cNvPr>
              <p:cNvGrpSpPr>
                <a:grpSpLocks/>
              </p:cNvGrpSpPr>
              <p:nvPr/>
            </p:nvGrpSpPr>
            <p:grpSpPr bwMode="auto">
              <a:xfrm>
                <a:off x="2112" y="1723"/>
                <a:ext cx="492" cy="445"/>
                <a:chOff x="768" y="2256"/>
                <a:chExt cx="576" cy="672"/>
              </a:xfrm>
            </p:grpSpPr>
            <p:sp useBgFill="1">
              <p:nvSpPr>
                <p:cNvPr id="8292" name="Line 54">
                  <a:extLst>
                    <a:ext uri="{FF2B5EF4-FFF2-40B4-BE49-F238E27FC236}">
                      <a16:creationId xmlns:a16="http://schemas.microsoft.com/office/drawing/2014/main" id="{D6AB2107-3F51-8CDA-0252-4F5816FDBB6E}"/>
                    </a:ext>
                  </a:extLst>
                </p:cNvPr>
                <p:cNvSpPr>
                  <a:spLocks noChangeShapeType="1"/>
                </p:cNvSpPr>
                <p:nvPr/>
              </p:nvSpPr>
              <p:spPr bwMode="auto">
                <a:xfrm>
                  <a:off x="768" y="2256"/>
                  <a:ext cx="576" cy="0"/>
                </a:xfrm>
                <a:prstGeom prst="line">
                  <a:avLst/>
                </a:prstGeom>
                <a:ln w="28575">
                  <a:solidFill>
                    <a:schemeClr val="tx1"/>
                  </a:solidFill>
                  <a:round/>
                  <a:headEnd/>
                  <a:tailEnd/>
                </a:ln>
              </p:spPr>
              <p:txBody>
                <a:bodyPr wrap="none" anchor="ctr"/>
                <a:lstStyle/>
                <a:p>
                  <a:endParaRPr lang="en-US"/>
                </a:p>
              </p:txBody>
            </p:sp>
            <p:sp useBgFill="1">
              <p:nvSpPr>
                <p:cNvPr id="8293" name="Line 55">
                  <a:extLst>
                    <a:ext uri="{FF2B5EF4-FFF2-40B4-BE49-F238E27FC236}">
                      <a16:creationId xmlns:a16="http://schemas.microsoft.com/office/drawing/2014/main" id="{3794E80D-DAC0-5733-9485-21EFD349002D}"/>
                    </a:ext>
                  </a:extLst>
                </p:cNvPr>
                <p:cNvSpPr>
                  <a:spLocks noChangeShapeType="1"/>
                </p:cNvSpPr>
                <p:nvPr/>
              </p:nvSpPr>
              <p:spPr bwMode="auto">
                <a:xfrm>
                  <a:off x="768" y="2352"/>
                  <a:ext cx="576" cy="0"/>
                </a:xfrm>
                <a:prstGeom prst="line">
                  <a:avLst/>
                </a:prstGeom>
                <a:ln w="28575">
                  <a:solidFill>
                    <a:schemeClr val="tx1"/>
                  </a:solidFill>
                  <a:round/>
                  <a:headEnd/>
                  <a:tailEnd/>
                </a:ln>
              </p:spPr>
              <p:txBody>
                <a:bodyPr wrap="none" anchor="ctr"/>
                <a:lstStyle/>
                <a:p>
                  <a:endParaRPr lang="en-US"/>
                </a:p>
              </p:txBody>
            </p:sp>
            <p:sp useBgFill="1">
              <p:nvSpPr>
                <p:cNvPr id="8294" name="Line 56">
                  <a:extLst>
                    <a:ext uri="{FF2B5EF4-FFF2-40B4-BE49-F238E27FC236}">
                      <a16:creationId xmlns:a16="http://schemas.microsoft.com/office/drawing/2014/main" id="{8B029D3D-300A-F16F-6F38-5D5F92A5213B}"/>
                    </a:ext>
                  </a:extLst>
                </p:cNvPr>
                <p:cNvSpPr>
                  <a:spLocks noChangeShapeType="1"/>
                </p:cNvSpPr>
                <p:nvPr/>
              </p:nvSpPr>
              <p:spPr bwMode="auto">
                <a:xfrm>
                  <a:off x="768" y="2448"/>
                  <a:ext cx="576" cy="0"/>
                </a:xfrm>
                <a:prstGeom prst="line">
                  <a:avLst/>
                </a:prstGeom>
                <a:ln w="28575">
                  <a:solidFill>
                    <a:schemeClr val="tx1"/>
                  </a:solidFill>
                  <a:round/>
                  <a:headEnd/>
                  <a:tailEnd/>
                </a:ln>
              </p:spPr>
              <p:txBody>
                <a:bodyPr wrap="none" anchor="ctr"/>
                <a:lstStyle/>
                <a:p>
                  <a:endParaRPr lang="en-US"/>
                </a:p>
              </p:txBody>
            </p:sp>
            <p:sp useBgFill="1">
              <p:nvSpPr>
                <p:cNvPr id="8295" name="Line 57">
                  <a:extLst>
                    <a:ext uri="{FF2B5EF4-FFF2-40B4-BE49-F238E27FC236}">
                      <a16:creationId xmlns:a16="http://schemas.microsoft.com/office/drawing/2014/main" id="{BB2B033B-A4C7-DBB7-D447-4FD00F89FAD3}"/>
                    </a:ext>
                  </a:extLst>
                </p:cNvPr>
                <p:cNvSpPr>
                  <a:spLocks noChangeShapeType="1"/>
                </p:cNvSpPr>
                <p:nvPr/>
              </p:nvSpPr>
              <p:spPr bwMode="auto">
                <a:xfrm>
                  <a:off x="768" y="2544"/>
                  <a:ext cx="576" cy="0"/>
                </a:xfrm>
                <a:prstGeom prst="line">
                  <a:avLst/>
                </a:prstGeom>
                <a:ln w="28575">
                  <a:solidFill>
                    <a:schemeClr val="tx1"/>
                  </a:solidFill>
                  <a:round/>
                  <a:headEnd/>
                  <a:tailEnd/>
                </a:ln>
              </p:spPr>
              <p:txBody>
                <a:bodyPr wrap="none" anchor="ctr"/>
                <a:lstStyle/>
                <a:p>
                  <a:endParaRPr lang="en-US"/>
                </a:p>
              </p:txBody>
            </p:sp>
            <p:sp useBgFill="1">
              <p:nvSpPr>
                <p:cNvPr id="8296" name="Line 58">
                  <a:extLst>
                    <a:ext uri="{FF2B5EF4-FFF2-40B4-BE49-F238E27FC236}">
                      <a16:creationId xmlns:a16="http://schemas.microsoft.com/office/drawing/2014/main" id="{C9AA7CFD-B9B6-C3AE-CE7D-2AEBE1FC7CF5}"/>
                    </a:ext>
                  </a:extLst>
                </p:cNvPr>
                <p:cNvSpPr>
                  <a:spLocks noChangeShapeType="1"/>
                </p:cNvSpPr>
                <p:nvPr/>
              </p:nvSpPr>
              <p:spPr bwMode="auto">
                <a:xfrm>
                  <a:off x="768" y="2640"/>
                  <a:ext cx="576" cy="0"/>
                </a:xfrm>
                <a:prstGeom prst="line">
                  <a:avLst/>
                </a:prstGeom>
                <a:ln w="28575">
                  <a:solidFill>
                    <a:schemeClr val="tx1"/>
                  </a:solidFill>
                  <a:round/>
                  <a:headEnd/>
                  <a:tailEnd/>
                </a:ln>
              </p:spPr>
              <p:txBody>
                <a:bodyPr wrap="none" anchor="ctr"/>
                <a:lstStyle/>
                <a:p>
                  <a:endParaRPr lang="en-US"/>
                </a:p>
              </p:txBody>
            </p:sp>
            <p:sp useBgFill="1">
              <p:nvSpPr>
                <p:cNvPr id="8297" name="Line 59">
                  <a:extLst>
                    <a:ext uri="{FF2B5EF4-FFF2-40B4-BE49-F238E27FC236}">
                      <a16:creationId xmlns:a16="http://schemas.microsoft.com/office/drawing/2014/main" id="{37FD52B6-6CE2-FFCC-69D1-25D182C42B3D}"/>
                    </a:ext>
                  </a:extLst>
                </p:cNvPr>
                <p:cNvSpPr>
                  <a:spLocks noChangeShapeType="1"/>
                </p:cNvSpPr>
                <p:nvPr/>
              </p:nvSpPr>
              <p:spPr bwMode="auto">
                <a:xfrm>
                  <a:off x="768" y="2736"/>
                  <a:ext cx="576" cy="0"/>
                </a:xfrm>
                <a:prstGeom prst="line">
                  <a:avLst/>
                </a:prstGeom>
                <a:ln w="28575">
                  <a:solidFill>
                    <a:schemeClr val="tx1"/>
                  </a:solidFill>
                  <a:round/>
                  <a:headEnd/>
                  <a:tailEnd/>
                </a:ln>
              </p:spPr>
              <p:txBody>
                <a:bodyPr wrap="none" anchor="ctr"/>
                <a:lstStyle/>
                <a:p>
                  <a:endParaRPr lang="en-US"/>
                </a:p>
              </p:txBody>
            </p:sp>
            <p:sp useBgFill="1">
              <p:nvSpPr>
                <p:cNvPr id="8298" name="Line 60">
                  <a:extLst>
                    <a:ext uri="{FF2B5EF4-FFF2-40B4-BE49-F238E27FC236}">
                      <a16:creationId xmlns:a16="http://schemas.microsoft.com/office/drawing/2014/main" id="{9C819450-67EE-098A-39D5-6923366F2F90}"/>
                    </a:ext>
                  </a:extLst>
                </p:cNvPr>
                <p:cNvSpPr>
                  <a:spLocks noChangeShapeType="1"/>
                </p:cNvSpPr>
                <p:nvPr/>
              </p:nvSpPr>
              <p:spPr bwMode="auto">
                <a:xfrm>
                  <a:off x="768" y="2832"/>
                  <a:ext cx="576" cy="0"/>
                </a:xfrm>
                <a:prstGeom prst="line">
                  <a:avLst/>
                </a:prstGeom>
                <a:ln w="28575">
                  <a:solidFill>
                    <a:schemeClr val="tx1"/>
                  </a:solidFill>
                  <a:round/>
                  <a:headEnd/>
                  <a:tailEnd/>
                </a:ln>
              </p:spPr>
              <p:txBody>
                <a:bodyPr wrap="none" anchor="ctr"/>
                <a:lstStyle/>
                <a:p>
                  <a:endParaRPr lang="en-US"/>
                </a:p>
              </p:txBody>
            </p:sp>
            <p:sp useBgFill="1">
              <p:nvSpPr>
                <p:cNvPr id="8299" name="Line 61">
                  <a:extLst>
                    <a:ext uri="{FF2B5EF4-FFF2-40B4-BE49-F238E27FC236}">
                      <a16:creationId xmlns:a16="http://schemas.microsoft.com/office/drawing/2014/main" id="{0A7C1542-A3B7-A745-D9CF-78C00F0429E2}"/>
                    </a:ext>
                  </a:extLst>
                </p:cNvPr>
                <p:cNvSpPr>
                  <a:spLocks noChangeShapeType="1"/>
                </p:cNvSpPr>
                <p:nvPr/>
              </p:nvSpPr>
              <p:spPr bwMode="auto">
                <a:xfrm>
                  <a:off x="768" y="2928"/>
                  <a:ext cx="576" cy="0"/>
                </a:xfrm>
                <a:prstGeom prst="line">
                  <a:avLst/>
                </a:prstGeom>
                <a:ln w="28575">
                  <a:solidFill>
                    <a:schemeClr val="tx1"/>
                  </a:solidFill>
                  <a:round/>
                  <a:headEnd/>
                  <a:tailEnd/>
                </a:ln>
              </p:spPr>
              <p:txBody>
                <a:bodyPr wrap="none" anchor="ctr"/>
                <a:lstStyle/>
                <a:p>
                  <a:endParaRPr lang="en-US"/>
                </a:p>
              </p:txBody>
            </p:sp>
          </p:grpSp>
        </p:grpSp>
        <p:sp>
          <p:nvSpPr>
            <p:cNvPr id="8265" name="Text Box 74">
              <a:extLst>
                <a:ext uri="{FF2B5EF4-FFF2-40B4-BE49-F238E27FC236}">
                  <a16:creationId xmlns:a16="http://schemas.microsoft.com/office/drawing/2014/main" id="{7F6FD820-77B6-AD60-D8B3-0770CC76821B}"/>
                </a:ext>
              </a:extLst>
            </p:cNvPr>
            <p:cNvSpPr txBox="1">
              <a:spLocks noChangeArrowheads="1"/>
            </p:cNvSpPr>
            <p:nvPr/>
          </p:nvSpPr>
          <p:spPr bwMode="auto">
            <a:xfrm>
              <a:off x="4479424" y="1595879"/>
              <a:ext cx="548947" cy="31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r>
                <a:rPr lang="en-US" altLang="en-US" sz="2400" baseline="-25000" dirty="0">
                  <a:latin typeface="Arial" panose="020B0604020202020204" pitchFamily="34" charset="0"/>
                </a:rPr>
                <a:t>0</a:t>
              </a:r>
              <a:endParaRPr lang="en-US" altLang="en-US" sz="2400" dirty="0">
                <a:latin typeface="Arial" panose="020B0604020202020204" pitchFamily="34" charset="0"/>
              </a:endParaRPr>
            </a:p>
          </p:txBody>
        </p:sp>
        <p:grpSp>
          <p:nvGrpSpPr>
            <p:cNvPr id="8266" name="Group 8265">
              <a:extLst>
                <a:ext uri="{FF2B5EF4-FFF2-40B4-BE49-F238E27FC236}">
                  <a16:creationId xmlns:a16="http://schemas.microsoft.com/office/drawing/2014/main" id="{2886F476-2224-E452-45BC-61DC890CF3FC}"/>
                </a:ext>
              </a:extLst>
            </p:cNvPr>
            <p:cNvGrpSpPr/>
            <p:nvPr/>
          </p:nvGrpSpPr>
          <p:grpSpPr>
            <a:xfrm>
              <a:off x="4300146" y="1005840"/>
              <a:ext cx="899965" cy="379025"/>
              <a:chOff x="9070183" y="1641933"/>
              <a:chExt cx="791962" cy="552627"/>
            </a:xfrm>
          </p:grpSpPr>
          <p:sp>
            <p:nvSpPr>
              <p:cNvPr id="8286" name="Line 64">
                <a:extLst>
                  <a:ext uri="{FF2B5EF4-FFF2-40B4-BE49-F238E27FC236}">
                    <a16:creationId xmlns:a16="http://schemas.microsoft.com/office/drawing/2014/main" id="{E7F3B41A-0817-4513-74AF-B75DC7CFEC65}"/>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7" name="Line 65">
                <a:extLst>
                  <a:ext uri="{FF2B5EF4-FFF2-40B4-BE49-F238E27FC236}">
                    <a16:creationId xmlns:a16="http://schemas.microsoft.com/office/drawing/2014/main" id="{8135488E-7874-31D0-7156-056F4B5D8ECB}"/>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8" name="Line 65">
                <a:extLst>
                  <a:ext uri="{FF2B5EF4-FFF2-40B4-BE49-F238E27FC236}">
                    <a16:creationId xmlns:a16="http://schemas.microsoft.com/office/drawing/2014/main" id="{036EBCBA-C8C1-2427-509C-109358DC493C}"/>
                  </a:ext>
                </a:extLst>
              </p:cNvPr>
              <p:cNvSpPr>
                <a:spLocks noChangeShapeType="1"/>
              </p:cNvSpPr>
              <p:nvPr/>
            </p:nvSpPr>
            <p:spPr bwMode="auto">
              <a:xfrm rot="16200000">
                <a:off x="9466164" y="1519512"/>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89" name="Text Box 69">
                <a:extLst>
                  <a:ext uri="{FF2B5EF4-FFF2-40B4-BE49-F238E27FC236}">
                    <a16:creationId xmlns:a16="http://schemas.microsoft.com/office/drawing/2014/main" id="{09AA8818-637C-E1C1-3203-722D37F115B6}"/>
                  </a:ext>
                </a:extLst>
              </p:cNvPr>
              <p:cNvSpPr txBox="1">
                <a:spLocks noChangeArrowheads="1"/>
              </p:cNvSpPr>
              <p:nvPr/>
            </p:nvSpPr>
            <p:spPr bwMode="auto">
              <a:xfrm>
                <a:off x="9268030" y="1641933"/>
                <a:ext cx="393699" cy="461664"/>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r>
                  <a:rPr lang="en-US" altLang="en-US" sz="2400" baseline="-25000" dirty="0">
                    <a:latin typeface="Arial" panose="020B0604020202020204" pitchFamily="34" charset="0"/>
                  </a:rPr>
                  <a:t>c</a:t>
                </a:r>
              </a:p>
            </p:txBody>
          </p:sp>
        </p:grpSp>
        <p:grpSp>
          <p:nvGrpSpPr>
            <p:cNvPr id="8267" name="Group 8266">
              <a:extLst>
                <a:ext uri="{FF2B5EF4-FFF2-40B4-BE49-F238E27FC236}">
                  <a16:creationId xmlns:a16="http://schemas.microsoft.com/office/drawing/2014/main" id="{96E93311-CB49-5237-43CA-762F370C75B6}"/>
                </a:ext>
              </a:extLst>
            </p:cNvPr>
            <p:cNvGrpSpPr/>
            <p:nvPr/>
          </p:nvGrpSpPr>
          <p:grpSpPr>
            <a:xfrm>
              <a:off x="3856506" y="3358171"/>
              <a:ext cx="1763754" cy="329587"/>
              <a:chOff x="9070183" y="1737360"/>
              <a:chExt cx="791962" cy="480546"/>
            </a:xfrm>
          </p:grpSpPr>
          <p:sp>
            <p:nvSpPr>
              <p:cNvPr id="8282" name="Line 64">
                <a:extLst>
                  <a:ext uri="{FF2B5EF4-FFF2-40B4-BE49-F238E27FC236}">
                    <a16:creationId xmlns:a16="http://schemas.microsoft.com/office/drawing/2014/main" id="{354E96FF-5E47-9009-7847-A773CBD92E72}"/>
                  </a:ext>
                </a:extLst>
              </p:cNvPr>
              <p:cNvSpPr>
                <a:spLocks noChangeShapeType="1"/>
              </p:cNvSpPr>
              <p:nvPr/>
            </p:nvSpPr>
            <p:spPr bwMode="auto">
              <a:xfrm>
                <a:off x="9862145"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3" name="Line 65">
                <a:extLst>
                  <a:ext uri="{FF2B5EF4-FFF2-40B4-BE49-F238E27FC236}">
                    <a16:creationId xmlns:a16="http://schemas.microsoft.com/office/drawing/2014/main" id="{AA195BCC-FB09-9BE7-E0DC-E2D6CD982B52}"/>
                  </a:ext>
                </a:extLst>
              </p:cNvPr>
              <p:cNvSpPr>
                <a:spLocks noChangeShapeType="1"/>
              </p:cNvSpPr>
              <p:nvPr/>
            </p:nvSpPr>
            <p:spPr bwMode="auto">
              <a:xfrm>
                <a:off x="9070183" y="1737360"/>
                <a:ext cx="0" cy="457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84" name="Line 65">
                <a:extLst>
                  <a:ext uri="{FF2B5EF4-FFF2-40B4-BE49-F238E27FC236}">
                    <a16:creationId xmlns:a16="http://schemas.microsoft.com/office/drawing/2014/main" id="{23C13DE1-B75A-D3F1-3C8C-6D858E9F89CB}"/>
                  </a:ext>
                </a:extLst>
              </p:cNvPr>
              <p:cNvSpPr>
                <a:spLocks noChangeShapeType="1"/>
              </p:cNvSpPr>
              <p:nvPr/>
            </p:nvSpPr>
            <p:spPr bwMode="auto">
              <a:xfrm rot="16200000">
                <a:off x="9466164" y="1633816"/>
                <a:ext cx="0" cy="731520"/>
              </a:xfrm>
              <a:prstGeom prst="line">
                <a:avLst/>
              </a:prstGeom>
              <a:noFill/>
              <a:ln w="25400">
                <a:solidFill>
                  <a:schemeClr val="tx1"/>
                </a:solidFill>
                <a:round/>
                <a:headEnd type="arrow"/>
                <a:tailEnd type="arrow"/>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85" name="Text Box 69">
                <a:extLst>
                  <a:ext uri="{FF2B5EF4-FFF2-40B4-BE49-F238E27FC236}">
                    <a16:creationId xmlns:a16="http://schemas.microsoft.com/office/drawing/2014/main" id="{92A3D998-1274-482B-B4DD-BC84C98E5DA3}"/>
                  </a:ext>
                </a:extLst>
              </p:cNvPr>
              <p:cNvSpPr txBox="1">
                <a:spLocks noChangeArrowheads="1"/>
              </p:cNvSpPr>
              <p:nvPr/>
            </p:nvSpPr>
            <p:spPr bwMode="auto">
              <a:xfrm>
                <a:off x="9355847" y="1756241"/>
                <a:ext cx="218063" cy="461665"/>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45720" rIns="4572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err="1">
                    <a:latin typeface="Arial" panose="020B0604020202020204" pitchFamily="34" charset="0"/>
                  </a:rPr>
                  <a:t>d</a:t>
                </a:r>
                <a:r>
                  <a:rPr lang="en-US" altLang="en-US" sz="2400" baseline="-25000" dirty="0" err="1">
                    <a:latin typeface="Arial" panose="020B0604020202020204" pitchFamily="34" charset="0"/>
                  </a:rPr>
                  <a:t>A</a:t>
                </a:r>
                <a:endParaRPr lang="en-US" altLang="en-US" sz="2400" baseline="-25000" dirty="0">
                  <a:latin typeface="Arial" panose="020B0604020202020204" pitchFamily="34" charset="0"/>
                </a:endParaRPr>
              </a:p>
            </p:txBody>
          </p:sp>
        </p:grpSp>
        <p:sp>
          <p:nvSpPr>
            <p:cNvPr id="8268" name="Text Box 71">
              <a:extLst>
                <a:ext uri="{FF2B5EF4-FFF2-40B4-BE49-F238E27FC236}">
                  <a16:creationId xmlns:a16="http://schemas.microsoft.com/office/drawing/2014/main" id="{2B6E8EC6-EC04-F6C4-8143-C5A6E9A3AF09}"/>
                </a:ext>
              </a:extLst>
            </p:cNvPr>
            <p:cNvSpPr txBox="1">
              <a:spLocks noChangeArrowheads="1"/>
            </p:cNvSpPr>
            <p:nvPr/>
          </p:nvSpPr>
          <p:spPr bwMode="auto">
            <a:xfrm>
              <a:off x="3145191" y="1578194"/>
              <a:ext cx="463056" cy="52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K</a:t>
              </a:r>
            </a:p>
          </p:txBody>
        </p:sp>
        <p:sp>
          <p:nvSpPr>
            <p:cNvPr id="8269" name="Text Box 72">
              <a:extLst>
                <a:ext uri="{FF2B5EF4-FFF2-40B4-BE49-F238E27FC236}">
                  <a16:creationId xmlns:a16="http://schemas.microsoft.com/office/drawing/2014/main" id="{3E2B223B-C44D-8320-4031-F727AF105224}"/>
                </a:ext>
              </a:extLst>
            </p:cNvPr>
            <p:cNvSpPr txBox="1">
              <a:spLocks noChangeArrowheads="1"/>
            </p:cNvSpPr>
            <p:nvPr/>
          </p:nvSpPr>
          <p:spPr bwMode="auto">
            <a:xfrm>
              <a:off x="3145191" y="2585488"/>
              <a:ext cx="631101" cy="52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K</a:t>
              </a:r>
              <a:r>
                <a:rPr lang="en-US" altLang="en-US" sz="2400" baseline="-25000" dirty="0">
                  <a:latin typeface="Arial" panose="020B0604020202020204" pitchFamily="34" charset="0"/>
                </a:rPr>
                <a:t>A</a:t>
              </a:r>
              <a:endParaRPr lang="en-US" altLang="en-US" sz="2400" dirty="0">
                <a:latin typeface="Arial" panose="020B0604020202020204" pitchFamily="34" charset="0"/>
              </a:endParaRPr>
            </a:p>
          </p:txBody>
        </p:sp>
        <p:sp>
          <p:nvSpPr>
            <p:cNvPr id="8270" name="Line 73">
              <a:extLst>
                <a:ext uri="{FF2B5EF4-FFF2-40B4-BE49-F238E27FC236}">
                  <a16:creationId xmlns:a16="http://schemas.microsoft.com/office/drawing/2014/main" id="{DFB7CA78-4B4D-4962-DE2D-04DCB67C46FF}"/>
                </a:ext>
              </a:extLst>
            </p:cNvPr>
            <p:cNvSpPr>
              <a:spLocks noChangeShapeType="1"/>
            </p:cNvSpPr>
            <p:nvPr/>
          </p:nvSpPr>
          <p:spPr bwMode="auto">
            <a:xfrm flipV="1">
              <a:off x="3629193" y="2614724"/>
              <a:ext cx="449986" cy="14843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71" name="Rectangle 75" descr="Wide upward diagonal">
              <a:extLst>
                <a:ext uri="{FF2B5EF4-FFF2-40B4-BE49-F238E27FC236}">
                  <a16:creationId xmlns:a16="http://schemas.microsoft.com/office/drawing/2014/main" id="{9AF93F6F-5735-078D-E92A-FD8F13A1865D}"/>
                </a:ext>
              </a:extLst>
            </p:cNvPr>
            <p:cNvSpPr>
              <a:spLocks noChangeArrowheads="1"/>
            </p:cNvSpPr>
            <p:nvPr/>
          </p:nvSpPr>
          <p:spPr bwMode="auto">
            <a:xfrm>
              <a:off x="2952085" y="3763871"/>
              <a:ext cx="4572000" cy="182880"/>
            </a:xfrm>
            <a:prstGeom prst="rect">
              <a:avLst/>
            </a:prstGeom>
            <a:pattFill prst="wdUpDiag">
              <a:fgClr>
                <a:schemeClr val="tx1"/>
              </a:fgClr>
              <a:bgClr>
                <a:schemeClr val="bg1"/>
              </a:bgClr>
            </a:patt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8272" name="AutoShape 74">
              <a:extLst>
                <a:ext uri="{FF2B5EF4-FFF2-40B4-BE49-F238E27FC236}">
                  <a16:creationId xmlns:a16="http://schemas.microsoft.com/office/drawing/2014/main" id="{ED356FFF-FAA8-A6CA-4B00-515A14BF8096}"/>
                </a:ext>
              </a:extLst>
            </p:cNvPr>
            <p:cNvSpPr>
              <a:spLocks noChangeAspect="1" noChangeArrowheads="1"/>
            </p:cNvSpPr>
            <p:nvPr/>
          </p:nvSpPr>
          <p:spPr bwMode="auto">
            <a:xfrm flipV="1">
              <a:off x="2987056" y="1072894"/>
              <a:ext cx="389663" cy="311730"/>
            </a:xfrm>
            <a:prstGeom prst="triangle">
              <a:avLst>
                <a:gd name="adj" fmla="val 50000"/>
              </a:avLst>
            </a:prstGeom>
            <a:solidFill>
              <a:srgbClr val="0000FF"/>
            </a:solidFill>
            <a:ln w="25400">
              <a:solidFill>
                <a:srgbClr val="9797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0">
                <a:latin typeface="Times New Roman" panose="02020603050405020304" pitchFamily="18" charset="0"/>
              </a:endParaRPr>
            </a:p>
          </p:txBody>
        </p:sp>
        <p:sp>
          <p:nvSpPr>
            <p:cNvPr id="8273" name="Line 44">
              <a:extLst>
                <a:ext uri="{FF2B5EF4-FFF2-40B4-BE49-F238E27FC236}">
                  <a16:creationId xmlns:a16="http://schemas.microsoft.com/office/drawing/2014/main" id="{4F8CD52C-A5F0-C784-427B-931C0231E3E1}"/>
                </a:ext>
              </a:extLst>
            </p:cNvPr>
            <p:cNvSpPr>
              <a:spLocks noChangeShapeType="1"/>
            </p:cNvSpPr>
            <p:nvPr/>
          </p:nvSpPr>
          <p:spPr bwMode="auto">
            <a:xfrm>
              <a:off x="6754930" y="1490954"/>
              <a:ext cx="0" cy="219456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8274" name="Line 45">
              <a:extLst>
                <a:ext uri="{FF2B5EF4-FFF2-40B4-BE49-F238E27FC236}">
                  <a16:creationId xmlns:a16="http://schemas.microsoft.com/office/drawing/2014/main" id="{A9DC6CDC-68B2-18EE-7D5E-543D45BC3CB7}"/>
                </a:ext>
              </a:extLst>
            </p:cNvPr>
            <p:cNvSpPr>
              <a:spLocks noChangeShapeType="1"/>
            </p:cNvSpPr>
            <p:nvPr/>
          </p:nvSpPr>
          <p:spPr bwMode="auto">
            <a:xfrm>
              <a:off x="6268166" y="1490954"/>
              <a:ext cx="0" cy="1818107"/>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p:nvSpPr>
            <p:cNvPr id="8275" name="Line 76">
              <a:extLst>
                <a:ext uri="{FF2B5EF4-FFF2-40B4-BE49-F238E27FC236}">
                  <a16:creationId xmlns:a16="http://schemas.microsoft.com/office/drawing/2014/main" id="{1419B44A-F0D3-DF77-0126-86AC9E0A81E2}"/>
                </a:ext>
              </a:extLst>
            </p:cNvPr>
            <p:cNvSpPr>
              <a:spLocks noChangeShapeType="1"/>
            </p:cNvSpPr>
            <p:nvPr/>
          </p:nvSpPr>
          <p:spPr bwMode="auto">
            <a:xfrm rot="16200000">
              <a:off x="5601810" y="1873488"/>
              <a:ext cx="0" cy="6255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76" name="Line 77">
              <a:extLst>
                <a:ext uri="{FF2B5EF4-FFF2-40B4-BE49-F238E27FC236}">
                  <a16:creationId xmlns:a16="http://schemas.microsoft.com/office/drawing/2014/main" id="{A610C90D-66B7-C9B5-48E2-96A65F9A1FBA}"/>
                </a:ext>
              </a:extLst>
            </p:cNvPr>
            <p:cNvSpPr>
              <a:spLocks noChangeShapeType="1"/>
            </p:cNvSpPr>
            <p:nvPr/>
          </p:nvSpPr>
          <p:spPr bwMode="auto">
            <a:xfrm rot="16200000">
              <a:off x="5840806" y="2774054"/>
              <a:ext cx="0" cy="110349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77" name="Text Box 79">
              <a:extLst>
                <a:ext uri="{FF2B5EF4-FFF2-40B4-BE49-F238E27FC236}">
                  <a16:creationId xmlns:a16="http://schemas.microsoft.com/office/drawing/2014/main" id="{05F406B7-765F-C06C-15B0-FE4FBD653FDB}"/>
                </a:ext>
              </a:extLst>
            </p:cNvPr>
            <p:cNvSpPr txBox="1">
              <a:spLocks noChangeArrowheads="1"/>
            </p:cNvSpPr>
            <p:nvPr/>
          </p:nvSpPr>
          <p:spPr bwMode="auto">
            <a:xfrm>
              <a:off x="6155784" y="2338583"/>
              <a:ext cx="253205" cy="319280"/>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H</a:t>
              </a:r>
            </a:p>
          </p:txBody>
        </p:sp>
        <p:sp useBgFill="1">
          <p:nvSpPr>
            <p:cNvPr id="8278" name="Text Box 80">
              <a:extLst>
                <a:ext uri="{FF2B5EF4-FFF2-40B4-BE49-F238E27FC236}">
                  <a16:creationId xmlns:a16="http://schemas.microsoft.com/office/drawing/2014/main" id="{531BD039-907C-A1A6-1A70-722859E1672F}"/>
                </a:ext>
              </a:extLst>
            </p:cNvPr>
            <p:cNvSpPr txBox="1">
              <a:spLocks noChangeArrowheads="1"/>
            </p:cNvSpPr>
            <p:nvPr/>
          </p:nvSpPr>
          <p:spPr bwMode="auto">
            <a:xfrm>
              <a:off x="6624595" y="1936919"/>
              <a:ext cx="253205" cy="319280"/>
            </a:xfrm>
            <a:prstGeom prst="rect">
              <a:avLst/>
            </a:prstGeom>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D</a:t>
              </a:r>
            </a:p>
          </p:txBody>
        </p:sp>
        <p:sp>
          <p:nvSpPr>
            <p:cNvPr id="8279" name="Line 45">
              <a:extLst>
                <a:ext uri="{FF2B5EF4-FFF2-40B4-BE49-F238E27FC236}">
                  <a16:creationId xmlns:a16="http://schemas.microsoft.com/office/drawing/2014/main" id="{C1BC4A2A-5F0A-577A-BAF8-B4277400A657}"/>
                </a:ext>
              </a:extLst>
            </p:cNvPr>
            <p:cNvSpPr>
              <a:spLocks noChangeShapeType="1"/>
            </p:cNvSpPr>
            <p:nvPr/>
          </p:nvSpPr>
          <p:spPr bwMode="auto">
            <a:xfrm>
              <a:off x="5838637" y="2236538"/>
              <a:ext cx="0" cy="1005840"/>
            </a:xfrm>
            <a:prstGeom prst="line">
              <a:avLst/>
            </a:prstGeom>
            <a:noFill/>
            <a:ln w="25400">
              <a:solidFill>
                <a:schemeClr val="tx1"/>
              </a:solidFill>
              <a:round/>
              <a:headEnd type="arrow" w="med" len="lg"/>
              <a:tailEnd type="arrow" w="med" len="lg"/>
            </a:ln>
            <a:extLst>
              <a:ext uri="{909E8E84-426E-40DD-AFC4-6F175D3DCCD1}">
                <a14:hiddenFill xmlns:a14="http://schemas.microsoft.com/office/drawing/2010/main">
                  <a:noFill/>
                </a14:hiddenFill>
              </a:ext>
            </a:extLst>
          </p:spPr>
          <p:txBody>
            <a:bodyPr wrap="none" anchor="ctr"/>
            <a:lstStyle/>
            <a:p>
              <a:endParaRPr lang="en-US"/>
            </a:p>
          </p:txBody>
        </p:sp>
        <p:sp useBgFill="1">
          <p:nvSpPr>
            <p:cNvPr id="8280" name="Text Box 78">
              <a:extLst>
                <a:ext uri="{FF2B5EF4-FFF2-40B4-BE49-F238E27FC236}">
                  <a16:creationId xmlns:a16="http://schemas.microsoft.com/office/drawing/2014/main" id="{EA2D8467-17A0-B250-2357-15B8327FC99D}"/>
                </a:ext>
              </a:extLst>
            </p:cNvPr>
            <p:cNvSpPr txBox="1">
              <a:spLocks noChangeArrowheads="1"/>
            </p:cNvSpPr>
            <p:nvPr/>
          </p:nvSpPr>
          <p:spPr bwMode="auto">
            <a:xfrm>
              <a:off x="5727486" y="2680762"/>
              <a:ext cx="213129" cy="319280"/>
            </a:xfrm>
            <a:prstGeom prst="rect">
              <a:avLst/>
            </a:prstGeom>
            <a:ln>
              <a:noFill/>
            </a:ln>
          </p:spPr>
          <p:txBody>
            <a:bodyPr wrap="none" lIns="0" tIns="0" rIns="0" bIns="0" anchor="ctr">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2400" dirty="0">
                  <a:latin typeface="Arial" panose="020B0604020202020204" pitchFamily="34" charset="0"/>
                </a:rPr>
                <a:t>L</a:t>
              </a:r>
            </a:p>
          </p:txBody>
        </p:sp>
        <p:sp>
          <p:nvSpPr>
            <p:cNvPr id="8281" name="Freeform 62">
              <a:extLst>
                <a:ext uri="{FF2B5EF4-FFF2-40B4-BE49-F238E27FC236}">
                  <a16:creationId xmlns:a16="http://schemas.microsoft.com/office/drawing/2014/main" id="{E2B962F8-4B6E-F265-AAD5-DF55547AF766}"/>
                </a:ext>
              </a:extLst>
            </p:cNvPr>
            <p:cNvSpPr>
              <a:spLocks/>
            </p:cNvSpPr>
            <p:nvPr/>
          </p:nvSpPr>
          <p:spPr bwMode="auto">
            <a:xfrm>
              <a:off x="2987056" y="1407804"/>
              <a:ext cx="4520400" cy="737672"/>
            </a:xfrm>
            <a:custGeom>
              <a:avLst/>
              <a:gdLst>
                <a:gd name="T0" fmla="*/ 0 w 2421"/>
                <a:gd name="T1" fmla="*/ 1 h 328"/>
                <a:gd name="T2" fmla="*/ 709 w 2421"/>
                <a:gd name="T3" fmla="*/ 0 h 328"/>
                <a:gd name="T4" fmla="*/ 707 w 2421"/>
                <a:gd name="T5" fmla="*/ 328 h 328"/>
                <a:gd name="T6" fmla="*/ 1181 w 2421"/>
                <a:gd name="T7" fmla="*/ 328 h 328"/>
                <a:gd name="T8" fmla="*/ 1181 w 2421"/>
                <a:gd name="T9" fmla="*/ 7 h 328"/>
                <a:gd name="T10" fmla="*/ 2421 w 2421"/>
                <a:gd name="T11" fmla="*/ 4 h 328"/>
                <a:gd name="T12" fmla="*/ 0 60000 65536"/>
                <a:gd name="T13" fmla="*/ 0 60000 65536"/>
                <a:gd name="T14" fmla="*/ 0 60000 65536"/>
                <a:gd name="T15" fmla="*/ 0 60000 65536"/>
                <a:gd name="T16" fmla="*/ 0 60000 65536"/>
                <a:gd name="T17" fmla="*/ 0 60000 65536"/>
                <a:gd name="T18" fmla="*/ 0 w 2421"/>
                <a:gd name="T19" fmla="*/ 0 h 328"/>
                <a:gd name="T20" fmla="*/ 2421 w 2421"/>
                <a:gd name="T21" fmla="*/ 328 h 328"/>
              </a:gdLst>
              <a:ahLst/>
              <a:cxnLst>
                <a:cxn ang="T12">
                  <a:pos x="T0" y="T1"/>
                </a:cxn>
                <a:cxn ang="T13">
                  <a:pos x="T2" y="T3"/>
                </a:cxn>
                <a:cxn ang="T14">
                  <a:pos x="T4" y="T5"/>
                </a:cxn>
                <a:cxn ang="T15">
                  <a:pos x="T6" y="T7"/>
                </a:cxn>
                <a:cxn ang="T16">
                  <a:pos x="T8" y="T9"/>
                </a:cxn>
                <a:cxn ang="T17">
                  <a:pos x="T10" y="T11"/>
                </a:cxn>
              </a:cxnLst>
              <a:rect l="T18" t="T19" r="T20" b="T21"/>
              <a:pathLst>
                <a:path w="2421" h="328">
                  <a:moveTo>
                    <a:pt x="0" y="1"/>
                  </a:moveTo>
                  <a:lnTo>
                    <a:pt x="709" y="0"/>
                  </a:lnTo>
                  <a:lnTo>
                    <a:pt x="707" y="328"/>
                  </a:lnTo>
                  <a:lnTo>
                    <a:pt x="1181" y="328"/>
                  </a:lnTo>
                  <a:lnTo>
                    <a:pt x="1181" y="7"/>
                  </a:lnTo>
                  <a:lnTo>
                    <a:pt x="2421" y="4"/>
                  </a:lnTo>
                </a:path>
              </a:pathLst>
            </a:cu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sp>
        <p:nvSpPr>
          <p:cNvPr id="2" name="Text Box 81">
            <a:extLst>
              <a:ext uri="{FF2B5EF4-FFF2-40B4-BE49-F238E27FC236}">
                <a16:creationId xmlns:a16="http://schemas.microsoft.com/office/drawing/2014/main" id="{3E8928D3-B232-8CC6-0279-926DAB6F83B1}"/>
              </a:ext>
            </a:extLst>
          </p:cNvPr>
          <p:cNvSpPr txBox="1">
            <a:spLocks noChangeArrowheads="1"/>
          </p:cNvSpPr>
          <p:nvPr/>
        </p:nvSpPr>
        <p:spPr bwMode="auto">
          <a:xfrm>
            <a:off x="9133490" y="6579230"/>
            <a:ext cx="25683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600" dirty="0">
                <a:latin typeface="Arial" panose="020B0604020202020204" pitchFamily="34" charset="0"/>
              </a:rPr>
              <a:t>(</a:t>
            </a:r>
            <a:r>
              <a:rPr lang="en-US" altLang="en-US" sz="1600" dirty="0">
                <a:latin typeface="Arial" panose="020B0604020202020204" pitchFamily="34" charset="0"/>
                <a:hlinkClick r:id="rId2"/>
              </a:rPr>
              <a:t>Bouwer and Rice, 1976</a:t>
            </a:r>
            <a:r>
              <a:rPr lang="en-US" altLang="en-US" sz="1600" dirty="0">
                <a:latin typeface="Arial" panose="020B0604020202020204" pitchFamily="34" charset="0"/>
              </a:rPr>
              <a:t>)</a:t>
            </a:r>
            <a:endParaRPr lang="en-US" altLang="en-US" sz="1600" baseline="-25000" dirty="0">
              <a:latin typeface="Arial" panose="020B0604020202020204"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Default Design">
  <a:themeElements>
    <a:clrScheme name="Custo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E5"/>
      </a:hlink>
      <a:folHlink>
        <a:srgbClr val="D1D1F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9172</TotalTime>
  <Words>1356</Words>
  <Application>Microsoft Office PowerPoint</Application>
  <PresentationFormat>Widescreen</PresentationFormat>
  <Paragraphs>314</Paragraphs>
  <Slides>19</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Aptos Narrow</vt:lpstr>
      <vt:lpstr>Arial</vt:lpstr>
      <vt:lpstr>Cambria Math</vt:lpstr>
      <vt:lpstr>Symbol</vt:lpstr>
      <vt:lpstr>Times New Roman</vt:lpstr>
      <vt:lpstr>Default Design</vt:lpstr>
      <vt:lpstr>Slug Test Analysis</vt:lpstr>
      <vt:lpstr>Uses</vt:lpstr>
      <vt:lpstr>Common Place</vt:lpstr>
      <vt:lpstr>Terminology</vt:lpstr>
      <vt:lpstr>Slug-Test Review</vt:lpstr>
      <vt:lpstr>The Slug</vt:lpstr>
      <vt:lpstr>Known Flow Rate</vt:lpstr>
      <vt:lpstr>Thiem Type Analyses</vt:lpstr>
      <vt:lpstr>Bouwer &amp; Rice</vt:lpstr>
      <vt:lpstr>Empirical Estimate of Re</vt:lpstr>
      <vt:lpstr>Transient Analyses</vt:lpstr>
      <vt:lpstr>Avoidable Errors</vt:lpstr>
      <vt:lpstr>Slug-Test Workbook</vt:lpstr>
      <vt:lpstr>Chicago Valley</vt:lpstr>
      <vt:lpstr>Chicago Valley deep</vt:lpstr>
      <vt:lpstr>Chicago Valley shallow</vt:lpstr>
      <vt:lpstr>Oscillating or Underdamped</vt:lpstr>
      <vt:lpstr>Analysis of CHV1 site</vt:lpstr>
      <vt:lpstr>Class Example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Halford, Keith J.</dc:creator>
  <cp:lastModifiedBy>Keith Halford</cp:lastModifiedBy>
  <cp:revision>367</cp:revision>
  <dcterms:created xsi:type="dcterms:W3CDTF">1601-01-01T00:00:00Z</dcterms:created>
  <dcterms:modified xsi:type="dcterms:W3CDTF">2025-09-11T04:57:43Z</dcterms:modified>
</cp:coreProperties>
</file>